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eg" ContentType="image/jpeg"/>
  <Default Extension="fntdata" ContentType="application/x-fontdata"/>
  <Default Extension="png" ContentType="image/png"/>
  <Default Extension="wdp" ContentType="image/vnd.ms-photo"/>
  <Default Extension="gif" ContentType="image/gif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commentAuthors.xml" ContentType="application/vnd.openxmlformats-officedocument.presentationml.commentAuthors+xml"/>
  <Override PartName="/ppt/diagrams/colors1.xml" ContentType="application/vnd.openxmlformats-officedocument.drawingml.diagramColors+xml"/>
  <Override PartName="/ppt/diagrams/colors2.xml" ContentType="application/vnd.openxmlformats-officedocument.drawingml.diagramColors+xml"/>
  <Override PartName="/ppt/diagrams/data1.xml" ContentType="application/vnd.openxmlformats-officedocument.drawingml.diagramData+xml"/>
  <Override PartName="/ppt/diagrams/data2.xml" ContentType="application/vnd.openxmlformats-officedocument.drawingml.diagramData+xml"/>
  <Override PartName="/ppt/diagrams/drawing1.xml" ContentType="application/vnd.ms-office.drawingml.diagramDrawing+xml"/>
  <Override PartName="/ppt/diagrams/drawing2.xml" ContentType="application/vnd.ms-office.drawingml.diagramDrawing+xml"/>
  <Override PartName="/ppt/diagrams/layout1.xml" ContentType="application/vnd.openxmlformats-officedocument.drawingml.diagramLayout+xml"/>
  <Override PartName="/ppt/diagrams/layout2.xml" ContentType="application/vnd.openxmlformats-officedocument.drawingml.diagramLayout+xml"/>
  <Override PartName="/ppt/diagrams/quickStyle1.xml" ContentType="application/vnd.openxmlformats-officedocument.drawingml.diagramStyle+xml"/>
  <Override PartName="/ppt/diagrams/quickStyle2.xml" ContentType="application/vnd.openxmlformats-officedocument.drawingml.diagramStyle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&#65279;<?xml version="1.0" encoding="utf-8" standalone="yes"?><Relationships xmlns="http://schemas.openxmlformats.org/package/2006/relationships"><Relationship Id="rId1" Type="http://schemas.openxmlformats.org/officeDocument/2006/relationships/officeDocument" Target="ppt/presentation.xml" /><Relationship Id="rId2" Type="http://schemas.openxmlformats.org/package/2006/relationships/metadata/core-properties" Target="docProps/core.xml" /><Relationship Id="rId3" Type="http://schemas.openxmlformats.org/officeDocument/2006/relationships/extended-properties" Target="docProps/app.xml" /><Relationship Id="rId4" Type="http://schemas.openxmlformats.org/package/2006/relationships/metadata/thumbnail" Target="docProps/thumbnail.jpeg" /><Relationship Id="rId5" Type="http://schemas.openxmlformats.org/officeDocument/2006/relationships/custom-properties" Target="docProps/custom.xml" /></Relationships>
</file>

<file path=ppt/presentation.xml><?xml version="1.0" encoding="utf-8"?>
<!--Generated by Aspose.Slides for Java 20.11-->
<p:presentation xmlns:r="http://schemas.openxmlformats.org/officeDocument/2006/relationships" xmlns:a="http://schemas.openxmlformats.org/drawingml/2006/main" xmlns:p="http://schemas.openxmlformats.org/presentationml/2006/main" embedTrueTypeFonts="1" saveSubsetFonts="1">
  <p:sldMasterIdLst>
    <p:sldMasterId id="2147483648" r:id="rId2"/>
  </p:sldMasterIdLst>
  <p:sldIdLst>
    <p:sldId id="256" r:id="rId3"/>
    <p:sldId id="257" r:id="rId4"/>
    <p:sldId id="267" r:id="rId5"/>
    <p:sldId id="260" r:id="rId6"/>
    <p:sldId id="266" r:id="rId7"/>
    <p:sldId id="263" r:id="rId8"/>
    <p:sldId id="268" r:id="rId9"/>
    <p:sldId id="264" r:id="rId10"/>
    <p:sldId id="269" r:id="rId11"/>
    <p:sldId id="271" r:id="rId12"/>
    <p:sldId id="270" r:id="rId13"/>
    <p:sldId id="265" r:id="rId14"/>
    <p:sldId id="272" r:id="rId15"/>
    <p:sldId id="273" r:id="rId16"/>
    <p:sldId id="275" r:id="rId17"/>
    <p:sldId id="274" r:id="rId18"/>
    <p:sldId id="277" r:id="rId19"/>
    <p:sldId id="278" r:id="rId20"/>
    <p:sldId id="279" r:id="rId21"/>
    <p:sldId id="281" r:id="rId22"/>
    <p:sldId id="283" r:id="rId23"/>
    <p:sldId id="280" r:id="rId24"/>
    <p:sldId id="284" r:id="rId25"/>
    <p:sldId id="285" r:id="rId26"/>
    <p:sldId id="286" r:id="rId27"/>
  </p:sldIdLst>
  <p:sldSz cx="12192000" cy="6858000"/>
  <p:notesSz cx="6858000" cy="9144000"/>
  <p:embeddedFontLst>
    <p:embeddedFont>
      <p:font typeface="方正苏新诗柳楷简体" charset="-122"/>
      <p:regular r:id="rId29"/>
    </p:embeddedFont>
    <p:embeddedFont>
      <p:font typeface="默陌山魂手迹" charset="-122"/>
      <p:regular r:id="rId30"/>
    </p:embeddedFont>
    <p:embeddedFont>
      <p:font typeface="Calibri Light" pitchFamily="34" charset="0"/>
      <p:regular r:id="rId31"/>
      <p:italic r:id="rId32"/>
    </p:embeddedFont>
    <p:embeddedFont>
      <p:font typeface="楷体" pitchFamily="49" charset="-122"/>
      <p:regular r:id="rId33"/>
    </p:embeddedFont>
    <p:embeddedFont>
      <p:font typeface="汉仪魏碑简" charset="-122"/>
      <p:regular r:id="rId34"/>
    </p:embeddedFont>
    <p:embeddedFont>
      <p:font typeface="江西拙楷" charset="-122"/>
      <p:regular r:id="rId35"/>
    </p:embeddedFont>
    <p:embeddedFont>
      <p:font typeface="汉仪颜楷繁" charset="-122"/>
      <p:regular r:id="rId36"/>
    </p:embeddedFont>
    <p:embeddedFont>
      <p:font typeface="方正宋刻本秀楷简体" charset="-122"/>
      <p:regular r:id="rId37"/>
    </p:embeddedFont>
    <p:embeddedFont>
      <p:font typeface="Calibri" pitchFamily="34" charset="0"/>
      <p:regular r:id="rId38"/>
      <p:bold r:id="rId39"/>
      <p:italic r:id="rId40"/>
      <p:boldItalic r:id="rId41"/>
    </p:embeddedFont>
    <p:embeddedFont>
      <p:font typeface="汉仪昌黎宋刻本(原版)简" charset="-122"/>
      <p:regular r:id="rId42"/>
    </p:embeddedFont>
    <p:embeddedFont>
      <p:font typeface="方正清刻本悦宋简体" charset="-122"/>
      <p:regular r:id="rId43"/>
    </p:embeddedFont>
    <p:embeddedFont>
      <p:font typeface="微软雅黑" pitchFamily="34" charset="-122"/>
      <p:regular r:id="rId44"/>
      <p:bold r:id="rId45"/>
    </p:embeddedFont>
    <p:embeddedFont>
      <p:font typeface="苏新诗柳楷简" charset="-122"/>
      <p:regular r:id="rId46"/>
    </p:embeddedFont>
    <p:embeddedFont>
      <p:font typeface="柳公权柳体" charset="-122"/>
      <p:regular r:id="rId47"/>
    </p:embeddedFont>
    <p:embeddedFont>
      <p:font typeface="汉仪尚巍手书W" charset="-122"/>
      <p:regular r:id="rId48"/>
    </p:embeddedFont>
    <p:embeddedFont>
      <p:font typeface="迷你简雪君" charset="-122"/>
      <p:regular r:id="rId49"/>
    </p:embeddedFont>
    <p:embeddedFont>
      <p:font typeface="黑体" pitchFamily="49" charset="-122"/>
      <p:regular r:id="rId50"/>
    </p:embeddedFont>
  </p:embeddedFontLst>
  <p:custDataLst>
    <p:tags r:id="rId28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commentAuthors.xml><?xml version="1.0" encoding="utf-8"?>
<p:cmAuthorLst xmlns:p="http://schemas.openxmlformats.org/presentationml/2006/main">
  <p:cmAuthor id="1" name="Administrator" initials="A" lastIdx="0" clrIdx="0"/>
  <p:cmAuthor id="2" name="新课标第一网" initials="" lastIdx="0" clrIdx="0"/>
  <p:cmAuthor id="4" name="作者" initials="A" lastIdx="0" clrIdx="1"/>
</p:cmAuthorLst>
</file>

<file path=ppt/presProps.xml><?xml version="1.0" encoding="utf-8"?>
<p:presentationPr xmlns:r="http://schemas.openxmlformats.org/officeDocument/2006/relationships" xmlns:a="http://schemas.openxmlformats.org/drawingml/2006/main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0"/>
    </p:ext>
  </p:extLst>
</p:presentationPr>
</file>

<file path=ppt/tableStyles.xml><?xml version="1.0" encoding="utf-8"?>
<a:tblStyleLst xmlns:r="http://schemas.openxmlformats.org/officeDocument/2006/relationships" xmlns:a="http://schemas.openxmlformats.org/drawingml/2006/main" def="{5C22544A-7EE6-4342-B048-85BDC9FD1C3A}">
  <a:tblStyle styleId="{FABFCF23-3B69-468F-B69F-88F6DE6A72F2}" styleName="中度样式 1 - 强调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fill>
          <a:solidFill>
            <a:schemeClr val="accent5">
              <a:tint val="20000"/>
            </a:schemeClr>
          </a:solidFill>
        </a:fill>
      </a:tcStyle>
    </a:band1H>
    <a:band1V>
      <a:tcStyle>
        <a:fill>
          <a:solidFill>
            <a:schemeClr val="accent5">
              <a:tint val="20000"/>
            </a:schemeClr>
          </a:solidFill>
        </a:fill>
      </a:tcStyle>
    </a:band1V>
    <a:lastCol>
      <a:tcTxStyle b="on"/>
    </a:lastCol>
    <a:firstCol>
      <a:tcTxStyle b="on"/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022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-246" y="-10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>
        <p:scale>
          <a:sx n="66" d="100"/>
          <a:sy n="66" d="100"/>
        </p:scale>
        <p:origin x="0" y="0"/>
      </p:cViewPr>
      <p:guideLst/>
    </p:cSldViewPr>
  </p:notesViewPr>
  <p:gridSpacing cx="72008" cy="72008"/>
</p:viewPr>
</file>

<file path=ppt/_rels/presentation.xml.rels>&#65279;<?xml version="1.0" encoding="utf-8" standalone="yes"?><Relationships xmlns="http://schemas.openxmlformats.org/package/2006/relationships"><Relationship Id="rId1" Type="http://schemas.openxmlformats.org/officeDocument/2006/relationships/commentAuthors" Target="commentAuthors.xml" /><Relationship Id="rId10" Type="http://schemas.openxmlformats.org/officeDocument/2006/relationships/slide" Target="slides/slide8.xml" /><Relationship Id="rId11" Type="http://schemas.openxmlformats.org/officeDocument/2006/relationships/slide" Target="slides/slide9.xml" /><Relationship Id="rId12" Type="http://schemas.openxmlformats.org/officeDocument/2006/relationships/slide" Target="slides/slide10.xml" /><Relationship Id="rId13" Type="http://schemas.openxmlformats.org/officeDocument/2006/relationships/slide" Target="slides/slide11.xml" /><Relationship Id="rId14" Type="http://schemas.openxmlformats.org/officeDocument/2006/relationships/slide" Target="slides/slide12.xml" /><Relationship Id="rId15" Type="http://schemas.openxmlformats.org/officeDocument/2006/relationships/slide" Target="slides/slide13.xml" /><Relationship Id="rId16" Type="http://schemas.openxmlformats.org/officeDocument/2006/relationships/slide" Target="slides/slide14.xml" /><Relationship Id="rId17" Type="http://schemas.openxmlformats.org/officeDocument/2006/relationships/slide" Target="slides/slide15.xml" /><Relationship Id="rId18" Type="http://schemas.openxmlformats.org/officeDocument/2006/relationships/slide" Target="slides/slide16.xml" /><Relationship Id="rId19" Type="http://schemas.openxmlformats.org/officeDocument/2006/relationships/slide" Target="slides/slide17.xml" /><Relationship Id="rId2" Type="http://schemas.openxmlformats.org/officeDocument/2006/relationships/slideMaster" Target="slideMasters/slideMaster1.xml" /><Relationship Id="rId20" Type="http://schemas.openxmlformats.org/officeDocument/2006/relationships/slide" Target="slides/slide18.xml" /><Relationship Id="rId21" Type="http://schemas.openxmlformats.org/officeDocument/2006/relationships/slide" Target="slides/slide19.xml" /><Relationship Id="rId22" Type="http://schemas.openxmlformats.org/officeDocument/2006/relationships/slide" Target="slides/slide20.xml" /><Relationship Id="rId23" Type="http://schemas.openxmlformats.org/officeDocument/2006/relationships/slide" Target="slides/slide21.xml" /><Relationship Id="rId24" Type="http://schemas.openxmlformats.org/officeDocument/2006/relationships/slide" Target="slides/slide22.xml" /><Relationship Id="rId25" Type="http://schemas.openxmlformats.org/officeDocument/2006/relationships/slide" Target="slides/slide23.xml" /><Relationship Id="rId26" Type="http://schemas.openxmlformats.org/officeDocument/2006/relationships/slide" Target="slides/slide24.xml" /><Relationship Id="rId27" Type="http://schemas.openxmlformats.org/officeDocument/2006/relationships/slide" Target="slides/slide25.xml" /><Relationship Id="rId28" Type="http://schemas.openxmlformats.org/officeDocument/2006/relationships/tags" Target="tags/tag39.xml" /><Relationship Id="rId29" Type="http://schemas.openxmlformats.org/officeDocument/2006/relationships/font" Target="fonts/font1.fntdata" /><Relationship Id="rId3" Type="http://schemas.openxmlformats.org/officeDocument/2006/relationships/slide" Target="slides/slide1.xml" /><Relationship Id="rId30" Type="http://schemas.openxmlformats.org/officeDocument/2006/relationships/font" Target="fonts/font2.fntdata" /><Relationship Id="rId31" Type="http://schemas.openxmlformats.org/officeDocument/2006/relationships/font" Target="fonts/font3.fntdata" /><Relationship Id="rId32" Type="http://schemas.openxmlformats.org/officeDocument/2006/relationships/font" Target="fonts/font4.fntdata" /><Relationship Id="rId33" Type="http://schemas.openxmlformats.org/officeDocument/2006/relationships/font" Target="fonts/font5.fntdata" /><Relationship Id="rId34" Type="http://schemas.openxmlformats.org/officeDocument/2006/relationships/font" Target="fonts/font6.fntdata" /><Relationship Id="rId35" Type="http://schemas.openxmlformats.org/officeDocument/2006/relationships/font" Target="fonts/font7.fntdata" /><Relationship Id="rId36" Type="http://schemas.openxmlformats.org/officeDocument/2006/relationships/font" Target="fonts/font8.fntdata" /><Relationship Id="rId37" Type="http://schemas.openxmlformats.org/officeDocument/2006/relationships/font" Target="fonts/font9.fntdata" /><Relationship Id="rId38" Type="http://schemas.openxmlformats.org/officeDocument/2006/relationships/font" Target="fonts/font10.fntdata" /><Relationship Id="rId39" Type="http://schemas.openxmlformats.org/officeDocument/2006/relationships/font" Target="fonts/font11.fntdata" /><Relationship Id="rId4" Type="http://schemas.openxmlformats.org/officeDocument/2006/relationships/slide" Target="slides/slide2.xml" /><Relationship Id="rId40" Type="http://schemas.openxmlformats.org/officeDocument/2006/relationships/font" Target="fonts/font12.fntdata" /><Relationship Id="rId41" Type="http://schemas.openxmlformats.org/officeDocument/2006/relationships/font" Target="fonts/font13.fntdata" /><Relationship Id="rId42" Type="http://schemas.openxmlformats.org/officeDocument/2006/relationships/font" Target="fonts/font14.fntdata" /><Relationship Id="rId43" Type="http://schemas.openxmlformats.org/officeDocument/2006/relationships/font" Target="fonts/font15.fntdata" /><Relationship Id="rId44" Type="http://schemas.openxmlformats.org/officeDocument/2006/relationships/font" Target="fonts/font16.fntdata" /><Relationship Id="rId45" Type="http://schemas.openxmlformats.org/officeDocument/2006/relationships/font" Target="fonts/font17.fntdata" /><Relationship Id="rId46" Type="http://schemas.openxmlformats.org/officeDocument/2006/relationships/font" Target="fonts/font18.fntdata" /><Relationship Id="rId47" Type="http://schemas.openxmlformats.org/officeDocument/2006/relationships/font" Target="fonts/font19.fntdata" /><Relationship Id="rId48" Type="http://schemas.openxmlformats.org/officeDocument/2006/relationships/font" Target="fonts/font20.fntdata" /><Relationship Id="rId49" Type="http://schemas.openxmlformats.org/officeDocument/2006/relationships/font" Target="fonts/font21.fntdata" /><Relationship Id="rId5" Type="http://schemas.openxmlformats.org/officeDocument/2006/relationships/slide" Target="slides/slide3.xml" /><Relationship Id="rId50" Type="http://schemas.openxmlformats.org/officeDocument/2006/relationships/font" Target="fonts/font22.fntdata" /><Relationship Id="rId51" Type="http://schemas.openxmlformats.org/officeDocument/2006/relationships/presProps" Target="presProps.xml" /><Relationship Id="rId52" Type="http://schemas.openxmlformats.org/officeDocument/2006/relationships/viewProps" Target="viewProps.xml" /><Relationship Id="rId53" Type="http://schemas.openxmlformats.org/officeDocument/2006/relationships/theme" Target="theme/theme1.xml" /><Relationship Id="rId54" Type="http://schemas.openxmlformats.org/officeDocument/2006/relationships/tableStyles" Target="tableStyles.xml" /><Relationship Id="rId6" Type="http://schemas.openxmlformats.org/officeDocument/2006/relationships/slide" Target="slides/slide4.xml" /><Relationship Id="rId7" Type="http://schemas.openxmlformats.org/officeDocument/2006/relationships/slide" Target="slides/slide5.xml" /><Relationship Id="rId8" Type="http://schemas.openxmlformats.org/officeDocument/2006/relationships/slide" Target="slides/slide6.xml" /><Relationship Id="rId9" Type="http://schemas.openxmlformats.org/officeDocument/2006/relationships/slide" Target="slides/slide7.xml" /></Relationships>
</file>

<file path=ppt/diagrams/colors1.xml><?xml version="1.0" encoding="utf-8"?>
<dgm:colorsDef xmlns:a="http://schemas.openxmlformats.org/drawingml/2006/main" xmlns:dgm="http://schemas.openxmlformats.org/drawingml/2006/diagram" uniqueId="urn:microsoft.com/office/officeart/2005/8/colors/colorful3#1">
  <dgm:title val=""/>
  <dgm:desc val=""/>
  <dgm:catLst>
    <dgm:cat type="colorful" pri="10300"/>
  </dgm:catLst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</dgm:colorsDef>
</file>

<file path=ppt/diagrams/colors2.xml><?xml version="1.0" encoding="utf-8"?>
<dgm:colorsDef xmlns:a="http://schemas.openxmlformats.org/drawingml/2006/main" xmlns:dgm="http://schemas.openxmlformats.org/drawingml/2006/diagram" uniqueId="urn:microsoft.com/office/officeart/2005/8/colors/colorful3#2">
  <dgm:title val=""/>
  <dgm:desc val=""/>
  <dgm:catLst>
    <dgm:cat type="colorful" pri="10300"/>
  </dgm:catLst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</dgm:colorsDef>
</file>

<file path=ppt/diagrams/data1.xml><?xml version="1.0" encoding="utf-8"?>
<dgm:dataModel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dgm="http://schemas.openxmlformats.org/drawingml/2006/diagram">
  <dgm:ptLst>
    <dgm:pt modelId="{70A256C3-551B-46E3-871E-919859E7879E}" type="doc">
      <dgm:prSet loTypeId="urn:microsoft.com/office/officeart/2005/8/layout/chevron1" loCatId="process" qsTypeId="urn:microsoft.com/office/officeart/2005/8/quickstyle/simple4#1" qsCatId="simple" csTypeId="urn:microsoft.com/office/officeart/2005/8/colors/colorful3#1" csCatId="colorful" phldr="1"/>
      <dgm:spPr/>
      <dgm:t>
        <a:bodyPr/>
        <a:lstStyle/>
        <a:p>
          <a:endParaRPr lang="zh-CN" altLang="en-US"/>
        </a:p>
      </dgm:t>
    </dgm:pt>
    <dgm:pt modelId="{3DD1BAA3-75D6-4AEB-B1A1-97B03D71F723}" type="parTrans" cxnId="{0FEE45B4-7CB3-45E6-AA67-F2D6D9D95CBE}">
      <dgm:prSet custT="1"/>
      <dgm:spPr/>
      <dgm:t>
        <a:bodyPr/>
        <a:lstStyle/>
        <a:p>
          <a:endParaRPr lang="zh-CN" altLang="en-US" sz="1800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江西拙楷" panose="02010600040101010101" pitchFamily="2" charset="-122"/>
            <a:ea typeface="江西拙楷" panose="02010600040101010101" pitchFamily="2" charset="-122"/>
          </a:endParaRPr>
        </a:p>
      </dgm:t>
    </dgm:pt>
    <dgm:pt modelId="{A84F0FE9-BF03-4EFA-A192-6C309B7FF1DD}">
      <dgm:prSet custT="1"/>
      <dgm:spPr>
        <a:solidFill>
          <a:schemeClr val="bg2">
            <a:lumMod val="25000"/>
          </a:schemeClr>
        </a:solidFill>
        <a:ln>
          <a:noFill/>
        </a:ln>
        <a:scene3d>
          <a:camera prst="orthographicFront"/>
          <a:lightRig rig="threePt" dir="t"/>
        </a:scene3d>
        <a:sp3d>
          <a:bevelT prst="angle"/>
        </a:sp3d>
      </dgm:spPr>
      <dgm:t>
        <a:bodyPr/>
        <a:lstStyle/>
        <a:p>
          <a:r>
            <a:rPr lang="en-US" sz="1800" b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江西拙楷" panose="02010600040101010101" pitchFamily="2" charset="-122"/>
              <a:ea typeface="江西拙楷" panose="02010600040101010101" pitchFamily="2" charset="-122"/>
            </a:rPr>
            <a:t>1999</a:t>
          </a:r>
          <a:r>
            <a:rPr lang="zh-CN" sz="1800" b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江西拙楷" panose="02010600040101010101" pitchFamily="2" charset="-122"/>
              <a:ea typeface="江西拙楷" panose="02010600040101010101" pitchFamily="2" charset="-122"/>
            </a:rPr>
            <a:t>年，组成</a:t>
          </a:r>
          <a:r>
            <a:rPr lang="en-US" sz="1800" b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江西拙楷" panose="02010600040101010101" pitchFamily="2" charset="-122"/>
              <a:ea typeface="江西拙楷" panose="02010600040101010101" pitchFamily="2" charset="-122"/>
            </a:rPr>
            <a:t>20</a:t>
          </a:r>
          <a:r>
            <a:rPr lang="zh-CN" sz="1800" b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江西拙楷" panose="02010600040101010101" pitchFamily="2" charset="-122"/>
              <a:ea typeface="江西拙楷" panose="02010600040101010101" pitchFamily="2" charset="-122"/>
            </a:rPr>
            <a:t>国集团</a:t>
          </a:r>
        </a:p>
      </dgm:t>
    </dgm:pt>
    <dgm:pt modelId="{E858F66E-ED6F-460A-8FC6-DFEB7CE78BE2}" type="sibTrans" cxnId="{0FEE45B4-7CB3-45E6-AA67-F2D6D9D95CBE}">
      <dgm:prSet custT="1"/>
      <dgm:spPr/>
      <dgm:t>
        <a:bodyPr/>
        <a:lstStyle/>
        <a:p>
          <a:endParaRPr lang="zh-CN" altLang="en-US" sz="1800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江西拙楷" panose="02010600040101010101" pitchFamily="2" charset="-122"/>
            <a:ea typeface="江西拙楷" panose="02010600040101010101" pitchFamily="2" charset="-122"/>
          </a:endParaRPr>
        </a:p>
      </dgm:t>
    </dgm:pt>
    <dgm:pt modelId="{12C7306D-0B26-49A0-A50D-AC5B84B1203E}" type="parTrans" cxnId="{2957AB11-8D1F-47EA-B36D-57F1A748539B}">
      <dgm:prSet custT="1"/>
      <dgm:spPr/>
      <dgm:t>
        <a:bodyPr/>
        <a:lstStyle/>
        <a:p>
          <a:endParaRPr lang="zh-CN" altLang="en-US" sz="1800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江西拙楷" panose="02010600040101010101" pitchFamily="2" charset="-122"/>
            <a:ea typeface="江西拙楷" panose="02010600040101010101" pitchFamily="2" charset="-122"/>
          </a:endParaRPr>
        </a:p>
      </dgm:t>
    </dgm:pt>
    <dgm:pt modelId="{92F962D3-5F1C-402D-B0AD-2E7E493F4B15}">
      <dgm:prSet custT="1"/>
      <dgm:spPr>
        <a:gradFill rotWithShape="0">
          <a:gsLst>
            <a:gs pos="0">
              <a:schemeClr val="accent3">
                <a:hueOff val="903533"/>
                <a:satOff val="33333"/>
                <a:lumOff val="-4902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hueOff val="903533"/>
                <a:satOff val="33333"/>
                <a:lumOff val="-4902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hueOff val="903533"/>
                <a:satOff val="33333"/>
                <a:lumOff val="-4902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scene3d>
          <a:camera prst="orthographicFront"/>
          <a:lightRig rig="threePt" dir="t"/>
        </a:scene3d>
        <a:sp3d>
          <a:bevelT prst="angle"/>
        </a:sp3d>
      </dgm:spPr>
      <dgm:t>
        <a:bodyPr/>
        <a:lstStyle/>
        <a:p>
          <a:r>
            <a:rPr lang="en-US" sz="1800" b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江西拙楷" panose="02010600040101010101" pitchFamily="2" charset="-122"/>
              <a:ea typeface="江西拙楷" panose="02010600040101010101" pitchFamily="2" charset="-122"/>
            </a:rPr>
            <a:t>2001</a:t>
          </a:r>
          <a:r>
            <a:rPr lang="zh-CN" sz="1800" b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江西拙楷" panose="02010600040101010101" pitchFamily="2" charset="-122"/>
              <a:ea typeface="江西拙楷" panose="02010600040101010101" pitchFamily="2" charset="-122"/>
            </a:rPr>
            <a:t>年，成立上海合作组织</a:t>
          </a:r>
        </a:p>
      </dgm:t>
    </dgm:pt>
    <dgm:pt modelId="{5C677710-FEC0-4E30-ACDE-EC0544BB808A}" type="sibTrans" cxnId="{2957AB11-8D1F-47EA-B36D-57F1A748539B}">
      <dgm:prSet custT="1"/>
      <dgm:spPr/>
      <dgm:t>
        <a:bodyPr/>
        <a:lstStyle/>
        <a:p>
          <a:endParaRPr lang="zh-CN" altLang="en-US" sz="1800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江西拙楷" panose="02010600040101010101" pitchFamily="2" charset="-122"/>
            <a:ea typeface="江西拙楷" panose="02010600040101010101" pitchFamily="2" charset="-122"/>
          </a:endParaRPr>
        </a:p>
      </dgm:t>
    </dgm:pt>
    <dgm:pt modelId="{59FEDB34-4C04-4856-BD8F-852F8D22854B}" type="parTrans" cxnId="{2C81CD8A-56B0-42E8-A753-B66CA9CB1D15}">
      <dgm:prSet custT="1"/>
      <dgm:spPr/>
      <dgm:t>
        <a:bodyPr/>
        <a:lstStyle/>
        <a:p>
          <a:endParaRPr lang="zh-CN" altLang="en-US" sz="1800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江西拙楷" panose="02010600040101010101" pitchFamily="2" charset="-122"/>
            <a:ea typeface="江西拙楷" panose="02010600040101010101" pitchFamily="2" charset="-122"/>
          </a:endParaRPr>
        </a:p>
      </dgm:t>
    </dgm:pt>
    <dgm:pt modelId="{BC9DA7A1-D5B1-47AC-A2EC-930576161C9A}">
      <dgm:prSet custT="1"/>
      <dgm:spPr>
        <a:gradFill rotWithShape="0">
          <a:gsLst>
            <a:gs pos="0">
              <a:schemeClr val="accent3">
                <a:hueOff val="1807066"/>
                <a:satOff val="66667"/>
                <a:lumOff val="-9804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hueOff val="1807066"/>
                <a:satOff val="66667"/>
                <a:lumOff val="-9804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hueOff val="1807066"/>
                <a:satOff val="66667"/>
                <a:lumOff val="-9804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scene3d>
          <a:camera prst="orthographicFront"/>
          <a:lightRig rig="threePt" dir="t"/>
        </a:scene3d>
        <a:sp3d>
          <a:bevelT prst="angle"/>
        </a:sp3d>
      </dgm:spPr>
      <dgm:t>
        <a:bodyPr/>
        <a:lstStyle/>
        <a:p>
          <a:r>
            <a:rPr lang="en-US" sz="1800" b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江西拙楷" panose="02010600040101010101" pitchFamily="2" charset="-122"/>
              <a:ea typeface="江西拙楷" panose="02010600040101010101" pitchFamily="2" charset="-122"/>
            </a:rPr>
            <a:t>2009</a:t>
          </a:r>
          <a:r>
            <a:rPr lang="zh-CN" sz="1800" b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江西拙楷" panose="02010600040101010101" pitchFamily="2" charset="-122"/>
              <a:ea typeface="江西拙楷" panose="02010600040101010101" pitchFamily="2" charset="-122"/>
            </a:rPr>
            <a:t>年，金砖国家领导人首次会晤</a:t>
          </a:r>
        </a:p>
      </dgm:t>
    </dgm:pt>
    <dgm:pt modelId="{28CB1D3D-C798-4D5F-8497-80FA4F430227}" type="sibTrans" cxnId="{2C81CD8A-56B0-42E8-A753-B66CA9CB1D15}">
      <dgm:prSet custT="1"/>
      <dgm:spPr/>
      <dgm:t>
        <a:bodyPr/>
        <a:lstStyle/>
        <a:p>
          <a:endParaRPr lang="zh-CN" altLang="en-US" sz="1800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江西拙楷" panose="02010600040101010101" pitchFamily="2" charset="-122"/>
            <a:ea typeface="江西拙楷" panose="02010600040101010101" pitchFamily="2" charset="-122"/>
          </a:endParaRPr>
        </a:p>
      </dgm:t>
    </dgm:pt>
    <dgm:pt modelId="{3D165FF1-2643-4C37-8B05-1E3B6C599078}" type="parTrans" cxnId="{CB239E29-1E03-449A-8510-DAF155675037}">
      <dgm:prSet custT="1"/>
      <dgm:spPr/>
      <dgm:t>
        <a:bodyPr/>
        <a:lstStyle/>
        <a:p>
          <a:endParaRPr lang="zh-CN" altLang="en-US" sz="1800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江西拙楷" panose="02010600040101010101" pitchFamily="2" charset="-122"/>
            <a:ea typeface="江西拙楷" panose="02010600040101010101" pitchFamily="2" charset="-122"/>
          </a:endParaRPr>
        </a:p>
      </dgm:t>
    </dgm:pt>
    <dgm:pt modelId="{5D893CEF-A515-4923-8FF9-052002868C21}">
      <dgm:prSet custT="1"/>
      <dgm:spPr>
        <a:gradFill rotWithShape="0">
          <a:gsLst>
            <a:gs pos="0">
              <a:schemeClr val="accent3">
                <a:hueOff val="2710599"/>
                <a:satOff val="100000"/>
                <a:lumOff val="-14706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hueOff val="2710599"/>
                <a:satOff val="100000"/>
                <a:lumOff val="-14706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hueOff val="2710599"/>
                <a:satOff val="100000"/>
                <a:lumOff val="-14706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scene3d>
          <a:camera prst="orthographicFront"/>
          <a:lightRig rig="threePt" dir="t"/>
        </a:scene3d>
        <a:sp3d>
          <a:bevelT prst="angle"/>
        </a:sp3d>
      </dgm:spPr>
      <dgm:t>
        <a:bodyPr/>
        <a:lstStyle/>
        <a:p>
          <a:r>
            <a:rPr lang="en-US" sz="1800" b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江西拙楷" panose="02010600040101010101" pitchFamily="2" charset="-122"/>
              <a:ea typeface="江西拙楷" panose="02010600040101010101" pitchFamily="2" charset="-122"/>
            </a:rPr>
            <a:t>2015</a:t>
          </a:r>
          <a:r>
            <a:rPr lang="zh-CN" sz="1800" b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江西拙楷" panose="02010600040101010101" pitchFamily="2" charset="-122"/>
              <a:ea typeface="江西拙楷" panose="02010600040101010101" pitchFamily="2" charset="-122"/>
            </a:rPr>
            <a:t>年，成立新开发银行</a:t>
          </a:r>
        </a:p>
      </dgm:t>
    </dgm:pt>
    <dgm:pt modelId="{A1C4CC96-E9E8-44E0-AC3C-AB058F996DE1}" type="sibTrans" cxnId="{CB239E29-1E03-449A-8510-DAF155675037}">
      <dgm:prSet custT="1"/>
      <dgm:spPr/>
      <dgm:t>
        <a:bodyPr/>
        <a:lstStyle/>
        <a:p>
          <a:endParaRPr lang="zh-CN" altLang="en-US" sz="1800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江西拙楷" panose="02010600040101010101" pitchFamily="2" charset="-122"/>
            <a:ea typeface="江西拙楷" panose="02010600040101010101" pitchFamily="2" charset="-122"/>
          </a:endParaRPr>
        </a:p>
      </dgm:t>
    </dgm:pt>
    <dgm:pt modelId="{1AB64553-060A-4132-9CA6-F7DCAF5F4046}" type="pres">
      <dgm:prSet presAssocID="{70A256C3-551B-46E3-871E-919859E7879E}" presName="Name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/>
        </a:p>
      </dgm:t>
    </dgm:pt>
    <dgm:pt modelId="{D6C11C72-8714-429E-ACB0-44C5FFF76D93}" type="pres">
      <dgm:prSet presAssocID="{A84F0FE9-BF03-4EFA-A192-6C309B7FF1DD}" presName="parTxOnly" presStyleLbl="node1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/>
        </a:p>
      </dgm:t>
    </dgm:pt>
    <dgm:pt modelId="{9EEE7AC6-4320-44C3-A705-7F21159BE85E}" type="pres">
      <dgm:prSet presAssocID="{E858F66E-ED6F-460A-8FC6-DFEB7CE78BE2}" presName="parTxOnlySpace"/>
      <dgm:spPr>
        <a:scene3d>
          <a:camera prst="orthographicFront"/>
          <a:lightRig rig="threePt" dir="t"/>
        </a:scene3d>
        <a:sp3d>
          <a:bevelT prst="angle"/>
        </a:sp3d>
      </dgm:spPr>
      <dgm:t>
        <a:bodyPr/>
        <a:lstStyle/>
        <a:p>
          <a:endParaRPr/>
        </a:p>
      </dgm:t>
    </dgm:pt>
    <dgm:pt modelId="{DF824E78-0BE9-4A62-AC3C-D6A2E94F5B39}" type="pres">
      <dgm:prSet presAssocID="{92F962D3-5F1C-402D-B0AD-2E7E493F4B15}" presName="parTxOnly" presStyleLbl="node1" presStyleIdx="1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/>
        </a:p>
      </dgm:t>
    </dgm:pt>
    <dgm:pt modelId="{D238166A-870B-4246-A732-7FD76876418F}" type="pres">
      <dgm:prSet presAssocID="{5C677710-FEC0-4E30-ACDE-EC0544BB808A}" presName="parTxOnlySpace"/>
      <dgm:spPr>
        <a:scene3d>
          <a:camera prst="orthographicFront"/>
          <a:lightRig rig="threePt" dir="t"/>
        </a:scene3d>
        <a:sp3d>
          <a:bevelT prst="angle"/>
        </a:sp3d>
      </dgm:spPr>
      <dgm:t>
        <a:bodyPr/>
        <a:lstStyle/>
        <a:p>
          <a:endParaRPr/>
        </a:p>
      </dgm:t>
    </dgm:pt>
    <dgm:pt modelId="{9D073558-A22B-485C-BE60-973028BEBC82}" type="pres">
      <dgm:prSet presAssocID="{BC9DA7A1-D5B1-47AC-A2EC-930576161C9A}" presName="parTxOnly" presStyleLbl="node1" presStyleIdx="2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/>
        </a:p>
      </dgm:t>
    </dgm:pt>
    <dgm:pt modelId="{2B134A6A-A668-4C07-8AAC-D800EAA3E18D}" type="pres">
      <dgm:prSet presAssocID="{28CB1D3D-C798-4D5F-8497-80FA4F430227}" presName="parTxOnlySpace"/>
      <dgm:spPr>
        <a:scene3d>
          <a:camera prst="orthographicFront"/>
          <a:lightRig rig="threePt" dir="t"/>
        </a:scene3d>
        <a:sp3d>
          <a:bevelT prst="angle"/>
        </a:sp3d>
      </dgm:spPr>
      <dgm:t>
        <a:bodyPr/>
        <a:lstStyle/>
        <a:p>
          <a:endParaRPr/>
        </a:p>
      </dgm:t>
    </dgm:pt>
    <dgm:pt modelId="{BA85FAC4-B04A-44CD-BACB-C9CC78B61F23}" type="pres">
      <dgm:prSet presAssocID="{5D893CEF-A515-4923-8FF9-052002868C21}" presName="parTxOnly" presStyleLbl="node1" presStyleIdx="3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/>
        </a:p>
      </dgm:t>
    </dgm:pt>
  </dgm:ptLst>
  <dgm:cxnLst>
    <dgm:cxn modelId="{0FEE45B4-7CB3-45E6-AA67-F2D6D9D95CBE}" srcId="{70A256C3-551B-46E3-871E-919859E7879E}" destId="{A84F0FE9-BF03-4EFA-A192-6C309B7FF1DD}" srcOrd="0" destOrd="0" parTransId="{3DD1BAA3-75D6-4AEB-B1A1-97B03D71F723}" sibTransId="{E858F66E-ED6F-460A-8FC6-DFEB7CE78BE2}"/>
    <dgm:cxn modelId="{2957AB11-8D1F-47EA-B36D-57F1A748539B}" srcId="{70A256C3-551B-46E3-871E-919859E7879E}" destId="{92F962D3-5F1C-402D-B0AD-2E7E493F4B15}" srcOrd="1" destOrd="0" parTransId="{12C7306D-0B26-49A0-A50D-AC5B84B1203E}" sibTransId="{5C677710-FEC0-4E30-ACDE-EC0544BB808A}"/>
    <dgm:cxn modelId="{2C81CD8A-56B0-42E8-A753-B66CA9CB1D15}" srcId="{70A256C3-551B-46E3-871E-919859E7879E}" destId="{BC9DA7A1-D5B1-47AC-A2EC-930576161C9A}" srcOrd="2" destOrd="0" parTransId="{59FEDB34-4C04-4856-BD8F-852F8D22854B}" sibTransId="{28CB1D3D-C798-4D5F-8497-80FA4F430227}"/>
    <dgm:cxn modelId="{CB239E29-1E03-449A-8510-DAF155675037}" srcId="{70A256C3-551B-46E3-871E-919859E7879E}" destId="{5D893CEF-A515-4923-8FF9-052002868C21}" srcOrd="3" destOrd="0" parTransId="{3D165FF1-2643-4C37-8B05-1E3B6C599078}" sibTransId="{A1C4CC96-E9E8-44E0-AC3C-AB058F996DE1}"/>
    <dgm:cxn modelId="{C35FBB41-FDFA-4D97-A191-9BF90CCB7E42}" type="presOf" srcId="{70A256C3-551B-46E3-871E-919859E7879E}" destId="{1AB64553-060A-4132-9CA6-F7DCAF5F4046}" srcOrd="0" destOrd="0" presId="urn:microsoft.com/office/officeart/2005/8/layout/chevron1"/>
    <dgm:cxn modelId="{229A357B-C402-4369-A785-27DFDF17D52C}" type="presParOf" srcId="{1AB64553-060A-4132-9CA6-F7DCAF5F4046}" destId="{D6C11C72-8714-429E-ACB0-44C5FFF76D93}" srcOrd="0" destOrd="0" presId="urn:microsoft.com/office/officeart/2005/8/layout/chevron1"/>
    <dgm:cxn modelId="{9C0CD18F-B637-41AF-A123-9E98CA19E543}" type="presOf" srcId="{A84F0FE9-BF03-4EFA-A192-6C309B7FF1DD}" destId="{D6C11C72-8714-429E-ACB0-44C5FFF76D93}" srcOrd="0" destOrd="0" presId="urn:microsoft.com/office/officeart/2005/8/layout/chevron1"/>
    <dgm:cxn modelId="{C9F54022-B9AC-49CD-AD0C-5424BBB33860}" type="presParOf" srcId="{1AB64553-060A-4132-9CA6-F7DCAF5F4046}" destId="{9EEE7AC6-4320-44C3-A705-7F21159BE85E}" srcOrd="1" destOrd="0" presId="urn:microsoft.com/office/officeart/2005/8/layout/chevron1"/>
    <dgm:cxn modelId="{CB871288-DCBB-4FC0-8DAE-6BA3A8C56E63}" type="presParOf" srcId="{1AB64553-060A-4132-9CA6-F7DCAF5F4046}" destId="{DF824E78-0BE9-4A62-AC3C-D6A2E94F5B39}" srcOrd="2" destOrd="0" presId="urn:microsoft.com/office/officeart/2005/8/layout/chevron1"/>
    <dgm:cxn modelId="{48C5CF52-873D-4032-AF06-E5AD6FE1F299}" type="presOf" srcId="{92F962D3-5F1C-402D-B0AD-2E7E493F4B15}" destId="{DF824E78-0BE9-4A62-AC3C-D6A2E94F5B39}" srcOrd="0" destOrd="0" presId="urn:microsoft.com/office/officeart/2005/8/layout/chevron1"/>
    <dgm:cxn modelId="{E11B6D73-C37F-463E-A4DC-56F29418E060}" type="presParOf" srcId="{1AB64553-060A-4132-9CA6-F7DCAF5F4046}" destId="{D238166A-870B-4246-A732-7FD76876418F}" srcOrd="3" destOrd="0" presId="urn:microsoft.com/office/officeart/2005/8/layout/chevron1"/>
    <dgm:cxn modelId="{B4064B26-B423-4E68-AAC0-EF15D9F5FF47}" type="presParOf" srcId="{1AB64553-060A-4132-9CA6-F7DCAF5F4046}" destId="{9D073558-A22B-485C-BE60-973028BEBC82}" srcOrd="4" destOrd="0" presId="urn:microsoft.com/office/officeart/2005/8/layout/chevron1"/>
    <dgm:cxn modelId="{30356B85-EE38-4271-9E4B-3BCF5EEB7728}" type="presOf" srcId="{BC9DA7A1-D5B1-47AC-A2EC-930576161C9A}" destId="{9D073558-A22B-485C-BE60-973028BEBC82}" srcOrd="0" destOrd="0" presId="urn:microsoft.com/office/officeart/2005/8/layout/chevron1"/>
    <dgm:cxn modelId="{25D95639-A461-479C-8442-971F380A6FCC}" type="presParOf" srcId="{1AB64553-060A-4132-9CA6-F7DCAF5F4046}" destId="{2B134A6A-A668-4C07-8AAC-D800EAA3E18D}" srcOrd="5" destOrd="0" presId="urn:microsoft.com/office/officeart/2005/8/layout/chevron1"/>
    <dgm:cxn modelId="{672E46A3-7E3C-4808-8121-CADB6CC12DAA}" type="presParOf" srcId="{1AB64553-060A-4132-9CA6-F7DCAF5F4046}" destId="{BA85FAC4-B04A-44CD-BACB-C9CC78B61F23}" srcOrd="6" destOrd="0" presId="urn:microsoft.com/office/officeart/2005/8/layout/chevron1"/>
    <dgm:cxn modelId="{1FF6F034-A5DC-43B6-A019-336EE94F2A00}" type="presOf" srcId="{5D893CEF-A515-4923-8FF9-052002868C21}" destId="{BA85FAC4-B04A-44CD-BACB-C9CC78B61F23}" srcOrd="0" destOrd="0" presId="urn:microsoft.com/office/officeart/2005/8/layout/chevron1"/>
  </dgm:cxnLst>
  <dgm:bg/>
  <dgm:whole/>
  <dgm:extLst>
    <a:ext uri="http://schemas.microsoft.com/office/drawing/2008/diagram">
      <dsp:dataModelExt xmlns:dsp="http://schemas.microsoft.com/office/drawing/2008/diagram" relId="rId3" minVer="http://schemas.openxmlformats.org/drawingml/2006/main"/>
    </a:ext>
  </dgm:extLst>
</dgm:dataModel>
</file>

<file path=ppt/diagrams/data2.xml><?xml version="1.0" encoding="utf-8"?>
<dgm:dataModel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dgm="http://schemas.openxmlformats.org/drawingml/2006/diagram">
  <dgm:ptLst>
    <dgm:pt modelId="{9B157D3D-9A3D-467F-941E-791374DF6F1E}" type="doc">
      <dgm:prSet loTypeId="urn:microsoft.com/office/officeart/2005/8/layout/chevron1" loCatId="process" qsTypeId="urn:microsoft.com/office/officeart/2005/8/quickstyle/simple1#1" qsCatId="simple" csTypeId="urn:microsoft.com/office/officeart/2005/8/colors/colorful3#2" csCatId="colorful" phldr="1"/>
      <dgm:spPr/>
      <dgm:t>
        <a:bodyPr/>
        <a:lstStyle/>
        <a:p>
          <a:endParaRPr lang="zh-CN" altLang="en-US"/>
        </a:p>
      </dgm:t>
    </dgm:pt>
    <dgm:pt modelId="{711BF67F-24AF-4FDE-86F9-7795490DBAFE}" type="parTrans" cxnId="{25A6E5B3-0E06-4550-BE0E-4BB1AAD2817B}">
      <dgm:prSet custT="1"/>
      <dgm:spPr/>
      <dgm:t>
        <a:bodyPr/>
        <a:lstStyle/>
        <a:p>
          <a:endParaRPr lang="zh-CN" altLang="en-US" sz="1800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江西拙楷" panose="02010600040101010101" pitchFamily="2" charset="-122"/>
            <a:ea typeface="江西拙楷" panose="02010600040101010101" pitchFamily="2" charset="-122"/>
          </a:endParaRPr>
        </a:p>
      </dgm:t>
    </dgm:pt>
    <dgm:pt modelId="{B3DDE8DA-C381-4169-9238-EDD558E94104}">
      <dgm:prSet custT="1"/>
      <dgm:spPr>
        <a:solidFill>
          <a:schemeClr val="accent6">
            <a:lumMod val="5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</dgm:spPr>
      <dgm:t>
        <a:bodyPr/>
        <a:lstStyle/>
        <a:p>
          <a:r>
            <a:rPr lang="en-US" sz="1800" b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江西拙楷" panose="02010600040101010101" pitchFamily="2" charset="-122"/>
              <a:ea typeface="江西拙楷" panose="02010600040101010101" pitchFamily="2" charset="-122"/>
            </a:rPr>
            <a:t>2013</a:t>
          </a:r>
          <a:r>
            <a:rPr lang="zh-CN" sz="1800" b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江西拙楷" panose="02010600040101010101" pitchFamily="2" charset="-122"/>
              <a:ea typeface="江西拙楷" panose="02010600040101010101" pitchFamily="2" charset="-122"/>
            </a:rPr>
            <a:t>年</a:t>
          </a:r>
          <a:r>
            <a:rPr lang="en-US" sz="1800" b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江西拙楷" panose="02010600040101010101" pitchFamily="2" charset="-122"/>
              <a:ea typeface="江西拙楷" panose="02010600040101010101" pitchFamily="2" charset="-122"/>
            </a:rPr>
            <a:t>,</a:t>
          </a:r>
          <a:r>
            <a:rPr lang="zh-CN" sz="1800" b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江西拙楷" panose="02010600040101010101" pitchFamily="2" charset="-122"/>
              <a:ea typeface="江西拙楷" panose="02010600040101010101" pitchFamily="2" charset="-122"/>
            </a:rPr>
            <a:t>中国</a:t>
          </a:r>
          <a:r>
            <a:rPr lang="zh-CN" altLang="en-US" sz="1800" b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江西拙楷" panose="02010600040101010101" pitchFamily="2" charset="-122"/>
              <a:ea typeface="江西拙楷" panose="02010600040101010101" pitchFamily="2" charset="-122"/>
            </a:rPr>
            <a:t>首次</a:t>
          </a:r>
          <a:r>
            <a:rPr lang="zh-CN" sz="1800" b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江西拙楷" panose="02010600040101010101" pitchFamily="2" charset="-122"/>
              <a:ea typeface="江西拙楷" panose="02010600040101010101" pitchFamily="2" charset="-122"/>
            </a:rPr>
            <a:t>提出建设 “一带一路”的合作倡议。</a:t>
          </a:r>
        </a:p>
      </dgm:t>
    </dgm:pt>
    <dgm:pt modelId="{553AF6E8-A046-45CA-94B9-1643D85A6134}" type="sibTrans" cxnId="{25A6E5B3-0E06-4550-BE0E-4BB1AAD2817B}">
      <dgm:prSet custT="1"/>
      <dgm:spPr/>
      <dgm:t>
        <a:bodyPr/>
        <a:lstStyle/>
        <a:p>
          <a:endParaRPr lang="zh-CN" altLang="en-US" sz="1800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江西拙楷" panose="02010600040101010101" pitchFamily="2" charset="-122"/>
            <a:ea typeface="江西拙楷" panose="02010600040101010101" pitchFamily="2" charset="-122"/>
          </a:endParaRPr>
        </a:p>
      </dgm:t>
    </dgm:pt>
    <dgm:pt modelId="{04546E6C-604A-4F0C-AD41-C69F2C1C6E23}" type="parTrans" cxnId="{7B0C5B2C-4B55-449D-A6A8-3C6E4D41240C}">
      <dgm:prSet custT="1"/>
      <dgm:spPr/>
      <dgm:t>
        <a:bodyPr/>
        <a:lstStyle/>
        <a:p>
          <a:endParaRPr lang="zh-CN" altLang="en-US" sz="1800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江西拙楷" panose="02010600040101010101" pitchFamily="2" charset="-122"/>
            <a:ea typeface="江西拙楷" panose="02010600040101010101" pitchFamily="2" charset="-122"/>
          </a:endParaRPr>
        </a:p>
      </dgm:t>
    </dgm:pt>
    <dgm:pt modelId="{E7E01742-1C0F-4DBB-A051-6235B4BFC443}">
      <dgm:prSet custT="1"/>
      <dgm:spPr>
        <a:solidFill>
          <a:schemeClr val="accent4">
            <a:lumMod val="5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</dgm:spPr>
      <dgm:t>
        <a:bodyPr/>
        <a:lstStyle/>
        <a:p>
          <a:r>
            <a:rPr lang="en-US" sz="1800" b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江西拙楷" panose="02010600040101010101" pitchFamily="2" charset="-122"/>
              <a:ea typeface="江西拙楷" panose="02010600040101010101" pitchFamily="2" charset="-122"/>
            </a:rPr>
            <a:t>2014</a:t>
          </a:r>
          <a:r>
            <a:rPr lang="zh-CN" sz="1800" b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江西拙楷" panose="02010600040101010101" pitchFamily="2" charset="-122"/>
              <a:ea typeface="江西拙楷" panose="02010600040101010101" pitchFamily="2" charset="-122"/>
            </a:rPr>
            <a:t>年</a:t>
          </a:r>
          <a:r>
            <a:rPr lang="en-US" sz="1800" b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江西拙楷" panose="02010600040101010101" pitchFamily="2" charset="-122"/>
              <a:ea typeface="江西拙楷" panose="02010600040101010101" pitchFamily="2" charset="-122"/>
            </a:rPr>
            <a:t>11</a:t>
          </a:r>
          <a:r>
            <a:rPr lang="zh-CN" sz="1800" b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江西拙楷" panose="02010600040101010101" pitchFamily="2" charset="-122"/>
              <a:ea typeface="江西拙楷" panose="02010600040101010101" pitchFamily="2" charset="-122"/>
            </a:rPr>
            <a:t>月</a:t>
          </a:r>
          <a:r>
            <a:rPr lang="en-US" sz="1800" b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江西拙楷" panose="02010600040101010101" pitchFamily="2" charset="-122"/>
              <a:ea typeface="江西拙楷" panose="02010600040101010101" pitchFamily="2" charset="-122"/>
            </a:rPr>
            <a:t>,</a:t>
          </a:r>
          <a:r>
            <a:rPr lang="zh-CN" sz="1800" b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江西拙楷" panose="02010600040101010101" pitchFamily="2" charset="-122"/>
              <a:ea typeface="江西拙楷" panose="02010600040101010101" pitchFamily="2" charset="-122"/>
            </a:rPr>
            <a:t>中国设立丝路基金</a:t>
          </a:r>
          <a:r>
            <a:rPr lang="en-US" sz="1800" b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江西拙楷" panose="02010600040101010101" pitchFamily="2" charset="-122"/>
              <a:ea typeface="江西拙楷" panose="02010600040101010101" pitchFamily="2" charset="-122"/>
            </a:rPr>
            <a:t>,</a:t>
          </a:r>
          <a:r>
            <a:rPr lang="zh-CN" sz="1800" b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江西拙楷" panose="02010600040101010101" pitchFamily="2" charset="-122"/>
              <a:ea typeface="江西拙楷" panose="02010600040101010101" pitchFamily="2" charset="-122"/>
            </a:rPr>
            <a:t>对</a:t>
          </a:r>
          <a:r>
            <a:rPr lang="zh-CN" altLang="en-US" sz="1800" b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江西拙楷" panose="02010600040101010101" pitchFamily="2" charset="-122"/>
              <a:ea typeface="江西拙楷" panose="02010600040101010101" pitchFamily="2" charset="-122"/>
            </a:rPr>
            <a:t>相关</a:t>
          </a:r>
          <a:r>
            <a:rPr lang="zh-CN" sz="1800" b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江西拙楷" panose="02010600040101010101" pitchFamily="2" charset="-122"/>
              <a:ea typeface="江西拙楷" panose="02010600040101010101" pitchFamily="2" charset="-122"/>
            </a:rPr>
            <a:t>建设给以资金支持。</a:t>
          </a:r>
        </a:p>
      </dgm:t>
    </dgm:pt>
    <dgm:pt modelId="{24B9AB9D-E0C8-4707-9875-1E96A5737825}" type="sibTrans" cxnId="{7B0C5B2C-4B55-449D-A6A8-3C6E4D41240C}">
      <dgm:prSet custT="1"/>
      <dgm:spPr/>
      <dgm:t>
        <a:bodyPr/>
        <a:lstStyle/>
        <a:p>
          <a:endParaRPr lang="zh-CN" altLang="en-US" sz="1800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江西拙楷" panose="02010600040101010101" pitchFamily="2" charset="-122"/>
            <a:ea typeface="江西拙楷" panose="02010600040101010101" pitchFamily="2" charset="-122"/>
          </a:endParaRPr>
        </a:p>
      </dgm:t>
    </dgm:pt>
    <dgm:pt modelId="{87BA3646-E03C-4583-8403-162BEE7F0965}" type="parTrans" cxnId="{5EEDF169-A725-470D-B6B2-3F05FAB37466}">
      <dgm:prSet custT="1"/>
      <dgm:spPr/>
      <dgm:t>
        <a:bodyPr/>
        <a:lstStyle/>
        <a:p>
          <a:endParaRPr lang="zh-CN" altLang="en-US" sz="1800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江西拙楷" panose="02010600040101010101" pitchFamily="2" charset="-122"/>
            <a:ea typeface="江西拙楷" panose="02010600040101010101" pitchFamily="2" charset="-122"/>
          </a:endParaRPr>
        </a:p>
      </dgm:t>
    </dgm:pt>
    <dgm:pt modelId="{7EDDB33C-F040-467B-A4A8-EBA4846B5AED}">
      <dgm:prSet custT="1"/>
      <dgm:spPr>
        <a:solidFill>
          <a:schemeClr val="accent3">
            <a:hueOff val="2710599"/>
            <a:satOff val="100000"/>
            <a:lumOff val="-14706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</dgm:spPr>
      <dgm:t>
        <a:bodyPr/>
        <a:lstStyle/>
        <a:p>
          <a:r>
            <a:rPr lang="en-US" sz="1800" b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江西拙楷" panose="02010600040101010101" pitchFamily="2" charset="-122"/>
              <a:ea typeface="江西拙楷" panose="02010600040101010101" pitchFamily="2" charset="-122"/>
            </a:rPr>
            <a:t>2019</a:t>
          </a:r>
          <a:r>
            <a:rPr lang="zh-CN" sz="1800" b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江西拙楷" panose="02010600040101010101" pitchFamily="2" charset="-122"/>
              <a:ea typeface="江西拙楷" panose="02010600040101010101" pitchFamily="2" charset="-122"/>
            </a:rPr>
            <a:t>年</a:t>
          </a:r>
          <a:r>
            <a:rPr lang="en-US" sz="1800" b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江西拙楷" panose="02010600040101010101" pitchFamily="2" charset="-122"/>
              <a:ea typeface="江西拙楷" panose="02010600040101010101" pitchFamily="2" charset="-122"/>
            </a:rPr>
            <a:t>4</a:t>
          </a:r>
          <a:r>
            <a:rPr lang="zh-CN" sz="1800" b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江西拙楷" panose="02010600040101010101" pitchFamily="2" charset="-122"/>
              <a:ea typeface="江西拙楷" panose="02010600040101010101" pitchFamily="2" charset="-122"/>
            </a:rPr>
            <a:t>月，各方达成</a:t>
          </a:r>
          <a:r>
            <a:rPr lang="zh-CN" altLang="en-US" sz="1800" b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江西拙楷" panose="02010600040101010101" pitchFamily="2" charset="-122"/>
              <a:ea typeface="江西拙楷" panose="02010600040101010101" pitchFamily="2" charset="-122"/>
            </a:rPr>
            <a:t>多项</a:t>
          </a:r>
          <a:r>
            <a:rPr lang="zh-CN" sz="1800" b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江西拙楷" panose="02010600040101010101" pitchFamily="2" charset="-122"/>
              <a:ea typeface="江西拙楷" panose="02010600040101010101" pitchFamily="2" charset="-122"/>
            </a:rPr>
            <a:t>务实成果</a:t>
          </a:r>
          <a:r>
            <a:rPr lang="zh-CN" altLang="en-US" sz="1800" b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江西拙楷" panose="02010600040101010101" pitchFamily="2" charset="-122"/>
              <a:ea typeface="江西拙楷" panose="02010600040101010101" pitchFamily="2" charset="-122"/>
            </a:rPr>
            <a:t>以及项目合作协议</a:t>
          </a:r>
          <a:r>
            <a:rPr lang="zh-CN" sz="1800" b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江西拙楷" panose="02010600040101010101" pitchFamily="2" charset="-122"/>
              <a:ea typeface="江西拙楷" panose="02010600040101010101" pitchFamily="2" charset="-122"/>
            </a:rPr>
            <a:t>等。</a:t>
          </a:r>
        </a:p>
      </dgm:t>
    </dgm:pt>
    <dgm:pt modelId="{E0B05D4E-F7DD-4622-A72E-9250DBC59F9F}" type="sibTrans" cxnId="{5EEDF169-A725-470D-B6B2-3F05FAB37466}">
      <dgm:prSet custT="1"/>
      <dgm:spPr/>
      <dgm:t>
        <a:bodyPr/>
        <a:lstStyle/>
        <a:p>
          <a:endParaRPr lang="zh-CN" altLang="en-US" sz="1800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江西拙楷" panose="02010600040101010101" pitchFamily="2" charset="-122"/>
            <a:ea typeface="江西拙楷" panose="02010600040101010101" pitchFamily="2" charset="-122"/>
          </a:endParaRPr>
        </a:p>
      </dgm:t>
    </dgm:pt>
    <dgm:pt modelId="{788A4730-6FC0-4C49-B230-8BB4E1E5C0CF}" type="pres">
      <dgm:prSet presAssocID="{9B157D3D-9A3D-467F-941E-791374DF6F1E}" presName="Name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/>
        </a:p>
      </dgm:t>
    </dgm:pt>
    <dgm:pt modelId="{DFE0BEC4-D86C-441A-BEC2-4B44A15E6508}" type="pres">
      <dgm:prSet presAssocID="{B3DDE8DA-C381-4169-9238-EDD558E94104}" presName="parTxOnly" presStyleLbl="node1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/>
        </a:p>
      </dgm:t>
    </dgm:pt>
    <dgm:pt modelId="{609BA8DA-5D39-4CB0-9ED4-ECAEECB1D3F9}" type="pres">
      <dgm:prSet presAssocID="{553AF6E8-A046-45CA-94B9-1643D85A6134}" presName="parTxOnlySpace"/>
      <dgm:spPr/>
      <dgm:t>
        <a:bodyPr/>
        <a:lstStyle/>
        <a:p>
          <a:endParaRPr/>
        </a:p>
      </dgm:t>
    </dgm:pt>
    <dgm:pt modelId="{D9BDAF63-5311-4483-AE1B-D58BD00E3AEE}" type="pres">
      <dgm:prSet presAssocID="{E7E01742-1C0F-4DBB-A051-6235B4BFC443}" presName="parTxOnly" presStyleLbl="node1" presStyleIdx="1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/>
        </a:p>
      </dgm:t>
    </dgm:pt>
    <dgm:pt modelId="{155F8CBD-7872-4D00-AC2B-EAD5D761C18A}" type="pres">
      <dgm:prSet presAssocID="{24B9AB9D-E0C8-4707-9875-1E96A5737825}" presName="parTxOnlySpace"/>
      <dgm:spPr/>
      <dgm:t>
        <a:bodyPr/>
        <a:lstStyle/>
        <a:p>
          <a:endParaRPr/>
        </a:p>
      </dgm:t>
    </dgm:pt>
    <dgm:pt modelId="{79BDC311-8F46-47B0-B816-5CA9CCE2E212}" type="pres">
      <dgm:prSet presAssocID="{7EDDB33C-F040-467B-A4A8-EBA4846B5AED}" presName="parTxOnly" presStyleLbl="node1" presStyleIdx="2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/>
        </a:p>
      </dgm:t>
    </dgm:pt>
  </dgm:ptLst>
  <dgm:cxnLst>
    <dgm:cxn modelId="{25A6E5B3-0E06-4550-BE0E-4BB1AAD2817B}" srcId="{9B157D3D-9A3D-467F-941E-791374DF6F1E}" destId="{B3DDE8DA-C381-4169-9238-EDD558E94104}" srcOrd="0" destOrd="0" parTransId="{711BF67F-24AF-4FDE-86F9-7795490DBAFE}" sibTransId="{553AF6E8-A046-45CA-94B9-1643D85A6134}"/>
    <dgm:cxn modelId="{7B0C5B2C-4B55-449D-A6A8-3C6E4D41240C}" srcId="{9B157D3D-9A3D-467F-941E-791374DF6F1E}" destId="{E7E01742-1C0F-4DBB-A051-6235B4BFC443}" srcOrd="1" destOrd="0" parTransId="{04546E6C-604A-4F0C-AD41-C69F2C1C6E23}" sibTransId="{24B9AB9D-E0C8-4707-9875-1E96A5737825}"/>
    <dgm:cxn modelId="{5EEDF169-A725-470D-B6B2-3F05FAB37466}" srcId="{9B157D3D-9A3D-467F-941E-791374DF6F1E}" destId="{7EDDB33C-F040-467B-A4A8-EBA4846B5AED}" srcOrd="2" destOrd="0" parTransId="{87BA3646-E03C-4583-8403-162BEE7F0965}" sibTransId="{E0B05D4E-F7DD-4622-A72E-9250DBC59F9F}"/>
    <dgm:cxn modelId="{DE0D6647-A533-43F3-99FC-7994998D0057}" type="presOf" srcId="{9B157D3D-9A3D-467F-941E-791374DF6F1E}" destId="{788A4730-6FC0-4C49-B230-8BB4E1E5C0CF}" srcOrd="0" destOrd="0" presId="urn:microsoft.com/office/officeart/2005/8/layout/chevron1"/>
    <dgm:cxn modelId="{F86F4B09-EC48-427B-9360-F012CBA1BCA0}" type="presParOf" srcId="{788A4730-6FC0-4C49-B230-8BB4E1E5C0CF}" destId="{DFE0BEC4-D86C-441A-BEC2-4B44A15E6508}" srcOrd="0" destOrd="0" presId="urn:microsoft.com/office/officeart/2005/8/layout/chevron1"/>
    <dgm:cxn modelId="{9E08C9FC-867F-480B-AD69-A0ED285891DA}" type="presOf" srcId="{B3DDE8DA-C381-4169-9238-EDD558E94104}" destId="{DFE0BEC4-D86C-441A-BEC2-4B44A15E6508}" srcOrd="0" destOrd="0" presId="urn:microsoft.com/office/officeart/2005/8/layout/chevron1"/>
    <dgm:cxn modelId="{200B56DA-E31B-46D8-8C32-A49C00DF1389}" type="presParOf" srcId="{788A4730-6FC0-4C49-B230-8BB4E1E5C0CF}" destId="{609BA8DA-5D39-4CB0-9ED4-ECAEECB1D3F9}" srcOrd="1" destOrd="0" presId="urn:microsoft.com/office/officeart/2005/8/layout/chevron1"/>
    <dgm:cxn modelId="{E3FD40ED-4D3A-43CF-A86A-75F2F7E4F47A}" type="presParOf" srcId="{788A4730-6FC0-4C49-B230-8BB4E1E5C0CF}" destId="{D9BDAF63-5311-4483-AE1B-D58BD00E3AEE}" srcOrd="2" destOrd="0" presId="urn:microsoft.com/office/officeart/2005/8/layout/chevron1"/>
    <dgm:cxn modelId="{67E64B07-2980-48EE-9C38-D550A33F9F0E}" type="presOf" srcId="{E7E01742-1C0F-4DBB-A051-6235B4BFC443}" destId="{D9BDAF63-5311-4483-AE1B-D58BD00E3AEE}" srcOrd="0" destOrd="0" presId="urn:microsoft.com/office/officeart/2005/8/layout/chevron1"/>
    <dgm:cxn modelId="{2940EB79-0794-43F8-BC5E-69F1A18C3CAF}" type="presParOf" srcId="{788A4730-6FC0-4C49-B230-8BB4E1E5C0CF}" destId="{155F8CBD-7872-4D00-AC2B-EAD5D761C18A}" srcOrd="3" destOrd="0" presId="urn:microsoft.com/office/officeart/2005/8/layout/chevron1"/>
    <dgm:cxn modelId="{08692342-8DB7-41BB-B6FA-306A59F70BC1}" type="presParOf" srcId="{788A4730-6FC0-4C49-B230-8BB4E1E5C0CF}" destId="{79BDC311-8F46-47B0-B816-5CA9CCE2E212}" srcOrd="4" destOrd="0" presId="urn:microsoft.com/office/officeart/2005/8/layout/chevron1"/>
    <dgm:cxn modelId="{8EE96C06-AB04-47E8-AD6F-EC2F2C65BF7D}" type="presOf" srcId="{7EDDB33C-F040-467B-A4A8-EBA4846B5AED}" destId="{79BDC311-8F46-47B0-B816-5CA9CCE2E212}" srcOrd="0" destOrd="0" presId="urn:microsoft.com/office/officeart/2005/8/layout/chevron1"/>
  </dgm:cxnLst>
  <dgm:bg/>
  <dgm:whole/>
  <dgm:extLst>
    <a:ext uri="http://schemas.microsoft.com/office/drawing/2008/diagram">
      <dsp:dataModelExt xmlns:dsp="http://schemas.microsoft.com/office/drawing/2008/diagram" relId="rId4" minVer="http://schemas.openxmlformats.org/drawingml/2006/main"/>
    </a:ext>
  </dgm:extLst>
</dgm:dataModel>
</file>

<file path=ppt/diagrams/drawing1.xml><?xml version="1.0" encoding="utf-8"?>
<dsp:drawing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="http://schemas.openxmlformats.org/presentationml/2006/main" xmlns:dsp="http://schemas.microsoft.com/office/drawing/2008/diagram">
  <dsp:spTree>
    <dsp:nvGrpSpPr>
      <dsp:cNvPr id="50" name=""/>
      <dsp:cNvGrpSpPr/>
    </dsp:nvGrpSpPr>
    <dsp:grpSpPr/>
    <dsp:sp modelId="{D6C11C72-8714-429E-ACB0-44C5FFF76D93}">
      <dsp:nvSpPr>
        <dsp:cNvPr id="51" name=""/>
        <dsp:cNvSpPr/>
      </dsp:nvSpPr>
      <dsp:spPr>
        <a:xfrm>
          <a:off x="5307" y="450656"/>
          <a:ext cx="3089563" cy="1235825"/>
        </a:xfrm>
        <a:prstGeom prst="chevron">
          <a:avLst/>
        </a:prstGeom>
        <a:solidFill>
          <a:schemeClr val="bg2">
            <a:lumMod val="25000"/>
          </a:schemeClr>
        </a:solidFill>
        <a:ln>
          <a:noFill/>
        </a:ln>
        <a:effectLst/>
        <a:scene3d>
          <a:camera prst="orthographicFront"/>
          <a:lightRig rig="threePt" dir="t"/>
        </a:scene3d>
        <a:sp3d>
          <a:bevelT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2009" tIns="24003" rIns="24003" bIns="24003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b="1" kern="120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江西拙楷" panose="02010600040101010101" pitchFamily="2" charset="-122"/>
              <a:ea typeface="江西拙楷" panose="02010600040101010101" pitchFamily="2" charset="-122"/>
            </a:rPr>
            <a:t>1999</a:t>
          </a:r>
          <a:r>
            <a:rPr lang="zh-CN" sz="1800" b="1" kern="120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江西拙楷" panose="02010600040101010101" pitchFamily="2" charset="-122"/>
              <a:ea typeface="江西拙楷" panose="02010600040101010101" pitchFamily="2" charset="-122"/>
            </a:rPr>
            <a:t>年，组成</a:t>
          </a:r>
          <a:r>
            <a:rPr lang="en-US" sz="1800" b="1" kern="120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江西拙楷" panose="02010600040101010101" pitchFamily="2" charset="-122"/>
              <a:ea typeface="江西拙楷" panose="02010600040101010101" pitchFamily="2" charset="-122"/>
            </a:rPr>
            <a:t>20</a:t>
          </a:r>
          <a:r>
            <a:rPr lang="zh-CN" sz="1800" b="1" kern="120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江西拙楷" panose="02010600040101010101" pitchFamily="2" charset="-122"/>
              <a:ea typeface="江西拙楷" panose="02010600040101010101" pitchFamily="2" charset="-122"/>
            </a:rPr>
            <a:t>国集团</a:t>
          </a:r>
        </a:p>
      </dsp:txBody>
      <dsp:txXfrm>
        <a:off x="623220" y="450656"/>
        <a:ext cx="1853738" cy="1235825"/>
      </dsp:txXfrm>
    </dsp:sp>
    <dsp:sp modelId="{DF824E78-0BE9-4A62-AC3C-D6A2E94F5B39}">
      <dsp:nvSpPr>
        <dsp:cNvPr id="52" name=""/>
        <dsp:cNvSpPr/>
      </dsp:nvSpPr>
      <dsp:spPr>
        <a:xfrm>
          <a:off x="2785914" y="450656"/>
          <a:ext cx="3089563" cy="1235825"/>
        </a:xfrm>
        <a:prstGeom prst="chevron">
          <a:avLst/>
        </a:prstGeom>
        <a:gradFill rotWithShape="0">
          <a:gsLst>
            <a:gs pos="0">
              <a:schemeClr val="accent3">
                <a:hueOff val="903533"/>
                <a:satOff val="33333"/>
                <a:lumOff val="-4902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hueOff val="903533"/>
                <a:satOff val="33333"/>
                <a:lumOff val="-4902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hueOff val="903533"/>
                <a:satOff val="33333"/>
                <a:lumOff val="-4902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/>
        </a:scene3d>
        <a:sp3d>
          <a:bevelT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2009" tIns="24003" rIns="24003" bIns="24003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b="1" kern="120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江西拙楷" panose="02010600040101010101" pitchFamily="2" charset="-122"/>
              <a:ea typeface="江西拙楷" panose="02010600040101010101" pitchFamily="2" charset="-122"/>
            </a:rPr>
            <a:t>2001</a:t>
          </a:r>
          <a:r>
            <a:rPr lang="zh-CN" sz="1800" b="1" kern="120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江西拙楷" panose="02010600040101010101" pitchFamily="2" charset="-122"/>
              <a:ea typeface="江西拙楷" panose="02010600040101010101" pitchFamily="2" charset="-122"/>
            </a:rPr>
            <a:t>年，成立上海合作组织</a:t>
          </a:r>
        </a:p>
      </dsp:txBody>
      <dsp:txXfrm>
        <a:off x="3403826" y="450656"/>
        <a:ext cx="1853738" cy="1235825"/>
      </dsp:txXfrm>
    </dsp:sp>
    <dsp:sp modelId="{9D073558-A22B-485C-BE60-973028BEBC82}">
      <dsp:nvSpPr>
        <dsp:cNvPr id="53" name=""/>
        <dsp:cNvSpPr/>
      </dsp:nvSpPr>
      <dsp:spPr>
        <a:xfrm>
          <a:off x="5566521" y="450656"/>
          <a:ext cx="3089563" cy="1235825"/>
        </a:xfrm>
        <a:prstGeom prst="chevron">
          <a:avLst/>
        </a:prstGeom>
        <a:gradFill rotWithShape="0">
          <a:gsLst>
            <a:gs pos="0">
              <a:schemeClr val="accent3">
                <a:hueOff val="1807066"/>
                <a:satOff val="66667"/>
                <a:lumOff val="-9804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hueOff val="1807066"/>
                <a:satOff val="66667"/>
                <a:lumOff val="-9804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hueOff val="1807066"/>
                <a:satOff val="66667"/>
                <a:lumOff val="-9804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/>
        </a:scene3d>
        <a:sp3d>
          <a:bevelT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2009" tIns="24003" rIns="24003" bIns="24003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b="1" kern="120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江西拙楷" panose="02010600040101010101" pitchFamily="2" charset="-122"/>
              <a:ea typeface="江西拙楷" panose="02010600040101010101" pitchFamily="2" charset="-122"/>
            </a:rPr>
            <a:t>2009</a:t>
          </a:r>
          <a:r>
            <a:rPr lang="zh-CN" sz="1800" b="1" kern="120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江西拙楷" panose="02010600040101010101" pitchFamily="2" charset="-122"/>
              <a:ea typeface="江西拙楷" panose="02010600040101010101" pitchFamily="2" charset="-122"/>
            </a:rPr>
            <a:t>年，金砖国家领导人首次会晤</a:t>
          </a:r>
        </a:p>
      </dsp:txBody>
      <dsp:txXfrm>
        <a:off x="6184433" y="450656"/>
        <a:ext cx="1853738" cy="1235825"/>
      </dsp:txXfrm>
    </dsp:sp>
    <dsp:sp modelId="{BA85FAC4-B04A-44CD-BACB-C9CC78B61F23}">
      <dsp:nvSpPr>
        <dsp:cNvPr id="54" name=""/>
        <dsp:cNvSpPr/>
      </dsp:nvSpPr>
      <dsp:spPr>
        <a:xfrm>
          <a:off x="8347128" y="450656"/>
          <a:ext cx="3089563" cy="1235825"/>
        </a:xfrm>
        <a:prstGeom prst="chevron">
          <a:avLst/>
        </a:prstGeom>
        <a:gradFill rotWithShape="0">
          <a:gsLst>
            <a:gs pos="0">
              <a:schemeClr val="accent3">
                <a:hueOff val="2710599"/>
                <a:satOff val="100000"/>
                <a:lumOff val="-14706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hueOff val="2710599"/>
                <a:satOff val="100000"/>
                <a:lumOff val="-14706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hueOff val="2710599"/>
                <a:satOff val="100000"/>
                <a:lumOff val="-14706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/>
        </a:scene3d>
        <a:sp3d>
          <a:bevelT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2009" tIns="24003" rIns="24003" bIns="24003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b="1" kern="120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江西拙楷" panose="02010600040101010101" pitchFamily="2" charset="-122"/>
              <a:ea typeface="江西拙楷" panose="02010600040101010101" pitchFamily="2" charset="-122"/>
            </a:rPr>
            <a:t>2015</a:t>
          </a:r>
          <a:r>
            <a:rPr lang="zh-CN" sz="1800" b="1" kern="120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江西拙楷" panose="02010600040101010101" pitchFamily="2" charset="-122"/>
              <a:ea typeface="江西拙楷" panose="02010600040101010101" pitchFamily="2" charset="-122"/>
            </a:rPr>
            <a:t>年，成立新开发银行</a:t>
          </a:r>
        </a:p>
      </dsp:txBody>
      <dsp:txXfrm>
        <a:off x="8965040" y="450656"/>
        <a:ext cx="1853738" cy="1235825"/>
      </dsp:txXfrm>
    </dsp:sp>
  </dsp:spTree>
</dsp:drawing>
</file>

<file path=ppt/diagrams/drawing2.xml><?xml version="1.0" encoding="utf-8"?>
<dsp:drawing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="http://schemas.openxmlformats.org/presentationml/2006/main" xmlns:dsp="http://schemas.microsoft.com/office/drawing/2008/diagram">
  <dsp:spTree>
    <dsp:nvGrpSpPr>
      <dsp:cNvPr id="26" name=""/>
      <dsp:cNvGrpSpPr/>
    </dsp:nvGrpSpPr>
    <dsp:grpSpPr/>
    <dsp:sp modelId="{DFE0BEC4-D86C-441A-BEC2-4B44A15E6508}">
      <dsp:nvSpPr>
        <dsp:cNvPr id="27" name=""/>
        <dsp:cNvSpPr/>
      </dsp:nvSpPr>
      <dsp:spPr>
        <a:xfrm>
          <a:off x="3327" y="0"/>
          <a:ext cx="4053637" cy="1076454"/>
        </a:xfrm>
        <a:prstGeom prst="chevron">
          <a:avLst/>
        </a:prstGeom>
        <a:solidFill>
          <a:schemeClr val="accent6">
            <a:lumMod val="5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009" tIns="24003" rIns="24003" bIns="24003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b="1" kern="120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江西拙楷" panose="02010600040101010101" pitchFamily="2" charset="-122"/>
              <a:ea typeface="江西拙楷" panose="02010600040101010101" pitchFamily="2" charset="-122"/>
            </a:rPr>
            <a:t>2013</a:t>
          </a:r>
          <a:r>
            <a:rPr lang="zh-CN" sz="1800" b="1" kern="120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江西拙楷" panose="02010600040101010101" pitchFamily="2" charset="-122"/>
              <a:ea typeface="江西拙楷" panose="02010600040101010101" pitchFamily="2" charset="-122"/>
            </a:rPr>
            <a:t>年</a:t>
          </a:r>
          <a:r>
            <a:rPr lang="en-US" sz="1800" b="1" kern="120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江西拙楷" panose="02010600040101010101" pitchFamily="2" charset="-122"/>
              <a:ea typeface="江西拙楷" panose="02010600040101010101" pitchFamily="2" charset="-122"/>
            </a:rPr>
            <a:t>,</a:t>
          </a:r>
          <a:r>
            <a:rPr lang="zh-CN" sz="1800" b="1" kern="120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江西拙楷" panose="02010600040101010101" pitchFamily="2" charset="-122"/>
              <a:ea typeface="江西拙楷" panose="02010600040101010101" pitchFamily="2" charset="-122"/>
            </a:rPr>
            <a:t>中国</a:t>
          </a:r>
          <a:r>
            <a:rPr lang="zh-CN" altLang="en-US" sz="1800" b="1" kern="120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江西拙楷" panose="02010600040101010101" pitchFamily="2" charset="-122"/>
              <a:ea typeface="江西拙楷" panose="02010600040101010101" pitchFamily="2" charset="-122"/>
            </a:rPr>
            <a:t>首次</a:t>
          </a:r>
          <a:r>
            <a:rPr lang="zh-CN" sz="1800" b="1" kern="120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江西拙楷" panose="02010600040101010101" pitchFamily="2" charset="-122"/>
              <a:ea typeface="江西拙楷" panose="02010600040101010101" pitchFamily="2" charset="-122"/>
            </a:rPr>
            <a:t>提出建设 “一带一路”的合作倡议。</a:t>
          </a:r>
        </a:p>
      </dsp:txBody>
      <dsp:txXfrm>
        <a:off x="541554" y="0"/>
        <a:ext cx="2977183" cy="1076454"/>
      </dsp:txXfrm>
    </dsp:sp>
    <dsp:sp modelId="{D9BDAF63-5311-4483-AE1B-D58BD00E3AEE}">
      <dsp:nvSpPr>
        <dsp:cNvPr id="28" name=""/>
        <dsp:cNvSpPr/>
      </dsp:nvSpPr>
      <dsp:spPr>
        <a:xfrm>
          <a:off x="3651600" y="0"/>
          <a:ext cx="4053637" cy="1076454"/>
        </a:xfrm>
        <a:prstGeom prst="chevron">
          <a:avLst/>
        </a:prstGeom>
        <a:solidFill>
          <a:schemeClr val="accent4">
            <a:lumMod val="5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009" tIns="24003" rIns="24003" bIns="24003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b="1" kern="120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江西拙楷" panose="02010600040101010101" pitchFamily="2" charset="-122"/>
              <a:ea typeface="江西拙楷" panose="02010600040101010101" pitchFamily="2" charset="-122"/>
            </a:rPr>
            <a:t>2014</a:t>
          </a:r>
          <a:r>
            <a:rPr lang="zh-CN" sz="1800" b="1" kern="120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江西拙楷" panose="02010600040101010101" pitchFamily="2" charset="-122"/>
              <a:ea typeface="江西拙楷" panose="02010600040101010101" pitchFamily="2" charset="-122"/>
            </a:rPr>
            <a:t>年</a:t>
          </a:r>
          <a:r>
            <a:rPr lang="en-US" sz="1800" b="1" kern="120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江西拙楷" panose="02010600040101010101" pitchFamily="2" charset="-122"/>
              <a:ea typeface="江西拙楷" panose="02010600040101010101" pitchFamily="2" charset="-122"/>
            </a:rPr>
            <a:t>11</a:t>
          </a:r>
          <a:r>
            <a:rPr lang="zh-CN" sz="1800" b="1" kern="120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江西拙楷" panose="02010600040101010101" pitchFamily="2" charset="-122"/>
              <a:ea typeface="江西拙楷" panose="02010600040101010101" pitchFamily="2" charset="-122"/>
            </a:rPr>
            <a:t>月</a:t>
          </a:r>
          <a:r>
            <a:rPr lang="en-US" sz="1800" b="1" kern="120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江西拙楷" panose="02010600040101010101" pitchFamily="2" charset="-122"/>
              <a:ea typeface="江西拙楷" panose="02010600040101010101" pitchFamily="2" charset="-122"/>
            </a:rPr>
            <a:t>,</a:t>
          </a:r>
          <a:r>
            <a:rPr lang="zh-CN" sz="1800" b="1" kern="120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江西拙楷" panose="02010600040101010101" pitchFamily="2" charset="-122"/>
              <a:ea typeface="江西拙楷" panose="02010600040101010101" pitchFamily="2" charset="-122"/>
            </a:rPr>
            <a:t>中国设立丝路基金</a:t>
          </a:r>
          <a:r>
            <a:rPr lang="en-US" sz="1800" b="1" kern="120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江西拙楷" panose="02010600040101010101" pitchFamily="2" charset="-122"/>
              <a:ea typeface="江西拙楷" panose="02010600040101010101" pitchFamily="2" charset="-122"/>
            </a:rPr>
            <a:t>,</a:t>
          </a:r>
          <a:r>
            <a:rPr lang="zh-CN" sz="1800" b="1" kern="120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江西拙楷" panose="02010600040101010101" pitchFamily="2" charset="-122"/>
              <a:ea typeface="江西拙楷" panose="02010600040101010101" pitchFamily="2" charset="-122"/>
            </a:rPr>
            <a:t>对</a:t>
          </a:r>
          <a:r>
            <a:rPr lang="zh-CN" altLang="en-US" sz="1800" b="1" kern="120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江西拙楷" panose="02010600040101010101" pitchFamily="2" charset="-122"/>
              <a:ea typeface="江西拙楷" panose="02010600040101010101" pitchFamily="2" charset="-122"/>
            </a:rPr>
            <a:t>相关</a:t>
          </a:r>
          <a:r>
            <a:rPr lang="zh-CN" sz="1800" b="1" kern="120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江西拙楷" panose="02010600040101010101" pitchFamily="2" charset="-122"/>
              <a:ea typeface="江西拙楷" panose="02010600040101010101" pitchFamily="2" charset="-122"/>
            </a:rPr>
            <a:t>建设给以资金支持。</a:t>
          </a:r>
        </a:p>
      </dsp:txBody>
      <dsp:txXfrm>
        <a:off x="4189827" y="0"/>
        <a:ext cx="2977183" cy="1076454"/>
      </dsp:txXfrm>
    </dsp:sp>
    <dsp:sp modelId="{79BDC311-8F46-47B0-B816-5CA9CCE2E212}">
      <dsp:nvSpPr>
        <dsp:cNvPr id="29" name=""/>
        <dsp:cNvSpPr/>
      </dsp:nvSpPr>
      <dsp:spPr>
        <a:xfrm>
          <a:off x="7299874" y="0"/>
          <a:ext cx="4053637" cy="1076454"/>
        </a:xfrm>
        <a:prstGeom prst="chevron">
          <a:avLst/>
        </a:prstGeom>
        <a:solidFill>
          <a:schemeClr val="accent3">
            <a:hueOff val="2710599"/>
            <a:satOff val="100000"/>
            <a:lumOff val="-14706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009" tIns="24003" rIns="24003" bIns="24003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b="1" kern="120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江西拙楷" panose="02010600040101010101" pitchFamily="2" charset="-122"/>
              <a:ea typeface="江西拙楷" panose="02010600040101010101" pitchFamily="2" charset="-122"/>
            </a:rPr>
            <a:t>2019</a:t>
          </a:r>
          <a:r>
            <a:rPr lang="zh-CN" sz="1800" b="1" kern="120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江西拙楷" panose="02010600040101010101" pitchFamily="2" charset="-122"/>
              <a:ea typeface="江西拙楷" panose="02010600040101010101" pitchFamily="2" charset="-122"/>
            </a:rPr>
            <a:t>年</a:t>
          </a:r>
          <a:r>
            <a:rPr lang="en-US" sz="1800" b="1" kern="120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江西拙楷" panose="02010600040101010101" pitchFamily="2" charset="-122"/>
              <a:ea typeface="江西拙楷" panose="02010600040101010101" pitchFamily="2" charset="-122"/>
            </a:rPr>
            <a:t>4</a:t>
          </a:r>
          <a:r>
            <a:rPr lang="zh-CN" sz="1800" b="1" kern="120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江西拙楷" panose="02010600040101010101" pitchFamily="2" charset="-122"/>
              <a:ea typeface="江西拙楷" panose="02010600040101010101" pitchFamily="2" charset="-122"/>
            </a:rPr>
            <a:t>月，各方达成</a:t>
          </a:r>
          <a:r>
            <a:rPr lang="zh-CN" altLang="en-US" sz="1800" b="1" kern="120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江西拙楷" panose="02010600040101010101" pitchFamily="2" charset="-122"/>
              <a:ea typeface="江西拙楷" panose="02010600040101010101" pitchFamily="2" charset="-122"/>
            </a:rPr>
            <a:t>多项</a:t>
          </a:r>
          <a:r>
            <a:rPr lang="zh-CN" sz="1800" b="1" kern="120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江西拙楷" panose="02010600040101010101" pitchFamily="2" charset="-122"/>
              <a:ea typeface="江西拙楷" panose="02010600040101010101" pitchFamily="2" charset="-122"/>
            </a:rPr>
            <a:t>务实成果</a:t>
          </a:r>
          <a:r>
            <a:rPr lang="zh-CN" altLang="en-US" sz="1800" b="1" kern="120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江西拙楷" panose="02010600040101010101" pitchFamily="2" charset="-122"/>
              <a:ea typeface="江西拙楷" panose="02010600040101010101" pitchFamily="2" charset="-122"/>
            </a:rPr>
            <a:t>以及项目合作协议</a:t>
          </a:r>
          <a:r>
            <a:rPr lang="zh-CN" sz="1800" b="1" kern="120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江西拙楷" panose="02010600040101010101" pitchFamily="2" charset="-122"/>
              <a:ea typeface="江西拙楷" panose="02010600040101010101" pitchFamily="2" charset="-122"/>
            </a:rPr>
            <a:t>等。</a:t>
          </a:r>
        </a:p>
      </dsp:txBody>
      <dsp:txXfrm>
        <a:off x="7838101" y="0"/>
        <a:ext cx="2977183" cy="1076454"/>
      </dsp:txXfrm>
    </dsp:sp>
  </dsp:spTree>
</dsp:drawing>
</file>

<file path=ppt/diagrams/layout1.xml><?xml version="1.0" encoding="utf-8"?>
<dgm:layoutDef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dgm="http://schemas.openxmlformats.org/drawingml/2006/diagram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/>
          <dgm:rule type="primFontSz" for="des" forName="parTx" val="5"/>
        </dgm:ruleLst>
        <dgm:forEach name="Name6" axis="ch" ptType="node">
          <dgm:layoutNode name="composite">
            <dgm:alg type="composite"/>
            <dgm:shape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type="chevron" r:blip="">
                    <dgm:adjLst/>
                  </dgm:shape>
                </dgm:if>
                <dgm:else name="Name12">
                  <dgm:shape rot="180" type="chevron" r:blip="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type="rect" r:blip="">
                    <dgm:adjLst/>
                  </dgm:shape>
                </dgm:if>
                <dgm:else name="Name18">
                  <dgm:shape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/>
              </dgm:ruleLst>
            </dgm:layoutNode>
          </dgm:layoutNode>
          <dgm:forEach name="Name19" axis="followSib" ptType="sibTrans" cnt="1">
            <dgm:layoutNode name="space">
              <dgm:alg type="sp"/>
              <dgm:shape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type="chevron" r:blip="">
                  <dgm:adjLst/>
                </dgm:shape>
              </dgm:if>
              <dgm:else name="Name24">
                <dgm:shape rot="180" type="chevron" r:blip="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/>
            </dgm:ruleLst>
          </dgm:layoutNode>
          <dgm:forEach name="Name28" axis="followSib" ptType="sibTrans" cnt="1">
            <dgm:layoutNode name="parTxOnlySpace">
              <dgm:alg type="sp"/>
              <dgm:shape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2.xml><?xml version="1.0" encoding="utf-8"?>
<dgm:layoutDef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dgm="http://schemas.openxmlformats.org/drawingml/2006/diagram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/>
          <dgm:rule type="primFontSz" for="des" forName="parTx" val="5"/>
        </dgm:ruleLst>
        <dgm:forEach name="Name6" axis="ch" ptType="node">
          <dgm:layoutNode name="composite">
            <dgm:alg type="composite"/>
            <dgm:shape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type="chevron" r:blip="">
                    <dgm:adjLst/>
                  </dgm:shape>
                </dgm:if>
                <dgm:else name="Name12">
                  <dgm:shape rot="180" type="chevron" r:blip="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type="rect" r:blip="">
                    <dgm:adjLst/>
                  </dgm:shape>
                </dgm:if>
                <dgm:else name="Name18">
                  <dgm:shape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/>
              </dgm:ruleLst>
            </dgm:layoutNode>
          </dgm:layoutNode>
          <dgm:forEach name="Name19" axis="followSib" ptType="sibTrans" cnt="1">
            <dgm:layoutNode name="space">
              <dgm:alg type="sp"/>
              <dgm:shape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type="chevron" r:blip="">
                  <dgm:adjLst/>
                </dgm:shape>
              </dgm:if>
              <dgm:else name="Name24">
                <dgm:shape rot="180" type="chevron" r:blip="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/>
            </dgm:ruleLst>
          </dgm:layoutNode>
          <dgm:forEach name="Name28" axis="followSib" ptType="sibTrans" cnt="1">
            <dgm:layoutNode name="parTxOnlySpace">
              <dgm:alg type="sp"/>
              <dgm:shape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quickStyle1.xml><?xml version="1.0" encoding="utf-8"?>
<dgm:styleDef xmlns:a="http://schemas.openxmlformats.org/drawingml/2006/main" xmlns:dgm="http://schemas.openxmlformats.org/drawingml/2006/diagram" uniqueId="urn:microsoft.com/office/officeart/2005/8/quickstyle/simple4#1">
  <dgm:title val=""/>
  <dgm:desc val=""/>
  <dgm:catLst>
    <dgm:cat type="simple" pri="10400"/>
  </dgm:catLst>
  <dgm:scene3d>
    <a:camera prst="orthographicFront"/>
    <a:lightRig rig="threePt" dir="t"/>
  </dgm:scene3d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</dgm:styleDef>
</file>

<file path=ppt/diagrams/quickStyle2.xml><?xml version="1.0" encoding="utf-8"?>
<dgm:styleDef xmlns:a="http://schemas.openxmlformats.org/drawingml/2006/main" xmlns:dgm="http://schemas.openxmlformats.org/drawingml/2006/diagram" uniqueId="urn:microsoft.com/office/officeart/2005/8/quickstyle/simple1#1">
  <dgm:title val=""/>
  <dgm:desc val=""/>
  <dgm:catLst>
    <dgm:cat type="simple" pri="10100"/>
  </dgm:catLst>
  <dgm:scene3d>
    <a:camera prst="orthographicFront"/>
    <a:lightRig rig="threePt" dir="t"/>
  </dgm:scene3d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</dgm:styleDef>
</file>

<file path=ppt/slideLayouts/_rels/slideLayout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8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9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0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D997B5FA-0921-464F-AAE1-844C04324D75}" type="datetimeFigureOut">
              <a:rPr lang="zh-CN" altLang="en-US" smtClean="0"/>
              <a:t>2021/2/1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D997B5FA-0921-464F-AAE1-844C04324D75}" type="datetimeFigureOut">
              <a:rPr lang="zh-CN" altLang="en-US" smtClean="0"/>
              <a:t>2021/2/1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3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D997B5FA-0921-464F-AAE1-844C04324D75}" type="datetimeFigureOut">
              <a:rPr lang="zh-CN" altLang="en-US" smtClean="0"/>
              <a:t>2021/2/1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4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D997B5FA-0921-464F-AAE1-844C04324D75}" type="datetimeFigureOut">
              <a:rPr lang="zh-CN" altLang="en-US" smtClean="0"/>
              <a:t>2021/2/1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5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D997B5FA-0921-464F-AAE1-844C04324D75}" type="datetimeFigureOut">
              <a:rPr lang="zh-CN" altLang="en-US" smtClean="0"/>
              <a:t>2021/2/1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6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D997B5FA-0921-464F-AAE1-844C04324D75}" type="datetimeFigureOut">
              <a:rPr lang="zh-CN" altLang="en-US" smtClean="0"/>
              <a:t>2021/2/1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7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D997B5FA-0921-464F-AAE1-844C04324D75}" type="datetimeFigureOut">
              <a:rPr lang="zh-CN" altLang="en-US" smtClean="0"/>
              <a:t>2021/2/1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8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D997B5FA-0921-464F-AAE1-844C04324D75}" type="datetimeFigureOut">
              <a:rPr lang="zh-CN" altLang="en-US" smtClean="0"/>
              <a:t>2021/2/1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9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D997B5FA-0921-464F-AAE1-844C04324D75}" type="datetimeFigureOut">
              <a:rPr lang="zh-CN" altLang="en-US" smtClean="0"/>
              <a:t>2021/2/1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0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D997B5FA-0921-464F-AAE1-844C04324D75}" type="datetimeFigureOut">
              <a:rPr lang="zh-CN" altLang="en-US" smtClean="0"/>
              <a:t>2021/2/1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D997B5FA-0921-464F-AAE1-844C04324D75}" type="datetimeFigureOut">
              <a:rPr lang="zh-CN" altLang="en-US" smtClean="0"/>
              <a:t>2021/2/1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Masters/_rels/slideMaster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10" Type="http://schemas.openxmlformats.org/officeDocument/2006/relationships/slideLayout" Target="../slideLayouts/slideLayout10.xml" /><Relationship Id="rId11" Type="http://schemas.openxmlformats.org/officeDocument/2006/relationships/slideLayout" Target="../slideLayouts/slideLayout11.xml" /><Relationship Id="rId12" Type="http://schemas.openxmlformats.org/officeDocument/2006/relationships/theme" Target="../theme/theme1.xml" /><Relationship Id="rId2" Type="http://schemas.openxmlformats.org/officeDocument/2006/relationships/slideLayout" Target="../slideLayouts/slideLayout2.xml" /><Relationship Id="rId3" Type="http://schemas.openxmlformats.org/officeDocument/2006/relationships/slideLayout" Target="../slideLayouts/slideLayout3.xml" /><Relationship Id="rId4" Type="http://schemas.openxmlformats.org/officeDocument/2006/relationships/slideLayout" Target="../slideLayouts/slideLayout4.xml" /><Relationship Id="rId5" Type="http://schemas.openxmlformats.org/officeDocument/2006/relationships/slideLayout" Target="../slideLayouts/slideLayout5.xml" /><Relationship Id="rId6" Type="http://schemas.openxmlformats.org/officeDocument/2006/relationships/slideLayout" Target="../slideLayouts/slideLayout6.xml" /><Relationship Id="rId7" Type="http://schemas.openxmlformats.org/officeDocument/2006/relationships/slideLayout" Target="../slideLayouts/slideLayout7.xml" /><Relationship Id="rId8" Type="http://schemas.openxmlformats.org/officeDocument/2006/relationships/slideLayout" Target="../slideLayouts/slideLayout8.xml" /><Relationship Id="rId9" Type="http://schemas.openxmlformats.org/officeDocument/2006/relationships/slideLayout" Target="../slideLayouts/slideLayout9.xml" /></Relationships>
</file>

<file path=ppt/slideMasters/slideMaster1.xml><?xml version="1.0" encoding="utf-8"?>
<p:sld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7" name="矩形 6"/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4294967294">
            <a:schemeClr val="lt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/>
  <p:timing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/Relationships>
</file>

<file path=ppt/slides/_rels/slide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tags" Target="../tags/tag1.xml" /><Relationship Id="rId3" Type="http://schemas.openxmlformats.org/officeDocument/2006/relationships/image" Target="../media/image1.jpeg" /></Relationships>
</file>

<file path=ppt/slides/_rels/slide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tags" Target="../tags/tag2.xml" /></Relationships>
</file>

<file path=ppt/slides/_rels/slide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tags" Target="../tags/tag3.xml" /><Relationship Id="rId3" Type="http://schemas.openxmlformats.org/officeDocument/2006/relationships/tags" Target="../tags/tag4.xml" /></Relationships>
</file>

<file path=ppt/slides/_rels/slide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2.jpeg" /><Relationship Id="rId3" Type="http://schemas.openxmlformats.org/officeDocument/2006/relationships/tags" Target="../tags/tag5.xml" /><Relationship Id="rId4" Type="http://schemas.openxmlformats.org/officeDocument/2006/relationships/image" Target="../media/image3.jpeg" /><Relationship Id="rId5" Type="http://schemas.openxmlformats.org/officeDocument/2006/relationships/image" Target="../media/image4.jpeg" /><Relationship Id="rId6" Type="http://schemas.openxmlformats.org/officeDocument/2006/relationships/image" Target="../media/image5.jpeg" /><Relationship Id="rId7" Type="http://schemas.openxmlformats.org/officeDocument/2006/relationships/image" Target="../media/image6.png" /><Relationship Id="rId8" Type="http://schemas.openxmlformats.org/officeDocument/2006/relationships/image" Target="../media/image7.jpeg" /></Relationships>
</file>

<file path=ppt/slides/_rels/slide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8.jpeg" /><Relationship Id="rId3" Type="http://schemas.openxmlformats.org/officeDocument/2006/relationships/tags" Target="../tags/tag6.xml" /><Relationship Id="rId4" Type="http://schemas.openxmlformats.org/officeDocument/2006/relationships/image" Target="../media/image9.jpeg" /><Relationship Id="rId5" Type="http://schemas.openxmlformats.org/officeDocument/2006/relationships/image" Target="../media/image10.jpeg" /><Relationship Id="rId6" Type="http://schemas.openxmlformats.org/officeDocument/2006/relationships/image" Target="../media/image11.jpeg" /><Relationship Id="rId7" Type="http://schemas.openxmlformats.org/officeDocument/2006/relationships/image" Target="../media/image12.jpeg" /><Relationship Id="rId8" Type="http://schemas.openxmlformats.org/officeDocument/2006/relationships/image" Target="../media/image13.png" /></Relationships>
</file>

<file path=ppt/slides/_rels/slide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tags" Target="../tags/tag7.xml" /></Relationships>
</file>

<file path=ppt/slides/_rels/slide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tags" Target="../tags/tag8.xml" /><Relationship Id="rId3" Type="http://schemas.openxmlformats.org/officeDocument/2006/relationships/image" Target="../media/image14.png" /><Relationship Id="rId4" Type="http://schemas.openxmlformats.org/officeDocument/2006/relationships/image" Target="../media/image15.png" /><Relationship Id="rId5" Type="http://schemas.openxmlformats.org/officeDocument/2006/relationships/image" Target="../media/image16.png" /><Relationship Id="rId6" Type="http://schemas.openxmlformats.org/officeDocument/2006/relationships/image" Target="../media/image17.png" /></Relationships>
</file>

<file path=ppt/slides/_rels/slide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tags" Target="../tags/tag9.xml" /><Relationship Id="rId3" Type="http://schemas.openxmlformats.org/officeDocument/2006/relationships/image" Target="../media/image18.jpeg" /><Relationship Id="rId4" Type="http://schemas.openxmlformats.org/officeDocument/2006/relationships/image" Target="../media/image19.jpeg" /><Relationship Id="rId5" Type="http://schemas.openxmlformats.org/officeDocument/2006/relationships/image" Target="../media/image20.jpeg" /><Relationship Id="rId6" Type="http://schemas.openxmlformats.org/officeDocument/2006/relationships/image" Target="../media/image21.png" /></Relationships>
</file>

<file path=ppt/slides/_rels/slide1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tags" Target="../tags/tag10.xml" /><Relationship Id="rId3" Type="http://schemas.openxmlformats.org/officeDocument/2006/relationships/image" Target="../media/image22.jpeg" /><Relationship Id="rId4" Type="http://schemas.openxmlformats.org/officeDocument/2006/relationships/image" Target="../media/image23.jpeg" /><Relationship Id="rId5" Type="http://schemas.openxmlformats.org/officeDocument/2006/relationships/image" Target="../media/image24.jpeg" /><Relationship Id="rId6" Type="http://schemas.openxmlformats.org/officeDocument/2006/relationships/image" Target="../media/image25.jpeg" /></Relationships>
</file>

<file path=ppt/slides/_rels/slide1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10" Type="http://schemas.openxmlformats.org/officeDocument/2006/relationships/image" Target="../media/image25.jpeg" /><Relationship Id="rId11" Type="http://schemas.openxmlformats.org/officeDocument/2006/relationships/image" Target="../media/image26.jpeg" /><Relationship Id="rId12" Type="http://schemas.openxmlformats.org/officeDocument/2006/relationships/image" Target="../media/image27.jpeg" /><Relationship Id="rId13" Type="http://schemas.openxmlformats.org/officeDocument/2006/relationships/image" Target="../media/image28.jpeg" /><Relationship Id="rId14" Type="http://schemas.openxmlformats.org/officeDocument/2006/relationships/image" Target="../media/image29.jpeg" /><Relationship Id="rId2" Type="http://schemas.openxmlformats.org/officeDocument/2006/relationships/tags" Target="../tags/tag11.xml" /><Relationship Id="rId3" Type="http://schemas.openxmlformats.org/officeDocument/2006/relationships/image" Target="../media/image18.jpeg" /><Relationship Id="rId4" Type="http://schemas.openxmlformats.org/officeDocument/2006/relationships/image" Target="../media/image19.jpeg" /><Relationship Id="rId5" Type="http://schemas.openxmlformats.org/officeDocument/2006/relationships/image" Target="../media/image20.jpeg" /><Relationship Id="rId6" Type="http://schemas.openxmlformats.org/officeDocument/2006/relationships/image" Target="../media/image21.png" /><Relationship Id="rId7" Type="http://schemas.openxmlformats.org/officeDocument/2006/relationships/image" Target="../media/image22.jpeg" /><Relationship Id="rId8" Type="http://schemas.openxmlformats.org/officeDocument/2006/relationships/image" Target="../media/image23.jpeg" /><Relationship Id="rId9" Type="http://schemas.openxmlformats.org/officeDocument/2006/relationships/image" Target="../media/image24.jpeg" /></Relationships>
</file>

<file path=ppt/slides/_rels/slide1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tags" Target="../tags/tag12.xml" /><Relationship Id="rId3" Type="http://schemas.openxmlformats.org/officeDocument/2006/relationships/image" Target="../media/image30.png" /><Relationship Id="rId4" Type="http://schemas.openxmlformats.org/officeDocument/2006/relationships/image" Target="../media/image31.png" /><Relationship Id="rId5" Type="http://schemas.openxmlformats.org/officeDocument/2006/relationships/image" Target="../media/image32.png" /><Relationship Id="rId6" Type="http://schemas.openxmlformats.org/officeDocument/2006/relationships/image" Target="../media/image33.png" /><Relationship Id="rId7" Type="http://schemas.microsoft.com/office/2007/relationships/hdphoto" Target="../media/image34.wdp" /></Relationships>
</file>

<file path=ppt/slides/_rels/slide1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tags" Target="../tags/tag13.xml" /><Relationship Id="rId3" Type="http://schemas.microsoft.com/office/2007/relationships/diagramDrawing" Target="../diagrams/drawing1.xml" /><Relationship Id="rId4" Type="http://schemas.openxmlformats.org/officeDocument/2006/relationships/diagramData" Target="../diagrams/data1.xml" /><Relationship Id="rId5" Type="http://schemas.openxmlformats.org/officeDocument/2006/relationships/diagramLayout" Target="../diagrams/layout1.xml" /><Relationship Id="rId6" Type="http://schemas.openxmlformats.org/officeDocument/2006/relationships/diagramQuickStyle" Target="../diagrams/quickStyle1.xml" /><Relationship Id="rId7" Type="http://schemas.openxmlformats.org/officeDocument/2006/relationships/diagramColors" Target="../diagrams/colors1.xml" /></Relationships>
</file>

<file path=ppt/slides/_rels/slide1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tags" Target="../tags/tag14.xml" /></Relationships>
</file>

<file path=ppt/slides/_rels/slide1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tags" Target="../tags/tag15.xml" /><Relationship Id="rId3" Type="http://schemas.openxmlformats.org/officeDocument/2006/relationships/image" Target="../media/image35.png" /><Relationship Id="rId4" Type="http://schemas.microsoft.com/office/2007/relationships/hdphoto" Target="../media/image36.wdp" /></Relationships>
</file>

<file path=ppt/slides/_rels/slide1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tags" Target="../tags/tag16.xml" /><Relationship Id="rId3" Type="http://schemas.openxmlformats.org/officeDocument/2006/relationships/image" Target="../media/image37.png" /><Relationship Id="rId4" Type="http://schemas.microsoft.com/office/2007/relationships/hdphoto" Target="../media/image38.wdp" /></Relationships>
</file>

<file path=ppt/slides/_rels/slide1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tags" Target="../tags/tag17.xml" /><Relationship Id="rId3" Type="http://schemas.openxmlformats.org/officeDocument/2006/relationships/image" Target="../media/image39.png" /><Relationship Id="rId4" Type="http://schemas.openxmlformats.org/officeDocument/2006/relationships/tags" Target="../tags/tag18.xml" /><Relationship Id="rId5" Type="http://schemas.openxmlformats.org/officeDocument/2006/relationships/tags" Target="../tags/tag19.xml" /><Relationship Id="rId6" Type="http://schemas.openxmlformats.org/officeDocument/2006/relationships/tags" Target="../tags/tag20.xml" /><Relationship Id="rId7" Type="http://schemas.openxmlformats.org/officeDocument/2006/relationships/tags" Target="../tags/tag21.xml" /><Relationship Id="rId8" Type="http://schemas.openxmlformats.org/officeDocument/2006/relationships/tags" Target="../tags/tag22.xml" /><Relationship Id="rId9" Type="http://schemas.openxmlformats.org/officeDocument/2006/relationships/tags" Target="../tags/tag23.xml" /></Relationships>
</file>

<file path=ppt/slides/_rels/slide1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10" Type="http://schemas.openxmlformats.org/officeDocument/2006/relationships/image" Target="../media/image41.jpeg" /><Relationship Id="rId2" Type="http://schemas.openxmlformats.org/officeDocument/2006/relationships/tags" Target="../tags/tag24.xml" /><Relationship Id="rId3" Type="http://schemas.openxmlformats.org/officeDocument/2006/relationships/tags" Target="../tags/tag25.xml" /><Relationship Id="rId4" Type="http://schemas.microsoft.com/office/2007/relationships/diagramDrawing" Target="../diagrams/drawing2.xml" /><Relationship Id="rId5" Type="http://schemas.openxmlformats.org/officeDocument/2006/relationships/diagramData" Target="../diagrams/data2.xml" /><Relationship Id="rId6" Type="http://schemas.openxmlformats.org/officeDocument/2006/relationships/diagramLayout" Target="../diagrams/layout2.xml" /><Relationship Id="rId7" Type="http://schemas.openxmlformats.org/officeDocument/2006/relationships/diagramQuickStyle" Target="../diagrams/quickStyle2.xml" /><Relationship Id="rId8" Type="http://schemas.openxmlformats.org/officeDocument/2006/relationships/diagramColors" Target="../diagrams/colors2.xml" /><Relationship Id="rId9" Type="http://schemas.openxmlformats.org/officeDocument/2006/relationships/image" Target="../media/image40.png" /></Relationships>
</file>

<file path=ppt/slides/_rels/slide1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tags" Target="../tags/tag26.xml" /><Relationship Id="rId3" Type="http://schemas.openxmlformats.org/officeDocument/2006/relationships/tags" Target="../tags/tag27.xml" /><Relationship Id="rId4" Type="http://schemas.openxmlformats.org/officeDocument/2006/relationships/image" Target="../media/image42.jpeg" /><Relationship Id="rId5" Type="http://schemas.openxmlformats.org/officeDocument/2006/relationships/image" Target="../media/image43.png" /><Relationship Id="rId6" Type="http://schemas.openxmlformats.org/officeDocument/2006/relationships/image" Target="../media/image44.jpeg" /><Relationship Id="rId7" Type="http://schemas.openxmlformats.org/officeDocument/2006/relationships/image" Target="../media/image45.jpeg" /><Relationship Id="rId8" Type="http://schemas.openxmlformats.org/officeDocument/2006/relationships/image" Target="../media/image46.jpeg" /></Relationships>
</file>

<file path=ppt/slides/_rels/slide2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tags" Target="../tags/tag28.xml" /><Relationship Id="rId3" Type="http://schemas.openxmlformats.org/officeDocument/2006/relationships/tags" Target="../tags/tag29.xml" /><Relationship Id="rId4" Type="http://schemas.openxmlformats.org/officeDocument/2006/relationships/image" Target="../media/image47.jpeg" /><Relationship Id="rId5" Type="http://schemas.openxmlformats.org/officeDocument/2006/relationships/image" Target="../media/image48.jpeg" /><Relationship Id="rId6" Type="http://schemas.openxmlformats.org/officeDocument/2006/relationships/image" Target="../media/image49.jpeg" /><Relationship Id="rId7" Type="http://schemas.openxmlformats.org/officeDocument/2006/relationships/image" Target="../media/image50.jpeg" /></Relationships>
</file>

<file path=ppt/slides/_rels/slide2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tags" Target="../tags/tag30.xml" /><Relationship Id="rId3" Type="http://schemas.openxmlformats.org/officeDocument/2006/relationships/tags" Target="../tags/tag31.xml" /><Relationship Id="rId4" Type="http://schemas.openxmlformats.org/officeDocument/2006/relationships/image" Target="../media/image51.jpeg" /><Relationship Id="rId5" Type="http://schemas.openxmlformats.org/officeDocument/2006/relationships/image" Target="../media/image52.jpeg" /><Relationship Id="rId6" Type="http://schemas.openxmlformats.org/officeDocument/2006/relationships/image" Target="../media/image53.jpeg" /><Relationship Id="rId7" Type="http://schemas.openxmlformats.org/officeDocument/2006/relationships/image" Target="../media/image54.jpeg" /></Relationships>
</file>

<file path=ppt/slides/_rels/slide2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tags" Target="../tags/tag32.xml" /><Relationship Id="rId3" Type="http://schemas.openxmlformats.org/officeDocument/2006/relationships/tags" Target="../tags/tag33.xml" /><Relationship Id="rId4" Type="http://schemas.openxmlformats.org/officeDocument/2006/relationships/image" Target="../media/image55.gif" /><Relationship Id="rId5" Type="http://schemas.openxmlformats.org/officeDocument/2006/relationships/tags" Target="../tags/tag34.xml" /><Relationship Id="rId6" Type="http://schemas.openxmlformats.org/officeDocument/2006/relationships/image" Target="../media/image56.png" /><Relationship Id="rId7" Type="http://schemas.openxmlformats.org/officeDocument/2006/relationships/image" Target="../media/image57.png" /></Relationships>
</file>

<file path=ppt/slides/_rels/slide2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tags" Target="../tags/tag35.xml" /><Relationship Id="rId3" Type="http://schemas.openxmlformats.org/officeDocument/2006/relationships/tags" Target="../tags/tag36.xml" /></Relationships>
</file>

<file path=ppt/slides/_rels/slide2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10" Type="http://schemas.openxmlformats.org/officeDocument/2006/relationships/tags" Target="../tags/tag37.xml" /><Relationship Id="rId2" Type="http://schemas.openxmlformats.org/officeDocument/2006/relationships/image" Target="../media/image58.jpeg" /><Relationship Id="rId3" Type="http://schemas.openxmlformats.org/officeDocument/2006/relationships/image" Target="../media/image59.png" /><Relationship Id="rId4" Type="http://schemas.microsoft.com/office/2007/relationships/hdphoto" Target="../media/image60.wdp" /><Relationship Id="rId5" Type="http://schemas.openxmlformats.org/officeDocument/2006/relationships/image" Target="../media/image61.jpeg" /><Relationship Id="rId6" Type="http://schemas.openxmlformats.org/officeDocument/2006/relationships/image" Target="../media/image62.png" /><Relationship Id="rId7" Type="http://schemas.microsoft.com/office/2007/relationships/hdphoto" Target="../media/image63.wdp" /><Relationship Id="rId8" Type="http://schemas.openxmlformats.org/officeDocument/2006/relationships/image" Target="../media/image64.png" /><Relationship Id="rId9" Type="http://schemas.openxmlformats.org/officeDocument/2006/relationships/image" Target="../media/image65.jpeg" /></Relationships>
</file>

<file path=ppt/slides/_rels/slide2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tags" Target="../tags/tag38.xml" /><Relationship Id="rId3" Type="http://schemas.openxmlformats.org/officeDocument/2006/relationships/image" Target="../media/image66.png" /><Relationship Id="rId4" Type="http://schemas.openxmlformats.org/officeDocument/2006/relationships/image" Target="../media/image67.png" /><Relationship Id="rId5" Type="http://schemas.openxmlformats.org/officeDocument/2006/relationships/image" Target="../media/image68.png" /></Relationships>
</file>

<file path=ppt/slides/slide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6" name="矩形 5"/>
          <p:cNvSpPr/>
          <p:nvPr/>
        </p:nvSpPr>
        <p:spPr>
          <a:xfrm>
            <a:off x="4565015" y="2764790"/>
            <a:ext cx="7459345" cy="22510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38100" h="38100" prst="angle"/>
            </a:sp3d>
          </a:bodyPr>
          <a:lstStyle/>
          <a:p>
            <a:pPr algn="dist">
              <a:lnSpc>
                <a:spcPct val="130000"/>
              </a:lnSpc>
            </a:pPr>
            <a:r>
              <a:rPr lang="zh-CN" altLang="en-US" sz="5400" b="1" cap="none" spc="0">
                <a:ln w="0">
                  <a:solidFill>
                    <a:schemeClr val="bg1"/>
                  </a:solidFill>
                </a:ln>
                <a:solidFill>
                  <a:srgbClr val="FF0000"/>
                </a:solidFill>
                <a:effectLst/>
                <a:latin typeface="江西拙楷" panose="02010600040101010101" pitchFamily="2" charset="-122"/>
                <a:ea typeface="江西拙楷" panose="02010600040101010101" pitchFamily="2" charset="-122"/>
              </a:rPr>
              <a:t>第</a:t>
            </a:r>
            <a:r>
              <a:rPr lang="en-US" altLang="zh-CN" sz="5400" b="1" cap="none" spc="0">
                <a:ln w="0">
                  <a:solidFill>
                    <a:schemeClr val="bg1"/>
                  </a:solidFill>
                </a:ln>
                <a:solidFill>
                  <a:srgbClr val="FF0000"/>
                </a:solidFill>
                <a:effectLst/>
                <a:latin typeface="江西拙楷" panose="02010600040101010101" pitchFamily="2" charset="-122"/>
                <a:ea typeface="江西拙楷" panose="02010600040101010101" pitchFamily="2" charset="-122"/>
              </a:rPr>
              <a:t>23</a:t>
            </a:r>
            <a:r>
              <a:rPr lang="zh-CN" altLang="en-US" sz="5400" b="1" cap="none" spc="0">
                <a:ln w="0">
                  <a:solidFill>
                    <a:schemeClr val="bg1"/>
                  </a:solidFill>
                </a:ln>
                <a:solidFill>
                  <a:srgbClr val="FF0000"/>
                </a:solidFill>
                <a:effectLst/>
                <a:latin typeface="江西拙楷" panose="02010600040101010101" pitchFamily="2" charset="-122"/>
                <a:ea typeface="江西拙楷" panose="02010600040101010101" pitchFamily="2" charset="-122"/>
              </a:rPr>
              <a:t>课  和平发展合作共赢的时代潮流</a:t>
            </a:r>
          </a:p>
        </p:txBody>
      </p:sp>
      <p:sp>
        <p:nvSpPr>
          <p:cNvPr id="147459" name="文本框 2"/>
          <p:cNvSpPr/>
          <p:nvPr/>
        </p:nvSpPr>
        <p:spPr>
          <a:xfrm>
            <a:off x="176530" y="1103947"/>
            <a:ext cx="9042400" cy="58356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5pPr>
          </a:lstStyle>
          <a:p>
            <a:pPr lvl="0" algn="ctr"/>
            <a:r>
              <a:rPr lang="zh-CN" altLang="en-US" sz="3200" b="1">
                <a:latin typeface="楷体" panose="02010609060101010101" pitchFamily="49" charset="-122"/>
                <a:ea typeface="楷体" panose="02010609060101010101" pitchFamily="49" charset="-122"/>
              </a:rPr>
              <a:t>普通高中历史教科书必修《中外历史纲要（下）》</a:t>
            </a:r>
          </a:p>
        </p:txBody>
      </p:sp>
    </p:spTree>
  </p:cSld>
  <p:clrMapOvr>
    <a:masterClrMapping/>
  </p:clrMapOvr>
  <p:transition/>
  <p:timing/>
</p:sld>
</file>

<file path=ppt/slides/slide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cxnSp>
        <p:nvCxnSpPr>
          <p:cNvPr id="5" name="MH_Other_3"/>
          <p:cNvCxnSpPr>
            <a:cxnSpLocks noChangeShapeType="1"/>
          </p:cNvCxnSpPr>
          <p:nvPr>
            <p:custDataLst>
              <p:tags r:id="rId2"/>
            </p:custDataLst>
          </p:nvPr>
        </p:nvCxnSpPr>
        <p:spPr bwMode="auto">
          <a:xfrm>
            <a:off x="-10633" y="632507"/>
            <a:ext cx="12233262" cy="0"/>
          </a:xfrm>
          <a:prstGeom prst="line">
            <a:avLst/>
          </a:prstGeom>
          <a:noFill/>
          <a:ln w="6350" cap="flat" cmpd="sng" algn="ctr">
            <a:solidFill>
              <a:schemeClr val="tx1"/>
            </a:solidFill>
            <a:prstDash val="solid"/>
            <a:miter lim="800000"/>
          </a:ln>
          <a:effectLst/>
          <a:scene3d>
            <a:camera prst="perspectiveFront"/>
            <a:lightRig rig="threePt" dir="t"/>
          </a:scene3d>
          <a:sp3d>
            <a:bevelT/>
          </a:sp3d>
        </p:spPr>
        <p:style>
          <a:lnRef idx="3">
            <a:srgbClr val="5B9BD5"/>
          </a:lnRef>
          <a:fillRef idx="0">
            <a:srgbClr val="5B9BD5"/>
          </a:fillRef>
          <a:effectRef idx="2">
            <a:srgbClr val="5B9BD5"/>
          </a:effectRef>
          <a:fontRef idx="minor">
            <a:sysClr val="windowText" lastClr="000000"/>
          </a:fontRef>
        </p:style>
      </p:cxnSp>
      <p:sp>
        <p:nvSpPr>
          <p:cNvPr id="6" name="文本框 9"/>
          <p:cNvSpPr txBox="1">
            <a:spLocks noChangeArrowheads="1"/>
          </p:cNvSpPr>
          <p:nvPr/>
        </p:nvSpPr>
        <p:spPr bwMode="auto">
          <a:xfrm>
            <a:off x="-10795" y="488153"/>
            <a:ext cx="12190413" cy="4846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charset="-122"/>
              </a:defRPr>
            </a:lvl9pPr>
          </a:lstStyle>
          <a:p>
            <a:pPr algn="ctr">
              <a:buNone/>
            </a:pPr>
            <a:r>
              <a:rPr lang="zh-CN" altLang="en-US" b="1">
                <a:latin typeface="默陌山魂手迹" panose="02000603000000000000" pitchFamily="2" charset="-122"/>
                <a:ea typeface="默陌山魂手迹" panose="02000603000000000000" pitchFamily="2" charset="-122"/>
              </a:rPr>
              <a:t>一、时代主题</a:t>
            </a:r>
            <a:r>
              <a:rPr lang="en-US" altLang="zh-CN" b="1">
                <a:latin typeface="默陌山魂手迹" panose="02000603000000000000" pitchFamily="2" charset="-122"/>
                <a:ea typeface="默陌山魂手迹" panose="02000603000000000000" pitchFamily="2" charset="-122"/>
              </a:rPr>
              <a:t>——</a:t>
            </a:r>
            <a:r>
              <a:rPr lang="zh-CN" altLang="en-US" b="1">
                <a:latin typeface="默陌山魂手迹" panose="02000603000000000000" pitchFamily="2" charset="-122"/>
                <a:ea typeface="默陌山魂手迹" panose="02000603000000000000" pitchFamily="2" charset="-122"/>
              </a:rPr>
              <a:t>和平与发展</a:t>
            </a:r>
          </a:p>
        </p:txBody>
      </p:sp>
      <p:sp>
        <p:nvSpPr>
          <p:cNvPr id="2" name="矩形 1"/>
          <p:cNvSpPr/>
          <p:nvPr/>
        </p:nvSpPr>
        <p:spPr>
          <a:xfrm>
            <a:off x="3668233" y="1456325"/>
            <a:ext cx="8090491" cy="33258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 algn="just">
              <a:lnSpc>
                <a:spcPct val="180000"/>
              </a:lnSpc>
            </a:pPr>
            <a:r>
              <a:rPr lang="en-US" altLang="zh-CN" sz="2400" b="1">
                <a:solidFill>
                  <a:schemeClr val="tx1">
                    <a:lumMod val="95000"/>
                    <a:lumOff val="5000"/>
                  </a:schemeClr>
                </a:solidFill>
                <a:latin typeface="方正苏新诗柳楷简体" panose="02000000000000000000" pitchFamily="2" charset="-122"/>
                <a:ea typeface="方正苏新诗柳楷简体" panose="02000000000000000000" pitchFamily="2" charset="-122"/>
              </a:rPr>
              <a:t>1985</a:t>
            </a:r>
            <a:r>
              <a:rPr lang="zh-CN" altLang="en-US" sz="2400" b="1">
                <a:solidFill>
                  <a:schemeClr val="tx1">
                    <a:lumMod val="95000"/>
                    <a:lumOff val="5000"/>
                  </a:schemeClr>
                </a:solidFill>
                <a:latin typeface="方正苏新诗柳楷简体" panose="02000000000000000000" pitchFamily="2" charset="-122"/>
                <a:ea typeface="方正苏新诗柳楷简体" panose="02000000000000000000" pitchFamily="2" charset="-122"/>
              </a:rPr>
              <a:t>年，邓小平在会见日本访华团时说：“现在世界上真正大的问题，带全球性的战略问题，一个是和平问题，一个是经济问题或者说发展问题。</a:t>
            </a:r>
            <a:r>
              <a:rPr lang="zh-CN" altLang="en-US" sz="2400" b="1">
                <a:solidFill>
                  <a:srgbClr val="FF0000"/>
                </a:solidFill>
                <a:latin typeface="方正苏新诗柳楷简体" panose="02000000000000000000" pitchFamily="2" charset="-122"/>
                <a:ea typeface="方正苏新诗柳楷简体" panose="02000000000000000000" pitchFamily="2" charset="-122"/>
              </a:rPr>
              <a:t>和平问题是东西问题，发展问题是南北问题。</a:t>
            </a:r>
            <a:r>
              <a:rPr lang="zh-CN" altLang="en-US" sz="2400" b="1">
                <a:solidFill>
                  <a:schemeClr val="tx1">
                    <a:lumMod val="95000"/>
                    <a:lumOff val="5000"/>
                  </a:schemeClr>
                </a:solidFill>
                <a:latin typeface="方正苏新诗柳楷简体" panose="02000000000000000000" pitchFamily="2" charset="-122"/>
                <a:ea typeface="方正苏新诗柳楷简体" panose="02000000000000000000" pitchFamily="2" charset="-122"/>
              </a:rPr>
              <a:t>概括起来，就是</a:t>
            </a:r>
            <a:r>
              <a:rPr lang="zh-CN" altLang="en-US" sz="2400" b="1">
                <a:solidFill>
                  <a:srgbClr val="FF0000"/>
                </a:solidFill>
                <a:latin typeface="方正苏新诗柳楷简体" panose="02000000000000000000" pitchFamily="2" charset="-122"/>
                <a:ea typeface="方正苏新诗柳楷简体" panose="02000000000000000000" pitchFamily="2" charset="-122"/>
              </a:rPr>
              <a:t>东西南北</a:t>
            </a:r>
            <a:r>
              <a:rPr lang="zh-CN" altLang="en-US" sz="2400" b="1">
                <a:solidFill>
                  <a:schemeClr val="tx1">
                    <a:lumMod val="95000"/>
                    <a:lumOff val="5000"/>
                  </a:schemeClr>
                </a:solidFill>
                <a:latin typeface="方正苏新诗柳楷简体" panose="02000000000000000000" pitchFamily="2" charset="-122"/>
                <a:ea typeface="方正苏新诗柳楷简体" panose="02000000000000000000" pitchFamily="2" charset="-122"/>
              </a:rPr>
              <a:t>四个字。”</a:t>
            </a:r>
          </a:p>
          <a:p>
            <a:pPr indent="457200" algn="r">
              <a:lnSpc>
                <a:spcPct val="180000"/>
              </a:lnSpc>
            </a:pPr>
            <a:r>
              <a:rPr lang="en-US" altLang="zh-CN" sz="2400" b="1">
                <a:solidFill>
                  <a:schemeClr val="tx1">
                    <a:lumMod val="95000"/>
                    <a:lumOff val="5000"/>
                  </a:schemeClr>
                </a:solidFill>
                <a:latin typeface="方正苏新诗柳楷简体" panose="02000000000000000000" pitchFamily="2" charset="-122"/>
                <a:ea typeface="方正苏新诗柳楷简体" panose="02000000000000000000" pitchFamily="2" charset="-122"/>
              </a:rPr>
              <a:t>——</a:t>
            </a:r>
            <a:r>
              <a:rPr lang="zh-CN" altLang="en-US" sz="2400" b="1">
                <a:solidFill>
                  <a:schemeClr val="tx1">
                    <a:lumMod val="95000"/>
                    <a:lumOff val="5000"/>
                  </a:schemeClr>
                </a:solidFill>
                <a:latin typeface="方正苏新诗柳楷简体" panose="02000000000000000000" pitchFamily="2" charset="-122"/>
                <a:ea typeface="方正苏新诗柳楷简体" panose="02000000000000000000" pitchFamily="2" charset="-122"/>
              </a:rPr>
              <a:t>邓小平</a:t>
            </a:r>
            <a:r>
              <a:rPr lang="en-US" altLang="zh-CN" sz="2400" b="1">
                <a:solidFill>
                  <a:schemeClr val="tx1">
                    <a:lumMod val="95000"/>
                    <a:lumOff val="5000"/>
                  </a:schemeClr>
                </a:solidFill>
                <a:latin typeface="方正苏新诗柳楷简体" panose="02000000000000000000" pitchFamily="2" charset="-122"/>
                <a:ea typeface="方正苏新诗柳楷简体" panose="02000000000000000000" pitchFamily="2" charset="-122"/>
              </a:rPr>
              <a:t>《</a:t>
            </a:r>
            <a:r>
              <a:rPr lang="zh-CN" altLang="en-US" sz="2400" b="1">
                <a:solidFill>
                  <a:schemeClr val="tx1">
                    <a:lumMod val="95000"/>
                    <a:lumOff val="5000"/>
                  </a:schemeClr>
                </a:solidFill>
                <a:latin typeface="方正苏新诗柳楷简体" panose="02000000000000000000" pitchFamily="2" charset="-122"/>
                <a:ea typeface="方正苏新诗柳楷简体" panose="02000000000000000000" pitchFamily="2" charset="-122"/>
              </a:rPr>
              <a:t>和平和发展是当代世界的两大问题</a:t>
            </a:r>
            <a:r>
              <a:rPr lang="en-US" altLang="zh-CN" sz="2400" b="1">
                <a:solidFill>
                  <a:schemeClr val="tx1">
                    <a:lumMod val="95000"/>
                    <a:lumOff val="5000"/>
                  </a:schemeClr>
                </a:solidFill>
                <a:latin typeface="方正苏新诗柳楷简体" panose="02000000000000000000" pitchFamily="2" charset="-122"/>
                <a:ea typeface="方正苏新诗柳楷简体" panose="02000000000000000000" pitchFamily="2" charset="-122"/>
              </a:rPr>
              <a:t>》</a:t>
            </a:r>
            <a:endParaRPr lang="zh-CN" altLang="en-US" sz="2400" b="1">
              <a:solidFill>
                <a:schemeClr val="tx1">
                  <a:lumMod val="95000"/>
                  <a:lumOff val="5000"/>
                </a:schemeClr>
              </a:solidFill>
              <a:latin typeface="方正苏新诗柳楷简体" panose="02000000000000000000" pitchFamily="2" charset="-122"/>
              <a:ea typeface="方正苏新诗柳楷简体" panose="02000000000000000000" pitchFamily="2" charset="-122"/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0143"/>
          <a:stretch>
            <a:fillRect/>
          </a:stretch>
        </p:blipFill>
        <p:spPr>
          <a:xfrm>
            <a:off x="301610" y="876290"/>
            <a:ext cx="3451683" cy="4485917"/>
          </a:xfrm>
          <a:prstGeom prst="rect">
            <a:avLst/>
          </a:prstGeom>
          <a:effectLst>
            <a:softEdge rad="647700"/>
          </a:effectLst>
        </p:spPr>
      </p:pic>
      <p:sp>
        <p:nvSpPr>
          <p:cNvPr id="7" name="矩形 6"/>
          <p:cNvSpPr/>
          <p:nvPr/>
        </p:nvSpPr>
        <p:spPr>
          <a:xfrm>
            <a:off x="433277" y="5413104"/>
            <a:ext cx="11325447" cy="568489"/>
          </a:xfrm>
          <a:prstGeom prst="rect">
            <a:avLst/>
          </a:prstGeom>
          <a:noFill/>
          <a:ln w="3175">
            <a:noFill/>
            <a:prstDash val="lgDash"/>
          </a:ln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2800" b="1">
                <a:solidFill>
                  <a:schemeClr val="tx1">
                    <a:lumMod val="95000"/>
                    <a:lumOff val="5000"/>
                  </a:schemeClr>
                </a:solidFill>
                <a:latin typeface="柳公权柳体" panose="02000000000000000000" pitchFamily="2" charset="-122"/>
                <a:ea typeface="柳公权柳体" panose="02000000000000000000" pitchFamily="2" charset="-122"/>
              </a:rPr>
              <a:t>结合教材思考“和平与发展”的内涵分别指什么？二者是什么关系？</a:t>
            </a:r>
            <a:endParaRPr lang="en-US" altLang="zh-CN" sz="2800" b="1">
              <a:solidFill>
                <a:schemeClr val="tx1">
                  <a:lumMod val="95000"/>
                  <a:lumOff val="5000"/>
                </a:schemeClr>
              </a:solidFill>
              <a:latin typeface="柳公权柳体" panose="02000000000000000000" pitchFamily="2" charset="-122"/>
              <a:ea typeface="柳公权柳体" panose="02000000000000000000" pitchFamily="2" charset="-122"/>
            </a:endParaRPr>
          </a:p>
        </p:txBody>
      </p:sp>
    </p:spTree>
  </p:cSld>
  <p:clrMapOvr>
    <a:masterClrMapping/>
  </p:clrMapOvr>
  <mc:AlternateContent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cxnSp>
        <p:nvCxnSpPr>
          <p:cNvPr id="5" name="MH_Other_3"/>
          <p:cNvCxnSpPr>
            <a:cxnSpLocks noChangeShapeType="1"/>
          </p:cNvCxnSpPr>
          <p:nvPr>
            <p:custDataLst>
              <p:tags r:id="rId2"/>
            </p:custDataLst>
          </p:nvPr>
        </p:nvCxnSpPr>
        <p:spPr bwMode="auto">
          <a:xfrm>
            <a:off x="-10633" y="632507"/>
            <a:ext cx="12233262" cy="0"/>
          </a:xfrm>
          <a:prstGeom prst="line">
            <a:avLst/>
          </a:prstGeom>
          <a:noFill/>
          <a:ln w="6350" cap="flat" cmpd="sng" algn="ctr">
            <a:solidFill>
              <a:schemeClr val="tx1"/>
            </a:solidFill>
            <a:prstDash val="solid"/>
            <a:miter lim="800000"/>
          </a:ln>
          <a:effectLst/>
          <a:scene3d>
            <a:camera prst="perspectiveFront"/>
            <a:lightRig rig="threePt" dir="t"/>
          </a:scene3d>
          <a:sp3d>
            <a:bevelT/>
          </a:sp3d>
        </p:spPr>
        <p:style>
          <a:lnRef idx="3">
            <a:srgbClr val="5B9BD5"/>
          </a:lnRef>
          <a:fillRef idx="0">
            <a:srgbClr val="5B9BD5"/>
          </a:fillRef>
          <a:effectRef idx="2">
            <a:srgbClr val="5B9BD5"/>
          </a:effectRef>
          <a:fontRef idx="minor">
            <a:sysClr val="windowText" lastClr="000000"/>
          </a:fontRef>
        </p:style>
      </p:cxnSp>
      <p:sp>
        <p:nvSpPr>
          <p:cNvPr id="4" name="文本框 9"/>
          <p:cNvSpPr txBox="1">
            <a:spLocks noChangeArrowheads="1"/>
          </p:cNvSpPr>
          <p:nvPr/>
        </p:nvSpPr>
        <p:spPr bwMode="auto">
          <a:xfrm>
            <a:off x="-151765" y="632298"/>
            <a:ext cx="12190413" cy="4846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charset="-122"/>
              </a:defRPr>
            </a:lvl9pPr>
          </a:lstStyle>
          <a:p>
            <a:pPr algn="ctr">
              <a:buNone/>
            </a:pPr>
            <a:r>
              <a:rPr lang="zh-CN" altLang="en-US" b="1">
                <a:latin typeface="默陌山魂手迹" panose="02000603000000000000" pitchFamily="2" charset="-122"/>
                <a:ea typeface="默陌山魂手迹" panose="02000603000000000000" pitchFamily="2" charset="-122"/>
              </a:rPr>
              <a:t>一、时代主题</a:t>
            </a:r>
            <a:r>
              <a:rPr lang="en-US" altLang="zh-CN" b="1">
                <a:latin typeface="默陌山魂手迹" panose="02000603000000000000" pitchFamily="2" charset="-122"/>
                <a:ea typeface="默陌山魂手迹" panose="02000603000000000000" pitchFamily="2" charset="-122"/>
              </a:rPr>
              <a:t>——</a:t>
            </a:r>
            <a:r>
              <a:rPr lang="zh-CN" altLang="en-US" b="1">
                <a:latin typeface="默陌山魂手迹" panose="02000603000000000000" pitchFamily="2" charset="-122"/>
                <a:ea typeface="默陌山魂手迹" panose="02000603000000000000" pitchFamily="2" charset="-122"/>
              </a:rPr>
              <a:t>和平与发展</a:t>
            </a:r>
          </a:p>
        </p:txBody>
      </p:sp>
      <p:sp>
        <p:nvSpPr>
          <p:cNvPr id="2" name="椭圆 1"/>
          <p:cNvSpPr/>
          <p:nvPr/>
        </p:nvSpPr>
        <p:spPr>
          <a:xfrm>
            <a:off x="719463" y="1424763"/>
            <a:ext cx="3147233" cy="3147233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600" b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方正宋刻本秀楷简体" panose="02000000000000000000" pitchFamily="2" charset="-122"/>
                <a:ea typeface="方正宋刻本秀楷简体" panose="02000000000000000000" pitchFamily="2" charset="-122"/>
              </a:rPr>
              <a:t>和平：</a:t>
            </a:r>
            <a:r>
              <a:rPr lang="zh-CN" altLang="en-US" sz="26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方正宋刻本秀楷简体" panose="02000000000000000000" pitchFamily="2" charset="-122"/>
                <a:ea typeface="方正宋刻本秀楷简体" panose="02000000000000000000" pitchFamily="2" charset="-122"/>
              </a:rPr>
              <a:t>指世界的总体和平</a:t>
            </a:r>
            <a:r>
              <a:rPr lang="en-US" altLang="zh-CN" sz="26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方正宋刻本秀楷简体" panose="02000000000000000000" pitchFamily="2" charset="-122"/>
                <a:ea typeface="方正宋刻本秀楷简体" panose="02000000000000000000" pitchFamily="2" charset="-122"/>
              </a:rPr>
              <a:t>——</a:t>
            </a:r>
            <a:r>
              <a:rPr lang="zh-CN" altLang="en-US" sz="26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方正宋刻本秀楷简体" panose="02000000000000000000" pitchFamily="2" charset="-122"/>
                <a:ea typeface="方正宋刻本秀楷简体" panose="02000000000000000000" pitchFamily="2" charset="-122"/>
              </a:rPr>
              <a:t>关系人类的命运走向</a:t>
            </a:r>
          </a:p>
        </p:txBody>
      </p:sp>
      <p:sp>
        <p:nvSpPr>
          <p:cNvPr id="7" name="椭圆 6"/>
          <p:cNvSpPr/>
          <p:nvPr/>
        </p:nvSpPr>
        <p:spPr>
          <a:xfrm>
            <a:off x="8378468" y="1424763"/>
            <a:ext cx="3147233" cy="3147233"/>
          </a:xfrm>
          <a:prstGeom prst="ellipse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600" b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方正宋刻本秀楷简体" panose="02000000000000000000" pitchFamily="2" charset="-122"/>
                <a:ea typeface="方正宋刻本秀楷简体" panose="02000000000000000000" pitchFamily="2" charset="-122"/>
              </a:rPr>
              <a:t>发展：</a:t>
            </a:r>
            <a:r>
              <a:rPr lang="zh-CN" altLang="en-US" sz="26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方正宋刻本秀楷简体" panose="02000000000000000000" pitchFamily="2" charset="-122"/>
                <a:ea typeface="方正宋刻本秀楷简体" panose="02000000000000000000" pitchFamily="2" charset="-122"/>
              </a:rPr>
              <a:t>指世界的繁荣与发展</a:t>
            </a:r>
            <a:r>
              <a:rPr lang="en-US" altLang="zh-CN" sz="26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方正宋刻本秀楷简体" panose="02000000000000000000" pitchFamily="2" charset="-122"/>
                <a:ea typeface="方正宋刻本秀楷简体" panose="02000000000000000000" pitchFamily="2" charset="-122"/>
              </a:rPr>
              <a:t>—</a:t>
            </a:r>
            <a:r>
              <a:rPr lang="zh-CN" altLang="en-US" sz="26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方正宋刻本秀楷简体" panose="02000000000000000000" pitchFamily="2" charset="-122"/>
                <a:ea typeface="方正宋刻本秀楷简体" panose="02000000000000000000" pitchFamily="2" charset="-122"/>
              </a:rPr>
              <a:t>关系人类的生存品质</a:t>
            </a:r>
          </a:p>
        </p:txBody>
      </p:sp>
      <p:sp>
        <p:nvSpPr>
          <p:cNvPr id="3" name="箭头: 左右 2"/>
          <p:cNvSpPr/>
          <p:nvPr/>
        </p:nvSpPr>
        <p:spPr>
          <a:xfrm>
            <a:off x="4019985" y="2488064"/>
            <a:ext cx="4205194" cy="1197666"/>
          </a:xfrm>
          <a:prstGeom prst="leftRightArrow">
            <a:avLst/>
          </a:prstGeom>
          <a:solidFill>
            <a:schemeClr val="accent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8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方正苏新诗柳楷简体" panose="02000000000000000000" pitchFamily="2" charset="-122"/>
                <a:ea typeface="方正苏新诗柳楷简体" panose="02000000000000000000" pitchFamily="2" charset="-122"/>
              </a:rPr>
              <a:t>两者相辅相成</a:t>
            </a:r>
          </a:p>
        </p:txBody>
      </p:sp>
      <p:sp>
        <p:nvSpPr>
          <p:cNvPr id="8" name="文本框 7"/>
          <p:cNvSpPr txBox="1"/>
          <p:nvPr/>
        </p:nvSpPr>
        <p:spPr>
          <a:xfrm>
            <a:off x="4738577" y="2317939"/>
            <a:ext cx="2796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400" b="1">
                <a:latin typeface="方正宋刻本秀楷简体" panose="02000000000000000000" pitchFamily="2" charset="-122"/>
                <a:ea typeface="方正宋刻本秀楷简体" panose="02000000000000000000" pitchFamily="2" charset="-122"/>
              </a:rPr>
              <a:t>和平是发展的前提</a:t>
            </a:r>
          </a:p>
        </p:txBody>
      </p:sp>
      <p:sp>
        <p:nvSpPr>
          <p:cNvPr id="9" name="文本框 8"/>
          <p:cNvSpPr txBox="1"/>
          <p:nvPr/>
        </p:nvSpPr>
        <p:spPr>
          <a:xfrm>
            <a:off x="4738577" y="3395377"/>
            <a:ext cx="2796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400" b="1">
                <a:latin typeface="方正宋刻本秀楷简体" panose="02000000000000000000" pitchFamily="2" charset="-122"/>
                <a:ea typeface="方正宋刻本秀楷简体" panose="02000000000000000000" pitchFamily="2" charset="-122"/>
              </a:rPr>
              <a:t>发展是和平的保障</a:t>
            </a:r>
          </a:p>
        </p:txBody>
      </p:sp>
      <p:sp>
        <p:nvSpPr>
          <p:cNvPr id="11" name="矩形 10"/>
          <p:cNvSpPr/>
          <p:nvPr/>
        </p:nvSpPr>
        <p:spPr>
          <a:xfrm>
            <a:off x="432391" y="5188688"/>
            <a:ext cx="11327219" cy="9144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indent="457200" algn="ctr">
              <a:lnSpc>
                <a:spcPct val="150000"/>
              </a:lnSpc>
            </a:pPr>
            <a:r>
              <a:rPr lang="zh-CN" altLang="en-US" sz="2000" b="1">
                <a:solidFill>
                  <a:schemeClr val="tx1"/>
                </a:solidFill>
                <a:latin typeface="方正清刻本悦宋简体" panose="02000000000000000000" pitchFamily="2" charset="-122"/>
                <a:ea typeface="方正清刻本悦宋简体" panose="02000000000000000000" pitchFamily="2" charset="-122"/>
              </a:rPr>
              <a:t>世界正处于大发展大变革大调整时期，和平与发展仍然是时代主题</a:t>
            </a:r>
            <a:r>
              <a:rPr lang="en-US" altLang="zh-CN" sz="2000" b="1">
                <a:solidFill>
                  <a:schemeClr val="tx1"/>
                </a:solidFill>
                <a:latin typeface="方正清刻本悦宋简体" panose="02000000000000000000" pitchFamily="2" charset="-122"/>
                <a:ea typeface="方正清刻本悦宋简体" panose="02000000000000000000" pitchFamily="2" charset="-122"/>
              </a:rPr>
              <a:t>……</a:t>
            </a:r>
            <a:r>
              <a:rPr lang="zh-CN" altLang="en-US" sz="2000" b="1">
                <a:solidFill>
                  <a:schemeClr val="tx1"/>
                </a:solidFill>
                <a:latin typeface="方正清刻本悦宋简体" panose="02000000000000000000" pitchFamily="2" charset="-122"/>
                <a:ea typeface="方正清刻本悦宋简体" panose="02000000000000000000" pitchFamily="2" charset="-122"/>
              </a:rPr>
              <a:t>和平发展大势不可逆转。</a:t>
            </a:r>
            <a:endParaRPr lang="en-US" altLang="zh-CN" sz="2000" b="1">
              <a:solidFill>
                <a:schemeClr val="tx1"/>
              </a:solidFill>
              <a:latin typeface="方正清刻本悦宋简体" panose="02000000000000000000" pitchFamily="2" charset="-122"/>
              <a:ea typeface="方正清刻本悦宋简体" panose="02000000000000000000" pitchFamily="2" charset="-122"/>
            </a:endParaRPr>
          </a:p>
          <a:p>
            <a:pPr algn="r">
              <a:lnSpc>
                <a:spcPct val="150000"/>
              </a:lnSpc>
            </a:pPr>
            <a:r>
              <a:rPr lang="en-US" altLang="zh-CN" sz="2000" b="1">
                <a:solidFill>
                  <a:schemeClr val="tx1"/>
                </a:solidFill>
                <a:latin typeface="方正清刻本悦宋简体" panose="02000000000000000000" pitchFamily="2" charset="-122"/>
                <a:ea typeface="方正清刻本悦宋简体" panose="02000000000000000000" pitchFamily="2" charset="-122"/>
              </a:rPr>
              <a:t>——</a:t>
            </a:r>
            <a:r>
              <a:rPr lang="zh-CN" altLang="en-US" sz="2000" b="1">
                <a:solidFill>
                  <a:schemeClr val="tx1"/>
                </a:solidFill>
                <a:latin typeface="方正清刻本悦宋简体" panose="02000000000000000000" pitchFamily="2" charset="-122"/>
                <a:ea typeface="方正清刻本悦宋简体" panose="02000000000000000000" pitchFamily="2" charset="-122"/>
              </a:rPr>
              <a:t>习近平</a:t>
            </a:r>
            <a:r>
              <a:rPr lang="en-US" altLang="zh-CN" sz="2000" b="1">
                <a:solidFill>
                  <a:schemeClr val="tx1"/>
                </a:solidFill>
                <a:latin typeface="方正清刻本悦宋简体" panose="02000000000000000000" pitchFamily="2" charset="-122"/>
                <a:ea typeface="方正清刻本悦宋简体" panose="02000000000000000000" pitchFamily="2" charset="-122"/>
              </a:rPr>
              <a:t>《</a:t>
            </a:r>
            <a:r>
              <a:rPr lang="zh-CN" altLang="en-US" sz="2000" b="1">
                <a:solidFill>
                  <a:schemeClr val="tx1"/>
                </a:solidFill>
                <a:latin typeface="方正清刻本悦宋简体" panose="02000000000000000000" pitchFamily="2" charset="-122"/>
                <a:ea typeface="方正清刻本悦宋简体" panose="02000000000000000000" pitchFamily="2" charset="-122"/>
              </a:rPr>
              <a:t>决胜全面建成小康社会 夺取新时代中国特色社会主义伟大胜利</a:t>
            </a:r>
            <a:r>
              <a:rPr lang="en-US" altLang="zh-CN" sz="2000" b="1">
                <a:solidFill>
                  <a:schemeClr val="tx1"/>
                </a:solidFill>
                <a:latin typeface="方正清刻本悦宋简体" panose="02000000000000000000" pitchFamily="2" charset="-122"/>
                <a:ea typeface="方正清刻本悦宋简体" panose="02000000000000000000" pitchFamily="2" charset="-122"/>
              </a:rPr>
              <a:t>》</a:t>
            </a:r>
            <a:r>
              <a:rPr lang="zh-CN" altLang="en-US" sz="2000" b="1">
                <a:solidFill>
                  <a:schemeClr val="tx1"/>
                </a:solidFill>
                <a:latin typeface="方正清刻本悦宋简体" panose="02000000000000000000" pitchFamily="2" charset="-122"/>
                <a:ea typeface="方正清刻本悦宋简体" panose="02000000000000000000" pitchFamily="2" charset="-122"/>
              </a:rPr>
              <a:t>（</a:t>
            </a:r>
            <a:r>
              <a:rPr lang="en-US" altLang="zh-CN" sz="2000" b="1">
                <a:solidFill>
                  <a:schemeClr val="tx1"/>
                </a:solidFill>
                <a:latin typeface="方正清刻本悦宋简体" panose="02000000000000000000" pitchFamily="2" charset="-122"/>
                <a:ea typeface="方正清刻本悦宋简体" panose="02000000000000000000" pitchFamily="2" charset="-122"/>
              </a:rPr>
              <a:t>2017</a:t>
            </a:r>
            <a:r>
              <a:rPr lang="zh-CN" altLang="en-US" sz="2000" b="1">
                <a:solidFill>
                  <a:schemeClr val="tx1"/>
                </a:solidFill>
                <a:latin typeface="方正清刻本悦宋简体" panose="02000000000000000000" pitchFamily="2" charset="-122"/>
                <a:ea typeface="方正清刻本悦宋简体" panose="02000000000000000000" pitchFamily="2" charset="-122"/>
              </a:rPr>
              <a:t>年</a:t>
            </a:r>
            <a:r>
              <a:rPr lang="en-US" altLang="zh-CN" sz="2000" b="1">
                <a:solidFill>
                  <a:schemeClr val="tx1"/>
                </a:solidFill>
                <a:latin typeface="方正清刻本悦宋简体" panose="02000000000000000000" pitchFamily="2" charset="-122"/>
                <a:ea typeface="方正清刻本悦宋简体" panose="02000000000000000000" pitchFamily="2" charset="-122"/>
              </a:rPr>
              <a:t>10</a:t>
            </a:r>
            <a:r>
              <a:rPr lang="zh-CN" altLang="en-US" sz="2000" b="1">
                <a:solidFill>
                  <a:schemeClr val="tx1"/>
                </a:solidFill>
                <a:latin typeface="方正清刻本悦宋简体" panose="02000000000000000000" pitchFamily="2" charset="-122"/>
                <a:ea typeface="方正清刻本悦宋简体" panose="02000000000000000000" pitchFamily="2" charset="-122"/>
              </a:rPr>
              <a:t>月）</a:t>
            </a:r>
          </a:p>
        </p:txBody>
      </p:sp>
    </p:spTree>
  </p:cSld>
  <p:clrMapOvr>
    <a:masterClrMapping/>
  </p:clrMapOvr>
  <mc:AlternateContent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aphicFrame>
        <p:nvGraphicFramePr>
          <p:cNvPr id="5" name="表格 4"/>
          <p:cNvGraphicFramePr>
            <a:graphicFrameLocks noGrp="1"/>
          </p:cNvGraphicFramePr>
          <p:nvPr>
            <p:custDataLst>
              <p:tags r:id="rId2"/>
            </p:custDataLst>
          </p:nvPr>
        </p:nvGraphicFramePr>
        <p:xfrm>
          <a:off x="433277" y="946609"/>
          <a:ext cx="11325447" cy="4579971"/>
        </p:xfrm>
        <a:graphic>
          <a:graphicData uri="http://schemas.openxmlformats.org/drawingml/2006/table">
            <a:tbl>
              <a:tblPr firstRow="1" bandRow="1">
                <a:tableStyleId>{FABFCF23-3B69-468F-B69F-88F6DE6A72F2}</a:tableStyleId>
              </a:tblPr>
              <a:tblGrid>
                <a:gridCol w="1386232"/>
                <a:gridCol w="9939215"/>
              </a:tblGrid>
              <a:tr h="490995">
                <a:tc gridSpan="2">
                  <a:txBody>
                    <a:bodyPr vert="horz" wrap="square"/>
                    <a:lstStyle/>
                    <a:p>
                      <a:pPr marL="0" marR="0" indent="0" algn="ctr" defTabSz="914400" rtl="0" fontAlgn="auto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zh-CN" altLang="en-US" sz="2400">
                          <a:effectLst/>
                        </a:rPr>
                        <a:t>时代主题论述大事年表</a:t>
                      </a:r>
                      <a:endParaRPr lang="zh-CN" altLang="en-US" sz="2400" b="1">
                        <a:effectLst/>
                        <a:latin typeface="柳公权柳体" panose="02000000000000000000" pitchFamily="2" charset="-122"/>
                        <a:ea typeface="柳公权柳体" panose="02000000000000000000" pitchFamily="2" charset="-122"/>
                      </a:endParaRPr>
                    </a:p>
                  </a:txBody>
                  <a:tcPr anchor="ctr"/>
                </a:tc>
                <a:tc hMerge="1">
                  <a:txBody>
                    <a:bodyPr vert="horz" wrap="square"/>
                    <a:lstStyle/>
                    <a:p>
                      <a:endParaRPr lang="zh-CN"/>
                    </a:p>
                  </a:txBody>
                  <a:tcPr/>
                </a:tc>
              </a:tr>
              <a:tr h="490995">
                <a:tc>
                  <a:txBody>
                    <a:bodyPr vert="horz" wrap="square"/>
                    <a:lstStyle/>
                    <a:p>
                      <a:pPr marL="0" marR="0" indent="0" algn="ctr" defTabSz="914400" rtl="0" fontAlgn="auto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altLang="zh-CN" sz="2000">
                          <a:effectLst/>
                        </a:rPr>
                        <a:t>20</a:t>
                      </a:r>
                      <a:r>
                        <a:rPr lang="zh-CN" altLang="en-US" sz="2000">
                          <a:effectLst/>
                        </a:rPr>
                        <a:t>世纪初</a:t>
                      </a:r>
                      <a:endParaRPr lang="zh-CN" altLang="en-US" sz="2000" b="1">
                        <a:effectLst/>
                        <a:latin typeface="楷体" panose="02010609060101010101" pitchFamily="49" charset="-122"/>
                        <a:ea typeface="楷体" panose="02010609060101010101" pitchFamily="49" charset="-122"/>
                      </a:endParaRPr>
                    </a:p>
                  </a:txBody>
                  <a:tcPr anchor="ctr"/>
                </a:tc>
                <a:tc>
                  <a:txBody>
                    <a:bodyPr vert="horz" wrap="square"/>
                    <a:lstStyle/>
                    <a:p>
                      <a:pPr marL="0" marR="0" indent="0" algn="l" defTabSz="914400" rtl="0" fontAlgn="auto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zh-CN" altLang="zh-CN" sz="2000">
                          <a:effectLst/>
                        </a:rPr>
                        <a:t>列宁提出</a:t>
                      </a:r>
                      <a:r>
                        <a:rPr lang="zh-CN" altLang="en-US" sz="2000">
                          <a:effectLst/>
                        </a:rPr>
                        <a:t>“</a:t>
                      </a:r>
                      <a:r>
                        <a:rPr lang="zh-CN" altLang="zh-CN" sz="2000">
                          <a:effectLst/>
                        </a:rPr>
                        <a:t>无产阶级革命和帝国主义战争是这一时期的主要任务</a:t>
                      </a:r>
                      <a:r>
                        <a:rPr lang="zh-CN" altLang="en-US" sz="2000">
                          <a:effectLst/>
                        </a:rPr>
                        <a:t>。”</a:t>
                      </a:r>
                      <a:endParaRPr lang="zh-CN" altLang="en-US" sz="2000" b="1">
                        <a:effectLst/>
                        <a:latin typeface="楷体" panose="02010609060101010101" pitchFamily="49" charset="-122"/>
                        <a:ea typeface="楷体" panose="02010609060101010101" pitchFamily="49" charset="-122"/>
                      </a:endParaRPr>
                    </a:p>
                  </a:txBody>
                  <a:tcPr/>
                </a:tc>
              </a:tr>
              <a:tr h="492431">
                <a:tc>
                  <a:txBody>
                    <a:bodyPr vert="horz" wrap="square"/>
                    <a:lstStyle/>
                    <a:p>
                      <a:pPr algn="ctr" fontAlgn="auto">
                        <a:lnSpc>
                          <a:spcPct val="120000"/>
                        </a:lnSpc>
                      </a:pPr>
                      <a:r>
                        <a:rPr lang="en-US" altLang="zh-CN" sz="2000">
                          <a:effectLst/>
                        </a:rPr>
                        <a:t>1940</a:t>
                      </a:r>
                      <a:r>
                        <a:rPr lang="zh-CN" altLang="en-US" sz="2000">
                          <a:effectLst/>
                        </a:rPr>
                        <a:t>年</a:t>
                      </a:r>
                      <a:endParaRPr lang="zh-CN" altLang="en-US" sz="2000" b="1">
                        <a:effectLst/>
                        <a:latin typeface="楷体" panose="02010609060101010101" pitchFamily="49" charset="-122"/>
                        <a:ea typeface="楷体" panose="02010609060101010101" pitchFamily="49" charset="-122"/>
                      </a:endParaRPr>
                    </a:p>
                  </a:txBody>
                  <a:tcPr anchor="ctr"/>
                </a:tc>
                <a:tc>
                  <a:txBody>
                    <a:bodyPr vert="horz" wrap="square"/>
                    <a:lstStyle/>
                    <a:p>
                      <a:pPr fontAlgn="auto">
                        <a:lnSpc>
                          <a:spcPct val="120000"/>
                        </a:lnSpc>
                      </a:pPr>
                      <a:r>
                        <a:rPr lang="zh-CN" altLang="en-US" sz="2000">
                          <a:effectLst/>
                        </a:rPr>
                        <a:t>毛泽东指出“现在的世界，是处在革命和战争的新时代。” </a:t>
                      </a:r>
                      <a:endParaRPr lang="zh-CN" altLang="en-US" sz="2000" b="1">
                        <a:effectLst/>
                        <a:latin typeface="楷体" panose="02010609060101010101" pitchFamily="49" charset="-122"/>
                        <a:ea typeface="楷体" panose="02010609060101010101" pitchFamily="49" charset="-122"/>
                      </a:endParaRPr>
                    </a:p>
                  </a:txBody>
                  <a:tcPr/>
                </a:tc>
              </a:tr>
              <a:tr h="491713">
                <a:tc>
                  <a:txBody>
                    <a:bodyPr vert="horz" wrap="square"/>
                    <a:lstStyle/>
                    <a:p>
                      <a:pPr algn="ctr" fontAlgn="auto">
                        <a:lnSpc>
                          <a:spcPct val="120000"/>
                        </a:lnSpc>
                      </a:pPr>
                      <a:r>
                        <a:rPr lang="en-US" altLang="zh-CN" sz="2000">
                          <a:effectLst/>
                        </a:rPr>
                        <a:t>1985</a:t>
                      </a:r>
                      <a:r>
                        <a:rPr lang="zh-CN" altLang="en-US" sz="2000">
                          <a:effectLst/>
                        </a:rPr>
                        <a:t>年</a:t>
                      </a:r>
                      <a:endParaRPr lang="zh-CN" altLang="en-US" sz="2000" b="1">
                        <a:effectLst/>
                        <a:latin typeface="楷体" panose="02010609060101010101" pitchFamily="49" charset="-122"/>
                        <a:ea typeface="楷体" panose="02010609060101010101" pitchFamily="49" charset="-122"/>
                      </a:endParaRPr>
                    </a:p>
                  </a:txBody>
                  <a:tcPr anchor="ctr"/>
                </a:tc>
                <a:tc>
                  <a:txBody>
                    <a:bodyPr vert="horz" wrap="square"/>
                    <a:lstStyle/>
                    <a:p>
                      <a:pPr fontAlgn="auto">
                        <a:lnSpc>
                          <a:spcPct val="120000"/>
                        </a:lnSpc>
                      </a:pPr>
                      <a:r>
                        <a:rPr lang="zh-CN" altLang="zh-CN" sz="2000">
                          <a:effectLst/>
                        </a:rPr>
                        <a:t>邓小平提出“和平与发展”已经取代“战争与革命”成为时代主题。</a:t>
                      </a:r>
                      <a:endParaRPr lang="zh-CN" altLang="en-US" sz="2000" b="1">
                        <a:effectLst/>
                        <a:latin typeface="楷体" panose="02010609060101010101" pitchFamily="49" charset="-122"/>
                        <a:ea typeface="楷体" panose="02010609060101010101" pitchFamily="49" charset="-122"/>
                      </a:endParaRPr>
                    </a:p>
                  </a:txBody>
                  <a:tcPr/>
                </a:tc>
              </a:tr>
              <a:tr h="871279">
                <a:tc>
                  <a:txBody>
                    <a:bodyPr vert="horz" wrap="square"/>
                    <a:lstStyle/>
                    <a:p>
                      <a:pPr algn="ctr" fontAlgn="auto">
                        <a:lnSpc>
                          <a:spcPct val="120000"/>
                        </a:lnSpc>
                      </a:pPr>
                      <a:r>
                        <a:rPr lang="en-US" altLang="zh-CN" sz="2000">
                          <a:effectLst/>
                        </a:rPr>
                        <a:t>1992</a:t>
                      </a:r>
                      <a:r>
                        <a:rPr lang="zh-CN" altLang="en-US" sz="2000">
                          <a:effectLst/>
                        </a:rPr>
                        <a:t>年</a:t>
                      </a:r>
                      <a:endParaRPr lang="zh-CN" altLang="en-US" sz="2000" b="1">
                        <a:effectLst/>
                        <a:latin typeface="楷体" panose="02010609060101010101" pitchFamily="49" charset="-122"/>
                        <a:ea typeface="楷体" panose="02010609060101010101" pitchFamily="49" charset="-122"/>
                      </a:endParaRPr>
                    </a:p>
                  </a:txBody>
                  <a:tcPr anchor="ctr"/>
                </a:tc>
                <a:tc>
                  <a:txBody>
                    <a:bodyPr vert="horz" wrap="square"/>
                    <a:lstStyle/>
                    <a:p>
                      <a:pPr fontAlgn="auto">
                        <a:lnSpc>
                          <a:spcPct val="120000"/>
                        </a:lnSpc>
                      </a:pPr>
                      <a:r>
                        <a:rPr lang="zh-CN" altLang="en-US" sz="2000">
                          <a:effectLst/>
                        </a:rPr>
                        <a:t>江泽民在</a:t>
                      </a:r>
                      <a:r>
                        <a:rPr lang="zh-CN" altLang="zh-CN" sz="2000">
                          <a:effectLst/>
                        </a:rPr>
                        <a:t>十四大</a:t>
                      </a:r>
                      <a:r>
                        <a:rPr lang="zh-CN" altLang="en-US" sz="2000">
                          <a:effectLst/>
                        </a:rPr>
                        <a:t>报告中指出：</a:t>
                      </a:r>
                      <a:r>
                        <a:rPr lang="zh-CN" altLang="zh-CN" sz="2000">
                          <a:effectLst/>
                        </a:rPr>
                        <a:t>和平与发展仍然是当今世界两大主题。发展需要和平，和平离不开发展。</a:t>
                      </a:r>
                      <a:endParaRPr lang="zh-CN" altLang="zh-CN" sz="2000" b="1">
                        <a:effectLst/>
                        <a:latin typeface="楷体" panose="02010609060101010101" pitchFamily="49" charset="-122"/>
                        <a:ea typeface="楷体" panose="02010609060101010101" pitchFamily="49" charset="-122"/>
                      </a:endParaRPr>
                    </a:p>
                  </a:txBody>
                  <a:tcPr/>
                </a:tc>
              </a:tr>
              <a:tr h="871279">
                <a:tc>
                  <a:txBody>
                    <a:bodyPr vert="horz" wrap="square"/>
                    <a:lstStyle/>
                    <a:p>
                      <a:pPr algn="ctr" fontAlgn="auto">
                        <a:lnSpc>
                          <a:spcPct val="120000"/>
                        </a:lnSpc>
                      </a:pPr>
                      <a:r>
                        <a:rPr lang="en-US" altLang="zh-CN" sz="2000">
                          <a:effectLst/>
                        </a:rPr>
                        <a:t>2007</a:t>
                      </a:r>
                      <a:r>
                        <a:rPr lang="zh-CN" altLang="en-US" sz="2000">
                          <a:effectLst/>
                        </a:rPr>
                        <a:t>年</a:t>
                      </a:r>
                      <a:endParaRPr lang="zh-CN" altLang="en-US" sz="2000" b="1">
                        <a:effectLst/>
                        <a:latin typeface="楷体" panose="02010609060101010101" pitchFamily="49" charset="-122"/>
                        <a:ea typeface="楷体" panose="02010609060101010101" pitchFamily="49" charset="-122"/>
                      </a:endParaRPr>
                    </a:p>
                  </a:txBody>
                  <a:tcPr anchor="ctr"/>
                </a:tc>
                <a:tc>
                  <a:txBody>
                    <a:bodyPr vert="horz" wrap="square"/>
                    <a:lstStyle/>
                    <a:p>
                      <a:pPr fontAlgn="auto">
                        <a:lnSpc>
                          <a:spcPct val="120000"/>
                        </a:lnSpc>
                      </a:pPr>
                      <a:r>
                        <a:rPr lang="zh-CN" altLang="en-US" sz="2000">
                          <a:effectLst/>
                        </a:rPr>
                        <a:t>胡锦涛在</a:t>
                      </a:r>
                      <a:r>
                        <a:rPr lang="zh-CN" altLang="zh-CN" sz="2000">
                          <a:effectLst/>
                        </a:rPr>
                        <a:t>十七大</a:t>
                      </a:r>
                      <a:r>
                        <a:rPr lang="zh-CN" altLang="en-US" sz="2000">
                          <a:effectLst/>
                        </a:rPr>
                        <a:t>报告中指出</a:t>
                      </a:r>
                      <a:r>
                        <a:rPr lang="zh-CN" altLang="zh-CN" sz="2000">
                          <a:effectLst/>
                        </a:rPr>
                        <a:t>：当今世界正处在大变革大调整之中</a:t>
                      </a:r>
                      <a:r>
                        <a:rPr lang="zh-CN" altLang="en-US" sz="2000">
                          <a:effectLst/>
                        </a:rPr>
                        <a:t>，</a:t>
                      </a:r>
                      <a:r>
                        <a:rPr lang="zh-CN" altLang="zh-CN" sz="2000">
                          <a:effectLst/>
                        </a:rPr>
                        <a:t>和平与发展仍然是时代主题，求和平、谋发展、促合作已经成为不可阻挡的时代潮流。</a:t>
                      </a:r>
                      <a:endParaRPr lang="zh-CN" altLang="zh-CN" sz="2000" b="1">
                        <a:effectLst/>
                        <a:latin typeface="楷体" panose="02010609060101010101" pitchFamily="49" charset="-122"/>
                        <a:ea typeface="楷体" panose="02010609060101010101" pitchFamily="49" charset="-122"/>
                      </a:endParaRPr>
                    </a:p>
                  </a:txBody>
                  <a:tcPr/>
                </a:tc>
              </a:tr>
              <a:tr h="871279">
                <a:tc>
                  <a:txBody>
                    <a:bodyPr vert="horz" wrap="square"/>
                    <a:lstStyle/>
                    <a:p>
                      <a:pPr algn="ctr" fontAlgn="auto">
                        <a:lnSpc>
                          <a:spcPct val="120000"/>
                        </a:lnSpc>
                      </a:pPr>
                      <a:r>
                        <a:rPr lang="en-US" altLang="zh-CN" sz="2000">
                          <a:effectLst/>
                        </a:rPr>
                        <a:t>2012</a:t>
                      </a:r>
                      <a:r>
                        <a:rPr lang="zh-CN" altLang="en-US" sz="2000">
                          <a:effectLst/>
                        </a:rPr>
                        <a:t>年</a:t>
                      </a:r>
                      <a:endParaRPr lang="zh-CN" altLang="en-US" sz="2000" b="1">
                        <a:effectLst/>
                        <a:latin typeface="楷体" panose="02010609060101010101" pitchFamily="49" charset="-122"/>
                        <a:ea typeface="楷体" panose="02010609060101010101" pitchFamily="49" charset="-122"/>
                      </a:endParaRPr>
                    </a:p>
                  </a:txBody>
                  <a:tcPr anchor="ctr"/>
                </a:tc>
                <a:tc>
                  <a:txBody>
                    <a:bodyPr vert="horz" wrap="square"/>
                    <a:lstStyle/>
                    <a:p>
                      <a:pPr fontAlgn="auto">
                        <a:lnSpc>
                          <a:spcPct val="120000"/>
                        </a:lnSpc>
                      </a:pPr>
                      <a:r>
                        <a:rPr lang="zh-CN" altLang="en-US" sz="2000">
                          <a:effectLst/>
                        </a:rPr>
                        <a:t>习近平在</a:t>
                      </a:r>
                      <a:r>
                        <a:rPr lang="zh-CN" altLang="zh-CN" sz="2000">
                          <a:effectLst/>
                        </a:rPr>
                        <a:t>十八大</a:t>
                      </a:r>
                      <a:r>
                        <a:rPr lang="zh-CN" altLang="en-US" sz="2000">
                          <a:effectLst/>
                        </a:rPr>
                        <a:t>报告中指出</a:t>
                      </a:r>
                      <a:r>
                        <a:rPr lang="zh-CN" altLang="zh-CN" sz="2000">
                          <a:effectLst/>
                        </a:rPr>
                        <a:t>：“这个世界，和平、发展、合作、共赢成为时代潮流”。在“和平发展”基础上进一步提出“合作共赢”问题。</a:t>
                      </a:r>
                      <a:endParaRPr lang="en-US" altLang="zh-CN" sz="2000" b="1">
                        <a:effectLst/>
                        <a:latin typeface="楷体" panose="02010609060101010101" pitchFamily="49" charset="-122"/>
                        <a:ea typeface="楷体" panose="02010609060101010101" pitchFamily="49" charset="-122"/>
                      </a:endParaRPr>
                    </a:p>
                  </a:txBody>
                  <a:tcPr/>
                </a:tc>
              </a:tr>
            </a:tbl>
          </a:graphicData>
        </a:graphic>
      </p:graphicFrame>
      <p:cxnSp>
        <p:nvCxnSpPr>
          <p:cNvPr id="6" name="MH_Other_3"/>
          <p:cNvCxnSpPr>
            <a:cxnSpLocks noChangeShapeType="1"/>
          </p:cNvCxnSpPr>
          <p:nvPr>
            <p:custDataLst>
              <p:tags r:id="rId3"/>
            </p:custDataLst>
          </p:nvPr>
        </p:nvCxnSpPr>
        <p:spPr bwMode="auto">
          <a:xfrm>
            <a:off x="-10633" y="632507"/>
            <a:ext cx="12233262" cy="0"/>
          </a:xfrm>
          <a:prstGeom prst="line">
            <a:avLst/>
          </a:prstGeom>
          <a:noFill/>
          <a:ln w="6350" cap="flat" cmpd="sng" algn="ctr">
            <a:solidFill>
              <a:schemeClr val="tx1"/>
            </a:solidFill>
            <a:prstDash val="solid"/>
            <a:miter lim="800000"/>
          </a:ln>
          <a:effectLst/>
          <a:scene3d>
            <a:camera prst="perspectiveFront"/>
            <a:lightRig rig="threePt" dir="t"/>
          </a:scene3d>
          <a:sp3d>
            <a:bevelT/>
          </a:sp3d>
        </p:spPr>
        <p:style>
          <a:lnRef idx="3">
            <a:srgbClr val="5B9BD5"/>
          </a:lnRef>
          <a:fillRef idx="0">
            <a:srgbClr val="5B9BD5"/>
          </a:fillRef>
          <a:effectRef idx="2">
            <a:srgbClr val="5B9BD5"/>
          </a:effectRef>
          <a:fontRef idx="minor">
            <a:sysClr val="windowText" lastClr="000000"/>
          </a:fontRef>
        </p:style>
      </p:cxnSp>
      <p:sp>
        <p:nvSpPr>
          <p:cNvPr id="7" name="文本框 9"/>
          <p:cNvSpPr txBox="1">
            <a:spLocks noChangeArrowheads="1"/>
          </p:cNvSpPr>
          <p:nvPr/>
        </p:nvSpPr>
        <p:spPr bwMode="auto">
          <a:xfrm>
            <a:off x="0" y="390363"/>
            <a:ext cx="12190413" cy="4846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charset="-122"/>
              </a:defRPr>
            </a:lvl9pPr>
          </a:lstStyle>
          <a:p>
            <a:pPr algn="ctr">
              <a:buNone/>
            </a:pPr>
            <a:r>
              <a:rPr lang="zh-CN" altLang="en-US" b="1">
                <a:latin typeface="默陌山魂手迹" panose="02000603000000000000" pitchFamily="2" charset="-122"/>
                <a:ea typeface="默陌山魂手迹" panose="02000603000000000000" pitchFamily="2" charset="-122"/>
              </a:rPr>
              <a:t>一、时代主题</a:t>
            </a:r>
            <a:r>
              <a:rPr lang="en-US" altLang="zh-CN" b="1">
                <a:latin typeface="默陌山魂手迹" panose="02000603000000000000" pitchFamily="2" charset="-122"/>
                <a:ea typeface="默陌山魂手迹" panose="02000603000000000000" pitchFamily="2" charset="-122"/>
              </a:rPr>
              <a:t>——</a:t>
            </a:r>
            <a:r>
              <a:rPr lang="zh-CN" altLang="en-US" b="1">
                <a:latin typeface="默陌山魂手迹" panose="02000603000000000000" pitchFamily="2" charset="-122"/>
                <a:ea typeface="默陌山魂手迹" panose="02000603000000000000" pitchFamily="2" charset="-122"/>
              </a:rPr>
              <a:t>和平与发展</a:t>
            </a:r>
          </a:p>
        </p:txBody>
      </p:sp>
      <p:sp>
        <p:nvSpPr>
          <p:cNvPr id="11" name="矩形 10"/>
          <p:cNvSpPr/>
          <p:nvPr/>
        </p:nvSpPr>
        <p:spPr>
          <a:xfrm>
            <a:off x="433277" y="5763981"/>
            <a:ext cx="11325447" cy="872739"/>
          </a:xfrm>
          <a:prstGeom prst="rect">
            <a:avLst/>
          </a:prstGeom>
          <a:ln w="3175">
            <a:solidFill>
              <a:schemeClr val="tx1"/>
            </a:solidFill>
            <a:prstDash val="solid"/>
          </a:ln>
        </p:spPr>
        <p:txBody>
          <a:bodyPr wrap="square">
            <a:spAutoFit/>
          </a:bodyPr>
          <a:lstStyle/>
          <a:p>
            <a:pPr marL="342900" indent="-342900" algn="ctr">
              <a:lnSpc>
                <a:spcPct val="120000"/>
              </a:lnSpc>
              <a:buFont typeface="Wingdings" panose="05000000000000000000" pitchFamily="2" charset="2"/>
              <a:buChar char="l"/>
            </a:pPr>
            <a:r>
              <a:rPr lang="zh-CN" altLang="en-US" sz="2200" b="1">
                <a:solidFill>
                  <a:schemeClr val="tx1">
                    <a:lumMod val="95000"/>
                    <a:lumOff val="5000"/>
                  </a:schemeClr>
                </a:solidFill>
                <a:latin typeface="柳公权柳体" panose="02000000000000000000" pitchFamily="2" charset="-122"/>
                <a:ea typeface="柳公权柳体" panose="02000000000000000000" pitchFamily="2" charset="-122"/>
              </a:rPr>
              <a:t>请根据大事年表概括指出</a:t>
            </a:r>
            <a:r>
              <a:rPr lang="en-US" altLang="zh-CN" sz="2200" b="1">
                <a:solidFill>
                  <a:schemeClr val="tx1">
                    <a:lumMod val="95000"/>
                    <a:lumOff val="5000"/>
                  </a:schemeClr>
                </a:solidFill>
                <a:latin typeface="柳公权柳体" panose="02000000000000000000" pitchFamily="2" charset="-122"/>
                <a:ea typeface="柳公权柳体" panose="02000000000000000000" pitchFamily="2" charset="-122"/>
              </a:rPr>
              <a:t>20</a:t>
            </a:r>
            <a:r>
              <a:rPr lang="zh-CN" altLang="en-US" sz="2200" b="1">
                <a:solidFill>
                  <a:schemeClr val="tx1">
                    <a:lumMod val="95000"/>
                    <a:lumOff val="5000"/>
                  </a:schemeClr>
                </a:solidFill>
                <a:latin typeface="柳公权柳体" panose="02000000000000000000" pitchFamily="2" charset="-122"/>
                <a:ea typeface="柳公权柳体" panose="02000000000000000000" pitchFamily="2" charset="-122"/>
              </a:rPr>
              <a:t>世纪以来有关于时代主题的论述经历了几个大的阶段？</a:t>
            </a:r>
            <a:endParaRPr lang="en-US" altLang="zh-CN" sz="2200" b="1">
              <a:solidFill>
                <a:schemeClr val="tx1">
                  <a:lumMod val="95000"/>
                  <a:lumOff val="5000"/>
                </a:schemeClr>
              </a:solidFill>
              <a:latin typeface="柳公权柳体" panose="02000000000000000000" pitchFamily="2" charset="-122"/>
              <a:ea typeface="柳公权柳体" panose="02000000000000000000" pitchFamily="2" charset="-122"/>
            </a:endParaRPr>
          </a:p>
          <a:p>
            <a:pPr marL="342900" indent="-342900" algn="ctr">
              <a:lnSpc>
                <a:spcPct val="120000"/>
              </a:lnSpc>
              <a:buFont typeface="Wingdings" panose="05000000000000000000" pitchFamily="2" charset="2"/>
              <a:buChar char="l"/>
            </a:pPr>
            <a:r>
              <a:rPr lang="zh-CN" altLang="en-US" sz="2200" b="1">
                <a:solidFill>
                  <a:schemeClr val="tx1">
                    <a:lumMod val="95000"/>
                    <a:lumOff val="5000"/>
                  </a:schemeClr>
                </a:solidFill>
                <a:latin typeface="柳公权柳体" panose="02000000000000000000" pitchFamily="2" charset="-122"/>
                <a:ea typeface="柳公权柳体" panose="02000000000000000000" pitchFamily="2" charset="-122"/>
              </a:rPr>
              <a:t>请结合教材内容以及所学知识思考为什么“和平与发展”成为了当今时代的主题？</a:t>
            </a:r>
          </a:p>
        </p:txBody>
      </p:sp>
    </p:spTree>
  </p:cSld>
  <p:clrMapOvr>
    <a:masterClrMapping/>
  </p:clrMapOvr>
  <mc:AlternateContent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31" name="图片 30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30387" y="1261923"/>
            <a:ext cx="3336053" cy="218498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cxnSp>
        <p:nvCxnSpPr>
          <p:cNvPr id="5" name="MH_Other_3"/>
          <p:cNvCxnSpPr>
            <a:cxnSpLocks noChangeShapeType="1"/>
          </p:cNvCxnSpPr>
          <p:nvPr>
            <p:custDataLst>
              <p:tags r:id="rId3"/>
            </p:custDataLst>
          </p:nvPr>
        </p:nvCxnSpPr>
        <p:spPr bwMode="auto">
          <a:xfrm>
            <a:off x="-10633" y="632507"/>
            <a:ext cx="12233262" cy="0"/>
          </a:xfrm>
          <a:prstGeom prst="line">
            <a:avLst/>
          </a:prstGeom>
          <a:noFill/>
          <a:ln w="6350" cap="flat" cmpd="sng" algn="ctr">
            <a:solidFill>
              <a:schemeClr val="tx1"/>
            </a:solidFill>
            <a:prstDash val="solid"/>
            <a:miter lim="800000"/>
          </a:ln>
          <a:effectLst/>
          <a:scene3d>
            <a:camera prst="perspectiveFront"/>
            <a:lightRig rig="threePt" dir="t"/>
          </a:scene3d>
          <a:sp3d>
            <a:bevelT/>
          </a:sp3d>
        </p:spPr>
        <p:style>
          <a:lnRef idx="3">
            <a:srgbClr val="5B9BD5"/>
          </a:lnRef>
          <a:fillRef idx="0">
            <a:srgbClr val="5B9BD5"/>
          </a:fillRef>
          <a:effectRef idx="2">
            <a:srgbClr val="5B9BD5"/>
          </a:effectRef>
          <a:fontRef idx="minor">
            <a:sysClr val="windowText" lastClr="000000"/>
          </a:fontRef>
        </p:style>
      </p:cxnSp>
      <p:sp>
        <p:nvSpPr>
          <p:cNvPr id="6" name="文本框 9"/>
          <p:cNvSpPr txBox="1">
            <a:spLocks noChangeArrowheads="1"/>
          </p:cNvSpPr>
          <p:nvPr/>
        </p:nvSpPr>
        <p:spPr bwMode="auto">
          <a:xfrm>
            <a:off x="-10795" y="551018"/>
            <a:ext cx="12190413" cy="4846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charset="-122"/>
              </a:defRPr>
            </a:lvl9pPr>
          </a:lstStyle>
          <a:p>
            <a:pPr algn="ctr">
              <a:buNone/>
            </a:pPr>
            <a:r>
              <a:rPr lang="zh-CN" altLang="en-US" b="1">
                <a:latin typeface="默陌山魂手迹" panose="02000603000000000000" pitchFamily="2" charset="-122"/>
                <a:ea typeface="默陌山魂手迹" panose="02000603000000000000" pitchFamily="2" charset="-122"/>
              </a:rPr>
              <a:t>一、时代主题</a:t>
            </a:r>
            <a:r>
              <a:rPr lang="en-US" altLang="zh-CN" b="1">
                <a:latin typeface="默陌山魂手迹" panose="02000603000000000000" pitchFamily="2" charset="-122"/>
                <a:ea typeface="默陌山魂手迹" panose="02000603000000000000" pitchFamily="2" charset="-122"/>
              </a:rPr>
              <a:t>——</a:t>
            </a:r>
            <a:r>
              <a:rPr lang="zh-CN" altLang="en-US" b="1">
                <a:latin typeface="默陌山魂手迹" panose="02000603000000000000" pitchFamily="2" charset="-122"/>
                <a:ea typeface="默陌山魂手迹" panose="02000603000000000000" pitchFamily="2" charset="-122"/>
              </a:rPr>
              <a:t>和平与发展</a:t>
            </a:r>
          </a:p>
        </p:txBody>
      </p:sp>
      <p:pic>
        <p:nvPicPr>
          <p:cNvPr id="7" name="图片 6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5561" y="1261923"/>
            <a:ext cx="3336053" cy="218498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13" name="图片 12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V="1">
            <a:off x="4427974" y="1261924"/>
            <a:ext cx="3336053" cy="218498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18" name="图片 17" descr="11"/>
          <p:cNvPicPr/>
          <p:nvPr/>
        </p:nvPicPr>
        <p:blipFill>
          <a:blip r:embed="rId6"/>
          <a:srcRect l="18628" r="3682" b="19486"/>
          <a:stretch>
            <a:fillRect/>
          </a:stretch>
        </p:blipFill>
        <p:spPr>
          <a:xfrm>
            <a:off x="8230387" y="3970692"/>
            <a:ext cx="3336053" cy="218498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20" name="图片 19"/>
          <p:cNvPicPr/>
          <p:nvPr/>
        </p:nvPicPr>
        <p:blipFill>
          <a:blip r:embed="rId7"/>
          <a:stretch>
            <a:fillRect/>
          </a:stretch>
        </p:blipFill>
        <p:spPr>
          <a:xfrm>
            <a:off x="4427973" y="3970692"/>
            <a:ext cx="3336053" cy="218498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22" name="图片 21"/>
          <p:cNvPicPr/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330"/>
          <a:stretch>
            <a:fillRect/>
          </a:stretch>
        </p:blipFill>
        <p:spPr>
          <a:xfrm>
            <a:off x="625561" y="3970692"/>
            <a:ext cx="3336053" cy="218498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29" name="矩形 28"/>
          <p:cNvSpPr/>
          <p:nvPr/>
        </p:nvSpPr>
        <p:spPr>
          <a:xfrm>
            <a:off x="625559" y="1261922"/>
            <a:ext cx="10940879" cy="4893755"/>
          </a:xfrm>
          <a:prstGeom prst="rect">
            <a:avLst/>
          </a:prstGeom>
          <a:solidFill>
            <a:schemeClr val="accent3">
              <a:lumMod val="75000"/>
              <a:alpha val="32157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椭圆 24"/>
          <p:cNvSpPr/>
          <p:nvPr/>
        </p:nvSpPr>
        <p:spPr>
          <a:xfrm>
            <a:off x="2911548" y="2546312"/>
            <a:ext cx="2324978" cy="2324978"/>
          </a:xfrm>
          <a:prstGeom prst="ellipse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800" b="1">
                <a:latin typeface="苏新诗柳楷简" panose="02010600000101010101" pitchFamily="2" charset="-122"/>
                <a:ea typeface="苏新诗柳楷简" panose="02010600000101010101" pitchFamily="2" charset="-122"/>
              </a:rPr>
              <a:t>20</a:t>
            </a:r>
            <a:r>
              <a:rPr lang="zh-CN" altLang="en-US" sz="2800" b="1">
                <a:latin typeface="苏新诗柳楷简" panose="02010600000101010101" pitchFamily="2" charset="-122"/>
                <a:ea typeface="苏新诗柳楷简" panose="02010600000101010101" pitchFamily="2" charset="-122"/>
              </a:rPr>
              <a:t>世纪上半叶：战争与革命</a:t>
            </a:r>
          </a:p>
        </p:txBody>
      </p:sp>
      <p:sp>
        <p:nvSpPr>
          <p:cNvPr id="26" name="椭圆 25"/>
          <p:cNvSpPr/>
          <p:nvPr/>
        </p:nvSpPr>
        <p:spPr>
          <a:xfrm>
            <a:off x="6955474" y="2546312"/>
            <a:ext cx="2324978" cy="2324978"/>
          </a:xfrm>
          <a:prstGeom prst="ellipse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800" b="1">
                <a:latin typeface="苏新诗柳楷简" panose="02010600000101010101" pitchFamily="2" charset="-122"/>
                <a:ea typeface="苏新诗柳楷简" panose="02010600000101010101" pitchFamily="2" charset="-122"/>
              </a:rPr>
              <a:t>20</a:t>
            </a:r>
            <a:r>
              <a:rPr lang="zh-CN" altLang="en-US" sz="2800" b="1">
                <a:latin typeface="苏新诗柳楷简" panose="02010600000101010101" pitchFamily="2" charset="-122"/>
                <a:ea typeface="苏新诗柳楷简" panose="02010600000101010101" pitchFamily="2" charset="-122"/>
              </a:rPr>
              <a:t>世纪下半叶：和平与发展</a:t>
            </a:r>
          </a:p>
        </p:txBody>
      </p:sp>
      <p:sp>
        <p:nvSpPr>
          <p:cNvPr id="27" name="箭头: 右 26"/>
          <p:cNvSpPr/>
          <p:nvPr/>
        </p:nvSpPr>
        <p:spPr>
          <a:xfrm>
            <a:off x="5606796" y="3466485"/>
            <a:ext cx="978408" cy="484632"/>
          </a:xfrm>
          <a:prstGeom prst="rightArrow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mc:AlternateContent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/>
      <p:bldP spid="25" grpId="1"/>
      <p:bldP spid="26" grpId="2"/>
      <p:bldP spid="27" grpId="3"/>
    </p:bldLst>
  </p:timing>
</p:sld>
</file>

<file path=ppt/slides/slide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98367" y="1093963"/>
            <a:ext cx="3571822" cy="2669937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  <a:softEdge rad="31750"/>
          </a:effectLst>
        </p:spPr>
      </p:pic>
      <p:cxnSp>
        <p:nvCxnSpPr>
          <p:cNvPr id="5" name="MH_Other_3"/>
          <p:cNvCxnSpPr>
            <a:cxnSpLocks noChangeShapeType="1"/>
          </p:cNvCxnSpPr>
          <p:nvPr>
            <p:custDataLst>
              <p:tags r:id="rId3"/>
            </p:custDataLst>
          </p:nvPr>
        </p:nvCxnSpPr>
        <p:spPr bwMode="auto">
          <a:xfrm>
            <a:off x="-10633" y="632507"/>
            <a:ext cx="12233262" cy="0"/>
          </a:xfrm>
          <a:prstGeom prst="line">
            <a:avLst/>
          </a:prstGeom>
          <a:noFill/>
          <a:ln w="6350" cap="flat" cmpd="sng" algn="ctr">
            <a:solidFill>
              <a:schemeClr val="tx1"/>
            </a:solidFill>
            <a:prstDash val="solid"/>
            <a:miter lim="800000"/>
          </a:ln>
          <a:effectLst/>
          <a:scene3d>
            <a:camera prst="perspectiveFront"/>
            <a:lightRig rig="threePt" dir="t"/>
          </a:scene3d>
          <a:sp3d>
            <a:bevelT/>
          </a:sp3d>
        </p:spPr>
        <p:style>
          <a:lnRef idx="3">
            <a:srgbClr val="5B9BD5"/>
          </a:lnRef>
          <a:fillRef idx="0">
            <a:srgbClr val="5B9BD5"/>
          </a:fillRef>
          <a:effectRef idx="2">
            <a:srgbClr val="5B9BD5"/>
          </a:effectRef>
          <a:fontRef idx="minor">
            <a:sysClr val="windowText" lastClr="000000"/>
          </a:fontRef>
        </p:style>
      </p:cxnSp>
      <p:sp>
        <p:nvSpPr>
          <p:cNvPr id="6" name="文本框 9"/>
          <p:cNvSpPr txBox="1">
            <a:spLocks noChangeArrowheads="1"/>
          </p:cNvSpPr>
          <p:nvPr/>
        </p:nvSpPr>
        <p:spPr bwMode="auto">
          <a:xfrm>
            <a:off x="-10795" y="500853"/>
            <a:ext cx="12190413" cy="4846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charset="-122"/>
              </a:defRPr>
            </a:lvl9pPr>
          </a:lstStyle>
          <a:p>
            <a:pPr algn="ctr">
              <a:buNone/>
            </a:pPr>
            <a:r>
              <a:rPr lang="zh-CN" altLang="en-US" b="1">
                <a:latin typeface="默陌山魂手迹" panose="02000603000000000000" pitchFamily="2" charset="-122"/>
                <a:ea typeface="默陌山魂手迹" panose="02000603000000000000" pitchFamily="2" charset="-122"/>
              </a:rPr>
              <a:t>一、时代主题</a:t>
            </a:r>
            <a:r>
              <a:rPr lang="en-US" altLang="zh-CN" b="1">
                <a:latin typeface="默陌山魂手迹" panose="02000603000000000000" pitchFamily="2" charset="-122"/>
                <a:ea typeface="默陌山魂手迹" panose="02000603000000000000" pitchFamily="2" charset="-122"/>
              </a:rPr>
              <a:t>——</a:t>
            </a:r>
            <a:r>
              <a:rPr lang="zh-CN" altLang="en-US" b="1">
                <a:latin typeface="默陌山魂手迹" panose="02000603000000000000" pitchFamily="2" charset="-122"/>
                <a:ea typeface="默陌山魂手迹" panose="02000603000000000000" pitchFamily="2" charset="-122"/>
              </a:rPr>
              <a:t>和平与发展</a:t>
            </a:r>
          </a:p>
        </p:txBody>
      </p:sp>
      <p:pic>
        <p:nvPicPr>
          <p:cNvPr id="9" name="图片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2932"/>
          <a:stretch>
            <a:fillRect/>
          </a:stretch>
        </p:blipFill>
        <p:spPr>
          <a:xfrm>
            <a:off x="321811" y="1093964"/>
            <a:ext cx="3805273" cy="2669937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  <a:softEdge rad="31750"/>
          </a:effectLst>
        </p:spPr>
      </p:pic>
      <p:pic>
        <p:nvPicPr>
          <p:cNvPr id="11" name="图片 1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26819" y="1093964"/>
            <a:ext cx="3571822" cy="2669937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  <a:softEdge rad="31750"/>
          </a:effectLst>
        </p:spPr>
      </p:pic>
      <p:pic>
        <p:nvPicPr>
          <p:cNvPr id="13" name="图片 1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5952"/>
          <a:stretch>
            <a:fillRect/>
          </a:stretch>
        </p:blipFill>
        <p:spPr>
          <a:xfrm>
            <a:off x="321811" y="4087150"/>
            <a:ext cx="3805273" cy="2380888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  <a:softEdge rad="31750"/>
          </a:effectLst>
        </p:spPr>
      </p:pic>
      <p:pic>
        <p:nvPicPr>
          <p:cNvPr id="17" name="图片 1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49957" y="4087150"/>
            <a:ext cx="3725546" cy="2380888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  <a:softEdge rad="31750"/>
          </a:effectLst>
        </p:spPr>
      </p:pic>
      <p:pic>
        <p:nvPicPr>
          <p:cNvPr id="18" name="图片 17"/>
          <p:cNvPicPr>
            <a:picLocks noChangeAspect="1"/>
          </p:cNvPicPr>
          <p:nvPr/>
        </p:nvPicPr>
        <p:blipFill>
          <a:blip r:embed="rId8"/>
          <a:srcRect l="17992" t="2366" r="1747" b="4192"/>
          <a:stretch>
            <a:fillRect/>
          </a:stretch>
        </p:blipFill>
        <p:spPr>
          <a:xfrm>
            <a:off x="8298377" y="4087150"/>
            <a:ext cx="3571812" cy="2380888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  <a:softEdge rad="31750"/>
          </a:effectLst>
        </p:spPr>
      </p:pic>
      <p:sp>
        <p:nvSpPr>
          <p:cNvPr id="20" name="矩形 19"/>
          <p:cNvSpPr/>
          <p:nvPr/>
        </p:nvSpPr>
        <p:spPr>
          <a:xfrm>
            <a:off x="321810" y="1093965"/>
            <a:ext cx="11548377" cy="5374068"/>
          </a:xfrm>
          <a:prstGeom prst="rect">
            <a:avLst/>
          </a:prstGeom>
          <a:solidFill>
            <a:schemeClr val="tx1">
              <a:lumMod val="85000"/>
              <a:lumOff val="15000"/>
              <a:alpha val="74902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3200" b="1">
                <a:ln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默陌山魂手迹" panose="02000603000000000000" pitchFamily="2" charset="-122"/>
                <a:ea typeface="默陌山魂手迹" panose="02000603000000000000" pitchFamily="2" charset="-122"/>
              </a:rPr>
              <a:t>和平与发展成为时代主题的原因：</a:t>
            </a:r>
            <a:endParaRPr lang="en-US" altLang="zh-CN" sz="3200" b="1">
              <a:ln>
                <a:solidFill>
                  <a:srgbClr val="FFFF00"/>
                </a:solidFill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默陌山魂手迹" panose="02000603000000000000" pitchFamily="2" charset="-122"/>
              <a:ea typeface="默陌山魂手迹" panose="02000603000000000000" pitchFamily="2" charset="-122"/>
            </a:endParaRPr>
          </a:p>
          <a:p>
            <a:pPr algn="ctr"/>
            <a:endParaRPr lang="en-US" altLang="zh-CN" sz="2800" b="1">
              <a:latin typeface="方正宋刻本秀楷简体" panose="02000000000000000000" pitchFamily="2" charset="-122"/>
              <a:ea typeface="方正宋刻本秀楷简体" panose="02000000000000000000" pitchFamily="2" charset="-122"/>
            </a:endParaRPr>
          </a:p>
          <a:p>
            <a:pPr algn="ctr"/>
            <a:endParaRPr lang="en-US" altLang="zh-CN" sz="2800" b="1">
              <a:latin typeface="方正宋刻本秀楷简体" panose="02000000000000000000" pitchFamily="2" charset="-122"/>
              <a:ea typeface="方正宋刻本秀楷简体" panose="02000000000000000000" pitchFamily="2" charset="-122"/>
            </a:endParaRPr>
          </a:p>
          <a:p>
            <a:pPr algn="ctr"/>
            <a:endParaRPr lang="en-US" altLang="zh-CN" sz="2800" b="1">
              <a:latin typeface="方正宋刻本秀楷简体" panose="02000000000000000000" pitchFamily="2" charset="-122"/>
              <a:ea typeface="方正宋刻本秀楷简体" panose="02000000000000000000" pitchFamily="2" charset="-122"/>
            </a:endParaRPr>
          </a:p>
          <a:p>
            <a:pPr algn="ctr"/>
            <a:endParaRPr lang="en-US" altLang="zh-CN" sz="2800" b="1">
              <a:latin typeface="方正宋刻本秀楷简体" panose="02000000000000000000" pitchFamily="2" charset="-122"/>
              <a:ea typeface="方正宋刻本秀楷简体" panose="02000000000000000000" pitchFamily="2" charset="-122"/>
            </a:endParaRPr>
          </a:p>
          <a:p>
            <a:pPr algn="ctr"/>
            <a:endParaRPr lang="en-US" altLang="zh-CN" sz="2800" b="1">
              <a:latin typeface="方正宋刻本秀楷简体" panose="02000000000000000000" pitchFamily="2" charset="-122"/>
              <a:ea typeface="方正宋刻本秀楷简体" panose="02000000000000000000" pitchFamily="2" charset="-122"/>
            </a:endParaRPr>
          </a:p>
          <a:p>
            <a:pPr algn="ctr"/>
            <a:endParaRPr lang="en-US" altLang="zh-CN" sz="2800" b="1">
              <a:latin typeface="方正宋刻本秀楷简体" panose="02000000000000000000" pitchFamily="2" charset="-122"/>
              <a:ea typeface="方正宋刻本秀楷简体" panose="02000000000000000000" pitchFamily="2" charset="-122"/>
            </a:endParaRPr>
          </a:p>
          <a:p>
            <a:pPr algn="ctr"/>
            <a:endParaRPr lang="en-US" altLang="zh-CN" sz="2800" b="1">
              <a:latin typeface="方正宋刻本秀楷简体" panose="02000000000000000000" pitchFamily="2" charset="-122"/>
              <a:ea typeface="方正宋刻本秀楷简体" panose="02000000000000000000" pitchFamily="2" charset="-122"/>
            </a:endParaRPr>
          </a:p>
          <a:p>
            <a:pPr algn="ctr"/>
            <a:endParaRPr lang="en-US" altLang="zh-CN" sz="2800" b="1">
              <a:latin typeface="方正宋刻本秀楷简体" panose="02000000000000000000" pitchFamily="2" charset="-122"/>
              <a:ea typeface="方正宋刻本秀楷简体" panose="02000000000000000000" pitchFamily="2" charset="-122"/>
            </a:endParaRPr>
          </a:p>
          <a:p>
            <a:pPr algn="ctr"/>
            <a:endParaRPr lang="en-US" altLang="zh-CN" sz="2800" b="1">
              <a:latin typeface="方正宋刻本秀楷简体" panose="02000000000000000000" pitchFamily="2" charset="-122"/>
              <a:ea typeface="方正宋刻本秀楷简体" panose="02000000000000000000" pitchFamily="2" charset="-122"/>
            </a:endParaRPr>
          </a:p>
          <a:p>
            <a:pPr algn="ctr"/>
            <a:endParaRPr lang="en-US" altLang="zh-CN" sz="2800" b="1">
              <a:latin typeface="方正宋刻本秀楷简体" panose="02000000000000000000" pitchFamily="2" charset="-122"/>
              <a:ea typeface="方正宋刻本秀楷简体" panose="02000000000000000000" pitchFamily="2" charset="-122"/>
            </a:endParaRPr>
          </a:p>
          <a:p>
            <a:pPr algn="ctr"/>
            <a:endParaRPr lang="zh-CN" altLang="en-US" sz="2800" b="1">
              <a:latin typeface="方正宋刻本秀楷简体" panose="02000000000000000000" pitchFamily="2" charset="-122"/>
              <a:ea typeface="方正宋刻本秀楷简体" panose="02000000000000000000" pitchFamily="2" charset="-122"/>
            </a:endParaRPr>
          </a:p>
        </p:txBody>
      </p:sp>
      <p:sp>
        <p:nvSpPr>
          <p:cNvPr id="21" name="Text Box 3"/>
          <p:cNvSpPr txBox="1"/>
          <p:nvPr/>
        </p:nvSpPr>
        <p:spPr>
          <a:xfrm>
            <a:off x="752586" y="1816061"/>
            <a:ext cx="10963275" cy="555537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lvl="0">
              <a:lnSpc>
                <a:spcPct val="110000"/>
              </a:lnSpc>
              <a:spcBef>
                <a:spcPts val="50"/>
              </a:spcBef>
              <a:spcAft>
                <a:spcPct val="0"/>
              </a:spcAft>
              <a:buFont typeface="Wingdings" panose="05000000000000000000" pitchFamily="2" charset="2"/>
              <a:buChar char="u"/>
            </a:pPr>
            <a:r>
              <a:rPr lang="zh-CN" altLang="en-US" sz="2800" b="1">
                <a:solidFill>
                  <a:srgbClr val="FFFF00"/>
                </a:solidFill>
                <a:latin typeface="默陌山魂手迹" panose="02000603000000000000" pitchFamily="2" charset="-122"/>
                <a:ea typeface="默陌山魂手迹" panose="02000603000000000000" pitchFamily="2" charset="-122"/>
              </a:rPr>
              <a:t>历史因素：</a:t>
            </a:r>
            <a:r>
              <a:rPr lang="zh-CN" altLang="en-US" sz="2400" b="1">
                <a:solidFill>
                  <a:schemeClr val="bg1"/>
                </a:solidFill>
                <a:latin typeface="方正宋刻本秀楷简体" panose="02000000000000000000" pitchFamily="2" charset="-122"/>
                <a:ea typeface="方正宋刻本秀楷简体" panose="02000000000000000000" pitchFamily="2" charset="-122"/>
              </a:rPr>
              <a:t>两次世界大战、冷战、局部战争的经验教训。</a:t>
            </a:r>
          </a:p>
        </p:txBody>
      </p:sp>
      <p:sp>
        <p:nvSpPr>
          <p:cNvPr id="22" name="Text Box 4"/>
          <p:cNvSpPr txBox="1"/>
          <p:nvPr/>
        </p:nvSpPr>
        <p:spPr>
          <a:xfrm>
            <a:off x="752586" y="2450420"/>
            <a:ext cx="10963275" cy="1793761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lvl="0">
              <a:lnSpc>
                <a:spcPct val="110000"/>
              </a:lnSpc>
              <a:spcBef>
                <a:spcPts val="50"/>
              </a:spcBef>
              <a:spcAft>
                <a:spcPct val="0"/>
              </a:spcAft>
              <a:buFont typeface="Wingdings" panose="05000000000000000000" pitchFamily="2" charset="2"/>
              <a:buChar char="u"/>
            </a:pPr>
            <a:r>
              <a:rPr lang="zh-CN" altLang="en-US" sz="2800" b="1">
                <a:solidFill>
                  <a:srgbClr val="FFFF00"/>
                </a:solidFill>
                <a:latin typeface="默陌山魂手迹" panose="02000603000000000000" pitchFamily="2" charset="-122"/>
                <a:ea typeface="默陌山魂手迹" panose="02000603000000000000" pitchFamily="2" charset="-122"/>
              </a:rPr>
              <a:t>时代要求：</a:t>
            </a:r>
          </a:p>
          <a:p>
            <a:pPr marL="457200" lvl="0" indent="-457200">
              <a:lnSpc>
                <a:spcPct val="110000"/>
              </a:lnSpc>
              <a:spcBef>
                <a:spcPts val="50"/>
              </a:spcBef>
              <a:spcAft>
                <a:spcPct val="0"/>
              </a:spcAft>
              <a:buFont typeface="+mj-ea"/>
              <a:buAutoNum type="circleNumDbPlain"/>
            </a:pPr>
            <a:r>
              <a:rPr lang="zh-CN" altLang="en-US" sz="2400" b="1">
                <a:solidFill>
                  <a:schemeClr val="bg1"/>
                </a:solidFill>
                <a:latin typeface="方正宋刻本秀楷简体" panose="02000000000000000000" pitchFamily="2" charset="-122"/>
                <a:ea typeface="方正宋刻本秀楷简体" panose="02000000000000000000" pitchFamily="2" charset="-122"/>
              </a:rPr>
              <a:t>维护、促进和平与发展是全世界人民的普遍愿望；</a:t>
            </a:r>
            <a:endParaRPr lang="en-US" altLang="zh-CN" sz="2400" b="1">
              <a:solidFill>
                <a:schemeClr val="bg1"/>
              </a:solidFill>
              <a:latin typeface="方正宋刻本秀楷简体" panose="02000000000000000000" pitchFamily="2" charset="-122"/>
              <a:ea typeface="方正宋刻本秀楷简体" panose="02000000000000000000" pitchFamily="2" charset="-122"/>
            </a:endParaRPr>
          </a:p>
          <a:p>
            <a:pPr marL="457200" lvl="0" indent="-457200">
              <a:lnSpc>
                <a:spcPct val="110000"/>
              </a:lnSpc>
              <a:spcBef>
                <a:spcPts val="50"/>
              </a:spcBef>
              <a:spcAft>
                <a:spcPct val="0"/>
              </a:spcAft>
              <a:buFont typeface="+mj-ea"/>
              <a:buAutoNum type="circleNumDbPlain"/>
            </a:pPr>
            <a:r>
              <a:rPr lang="zh-CN" altLang="en-US" sz="2400" b="1">
                <a:solidFill>
                  <a:schemeClr val="bg1"/>
                </a:solidFill>
                <a:latin typeface="方正宋刻本秀楷简体" panose="02000000000000000000" pitchFamily="2" charset="-122"/>
                <a:ea typeface="方正宋刻本秀楷简体" panose="02000000000000000000" pitchFamily="2" charset="-122"/>
                <a:sym typeface="+mn-ea"/>
              </a:rPr>
              <a:t>解决全球性问题（如人口、环境等）的共同需要；</a:t>
            </a:r>
            <a:endParaRPr lang="en-US" altLang="zh-CN" sz="2400" b="1">
              <a:solidFill>
                <a:schemeClr val="bg1"/>
              </a:solidFill>
              <a:latin typeface="方正宋刻本秀楷简体" panose="02000000000000000000" pitchFamily="2" charset="-122"/>
              <a:ea typeface="方正宋刻本秀楷简体" panose="02000000000000000000" pitchFamily="2" charset="-122"/>
              <a:sym typeface="+mn-ea"/>
            </a:endParaRPr>
          </a:p>
          <a:p>
            <a:pPr marL="457200" lvl="0" indent="-457200">
              <a:lnSpc>
                <a:spcPct val="110000"/>
              </a:lnSpc>
              <a:spcBef>
                <a:spcPts val="50"/>
              </a:spcBef>
              <a:spcAft>
                <a:spcPct val="0"/>
              </a:spcAft>
              <a:buFont typeface="+mj-ea"/>
              <a:buAutoNum type="circleNumDbPlain"/>
            </a:pPr>
            <a:r>
              <a:rPr lang="zh-CN" altLang="en-US" sz="2400" b="1">
                <a:solidFill>
                  <a:schemeClr val="bg1"/>
                </a:solidFill>
                <a:latin typeface="方正宋刻本秀楷简体" panose="02000000000000000000" pitchFamily="2" charset="-122"/>
                <a:ea typeface="方正宋刻本秀楷简体" panose="02000000000000000000" pitchFamily="2" charset="-122"/>
                <a:sym typeface="+mn-ea"/>
              </a:rPr>
              <a:t>政治多极化、经济全球化的发展，相互依存制约。</a:t>
            </a:r>
            <a:endParaRPr lang="zh-CN" altLang="en-US" sz="2400" b="1">
              <a:solidFill>
                <a:schemeClr val="bg1"/>
              </a:solidFill>
              <a:latin typeface="方正宋刻本秀楷简体" panose="02000000000000000000" pitchFamily="2" charset="-122"/>
              <a:ea typeface="方正宋刻本秀楷简体" panose="02000000000000000000" pitchFamily="2" charset="-122"/>
            </a:endParaRPr>
          </a:p>
        </p:txBody>
      </p:sp>
      <p:sp>
        <p:nvSpPr>
          <p:cNvPr id="25" name="Text Box 4"/>
          <p:cNvSpPr txBox="1"/>
          <p:nvPr/>
        </p:nvSpPr>
        <p:spPr>
          <a:xfrm>
            <a:off x="752586" y="4323002"/>
            <a:ext cx="10963275" cy="1980414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>
              <a:lnSpc>
                <a:spcPct val="110000"/>
              </a:lnSpc>
              <a:spcBef>
                <a:spcPts val="50"/>
              </a:spcBef>
              <a:spcAft>
                <a:spcPct val="0"/>
              </a:spcAft>
              <a:buFont typeface="Wingdings" panose="05000000000000000000" pitchFamily="2" charset="2"/>
              <a:buChar char="u"/>
            </a:pPr>
            <a:r>
              <a:rPr lang="zh-CN" altLang="en-US" sz="2800" b="1">
                <a:solidFill>
                  <a:srgbClr val="FFFF00"/>
                </a:solidFill>
                <a:latin typeface="默陌山魂手迹" panose="02000603000000000000" pitchFamily="2" charset="-122"/>
                <a:ea typeface="默陌山魂手迹" panose="02000603000000000000" pitchFamily="2" charset="-122"/>
              </a:rPr>
              <a:t>具体原因：</a:t>
            </a:r>
          </a:p>
          <a:p>
            <a:pPr marL="457200" indent="-457200" algn="l">
              <a:lnSpc>
                <a:spcPct val="110000"/>
              </a:lnSpc>
              <a:buFont typeface="+mj-ea"/>
              <a:buAutoNum type="circleNumDbPlain"/>
            </a:pPr>
            <a:r>
              <a:rPr lang="zh-CN" altLang="en-US" sz="2400" b="1">
                <a:solidFill>
                  <a:schemeClr val="bg1"/>
                </a:solidFill>
                <a:effectLst/>
                <a:latin typeface="方正宋刻本秀楷简体" panose="02000000000000000000" pitchFamily="2" charset="-122"/>
                <a:ea typeface="方正宋刻本秀楷简体" panose="02000000000000000000" pitchFamily="2" charset="-122"/>
                <a:cs typeface="黑体" panose="02010609060101010101" pitchFamily="49" charset="-122"/>
                <a:sym typeface="+mn-ea"/>
              </a:rPr>
              <a:t>雅尔塔体系，为战后世界的和平与发展留下了生存空间；</a:t>
            </a:r>
          </a:p>
          <a:p>
            <a:pPr marL="457200" indent="-457200" algn="l">
              <a:lnSpc>
                <a:spcPct val="110000"/>
              </a:lnSpc>
              <a:buFont typeface="+mj-ea"/>
              <a:buAutoNum type="circleNumDbPlain"/>
            </a:pPr>
            <a:r>
              <a:rPr lang="zh-CN" altLang="en-US" sz="2400" b="1">
                <a:solidFill>
                  <a:schemeClr val="bg1"/>
                </a:solidFill>
                <a:latin typeface="方正宋刻本秀楷简体" panose="02000000000000000000" pitchFamily="2" charset="-122"/>
                <a:ea typeface="方正宋刻本秀楷简体" panose="02000000000000000000" pitchFamily="2" charset="-122"/>
                <a:cs typeface="黑体" panose="02010609060101010101" pitchFamily="49" charset="-122"/>
                <a:sym typeface="+mn-ea"/>
              </a:rPr>
              <a:t>联合国的维持和平行动在全球发挥了独特而有效的作用；</a:t>
            </a:r>
          </a:p>
          <a:p>
            <a:pPr marL="457200" indent="-457200" algn="l">
              <a:lnSpc>
                <a:spcPct val="110000"/>
              </a:lnSpc>
              <a:buFont typeface="+mj-ea"/>
              <a:buAutoNum type="circleNumDbPlain"/>
            </a:pPr>
            <a:r>
              <a:rPr lang="zh-CN" altLang="en-US" sz="2400" b="1">
                <a:solidFill>
                  <a:schemeClr val="bg1"/>
                </a:solidFill>
                <a:latin typeface="方正宋刻本秀楷简体" panose="02000000000000000000" pitchFamily="2" charset="-122"/>
                <a:ea typeface="方正宋刻本秀楷简体" panose="02000000000000000000" pitchFamily="2" charset="-122"/>
                <a:sym typeface="+mn-ea"/>
              </a:rPr>
              <a:t>广大发展中国家的崛起，在世界发挥越来越重要的作用。</a:t>
            </a:r>
          </a:p>
        </p:txBody>
      </p:sp>
    </p:spTree>
  </p:cSld>
  <p:clrMapOvr>
    <a:masterClrMapping/>
  </p:clrMapOvr>
  <mc:AlternateContent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4" presetClass="entr" presetSubtype="16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2" dur="500"/>
                                        <p:tgtEl>
                                          <p:spTgt spid="2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4" presetClass="entr" presetSubtype="16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7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4" presetClass="entr" presetSubtype="16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2" dur="500"/>
                                        <p:tgtEl>
                                          <p:spTgt spid="2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4" presetClass="entr" presetSubtype="16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7" dur="500"/>
                                        <p:tgtEl>
                                          <p:spTgt spid="2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4" presetClass="entr" presetSubtype="16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2" dur="500"/>
                                        <p:tgtEl>
                                          <p:spTgt spid="2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21" grpId="1"/>
      <p:bldP spid="22" grpId="2" uiExpand="1" build="p"/>
      <p:bldP spid="25" grpId="3" uiExpand="1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cxnSp>
        <p:nvCxnSpPr>
          <p:cNvPr id="5" name="MH_Other_3"/>
          <p:cNvCxnSpPr>
            <a:cxnSpLocks noChangeShapeType="1"/>
          </p:cNvCxnSpPr>
          <p:nvPr>
            <p:custDataLst>
              <p:tags r:id="rId2"/>
            </p:custDataLst>
          </p:nvPr>
        </p:nvCxnSpPr>
        <p:spPr bwMode="auto">
          <a:xfrm>
            <a:off x="-10633" y="632507"/>
            <a:ext cx="12233262" cy="0"/>
          </a:xfrm>
          <a:prstGeom prst="line">
            <a:avLst/>
          </a:prstGeom>
          <a:noFill/>
          <a:ln w="6350" cap="flat" cmpd="sng" algn="ctr">
            <a:solidFill>
              <a:schemeClr val="tx1"/>
            </a:solidFill>
            <a:prstDash val="solid"/>
            <a:miter lim="800000"/>
          </a:ln>
          <a:effectLst/>
          <a:scene3d>
            <a:camera prst="perspectiveFront"/>
            <a:lightRig rig="threePt" dir="t"/>
          </a:scene3d>
          <a:sp3d>
            <a:bevelT/>
          </a:sp3d>
        </p:spPr>
        <p:style>
          <a:lnRef idx="3">
            <a:srgbClr val="5B9BD5"/>
          </a:lnRef>
          <a:fillRef idx="0">
            <a:srgbClr val="5B9BD5"/>
          </a:fillRef>
          <a:effectRef idx="2">
            <a:srgbClr val="5B9BD5"/>
          </a:effectRef>
          <a:fontRef idx="minor">
            <a:sysClr val="windowText" lastClr="000000"/>
          </a:fontRef>
        </p:style>
      </p:cxnSp>
      <p:sp>
        <p:nvSpPr>
          <p:cNvPr id="4" name="文本框 9"/>
          <p:cNvSpPr txBox="1">
            <a:spLocks noChangeArrowheads="1"/>
          </p:cNvSpPr>
          <p:nvPr/>
        </p:nvSpPr>
        <p:spPr bwMode="auto">
          <a:xfrm>
            <a:off x="-10795" y="632298"/>
            <a:ext cx="12190413" cy="4846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charset="-122"/>
              </a:defRPr>
            </a:lvl9pPr>
          </a:lstStyle>
          <a:p>
            <a:pPr algn="ctr">
              <a:buNone/>
            </a:pPr>
            <a:r>
              <a:rPr lang="zh-CN" altLang="en-US" b="1">
                <a:latin typeface="默陌山魂手迹" panose="02000603000000000000" pitchFamily="2" charset="-122"/>
                <a:ea typeface="默陌山魂手迹" panose="02000603000000000000" pitchFamily="2" charset="-122"/>
              </a:rPr>
              <a:t>一、时代主题</a:t>
            </a:r>
            <a:r>
              <a:rPr lang="en-US" altLang="zh-CN" b="1">
                <a:latin typeface="默陌山魂手迹" panose="02000603000000000000" pitchFamily="2" charset="-122"/>
                <a:ea typeface="默陌山魂手迹" panose="02000603000000000000" pitchFamily="2" charset="-122"/>
              </a:rPr>
              <a:t>——</a:t>
            </a:r>
            <a:r>
              <a:rPr lang="zh-CN" altLang="en-US" b="1">
                <a:latin typeface="默陌山魂手迹" panose="02000603000000000000" pitchFamily="2" charset="-122"/>
                <a:ea typeface="默陌山魂手迹" panose="02000603000000000000" pitchFamily="2" charset="-122"/>
              </a:rPr>
              <a:t>和平与发展</a:t>
            </a:r>
          </a:p>
        </p:txBody>
      </p:sp>
      <p:sp>
        <p:nvSpPr>
          <p:cNvPr id="2" name="矩形 1"/>
          <p:cNvSpPr/>
          <p:nvPr/>
        </p:nvSpPr>
        <p:spPr>
          <a:xfrm>
            <a:off x="449891" y="1147785"/>
            <a:ext cx="11292219" cy="4184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 algn="just">
              <a:lnSpc>
                <a:spcPct val="150000"/>
              </a:lnSpc>
            </a:pPr>
            <a:r>
              <a:rPr lang="zh-CN" altLang="en-US" sz="2600" b="1">
                <a:latin typeface="方正苏新诗柳楷简体" panose="02000000000000000000" pitchFamily="2" charset="-122"/>
                <a:ea typeface="方正苏新诗柳楷简体" panose="02000000000000000000" pitchFamily="2" charset="-122"/>
              </a:rPr>
              <a:t>世界和平与发展这两大主题，</a:t>
            </a:r>
            <a:r>
              <a:rPr lang="zh-CN" altLang="en-US" sz="2600" b="1">
                <a:solidFill>
                  <a:srgbClr val="FF0000"/>
                </a:solidFill>
                <a:latin typeface="方正苏新诗柳楷简体" panose="02000000000000000000" pitchFamily="2" charset="-122"/>
                <a:ea typeface="方正苏新诗柳楷简体" panose="02000000000000000000" pitchFamily="2" charset="-122"/>
              </a:rPr>
              <a:t>至今一个也没有解决。</a:t>
            </a:r>
            <a:endParaRPr lang="en-US" altLang="zh-CN" sz="2600" b="1">
              <a:solidFill>
                <a:srgbClr val="FF0000"/>
              </a:solidFill>
              <a:latin typeface="方正苏新诗柳楷简体" panose="02000000000000000000" pitchFamily="2" charset="-122"/>
              <a:ea typeface="方正苏新诗柳楷简体" panose="02000000000000000000" pitchFamily="2" charset="-122"/>
            </a:endParaRPr>
          </a:p>
          <a:p>
            <a:pPr indent="457200" algn="r">
              <a:lnSpc>
                <a:spcPct val="150000"/>
              </a:lnSpc>
            </a:pPr>
            <a:r>
              <a:rPr lang="en-US" altLang="zh-CN" sz="2600" b="1">
                <a:latin typeface="方正苏新诗柳楷简体" panose="02000000000000000000" pitchFamily="2" charset="-122"/>
                <a:ea typeface="方正苏新诗柳楷简体" panose="02000000000000000000" pitchFamily="2" charset="-122"/>
              </a:rPr>
              <a:t>——</a:t>
            </a:r>
            <a:r>
              <a:rPr lang="zh-CN" altLang="en-US" sz="2600" b="1">
                <a:latin typeface="方正苏新诗柳楷简体" panose="02000000000000000000" pitchFamily="2" charset="-122"/>
                <a:ea typeface="方正苏新诗柳楷简体" panose="02000000000000000000" pitchFamily="2" charset="-122"/>
              </a:rPr>
              <a:t>邓小平</a:t>
            </a:r>
            <a:r>
              <a:rPr lang="en-US" altLang="zh-CN" sz="2600" b="1">
                <a:latin typeface="方正苏新诗柳楷简体" panose="02000000000000000000" pitchFamily="2" charset="-122"/>
                <a:ea typeface="方正苏新诗柳楷简体" panose="02000000000000000000" pitchFamily="2" charset="-122"/>
              </a:rPr>
              <a:t>1992</a:t>
            </a:r>
            <a:r>
              <a:rPr lang="zh-CN" altLang="en-US" sz="2600" b="1">
                <a:latin typeface="方正苏新诗柳楷简体" panose="02000000000000000000" pitchFamily="2" charset="-122"/>
                <a:ea typeface="方正苏新诗柳楷简体" panose="02000000000000000000" pitchFamily="2" charset="-122"/>
              </a:rPr>
              <a:t>年南巡讲话</a:t>
            </a:r>
            <a:r>
              <a:rPr lang="en-US" altLang="zh-CN" sz="2600" b="1">
                <a:latin typeface="方正苏新诗柳楷简体" panose="02000000000000000000" pitchFamily="2" charset="-122"/>
                <a:ea typeface="方正苏新诗柳楷简体" panose="02000000000000000000" pitchFamily="2" charset="-122"/>
              </a:rPr>
              <a:t>《</a:t>
            </a:r>
            <a:r>
              <a:rPr lang="zh-CN" altLang="en-US" sz="2600" b="1">
                <a:latin typeface="方正苏新诗柳楷简体" panose="02000000000000000000" pitchFamily="2" charset="-122"/>
                <a:ea typeface="方正苏新诗柳楷简体" panose="02000000000000000000" pitchFamily="2" charset="-122"/>
              </a:rPr>
              <a:t>邓小平文选</a:t>
            </a:r>
            <a:r>
              <a:rPr lang="en-US" altLang="zh-CN" sz="2600" b="1">
                <a:latin typeface="方正苏新诗柳楷简体" panose="02000000000000000000" pitchFamily="2" charset="-122"/>
                <a:ea typeface="方正苏新诗柳楷简体" panose="02000000000000000000" pitchFamily="2" charset="-122"/>
              </a:rPr>
              <a:t>》</a:t>
            </a:r>
          </a:p>
          <a:p>
            <a:pPr indent="457200" algn="just">
              <a:lnSpc>
                <a:spcPct val="150000"/>
              </a:lnSpc>
            </a:pPr>
            <a:r>
              <a:rPr lang="zh-CN" altLang="en-US" sz="2600" b="1">
                <a:latin typeface="方正苏新诗柳楷简体" panose="02000000000000000000" pitchFamily="2" charset="-122"/>
                <a:ea typeface="方正苏新诗柳楷简体" panose="02000000000000000000" pitchFamily="2" charset="-122"/>
              </a:rPr>
              <a:t>将我们这个时代的主题界定为和平与发展，是指我们这个时代从总体上讲实现了和平，没有爆发新的世界大战</a:t>
            </a:r>
            <a:r>
              <a:rPr lang="en-US" altLang="zh-CN" sz="2600" b="1">
                <a:latin typeface="方正苏新诗柳楷简体" panose="02000000000000000000" pitchFamily="2" charset="-122"/>
                <a:ea typeface="方正苏新诗柳楷简体" panose="02000000000000000000" pitchFamily="2" charset="-122"/>
              </a:rPr>
              <a:t>;</a:t>
            </a:r>
            <a:r>
              <a:rPr lang="zh-CN" altLang="en-US" sz="2600" b="1">
                <a:latin typeface="方正苏新诗柳楷简体" panose="02000000000000000000" pitchFamily="2" charset="-122"/>
                <a:ea typeface="方正苏新诗柳楷简体" panose="02000000000000000000" pitchFamily="2" charset="-122"/>
              </a:rPr>
              <a:t>从主流上看大家都在致力于搞建设、图发展。</a:t>
            </a:r>
            <a:r>
              <a:rPr lang="zh-CN" altLang="en-US" sz="2600" b="1">
                <a:solidFill>
                  <a:srgbClr val="FF0000"/>
                </a:solidFill>
                <a:latin typeface="方正苏新诗柳楷简体" panose="02000000000000000000" pitchFamily="2" charset="-122"/>
                <a:ea typeface="方正苏新诗柳楷简体" panose="02000000000000000000" pitchFamily="2" charset="-122"/>
              </a:rPr>
              <a:t>但它不意味着当今世界已经完全实现了和平与发展，应该说，世界和平与发展还面临一系列新挑战。</a:t>
            </a:r>
            <a:endParaRPr lang="en-US" altLang="zh-CN" sz="2600" b="1">
              <a:solidFill>
                <a:srgbClr val="FF0000"/>
              </a:solidFill>
              <a:latin typeface="方正苏新诗柳楷简体" panose="02000000000000000000" pitchFamily="2" charset="-122"/>
              <a:ea typeface="方正苏新诗柳楷简体" panose="02000000000000000000" pitchFamily="2" charset="-122"/>
            </a:endParaRPr>
          </a:p>
          <a:p>
            <a:pPr indent="457200" algn="r">
              <a:lnSpc>
                <a:spcPct val="150000"/>
              </a:lnSpc>
            </a:pPr>
            <a:r>
              <a:rPr lang="en-US" altLang="zh-CN" sz="2400" b="1">
                <a:latin typeface="方正苏新诗柳楷简体" panose="02000000000000000000" pitchFamily="2" charset="-122"/>
                <a:ea typeface="方正苏新诗柳楷简体" panose="02000000000000000000" pitchFamily="2" charset="-122"/>
              </a:rPr>
              <a:t>——</a:t>
            </a:r>
            <a:r>
              <a:rPr lang="zh-CN" altLang="en-US" sz="2400" b="1">
                <a:latin typeface="方正苏新诗柳楷简体" panose="02000000000000000000" pitchFamily="2" charset="-122"/>
                <a:ea typeface="方正苏新诗柳楷简体" panose="02000000000000000000" pitchFamily="2" charset="-122"/>
              </a:rPr>
              <a:t>中共中央对外联络部理论中心组</a:t>
            </a:r>
            <a:r>
              <a:rPr lang="en-US" altLang="zh-CN" sz="2400" b="1">
                <a:latin typeface="方正苏新诗柳楷简体" panose="02000000000000000000" pitchFamily="2" charset="-122"/>
                <a:ea typeface="方正苏新诗柳楷简体" panose="02000000000000000000" pitchFamily="2" charset="-122"/>
              </a:rPr>
              <a:t>《</a:t>
            </a:r>
            <a:r>
              <a:rPr lang="zh-CN" altLang="en-US" sz="2400" b="1">
                <a:latin typeface="方正苏新诗柳楷简体" panose="02000000000000000000" pitchFamily="2" charset="-122"/>
                <a:ea typeface="方正苏新诗柳楷简体" panose="02000000000000000000" pitchFamily="2" charset="-122"/>
              </a:rPr>
              <a:t>坚持和平发展，促进合作共赢</a:t>
            </a:r>
            <a:r>
              <a:rPr lang="en-US" altLang="zh-CN" sz="2400" b="1">
                <a:latin typeface="方正苏新诗柳楷简体" panose="02000000000000000000" pitchFamily="2" charset="-122"/>
                <a:ea typeface="方正苏新诗柳楷简体" panose="02000000000000000000" pitchFamily="2" charset="-122"/>
              </a:rPr>
              <a:t>》</a:t>
            </a:r>
            <a:endParaRPr lang="zh-CN" altLang="en-US" sz="2400" b="1">
              <a:latin typeface="方正苏新诗柳楷简体" panose="02000000000000000000" pitchFamily="2" charset="-122"/>
              <a:ea typeface="方正苏新诗柳楷简体" panose="02000000000000000000" pitchFamily="2" charset="-122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602069" y="5571461"/>
            <a:ext cx="10987863" cy="89313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600" b="1">
                <a:solidFill>
                  <a:schemeClr val="tx1">
                    <a:lumMod val="85000"/>
                    <a:lumOff val="15000"/>
                  </a:schemeClr>
                </a:solidFill>
                <a:latin typeface="方正清刻本悦宋简体" panose="02000000000000000000" pitchFamily="2" charset="-122"/>
                <a:ea typeface="方正清刻本悦宋简体" panose="02000000000000000000" pitchFamily="2" charset="-122"/>
              </a:rPr>
              <a:t>阅读材料，结合教材，思考当今世界和平与发展还面临着哪些危机与挑战？</a:t>
            </a:r>
          </a:p>
        </p:txBody>
      </p:sp>
    </p:spTree>
  </p:cSld>
  <p:clrMapOvr>
    <a:masterClrMapping/>
  </p:clrMapOvr>
  <mc:AlternateContent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/>
</p:sld>
</file>

<file path=ppt/slides/slide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cxnSp>
        <p:nvCxnSpPr>
          <p:cNvPr id="5" name="MH_Other_3"/>
          <p:cNvCxnSpPr>
            <a:cxnSpLocks noChangeShapeType="1"/>
          </p:cNvCxnSpPr>
          <p:nvPr>
            <p:custDataLst>
              <p:tags r:id="rId2"/>
            </p:custDataLst>
          </p:nvPr>
        </p:nvCxnSpPr>
        <p:spPr bwMode="auto">
          <a:xfrm>
            <a:off x="-10633" y="632507"/>
            <a:ext cx="12233262" cy="0"/>
          </a:xfrm>
          <a:prstGeom prst="line">
            <a:avLst/>
          </a:prstGeom>
          <a:noFill/>
          <a:ln w="6350" cap="flat" cmpd="sng" algn="ctr">
            <a:solidFill>
              <a:schemeClr val="tx1"/>
            </a:solidFill>
            <a:prstDash val="solid"/>
            <a:miter lim="800000"/>
          </a:ln>
          <a:effectLst/>
          <a:scene3d>
            <a:camera prst="perspectiveFront"/>
            <a:lightRig rig="threePt" dir="t"/>
          </a:scene3d>
          <a:sp3d>
            <a:bevelT/>
          </a:sp3d>
        </p:spPr>
        <p:style>
          <a:lnRef idx="3">
            <a:srgbClr val="5B9BD5"/>
          </a:lnRef>
          <a:fillRef idx="0">
            <a:srgbClr val="5B9BD5"/>
          </a:fillRef>
          <a:effectRef idx="2">
            <a:srgbClr val="5B9BD5"/>
          </a:effectRef>
          <a:fontRef idx="minor">
            <a:sysClr val="windowText" lastClr="000000"/>
          </a:fontRef>
        </p:style>
      </p:cxnSp>
      <p:sp>
        <p:nvSpPr>
          <p:cNvPr id="6" name="文本框 9"/>
          <p:cNvSpPr txBox="1">
            <a:spLocks noChangeArrowheads="1"/>
          </p:cNvSpPr>
          <p:nvPr/>
        </p:nvSpPr>
        <p:spPr bwMode="auto">
          <a:xfrm>
            <a:off x="-10795" y="651983"/>
            <a:ext cx="12190413" cy="4846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charset="-122"/>
              </a:defRPr>
            </a:lvl9pPr>
          </a:lstStyle>
          <a:p>
            <a:pPr algn="ctr">
              <a:buNone/>
            </a:pPr>
            <a:r>
              <a:rPr lang="zh-CN" altLang="en-US" b="1">
                <a:latin typeface="默陌山魂手迹" panose="02000603000000000000" pitchFamily="2" charset="-122"/>
                <a:ea typeface="默陌山魂手迹" panose="02000603000000000000" pitchFamily="2" charset="-122"/>
              </a:rPr>
              <a:t>二、时代问题</a:t>
            </a:r>
            <a:r>
              <a:rPr lang="en-US" altLang="zh-CN" b="1">
                <a:latin typeface="默陌山魂手迹" panose="02000603000000000000" pitchFamily="2" charset="-122"/>
                <a:ea typeface="默陌山魂手迹" panose="02000603000000000000" pitchFamily="2" charset="-122"/>
              </a:rPr>
              <a:t>——</a:t>
            </a:r>
            <a:r>
              <a:rPr lang="zh-CN" altLang="en-US" b="1">
                <a:latin typeface="默陌山魂手迹" panose="02000603000000000000" pitchFamily="2" charset="-122"/>
                <a:ea typeface="默陌山魂手迹" panose="02000603000000000000" pitchFamily="2" charset="-122"/>
              </a:rPr>
              <a:t>危机与挑战</a:t>
            </a:r>
          </a:p>
        </p:txBody>
      </p:sp>
      <p:pic>
        <p:nvPicPr>
          <p:cNvPr id="9" name="图片 8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>
                  <a:alpha val="100000"/>
                </a:srgbClr>
              </a:clrFrom>
              <a:clrTo>
                <a:srgbClr val="FFFFFF">
                  <a:alpha val="100000"/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416777" y="4072302"/>
            <a:ext cx="4192859" cy="2174046"/>
          </a:xfrm>
          <a:prstGeom prst="rect">
            <a:avLst/>
          </a:prstGeom>
          <a:ln w="3175">
            <a:solidFill>
              <a:srgbClr val="262626"/>
            </a:solidFill>
          </a:ln>
        </p:spPr>
      </p:pic>
      <p:pic>
        <p:nvPicPr>
          <p:cNvPr id="10" name="图片 9"/>
          <p:cNvPicPr>
            <a:picLocks noChangeAspect="1"/>
          </p:cNvPicPr>
          <p:nvPr/>
        </p:nvPicPr>
        <p:blipFill>
          <a:blip r:embed="rId4"/>
          <a:srcRect b="5080"/>
          <a:stretch>
            <a:fillRect/>
          </a:stretch>
        </p:blipFill>
        <p:spPr>
          <a:xfrm>
            <a:off x="4529507" y="1136437"/>
            <a:ext cx="4192859" cy="2436097"/>
          </a:xfrm>
          <a:prstGeom prst="rect">
            <a:avLst/>
          </a:prstGeom>
          <a:ln w="3175">
            <a:noFill/>
          </a:ln>
        </p:spPr>
      </p:pic>
      <p:pic>
        <p:nvPicPr>
          <p:cNvPr id="11" name="图片 10"/>
          <p:cNvPicPr>
            <a:picLocks noChangeAspect="1"/>
          </p:cNvPicPr>
          <p:nvPr/>
        </p:nvPicPr>
        <p:blipFill>
          <a:blip r:embed="rId5">
            <a:clrChange>
              <a:clrFrom>
                <a:srgbClr val="FEFEFE">
                  <a:alpha val="100000"/>
                </a:srgbClr>
              </a:clrFrom>
              <a:clrTo>
                <a:srgbClr val="FEFEFE">
                  <a:alpha val="100000"/>
                  <a:alpha val="0"/>
                </a:srgbClr>
              </a:clrTo>
            </a:clrChange>
          </a:blip>
          <a:srcRect t="6027"/>
          <a:stretch>
            <a:fillRect/>
          </a:stretch>
        </p:blipFill>
        <p:spPr>
          <a:xfrm>
            <a:off x="5042721" y="4072302"/>
            <a:ext cx="3756961" cy="2174052"/>
          </a:xfrm>
          <a:prstGeom prst="rect">
            <a:avLst/>
          </a:prstGeom>
          <a:ln w="3175">
            <a:solidFill>
              <a:srgbClr val="262626"/>
            </a:solidFill>
          </a:ln>
        </p:spPr>
      </p:pic>
      <p:sp>
        <p:nvSpPr>
          <p:cNvPr id="2" name="矩形 1"/>
          <p:cNvSpPr/>
          <p:nvPr/>
        </p:nvSpPr>
        <p:spPr>
          <a:xfrm>
            <a:off x="9232767" y="1127052"/>
            <a:ext cx="2542456" cy="5119294"/>
          </a:xfrm>
          <a:prstGeom prst="rect">
            <a:avLst/>
          </a:prstGeom>
          <a:noFill/>
          <a:ln w="3175">
            <a:solidFill>
              <a:srgbClr val="262626"/>
            </a:solidFill>
          </a:ln>
          <a:effectLst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zh-CN" altLang="en-US" sz="3200" b="1">
                <a:solidFill>
                  <a:srgbClr val="FF0000"/>
                </a:solidFill>
                <a:latin typeface="汉仪昌黎宋刻本(原版)简" panose="00020600040101010101" pitchFamily="18" charset="-122"/>
                <a:ea typeface="汉仪昌黎宋刻本(原版)简" panose="00020600040101010101" pitchFamily="18" charset="-122"/>
              </a:rPr>
              <a:t>发展方面：</a:t>
            </a:r>
            <a:endParaRPr lang="en-US" altLang="zh-CN" sz="3200" b="1">
              <a:solidFill>
                <a:srgbClr val="FF0000"/>
              </a:solidFill>
              <a:latin typeface="汉仪昌黎宋刻本(原版)简" panose="00020600040101010101" pitchFamily="18" charset="-122"/>
              <a:ea typeface="汉仪昌黎宋刻本(原版)简" panose="00020600040101010101" pitchFamily="18" charset="-122"/>
            </a:endParaRPr>
          </a:p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zh-CN" altLang="en-US" sz="2900">
                <a:solidFill>
                  <a:schemeClr val="tx1"/>
                </a:solidFill>
                <a:latin typeface="苏新诗柳楷简" panose="02010600000101010101" pitchFamily="2" charset="-122"/>
                <a:ea typeface="苏新诗柳楷简" panose="02010600000101010101" pitchFamily="2" charset="-122"/>
              </a:rPr>
              <a:t>世界经济增长的动力依然不足</a:t>
            </a:r>
            <a:endParaRPr lang="en-US" altLang="zh-CN" sz="2900">
              <a:solidFill>
                <a:schemeClr val="tx1"/>
              </a:solidFill>
              <a:latin typeface="苏新诗柳楷简" panose="02010600000101010101" pitchFamily="2" charset="-122"/>
              <a:ea typeface="苏新诗柳楷简" panose="02010600000101010101" pitchFamily="2" charset="-122"/>
            </a:endParaRPr>
          </a:p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zh-CN" altLang="en-US" sz="2900">
                <a:solidFill>
                  <a:schemeClr val="tx1"/>
                </a:solidFill>
                <a:latin typeface="苏新诗柳楷简" panose="02010600000101010101" pitchFamily="2" charset="-122"/>
                <a:ea typeface="苏新诗柳楷简" panose="02010600000101010101" pitchFamily="2" charset="-122"/>
              </a:rPr>
              <a:t>南北差距和贫富分化日益严重</a:t>
            </a:r>
          </a:p>
        </p:txBody>
      </p:sp>
      <p:pic>
        <p:nvPicPr>
          <p:cNvPr id="12" name="图片 1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16777" y="1136438"/>
            <a:ext cx="3602329" cy="2436096"/>
          </a:xfrm>
          <a:prstGeom prst="rect">
            <a:avLst/>
          </a:prstGeom>
          <a:ln w="3175">
            <a:solidFill>
              <a:srgbClr val="262626"/>
            </a:solidFill>
          </a:ln>
          <a:effectLst/>
        </p:spPr>
      </p:pic>
    </p:spTree>
  </p:cSld>
  <p:clrMapOvr>
    <a:masterClrMapping/>
  </p:clrMapOvr>
  <mc:AlternateContent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cxnSp>
        <p:nvCxnSpPr>
          <p:cNvPr id="5" name="MH_Other_3"/>
          <p:cNvCxnSpPr>
            <a:cxnSpLocks noChangeShapeType="1"/>
          </p:cNvCxnSpPr>
          <p:nvPr>
            <p:custDataLst>
              <p:tags r:id="rId2"/>
            </p:custDataLst>
          </p:nvPr>
        </p:nvCxnSpPr>
        <p:spPr bwMode="auto">
          <a:xfrm>
            <a:off x="-10633" y="632507"/>
            <a:ext cx="12233262" cy="0"/>
          </a:xfrm>
          <a:prstGeom prst="line">
            <a:avLst/>
          </a:prstGeom>
          <a:noFill/>
          <a:ln w="6350" cap="flat" cmpd="sng" algn="ctr">
            <a:solidFill>
              <a:schemeClr val="tx1"/>
            </a:solidFill>
            <a:prstDash val="solid"/>
            <a:miter lim="800000"/>
          </a:ln>
          <a:effectLst/>
          <a:scene3d>
            <a:camera prst="perspectiveFront"/>
            <a:lightRig rig="threePt" dir="t"/>
          </a:scene3d>
          <a:sp3d>
            <a:bevelT/>
          </a:sp3d>
        </p:spPr>
        <p:style>
          <a:lnRef idx="3">
            <a:srgbClr val="5B9BD5"/>
          </a:lnRef>
          <a:fillRef idx="0">
            <a:srgbClr val="5B9BD5"/>
          </a:fillRef>
          <a:effectRef idx="2">
            <a:srgbClr val="5B9BD5"/>
          </a:effectRef>
          <a:fontRef idx="minor">
            <a:sysClr val="windowText" lastClr="000000"/>
          </a:fontRef>
        </p:style>
      </p:cxnSp>
      <p:sp>
        <p:nvSpPr>
          <p:cNvPr id="6" name="文本框 9"/>
          <p:cNvSpPr txBox="1">
            <a:spLocks noChangeArrowheads="1"/>
          </p:cNvSpPr>
          <p:nvPr/>
        </p:nvSpPr>
        <p:spPr bwMode="auto">
          <a:xfrm>
            <a:off x="-10795" y="390363"/>
            <a:ext cx="12190413" cy="4846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charset="-122"/>
              </a:defRPr>
            </a:lvl9pPr>
          </a:lstStyle>
          <a:p>
            <a:pPr algn="ctr">
              <a:buNone/>
            </a:pPr>
            <a:r>
              <a:rPr lang="zh-CN" altLang="en-US" b="1">
                <a:latin typeface="默陌山魂手迹" panose="02000603000000000000" pitchFamily="2" charset="-122"/>
                <a:ea typeface="默陌山魂手迹" panose="02000603000000000000" pitchFamily="2" charset="-122"/>
              </a:rPr>
              <a:t>二、时代问题</a:t>
            </a:r>
            <a:r>
              <a:rPr lang="en-US" altLang="zh-CN" b="1">
                <a:latin typeface="默陌山魂手迹" panose="02000603000000000000" pitchFamily="2" charset="-122"/>
                <a:ea typeface="默陌山魂手迹" panose="02000603000000000000" pitchFamily="2" charset="-122"/>
              </a:rPr>
              <a:t>——</a:t>
            </a:r>
            <a:r>
              <a:rPr lang="zh-CN" altLang="en-US" b="1">
                <a:latin typeface="默陌山魂手迹" panose="02000603000000000000" pitchFamily="2" charset="-122"/>
                <a:ea typeface="默陌山魂手迹" panose="02000603000000000000" pitchFamily="2" charset="-122"/>
              </a:rPr>
              <a:t>危机与挑战</a:t>
            </a:r>
          </a:p>
        </p:txBody>
      </p:sp>
      <p:pic>
        <p:nvPicPr>
          <p:cNvPr id="7" name="图片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86711" y="1065029"/>
            <a:ext cx="3642884" cy="236396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noFill/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9" name="图片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6687" y="1065029"/>
            <a:ext cx="3492714" cy="236396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noFill/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3" name="图片 1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6687" y="3861515"/>
            <a:ext cx="3427424" cy="247949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noFill/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4" name="图片 13"/>
          <p:cNvPicPr>
            <a:picLocks noChangeAspect="1"/>
          </p:cNvPicPr>
          <p:nvPr/>
        </p:nvPicPr>
        <p:blipFill>
          <a:blip r:embed="rId6">
            <a:clrChange>
              <a:clrFrom>
                <a:srgbClr val="F8F9FA">
                  <a:alpha val="100000"/>
                </a:srgbClr>
              </a:clrFrom>
              <a:clrTo>
                <a:srgbClr val="F8F9FA">
                  <a:alpha val="100000"/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4586712" y="3861515"/>
            <a:ext cx="3642883" cy="247949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noFill/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7" name="矩形 16"/>
          <p:cNvSpPr/>
          <p:nvPr/>
        </p:nvSpPr>
        <p:spPr>
          <a:xfrm>
            <a:off x="8842196" y="1065029"/>
            <a:ext cx="2917413" cy="5275977"/>
          </a:xfrm>
          <a:prstGeom prst="rect">
            <a:avLst/>
          </a:prstGeom>
          <a:noFill/>
          <a:ln w="3175">
            <a:solidFill>
              <a:srgbClr val="262626"/>
            </a:solidFill>
          </a:ln>
          <a:effectLst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zh-CN" altLang="en-US" sz="2600" b="1">
                <a:solidFill>
                  <a:srgbClr val="FF0000"/>
                </a:solidFill>
                <a:latin typeface="汉仪昌黎宋刻本(原版)简" panose="00020600040101010101" pitchFamily="18" charset="-122"/>
                <a:ea typeface="汉仪昌黎宋刻本(原版)简" panose="00020600040101010101" pitchFamily="18" charset="-122"/>
              </a:rPr>
              <a:t>和平与安全方面：</a:t>
            </a:r>
            <a:endParaRPr lang="en-US" altLang="zh-CN" sz="2600" b="1">
              <a:solidFill>
                <a:srgbClr val="FF0000"/>
              </a:solidFill>
              <a:latin typeface="汉仪昌黎宋刻本(原版)简" panose="00020600040101010101" pitchFamily="18" charset="-122"/>
              <a:ea typeface="汉仪昌黎宋刻本(原版)简" panose="00020600040101010101" pitchFamily="18" charset="-122"/>
            </a:endParaRPr>
          </a:p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zh-CN" altLang="en-US" sz="2600">
                <a:solidFill>
                  <a:schemeClr val="tx1"/>
                </a:solidFill>
                <a:latin typeface="苏新诗柳楷简" panose="02010600000101010101" pitchFamily="2" charset="-122"/>
                <a:ea typeface="苏新诗柳楷简" panose="02010600000101010101" pitchFamily="2" charset="-122"/>
              </a:rPr>
              <a:t>地区热点问题此起彼伏</a:t>
            </a:r>
            <a:endParaRPr lang="en-US" altLang="zh-CN" sz="2600">
              <a:solidFill>
                <a:schemeClr val="tx1"/>
              </a:solidFill>
              <a:latin typeface="苏新诗柳楷简" panose="02010600000101010101" pitchFamily="2" charset="-122"/>
              <a:ea typeface="苏新诗柳楷简" panose="02010600000101010101" pitchFamily="2" charset="-122"/>
            </a:endParaRPr>
          </a:p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zh-CN" altLang="en-US" sz="2600">
                <a:solidFill>
                  <a:schemeClr val="tx1"/>
                </a:solidFill>
                <a:latin typeface="苏新诗柳楷简" panose="02010600000101010101" pitchFamily="2" charset="-122"/>
                <a:ea typeface="苏新诗柳楷简" panose="02010600000101010101" pitchFamily="2" charset="-122"/>
              </a:rPr>
              <a:t>安全威胁持续蔓延（核扩散、恐怖主义、网络安全、重大传染性疾病等）</a:t>
            </a:r>
          </a:p>
        </p:txBody>
      </p:sp>
      <p:sp>
        <p:nvSpPr>
          <p:cNvPr id="18" name="矩形 17"/>
          <p:cNvSpPr/>
          <p:nvPr/>
        </p:nvSpPr>
        <p:spPr>
          <a:xfrm>
            <a:off x="546687" y="2996485"/>
            <a:ext cx="3492714" cy="432505"/>
          </a:xfrm>
          <a:prstGeom prst="rect">
            <a:avLst/>
          </a:prstGeom>
          <a:solidFill>
            <a:srgbClr val="404040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苏新诗柳楷简" panose="02010600000101010101" pitchFamily="2" charset="-122"/>
                <a:ea typeface="苏新诗柳楷简" panose="02010600000101010101" pitchFamily="2" charset="-122"/>
              </a:rPr>
              <a:t>阿以冲突</a:t>
            </a:r>
          </a:p>
        </p:txBody>
      </p:sp>
      <p:sp>
        <p:nvSpPr>
          <p:cNvPr id="19" name="矩形 18"/>
          <p:cNvSpPr/>
          <p:nvPr/>
        </p:nvSpPr>
        <p:spPr>
          <a:xfrm>
            <a:off x="4586711" y="2996485"/>
            <a:ext cx="3642884" cy="432505"/>
          </a:xfrm>
          <a:prstGeom prst="rect">
            <a:avLst/>
          </a:prstGeom>
          <a:solidFill>
            <a:srgbClr val="404040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苏新诗柳楷简" panose="02010600000101010101" pitchFamily="2" charset="-122"/>
                <a:ea typeface="苏新诗柳楷简" panose="02010600000101010101" pitchFamily="2" charset="-122"/>
              </a:rPr>
              <a:t>叙利亚内战</a:t>
            </a:r>
          </a:p>
        </p:txBody>
      </p:sp>
      <p:sp>
        <p:nvSpPr>
          <p:cNvPr id="20" name="矩形 19"/>
          <p:cNvSpPr/>
          <p:nvPr/>
        </p:nvSpPr>
        <p:spPr>
          <a:xfrm>
            <a:off x="546687" y="5908504"/>
            <a:ext cx="3492714" cy="432505"/>
          </a:xfrm>
          <a:prstGeom prst="rect">
            <a:avLst/>
          </a:prstGeom>
          <a:solidFill>
            <a:srgbClr val="404040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苏新诗柳楷简" panose="02010600000101010101" pitchFamily="2" charset="-122"/>
                <a:ea typeface="苏新诗柳楷简" panose="02010600000101010101" pitchFamily="2" charset="-122"/>
              </a:rPr>
              <a:t>美国</a:t>
            </a:r>
            <a:r>
              <a:rPr lang="en-US" altLang="zh-CN" sz="24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苏新诗柳楷简" panose="02010600000101010101" pitchFamily="2" charset="-122"/>
                <a:ea typeface="苏新诗柳楷简" panose="02010600000101010101" pitchFamily="2" charset="-122"/>
              </a:rPr>
              <a:t>9.11</a:t>
            </a:r>
            <a:r>
              <a:rPr lang="zh-CN" altLang="en-US" sz="24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苏新诗柳楷简" panose="02010600000101010101" pitchFamily="2" charset="-122"/>
                <a:ea typeface="苏新诗柳楷简" panose="02010600000101010101" pitchFamily="2" charset="-122"/>
              </a:rPr>
              <a:t>事件</a:t>
            </a:r>
          </a:p>
        </p:txBody>
      </p:sp>
      <p:sp>
        <p:nvSpPr>
          <p:cNvPr id="21" name="矩形 20"/>
          <p:cNvSpPr/>
          <p:nvPr/>
        </p:nvSpPr>
        <p:spPr>
          <a:xfrm>
            <a:off x="4586712" y="5908504"/>
            <a:ext cx="3642884" cy="432505"/>
          </a:xfrm>
          <a:prstGeom prst="rect">
            <a:avLst/>
          </a:prstGeom>
          <a:solidFill>
            <a:srgbClr val="404040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苏新诗柳楷简" panose="02010600000101010101" pitchFamily="2" charset="-122"/>
                <a:ea typeface="苏新诗柳楷简" panose="02010600000101010101" pitchFamily="2" charset="-122"/>
              </a:rPr>
              <a:t>新冠肺炎疫情分布图</a:t>
            </a:r>
          </a:p>
        </p:txBody>
      </p:sp>
    </p:spTree>
  </p:cSld>
  <p:clrMapOvr>
    <a:masterClrMapping/>
  </p:clrMapOvr>
  <mc:AlternateContent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cxnSp>
        <p:nvCxnSpPr>
          <p:cNvPr id="5" name="MH_Other_3"/>
          <p:cNvCxnSpPr>
            <a:cxnSpLocks noChangeShapeType="1"/>
          </p:cNvCxnSpPr>
          <p:nvPr>
            <p:custDataLst>
              <p:tags r:id="rId2"/>
            </p:custDataLst>
          </p:nvPr>
        </p:nvCxnSpPr>
        <p:spPr bwMode="auto">
          <a:xfrm>
            <a:off x="-10633" y="632507"/>
            <a:ext cx="12233262" cy="0"/>
          </a:xfrm>
          <a:prstGeom prst="line">
            <a:avLst/>
          </a:prstGeom>
          <a:noFill/>
          <a:ln w="6350" cap="flat" cmpd="sng" algn="ctr">
            <a:solidFill>
              <a:schemeClr val="tx1"/>
            </a:solidFill>
            <a:prstDash val="solid"/>
            <a:miter lim="800000"/>
          </a:ln>
          <a:effectLst/>
          <a:scene3d>
            <a:camera prst="perspectiveFront"/>
            <a:lightRig rig="threePt" dir="t"/>
          </a:scene3d>
          <a:sp3d>
            <a:bevelT/>
          </a:sp3d>
        </p:spPr>
        <p:style>
          <a:lnRef idx="3">
            <a:srgbClr val="5B9BD5"/>
          </a:lnRef>
          <a:fillRef idx="0">
            <a:srgbClr val="5B9BD5"/>
          </a:fillRef>
          <a:effectRef idx="2">
            <a:srgbClr val="5B9BD5"/>
          </a:effectRef>
          <a:fontRef idx="minor">
            <a:sysClr val="windowText" lastClr="000000"/>
          </a:fontRef>
        </p:style>
      </p:cxnSp>
      <p:sp>
        <p:nvSpPr>
          <p:cNvPr id="6" name="文本框 9"/>
          <p:cNvSpPr txBox="1">
            <a:spLocks noChangeArrowheads="1"/>
          </p:cNvSpPr>
          <p:nvPr/>
        </p:nvSpPr>
        <p:spPr bwMode="auto">
          <a:xfrm>
            <a:off x="-10795" y="580228"/>
            <a:ext cx="12190413" cy="4846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charset="-122"/>
              </a:defRPr>
            </a:lvl9pPr>
          </a:lstStyle>
          <a:p>
            <a:pPr algn="ctr">
              <a:buNone/>
            </a:pPr>
            <a:r>
              <a:rPr lang="zh-CN" altLang="en-US" b="1">
                <a:latin typeface="默陌山魂手迹" panose="02000603000000000000" pitchFamily="2" charset="-122"/>
                <a:ea typeface="默陌山魂手迹" panose="02000603000000000000" pitchFamily="2" charset="-122"/>
              </a:rPr>
              <a:t>二、时代问题</a:t>
            </a:r>
            <a:r>
              <a:rPr lang="en-US" altLang="zh-CN" b="1">
                <a:latin typeface="默陌山魂手迹" panose="02000603000000000000" pitchFamily="2" charset="-122"/>
                <a:ea typeface="默陌山魂手迹" panose="02000603000000000000" pitchFamily="2" charset="-122"/>
              </a:rPr>
              <a:t>——</a:t>
            </a:r>
            <a:r>
              <a:rPr lang="zh-CN" altLang="en-US" b="1">
                <a:latin typeface="默陌山魂手迹" panose="02000603000000000000" pitchFamily="2" charset="-122"/>
                <a:ea typeface="默陌山魂手迹" panose="02000603000000000000" pitchFamily="2" charset="-122"/>
              </a:rPr>
              <a:t>危机与挑战</a:t>
            </a:r>
          </a:p>
        </p:txBody>
      </p:sp>
      <p:sp>
        <p:nvSpPr>
          <p:cNvPr id="17" name="矩形 16"/>
          <p:cNvSpPr/>
          <p:nvPr/>
        </p:nvSpPr>
        <p:spPr>
          <a:xfrm>
            <a:off x="8842196" y="1065029"/>
            <a:ext cx="2938678" cy="5275977"/>
          </a:xfrm>
          <a:prstGeom prst="rect">
            <a:avLst/>
          </a:prstGeom>
          <a:noFill/>
          <a:ln w="3175">
            <a:solidFill>
              <a:srgbClr val="262626"/>
            </a:solidFill>
          </a:ln>
          <a:effectLst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zh-CN" altLang="en-US" sz="2600" b="1">
                <a:solidFill>
                  <a:srgbClr val="FF0000"/>
                </a:solidFill>
                <a:latin typeface="汉仪昌黎宋刻本(原版)简" panose="00020600040101010101" pitchFamily="18" charset="-122"/>
                <a:ea typeface="汉仪昌黎宋刻本(原版)简" panose="00020600040101010101" pitchFamily="18" charset="-122"/>
              </a:rPr>
              <a:t>和平与安全方面：</a:t>
            </a:r>
            <a:endParaRPr lang="en-US" altLang="zh-CN" sz="2600" b="1">
              <a:solidFill>
                <a:srgbClr val="FF0000"/>
              </a:solidFill>
              <a:latin typeface="汉仪昌黎宋刻本(原版)简" panose="00020600040101010101" pitchFamily="18" charset="-122"/>
              <a:ea typeface="汉仪昌黎宋刻本(原版)简" panose="00020600040101010101" pitchFamily="18" charset="-122"/>
            </a:endParaRPr>
          </a:p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zh-CN" altLang="en-US" sz="2400">
                <a:solidFill>
                  <a:schemeClr val="tx1"/>
                </a:solidFill>
                <a:latin typeface="苏新诗柳楷简" panose="02010600000101010101" pitchFamily="2" charset="-122"/>
                <a:ea typeface="苏新诗柳楷简" panose="02010600000101010101" pitchFamily="2" charset="-122"/>
              </a:rPr>
              <a:t>海洋权益和极地资源争夺等日趋激烈</a:t>
            </a:r>
            <a:endParaRPr lang="en-US" altLang="zh-CN" sz="2400">
              <a:solidFill>
                <a:schemeClr val="tx1"/>
              </a:solidFill>
              <a:latin typeface="苏新诗柳楷简" panose="02010600000101010101" pitchFamily="2" charset="-122"/>
              <a:ea typeface="苏新诗柳楷简" panose="02010600000101010101" pitchFamily="2" charset="-122"/>
            </a:endParaRPr>
          </a:p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zh-CN" altLang="en-US" sz="2400">
                <a:solidFill>
                  <a:schemeClr val="tx1"/>
                </a:solidFill>
                <a:latin typeface="苏新诗柳楷简" panose="02010600000101010101" pitchFamily="2" charset="-122"/>
                <a:ea typeface="苏新诗柳楷简" panose="02010600000101010101" pitchFamily="2" charset="-122"/>
              </a:rPr>
              <a:t>霸权主义和强权政治依然存在</a:t>
            </a: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50" t="1480" r="34831" b="3027"/>
          <a:stretch>
            <a:fillRect/>
          </a:stretch>
        </p:blipFill>
        <p:spPr>
          <a:xfrm>
            <a:off x="546687" y="1095152"/>
            <a:ext cx="3334197" cy="232143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noFill/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8" name="矩形 17"/>
          <p:cNvSpPr/>
          <p:nvPr/>
        </p:nvSpPr>
        <p:spPr>
          <a:xfrm>
            <a:off x="546687" y="2996485"/>
            <a:ext cx="3334197" cy="432505"/>
          </a:xfrm>
          <a:prstGeom prst="rect">
            <a:avLst/>
          </a:prstGeom>
          <a:solidFill>
            <a:srgbClr val="404040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苏新诗柳楷简" panose="02010600000101010101" pitchFamily="2" charset="-122"/>
                <a:ea typeface="苏新诗柳楷简" panose="02010600000101010101" pitchFamily="2" charset="-122"/>
              </a:rPr>
              <a:t>中国南海问题</a:t>
            </a:r>
          </a:p>
        </p:txBody>
      </p:sp>
      <p:pic>
        <p:nvPicPr>
          <p:cNvPr id="8" name="图片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808" b="16301"/>
          <a:stretch>
            <a:fillRect/>
          </a:stretch>
        </p:blipFill>
        <p:spPr>
          <a:xfrm>
            <a:off x="4459402" y="1052631"/>
            <a:ext cx="3804276" cy="236396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noFill/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22" name="矩形 21"/>
          <p:cNvSpPr/>
          <p:nvPr/>
        </p:nvSpPr>
        <p:spPr>
          <a:xfrm>
            <a:off x="4459402" y="2996485"/>
            <a:ext cx="3804276" cy="432505"/>
          </a:xfrm>
          <a:prstGeom prst="rect">
            <a:avLst/>
          </a:prstGeom>
          <a:solidFill>
            <a:srgbClr val="404040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苏新诗柳楷简" panose="02010600000101010101" pitchFamily="2" charset="-122"/>
                <a:ea typeface="苏新诗柳楷简" panose="02010600000101010101" pitchFamily="2" charset="-122"/>
              </a:rPr>
              <a:t>极地资源争夺</a:t>
            </a:r>
          </a:p>
        </p:txBody>
      </p:sp>
      <p:pic>
        <p:nvPicPr>
          <p:cNvPr id="11" name="图片 1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6687" y="3836714"/>
            <a:ext cx="3334197" cy="248212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noFill/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5" name="图片 1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742" r="3829"/>
          <a:stretch>
            <a:fillRect/>
          </a:stretch>
        </p:blipFill>
        <p:spPr>
          <a:xfrm>
            <a:off x="4459402" y="3836714"/>
            <a:ext cx="3804276" cy="25019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noFill/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23" name="矩形 22"/>
          <p:cNvSpPr/>
          <p:nvPr/>
        </p:nvSpPr>
        <p:spPr>
          <a:xfrm>
            <a:off x="546687" y="5886333"/>
            <a:ext cx="3334197" cy="432505"/>
          </a:xfrm>
          <a:prstGeom prst="rect">
            <a:avLst/>
          </a:prstGeom>
          <a:solidFill>
            <a:srgbClr val="404040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苏新诗柳楷简" panose="02010600000101010101" pitchFamily="2" charset="-122"/>
                <a:ea typeface="苏新诗柳楷简" panose="02010600000101010101" pitchFamily="2" charset="-122"/>
              </a:rPr>
              <a:t>霸权主义</a:t>
            </a:r>
          </a:p>
        </p:txBody>
      </p:sp>
      <p:sp>
        <p:nvSpPr>
          <p:cNvPr id="24" name="矩形 23"/>
          <p:cNvSpPr/>
          <p:nvPr/>
        </p:nvSpPr>
        <p:spPr>
          <a:xfrm>
            <a:off x="4459402" y="5906109"/>
            <a:ext cx="3804276" cy="432505"/>
          </a:xfrm>
          <a:prstGeom prst="rect">
            <a:avLst/>
          </a:prstGeom>
          <a:solidFill>
            <a:srgbClr val="404040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苏新诗柳楷简" panose="02010600000101010101" pitchFamily="2" charset="-122"/>
                <a:ea typeface="苏新诗柳楷简" panose="02010600000101010101" pitchFamily="2" charset="-122"/>
              </a:rPr>
              <a:t>强权政治</a:t>
            </a:r>
          </a:p>
        </p:txBody>
      </p:sp>
    </p:spTree>
  </p:cSld>
  <p:clrMapOvr>
    <a:masterClrMapping/>
  </p:clrMapOvr>
  <mc:AlternateContent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cxnSp>
        <p:nvCxnSpPr>
          <p:cNvPr id="5" name="MH_Other_3"/>
          <p:cNvCxnSpPr>
            <a:cxnSpLocks noChangeShapeType="1"/>
          </p:cNvCxnSpPr>
          <p:nvPr>
            <p:custDataLst>
              <p:tags r:id="rId2"/>
            </p:custDataLst>
          </p:nvPr>
        </p:nvCxnSpPr>
        <p:spPr bwMode="auto">
          <a:xfrm>
            <a:off x="-10633" y="632507"/>
            <a:ext cx="12233262" cy="0"/>
          </a:xfrm>
          <a:prstGeom prst="line">
            <a:avLst/>
          </a:prstGeom>
          <a:noFill/>
          <a:ln w="6350" cap="flat" cmpd="sng" algn="ctr">
            <a:solidFill>
              <a:schemeClr val="tx1"/>
            </a:solidFill>
            <a:prstDash val="solid"/>
            <a:miter lim="800000"/>
          </a:ln>
          <a:effectLst/>
          <a:scene3d>
            <a:camera prst="perspectiveFront"/>
            <a:lightRig rig="threePt" dir="t"/>
          </a:scene3d>
          <a:sp3d>
            <a:bevelT/>
          </a:sp3d>
        </p:spPr>
        <p:style>
          <a:lnRef idx="3">
            <a:srgbClr val="5B9BD5"/>
          </a:lnRef>
          <a:fillRef idx="0">
            <a:srgbClr val="5B9BD5"/>
          </a:fillRef>
          <a:effectRef idx="2">
            <a:srgbClr val="5B9BD5"/>
          </a:effectRef>
          <a:fontRef idx="minor">
            <a:sysClr val="windowText" lastClr="000000"/>
          </a:fontRef>
        </p:style>
      </p:cxnSp>
      <p:sp>
        <p:nvSpPr>
          <p:cNvPr id="6" name="文本框 9"/>
          <p:cNvSpPr txBox="1">
            <a:spLocks noChangeArrowheads="1"/>
          </p:cNvSpPr>
          <p:nvPr/>
        </p:nvSpPr>
        <p:spPr bwMode="auto">
          <a:xfrm>
            <a:off x="-10795" y="472913"/>
            <a:ext cx="12190413" cy="4846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charset="-122"/>
              </a:defRPr>
            </a:lvl9pPr>
          </a:lstStyle>
          <a:p>
            <a:pPr algn="ctr">
              <a:buNone/>
            </a:pPr>
            <a:r>
              <a:rPr lang="zh-CN" altLang="en-US" b="1">
                <a:latin typeface="默陌山魂手迹" panose="02000603000000000000" pitchFamily="2" charset="-122"/>
                <a:ea typeface="默陌山魂手迹" panose="02000603000000000000" pitchFamily="2" charset="-122"/>
              </a:rPr>
              <a:t>二、时代问题</a:t>
            </a:r>
            <a:r>
              <a:rPr lang="en-US" altLang="zh-CN" b="1">
                <a:latin typeface="默陌山魂手迹" panose="02000603000000000000" pitchFamily="2" charset="-122"/>
                <a:ea typeface="默陌山魂手迹" panose="02000603000000000000" pitchFamily="2" charset="-122"/>
              </a:rPr>
              <a:t>——</a:t>
            </a:r>
            <a:r>
              <a:rPr lang="zh-CN" altLang="en-US" b="1">
                <a:latin typeface="默陌山魂手迹" panose="02000603000000000000" pitchFamily="2" charset="-122"/>
                <a:ea typeface="默陌山魂手迹" panose="02000603000000000000" pitchFamily="2" charset="-122"/>
              </a:rPr>
              <a:t>危机与挑战</a:t>
            </a:r>
          </a:p>
        </p:txBody>
      </p:sp>
      <p:grpSp>
        <p:nvGrpSpPr>
          <p:cNvPr id="26" name="组合 25"/>
          <p:cNvGrpSpPr/>
          <p:nvPr/>
        </p:nvGrpSpPr>
        <p:grpSpPr>
          <a:xfrm>
            <a:off x="507880" y="957559"/>
            <a:ext cx="11176241" cy="5593751"/>
            <a:chOff x="546687" y="957559"/>
            <a:chExt cx="11176241" cy="5593751"/>
          </a:xfrm>
        </p:grpSpPr>
        <p:pic>
          <p:nvPicPr>
            <p:cNvPr id="4" name="图片 3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350335" y="957559"/>
              <a:ext cx="2590357" cy="1680952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noFill/>
              <a:miter lim="800000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  <p:pic>
          <p:nvPicPr>
            <p:cNvPr id="7" name="图片 6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46688" y="957559"/>
              <a:ext cx="2437149" cy="1649526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noFill/>
              <a:miter lim="800000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  <p:pic>
          <p:nvPicPr>
            <p:cNvPr id="8" name="图片 7"/>
            <p:cNvPicPr/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46687" y="2901223"/>
              <a:ext cx="2437149" cy="1761108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noFill/>
              <a:miter lim="800000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  <p:pic>
          <p:nvPicPr>
            <p:cNvPr id="9" name="图片 8"/>
            <p:cNvPicPr>
              <a:picLocks noChangeAspect="1"/>
            </p:cNvPicPr>
            <p:nvPr/>
          </p:nvPicPr>
          <p:blipFill>
            <a:blip r:embed="rId6">
              <a:clrChange>
                <a:clrFrom>
                  <a:srgbClr val="F8F9FA">
                    <a:alpha val="100000"/>
                  </a:srgbClr>
                </a:clrFrom>
                <a:clrTo>
                  <a:srgbClr val="F8F9FA">
                    <a:alpha val="100000"/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>
              <a:off x="3350334" y="2901223"/>
              <a:ext cx="2590357" cy="1761108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noFill/>
              <a:miter lim="800000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  <p:pic>
          <p:nvPicPr>
            <p:cNvPr id="10" name="图片 9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850" t="1480" r="34831" b="3027"/>
            <a:stretch>
              <a:fillRect/>
            </a:stretch>
          </p:blipFill>
          <p:spPr>
            <a:xfrm>
              <a:off x="6307190" y="957559"/>
              <a:ext cx="2368347" cy="1648965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noFill/>
              <a:miter lim="800000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  <p:pic>
          <p:nvPicPr>
            <p:cNvPr id="11" name="图片 10"/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5808" b="16301"/>
            <a:stretch>
              <a:fillRect/>
            </a:stretch>
          </p:blipFill>
          <p:spPr>
            <a:xfrm>
              <a:off x="9042035" y="957559"/>
              <a:ext cx="2680893" cy="1665895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noFill/>
              <a:miter lim="800000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  <p:pic>
          <p:nvPicPr>
            <p:cNvPr id="12" name="图片 11"/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07189" y="2901223"/>
              <a:ext cx="2368347" cy="1761108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noFill/>
              <a:miter lim="800000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  <p:pic>
          <p:nvPicPr>
            <p:cNvPr id="13" name="图片 12"/>
            <p:cNvPicPr>
              <a:picLocks noChangeAspect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8742" r="3829"/>
            <a:stretch>
              <a:fillRect/>
            </a:stretch>
          </p:blipFill>
          <p:spPr>
            <a:xfrm>
              <a:off x="9042035" y="2901223"/>
              <a:ext cx="2680893" cy="1761108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noFill/>
              <a:miter lim="800000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  <p:pic>
          <p:nvPicPr>
            <p:cNvPr id="17" name="图片 16"/>
            <p:cNvPicPr/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46687" y="4957028"/>
              <a:ext cx="2437149" cy="1594281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noFill/>
              <a:miter lim="800000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  <p:pic>
          <p:nvPicPr>
            <p:cNvPr id="20" name="图片 19"/>
            <p:cNvPicPr>
              <a:picLocks noChangeAspect="1"/>
            </p:cNvPicPr>
            <p:nvPr/>
          </p:nvPicPr>
          <p:blipFill>
            <a:blip r:embed="rId1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9584"/>
            <a:stretch>
              <a:fillRect/>
            </a:stretch>
          </p:blipFill>
          <p:spPr>
            <a:xfrm>
              <a:off x="3350334" y="4957028"/>
              <a:ext cx="2590357" cy="1594282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noFill/>
              <a:miter lim="800000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  <p:pic>
          <p:nvPicPr>
            <p:cNvPr id="22" name="图片 21"/>
            <p:cNvPicPr>
              <a:picLocks noChangeAspect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3865"/>
            <a:stretch>
              <a:fillRect/>
            </a:stretch>
          </p:blipFill>
          <p:spPr>
            <a:xfrm>
              <a:off x="6307189" y="4957028"/>
              <a:ext cx="2368347" cy="1594279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noFill/>
              <a:miter lim="800000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  <p:pic>
          <p:nvPicPr>
            <p:cNvPr id="24" name="图片 23"/>
            <p:cNvPicPr>
              <a:picLocks noChangeAspect="1"/>
            </p:cNvPicPr>
            <p:nvPr/>
          </p:nvPicPr>
          <p:blipFill>
            <a:blip r:embed="rId1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8363"/>
            <a:stretch>
              <a:fillRect/>
            </a:stretch>
          </p:blipFill>
          <p:spPr>
            <a:xfrm>
              <a:off x="9042035" y="4957028"/>
              <a:ext cx="2680893" cy="1594279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noFill/>
              <a:miter lim="800000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</p:grpSp>
      <p:sp>
        <p:nvSpPr>
          <p:cNvPr id="25" name="矩形 24"/>
          <p:cNvSpPr/>
          <p:nvPr/>
        </p:nvSpPr>
        <p:spPr>
          <a:xfrm>
            <a:off x="507879" y="957559"/>
            <a:ext cx="11176240" cy="5593743"/>
          </a:xfrm>
          <a:prstGeom prst="rect">
            <a:avLst/>
          </a:prstGeom>
          <a:solidFill>
            <a:schemeClr val="bg2">
              <a:lumMod val="10000"/>
              <a:alpha val="69804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zh-CN" altLang="en-US" sz="36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江西拙楷" panose="02010600040101010101" pitchFamily="2" charset="-122"/>
                <a:ea typeface="江西拙楷" panose="02010600040101010101" pitchFamily="2" charset="-122"/>
              </a:rPr>
              <a:t>没有哪一个国家能够独自应对这些危机与挑战</a:t>
            </a:r>
            <a:r>
              <a:rPr lang="zh-CN" altLang="en-US" sz="36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默陌山魂手迹" panose="02000603000000000000" pitchFamily="2" charset="-122"/>
                <a:ea typeface="默陌山魂手迹" panose="02000603000000000000" pitchFamily="2" charset="-122"/>
              </a:rPr>
              <a:t>，</a:t>
            </a:r>
            <a:endParaRPr lang="en-US" altLang="zh-CN" sz="3600" b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默陌山魂手迹" panose="02000603000000000000" pitchFamily="2" charset="-122"/>
              <a:ea typeface="默陌山魂手迹" panose="02000603000000000000" pitchFamily="2" charset="-122"/>
            </a:endParaRPr>
          </a:p>
          <a:p>
            <a:pPr algn="ctr">
              <a:lnSpc>
                <a:spcPct val="150000"/>
              </a:lnSpc>
            </a:pPr>
            <a:r>
              <a:rPr lang="zh-CN" altLang="en-US" sz="36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江西拙楷" panose="02010600040101010101" pitchFamily="2" charset="-122"/>
                <a:ea typeface="江西拙楷" panose="02010600040101010101" pitchFamily="2" charset="-122"/>
              </a:rPr>
              <a:t>也没有哪一个国家能够退回到自我封闭的孤岛</a:t>
            </a:r>
            <a:r>
              <a:rPr lang="zh-CN" altLang="en-US" sz="36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默陌山魂手迹" panose="02000603000000000000" pitchFamily="2" charset="-122"/>
                <a:ea typeface="默陌山魂手迹" panose="02000603000000000000" pitchFamily="2" charset="-122"/>
              </a:rPr>
              <a:t>。</a:t>
            </a:r>
            <a:endParaRPr lang="en-US" altLang="zh-CN" sz="3600" b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默陌山魂手迹" panose="02000603000000000000" pitchFamily="2" charset="-122"/>
              <a:ea typeface="默陌山魂手迹" panose="02000603000000000000" pitchFamily="2" charset="-122"/>
            </a:endParaRPr>
          </a:p>
          <a:p>
            <a:pPr algn="ctr">
              <a:lnSpc>
                <a:spcPct val="150000"/>
              </a:lnSpc>
            </a:pPr>
            <a:r>
              <a:rPr lang="zh-CN" altLang="en-US" sz="36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江西拙楷" panose="02010600040101010101" pitchFamily="2" charset="-122"/>
                <a:ea typeface="江西拙楷" panose="02010600040101010101" pitchFamily="2" charset="-122"/>
              </a:rPr>
              <a:t>针对全人类所面临的共同问题</a:t>
            </a:r>
            <a:r>
              <a:rPr lang="zh-CN" altLang="en-US" sz="36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默陌山魂手迹" panose="02000603000000000000" pitchFamily="2" charset="-122"/>
                <a:ea typeface="默陌山魂手迹" panose="02000603000000000000" pitchFamily="2" charset="-122"/>
              </a:rPr>
              <a:t>，</a:t>
            </a:r>
            <a:endParaRPr lang="en-US" altLang="zh-CN" sz="3600" b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默陌山魂手迹" panose="02000603000000000000" pitchFamily="2" charset="-122"/>
              <a:ea typeface="默陌山魂手迹" panose="02000603000000000000" pitchFamily="2" charset="-122"/>
            </a:endParaRPr>
          </a:p>
          <a:p>
            <a:pPr algn="ctr">
              <a:lnSpc>
                <a:spcPct val="150000"/>
              </a:lnSpc>
            </a:pPr>
            <a:r>
              <a:rPr lang="zh-CN" altLang="en-US" sz="36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江西拙楷" panose="02010600040101010101" pitchFamily="2" charset="-122"/>
                <a:ea typeface="江西拙楷" panose="02010600040101010101" pitchFamily="2" charset="-122"/>
              </a:rPr>
              <a:t>我们如何破题</a:t>
            </a:r>
            <a:r>
              <a:rPr lang="zh-CN" altLang="en-US" sz="36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默陌山魂手迹" panose="02000603000000000000" pitchFamily="2" charset="-122"/>
                <a:ea typeface="默陌山魂手迹" panose="02000603000000000000" pitchFamily="2" charset="-122"/>
              </a:rPr>
              <a:t>，</a:t>
            </a:r>
            <a:r>
              <a:rPr lang="zh-CN" altLang="en-US" sz="36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江西拙楷" panose="02010600040101010101" pitchFamily="2" charset="-122"/>
                <a:ea typeface="江西拙楷" panose="02010600040101010101" pitchFamily="2" charset="-122"/>
              </a:rPr>
              <a:t>促进时代发展</a:t>
            </a:r>
            <a:r>
              <a:rPr lang="zh-CN" altLang="en-US" sz="36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？</a:t>
            </a:r>
          </a:p>
        </p:txBody>
      </p:sp>
    </p:spTree>
  </p:cSld>
  <p:clrMapOvr>
    <a:masterClrMapping/>
  </p:clrMapOvr>
  <mc:AlternateContent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cxnSp>
        <p:nvCxnSpPr>
          <p:cNvPr id="5" name="MH_Other_3"/>
          <p:cNvCxnSpPr>
            <a:cxnSpLocks noChangeShapeType="1"/>
          </p:cNvCxnSpPr>
          <p:nvPr>
            <p:custDataLst>
              <p:tags r:id="rId2"/>
            </p:custDataLst>
          </p:nvPr>
        </p:nvCxnSpPr>
        <p:spPr bwMode="auto">
          <a:xfrm>
            <a:off x="-10633" y="632507"/>
            <a:ext cx="12233262" cy="0"/>
          </a:xfrm>
          <a:prstGeom prst="line">
            <a:avLst/>
          </a:prstGeom>
          <a:noFill/>
          <a:ln w="6350" cap="flat" cmpd="sng" algn="ctr">
            <a:solidFill>
              <a:schemeClr val="tx1"/>
            </a:solidFill>
            <a:prstDash val="solid"/>
            <a:miter lim="800000"/>
          </a:ln>
          <a:effectLst/>
          <a:scene3d>
            <a:camera prst="perspectiveFront"/>
            <a:lightRig rig="threePt" dir="t"/>
          </a:scene3d>
          <a:sp3d>
            <a:bevelT/>
          </a:sp3d>
        </p:spPr>
        <p:style>
          <a:lnRef idx="3">
            <a:srgbClr val="5B9BD5"/>
          </a:lnRef>
          <a:fillRef idx="0">
            <a:srgbClr val="5B9BD5"/>
          </a:fillRef>
          <a:effectRef idx="2">
            <a:srgbClr val="5B9BD5"/>
          </a:effectRef>
          <a:fontRef idx="minor">
            <a:sysClr val="windowText" lastClr="000000"/>
          </a:fontRef>
        </p:style>
      </p:cxnSp>
      <p:sp>
        <p:nvSpPr>
          <p:cNvPr id="6" name="文本框 9"/>
          <p:cNvSpPr txBox="1">
            <a:spLocks noChangeArrowheads="1"/>
          </p:cNvSpPr>
          <p:nvPr/>
        </p:nvSpPr>
        <p:spPr bwMode="auto">
          <a:xfrm>
            <a:off x="31750" y="632298"/>
            <a:ext cx="12190413" cy="4846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charset="-122"/>
              </a:defRPr>
            </a:lvl9pPr>
          </a:lstStyle>
          <a:p>
            <a:pPr algn="ctr">
              <a:buNone/>
            </a:pPr>
            <a:r>
              <a:rPr lang="zh-CN" altLang="en-US" b="1">
                <a:latin typeface="默陌山魂手迹" panose="02000603000000000000" pitchFamily="2" charset="-122"/>
                <a:ea typeface="默陌山魂手迹" panose="02000603000000000000" pitchFamily="2" charset="-122"/>
              </a:rPr>
              <a:t>三、时代破题</a:t>
            </a:r>
            <a:r>
              <a:rPr lang="en-US" altLang="zh-CN" b="1">
                <a:latin typeface="默陌山魂手迹" panose="02000603000000000000" pitchFamily="2" charset="-122"/>
                <a:ea typeface="默陌山魂手迹" panose="02000603000000000000" pitchFamily="2" charset="-122"/>
              </a:rPr>
              <a:t>——</a:t>
            </a:r>
            <a:r>
              <a:rPr lang="zh-CN" altLang="en-US" b="1">
                <a:latin typeface="默陌山魂手迹" panose="02000603000000000000" pitchFamily="2" charset="-122"/>
                <a:ea typeface="默陌山魂手迹" panose="02000603000000000000" pitchFamily="2" charset="-122"/>
              </a:rPr>
              <a:t>合作与共赢</a:t>
            </a:r>
          </a:p>
        </p:txBody>
      </p:sp>
      <p:pic>
        <p:nvPicPr>
          <p:cNvPr id="4" name="图片 3" descr="u=1408067274,3452216981&amp;amp;fm=26&amp;amp;gp=0@凡科快图"/>
          <p:cNvPicPr>
            <a:picLocks noChangeAspect="1"/>
          </p:cNvPicPr>
          <p:nvPr/>
        </p:nvPicPr>
        <p:blipFill>
          <a:blip r:embed="rId3"/>
          <a:srcRect l="13791" r="10308"/>
          <a:stretch>
            <a:fillRect/>
          </a:stretch>
        </p:blipFill>
        <p:spPr>
          <a:xfrm>
            <a:off x="318977" y="1220861"/>
            <a:ext cx="2798991" cy="3127737"/>
          </a:xfrm>
          <a:prstGeom prst="rect">
            <a:avLst/>
          </a:prstGeom>
        </p:spPr>
      </p:pic>
      <p:pic>
        <p:nvPicPr>
          <p:cNvPr id="7" name="图片 6" descr="timg@凡科快图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84899" y="1550989"/>
            <a:ext cx="2723678" cy="2429306"/>
          </a:xfrm>
          <a:prstGeom prst="rect">
            <a:avLst/>
          </a:prstGeom>
        </p:spPr>
      </p:pic>
      <p:pic>
        <p:nvPicPr>
          <p:cNvPr id="8" name="图片 7" descr="u=2958483404,2465788480&amp;amp;fm=26&amp;amp;gp=0@凡科快图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200022" y="1550989"/>
            <a:ext cx="2616978" cy="2429306"/>
          </a:xfrm>
          <a:prstGeom prst="rect">
            <a:avLst/>
          </a:prstGeom>
        </p:spPr>
      </p:pic>
      <p:sp>
        <p:nvSpPr>
          <p:cNvPr id="10" name="文本框 9"/>
          <p:cNvSpPr txBox="1"/>
          <p:nvPr/>
        </p:nvSpPr>
        <p:spPr>
          <a:xfrm>
            <a:off x="3308731" y="4139048"/>
            <a:ext cx="227965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b="1"/>
              <a:t>1945</a:t>
            </a:r>
            <a:r>
              <a:rPr lang="zh-CN" altLang="en-US" b="1"/>
              <a:t>年成立</a:t>
            </a:r>
            <a:endParaRPr lang="en-US" altLang="zh-CN" b="1"/>
          </a:p>
          <a:p>
            <a:pPr algn="ctr"/>
            <a:r>
              <a:rPr lang="zh-CN" altLang="en-US" b="1"/>
              <a:t>国际货币基金组织</a:t>
            </a:r>
          </a:p>
        </p:txBody>
      </p:sp>
      <p:sp>
        <p:nvSpPr>
          <p:cNvPr id="11" name="文本框 10"/>
          <p:cNvSpPr txBox="1"/>
          <p:nvPr/>
        </p:nvSpPr>
        <p:spPr>
          <a:xfrm>
            <a:off x="6641744" y="4139048"/>
            <a:ext cx="153606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b="1"/>
              <a:t>1945</a:t>
            </a:r>
            <a:r>
              <a:rPr lang="zh-CN" altLang="en-US" b="1"/>
              <a:t>年成立世界银行</a:t>
            </a:r>
          </a:p>
        </p:txBody>
      </p:sp>
      <p:sp>
        <p:nvSpPr>
          <p:cNvPr id="12" name="文本框 11"/>
          <p:cNvSpPr txBox="1"/>
          <p:nvPr/>
        </p:nvSpPr>
        <p:spPr>
          <a:xfrm>
            <a:off x="9720270" y="4139048"/>
            <a:ext cx="16789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b="1"/>
              <a:t>1995</a:t>
            </a:r>
            <a:r>
              <a:rPr lang="zh-CN" altLang="en-US" b="1"/>
              <a:t>年成立</a:t>
            </a:r>
            <a:endParaRPr lang="en-US" altLang="zh-CN" b="1"/>
          </a:p>
          <a:p>
            <a:pPr algn="ctr"/>
            <a:r>
              <a:rPr lang="zh-CN" altLang="en-US" b="1"/>
              <a:t>世界贸易组织</a:t>
            </a:r>
          </a:p>
        </p:txBody>
      </p:sp>
      <p:sp>
        <p:nvSpPr>
          <p:cNvPr id="13" name="文本框 12"/>
          <p:cNvSpPr txBox="1"/>
          <p:nvPr/>
        </p:nvSpPr>
        <p:spPr>
          <a:xfrm>
            <a:off x="836267" y="4139048"/>
            <a:ext cx="153606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b="1"/>
              <a:t>1945</a:t>
            </a:r>
            <a:r>
              <a:rPr lang="zh-CN" altLang="en-US" b="1"/>
              <a:t>年</a:t>
            </a:r>
            <a:endParaRPr lang="en-US" altLang="zh-CN" b="1"/>
          </a:p>
          <a:p>
            <a:pPr algn="ctr"/>
            <a:r>
              <a:rPr lang="zh-CN" altLang="en-US" b="1"/>
              <a:t>成立联合国</a:t>
            </a: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rightnessContrast bright="-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99340" y="1437158"/>
            <a:ext cx="2723678" cy="2701889"/>
          </a:xfrm>
          <a:prstGeom prst="rect">
            <a:avLst/>
          </a:prstGeom>
        </p:spPr>
      </p:pic>
      <p:sp>
        <p:nvSpPr>
          <p:cNvPr id="14" name="矩形 13"/>
          <p:cNvSpPr/>
          <p:nvPr/>
        </p:nvSpPr>
        <p:spPr>
          <a:xfrm>
            <a:off x="375000" y="5357642"/>
            <a:ext cx="11442000" cy="9144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zh-CN" altLang="en-US" sz="2500" b="1">
                <a:solidFill>
                  <a:srgbClr val="FF0000"/>
                </a:solidFill>
                <a:effectLst/>
                <a:latin typeface="方正宋刻本秀楷简体" panose="02000000000000000000" pitchFamily="2" charset="-122"/>
                <a:ea typeface="方正宋刻本秀楷简体" panose="02000000000000000000" pitchFamily="2" charset="-122"/>
              </a:rPr>
              <a:t>①建立主要国际组织：二战后建立的主要国际组织，仍然发挥着重要的作用；</a:t>
            </a:r>
            <a:endParaRPr lang="en-US" altLang="zh-CN" sz="2500" b="1">
              <a:solidFill>
                <a:srgbClr val="FF0000"/>
              </a:solidFill>
              <a:effectLst/>
              <a:latin typeface="方正宋刻本秀楷简体" panose="02000000000000000000" pitchFamily="2" charset="-122"/>
              <a:ea typeface="方正宋刻本秀楷简体" panose="02000000000000000000" pitchFamily="2" charset="-122"/>
            </a:endParaRPr>
          </a:p>
          <a:p>
            <a:pPr algn="ctr">
              <a:lnSpc>
                <a:spcPct val="120000"/>
              </a:lnSpc>
            </a:pPr>
            <a:r>
              <a:rPr lang="zh-CN" altLang="en-US" sz="2500" b="1">
                <a:solidFill>
                  <a:srgbClr val="FF0000"/>
                </a:solidFill>
                <a:effectLst/>
                <a:latin typeface="方正宋刻本秀楷简体" panose="02000000000000000000" pitchFamily="2" charset="-122"/>
                <a:ea typeface="方正宋刻本秀楷简体" panose="02000000000000000000" pitchFamily="2" charset="-122"/>
              </a:rPr>
              <a:t>联合国（维护世界和平与安全）、三大经济组织（维持战后经济有序发展）</a:t>
            </a:r>
          </a:p>
        </p:txBody>
      </p:sp>
    </p:spTree>
  </p:cSld>
  <p:clrMapOvr>
    <a:masterClrMapping/>
  </p:clrMapOvr>
  <mc:AlternateContent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cxnSp>
        <p:nvCxnSpPr>
          <p:cNvPr id="5" name="MH_Other_3"/>
          <p:cNvCxnSpPr>
            <a:cxnSpLocks noChangeShapeType="1"/>
          </p:cNvCxnSpPr>
          <p:nvPr>
            <p:custDataLst>
              <p:tags r:id="rId2"/>
            </p:custDataLst>
          </p:nvPr>
        </p:nvCxnSpPr>
        <p:spPr bwMode="auto">
          <a:xfrm>
            <a:off x="-10633" y="632507"/>
            <a:ext cx="12233262" cy="0"/>
          </a:xfrm>
          <a:prstGeom prst="line">
            <a:avLst/>
          </a:prstGeom>
          <a:noFill/>
          <a:ln w="6350" cap="flat" cmpd="sng" algn="ctr">
            <a:solidFill>
              <a:schemeClr val="tx1"/>
            </a:solidFill>
            <a:prstDash val="solid"/>
            <a:miter lim="800000"/>
          </a:ln>
          <a:effectLst/>
          <a:scene3d>
            <a:camera prst="perspectiveFront"/>
            <a:lightRig rig="threePt" dir="t"/>
          </a:scene3d>
          <a:sp3d>
            <a:bevelT/>
          </a:sp3d>
        </p:spPr>
        <p:style>
          <a:lnRef idx="3">
            <a:srgbClr val="5B9BD5"/>
          </a:lnRef>
          <a:fillRef idx="0">
            <a:srgbClr val="5B9BD5"/>
          </a:fillRef>
          <a:effectRef idx="2">
            <a:srgbClr val="5B9BD5"/>
          </a:effectRef>
          <a:fontRef idx="minor">
            <a:sysClr val="windowText" lastClr="000000"/>
          </a:fontRef>
        </p:style>
      </p:cxnSp>
      <p:sp>
        <p:nvSpPr>
          <p:cNvPr id="6" name="文本框 9"/>
          <p:cNvSpPr txBox="1">
            <a:spLocks noChangeArrowheads="1"/>
          </p:cNvSpPr>
          <p:nvPr/>
        </p:nvSpPr>
        <p:spPr bwMode="auto">
          <a:xfrm>
            <a:off x="-10795" y="513553"/>
            <a:ext cx="12190413" cy="4846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charset="-122"/>
              </a:defRPr>
            </a:lvl9pPr>
          </a:lstStyle>
          <a:p>
            <a:pPr algn="ctr">
              <a:buNone/>
            </a:pPr>
            <a:r>
              <a:rPr lang="zh-CN" altLang="en-US" b="1">
                <a:latin typeface="默陌山魂手迹" panose="02000603000000000000" pitchFamily="2" charset="-122"/>
                <a:ea typeface="默陌山魂手迹" panose="02000603000000000000" pitchFamily="2" charset="-122"/>
              </a:rPr>
              <a:t>三、时代破题</a:t>
            </a:r>
            <a:r>
              <a:rPr lang="en-US" altLang="zh-CN" b="1">
                <a:latin typeface="默陌山魂手迹" panose="02000603000000000000" pitchFamily="2" charset="-122"/>
                <a:ea typeface="默陌山魂手迹" panose="02000603000000000000" pitchFamily="2" charset="-122"/>
              </a:rPr>
              <a:t>——</a:t>
            </a:r>
            <a:r>
              <a:rPr lang="zh-CN" altLang="en-US" b="1">
                <a:latin typeface="默陌山魂手迹" panose="02000603000000000000" pitchFamily="2" charset="-122"/>
                <a:ea typeface="默陌山魂手迹" panose="02000603000000000000" pitchFamily="2" charset="-122"/>
              </a:rPr>
              <a:t>合作与共赢</a:t>
            </a:r>
          </a:p>
        </p:txBody>
      </p:sp>
      <p:sp>
        <p:nvSpPr>
          <p:cNvPr id="15" name="矩形 14"/>
          <p:cNvSpPr/>
          <p:nvPr/>
        </p:nvSpPr>
        <p:spPr>
          <a:xfrm>
            <a:off x="375000" y="5357642"/>
            <a:ext cx="11442000" cy="9144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zh-CN" altLang="en-US" sz="2500" b="1">
                <a:solidFill>
                  <a:srgbClr val="FF0000"/>
                </a:solidFill>
                <a:effectLst/>
                <a:latin typeface="方正宋刻本秀楷简体" panose="02000000000000000000" pitchFamily="2" charset="-122"/>
                <a:ea typeface="方正宋刻本秀楷简体" panose="02000000000000000000" pitchFamily="2" charset="-122"/>
              </a:rPr>
              <a:t>②改革全球治理机制：加强国际协调，出现了不同层次的国际治理组织和机制；</a:t>
            </a:r>
            <a:endParaRPr lang="en-US" altLang="zh-CN" sz="2500" b="1">
              <a:solidFill>
                <a:srgbClr val="FF0000"/>
              </a:solidFill>
              <a:effectLst/>
              <a:latin typeface="方正宋刻本秀楷简体" panose="02000000000000000000" pitchFamily="2" charset="-122"/>
              <a:ea typeface="方正宋刻本秀楷简体" panose="02000000000000000000" pitchFamily="2" charset="-122"/>
            </a:endParaRPr>
          </a:p>
          <a:p>
            <a:pPr algn="ctr">
              <a:lnSpc>
                <a:spcPct val="120000"/>
              </a:lnSpc>
            </a:pPr>
            <a:r>
              <a:rPr lang="zh-CN" altLang="en-US" sz="2500" b="1">
                <a:solidFill>
                  <a:srgbClr val="FF0000"/>
                </a:solidFill>
                <a:effectLst/>
                <a:latin typeface="方正宋刻本秀楷简体" panose="02000000000000000000" pitchFamily="2" charset="-122"/>
                <a:ea typeface="方正宋刻本秀楷简体" panose="02000000000000000000" pitchFamily="2" charset="-122"/>
              </a:rPr>
              <a:t>全球层面：</a:t>
            </a:r>
            <a:r>
              <a:rPr lang="en-US" altLang="zh-CN" sz="2500" b="1">
                <a:solidFill>
                  <a:srgbClr val="FF0000"/>
                </a:solidFill>
                <a:effectLst/>
                <a:latin typeface="方正宋刻本秀楷简体" panose="02000000000000000000" pitchFamily="2" charset="-122"/>
                <a:ea typeface="方正宋刻本秀楷简体" panose="02000000000000000000" pitchFamily="2" charset="-122"/>
              </a:rPr>
              <a:t>G20</a:t>
            </a:r>
            <a:r>
              <a:rPr lang="zh-CN" altLang="en-US" sz="2500" b="1">
                <a:solidFill>
                  <a:srgbClr val="FF0000"/>
                </a:solidFill>
                <a:effectLst/>
                <a:latin typeface="方正宋刻本秀楷简体" panose="02000000000000000000" pitchFamily="2" charset="-122"/>
                <a:ea typeface="方正宋刻本秀楷简体" panose="02000000000000000000" pitchFamily="2" charset="-122"/>
              </a:rPr>
              <a:t>、地区层面：上合组织、金砖国家领导人会晤与新开发银行</a:t>
            </a:r>
          </a:p>
        </p:txBody>
      </p:sp>
      <p:graphicFrame>
        <p:nvGraphicFramePr>
          <p:cNvPr id="2" name="图示 1"/>
          <p:cNvGraphicFramePr/>
          <p:nvPr/>
        </p:nvGraphicFramePr>
        <p:xfrm>
          <a:off x="375001" y="1136207"/>
          <a:ext cx="11441999" cy="2137138"/>
        </p:xfrm>
        <a:graphic>
          <a:graphicData uri="http://schemas.openxmlformats.org/drawingml/2006/diagram">
            <dgm:relIds xmlns:dgm="http://schemas.openxmlformats.org/drawingml/2006/diagram" r:dm="rId4" r:lo="rId5" r:qs="rId6" r:cs="rId7"/>
          </a:graphicData>
        </a:graphic>
      </p:graphicFrame>
      <p:sp>
        <p:nvSpPr>
          <p:cNvPr id="47" name="矩形 46"/>
          <p:cNvSpPr/>
          <p:nvPr/>
        </p:nvSpPr>
        <p:spPr>
          <a:xfrm>
            <a:off x="375001" y="3284311"/>
            <a:ext cx="3322684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/>
            <a:r>
              <a:rPr lang="zh-CN" altLang="en-US" sz="2000">
                <a:solidFill>
                  <a:prstClr val="black"/>
                </a:solidFill>
                <a:latin typeface="苏新诗柳楷简" panose="02010600000101010101" pitchFamily="2" charset="-122"/>
                <a:ea typeface="苏新诗柳楷简" panose="02010600000101010101" pitchFamily="2" charset="-122"/>
                <a:sym typeface="+mn-lt"/>
              </a:rPr>
              <a:t>二十国集团</a:t>
            </a:r>
            <a:r>
              <a:rPr lang="zh-CN" altLang="en-US" sz="2000">
                <a:solidFill>
                  <a:srgbClr val="FF0000"/>
                </a:solidFill>
                <a:latin typeface="苏新诗柳楷简" panose="02010600000101010101" pitchFamily="2" charset="-122"/>
                <a:ea typeface="苏新诗柳楷简" panose="02010600000101010101" pitchFamily="2" charset="-122"/>
                <a:sym typeface="+mn-lt"/>
              </a:rPr>
              <a:t>宗旨：</a:t>
            </a:r>
          </a:p>
          <a:p>
            <a:pPr marL="285750" lvl="0" indent="-285750" algn="just">
              <a:buFont typeface="Arial" panose="020b0604020202020204" pitchFamily="34" charset="0"/>
              <a:buChar char="•"/>
            </a:pPr>
            <a:r>
              <a:rPr lang="zh-CN" altLang="en-US" sz="2000">
                <a:solidFill>
                  <a:prstClr val="black"/>
                </a:solidFill>
                <a:latin typeface="苏新诗柳楷简" panose="02010600000101010101" pitchFamily="2" charset="-122"/>
                <a:ea typeface="苏新诗柳楷简" panose="02010600000101010101" pitchFamily="2" charset="-122"/>
                <a:sym typeface="+mn-lt"/>
              </a:rPr>
              <a:t>促进工业化国家与新兴市场国家对话；</a:t>
            </a:r>
          </a:p>
          <a:p>
            <a:pPr marL="285750" lvl="0" indent="-285750" algn="just">
              <a:buFont typeface="Arial" panose="020b0604020202020204" pitchFamily="34" charset="0"/>
              <a:buChar char="•"/>
            </a:pPr>
            <a:r>
              <a:rPr lang="zh-CN" altLang="en-US" sz="2000">
                <a:solidFill>
                  <a:prstClr val="black"/>
                </a:solidFill>
                <a:latin typeface="苏新诗柳楷简" panose="02010600000101010101" pitchFamily="2" charset="-122"/>
                <a:ea typeface="苏新诗柳楷简" panose="02010600000101010101" pitchFamily="2" charset="-122"/>
                <a:sym typeface="+mn-lt"/>
              </a:rPr>
              <a:t>加强国际金融体系框架；</a:t>
            </a:r>
          </a:p>
          <a:p>
            <a:pPr marL="285750" lvl="0" indent="-285750" algn="just">
              <a:buFont typeface="Arial" panose="020b0604020202020204" pitchFamily="34" charset="0"/>
              <a:buChar char="•"/>
            </a:pPr>
            <a:r>
              <a:rPr lang="zh-CN" altLang="en-US" sz="2000">
                <a:solidFill>
                  <a:prstClr val="black"/>
                </a:solidFill>
                <a:latin typeface="苏新诗柳楷简" panose="02010600000101010101" pitchFamily="2" charset="-122"/>
                <a:ea typeface="苏新诗柳楷简" panose="02010600000101010101" pitchFamily="2" charset="-122"/>
                <a:sym typeface="+mn-lt"/>
              </a:rPr>
              <a:t>促进经济稳定持续增长。</a:t>
            </a:r>
          </a:p>
        </p:txBody>
      </p:sp>
      <p:sp>
        <p:nvSpPr>
          <p:cNvPr id="48" name="矩形 47"/>
          <p:cNvSpPr/>
          <p:nvPr/>
        </p:nvSpPr>
        <p:spPr>
          <a:xfrm>
            <a:off x="4032504" y="3284311"/>
            <a:ext cx="4108114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zh-CN" altLang="en-US" sz="2000">
                <a:latin typeface="苏新诗柳楷简" panose="02010600000101010101" pitchFamily="2" charset="-122"/>
                <a:ea typeface="苏新诗柳楷简" panose="02010600000101010101" pitchFamily="2" charset="-122"/>
                <a:sym typeface="+mn-lt"/>
              </a:rPr>
              <a:t>上海合作组织</a:t>
            </a:r>
            <a:r>
              <a:rPr lang="zh-CN" altLang="en-US" sz="2000">
                <a:solidFill>
                  <a:srgbClr val="FF0000"/>
                </a:solidFill>
                <a:latin typeface="苏新诗柳楷简" panose="02010600000101010101" pitchFamily="2" charset="-122"/>
                <a:ea typeface="苏新诗柳楷简" panose="02010600000101010101" pitchFamily="2" charset="-122"/>
                <a:sym typeface="+mn-lt"/>
              </a:rPr>
              <a:t>宗旨：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zh-CN" altLang="en-US" sz="2000">
                <a:latin typeface="苏新诗柳楷简" panose="02010600000101010101" pitchFamily="2" charset="-122"/>
                <a:ea typeface="苏新诗柳楷简" panose="02010600000101010101" pitchFamily="2" charset="-122"/>
                <a:sym typeface="+mn-lt"/>
              </a:rPr>
              <a:t>维护地区和平、安全与稳定；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zh-CN" altLang="en-US" sz="2000">
                <a:latin typeface="苏新诗柳楷简" panose="02010600000101010101" pitchFamily="2" charset="-122"/>
                <a:ea typeface="苏新诗柳楷简" panose="02010600000101010101" pitchFamily="2" charset="-122"/>
                <a:sym typeface="+mn-lt"/>
              </a:rPr>
              <a:t>开展经贸、环保、文化等领域的合作；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zh-CN" altLang="en-US" sz="2000">
                <a:latin typeface="苏新诗柳楷简" panose="02010600000101010101" pitchFamily="2" charset="-122"/>
                <a:ea typeface="苏新诗柳楷简" panose="02010600000101010101" pitchFamily="2" charset="-122"/>
                <a:sym typeface="+mn-lt"/>
              </a:rPr>
              <a:t>推动建立国际政治、经济新秩序。</a:t>
            </a:r>
          </a:p>
        </p:txBody>
      </p:sp>
      <p:sp>
        <p:nvSpPr>
          <p:cNvPr id="49" name="矩形 48"/>
          <p:cNvSpPr/>
          <p:nvPr/>
        </p:nvSpPr>
        <p:spPr>
          <a:xfrm>
            <a:off x="8475438" y="3284311"/>
            <a:ext cx="3341562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zh-CN" altLang="en-US" sz="2000">
                <a:latin typeface="苏新诗柳楷简" panose="02010600000101010101" pitchFamily="2" charset="-122"/>
                <a:ea typeface="苏新诗柳楷简" panose="02010600000101010101" pitchFamily="2" charset="-122"/>
                <a:sym typeface="+mn-lt"/>
              </a:rPr>
              <a:t>金砖国家</a:t>
            </a:r>
            <a:r>
              <a:rPr lang="zh-CN" altLang="en-US" sz="2000">
                <a:solidFill>
                  <a:srgbClr val="FF0000"/>
                </a:solidFill>
                <a:latin typeface="苏新诗柳楷简" panose="02010600000101010101" pitchFamily="2" charset="-122"/>
                <a:ea typeface="苏新诗柳楷简" panose="02010600000101010101" pitchFamily="2" charset="-122"/>
                <a:sym typeface="+mn-lt"/>
              </a:rPr>
              <a:t>宗旨：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zh-CN" altLang="en-US" sz="2000">
                <a:latin typeface="苏新诗柳楷简" panose="02010600000101010101" pitchFamily="2" charset="-122"/>
                <a:ea typeface="苏新诗柳楷简" panose="02010600000101010101" pitchFamily="2" charset="-122"/>
                <a:sym typeface="+mn-lt"/>
              </a:rPr>
              <a:t>开放透明、团结互助、深化合作、共谋发展；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n-US" altLang="zh-CN" sz="2000">
                <a:latin typeface="苏新诗柳楷简" panose="02010600000101010101" pitchFamily="2" charset="-122"/>
                <a:ea typeface="苏新诗柳楷简" panose="02010600000101010101" pitchFamily="2" charset="-122"/>
                <a:sym typeface="+mn-lt"/>
              </a:rPr>
              <a:t>“</a:t>
            </a:r>
            <a:r>
              <a:rPr lang="zh-CN" altLang="en-US" sz="2000">
                <a:latin typeface="苏新诗柳楷简" panose="02010600000101010101" pitchFamily="2" charset="-122"/>
                <a:ea typeface="苏新诗柳楷简" panose="02010600000101010101" pitchFamily="2" charset="-122"/>
                <a:sym typeface="+mn-lt"/>
              </a:rPr>
              <a:t>开放、包容、合作、共赢</a:t>
            </a:r>
            <a:r>
              <a:rPr lang="en-US" altLang="zh-CN" sz="2000">
                <a:latin typeface="苏新诗柳楷简" panose="02010600000101010101" pitchFamily="2" charset="-122"/>
                <a:ea typeface="苏新诗柳楷简" panose="02010600000101010101" pitchFamily="2" charset="-122"/>
                <a:sym typeface="+mn-lt"/>
              </a:rPr>
              <a:t>”</a:t>
            </a:r>
            <a:r>
              <a:rPr lang="zh-CN" altLang="en-US" sz="2000">
                <a:latin typeface="苏新诗柳楷简" panose="02010600000101010101" pitchFamily="2" charset="-122"/>
                <a:ea typeface="苏新诗柳楷简" panose="02010600000101010101" pitchFamily="2" charset="-122"/>
                <a:sym typeface="+mn-lt"/>
              </a:rPr>
              <a:t>等。</a:t>
            </a:r>
          </a:p>
        </p:txBody>
      </p:sp>
    </p:spTree>
  </p:cSld>
  <p:clrMapOvr>
    <a:masterClrMapping/>
  </p:clrMapOvr>
  <mc:AlternateContent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cxnSp>
        <p:nvCxnSpPr>
          <p:cNvPr id="5" name="MH_Other_3"/>
          <p:cNvCxnSpPr>
            <a:cxnSpLocks noChangeShapeType="1"/>
          </p:cNvCxnSpPr>
          <p:nvPr>
            <p:custDataLst>
              <p:tags r:id="rId2"/>
            </p:custDataLst>
          </p:nvPr>
        </p:nvCxnSpPr>
        <p:spPr bwMode="auto">
          <a:xfrm>
            <a:off x="-10633" y="632507"/>
            <a:ext cx="12233262" cy="0"/>
          </a:xfrm>
          <a:prstGeom prst="line">
            <a:avLst/>
          </a:prstGeom>
          <a:noFill/>
          <a:ln w="6350" cap="flat" cmpd="sng" algn="ctr">
            <a:solidFill>
              <a:schemeClr val="tx1"/>
            </a:solidFill>
            <a:prstDash val="solid"/>
            <a:miter lim="800000"/>
          </a:ln>
          <a:effectLst/>
          <a:scene3d>
            <a:camera prst="perspectiveFront"/>
            <a:lightRig rig="threePt" dir="t"/>
          </a:scene3d>
          <a:sp3d>
            <a:bevelT/>
          </a:sp3d>
        </p:spPr>
        <p:style>
          <a:lnRef idx="3">
            <a:srgbClr val="5B9BD5"/>
          </a:lnRef>
          <a:fillRef idx="0">
            <a:srgbClr val="5B9BD5"/>
          </a:fillRef>
          <a:effectRef idx="2">
            <a:srgbClr val="5B9BD5"/>
          </a:effectRef>
          <a:fontRef idx="minor">
            <a:sysClr val="windowText" lastClr="000000"/>
          </a:fontRef>
        </p:style>
      </p:cxnSp>
      <p:sp>
        <p:nvSpPr>
          <p:cNvPr id="6" name="文本框 9"/>
          <p:cNvSpPr txBox="1">
            <a:spLocks noChangeArrowheads="1"/>
          </p:cNvSpPr>
          <p:nvPr/>
        </p:nvSpPr>
        <p:spPr bwMode="auto">
          <a:xfrm>
            <a:off x="-88265" y="632298"/>
            <a:ext cx="12190413" cy="4846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charset="-122"/>
              </a:defRPr>
            </a:lvl9pPr>
          </a:lstStyle>
          <a:p>
            <a:pPr algn="ctr">
              <a:buNone/>
            </a:pPr>
            <a:r>
              <a:rPr lang="zh-CN" altLang="en-US" b="1">
                <a:latin typeface="默陌山魂手迹" panose="02000603000000000000" pitchFamily="2" charset="-122"/>
                <a:ea typeface="默陌山魂手迹" panose="02000603000000000000" pitchFamily="2" charset="-122"/>
              </a:rPr>
              <a:t>三、时代破题</a:t>
            </a:r>
            <a:r>
              <a:rPr lang="en-US" altLang="zh-CN" b="1">
                <a:latin typeface="默陌山魂手迹" panose="02000603000000000000" pitchFamily="2" charset="-122"/>
                <a:ea typeface="默陌山魂手迹" panose="02000603000000000000" pitchFamily="2" charset="-122"/>
              </a:rPr>
              <a:t>——</a:t>
            </a:r>
            <a:r>
              <a:rPr lang="zh-CN" altLang="en-US" b="1">
                <a:latin typeface="默陌山魂手迹" panose="02000603000000000000" pitchFamily="2" charset="-122"/>
                <a:ea typeface="默陌山魂手迹" panose="02000603000000000000" pitchFamily="2" charset="-122"/>
              </a:rPr>
              <a:t>合作与共赢</a:t>
            </a:r>
          </a:p>
        </p:txBody>
      </p:sp>
      <p:sp>
        <p:nvSpPr>
          <p:cNvPr id="15" name="矩形 14"/>
          <p:cNvSpPr/>
          <p:nvPr/>
        </p:nvSpPr>
        <p:spPr>
          <a:xfrm>
            <a:off x="254840" y="5357642"/>
            <a:ext cx="11682321" cy="9144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>
              <a:lnSpc>
                <a:spcPct val="120000"/>
              </a:lnSpc>
            </a:pPr>
            <a:r>
              <a:rPr lang="zh-CN" altLang="en-US" sz="2500" b="1">
                <a:solidFill>
                  <a:srgbClr val="FF0000"/>
                </a:solidFill>
                <a:effectLst/>
                <a:latin typeface="方正宋刻本秀楷简体" panose="02000000000000000000" pitchFamily="2" charset="-122"/>
                <a:ea typeface="方正宋刻本秀楷简体" panose="02000000000000000000" pitchFamily="2" charset="-122"/>
              </a:rPr>
              <a:t>③中国方案：继续高举和平、发展、合作、共赢的旗帜，推动建设新型国际关系；              中国积极倡导构建人类命运共同体，进一步促进全球治理体系变革。</a:t>
            </a:r>
            <a:endParaRPr lang="en-US" altLang="zh-CN" sz="2500" b="1">
              <a:solidFill>
                <a:srgbClr val="FF0000"/>
              </a:solidFill>
              <a:effectLst/>
              <a:latin typeface="方正宋刻本秀楷简体" panose="02000000000000000000" pitchFamily="2" charset="-122"/>
              <a:ea typeface="方正宋刻本秀楷简体" panose="02000000000000000000" pitchFamily="2" charset="-122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393319" y="882036"/>
            <a:ext cx="11405362" cy="41751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 algn="just">
              <a:lnSpc>
                <a:spcPct val="150000"/>
              </a:lnSpc>
            </a:pPr>
            <a:r>
              <a:rPr lang="zh-CN" altLang="en-US" sz="2000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我们呼吁，各国人民同心协力，构建人类命运共同体，建设持久和平、普遍安全、共同繁荣、开放包容、清洁美丽的世界。</a:t>
            </a:r>
            <a:r>
              <a:rPr lang="zh-CN" altLang="en-US" sz="2000" b="1">
                <a:latin typeface="楷体" panose="02010609060101010101" pitchFamily="49" charset="-122"/>
                <a:ea typeface="楷体" panose="02010609060101010101" pitchFamily="49" charset="-122"/>
              </a:rPr>
              <a:t>要相互尊重、平等协商，坚决摒弃冷战思维和强权政治，走对话而不对抗、结伴而不结盟的国与国交往新路。要坚持以对话解决争端、以协商化解分歧，统筹应对传统和非传统安全威胁，反对一切形式的恐怖主义。要同舟共济，促进贸易和投资自由化便利化，推动经济全球化朝着更加</a:t>
            </a:r>
            <a:r>
              <a:rPr lang="zh-CN" altLang="en-US" sz="2000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开放、包容、普惠、平衡、共赢</a:t>
            </a:r>
            <a:r>
              <a:rPr lang="zh-CN" altLang="en-US" sz="2000" b="1">
                <a:latin typeface="楷体" panose="02010609060101010101" pitchFamily="49" charset="-122"/>
                <a:ea typeface="楷体" panose="02010609060101010101" pitchFamily="49" charset="-122"/>
              </a:rPr>
              <a:t>的方向发展。要尊重世界文明多样性，以文明交流超越文明隔阂、文明互鉴超越文明冲突、文明共存超越文明优越。要坚持环境友好，合作应对气候变化，保护好人类赖以生存的地球家园。</a:t>
            </a:r>
          </a:p>
          <a:p>
            <a:pPr algn="r">
              <a:lnSpc>
                <a:spcPct val="150000"/>
              </a:lnSpc>
            </a:pPr>
            <a:r>
              <a:rPr lang="en-US" altLang="zh-CN" sz="2000" b="1">
                <a:latin typeface="楷体" panose="02010609060101010101" pitchFamily="49" charset="-122"/>
                <a:ea typeface="楷体" panose="02010609060101010101" pitchFamily="49" charset="-122"/>
              </a:rPr>
              <a:t>——</a:t>
            </a:r>
            <a:r>
              <a:rPr lang="zh-CN" altLang="en-US" sz="2000" b="1">
                <a:latin typeface="楷体" panose="02010609060101010101" pitchFamily="49" charset="-122"/>
                <a:ea typeface="楷体" panose="02010609060101010101" pitchFamily="49" charset="-122"/>
              </a:rPr>
              <a:t>习近平</a:t>
            </a:r>
            <a:r>
              <a:rPr lang="en-US" altLang="zh-CN" sz="2000" b="1">
                <a:latin typeface="楷体" panose="02010609060101010101" pitchFamily="49" charset="-122"/>
                <a:ea typeface="楷体" panose="02010609060101010101" pitchFamily="49" charset="-122"/>
              </a:rPr>
              <a:t>《</a:t>
            </a:r>
            <a:r>
              <a:rPr lang="zh-CN" altLang="en-US" sz="2000" b="1">
                <a:latin typeface="楷体" panose="02010609060101010101" pitchFamily="49" charset="-122"/>
                <a:ea typeface="楷体" panose="02010609060101010101" pitchFamily="49" charset="-122"/>
              </a:rPr>
              <a:t>决胜全面建成小康社会夺取新时代中国特色社会主义伟大胜利</a:t>
            </a:r>
            <a:r>
              <a:rPr lang="en-US" altLang="zh-CN" sz="2000" b="1">
                <a:latin typeface="楷体" panose="02010609060101010101" pitchFamily="49" charset="-122"/>
                <a:ea typeface="楷体" panose="02010609060101010101" pitchFamily="49" charset="-122"/>
              </a:rPr>
              <a:t>——</a:t>
            </a:r>
            <a:r>
              <a:rPr lang="zh-CN" altLang="en-US" sz="2000" b="1">
                <a:latin typeface="楷体" panose="02010609060101010101" pitchFamily="49" charset="-122"/>
                <a:ea typeface="楷体" panose="02010609060101010101" pitchFamily="49" charset="-122"/>
              </a:rPr>
              <a:t>在中国共产党第十九次全国代表大会上的报告</a:t>
            </a:r>
            <a:r>
              <a:rPr lang="en-US" altLang="zh-CN" sz="2000" b="1">
                <a:latin typeface="楷体" panose="02010609060101010101" pitchFamily="49" charset="-122"/>
                <a:ea typeface="楷体" panose="02010609060101010101" pitchFamily="49" charset="-122"/>
              </a:rPr>
              <a:t>》</a:t>
            </a:r>
            <a:r>
              <a:rPr lang="zh-CN" altLang="en-US" sz="2000" b="1">
                <a:latin typeface="楷体" panose="02010609060101010101" pitchFamily="49" charset="-122"/>
                <a:ea typeface="楷体" panose="02010609060101010101" pitchFamily="49" charset="-122"/>
              </a:rPr>
              <a:t>（</a:t>
            </a:r>
            <a:r>
              <a:rPr lang="en-US" altLang="zh-CN" sz="2000" b="1">
                <a:latin typeface="楷体" panose="02010609060101010101" pitchFamily="49" charset="-122"/>
                <a:ea typeface="楷体" panose="02010609060101010101" pitchFamily="49" charset="-122"/>
              </a:rPr>
              <a:t>2017</a:t>
            </a:r>
            <a:r>
              <a:rPr lang="zh-CN" altLang="en-US" sz="2000" b="1">
                <a:latin typeface="楷体" panose="02010609060101010101" pitchFamily="49" charset="-122"/>
                <a:ea typeface="楷体" panose="02010609060101010101" pitchFamily="49" charset="-122"/>
              </a:rPr>
              <a:t>年</a:t>
            </a:r>
            <a:r>
              <a:rPr lang="en-US" altLang="zh-CN" sz="2000" b="1">
                <a:latin typeface="楷体" panose="02010609060101010101" pitchFamily="49" charset="-122"/>
                <a:ea typeface="楷体" panose="02010609060101010101" pitchFamily="49" charset="-122"/>
              </a:rPr>
              <a:t>10</a:t>
            </a:r>
            <a:r>
              <a:rPr lang="zh-CN" altLang="en-US" sz="2000" b="1">
                <a:latin typeface="楷体" panose="02010609060101010101" pitchFamily="49" charset="-122"/>
                <a:ea typeface="楷体" panose="02010609060101010101" pitchFamily="49" charset="-122"/>
              </a:rPr>
              <a:t>月</a:t>
            </a:r>
            <a:r>
              <a:rPr lang="en-US" altLang="zh-CN" sz="2000" b="1">
                <a:latin typeface="楷体" panose="02010609060101010101" pitchFamily="49" charset="-122"/>
                <a:ea typeface="楷体" panose="02010609060101010101" pitchFamily="49" charset="-122"/>
              </a:rPr>
              <a:t>18</a:t>
            </a:r>
            <a:r>
              <a:rPr lang="zh-CN" altLang="en-US" sz="2000" b="1">
                <a:latin typeface="楷体" panose="02010609060101010101" pitchFamily="49" charset="-122"/>
                <a:ea typeface="楷体" panose="02010609060101010101" pitchFamily="49" charset="-122"/>
              </a:rPr>
              <a:t>日）</a:t>
            </a:r>
          </a:p>
        </p:txBody>
      </p:sp>
    </p:spTree>
  </p:cSld>
  <p:clrMapOvr>
    <a:masterClrMapping/>
  </p:clrMapOvr>
  <mc:AlternateContent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cxnSp>
        <p:nvCxnSpPr>
          <p:cNvPr id="5" name="MH_Other_3"/>
          <p:cNvCxnSpPr>
            <a:cxnSpLocks noChangeShapeType="1"/>
          </p:cNvCxnSpPr>
          <p:nvPr>
            <p:custDataLst>
              <p:tags r:id="rId2"/>
            </p:custDataLst>
          </p:nvPr>
        </p:nvCxnSpPr>
        <p:spPr bwMode="auto">
          <a:xfrm>
            <a:off x="-10633" y="632507"/>
            <a:ext cx="12233262" cy="0"/>
          </a:xfrm>
          <a:prstGeom prst="line">
            <a:avLst/>
          </a:prstGeom>
          <a:noFill/>
          <a:ln w="6350" cap="flat" cmpd="sng" algn="ctr">
            <a:solidFill>
              <a:schemeClr val="tx1"/>
            </a:solidFill>
            <a:prstDash val="solid"/>
            <a:miter lim="800000"/>
          </a:ln>
          <a:effectLst/>
          <a:scene3d>
            <a:camera prst="perspectiveFront"/>
            <a:lightRig rig="threePt" dir="t"/>
          </a:scene3d>
          <a:sp3d>
            <a:bevelT/>
          </a:sp3d>
        </p:spPr>
        <p:style>
          <a:lnRef idx="3">
            <a:srgbClr val="5B9BD5"/>
          </a:lnRef>
          <a:fillRef idx="0">
            <a:srgbClr val="5B9BD5"/>
          </a:fillRef>
          <a:effectRef idx="2">
            <a:srgbClr val="5B9BD5"/>
          </a:effectRef>
          <a:fontRef idx="minor">
            <a:sysClr val="windowText" lastClr="000000"/>
          </a:fontRef>
        </p:style>
      </p:cxnSp>
      <p:sp>
        <p:nvSpPr>
          <p:cNvPr id="6" name="文本框 9"/>
          <p:cNvSpPr txBox="1">
            <a:spLocks noChangeArrowheads="1"/>
          </p:cNvSpPr>
          <p:nvPr/>
        </p:nvSpPr>
        <p:spPr bwMode="auto">
          <a:xfrm>
            <a:off x="0" y="566258"/>
            <a:ext cx="12190413" cy="4846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charset="-122"/>
              </a:defRPr>
            </a:lvl9pPr>
          </a:lstStyle>
          <a:p>
            <a:pPr algn="ctr">
              <a:buNone/>
            </a:pPr>
            <a:r>
              <a:rPr lang="zh-CN" altLang="en-US" b="1">
                <a:latin typeface="默陌山魂手迹" panose="02000603000000000000" pitchFamily="2" charset="-122"/>
                <a:ea typeface="默陌山魂手迹" panose="02000603000000000000" pitchFamily="2" charset="-122"/>
              </a:rPr>
              <a:t>三、时代破题</a:t>
            </a:r>
            <a:r>
              <a:rPr lang="en-US" altLang="zh-CN" b="1">
                <a:latin typeface="默陌山魂手迹" panose="02000603000000000000" pitchFamily="2" charset="-122"/>
                <a:ea typeface="默陌山魂手迹" panose="02000603000000000000" pitchFamily="2" charset="-122"/>
              </a:rPr>
              <a:t>——</a:t>
            </a:r>
            <a:r>
              <a:rPr lang="zh-CN" altLang="en-US" b="1">
                <a:latin typeface="默陌山魂手迹" panose="02000603000000000000" pitchFamily="2" charset="-122"/>
                <a:ea typeface="默陌山魂手迹" panose="02000603000000000000" pitchFamily="2" charset="-122"/>
              </a:rPr>
              <a:t>合作与共赢</a:t>
            </a: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8352" b="93407" l="9328" r="95445">
                        <a14:foregroundMark x1="36226" y1="34725" x2="28416" y2="32527"/>
                        <a14:foregroundMark x1="28416" y1="32527" x2="32104" y2="41978"/>
                        <a14:foregroundMark x1="32104" y1="41978" x2="38178" y2="35604"/>
                        <a14:foregroundMark x1="38178" y1="35604" x2="30586" y2="32527"/>
                        <a14:foregroundMark x1="30586" y1="32527" x2="31020" y2="40659"/>
                        <a14:foregroundMark x1="31020" y1="40659" x2="36009" y2="33626"/>
                        <a14:foregroundMark x1="36009" y1="33626" x2="36876" y2="42198"/>
                        <a14:foregroundMark x1="36876" y1="42198" x2="33189" y2="43736"/>
                        <a14:foregroundMark x1="36148" y1="92527" x2="47939" y2="92527"/>
                        <a14:foregroundMark x1="19957" y1="92527" x2="25302" y2="92527"/>
                        <a14:foregroundMark x1="47345" y1="92308" x2="38395" y2="89011"/>
                        <a14:foregroundMark x1="47939" y1="92527" x2="47345" y2="92308"/>
                        <a14:foregroundMark x1="38395" y1="89011" x2="29067" y2="89451"/>
                        <a14:foregroundMark x1="29067" y1="89451" x2="20824" y2="92088"/>
                        <a14:foregroundMark x1="35975" y1="92802" x2="39479" y2="92967"/>
                        <a14:foregroundMark x1="20824" y1="92088" x2="25441" y2="92306"/>
                        <a14:foregroundMark x1="25144" y1="92778" x2="22777" y2="92747"/>
                        <a14:foregroundMark x1="39479" y1="92967" x2="35901" y2="92920"/>
                        <a14:foregroundMark x1="29624" y1="90435" x2="30586" y2="90110"/>
                        <a14:foregroundMark x1="22777" y1="92747" x2="25806" y2="91724"/>
                        <a14:foregroundMark x1="30586" y1="90110" x2="20607" y2="90110"/>
                        <a14:foregroundMark x1="20607" y1="90110" x2="26103" y2="91252"/>
                        <a14:foregroundMark x1="37346" y1="90619" x2="39262" y2="90330"/>
                        <a14:foregroundMark x1="39262" y1="90330" x2="29718" y2="90330"/>
                        <a14:foregroundMark x1="37164" y1="90910" x2="38178" y2="90989"/>
                        <a14:foregroundMark x1="29718" y1="90330" x2="31066" y2="90435"/>
                        <a14:foregroundMark x1="26268" y1="90989" x2="23861" y2="90989"/>
                        <a14:foregroundMark x1="38178" y1="90989" x2="37114" y2="90989"/>
                        <a14:foregroundMark x1="23861" y1="90989" x2="25854" y2="91648"/>
                        <a14:foregroundMark x1="35457" y1="93626" x2="40998" y2="93626"/>
                        <a14:foregroundMark x1="33228" y1="90435" x2="32972" y2="90330"/>
                        <a14:foregroundMark x1="40998" y1="93626" x2="36594" y2="91817"/>
                        <a14:foregroundMark x1="32972" y1="90330" x2="42516" y2="89231"/>
                        <a14:foregroundMark x1="49716" y1="92878" x2="49892" y2="92967"/>
                        <a14:foregroundMark x1="49023" y1="92527" x2="49287" y2="92661"/>
                        <a14:foregroundMark x1="48591" y1="92308" x2="49023" y2="92527"/>
                        <a14:foregroundMark x1="42516" y1="89231" x2="48591" y2="92308"/>
                        <a14:foregroundMark x1="49530" y1="93187" x2="48807" y2="93626"/>
                        <a14:foregroundMark x1="49892" y1="92967" x2="49530" y2="93187"/>
                        <a14:foregroundMark x1="27115" y1="10989" x2="35358" y2="8791"/>
                        <a14:foregroundMark x1="35358" y1="8791" x2="35141" y2="12527"/>
                        <a14:foregroundMark x1="60304" y1="19780" x2="90239" y2="19780"/>
                        <a14:foregroundMark x1="90239" y1="19780" x2="86334" y2="28791"/>
                        <a14:foregroundMark x1="86334" y1="28791" x2="74620" y2="30110"/>
                        <a14:foregroundMark x1="74620" y1="30110" x2="68764" y2="23956"/>
                        <a14:foregroundMark x1="68764" y1="23956" x2="80260" y2="22198"/>
                        <a14:foregroundMark x1="80260" y1="22198" x2="72234" y2="27692"/>
                        <a14:foregroundMark x1="72234" y1="27692" x2="63774" y2="24396"/>
                        <a14:foregroundMark x1="63774" y1="24396" x2="76790" y2="28571"/>
                        <a14:foregroundMark x1="76790" y1="28571" x2="65293" y2="22198"/>
                        <a14:foregroundMark x1="65293" y1="22198" x2="76356" y2="26374"/>
                        <a14:foregroundMark x1="76356" y1="26374" x2="78959" y2="22637"/>
                        <a14:foregroundMark x1="68547" y1="29231" x2="69631" y2="29890"/>
                        <a14:foregroundMark x1="72885" y1="30330" x2="72885" y2="30330"/>
                        <a14:foregroundMark x1="94577" y1="18901" x2="94577" y2="18901"/>
                        <a14:foregroundMark x1="94143" y1="18901" x2="93275" y2="26593"/>
                        <a14:foregroundMark x1="95445" y1="20659" x2="92625" y2="29890"/>
                        <a14:foregroundMark x1="92842" y1="30769" x2="86551" y2="37143"/>
                        <a14:foregroundMark x1="63521" y1="35600" x2="60304" y2="35385"/>
                        <a14:foregroundMark x1="86551" y1="37143" x2="83712" y2="36953"/>
                        <a14:foregroundMark x1="60304" y1="35385" x2="53145" y2="23516"/>
                        <a14:foregroundMark x1="57050" y1="35165" x2="59653" y2="34945"/>
                        <a14:foregroundMark x1="54447" y1="28132" x2="52928" y2="20659"/>
                        <a14:foregroundMark x1="54664" y1="29011" x2="55531" y2="28791"/>
                        <a14:foregroundMark x1="86334" y1="38242" x2="91323" y2="35385"/>
                        <a14:foregroundMark x1="63991" y1="35385" x2="83948" y2="35604"/>
                        <a14:backgroundMark x1="23644" y1="95165" x2="34490" y2="95165"/>
                        <a14:backgroundMark x1="49675" y1="93626" x2="49675" y2="93626"/>
                        <a14:backgroundMark x1="49892" y1="93187" x2="49892" y2="93187"/>
                        <a14:backgroundMark x1="50325" y1="92967" x2="50325" y2="92967"/>
                        <a14:backgroundMark x1="50759" y1="92527" x2="50759" y2="92527"/>
                        <a14:backgroundMark x1="49241" y1="92308" x2="49241" y2="92308"/>
                        <a14:backgroundMark x1="49892" y1="92967" x2="49892" y2="92967"/>
                        <a14:backgroundMark x1="49675" y1="93846" x2="49458" y2="92088"/>
                        <a14:backgroundMark x1="83114" y1="36923" x2="83731" y2="36923"/>
                        <a14:backgroundMark x1="62690" y1="36923" x2="63018" y2="36923"/>
                      </a14:backgroundRemoval>
                    </a14:imgEffect>
                    <a14:imgEffect>
                      <a14:colorTemperature colorTemp="8800"/>
                    </a14:imgEffect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662"/>
          <a:stretch>
            <a:fillRect/>
          </a:stretch>
        </p:blipFill>
        <p:spPr>
          <a:xfrm>
            <a:off x="519951" y="2985008"/>
            <a:ext cx="3605482" cy="3597521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9" name="任意多边形: 形状 8"/>
          <p:cNvSpPr/>
          <p:nvPr/>
        </p:nvSpPr>
        <p:spPr>
          <a:xfrm>
            <a:off x="4805912" y="3381149"/>
            <a:ext cx="6666614" cy="744277"/>
          </a:xfrm>
          <a:custGeom>
            <a:gdLst>
              <a:gd name="connsiteX0" fmla="*/ 0 w 6560289"/>
              <a:gd name="connsiteY0" fmla="*/ 0 h 1036800"/>
              <a:gd name="connsiteX1" fmla="*/ 6560289 w 6560289"/>
              <a:gd name="connsiteY1" fmla="*/ 0 h 1036800"/>
              <a:gd name="connsiteX2" fmla="*/ 6560289 w 6560289"/>
              <a:gd name="connsiteY2" fmla="*/ 1036800 h 1036800"/>
              <a:gd name="connsiteX3" fmla="*/ 0 w 6560289"/>
              <a:gd name="connsiteY3" fmla="*/ 1036800 h 1036800"/>
              <a:gd name="connsiteX4" fmla="*/ 0 w 6560289"/>
              <a:gd name="connsiteY4" fmla="*/ 0 h 1036800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560289" h="1036800">
                <a:moveTo>
                  <a:pt x="0" y="0"/>
                </a:moveTo>
                <a:lnTo>
                  <a:pt x="6560289" y="0"/>
                </a:lnTo>
                <a:lnTo>
                  <a:pt x="6560289" y="1036800"/>
                </a:lnTo>
                <a:lnTo>
                  <a:pt x="0" y="1036800"/>
                </a:lnTo>
                <a:lnTo>
                  <a:pt x="0" y="0"/>
                </a:lnTo>
                <a:close/>
              </a:path>
            </a:pathLst>
          </a:custGeom>
          <a:noFill/>
          <a:ln w="3175">
            <a:noFill/>
          </a:ln>
        </p:spPr>
        <p:style>
          <a:lnRef idx="2">
            <a:scrgbClr r="0" g="0" b="0"/>
          </a:lnRef>
          <a:fillRef idx="1">
            <a:schemeClr val="lt1">
              <a:hueOff val="0"/>
              <a:satOff val="0"/>
              <a:lumOff val="0"/>
              <a:alphaOff val="0"/>
            </a:schemeClr>
          </a:fillRef>
          <a:effectRef idx="0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199136" tIns="113792" rIns="199136" bIns="113792" numCol="1" spcCol="1270" anchor="ctr" anchorCtr="0">
            <a:noAutofit/>
          </a:bodyPr>
          <a:lstStyle/>
          <a:p>
            <a:pPr marL="0" lvl="0" indent="0" defTabSz="12446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zh-CN" altLang="en-US" sz="2800" b="0" kern="1200">
                <a:latin typeface="汉仪魏碑简" panose="02010609000101010101" pitchFamily="49" charset="-122"/>
                <a:ea typeface="汉仪魏碑简" panose="02010609000101010101" pitchFamily="49" charset="-122"/>
              </a:rPr>
              <a:t>请结合教材相关内容思考以下问题：</a:t>
            </a:r>
          </a:p>
        </p:txBody>
      </p:sp>
      <p:sp>
        <p:nvSpPr>
          <p:cNvPr id="10" name="任意多边形: 形状 9"/>
          <p:cNvSpPr/>
          <p:nvPr/>
        </p:nvSpPr>
        <p:spPr>
          <a:xfrm>
            <a:off x="4805912" y="3912783"/>
            <a:ext cx="6666614" cy="2445487"/>
          </a:xfrm>
          <a:custGeom>
            <a:gdLst>
              <a:gd name="connsiteX0" fmla="*/ 0 w 6560289"/>
              <a:gd name="connsiteY0" fmla="*/ 0 h 2816369"/>
              <a:gd name="connsiteX1" fmla="*/ 6560289 w 6560289"/>
              <a:gd name="connsiteY1" fmla="*/ 0 h 2816369"/>
              <a:gd name="connsiteX2" fmla="*/ 6560289 w 6560289"/>
              <a:gd name="connsiteY2" fmla="*/ 2816369 h 2816369"/>
              <a:gd name="connsiteX3" fmla="*/ 0 w 6560289"/>
              <a:gd name="connsiteY3" fmla="*/ 2816369 h 2816369"/>
              <a:gd name="connsiteX4" fmla="*/ 0 w 6560289"/>
              <a:gd name="connsiteY4" fmla="*/ 0 h 2816369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560289" h="2816369">
                <a:moveTo>
                  <a:pt x="0" y="0"/>
                </a:moveTo>
                <a:lnTo>
                  <a:pt x="6560289" y="0"/>
                </a:lnTo>
                <a:lnTo>
                  <a:pt x="6560289" y="2816369"/>
                </a:lnTo>
                <a:lnTo>
                  <a:pt x="0" y="2816369"/>
                </a:lnTo>
                <a:lnTo>
                  <a:pt x="0" y="0"/>
                </a:lnTo>
                <a:close/>
              </a:path>
            </a:pathLst>
          </a:custGeom>
          <a:noFill/>
          <a:ln w="3175">
            <a:noFill/>
          </a:ln>
        </p:spPr>
        <p:style>
          <a:lnRef idx="2">
            <a:scrgbClr r="0" g="0" b="0"/>
          </a:lnRef>
          <a:fillRef idx="1">
            <a:schemeClr val="lt1">
              <a:alpha val="90000"/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128016" tIns="128016" rIns="170688" bIns="192024" numCol="1" spcCol="1270" anchor="t" anchorCtr="0">
            <a:noAutofit/>
          </a:bodyPr>
          <a:lstStyle/>
          <a:p>
            <a:pPr marL="179705" lvl="1" indent="-431800" algn="l" defTabSz="1066800">
              <a:lnSpc>
                <a:spcPct val="150000"/>
              </a:lnSpc>
              <a:spcBef>
                <a:spcPct val="0"/>
              </a:spcBef>
              <a:buFont typeface="Wingdings" panose="05000000000000000000" pitchFamily="2" charset="2"/>
              <a:buChar char="u"/>
            </a:pPr>
            <a:r>
              <a:rPr lang="zh-CN" altLang="en-US" sz="2400" b="1" kern="1200">
                <a:latin typeface="楷体" panose="02010609060101010101" pitchFamily="49" charset="-122"/>
                <a:ea typeface="楷体" panose="02010609060101010101" pitchFamily="49" charset="-122"/>
              </a:rPr>
              <a:t>什么是人类命运共同体？</a:t>
            </a:r>
          </a:p>
          <a:p>
            <a:pPr marL="179705" lvl="1" indent="-431800" algn="l" defTabSz="1066800">
              <a:lnSpc>
                <a:spcPct val="150000"/>
              </a:lnSpc>
              <a:spcBef>
                <a:spcPct val="0"/>
              </a:spcBef>
              <a:buFont typeface="Wingdings" panose="05000000000000000000" pitchFamily="2" charset="2"/>
              <a:buChar char="u"/>
            </a:pPr>
            <a:r>
              <a:rPr lang="zh-CN" altLang="en-US" sz="2400" b="1" kern="1200">
                <a:latin typeface="楷体" panose="02010609060101010101" pitchFamily="49" charset="-122"/>
                <a:ea typeface="楷体" panose="02010609060101010101" pitchFamily="49" charset="-122"/>
              </a:rPr>
              <a:t>中国为什么要倡导构建人类命运共同体？</a:t>
            </a:r>
          </a:p>
          <a:p>
            <a:pPr marL="179705" lvl="1" indent="-431800" algn="l" defTabSz="1066800">
              <a:lnSpc>
                <a:spcPct val="150000"/>
              </a:lnSpc>
              <a:spcBef>
                <a:spcPct val="0"/>
              </a:spcBef>
              <a:buFont typeface="Wingdings" panose="05000000000000000000" pitchFamily="2" charset="2"/>
              <a:buChar char="u"/>
            </a:pPr>
            <a:r>
              <a:rPr lang="zh-CN" altLang="en-US" sz="2400" b="1" kern="1200">
                <a:latin typeface="楷体" panose="02010609060101010101" pitchFamily="49" charset="-122"/>
                <a:ea typeface="楷体" panose="02010609060101010101" pitchFamily="49" charset="-122"/>
              </a:rPr>
              <a:t>中国为构建人类命运共同体做了哪些贡献？</a:t>
            </a:r>
          </a:p>
          <a:p>
            <a:pPr marL="179705" lvl="1" indent="-431800" algn="l" defTabSz="1066800">
              <a:lnSpc>
                <a:spcPct val="150000"/>
              </a:lnSpc>
              <a:spcBef>
                <a:spcPct val="0"/>
              </a:spcBef>
              <a:buFont typeface="Wingdings" panose="05000000000000000000" pitchFamily="2" charset="2"/>
              <a:buChar char="u"/>
            </a:pPr>
            <a:r>
              <a:rPr lang="zh-CN" altLang="en-US" sz="2400" b="1" kern="1200">
                <a:latin typeface="楷体" panose="02010609060101010101" pitchFamily="49" charset="-122"/>
                <a:ea typeface="楷体" panose="02010609060101010101" pitchFamily="49" charset="-122"/>
              </a:rPr>
              <a:t>中国倡导构建人类命运体有什么时代意义？</a:t>
            </a:r>
          </a:p>
        </p:txBody>
      </p:sp>
      <p:grpSp>
        <p:nvGrpSpPr>
          <p:cNvPr id="16" name="组合 15"/>
          <p:cNvGrpSpPr/>
          <p:nvPr/>
        </p:nvGrpSpPr>
        <p:grpSpPr>
          <a:xfrm>
            <a:off x="519952" y="794676"/>
            <a:ext cx="11152097" cy="2268686"/>
            <a:chOff x="696685" y="3587828"/>
            <a:chExt cx="11152097" cy="2268686"/>
          </a:xfrm>
          <a:effectLst/>
        </p:grpSpPr>
        <p:sp>
          <p:nvSpPr>
            <p:cNvPr id="17" name="椭圆 16"/>
            <p:cNvSpPr/>
            <p:nvPr/>
          </p:nvSpPr>
          <p:spPr>
            <a:xfrm>
              <a:off x="696685" y="3666183"/>
              <a:ext cx="2061931" cy="2111977"/>
            </a:xfrm>
            <a:prstGeom prst="ellipse">
              <a:avLst/>
            </a:prstGeom>
            <a:ln>
              <a:noFill/>
            </a:ln>
            <a:effectLst>
              <a:outerShdw blurRad="57785" dist="33020" dir="3180000" algn="ctr">
                <a:srgbClr val="000000">
                  <a:alpha val="30000"/>
                </a:srgbClr>
              </a:outerShdw>
            </a:effectLst>
            <a:scene3d>
              <a:camera prst="orthographicFront">
                <a:rot lat="0" lon="0" rev="0"/>
              </a:camera>
              <a:lightRig rig="brightRoom" dir="t">
                <a:rot lat="0" lon="0" rev="600000"/>
              </a:lightRig>
            </a:scene3d>
            <a:sp3d prstMaterial="metal">
              <a:bevelT w="38100" h="57150" prst="angle"/>
            </a:sp3d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lvl="0" algn="ctr">
                <a:lnSpc>
                  <a:spcPct val="120000"/>
                </a:lnSpc>
              </a:pPr>
              <a:r>
                <a:rPr lang="en-US" altLang="zh-CN" sz="1200" b="1">
                  <a:solidFill>
                    <a:srgbClr val="FF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2013</a:t>
              </a:r>
              <a:r>
                <a:rPr lang="zh-CN" altLang="zh-CN" sz="1200" b="1">
                  <a:solidFill>
                    <a:srgbClr val="FF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年</a:t>
              </a:r>
              <a:r>
                <a:rPr lang="en-US" altLang="zh-CN" sz="1200" b="1">
                  <a:solidFill>
                    <a:srgbClr val="FF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3</a:t>
              </a:r>
              <a:r>
                <a:rPr lang="zh-CN" altLang="zh-CN" sz="1200" b="1">
                  <a:solidFill>
                    <a:srgbClr val="FF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月</a:t>
              </a:r>
              <a:r>
                <a:rPr lang="zh-CN" altLang="zh-CN" sz="1200" b="1">
                  <a:latin typeface="楷体" panose="02010609060101010101" pitchFamily="49" charset="-122"/>
                  <a:ea typeface="楷体" panose="02010609060101010101" pitchFamily="49" charset="-122"/>
                </a:rPr>
                <a:t>，习近平在莫斯科国际关系学院的演讲中，首次向国际社会提出命运共同体理念。</a:t>
              </a:r>
            </a:p>
          </p:txBody>
        </p:sp>
        <p:sp>
          <p:nvSpPr>
            <p:cNvPr id="18" name="等腰三角形 17"/>
            <p:cNvSpPr/>
            <p:nvPr/>
          </p:nvSpPr>
          <p:spPr>
            <a:xfrm rot="5472252">
              <a:off x="2947222" y="4479298"/>
              <a:ext cx="641105" cy="485746"/>
            </a:xfrm>
            <a:prstGeom prst="triangle">
              <a:avLst/>
            </a:prstGeom>
            <a:solidFill>
              <a:schemeClr val="bg2">
                <a:lumMod val="25000"/>
              </a:schemeClr>
            </a:solidFill>
            <a:ln>
              <a:noFill/>
            </a:ln>
            <a:effectLst>
              <a:outerShdw blurRad="57785" dist="33020" dir="3180000" algn="ctr">
                <a:srgbClr val="000000">
                  <a:alpha val="30000"/>
                </a:srgbClr>
              </a:outerShdw>
            </a:effectLst>
            <a:scene3d>
              <a:camera prst="orthographicFront">
                <a:rot lat="0" lon="0" rev="0"/>
              </a:camera>
              <a:lightRig rig="brightRoom" dir="t">
                <a:rot lat="0" lon="0" rev="600000"/>
              </a:lightRig>
            </a:scene3d>
            <a:sp3d prstMaterial="metal">
              <a:bevelT w="38100" h="57150" prst="angle"/>
            </a:sp3d>
          </p:spPr>
          <p:style>
            <a:lnRef idx="0">
              <a:schemeClr val="dk1">
                <a:tint val="60000"/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1">
              <a:schemeClr val="dk1">
                <a:tint val="6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/>
            <a:lstStyle/>
            <a:p>
              <a:endParaRPr/>
            </a:p>
          </p:txBody>
        </p:sp>
        <p:sp>
          <p:nvSpPr>
            <p:cNvPr id="19" name="椭圆 18"/>
            <p:cNvSpPr/>
            <p:nvPr/>
          </p:nvSpPr>
          <p:spPr>
            <a:xfrm>
              <a:off x="3776934" y="3705342"/>
              <a:ext cx="2033658" cy="2033658"/>
            </a:xfrm>
            <a:prstGeom prst="ellipse">
              <a:avLst/>
            </a:prstGeom>
            <a:ln>
              <a:noFill/>
            </a:ln>
            <a:effectLst>
              <a:outerShdw blurRad="57785" dist="33020" dir="3180000" algn="ctr">
                <a:srgbClr val="000000">
                  <a:alpha val="30000"/>
                </a:srgbClr>
              </a:outerShdw>
            </a:effectLst>
            <a:scene3d>
              <a:camera prst="orthographicFront">
                <a:rot lat="0" lon="0" rev="0"/>
              </a:camera>
              <a:lightRig rig="brightRoom" dir="t">
                <a:rot lat="0" lon="0" rev="600000"/>
              </a:lightRig>
            </a:scene3d>
            <a:sp3d prstMaterial="metal">
              <a:bevelT w="38100" h="57150" prst="angle"/>
            </a:sp3d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lvl="0" algn="ctr">
                <a:lnSpc>
                  <a:spcPct val="120000"/>
                </a:lnSpc>
              </a:pPr>
              <a:r>
                <a:rPr lang="en-US" altLang="zh-CN" sz="1200" b="1">
                  <a:solidFill>
                    <a:srgbClr val="FF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2015</a:t>
              </a:r>
              <a:r>
                <a:rPr lang="zh-CN" altLang="zh-CN" sz="1200" b="1">
                  <a:solidFill>
                    <a:srgbClr val="FF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年</a:t>
              </a:r>
              <a:r>
                <a:rPr lang="en-US" altLang="zh-CN" sz="1200" b="1">
                  <a:solidFill>
                    <a:srgbClr val="FF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9</a:t>
              </a:r>
              <a:r>
                <a:rPr lang="zh-CN" altLang="zh-CN" sz="1200" b="1">
                  <a:solidFill>
                    <a:srgbClr val="FF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月</a:t>
              </a:r>
              <a:r>
                <a:rPr lang="zh-CN" altLang="zh-CN" sz="1200" b="1">
                  <a:latin typeface="楷体" panose="02010609060101010101" pitchFamily="49" charset="-122"/>
                  <a:ea typeface="楷体" panose="02010609060101010101" pitchFamily="49" charset="-122"/>
                </a:rPr>
                <a:t>，习近平在纽约联合国总部，首次向国际社会全面阐述了人类命运共同体的内涵。</a:t>
              </a:r>
            </a:p>
          </p:txBody>
        </p:sp>
        <p:sp>
          <p:nvSpPr>
            <p:cNvPr id="20" name="等腰三角形 19"/>
            <p:cNvSpPr/>
            <p:nvPr/>
          </p:nvSpPr>
          <p:spPr>
            <a:xfrm rot="5472252">
              <a:off x="5999198" y="4479298"/>
              <a:ext cx="641105" cy="485746"/>
            </a:xfrm>
            <a:prstGeom prst="triangle">
              <a:avLst/>
            </a:prstGeom>
            <a:solidFill>
              <a:schemeClr val="bg2">
                <a:lumMod val="25000"/>
              </a:schemeClr>
            </a:solidFill>
            <a:ln>
              <a:noFill/>
            </a:ln>
            <a:effectLst>
              <a:outerShdw blurRad="57785" dist="33020" dir="3180000" algn="ctr">
                <a:srgbClr val="000000">
                  <a:alpha val="30000"/>
                </a:srgbClr>
              </a:outerShdw>
            </a:effectLst>
            <a:scene3d>
              <a:camera prst="orthographicFront">
                <a:rot lat="0" lon="0" rev="0"/>
              </a:camera>
              <a:lightRig rig="brightRoom" dir="t">
                <a:rot lat="0" lon="0" rev="600000"/>
              </a:lightRig>
            </a:scene3d>
            <a:sp3d prstMaterial="metal">
              <a:bevelT w="38100" h="57150" prst="angle"/>
            </a:sp3d>
          </p:spPr>
          <p:style>
            <a:lnRef idx="0">
              <a:schemeClr val="dk1">
                <a:tint val="60000"/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1">
              <a:schemeClr val="dk1">
                <a:tint val="6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/>
            <a:lstStyle/>
            <a:p>
              <a:endParaRPr/>
            </a:p>
          </p:txBody>
        </p:sp>
        <p:sp>
          <p:nvSpPr>
            <p:cNvPr id="21" name="椭圆 20"/>
            <p:cNvSpPr/>
            <p:nvPr/>
          </p:nvSpPr>
          <p:spPr>
            <a:xfrm>
              <a:off x="6828910" y="3843849"/>
              <a:ext cx="1786630" cy="1756644"/>
            </a:xfrm>
            <a:prstGeom prst="ellipse">
              <a:avLst/>
            </a:prstGeom>
            <a:ln>
              <a:noFill/>
            </a:ln>
            <a:effectLst>
              <a:outerShdw blurRad="57785" dist="33020" dir="3180000" algn="ctr">
                <a:srgbClr val="000000">
                  <a:alpha val="30000"/>
                </a:srgbClr>
              </a:outerShdw>
            </a:effectLst>
            <a:scene3d>
              <a:camera prst="orthographicFront">
                <a:rot lat="0" lon="0" rev="0"/>
              </a:camera>
              <a:lightRig rig="brightRoom" dir="t">
                <a:rot lat="0" lon="0" rev="600000"/>
              </a:lightRig>
            </a:scene3d>
            <a:sp3d prstMaterial="metal">
              <a:bevelT w="38100" h="57150" prst="angle"/>
            </a:sp3d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lvl="0" algn="ctr">
                <a:lnSpc>
                  <a:spcPct val="120000"/>
                </a:lnSpc>
              </a:pPr>
              <a:r>
                <a:rPr lang="en-US" altLang="zh-CN" sz="1200" b="1">
                  <a:solidFill>
                    <a:srgbClr val="FF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2017</a:t>
              </a:r>
              <a:r>
                <a:rPr lang="zh-CN" altLang="en-US" sz="1200" b="1">
                  <a:solidFill>
                    <a:srgbClr val="FF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年</a:t>
              </a:r>
              <a:r>
                <a:rPr lang="en-US" altLang="zh-CN" sz="1200" b="1">
                  <a:solidFill>
                    <a:srgbClr val="FF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2</a:t>
              </a:r>
              <a:r>
                <a:rPr lang="zh-CN" altLang="en-US" sz="1200" b="1">
                  <a:solidFill>
                    <a:srgbClr val="FF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月</a:t>
              </a:r>
              <a:r>
                <a:rPr lang="zh-CN" altLang="en-US" sz="1200" b="1">
                  <a:latin typeface="楷体" panose="02010609060101010101" pitchFamily="49" charset="-122"/>
                  <a:ea typeface="楷体" panose="02010609060101010101" pitchFamily="49" charset="-122"/>
                </a:rPr>
                <a:t>，人类命运共同体理念首次被写入联合国决议之中。</a:t>
              </a:r>
            </a:p>
          </p:txBody>
        </p:sp>
        <p:sp>
          <p:nvSpPr>
            <p:cNvPr id="22" name="椭圆 21"/>
            <p:cNvSpPr/>
            <p:nvPr/>
          </p:nvSpPr>
          <p:spPr>
            <a:xfrm>
              <a:off x="9633856" y="3587828"/>
              <a:ext cx="2214926" cy="2268686"/>
            </a:xfrm>
            <a:prstGeom prst="ellipse">
              <a:avLst/>
            </a:prstGeom>
            <a:ln>
              <a:noFill/>
            </a:ln>
            <a:effectLst>
              <a:outerShdw blurRad="57785" dist="33020" dir="3180000" algn="ctr">
                <a:srgbClr val="000000">
                  <a:alpha val="30000"/>
                </a:srgbClr>
              </a:outerShdw>
            </a:effectLst>
            <a:scene3d>
              <a:camera prst="orthographicFront">
                <a:rot lat="0" lon="0" rev="0"/>
              </a:camera>
              <a:lightRig rig="brightRoom" dir="t">
                <a:rot lat="0" lon="0" rev="600000"/>
              </a:lightRig>
            </a:scene3d>
            <a:sp3d prstMaterial="metal">
              <a:bevelT w="38100" h="57150" prst="angle"/>
            </a:sp3d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lvl="0" algn="ctr">
                <a:lnSpc>
                  <a:spcPct val="120000"/>
                </a:lnSpc>
              </a:pPr>
              <a:r>
                <a:rPr lang="en-US" altLang="zh-CN" sz="1200" b="1">
                  <a:solidFill>
                    <a:srgbClr val="FF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2017</a:t>
              </a:r>
              <a:r>
                <a:rPr lang="zh-CN" altLang="en-US" sz="1200" b="1">
                  <a:solidFill>
                    <a:srgbClr val="FF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年</a:t>
              </a:r>
              <a:r>
                <a:rPr lang="en-US" altLang="zh-CN" sz="1200" b="1">
                  <a:solidFill>
                    <a:srgbClr val="FF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10</a:t>
              </a:r>
              <a:r>
                <a:rPr lang="zh-CN" altLang="en-US" sz="1200" b="1">
                  <a:solidFill>
                    <a:srgbClr val="FF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月</a:t>
              </a:r>
              <a:r>
                <a:rPr lang="zh-CN" altLang="en-US" sz="1200" b="1">
                  <a:latin typeface="楷体" panose="02010609060101010101" pitchFamily="49" charset="-122"/>
                  <a:ea typeface="楷体" panose="02010609060101010101" pitchFamily="49" charset="-122"/>
                </a:rPr>
                <a:t>，习近平总书记在中共十九大上，对“坚持和平发展道路，推动构建人类命运共同体”作了全面、深刻的阐述。</a:t>
              </a:r>
            </a:p>
          </p:txBody>
        </p:sp>
        <p:sp>
          <p:nvSpPr>
            <p:cNvPr id="23" name="等腰三角形 22"/>
            <p:cNvSpPr/>
            <p:nvPr/>
          </p:nvSpPr>
          <p:spPr>
            <a:xfrm rot="5472252">
              <a:off x="8804146" y="4479298"/>
              <a:ext cx="641105" cy="485746"/>
            </a:xfrm>
            <a:prstGeom prst="triangle">
              <a:avLst/>
            </a:prstGeom>
            <a:solidFill>
              <a:schemeClr val="bg2">
                <a:lumMod val="25000"/>
              </a:schemeClr>
            </a:solidFill>
            <a:ln>
              <a:noFill/>
            </a:ln>
            <a:effectLst>
              <a:outerShdw blurRad="57785" dist="33020" dir="3180000" algn="ctr">
                <a:srgbClr val="000000">
                  <a:alpha val="30000"/>
                </a:srgbClr>
              </a:outerShdw>
            </a:effectLst>
            <a:scene3d>
              <a:camera prst="orthographicFront">
                <a:rot lat="0" lon="0" rev="0"/>
              </a:camera>
              <a:lightRig rig="brightRoom" dir="t">
                <a:rot lat="0" lon="0" rev="600000"/>
              </a:lightRig>
            </a:scene3d>
            <a:sp3d prstMaterial="metal">
              <a:bevelT w="38100" h="57150" prst="angle"/>
            </a:sp3d>
          </p:spPr>
          <p:style>
            <a:lnRef idx="0">
              <a:schemeClr val="dk1">
                <a:tint val="60000"/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1">
              <a:schemeClr val="dk1">
                <a:tint val="6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/>
            <a:lstStyle/>
            <a:p>
              <a:endParaRPr/>
            </a:p>
          </p:txBody>
        </p:sp>
      </p:grpSp>
    </p:spTree>
  </p:cSld>
  <p:clrMapOvr>
    <a:masterClrMapping/>
  </p:clrMapOvr>
  <mc:AlternateContent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/>
</p:sld>
</file>

<file path=ppt/slides/slide1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cxnSp>
        <p:nvCxnSpPr>
          <p:cNvPr id="5" name="MH_Other_3"/>
          <p:cNvCxnSpPr>
            <a:cxnSpLocks noChangeShapeType="1"/>
          </p:cNvCxnSpPr>
          <p:nvPr>
            <p:custDataLst>
              <p:tags r:id="rId2"/>
            </p:custDataLst>
          </p:nvPr>
        </p:nvCxnSpPr>
        <p:spPr bwMode="auto">
          <a:xfrm>
            <a:off x="-10633" y="632507"/>
            <a:ext cx="12233262" cy="0"/>
          </a:xfrm>
          <a:prstGeom prst="line">
            <a:avLst/>
          </a:prstGeom>
          <a:noFill/>
          <a:ln w="6350" cap="flat" cmpd="sng" algn="ctr">
            <a:solidFill>
              <a:schemeClr val="tx1"/>
            </a:solidFill>
            <a:prstDash val="solid"/>
            <a:miter lim="800000"/>
          </a:ln>
          <a:effectLst/>
          <a:scene3d>
            <a:camera prst="perspectiveFront"/>
            <a:lightRig rig="threePt" dir="t"/>
          </a:scene3d>
          <a:sp3d>
            <a:bevelT/>
          </a:sp3d>
        </p:spPr>
        <p:style>
          <a:lnRef idx="3">
            <a:srgbClr val="5B9BD5"/>
          </a:lnRef>
          <a:fillRef idx="0">
            <a:srgbClr val="5B9BD5"/>
          </a:fillRef>
          <a:effectRef idx="2">
            <a:srgbClr val="5B9BD5"/>
          </a:effectRef>
          <a:fontRef idx="minor">
            <a:sysClr val="windowText" lastClr="000000"/>
          </a:fontRef>
        </p:style>
      </p:cxnSp>
      <p:sp>
        <p:nvSpPr>
          <p:cNvPr id="6" name="文本框 9"/>
          <p:cNvSpPr txBox="1">
            <a:spLocks noChangeArrowheads="1"/>
          </p:cNvSpPr>
          <p:nvPr/>
        </p:nvSpPr>
        <p:spPr bwMode="auto">
          <a:xfrm>
            <a:off x="0" y="488153"/>
            <a:ext cx="12190413" cy="4846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charset="-122"/>
              </a:defRPr>
            </a:lvl9pPr>
          </a:lstStyle>
          <a:p>
            <a:pPr algn="ctr">
              <a:buNone/>
            </a:pPr>
            <a:r>
              <a:rPr lang="zh-CN" altLang="en-US" b="1">
                <a:latin typeface="默陌山魂手迹" panose="02000603000000000000" pitchFamily="2" charset="-122"/>
                <a:ea typeface="默陌山魂手迹" panose="02000603000000000000" pitchFamily="2" charset="-122"/>
              </a:rPr>
              <a:t>三、时代破题</a:t>
            </a:r>
            <a:r>
              <a:rPr lang="en-US" altLang="zh-CN" b="1">
                <a:latin typeface="默陌山魂手迹" panose="02000603000000000000" pitchFamily="2" charset="-122"/>
                <a:ea typeface="默陌山魂手迹" panose="02000603000000000000" pitchFamily="2" charset="-122"/>
              </a:rPr>
              <a:t>——</a:t>
            </a:r>
            <a:r>
              <a:rPr lang="zh-CN" altLang="en-US" b="1">
                <a:latin typeface="默陌山魂手迹" panose="02000603000000000000" pitchFamily="2" charset="-122"/>
                <a:ea typeface="默陌山魂手迹" panose="02000603000000000000" pitchFamily="2" charset="-122"/>
              </a:rPr>
              <a:t>合作与共赢</a:t>
            </a:r>
          </a:p>
        </p:txBody>
      </p:sp>
      <p:pic>
        <p:nvPicPr>
          <p:cNvPr id="9" name="图片 8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5128" b="89977" l="10000" r="90000">
                        <a14:foregroundMark x1="25750" y1="5128" x2="70750" y2="9091"/>
                        <a14:foregroundMark x1="20750" y1="29604" x2="20500" y2="41725"/>
                        <a14:foregroundMark x1="19750" y1="30303" x2="19250" y2="38928"/>
                        <a14:foregroundMark x1="19250" y1="38928" x2="20000" y2="3962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2256" r="8628" b="6383"/>
          <a:stretch>
            <a:fillRect/>
          </a:stretch>
        </p:blipFill>
        <p:spPr>
          <a:xfrm>
            <a:off x="563527" y="1402457"/>
            <a:ext cx="3527188" cy="4733566"/>
          </a:xfrm>
          <a:prstGeom prst="rect">
            <a:avLst/>
          </a:prstGeom>
          <a:ln>
            <a:noFill/>
          </a:ln>
          <a:effectLst/>
        </p:spPr>
      </p:pic>
      <p:sp>
        <p:nvSpPr>
          <p:cNvPr id="17" name="矩形 16"/>
          <p:cNvSpPr/>
          <p:nvPr/>
        </p:nvSpPr>
        <p:spPr>
          <a:xfrm>
            <a:off x="4710224" y="1686555"/>
            <a:ext cx="6918249" cy="41653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lnSpc>
                <a:spcPct val="160000"/>
              </a:lnSpc>
              <a:buFont typeface="Wingdings" panose="05000000000000000000" pitchFamily="2" charset="2"/>
              <a:buChar char="u"/>
            </a:pPr>
            <a:r>
              <a:rPr lang="zh-CN" altLang="en-US" sz="2400" b="1">
                <a:solidFill>
                  <a:srgbClr val="FF0000"/>
                </a:solidFill>
                <a:latin typeface="汉仪昌黎宋刻本(原版)简" panose="00020600040101010101" pitchFamily="18" charset="-122"/>
                <a:ea typeface="汉仪昌黎宋刻本(原版)简" panose="00020600040101010101" pitchFamily="18" charset="-122"/>
              </a:rPr>
              <a:t>内涵：</a:t>
            </a:r>
            <a:r>
              <a:rPr lang="zh-CN" altLang="en-US" sz="2400" b="1">
                <a:latin typeface="汉仪昌黎宋刻本(原版)简" panose="00020600040101010101" pitchFamily="18" charset="-122"/>
                <a:ea typeface="汉仪昌黎宋刻本(原版)简" panose="00020600040101010101" pitchFamily="18" charset="-122"/>
              </a:rPr>
              <a:t>人类命运共同体，是一种全球价值观，包含相互依存的国际权力观、共同利益观、可持续发展观和全球治理观。</a:t>
            </a:r>
            <a:endParaRPr lang="en-US" altLang="zh-CN" sz="2400" b="1">
              <a:latin typeface="汉仪昌黎宋刻本(原版)简" panose="00020600040101010101" pitchFamily="18" charset="-122"/>
              <a:ea typeface="汉仪昌黎宋刻本(原版)简" panose="00020600040101010101" pitchFamily="18" charset="-122"/>
            </a:endParaRPr>
          </a:p>
          <a:p>
            <a:pPr marL="342900" indent="-342900">
              <a:lnSpc>
                <a:spcPct val="160000"/>
              </a:lnSpc>
              <a:buFont typeface="Wingdings" panose="05000000000000000000" pitchFamily="2" charset="2"/>
              <a:buChar char="u"/>
            </a:pPr>
            <a:r>
              <a:rPr lang="zh-CN" altLang="en-US" sz="2400" b="1">
                <a:solidFill>
                  <a:srgbClr val="FF0000"/>
                </a:solidFill>
                <a:latin typeface="汉仪昌黎宋刻本(原版)简" panose="00020600040101010101" pitchFamily="18" charset="-122"/>
                <a:ea typeface="汉仪昌黎宋刻本(原版)简" panose="00020600040101010101" pitchFamily="18" charset="-122"/>
              </a:rPr>
              <a:t>目的：</a:t>
            </a:r>
            <a:r>
              <a:rPr lang="zh-CN" altLang="en-US" sz="2400" b="1">
                <a:latin typeface="汉仪昌黎宋刻本(原版)简" panose="00020600040101010101" pitchFamily="18" charset="-122"/>
                <a:ea typeface="汉仪昌黎宋刻本(原版)简" panose="00020600040101010101" pitchFamily="18" charset="-122"/>
              </a:rPr>
              <a:t>旨在追求本国利益时兼顾他国合理关切，在谋求本国发展中促进各国共同发展。</a:t>
            </a:r>
            <a:endParaRPr lang="en-US" altLang="zh-CN" sz="2400" b="1">
              <a:latin typeface="汉仪昌黎宋刻本(原版)简" panose="00020600040101010101" pitchFamily="18" charset="-122"/>
              <a:ea typeface="汉仪昌黎宋刻本(原版)简" panose="00020600040101010101" pitchFamily="18" charset="-122"/>
            </a:endParaRPr>
          </a:p>
          <a:p>
            <a:pPr marL="342900" indent="-342900">
              <a:lnSpc>
                <a:spcPct val="160000"/>
              </a:lnSpc>
              <a:buFont typeface="Wingdings" panose="05000000000000000000" pitchFamily="2" charset="2"/>
              <a:buChar char="u"/>
            </a:pPr>
            <a:r>
              <a:rPr lang="zh-CN" altLang="en-US" sz="2400" b="1">
                <a:solidFill>
                  <a:srgbClr val="FF0000"/>
                </a:solidFill>
                <a:latin typeface="汉仪昌黎宋刻本(原版)简" panose="00020600040101010101" pitchFamily="18" charset="-122"/>
                <a:ea typeface="汉仪昌黎宋刻本(原版)简" panose="00020600040101010101" pitchFamily="18" charset="-122"/>
              </a:rPr>
              <a:t>宗旨：</a:t>
            </a:r>
            <a:r>
              <a:rPr lang="zh-CN" altLang="en-US" sz="2400" b="1">
                <a:latin typeface="汉仪昌黎宋刻本(原版)简" panose="00020600040101010101" pitchFamily="18" charset="-122"/>
                <a:ea typeface="汉仪昌黎宋刻本(原版)简" panose="00020600040101010101" pitchFamily="18" charset="-122"/>
              </a:rPr>
              <a:t>人类只有一个地球，各国共处一个世界，要倡导“人类命运共同体”意识。</a:t>
            </a:r>
          </a:p>
        </p:txBody>
      </p:sp>
    </p:spTree>
  </p:cSld>
  <p:clrMapOvr>
    <a:masterClrMapping/>
  </p:clrMapOvr>
  <mc:AlternateContent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/>
</p:sld>
</file>

<file path=ppt/slides/slide1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cxnSp>
        <p:nvCxnSpPr>
          <p:cNvPr id="5" name="MH_Other_3"/>
          <p:cNvCxnSpPr>
            <a:cxnSpLocks noChangeShapeType="1"/>
          </p:cNvCxnSpPr>
          <p:nvPr>
            <p:custDataLst>
              <p:tags r:id="rId2"/>
            </p:custDataLst>
          </p:nvPr>
        </p:nvCxnSpPr>
        <p:spPr bwMode="auto">
          <a:xfrm>
            <a:off x="-10633" y="632507"/>
            <a:ext cx="12233262" cy="0"/>
          </a:xfrm>
          <a:prstGeom prst="line">
            <a:avLst/>
          </a:prstGeom>
          <a:noFill/>
          <a:ln w="6350" cap="flat" cmpd="sng" algn="ctr">
            <a:solidFill>
              <a:schemeClr val="tx1"/>
            </a:solidFill>
            <a:prstDash val="solid"/>
            <a:miter lim="800000"/>
          </a:ln>
          <a:effectLst/>
          <a:scene3d>
            <a:camera prst="perspectiveFront"/>
            <a:lightRig rig="threePt" dir="t"/>
          </a:scene3d>
          <a:sp3d>
            <a:bevelT/>
          </a:sp3d>
        </p:spPr>
        <p:style>
          <a:lnRef idx="3">
            <a:srgbClr val="5B9BD5"/>
          </a:lnRef>
          <a:fillRef idx="0">
            <a:srgbClr val="5B9BD5"/>
          </a:fillRef>
          <a:effectRef idx="2">
            <a:srgbClr val="5B9BD5"/>
          </a:effectRef>
          <a:fontRef idx="minor">
            <a:sysClr val="windowText" lastClr="000000"/>
          </a:fontRef>
        </p:style>
      </p:cxnSp>
      <p:sp>
        <p:nvSpPr>
          <p:cNvPr id="6" name="文本框 9"/>
          <p:cNvSpPr txBox="1">
            <a:spLocks noChangeArrowheads="1"/>
          </p:cNvSpPr>
          <p:nvPr/>
        </p:nvSpPr>
        <p:spPr bwMode="auto">
          <a:xfrm>
            <a:off x="0" y="481168"/>
            <a:ext cx="12190413" cy="4846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charset="-122"/>
              </a:defRPr>
            </a:lvl9pPr>
          </a:lstStyle>
          <a:p>
            <a:pPr algn="ctr">
              <a:buNone/>
            </a:pPr>
            <a:r>
              <a:rPr lang="zh-CN" altLang="en-US" b="1">
                <a:latin typeface="默陌山魂手迹" panose="02000603000000000000" pitchFamily="2" charset="-122"/>
                <a:ea typeface="默陌山魂手迹" panose="02000603000000000000" pitchFamily="2" charset="-122"/>
              </a:rPr>
              <a:t>三、时代破题</a:t>
            </a:r>
            <a:r>
              <a:rPr lang="en-US" altLang="zh-CN" b="1">
                <a:latin typeface="默陌山魂手迹" panose="02000603000000000000" pitchFamily="2" charset="-122"/>
                <a:ea typeface="默陌山魂手迹" panose="02000603000000000000" pitchFamily="2" charset="-122"/>
              </a:rPr>
              <a:t>——</a:t>
            </a:r>
            <a:r>
              <a:rPr lang="zh-CN" altLang="en-US" b="1">
                <a:latin typeface="默陌山魂手迹" panose="02000603000000000000" pitchFamily="2" charset="-122"/>
                <a:ea typeface="默陌山魂手迹" panose="02000603000000000000" pitchFamily="2" charset="-122"/>
              </a:rPr>
              <a:t>合作与共赢</a:t>
            </a:r>
          </a:p>
        </p:txBody>
      </p:sp>
      <p:grpSp>
        <p:nvGrpSpPr>
          <p:cNvPr id="19" name="组合 18"/>
          <p:cNvGrpSpPr/>
          <p:nvPr/>
        </p:nvGrpSpPr>
        <p:grpSpPr>
          <a:xfrm>
            <a:off x="262751" y="965632"/>
            <a:ext cx="11666499" cy="4996094"/>
            <a:chOff x="262751" y="1096356"/>
            <a:chExt cx="11666499" cy="4996094"/>
          </a:xfrm>
        </p:grpSpPr>
        <p:grpSp>
          <p:nvGrpSpPr>
            <p:cNvPr id="17" name="组合 16"/>
            <p:cNvGrpSpPr/>
            <p:nvPr/>
          </p:nvGrpSpPr>
          <p:grpSpPr>
            <a:xfrm>
              <a:off x="262751" y="1826360"/>
              <a:ext cx="11666499" cy="4266090"/>
              <a:chOff x="316394" y="1826360"/>
              <a:chExt cx="11666499" cy="4266090"/>
            </a:xfrm>
          </p:grpSpPr>
          <p:pic>
            <p:nvPicPr>
              <p:cNvPr id="3" name="图片 2"/>
              <p:cNvPicPr>
                <a:picLocks noChangeAspect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093173" y="1942759"/>
                <a:ext cx="3841900" cy="3841900"/>
              </a:xfrm>
              <a:prstGeom prst="rect">
                <a:avLst/>
              </a:prstGeom>
            </p:spPr>
          </p:pic>
          <p:sp>
            <p:nvSpPr>
              <p:cNvPr id="8" name="弧形 7"/>
              <p:cNvSpPr/>
              <p:nvPr>
                <p:custDataLst>
                  <p:tags r:id="rId4"/>
                </p:custDataLst>
              </p:nvPr>
            </p:nvSpPr>
            <p:spPr>
              <a:xfrm>
                <a:off x="3983664" y="1826360"/>
                <a:ext cx="4060919" cy="4266090"/>
              </a:xfrm>
              <a:prstGeom prst="arc">
                <a:avLst>
                  <a:gd name="adj1" fmla="val 8928684"/>
                  <a:gd name="adj2" fmla="val 1681006"/>
                </a:avLst>
              </a:prstGeom>
              <a:noFill/>
              <a:ln w="12700">
                <a:solidFill>
                  <a:srgbClr val="085098"/>
                </a:solidFill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>
                  <a:lnSpc>
                    <a:spcPct val="120000"/>
                  </a:lnSpc>
                </a:pPr>
                <a:endParaRPr lang="zh-CN" altLang="en-US" sz="2400">
                  <a:solidFill>
                    <a:sysClr val="window" lastClr="FFFFFF"/>
                  </a:solidFill>
                  <a:latin typeface="Arial" panose="020b0604020202020204" pitchFamily="34" charset="0"/>
                  <a:ea typeface="微软雅黑" panose="020b050302020402020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0" name="椭圆 9"/>
              <p:cNvSpPr/>
              <p:nvPr>
                <p:custDataLst>
                  <p:tags r:id="rId5"/>
                </p:custDataLst>
              </p:nvPr>
            </p:nvSpPr>
            <p:spPr>
              <a:xfrm>
                <a:off x="3898023" y="3990697"/>
                <a:ext cx="153670" cy="153670"/>
              </a:xfrm>
              <a:prstGeom prst="ellipse">
                <a:avLst/>
              </a:prstGeom>
              <a:solidFill>
                <a:srgbClr val="085098"/>
              </a:solidFill>
              <a:ln>
                <a:noFill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>
                  <a:lnSpc>
                    <a:spcPct val="120000"/>
                  </a:lnSpc>
                </a:pPr>
                <a:endParaRPr lang="zh-CN" altLang="en-US" sz="2400">
                  <a:solidFill>
                    <a:sysClr val="window" lastClr="FFFFFF"/>
                  </a:solidFill>
                  <a:latin typeface="Arial" panose="020b0604020202020204" pitchFamily="34" charset="0"/>
                  <a:ea typeface="微软雅黑" panose="020b050302020402020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1" name="椭圆 10"/>
              <p:cNvSpPr/>
              <p:nvPr>
                <p:custDataLst>
                  <p:tags r:id="rId6"/>
                </p:custDataLst>
              </p:nvPr>
            </p:nvSpPr>
            <p:spPr>
              <a:xfrm>
                <a:off x="7988318" y="3990697"/>
                <a:ext cx="153670" cy="153670"/>
              </a:xfrm>
              <a:prstGeom prst="ellipse">
                <a:avLst/>
              </a:prstGeom>
              <a:solidFill>
                <a:srgbClr val="085098"/>
              </a:solidFill>
              <a:ln>
                <a:noFill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>
                  <a:lnSpc>
                    <a:spcPct val="120000"/>
                  </a:lnSpc>
                </a:pPr>
                <a:endParaRPr lang="zh-CN" altLang="en-US" sz="2400">
                  <a:solidFill>
                    <a:sysClr val="window" lastClr="FFFFFF"/>
                  </a:solidFill>
                  <a:latin typeface="Arial" panose="020b0604020202020204" pitchFamily="34" charset="0"/>
                  <a:ea typeface="微软雅黑" panose="020b050302020402020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2" name="椭圆 11"/>
              <p:cNvSpPr/>
              <p:nvPr>
                <p:custDataLst>
                  <p:tags r:id="rId7"/>
                </p:custDataLst>
              </p:nvPr>
            </p:nvSpPr>
            <p:spPr>
              <a:xfrm>
                <a:off x="4373731" y="2502001"/>
                <a:ext cx="153670" cy="153670"/>
              </a:xfrm>
              <a:prstGeom prst="ellipse">
                <a:avLst/>
              </a:prstGeom>
              <a:solidFill>
                <a:srgbClr val="085098"/>
              </a:solidFill>
              <a:ln>
                <a:noFill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>
                  <a:lnSpc>
                    <a:spcPct val="120000"/>
                  </a:lnSpc>
                </a:pPr>
                <a:endParaRPr lang="zh-CN" altLang="en-US" sz="2400">
                  <a:solidFill>
                    <a:sysClr val="window" lastClr="FFFFFF"/>
                  </a:solidFill>
                  <a:latin typeface="Arial" panose="020b0604020202020204" pitchFamily="34" charset="0"/>
                  <a:ea typeface="微软雅黑" panose="020b050302020402020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3" name="椭圆 12"/>
              <p:cNvSpPr/>
              <p:nvPr>
                <p:custDataLst>
                  <p:tags r:id="rId8"/>
                </p:custDataLst>
              </p:nvPr>
            </p:nvSpPr>
            <p:spPr>
              <a:xfrm>
                <a:off x="7507368" y="2502001"/>
                <a:ext cx="153670" cy="153670"/>
              </a:xfrm>
              <a:prstGeom prst="ellipse">
                <a:avLst/>
              </a:prstGeom>
              <a:solidFill>
                <a:srgbClr val="085098"/>
              </a:solidFill>
              <a:ln>
                <a:noFill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>
                  <a:lnSpc>
                    <a:spcPct val="120000"/>
                  </a:lnSpc>
                </a:pPr>
                <a:endParaRPr lang="zh-CN" altLang="en-US" sz="2400">
                  <a:solidFill>
                    <a:sysClr val="window" lastClr="FFFFFF"/>
                  </a:solidFill>
                  <a:latin typeface="Arial" panose="020b0604020202020204" pitchFamily="34" charset="0"/>
                  <a:ea typeface="微软雅黑" panose="020b050302020402020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4" name="矩形 3"/>
              <p:cNvSpPr/>
              <p:nvPr/>
            </p:nvSpPr>
            <p:spPr>
              <a:xfrm>
                <a:off x="1118342" y="2172390"/>
                <a:ext cx="3017725" cy="801181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dist">
                  <a:lnSpc>
                    <a:spcPct val="120000"/>
                  </a:lnSpc>
                </a:pPr>
                <a:r>
                  <a:rPr lang="zh-CN" altLang="en-US" sz="2000">
                    <a:latin typeface="江西拙楷" panose="02010600040101010101" pitchFamily="2" charset="-122"/>
                    <a:ea typeface="江西拙楷" panose="02010600040101010101" pitchFamily="2" charset="-122"/>
                    <a:cs typeface="黑体" panose="02010609060101010101" pitchFamily="49" charset="-122"/>
                  </a:rPr>
                  <a:t>基于中国对当今世界和平与发展大势的准确把握</a:t>
                </a:r>
                <a:endParaRPr lang="zh-CN" altLang="en-US" sz="2000">
                  <a:latin typeface="江西拙楷" panose="02010600040101010101" pitchFamily="2" charset="-122"/>
                  <a:ea typeface="江西拙楷" panose="02010600040101010101" pitchFamily="2" charset="-122"/>
                </a:endParaRPr>
              </a:p>
            </p:txBody>
          </p:sp>
          <p:sp>
            <p:nvSpPr>
              <p:cNvPr id="14" name="矩形 13"/>
              <p:cNvSpPr/>
              <p:nvPr/>
            </p:nvSpPr>
            <p:spPr>
              <a:xfrm>
                <a:off x="316394" y="3657320"/>
                <a:ext cx="3493385" cy="801181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dist">
                  <a:lnSpc>
                    <a:spcPct val="120000"/>
                  </a:lnSpc>
                </a:pPr>
                <a:r>
                  <a:rPr lang="zh-CN" altLang="en-US" sz="2000">
                    <a:latin typeface="江西拙楷" panose="02010600040101010101" pitchFamily="2" charset="-122"/>
                    <a:ea typeface="江西拙楷" panose="02010600040101010101" pitchFamily="2" charset="-122"/>
                  </a:rPr>
                  <a:t>源自中华文明“以和为贵”“协和万邦”的和平思想与和谐理念</a:t>
                </a:r>
              </a:p>
            </p:txBody>
          </p:sp>
          <p:sp>
            <p:nvSpPr>
              <p:cNvPr id="15" name="矩形 14"/>
              <p:cNvSpPr/>
              <p:nvPr/>
            </p:nvSpPr>
            <p:spPr>
              <a:xfrm>
                <a:off x="7995678" y="1998631"/>
                <a:ext cx="3444949" cy="1170513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dist">
                  <a:lnSpc>
                    <a:spcPct val="120000"/>
                  </a:lnSpc>
                </a:pPr>
                <a:r>
                  <a:rPr lang="zh-CN" altLang="en-US" sz="2000">
                    <a:latin typeface="江西拙楷" panose="02010600040101010101" pitchFamily="2" charset="-122"/>
                    <a:ea typeface="江西拙楷" panose="02010600040101010101" pitchFamily="2" charset="-122"/>
                  </a:rPr>
                  <a:t>是中国为推动世界和平与可持续发展给出的一个可供选择的、理性可行的行动方案</a:t>
                </a:r>
              </a:p>
            </p:txBody>
          </p:sp>
          <p:sp>
            <p:nvSpPr>
              <p:cNvPr id="16" name="矩形 15"/>
              <p:cNvSpPr/>
              <p:nvPr/>
            </p:nvSpPr>
            <p:spPr>
              <a:xfrm>
                <a:off x="8229101" y="3679993"/>
                <a:ext cx="3753792" cy="801181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dist">
                  <a:lnSpc>
                    <a:spcPct val="120000"/>
                  </a:lnSpc>
                </a:pPr>
                <a:r>
                  <a:rPr lang="zh-CN" altLang="en-US" sz="2000">
                    <a:latin typeface="江西拙楷" panose="02010600040101010101" pitchFamily="2" charset="-122"/>
                    <a:ea typeface="江西拙楷" panose="02010600040101010101" pitchFamily="2" charset="-122"/>
                  </a:rPr>
                  <a:t>是为了推动国际秩序和国际体系朝着更加公正合理的方向发展</a:t>
                </a:r>
              </a:p>
            </p:txBody>
          </p:sp>
        </p:grpSp>
        <p:sp>
          <p:nvSpPr>
            <p:cNvPr id="18" name="文本框 9"/>
            <p:cNvSpPr txBox="1"/>
            <p:nvPr>
              <p:custDataLst>
                <p:tags r:id="rId9"/>
              </p:custDataLst>
            </p:nvPr>
          </p:nvSpPr>
          <p:spPr>
            <a:xfrm>
              <a:off x="3190468" y="1096356"/>
              <a:ext cx="5811064" cy="497205"/>
            </a:xfrm>
            <a:prstGeom prst="rect">
              <a:avLst/>
            </a:prstGeom>
            <a:noFill/>
          </p:spPr>
          <p:txBody>
            <a:bodyPr wrap="square" rtlCol="0"/>
            <a:lstStyle>
              <a:defPPr>
                <a:defRPr lang="zh-CN"/>
              </a:defPPr>
              <a:lvl1pPr algn="ctr">
                <a:lnSpc>
                  <a:spcPct val="120000"/>
                </a:lnSpc>
                <a:defRPr sz="2400" b="1" spc="300">
                  <a:solidFill>
                    <a:srgbClr val="8590CA"/>
                  </a:solidFill>
                  <a:latin typeface="Arial" panose="020b0604020202020204" pitchFamily="34" charset="0"/>
                  <a:ea typeface="微软雅黑" panose="020b0503020204020204" charset="-122"/>
                </a:defRPr>
              </a:lvl1pPr>
            </a:lstStyle>
            <a:p>
              <a:pPr>
                <a:lnSpc>
                  <a:spcPct val="100000"/>
                </a:lnSpc>
              </a:pPr>
              <a:r>
                <a:rPr lang="zh-CN" altLang="en-US" sz="2800" spc="0">
                  <a:solidFill>
                    <a:srgbClr val="085098"/>
                  </a:solidFill>
                  <a:effectLst>
                    <a:glow rad="101600">
                      <a:schemeClr val="bg1">
                        <a:alpha val="60000"/>
                      </a:schemeClr>
                    </a:glow>
                  </a:effectLst>
                  <a:uFillTx/>
                  <a:latin typeface="江西拙楷" panose="02010600040101010101" pitchFamily="2" charset="-122"/>
                  <a:ea typeface="江西拙楷" panose="02010600040101010101" pitchFamily="2" charset="-122"/>
                  <a:sym typeface="Arial" panose="020b0604020202020204" pitchFamily="34" charset="0"/>
                </a:rPr>
                <a:t>中国倡导构建人类命运共同体的缘由</a:t>
              </a:r>
            </a:p>
          </p:txBody>
        </p:sp>
      </p:grpSp>
      <p:sp>
        <p:nvSpPr>
          <p:cNvPr id="21" name="矩形 20"/>
          <p:cNvSpPr/>
          <p:nvPr/>
        </p:nvSpPr>
        <p:spPr>
          <a:xfrm>
            <a:off x="330413" y="5664822"/>
            <a:ext cx="11531174" cy="99154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dist"/>
            <a:r>
              <a:rPr lang="zh-CN" altLang="en-US" sz="2400">
                <a:solidFill>
                  <a:srgbClr val="FF0000"/>
                </a:solidFill>
                <a:effectLst/>
                <a:latin typeface="汉仪颜楷繁" panose="02010609000101010101" pitchFamily="49" charset="-122"/>
                <a:ea typeface="汉仪颜楷繁" panose="02010609000101010101" pitchFamily="49" charset="-122"/>
              </a:rPr>
              <a:t>它回答的是“中国追求建设什么样的世界”这一重大问题，既是对新时代中国外</a:t>
            </a:r>
            <a:endParaRPr lang="en-US" altLang="zh-CN" sz="2400">
              <a:solidFill>
                <a:srgbClr val="FF0000"/>
              </a:solidFill>
              <a:effectLst/>
              <a:latin typeface="汉仪颜楷繁" panose="02010609000101010101" pitchFamily="49" charset="-122"/>
              <a:ea typeface="汉仪颜楷繁" panose="02010609000101010101" pitchFamily="49" charset="-122"/>
            </a:endParaRPr>
          </a:p>
          <a:p>
            <a:pPr lvl="0" algn="dist"/>
            <a:r>
              <a:rPr lang="zh-CN" altLang="en-US" sz="2400">
                <a:solidFill>
                  <a:srgbClr val="FF0000"/>
                </a:solidFill>
                <a:effectLst/>
                <a:latin typeface="汉仪颜楷繁" panose="02010609000101010101" pitchFamily="49" charset="-122"/>
                <a:ea typeface="汉仪颜楷繁" panose="02010609000101010101" pitchFamily="49" charset="-122"/>
              </a:rPr>
              <a:t>交作出的顶层设计，又是中国为应对全球共同挑战和建设美好世界而提出的中国方案。</a:t>
            </a:r>
          </a:p>
        </p:txBody>
      </p:sp>
    </p:spTree>
  </p:cSld>
  <p:clrMapOvr>
    <a:masterClrMapping/>
  </p:clrMapOvr>
  <mc:AlternateContent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cxnSp>
        <p:nvCxnSpPr>
          <p:cNvPr id="5" name="MH_Other_3"/>
          <p:cNvCxnSpPr>
            <a:cxnSpLocks noChangeShapeType="1"/>
          </p:cNvCxnSpPr>
          <p:nvPr>
            <p:custDataLst>
              <p:tags r:id="rId2"/>
            </p:custDataLst>
          </p:nvPr>
        </p:nvCxnSpPr>
        <p:spPr bwMode="auto">
          <a:xfrm>
            <a:off x="-10633" y="632507"/>
            <a:ext cx="12233262" cy="0"/>
          </a:xfrm>
          <a:prstGeom prst="line">
            <a:avLst/>
          </a:prstGeom>
          <a:noFill/>
          <a:ln w="6350" cap="flat" cmpd="sng" algn="ctr">
            <a:solidFill>
              <a:schemeClr val="tx1"/>
            </a:solidFill>
            <a:prstDash val="solid"/>
            <a:miter lim="800000"/>
          </a:ln>
          <a:effectLst/>
          <a:scene3d>
            <a:camera prst="perspectiveFront"/>
            <a:lightRig rig="threePt" dir="t"/>
          </a:scene3d>
          <a:sp3d>
            <a:bevelT/>
          </a:sp3d>
        </p:spPr>
        <p:style>
          <a:lnRef idx="3">
            <a:srgbClr val="5B9BD5"/>
          </a:lnRef>
          <a:fillRef idx="0">
            <a:srgbClr val="5B9BD5"/>
          </a:fillRef>
          <a:effectRef idx="2">
            <a:srgbClr val="5B9BD5"/>
          </a:effectRef>
          <a:fontRef idx="minor">
            <a:sysClr val="windowText" lastClr="000000"/>
          </a:fontRef>
        </p:style>
      </p:cxnSp>
      <p:sp>
        <p:nvSpPr>
          <p:cNvPr id="6" name="文本框 9"/>
          <p:cNvSpPr txBox="1">
            <a:spLocks noChangeArrowheads="1"/>
          </p:cNvSpPr>
          <p:nvPr/>
        </p:nvSpPr>
        <p:spPr bwMode="auto">
          <a:xfrm>
            <a:off x="10795" y="481168"/>
            <a:ext cx="12190413" cy="4846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charset="-122"/>
              </a:defRPr>
            </a:lvl9pPr>
          </a:lstStyle>
          <a:p>
            <a:pPr algn="ctr">
              <a:buNone/>
            </a:pPr>
            <a:r>
              <a:rPr lang="zh-CN" altLang="en-US" b="1">
                <a:latin typeface="默陌山魂手迹" panose="02000603000000000000" pitchFamily="2" charset="-122"/>
                <a:ea typeface="默陌山魂手迹" panose="02000603000000000000" pitchFamily="2" charset="-122"/>
              </a:rPr>
              <a:t>三、时代破题</a:t>
            </a:r>
            <a:r>
              <a:rPr lang="en-US" altLang="zh-CN" b="1">
                <a:latin typeface="默陌山魂手迹" panose="02000603000000000000" pitchFamily="2" charset="-122"/>
                <a:ea typeface="默陌山魂手迹" panose="02000603000000000000" pitchFamily="2" charset="-122"/>
              </a:rPr>
              <a:t>——</a:t>
            </a:r>
            <a:r>
              <a:rPr lang="zh-CN" altLang="en-US" b="1">
                <a:latin typeface="默陌山魂手迹" panose="02000603000000000000" pitchFamily="2" charset="-122"/>
                <a:ea typeface="默陌山魂手迹" panose="02000603000000000000" pitchFamily="2" charset="-122"/>
              </a:rPr>
              <a:t>合作与共赢</a:t>
            </a:r>
          </a:p>
        </p:txBody>
      </p:sp>
      <p:sp>
        <p:nvSpPr>
          <p:cNvPr id="16" name="文本框 9"/>
          <p:cNvSpPr txBox="1"/>
          <p:nvPr>
            <p:custDataLst>
              <p:tags r:id="rId3"/>
            </p:custDataLst>
          </p:nvPr>
        </p:nvSpPr>
        <p:spPr>
          <a:xfrm>
            <a:off x="2057877" y="965631"/>
            <a:ext cx="8076246" cy="497205"/>
          </a:xfrm>
          <a:prstGeom prst="rect">
            <a:avLst/>
          </a:prstGeom>
          <a:noFill/>
        </p:spPr>
        <p:txBody>
          <a:bodyPr wrap="square" rtlCol="0"/>
          <a:lstStyle>
            <a:defPPr>
              <a:defRPr lang="zh-CN"/>
            </a:defPPr>
            <a:lvl1pPr algn="ctr">
              <a:lnSpc>
                <a:spcPct val="120000"/>
              </a:lnSpc>
              <a:defRPr sz="2400" b="1" spc="300">
                <a:solidFill>
                  <a:srgbClr val="8590CA"/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pPr>
              <a:lnSpc>
                <a:spcPct val="100000"/>
              </a:lnSpc>
            </a:pPr>
            <a:r>
              <a:rPr lang="zh-CN" altLang="en-US" sz="2800" spc="0">
                <a:solidFill>
                  <a:srgbClr val="085098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uFillTx/>
                <a:latin typeface="江西拙楷" panose="02010600040101010101" pitchFamily="2" charset="-122"/>
                <a:ea typeface="江西拙楷" panose="02010600040101010101" pitchFamily="2" charset="-122"/>
                <a:sym typeface="Arial" panose="020b0604020202020204" pitchFamily="34" charset="0"/>
              </a:rPr>
              <a:t>中国的行动</a:t>
            </a:r>
            <a:r>
              <a:rPr lang="zh-CN" altLang="en-US" sz="2800" spc="0">
                <a:solidFill>
                  <a:srgbClr val="085098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uFillTx/>
                <a:latin typeface="黑体" panose="02010609060101010101" pitchFamily="49" charset="-122"/>
                <a:ea typeface="黑体" panose="02010609060101010101" pitchFamily="49" charset="-122"/>
                <a:sym typeface="Arial" panose="020b0604020202020204" pitchFamily="34" charset="0"/>
              </a:rPr>
              <a:t>：①</a:t>
            </a:r>
            <a:r>
              <a:rPr lang="zh-CN" altLang="en-US" sz="2800" spc="0">
                <a:solidFill>
                  <a:srgbClr val="085098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uFillTx/>
                <a:latin typeface="江西拙楷" panose="02010600040101010101" pitchFamily="2" charset="-122"/>
                <a:ea typeface="江西拙楷" panose="02010600040101010101" pitchFamily="2" charset="-122"/>
                <a:sym typeface="Arial" panose="020b0604020202020204" pitchFamily="34" charset="0"/>
              </a:rPr>
              <a:t>提出建设“一带一路”的合作倡议</a:t>
            </a:r>
          </a:p>
        </p:txBody>
      </p:sp>
      <p:graphicFrame>
        <p:nvGraphicFramePr>
          <p:cNvPr id="20" name="图示 19"/>
          <p:cNvGraphicFramePr/>
          <p:nvPr/>
        </p:nvGraphicFramePr>
        <p:xfrm>
          <a:off x="417581" y="1868960"/>
          <a:ext cx="11356839" cy="1076454"/>
        </p:xfrm>
        <a:graphic>
          <a:graphicData uri="http://schemas.openxmlformats.org/drawingml/2006/diagram">
            <dgm:relIds xmlns:dgm="http://schemas.openxmlformats.org/drawingml/2006/diagram" r:dm="rId5" r:lo="rId6" r:qs="rId7" r:cs="rId8"/>
          </a:graphicData>
        </a:graphic>
      </p:graphicFrame>
      <p:grpSp>
        <p:nvGrpSpPr>
          <p:cNvPr id="3" name="组合 2"/>
          <p:cNvGrpSpPr/>
          <p:nvPr/>
        </p:nvGrpSpPr>
        <p:grpSpPr>
          <a:xfrm>
            <a:off x="417580" y="3362168"/>
            <a:ext cx="11356839" cy="3068422"/>
            <a:chOff x="417580" y="3298372"/>
            <a:chExt cx="11356839" cy="3068422"/>
          </a:xfrm>
        </p:grpSpPr>
        <p:pic>
          <p:nvPicPr>
            <p:cNvPr id="25" name="图片 24"/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17580" y="3298372"/>
              <a:ext cx="5188563" cy="3068422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noFill/>
              <a:miter lim="800000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  <p:pic>
          <p:nvPicPr>
            <p:cNvPr id="22" name="图片 21"/>
            <p:cNvPicPr>
              <a:picLocks noChangeAspect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066840" y="3298372"/>
              <a:ext cx="5707579" cy="3068422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noFill/>
              <a:miter lim="800000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</p:grpSp>
      <p:sp>
        <p:nvSpPr>
          <p:cNvPr id="23" name="矩形 22"/>
          <p:cNvSpPr/>
          <p:nvPr/>
        </p:nvSpPr>
        <p:spPr>
          <a:xfrm>
            <a:off x="417581" y="3351537"/>
            <a:ext cx="11356838" cy="3079053"/>
          </a:xfrm>
          <a:prstGeom prst="rect">
            <a:avLst/>
          </a:prstGeom>
          <a:solidFill>
            <a:srgbClr val="843C0C">
              <a:alpha val="74902"/>
            </a:srgbClr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zh-CN" altLang="en-US" sz="32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江西拙楷" panose="02010600040101010101" pitchFamily="2" charset="-122"/>
                <a:ea typeface="江西拙楷" panose="02010600040101010101" pitchFamily="2" charset="-122"/>
              </a:rPr>
              <a:t>从历史传统中获得启示</a:t>
            </a:r>
            <a:r>
              <a:rPr lang="zh-CN" altLang="en-US" sz="32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迷你简雪君" panose="02010604000101010101" pitchFamily="2" charset="-122"/>
                <a:ea typeface="迷你简雪君" panose="02010604000101010101" pitchFamily="2" charset="-122"/>
              </a:rPr>
              <a:t>，</a:t>
            </a:r>
            <a:r>
              <a:rPr lang="zh-CN" altLang="en-US" sz="32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江西拙楷" panose="02010600040101010101" pitchFamily="2" charset="-122"/>
                <a:ea typeface="江西拙楷" panose="02010600040101010101" pitchFamily="2" charset="-122"/>
              </a:rPr>
              <a:t>在现实世界里积极探索</a:t>
            </a:r>
            <a:r>
              <a:rPr lang="zh-CN" altLang="en-US" sz="32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迷你简雪君" panose="02010604000101010101" pitchFamily="2" charset="-122"/>
                <a:ea typeface="迷你简雪君" panose="02010604000101010101" pitchFamily="2" charset="-122"/>
              </a:rPr>
              <a:t>；</a:t>
            </a:r>
            <a:endParaRPr lang="en-US" altLang="zh-CN" sz="3200" b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迷你简雪君" panose="02010604000101010101" pitchFamily="2" charset="-122"/>
              <a:ea typeface="迷你简雪君" panose="02010604000101010101" pitchFamily="2" charset="-122"/>
            </a:endParaRPr>
          </a:p>
          <a:p>
            <a:pPr algn="ctr">
              <a:lnSpc>
                <a:spcPct val="150000"/>
              </a:lnSpc>
            </a:pPr>
            <a:r>
              <a:rPr lang="zh-CN" altLang="en-US" sz="32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江西拙楷" panose="02010600040101010101" pitchFamily="2" charset="-122"/>
                <a:ea typeface="江西拙楷" panose="02010600040101010101" pitchFamily="2" charset="-122"/>
              </a:rPr>
              <a:t>着眼于各国共同的梦想</a:t>
            </a:r>
            <a:r>
              <a:rPr lang="zh-CN" altLang="en-US" sz="32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迷你简雪君" panose="02010604000101010101" pitchFamily="2" charset="-122"/>
                <a:ea typeface="迷你简雪君" panose="02010604000101010101" pitchFamily="2" charset="-122"/>
              </a:rPr>
              <a:t>，</a:t>
            </a:r>
            <a:r>
              <a:rPr lang="zh-CN" altLang="en-US" sz="32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江西拙楷" panose="02010600040101010101" pitchFamily="2" charset="-122"/>
                <a:ea typeface="江西拙楷" panose="02010600040101010101" pitchFamily="2" charset="-122"/>
              </a:rPr>
              <a:t>秉持共商共建共享原则</a:t>
            </a:r>
            <a:r>
              <a:rPr lang="zh-CN" altLang="en-US" sz="32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迷你简雪君" panose="02010604000101010101" pitchFamily="2" charset="-122"/>
                <a:ea typeface="迷你简雪君" panose="02010604000101010101" pitchFamily="2" charset="-122"/>
              </a:rPr>
              <a:t>；</a:t>
            </a:r>
            <a:endParaRPr lang="en-US" altLang="zh-CN" sz="3200" b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迷你简雪君" panose="02010604000101010101" pitchFamily="2" charset="-122"/>
              <a:ea typeface="迷你简雪君" panose="02010604000101010101" pitchFamily="2" charset="-122"/>
            </a:endParaRPr>
          </a:p>
          <a:p>
            <a:pPr algn="ctr">
              <a:lnSpc>
                <a:spcPct val="150000"/>
              </a:lnSpc>
            </a:pPr>
            <a:r>
              <a:rPr lang="zh-CN" altLang="en-US" sz="32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江西拙楷" panose="02010600040101010101" pitchFamily="2" charset="-122"/>
                <a:ea typeface="江西拙楷" panose="02010600040101010101" pitchFamily="2" charset="-122"/>
              </a:rPr>
              <a:t>寻求合作最大公约数</a:t>
            </a:r>
            <a:r>
              <a:rPr lang="zh-CN" altLang="en-US" sz="32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迷你简雪君" panose="02010604000101010101" pitchFamily="2" charset="-122"/>
                <a:ea typeface="迷你简雪君" panose="02010604000101010101" pitchFamily="2" charset="-122"/>
              </a:rPr>
              <a:t>，</a:t>
            </a:r>
            <a:r>
              <a:rPr lang="zh-CN" altLang="en-US" sz="32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江西拙楷" panose="02010600040101010101" pitchFamily="2" charset="-122"/>
                <a:ea typeface="江西拙楷" panose="02010600040101010101" pitchFamily="2" charset="-122"/>
              </a:rPr>
              <a:t>打造利益命运责任共同体</a:t>
            </a:r>
            <a:r>
              <a:rPr lang="zh-CN" altLang="en-US" sz="32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迷你简雪君" panose="02010604000101010101" pitchFamily="2" charset="-122"/>
                <a:ea typeface="迷你简雪君" panose="02010604000101010101" pitchFamily="2" charset="-122"/>
              </a:rPr>
              <a:t>。</a:t>
            </a:r>
          </a:p>
        </p:txBody>
      </p:sp>
    </p:spTree>
  </p:cSld>
  <p:clrMapOvr>
    <a:masterClrMapping/>
  </p:clrMapOvr>
  <mc:AlternateContent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cxnSp>
        <p:nvCxnSpPr>
          <p:cNvPr id="5" name="MH_Other_3"/>
          <p:cNvCxnSpPr>
            <a:cxnSpLocks noChangeShapeType="1"/>
          </p:cNvCxnSpPr>
          <p:nvPr>
            <p:custDataLst>
              <p:tags r:id="rId2"/>
            </p:custDataLst>
          </p:nvPr>
        </p:nvCxnSpPr>
        <p:spPr bwMode="auto">
          <a:xfrm>
            <a:off x="-10633" y="632507"/>
            <a:ext cx="12233262" cy="0"/>
          </a:xfrm>
          <a:prstGeom prst="line">
            <a:avLst/>
          </a:prstGeom>
          <a:noFill/>
          <a:ln w="6350" cap="flat" cmpd="sng" algn="ctr">
            <a:solidFill>
              <a:schemeClr val="tx1"/>
            </a:solidFill>
            <a:prstDash val="solid"/>
            <a:miter lim="800000"/>
          </a:ln>
          <a:effectLst/>
          <a:scene3d>
            <a:camera prst="perspectiveFront"/>
            <a:lightRig rig="threePt" dir="t"/>
          </a:scene3d>
          <a:sp3d>
            <a:bevelT/>
          </a:sp3d>
        </p:spPr>
        <p:style>
          <a:lnRef idx="3">
            <a:srgbClr val="5B9BD5"/>
          </a:lnRef>
          <a:fillRef idx="0">
            <a:srgbClr val="5B9BD5"/>
          </a:fillRef>
          <a:effectRef idx="2">
            <a:srgbClr val="5B9BD5"/>
          </a:effectRef>
          <a:fontRef idx="minor">
            <a:sysClr val="windowText" lastClr="000000"/>
          </a:fontRef>
        </p:style>
      </p:cxnSp>
      <p:sp>
        <p:nvSpPr>
          <p:cNvPr id="6" name="文本框 9"/>
          <p:cNvSpPr txBox="1">
            <a:spLocks noChangeArrowheads="1"/>
          </p:cNvSpPr>
          <p:nvPr/>
        </p:nvSpPr>
        <p:spPr bwMode="auto">
          <a:xfrm>
            <a:off x="0" y="481168"/>
            <a:ext cx="12190413" cy="4846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charset="-122"/>
              </a:defRPr>
            </a:lvl9pPr>
          </a:lstStyle>
          <a:p>
            <a:pPr algn="ctr">
              <a:buNone/>
            </a:pPr>
            <a:r>
              <a:rPr lang="zh-CN" altLang="en-US" b="1">
                <a:latin typeface="默陌山魂手迹" panose="02000603000000000000" pitchFamily="2" charset="-122"/>
                <a:ea typeface="默陌山魂手迹" panose="02000603000000000000" pitchFamily="2" charset="-122"/>
              </a:rPr>
              <a:t>三、时代破题</a:t>
            </a:r>
            <a:r>
              <a:rPr lang="en-US" altLang="zh-CN" b="1">
                <a:latin typeface="默陌山魂手迹" panose="02000603000000000000" pitchFamily="2" charset="-122"/>
                <a:ea typeface="默陌山魂手迹" panose="02000603000000000000" pitchFamily="2" charset="-122"/>
              </a:rPr>
              <a:t>——</a:t>
            </a:r>
            <a:r>
              <a:rPr lang="zh-CN" altLang="en-US" b="1">
                <a:latin typeface="默陌山魂手迹" panose="02000603000000000000" pitchFamily="2" charset="-122"/>
                <a:ea typeface="默陌山魂手迹" panose="02000603000000000000" pitchFamily="2" charset="-122"/>
              </a:rPr>
              <a:t>合作与共赢</a:t>
            </a:r>
          </a:p>
        </p:txBody>
      </p:sp>
      <p:sp>
        <p:nvSpPr>
          <p:cNvPr id="16" name="文本框 9"/>
          <p:cNvSpPr txBox="1"/>
          <p:nvPr>
            <p:custDataLst>
              <p:tags r:id="rId3"/>
            </p:custDataLst>
          </p:nvPr>
        </p:nvSpPr>
        <p:spPr>
          <a:xfrm>
            <a:off x="2057877" y="965631"/>
            <a:ext cx="8076246" cy="497205"/>
          </a:xfrm>
          <a:prstGeom prst="rect">
            <a:avLst/>
          </a:prstGeom>
          <a:noFill/>
        </p:spPr>
        <p:txBody>
          <a:bodyPr wrap="square" rtlCol="0"/>
          <a:lstStyle>
            <a:defPPr>
              <a:defRPr lang="zh-CN"/>
            </a:defPPr>
            <a:lvl1pPr algn="ctr">
              <a:lnSpc>
                <a:spcPct val="120000"/>
              </a:lnSpc>
              <a:defRPr sz="2400" b="1" spc="300">
                <a:solidFill>
                  <a:srgbClr val="8590CA"/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pPr>
              <a:lnSpc>
                <a:spcPct val="100000"/>
              </a:lnSpc>
            </a:pPr>
            <a:r>
              <a:rPr lang="zh-CN" altLang="en-US" sz="2800" spc="0">
                <a:solidFill>
                  <a:srgbClr val="085098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uFillTx/>
                <a:latin typeface="江西拙楷" panose="02010600040101010101" pitchFamily="2" charset="-122"/>
                <a:ea typeface="江西拙楷" panose="02010600040101010101" pitchFamily="2" charset="-122"/>
                <a:sym typeface="Arial" panose="020b0604020202020204" pitchFamily="34" charset="0"/>
              </a:rPr>
              <a:t>中国的行动</a:t>
            </a:r>
            <a:r>
              <a:rPr lang="zh-CN" altLang="en-US" sz="2800" spc="0">
                <a:solidFill>
                  <a:srgbClr val="085098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uFillTx/>
                <a:latin typeface="黑体" panose="02010609060101010101" pitchFamily="49" charset="-122"/>
                <a:ea typeface="黑体" panose="02010609060101010101" pitchFamily="49" charset="-122"/>
                <a:sym typeface="Arial" panose="020b0604020202020204" pitchFamily="34" charset="0"/>
              </a:rPr>
              <a:t>：②</a:t>
            </a:r>
            <a:r>
              <a:rPr lang="zh-CN" altLang="en-US" sz="2800" spc="0">
                <a:solidFill>
                  <a:srgbClr val="085098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uFillTx/>
                <a:latin typeface="江西拙楷" panose="02010600040101010101" pitchFamily="2" charset="-122"/>
                <a:ea typeface="江西拙楷" panose="02010600040101010101" pitchFamily="2" charset="-122"/>
                <a:sym typeface="Arial" panose="020b0604020202020204" pitchFamily="34" charset="0"/>
              </a:rPr>
              <a:t>倡议设立亚洲基础设施投资银行</a:t>
            </a:r>
          </a:p>
        </p:txBody>
      </p:sp>
      <p:pic>
        <p:nvPicPr>
          <p:cNvPr id="14" name="图片 13" hidden="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96492" y="2262195"/>
            <a:ext cx="5073962" cy="3963298"/>
          </a:xfrm>
          <a:prstGeom prst="rect">
            <a:avLst/>
          </a:prstGeom>
        </p:spPr>
      </p:pic>
      <p:sp>
        <p:nvSpPr>
          <p:cNvPr id="23" name="矩形 22" hidden="1"/>
          <p:cNvSpPr/>
          <p:nvPr/>
        </p:nvSpPr>
        <p:spPr>
          <a:xfrm>
            <a:off x="557543" y="1940885"/>
            <a:ext cx="11076914" cy="4162617"/>
          </a:xfrm>
          <a:prstGeom prst="rect">
            <a:avLst/>
          </a:prstGeom>
          <a:solidFill>
            <a:schemeClr val="accent2">
              <a:lumMod val="50000"/>
              <a:alpha val="83922"/>
            </a:schemeClr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zh-CN" altLang="en-US" sz="32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江西拙楷" panose="02010600040101010101" pitchFamily="2" charset="-122"/>
                <a:ea typeface="江西拙楷" panose="02010600040101010101" pitchFamily="2" charset="-122"/>
              </a:rPr>
              <a:t>从历史传统中获得启示</a:t>
            </a:r>
            <a:r>
              <a:rPr lang="zh-CN" altLang="en-US" sz="32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迷你简雪君" panose="02010604000101010101" pitchFamily="2" charset="-122"/>
                <a:ea typeface="迷你简雪君" panose="02010604000101010101" pitchFamily="2" charset="-122"/>
              </a:rPr>
              <a:t>，</a:t>
            </a:r>
            <a:r>
              <a:rPr lang="zh-CN" altLang="en-US" sz="32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江西拙楷" panose="02010600040101010101" pitchFamily="2" charset="-122"/>
                <a:ea typeface="江西拙楷" panose="02010600040101010101" pitchFamily="2" charset="-122"/>
              </a:rPr>
              <a:t>在现实世界里积极探索</a:t>
            </a:r>
            <a:r>
              <a:rPr lang="zh-CN" altLang="en-US" sz="32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迷你简雪君" panose="02010604000101010101" pitchFamily="2" charset="-122"/>
                <a:ea typeface="迷你简雪君" panose="02010604000101010101" pitchFamily="2" charset="-122"/>
              </a:rPr>
              <a:t>；</a:t>
            </a:r>
            <a:endParaRPr lang="en-US" altLang="zh-CN" sz="3200" b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迷你简雪君" panose="02010604000101010101" pitchFamily="2" charset="-122"/>
              <a:ea typeface="迷你简雪君" panose="02010604000101010101" pitchFamily="2" charset="-122"/>
            </a:endParaRPr>
          </a:p>
          <a:p>
            <a:pPr algn="ctr">
              <a:lnSpc>
                <a:spcPct val="150000"/>
              </a:lnSpc>
            </a:pPr>
            <a:r>
              <a:rPr lang="zh-CN" altLang="en-US" sz="32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江西拙楷" panose="02010600040101010101" pitchFamily="2" charset="-122"/>
                <a:ea typeface="江西拙楷" panose="02010600040101010101" pitchFamily="2" charset="-122"/>
              </a:rPr>
              <a:t>着眼于各国共同的梦想</a:t>
            </a:r>
            <a:r>
              <a:rPr lang="zh-CN" altLang="en-US" sz="32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迷你简雪君" panose="02010604000101010101" pitchFamily="2" charset="-122"/>
                <a:ea typeface="迷你简雪君" panose="02010604000101010101" pitchFamily="2" charset="-122"/>
              </a:rPr>
              <a:t>，</a:t>
            </a:r>
            <a:r>
              <a:rPr lang="zh-CN" altLang="en-US" sz="32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江西拙楷" panose="02010600040101010101" pitchFamily="2" charset="-122"/>
                <a:ea typeface="江西拙楷" panose="02010600040101010101" pitchFamily="2" charset="-122"/>
              </a:rPr>
              <a:t>秉持共商共建共享原则</a:t>
            </a:r>
            <a:r>
              <a:rPr lang="zh-CN" altLang="en-US" sz="32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迷你简雪君" panose="02010604000101010101" pitchFamily="2" charset="-122"/>
                <a:ea typeface="迷你简雪君" panose="02010604000101010101" pitchFamily="2" charset="-122"/>
              </a:rPr>
              <a:t>；</a:t>
            </a:r>
            <a:endParaRPr lang="en-US" altLang="zh-CN" sz="3200" b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迷你简雪君" panose="02010604000101010101" pitchFamily="2" charset="-122"/>
              <a:ea typeface="迷你简雪君" panose="02010604000101010101" pitchFamily="2" charset="-122"/>
            </a:endParaRPr>
          </a:p>
          <a:p>
            <a:pPr algn="ctr">
              <a:lnSpc>
                <a:spcPct val="150000"/>
              </a:lnSpc>
            </a:pPr>
            <a:r>
              <a:rPr lang="zh-CN" altLang="en-US" sz="32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江西拙楷" panose="02010600040101010101" pitchFamily="2" charset="-122"/>
                <a:ea typeface="江西拙楷" panose="02010600040101010101" pitchFamily="2" charset="-122"/>
              </a:rPr>
              <a:t>寻求合作最大公约数</a:t>
            </a:r>
            <a:r>
              <a:rPr lang="zh-CN" altLang="en-US" sz="32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迷你简雪君" panose="02010604000101010101" pitchFamily="2" charset="-122"/>
                <a:ea typeface="迷你简雪君" panose="02010604000101010101" pitchFamily="2" charset="-122"/>
              </a:rPr>
              <a:t>，</a:t>
            </a:r>
            <a:r>
              <a:rPr lang="zh-CN" altLang="en-US" sz="32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江西拙楷" panose="02010600040101010101" pitchFamily="2" charset="-122"/>
                <a:ea typeface="江西拙楷" panose="02010600040101010101" pitchFamily="2" charset="-122"/>
              </a:rPr>
              <a:t>打造利益命运责任共同体</a:t>
            </a:r>
            <a:r>
              <a:rPr lang="zh-CN" altLang="en-US" sz="32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迷你简雪君" panose="02010604000101010101" pitchFamily="2" charset="-122"/>
                <a:ea typeface="迷你简雪君" panose="02010604000101010101" pitchFamily="2" charset="-122"/>
              </a:rPr>
              <a:t>。</a:t>
            </a:r>
          </a:p>
        </p:txBody>
      </p:sp>
      <p:grpSp>
        <p:nvGrpSpPr>
          <p:cNvPr id="31" name="组合 30"/>
          <p:cNvGrpSpPr/>
          <p:nvPr/>
        </p:nvGrpSpPr>
        <p:grpSpPr>
          <a:xfrm>
            <a:off x="405163" y="1839438"/>
            <a:ext cx="11381675" cy="4651723"/>
            <a:chOff x="494891" y="1818172"/>
            <a:chExt cx="11381675" cy="4651723"/>
          </a:xfrm>
        </p:grpSpPr>
        <p:pic>
          <p:nvPicPr>
            <p:cNvPr id="19" name="图片 18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4084888" y="4430197"/>
              <a:ext cx="3254822" cy="2039698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noFill/>
              <a:miter lim="800000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  <p:pic>
          <p:nvPicPr>
            <p:cNvPr id="21" name="图片 20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20709" b="5582"/>
            <a:stretch>
              <a:fillRect/>
            </a:stretch>
          </p:blipFill>
          <p:spPr>
            <a:xfrm>
              <a:off x="494891" y="1818172"/>
              <a:ext cx="3114778" cy="2328526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noFill/>
              <a:miter lim="800000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  <p:pic>
          <p:nvPicPr>
            <p:cNvPr id="27" name="图片 26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084888" y="1818172"/>
              <a:ext cx="3254822" cy="2328526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noFill/>
              <a:miter lim="800000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  <p:pic>
          <p:nvPicPr>
            <p:cNvPr id="29" name="图片 28"/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94891" y="4430197"/>
              <a:ext cx="3114778" cy="2039698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noFill/>
              <a:miter lim="800000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  <p:sp>
          <p:nvSpPr>
            <p:cNvPr id="30" name="矩形 29"/>
            <p:cNvSpPr/>
            <p:nvPr/>
          </p:nvSpPr>
          <p:spPr>
            <a:xfrm>
              <a:off x="7814929" y="1818172"/>
              <a:ext cx="4061637" cy="4651723"/>
            </a:xfrm>
            <a:prstGeom prst="rect">
              <a:avLst/>
            </a:prstGeom>
            <a:ln w="3175">
              <a:solidFill>
                <a:schemeClr val="tx1"/>
              </a:solidFill>
            </a:ln>
          </p:spPr>
          <p:txBody>
            <a:bodyPr wrap="square">
              <a:spAutoFit/>
            </a:bodyPr>
            <a:lstStyle/>
            <a:p>
              <a:pPr marL="342900" indent="-342900">
                <a:lnSpc>
                  <a:spcPct val="145000"/>
                </a:lnSpc>
                <a:buFont typeface="Wingdings" panose="05000000000000000000" pitchFamily="2" charset="2"/>
                <a:buChar char="u"/>
              </a:pPr>
              <a:r>
                <a:rPr lang="zh-CN" altLang="en-US" sz="2000" b="1">
                  <a:solidFill>
                    <a:srgbClr val="FF0000"/>
                  </a:solidFill>
                  <a:latin typeface="汉仪昌黎宋刻本(原版)简" panose="00020600040101010101" pitchFamily="18" charset="-122"/>
                  <a:ea typeface="汉仪昌黎宋刻本(原版)简" panose="00020600040101010101" pitchFamily="18" charset="-122"/>
                </a:rPr>
                <a:t>概况：</a:t>
              </a:r>
              <a:r>
                <a:rPr lang="zh-CN" altLang="en-US" b="1">
                  <a:latin typeface="汉仪昌黎宋刻本(原版)简" panose="00020600040101010101" pitchFamily="18" charset="-122"/>
                  <a:ea typeface="汉仪昌黎宋刻本(原版)简" panose="00020600040101010101" pitchFamily="18" charset="-122"/>
                </a:rPr>
                <a:t>亚洲基础设施投资银行（简称亚投行，</a:t>
              </a:r>
              <a:r>
                <a:rPr lang="en-US" altLang="zh-CN" b="1">
                  <a:latin typeface="汉仪昌黎宋刻本(原版)简" panose="00020600040101010101" pitchFamily="18" charset="-122"/>
                  <a:ea typeface="汉仪昌黎宋刻本(原版)简" panose="00020600040101010101" pitchFamily="18" charset="-122"/>
                </a:rPr>
                <a:t>AIIB</a:t>
              </a:r>
              <a:r>
                <a:rPr lang="zh-CN" altLang="en-US" b="1">
                  <a:latin typeface="汉仪昌黎宋刻本(原版)简" panose="00020600040101010101" pitchFamily="18" charset="-122"/>
                  <a:ea typeface="汉仪昌黎宋刻本(原版)简" panose="00020600040101010101" pitchFamily="18" charset="-122"/>
                </a:rPr>
                <a:t>）是一个政府间性质的亚洲区域多边开发机构。</a:t>
              </a:r>
              <a:endParaRPr lang="en-US" altLang="zh-CN" b="1">
                <a:latin typeface="汉仪昌黎宋刻本(原版)简" panose="00020600040101010101" pitchFamily="18" charset="-122"/>
                <a:ea typeface="汉仪昌黎宋刻本(原版)简" panose="00020600040101010101" pitchFamily="18" charset="-122"/>
              </a:endParaRPr>
            </a:p>
            <a:p>
              <a:pPr marL="342900" indent="-342900">
                <a:lnSpc>
                  <a:spcPct val="145000"/>
                </a:lnSpc>
                <a:buFont typeface="Wingdings" panose="05000000000000000000" pitchFamily="2" charset="2"/>
                <a:buChar char="u"/>
              </a:pPr>
              <a:r>
                <a:rPr lang="zh-CN" altLang="en-US" sz="2000" b="1">
                  <a:solidFill>
                    <a:srgbClr val="FF0000"/>
                  </a:solidFill>
                  <a:latin typeface="汉仪昌黎宋刻本(原版)简" panose="00020600040101010101" pitchFamily="18" charset="-122"/>
                  <a:ea typeface="汉仪昌黎宋刻本(原版)简" panose="00020600040101010101" pitchFamily="18" charset="-122"/>
                </a:rPr>
                <a:t>宗旨：</a:t>
              </a:r>
              <a:r>
                <a:rPr lang="zh-CN" altLang="en-US" b="1">
                  <a:latin typeface="汉仪昌黎宋刻本(原版)简" panose="00020600040101010101" pitchFamily="18" charset="-122"/>
                  <a:ea typeface="汉仪昌黎宋刻本(原版)简" panose="00020600040101010101" pitchFamily="18" charset="-122"/>
                </a:rPr>
                <a:t>重点支持基础设施建设，促进亚洲区域的建设互联互通化和经济一体化的进程。</a:t>
              </a:r>
              <a:endParaRPr lang="en-US" altLang="zh-CN" b="1">
                <a:latin typeface="汉仪昌黎宋刻本(原版)简" panose="00020600040101010101" pitchFamily="18" charset="-122"/>
                <a:ea typeface="汉仪昌黎宋刻本(原版)简" panose="00020600040101010101" pitchFamily="18" charset="-122"/>
              </a:endParaRPr>
            </a:p>
            <a:p>
              <a:pPr marL="342900" indent="-342900">
                <a:lnSpc>
                  <a:spcPct val="145000"/>
                </a:lnSpc>
                <a:buFont typeface="Wingdings" panose="05000000000000000000" pitchFamily="2" charset="2"/>
                <a:buChar char="u"/>
              </a:pPr>
              <a:r>
                <a:rPr lang="zh-CN" altLang="en-US" sz="2000" b="1">
                  <a:solidFill>
                    <a:srgbClr val="FF0000"/>
                  </a:solidFill>
                  <a:latin typeface="汉仪昌黎宋刻本(原版)简" panose="00020600040101010101" pitchFamily="18" charset="-122"/>
                  <a:ea typeface="汉仪昌黎宋刻本(原版)简" panose="00020600040101010101" pitchFamily="18" charset="-122"/>
                </a:rPr>
                <a:t>地位：</a:t>
              </a:r>
              <a:r>
                <a:rPr lang="zh-CN" altLang="en-US" b="1">
                  <a:latin typeface="汉仪昌黎宋刻本(原版)简" panose="00020600040101010101" pitchFamily="18" charset="-122"/>
                  <a:ea typeface="汉仪昌黎宋刻本(原版)简" panose="00020600040101010101" pitchFamily="18" charset="-122"/>
                </a:rPr>
                <a:t>首个由中国倡议设立的多边金融机构，总部设在北京，法定资本</a:t>
              </a:r>
              <a:r>
                <a:rPr lang="en-US" altLang="zh-CN" b="1">
                  <a:latin typeface="汉仪昌黎宋刻本(原版)简" panose="00020600040101010101" pitchFamily="18" charset="-122"/>
                  <a:ea typeface="汉仪昌黎宋刻本(原版)简" panose="00020600040101010101" pitchFamily="18" charset="-122"/>
                </a:rPr>
                <a:t>1000</a:t>
              </a:r>
              <a:r>
                <a:rPr lang="zh-CN" altLang="en-US" b="1">
                  <a:latin typeface="汉仪昌黎宋刻本(原版)简" panose="00020600040101010101" pitchFamily="18" charset="-122"/>
                  <a:ea typeface="汉仪昌黎宋刻本(原版)简" panose="00020600040101010101" pitchFamily="18" charset="-122"/>
                </a:rPr>
                <a:t>亿美元。</a:t>
              </a:r>
              <a:endParaRPr lang="en-US" altLang="zh-CN" b="1">
                <a:latin typeface="汉仪昌黎宋刻本(原版)简" panose="00020600040101010101" pitchFamily="18" charset="-122"/>
                <a:ea typeface="汉仪昌黎宋刻本(原版)简" panose="00020600040101010101" pitchFamily="18" charset="-122"/>
              </a:endParaRPr>
            </a:p>
            <a:p>
              <a:pPr marL="342900" indent="-342900">
                <a:lnSpc>
                  <a:spcPct val="145000"/>
                </a:lnSpc>
                <a:buFont typeface="Wingdings" panose="05000000000000000000" pitchFamily="2" charset="2"/>
                <a:buChar char="u"/>
              </a:pPr>
              <a:r>
                <a:rPr lang="zh-CN" altLang="en-US" sz="2000" b="1">
                  <a:solidFill>
                    <a:srgbClr val="FF0000"/>
                  </a:solidFill>
                  <a:latin typeface="汉仪昌黎宋刻本(原版)简" panose="00020600040101010101" pitchFamily="18" charset="-122"/>
                  <a:ea typeface="汉仪昌黎宋刻本(原版)简" panose="00020600040101010101" pitchFamily="18" charset="-122"/>
                </a:rPr>
                <a:t>发展：</a:t>
              </a:r>
              <a:r>
                <a:rPr lang="zh-CN" altLang="en-US" b="1">
                  <a:latin typeface="汉仪昌黎宋刻本(原版)简" panose="00020600040101010101" pitchFamily="18" charset="-122"/>
                  <a:ea typeface="汉仪昌黎宋刻本(原版)简" panose="00020600040101010101" pitchFamily="18" charset="-122"/>
                </a:rPr>
                <a:t>截止到</a:t>
              </a:r>
              <a:r>
                <a:rPr lang="en-US" altLang="zh-CN" b="1">
                  <a:latin typeface="汉仪昌黎宋刻本(原版)简" panose="00020600040101010101" pitchFamily="18" charset="-122"/>
                  <a:ea typeface="汉仪昌黎宋刻本(原版)简" panose="00020600040101010101" pitchFamily="18" charset="-122"/>
                </a:rPr>
                <a:t>2020</a:t>
              </a:r>
              <a:r>
                <a:rPr lang="zh-CN" altLang="en-US" b="1">
                  <a:latin typeface="汉仪昌黎宋刻本(原版)简" panose="00020600040101010101" pitchFamily="18" charset="-122"/>
                  <a:ea typeface="汉仪昌黎宋刻本(原版)简" panose="00020600040101010101" pitchFamily="18" charset="-122"/>
                </a:rPr>
                <a:t>年</a:t>
              </a:r>
              <a:r>
                <a:rPr lang="en-US" altLang="zh-CN" b="1">
                  <a:latin typeface="汉仪昌黎宋刻本(原版)简" panose="00020600040101010101" pitchFamily="18" charset="-122"/>
                  <a:ea typeface="汉仪昌黎宋刻本(原版)简" panose="00020600040101010101" pitchFamily="18" charset="-122"/>
                </a:rPr>
                <a:t>7</a:t>
              </a:r>
              <a:r>
                <a:rPr lang="zh-CN" altLang="en-US" b="1">
                  <a:latin typeface="汉仪昌黎宋刻本(原版)简" panose="00020600040101010101" pitchFamily="18" charset="-122"/>
                  <a:ea typeface="汉仪昌黎宋刻本(原版)简" panose="00020600040101010101" pitchFamily="18" charset="-122"/>
                </a:rPr>
                <a:t>月，亚投行有</a:t>
              </a:r>
              <a:r>
                <a:rPr lang="en-US" altLang="zh-CN" b="1">
                  <a:latin typeface="汉仪昌黎宋刻本(原版)简" panose="00020600040101010101" pitchFamily="18" charset="-122"/>
                  <a:ea typeface="汉仪昌黎宋刻本(原版)简" panose="00020600040101010101" pitchFamily="18" charset="-122"/>
                </a:rPr>
                <a:t>103</a:t>
              </a:r>
              <a:r>
                <a:rPr lang="zh-CN" altLang="en-US" b="1">
                  <a:latin typeface="汉仪昌黎宋刻本(原版)简" panose="00020600040101010101" pitchFamily="18" charset="-122"/>
                  <a:ea typeface="汉仪昌黎宋刻本(原版)简" panose="00020600040101010101" pitchFamily="18" charset="-122"/>
                </a:rPr>
                <a:t>个成员国。</a:t>
              </a:r>
            </a:p>
          </p:txBody>
        </p:sp>
      </p:grpSp>
    </p:spTree>
  </p:cSld>
  <p:clrMapOvr>
    <a:masterClrMapping/>
  </p:clrMapOvr>
  <mc:AlternateContent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cxnSp>
        <p:nvCxnSpPr>
          <p:cNvPr id="5" name="MH_Other_3"/>
          <p:cNvCxnSpPr>
            <a:cxnSpLocks noChangeShapeType="1"/>
          </p:cNvCxnSpPr>
          <p:nvPr>
            <p:custDataLst>
              <p:tags r:id="rId2"/>
            </p:custDataLst>
          </p:nvPr>
        </p:nvCxnSpPr>
        <p:spPr bwMode="auto">
          <a:xfrm>
            <a:off x="-10633" y="632507"/>
            <a:ext cx="12233262" cy="0"/>
          </a:xfrm>
          <a:prstGeom prst="line">
            <a:avLst/>
          </a:prstGeom>
          <a:noFill/>
          <a:ln w="6350" cap="flat" cmpd="sng" algn="ctr">
            <a:solidFill>
              <a:schemeClr val="tx1"/>
            </a:solidFill>
            <a:prstDash val="solid"/>
            <a:miter lim="800000"/>
          </a:ln>
          <a:effectLst/>
          <a:scene3d>
            <a:camera prst="perspectiveFront"/>
            <a:lightRig rig="threePt" dir="t"/>
          </a:scene3d>
          <a:sp3d>
            <a:bevelT/>
          </a:sp3d>
        </p:spPr>
        <p:style>
          <a:lnRef idx="3">
            <a:srgbClr val="5B9BD5"/>
          </a:lnRef>
          <a:fillRef idx="0">
            <a:srgbClr val="5B9BD5"/>
          </a:fillRef>
          <a:effectRef idx="2">
            <a:srgbClr val="5B9BD5"/>
          </a:effectRef>
          <a:fontRef idx="minor">
            <a:sysClr val="windowText" lastClr="000000"/>
          </a:fontRef>
        </p:style>
      </p:cxnSp>
      <p:sp>
        <p:nvSpPr>
          <p:cNvPr id="6" name="文本框 9"/>
          <p:cNvSpPr txBox="1">
            <a:spLocks noChangeArrowheads="1"/>
          </p:cNvSpPr>
          <p:nvPr/>
        </p:nvSpPr>
        <p:spPr bwMode="auto">
          <a:xfrm>
            <a:off x="-10795" y="481168"/>
            <a:ext cx="12190413" cy="4846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charset="-122"/>
              </a:defRPr>
            </a:lvl9pPr>
          </a:lstStyle>
          <a:p>
            <a:pPr algn="ctr">
              <a:buNone/>
            </a:pPr>
            <a:r>
              <a:rPr lang="zh-CN" altLang="en-US" b="1">
                <a:latin typeface="默陌山魂手迹" panose="02000603000000000000" pitchFamily="2" charset="-122"/>
                <a:ea typeface="默陌山魂手迹" panose="02000603000000000000" pitchFamily="2" charset="-122"/>
              </a:rPr>
              <a:t>三、时代破题</a:t>
            </a:r>
            <a:r>
              <a:rPr lang="en-US" altLang="zh-CN" b="1">
                <a:latin typeface="默陌山魂手迹" panose="02000603000000000000" pitchFamily="2" charset="-122"/>
                <a:ea typeface="默陌山魂手迹" panose="02000603000000000000" pitchFamily="2" charset="-122"/>
              </a:rPr>
              <a:t>——</a:t>
            </a:r>
            <a:r>
              <a:rPr lang="zh-CN" altLang="en-US" b="1">
                <a:latin typeface="默陌山魂手迹" panose="02000603000000000000" pitchFamily="2" charset="-122"/>
                <a:ea typeface="默陌山魂手迹" panose="02000603000000000000" pitchFamily="2" charset="-122"/>
              </a:rPr>
              <a:t>合作与共赢</a:t>
            </a:r>
          </a:p>
        </p:txBody>
      </p:sp>
      <p:sp>
        <p:nvSpPr>
          <p:cNvPr id="16" name="文本框 9"/>
          <p:cNvSpPr txBox="1"/>
          <p:nvPr>
            <p:custDataLst>
              <p:tags r:id="rId3"/>
            </p:custDataLst>
          </p:nvPr>
        </p:nvSpPr>
        <p:spPr>
          <a:xfrm>
            <a:off x="1937896" y="965631"/>
            <a:ext cx="8316209" cy="497205"/>
          </a:xfrm>
          <a:prstGeom prst="rect">
            <a:avLst/>
          </a:prstGeom>
          <a:noFill/>
        </p:spPr>
        <p:txBody>
          <a:bodyPr wrap="square" rtlCol="0"/>
          <a:lstStyle>
            <a:defPPr>
              <a:defRPr lang="zh-CN"/>
            </a:defPPr>
            <a:lvl1pPr algn="ctr">
              <a:lnSpc>
                <a:spcPct val="120000"/>
              </a:lnSpc>
              <a:defRPr sz="2400" b="1" spc="300">
                <a:solidFill>
                  <a:srgbClr val="8590CA"/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pPr>
              <a:lnSpc>
                <a:spcPct val="100000"/>
              </a:lnSpc>
            </a:pPr>
            <a:r>
              <a:rPr lang="zh-CN" altLang="en-US" sz="2800" spc="0">
                <a:solidFill>
                  <a:srgbClr val="085098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uFillTx/>
                <a:latin typeface="江西拙楷" panose="02010600040101010101" pitchFamily="2" charset="-122"/>
                <a:ea typeface="江西拙楷" panose="02010600040101010101" pitchFamily="2" charset="-122"/>
                <a:sym typeface="Arial" panose="020b0604020202020204" pitchFamily="34" charset="0"/>
              </a:rPr>
              <a:t>中国的行动</a:t>
            </a:r>
            <a:r>
              <a:rPr lang="zh-CN" altLang="en-US" sz="2800" spc="0">
                <a:solidFill>
                  <a:srgbClr val="085098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uFillTx/>
                <a:latin typeface="黑体" panose="02010609060101010101" pitchFamily="49" charset="-122"/>
                <a:ea typeface="黑体" panose="02010609060101010101" pitchFamily="49" charset="-122"/>
                <a:sym typeface="Arial" panose="020b0604020202020204" pitchFamily="34" charset="0"/>
              </a:rPr>
              <a:t>：</a:t>
            </a:r>
            <a:r>
              <a:rPr lang="zh-CN" altLang="en-US" sz="2800" spc="0">
                <a:solidFill>
                  <a:srgbClr val="085098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黑体" panose="02010609060101010101" pitchFamily="49" charset="-122"/>
                <a:ea typeface="黑体" panose="02010609060101010101" pitchFamily="49" charset="-122"/>
                <a:sym typeface="Arial" panose="020b0604020202020204" pitchFamily="34" charset="0"/>
              </a:rPr>
              <a:t>③</a:t>
            </a:r>
            <a:r>
              <a:rPr lang="zh-CN" altLang="en-US" sz="2800" spc="0">
                <a:solidFill>
                  <a:srgbClr val="085098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江西拙楷" panose="02010600040101010101" pitchFamily="2" charset="-122"/>
                <a:ea typeface="江西拙楷" panose="02010600040101010101" pitchFamily="2" charset="-122"/>
                <a:sym typeface="Arial" panose="020b0604020202020204" pitchFamily="34" charset="0"/>
              </a:rPr>
              <a:t>与世界人民携手抗疫</a:t>
            </a:r>
            <a:r>
              <a:rPr lang="zh-CN" altLang="en-US" sz="2800" spc="0">
                <a:solidFill>
                  <a:srgbClr val="085098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黑体" panose="02010609060101010101" pitchFamily="49" charset="-122"/>
                <a:ea typeface="黑体" panose="02010609060101010101" pitchFamily="49" charset="-122"/>
                <a:sym typeface="Arial" panose="020b0604020202020204" pitchFamily="34" charset="0"/>
              </a:rPr>
              <a:t>，</a:t>
            </a:r>
            <a:r>
              <a:rPr lang="zh-CN" altLang="en-US" sz="2800" spc="0">
                <a:solidFill>
                  <a:srgbClr val="085098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江西拙楷" panose="02010600040101010101" pitchFamily="2" charset="-122"/>
                <a:ea typeface="江西拙楷" panose="02010600040101010101" pitchFamily="2" charset="-122"/>
                <a:sym typeface="Arial" panose="020b0604020202020204" pitchFamily="34" charset="0"/>
              </a:rPr>
              <a:t>共克时艰</a:t>
            </a:r>
            <a:endParaRPr lang="zh-CN" altLang="en-US" sz="2800" spc="0">
              <a:solidFill>
                <a:srgbClr val="085098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  <a:uFillTx/>
              <a:latin typeface="江西拙楷" panose="02010600040101010101" pitchFamily="2" charset="-122"/>
              <a:ea typeface="江西拙楷" panose="02010600040101010101" pitchFamily="2" charset="-122"/>
              <a:sym typeface="Arial" panose="020b0604020202020204" pitchFamily="34" charset="0"/>
            </a:endParaRPr>
          </a:p>
        </p:txBody>
      </p:sp>
      <p:pic>
        <p:nvPicPr>
          <p:cNvPr id="4" name="图片 3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943" y="1988288"/>
            <a:ext cx="2633369" cy="4213391"/>
          </a:xfrm>
          <a:prstGeom prst="rect">
            <a:avLst/>
          </a:prstGeom>
          <a:effectLst>
            <a:softEdge rad="12700"/>
          </a:effectLst>
        </p:spPr>
      </p:pic>
      <p:pic>
        <p:nvPicPr>
          <p:cNvPr id="11" name="图片 10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18191" y="1988288"/>
            <a:ext cx="2633369" cy="4213391"/>
          </a:xfrm>
          <a:prstGeom prst="rect">
            <a:avLst/>
          </a:prstGeom>
          <a:effectLst>
            <a:softEdge rad="12700"/>
          </a:effectLst>
        </p:spPr>
      </p:pic>
      <p:pic>
        <p:nvPicPr>
          <p:cNvPr id="18" name="图片 17"/>
          <p:cNvPicPr/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40439" y="1988288"/>
            <a:ext cx="2633369" cy="4213391"/>
          </a:xfrm>
          <a:prstGeom prst="rect">
            <a:avLst/>
          </a:prstGeom>
          <a:effectLst>
            <a:softEdge rad="12700"/>
          </a:effectLst>
        </p:spPr>
      </p:pic>
      <p:pic>
        <p:nvPicPr>
          <p:cNvPr id="20" name="图片 19"/>
          <p:cNvPicPr/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62688" y="1988288"/>
            <a:ext cx="2633369" cy="4213391"/>
          </a:xfrm>
          <a:prstGeom prst="rect">
            <a:avLst/>
          </a:prstGeom>
          <a:effectLst>
            <a:softEdge rad="12700"/>
          </a:effectLst>
        </p:spPr>
      </p:pic>
    </p:spTree>
  </p:cSld>
  <p:clrMapOvr>
    <a:masterClrMapping/>
  </p:clrMapOvr>
  <mc:AlternateContent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/>
</p:sld>
</file>

<file path=ppt/slides/slide2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cxnSp>
        <p:nvCxnSpPr>
          <p:cNvPr id="5" name="MH_Other_3"/>
          <p:cNvCxnSpPr>
            <a:cxnSpLocks noChangeShapeType="1"/>
          </p:cNvCxnSpPr>
          <p:nvPr>
            <p:custDataLst>
              <p:tags r:id="rId2"/>
            </p:custDataLst>
          </p:nvPr>
        </p:nvCxnSpPr>
        <p:spPr bwMode="auto">
          <a:xfrm>
            <a:off x="-10633" y="632507"/>
            <a:ext cx="12233262" cy="0"/>
          </a:xfrm>
          <a:prstGeom prst="line">
            <a:avLst/>
          </a:prstGeom>
          <a:noFill/>
          <a:ln w="6350" cap="flat" cmpd="sng" algn="ctr">
            <a:solidFill>
              <a:schemeClr val="tx1"/>
            </a:solidFill>
            <a:prstDash val="solid"/>
            <a:miter lim="800000"/>
          </a:ln>
          <a:effectLst/>
          <a:scene3d>
            <a:camera prst="perspectiveFront"/>
            <a:lightRig rig="threePt" dir="t"/>
          </a:scene3d>
          <a:sp3d>
            <a:bevelT/>
          </a:sp3d>
        </p:spPr>
        <p:style>
          <a:lnRef idx="3">
            <a:srgbClr val="5B9BD5"/>
          </a:lnRef>
          <a:fillRef idx="0">
            <a:srgbClr val="5B9BD5"/>
          </a:fillRef>
          <a:effectRef idx="2">
            <a:srgbClr val="5B9BD5"/>
          </a:effectRef>
          <a:fontRef idx="minor">
            <a:sysClr val="windowText" lastClr="000000"/>
          </a:fontRef>
        </p:style>
      </p:cxnSp>
      <p:sp>
        <p:nvSpPr>
          <p:cNvPr id="6" name="文本框 9"/>
          <p:cNvSpPr txBox="1">
            <a:spLocks noChangeArrowheads="1"/>
          </p:cNvSpPr>
          <p:nvPr/>
        </p:nvSpPr>
        <p:spPr bwMode="auto">
          <a:xfrm>
            <a:off x="0" y="481168"/>
            <a:ext cx="12190413" cy="4846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charset="-122"/>
              </a:defRPr>
            </a:lvl9pPr>
          </a:lstStyle>
          <a:p>
            <a:pPr algn="ctr">
              <a:buNone/>
            </a:pPr>
            <a:r>
              <a:rPr lang="zh-CN" altLang="en-US" b="1">
                <a:latin typeface="默陌山魂手迹" panose="02000603000000000000" pitchFamily="2" charset="-122"/>
                <a:ea typeface="默陌山魂手迹" panose="02000603000000000000" pitchFamily="2" charset="-122"/>
              </a:rPr>
              <a:t>三、时代破题</a:t>
            </a:r>
            <a:r>
              <a:rPr lang="en-US" altLang="zh-CN" b="1">
                <a:latin typeface="默陌山魂手迹" panose="02000603000000000000" pitchFamily="2" charset="-122"/>
                <a:ea typeface="默陌山魂手迹" panose="02000603000000000000" pitchFamily="2" charset="-122"/>
              </a:rPr>
              <a:t>——</a:t>
            </a:r>
            <a:r>
              <a:rPr lang="zh-CN" altLang="en-US" b="1">
                <a:latin typeface="默陌山魂手迹" panose="02000603000000000000" pitchFamily="2" charset="-122"/>
                <a:ea typeface="默陌山魂手迹" panose="02000603000000000000" pitchFamily="2" charset="-122"/>
              </a:rPr>
              <a:t>合作与共赢</a:t>
            </a:r>
          </a:p>
        </p:txBody>
      </p:sp>
      <p:sp>
        <p:nvSpPr>
          <p:cNvPr id="16" name="文本框 9"/>
          <p:cNvSpPr txBox="1"/>
          <p:nvPr>
            <p:custDataLst>
              <p:tags r:id="rId3"/>
            </p:custDataLst>
          </p:nvPr>
        </p:nvSpPr>
        <p:spPr>
          <a:xfrm>
            <a:off x="1937896" y="965631"/>
            <a:ext cx="8316209" cy="497205"/>
          </a:xfrm>
          <a:prstGeom prst="rect">
            <a:avLst/>
          </a:prstGeom>
          <a:noFill/>
        </p:spPr>
        <p:txBody>
          <a:bodyPr wrap="square" rtlCol="0"/>
          <a:lstStyle>
            <a:defPPr>
              <a:defRPr lang="zh-CN"/>
            </a:defPPr>
            <a:lvl1pPr algn="ctr">
              <a:lnSpc>
                <a:spcPct val="120000"/>
              </a:lnSpc>
              <a:defRPr sz="2400" b="1" spc="300">
                <a:solidFill>
                  <a:srgbClr val="8590CA"/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pPr>
              <a:lnSpc>
                <a:spcPct val="100000"/>
              </a:lnSpc>
            </a:pPr>
            <a:r>
              <a:rPr lang="zh-CN" altLang="en-US" sz="2800" spc="0">
                <a:solidFill>
                  <a:srgbClr val="085098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uFillTx/>
                <a:latin typeface="江西拙楷" panose="02010600040101010101" pitchFamily="2" charset="-122"/>
                <a:ea typeface="江西拙楷" panose="02010600040101010101" pitchFamily="2" charset="-122"/>
                <a:sym typeface="Arial" panose="020b0604020202020204" pitchFamily="34" charset="0"/>
              </a:rPr>
              <a:t>中国的行动</a:t>
            </a:r>
            <a:r>
              <a:rPr lang="zh-CN" altLang="en-US" sz="2800" spc="0">
                <a:solidFill>
                  <a:srgbClr val="085098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uFillTx/>
                <a:latin typeface="黑体" panose="02010609060101010101" pitchFamily="49" charset="-122"/>
                <a:ea typeface="黑体" panose="02010609060101010101" pitchFamily="49" charset="-122"/>
                <a:sym typeface="Arial" panose="020b0604020202020204" pitchFamily="34" charset="0"/>
              </a:rPr>
              <a:t>：</a:t>
            </a:r>
            <a:r>
              <a:rPr lang="zh-CN" altLang="en-US" sz="2800" spc="0">
                <a:solidFill>
                  <a:srgbClr val="085098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黑体" panose="02010609060101010101" pitchFamily="49" charset="-122"/>
                <a:ea typeface="黑体" panose="02010609060101010101" pitchFamily="49" charset="-122"/>
                <a:sym typeface="Arial" panose="020b0604020202020204" pitchFamily="34" charset="0"/>
              </a:rPr>
              <a:t>③</a:t>
            </a:r>
            <a:r>
              <a:rPr lang="zh-CN" altLang="en-US" sz="2800" spc="0">
                <a:solidFill>
                  <a:srgbClr val="085098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江西拙楷" panose="02010600040101010101" pitchFamily="2" charset="-122"/>
                <a:ea typeface="江西拙楷" panose="02010600040101010101" pitchFamily="2" charset="-122"/>
                <a:sym typeface="Arial" panose="020b0604020202020204" pitchFamily="34" charset="0"/>
              </a:rPr>
              <a:t>与世界人民携手抗疫</a:t>
            </a:r>
            <a:r>
              <a:rPr lang="zh-CN" altLang="en-US" sz="2800" spc="0">
                <a:solidFill>
                  <a:srgbClr val="085098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黑体" panose="02010609060101010101" pitchFamily="49" charset="-122"/>
                <a:ea typeface="黑体" panose="02010609060101010101" pitchFamily="49" charset="-122"/>
                <a:sym typeface="Arial" panose="020b0604020202020204" pitchFamily="34" charset="0"/>
              </a:rPr>
              <a:t>，</a:t>
            </a:r>
            <a:r>
              <a:rPr lang="zh-CN" altLang="en-US" sz="2800" spc="0">
                <a:solidFill>
                  <a:srgbClr val="085098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江西拙楷" panose="02010600040101010101" pitchFamily="2" charset="-122"/>
                <a:ea typeface="江西拙楷" panose="02010600040101010101" pitchFamily="2" charset="-122"/>
                <a:sym typeface="Arial" panose="020b0604020202020204" pitchFamily="34" charset="0"/>
              </a:rPr>
              <a:t>共克时艰</a:t>
            </a:r>
            <a:endParaRPr lang="zh-CN" altLang="en-US" sz="2800" spc="0">
              <a:solidFill>
                <a:srgbClr val="085098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  <a:uFillTx/>
              <a:latin typeface="江西拙楷" panose="02010600040101010101" pitchFamily="2" charset="-122"/>
              <a:ea typeface="江西拙楷" panose="02010600040101010101" pitchFamily="2" charset="-122"/>
              <a:sym typeface="Arial" panose="020b0604020202020204" pitchFamily="34" charset="0"/>
            </a:endParaRPr>
          </a:p>
        </p:txBody>
      </p:sp>
      <p:pic>
        <p:nvPicPr>
          <p:cNvPr id="10" name="图片 9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943" y="1937393"/>
            <a:ext cx="2633369" cy="4213391"/>
          </a:xfrm>
          <a:prstGeom prst="rect">
            <a:avLst/>
          </a:prstGeom>
          <a:effectLst>
            <a:softEdge rad="12700"/>
          </a:effectLst>
        </p:spPr>
      </p:pic>
      <p:pic>
        <p:nvPicPr>
          <p:cNvPr id="12" name="图片 11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40439" y="1937393"/>
            <a:ext cx="2633369" cy="4213391"/>
          </a:xfrm>
          <a:prstGeom prst="rect">
            <a:avLst/>
          </a:prstGeom>
        </p:spPr>
      </p:pic>
      <p:pic>
        <p:nvPicPr>
          <p:cNvPr id="13" name="图片 12"/>
          <p:cNvPicPr/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62688" y="1937393"/>
            <a:ext cx="2633369" cy="4213391"/>
          </a:xfrm>
          <a:prstGeom prst="rect">
            <a:avLst/>
          </a:prstGeom>
        </p:spPr>
      </p:pic>
      <p:pic>
        <p:nvPicPr>
          <p:cNvPr id="14" name="图片 13"/>
          <p:cNvPicPr/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18191" y="1937393"/>
            <a:ext cx="2633369" cy="4213391"/>
          </a:xfrm>
          <a:prstGeom prst="rect">
            <a:avLst/>
          </a:prstGeom>
        </p:spPr>
      </p:pic>
    </p:spTree>
  </p:cSld>
  <p:clrMapOvr>
    <a:masterClrMapping/>
  </p:clrMapOvr>
  <mc:AlternateContent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/>
</p:sld>
</file>

<file path=ppt/slides/slide2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cxnSp>
        <p:nvCxnSpPr>
          <p:cNvPr id="5" name="MH_Other_3"/>
          <p:cNvCxnSpPr>
            <a:cxnSpLocks noChangeShapeType="1"/>
          </p:cNvCxnSpPr>
          <p:nvPr>
            <p:custDataLst>
              <p:tags r:id="rId2"/>
            </p:custDataLst>
          </p:nvPr>
        </p:nvCxnSpPr>
        <p:spPr bwMode="auto">
          <a:xfrm>
            <a:off x="-10633" y="632507"/>
            <a:ext cx="12233262" cy="0"/>
          </a:xfrm>
          <a:prstGeom prst="line">
            <a:avLst/>
          </a:prstGeom>
          <a:noFill/>
          <a:ln w="6350" cap="flat" cmpd="sng" algn="ctr">
            <a:solidFill>
              <a:schemeClr val="tx1"/>
            </a:solidFill>
            <a:prstDash val="solid"/>
            <a:miter lim="800000"/>
          </a:ln>
          <a:effectLst/>
          <a:scene3d>
            <a:camera prst="perspectiveFront"/>
            <a:lightRig rig="threePt" dir="t"/>
          </a:scene3d>
          <a:sp3d>
            <a:bevelT/>
          </a:sp3d>
        </p:spPr>
        <p:style>
          <a:lnRef idx="3">
            <a:srgbClr val="5B9BD5"/>
          </a:lnRef>
          <a:fillRef idx="0">
            <a:srgbClr val="5B9BD5"/>
          </a:fillRef>
          <a:effectRef idx="2">
            <a:srgbClr val="5B9BD5"/>
          </a:effectRef>
          <a:fontRef idx="minor">
            <a:sysClr val="windowText" lastClr="000000"/>
          </a:fontRef>
        </p:style>
      </p:cxnSp>
      <p:sp>
        <p:nvSpPr>
          <p:cNvPr id="6" name="文本框 9"/>
          <p:cNvSpPr txBox="1">
            <a:spLocks noChangeArrowheads="1"/>
          </p:cNvSpPr>
          <p:nvPr/>
        </p:nvSpPr>
        <p:spPr bwMode="auto">
          <a:xfrm>
            <a:off x="31750" y="481168"/>
            <a:ext cx="12190413" cy="4846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charset="-122"/>
              </a:defRPr>
            </a:lvl9pPr>
          </a:lstStyle>
          <a:p>
            <a:pPr algn="ctr">
              <a:buNone/>
            </a:pPr>
            <a:r>
              <a:rPr lang="zh-CN" altLang="en-US" b="1">
                <a:latin typeface="默陌山魂手迹" panose="02000603000000000000" pitchFamily="2" charset="-122"/>
                <a:ea typeface="默陌山魂手迹" panose="02000603000000000000" pitchFamily="2" charset="-122"/>
              </a:rPr>
              <a:t>三、时代破题</a:t>
            </a:r>
            <a:r>
              <a:rPr lang="en-US" altLang="zh-CN" b="1">
                <a:latin typeface="默陌山魂手迹" panose="02000603000000000000" pitchFamily="2" charset="-122"/>
                <a:ea typeface="默陌山魂手迹" panose="02000603000000000000" pitchFamily="2" charset="-122"/>
              </a:rPr>
              <a:t>——</a:t>
            </a:r>
            <a:r>
              <a:rPr lang="zh-CN" altLang="en-US" b="1">
                <a:latin typeface="默陌山魂手迹" panose="02000603000000000000" pitchFamily="2" charset="-122"/>
                <a:ea typeface="默陌山魂手迹" panose="02000603000000000000" pitchFamily="2" charset="-122"/>
              </a:rPr>
              <a:t>合作与共赢</a:t>
            </a:r>
          </a:p>
        </p:txBody>
      </p:sp>
      <p:sp>
        <p:nvSpPr>
          <p:cNvPr id="16" name="文本框 9"/>
          <p:cNvSpPr txBox="1"/>
          <p:nvPr>
            <p:custDataLst>
              <p:tags r:id="rId3"/>
            </p:custDataLst>
          </p:nvPr>
        </p:nvSpPr>
        <p:spPr>
          <a:xfrm>
            <a:off x="1937896" y="965631"/>
            <a:ext cx="8316209" cy="497205"/>
          </a:xfrm>
          <a:prstGeom prst="rect">
            <a:avLst/>
          </a:prstGeom>
          <a:noFill/>
        </p:spPr>
        <p:txBody>
          <a:bodyPr wrap="square" rtlCol="0"/>
          <a:lstStyle>
            <a:defPPr>
              <a:defRPr lang="zh-CN"/>
            </a:defPPr>
            <a:lvl1pPr algn="ctr">
              <a:lnSpc>
                <a:spcPct val="120000"/>
              </a:lnSpc>
              <a:defRPr sz="2400" b="1" spc="300">
                <a:solidFill>
                  <a:srgbClr val="8590CA"/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pPr>
              <a:lnSpc>
                <a:spcPct val="100000"/>
              </a:lnSpc>
            </a:pPr>
            <a:r>
              <a:rPr lang="zh-CN" altLang="en-US" sz="2800" spc="0">
                <a:solidFill>
                  <a:srgbClr val="085098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uFillTx/>
                <a:latin typeface="江西拙楷" panose="02010600040101010101" pitchFamily="2" charset="-122"/>
                <a:ea typeface="江西拙楷" panose="02010600040101010101" pitchFamily="2" charset="-122"/>
                <a:sym typeface="Arial" panose="020b0604020202020204" pitchFamily="34" charset="0"/>
              </a:rPr>
              <a:t>中国的行动</a:t>
            </a:r>
            <a:r>
              <a:rPr lang="zh-CN" altLang="en-US" sz="2800" spc="0">
                <a:solidFill>
                  <a:srgbClr val="085098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uFillTx/>
                <a:latin typeface="黑体" panose="02010609060101010101" pitchFamily="49" charset="-122"/>
                <a:ea typeface="黑体" panose="02010609060101010101" pitchFamily="49" charset="-122"/>
                <a:sym typeface="Arial" panose="020b0604020202020204" pitchFamily="34" charset="0"/>
              </a:rPr>
              <a:t>：</a:t>
            </a:r>
            <a:r>
              <a:rPr lang="zh-CN" altLang="en-US" sz="2800" spc="0">
                <a:solidFill>
                  <a:srgbClr val="085098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黑体" panose="02010609060101010101" pitchFamily="49" charset="-122"/>
                <a:ea typeface="黑体" panose="02010609060101010101" pitchFamily="49" charset="-122"/>
                <a:sym typeface="Arial" panose="020b0604020202020204" pitchFamily="34" charset="0"/>
              </a:rPr>
              <a:t>③</a:t>
            </a:r>
            <a:r>
              <a:rPr lang="zh-CN" altLang="en-US" sz="2800" spc="0">
                <a:solidFill>
                  <a:srgbClr val="085098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江西拙楷" panose="02010600040101010101" pitchFamily="2" charset="-122"/>
                <a:ea typeface="江西拙楷" panose="02010600040101010101" pitchFamily="2" charset="-122"/>
                <a:sym typeface="Arial" panose="020b0604020202020204" pitchFamily="34" charset="0"/>
              </a:rPr>
              <a:t>与世界人民携手抗疫</a:t>
            </a:r>
            <a:r>
              <a:rPr lang="zh-CN" altLang="en-US" sz="2800" spc="0">
                <a:solidFill>
                  <a:srgbClr val="085098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黑体" panose="02010609060101010101" pitchFamily="49" charset="-122"/>
                <a:ea typeface="黑体" panose="02010609060101010101" pitchFamily="49" charset="-122"/>
                <a:sym typeface="Arial" panose="020b0604020202020204" pitchFamily="34" charset="0"/>
              </a:rPr>
              <a:t>，</a:t>
            </a:r>
            <a:r>
              <a:rPr lang="zh-CN" altLang="en-US" sz="2800" spc="0">
                <a:solidFill>
                  <a:srgbClr val="085098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江西拙楷" panose="02010600040101010101" pitchFamily="2" charset="-122"/>
                <a:ea typeface="江西拙楷" panose="02010600040101010101" pitchFamily="2" charset="-122"/>
                <a:sym typeface="Arial" panose="020b0604020202020204" pitchFamily="34" charset="0"/>
              </a:rPr>
              <a:t>共克时艰</a:t>
            </a:r>
            <a:endParaRPr lang="zh-CN" altLang="en-US" sz="2800" spc="0">
              <a:solidFill>
                <a:srgbClr val="085098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  <a:uFillTx/>
              <a:latin typeface="江西拙楷" panose="02010600040101010101" pitchFamily="2" charset="-122"/>
              <a:ea typeface="江西拙楷" panose="02010600040101010101" pitchFamily="2" charset="-122"/>
              <a:sym typeface="Arial" panose="020b0604020202020204" pitchFamily="34" charset="0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221298" y="1831664"/>
            <a:ext cx="11749405" cy="4752340"/>
            <a:chOff x="290830" y="1852930"/>
            <a:chExt cx="11749405" cy="4752340"/>
          </a:xfrm>
        </p:grpSpPr>
        <p:pic>
          <p:nvPicPr>
            <p:cNvPr id="7" name="图片 6"/>
            <p:cNvPicPr>
              <a:picLocks noChangeAspect="1"/>
            </p:cNvPicPr>
            <p:nvPr>
              <p:custDataLst>
                <p:tags r:id="rId5"/>
              </p:custDataLst>
            </p:nvPr>
          </p:nvPicPr>
          <p:blipFill>
            <a:blip r:embed="rId4"/>
            <a:srcRect t="3817" b="3817"/>
            <a:stretch>
              <a:fillRect/>
            </a:stretch>
          </p:blipFill>
          <p:spPr>
            <a:xfrm>
              <a:off x="4663757" y="1852930"/>
              <a:ext cx="3138805" cy="4752340"/>
            </a:xfrm>
            <a:prstGeom prst="rect">
              <a:avLst/>
            </a:prstGeom>
            <a:ln>
              <a:noFill/>
            </a:ln>
            <a:effectLst>
              <a:softEdge rad="63500"/>
            </a:effectLst>
          </p:spPr>
        </p:pic>
        <p:pic>
          <p:nvPicPr>
            <p:cNvPr id="8" name="图片 7"/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290830" y="1852930"/>
              <a:ext cx="4029075" cy="4752340"/>
            </a:xfrm>
            <a:prstGeom prst="rect">
              <a:avLst/>
            </a:prstGeom>
            <a:ln>
              <a:noFill/>
            </a:ln>
            <a:effectLst>
              <a:softEdge rad="63500"/>
            </a:effectLst>
          </p:spPr>
        </p:pic>
        <p:pic>
          <p:nvPicPr>
            <p:cNvPr id="9" name="图片 8"/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8146415" y="1852930"/>
              <a:ext cx="3893820" cy="4752340"/>
            </a:xfrm>
            <a:prstGeom prst="rect">
              <a:avLst/>
            </a:prstGeom>
            <a:ln>
              <a:noFill/>
            </a:ln>
            <a:effectLst>
              <a:softEdge rad="63500"/>
            </a:effectLst>
          </p:spPr>
        </p:pic>
      </p:grpSp>
    </p:spTree>
  </p:cSld>
  <p:clrMapOvr>
    <a:masterClrMapping/>
  </p:clrMapOvr>
  <mc:AlternateContent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/>
</p:sld>
</file>

<file path=ppt/slides/slide2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cxnSp>
        <p:nvCxnSpPr>
          <p:cNvPr id="5" name="MH_Other_3"/>
          <p:cNvCxnSpPr>
            <a:cxnSpLocks noChangeShapeType="1"/>
          </p:cNvCxnSpPr>
          <p:nvPr>
            <p:custDataLst>
              <p:tags r:id="rId2"/>
            </p:custDataLst>
          </p:nvPr>
        </p:nvCxnSpPr>
        <p:spPr bwMode="auto">
          <a:xfrm>
            <a:off x="-10633" y="632507"/>
            <a:ext cx="12233262" cy="0"/>
          </a:xfrm>
          <a:prstGeom prst="line">
            <a:avLst/>
          </a:prstGeom>
          <a:noFill/>
          <a:ln w="6350" cap="flat" cmpd="sng" algn="ctr">
            <a:solidFill>
              <a:schemeClr val="tx1"/>
            </a:solidFill>
            <a:prstDash val="solid"/>
            <a:miter lim="800000"/>
          </a:ln>
          <a:effectLst/>
          <a:scene3d>
            <a:camera prst="perspectiveFront"/>
            <a:lightRig rig="threePt" dir="t"/>
          </a:scene3d>
          <a:sp3d>
            <a:bevelT/>
          </a:sp3d>
        </p:spPr>
        <p:style>
          <a:lnRef idx="3">
            <a:srgbClr val="5B9BD5"/>
          </a:lnRef>
          <a:fillRef idx="0">
            <a:srgbClr val="5B9BD5"/>
          </a:fillRef>
          <a:effectRef idx="2">
            <a:srgbClr val="5B9BD5"/>
          </a:effectRef>
          <a:fontRef idx="minor">
            <a:sysClr val="windowText" lastClr="000000"/>
          </a:fontRef>
        </p:style>
      </p:cxnSp>
      <p:sp>
        <p:nvSpPr>
          <p:cNvPr id="6" name="文本框 9"/>
          <p:cNvSpPr txBox="1">
            <a:spLocks noChangeArrowheads="1"/>
          </p:cNvSpPr>
          <p:nvPr/>
        </p:nvSpPr>
        <p:spPr bwMode="auto">
          <a:xfrm>
            <a:off x="31750" y="481168"/>
            <a:ext cx="12190413" cy="4846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charset="-122"/>
              </a:defRPr>
            </a:lvl9pPr>
          </a:lstStyle>
          <a:p>
            <a:pPr algn="ctr">
              <a:buNone/>
            </a:pPr>
            <a:r>
              <a:rPr lang="zh-CN" altLang="en-US" b="1">
                <a:latin typeface="默陌山魂手迹" panose="02000603000000000000" pitchFamily="2" charset="-122"/>
                <a:ea typeface="默陌山魂手迹" panose="02000603000000000000" pitchFamily="2" charset="-122"/>
              </a:rPr>
              <a:t>三、时代破题</a:t>
            </a:r>
            <a:r>
              <a:rPr lang="en-US" altLang="zh-CN" b="1">
                <a:latin typeface="默陌山魂手迹" panose="02000603000000000000" pitchFamily="2" charset="-122"/>
                <a:ea typeface="默陌山魂手迹" panose="02000603000000000000" pitchFamily="2" charset="-122"/>
              </a:rPr>
              <a:t>——</a:t>
            </a:r>
            <a:r>
              <a:rPr lang="zh-CN" altLang="en-US" b="1">
                <a:latin typeface="默陌山魂手迹" panose="02000603000000000000" pitchFamily="2" charset="-122"/>
                <a:ea typeface="默陌山魂手迹" panose="02000603000000000000" pitchFamily="2" charset="-122"/>
              </a:rPr>
              <a:t>合作与共赢</a:t>
            </a:r>
          </a:p>
        </p:txBody>
      </p:sp>
      <p:sp>
        <p:nvSpPr>
          <p:cNvPr id="16" name="文本框 9"/>
          <p:cNvSpPr txBox="1"/>
          <p:nvPr>
            <p:custDataLst>
              <p:tags r:id="rId3"/>
            </p:custDataLst>
          </p:nvPr>
        </p:nvSpPr>
        <p:spPr>
          <a:xfrm>
            <a:off x="1937896" y="965631"/>
            <a:ext cx="8316209" cy="497205"/>
          </a:xfrm>
          <a:prstGeom prst="rect">
            <a:avLst/>
          </a:prstGeom>
          <a:noFill/>
        </p:spPr>
        <p:txBody>
          <a:bodyPr wrap="square" rtlCol="0"/>
          <a:lstStyle>
            <a:defPPr>
              <a:defRPr lang="zh-CN"/>
            </a:defPPr>
            <a:lvl1pPr algn="ctr">
              <a:lnSpc>
                <a:spcPct val="120000"/>
              </a:lnSpc>
              <a:defRPr sz="2400" b="1" spc="300">
                <a:solidFill>
                  <a:srgbClr val="8590CA"/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pPr>
              <a:lnSpc>
                <a:spcPct val="100000"/>
              </a:lnSpc>
            </a:pPr>
            <a:r>
              <a:rPr lang="zh-CN" altLang="en-US" sz="2800" spc="0">
                <a:solidFill>
                  <a:srgbClr val="085098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uFillTx/>
                <a:latin typeface="江西拙楷" panose="02010600040101010101" pitchFamily="2" charset="-122"/>
                <a:ea typeface="江西拙楷" panose="02010600040101010101" pitchFamily="2" charset="-122"/>
                <a:sym typeface="Arial" panose="020b0604020202020204" pitchFamily="34" charset="0"/>
              </a:rPr>
              <a:t>中国倡导构建人类命运共同体的时代意义</a:t>
            </a:r>
          </a:p>
        </p:txBody>
      </p:sp>
      <p:grpSp>
        <p:nvGrpSpPr>
          <p:cNvPr id="15" name="组合 14"/>
          <p:cNvGrpSpPr/>
          <p:nvPr/>
        </p:nvGrpSpPr>
        <p:grpSpPr>
          <a:xfrm>
            <a:off x="386391" y="1984366"/>
            <a:ext cx="11419218" cy="4063523"/>
            <a:chOff x="459274" y="1828844"/>
            <a:chExt cx="11419218" cy="4063523"/>
          </a:xfrm>
        </p:grpSpPr>
        <p:sp>
          <p:nvSpPr>
            <p:cNvPr id="11" name="任意多边形: 形状 10"/>
            <p:cNvSpPr/>
            <p:nvPr/>
          </p:nvSpPr>
          <p:spPr>
            <a:xfrm>
              <a:off x="459274" y="1828844"/>
              <a:ext cx="2622431" cy="4063523"/>
            </a:xfrm>
            <a:custGeom>
              <a:gdLst>
                <a:gd name="connsiteX0" fmla="*/ 0 w 2510498"/>
                <a:gd name="connsiteY0" fmla="*/ 251050 h 4249730"/>
                <a:gd name="connsiteX1" fmla="*/ 251050 w 2510498"/>
                <a:gd name="connsiteY1" fmla="*/ 0 h 4249730"/>
                <a:gd name="connsiteX2" fmla="*/ 2259448 w 2510498"/>
                <a:gd name="connsiteY2" fmla="*/ 0 h 4249730"/>
                <a:gd name="connsiteX3" fmla="*/ 2510498 w 2510498"/>
                <a:gd name="connsiteY3" fmla="*/ 251050 h 4249730"/>
                <a:gd name="connsiteX4" fmla="*/ 2510498 w 2510498"/>
                <a:gd name="connsiteY4" fmla="*/ 3998680 h 4249730"/>
                <a:gd name="connsiteX5" fmla="*/ 2259448 w 2510498"/>
                <a:gd name="connsiteY5" fmla="*/ 4249730 h 4249730"/>
                <a:gd name="connsiteX6" fmla="*/ 251050 w 2510498"/>
                <a:gd name="connsiteY6" fmla="*/ 4249730 h 4249730"/>
                <a:gd name="connsiteX7" fmla="*/ 0 w 2510498"/>
                <a:gd name="connsiteY7" fmla="*/ 3998680 h 4249730"/>
                <a:gd name="connsiteX8" fmla="*/ 0 w 2510498"/>
                <a:gd name="connsiteY8" fmla="*/ 251050 h 4249730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510498" h="4249730">
                  <a:moveTo>
                    <a:pt x="0" y="251050"/>
                  </a:moveTo>
                  <a:cubicBezTo>
                    <a:pt x="0" y="112399"/>
                    <a:pt x="112399" y="0"/>
                    <a:pt x="251050" y="0"/>
                  </a:cubicBezTo>
                  <a:lnTo>
                    <a:pt x="2259448" y="0"/>
                  </a:lnTo>
                  <a:cubicBezTo>
                    <a:pt x="2398099" y="0"/>
                    <a:pt x="2510498" y="112399"/>
                    <a:pt x="2510498" y="251050"/>
                  </a:cubicBezTo>
                  <a:lnTo>
                    <a:pt x="2510498" y="3998680"/>
                  </a:lnTo>
                  <a:cubicBezTo>
                    <a:pt x="2510498" y="4137331"/>
                    <a:pt x="2398099" y="4249730"/>
                    <a:pt x="2259448" y="4249730"/>
                  </a:cubicBezTo>
                  <a:lnTo>
                    <a:pt x="251050" y="4249730"/>
                  </a:lnTo>
                  <a:cubicBezTo>
                    <a:pt x="112399" y="4249730"/>
                    <a:pt x="0" y="4137331"/>
                    <a:pt x="0" y="3998680"/>
                  </a:cubicBezTo>
                  <a:lnTo>
                    <a:pt x="0" y="251050"/>
                  </a:lnTo>
                  <a:close/>
                </a:path>
              </a:pathLst>
            </a:custGeom>
            <a:solidFill>
              <a:schemeClr val="accent6">
                <a:lumMod val="50000"/>
              </a:schemeClr>
            </a:solidFill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1">
                <a:hueOff val="0"/>
                <a:satOff val="0"/>
                <a:lumOff val="0"/>
                <a:alphaOff val="0"/>
              </a:schemeClr>
            </a:fillRef>
            <a:effectRef idx="3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64970" tIns="164970" rIns="164970" bIns="164970" numCol="1" spcCol="1270" anchor="ctr" anchorCtr="0">
              <a:noAutofit/>
            </a:bodyPr>
            <a:lstStyle/>
            <a:p>
              <a:pPr marL="0" lvl="0" indent="0" algn="ctr" defTabSz="1066800">
                <a:lnSpc>
                  <a:spcPct val="130000"/>
                </a:lnSpc>
                <a:spcBef>
                  <a:spcPct val="0"/>
                </a:spcBef>
                <a:buNone/>
              </a:pPr>
              <a:r>
                <a:rPr lang="zh-CN" altLang="en-US" sz="2400" b="1" kern="120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汉仪昌黎宋刻本(原版)简" panose="00020600040101010101" pitchFamily="18" charset="-122"/>
                  <a:ea typeface="汉仪昌黎宋刻本(原版)简" panose="00020600040101010101" pitchFamily="18" charset="-122"/>
                </a:rPr>
                <a:t>①“人类命运共同体”汲取马克思主义和优秀传统文化思想，实现了理论的坚持和继承。</a:t>
              </a:r>
            </a:p>
          </p:txBody>
        </p:sp>
        <p:sp>
          <p:nvSpPr>
            <p:cNvPr id="12" name="任意多边形: 形状 11"/>
            <p:cNvSpPr/>
            <p:nvPr/>
          </p:nvSpPr>
          <p:spPr>
            <a:xfrm>
              <a:off x="3391536" y="1828844"/>
              <a:ext cx="2622431" cy="4063523"/>
            </a:xfrm>
            <a:custGeom>
              <a:gdLst>
                <a:gd name="connsiteX0" fmla="*/ 0 w 2510498"/>
                <a:gd name="connsiteY0" fmla="*/ 251050 h 4249730"/>
                <a:gd name="connsiteX1" fmla="*/ 251050 w 2510498"/>
                <a:gd name="connsiteY1" fmla="*/ 0 h 4249730"/>
                <a:gd name="connsiteX2" fmla="*/ 2259448 w 2510498"/>
                <a:gd name="connsiteY2" fmla="*/ 0 h 4249730"/>
                <a:gd name="connsiteX3" fmla="*/ 2510498 w 2510498"/>
                <a:gd name="connsiteY3" fmla="*/ 251050 h 4249730"/>
                <a:gd name="connsiteX4" fmla="*/ 2510498 w 2510498"/>
                <a:gd name="connsiteY4" fmla="*/ 3998680 h 4249730"/>
                <a:gd name="connsiteX5" fmla="*/ 2259448 w 2510498"/>
                <a:gd name="connsiteY5" fmla="*/ 4249730 h 4249730"/>
                <a:gd name="connsiteX6" fmla="*/ 251050 w 2510498"/>
                <a:gd name="connsiteY6" fmla="*/ 4249730 h 4249730"/>
                <a:gd name="connsiteX7" fmla="*/ 0 w 2510498"/>
                <a:gd name="connsiteY7" fmla="*/ 3998680 h 4249730"/>
                <a:gd name="connsiteX8" fmla="*/ 0 w 2510498"/>
                <a:gd name="connsiteY8" fmla="*/ 251050 h 4249730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510498" h="4249730">
                  <a:moveTo>
                    <a:pt x="0" y="251050"/>
                  </a:moveTo>
                  <a:cubicBezTo>
                    <a:pt x="0" y="112399"/>
                    <a:pt x="112399" y="0"/>
                    <a:pt x="251050" y="0"/>
                  </a:cubicBezTo>
                  <a:lnTo>
                    <a:pt x="2259448" y="0"/>
                  </a:lnTo>
                  <a:cubicBezTo>
                    <a:pt x="2398099" y="0"/>
                    <a:pt x="2510498" y="112399"/>
                    <a:pt x="2510498" y="251050"/>
                  </a:cubicBezTo>
                  <a:lnTo>
                    <a:pt x="2510498" y="3998680"/>
                  </a:lnTo>
                  <a:cubicBezTo>
                    <a:pt x="2510498" y="4137331"/>
                    <a:pt x="2398099" y="4249730"/>
                    <a:pt x="2259448" y="4249730"/>
                  </a:cubicBezTo>
                  <a:lnTo>
                    <a:pt x="251050" y="4249730"/>
                  </a:lnTo>
                  <a:cubicBezTo>
                    <a:pt x="112399" y="4249730"/>
                    <a:pt x="0" y="4137331"/>
                    <a:pt x="0" y="3998680"/>
                  </a:cubicBezTo>
                  <a:lnTo>
                    <a:pt x="0" y="251050"/>
                  </a:lnTo>
                  <a:close/>
                </a:path>
              </a:pathLst>
            </a:custGeom>
            <a:solidFill>
              <a:schemeClr val="accent5">
                <a:lumMod val="50000"/>
              </a:schemeClr>
            </a:solidFill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1">
                <a:hueOff val="0"/>
                <a:satOff val="0"/>
                <a:lumOff val="0"/>
                <a:alphaOff val="0"/>
              </a:schemeClr>
            </a:fillRef>
            <a:effectRef idx="3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64970" tIns="164970" rIns="164970" bIns="164970" numCol="1" spcCol="1270" anchor="ctr" anchorCtr="0">
              <a:noAutofit/>
            </a:bodyPr>
            <a:lstStyle/>
            <a:p>
              <a:pPr marL="0" lvl="0" indent="0" algn="ctr" defTabSz="1066800">
                <a:lnSpc>
                  <a:spcPct val="130000"/>
                </a:lnSpc>
                <a:spcBef>
                  <a:spcPct val="0"/>
                </a:spcBef>
                <a:buNone/>
              </a:pPr>
              <a:r>
                <a:rPr lang="zh-CN" altLang="en-US" sz="2400" b="1" kern="120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汉仪昌黎宋刻本(原版)简" panose="00020600040101010101" pitchFamily="18" charset="-122"/>
                  <a:ea typeface="汉仪昌黎宋刻本(原版)简" panose="00020600040101010101" pitchFamily="18" charset="-122"/>
                </a:rPr>
                <a:t>②“人类命运共同体”提取人类价值认同的最大公约数，倡导公平合理的新型国际关系。</a:t>
              </a:r>
            </a:p>
          </p:txBody>
        </p:sp>
        <p:sp>
          <p:nvSpPr>
            <p:cNvPr id="13" name="任意多边形: 形状 12"/>
            <p:cNvSpPr/>
            <p:nvPr/>
          </p:nvSpPr>
          <p:spPr>
            <a:xfrm>
              <a:off x="6323798" y="1828844"/>
              <a:ext cx="2622431" cy="4063523"/>
            </a:xfrm>
            <a:custGeom>
              <a:gdLst>
                <a:gd name="connsiteX0" fmla="*/ 0 w 2510498"/>
                <a:gd name="connsiteY0" fmla="*/ 251050 h 4249730"/>
                <a:gd name="connsiteX1" fmla="*/ 251050 w 2510498"/>
                <a:gd name="connsiteY1" fmla="*/ 0 h 4249730"/>
                <a:gd name="connsiteX2" fmla="*/ 2259448 w 2510498"/>
                <a:gd name="connsiteY2" fmla="*/ 0 h 4249730"/>
                <a:gd name="connsiteX3" fmla="*/ 2510498 w 2510498"/>
                <a:gd name="connsiteY3" fmla="*/ 251050 h 4249730"/>
                <a:gd name="connsiteX4" fmla="*/ 2510498 w 2510498"/>
                <a:gd name="connsiteY4" fmla="*/ 3998680 h 4249730"/>
                <a:gd name="connsiteX5" fmla="*/ 2259448 w 2510498"/>
                <a:gd name="connsiteY5" fmla="*/ 4249730 h 4249730"/>
                <a:gd name="connsiteX6" fmla="*/ 251050 w 2510498"/>
                <a:gd name="connsiteY6" fmla="*/ 4249730 h 4249730"/>
                <a:gd name="connsiteX7" fmla="*/ 0 w 2510498"/>
                <a:gd name="connsiteY7" fmla="*/ 3998680 h 4249730"/>
                <a:gd name="connsiteX8" fmla="*/ 0 w 2510498"/>
                <a:gd name="connsiteY8" fmla="*/ 251050 h 4249730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510498" h="4249730">
                  <a:moveTo>
                    <a:pt x="0" y="251050"/>
                  </a:moveTo>
                  <a:cubicBezTo>
                    <a:pt x="0" y="112399"/>
                    <a:pt x="112399" y="0"/>
                    <a:pt x="251050" y="0"/>
                  </a:cubicBezTo>
                  <a:lnTo>
                    <a:pt x="2259448" y="0"/>
                  </a:lnTo>
                  <a:cubicBezTo>
                    <a:pt x="2398099" y="0"/>
                    <a:pt x="2510498" y="112399"/>
                    <a:pt x="2510498" y="251050"/>
                  </a:cubicBezTo>
                  <a:lnTo>
                    <a:pt x="2510498" y="3998680"/>
                  </a:lnTo>
                  <a:cubicBezTo>
                    <a:pt x="2510498" y="4137331"/>
                    <a:pt x="2398099" y="4249730"/>
                    <a:pt x="2259448" y="4249730"/>
                  </a:cubicBezTo>
                  <a:lnTo>
                    <a:pt x="251050" y="4249730"/>
                  </a:lnTo>
                  <a:cubicBezTo>
                    <a:pt x="112399" y="4249730"/>
                    <a:pt x="0" y="4137331"/>
                    <a:pt x="0" y="3998680"/>
                  </a:cubicBezTo>
                  <a:lnTo>
                    <a:pt x="0" y="251050"/>
                  </a:lnTo>
                  <a:close/>
                </a:path>
              </a:pathLst>
            </a:custGeom>
            <a:solidFill>
              <a:schemeClr val="accent4">
                <a:lumMod val="50000"/>
              </a:schemeClr>
            </a:solidFill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1">
                <a:hueOff val="0"/>
                <a:satOff val="0"/>
                <a:lumOff val="0"/>
                <a:alphaOff val="0"/>
              </a:schemeClr>
            </a:fillRef>
            <a:effectRef idx="3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64970" tIns="164970" rIns="164970" bIns="164970" numCol="1" spcCol="1270" anchor="ctr" anchorCtr="0">
              <a:noAutofit/>
            </a:bodyPr>
            <a:lstStyle/>
            <a:p>
              <a:pPr marL="0" lvl="0" indent="0" algn="ctr" defTabSz="1066800">
                <a:lnSpc>
                  <a:spcPct val="130000"/>
                </a:lnSpc>
                <a:spcBef>
                  <a:spcPct val="0"/>
                </a:spcBef>
                <a:buNone/>
              </a:pPr>
              <a:r>
                <a:rPr lang="zh-CN" altLang="en-US" sz="2400" b="1" kern="120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汉仪昌黎宋刻本(原版)简" panose="00020600040101010101" pitchFamily="18" charset="-122"/>
                  <a:ea typeface="汉仪昌黎宋刻本(原版)简" panose="00020600040101010101" pitchFamily="18" charset="-122"/>
                </a:rPr>
                <a:t>③“人类命运共同体”超越了“文明冲突论”、“文明优越论”，倡导全球新型文明观。 </a:t>
              </a:r>
            </a:p>
          </p:txBody>
        </p:sp>
        <p:sp>
          <p:nvSpPr>
            <p:cNvPr id="14" name="任意多边形: 形状 13"/>
            <p:cNvSpPr/>
            <p:nvPr/>
          </p:nvSpPr>
          <p:spPr>
            <a:xfrm>
              <a:off x="9256061" y="1828844"/>
              <a:ext cx="2622431" cy="4063523"/>
            </a:xfrm>
            <a:custGeom>
              <a:gdLst>
                <a:gd name="connsiteX0" fmla="*/ 0 w 2510498"/>
                <a:gd name="connsiteY0" fmla="*/ 251050 h 4249730"/>
                <a:gd name="connsiteX1" fmla="*/ 251050 w 2510498"/>
                <a:gd name="connsiteY1" fmla="*/ 0 h 4249730"/>
                <a:gd name="connsiteX2" fmla="*/ 2259448 w 2510498"/>
                <a:gd name="connsiteY2" fmla="*/ 0 h 4249730"/>
                <a:gd name="connsiteX3" fmla="*/ 2510498 w 2510498"/>
                <a:gd name="connsiteY3" fmla="*/ 251050 h 4249730"/>
                <a:gd name="connsiteX4" fmla="*/ 2510498 w 2510498"/>
                <a:gd name="connsiteY4" fmla="*/ 3998680 h 4249730"/>
                <a:gd name="connsiteX5" fmla="*/ 2259448 w 2510498"/>
                <a:gd name="connsiteY5" fmla="*/ 4249730 h 4249730"/>
                <a:gd name="connsiteX6" fmla="*/ 251050 w 2510498"/>
                <a:gd name="connsiteY6" fmla="*/ 4249730 h 4249730"/>
                <a:gd name="connsiteX7" fmla="*/ 0 w 2510498"/>
                <a:gd name="connsiteY7" fmla="*/ 3998680 h 4249730"/>
                <a:gd name="connsiteX8" fmla="*/ 0 w 2510498"/>
                <a:gd name="connsiteY8" fmla="*/ 251050 h 4249730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510498" h="4249730">
                  <a:moveTo>
                    <a:pt x="0" y="251050"/>
                  </a:moveTo>
                  <a:cubicBezTo>
                    <a:pt x="0" y="112399"/>
                    <a:pt x="112399" y="0"/>
                    <a:pt x="251050" y="0"/>
                  </a:cubicBezTo>
                  <a:lnTo>
                    <a:pt x="2259448" y="0"/>
                  </a:lnTo>
                  <a:cubicBezTo>
                    <a:pt x="2398099" y="0"/>
                    <a:pt x="2510498" y="112399"/>
                    <a:pt x="2510498" y="251050"/>
                  </a:cubicBezTo>
                  <a:lnTo>
                    <a:pt x="2510498" y="3998680"/>
                  </a:lnTo>
                  <a:cubicBezTo>
                    <a:pt x="2510498" y="4137331"/>
                    <a:pt x="2398099" y="4249730"/>
                    <a:pt x="2259448" y="4249730"/>
                  </a:cubicBezTo>
                  <a:lnTo>
                    <a:pt x="251050" y="4249730"/>
                  </a:lnTo>
                  <a:cubicBezTo>
                    <a:pt x="112399" y="4249730"/>
                    <a:pt x="0" y="4137331"/>
                    <a:pt x="0" y="3998680"/>
                  </a:cubicBezTo>
                  <a:lnTo>
                    <a:pt x="0" y="251050"/>
                  </a:lnTo>
                  <a:close/>
                </a:path>
              </a:pathLst>
            </a:custGeom>
            <a:solidFill>
              <a:schemeClr val="accent2">
                <a:lumMod val="50000"/>
              </a:schemeClr>
            </a:solidFill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1">
                <a:hueOff val="0"/>
                <a:satOff val="0"/>
                <a:lumOff val="0"/>
                <a:alphaOff val="0"/>
              </a:schemeClr>
            </a:fillRef>
            <a:effectRef idx="3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64970" tIns="164970" rIns="164970" bIns="164970" numCol="1" spcCol="1270" anchor="ctr" anchorCtr="0">
              <a:noAutofit/>
            </a:bodyPr>
            <a:lstStyle/>
            <a:p>
              <a:pPr marL="0" lvl="0" indent="0" algn="ctr" defTabSz="1066800">
                <a:lnSpc>
                  <a:spcPct val="130000"/>
                </a:lnSpc>
                <a:spcBef>
                  <a:spcPct val="0"/>
                </a:spcBef>
                <a:buNone/>
              </a:pPr>
              <a:r>
                <a:rPr lang="zh-CN" altLang="en-US" sz="2400" b="1" kern="120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汉仪昌黎宋刻本(原版)简" panose="00020600040101010101" pitchFamily="18" charset="-122"/>
                  <a:ea typeface="汉仪昌黎宋刻本(原版)简" panose="00020600040101010101" pitchFamily="18" charset="-122"/>
                </a:rPr>
                <a:t>④“人类命运共同体”提升中国的国际话语权，为塑造大国形象提供议题和设置空间。</a:t>
              </a:r>
            </a:p>
          </p:txBody>
        </p:sp>
      </p:grpSp>
    </p:spTree>
  </p:cSld>
  <p:clrMapOvr>
    <a:masterClrMapping/>
  </p:clrMapOvr>
  <mc:AlternateContent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/>
</p:sld>
</file>

<file path=ppt/slides/slide2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pSp>
        <p:nvGrpSpPr>
          <p:cNvPr id="12" name="组合 11"/>
          <p:cNvGrpSpPr/>
          <p:nvPr/>
        </p:nvGrpSpPr>
        <p:grpSpPr>
          <a:xfrm>
            <a:off x="552811" y="1041303"/>
            <a:ext cx="11086378" cy="5487553"/>
            <a:chOff x="552811" y="1041303"/>
            <a:chExt cx="11086378" cy="5487553"/>
          </a:xfrm>
        </p:grpSpPr>
        <p:pic>
          <p:nvPicPr>
            <p:cNvPr id="3" name="图片 2"/>
            <p:cNvPicPr/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52811" y="1041303"/>
              <a:ext cx="3317440" cy="2554075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noFill/>
              <a:miter lim="800000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  <p:pic>
          <p:nvPicPr>
            <p:cNvPr id="7" name="图片 6"/>
            <p:cNvPicPr/>
            <p:nvPr/>
          </p:nvPicPr>
          <p:blipFill>
            <a:blip r:embed="rId3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saturation sat="300000"/>
                      </a14:imgEffect>
                      <a14:imgEffect>
                        <a14:sharpenSoften amount="5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5332"/>
            <a:stretch>
              <a:fillRect/>
            </a:stretch>
          </p:blipFill>
          <p:spPr>
            <a:xfrm>
              <a:off x="8572549" y="1041303"/>
              <a:ext cx="3066640" cy="2554075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noFill/>
              <a:miter lim="800000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  <p:pic>
          <p:nvPicPr>
            <p:cNvPr id="9" name="图片 8"/>
            <p:cNvPicPr/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572549" y="3974781"/>
              <a:ext cx="3066640" cy="2554075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noFill/>
              <a:miter lim="800000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  <p:pic>
          <p:nvPicPr>
            <p:cNvPr id="23" name="图片 22"/>
            <p:cNvPicPr/>
            <p:nvPr/>
          </p:nvPicPr>
          <p:blipFill>
            <a:blip r:embed="rId6">
              <a:extLst>
                <a:ext uri="{BEBA8EAE-BF5A-486C-A8C5-ECC9F3942E4B}">
                  <a14:imgProps xmlns:a14="http://schemas.microsoft.com/office/drawing/2010/main">
                    <a14:imgLayer r:embed="rId7">
                      <a14:imgEffect>
                        <a14:colorTemperature colorTemp="7200"/>
                      </a14:imgEffect>
                      <a14:imgEffect>
                        <a14:saturation sat="200000"/>
                      </a14:imgEffect>
                      <a14:imgEffect>
                        <a14:sharpenSoften amount="5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6799" r="1596"/>
            <a:stretch>
              <a:fillRect/>
            </a:stretch>
          </p:blipFill>
          <p:spPr>
            <a:xfrm>
              <a:off x="4399006" y="1041303"/>
              <a:ext cx="3644789" cy="2554075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noFill/>
              <a:miter lim="800000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  <p:pic>
          <p:nvPicPr>
            <p:cNvPr id="8" name="图片 7"/>
            <p:cNvPicPr>
              <a:picLocks noChangeAspect="1"/>
            </p:cNvPicPr>
            <p:nvPr/>
          </p:nvPicPr>
          <p:blipFill>
            <a:blip r:embed="rId8"/>
            <a:stretch>
              <a:fillRect/>
            </a:stretch>
          </p:blipFill>
          <p:spPr>
            <a:xfrm>
              <a:off x="4399006" y="4004172"/>
              <a:ext cx="3644789" cy="2522635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noFill/>
              <a:miter lim="800000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  <p:pic>
          <p:nvPicPr>
            <p:cNvPr id="11" name="图片 10"/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640" b="40022"/>
            <a:stretch>
              <a:fillRect/>
            </a:stretch>
          </p:blipFill>
          <p:spPr>
            <a:xfrm>
              <a:off x="552811" y="4000499"/>
              <a:ext cx="3317440" cy="2526307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noFill/>
              <a:miter lim="800000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</p:grpSp>
      <p:cxnSp>
        <p:nvCxnSpPr>
          <p:cNvPr id="5" name="MH_Other_3"/>
          <p:cNvCxnSpPr>
            <a:cxnSpLocks noChangeShapeType="1"/>
          </p:cNvCxnSpPr>
          <p:nvPr>
            <p:custDataLst>
              <p:tags r:id="rId10"/>
            </p:custDataLst>
          </p:nvPr>
        </p:nvCxnSpPr>
        <p:spPr bwMode="auto">
          <a:xfrm>
            <a:off x="-10633" y="632507"/>
            <a:ext cx="12233262" cy="0"/>
          </a:xfrm>
          <a:prstGeom prst="line">
            <a:avLst/>
          </a:prstGeom>
          <a:noFill/>
          <a:ln w="6350" cap="flat" cmpd="sng" algn="ctr">
            <a:solidFill>
              <a:schemeClr val="tx1"/>
            </a:solidFill>
            <a:prstDash val="solid"/>
            <a:miter lim="800000"/>
          </a:ln>
          <a:effectLst/>
          <a:scene3d>
            <a:camera prst="perspectiveFront"/>
            <a:lightRig rig="threePt" dir="t"/>
          </a:scene3d>
          <a:sp3d>
            <a:bevelT/>
          </a:sp3d>
        </p:spPr>
        <p:style>
          <a:lnRef idx="3">
            <a:srgbClr val="5B9BD5"/>
          </a:lnRef>
          <a:fillRef idx="0">
            <a:srgbClr val="5B9BD5"/>
          </a:fillRef>
          <a:effectRef idx="2">
            <a:srgbClr val="5B9BD5"/>
          </a:effectRef>
          <a:fontRef idx="minor">
            <a:sysClr val="windowText" lastClr="000000"/>
          </a:fontRef>
        </p:style>
      </p:cxnSp>
      <p:sp>
        <p:nvSpPr>
          <p:cNvPr id="6" name="文本框 9"/>
          <p:cNvSpPr txBox="1">
            <a:spLocks noChangeArrowheads="1"/>
          </p:cNvSpPr>
          <p:nvPr/>
        </p:nvSpPr>
        <p:spPr bwMode="auto">
          <a:xfrm>
            <a:off x="0" y="389728"/>
            <a:ext cx="12190413" cy="4846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charset="-122"/>
              </a:defRPr>
            </a:lvl9pPr>
          </a:lstStyle>
          <a:p>
            <a:pPr algn="ctr">
              <a:buNone/>
            </a:pPr>
            <a:r>
              <a:rPr lang="zh-CN" altLang="en-US" b="1">
                <a:latin typeface="默陌山魂手迹" panose="02000603000000000000" pitchFamily="2" charset="-122"/>
                <a:ea typeface="默陌山魂手迹" panose="02000603000000000000" pitchFamily="2" charset="-122"/>
              </a:rPr>
              <a:t>三、时代破题</a:t>
            </a:r>
            <a:r>
              <a:rPr lang="en-US" altLang="zh-CN" b="1">
                <a:latin typeface="默陌山魂手迹" panose="02000603000000000000" pitchFamily="2" charset="-122"/>
                <a:ea typeface="默陌山魂手迹" panose="02000603000000000000" pitchFamily="2" charset="-122"/>
              </a:rPr>
              <a:t>——</a:t>
            </a:r>
            <a:r>
              <a:rPr lang="zh-CN" altLang="en-US" b="1">
                <a:latin typeface="默陌山魂手迹" panose="02000603000000000000" pitchFamily="2" charset="-122"/>
                <a:ea typeface="默陌山魂手迹" panose="02000603000000000000" pitchFamily="2" charset="-122"/>
              </a:rPr>
              <a:t>合作与共赢</a:t>
            </a:r>
          </a:p>
        </p:txBody>
      </p:sp>
      <p:sp>
        <p:nvSpPr>
          <p:cNvPr id="28" name="矩形 27"/>
          <p:cNvSpPr/>
          <p:nvPr/>
        </p:nvSpPr>
        <p:spPr>
          <a:xfrm>
            <a:off x="551541" y="1041303"/>
            <a:ext cx="11086378" cy="5487083"/>
          </a:xfrm>
          <a:prstGeom prst="rect">
            <a:avLst/>
          </a:prstGeom>
          <a:solidFill>
            <a:schemeClr val="tx1">
              <a:lumMod val="85000"/>
              <a:lumOff val="15000"/>
              <a:alpha val="80000"/>
            </a:schemeClr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30000"/>
              </a:lnSpc>
            </a:pPr>
            <a:r>
              <a:rPr lang="zh-CN" altLang="en-US" sz="3200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江西拙楷" panose="02010600040101010101" pitchFamily="2" charset="-122"/>
                <a:ea typeface="江西拙楷" panose="02010600040101010101" pitchFamily="2" charset="-122"/>
              </a:rPr>
              <a:t>当今世界正处于大发展大变革大调整的新时期</a:t>
            </a:r>
            <a:r>
              <a:rPr lang="zh-CN" altLang="en-US" sz="3200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默陌山魂手迹" panose="02000603000000000000" pitchFamily="2" charset="-122"/>
                <a:ea typeface="默陌山魂手迹" panose="02000603000000000000" pitchFamily="2" charset="-122"/>
              </a:rPr>
              <a:t>，</a:t>
            </a:r>
            <a:endParaRPr lang="en-US" altLang="zh-CN" sz="3200" b="1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默陌山魂手迹" panose="02000603000000000000" pitchFamily="2" charset="-122"/>
              <a:ea typeface="默陌山魂手迹" panose="02000603000000000000" pitchFamily="2" charset="-122"/>
            </a:endParaRPr>
          </a:p>
          <a:p>
            <a:pPr algn="ctr">
              <a:lnSpc>
                <a:spcPct val="130000"/>
              </a:lnSpc>
            </a:pPr>
            <a:r>
              <a:rPr lang="zh-CN" altLang="en-US" sz="3200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江西拙楷" panose="02010600040101010101" pitchFamily="2" charset="-122"/>
                <a:ea typeface="江西拙楷" panose="02010600040101010101" pitchFamily="2" charset="-122"/>
              </a:rPr>
              <a:t>一方面</a:t>
            </a:r>
            <a:r>
              <a:rPr lang="zh-CN" altLang="en-US" sz="3200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默陌山魂手迹" panose="02000603000000000000" pitchFamily="2" charset="-122"/>
                <a:ea typeface="默陌山魂手迹" panose="02000603000000000000" pitchFamily="2" charset="-122"/>
              </a:rPr>
              <a:t>，</a:t>
            </a:r>
            <a:r>
              <a:rPr lang="zh-CN" altLang="en-US" sz="3200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江西拙楷" panose="02010600040101010101" pitchFamily="2" charset="-122"/>
                <a:ea typeface="江西拙楷" panose="02010600040101010101" pitchFamily="2" charset="-122"/>
              </a:rPr>
              <a:t>世界和平与发展的时代大势不可逆转</a:t>
            </a:r>
            <a:r>
              <a:rPr lang="zh-CN" altLang="en-US" sz="3200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默陌山魂手迹" panose="02000603000000000000" pitchFamily="2" charset="-122"/>
                <a:ea typeface="默陌山魂手迹" panose="02000603000000000000" pitchFamily="2" charset="-122"/>
              </a:rPr>
              <a:t>，</a:t>
            </a:r>
            <a:endParaRPr lang="en-US" altLang="zh-CN" sz="3200" b="1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默陌山魂手迹" panose="02000603000000000000" pitchFamily="2" charset="-122"/>
              <a:ea typeface="默陌山魂手迹" panose="02000603000000000000" pitchFamily="2" charset="-122"/>
            </a:endParaRPr>
          </a:p>
          <a:p>
            <a:pPr algn="ctr">
              <a:lnSpc>
                <a:spcPct val="130000"/>
              </a:lnSpc>
            </a:pPr>
            <a:r>
              <a:rPr lang="zh-CN" altLang="en-US" sz="3200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江西拙楷" panose="02010600040101010101" pitchFamily="2" charset="-122"/>
                <a:ea typeface="江西拙楷" panose="02010600040101010101" pitchFamily="2" charset="-122"/>
              </a:rPr>
              <a:t>一方面</a:t>
            </a:r>
            <a:r>
              <a:rPr lang="zh-CN" altLang="en-US" sz="3200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默陌山魂手迹" panose="02000603000000000000" pitchFamily="2" charset="-122"/>
                <a:ea typeface="默陌山魂手迹" panose="02000603000000000000" pitchFamily="2" charset="-122"/>
              </a:rPr>
              <a:t>，</a:t>
            </a:r>
            <a:r>
              <a:rPr lang="zh-CN" altLang="en-US" sz="3200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江西拙楷" panose="02010600040101010101" pitchFamily="2" charset="-122"/>
                <a:ea typeface="江西拙楷" panose="02010600040101010101" pitchFamily="2" charset="-122"/>
              </a:rPr>
              <a:t>局势的不稳定性</a:t>
            </a:r>
            <a:r>
              <a:rPr lang="zh-CN" altLang="en-US" sz="3200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默陌山魂手迹" panose="02000603000000000000" pitchFamily="2" charset="-122"/>
                <a:ea typeface="默陌山魂手迹" panose="02000603000000000000" pitchFamily="2" charset="-122"/>
              </a:rPr>
              <a:t>、</a:t>
            </a:r>
            <a:r>
              <a:rPr lang="zh-CN" altLang="en-US" sz="3200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江西拙楷" panose="02010600040101010101" pitchFamily="2" charset="-122"/>
                <a:ea typeface="江西拙楷" panose="02010600040101010101" pitchFamily="2" charset="-122"/>
              </a:rPr>
              <a:t>不确定性依然突出</a:t>
            </a:r>
            <a:r>
              <a:rPr lang="zh-CN" altLang="en-US" sz="3200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默陌山魂手迹" panose="02000603000000000000" pitchFamily="2" charset="-122"/>
                <a:ea typeface="默陌山魂手迹" panose="02000603000000000000" pitchFamily="2" charset="-122"/>
              </a:rPr>
              <a:t>。</a:t>
            </a:r>
            <a:endParaRPr lang="en-US" altLang="zh-CN" sz="3200" b="1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默陌山魂手迹" panose="02000603000000000000" pitchFamily="2" charset="-122"/>
              <a:ea typeface="默陌山魂手迹" panose="02000603000000000000" pitchFamily="2" charset="-122"/>
            </a:endParaRPr>
          </a:p>
          <a:p>
            <a:pPr algn="ctr">
              <a:lnSpc>
                <a:spcPct val="130000"/>
              </a:lnSpc>
            </a:pPr>
            <a:r>
              <a:rPr lang="zh-CN" altLang="en-US" sz="3200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江西拙楷" panose="02010600040101010101" pitchFamily="2" charset="-122"/>
                <a:ea typeface="江西拙楷" panose="02010600040101010101" pitchFamily="2" charset="-122"/>
              </a:rPr>
              <a:t>近些年</a:t>
            </a:r>
            <a:r>
              <a:rPr lang="zh-CN" altLang="en-US" sz="3200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默陌山魂手迹" panose="02000603000000000000" pitchFamily="2" charset="-122"/>
                <a:ea typeface="默陌山魂手迹" panose="02000603000000000000" pitchFamily="2" charset="-122"/>
              </a:rPr>
              <a:t>，</a:t>
            </a:r>
            <a:r>
              <a:rPr lang="zh-CN" altLang="en-US" sz="3200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江西拙楷" panose="02010600040101010101" pitchFamily="2" charset="-122"/>
                <a:ea typeface="江西拙楷" panose="02010600040101010101" pitchFamily="2" charset="-122"/>
              </a:rPr>
              <a:t>中美贸易冲突不断</a:t>
            </a:r>
            <a:r>
              <a:rPr lang="zh-CN" altLang="en-US" sz="3200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默陌山魂手迹" panose="02000603000000000000" pitchFamily="2" charset="-122"/>
                <a:ea typeface="默陌山魂手迹" panose="02000603000000000000" pitchFamily="2" charset="-122"/>
              </a:rPr>
              <a:t>、</a:t>
            </a:r>
            <a:r>
              <a:rPr lang="zh-CN" altLang="en-US" sz="3200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江西拙楷" panose="02010600040101010101" pitchFamily="2" charset="-122"/>
                <a:ea typeface="江西拙楷" panose="02010600040101010101" pitchFamily="2" charset="-122"/>
              </a:rPr>
              <a:t>美国频频退群</a:t>
            </a:r>
            <a:r>
              <a:rPr lang="zh-CN" altLang="en-US" sz="3200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默陌山魂手迹" panose="02000603000000000000" pitchFamily="2" charset="-122"/>
                <a:ea typeface="默陌山魂手迹" panose="02000603000000000000" pitchFamily="2" charset="-122"/>
              </a:rPr>
              <a:t>，</a:t>
            </a:r>
            <a:endParaRPr lang="en-US" altLang="zh-CN" sz="3200" b="1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默陌山魂手迹" panose="02000603000000000000" pitchFamily="2" charset="-122"/>
              <a:ea typeface="默陌山魂手迹" panose="02000603000000000000" pitchFamily="2" charset="-122"/>
            </a:endParaRPr>
          </a:p>
          <a:p>
            <a:pPr algn="ctr">
              <a:lnSpc>
                <a:spcPct val="130000"/>
              </a:lnSpc>
            </a:pPr>
            <a:r>
              <a:rPr lang="zh-CN" altLang="en-US" sz="3200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江西拙楷" panose="02010600040101010101" pitchFamily="2" charset="-122"/>
                <a:ea typeface="江西拙楷" panose="02010600040101010101" pitchFamily="2" charset="-122"/>
              </a:rPr>
              <a:t>中印发生边境冲突</a:t>
            </a:r>
            <a:r>
              <a:rPr lang="zh-CN" altLang="en-US" sz="3200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默陌山魂手迹" panose="02000603000000000000" pitchFamily="2" charset="-122"/>
                <a:ea typeface="默陌山魂手迹" panose="02000603000000000000" pitchFamily="2" charset="-122"/>
              </a:rPr>
              <a:t>，</a:t>
            </a:r>
            <a:r>
              <a:rPr lang="zh-CN" altLang="en-US" sz="3200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江西拙楷" panose="02010600040101010101" pitchFamily="2" charset="-122"/>
                <a:ea typeface="江西拙楷" panose="02010600040101010101" pitchFamily="2" charset="-122"/>
              </a:rPr>
              <a:t>美国对华发起多次制裁</a:t>
            </a:r>
            <a:r>
              <a:rPr lang="zh-CN" altLang="en-US" sz="3200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默陌山魂手迹" panose="02000603000000000000" pitchFamily="2" charset="-122"/>
                <a:ea typeface="默陌山魂手迹" panose="02000603000000000000" pitchFamily="2" charset="-122"/>
              </a:rPr>
              <a:t>，</a:t>
            </a:r>
            <a:endParaRPr lang="en-US" altLang="zh-CN" sz="3200" b="1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默陌山魂手迹" panose="02000603000000000000" pitchFamily="2" charset="-122"/>
              <a:ea typeface="默陌山魂手迹" panose="02000603000000000000" pitchFamily="2" charset="-122"/>
            </a:endParaRPr>
          </a:p>
          <a:p>
            <a:pPr algn="ctr">
              <a:lnSpc>
                <a:spcPct val="130000"/>
              </a:lnSpc>
            </a:pPr>
            <a:r>
              <a:rPr lang="zh-CN" altLang="en-US" sz="3200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江西拙楷" panose="02010600040101010101" pitchFamily="2" charset="-122"/>
                <a:ea typeface="江西拙楷" panose="02010600040101010101" pitchFamily="2" charset="-122"/>
              </a:rPr>
              <a:t>面对如此困境</a:t>
            </a:r>
            <a:r>
              <a:rPr lang="zh-CN" altLang="en-US" sz="3200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默陌山魂手迹" panose="02000603000000000000" pitchFamily="2" charset="-122"/>
                <a:ea typeface="默陌山魂手迹" panose="02000603000000000000" pitchFamily="2" charset="-122"/>
              </a:rPr>
              <a:t>，</a:t>
            </a:r>
            <a:r>
              <a:rPr lang="zh-CN" altLang="en-US" sz="3200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江西拙楷" panose="02010600040101010101" pitchFamily="2" charset="-122"/>
                <a:ea typeface="江西拙楷" panose="02010600040101010101" pitchFamily="2" charset="-122"/>
              </a:rPr>
              <a:t>中国何以推动构建人类命运共同体</a:t>
            </a:r>
            <a:r>
              <a:rPr lang="zh-CN" altLang="en-US" sz="3200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默陌山魂手迹" panose="02000603000000000000" pitchFamily="2" charset="-122"/>
                <a:ea typeface="默陌山魂手迹" panose="02000603000000000000" pitchFamily="2" charset="-122"/>
              </a:rPr>
              <a:t>？</a:t>
            </a:r>
          </a:p>
        </p:txBody>
      </p:sp>
    </p:spTree>
  </p:cSld>
  <p:clrMapOvr>
    <a:masterClrMapping/>
  </p:clrMapOvr>
  <mc:AlternateContent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cxnSp>
        <p:nvCxnSpPr>
          <p:cNvPr id="5" name="MH_Other_3"/>
          <p:cNvCxnSpPr>
            <a:cxnSpLocks noChangeShapeType="1"/>
          </p:cNvCxnSpPr>
          <p:nvPr>
            <p:custDataLst>
              <p:tags r:id="rId2"/>
            </p:custDataLst>
          </p:nvPr>
        </p:nvCxnSpPr>
        <p:spPr bwMode="auto">
          <a:xfrm>
            <a:off x="-10633" y="632507"/>
            <a:ext cx="12233262" cy="0"/>
          </a:xfrm>
          <a:prstGeom prst="line">
            <a:avLst/>
          </a:prstGeom>
          <a:noFill/>
          <a:ln w="6350" cap="flat" cmpd="sng" algn="ctr">
            <a:solidFill>
              <a:schemeClr val="tx1"/>
            </a:solidFill>
            <a:prstDash val="solid"/>
            <a:miter lim="800000"/>
          </a:ln>
          <a:effectLst/>
          <a:scene3d>
            <a:camera prst="perspectiveFront"/>
            <a:lightRig rig="threePt" dir="t"/>
          </a:scene3d>
          <a:sp3d>
            <a:bevelT/>
          </a:sp3d>
        </p:spPr>
        <p:style>
          <a:lnRef idx="3">
            <a:srgbClr val="5B9BD5"/>
          </a:lnRef>
          <a:fillRef idx="0">
            <a:srgbClr val="5B9BD5"/>
          </a:fillRef>
          <a:effectRef idx="2">
            <a:srgbClr val="5B9BD5"/>
          </a:effectRef>
          <a:fontRef idx="minor">
            <a:sysClr val="windowText" lastClr="000000"/>
          </a:fontRef>
        </p:style>
      </p:cxnSp>
      <p:sp>
        <p:nvSpPr>
          <p:cNvPr id="2" name="矩形 1"/>
          <p:cNvSpPr/>
          <p:nvPr/>
        </p:nvSpPr>
        <p:spPr>
          <a:xfrm>
            <a:off x="1663700" y="850905"/>
            <a:ext cx="914400" cy="5727696"/>
          </a:xfrm>
          <a:prstGeom prst="rect">
            <a:avLst/>
          </a:prstGeom>
          <a:noFill/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CN" altLang="en-US" sz="2600">
                <a:solidFill>
                  <a:schemeClr val="tx1">
                    <a:lumMod val="95000"/>
                    <a:lumOff val="5000"/>
                  </a:schemeClr>
                </a:solidFill>
                <a:latin typeface="江西拙楷" panose="02010600040101010101" pitchFamily="2" charset="-122"/>
                <a:ea typeface="江西拙楷" panose="02010600040101010101" pitchFamily="2" charset="-122"/>
              </a:rPr>
              <a:t>和</a:t>
            </a:r>
            <a:endParaRPr lang="en-US" altLang="zh-CN" sz="2600">
              <a:solidFill>
                <a:schemeClr val="tx1">
                  <a:lumMod val="95000"/>
                  <a:lumOff val="5000"/>
                </a:schemeClr>
              </a:solidFill>
              <a:latin typeface="江西拙楷" panose="02010600040101010101" pitchFamily="2" charset="-122"/>
              <a:ea typeface="江西拙楷" panose="02010600040101010101" pitchFamily="2" charset="-122"/>
            </a:endParaRPr>
          </a:p>
          <a:p>
            <a:r>
              <a:rPr lang="zh-CN" altLang="en-US" sz="2600">
                <a:solidFill>
                  <a:schemeClr val="tx1">
                    <a:lumMod val="95000"/>
                    <a:lumOff val="5000"/>
                  </a:schemeClr>
                </a:solidFill>
                <a:latin typeface="江西拙楷" panose="02010600040101010101" pitchFamily="2" charset="-122"/>
                <a:ea typeface="江西拙楷" panose="02010600040101010101" pitchFamily="2" charset="-122"/>
              </a:rPr>
              <a:t>平</a:t>
            </a:r>
            <a:endParaRPr lang="en-US" altLang="zh-CN" sz="2600">
              <a:solidFill>
                <a:schemeClr val="tx1">
                  <a:lumMod val="95000"/>
                  <a:lumOff val="5000"/>
                </a:schemeClr>
              </a:solidFill>
              <a:latin typeface="江西拙楷" panose="02010600040101010101" pitchFamily="2" charset="-122"/>
              <a:ea typeface="江西拙楷" panose="02010600040101010101" pitchFamily="2" charset="-122"/>
            </a:endParaRPr>
          </a:p>
          <a:p>
            <a:r>
              <a:rPr lang="zh-CN" altLang="en-US" sz="2600">
                <a:solidFill>
                  <a:schemeClr val="tx1">
                    <a:lumMod val="95000"/>
                    <a:lumOff val="5000"/>
                  </a:schemeClr>
                </a:solidFill>
                <a:latin typeface="江西拙楷" panose="02010600040101010101" pitchFamily="2" charset="-122"/>
                <a:ea typeface="江西拙楷" panose="02010600040101010101" pitchFamily="2" charset="-122"/>
              </a:rPr>
              <a:t>发</a:t>
            </a:r>
            <a:endParaRPr lang="en-US" altLang="zh-CN" sz="2600">
              <a:solidFill>
                <a:schemeClr val="tx1">
                  <a:lumMod val="95000"/>
                  <a:lumOff val="5000"/>
                </a:schemeClr>
              </a:solidFill>
              <a:latin typeface="江西拙楷" panose="02010600040101010101" pitchFamily="2" charset="-122"/>
              <a:ea typeface="江西拙楷" panose="02010600040101010101" pitchFamily="2" charset="-122"/>
            </a:endParaRPr>
          </a:p>
          <a:p>
            <a:r>
              <a:rPr lang="zh-CN" altLang="en-US" sz="2600">
                <a:solidFill>
                  <a:schemeClr val="tx1">
                    <a:lumMod val="95000"/>
                    <a:lumOff val="5000"/>
                  </a:schemeClr>
                </a:solidFill>
                <a:latin typeface="江西拙楷" panose="02010600040101010101" pitchFamily="2" charset="-122"/>
                <a:ea typeface="江西拙楷" panose="02010600040101010101" pitchFamily="2" charset="-122"/>
              </a:rPr>
              <a:t>展</a:t>
            </a:r>
            <a:endParaRPr lang="en-US" altLang="zh-CN" sz="2600">
              <a:solidFill>
                <a:schemeClr val="tx1">
                  <a:lumMod val="95000"/>
                  <a:lumOff val="5000"/>
                </a:schemeClr>
              </a:solidFill>
              <a:latin typeface="江西拙楷" panose="02010600040101010101" pitchFamily="2" charset="-122"/>
              <a:ea typeface="江西拙楷" panose="02010600040101010101" pitchFamily="2" charset="-122"/>
            </a:endParaRPr>
          </a:p>
          <a:p>
            <a:r>
              <a:rPr lang="zh-CN" altLang="en-US" sz="2600">
                <a:solidFill>
                  <a:schemeClr val="tx1">
                    <a:lumMod val="95000"/>
                    <a:lumOff val="5000"/>
                  </a:schemeClr>
                </a:solidFill>
                <a:latin typeface="江西拙楷" panose="02010600040101010101" pitchFamily="2" charset="-122"/>
                <a:ea typeface="江西拙楷" panose="02010600040101010101" pitchFamily="2" charset="-122"/>
              </a:rPr>
              <a:t>合</a:t>
            </a:r>
            <a:endParaRPr lang="en-US" altLang="zh-CN" sz="2600">
              <a:solidFill>
                <a:schemeClr val="tx1">
                  <a:lumMod val="95000"/>
                  <a:lumOff val="5000"/>
                </a:schemeClr>
              </a:solidFill>
              <a:latin typeface="江西拙楷" panose="02010600040101010101" pitchFamily="2" charset="-122"/>
              <a:ea typeface="江西拙楷" panose="02010600040101010101" pitchFamily="2" charset="-122"/>
            </a:endParaRPr>
          </a:p>
          <a:p>
            <a:r>
              <a:rPr lang="zh-CN" altLang="en-US" sz="2600">
                <a:solidFill>
                  <a:schemeClr val="tx1">
                    <a:lumMod val="95000"/>
                    <a:lumOff val="5000"/>
                  </a:schemeClr>
                </a:solidFill>
                <a:latin typeface="江西拙楷" panose="02010600040101010101" pitchFamily="2" charset="-122"/>
                <a:ea typeface="江西拙楷" panose="02010600040101010101" pitchFamily="2" charset="-122"/>
              </a:rPr>
              <a:t>作</a:t>
            </a:r>
            <a:endParaRPr lang="en-US" altLang="zh-CN" sz="2600">
              <a:solidFill>
                <a:schemeClr val="tx1">
                  <a:lumMod val="95000"/>
                  <a:lumOff val="5000"/>
                </a:schemeClr>
              </a:solidFill>
              <a:latin typeface="江西拙楷" panose="02010600040101010101" pitchFamily="2" charset="-122"/>
              <a:ea typeface="江西拙楷" panose="02010600040101010101" pitchFamily="2" charset="-122"/>
            </a:endParaRPr>
          </a:p>
          <a:p>
            <a:r>
              <a:rPr lang="zh-CN" altLang="en-US" sz="2600">
                <a:solidFill>
                  <a:schemeClr val="tx1">
                    <a:lumMod val="95000"/>
                    <a:lumOff val="5000"/>
                  </a:schemeClr>
                </a:solidFill>
                <a:latin typeface="江西拙楷" panose="02010600040101010101" pitchFamily="2" charset="-122"/>
                <a:ea typeface="江西拙楷" panose="02010600040101010101" pitchFamily="2" charset="-122"/>
              </a:rPr>
              <a:t>共</a:t>
            </a:r>
            <a:endParaRPr lang="en-US" altLang="zh-CN" sz="2600">
              <a:solidFill>
                <a:schemeClr val="tx1">
                  <a:lumMod val="95000"/>
                  <a:lumOff val="5000"/>
                </a:schemeClr>
              </a:solidFill>
              <a:latin typeface="江西拙楷" panose="02010600040101010101" pitchFamily="2" charset="-122"/>
              <a:ea typeface="江西拙楷" panose="02010600040101010101" pitchFamily="2" charset="-122"/>
            </a:endParaRPr>
          </a:p>
          <a:p>
            <a:r>
              <a:rPr lang="zh-CN" altLang="en-US" sz="2600">
                <a:solidFill>
                  <a:schemeClr val="tx1">
                    <a:lumMod val="95000"/>
                    <a:lumOff val="5000"/>
                  </a:schemeClr>
                </a:solidFill>
                <a:latin typeface="江西拙楷" panose="02010600040101010101" pitchFamily="2" charset="-122"/>
                <a:ea typeface="江西拙楷" panose="02010600040101010101" pitchFamily="2" charset="-122"/>
              </a:rPr>
              <a:t>赢</a:t>
            </a:r>
            <a:endParaRPr lang="en-US" altLang="zh-CN" sz="2600">
              <a:solidFill>
                <a:schemeClr val="tx1">
                  <a:lumMod val="95000"/>
                  <a:lumOff val="5000"/>
                </a:schemeClr>
              </a:solidFill>
              <a:latin typeface="江西拙楷" panose="02010600040101010101" pitchFamily="2" charset="-122"/>
              <a:ea typeface="江西拙楷" panose="02010600040101010101" pitchFamily="2" charset="-122"/>
            </a:endParaRPr>
          </a:p>
          <a:p>
            <a:r>
              <a:rPr lang="zh-CN" altLang="en-US" sz="2600">
                <a:solidFill>
                  <a:schemeClr val="tx1">
                    <a:lumMod val="95000"/>
                    <a:lumOff val="5000"/>
                  </a:schemeClr>
                </a:solidFill>
                <a:latin typeface="江西拙楷" panose="02010600040101010101" pitchFamily="2" charset="-122"/>
                <a:ea typeface="江西拙楷" panose="02010600040101010101" pitchFamily="2" charset="-122"/>
              </a:rPr>
              <a:t>的</a:t>
            </a:r>
            <a:endParaRPr lang="en-US" altLang="zh-CN" sz="2600">
              <a:solidFill>
                <a:schemeClr val="tx1">
                  <a:lumMod val="95000"/>
                  <a:lumOff val="5000"/>
                </a:schemeClr>
              </a:solidFill>
              <a:latin typeface="江西拙楷" panose="02010600040101010101" pitchFamily="2" charset="-122"/>
              <a:ea typeface="江西拙楷" panose="02010600040101010101" pitchFamily="2" charset="-122"/>
            </a:endParaRPr>
          </a:p>
          <a:p>
            <a:r>
              <a:rPr lang="zh-CN" altLang="en-US" sz="2600">
                <a:solidFill>
                  <a:schemeClr val="tx1">
                    <a:lumMod val="95000"/>
                    <a:lumOff val="5000"/>
                  </a:schemeClr>
                </a:solidFill>
                <a:latin typeface="江西拙楷" panose="02010600040101010101" pitchFamily="2" charset="-122"/>
                <a:ea typeface="江西拙楷" panose="02010600040101010101" pitchFamily="2" charset="-122"/>
              </a:rPr>
              <a:t>时</a:t>
            </a:r>
            <a:endParaRPr lang="en-US" altLang="zh-CN" sz="2600">
              <a:solidFill>
                <a:schemeClr val="tx1">
                  <a:lumMod val="95000"/>
                  <a:lumOff val="5000"/>
                </a:schemeClr>
              </a:solidFill>
              <a:latin typeface="江西拙楷" panose="02010600040101010101" pitchFamily="2" charset="-122"/>
              <a:ea typeface="江西拙楷" panose="02010600040101010101" pitchFamily="2" charset="-122"/>
            </a:endParaRPr>
          </a:p>
          <a:p>
            <a:r>
              <a:rPr lang="zh-CN" altLang="en-US" sz="2600">
                <a:solidFill>
                  <a:schemeClr val="tx1">
                    <a:lumMod val="95000"/>
                    <a:lumOff val="5000"/>
                  </a:schemeClr>
                </a:solidFill>
                <a:latin typeface="江西拙楷" panose="02010600040101010101" pitchFamily="2" charset="-122"/>
                <a:ea typeface="江西拙楷" panose="02010600040101010101" pitchFamily="2" charset="-122"/>
              </a:rPr>
              <a:t>代</a:t>
            </a:r>
            <a:endParaRPr lang="en-US" altLang="zh-CN" sz="2600">
              <a:solidFill>
                <a:schemeClr val="tx1">
                  <a:lumMod val="95000"/>
                  <a:lumOff val="5000"/>
                </a:schemeClr>
              </a:solidFill>
              <a:latin typeface="江西拙楷" panose="02010600040101010101" pitchFamily="2" charset="-122"/>
              <a:ea typeface="江西拙楷" panose="02010600040101010101" pitchFamily="2" charset="-122"/>
            </a:endParaRPr>
          </a:p>
          <a:p>
            <a:r>
              <a:rPr lang="zh-CN" altLang="en-US" sz="2600">
                <a:solidFill>
                  <a:schemeClr val="tx1">
                    <a:lumMod val="95000"/>
                    <a:lumOff val="5000"/>
                  </a:schemeClr>
                </a:solidFill>
                <a:latin typeface="江西拙楷" panose="02010600040101010101" pitchFamily="2" charset="-122"/>
                <a:ea typeface="江西拙楷" panose="02010600040101010101" pitchFamily="2" charset="-122"/>
              </a:rPr>
              <a:t>潮</a:t>
            </a:r>
            <a:endParaRPr lang="en-US" altLang="zh-CN" sz="2600">
              <a:solidFill>
                <a:schemeClr val="tx1">
                  <a:lumMod val="95000"/>
                  <a:lumOff val="5000"/>
                </a:schemeClr>
              </a:solidFill>
              <a:latin typeface="江西拙楷" panose="02010600040101010101" pitchFamily="2" charset="-122"/>
              <a:ea typeface="江西拙楷" panose="02010600040101010101" pitchFamily="2" charset="-122"/>
            </a:endParaRPr>
          </a:p>
          <a:p>
            <a:r>
              <a:rPr lang="zh-CN" altLang="en-US" sz="2600">
                <a:solidFill>
                  <a:schemeClr val="tx1">
                    <a:lumMod val="95000"/>
                    <a:lumOff val="5000"/>
                  </a:schemeClr>
                </a:solidFill>
                <a:latin typeface="江西拙楷" panose="02010600040101010101" pitchFamily="2" charset="-122"/>
                <a:ea typeface="江西拙楷" panose="02010600040101010101" pitchFamily="2" charset="-122"/>
              </a:rPr>
              <a:t>流</a:t>
            </a:r>
          </a:p>
        </p:txBody>
      </p:sp>
      <p:sp>
        <p:nvSpPr>
          <p:cNvPr id="31" name="左大括号 30"/>
          <p:cNvSpPr/>
          <p:nvPr/>
        </p:nvSpPr>
        <p:spPr>
          <a:xfrm>
            <a:off x="2619375" y="1651997"/>
            <a:ext cx="371475" cy="4125512"/>
          </a:xfrm>
          <a:prstGeom prst="leftBrac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" name="矩形 31"/>
          <p:cNvSpPr/>
          <p:nvPr/>
        </p:nvSpPr>
        <p:spPr>
          <a:xfrm>
            <a:off x="3321050" y="1252541"/>
            <a:ext cx="4292600" cy="81755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CN" altLang="en-US" sz="2400">
                <a:solidFill>
                  <a:schemeClr val="tx1">
                    <a:lumMod val="95000"/>
                    <a:lumOff val="5000"/>
                  </a:schemeClr>
                </a:solidFill>
                <a:latin typeface="江西拙楷" panose="02010600040101010101" pitchFamily="2" charset="-122"/>
                <a:ea typeface="江西拙楷" panose="02010600040101010101" pitchFamily="2" charset="-122"/>
              </a:rPr>
              <a:t>一</a:t>
            </a:r>
            <a:r>
              <a:rPr lang="zh-CN" altLang="en-US" sz="2400">
                <a:solidFill>
                  <a:schemeClr val="tx1">
                    <a:lumMod val="95000"/>
                    <a:lumOff val="5000"/>
                  </a:schemeClr>
                </a:solidFill>
                <a:latin typeface="汉仪尚巍手书W" panose="00020600040101010101" pitchFamily="18" charset="-122"/>
                <a:ea typeface="汉仪尚巍手书W" panose="00020600040101010101" pitchFamily="18" charset="-122"/>
              </a:rPr>
              <a:t>、</a:t>
            </a:r>
            <a:r>
              <a:rPr lang="zh-CN" altLang="en-US" sz="2400">
                <a:solidFill>
                  <a:schemeClr val="tx1">
                    <a:lumMod val="95000"/>
                    <a:lumOff val="5000"/>
                  </a:schemeClr>
                </a:solidFill>
                <a:latin typeface="江西拙楷" panose="02010600040101010101" pitchFamily="2" charset="-122"/>
                <a:ea typeface="江西拙楷" panose="02010600040101010101" pitchFamily="2" charset="-122"/>
              </a:rPr>
              <a:t>时代主题</a:t>
            </a:r>
            <a:r>
              <a:rPr lang="en-US" altLang="zh-CN" sz="2400">
                <a:solidFill>
                  <a:schemeClr val="tx1">
                    <a:lumMod val="95000"/>
                    <a:lumOff val="5000"/>
                  </a:schemeClr>
                </a:solidFill>
                <a:latin typeface="汉仪尚巍手书W" panose="00020600040101010101" pitchFamily="18" charset="-122"/>
                <a:ea typeface="汉仪尚巍手书W" panose="00020600040101010101" pitchFamily="18" charset="-122"/>
              </a:rPr>
              <a:t>——</a:t>
            </a:r>
            <a:r>
              <a:rPr lang="zh-CN" altLang="en-US" sz="2400">
                <a:solidFill>
                  <a:schemeClr val="tx1">
                    <a:lumMod val="95000"/>
                    <a:lumOff val="5000"/>
                  </a:schemeClr>
                </a:solidFill>
                <a:latin typeface="江西拙楷" panose="02010600040101010101" pitchFamily="2" charset="-122"/>
                <a:ea typeface="江西拙楷" panose="02010600040101010101" pitchFamily="2" charset="-122"/>
              </a:rPr>
              <a:t>和平与发展</a:t>
            </a:r>
          </a:p>
        </p:txBody>
      </p:sp>
      <p:sp>
        <p:nvSpPr>
          <p:cNvPr id="33" name="矩形 32"/>
          <p:cNvSpPr/>
          <p:nvPr/>
        </p:nvSpPr>
        <p:spPr>
          <a:xfrm>
            <a:off x="3321050" y="3318675"/>
            <a:ext cx="4292600" cy="81755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CN" altLang="en-US" sz="2400">
                <a:solidFill>
                  <a:schemeClr val="tx1">
                    <a:lumMod val="95000"/>
                    <a:lumOff val="5000"/>
                  </a:schemeClr>
                </a:solidFill>
                <a:latin typeface="江西拙楷" panose="02010600040101010101" pitchFamily="2" charset="-122"/>
                <a:ea typeface="江西拙楷" panose="02010600040101010101" pitchFamily="2" charset="-122"/>
              </a:rPr>
              <a:t>二</a:t>
            </a:r>
            <a:r>
              <a:rPr lang="zh-CN" altLang="en-US" sz="2400">
                <a:solidFill>
                  <a:schemeClr val="tx1">
                    <a:lumMod val="95000"/>
                    <a:lumOff val="5000"/>
                  </a:schemeClr>
                </a:solidFill>
                <a:latin typeface="汉仪尚巍手书W" panose="00020600040101010101" pitchFamily="18" charset="-122"/>
                <a:ea typeface="汉仪尚巍手书W" panose="00020600040101010101" pitchFamily="18" charset="-122"/>
              </a:rPr>
              <a:t>、</a:t>
            </a:r>
            <a:r>
              <a:rPr lang="zh-CN" altLang="en-US" sz="2400">
                <a:solidFill>
                  <a:schemeClr val="tx1">
                    <a:lumMod val="95000"/>
                    <a:lumOff val="5000"/>
                  </a:schemeClr>
                </a:solidFill>
                <a:latin typeface="江西拙楷" panose="02010600040101010101" pitchFamily="2" charset="-122"/>
                <a:ea typeface="江西拙楷" panose="02010600040101010101" pitchFamily="2" charset="-122"/>
              </a:rPr>
              <a:t>时代问题</a:t>
            </a:r>
            <a:r>
              <a:rPr lang="en-US" altLang="zh-CN" sz="2400">
                <a:solidFill>
                  <a:schemeClr val="tx1">
                    <a:lumMod val="95000"/>
                    <a:lumOff val="5000"/>
                  </a:schemeClr>
                </a:solidFill>
                <a:latin typeface="汉仪尚巍手书W" panose="00020600040101010101" pitchFamily="18" charset="-122"/>
                <a:ea typeface="汉仪尚巍手书W" panose="00020600040101010101" pitchFamily="18" charset="-122"/>
              </a:rPr>
              <a:t>——</a:t>
            </a:r>
            <a:r>
              <a:rPr lang="zh-CN" altLang="en-US" sz="2400">
                <a:solidFill>
                  <a:schemeClr val="tx1">
                    <a:lumMod val="95000"/>
                    <a:lumOff val="5000"/>
                  </a:schemeClr>
                </a:solidFill>
                <a:latin typeface="江西拙楷" panose="02010600040101010101" pitchFamily="2" charset="-122"/>
                <a:ea typeface="江西拙楷" panose="02010600040101010101" pitchFamily="2" charset="-122"/>
              </a:rPr>
              <a:t>危机与挑战</a:t>
            </a:r>
          </a:p>
        </p:txBody>
      </p:sp>
      <p:sp>
        <p:nvSpPr>
          <p:cNvPr id="34" name="矩形 33"/>
          <p:cNvSpPr/>
          <p:nvPr/>
        </p:nvSpPr>
        <p:spPr>
          <a:xfrm>
            <a:off x="3321050" y="5384809"/>
            <a:ext cx="4292600" cy="81755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CN" altLang="en-US" sz="2400">
                <a:solidFill>
                  <a:schemeClr val="tx1">
                    <a:lumMod val="95000"/>
                    <a:lumOff val="5000"/>
                  </a:schemeClr>
                </a:solidFill>
                <a:latin typeface="江西拙楷" panose="02010600040101010101" pitchFamily="2" charset="-122"/>
                <a:ea typeface="江西拙楷" panose="02010600040101010101" pitchFamily="2" charset="-122"/>
              </a:rPr>
              <a:t>三</a:t>
            </a:r>
            <a:r>
              <a:rPr lang="zh-CN" altLang="en-US" sz="2400">
                <a:solidFill>
                  <a:schemeClr val="tx1">
                    <a:lumMod val="95000"/>
                    <a:lumOff val="5000"/>
                  </a:schemeClr>
                </a:solidFill>
                <a:latin typeface="汉仪尚巍手书W" panose="00020600040101010101" pitchFamily="18" charset="-122"/>
                <a:ea typeface="汉仪尚巍手书W" panose="00020600040101010101" pitchFamily="18" charset="-122"/>
              </a:rPr>
              <a:t>、</a:t>
            </a:r>
            <a:r>
              <a:rPr lang="zh-CN" altLang="en-US" sz="2400">
                <a:solidFill>
                  <a:schemeClr val="tx1">
                    <a:lumMod val="95000"/>
                    <a:lumOff val="5000"/>
                  </a:schemeClr>
                </a:solidFill>
                <a:latin typeface="江西拙楷" panose="02010600040101010101" pitchFamily="2" charset="-122"/>
                <a:ea typeface="江西拙楷" panose="02010600040101010101" pitchFamily="2" charset="-122"/>
              </a:rPr>
              <a:t>时代破题</a:t>
            </a:r>
            <a:r>
              <a:rPr lang="en-US" altLang="zh-CN" sz="2400">
                <a:solidFill>
                  <a:schemeClr val="tx1">
                    <a:lumMod val="95000"/>
                    <a:lumOff val="5000"/>
                  </a:schemeClr>
                </a:solidFill>
                <a:latin typeface="汉仪尚巍手书W" panose="00020600040101010101" pitchFamily="18" charset="-122"/>
                <a:ea typeface="汉仪尚巍手书W" panose="00020600040101010101" pitchFamily="18" charset="-122"/>
              </a:rPr>
              <a:t>——</a:t>
            </a:r>
            <a:r>
              <a:rPr lang="zh-CN" altLang="en-US" sz="2400">
                <a:solidFill>
                  <a:schemeClr val="tx1">
                    <a:lumMod val="95000"/>
                    <a:lumOff val="5000"/>
                  </a:schemeClr>
                </a:solidFill>
                <a:latin typeface="江西拙楷" panose="02010600040101010101" pitchFamily="2" charset="-122"/>
                <a:ea typeface="江西拙楷" panose="02010600040101010101" pitchFamily="2" charset="-122"/>
              </a:rPr>
              <a:t>合作与共赢</a:t>
            </a:r>
          </a:p>
        </p:txBody>
      </p:sp>
      <p:sp>
        <p:nvSpPr>
          <p:cNvPr id="38" name="左大括号 37"/>
          <p:cNvSpPr/>
          <p:nvPr/>
        </p:nvSpPr>
        <p:spPr>
          <a:xfrm>
            <a:off x="7769225" y="1168409"/>
            <a:ext cx="152400" cy="969166"/>
          </a:xfrm>
          <a:prstGeom prst="leftBrac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9" name="左大括号 38"/>
          <p:cNvSpPr/>
          <p:nvPr/>
        </p:nvSpPr>
        <p:spPr>
          <a:xfrm>
            <a:off x="7769225" y="3276609"/>
            <a:ext cx="152400" cy="969166"/>
          </a:xfrm>
          <a:prstGeom prst="leftBrac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0" name="左大括号 39"/>
          <p:cNvSpPr/>
          <p:nvPr/>
        </p:nvSpPr>
        <p:spPr>
          <a:xfrm>
            <a:off x="7769225" y="5384809"/>
            <a:ext cx="152400" cy="969166"/>
          </a:xfrm>
          <a:prstGeom prst="leftBrac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1" name="矩形 40"/>
          <p:cNvSpPr/>
          <p:nvPr/>
        </p:nvSpPr>
        <p:spPr>
          <a:xfrm>
            <a:off x="8077200" y="875016"/>
            <a:ext cx="2451100" cy="57725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CN" altLang="en-US" sz="2200" b="1">
                <a:solidFill>
                  <a:schemeClr val="tx1">
                    <a:lumMod val="95000"/>
                    <a:lumOff val="5000"/>
                  </a:schemeClr>
                </a:solidFill>
                <a:latin typeface="苏新诗柳楷简" panose="02010600000101010101" pitchFamily="2" charset="-122"/>
                <a:ea typeface="苏新诗柳楷简" panose="02010600000101010101" pitchFamily="2" charset="-122"/>
              </a:rPr>
              <a:t>①内涵与关系</a:t>
            </a:r>
          </a:p>
        </p:txBody>
      </p:sp>
      <p:sp>
        <p:nvSpPr>
          <p:cNvPr id="42" name="矩形 41"/>
          <p:cNvSpPr/>
          <p:nvPr/>
        </p:nvSpPr>
        <p:spPr>
          <a:xfrm>
            <a:off x="8077200" y="1840216"/>
            <a:ext cx="2451100" cy="57725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CN" altLang="en-US" sz="2200" b="1">
                <a:solidFill>
                  <a:schemeClr val="tx1">
                    <a:lumMod val="95000"/>
                    <a:lumOff val="5000"/>
                  </a:schemeClr>
                </a:solidFill>
                <a:latin typeface="苏新诗柳楷简" panose="02010600000101010101" pitchFamily="2" charset="-122"/>
                <a:ea typeface="苏新诗柳楷简" panose="02010600000101010101" pitchFamily="2" charset="-122"/>
              </a:rPr>
              <a:t>②表现与原因</a:t>
            </a:r>
          </a:p>
        </p:txBody>
      </p:sp>
      <p:sp>
        <p:nvSpPr>
          <p:cNvPr id="43" name="矩形 42"/>
          <p:cNvSpPr/>
          <p:nvPr/>
        </p:nvSpPr>
        <p:spPr>
          <a:xfrm>
            <a:off x="8077200" y="2995916"/>
            <a:ext cx="2451100" cy="57725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CN" altLang="en-US" sz="2200" b="1">
                <a:solidFill>
                  <a:schemeClr val="tx1">
                    <a:lumMod val="95000"/>
                    <a:lumOff val="5000"/>
                  </a:schemeClr>
                </a:solidFill>
                <a:latin typeface="苏新诗柳楷简" panose="02010600000101010101" pitchFamily="2" charset="-122"/>
                <a:ea typeface="苏新诗柳楷简" panose="02010600000101010101" pitchFamily="2" charset="-122"/>
              </a:rPr>
              <a:t>①发展方面</a:t>
            </a:r>
          </a:p>
        </p:txBody>
      </p:sp>
      <p:sp>
        <p:nvSpPr>
          <p:cNvPr id="44" name="矩形 43"/>
          <p:cNvSpPr/>
          <p:nvPr/>
        </p:nvSpPr>
        <p:spPr>
          <a:xfrm>
            <a:off x="8077200" y="3961116"/>
            <a:ext cx="2451100" cy="57725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CN" altLang="en-US" sz="2200" b="1">
                <a:solidFill>
                  <a:schemeClr val="tx1">
                    <a:lumMod val="95000"/>
                    <a:lumOff val="5000"/>
                  </a:schemeClr>
                </a:solidFill>
                <a:latin typeface="苏新诗柳楷简" panose="02010600000101010101" pitchFamily="2" charset="-122"/>
                <a:ea typeface="苏新诗柳楷简" panose="02010600000101010101" pitchFamily="2" charset="-122"/>
              </a:rPr>
              <a:t>②和平与安全方面</a:t>
            </a:r>
          </a:p>
        </p:txBody>
      </p:sp>
      <p:sp>
        <p:nvSpPr>
          <p:cNvPr id="45" name="矩形 44"/>
          <p:cNvSpPr/>
          <p:nvPr/>
        </p:nvSpPr>
        <p:spPr>
          <a:xfrm>
            <a:off x="8077200" y="5116816"/>
            <a:ext cx="2451100" cy="57725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CN" altLang="en-US" sz="2200" b="1">
                <a:solidFill>
                  <a:schemeClr val="tx1">
                    <a:lumMod val="95000"/>
                    <a:lumOff val="5000"/>
                  </a:schemeClr>
                </a:solidFill>
                <a:latin typeface="苏新诗柳楷简" panose="02010600000101010101" pitchFamily="2" charset="-122"/>
                <a:ea typeface="苏新诗柳楷简" panose="02010600000101010101" pitchFamily="2" charset="-122"/>
              </a:rPr>
              <a:t>①全球治理</a:t>
            </a:r>
          </a:p>
        </p:txBody>
      </p:sp>
      <p:sp>
        <p:nvSpPr>
          <p:cNvPr id="46" name="矩形 45"/>
          <p:cNvSpPr/>
          <p:nvPr/>
        </p:nvSpPr>
        <p:spPr>
          <a:xfrm>
            <a:off x="8077200" y="6056616"/>
            <a:ext cx="2451100" cy="57725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CN" altLang="en-US" sz="2200" b="1">
                <a:solidFill>
                  <a:schemeClr val="tx1">
                    <a:lumMod val="95000"/>
                    <a:lumOff val="5000"/>
                  </a:schemeClr>
                </a:solidFill>
                <a:latin typeface="苏新诗柳楷简" panose="02010600000101010101" pitchFamily="2" charset="-122"/>
                <a:ea typeface="苏新诗柳楷简" panose="02010600000101010101" pitchFamily="2" charset="-122"/>
              </a:rPr>
              <a:t>②中国方案</a:t>
            </a:r>
          </a:p>
        </p:txBody>
      </p:sp>
      <p:sp>
        <p:nvSpPr>
          <p:cNvPr id="52" name="箭头: 下 51"/>
          <p:cNvSpPr/>
          <p:nvPr/>
        </p:nvSpPr>
        <p:spPr>
          <a:xfrm>
            <a:off x="5225034" y="2205182"/>
            <a:ext cx="484632" cy="978408"/>
          </a:xfrm>
          <a:prstGeom prst="downArrow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3" name="箭头: 下 52"/>
          <p:cNvSpPr/>
          <p:nvPr/>
        </p:nvSpPr>
        <p:spPr>
          <a:xfrm>
            <a:off x="5225034" y="4271316"/>
            <a:ext cx="484632" cy="978408"/>
          </a:xfrm>
          <a:prstGeom prst="downArrow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55" name="New picture" hidden="1"/>
          <p:cNvPicPr/>
          <p:nvPr/>
        </p:nvPicPr>
        <p:blipFill>
          <a:blip r:embed="rId3"/>
          <a:stretch>
            <a:fillRect/>
          </a:stretch>
        </p:blipFill>
        <p:spPr>
          <a:xfrm>
            <a:off x="10210800" y="10617200"/>
            <a:ext cx="482600" cy="419100"/>
          </a:xfrm>
          <a:prstGeom prst="cube">
            <a:avLst/>
          </a:prstGeom>
        </p:spPr>
      </p:pic>
      <p:pic>
        <p:nvPicPr>
          <p:cNvPr id="10" name="图片 9" descr="组48325同意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06400" y="526098"/>
            <a:ext cx="2389188" cy="60801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8196" name="文本框 7"/>
          <p:cNvSpPr txBox="1"/>
          <p:nvPr/>
        </p:nvSpPr>
        <p:spPr>
          <a:xfrm>
            <a:off x="758190" y="511881"/>
            <a:ext cx="1811020" cy="5835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zh-CN" altLang="zh-CN" sz="3200" b="1">
                <a:solidFill>
                  <a:srgbClr val="FF0000"/>
                </a:solidFill>
                <a:latin typeface="+mj-ea"/>
                <a:ea typeface="+mj-ea"/>
              </a:rPr>
              <a:t>课堂小结</a:t>
            </a:r>
          </a:p>
        </p:txBody>
      </p:sp>
      <p:pic>
        <p:nvPicPr>
          <p:cNvPr id="8197" name="New picture"/>
          <p:cNvPicPr/>
          <p:nvPr/>
        </p:nvPicPr>
        <p:blipFill>
          <a:blip r:embed="rId5"/>
          <a:stretch>
            <a:fillRect/>
          </a:stretch>
        </p:blipFill>
        <p:spPr>
          <a:xfrm>
            <a:off x="10655300" y="11938000"/>
            <a:ext cx="330200" cy="241300"/>
          </a:xfrm>
          <a:prstGeom prst="cube">
            <a:avLst/>
          </a:prstGeom>
        </p:spPr>
      </p:pic>
    </p:spTree>
  </p:cSld>
  <p:clrMapOvr>
    <a:masterClrMapping/>
  </p:clrMapOvr>
  <mc:AlternateContent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/>
</p:sld>
</file>

<file path=ppt/tags/tag1.xml><?xml version="1.0" encoding="utf-8"?>
<p:tagLst xmlns:p="http://schemas.openxmlformats.org/presentationml/2006/main">
  <p:tag name="MH" val="20171114153230"/>
  <p:tag name="MH_LIBRARY" val="GRAPHIC"/>
  <p:tag name="MH_ORDER" val="3"/>
  <p:tag name="MH_TYPE" val="Other"/>
</p:tagLst>
</file>

<file path=ppt/tags/tag2.xml><?xml version="1.0" encoding="utf-8"?>
<p:tagLst xmlns:p="http://schemas.openxmlformats.org/presentationml/2006/main">
  <p:tag name="MH" val="20171114153230"/>
  <p:tag name="MH_LIBRARY" val="GRAPHIC"/>
  <p:tag name="MH_ORDER" val="3"/>
  <p:tag name="MH_TYPE" val="Other"/>
</p:tagLst>
</file>

<file path=ppt/tags/tag3.xml><?xml version="1.0" encoding="utf-8"?>
<p:tagLst xmlns:p="http://schemas.openxmlformats.org/presentationml/2006/main">
  <p:tag name="KSO_WM_UNIT_TABLE_BEAUTIFY" val="smartTable{a958ff22-0243-41f6-8c90-7f47cc56545d}"/>
</p:tagLst>
</file>

<file path=ppt/tags/tag4.xml><?xml version="1.0" encoding="utf-8"?>
<p:tagLst xmlns:p="http://schemas.openxmlformats.org/presentationml/2006/main">
  <p:tag name="MH" val="20171114153230"/>
  <p:tag name="MH_LIBRARY" val="GRAPHIC"/>
  <p:tag name="MH_ORDER" val="3"/>
  <p:tag name="MH_TYPE" val="Other"/>
</p:tagLst>
</file>

<file path=ppt/tags/tag5.xml><?xml version="1.0" encoding="utf-8"?>
<p:tagLst xmlns:p="http://schemas.openxmlformats.org/presentationml/2006/main">
  <p:tag name="MH" val="20171114153230"/>
  <p:tag name="MH_LIBRARY" val="GRAPHIC"/>
  <p:tag name="MH_ORDER" val="3"/>
  <p:tag name="MH_TYPE" val="Other"/>
</p:tagLst>
</file>

<file path=ppt/tags/tag6.xml><?xml version="1.0" encoding="utf-8"?>
<p:tagLst xmlns:p="http://schemas.openxmlformats.org/presentationml/2006/main">
  <p:tag name="MH" val="20171114153230"/>
  <p:tag name="MH_LIBRARY" val="GRAPHIC"/>
  <p:tag name="MH_ORDER" val="3"/>
  <p:tag name="MH_TYPE" val="Other"/>
</p:tagLst>
</file>

<file path=ppt/tags/tag7.xml><?xml version="1.0" encoding="utf-8"?>
<p:tagLst xmlns:p="http://schemas.openxmlformats.org/presentationml/2006/main">
  <p:tag name="MH" val="20171114153230"/>
  <p:tag name="MH_LIBRARY" val="GRAPHIC"/>
  <p:tag name="MH_ORDER" val="3"/>
  <p:tag name="MH_TYPE" val="Other"/>
</p:tagLst>
</file>

<file path=ppt/tags/tag8.xml><?xml version="1.0" encoding="utf-8"?>
<p:tagLst xmlns:p="http://schemas.openxmlformats.org/presentationml/2006/main">
  <p:tag name="MH" val="20171114153230"/>
  <p:tag name="MH_LIBRARY" val="GRAPHIC"/>
  <p:tag name="MH_ORDER" val="3"/>
  <p:tag name="MH_TYPE" val="Other"/>
</p:tagLst>
</file>

<file path=ppt/tags/tag9.xml><?xml version="1.0" encoding="utf-8"?>
<p:tagLst xmlns:p="http://schemas.openxmlformats.org/presentationml/2006/main">
  <p:tag name="MH" val="20171114153230"/>
  <p:tag name="MH_LIBRARY" val="GRAPHIC"/>
  <p:tag name="MH_ORDER" val="3"/>
  <p:tag name="MH_TYPE" val="Other"/>
</p:tagLst>
</file>

<file path=ppt/tags/tag10.xml><?xml version="1.0" encoding="utf-8"?>
<p:tagLst xmlns:p="http://schemas.openxmlformats.org/presentationml/2006/main">
  <p:tag name="MH" val="20171114153230"/>
  <p:tag name="MH_LIBRARY" val="GRAPHIC"/>
  <p:tag name="MH_ORDER" val="3"/>
  <p:tag name="MH_TYPE" val="Other"/>
</p:tagLst>
</file>

<file path=ppt/tags/tag11.xml><?xml version="1.0" encoding="utf-8"?>
<p:tagLst xmlns:p="http://schemas.openxmlformats.org/presentationml/2006/main">
  <p:tag name="MH" val="20171114153230"/>
  <p:tag name="MH_LIBRARY" val="GRAPHIC"/>
  <p:tag name="MH_ORDER" val="3"/>
  <p:tag name="MH_TYPE" val="Other"/>
</p:tagLst>
</file>

<file path=ppt/tags/tag12.xml><?xml version="1.0" encoding="utf-8"?>
<p:tagLst xmlns:p="http://schemas.openxmlformats.org/presentationml/2006/main">
  <p:tag name="MH" val="20171114153230"/>
  <p:tag name="MH_LIBRARY" val="GRAPHIC"/>
  <p:tag name="MH_ORDER" val="3"/>
  <p:tag name="MH_TYPE" val="Other"/>
</p:tagLst>
</file>

<file path=ppt/tags/tag13.xml><?xml version="1.0" encoding="utf-8"?>
<p:tagLst xmlns:p="http://schemas.openxmlformats.org/presentationml/2006/main">
  <p:tag name="MH" val="20171114153230"/>
  <p:tag name="MH_LIBRARY" val="GRAPHIC"/>
  <p:tag name="MH_ORDER" val="3"/>
  <p:tag name="MH_TYPE" val="Other"/>
</p:tagLst>
</file>

<file path=ppt/tags/tag14.xml><?xml version="1.0" encoding="utf-8"?>
<p:tagLst xmlns:p="http://schemas.openxmlformats.org/presentationml/2006/main">
  <p:tag name="MH" val="20171114153230"/>
  <p:tag name="MH_LIBRARY" val="GRAPHIC"/>
  <p:tag name="MH_ORDER" val="3"/>
  <p:tag name="MH_TYPE" val="Other"/>
</p:tagLst>
</file>

<file path=ppt/tags/tag15.xml><?xml version="1.0" encoding="utf-8"?>
<p:tagLst xmlns:p="http://schemas.openxmlformats.org/presentationml/2006/main">
  <p:tag name="MH" val="20171114153230"/>
  <p:tag name="MH_LIBRARY" val="GRAPHIC"/>
  <p:tag name="MH_ORDER" val="3"/>
  <p:tag name="MH_TYPE" val="Other"/>
</p:tagLst>
</file>

<file path=ppt/tags/tag16.xml><?xml version="1.0" encoding="utf-8"?>
<p:tagLst xmlns:p="http://schemas.openxmlformats.org/presentationml/2006/main">
  <p:tag name="MH" val="20171114153230"/>
  <p:tag name="MH_LIBRARY" val="GRAPHIC"/>
  <p:tag name="MH_ORDER" val="3"/>
  <p:tag name="MH_TYPE" val="Other"/>
</p:tagLst>
</file>

<file path=ppt/tags/tag17.xml><?xml version="1.0" encoding="utf-8"?>
<p:tagLst xmlns:p="http://schemas.openxmlformats.org/presentationml/2006/main">
  <p:tag name="MH" val="20171114153230"/>
  <p:tag name="MH_LIBRARY" val="GRAPHIC"/>
  <p:tag name="MH_ORDER" val="3"/>
  <p:tag name="MH_TYPE" val="Other"/>
</p:tagLst>
</file>

<file path=ppt/tags/tag18.xml><?xml version="1.0" encoding="utf-8"?>
<p:tagLst xmlns:p="http://schemas.openxmlformats.org/presentationml/2006/main">
  <p:tag name="KSO_WM_BEAUTIFY_FLAG" val="#wm#"/>
  <p:tag name="KSO_WM_DIAGRAM_GROUP_CODE" val="n1-1"/>
  <p:tag name="KSO_WM_TAG_VERSION" val="1.0"/>
  <p:tag name="KSO_WM_TEMPLATE_CATEGORY" val="diagram"/>
  <p:tag name="KSO_WM_TEMPLATE_INDEX" val="20169837"/>
  <p:tag name="KSO_WM_UNIT_COMPATIBLE" val="0"/>
  <p:tag name="KSO_WM_UNIT_DIAGRAM_ISNUMVISUAL" val="0"/>
  <p:tag name="KSO_WM_UNIT_DIAGRAM_ISREFERUNIT" val="0"/>
  <p:tag name="KSO_WM_UNIT_HIGHLIGHT" val="0"/>
  <p:tag name="KSO_WM_UNIT_ID" val="diagram20169837_3*n_h_i*1_1_1"/>
  <p:tag name="KSO_WM_UNIT_INDEX" val="1_1_1"/>
  <p:tag name="KSO_WM_UNIT_LAYERLEVEL" val="1_1_1"/>
  <p:tag name="KSO_WM_UNIT_LINE_FILL_TYPE" val="2"/>
  <p:tag name="KSO_WM_UNIT_LINE_FORE_SCHEMECOLOR_INDEX" val="6"/>
  <p:tag name="KSO_WM_UNIT_TEXT_FILL_FORE_SCHEMECOLOR_INDEX" val="14"/>
  <p:tag name="KSO_WM_UNIT_TEXT_FILL_TYPE" val="1"/>
  <p:tag name="KSO_WM_UNIT_TYPE" val="n_h_i"/>
</p:tagLst>
</file>

<file path=ppt/tags/tag19.xml><?xml version="1.0" encoding="utf-8"?>
<p:tagLst xmlns:p="http://schemas.openxmlformats.org/presentationml/2006/main">
  <p:tag name="KSO_WM_BEAUTIFY_FLAG" val="#wm#"/>
  <p:tag name="KSO_WM_DIAGRAM_GROUP_CODE" val="n1-1"/>
  <p:tag name="KSO_WM_TAG_VERSION" val="1.0"/>
  <p:tag name="KSO_WM_TEMPLATE_CATEGORY" val="diagram"/>
  <p:tag name="KSO_WM_TEMPLATE_INDEX" val="20169837"/>
  <p:tag name="KSO_WM_UNIT_COMPATIBLE" val="0"/>
  <p:tag name="KSO_WM_UNIT_DIAGRAM_ISNUMVISUAL" val="0"/>
  <p:tag name="KSO_WM_UNIT_DIAGRAM_ISREFERUNIT" val="0"/>
  <p:tag name="KSO_WM_UNIT_FILL_FORE_SCHEMECOLOR_INDEX" val="6"/>
  <p:tag name="KSO_WM_UNIT_FILL_TYPE" val="1"/>
  <p:tag name="KSO_WM_UNIT_HIGHLIGHT" val="0"/>
  <p:tag name="KSO_WM_UNIT_ID" val="diagram20169837_3*n_h_h_i*1_2_1_1"/>
  <p:tag name="KSO_WM_UNIT_INDEX" val="1_2_1_1"/>
  <p:tag name="KSO_WM_UNIT_LAYERLEVEL" val="1_1_1_1"/>
  <p:tag name="KSO_WM_UNIT_TEXT_FILL_FORE_SCHEMECOLOR_INDEX" val="14"/>
  <p:tag name="KSO_WM_UNIT_TEXT_FILL_TYPE" val="1"/>
  <p:tag name="KSO_WM_UNIT_TYPE" val="n_h_h_i"/>
</p:tagLst>
</file>

<file path=ppt/tags/tag20.xml><?xml version="1.0" encoding="utf-8"?>
<p:tagLst xmlns:p="http://schemas.openxmlformats.org/presentationml/2006/main">
  <p:tag name="KSO_WM_BEAUTIFY_FLAG" val="#wm#"/>
  <p:tag name="KSO_WM_DIAGRAM_GROUP_CODE" val="n1-1"/>
  <p:tag name="KSO_WM_TAG_VERSION" val="1.0"/>
  <p:tag name="KSO_WM_TEMPLATE_CATEGORY" val="diagram"/>
  <p:tag name="KSO_WM_TEMPLATE_INDEX" val="20169837"/>
  <p:tag name="KSO_WM_UNIT_COMPATIBLE" val="0"/>
  <p:tag name="KSO_WM_UNIT_DIAGRAM_ISNUMVISUAL" val="0"/>
  <p:tag name="KSO_WM_UNIT_DIAGRAM_ISREFERUNIT" val="0"/>
  <p:tag name="KSO_WM_UNIT_FILL_FORE_SCHEMECOLOR_INDEX" val="6"/>
  <p:tag name="KSO_WM_UNIT_FILL_TYPE" val="1"/>
  <p:tag name="KSO_WM_UNIT_HIGHLIGHT" val="0"/>
  <p:tag name="KSO_WM_UNIT_ID" val="diagram20169837_3*n_h_h_i*1_2_4_1"/>
  <p:tag name="KSO_WM_UNIT_INDEX" val="1_2_4_1"/>
  <p:tag name="KSO_WM_UNIT_LAYERLEVEL" val="1_1_1_1"/>
  <p:tag name="KSO_WM_UNIT_TEXT_FILL_FORE_SCHEMECOLOR_INDEX" val="14"/>
  <p:tag name="KSO_WM_UNIT_TEXT_FILL_TYPE" val="1"/>
  <p:tag name="KSO_WM_UNIT_TYPE" val="n_h_h_i"/>
</p:tagLst>
</file>

<file path=ppt/tags/tag21.xml><?xml version="1.0" encoding="utf-8"?>
<p:tagLst xmlns:p="http://schemas.openxmlformats.org/presentationml/2006/main">
  <p:tag name="KSO_WM_BEAUTIFY_FLAG" val="#wm#"/>
  <p:tag name="KSO_WM_DIAGRAM_GROUP_CODE" val="n1-1"/>
  <p:tag name="KSO_WM_TAG_VERSION" val="1.0"/>
  <p:tag name="KSO_WM_TEMPLATE_CATEGORY" val="diagram"/>
  <p:tag name="KSO_WM_TEMPLATE_INDEX" val="20169837"/>
  <p:tag name="KSO_WM_UNIT_COMPATIBLE" val="0"/>
  <p:tag name="KSO_WM_UNIT_DIAGRAM_ISNUMVISUAL" val="0"/>
  <p:tag name="KSO_WM_UNIT_DIAGRAM_ISREFERUNIT" val="0"/>
  <p:tag name="KSO_WM_UNIT_FILL_FORE_SCHEMECOLOR_INDEX" val="6"/>
  <p:tag name="KSO_WM_UNIT_FILL_TYPE" val="1"/>
  <p:tag name="KSO_WM_UNIT_HIGHLIGHT" val="0"/>
  <p:tag name="KSO_WM_UNIT_ID" val="diagram20169837_3*n_h_h_i*1_2_2_1"/>
  <p:tag name="KSO_WM_UNIT_INDEX" val="1_2_2_1"/>
  <p:tag name="KSO_WM_UNIT_LAYERLEVEL" val="1_1_1_1"/>
  <p:tag name="KSO_WM_UNIT_TEXT_FILL_FORE_SCHEMECOLOR_INDEX" val="14"/>
  <p:tag name="KSO_WM_UNIT_TEXT_FILL_TYPE" val="1"/>
  <p:tag name="KSO_WM_UNIT_TYPE" val="n_h_h_i"/>
</p:tagLst>
</file>

<file path=ppt/tags/tag22.xml><?xml version="1.0" encoding="utf-8"?>
<p:tagLst xmlns:p="http://schemas.openxmlformats.org/presentationml/2006/main">
  <p:tag name="KSO_WM_BEAUTIFY_FLAG" val="#wm#"/>
  <p:tag name="KSO_WM_DIAGRAM_GROUP_CODE" val="n1-1"/>
  <p:tag name="KSO_WM_TAG_VERSION" val="1.0"/>
  <p:tag name="KSO_WM_TEMPLATE_CATEGORY" val="diagram"/>
  <p:tag name="KSO_WM_TEMPLATE_INDEX" val="20169837"/>
  <p:tag name="KSO_WM_UNIT_COMPATIBLE" val="0"/>
  <p:tag name="KSO_WM_UNIT_DIAGRAM_ISNUMVISUAL" val="0"/>
  <p:tag name="KSO_WM_UNIT_DIAGRAM_ISREFERUNIT" val="0"/>
  <p:tag name="KSO_WM_UNIT_FILL_FORE_SCHEMECOLOR_INDEX" val="6"/>
  <p:tag name="KSO_WM_UNIT_FILL_TYPE" val="1"/>
  <p:tag name="KSO_WM_UNIT_HIGHLIGHT" val="0"/>
  <p:tag name="KSO_WM_UNIT_ID" val="diagram20169837_3*n_h_h_i*1_2_3_1"/>
  <p:tag name="KSO_WM_UNIT_INDEX" val="1_2_3_1"/>
  <p:tag name="KSO_WM_UNIT_LAYERLEVEL" val="1_1_1_1"/>
  <p:tag name="KSO_WM_UNIT_TEXT_FILL_FORE_SCHEMECOLOR_INDEX" val="14"/>
  <p:tag name="KSO_WM_UNIT_TEXT_FILL_TYPE" val="1"/>
  <p:tag name="KSO_WM_UNIT_TYPE" val="n_h_h_i"/>
</p:tagLst>
</file>

<file path=ppt/tags/tag23.xml><?xml version="1.0" encoding="utf-8"?>
<p:tagLst xmlns:p="http://schemas.openxmlformats.org/presentationml/2006/main">
  <p:tag name="KSO_WM_BEAUTIFY_FLAG" val="#wm#"/>
  <p:tag name="KSO_WM_DIAGRAM_GROUP_CODE" val="n1-1"/>
  <p:tag name="KSO_WM_TAG_VERSION" val="1.0"/>
  <p:tag name="KSO_WM_TEMPLATE_CATEGORY" val="diagram"/>
  <p:tag name="KSO_WM_TEMPLATE_INDEX" val="20169837"/>
  <p:tag name="KSO_WM_UNIT_COMPATIBLE" val="0"/>
  <p:tag name="KSO_WM_UNIT_DIAGRAM_ISNUMVISUAL" val="0"/>
  <p:tag name="KSO_WM_UNIT_DIAGRAM_ISREFERUNIT" val="0"/>
  <p:tag name="KSO_WM_UNIT_HIGHLIGHT" val="0"/>
  <p:tag name="KSO_WM_UNIT_ID" val="diagram20169837_3*n_h_f*1_1_1"/>
  <p:tag name="KSO_WM_UNIT_INDEX" val="1_1_1"/>
  <p:tag name="KSO_WM_UNIT_LAYERLEVEL" val="1_1_1"/>
  <p:tag name="KSO_WM_UNIT_NOCLEAR" val="0"/>
  <p:tag name="KSO_WM_UNIT_PRESET_TEXT" val="重点项目"/>
  <p:tag name="KSO_WM_UNIT_TEXT_FILL_FORE_SCHEMECOLOR_INDEX" val="5"/>
  <p:tag name="KSO_WM_UNIT_TEXT_FILL_TYPE" val="1"/>
  <p:tag name="KSO_WM_UNIT_TYPE" val="n_h_f"/>
  <p:tag name="KSO_WM_UNIT_VALUE" val="4"/>
</p:tagLst>
</file>

<file path=ppt/tags/tag24.xml><?xml version="1.0" encoding="utf-8"?>
<p:tagLst xmlns:p="http://schemas.openxmlformats.org/presentationml/2006/main">
  <p:tag name="MH" val="20171114153230"/>
  <p:tag name="MH_LIBRARY" val="GRAPHIC"/>
  <p:tag name="MH_ORDER" val="3"/>
  <p:tag name="MH_TYPE" val="Other"/>
</p:tagLst>
</file>

<file path=ppt/tags/tag25.xml><?xml version="1.0" encoding="utf-8"?>
<p:tagLst xmlns:p="http://schemas.openxmlformats.org/presentationml/2006/main">
  <p:tag name="KSO_WM_BEAUTIFY_FLAG" val="#wm#"/>
  <p:tag name="KSO_WM_DIAGRAM_GROUP_CODE" val="n1-1"/>
  <p:tag name="KSO_WM_TAG_VERSION" val="1.0"/>
  <p:tag name="KSO_WM_TEMPLATE_CATEGORY" val="diagram"/>
  <p:tag name="KSO_WM_TEMPLATE_INDEX" val="20169837"/>
  <p:tag name="KSO_WM_UNIT_COMPATIBLE" val="0"/>
  <p:tag name="KSO_WM_UNIT_DIAGRAM_ISNUMVISUAL" val="0"/>
  <p:tag name="KSO_WM_UNIT_DIAGRAM_ISREFERUNIT" val="0"/>
  <p:tag name="KSO_WM_UNIT_HIGHLIGHT" val="0"/>
  <p:tag name="KSO_WM_UNIT_ID" val="diagram20169837_3*n_h_f*1_1_1"/>
  <p:tag name="KSO_WM_UNIT_INDEX" val="1_1_1"/>
  <p:tag name="KSO_WM_UNIT_LAYERLEVEL" val="1_1_1"/>
  <p:tag name="KSO_WM_UNIT_NOCLEAR" val="0"/>
  <p:tag name="KSO_WM_UNIT_PRESET_TEXT" val="重点项目"/>
  <p:tag name="KSO_WM_UNIT_TEXT_FILL_FORE_SCHEMECOLOR_INDEX" val="5"/>
  <p:tag name="KSO_WM_UNIT_TEXT_FILL_TYPE" val="1"/>
  <p:tag name="KSO_WM_UNIT_TYPE" val="n_h_f"/>
  <p:tag name="KSO_WM_UNIT_VALUE" val="4"/>
</p:tagLst>
</file>

<file path=ppt/tags/tag26.xml><?xml version="1.0" encoding="utf-8"?>
<p:tagLst xmlns:p="http://schemas.openxmlformats.org/presentationml/2006/main">
  <p:tag name="MH" val="20171114153230"/>
  <p:tag name="MH_LIBRARY" val="GRAPHIC"/>
  <p:tag name="MH_ORDER" val="3"/>
  <p:tag name="MH_TYPE" val="Other"/>
</p:tagLst>
</file>

<file path=ppt/tags/tag27.xml><?xml version="1.0" encoding="utf-8"?>
<p:tagLst xmlns:p="http://schemas.openxmlformats.org/presentationml/2006/main">
  <p:tag name="KSO_WM_BEAUTIFY_FLAG" val="#wm#"/>
  <p:tag name="KSO_WM_DIAGRAM_GROUP_CODE" val="n1-1"/>
  <p:tag name="KSO_WM_TAG_VERSION" val="1.0"/>
  <p:tag name="KSO_WM_TEMPLATE_CATEGORY" val="diagram"/>
  <p:tag name="KSO_WM_TEMPLATE_INDEX" val="20169837"/>
  <p:tag name="KSO_WM_UNIT_COMPATIBLE" val="0"/>
  <p:tag name="KSO_WM_UNIT_DIAGRAM_ISNUMVISUAL" val="0"/>
  <p:tag name="KSO_WM_UNIT_DIAGRAM_ISREFERUNIT" val="0"/>
  <p:tag name="KSO_WM_UNIT_HIGHLIGHT" val="0"/>
  <p:tag name="KSO_WM_UNIT_ID" val="diagram20169837_3*n_h_f*1_1_1"/>
  <p:tag name="KSO_WM_UNIT_INDEX" val="1_1_1"/>
  <p:tag name="KSO_WM_UNIT_LAYERLEVEL" val="1_1_1"/>
  <p:tag name="KSO_WM_UNIT_NOCLEAR" val="0"/>
  <p:tag name="KSO_WM_UNIT_PRESET_TEXT" val="重点项目"/>
  <p:tag name="KSO_WM_UNIT_TEXT_FILL_FORE_SCHEMECOLOR_INDEX" val="5"/>
  <p:tag name="KSO_WM_UNIT_TEXT_FILL_TYPE" val="1"/>
  <p:tag name="KSO_WM_UNIT_TYPE" val="n_h_f"/>
  <p:tag name="KSO_WM_UNIT_VALUE" val="4"/>
</p:tagLst>
</file>

<file path=ppt/tags/tag28.xml><?xml version="1.0" encoding="utf-8"?>
<p:tagLst xmlns:p="http://schemas.openxmlformats.org/presentationml/2006/main">
  <p:tag name="MH" val="20171114153230"/>
  <p:tag name="MH_LIBRARY" val="GRAPHIC"/>
  <p:tag name="MH_ORDER" val="3"/>
  <p:tag name="MH_TYPE" val="Other"/>
</p:tagLst>
</file>

<file path=ppt/tags/tag29.xml><?xml version="1.0" encoding="utf-8"?>
<p:tagLst xmlns:p="http://schemas.openxmlformats.org/presentationml/2006/main">
  <p:tag name="KSO_WM_BEAUTIFY_FLAG" val="#wm#"/>
  <p:tag name="KSO_WM_DIAGRAM_GROUP_CODE" val="n1-1"/>
  <p:tag name="KSO_WM_TAG_VERSION" val="1.0"/>
  <p:tag name="KSO_WM_TEMPLATE_CATEGORY" val="diagram"/>
  <p:tag name="KSO_WM_TEMPLATE_INDEX" val="20169837"/>
  <p:tag name="KSO_WM_UNIT_COMPATIBLE" val="0"/>
  <p:tag name="KSO_WM_UNIT_DIAGRAM_ISNUMVISUAL" val="0"/>
  <p:tag name="KSO_WM_UNIT_DIAGRAM_ISREFERUNIT" val="0"/>
  <p:tag name="KSO_WM_UNIT_HIGHLIGHT" val="0"/>
  <p:tag name="KSO_WM_UNIT_ID" val="diagram20169837_3*n_h_f*1_1_1"/>
  <p:tag name="KSO_WM_UNIT_INDEX" val="1_1_1"/>
  <p:tag name="KSO_WM_UNIT_LAYERLEVEL" val="1_1_1"/>
  <p:tag name="KSO_WM_UNIT_NOCLEAR" val="0"/>
  <p:tag name="KSO_WM_UNIT_PRESET_TEXT" val="重点项目"/>
  <p:tag name="KSO_WM_UNIT_TEXT_FILL_FORE_SCHEMECOLOR_INDEX" val="5"/>
  <p:tag name="KSO_WM_UNIT_TEXT_FILL_TYPE" val="1"/>
  <p:tag name="KSO_WM_UNIT_TYPE" val="n_h_f"/>
  <p:tag name="KSO_WM_UNIT_VALUE" val="4"/>
</p:tagLst>
</file>

<file path=ppt/tags/tag30.xml><?xml version="1.0" encoding="utf-8"?>
<p:tagLst xmlns:p="http://schemas.openxmlformats.org/presentationml/2006/main">
  <p:tag name="MH" val="20171114153230"/>
  <p:tag name="MH_LIBRARY" val="GRAPHIC"/>
  <p:tag name="MH_ORDER" val="3"/>
  <p:tag name="MH_TYPE" val="Other"/>
</p:tagLst>
</file>

<file path=ppt/tags/tag31.xml><?xml version="1.0" encoding="utf-8"?>
<p:tagLst xmlns:p="http://schemas.openxmlformats.org/presentationml/2006/main">
  <p:tag name="KSO_WM_BEAUTIFY_FLAG" val="#wm#"/>
  <p:tag name="KSO_WM_DIAGRAM_GROUP_CODE" val="n1-1"/>
  <p:tag name="KSO_WM_TAG_VERSION" val="1.0"/>
  <p:tag name="KSO_WM_TEMPLATE_CATEGORY" val="diagram"/>
  <p:tag name="KSO_WM_TEMPLATE_INDEX" val="20169837"/>
  <p:tag name="KSO_WM_UNIT_COMPATIBLE" val="0"/>
  <p:tag name="KSO_WM_UNIT_DIAGRAM_ISNUMVISUAL" val="0"/>
  <p:tag name="KSO_WM_UNIT_DIAGRAM_ISREFERUNIT" val="0"/>
  <p:tag name="KSO_WM_UNIT_HIGHLIGHT" val="0"/>
  <p:tag name="KSO_WM_UNIT_ID" val="diagram20169837_3*n_h_f*1_1_1"/>
  <p:tag name="KSO_WM_UNIT_INDEX" val="1_1_1"/>
  <p:tag name="KSO_WM_UNIT_LAYERLEVEL" val="1_1_1"/>
  <p:tag name="KSO_WM_UNIT_NOCLEAR" val="0"/>
  <p:tag name="KSO_WM_UNIT_PRESET_TEXT" val="重点项目"/>
  <p:tag name="KSO_WM_UNIT_TEXT_FILL_FORE_SCHEMECOLOR_INDEX" val="5"/>
  <p:tag name="KSO_WM_UNIT_TEXT_FILL_TYPE" val="1"/>
  <p:tag name="KSO_WM_UNIT_TYPE" val="n_h_f"/>
  <p:tag name="KSO_WM_UNIT_VALUE" val="4"/>
</p:tagLst>
</file>

<file path=ppt/tags/tag32.xml><?xml version="1.0" encoding="utf-8"?>
<p:tagLst xmlns:p="http://schemas.openxmlformats.org/presentationml/2006/main">
  <p:tag name="MH" val="20171114153230"/>
  <p:tag name="MH_LIBRARY" val="GRAPHIC"/>
  <p:tag name="MH_ORDER" val="3"/>
  <p:tag name="MH_TYPE" val="Other"/>
</p:tagLst>
</file>

<file path=ppt/tags/tag33.xml><?xml version="1.0" encoding="utf-8"?>
<p:tagLst xmlns:p="http://schemas.openxmlformats.org/presentationml/2006/main">
  <p:tag name="KSO_WM_BEAUTIFY_FLAG" val="#wm#"/>
  <p:tag name="KSO_WM_DIAGRAM_GROUP_CODE" val="n1-1"/>
  <p:tag name="KSO_WM_TAG_VERSION" val="1.0"/>
  <p:tag name="KSO_WM_TEMPLATE_CATEGORY" val="diagram"/>
  <p:tag name="KSO_WM_TEMPLATE_INDEX" val="20169837"/>
  <p:tag name="KSO_WM_UNIT_COMPATIBLE" val="0"/>
  <p:tag name="KSO_WM_UNIT_DIAGRAM_ISNUMVISUAL" val="0"/>
  <p:tag name="KSO_WM_UNIT_DIAGRAM_ISREFERUNIT" val="0"/>
  <p:tag name="KSO_WM_UNIT_HIGHLIGHT" val="0"/>
  <p:tag name="KSO_WM_UNIT_ID" val="diagram20169837_3*n_h_f*1_1_1"/>
  <p:tag name="KSO_WM_UNIT_INDEX" val="1_1_1"/>
  <p:tag name="KSO_WM_UNIT_LAYERLEVEL" val="1_1_1"/>
  <p:tag name="KSO_WM_UNIT_NOCLEAR" val="0"/>
  <p:tag name="KSO_WM_UNIT_PRESET_TEXT" val="重点项目"/>
  <p:tag name="KSO_WM_UNIT_TEXT_FILL_FORE_SCHEMECOLOR_INDEX" val="5"/>
  <p:tag name="KSO_WM_UNIT_TEXT_FILL_TYPE" val="1"/>
  <p:tag name="KSO_WM_UNIT_TYPE" val="n_h_f"/>
  <p:tag name="KSO_WM_UNIT_VALUE" val="4"/>
</p:tagLst>
</file>

<file path=ppt/tags/tag34.xml><?xml version="1.0" encoding="utf-8"?>
<p:tagLst xmlns:p="http://schemas.openxmlformats.org/presentationml/2006/main">
  <p:tag name="KSO_WM_BEAUTIFY_FLAG" val="#wm#"/>
  <p:tag name="KSO_WM_TAG_VERSION" val="1.0"/>
  <p:tag name="KSO_WM_TEMPLATE_CATEGORY" val="diagram"/>
  <p:tag name="KSO_WM_TEMPLATE_INDEX" val="20200462"/>
  <p:tag name="KSO_WM_UNIT_BLOCK" val="0"/>
  <p:tag name="KSO_WM_UNIT_COMPATIBLE" val="0"/>
  <p:tag name="KSO_WM_UNIT_DEFAULT_FONT" val="0;0;0"/>
  <p:tag name="KSO_WM_UNIT_DIAGRAM_ISNUMVISUAL" val="0"/>
  <p:tag name="KSO_WM_UNIT_DIAGRAM_ISREFERUNIT" val="0"/>
  <p:tag name="KSO_WM_UNIT_HIGHLIGHT" val="0"/>
  <p:tag name="KSO_WM_UNIT_ID" val="diagram20200462_1*d*3"/>
  <p:tag name="KSO_WM_UNIT_INDEX" val="3"/>
  <p:tag name="KSO_WM_UNIT_LAYERLEVEL" val="1"/>
  <p:tag name="KSO_WM_UNIT_PLACING_PICTURE" val="43635.6390292708"/>
  <p:tag name="KSO_WM_UNIT_PLACING_PICTURE_INFO" val="{&quot;full_picture&quot;:false,&quot;last_crop_picture&quot;:&quot;1-1&quot;,&quot;last_full_picture&quot;:&quot;1-1&quot;,&quot;selected&quot;:&quot;1-1&quot;}"/>
  <p:tag name="KSO_WM_UNIT_TYPE" val="d"/>
  <p:tag name="KSO_WM_UNIT_VALUE" val="1232*655"/>
</p:tagLst>
</file>

<file path=ppt/tags/tag35.xml><?xml version="1.0" encoding="utf-8"?>
<p:tagLst xmlns:p="http://schemas.openxmlformats.org/presentationml/2006/main">
  <p:tag name="MH" val="20171114153230"/>
  <p:tag name="MH_LIBRARY" val="GRAPHIC"/>
  <p:tag name="MH_ORDER" val="3"/>
  <p:tag name="MH_TYPE" val="Other"/>
</p:tagLst>
</file>

<file path=ppt/tags/tag36.xml><?xml version="1.0" encoding="utf-8"?>
<p:tagLst xmlns:p="http://schemas.openxmlformats.org/presentationml/2006/main">
  <p:tag name="KSO_WM_BEAUTIFY_FLAG" val="#wm#"/>
  <p:tag name="KSO_WM_DIAGRAM_GROUP_CODE" val="n1-1"/>
  <p:tag name="KSO_WM_TAG_VERSION" val="1.0"/>
  <p:tag name="KSO_WM_TEMPLATE_CATEGORY" val="diagram"/>
  <p:tag name="KSO_WM_TEMPLATE_INDEX" val="20169837"/>
  <p:tag name="KSO_WM_UNIT_COMPATIBLE" val="0"/>
  <p:tag name="KSO_WM_UNIT_DIAGRAM_ISNUMVISUAL" val="0"/>
  <p:tag name="KSO_WM_UNIT_DIAGRAM_ISREFERUNIT" val="0"/>
  <p:tag name="KSO_WM_UNIT_HIGHLIGHT" val="0"/>
  <p:tag name="KSO_WM_UNIT_ID" val="diagram20169837_3*n_h_f*1_1_1"/>
  <p:tag name="KSO_WM_UNIT_INDEX" val="1_1_1"/>
  <p:tag name="KSO_WM_UNIT_LAYERLEVEL" val="1_1_1"/>
  <p:tag name="KSO_WM_UNIT_NOCLEAR" val="0"/>
  <p:tag name="KSO_WM_UNIT_PRESET_TEXT" val="重点项目"/>
  <p:tag name="KSO_WM_UNIT_TEXT_FILL_FORE_SCHEMECOLOR_INDEX" val="5"/>
  <p:tag name="KSO_WM_UNIT_TEXT_FILL_TYPE" val="1"/>
  <p:tag name="KSO_WM_UNIT_TYPE" val="n_h_f"/>
  <p:tag name="KSO_WM_UNIT_VALUE" val="4"/>
</p:tagLst>
</file>

<file path=ppt/tags/tag37.xml><?xml version="1.0" encoding="utf-8"?>
<p:tagLst xmlns:p="http://schemas.openxmlformats.org/presentationml/2006/main">
  <p:tag name="MH" val="20171114153230"/>
  <p:tag name="MH_LIBRARY" val="GRAPHIC"/>
  <p:tag name="MH_ORDER" val="3"/>
  <p:tag name="MH_TYPE" val="Other"/>
</p:tagLst>
</file>

<file path=ppt/tags/tag38.xml><?xml version="1.0" encoding="utf-8"?>
<p:tagLst xmlns:p="http://schemas.openxmlformats.org/presentationml/2006/main">
  <p:tag name="MH" val="20171114153230"/>
  <p:tag name="MH_LIBRARY" val="GRAPHIC"/>
  <p:tag name="MH_ORDER" val="3"/>
  <p:tag name="MH_TYPE" val="Other"/>
</p:tagLst>
</file>

<file path=ppt/tags/tag39.xml><?xml version="1.0" encoding="utf-8"?>
<p:tagLst xmlns:p="http://schemas.openxmlformats.org/presentationml/2006/main">
  <p:tag name="AS_NET" val="4.0.30319.42000"/>
  <p:tag name="AS_OS" val="Unix 3.10 unknown"/>
  <p:tag name="AS_RELEASE_DATE" val="2020.11.30"/>
  <p:tag name="AS_TITLE" val="Aspose.Slides for Java"/>
  <p:tag name="AS_VERSION" val="20.11"/>
</p:tagLst>
</file>

<file path=ppt/theme/theme1.xml><?xml version="1.0" encoding="utf-8"?>
<a:theme xmlns:r="http://schemas.openxmlformats.org/officeDocument/2006/relationships"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:vt="http://schemas.openxmlformats.org/officeDocument/2006/docPropsVTypes" xmlns="http://schemas.openxmlformats.org/officeDocument/2006/extended-properties">
  <Company>学科网</Company>
  <Paragraphs>175</Paragraphs>
  <Slides>25</Slides>
  <Notes>0</Notes>
  <TotalTime>0</TotalTime>
  <HiddenSlides>0</HiddenSlides>
  <MMClips>0</MMClips>
  <ScaleCrop>0</ScaleCrop>
  <HeadingPairs>
    <vt:vector baseType="variant" size="6">
      <vt:variant>
        <vt:lpstr>Fonts used</vt:lpstr>
      </vt:variant>
      <vt:variant>
        <vt:i4>20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25</vt:i4>
      </vt:variant>
    </vt:vector>
  </HeadingPairs>
  <TitlesOfParts>
    <vt:vector baseType="lpstr" size="46">
      <vt:lpstr>Arial</vt:lpstr>
      <vt:lpstr>Calibri Light</vt:lpstr>
      <vt:lpstr>Calibri</vt:lpstr>
      <vt:lpstr>江西拙楷</vt:lpstr>
      <vt:lpstr>微软雅黑</vt:lpstr>
      <vt:lpstr>楷体</vt:lpstr>
      <vt:lpstr>等线</vt:lpstr>
      <vt:lpstr>默陌山魂手迹</vt:lpstr>
      <vt:lpstr>方正苏新诗柳楷简体</vt:lpstr>
      <vt:lpstr>柳公权柳体</vt:lpstr>
      <vt:lpstr>方正宋刻本秀楷简体</vt:lpstr>
      <vt:lpstr>方正清刻本悦宋简体</vt:lpstr>
      <vt:lpstr>Wingdings</vt:lpstr>
      <vt:lpstr>苏新诗柳楷简</vt:lpstr>
      <vt:lpstr>黑体</vt:lpstr>
      <vt:lpstr>汉仪昌黎宋刻本(原版)简</vt:lpstr>
      <vt:lpstr>汉仪魏碑简</vt:lpstr>
      <vt:lpstr>汉仪颜楷繁</vt:lpstr>
      <vt:lpstr>迷你简雪君</vt:lpstr>
      <vt:lpstr>汉仪尚巍手书W</vt:lpstr>
      <vt:lpstr>Office 主题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0</LinksUpToDate>
  <SharedDoc>0</SharedDoc>
  <HyperlinksChanged>0</HyperlinksChanged>
  <Application>Aspose.Slides for Java</Application>
  <AppVersion>20.1100</AppVersion>
</Properties>
</file>

<file path=docProps/core.xml><?xml version="1.0" encoding="utf-8"?>
<cp:coreProperties xmlns:dc="http://purl.org/dc/elements/1.1/" xmlns:dcterms="http://purl.org/dc/terms/" xmlns:dcmitype="http://purl.org/dc/dcmitype/" xmlns:xsi="http://www.w3.org/2001/XMLSchema-instance" xmlns:cp="http://schemas.openxmlformats.org/package/2006/metadata/core-properties">
  <dc:creator>rbm.xkw.com</dc:creator>
  <cp:revision>1</cp:revision>
  <cp:lastPrinted>2021-02-02T08:39:17.422</cp:lastPrinted>
  <dcterms:created xsi:type="dcterms:W3CDTF">2021-02-02T08:39:17Z</dcterms:created>
  <dcterms:modified xsi:type="dcterms:W3CDTF">2021-02-02T00:39:20Z</dcterms:modified>
</cp:coreProperties>
</file>

<file path=docProps/custom.xml><?xml version="1.0" encoding="utf-8"?>
<Properties xmlns:vt="http://schemas.openxmlformats.org/officeDocument/2006/docPropsVTypes" xmlns="http://schemas.openxmlformats.org/officeDocument/2006/custom-properties">
  <property fmtid="{D5CDD505-2E9C-101B-9397-08002B2CF9AE}" pid="2" name="album">
    <vt:lpwstr>rbm.xkw.com</vt:lpwstr>
  </property>
  <property fmtid="{D5CDD505-2E9C-101B-9397-08002B2CF9AE}" pid="3" name="author">
    <vt:lpwstr>rbm.xkw.com</vt:lpwstr>
  </property>
  <property fmtid="{D5CDD505-2E9C-101B-9397-08002B2CF9AE}" pid="4" name="company">
    <vt:lpwstr>学科网</vt:lpwstr>
  </property>
  <property fmtid="{D5CDD505-2E9C-101B-9397-08002B2CF9AE}" pid="5" name="copyright">
    <vt:lpwstr>学科网版权所有</vt:lpwstr>
  </property>
</Properties>
</file>