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dp" ContentType="image/vnd.ms-photo"/>
  <Default Extension="mp3" ContentType="audio/mp3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04" r:id="rId3"/>
    <p:sldId id="298" r:id="rId4"/>
    <p:sldId id="299" r:id="rId5"/>
    <p:sldId id="300" r:id="rId6"/>
    <p:sldId id="338" r:id="rId7"/>
    <p:sldId id="340" r:id="rId8"/>
    <p:sldId id="341" r:id="rId9"/>
    <p:sldId id="342" r:id="rId10"/>
    <p:sldId id="297" r:id="rId11"/>
    <p:sldId id="344" r:id="rId12"/>
    <p:sldId id="343" r:id="rId13"/>
    <p:sldId id="346" r:id="rId14"/>
    <p:sldId id="349" r:id="rId15"/>
    <p:sldId id="351" r:id="rId16"/>
    <p:sldId id="355" r:id="rId17"/>
    <p:sldId id="352" r:id="rId18"/>
    <p:sldId id="357" r:id="rId19"/>
    <p:sldId id="353" r:id="rId20"/>
    <p:sldId id="308" r:id="rId21"/>
    <p:sldId id="360" r:id="rId22"/>
    <p:sldId id="368" r:id="rId23"/>
    <p:sldId id="369" r:id="rId24"/>
    <p:sldId id="370" r:id="rId25"/>
    <p:sldId id="371" r:id="rId26"/>
    <p:sldId id="372" r:id="rId27"/>
    <p:sldId id="373" r:id="rId28"/>
  </p:sldIdLst>
  <p:sldSz cx="12190095" cy="6859270"/>
  <p:notesSz cx="6858000" cy="9144000"/>
  <p:custDataLst>
    <p:tags r:id="rId29"/>
  </p:custDataLst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1F1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714" y="114"/>
      </p:cViewPr>
      <p:guideLst>
        <p:guide orient="horz" pos="2084"/>
        <p:guide pos="384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tags" Target="tags/tag1.xml" /><Relationship Id="rId3" Type="http://schemas.openxmlformats.org/officeDocument/2006/relationships/slide" Target="slides/slide1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D1ED5F-AB97-47B5-9F7B-ACDF41A6E0F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036312-6A05-4643-B813-780AEBCA544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2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2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幻灯片"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和内容"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3" y="273112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114"/>
            <a:ext cx="6814779" cy="585446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3" y="1435434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1712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916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7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8581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702"/>
            <a:ext cx="2742843" cy="585288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702"/>
            <a:ext cx="8025355" cy="585288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701"/>
            <a:ext cx="10971372" cy="114326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7822"/>
            <a:ext cx="2844430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7822"/>
            <a:ext cx="3860297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7822"/>
            <a:ext cx="2844430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ransition/>
  <p:timing/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.png" /><Relationship Id="rId4" Type="http://schemas.microsoft.com/office/2007/relationships/media" Target="../media/media1.mp3" /><Relationship Id="rId5" Type="http://schemas.microsoft.com/office/2007/relationships/media" Target="../media/media1.mp3" TargetMode="Internal" /><Relationship Id="rId6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3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4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4.jpeg" /><Relationship Id="rId4" Type="http://schemas.openxmlformats.org/officeDocument/2006/relationships/image" Target="../media/image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5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6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5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9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0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4.jpeg" /><Relationship Id="rId4" Type="http://schemas.openxmlformats.org/officeDocument/2006/relationships/image" Target="../media/image2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3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5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6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8.xml" /><Relationship Id="rId3" Type="http://schemas.openxmlformats.org/officeDocument/2006/relationships/image" Target="../media/image7.png" /><Relationship Id="rId4" Type="http://schemas.openxmlformats.org/officeDocument/2006/relationships/image" Target="../media/image8.png" /><Relationship Id="rId5" Type="http://schemas.openxmlformats.org/officeDocument/2006/relationships/image" Target="../media/image9.png" /><Relationship Id="rId6" Type="http://schemas.openxmlformats.org/officeDocument/2006/relationships/image" Target="../media/image10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microsoft.com/office/2007/relationships/hdphoto" Target="../media/image12.wdp" /><Relationship Id="rId3" Type="http://schemas.openxmlformats.org/officeDocument/2006/relationships/notesSlide" Target="../notesSlides/notesSlide19.xml" /><Relationship Id="rId4" Type="http://schemas.openxmlformats.org/officeDocument/2006/relationships/image" Target="../media/image11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0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1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3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4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5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6.xml" /><Relationship Id="rId3" Type="http://schemas.openxmlformats.org/officeDocument/2006/relationships/image" Target="../media/image12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TextBox 42"/>
          <p:cNvSpPr txBox="1"/>
          <p:nvPr/>
        </p:nvSpPr>
        <p:spPr>
          <a:xfrm>
            <a:off x="1430020" y="3443605"/>
            <a:ext cx="9656445" cy="233616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sz="7200" b="1" smtClean="0">
                <a:solidFill>
                  <a:srgbClr val="44546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第1</a:t>
            </a:r>
            <a:r>
              <a:rPr lang="en-US" sz="7200" b="1" smtClean="0">
                <a:solidFill>
                  <a:srgbClr val="44546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sz="7200" b="1" smtClean="0">
                <a:solidFill>
                  <a:srgbClr val="44546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　</a:t>
            </a:r>
            <a:r>
              <a:rPr lang="zh-CN" sz="7200" b="1" smtClean="0">
                <a:solidFill>
                  <a:srgbClr val="44546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世界主要国家的基层治理与社会保障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2330162" y="4797946"/>
            <a:ext cx="7530089" cy="0"/>
          </a:xfrm>
          <a:prstGeom prst="line">
            <a:avLst/>
          </a:prstGeom>
          <a:noFill/>
          <a:ln w="9525" cap="flat" cmpd="sng" algn="ctr">
            <a:solidFill>
              <a:srgbClr val="F8F8F8">
                <a:lumMod val="75000"/>
              </a:srgbClr>
            </a:solidFill>
            <a:prstDash val="lgDash"/>
          </a:ln>
          <a:effectLst/>
        </p:spPr>
      </p:cxnSp>
      <p:cxnSp>
        <p:nvCxnSpPr>
          <p:cNvPr id="21" name="直接连接符 20"/>
          <p:cNvCxnSpPr/>
          <p:nvPr/>
        </p:nvCxnSpPr>
        <p:spPr>
          <a:xfrm>
            <a:off x="2330162" y="3285778"/>
            <a:ext cx="7530089" cy="0"/>
          </a:xfrm>
          <a:prstGeom prst="line">
            <a:avLst/>
          </a:prstGeom>
          <a:noFill/>
          <a:ln w="9525" cap="flat" cmpd="sng" algn="ctr">
            <a:solidFill>
              <a:srgbClr val="F8F8F8">
                <a:lumMod val="75000"/>
              </a:srgbClr>
            </a:solidFill>
            <a:prstDash val="lgDash"/>
          </a:ln>
          <a:effectLst/>
        </p:spPr>
      </p:cxnSp>
      <p:pic>
        <p:nvPicPr>
          <p:cNvPr id="6" name="久石让 - Summer.mp3">
            <a:hlinkClick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8255869" y="-1659950"/>
            <a:ext cx="812694" cy="81298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942" y="498986"/>
            <a:ext cx="4367135" cy="28684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4835" p14:dur="700">
        <p:fade/>
      </p:transition>
    </mc:Choice>
    <mc:Fallback>
      <p:transition spd="med" advClick="0" advTm="48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nodeType="with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TextBox 17"/>
          <p:cNvSpPr txBox="1"/>
          <p:nvPr/>
        </p:nvSpPr>
        <p:spPr>
          <a:xfrm>
            <a:off x="2351280" y="4621297"/>
            <a:ext cx="8974364" cy="1597660"/>
          </a:xfrm>
          <a:prstGeom prst="rect">
            <a:avLst/>
          </a:prstGeom>
          <a:noFill/>
        </p:spPr>
        <p:txBody>
          <a:bodyPr wrap="square" lIns="121917" tIns="60958" rIns="121917" bIns="60958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sz="3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1.知道西方主要国家基层治理的特点及其由来。</a:t>
            </a:r>
          </a:p>
          <a:p>
            <a:pPr algn="just">
              <a:lnSpc>
                <a:spcPct val="150000"/>
              </a:lnSpc>
              <a:defRPr/>
            </a:pPr>
            <a:r>
              <a:rPr sz="3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2.了解现代社会保障制度的产生及其实行情况。</a:t>
            </a:r>
            <a:r>
              <a:rPr sz="18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986125" y="4870288"/>
            <a:ext cx="1323246" cy="1048231"/>
            <a:chOff x="941976" y="3514111"/>
            <a:chExt cx="992564" cy="785991"/>
          </a:xfrm>
        </p:grpSpPr>
        <p:sp>
          <p:nvSpPr>
            <p:cNvPr id="20" name="矩形 19"/>
            <p:cNvSpPr/>
            <p:nvPr/>
          </p:nvSpPr>
          <p:spPr>
            <a:xfrm>
              <a:off x="1049988" y="3868102"/>
              <a:ext cx="821716" cy="43200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033601" y="3850478"/>
              <a:ext cx="727805" cy="4261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课标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941976" y="3514111"/>
              <a:ext cx="992564" cy="3577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PREFACE</a:t>
              </a:r>
              <a:endParaRPr lang="zh-CN" altLang="en-US" sz="25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23" name="飞哥PPT眉头"/>
          <p:cNvSpPr>
            <a:spLocks noChangeShapeType="1"/>
          </p:cNvSpPr>
          <p:nvPr/>
        </p:nvSpPr>
        <p:spPr bwMode="auto">
          <a:xfrm rot="16200000" flipH="1">
            <a:off x="1391057" y="5734690"/>
            <a:ext cx="1920445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sp>
        <p:nvSpPr>
          <p:cNvPr id="24" name="飞哥PPT眉头"/>
          <p:cNvSpPr>
            <a:spLocks noChangeShapeType="1"/>
          </p:cNvSpPr>
          <p:nvPr/>
        </p:nvSpPr>
        <p:spPr bwMode="auto">
          <a:xfrm flipH="1">
            <a:off x="1130122" y="6502847"/>
            <a:ext cx="10195521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1917" tIns="60958" rIns="121917" bIns="60958" numCol="1" anchor="t" anchorCtr="0" compatLnSpc="1"/>
          <a:lstStyle/>
          <a:p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2525" y="217170"/>
            <a:ext cx="6987540" cy="44043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5211" p14:dur="700">
        <p:fade/>
      </p:transition>
    </mc:Choice>
    <mc:Fallback>
      <p:transition spd="med" advClick="0" advTm="52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2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3" nodeType="with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1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23" grpId="2"/>
      <p:bldP spid="24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4823" cy="6859588"/>
          </a:xfrm>
          <a:prstGeom prst="rect">
            <a:avLst/>
          </a:prstGeom>
        </p:spPr>
      </p:pic>
      <p:sp>
        <p:nvSpPr>
          <p:cNvPr id="4" name="矩形 28"/>
          <p:cNvSpPr/>
          <p:nvPr/>
        </p:nvSpPr>
        <p:spPr bwMode="auto">
          <a:xfrm>
            <a:off x="-2" y="2611946"/>
            <a:ext cx="4837438" cy="1712354"/>
          </a:xfrm>
          <a:custGeom>
            <a:rect l="l" t="t" r="r" b="b"/>
            <a:pathLst>
              <a:path w="4310745" h="1283968">
                <a:moveTo>
                  <a:pt x="1089668" y="0"/>
                </a:moveTo>
                <a:lnTo>
                  <a:pt x="3526973" y="0"/>
                </a:lnTo>
                <a:lnTo>
                  <a:pt x="4310745" y="1269454"/>
                </a:lnTo>
                <a:lnTo>
                  <a:pt x="1089668" y="1283968"/>
                </a:lnTo>
                <a:close/>
                <a:moveTo>
                  <a:pt x="0" y="0"/>
                </a:moveTo>
                <a:lnTo>
                  <a:pt x="1089667" y="0"/>
                </a:lnTo>
                <a:lnTo>
                  <a:pt x="1089667" y="1283968"/>
                </a:lnTo>
                <a:lnTo>
                  <a:pt x="0" y="1283968"/>
                </a:lnTo>
                <a:close/>
              </a:path>
            </a:pathLst>
          </a:cu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7" tIns="60958" rIns="121917" bIns="60958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1529851" y="2802166"/>
            <a:ext cx="1562618" cy="944067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</a:bodyPr>
          <a:lstStyle/>
          <a:p>
            <a:pPr>
              <a:defRPr/>
            </a:pPr>
            <a:r>
              <a:rPr lang="zh-CN" altLang="en-US" sz="5300" kern="0" spc="-200">
                <a:ln w="1905">
                  <a:noFill/>
                </a:ln>
                <a:solidFill>
                  <a:schemeClr val="bg1"/>
                </a:solidFill>
                <a:latin typeface="方正大黑简体" pitchFamily="65" charset="-122"/>
                <a:ea typeface="方正大黑简体" pitchFamily="65" charset="-122"/>
              </a:rPr>
              <a:t>目录</a:t>
            </a:r>
            <a:endParaRPr lang="zh-CN" altLang="en-US" sz="5300" kern="0" spc="-200">
              <a:ln w="1905">
                <a:noFill/>
              </a:ln>
              <a:solidFill>
                <a:schemeClr val="bg1"/>
              </a:solidFill>
              <a:latin typeface="方正大黑简体" pitchFamily="65" charset="-122"/>
              <a:ea typeface="方正大黑简体" pitchFamily="65" charset="-122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1281032" y="3568441"/>
            <a:ext cx="2184503" cy="538605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</a:bodyPr>
          <a:lstStyle/>
          <a:p>
            <a:pPr algn="ctr"/>
            <a:r>
              <a:rPr lang="en-US" altLang="zh-CN" sz="2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7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5544735" y="2378771"/>
            <a:ext cx="5728970" cy="535940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</a:bodyPr>
          <a:lstStyle/>
          <a:p>
            <a:pPr algn="l">
              <a:defRPr/>
            </a:pPr>
            <a:r>
              <a:rPr lang="zh-CN" altLang="en-US" sz="2700" b="1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西方主要国家基层治理的历史与特点</a:t>
            </a:r>
          </a:p>
        </p:txBody>
      </p:sp>
      <p:sp>
        <p:nvSpPr>
          <p:cNvPr id="12" name="TextBox 11"/>
          <p:cNvSpPr txBox="1"/>
          <p:nvPr/>
        </p:nvSpPr>
        <p:spPr bwMode="auto">
          <a:xfrm>
            <a:off x="6609893" y="3746774"/>
            <a:ext cx="5043170" cy="535940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</a:bodyPr>
          <a:lstStyle/>
          <a:p>
            <a:pPr lvl="0" algn="l">
              <a:defRPr/>
            </a:pPr>
            <a:r>
              <a:rPr lang="zh-CN" altLang="en-US" sz="2700" b="1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现代社会保障制度的建立与发展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70598" y="2174172"/>
            <a:ext cx="874485" cy="944067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5300">
                <a:solidFill>
                  <a:schemeClr val="accent1"/>
                </a:solidFill>
                <a:latin typeface="Impact" panose="020b0806030902050204" pitchFamily="34" charset="0"/>
              </a:rPr>
              <a:t>01</a:t>
            </a:r>
            <a:endParaRPr lang="zh-CN" altLang="en-US" sz="5300">
              <a:solidFill>
                <a:schemeClr val="accent1"/>
              </a:solidFill>
              <a:latin typeface="Impact" panose="020b080603090205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13155" y="3541908"/>
            <a:ext cx="957830" cy="944067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5300">
                <a:solidFill>
                  <a:schemeClr val="accent1"/>
                </a:solidFill>
                <a:latin typeface="Impact" panose="020b0806030902050204" pitchFamily="34" charset="0"/>
              </a:rPr>
              <a:t>02</a:t>
            </a:r>
            <a:endParaRPr lang="zh-CN" altLang="en-US" sz="5300">
              <a:solidFill>
                <a:schemeClr val="accent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7420" p14:dur="700">
        <p:fade/>
      </p:transition>
    </mc:Choice>
    <mc:Fallback>
      <p:transition spd="med" advClick="0" advTm="74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1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2" nodeType="with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9" presetClass="entr" presetSubtype="0" decel="100000" fill="hold" grpId="5" nodeType="after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42" presetClass="entr" presetSubtype="0" fill="hold" grpId="3" nodeType="after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6" nodeType="afterEffect"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4" nodeType="withEffect"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  <p:bldP spid="8" grpId="3"/>
      <p:bldP spid="12" grpId="4"/>
      <p:bldP spid="16" grpId="5"/>
      <p:bldP spid="17" grpId="6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4823" cy="6859588"/>
          </a:xfrm>
          <a:prstGeom prst="rect">
            <a:avLst/>
          </a:prstGeom>
        </p:spPr>
      </p:pic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3123709" y="2230215"/>
            <a:ext cx="9071150" cy="2198644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wrap="none" lIns="121917" tIns="60958" rIns="121917" bIns="60958" anchor="ctr"/>
          <a:lstStyle/>
          <a:p>
            <a:endParaRPr lang="zh-CN" altLang="en-US" sz="2100">
              <a:latin typeface="Calibri" panose="020f050202020403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" y="2191480"/>
            <a:ext cx="3119262" cy="21986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1473200">
              <a:defRPr/>
            </a:pPr>
            <a:endParaRPr lang="zh-CN" altLang="en-US" sz="2100"/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3599180" y="2860675"/>
            <a:ext cx="5443220" cy="15976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pPr lvl="0">
              <a:defRPr/>
            </a:pPr>
            <a:r>
              <a:rPr lang="zh-CN" altLang="en-US" sz="4800" b="1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西方主要国家基层治理的历史与特点</a:t>
            </a:r>
            <a:endParaRPr lang="zh-CN" altLang="en-US" sz="4800" b="1" ker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705" y="2364910"/>
            <a:ext cx="1624593" cy="192918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ctr"/>
            <a:r>
              <a:rPr lang="en-US" altLang="zh-CN" sz="117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1170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5526" y="2296210"/>
            <a:ext cx="3146360" cy="206657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3823" p14:dur="700">
        <p:fade/>
      </p:transition>
    </mc:Choice>
    <mc:Fallback>
      <p:transition spd="med" advClick="0" advTm="38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49" presetClass="entr" presetSubtype="0" decel="100000" fill="hold" grpId="3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1" presetClass="entr" presetSubtype="0" fill="hold" grpId="2" nodeType="afterEffect"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8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1"/>
      <p:bldP spid="24" grpId="2"/>
      <p:bldP spid="6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TextBox 13"/>
          <p:cNvSpPr txBox="1"/>
          <p:nvPr/>
        </p:nvSpPr>
        <p:spPr>
          <a:xfrm>
            <a:off x="474314" y="274229"/>
            <a:ext cx="57289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l"/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西方主要国家基层治理的历史与特点</a:t>
            </a:r>
          </a:p>
        </p:txBody>
      </p:sp>
      <p:sp>
        <p:nvSpPr>
          <p:cNvPr id="30" name="文本1"/>
          <p:cNvSpPr>
            <a:spLocks noChangeArrowheads="1"/>
          </p:cNvSpPr>
          <p:nvPr/>
        </p:nvSpPr>
        <p:spPr bwMode="gray">
          <a:xfrm>
            <a:off x="1892935" y="4925695"/>
            <a:ext cx="10098405" cy="1327785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(1)特点：村社实行自治。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(2)表现：全体成年男性出席的村社大会是村社最高权力机关，处理与村社有关的事务。</a:t>
            </a:r>
          </a:p>
        </p:txBody>
      </p:sp>
      <p:sp>
        <p:nvSpPr>
          <p:cNvPr id="31" name="标题1"/>
          <p:cNvSpPr>
            <a:spLocks noChangeArrowheads="1"/>
          </p:cNvSpPr>
          <p:nvPr/>
        </p:nvSpPr>
        <p:spPr bwMode="gray">
          <a:xfrm>
            <a:off x="356235" y="4919980"/>
            <a:ext cx="1536700" cy="1333500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>
                <a:solidFill>
                  <a:sysClr val="window" lastClr="FFFEFF">
                    <a:lumMod val="9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1．古希腊时期的基层治理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32"/>
          <p:cNvSpPr txBox="1">
            <a:spLocks noChangeArrowheads="1"/>
          </p:cNvSpPr>
          <p:nvPr/>
        </p:nvSpPr>
        <p:spPr bwMode="auto">
          <a:xfrm>
            <a:off x="657860" y="1079874"/>
            <a:ext cx="10881995" cy="3406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2822" tIns="41410" rIns="82822" bIns="41410">
            <a:spAutoFit/>
          </a:bodyPr>
          <a:lstStyle/>
          <a:p>
            <a:pPr marL="0" marR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+mn-ea"/>
              </a:rPr>
              <a:t>史料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　凡父母双方均为雅典公民者有公民权。公民在十八岁时在他们村社的名簿中登记。当他们登记之时，村社成员对他们宣誓投票，作出决定……如果投票结果认为他没有自由民身份，他得向陪审法庭申诉。</a:t>
            </a:r>
          </a:p>
          <a:p>
            <a:pPr marL="0" marR="0" lvl="0" indent="0" algn="r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——摘编自[古希腊]亚里士多德《雅典政制》</a:t>
            </a:r>
          </a:p>
          <a:p>
            <a:pPr marL="0" marR="0" lvl="0" indent="0" algn="l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根据史料，说明古希腊基层治理的主要方式是什么？</a:t>
            </a:r>
          </a:p>
          <a:p>
            <a:pPr marL="0" marR="0" lvl="0" indent="0" algn="l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古希腊时期，基层治理依靠村社进行。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5460" p14:dur="700">
        <p:fade/>
      </p:transition>
    </mc:Choice>
    <mc:Fallback>
      <p:transition spd="med" advClick="0" advTm="54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TextBox 13"/>
          <p:cNvSpPr txBox="1"/>
          <p:nvPr/>
        </p:nvSpPr>
        <p:spPr>
          <a:xfrm>
            <a:off x="474314" y="274229"/>
            <a:ext cx="57289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l"/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西方主要国家基层治理的历史与特点</a:t>
            </a:r>
          </a:p>
        </p:txBody>
      </p:sp>
      <p:sp>
        <p:nvSpPr>
          <p:cNvPr id="30" name="文本1"/>
          <p:cNvSpPr>
            <a:spLocks noChangeArrowheads="1"/>
          </p:cNvSpPr>
          <p:nvPr/>
        </p:nvSpPr>
        <p:spPr bwMode="gray">
          <a:xfrm>
            <a:off x="1892935" y="4925695"/>
            <a:ext cx="9725660" cy="1327785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(1)庄园</a:t>
            </a: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①管理者：庄园主或管家。</a:t>
            </a: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②职能：组织生产，征收地租，主持庄园法庭的审判，裁决纠纷。</a:t>
            </a: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标题1"/>
          <p:cNvSpPr>
            <a:spLocks noChangeArrowheads="1"/>
          </p:cNvSpPr>
          <p:nvPr/>
        </p:nvSpPr>
        <p:spPr bwMode="gray">
          <a:xfrm>
            <a:off x="356235" y="4919980"/>
            <a:ext cx="1536700" cy="1333500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>
                <a:solidFill>
                  <a:sysClr val="window" lastClr="FFFEFF">
                    <a:lumMod val="9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2．中世纪的基层治理</a:t>
            </a:r>
            <a:endParaRPr lang="zh-CN" altLang="en-US" sz="2000" b="1">
              <a:solidFill>
                <a:sysClr val="window" lastClr="FFFEFF">
                  <a:lumMod val="9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32"/>
          <p:cNvSpPr txBox="1">
            <a:spLocks noChangeArrowheads="1"/>
          </p:cNvSpPr>
          <p:nvPr/>
        </p:nvSpPr>
        <p:spPr bwMode="auto">
          <a:xfrm>
            <a:off x="657860" y="1080135"/>
            <a:ext cx="10961370" cy="38487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2822" tIns="41410" rIns="82822" bIns="4141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+mn-ea"/>
              </a:rPr>
              <a:t>史料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　“庄园是地方事务的管理者，是地方法规的制定者，是地方案件的审判者。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从范围来看，真可谓事无巨细在它的视野之内，一些法庭不仅能够处理邻里吵架、小偷小摸、乱倒垃圾、财物丢失、债务纠纷、土地的转让继承等极为具体琐碎的事情，而且也能处理审判诸如杀人放火、盗窃之类的重大案件。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——齐世荣主编《西欧封建社会》</a:t>
            </a:r>
          </a:p>
          <a:p>
            <a:pPr marL="0" marR="0" lvl="0" indent="0" algn="l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根据史料，说明中世纪基层治理的一种主要方式是什么？</a:t>
            </a:r>
          </a:p>
          <a:p>
            <a:pPr marL="0" marR="0" lvl="0" indent="0" algn="l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中世纪，庄园是主要的基层单位，庄园主或管家管理庄园事务。</a:t>
            </a:r>
          </a:p>
          <a:p>
            <a:pPr algn="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5460" p14:dur="700">
        <p:fade/>
      </p:transition>
    </mc:Choice>
    <mc:Fallback>
      <p:transition spd="med" advClick="0" advTm="54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TextBox 13"/>
          <p:cNvSpPr txBox="1"/>
          <p:nvPr/>
        </p:nvSpPr>
        <p:spPr>
          <a:xfrm>
            <a:off x="474314" y="274229"/>
            <a:ext cx="57289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l"/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西方主要国家基层治理的历史与特点</a:t>
            </a:r>
          </a:p>
        </p:txBody>
      </p:sp>
      <p:sp>
        <p:nvSpPr>
          <p:cNvPr id="30" name="文本1"/>
          <p:cNvSpPr>
            <a:spLocks noChangeArrowheads="1"/>
          </p:cNvSpPr>
          <p:nvPr/>
        </p:nvSpPr>
        <p:spPr bwMode="gray">
          <a:xfrm>
            <a:off x="1892935" y="4925695"/>
            <a:ext cx="9725660" cy="1774190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(2)行会、商会</a:t>
            </a: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①组成：城市里的手工业者和商人。</a:t>
            </a: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②职能：规范手工业者和商人的经营活动；上层分子把持城市政权，行使城市治理的职责。</a:t>
            </a: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标题1"/>
          <p:cNvSpPr>
            <a:spLocks noChangeArrowheads="1"/>
          </p:cNvSpPr>
          <p:nvPr/>
        </p:nvSpPr>
        <p:spPr bwMode="gray">
          <a:xfrm>
            <a:off x="356235" y="5146040"/>
            <a:ext cx="1536700" cy="1333500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>
                <a:solidFill>
                  <a:sysClr val="window" lastClr="FFFEFF">
                    <a:lumMod val="9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2．中世纪的基层治理</a:t>
            </a:r>
            <a:endParaRPr lang="zh-CN" altLang="en-US" sz="2000" b="1">
              <a:solidFill>
                <a:sysClr val="window" lastClr="FFFEFF">
                  <a:lumMod val="9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32"/>
          <p:cNvSpPr txBox="1">
            <a:spLocks noChangeArrowheads="1"/>
          </p:cNvSpPr>
          <p:nvPr/>
        </p:nvSpPr>
        <p:spPr bwMode="auto">
          <a:xfrm>
            <a:off x="657860" y="1080135"/>
            <a:ext cx="10961370" cy="37382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2822" tIns="41410" rIns="82822" bIns="4141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+mn-ea"/>
              </a:rPr>
              <a:t>史料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　巴黎商人行会的会长拥有广泛的权力，他的司法审判权不但及于商会成员，而且及于全体巴黎市民，他负责城防建设，监督道路桥梁的修筑，主持城市警务及粮食供应，并征收赋税，可见他的政治作用之大。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 algn="r">
              <a:lnSpc>
                <a:spcPct val="150000"/>
              </a:lnSpc>
              <a:buNone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——齐世荣主编《西欧封建社会》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根据史料，说明中世纪基层治理的第二种主要方式是什么？</a:t>
            </a:r>
          </a:p>
          <a:p>
            <a:pPr marL="0" marR="0" lvl="0" indent="0" algn="l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10—11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世纪，西欧城市兴起，行会或商会在城市治理中发挥重要作用。</a:t>
            </a:r>
          </a:p>
          <a:p>
            <a:pPr algn="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5460" p14:dur="700">
        <p:fade/>
      </p:transition>
    </mc:Choice>
    <mc:Fallback>
      <p:transition spd="med" advClick="0" advTm="54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TextBox 13"/>
          <p:cNvSpPr txBox="1"/>
          <p:nvPr/>
        </p:nvSpPr>
        <p:spPr>
          <a:xfrm>
            <a:off x="474314" y="274229"/>
            <a:ext cx="57289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l"/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西方主要国家基层治理的历史与特点</a:t>
            </a:r>
          </a:p>
        </p:txBody>
      </p:sp>
      <p:sp>
        <p:nvSpPr>
          <p:cNvPr id="30" name="文本1"/>
          <p:cNvSpPr>
            <a:spLocks noChangeArrowheads="1"/>
          </p:cNvSpPr>
          <p:nvPr/>
        </p:nvSpPr>
        <p:spPr bwMode="gray">
          <a:xfrm>
            <a:off x="1892935" y="5268595"/>
            <a:ext cx="9725660" cy="1332865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(3)基督教会：在基层治理中也发挥了重要作用</a:t>
            </a: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标题1"/>
          <p:cNvSpPr>
            <a:spLocks noChangeArrowheads="1"/>
          </p:cNvSpPr>
          <p:nvPr/>
        </p:nvSpPr>
        <p:spPr bwMode="gray">
          <a:xfrm>
            <a:off x="356235" y="5267960"/>
            <a:ext cx="1536700" cy="1333500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>
                <a:solidFill>
                  <a:sysClr val="window" lastClr="FFFEFF">
                    <a:lumMod val="9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2．中世纪的基层治理</a:t>
            </a:r>
            <a:endParaRPr lang="zh-CN" altLang="en-US" sz="2000" b="1">
              <a:solidFill>
                <a:sysClr val="window" lastClr="FFFEFF">
                  <a:lumMod val="9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32"/>
          <p:cNvSpPr txBox="1">
            <a:spLocks noChangeArrowheads="1"/>
          </p:cNvSpPr>
          <p:nvPr/>
        </p:nvSpPr>
        <p:spPr bwMode="auto">
          <a:xfrm>
            <a:off x="658495" y="1042035"/>
            <a:ext cx="5939790" cy="32956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2822" tIns="41410" rIns="82822" bIns="4141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+mn-ea"/>
              </a:rPr>
              <a:t>史料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　在中古时期的西欧，无论是结婚还是离婚，都必须获得教会的许可。右图出自</a:t>
            </a: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1330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年前后海德堡的一册手抄本，它反映了教士宣布解除婚姻，把丈夫、妻子和子女分离的场景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1805" y="889635"/>
            <a:ext cx="4946015" cy="3371850"/>
          </a:xfrm>
          <a:prstGeom prst="rect">
            <a:avLst/>
          </a:prstGeom>
        </p:spPr>
      </p:pic>
      <p:sp>
        <p:nvSpPr>
          <p:cNvPr id="3" name="TextBox 32"/>
          <p:cNvSpPr txBox="1">
            <a:spLocks noChangeArrowheads="1"/>
          </p:cNvSpPr>
          <p:nvPr/>
        </p:nvSpPr>
        <p:spPr bwMode="auto">
          <a:xfrm>
            <a:off x="658495" y="4097655"/>
            <a:ext cx="11254105" cy="1522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2822" tIns="41410" rIns="82822" bIns="4141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根据史料，说明中世纪基层治理的第三种主要方式是什么？</a:t>
            </a:r>
          </a:p>
          <a:p>
            <a:pPr marL="0" marR="0" lvl="0" indent="0" algn="l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基督教会在基层治理中发挥了重要作用。</a:t>
            </a:r>
          </a:p>
          <a:p>
            <a:pPr algn="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5460" p14:dur="700">
        <p:fade/>
      </p:transition>
    </mc:Choice>
    <mc:Fallback>
      <p:transition spd="med" advClick="0" advTm="54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TextBox 13"/>
          <p:cNvSpPr txBox="1"/>
          <p:nvPr/>
        </p:nvSpPr>
        <p:spPr>
          <a:xfrm>
            <a:off x="474314" y="274229"/>
            <a:ext cx="57289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l"/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西方主要国家基层治理的历史与特点</a:t>
            </a:r>
          </a:p>
        </p:txBody>
      </p:sp>
      <p:sp>
        <p:nvSpPr>
          <p:cNvPr id="33" name="标题2"/>
          <p:cNvSpPr>
            <a:spLocks noChangeArrowheads="1"/>
          </p:cNvSpPr>
          <p:nvPr/>
        </p:nvSpPr>
        <p:spPr bwMode="gray">
          <a:xfrm>
            <a:off x="579120" y="967740"/>
            <a:ext cx="3241675" cy="628650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>
                <a:solidFill>
                  <a:sysClr val="window" lastClr="FFFEFF">
                    <a:lumMod val="9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3．近代西方的基层治理</a:t>
            </a:r>
          </a:p>
        </p:txBody>
      </p:sp>
      <p:sp>
        <p:nvSpPr>
          <p:cNvPr id="34" name="文本3"/>
          <p:cNvSpPr>
            <a:spLocks noChangeArrowheads="1"/>
          </p:cNvSpPr>
          <p:nvPr/>
        </p:nvSpPr>
        <p:spPr bwMode="ltGray">
          <a:xfrm>
            <a:off x="579120" y="1901190"/>
            <a:ext cx="10727055" cy="4636135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随着近代西欧民族国家的产生和社会经济的发展，各国在继承地方自治传统的基础上</a:t>
            </a:r>
            <a:r>
              <a:rPr lang="zh-CN" altLang="en-US" sz="2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加强了对基层治理的管理</a:t>
            </a:r>
            <a:r>
              <a:rPr lang="zh-CN" altLang="en-US" sz="2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  <a:p>
            <a:pPr marL="0" marR="0" lvl="0" indent="0" eaLnBrk="1" hangingPunct="1">
              <a:buNone/>
            </a:pPr>
            <a:r>
              <a:rPr lang="en-US" altLang="zh-CN" sz="2800" b="1">
                <a:solidFill>
                  <a:srgbClr val="FF0000"/>
                </a:solidFill>
                <a:latin typeface="Calibri" panose="020f0502020204030204" pitchFamily="34" charset="0"/>
                <a:ea typeface="Songti SC"/>
                <a:sym typeface="+mn-ea"/>
              </a:rPr>
              <a:t>美国</a:t>
            </a:r>
            <a:r>
              <a:rPr lang="en-US" altLang="zh-CN" sz="2800" b="1">
                <a:solidFill>
                  <a:srgbClr val="0033CC"/>
                </a:solidFill>
                <a:latin typeface="Calibri" panose="020f0502020204030204" pitchFamily="34" charset="0"/>
                <a:ea typeface="Songti SC"/>
                <a:sym typeface="+mn-ea"/>
              </a:rPr>
              <a:t>建国后，基本保持了地方自治的传统，</a:t>
            </a:r>
            <a:r>
              <a:rPr lang="en-US" altLang="zh-CN" sz="2800" b="1">
                <a:solidFill>
                  <a:srgbClr val="FF0000"/>
                </a:solidFill>
                <a:latin typeface="Calibri" panose="020f0502020204030204" pitchFamily="34" charset="0"/>
                <a:ea typeface="Songti SC"/>
                <a:sym typeface="+mn-ea"/>
              </a:rPr>
              <a:t>乡镇</a:t>
            </a:r>
            <a:r>
              <a:rPr lang="en-US" altLang="zh-CN" sz="2800" b="1">
                <a:solidFill>
                  <a:srgbClr val="0033CC"/>
                </a:solidFill>
                <a:latin typeface="Calibri" panose="020f0502020204030204" pitchFamily="34" charset="0"/>
                <a:ea typeface="Songti SC"/>
                <a:sym typeface="+mn-ea"/>
              </a:rPr>
              <a:t>是最基本的地方自治单位，承担着除司法之外的所有公共服务功能。</a:t>
            </a:r>
          </a:p>
          <a:p>
            <a:pPr marL="0" marR="0" lvl="0" indent="0" eaLnBrk="1" hangingPunct="1">
              <a:buNone/>
            </a:pPr>
            <a:r>
              <a:rPr lang="en-US" altLang="zh-CN" sz="2800" b="1">
                <a:solidFill>
                  <a:srgbClr val="FF0000"/>
                </a:solidFill>
                <a:latin typeface="Calibri" panose="020f0502020204030204" pitchFamily="34" charset="0"/>
                <a:ea typeface="Songti SC"/>
                <a:sym typeface="+mn-ea"/>
              </a:rPr>
              <a:t>法国</a:t>
            </a:r>
            <a:r>
              <a:rPr lang="en-US" altLang="zh-CN" sz="2800" b="1">
                <a:solidFill>
                  <a:srgbClr val="0033CC"/>
                </a:solidFill>
                <a:latin typeface="Calibri" panose="020f0502020204030204" pitchFamily="34" charset="0"/>
                <a:ea typeface="Songti SC"/>
                <a:sym typeface="+mn-ea"/>
              </a:rPr>
              <a:t>大革命后，形成了以</a:t>
            </a:r>
            <a:r>
              <a:rPr lang="en-US" altLang="zh-CN" sz="2800" b="1">
                <a:solidFill>
                  <a:srgbClr val="FF0000"/>
                </a:solidFill>
                <a:latin typeface="Calibri" panose="020f0502020204030204" pitchFamily="34" charset="0"/>
                <a:ea typeface="Songti SC"/>
                <a:sym typeface="+mn-ea"/>
              </a:rPr>
              <a:t>自治市镇</a:t>
            </a:r>
            <a:r>
              <a:rPr lang="en-US" altLang="zh-CN" sz="2800" b="1">
                <a:solidFill>
                  <a:srgbClr val="0033CC"/>
                </a:solidFill>
                <a:latin typeface="Calibri" panose="020f0502020204030204" pitchFamily="34" charset="0"/>
                <a:ea typeface="Songti SC"/>
                <a:sym typeface="+mn-ea"/>
              </a:rPr>
              <a:t>为基层单位的制度，每个市镇的市长和市议会都由普选产生，市长同时对中央政府和本地选民负责。</a:t>
            </a:r>
          </a:p>
          <a:p>
            <a:pPr marL="0" marR="0" lvl="0" indent="0" eaLnBrk="1" hangingPunct="1">
              <a:buNone/>
            </a:pPr>
            <a:r>
              <a:rPr lang="en-US" altLang="zh-CN" sz="2800" b="1">
                <a:solidFill>
                  <a:srgbClr val="FF0000"/>
                </a:solidFill>
                <a:latin typeface="Calibri" panose="020f0502020204030204" pitchFamily="34" charset="0"/>
                <a:ea typeface="Songti SC"/>
                <a:sym typeface="+mn-ea"/>
              </a:rPr>
              <a:t>英国</a:t>
            </a:r>
            <a:r>
              <a:rPr lang="en-US" altLang="zh-CN" sz="2800" b="1">
                <a:solidFill>
                  <a:srgbClr val="0033CC"/>
                </a:solidFill>
                <a:latin typeface="Calibri" panose="020f0502020204030204" pitchFamily="34" charset="0"/>
                <a:ea typeface="Songti SC"/>
                <a:sym typeface="+mn-ea"/>
              </a:rPr>
              <a:t>在1835年颁布</a:t>
            </a:r>
            <a:r>
              <a:rPr lang="en-US" altLang="zh-CN" sz="2800" b="1">
                <a:solidFill>
                  <a:srgbClr val="FF0000"/>
                </a:solidFill>
                <a:latin typeface="Calibri" panose="020f0502020204030204" pitchFamily="34" charset="0"/>
                <a:ea typeface="Songti SC"/>
                <a:sym typeface="+mn-ea"/>
              </a:rPr>
              <a:t>《市政法案》</a:t>
            </a:r>
            <a:r>
              <a:rPr lang="en-US" altLang="zh-CN" sz="2800" b="1">
                <a:solidFill>
                  <a:srgbClr val="0033CC"/>
                </a:solidFill>
                <a:latin typeface="Calibri" panose="020f0502020204030204" pitchFamily="34" charset="0"/>
                <a:ea typeface="Songti SC"/>
                <a:sym typeface="+mn-ea"/>
              </a:rPr>
              <a:t>，确立了英国近代自治市制度。法案规定自治市政府和议会都由当地选民选举产生，地方征税所得也由自治市自主开支，但必须接受选民监督。</a:t>
            </a:r>
            <a:endParaRPr lang="zh-CN" altLang="en-US" sz="28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5460" p14:dur="700">
        <p:fade/>
      </p:transition>
    </mc:Choice>
    <mc:Fallback>
      <p:transition spd="med" advClick="0" advTm="54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1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TextBox 13"/>
          <p:cNvSpPr txBox="1"/>
          <p:nvPr/>
        </p:nvSpPr>
        <p:spPr>
          <a:xfrm>
            <a:off x="474314" y="274229"/>
            <a:ext cx="57289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l"/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西方主要国家基层治理的历史与特点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32"/>
          <p:cNvSpPr txBox="1">
            <a:spLocks noChangeArrowheads="1"/>
          </p:cNvSpPr>
          <p:nvPr/>
        </p:nvSpPr>
        <p:spPr bwMode="auto">
          <a:xfrm>
            <a:off x="657860" y="1080135"/>
            <a:ext cx="10961370" cy="50685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2822" tIns="41410" rIns="82822" bIns="4141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+mn-ea"/>
              </a:rPr>
              <a:t>史料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　英国有着深厚的地方自治传统， 被誉为“地方自治之母”。都铎王朝时期，地方自治……斯图亚特王朝时期……地方自治权限得到很大发展……1835年市政法案规定由领取薪水的行政人员来执行地方政府的工作，并对郡治安法官进行分权；1888年，英国下院通过了《地方政府法》，规定郡议会每年集会四次，居民成为自治主体……随着各种机构的不断设置……中央政府加大对地方的行政监督。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——摘编自孙宏伟《英国地方自治体制研究》</a:t>
            </a:r>
          </a:p>
          <a:p>
            <a:pPr marL="0" indent="0" algn="l">
              <a:lnSpc>
                <a:spcPct val="150000"/>
              </a:lnSpc>
              <a:buNone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根据史料，概括英国地方自治制度的特点。</a:t>
            </a:r>
          </a:p>
          <a:p>
            <a:pPr marL="0" indent="0" algn="l">
              <a:lnSpc>
                <a:spcPct val="150000"/>
              </a:lnSpc>
              <a:buNone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提示：以自治传统为依托；以法律法规为依据；地方自治性由强转弱。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5460" p14:dur="700">
        <p:fade/>
      </p:transition>
    </mc:Choice>
    <mc:Fallback>
      <p:transition spd="med" advClick="0" advTm="5460">
        <p:fade/>
      </p:transition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TextBox 13"/>
          <p:cNvSpPr txBox="1"/>
          <p:nvPr/>
        </p:nvSpPr>
        <p:spPr>
          <a:xfrm>
            <a:off x="474314" y="274229"/>
            <a:ext cx="57289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l"/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西方主要国家基层治理的历史与特点</a:t>
            </a:r>
          </a:p>
        </p:txBody>
      </p:sp>
      <p:sp>
        <p:nvSpPr>
          <p:cNvPr id="33" name="标题2"/>
          <p:cNvSpPr>
            <a:spLocks noChangeArrowheads="1"/>
          </p:cNvSpPr>
          <p:nvPr/>
        </p:nvSpPr>
        <p:spPr bwMode="gray">
          <a:xfrm>
            <a:off x="579120" y="967740"/>
            <a:ext cx="3241675" cy="628650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>
                <a:solidFill>
                  <a:sysClr val="window" lastClr="FFFEFF">
                    <a:lumMod val="9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3．近代西方的基层治理</a:t>
            </a:r>
          </a:p>
        </p:txBody>
      </p:sp>
      <p:sp>
        <p:nvSpPr>
          <p:cNvPr id="34" name="文本3"/>
          <p:cNvSpPr>
            <a:spLocks noChangeArrowheads="1"/>
          </p:cNvSpPr>
          <p:nvPr/>
        </p:nvSpPr>
        <p:spPr bwMode="ltGray">
          <a:xfrm>
            <a:off x="579120" y="1678305"/>
            <a:ext cx="10727055" cy="2051050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随着工业革命的发展，城市人口激增，失业、贫困等社会问题使传统的社会救济方式遭遇瓶颈，各国不得不探索社会救济的新方法。</a:t>
            </a:r>
          </a:p>
          <a:p>
            <a:pPr marL="0" marR="0" lvl="0" indent="0" eaLnBrk="1" hangingPunct="1">
              <a:buNone/>
            </a:pPr>
            <a:r>
              <a:rPr lang="zh-CN" altLang="en-US" sz="2800" b="1">
                <a:solidFill>
                  <a:srgbClr val="0033CC"/>
                </a:solidFill>
                <a:latin typeface="Calibri" panose="020f0502020204030204" pitchFamily="34" charset="0"/>
                <a:ea typeface="宋体" pitchFamily="2" charset="-122"/>
                <a:sym typeface="+mn-ea"/>
              </a:rPr>
              <a:t>把城市分成若干小区，每个小区组织志愿者，负责救济的分配，并协调慈善团体和救济机构的工作，</a:t>
            </a:r>
            <a:r>
              <a:rPr lang="zh-CN" altLang="en-US" sz="2800" b="1">
                <a:solidFill>
                  <a:srgbClr val="FF0000"/>
                </a:solidFill>
                <a:latin typeface="Calibri" panose="020f0502020204030204" pitchFamily="34" charset="0"/>
                <a:ea typeface="宋体" pitchFamily="2" charset="-122"/>
                <a:sym typeface="+mn-ea"/>
              </a:rPr>
              <a:t>社区组织开始形成</a:t>
            </a:r>
            <a:r>
              <a:rPr lang="en-US" altLang="zh-CN" sz="2800" b="1">
                <a:solidFill>
                  <a:srgbClr val="0033CC"/>
                </a:solidFill>
                <a:latin typeface="Calibri" panose="020f0502020204030204" pitchFamily="34" charset="0"/>
                <a:ea typeface="Songti SC"/>
                <a:sym typeface="+mn-ea"/>
              </a:rPr>
              <a:t>。</a:t>
            </a:r>
            <a:endParaRPr lang="zh-CN" altLang="en-US" sz="28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5460" p14:dur="700">
        <p:fade/>
      </p:transition>
    </mc:Choice>
    <mc:Fallback>
      <p:transition spd="med" advClick="0" advTm="54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1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TextBox 13"/>
          <p:cNvSpPr txBox="1"/>
          <p:nvPr/>
        </p:nvSpPr>
        <p:spPr>
          <a:xfrm>
            <a:off x="474314" y="274229"/>
            <a:ext cx="57289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l"/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西方主要国家基层治理的历史与特点</a:t>
            </a:r>
          </a:p>
        </p:txBody>
      </p:sp>
      <p:sp>
        <p:nvSpPr>
          <p:cNvPr id="33" name="标题2"/>
          <p:cNvSpPr>
            <a:spLocks noChangeArrowheads="1"/>
          </p:cNvSpPr>
          <p:nvPr/>
        </p:nvSpPr>
        <p:spPr bwMode="gray">
          <a:xfrm>
            <a:off x="579120" y="967740"/>
            <a:ext cx="3241675" cy="628650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>
                <a:solidFill>
                  <a:sysClr val="window" lastClr="FFFEFF">
                    <a:lumMod val="9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4．二战后的基层治理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47"/>
          <p:cNvSpPr>
            <a:spLocks noChangeArrowheads="1"/>
          </p:cNvSpPr>
          <p:nvPr/>
        </p:nvSpPr>
        <p:spPr bwMode="auto">
          <a:xfrm>
            <a:off x="460265" y="2560561"/>
            <a:ext cx="1907637" cy="2157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8" tIns="45715" rIns="91428" bIns="45715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>
                <a:sym typeface="微软雅黑" panose="020b0503020204020204" pitchFamily="34" charset="-122"/>
              </a:rPr>
              <a:t>社区很快发展为基层自治的主要方式</a:t>
            </a: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2807335" y="2560320"/>
            <a:ext cx="605155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8" tIns="45715" rIns="91428" bIns="45715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400">
                <a:sym typeface="微软雅黑" panose="020b0503020204020204" pitchFamily="34" charset="-122"/>
              </a:rPr>
              <a:t>认识到必须组织和鼓励当地居民参与，建立自下而上的机制。</a:t>
            </a:r>
          </a:p>
          <a:p>
            <a:pPr algn="l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400">
                <a:sym typeface="微软雅黑" panose="020b0503020204020204" pitchFamily="34" charset="-122"/>
              </a:rPr>
              <a:t>社区居民自我管理，提供生活服务、教育、休闲娱乐、福利、卫生保健等，还参与相关的城市规划、土地政策等地方政府决策</a:t>
            </a: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8972550" y="2560320"/>
            <a:ext cx="2804795" cy="1640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8" tIns="45715" rIns="91428" bIns="45715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>
                <a:sym typeface="微软雅黑" panose="020b0503020204020204" pitchFamily="34" charset="-122"/>
              </a:rPr>
              <a:t>缓和了社会矛盾，维护了社会秩序和政治稳定。</a:t>
            </a:r>
          </a:p>
        </p:txBody>
      </p:sp>
      <p:cxnSp>
        <p:nvCxnSpPr>
          <p:cNvPr id="25" name="直接连接符 8"/>
          <p:cNvCxnSpPr/>
          <p:nvPr/>
        </p:nvCxnSpPr>
        <p:spPr>
          <a:xfrm>
            <a:off x="1439726" y="5063414"/>
            <a:ext cx="935868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11 Rectángulo"/>
          <p:cNvSpPr/>
          <p:nvPr/>
        </p:nvSpPr>
        <p:spPr>
          <a:xfrm>
            <a:off x="582295" y="1823720"/>
            <a:ext cx="1664335" cy="736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26" tIns="45712" rIns="91426" bIns="45712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b="1" ker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特点</a:t>
            </a:r>
            <a:endParaRPr lang="en-US" altLang="zh-CN" sz="1500" ker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2632710" y="1773555"/>
            <a:ext cx="6350" cy="293370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11 Rectángulo"/>
          <p:cNvSpPr/>
          <p:nvPr/>
        </p:nvSpPr>
        <p:spPr>
          <a:xfrm>
            <a:off x="4624705" y="1823720"/>
            <a:ext cx="1664335" cy="736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26" tIns="45712" rIns="91426" bIns="45712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ker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表现</a:t>
            </a:r>
            <a:endParaRPr lang="zh-CN" sz="1500" ker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30" name="11 Rectángulo"/>
          <p:cNvSpPr/>
          <p:nvPr/>
        </p:nvSpPr>
        <p:spPr>
          <a:xfrm>
            <a:off x="9542780" y="1823720"/>
            <a:ext cx="1664335" cy="736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26" tIns="45712" rIns="91426" bIns="45712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ker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评价</a:t>
            </a:r>
            <a:endParaRPr lang="zh-CN" sz="1500" ker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H="1">
            <a:off x="8972550" y="1773555"/>
            <a:ext cx="3175" cy="294386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 bwMode="auto">
          <a:xfrm>
            <a:off x="460375" y="5511165"/>
            <a:ext cx="11316970" cy="1189990"/>
          </a:xfrm>
          <a:prstGeom prst="rect">
            <a:avLst/>
          </a:prstGeom>
          <a:solidFill>
            <a:schemeClr val="accent1"/>
          </a:solidFill>
          <a:ln w="28575">
            <a:noFill/>
          </a:ln>
          <a:scene3d>
            <a:camera prst="orthographicFront"/>
            <a:lightRig rig="threePt" dir="t"/>
          </a:scene3d>
        </p:spPr>
        <p:txBody>
          <a:bodyPr wrap="square" lIns="82822" tIns="41410" rIns="82822" bIns="41410">
            <a:spAutoFit/>
          </a:bodyPr>
          <a:lstStyle/>
          <a:p>
            <a:pPr algn="l">
              <a:tabLst>
                <a:tab pos="7718425" algn="r"/>
              </a:tabLst>
              <a:defRPr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5．20世纪80年代后的基层治理更加强调政府、社区和非政府组织的共同作用，社区承担了更多的政府功能，</a:t>
            </a: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公众、志愿者和私人部门提供越来越多的公共服务，使基层治理的效率更高，成本更低。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燕尾形 35"/>
          <p:cNvSpPr/>
          <p:nvPr/>
        </p:nvSpPr>
        <p:spPr>
          <a:xfrm rot="16200000" flipH="1" flipV="1">
            <a:off x="5278154" y="5032998"/>
            <a:ext cx="357765" cy="598462"/>
          </a:xfrm>
          <a:prstGeom prst="chevron">
            <a:avLst>
              <a:gd name="adj" fmla="val 39402"/>
            </a:avLst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822" tIns="41410" rIns="82822" bIns="41410" numCol="1" rtlCol="0" anchor="t" anchorCtr="0" compatLnSpc="1"/>
          <a:lstStyle/>
          <a:p>
            <a:endParaRPr lang="zh-CN" altLang="en-US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5460" p14:dur="700">
        <p:fade/>
      </p:transition>
    </mc:Choice>
    <mc:Fallback>
      <p:transition spd="med" advClick="0" advTm="54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3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grpId="4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4" presetClass="entr" presetSubtype="10" fill="hold" grpId="5" nodeType="after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4" presetClass="entr" presetSubtype="10" fill="hold" grpId="6" nodeType="afterEffect"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7" nodeType="withEffect"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2" presetClass="entr" presetSubtype="1" fill="hold" grpId="8" nodeType="afterEffect"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18" grpId="1"/>
      <p:bldP spid="20" grpId="2"/>
      <p:bldP spid="22" grpId="3"/>
      <p:bldP spid="2" grpId="4"/>
      <p:bldP spid="29" grpId="5"/>
      <p:bldP spid="30" grpId="6"/>
      <p:bldP spid="3" grpId="7"/>
      <p:bldP spid="36" grpId="8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4823" cy="6859588"/>
          </a:xfrm>
          <a:prstGeom prst="rect">
            <a:avLst/>
          </a:prstGeom>
        </p:spPr>
      </p:pic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3123709" y="2230215"/>
            <a:ext cx="9071150" cy="2198644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wrap="none" lIns="121917" tIns="60958" rIns="121917" bIns="60958" anchor="ctr"/>
          <a:lstStyle/>
          <a:p>
            <a:endParaRPr lang="zh-CN" altLang="en-US" sz="2100">
              <a:latin typeface="Calibri" panose="020f050202020403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" y="2191480"/>
            <a:ext cx="3119262" cy="21986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1473200">
              <a:defRPr/>
            </a:pPr>
            <a:endParaRPr lang="zh-CN" altLang="en-US" sz="2100"/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3599180" y="2860675"/>
            <a:ext cx="5443220" cy="15976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pPr lvl="0">
              <a:defRPr/>
            </a:pPr>
            <a:r>
              <a:rPr lang="zh-CN" altLang="en-US" sz="4800" b="1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现代社会保障制度的建立与发展</a:t>
            </a:r>
            <a:endParaRPr lang="zh-CN" altLang="en-US" sz="4800" b="1" ker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5192" y="2364910"/>
            <a:ext cx="1785620" cy="1920875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ctr"/>
            <a:r>
              <a:rPr lang="en-US" altLang="zh-CN" sz="117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1170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5526" y="2296210"/>
            <a:ext cx="3146360" cy="206657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3823" p14:dur="700">
        <p:fade/>
      </p:transition>
    </mc:Choice>
    <mc:Fallback>
      <p:transition spd="med" advClick="0" advTm="38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49" presetClass="entr" presetSubtype="0" decel="100000" fill="hold" grpId="3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1" presetClass="entr" presetSubtype="0" fill="hold" grpId="2" nodeType="afterEffect"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8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1"/>
      <p:bldP spid="24" grpId="2"/>
      <p:bldP spid="6" grpId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Freeform 2"/>
          <p:cNvSpPr/>
          <p:nvPr/>
        </p:nvSpPr>
        <p:spPr bwMode="auto">
          <a:xfrm>
            <a:off x="1607820" y="1400810"/>
            <a:ext cx="5390515" cy="5287645"/>
          </a:xfrm>
          <a:custGeom>
            <a:gdLst>
              <a:gd name="T0" fmla="*/ 0 w 3668"/>
              <a:gd name="T1" fmla="*/ 2147483647 h 3785"/>
              <a:gd name="T2" fmla="*/ 2147483647 w 3668"/>
              <a:gd name="T3" fmla="*/ 2147483647 h 3785"/>
              <a:gd name="T4" fmla="*/ 2147483647 w 3668"/>
              <a:gd name="T5" fmla="*/ 2147483647 h 3785"/>
              <a:gd name="T6" fmla="*/ 2147483647 w 3668"/>
              <a:gd name="T7" fmla="*/ 2147483647 h 3785"/>
              <a:gd name="T8" fmla="*/ 2147483647 w 3668"/>
              <a:gd name="T9" fmla="*/ 2147483647 h 3785"/>
              <a:gd name="T10" fmla="*/ 2147483647 w 3668"/>
              <a:gd name="T11" fmla="*/ 2147483647 h 3785"/>
              <a:gd name="T12" fmla="*/ 2147483647 w 3668"/>
              <a:gd name="T13" fmla="*/ 2147483647 h 3785"/>
              <a:gd name="T14" fmla="*/ 2147483647 w 3668"/>
              <a:gd name="T15" fmla="*/ 2147483647 h 3785"/>
              <a:gd name="T16" fmla="*/ 2147483647 w 3668"/>
              <a:gd name="T17" fmla="*/ 2147483647 h 3785"/>
              <a:gd name="T18" fmla="*/ 2147483647 w 3668"/>
              <a:gd name="T19" fmla="*/ 2147483647 h 3785"/>
              <a:gd name="T20" fmla="*/ 2147483647 w 3668"/>
              <a:gd name="T21" fmla="*/ 2147483647 h 3785"/>
              <a:gd name="T22" fmla="*/ 2147483647 w 3668"/>
              <a:gd name="T23" fmla="*/ 2147483647 h 3785"/>
              <a:gd name="T24" fmla="*/ 2147483647 w 3668"/>
              <a:gd name="T25" fmla="*/ 2147483647 h 3785"/>
              <a:gd name="T26" fmla="*/ 2147483647 w 3668"/>
              <a:gd name="T27" fmla="*/ 2147483647 h 3785"/>
              <a:gd name="T28" fmla="*/ 2147483647 w 3668"/>
              <a:gd name="T29" fmla="*/ 0 h 3785"/>
              <a:gd name="T30" fmla="*/ 2147483647 w 3668"/>
              <a:gd name="T31" fmla="*/ 2147483647 h 3785"/>
              <a:gd name="T32" fmla="*/ 2147483647 w 3668"/>
              <a:gd name="T33" fmla="*/ 2147483647 h 3785"/>
              <a:gd name="T34" fmla="*/ 2147483647 w 3668"/>
              <a:gd name="T35" fmla="*/ 2147483647 h 3785"/>
              <a:gd name="T36" fmla="*/ 2147483647 w 3668"/>
              <a:gd name="T37" fmla="*/ 2147483647 h 3785"/>
              <a:gd name="T38" fmla="*/ 2147483647 w 3668"/>
              <a:gd name="T39" fmla="*/ 2147483647 h 3785"/>
              <a:gd name="T40" fmla="*/ 2147483647 w 3668"/>
              <a:gd name="T41" fmla="*/ 2147483647 h 3785"/>
              <a:gd name="T42" fmla="*/ 2147483647 w 3668"/>
              <a:gd name="T43" fmla="*/ 2147483647 h 3785"/>
              <a:gd name="T44" fmla="*/ 2147483647 w 3668"/>
              <a:gd name="T45" fmla="*/ 2147483647 h 3785"/>
              <a:gd name="T46" fmla="*/ 2147483647 w 3668"/>
              <a:gd name="T47" fmla="*/ 2147483647 h 3785"/>
              <a:gd name="T48" fmla="*/ 2147483647 w 3668"/>
              <a:gd name="T49" fmla="*/ 2147483647 h 3785"/>
              <a:gd name="T50" fmla="*/ 2147483647 w 3668"/>
              <a:gd name="T51" fmla="*/ 2147483647 h 3785"/>
              <a:gd name="T52" fmla="*/ 2147483647 w 3668"/>
              <a:gd name="T53" fmla="*/ 2147483647 h 3785"/>
              <a:gd name="T54" fmla="*/ 2147483647 w 3668"/>
              <a:gd name="T55" fmla="*/ 2147483647 h 3785"/>
              <a:gd name="T56" fmla="*/ 0 w 3668"/>
              <a:gd name="T57" fmla="*/ 2147483647 h 3785"/>
              <a:gd name="T58" fmla="*/ 0 w 3668"/>
              <a:gd name="T59" fmla="*/ 2147483647 h 3785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3668"/>
              <a:gd name="T91" fmla="*/ 0 h 3785"/>
              <a:gd name="T92" fmla="*/ 3668 w 3668"/>
              <a:gd name="T93" fmla="*/ 3785 h 3785"/>
            </a:gdLst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3668" h="3785">
                <a:moveTo>
                  <a:pt x="0" y="2742"/>
                </a:moveTo>
                <a:lnTo>
                  <a:pt x="253" y="2556"/>
                </a:lnTo>
                <a:lnTo>
                  <a:pt x="515" y="2395"/>
                </a:lnTo>
                <a:lnTo>
                  <a:pt x="798" y="2223"/>
                </a:lnTo>
                <a:lnTo>
                  <a:pt x="1152" y="2000"/>
                </a:lnTo>
                <a:lnTo>
                  <a:pt x="1587" y="1728"/>
                </a:lnTo>
                <a:lnTo>
                  <a:pt x="1869" y="1525"/>
                </a:lnTo>
                <a:lnTo>
                  <a:pt x="2061" y="1394"/>
                </a:lnTo>
                <a:lnTo>
                  <a:pt x="2324" y="1182"/>
                </a:lnTo>
                <a:lnTo>
                  <a:pt x="2557" y="980"/>
                </a:lnTo>
                <a:lnTo>
                  <a:pt x="2769" y="768"/>
                </a:lnTo>
                <a:lnTo>
                  <a:pt x="2941" y="606"/>
                </a:lnTo>
                <a:lnTo>
                  <a:pt x="3193" y="353"/>
                </a:lnTo>
                <a:lnTo>
                  <a:pt x="3011" y="252"/>
                </a:lnTo>
                <a:lnTo>
                  <a:pt x="3648" y="0"/>
                </a:lnTo>
                <a:lnTo>
                  <a:pt x="3668" y="687"/>
                </a:lnTo>
                <a:lnTo>
                  <a:pt x="3466" y="525"/>
                </a:lnTo>
                <a:lnTo>
                  <a:pt x="3213" y="828"/>
                </a:lnTo>
                <a:lnTo>
                  <a:pt x="2910" y="1202"/>
                </a:lnTo>
                <a:lnTo>
                  <a:pt x="2698" y="1515"/>
                </a:lnTo>
                <a:lnTo>
                  <a:pt x="2597" y="1738"/>
                </a:lnTo>
                <a:lnTo>
                  <a:pt x="2496" y="1970"/>
                </a:lnTo>
                <a:lnTo>
                  <a:pt x="2435" y="2182"/>
                </a:lnTo>
                <a:lnTo>
                  <a:pt x="2375" y="2384"/>
                </a:lnTo>
                <a:lnTo>
                  <a:pt x="2264" y="2779"/>
                </a:lnTo>
                <a:lnTo>
                  <a:pt x="2183" y="3152"/>
                </a:lnTo>
                <a:lnTo>
                  <a:pt x="2122" y="3445"/>
                </a:lnTo>
                <a:lnTo>
                  <a:pt x="2042" y="3785"/>
                </a:lnTo>
                <a:lnTo>
                  <a:pt x="0" y="3785"/>
                </a:lnTo>
                <a:lnTo>
                  <a:pt x="0" y="2742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lumMod val="75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</a:ln>
        </p:spPr>
        <p:txBody>
          <a:bodyPr wrap="none" lIns="83829" tIns="41915" rIns="83829" bIns="4191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00" b="1" ker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2120666" y="5284049"/>
            <a:ext cx="2122096" cy="393046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829" tIns="41915" rIns="83829" bIns="41915" rtlCol="0" anchor="ctr"/>
          <a:lstStyle/>
          <a:p>
            <a:pPr algn="ctr"/>
            <a:r>
              <a:rPr 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欧洲国家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3010574" y="4365494"/>
            <a:ext cx="2122096" cy="393046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829" tIns="41915" rIns="83829" bIns="41915" rtlCol="0" anchor="ctr"/>
          <a:lstStyle/>
          <a:p>
            <a:pPr algn="ctr"/>
            <a:r>
              <a:rPr 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世纪</a:t>
            </a: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年代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3795649" y="3425333"/>
            <a:ext cx="2122096" cy="393046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829" tIns="41915" rIns="83829" bIns="41915" rtlCol="0" anchor="ctr"/>
          <a:lstStyle/>
          <a:p>
            <a:pPr algn="ctr"/>
            <a:r>
              <a:rPr 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1935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1278632" y="6131092"/>
            <a:ext cx="2122096" cy="393046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829" tIns="41915" rIns="83829" bIns="41915" rtlCol="0" anchor="ctr"/>
          <a:lstStyle/>
          <a:p>
            <a:pPr algn="ctr"/>
            <a:r>
              <a:rPr 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17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世纪初</a:t>
            </a:r>
            <a:endParaRPr lang="en-US" altLang="zh-CN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17060" y="6194425"/>
            <a:ext cx="2581275" cy="391160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83829" tIns="41915" rIns="83829" bIns="41915">
            <a:spAutoFit/>
          </a:bodyPr>
          <a:lstStyle/>
          <a:p>
            <a:pPr algn="l"/>
            <a:r>
              <a:rPr 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英国颁布了济贫法</a:t>
            </a:r>
          </a:p>
        </p:txBody>
      </p:sp>
      <p:sp>
        <p:nvSpPr>
          <p:cNvPr id="11" name="矩形 10"/>
          <p:cNvSpPr/>
          <p:nvPr/>
        </p:nvSpPr>
        <p:spPr>
          <a:xfrm>
            <a:off x="4977765" y="5318125"/>
            <a:ext cx="2470150" cy="391160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83829" tIns="41915" rIns="83829" bIns="41915">
            <a:spAutoFit/>
          </a:bodyPr>
          <a:lstStyle/>
          <a:p>
            <a:pPr algn="l"/>
            <a:r>
              <a:rPr 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纷纷建立济贫制度</a:t>
            </a:r>
          </a:p>
        </p:txBody>
      </p:sp>
      <p:sp>
        <p:nvSpPr>
          <p:cNvPr id="12" name="矩形 11"/>
          <p:cNvSpPr/>
          <p:nvPr/>
        </p:nvSpPr>
        <p:spPr>
          <a:xfrm>
            <a:off x="5522158" y="4369385"/>
            <a:ext cx="2105283" cy="699135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83829" tIns="41915" rIns="83829" bIns="41915">
            <a:spAutoFit/>
          </a:bodyPr>
          <a:lstStyle/>
          <a:p>
            <a:pPr algn="l"/>
            <a:r>
              <a:rPr 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德国初步建立了社会保障制度</a:t>
            </a:r>
          </a:p>
        </p:txBody>
      </p:sp>
      <p:sp>
        <p:nvSpPr>
          <p:cNvPr id="13" name="矩形 12"/>
          <p:cNvSpPr/>
          <p:nvPr/>
        </p:nvSpPr>
        <p:spPr>
          <a:xfrm>
            <a:off x="7447915" y="1944370"/>
            <a:ext cx="4101465" cy="1314450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83829" tIns="41915" rIns="83829" bIns="41915">
            <a:spAutoFit/>
          </a:bodyPr>
          <a:lstStyle/>
          <a:p>
            <a:pPr algn="l"/>
            <a:r>
              <a:rPr 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英国率先构建了社会保障体系，基本实现全民覆盖；此后主要资本主义国家都建成福利国家，社会保障制度基本建立。</a:t>
            </a:r>
          </a:p>
        </p:txBody>
      </p:sp>
      <p:sp>
        <p:nvSpPr>
          <p:cNvPr id="16" name="Title 13"/>
          <p:cNvSpPr txBox="1"/>
          <p:nvPr/>
        </p:nvSpPr>
        <p:spPr>
          <a:xfrm>
            <a:off x="11605895" y="3489960"/>
            <a:ext cx="509270" cy="2704465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酝酿和基础阶段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71749" y="265339"/>
            <a:ext cx="5043170" cy="95123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l"/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现代社会保障制度的建立与发展</a:t>
            </a:r>
            <a:endParaRPr lang="zh-CN" altLang="en-US" sz="2700" b="1" ker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335939" y="101438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圆角矩形 1"/>
          <p:cNvSpPr/>
          <p:nvPr/>
        </p:nvSpPr>
        <p:spPr>
          <a:xfrm>
            <a:off x="4977804" y="2405249"/>
            <a:ext cx="2122096" cy="393046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829" tIns="41915" rIns="83829" bIns="41915" rtlCol="0" anchor="ctr"/>
          <a:lstStyle/>
          <a:p>
            <a:pPr algn="ctr"/>
            <a:r>
              <a:rPr lang="zh-CN" sz="2000">
                <a:latin typeface="微软雅黑" panose="020b0503020204020204" pitchFamily="34" charset="-122"/>
                <a:ea typeface="微软雅黑" panose="020b0503020204020204" pitchFamily="34" charset="-122"/>
              </a:rPr>
              <a:t>二战后</a:t>
            </a:r>
          </a:p>
        </p:txBody>
      </p:sp>
      <p:sp>
        <p:nvSpPr>
          <p:cNvPr id="8" name="矩形 7"/>
          <p:cNvSpPr/>
          <p:nvPr/>
        </p:nvSpPr>
        <p:spPr>
          <a:xfrm>
            <a:off x="6279515" y="3460750"/>
            <a:ext cx="4101465" cy="699135"/>
          </a:xfrm>
          <a:prstGeom prst="rect">
            <a:avLst/>
          </a:prstGeom>
          <a:ln>
            <a:solidFill>
              <a:srgbClr val="01458E"/>
            </a:solidFill>
            <a:prstDash val="dash"/>
          </a:ln>
        </p:spPr>
        <p:txBody>
          <a:bodyPr wrap="square" lIns="83829" tIns="41915" rIns="83829" bIns="41915">
            <a:spAutoFit/>
          </a:bodyPr>
          <a:lstStyle/>
          <a:p>
            <a:pPr algn="ctr"/>
            <a:r>
              <a:rPr 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美国颁布《社会保障法》，标志着美国现代社会保障制度的最终确立</a:t>
            </a:r>
          </a:p>
        </p:txBody>
      </p:sp>
      <p:sp>
        <p:nvSpPr>
          <p:cNvPr id="21" name="Title 13"/>
          <p:cNvSpPr txBox="1"/>
          <p:nvPr/>
        </p:nvSpPr>
        <p:spPr>
          <a:xfrm>
            <a:off x="11630025" y="1216660"/>
            <a:ext cx="485140" cy="2330450"/>
          </a:xfrm>
          <a:prstGeom prst="rect">
            <a:avLst/>
          </a:prstGeom>
        </p:spPr>
        <p:txBody>
          <a:bodyPr vert="horz" lIns="91438" tIns="45719" rIns="91438" bIns="45719" rtlCol="0" anchor="ctr">
            <a:normAutofit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建立和健全阶段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780" y="1946910"/>
            <a:ext cx="3510280" cy="2212975"/>
          </a:xfrm>
          <a:prstGeom prst="rect">
            <a:avLst/>
          </a:prstGeom>
        </p:spPr>
      </p:pic>
      <p:sp>
        <p:nvSpPr>
          <p:cNvPr id="33" name="标题2"/>
          <p:cNvSpPr>
            <a:spLocks noChangeArrowheads="1"/>
          </p:cNvSpPr>
          <p:nvPr/>
        </p:nvSpPr>
        <p:spPr bwMode="gray">
          <a:xfrm>
            <a:off x="553720" y="1120140"/>
            <a:ext cx="3241675" cy="628650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>
                <a:solidFill>
                  <a:sysClr val="window" lastClr="FFFEFF">
                    <a:lumMod val="9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1．西方社会保障制度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3697" p14:dur="700">
        <p:fade/>
      </p:transition>
    </mc:Choice>
    <mc:Fallback>
      <p:transition spd="med" advClick="0" advTm="36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4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5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6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7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3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8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6" presetClass="entr" presetSubtype="21" fill="hold" grpId="9" nodeType="after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10" nodeType="withEffect"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11" nodeType="withEffect"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6" presetClass="entr" presetSubtype="21" fill="hold" grpId="12" nodeType="afterEffect"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58" presetID="22" presetClass="entr" presetSubtype="8" fill="hold" grpId="13" nodeType="afterEffect"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  <p:bldP spid="6" grpId="3"/>
      <p:bldP spid="9" grpId="4"/>
      <p:bldP spid="10" grpId="5"/>
      <p:bldP spid="11" grpId="6"/>
      <p:bldP spid="12" grpId="7"/>
      <p:bldP spid="13" grpId="8"/>
      <p:bldP spid="16" grpId="9"/>
      <p:bldP spid="2" grpId="10"/>
      <p:bldP spid="8" grpId="11"/>
      <p:bldP spid="21" grpId="12"/>
      <p:bldP spid="33" grpId="13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474314" y="274229"/>
            <a:ext cx="50431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l"/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现代社会保障制度的建立与发展</a:t>
            </a:r>
            <a:endParaRPr lang="zh-CN" altLang="en-US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11 Rectángulo"/>
          <p:cNvSpPr/>
          <p:nvPr/>
        </p:nvSpPr>
        <p:spPr>
          <a:xfrm>
            <a:off x="751840" y="1099185"/>
            <a:ext cx="2077085" cy="5029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26" tIns="45712" rIns="91426" bIns="45712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b="1" ker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史料探究</a:t>
            </a:r>
            <a:endParaRPr lang="zh-CN" sz="1500" ker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40080" y="1602105"/>
            <a:ext cx="10911205" cy="34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史料　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二战后，西欧逐步建立起面向全民的社会保障网，除退休金、失业和医疗工伤三大保险外，还设立了孕、产妇补贴、幼儿、学童补贴等几十种项目。……1972年，欧共体“社会行动纲领”把解决失业特别是青年人和残疾人的就业问题列入优先目标之一。80年代，西欧各国为了缓和财政不平衡状况，增加税收和削减社会保障支出。 </a:t>
            </a:r>
          </a:p>
          <a:p>
            <a:pPr algn="r"/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——摘编自李琮《西欧社会保障制度》</a:t>
            </a:r>
          </a:p>
          <a:p>
            <a:pPr algn="l"/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根据史料，指出二战后西欧社会保障制度的新发展。</a:t>
            </a:r>
          </a:p>
          <a:p>
            <a:pPr algn="l"/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提示：社会保障制度种类多，覆盖面广(全民化、全面化)；欧共体加强对社会保障制度的协调；20世纪80年代，削减社会保障支出。 </a:t>
            </a:r>
          </a:p>
        </p:txBody>
      </p:sp>
      <p:cxnSp>
        <p:nvCxnSpPr>
          <p:cNvPr id="32" name="直接连接符 31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4597" p14:dur="700">
        <p:fade/>
      </p:transition>
    </mc:Choice>
    <mc:Fallback>
      <p:transition spd="med" advClick="0" advTm="45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五边形 2"/>
          <p:cNvSpPr/>
          <p:nvPr/>
        </p:nvSpPr>
        <p:spPr>
          <a:xfrm flipH="1">
            <a:off x="339090" y="2133600"/>
            <a:ext cx="5304155" cy="785495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5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五边形 3"/>
          <p:cNvSpPr/>
          <p:nvPr/>
        </p:nvSpPr>
        <p:spPr>
          <a:xfrm flipH="1">
            <a:off x="338455" y="3034030"/>
            <a:ext cx="5304790" cy="510540"/>
          </a:xfrm>
          <a:prstGeom prst="homePlat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5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159"/>
          <p:cNvSpPr txBox="1"/>
          <p:nvPr/>
        </p:nvSpPr>
        <p:spPr>
          <a:xfrm>
            <a:off x="978535" y="2183130"/>
            <a:ext cx="4538980" cy="73596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algn="r"/>
            <a:r>
              <a:rPr 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改善了广大人民群众的生活</a:t>
            </a:r>
          </a:p>
          <a:p>
            <a:pPr algn="r"/>
            <a:r>
              <a:rPr 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缓和了社会矛盾</a:t>
            </a:r>
          </a:p>
        </p:txBody>
      </p:sp>
      <p:sp>
        <p:nvSpPr>
          <p:cNvPr id="9" name="TextBox 160"/>
          <p:cNvSpPr txBox="1"/>
          <p:nvPr/>
        </p:nvSpPr>
        <p:spPr>
          <a:xfrm>
            <a:off x="1381760" y="3082925"/>
            <a:ext cx="4231005" cy="41275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algn="ctr"/>
            <a:r>
              <a:rPr 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扩大了消费，有利于经济的发展</a:t>
            </a:r>
          </a:p>
        </p:txBody>
      </p:sp>
      <p:sp>
        <p:nvSpPr>
          <p:cNvPr id="12" name="五边形 11"/>
          <p:cNvSpPr/>
          <p:nvPr/>
        </p:nvSpPr>
        <p:spPr>
          <a:xfrm>
            <a:off x="6611620" y="2270760"/>
            <a:ext cx="3629025" cy="51054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5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五边形 12"/>
          <p:cNvSpPr/>
          <p:nvPr/>
        </p:nvSpPr>
        <p:spPr>
          <a:xfrm>
            <a:off x="6611620" y="3034030"/>
            <a:ext cx="3629025" cy="510540"/>
          </a:xfrm>
          <a:prstGeom prst="homePlat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5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73"/>
          <p:cNvSpPr txBox="1"/>
          <p:nvPr/>
        </p:nvSpPr>
        <p:spPr>
          <a:xfrm>
            <a:off x="6801972" y="2319908"/>
            <a:ext cx="2848610" cy="412750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pPr algn="ctr"/>
            <a:r>
              <a:rPr 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加重了国家的财政负担</a:t>
            </a:r>
          </a:p>
        </p:txBody>
      </p:sp>
      <p:sp>
        <p:nvSpPr>
          <p:cNvPr id="17" name="TextBox 174"/>
          <p:cNvSpPr txBox="1"/>
          <p:nvPr/>
        </p:nvSpPr>
        <p:spPr>
          <a:xfrm>
            <a:off x="6801970" y="3082974"/>
            <a:ext cx="1781810" cy="412750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pPr algn="ctr"/>
            <a:r>
              <a:rPr lang="zh-CN" altLang="en-US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助长懒惰行为</a:t>
            </a:r>
          </a:p>
        </p:txBody>
      </p:sp>
      <p:sp>
        <p:nvSpPr>
          <p:cNvPr id="24" name="Oval 4"/>
          <p:cNvSpPr/>
          <p:nvPr/>
        </p:nvSpPr>
        <p:spPr>
          <a:xfrm>
            <a:off x="6609201" y="1006851"/>
            <a:ext cx="1117974" cy="10548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zh-CN" altLang="en-US" sz="19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消极</a:t>
            </a:r>
          </a:p>
        </p:txBody>
      </p:sp>
      <p:sp>
        <p:nvSpPr>
          <p:cNvPr id="25" name="Oval 5"/>
          <p:cNvSpPr/>
          <p:nvPr/>
        </p:nvSpPr>
        <p:spPr>
          <a:xfrm>
            <a:off x="4547564" y="1006851"/>
            <a:ext cx="1117974" cy="105484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r>
              <a:rPr lang="zh-CN" altLang="en-US" sz="19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积极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74314" y="274229"/>
            <a:ext cx="50431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l"/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现代社会保障制度的建立与发展</a:t>
            </a:r>
            <a:endParaRPr lang="zh-CN" altLang="en-US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9080" y="4040505"/>
            <a:ext cx="3987800" cy="2512060"/>
          </a:xfrm>
          <a:prstGeom prst="rect">
            <a:avLst/>
          </a:prstGeom>
        </p:spPr>
      </p:pic>
      <p:sp>
        <p:nvSpPr>
          <p:cNvPr id="41" name="圆角矩形 40"/>
          <p:cNvSpPr/>
          <p:nvPr/>
        </p:nvSpPr>
        <p:spPr bwMode="auto">
          <a:xfrm>
            <a:off x="41910" y="3997325"/>
            <a:ext cx="5624195" cy="2599055"/>
          </a:xfrm>
          <a:prstGeom prst="roundRect">
            <a:avLst>
              <a:gd name="adj" fmla="val 5070"/>
            </a:avLst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822" tIns="41410" rIns="82822" bIns="41410" numCol="1" rtlCol="0" anchor="t" anchorCtr="0" compatLnSpc="1"/>
          <a:lstStyle/>
          <a:p>
            <a:pPr lvl="2"/>
            <a:endParaRPr lang="zh-CN" altLang="en-US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2" name="矩形 41"/>
          <p:cNvSpPr>
            <a:spLocks noChangeArrowheads="1"/>
          </p:cNvSpPr>
          <p:nvPr/>
        </p:nvSpPr>
        <p:spPr bwMode="auto">
          <a:xfrm>
            <a:off x="417830" y="4116070"/>
            <a:ext cx="5225415" cy="24803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2822" tIns="41410" rIns="82822" bIns="4141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特点：从单纯的社会救济发展成为公民的社会权利，得到立法和制度上的保证；福利种类繁多，主要包括医疗保险、失业保险、工伤保险和养老保险等；覆盖面广，低收入阶层收入多。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4565" p14:dur="700">
        <p:fade/>
      </p:transition>
    </mc:Choice>
    <mc:Fallback>
      <p:transition spd="med" advClick="0" advTm="4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8" fill="hold" grpId="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grpId="8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4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5" nodeType="with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1" nodeType="with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grpId="6" nodeType="after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7" nodeType="withEffect"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2" nodeType="with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3" nodeType="withEffect"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2" presetClass="entr" presetSubtype="1" fill="hold" grpId="10" nodeType="after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49" presetClass="entr" presetSubtype="0" decel="100000" fill="hold" grpId="11" nodeType="afterEffect"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7" grpId="2"/>
      <p:bldP spid="9" grpId="3"/>
      <p:bldP spid="12" grpId="4"/>
      <p:bldP spid="13" grpId="5"/>
      <p:bldP spid="16" grpId="6"/>
      <p:bldP spid="17" grpId="7"/>
      <p:bldP spid="24" grpId="8"/>
      <p:bldP spid="25" grpId="9"/>
      <p:bldP spid="41" grpId="10"/>
      <p:bldP spid="42" grpId="1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7" name="圆角矩形 56"/>
          <p:cNvSpPr/>
          <p:nvPr/>
        </p:nvSpPr>
        <p:spPr bwMode="auto">
          <a:xfrm>
            <a:off x="2894965" y="1798955"/>
            <a:ext cx="3171825" cy="6470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lIns="91388" tIns="45695" rIns="91388" bIns="45695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12"/>
          <p:cNvSpPr txBox="1"/>
          <p:nvPr/>
        </p:nvSpPr>
        <p:spPr bwMode="auto">
          <a:xfrm>
            <a:off x="3823785" y="1887743"/>
            <a:ext cx="1705610" cy="459105"/>
          </a:xfrm>
          <a:prstGeom prst="rect">
            <a:avLst/>
          </a:prstGeom>
          <a:noFill/>
          <a:ln>
            <a:noFill/>
          </a:ln>
        </p:spPr>
        <p:txBody>
          <a:bodyPr wrap="none" lIns="91388" tIns="45695" rIns="91388" bIns="45695">
            <a:spAutoFit/>
          </a:bodyPr>
          <a:lstStyle/>
          <a:p>
            <a:pPr algn="l">
              <a:defRPr/>
            </a:pPr>
            <a:r>
              <a:rPr lang="zh-CN" altLang="en-US" b="1" kern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在性质上：</a:t>
            </a:r>
          </a:p>
        </p:txBody>
      </p:sp>
      <p:sp>
        <p:nvSpPr>
          <p:cNvPr id="60" name="圆角矩形 59"/>
          <p:cNvSpPr/>
          <p:nvPr/>
        </p:nvSpPr>
        <p:spPr bwMode="auto">
          <a:xfrm>
            <a:off x="2894965" y="2933065"/>
            <a:ext cx="3217545" cy="64516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lIns="91388" tIns="45695" rIns="91388" bIns="45695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圆角矩形 61"/>
          <p:cNvSpPr/>
          <p:nvPr/>
        </p:nvSpPr>
        <p:spPr bwMode="auto">
          <a:xfrm>
            <a:off x="2894965" y="4343400"/>
            <a:ext cx="3228340" cy="64516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lIns="91388" tIns="45695" rIns="91388" bIns="45695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圆角矩形 63"/>
          <p:cNvSpPr/>
          <p:nvPr/>
        </p:nvSpPr>
        <p:spPr bwMode="auto">
          <a:xfrm>
            <a:off x="2894965" y="5537835"/>
            <a:ext cx="3195320" cy="64706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lIns="91388" tIns="45695" rIns="91388" bIns="45695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306820" y="2937510"/>
            <a:ext cx="5146675" cy="828675"/>
          </a:xfrm>
          <a:prstGeom prst="rect">
            <a:avLst/>
          </a:prstGeom>
          <a:noFill/>
        </p:spPr>
        <p:txBody>
          <a:bodyPr wrap="square" lIns="91388" tIns="45695" rIns="91388" bIns="45695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从过去的分散、零星项目转向现代社会全面、系统的保障。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306820" y="4060825"/>
            <a:ext cx="5146040" cy="1197610"/>
          </a:xfrm>
          <a:prstGeom prst="rect">
            <a:avLst/>
          </a:prstGeom>
          <a:noFill/>
        </p:spPr>
        <p:txBody>
          <a:bodyPr wrap="square" lIns="91388" tIns="45695" rIns="91388" bIns="45695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从传统社会中的贫民转向全体雇佣劳动者，再转向全体国民，实现了对全体社会成员的普遍保障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306779" y="5446337"/>
            <a:ext cx="4729898" cy="828675"/>
          </a:xfrm>
          <a:prstGeom prst="rect">
            <a:avLst/>
          </a:prstGeom>
          <a:noFill/>
        </p:spPr>
        <p:txBody>
          <a:bodyPr wrap="square" lIns="91388" tIns="45695" rIns="91388" bIns="45695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不仅要求多方出资，而且实现了由国家出面强制执行。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306820" y="1804035"/>
            <a:ext cx="5307965" cy="828675"/>
          </a:xfrm>
          <a:prstGeom prst="rect">
            <a:avLst/>
          </a:prstGeom>
          <a:noFill/>
        </p:spPr>
        <p:txBody>
          <a:bodyPr wrap="square" lIns="91388" tIns="45695" rIns="91388" bIns="45695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从传统社会济贫的恩赐性质转变为现代社会中的政府的责任和义务。</a:t>
            </a:r>
          </a:p>
        </p:txBody>
      </p:sp>
      <p:sp>
        <p:nvSpPr>
          <p:cNvPr id="70" name="文本框 12"/>
          <p:cNvSpPr txBox="1"/>
          <p:nvPr/>
        </p:nvSpPr>
        <p:spPr bwMode="auto">
          <a:xfrm>
            <a:off x="3823785" y="3047832"/>
            <a:ext cx="1705610" cy="459105"/>
          </a:xfrm>
          <a:prstGeom prst="rect">
            <a:avLst/>
          </a:prstGeom>
          <a:noFill/>
          <a:ln>
            <a:noFill/>
          </a:ln>
        </p:spPr>
        <p:txBody>
          <a:bodyPr wrap="none" lIns="91388" tIns="45695" rIns="91388" bIns="45695">
            <a:spAutoFit/>
          </a:bodyPr>
          <a:lstStyle/>
          <a:p>
            <a:pPr algn="l">
              <a:defRPr/>
            </a:pPr>
            <a:r>
              <a:rPr lang="zh-CN" altLang="en-US" b="1" kern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保障项目上</a:t>
            </a:r>
          </a:p>
        </p:txBody>
      </p:sp>
      <p:sp>
        <p:nvSpPr>
          <p:cNvPr id="71" name="文本框 12"/>
          <p:cNvSpPr txBox="1"/>
          <p:nvPr/>
        </p:nvSpPr>
        <p:spPr bwMode="auto">
          <a:xfrm>
            <a:off x="3312524" y="4437011"/>
            <a:ext cx="2620010" cy="459105"/>
          </a:xfrm>
          <a:prstGeom prst="rect">
            <a:avLst/>
          </a:prstGeom>
          <a:noFill/>
          <a:ln>
            <a:noFill/>
          </a:ln>
        </p:spPr>
        <p:txBody>
          <a:bodyPr wrap="none" lIns="91388" tIns="45695" rIns="91388" bIns="45695">
            <a:spAutoFit/>
          </a:bodyPr>
          <a:lstStyle/>
          <a:p>
            <a:pPr algn="l">
              <a:defRPr/>
            </a:pPr>
            <a:r>
              <a:rPr lang="zh-CN" altLang="en-US" b="1" kern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在社会保障对象上</a:t>
            </a:r>
          </a:p>
        </p:txBody>
      </p:sp>
      <p:sp>
        <p:nvSpPr>
          <p:cNvPr id="72" name="文本框 12"/>
          <p:cNvSpPr txBox="1"/>
          <p:nvPr/>
        </p:nvSpPr>
        <p:spPr bwMode="auto">
          <a:xfrm>
            <a:off x="3312160" y="5631815"/>
            <a:ext cx="2687320" cy="459105"/>
          </a:xfrm>
          <a:prstGeom prst="rect">
            <a:avLst/>
          </a:prstGeom>
          <a:noFill/>
          <a:ln>
            <a:noFill/>
          </a:ln>
        </p:spPr>
        <p:txBody>
          <a:bodyPr wrap="square" lIns="91388" tIns="45695" rIns="91388" bIns="45695">
            <a:spAutoFit/>
          </a:bodyPr>
          <a:lstStyle/>
          <a:p>
            <a:pPr algn="l">
              <a:defRPr/>
            </a:pPr>
            <a:r>
              <a:rPr lang="zh-CN" altLang="en-US" b="1" kern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在资金筹集方式上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9049" y="274229"/>
            <a:ext cx="50431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l"/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现代社会保障制度的建立与发展</a:t>
            </a:r>
            <a:endParaRPr lang="zh-CN" altLang="en-US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63879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58922" y="1949142"/>
            <a:ext cx="1971040" cy="3308986"/>
            <a:chOff x="886964" y="1038958"/>
            <a:chExt cx="1632669" cy="2737138"/>
          </a:xfrm>
        </p:grpSpPr>
        <p:sp>
          <p:nvSpPr>
            <p:cNvPr id="33" name="圆角矩形 32"/>
            <p:cNvSpPr/>
            <p:nvPr/>
          </p:nvSpPr>
          <p:spPr>
            <a:xfrm>
              <a:off x="886964" y="1038958"/>
              <a:ext cx="1632143" cy="1720231"/>
            </a:xfrm>
            <a:prstGeom prst="roundRect">
              <a:avLst>
                <a:gd name="adj" fmla="val 935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887490" y="1784305"/>
              <a:ext cx="1631617" cy="1991791"/>
            </a:xfrm>
            <a:custGeom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4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HK" altLang="en-US">
                <a:solidFill>
                  <a:schemeClr val="bg1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1403141" y="1647875"/>
              <a:ext cx="600075" cy="6000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HK" altLang="en-US">
                <a:latin typeface="Impact" panose="020b0806030902050204" pitchFamily="34" charset="0"/>
              </a:endParaRPr>
            </a:p>
          </p:txBody>
        </p:sp>
        <p:sp>
          <p:nvSpPr>
            <p:cNvPr id="36" name="文本框 11"/>
            <p:cNvSpPr txBox="1"/>
            <p:nvPr/>
          </p:nvSpPr>
          <p:spPr>
            <a:xfrm>
              <a:off x="1013727" y="1234881"/>
              <a:ext cx="1379143" cy="412855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sz="2800">
                  <a:solidFill>
                    <a:schemeClr val="bg1"/>
                  </a:solidFill>
                  <a:latin typeface="Impact" panose="020b0806030902050204" pitchFamily="34" charset="0"/>
                  <a:ea typeface="张海山锐谐体2.0-授权联系：Samtype@QQ.com" panose="02000000000000000000" pitchFamily="2" charset="-122"/>
                </a:rPr>
                <a:t>拓展提升</a:t>
              </a:r>
            </a:p>
          </p:txBody>
        </p:sp>
        <p:sp>
          <p:nvSpPr>
            <p:cNvPr id="38" name="文本框 65"/>
            <p:cNvSpPr txBox="1"/>
            <p:nvPr/>
          </p:nvSpPr>
          <p:spPr>
            <a:xfrm>
              <a:off x="887490" y="2386253"/>
              <a:ext cx="1632143" cy="1125635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28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现代西方社会保障制度形成的特点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7825" p14:dur="700">
        <p:fade/>
      </p:transition>
    </mc:Choice>
    <mc:Fallback>
      <p:transition spd="med" advClick="0" advTm="78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1" presetClass="entr" presetSubtype="0" fill="hold" grpId="9" nodeType="afterEffect"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withGroup">
                            <p:stCondLst>
                              <p:cond delay="1700"/>
                            </p:stCondLst>
                            <p:childTnLst>
                              <p:par>
                                <p:cTn id="43" presetID="42" presetClass="entr" presetSubtype="0" fill="hold" grpId="5" nodeType="afterEffect"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2700"/>
                            </p:stCondLst>
                            <p:childTnLst>
                              <p:par>
                                <p:cTn id="49" presetID="41" presetClass="entr" presetSubtype="0" fill="hold" grpId="10" nodeType="afterEffect"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withGroup">
                            <p:stCondLst>
                              <p:cond delay="3549"/>
                            </p:stCondLst>
                            <p:childTnLst>
                              <p:par>
                                <p:cTn id="57" presetID="42" presetClass="entr" presetSubtype="0" fill="hold" grpId="6" nodeType="afterEffect"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withGroup">
                            <p:stCondLst>
                              <p:cond delay="4549"/>
                            </p:stCondLst>
                            <p:childTnLst>
                              <p:par>
                                <p:cTn id="63" presetID="41" presetClass="entr" presetSubtype="0" fill="hold" grpId="11" nodeType="afterEffect"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withGroup">
                            <p:stCondLst>
                              <p:cond delay="5400"/>
                            </p:stCondLst>
                            <p:childTnLst>
                              <p:par>
                                <p:cTn id="71" presetID="42" presetClass="entr" presetSubtype="0" fill="hold" grpId="7" nodeType="afterEffect"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1"/>
      <p:bldP spid="60" grpId="2"/>
      <p:bldP spid="62" grpId="3"/>
      <p:bldP spid="64" grpId="4"/>
      <p:bldP spid="66" grpId="5"/>
      <p:bldP spid="67" grpId="6"/>
      <p:bldP spid="68" grpId="7"/>
      <p:bldP spid="69" grpId="8"/>
      <p:bldP spid="70" grpId="9"/>
      <p:bldP spid="71" grpId="10"/>
      <p:bldP spid="72" grpId="1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" name="TextBox 16"/>
          <p:cNvSpPr txBox="1"/>
          <p:nvPr/>
        </p:nvSpPr>
        <p:spPr>
          <a:xfrm>
            <a:off x="271749" y="265339"/>
            <a:ext cx="5043170" cy="95123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l"/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现代社会保障制度的建立与发展</a:t>
            </a:r>
            <a:endParaRPr lang="zh-CN" altLang="en-US" sz="2700" b="1" ker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335939" y="101438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标题2"/>
          <p:cNvSpPr>
            <a:spLocks noChangeArrowheads="1"/>
          </p:cNvSpPr>
          <p:nvPr/>
        </p:nvSpPr>
        <p:spPr bwMode="gray">
          <a:xfrm>
            <a:off x="553720" y="1120140"/>
            <a:ext cx="3863975" cy="628650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82822" tIns="41410" rIns="82822" bIns="4141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>
                <a:solidFill>
                  <a:sysClr val="window" lastClr="FFFEFF">
                    <a:lumMod val="9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2．现代中国的社会保障制度</a:t>
            </a:r>
          </a:p>
        </p:txBody>
      </p:sp>
      <p:sp>
        <p:nvSpPr>
          <p:cNvPr id="41" name="圆角矩形 40"/>
          <p:cNvSpPr/>
          <p:nvPr/>
        </p:nvSpPr>
        <p:spPr bwMode="auto">
          <a:xfrm>
            <a:off x="417195" y="1918970"/>
            <a:ext cx="9711055" cy="2305685"/>
          </a:xfrm>
          <a:prstGeom prst="roundRect">
            <a:avLst>
              <a:gd name="adj" fmla="val 5070"/>
            </a:avLst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822" tIns="41410" rIns="82822" bIns="41410" numCol="1" rtlCol="0" anchor="t" anchorCtr="0" compatLnSpc="1"/>
          <a:lstStyle/>
          <a:p>
            <a:pPr lvl="2"/>
            <a:endParaRPr lang="zh-CN" altLang="en-US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2" name="矩形 41"/>
          <p:cNvSpPr>
            <a:spLocks noChangeArrowheads="1"/>
          </p:cNvSpPr>
          <p:nvPr/>
        </p:nvSpPr>
        <p:spPr bwMode="auto">
          <a:xfrm>
            <a:off x="802640" y="2071370"/>
            <a:ext cx="9121775" cy="20008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2822" tIns="41410" rIns="82822" bIns="4141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建立：1951年2月，发布新中国第一部社会保险法——《中华人民共和国劳动保险条例》。</a:t>
            </a:r>
          </a:p>
          <a:p>
            <a:pPr>
              <a:lnSpc>
                <a:spcPct val="13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发展：改革开放后，日趋成熟，在医疗、教育、就业、养老、住房需求等方面取得重要进展，保障水平稳步提高。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9065" y="1930400"/>
            <a:ext cx="1605915" cy="214185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20" y="4489450"/>
            <a:ext cx="2232660" cy="20193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8035" y="4489450"/>
            <a:ext cx="4572000" cy="2080260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5990" y="4489450"/>
            <a:ext cx="3048000" cy="2133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3697" p14:dur="700">
        <p:fade/>
      </p:transition>
    </mc:Choice>
    <mc:Fallback>
      <p:transition spd="med" advClick="0" advTm="36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grpId="1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grpId="2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41" grpId="1"/>
      <p:bldP spid="42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2" name="TextBox 41"/>
          <p:cNvSpPr txBox="1"/>
          <p:nvPr/>
        </p:nvSpPr>
        <p:spPr>
          <a:xfrm>
            <a:off x="187294" y="274229"/>
            <a:ext cx="16141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时空总结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093279" y="260110"/>
            <a:ext cx="1517740" cy="615696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3200">
                <a:solidFill>
                  <a:schemeClr val="accent2"/>
                </a:solidFill>
                <a:latin typeface="Eras Bold ITC" panose="020b0907030504020204" pitchFamily="34" charset="0"/>
                <a:ea typeface="微软雅黑" panose="020b0503020204020204" pitchFamily="34" charset="-122"/>
              </a:rPr>
              <a:t>LOGO</a:t>
            </a:r>
            <a:endParaRPr lang="zh-CN" altLang="en-US" sz="3200">
              <a:solidFill>
                <a:schemeClr val="accent2"/>
              </a:solidFill>
              <a:latin typeface="Eras Bold ITC" panose="020b0907030504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44" name="Straight Connector 30"/>
          <p:cNvCxnSpPr/>
          <p:nvPr/>
        </p:nvCxnSpPr>
        <p:spPr>
          <a:xfrm flipH="1">
            <a:off x="1144963" y="3500838"/>
            <a:ext cx="0" cy="1378379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35"/>
          <p:cNvCxnSpPr/>
          <p:nvPr/>
        </p:nvCxnSpPr>
        <p:spPr>
          <a:xfrm flipH="1">
            <a:off x="3074254" y="3500838"/>
            <a:ext cx="0" cy="1378379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52"/>
          <p:cNvCxnSpPr/>
          <p:nvPr/>
        </p:nvCxnSpPr>
        <p:spPr>
          <a:xfrm flipH="1">
            <a:off x="4954036" y="3500838"/>
            <a:ext cx="0" cy="1378379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63"/>
          <p:cNvCxnSpPr/>
          <p:nvPr/>
        </p:nvCxnSpPr>
        <p:spPr>
          <a:xfrm flipH="1">
            <a:off x="7005512" y="3500838"/>
            <a:ext cx="0" cy="1378379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67"/>
          <p:cNvCxnSpPr/>
          <p:nvPr/>
        </p:nvCxnSpPr>
        <p:spPr>
          <a:xfrm flipH="1">
            <a:off x="8626343" y="3484328"/>
            <a:ext cx="0" cy="1378379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Content Placeholder 2"/>
          <p:cNvSpPr txBox="1"/>
          <p:nvPr/>
        </p:nvSpPr>
        <p:spPr>
          <a:xfrm>
            <a:off x="7951720" y="2752745"/>
            <a:ext cx="1979236" cy="705913"/>
          </a:xfrm>
          <a:prstGeom prst="rect">
            <a:avLst/>
          </a:prstGeom>
        </p:spPr>
        <p:txBody>
          <a:bodyPr vert="horz" lIns="82822" tIns="41410" rIns="82822" bIns="4141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5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地方自治社区</a:t>
            </a:r>
          </a:p>
          <a:p>
            <a:pPr marL="0" indent="0" algn="ctr">
              <a:buNone/>
            </a:pPr>
            <a:r>
              <a:rPr lang="zh-CN" altLang="en-US" sz="15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社会保障制度基本建立</a:t>
            </a:r>
          </a:p>
        </p:txBody>
      </p:sp>
      <p:pic>
        <p:nvPicPr>
          <p:cNvPr id="51" name="Picture 77" descr="F:\Trabajos\Envato\Graphic River\Mica PPT\mountains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 bwMode="auto">
          <a:xfrm>
            <a:off x="286830" y="4221682"/>
            <a:ext cx="10512826" cy="65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Content Placeholder 2"/>
          <p:cNvSpPr txBox="1"/>
          <p:nvPr/>
        </p:nvSpPr>
        <p:spPr>
          <a:xfrm>
            <a:off x="6048781" y="2752745"/>
            <a:ext cx="1902368" cy="705913"/>
          </a:xfrm>
          <a:prstGeom prst="rect">
            <a:avLst/>
          </a:prstGeom>
        </p:spPr>
        <p:txBody>
          <a:bodyPr vert="horz" lIns="82822" tIns="41410" rIns="82822" bIns="4141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5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《社会保障法》</a:t>
            </a:r>
          </a:p>
        </p:txBody>
      </p:sp>
      <p:sp>
        <p:nvSpPr>
          <p:cNvPr id="53" name="Content Placeholder 2"/>
          <p:cNvSpPr txBox="1"/>
          <p:nvPr/>
        </p:nvSpPr>
        <p:spPr>
          <a:xfrm>
            <a:off x="4181846" y="2752745"/>
            <a:ext cx="1902368" cy="705913"/>
          </a:xfrm>
          <a:prstGeom prst="rect">
            <a:avLst/>
          </a:prstGeom>
        </p:spPr>
        <p:txBody>
          <a:bodyPr vert="horz" lIns="82822" tIns="41410" rIns="82822" bIns="4141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sz="15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自治市镇</a:t>
            </a:r>
          </a:p>
          <a:p>
            <a:pPr marL="0" indent="0" algn="ctr">
              <a:buNone/>
            </a:pPr>
            <a:r>
              <a:rPr lang="zh-CN" sz="15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社会保险</a:t>
            </a:r>
          </a:p>
        </p:txBody>
      </p:sp>
      <p:sp>
        <p:nvSpPr>
          <p:cNvPr id="54" name="Content Placeholder 2"/>
          <p:cNvSpPr txBox="1"/>
          <p:nvPr/>
        </p:nvSpPr>
        <p:spPr>
          <a:xfrm>
            <a:off x="2127361" y="2752745"/>
            <a:ext cx="1988776" cy="705913"/>
          </a:xfrm>
          <a:prstGeom prst="rect">
            <a:avLst/>
          </a:prstGeom>
        </p:spPr>
        <p:txBody>
          <a:bodyPr vert="horz" lIns="82822" tIns="41410" rIns="82822" bIns="4141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sz="15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庄园、</a:t>
            </a:r>
          </a:p>
          <a:p>
            <a:pPr marL="0" indent="0" algn="ctr">
              <a:buNone/>
            </a:pPr>
            <a:r>
              <a:rPr lang="zh-CN" sz="15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行会、商会、</a:t>
            </a:r>
          </a:p>
          <a:p>
            <a:pPr marL="0" indent="0" algn="ctr">
              <a:buNone/>
            </a:pPr>
            <a:r>
              <a:rPr lang="zh-CN" sz="15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基督教会</a:t>
            </a:r>
          </a:p>
        </p:txBody>
      </p:sp>
      <p:sp>
        <p:nvSpPr>
          <p:cNvPr id="55" name="Content Placeholder 2"/>
          <p:cNvSpPr txBox="1"/>
          <p:nvPr/>
        </p:nvSpPr>
        <p:spPr>
          <a:xfrm>
            <a:off x="214230" y="2752745"/>
            <a:ext cx="1943998" cy="705913"/>
          </a:xfrm>
          <a:prstGeom prst="rect">
            <a:avLst/>
          </a:prstGeom>
        </p:spPr>
        <p:txBody>
          <a:bodyPr vert="horz" lIns="82822" tIns="41410" rIns="82822" bIns="4141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sz="15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村社自治</a:t>
            </a:r>
          </a:p>
        </p:txBody>
      </p:sp>
      <p:grpSp>
        <p:nvGrpSpPr>
          <p:cNvPr id="56" name="组合 55"/>
          <p:cNvGrpSpPr/>
          <p:nvPr/>
        </p:nvGrpSpPr>
        <p:grpSpPr>
          <a:xfrm>
            <a:off x="664475" y="1742995"/>
            <a:ext cx="934369" cy="780298"/>
            <a:chOff x="2677316" y="1530277"/>
            <a:chExt cx="1031953" cy="860599"/>
          </a:xfrm>
        </p:grpSpPr>
        <p:sp>
          <p:nvSpPr>
            <p:cNvPr id="57" name="Teardrop 36"/>
            <p:cNvSpPr/>
            <p:nvPr/>
          </p:nvSpPr>
          <p:spPr>
            <a:xfrm rot="8100000">
              <a:off x="2759470" y="1530277"/>
              <a:ext cx="882869" cy="860599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677316" y="1819793"/>
              <a:ext cx="1031953" cy="355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sz="15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古希腊</a:t>
              </a:r>
              <a:endParaRPr lang="zh-CN" sz="1500">
                <a:solidFill>
                  <a:schemeClr val="bg1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2654709" y="1746834"/>
            <a:ext cx="934369" cy="780298"/>
            <a:chOff x="4532339" y="1534510"/>
            <a:chExt cx="1031953" cy="860599"/>
          </a:xfrm>
        </p:grpSpPr>
        <p:sp>
          <p:nvSpPr>
            <p:cNvPr id="60" name="Teardrop 44"/>
            <p:cNvSpPr/>
            <p:nvPr/>
          </p:nvSpPr>
          <p:spPr>
            <a:xfrm rot="8100000">
              <a:off x="4606882" y="1534510"/>
              <a:ext cx="882869" cy="860599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532339" y="1823935"/>
              <a:ext cx="1031953" cy="3564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r>
                <a:rPr lang="zh-CN" altLang="en-US" sz="15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  <a:endParaRPr lang="zh-CN" altLang="en-US" sz="1500">
                <a:solidFill>
                  <a:schemeClr val="bg1"/>
                </a:solidFill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4534492" y="1746834"/>
            <a:ext cx="934369" cy="780298"/>
            <a:chOff x="6416419" y="1534510"/>
            <a:chExt cx="1031953" cy="860599"/>
          </a:xfrm>
        </p:grpSpPr>
        <p:sp>
          <p:nvSpPr>
            <p:cNvPr id="63" name="Teardrop 58"/>
            <p:cNvSpPr/>
            <p:nvPr/>
          </p:nvSpPr>
          <p:spPr>
            <a:xfrm rot="8100000">
              <a:off x="6490962" y="1534510"/>
              <a:ext cx="882869" cy="860599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6416419" y="1816551"/>
              <a:ext cx="1031953" cy="355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>
                  <a:solidFill>
                    <a:schemeClr val="bg1"/>
                  </a:solidFill>
                </a:rPr>
                <a:t>近代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585968" y="1746834"/>
            <a:ext cx="934369" cy="780298"/>
            <a:chOff x="8271039" y="1534510"/>
            <a:chExt cx="1031953" cy="860599"/>
          </a:xfrm>
        </p:grpSpPr>
        <p:sp>
          <p:nvSpPr>
            <p:cNvPr id="66" name="Teardrop 65"/>
            <p:cNvSpPr/>
            <p:nvPr/>
          </p:nvSpPr>
          <p:spPr>
            <a:xfrm rot="8100000">
              <a:off x="8345582" y="1534510"/>
              <a:ext cx="882869" cy="860599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8271039" y="1823410"/>
              <a:ext cx="1031953" cy="355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>
                  <a:solidFill>
                    <a:schemeClr val="bg1"/>
                  </a:solidFill>
                </a:rPr>
                <a:t>1935</a:t>
              </a:r>
              <a:r>
                <a:rPr lang="zh-CN" altLang="en-US" sz="1500">
                  <a:solidFill>
                    <a:schemeClr val="bg1"/>
                  </a:solidFill>
                </a:rPr>
                <a:t>年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8159174" y="1746834"/>
            <a:ext cx="934369" cy="780298"/>
            <a:chOff x="10099471" y="1534510"/>
            <a:chExt cx="1031953" cy="860599"/>
          </a:xfrm>
        </p:grpSpPr>
        <p:sp>
          <p:nvSpPr>
            <p:cNvPr id="69" name="Teardrop 69"/>
            <p:cNvSpPr/>
            <p:nvPr/>
          </p:nvSpPr>
          <p:spPr>
            <a:xfrm rot="8100000">
              <a:off x="10174014" y="1534510"/>
              <a:ext cx="882869" cy="860599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0099471" y="1812320"/>
              <a:ext cx="1031953" cy="355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>
                  <a:solidFill>
                    <a:schemeClr val="bg1"/>
                  </a:solidFill>
                </a:rPr>
                <a:t>二战后</a:t>
              </a: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29212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63"/>
          <p:cNvCxnSpPr/>
          <p:nvPr/>
        </p:nvCxnSpPr>
        <p:spPr>
          <a:xfrm flipH="1">
            <a:off x="10648507" y="3484328"/>
            <a:ext cx="0" cy="1378379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 txBox="1"/>
          <p:nvPr/>
        </p:nvSpPr>
        <p:spPr>
          <a:xfrm>
            <a:off x="9691776" y="2807990"/>
            <a:ext cx="1902368" cy="705913"/>
          </a:xfrm>
          <a:prstGeom prst="rect">
            <a:avLst/>
          </a:prstGeom>
        </p:spPr>
        <p:txBody>
          <a:bodyPr vert="horz" lIns="82822" tIns="41410" rIns="82822" bIns="4141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zh-CN" altLang="en-US" sz="15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228963" y="1743024"/>
            <a:ext cx="934369" cy="874083"/>
            <a:chOff x="8271039" y="1469378"/>
            <a:chExt cx="1031953" cy="964035"/>
          </a:xfrm>
        </p:grpSpPr>
        <p:sp>
          <p:nvSpPr>
            <p:cNvPr id="5" name="Teardrop 65"/>
            <p:cNvSpPr/>
            <p:nvPr/>
          </p:nvSpPr>
          <p:spPr>
            <a:xfrm rot="8100000">
              <a:off x="8345582" y="1469378"/>
              <a:ext cx="882869" cy="860599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0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TextBox 66"/>
            <p:cNvSpPr txBox="1"/>
            <p:nvPr/>
          </p:nvSpPr>
          <p:spPr>
            <a:xfrm>
              <a:off x="8271039" y="1823410"/>
              <a:ext cx="1031953" cy="6100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>
                  <a:solidFill>
                    <a:schemeClr val="bg1"/>
                  </a:solidFill>
                </a:rPr>
                <a:t>80</a:t>
              </a:r>
              <a:r>
                <a:rPr lang="zh-CN" altLang="en-US" sz="1500">
                  <a:solidFill>
                    <a:schemeClr val="bg1"/>
                  </a:solidFill>
                </a:rPr>
                <a:t>年代以后</a:t>
              </a:r>
            </a:p>
          </p:txBody>
        </p:sp>
      </p:grpSp>
      <p:pic>
        <p:nvPicPr>
          <p:cNvPr id="71" name="Picture 77" descr="F:\Trabajos\Envato\Graphic River\Mica PPT\mountains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50681"/>
          <a:stretch>
            <a:fillRect/>
          </a:stretch>
        </p:blipFill>
        <p:spPr bwMode="auto">
          <a:xfrm rot="10800000" flipV="1">
            <a:off x="7969905" y="4072340"/>
            <a:ext cx="3076324" cy="81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8800" p14:dur="700">
        <p:fade/>
      </p:transition>
    </mc:Choice>
    <mc:Fallback>
      <p:transition spd="med" advClick="0" advTm="88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4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3" nodeType="after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0" presetClass="entr" presetSubtype="0" fill="hold" grpId="2" nodeType="afterEffect"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0" presetClass="entr" presetSubtype="0" fill="hold" grpId="1" nodeType="afterEffect"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nodeType="withEffect"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nodeType="withEffect"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withGroup">
                            <p:stCondLst>
                              <p:cond delay="6000"/>
                            </p:stCondLst>
                            <p:childTnLst>
                              <p:par>
                                <p:cTn id="82" presetID="10" presetClass="entr" presetSubtype="0" fill="hold" grpId="5" nodeType="afterEffect"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nodeType="withEffect"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2" grpId="1"/>
      <p:bldP spid="53" grpId="2"/>
      <p:bldP spid="54" grpId="3"/>
      <p:bldP spid="55" grpId="4"/>
      <p:bldP spid="3" grpId="5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474314" y="274229"/>
            <a:ext cx="16141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限时训练</a:t>
            </a:r>
            <a:endParaRPr lang="zh-CN" altLang="en-US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40080" y="1602105"/>
            <a:ext cx="1091120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1．“凡父母双方均为公民者有公民权。公民十八岁时在他们村社的名薄中登记。”这一规定最有可能出现在(　　)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A．古代埃及　　　　	          B．古代印度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C．古代希腊 	                  D．古代中国 </a:t>
            </a:r>
          </a:p>
        </p:txBody>
      </p:sp>
      <p:cxnSp>
        <p:nvCxnSpPr>
          <p:cNvPr id="32" name="直接连接符 31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文本框 99"/>
          <p:cNvSpPr txBox="1"/>
          <p:nvPr/>
        </p:nvSpPr>
        <p:spPr>
          <a:xfrm>
            <a:off x="640080" y="4135755"/>
            <a:ext cx="1045400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/>
            <a:r>
              <a:rPr lang="zh-CN" sz="2800" b="0">
                <a:ea typeface="黑体" panose="02010609060101010101" charset="-122"/>
              </a:rPr>
              <a:t>解析：</a:t>
            </a:r>
            <a:r>
              <a:rPr lang="zh-CN" sz="2800" b="0">
                <a:cs typeface="楷体_GB2312" charset="0"/>
              </a:rPr>
              <a:t>选</a:t>
            </a:r>
            <a:r>
              <a:rPr lang="en-US" sz="2800" b="0">
                <a:latin typeface="宋体" pitchFamily="2" charset="-122"/>
                <a:cs typeface="楷体_GB2312" charset="0"/>
              </a:rPr>
              <a:t>C </a:t>
            </a:r>
            <a:r>
              <a:rPr lang="zh-CN" sz="2800" b="0">
                <a:cs typeface="楷体_GB2312" charset="0"/>
              </a:rPr>
              <a:t>。古代埃及、古代印度、古代中国都是奴隶主君主专制的国家，统治者与被统治者是君与臣的关系，没有公民一说。雅典是奴隶制民主国家，实行的是奴隶制民主，依法治国，公民是一个法律概念。故题干材料所描述的现象符合古代希腊</a:t>
            </a:r>
            <a:r>
              <a:rPr lang="zh-CN" sz="2800" b="0">
                <a:latin typeface="宋体" pitchFamily="2" charset="-122"/>
                <a:cs typeface="楷体_GB2312" charset="0"/>
              </a:rPr>
              <a:t>的情况</a:t>
            </a:r>
            <a:r>
              <a:rPr lang="zh-CN" sz="2800" b="0">
                <a:cs typeface="楷体_GB2312" charset="0"/>
              </a:rPr>
              <a:t>，雅典是古希腊典型的奴隶制民主制国家，故选</a:t>
            </a:r>
            <a:r>
              <a:rPr lang="en-US" sz="2800" b="0">
                <a:latin typeface="宋体" pitchFamily="2" charset="-122"/>
                <a:cs typeface="楷体_GB2312" charset="0"/>
              </a:rPr>
              <a:t>C</a:t>
            </a:r>
            <a:r>
              <a:rPr lang="zh-CN" sz="2800" b="0">
                <a:cs typeface="楷体_GB2312" charset="0"/>
              </a:rPr>
              <a:t>项。</a:t>
            </a:r>
            <a:endParaRPr lang="zh-CN" altLang="en-US" sz="2800" b="0">
              <a:cs typeface="楷体_GB231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4597" p14:dur="700">
        <p:fade/>
      </p:transition>
    </mc:Choice>
    <mc:Fallback>
      <p:transition spd="med" advClick="0" advTm="4597">
        <p:fade/>
      </p:transition>
    </mc:Fallback>
  </mc:AlternateContent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474314" y="274229"/>
            <a:ext cx="16141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限时训练</a:t>
            </a:r>
            <a:endParaRPr lang="zh-CN" altLang="en-US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40080" y="1602105"/>
            <a:ext cx="10911205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2．西欧中世纪庄园中设有教堂、法庭等。对此，最合理的解释是(　　)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A．庄园是自给自足的经济实体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B．庄园是农村基本的经济组织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C．庄园是农村基本的社会组织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D．庄园是领主统治农奴的工具</a:t>
            </a:r>
          </a:p>
        </p:txBody>
      </p:sp>
      <p:cxnSp>
        <p:nvCxnSpPr>
          <p:cNvPr id="32" name="直接连接符 31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文本框 99"/>
          <p:cNvSpPr txBox="1"/>
          <p:nvPr/>
        </p:nvSpPr>
        <p:spPr>
          <a:xfrm>
            <a:off x="640080" y="4135755"/>
            <a:ext cx="1045400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/>
            <a:r>
              <a:rPr lang="zh-CN" sz="2800" b="0">
                <a:ea typeface="黑体" panose="02010609060101010101" charset="-122"/>
              </a:rPr>
              <a:t>解析：</a:t>
            </a:r>
            <a:r>
              <a:rPr sz="2800" b="0">
                <a:cs typeface="楷体_GB2312" charset="0"/>
              </a:rPr>
              <a:t>选C。从材料中的“教堂”“法庭”并结合所学知识可以判断，庄园不仅是自给自足的经济组织，还是一个独立的政治单位，故选C项。A、B、D三项不全面，排除。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4597" p14:dur="700">
        <p:fade/>
      </p:transition>
    </mc:Choice>
    <mc:Fallback>
      <p:transition spd="med" advClick="0" advTm="4597">
        <p:fade/>
      </p:transition>
    </mc:Fallback>
  </mc:AlternateContent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474314" y="274229"/>
            <a:ext cx="16141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限时训练</a:t>
            </a:r>
            <a:endParaRPr lang="zh-CN" altLang="en-US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40080" y="1602105"/>
            <a:ext cx="10911205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3．1834年，英国通过了《济贫法修正案》，即新济贫法，它规定，从1835年7月1日起，一律停止对济贫院外所有壮年男子救济，受救济者必须是被收容在济贫院中的贫民。这一“修正”主要是因为(　　)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A．缓和社会阶级矛盾的需要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B．机器生产需要大量劳动力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C．主张政府干预经济的表现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D．受美国罗斯福新政的影响</a:t>
            </a:r>
          </a:p>
        </p:txBody>
      </p:sp>
      <p:cxnSp>
        <p:nvCxnSpPr>
          <p:cNvPr id="32" name="直接连接符 31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文本框 99"/>
          <p:cNvSpPr txBox="1"/>
          <p:nvPr/>
        </p:nvSpPr>
        <p:spPr>
          <a:xfrm>
            <a:off x="640080" y="4378960"/>
            <a:ext cx="1045400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/>
            <a:r>
              <a:rPr sz="2800" b="0"/>
              <a:t>解析：选B。19世纪中期英国已经基本完成工业革命，机器生产需要大量劳动力，所以《济贫法修正案》就设定苛刻的社会救济条件，故选B项；当时苛刻的社会救济条件不利于缓和社会阶级矛盾，排除A项；当时英国是奉行自由主义经济政策，排除C项；罗斯福新政在1933年起实施，排除D项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4597" p14:dur="700">
        <p:fade/>
      </p:transition>
    </mc:Choice>
    <mc:Fallback>
      <p:transition spd="med" advClick="0" advTm="4597">
        <p:fade/>
      </p:transition>
    </mc:Fallback>
  </mc:AlternateContent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474314" y="274229"/>
            <a:ext cx="16141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限时训练</a:t>
            </a:r>
            <a:endParaRPr lang="zh-CN" altLang="en-US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39445" y="1167130"/>
            <a:ext cx="10911205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4．1950年8月，美国国会通过《社会保险法》，将退休工人养老金平均增加了77.5%，1952年又增加12.5%。美国的上述举措意在(　　) 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A．扩大社会保险以缓解经济危机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B．缓和社会矛盾以促进社会发展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C．稳定社会秩序以对抗苏联等国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D．规范保险行业以赢得大众好感</a:t>
            </a:r>
          </a:p>
        </p:txBody>
      </p:sp>
      <p:cxnSp>
        <p:nvCxnSpPr>
          <p:cNvPr id="32" name="直接连接符 31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文本框 99"/>
          <p:cNvSpPr txBox="1"/>
          <p:nvPr/>
        </p:nvSpPr>
        <p:spPr>
          <a:xfrm>
            <a:off x="335915" y="3751580"/>
            <a:ext cx="10454005" cy="3107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/>
            <a:r>
              <a:rPr sz="2800" b="0"/>
              <a:t>解析：选B。1950年美国并没有遭受经济危机，因此扩大社会保险以缓解经济危机与史实不符，故A项错误；材料主要讲述了1950年美国通过《社会保险法》提高了养老金水平，养老金水平的提高能够有效促进社会保障以缩小贫富差距，缓和社会矛盾，从而促进社会发展，故B项正确；稳定社会秩序主要目的是维护国内安定，并不能达到对抗苏联等国的效果，故C项错误；材料主要讲述了增加养老金，并未体现规范保险行业的具体措施，故D项错误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4597" p14:dur="700">
        <p:fade/>
      </p:transition>
    </mc:Choice>
    <mc:Fallback>
      <p:transition spd="med" advClick="0" advTm="4597">
        <p:fade/>
      </p:transition>
    </mc:Fallback>
  </mc:AlternateContent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474314" y="274229"/>
            <a:ext cx="16141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限时训练</a:t>
            </a:r>
            <a:endParaRPr lang="zh-CN" altLang="en-US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39445" y="1257300"/>
            <a:ext cx="10911205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5．当代许多资本主义国家的学者、企业家、政治家意识到，两极分化严重的结果是市场购买力严重不足。这不仅是社会公平问题，而且还是经济问题。当消费者无钱消费时，商业企业也就失去了获利的机会。为此，这些国家(　　)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A．完善社会保障制度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B．开创国家资本主义发展模式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C．大力发展第三产业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D．发展知识经济增加社会财富</a:t>
            </a:r>
          </a:p>
        </p:txBody>
      </p:sp>
      <p:cxnSp>
        <p:nvCxnSpPr>
          <p:cNvPr id="32" name="直接连接符 31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文本框 99"/>
          <p:cNvSpPr txBox="1"/>
          <p:nvPr/>
        </p:nvSpPr>
        <p:spPr>
          <a:xfrm>
            <a:off x="640080" y="4135755"/>
            <a:ext cx="1045400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/>
            <a:r>
              <a:rPr sz="2800" b="0"/>
              <a:t>解析：选A。材料强调“两极分化严重的结果是市场购买力严重不足”，因此要完善社会福利制度，缩小贫富差距，故A项正确；B项是罗斯福新政，不符合时间限制，故B项错误；大力发展第三产业与缩小贫富差距无关，故C项错误；发展知识经济与缩小贫富差距无关，故D项错误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4597" p14:dur="700">
        <p:fade/>
      </p:transition>
    </mc:Choice>
    <mc:Fallback>
      <p:transition spd="med" advClick="0" advTm="4597">
        <p:fade/>
      </p:transition>
    </mc:Fallback>
  </mc:AlternateContent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474314" y="274229"/>
            <a:ext cx="16141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限时训练</a:t>
            </a:r>
            <a:endParaRPr lang="zh-CN" altLang="en-US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39445" y="1257300"/>
            <a:ext cx="10911205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5．当代许多资本主义国家的学者、企业家、政治家意识到，两极分化严重的结果是市场购买力严重不足。这不仅是社会公平问题，而且还是经济问题。当消费者无钱消费时，商业企业也就失去了获利的机会。为此，这些国家(　　)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A．完善社会保障制度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B．开创国家资本主义发展模式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C．大力发展第三产业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D．发展知识经济增加社会财富</a:t>
            </a:r>
          </a:p>
        </p:txBody>
      </p:sp>
      <p:cxnSp>
        <p:nvCxnSpPr>
          <p:cNvPr id="32" name="直接连接符 31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文本框 99"/>
          <p:cNvSpPr txBox="1"/>
          <p:nvPr/>
        </p:nvSpPr>
        <p:spPr>
          <a:xfrm>
            <a:off x="640080" y="4135755"/>
            <a:ext cx="1045400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/>
            <a:r>
              <a:rPr sz="2800" b="0"/>
              <a:t>解析：选A。材料强调“两极分化严重的结果是市场购买力严重不足”，因此要完善社会福利制度，缩小贫富差距，故A项正确；B项是罗斯福新政，不符合时间限制，故B项错误；大力发展第三产业与缩小贫富差距无关，故C项错误；发展知识经济与缩小贫富差距无关，故D项错误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4597" p14:dur="700">
        <p:fade/>
      </p:transition>
    </mc:Choice>
    <mc:Fallback>
      <p:transition spd="med" advClick="0" advTm="4597">
        <p:fade/>
      </p:transition>
    </mc:Fallback>
  </mc:AlternateContent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474314" y="274229"/>
            <a:ext cx="1614170" cy="535940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限时训练</a:t>
            </a:r>
            <a:endParaRPr lang="zh-CN" altLang="en-US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39445" y="1257300"/>
            <a:ext cx="10911205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6．随着改革开放的不断推进，我国社会保障制度的基本目标是(　　)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A．保证人民最基本的生活需要 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B．使劳动者生活水平不断提高 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C．保证劳动者充分就业 </a:t>
            </a:r>
          </a:p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D．实现共同富裕与小康</a:t>
            </a:r>
          </a:p>
        </p:txBody>
      </p:sp>
      <p:cxnSp>
        <p:nvCxnSpPr>
          <p:cNvPr id="32" name="直接连接符 31"/>
          <p:cNvCxnSpPr/>
          <p:nvPr/>
        </p:nvCxnSpPr>
        <p:spPr>
          <a:xfrm>
            <a:off x="579144" y="889925"/>
            <a:ext cx="1103978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文本框 99"/>
          <p:cNvSpPr txBox="1"/>
          <p:nvPr/>
        </p:nvSpPr>
        <p:spPr>
          <a:xfrm>
            <a:off x="640080" y="4135755"/>
            <a:ext cx="1045400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/>
            <a:r>
              <a:rPr sz="2800" b="0"/>
              <a:t>解析：选A。材料强调“两极分化严重的结果是市场购买力严重不足”，因此要完善社会福利制度，缩小贫富差距，故A项正确；B项是罗斯福新政，不符合时间限制，故B项错误；大力发展第三产业与缩小贫富差距无关，故C项错误；发展知识经济与缩小贫富差距无关，故D项错误。</a:t>
            </a:r>
          </a:p>
        </p:txBody>
      </p:sp>
      <p:pic>
        <p:nvPicPr>
          <p:cNvPr id="10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264900" y="10185400"/>
            <a:ext cx="304800" cy="2286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0" advTm="4597" p14:dur="700">
        <p:fade/>
      </p:transition>
    </mc:Choice>
    <mc:Fallback>
      <p:transition spd="med" advClick="0" advTm="4597">
        <p:fade/>
      </p:transition>
    </mc:Fallback>
  </mc:AlternateContent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181</Paragraphs>
  <Slides>26</Slides>
  <Notes>26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2020-10-16T17:23:47Z</cp:lastPrinted>
  <dcterms:created xsi:type="dcterms:W3CDTF">2020-10-16T17:23:47Z</dcterms:created>
  <dcterms:modified xsi:type="dcterms:W3CDTF">2020-10-16T09:23:49Z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