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wav" ContentType="audio/x-wav"/>
  <Default Extension="emf" ContentType="image/x-emf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8" r:id="rId3"/>
    <p:sldId id="285" r:id="rId5"/>
    <p:sldId id="327" r:id="rId6"/>
    <p:sldId id="283" r:id="rId7"/>
    <p:sldId id="304" r:id="rId8"/>
    <p:sldId id="307" r:id="rId9"/>
    <p:sldId id="329" r:id="rId10"/>
    <p:sldId id="330" r:id="rId11"/>
    <p:sldId id="284" r:id="rId12"/>
    <p:sldId id="331" r:id="rId13"/>
    <p:sldId id="356" r:id="rId14"/>
    <p:sldId id="357" r:id="rId15"/>
    <p:sldId id="355" r:id="rId16"/>
    <p:sldId id="287" r:id="rId17"/>
    <p:sldId id="288" r:id="rId18"/>
    <p:sldId id="358" r:id="rId19"/>
    <p:sldId id="353" r:id="rId20"/>
    <p:sldId id="313" r:id="rId21"/>
    <p:sldId id="291" r:id="rId22"/>
    <p:sldId id="292" r:id="rId23"/>
    <p:sldId id="271" r:id="rId24"/>
    <p:sldId id="360" r:id="rId25"/>
    <p:sldId id="277" r:id="rId26"/>
    <p:sldId id="293" r:id="rId27"/>
    <p:sldId id="359" r:id="rId28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660"/>
  </p:normalViewPr>
  <p:slideViewPr>
    <p:cSldViewPr>
      <p:cViewPr varScale="1">
        <p:scale>
          <a:sx n="108" d="100"/>
          <a:sy n="108" d="100"/>
        </p:scale>
        <p:origin x="165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52380952381"/>
          <c:y val="0.0503597122302158"/>
          <c:w val="0.874603174603175"/>
          <c:h val="0.8225419664268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东部</c:v>
                </c:pt>
              </c:strCache>
            </c:strRef>
          </c:tx>
          <c:spPr>
            <a:solidFill>
              <a:schemeClr val="accent1"/>
            </a:solidFill>
            <a:ln w="14026">
              <a:solidFill>
                <a:schemeClr val="tx1"/>
              </a:solidFill>
              <a:prstDash val="solid"/>
            </a:ln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86</c:v>
                </c:pt>
                <c:pt idx="1">
                  <c:v>90</c:v>
                </c:pt>
                <c:pt idx="2">
                  <c:v>126</c:v>
                </c:pt>
                <c:pt idx="3">
                  <c:v>1176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/>
                </c:pt>
              </c:strCache>
            </c:strRef>
          </c:tx>
          <c:spPr>
            <a:solidFill>
              <a:schemeClr val="accent2"/>
            </a:solidFill>
            <a:ln w="14026">
              <a:solidFill>
                <a:schemeClr val="tx1"/>
              </a:solidFill>
              <a:prstDash val="solid"/>
            </a:ln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/>
                </c:pt>
              </c:strCache>
            </c:strRef>
          </c:tx>
          <c:spPr>
            <a:solidFill>
              <a:schemeClr val="hlink"/>
            </a:solidFill>
            <a:ln w="14026">
              <a:solidFill>
                <a:schemeClr val="tx1"/>
              </a:solidFill>
              <a:prstDash val="solid"/>
            </a:ln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4376608"/>
        <c:axId val="227253568"/>
      </c:barChart>
      <c:catAx>
        <c:axId val="64376608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low"/>
        <c:spPr>
          <a:ln w="3507" cap="flat" cmpd="sng" algn="ctr">
            <a:solidFill>
              <a:schemeClr val="tx1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1990" b="1" i="0" u="none" strike="noStrike" kern="1200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defRPr>
            </a:pPr>
          </a:p>
        </c:txPr>
        <c:crossAx val="227253568"/>
        <c:crosses val="autoZero"/>
        <c:auto val="1"/>
        <c:lblAlgn val="ctr"/>
        <c:lblOffset val="100"/>
        <c:tickLblSkip val="1"/>
        <c:noMultiLvlLbl val="0"/>
      </c:catAx>
      <c:valAx>
        <c:axId val="227253568"/>
        <c:scaling>
          <c:orientation val="minMax"/>
        </c:scaling>
        <c:delete val="0"/>
        <c:axPos val="l"/>
        <c:majorGridlines>
          <c:spPr>
            <a:ln w="3507" cap="flat" cmpd="sng" algn="ctr">
              <a:solidFill>
                <a:schemeClr val="tx1"/>
              </a:solidFill>
              <a:prstDash val="solid"/>
              <a:round/>
            </a:ln>
          </c:spPr>
        </c:majorGridlines>
        <c:numFmt formatCode="General" sourceLinked="1"/>
        <c:majorTickMark val="in"/>
        <c:minorTickMark val="none"/>
        <c:tickLblPos val="nextTo"/>
        <c:spPr>
          <a:ln w="3507" cap="flat" cmpd="sng" algn="ctr">
            <a:solidFill>
              <a:schemeClr val="tx1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1990" b="1" i="0" u="none" strike="noStrike" kern="1200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defRPr>
            </a:pPr>
          </a:p>
        </c:txPr>
        <c:crossAx val="64376608"/>
        <c:crosses val="autoZero"/>
        <c:crossBetween val="between"/>
      </c:valAx>
      <c:spPr>
        <a:noFill/>
        <a:ln w="12700">
          <a:solidFill>
            <a:schemeClr val="tx1"/>
          </a:solidFill>
          <a:prstDash val="solid"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lang="zh-CN" sz="1990" b="1" i="0" u="none" strike="noStrike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宋体" panose="02010600030101010101" pitchFamily="2" charset="-122"/>
        </a:defRPr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FC5E93-52D2-42BC-8CD7-E554F11797D0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BE0071-DE8C-483E-AAC9-CBE85FD23E60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7"/>
          <p:cNvSpPr txBox="1">
            <a:spLocks noGrp="1"/>
          </p:cNvSpPr>
          <p:nvPr/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5123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5124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b="1" dirty="0">
                <a:solidFill>
                  <a:srgbClr val="0000FF"/>
                </a:solidFill>
              </a:rPr>
              <a:t>这三国完成历史转折的过程中，都发生了</a:t>
            </a:r>
            <a:r>
              <a:rPr lang="zh-CN" altLang="en-US" b="1" dirty="0">
                <a:solidFill>
                  <a:srgbClr val="CC3300"/>
                </a:solidFill>
              </a:rPr>
              <a:t>战争</a:t>
            </a:r>
            <a:r>
              <a:rPr lang="zh-CN" altLang="en-US" b="1" dirty="0">
                <a:solidFill>
                  <a:srgbClr val="0000FF"/>
                </a:solidFill>
              </a:rPr>
              <a:t>，都采用了</a:t>
            </a:r>
            <a:r>
              <a:rPr lang="zh-CN" altLang="en-US" b="1" dirty="0">
                <a:solidFill>
                  <a:srgbClr val="CC3300"/>
                </a:solidFill>
              </a:rPr>
              <a:t>暴力手段（英国资产阶级革命、美国独立战争和南北战争、法国大革命）</a:t>
            </a:r>
            <a:r>
              <a:rPr lang="zh-CN" altLang="en-US" b="1" dirty="0">
                <a:solidFill>
                  <a:srgbClr val="0000FF"/>
                </a:solidFill>
              </a:rPr>
              <a:t>。当资产阶级的政权建立并巩固之后，由于它们在政治上比封建制度先进，在科技上发明成果累累，在经济上迅速富裕起来，人们生活水平提高很快</a:t>
            </a:r>
            <a:r>
              <a:rPr lang="en-US" altLang="zh-CN" b="1" dirty="0">
                <a:solidFill>
                  <a:srgbClr val="0000FF"/>
                </a:solidFill>
              </a:rPr>
              <a:t>……</a:t>
            </a:r>
            <a:r>
              <a:rPr lang="zh-CN" altLang="en-US" b="1" dirty="0">
                <a:solidFill>
                  <a:srgbClr val="0000FF"/>
                </a:solidFill>
              </a:rPr>
              <a:t>体现出全方位的优越性，形成了</a:t>
            </a:r>
            <a:r>
              <a:rPr lang="zh-CN" altLang="en-US" b="1" dirty="0">
                <a:solidFill>
                  <a:srgbClr val="CC3300"/>
                </a:solidFill>
              </a:rPr>
              <a:t>资本主义时代</a:t>
            </a:r>
            <a:r>
              <a:rPr lang="zh-CN" altLang="en-US" b="1" dirty="0">
                <a:solidFill>
                  <a:srgbClr val="0000FF"/>
                </a:solidFill>
              </a:rPr>
              <a:t>潮流，世界各国必然要被卷入进来。 今天我们就来了解一下在世界资本主义和工业革命潮流涌动下，另外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个国家在与先进资本主义国家的碰撞中该往何处去。（资本主义的发展模式）</a:t>
            </a:r>
            <a:endParaRPr lang="zh-CN" altLang="en-US" b="1" dirty="0">
              <a:solidFill>
                <a:srgbClr val="0000FF"/>
              </a:solidFill>
            </a:endParaRPr>
          </a:p>
          <a:p>
            <a:pPr lvl="0" eaLnBrk="1" hangingPunct="1"/>
            <a:endParaRPr lang="en-US" altLang="zh-CN" b="1" dirty="0">
              <a:solidFill>
                <a:srgbClr val="0000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9ADE5E5-DC0B-4AC8-BE41-2BD9396E9C5F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1638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19460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30724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</a:fld>
            <a:endParaRPr lang="en-US" altLang="zh-CN" sz="1200" b="0" dirty="0">
              <a:solidFill>
                <a:schemeClr val="tx1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146AD-86BC-4EFA-894D-7AB7AE91312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0E0E4-7AB4-4E9E-A7DB-4EFE6777B5E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2E0E4-C08C-4787-B7AB-9A84E9F9AEB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E60E1-4724-41B9-87E2-DE7FE293AA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89BB-8580-4C1F-8BE3-DBDAA17D653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889B-6BDB-4898-975D-9926A181B3C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90240-887A-46FB-A188-CE6565F690B3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7A25-29DF-444B-9C29-487AC34CB2C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7B3F6-70CA-4C2F-BF78-A8E17A46F94B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7BBD-475B-4D3F-BD15-782DE12FDA9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6255E-910D-40F2-BA6A-2B39D6E7291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6F948-5141-4F64-8172-11F522ECA2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48DA-F053-4332-B73A-F33BD5D6FB61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FEBB6-E9B0-48D7-BC24-A0DD04BCCC4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DEF8F-D722-46B3-99D3-9C0982A725C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E7BDA-5E22-454C-85F7-218F5D910AF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004A-0BD6-42D2-BB7B-386E1C522FE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FAD00-D60B-4CE0-BFB3-9DFE7F6CC90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0BE3-9252-432A-834F-02B39A40B73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4B83-4C5F-4981-9964-566B71B879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576F-41F2-4BCA-B6C3-4F7FF636319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1EF6-3940-4920-9F03-8B3E8D46F16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9ABC1-F217-462E-B58B-A5AEB08CF3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5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5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05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50" b="0" strike="noStrike" noProof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0227FC-752C-4342-BA23-5171E3502B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E2D0882-51A5-4B2A-A879-D6901F691C9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GIF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hyperlink" Target="http://hnbc.hpe.sh.cn/05/jingdianzhuanji/geguofengguang/deguofengguang.htm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.wav"/><Relationship Id="rId3" Type="http://schemas.openxmlformats.org/officeDocument/2006/relationships/image" Target="../media/image14.jpeg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WordArt 2"/>
          <p:cNvSpPr>
            <a:spLocks noTextEdit="1"/>
          </p:cNvSpPr>
          <p:nvPr/>
        </p:nvSpPr>
        <p:spPr>
          <a:xfrm>
            <a:off x="250825" y="188913"/>
            <a:ext cx="2808288" cy="15335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125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Flat3" dir="r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温故知新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9" name="Rectangle 3"/>
          <p:cNvSpPr/>
          <p:nvPr/>
        </p:nvSpPr>
        <p:spPr>
          <a:xfrm>
            <a:off x="107950" y="1508125"/>
            <a:ext cx="9036050" cy="2124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4400" b="1">
                <a:latin typeface="Times New Roman" panose="02020603050405020304" pitchFamily="18" charset="0"/>
              </a:rPr>
              <a:t>        </a:t>
            </a:r>
            <a:r>
              <a:rPr lang="zh-CN" altLang="en-US" sz="4400" b="1" dirty="0">
                <a:latin typeface="Times New Roman" panose="02020603050405020304" pitchFamily="18" charset="0"/>
              </a:rPr>
              <a:t>到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19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世纪中期</a:t>
            </a:r>
            <a:r>
              <a:rPr lang="zh-CN" altLang="en-US" sz="4400" b="1" dirty="0">
                <a:latin typeface="Times New Roman" panose="02020603050405020304" pitchFamily="18" charset="0"/>
              </a:rPr>
              <a:t>，已有哪些国家建立了资产阶级政权？ 是通过什么方式建立的？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4100" name="Rectangle 4"/>
          <p:cNvSpPr/>
          <p:nvPr/>
        </p:nvSpPr>
        <p:spPr>
          <a:xfrm>
            <a:off x="1116013" y="3594100"/>
            <a:ext cx="7421562" cy="1016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zh-CN" altLang="en-US" sz="6000" b="1" dirty="0">
                <a:solidFill>
                  <a:srgbClr val="8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英国、美国、法国等</a:t>
            </a:r>
            <a:r>
              <a:rPr lang="zh-CN" altLang="en-US" sz="4400" b="1" dirty="0">
                <a:solidFill>
                  <a:srgbClr val="8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44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1" name="Text Box 5"/>
          <p:cNvSpPr txBox="1"/>
          <p:nvPr/>
        </p:nvSpPr>
        <p:spPr>
          <a:xfrm>
            <a:off x="107950" y="4797425"/>
            <a:ext cx="8856663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zh-CN" altLang="en-US" sz="6000" b="1" dirty="0">
                <a:solidFill>
                  <a:srgbClr val="0033CC"/>
                </a:solidFill>
                <a:ea typeface="黑体" panose="02010609060101010101" pitchFamily="49" charset="-122"/>
              </a:rPr>
              <a:t>自下而上的资产阶级革命</a:t>
            </a:r>
            <a:endParaRPr lang="zh-CN" altLang="en-US" sz="6000" b="1" dirty="0">
              <a:solidFill>
                <a:srgbClr val="0033CC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8" y="3333396"/>
            <a:ext cx="4384585" cy="285293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0" y="764704"/>
            <a:ext cx="9144000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zh-CN" altLang="en-US" sz="4800" dirty="0">
                <a:latin typeface="+mn-ea"/>
              </a:rPr>
              <a:t>第</a:t>
            </a:r>
            <a:r>
              <a:rPr lang="en-US" altLang="zh-CN" sz="4800" dirty="0">
                <a:latin typeface="+mn-ea"/>
              </a:rPr>
              <a:t>2</a:t>
            </a:r>
            <a:r>
              <a:rPr lang="zh-CN" altLang="en-US" sz="4800" dirty="0">
                <a:latin typeface="+mn-ea"/>
              </a:rPr>
              <a:t>课 俄国的改革</a:t>
            </a:r>
            <a:endParaRPr lang="zh-CN" altLang="en-US" sz="4800" dirty="0">
              <a:latin typeface="+mn-ea"/>
            </a:endParaRPr>
          </a:p>
        </p:txBody>
      </p:sp>
      <p:sp>
        <p:nvSpPr>
          <p:cNvPr id="5" name="箭头: 上 4"/>
          <p:cNvSpPr/>
          <p:nvPr/>
        </p:nvSpPr>
        <p:spPr>
          <a:xfrm>
            <a:off x="1821273" y="2524855"/>
            <a:ext cx="648072" cy="74059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8" name="箭头: 上 7"/>
          <p:cNvSpPr/>
          <p:nvPr/>
        </p:nvSpPr>
        <p:spPr>
          <a:xfrm>
            <a:off x="6487237" y="2524855"/>
            <a:ext cx="648072" cy="74059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45309" y="1930744"/>
            <a:ext cx="46659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200" dirty="0">
                <a:latin typeface="+mn-ea"/>
              </a:rPr>
              <a:t>走上改革强国之路</a:t>
            </a:r>
            <a:endParaRPr lang="zh-CN" altLang="en-US" sz="3200" dirty="0">
              <a:latin typeface="+mn-ea"/>
            </a:endParaRPr>
          </a:p>
        </p:txBody>
      </p:sp>
      <p:pic>
        <p:nvPicPr>
          <p:cNvPr id="10" name="Picture 12" descr="图片1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1477584" cy="1477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234630-13031511302446_副本_副本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583" y="3592552"/>
            <a:ext cx="2473417" cy="216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图片 9" descr="1_171203090337_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9" y="862489"/>
            <a:ext cx="9148763" cy="5142071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3413" y="1904048"/>
            <a:ext cx="7886700" cy="3743801"/>
          </a:xfrm>
        </p:spPr>
        <p:txBody>
          <a:bodyPr>
            <a:noAutofit/>
          </a:bodyPr>
          <a:p>
            <a:r>
              <a:rPr lang="en-US" altLang="zh-CN" sz="2400" b="1"/>
              <a:t>9</a:t>
            </a:r>
            <a:r>
              <a:rPr lang="zh-CN" altLang="en-US" sz="2400" b="1"/>
              <a:t>世纪晚期：</a:t>
            </a:r>
            <a:endParaRPr lang="zh-CN" altLang="en-US" sz="2400" b="1"/>
          </a:p>
          <a:p>
            <a:endParaRPr lang="en-US" altLang="zh-CN" sz="2400" b="1"/>
          </a:p>
          <a:p>
            <a:r>
              <a:rPr lang="en-US" altLang="zh-CN" sz="2400" b="1"/>
              <a:t>13</a:t>
            </a:r>
            <a:r>
              <a:rPr lang="zh-CN" altLang="en-US" sz="2400" b="1"/>
              <a:t>世纪上半叶：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en-US" altLang="zh-CN" sz="2400" b="1"/>
              <a:t>14</a:t>
            </a:r>
            <a:r>
              <a:rPr lang="zh-CN" altLang="en-US" sz="2400" b="1"/>
              <a:t>世纪：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en-US" altLang="zh-CN" sz="2400" b="1"/>
              <a:t>15</a:t>
            </a:r>
            <a:r>
              <a:rPr lang="zh-CN" altLang="en-US" sz="2400" b="1"/>
              <a:t>世纪晚期：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en-US" altLang="zh-CN" sz="2400" b="1"/>
              <a:t>16</a:t>
            </a:r>
            <a:r>
              <a:rPr lang="zh-CN" altLang="en-US" sz="2400" b="1"/>
              <a:t>世纪：</a:t>
            </a:r>
            <a:endParaRPr lang="zh-CN" altLang="en-US" sz="2400"/>
          </a:p>
          <a:p>
            <a:endParaRPr lang="zh-CN" altLang="en-US" sz="2400"/>
          </a:p>
        </p:txBody>
      </p:sp>
      <p:sp>
        <p:nvSpPr>
          <p:cNvPr id="4" name="矩形 3"/>
          <p:cNvSpPr/>
          <p:nvPr/>
        </p:nvSpPr>
        <p:spPr>
          <a:xfrm>
            <a:off x="836137" y="1369695"/>
            <a:ext cx="2325370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24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俄国的发展历程</a:t>
            </a:r>
            <a:endParaRPr lang="zh-CN" altLang="en-US" sz="24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39854" y="1904048"/>
            <a:ext cx="426529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东斯拉夫人建立基辅罗斯</a:t>
            </a:r>
            <a:endParaRPr lang="zh-CN" altLang="en-US" sz="27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53239" y="2717959"/>
            <a:ext cx="426529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基辅罗斯被蒙古人征服</a:t>
            </a:r>
            <a:endParaRPr lang="zh-CN" altLang="en-US" sz="27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60283" y="3534251"/>
            <a:ext cx="426529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莫斯科公国建立</a:t>
            </a:r>
            <a:endParaRPr lang="zh-CN" altLang="en-US" sz="27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39854" y="4342448"/>
            <a:ext cx="426529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莫斯科公国统一俄国</a:t>
            </a:r>
            <a:endParaRPr lang="zh-CN" altLang="en-US" sz="27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019776" y="5242560"/>
            <a:ext cx="6841808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莫斯科大公伊凡四世即位，称</a:t>
            </a: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沙皇</a:t>
            </a: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endParaRPr lang="en-US" altLang="zh-CN" sz="27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-5779" y="794083"/>
            <a:ext cx="9149779" cy="70246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zh-CN" altLang="en-US" sz="3200" dirty="0">
                <a:solidFill>
                  <a:srgbClr val="0000FF"/>
                </a:solidFill>
                <a:latin typeface="+mn-ea"/>
              </a:rPr>
              <a:t>从英国之崛起看待</a:t>
            </a:r>
            <a:r>
              <a:rPr lang="en-US" altLang="zh-CN" sz="3200" dirty="0">
                <a:solidFill>
                  <a:srgbClr val="0000FF"/>
                </a:solidFill>
                <a:latin typeface="+mn-ea"/>
              </a:rPr>
              <a:t>19</a:t>
            </a:r>
            <a:r>
              <a:rPr lang="zh-CN" altLang="en-US" sz="3200" dirty="0">
                <a:solidFill>
                  <a:srgbClr val="0000FF"/>
                </a:solidFill>
                <a:latin typeface="+mn-ea"/>
              </a:rPr>
              <a:t>世纪的世界发展形势</a:t>
            </a:r>
            <a:endParaRPr lang="zh-CN" altLang="en-US" sz="32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>
              <a:latin typeface="+mn-ea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2778" y="98428"/>
            <a:ext cx="2089150" cy="49051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 anchorCtr="1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00000"/>
                </a:solidFill>
                <a:latin typeface="+mn-ea"/>
                <a:ea typeface="+mn-ea"/>
              </a:rPr>
              <a:t>整体把握历史</a:t>
            </a:r>
            <a:endParaRPr lang="zh-CN" altLang="en-US" sz="240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077" name="Picture 8" descr="021"/>
          <p:cNvPicPr>
            <a:picLocks noChangeAspect="1" noChangeArrowheads="1"/>
          </p:cNvPicPr>
          <p:nvPr/>
        </p:nvPicPr>
        <p:blipFill>
          <a:blip r:embed="rId1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79" y="1521956"/>
            <a:ext cx="9134134" cy="5257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16377" y="3059249"/>
            <a:ext cx="8497887" cy="12033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+mn-ea"/>
                <a:ea typeface="+mn-ea"/>
                <a:sym typeface="宋体" panose="02010600030101010101" pitchFamily="2" charset="-122"/>
              </a:rPr>
              <a:t>从国际视野看：</a:t>
            </a:r>
            <a:endParaRPr lang="zh-CN" altLang="en-US" sz="3600" dirty="0">
              <a:latin typeface="+mn-ea"/>
              <a:ea typeface="+mn-ea"/>
              <a:sym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+mn-ea"/>
                <a:ea typeface="+mn-ea"/>
                <a:sym typeface="宋体" panose="02010600030101010101" pitchFamily="2" charset="-122"/>
              </a:rPr>
              <a:t>发展</a:t>
            </a:r>
            <a:r>
              <a:rPr lang="en-US" altLang="zh-CN" sz="3600" u="sng" dirty="0">
                <a:latin typeface="+mn-ea"/>
                <a:ea typeface="+mn-ea"/>
                <a:sym typeface="宋体" panose="02010600030101010101" pitchFamily="2" charset="-122"/>
              </a:rPr>
              <a:t>___________</a:t>
            </a:r>
            <a:r>
              <a:rPr lang="zh-CN" altLang="en-US" sz="3600" dirty="0">
                <a:latin typeface="+mn-ea"/>
                <a:ea typeface="+mn-ea"/>
                <a:sym typeface="宋体" panose="02010600030101010101" pitchFamily="2" charset="-122"/>
              </a:rPr>
              <a:t>，是近代世界的主旋律。 </a:t>
            </a:r>
            <a:endParaRPr lang="zh-CN" altLang="en-US" sz="1800" dirty="0">
              <a:latin typeface="+mn-ea"/>
              <a:ea typeface="+mn-ea"/>
              <a:sym typeface="宋体" panose="02010600030101010101" pitchFamily="2" charset="-122"/>
            </a:endParaRPr>
          </a:p>
        </p:txBody>
      </p:sp>
      <p:pic>
        <p:nvPicPr>
          <p:cNvPr id="3079" name="Picture 7" descr="glo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513" y="73358"/>
            <a:ext cx="719138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309393" y="3517092"/>
            <a:ext cx="2160239" cy="692177"/>
          </a:xfrm>
          <a:prstGeom prst="rect">
            <a:avLst/>
          </a:prstGeom>
          <a:noFill/>
          <a:ln w="38100">
            <a:noFill/>
            <a:miter lim="800000"/>
          </a:ln>
          <a:effectLst/>
        </p:spPr>
        <p:txBody>
          <a:bodyPr wrap="square" lIns="90170" tIns="46990" rIns="90170" bIns="4699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endParaRPr lang="zh-CN" altLang="en-US" sz="36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6377" y="5189912"/>
            <a:ext cx="8689821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3200" dirty="0"/>
              <a:t>与此同时，俄国农奴制盛行，是一个</a:t>
            </a:r>
            <a:r>
              <a:rPr lang="zh-CN" altLang="en-US" sz="3200" dirty="0">
                <a:solidFill>
                  <a:srgbClr val="FF0000"/>
                </a:solidFill>
              </a:rPr>
              <a:t>封闭落后</a:t>
            </a:r>
            <a:r>
              <a:rPr lang="zh-CN" altLang="en-US" sz="3200" dirty="0"/>
              <a:t>的国家。农业和手工工场里主要使用农奴劳动，工商业发展及其缓慢。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bldLvl="0" animBg="1" autoUpdateAnimBg="0"/>
      <p:bldP spid="3080" grpId="0" bldLvl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putniknews.cn/images/101747/63/1017476392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24" y="674932"/>
            <a:ext cx="7851752" cy="417646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55576" y="5010605"/>
            <a:ext cx="7524836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400" dirty="0">
                <a:latin typeface="+mn-ea"/>
                <a:ea typeface="+mn-ea"/>
              </a:rPr>
              <a:t>在克里姆林宫普京办公室唯一的画像是彼得大帝，在历史名城圣彼得堡诞生</a:t>
            </a:r>
            <a:r>
              <a:rPr lang="en-US" altLang="zh-CN" sz="2400" dirty="0">
                <a:latin typeface="+mn-ea"/>
                <a:ea typeface="+mn-ea"/>
              </a:rPr>
              <a:t>300</a:t>
            </a:r>
            <a:r>
              <a:rPr lang="zh-CN" altLang="en-US" sz="2400" dirty="0">
                <a:latin typeface="+mn-ea"/>
                <a:ea typeface="+mn-ea"/>
              </a:rPr>
              <a:t>周年庆祝活动上，普京总统饱含深情地说：“此生我最佩服的人就是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彼得大帝</a:t>
            </a:r>
            <a:r>
              <a:rPr lang="zh-CN" altLang="en-US" sz="2400" dirty="0">
                <a:latin typeface="+mn-ea"/>
                <a:ea typeface="+mn-ea"/>
              </a:rPr>
              <a:t>。”</a:t>
            </a:r>
            <a:endParaRPr lang="zh-CN" altLang="en-US" sz="240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2-036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9" y="42693"/>
            <a:ext cx="5295786" cy="4189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0" y="2697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190500" y="4437112"/>
            <a:ext cx="8763000" cy="222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1697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年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月，彼得派遣了一个由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250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人组成的庞大的使团，出访欧洲各国。彼得化名“彼得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·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米哈依洛夫”装扮成一个下士随团考察。出访中，他在荷兰阿姆斯特丹造船厂当了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个月的学徒，在英国参观了海军造船厂，在普鲁士研究了兵制。</a:t>
            </a:r>
            <a:endParaRPr lang="zh-CN" altLang="en-US" sz="2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152581" name="Picture 5" descr="00-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386" y="46036"/>
            <a:ext cx="3566115" cy="4182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2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490" y="1029970"/>
            <a:ext cx="8552815" cy="656590"/>
          </a:xfrm>
        </p:spPr>
        <p:txBody>
          <a:bodyPr/>
          <a:p>
            <a:r>
              <a:rPr lang="zh-CN" altLang="en-US" sz="3600"/>
              <a:t>彼得一世改革内容（</a:t>
            </a:r>
            <a:r>
              <a:rPr lang="en-US" altLang="zh-CN" sz="3600"/>
              <a:t>18</a:t>
            </a:r>
            <a:r>
              <a:rPr lang="zh-CN" altLang="en-US" sz="3600"/>
              <a:t>世纪初）</a:t>
            </a:r>
            <a:br>
              <a:rPr lang="zh-CN" altLang="en-US" sz="3600"/>
            </a:br>
            <a:r>
              <a:rPr lang="zh-CN" altLang="en-US" sz="3600" dirty="0">
                <a:latin typeface="+mn-ea"/>
                <a:ea typeface="+mn-ea"/>
                <a:sym typeface="+mn-ea"/>
              </a:rPr>
              <a:t>（全盘西化）</a:t>
            </a:r>
            <a:br>
              <a:rPr lang="zh-CN" altLang="en-US" sz="3600" dirty="0">
                <a:latin typeface="+mn-ea"/>
                <a:ea typeface="+mn-ea"/>
              </a:rPr>
            </a:br>
            <a:endParaRPr lang="zh-CN" altLang="en-US" sz="3600"/>
          </a:p>
        </p:txBody>
      </p:sp>
      <p:graphicFrame>
        <p:nvGraphicFramePr>
          <p:cNvPr id="4" name="内容占位符 3"/>
          <p:cNvGraphicFramePr/>
          <p:nvPr>
            <p:ph idx="1"/>
          </p:nvPr>
        </p:nvGraphicFramePr>
        <p:xfrm>
          <a:off x="628650" y="1822133"/>
          <a:ext cx="7886700" cy="3841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5800"/>
                <a:gridCol w="5930900"/>
              </a:tblGrid>
              <a:tr h="7683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700" b="1">
                          <a:solidFill>
                            <a:schemeClr val="tx1"/>
                          </a:solidFill>
                        </a:rPr>
                        <a:t>军事：</a:t>
                      </a:r>
                      <a:endParaRPr lang="zh-CN" altLang="en-US" sz="2700" b="1">
                        <a:solidFill>
                          <a:schemeClr val="tx1"/>
                        </a:solidFill>
                      </a:endParaRPr>
                    </a:p>
                  </a:txBody>
                  <a:tcPr marL="202406" marR="202406" marT="102393" marB="102393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1350"/>
                    </a:p>
                  </a:txBody>
                  <a:tcPr marL="202406" marR="202406" marT="102393" marB="102393"/>
                </a:tc>
              </a:tr>
              <a:tr h="7683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700" b="1"/>
                        <a:t>经济：</a:t>
                      </a:r>
                      <a:endParaRPr lang="zh-CN" altLang="en-US" sz="2700" b="1"/>
                    </a:p>
                  </a:txBody>
                  <a:tcPr marL="202406" marR="202406" marT="102393" marB="102393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1350"/>
                    </a:p>
                  </a:txBody>
                  <a:tcPr marL="202406" marR="202406" marT="102393" marB="102393"/>
                </a:tc>
              </a:tr>
              <a:tr h="7683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700" b="1"/>
                        <a:t>政治：</a:t>
                      </a:r>
                      <a:endParaRPr lang="zh-CN" altLang="en-US" sz="2700" b="1"/>
                    </a:p>
                  </a:txBody>
                  <a:tcPr marL="202406" marR="202406" marT="102393" marB="102393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1350"/>
                    </a:p>
                  </a:txBody>
                  <a:tcPr marL="202406" marR="202406" marT="102393" marB="102393"/>
                </a:tc>
              </a:tr>
              <a:tr h="7683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700" b="1">
                          <a:sym typeface="+mn-ea"/>
                        </a:rPr>
                        <a:t>文化：</a:t>
                      </a:r>
                      <a:endParaRPr lang="zh-CN" altLang="en-US" sz="2700" b="1">
                        <a:sym typeface="+mn-ea"/>
                      </a:endParaRPr>
                    </a:p>
                  </a:txBody>
                  <a:tcPr marL="202406" marR="202406" marT="102393" marB="102393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1350"/>
                    </a:p>
                  </a:txBody>
                  <a:tcPr marL="202406" marR="202406" marT="102393" marB="102393"/>
                </a:tc>
              </a:tr>
              <a:tr h="7683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700" b="1"/>
                        <a:t>社会生活：</a:t>
                      </a:r>
                      <a:endParaRPr lang="zh-CN" altLang="en-US" sz="2700" b="1"/>
                    </a:p>
                  </a:txBody>
                  <a:tcPr marL="202406" marR="202406" marT="102393" marB="102393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1350"/>
                    </a:p>
                  </a:txBody>
                  <a:tcPr marL="202406" marR="202406" marT="102393" marB="102393"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623661" y="1924526"/>
            <a:ext cx="2667953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/>
              <a:t>创建新式常备军</a:t>
            </a:r>
            <a:endParaRPr lang="zh-CN" altLang="en-US" sz="2700"/>
          </a:p>
        </p:txBody>
      </p:sp>
      <p:sp>
        <p:nvSpPr>
          <p:cNvPr id="6" name="文本框 5"/>
          <p:cNvSpPr txBox="1"/>
          <p:nvPr/>
        </p:nvSpPr>
        <p:spPr>
          <a:xfrm>
            <a:off x="2623661" y="2533174"/>
            <a:ext cx="5704523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/>
              <a:t>鼓励兴办手工工场，准许工场主购买整个村庄的农奴</a:t>
            </a:r>
            <a:endParaRPr lang="zh-CN" altLang="en-US" sz="2700"/>
          </a:p>
        </p:txBody>
      </p:sp>
      <p:sp>
        <p:nvSpPr>
          <p:cNvPr id="7" name="文本框 6"/>
          <p:cNvSpPr txBox="1"/>
          <p:nvPr/>
        </p:nvSpPr>
        <p:spPr>
          <a:xfrm>
            <a:off x="2524125" y="3432334"/>
            <a:ext cx="5991225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100"/>
              <a:t>建立中央集权的行政体制，要求贵族必须到军队或行政机构为国家服务，按功劳和才能提拔</a:t>
            </a:r>
            <a:endParaRPr lang="zh-CN" altLang="en-US" sz="2100"/>
          </a:p>
        </p:txBody>
      </p:sp>
      <p:sp>
        <p:nvSpPr>
          <p:cNvPr id="8" name="文本框 7"/>
          <p:cNvSpPr txBox="1"/>
          <p:nvPr/>
        </p:nvSpPr>
        <p:spPr>
          <a:xfrm>
            <a:off x="2623661" y="4147185"/>
            <a:ext cx="5813108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/>
              <a:t>派遣留学生，创办科学院，开办学校，创办报纸，推行文化教育</a:t>
            </a:r>
            <a:endParaRPr lang="zh-CN" altLang="en-US" sz="2700"/>
          </a:p>
        </p:txBody>
      </p:sp>
      <p:sp>
        <p:nvSpPr>
          <p:cNvPr id="9" name="文本框 8"/>
          <p:cNvSpPr txBox="1"/>
          <p:nvPr/>
        </p:nvSpPr>
        <p:spPr>
          <a:xfrm>
            <a:off x="2768441" y="5179219"/>
            <a:ext cx="5414486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/>
              <a:t>提倡西方的礼节服饰与生活方式</a:t>
            </a:r>
            <a:endParaRPr lang="zh-CN" altLang="en-US" sz="27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5" name="文本占位符 74754"/>
          <p:cNvSpPr>
            <a:spLocks noGrp="1"/>
          </p:cNvSpPr>
          <p:nvPr>
            <p:ph type="body" idx="1"/>
          </p:nvPr>
        </p:nvSpPr>
        <p:spPr>
          <a:xfrm>
            <a:off x="255905" y="-33337"/>
            <a:ext cx="8631238" cy="3313112"/>
          </a:xfrm>
        </p:spPr>
        <p:txBody>
          <a:bodyPr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  <a:r>
              <a:rPr 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积极：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通过改革，俄国的经济、军事实力大大增强，一跃成为欧洲军事强国，为地外扩张准备了条件（新首都：圣彼得堡）。开启了俄国近代化的进程。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消极：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农奴制进一步强化，后来成为俄国社会发展的障碍。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4756" name="图片 74755" descr="15505980126497d9c94c19b7dddb8e310c985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3355" y="3065780"/>
            <a:ext cx="6096000" cy="3257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6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charRg st="6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charRg st="6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6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55">
                                            <p:txEl>
                                              <p:charRg st="6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755">
                                            <p:txEl>
                                              <p:charRg st="61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1"/>
            <a:ext cx="3168352" cy="38495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90" y="148233"/>
            <a:ext cx="3168735" cy="38610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561" y="184234"/>
            <a:ext cx="3203848" cy="37890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94544" y="4109569"/>
            <a:ext cx="8689821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3200" dirty="0">
                <a:latin typeface="+mn-ea"/>
                <a:ea typeface="+mn-ea"/>
              </a:rPr>
              <a:t>英美法等欧美各国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r>
              <a:rPr lang="zh-CN" altLang="en-US" sz="3200" dirty="0">
                <a:latin typeface="+mn-ea"/>
                <a:ea typeface="+mn-ea"/>
              </a:rPr>
              <a:t>进一步发展，开始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工业革命</a:t>
            </a:r>
            <a:r>
              <a:rPr lang="zh-CN" altLang="en-US" sz="3200" dirty="0">
                <a:latin typeface="+mn-ea"/>
                <a:ea typeface="+mn-ea"/>
              </a:rPr>
              <a:t>，进行殖民扩张，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实力</a:t>
            </a:r>
            <a:r>
              <a:rPr lang="zh-CN" altLang="en-US" sz="3200" dirty="0">
                <a:latin typeface="+mn-ea"/>
                <a:ea typeface="+mn-ea"/>
              </a:rPr>
              <a:t>迅速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上涨</a:t>
            </a:r>
            <a:r>
              <a:rPr lang="zh-CN" altLang="en-US" sz="3200" dirty="0">
                <a:latin typeface="+mn-ea"/>
                <a:ea typeface="+mn-ea"/>
              </a:rPr>
              <a:t>。</a:t>
            </a:r>
            <a:endParaRPr lang="zh-CN" altLang="en-US" sz="3200" dirty="0">
              <a:latin typeface="+mn-ea"/>
              <a:ea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4544" y="5373216"/>
            <a:ext cx="8689821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3200" dirty="0"/>
              <a:t>俄国</a:t>
            </a:r>
            <a:r>
              <a:rPr lang="zh-CN" altLang="en-US" sz="3200" dirty="0">
                <a:solidFill>
                  <a:srgbClr val="FF0000"/>
                </a:solidFill>
              </a:rPr>
              <a:t>农奴制</a:t>
            </a:r>
            <a:r>
              <a:rPr lang="zh-CN" altLang="en-US" sz="3200" dirty="0"/>
              <a:t>盛行，严重制约着资本主义经济的发展。俄国与西欧各国的差距日渐扩大。</a:t>
            </a:r>
            <a:endParaRPr lang="zh-CN" altLang="en-US" sz="3200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Picture 2" descr="0T6245c9-0"/>
          <p:cNvPicPr>
            <a:picLocks noChangeAspect="1"/>
          </p:cNvPicPr>
          <p:nvPr/>
        </p:nvPicPr>
        <p:blipFill>
          <a:blip r:embed="rId1"/>
          <a:srcRect t="82602" b="4294"/>
          <a:stretch>
            <a:fillRect/>
          </a:stretch>
        </p:blipFill>
        <p:spPr>
          <a:xfrm>
            <a:off x="1143000" y="5348764"/>
            <a:ext cx="6858000" cy="43219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7"/>
          <p:cNvSpPr/>
          <p:nvPr/>
        </p:nvSpPr>
        <p:spPr>
          <a:xfrm>
            <a:off x="1143000" y="922973"/>
            <a:ext cx="4663440" cy="506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7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危机四伏的俄国</a:t>
            </a:r>
            <a:r>
              <a:rPr lang="en-US" altLang="zh-CN" sz="27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</a:t>
            </a:r>
            <a:r>
              <a:rPr lang="zh-CN" altLang="en-US" sz="27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改革的背景</a:t>
            </a:r>
            <a:endParaRPr lang="zh-CN" altLang="en-US" sz="2700" b="1" dirty="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1763316" y="2187179"/>
            <a:ext cx="3078956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endParaRPr kumimoji="0" lang="zh-CN" altLang="zh-CN" sz="2400" kern="1200" cap="none" spc="0" normalizeH="0" baseline="0" noProof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隶书" pitchFamily="49" charset="-122"/>
              <a:cs typeface="+mn-cs"/>
            </a:endParaRPr>
          </a:p>
        </p:txBody>
      </p:sp>
      <p:graphicFrame>
        <p:nvGraphicFramePr>
          <p:cNvPr id="68932" name="Group 324"/>
          <p:cNvGraphicFramePr>
            <a:graphicFrameLocks noGrp="1"/>
          </p:cNvGraphicFramePr>
          <p:nvPr>
            <p:ph idx="1"/>
          </p:nvPr>
        </p:nvGraphicFramePr>
        <p:xfrm>
          <a:off x="1980010" y="1927622"/>
          <a:ext cx="5130165" cy="1720850"/>
        </p:xfrm>
        <a:graphic>
          <a:graphicData uri="http://schemas.openxmlformats.org/drawingml/2006/table">
            <a:tbl>
              <a:tblPr/>
              <a:tblGrid>
                <a:gridCol w="862965"/>
                <a:gridCol w="1243330"/>
                <a:gridCol w="918210"/>
                <a:gridCol w="1026160"/>
                <a:gridCol w="1079500"/>
              </a:tblGrid>
              <a:tr h="342900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国别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人均</a:t>
                      </a:r>
                      <a:endParaRPr kumimoji="0" lang="zh-CN" altLang="en-US" sz="7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（卢布）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铁（万吨）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铁路</a:t>
                      </a:r>
                      <a:endParaRPr kumimoji="0" lang="zh-CN" altLang="en-US" sz="7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（公里）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1850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1860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俄国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71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22.8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29.8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1600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英国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323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228.5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388.8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14603</a:t>
                      </a:r>
                      <a:endParaRPr kumimoji="0" lang="en-US" altLang="zh-CN" sz="7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法国</a:t>
                      </a:r>
                      <a:endParaRPr kumimoji="0" lang="zh-CN" altLang="en-US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150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40.6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89.8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9160</a:t>
                      </a:r>
                      <a:endParaRPr kumimoji="0" lang="en-US" altLang="zh-CN" sz="13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8928" name="Text Box 320"/>
          <p:cNvSpPr txBox="1">
            <a:spLocks noChangeArrowheads="1"/>
          </p:cNvSpPr>
          <p:nvPr/>
        </p:nvSpPr>
        <p:spPr bwMode="auto">
          <a:xfrm>
            <a:off x="1143000" y="1490186"/>
            <a:ext cx="1134666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  <a:cs typeface="+mn-cs"/>
              </a:rPr>
              <a:t>材料一</a:t>
            </a:r>
            <a:endParaRPr kumimoji="0" lang="zh-CN" altLang="en-US" sz="2400" kern="1200" cap="none" spc="0" normalizeH="0" baseline="0" noProof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隶书" pitchFamily="49" charset="-122"/>
              <a:cs typeface="+mn-cs"/>
            </a:endParaRPr>
          </a:p>
        </p:txBody>
      </p:sp>
      <p:sp>
        <p:nvSpPr>
          <p:cNvPr id="68930" name="Text Box 322"/>
          <p:cNvSpPr txBox="1">
            <a:spLocks noChangeArrowheads="1"/>
          </p:cNvSpPr>
          <p:nvPr/>
        </p:nvSpPr>
        <p:spPr bwMode="auto">
          <a:xfrm>
            <a:off x="1818085" y="5643563"/>
            <a:ext cx="3995738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endParaRPr kumimoji="0" lang="zh-CN" altLang="zh-CN" sz="2400" kern="1200" cap="none" spc="0" normalizeH="0" baseline="0" noProof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隶书" pitchFamily="49" charset="-122"/>
              <a:cs typeface="+mn-cs"/>
            </a:endParaRPr>
          </a:p>
        </p:txBody>
      </p:sp>
      <p:sp>
        <p:nvSpPr>
          <p:cNvPr id="68931" name="Text Box 323"/>
          <p:cNvSpPr txBox="1">
            <a:spLocks noChangeArrowheads="1"/>
          </p:cNvSpPr>
          <p:nvPr/>
        </p:nvSpPr>
        <p:spPr bwMode="auto">
          <a:xfrm>
            <a:off x="1116330" y="5348526"/>
            <a:ext cx="685800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  <a:cs typeface="+mn-cs"/>
              </a:rPr>
              <a:t>19</a:t>
            </a:r>
            <a:r>
              <a:rPr kumimoji="0" lang="zh-CN" altLang="en-US" sz="2400" kern="1200" cap="none" spc="0" normalizeH="0" baseline="0" noProof="0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  <a:cs typeface="+mn-cs"/>
              </a:rPr>
              <a:t>世纪中期俄国资本主义发展的状况如何？</a:t>
            </a:r>
            <a:endParaRPr kumimoji="0" lang="zh-CN" altLang="en-US" sz="2400" kern="1200" cap="none" spc="0" normalizeH="0" baseline="0" noProof="0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隶书" pitchFamily="49" charset="-122"/>
              <a:cs typeface="+mn-cs"/>
            </a:endParaRPr>
          </a:p>
        </p:txBody>
      </p:sp>
      <p:sp>
        <p:nvSpPr>
          <p:cNvPr id="8241" name="AutoShape 49"/>
          <p:cNvSpPr/>
          <p:nvPr/>
        </p:nvSpPr>
        <p:spPr>
          <a:xfrm>
            <a:off x="1737122" y="3920014"/>
            <a:ext cx="5616178" cy="648891"/>
          </a:xfrm>
          <a:prstGeom prst="wedgeRectCallout">
            <a:avLst>
              <a:gd name="adj1" fmla="val 23435"/>
              <a:gd name="adj2" fmla="val 158806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000" dirty="0">
                <a:solidFill>
                  <a:srgbClr val="990033"/>
                </a:solidFill>
                <a:latin typeface="Arial" panose="020B0604020202020204" pitchFamily="34" charset="0"/>
                <a:ea typeface="隶书" pitchFamily="49" charset="-122"/>
              </a:rPr>
              <a:t>落后于主要资本主义国家</a:t>
            </a:r>
            <a:endParaRPr lang="zh-CN" altLang="en-US" sz="3000" dirty="0">
              <a:solidFill>
                <a:srgbClr val="990033"/>
              </a:solidFill>
              <a:latin typeface="Arial" panose="020B0604020202020204" pitchFamily="34" charset="0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2743200" y="857250"/>
            <a:ext cx="3314700" cy="571500"/>
          </a:xfrm>
        </p:spPr>
        <p:txBody>
          <a:bodyPr wrap="square" lIns="68580" tIns="34290" rIns="68580" bIns="34290" anchor="ctr"/>
          <a:p>
            <a:pPr eaLnBrk="1" hangingPunct="1"/>
            <a:r>
              <a:rPr lang="zh-CN" altLang="en-US" sz="3000" b="1" dirty="0">
                <a:ea typeface="楷体_GB2312" pitchFamily="49" charset="-122"/>
              </a:rPr>
              <a:t>农奴生活环境恶劣</a:t>
            </a:r>
            <a:endParaRPr lang="zh-CN" altLang="en-US" sz="3000" b="1" dirty="0">
              <a:ea typeface="楷体_GB2312" pitchFamily="49" charset="-122"/>
            </a:endParaRPr>
          </a:p>
        </p:txBody>
      </p:sp>
      <p:pic>
        <p:nvPicPr>
          <p:cNvPr id="15363" name="Picture 4" descr="农奴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0626" y="1485900"/>
            <a:ext cx="6582728" cy="391620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Picture 3" descr="img7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</p:pic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1277541" y="1052513"/>
            <a:ext cx="4185047" cy="390525"/>
          </a:xfrm>
        </p:spPr>
        <p:txBody>
          <a:bodyPr wrap="square" lIns="68580" tIns="34290" rIns="68580" bIns="34290" anchor="ctr"/>
          <a:p>
            <a:pPr eaLnBrk="1" hangingPunct="1"/>
            <a:r>
              <a:rPr lang="zh-CN" altLang="en-US" sz="2700" b="1" dirty="0">
                <a:solidFill>
                  <a:srgbClr val="990033"/>
                </a:solidFill>
                <a:ea typeface="迷你简黑咪" pitchFamily="49" charset="-122"/>
              </a:rPr>
              <a:t>工场主（资本家）的烦恼</a:t>
            </a:r>
            <a:endParaRPr lang="zh-CN" altLang="en-US" sz="2700" b="1" dirty="0">
              <a:solidFill>
                <a:srgbClr val="990033"/>
              </a:solidFill>
              <a:ea typeface="迷你简黑咪" pitchFamily="49" charset="-122"/>
            </a:endParaRPr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2250281" y="1593056"/>
            <a:ext cx="5643563" cy="3726656"/>
          </a:xfrm>
          <a:prstGeom prst="wedgeEllipseCallout">
            <a:avLst>
              <a:gd name="adj1" fmla="val -55907"/>
              <a:gd name="adj2" fmla="val 23130"/>
            </a:avLst>
          </a:prstGeom>
          <a:solidFill>
            <a:schemeClr val="hlink"/>
          </a:solidFill>
          <a:ln w="76200" algn="ctr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/>
          <a:p>
            <a:pPr fontAlgn="base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郁闷</a:t>
            </a:r>
            <a:r>
              <a:rPr lang="en-US" altLang="zh-CN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!</a:t>
            </a: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工场里人手总是不够</a:t>
            </a:r>
            <a:r>
              <a:rPr lang="en-US" altLang="zh-CN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;</a:t>
            </a: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产品销售也不好</a:t>
            </a:r>
            <a:r>
              <a:rPr lang="en-US" altLang="zh-CN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,</a:t>
            </a: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农奴太穷了</a:t>
            </a:r>
            <a:r>
              <a:rPr lang="en-US" altLang="zh-CN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,</a:t>
            </a: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他们买不起</a:t>
            </a:r>
            <a:r>
              <a:rPr lang="en-US" altLang="zh-CN" sz="21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迷你简琥珀" pitchFamily="65" charset="-122"/>
                <a:cs typeface="+mn-cs"/>
              </a:rPr>
              <a:t>……</a:t>
            </a: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唉</a:t>
            </a:r>
            <a:r>
              <a:rPr lang="en-US" altLang="zh-CN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,</a:t>
            </a:r>
            <a:r>
              <a:rPr lang="zh-CN" altLang="en-US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都是那讨厌的农奴制</a:t>
            </a:r>
            <a:r>
              <a:rPr lang="en-US" altLang="zh-CN" sz="3000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迷你简琥珀" pitchFamily="65" charset="-122"/>
                <a:ea typeface="迷你简琥珀" pitchFamily="65" charset="-122"/>
                <a:cs typeface="+mn-cs"/>
              </a:rPr>
              <a:t>.</a:t>
            </a:r>
            <a:endParaRPr lang="en-US" altLang="zh-CN" sz="3000" strike="noStrike" noProof="1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迷你简琥珀" pitchFamily="65" charset="-122"/>
              <a:ea typeface="迷你简琥珀" pitchFamily="65" charset="-122"/>
            </a:endParaRPr>
          </a:p>
        </p:txBody>
      </p:sp>
      <p:pic>
        <p:nvPicPr>
          <p:cNvPr id="17412" name="Picture 4" descr="01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3320654"/>
            <a:ext cx="947738" cy="213955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Picture 7" descr="0T6245c9-0"/>
          <p:cNvPicPr>
            <a:picLocks noChangeAspect="1"/>
          </p:cNvPicPr>
          <p:nvPr/>
        </p:nvPicPr>
        <p:blipFill>
          <a:blip r:embed="rId3"/>
          <a:srcRect t="82602" b="4294"/>
          <a:stretch>
            <a:fillRect/>
          </a:stretch>
        </p:blipFill>
        <p:spPr>
          <a:xfrm>
            <a:off x="1143000" y="5588794"/>
            <a:ext cx="6858000" cy="43219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3" descr="img7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</p:pic>
      <p:grpSp>
        <p:nvGrpSpPr>
          <p:cNvPr id="18435" name="Group 9"/>
          <p:cNvGrpSpPr/>
          <p:nvPr/>
        </p:nvGrpSpPr>
        <p:grpSpPr>
          <a:xfrm>
            <a:off x="1547813" y="1484710"/>
            <a:ext cx="3511153" cy="2446734"/>
            <a:chOff x="384" y="912"/>
            <a:chExt cx="2949" cy="2055"/>
          </a:xfrm>
        </p:grpSpPr>
        <p:sp>
          <p:nvSpPr>
            <p:cNvPr id="18436" name="Text Box 5"/>
            <p:cNvSpPr txBox="1"/>
            <p:nvPr/>
          </p:nvSpPr>
          <p:spPr>
            <a:xfrm>
              <a:off x="384" y="912"/>
              <a:ext cx="1776" cy="85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000" dirty="0">
                  <a:solidFill>
                    <a:schemeClr val="tx1"/>
                  </a:solidFill>
                  <a:latin typeface="Comic Sans MS" panose="030F0702030302020204" pitchFamily="66" charset="0"/>
                  <a:ea typeface="楷体_GB2312" pitchFamily="49" charset="-122"/>
                </a:rPr>
                <a:t>缺乏大量的自由劳动力</a:t>
              </a:r>
              <a:endParaRPr lang="zh-CN" altLang="en-US" sz="3000" dirty="0">
                <a:solidFill>
                  <a:schemeClr val="tx1"/>
                </a:solidFill>
                <a:latin typeface="Comic Sans MS" panose="030F0702030302020204" pitchFamily="66" charset="0"/>
                <a:ea typeface="楷体_GB2312" pitchFamily="49" charset="-122"/>
              </a:endParaRPr>
            </a:p>
          </p:txBody>
        </p:sp>
        <p:sp>
          <p:nvSpPr>
            <p:cNvPr id="18437" name="Text Box 6"/>
            <p:cNvSpPr txBox="1"/>
            <p:nvPr/>
          </p:nvSpPr>
          <p:spPr>
            <a:xfrm>
              <a:off x="385" y="2115"/>
              <a:ext cx="1728" cy="85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000" dirty="0">
                  <a:solidFill>
                    <a:schemeClr val="tx1"/>
                  </a:solidFill>
                  <a:latin typeface="Comic Sans MS" panose="030F0702030302020204" pitchFamily="66" charset="0"/>
                  <a:ea typeface="楷体_GB2312" pitchFamily="49" charset="-122"/>
                </a:rPr>
                <a:t>农奴生活水平低下</a:t>
              </a:r>
              <a:endParaRPr lang="zh-CN" altLang="en-US" sz="3000" dirty="0">
                <a:solidFill>
                  <a:schemeClr val="tx1"/>
                </a:solidFill>
                <a:latin typeface="Comic Sans MS" panose="030F0702030302020204" pitchFamily="66" charset="0"/>
                <a:ea typeface="楷体_GB2312" pitchFamily="49" charset="-122"/>
              </a:endParaRPr>
            </a:p>
          </p:txBody>
        </p:sp>
        <p:sp>
          <p:nvSpPr>
            <p:cNvPr id="18438" name="Line 7"/>
            <p:cNvSpPr/>
            <p:nvPr/>
          </p:nvSpPr>
          <p:spPr>
            <a:xfrm>
              <a:off x="2562" y="1207"/>
              <a:ext cx="768" cy="576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8439" name="Line 8"/>
            <p:cNvSpPr/>
            <p:nvPr/>
          </p:nvSpPr>
          <p:spPr>
            <a:xfrm flipV="1">
              <a:off x="2517" y="1888"/>
              <a:ext cx="816" cy="672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9225" name="Text Box 9"/>
          <p:cNvSpPr txBox="1"/>
          <p:nvPr/>
        </p:nvSpPr>
        <p:spPr>
          <a:xfrm>
            <a:off x="5274469" y="2025254"/>
            <a:ext cx="2343150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阻碍了资本主义发展</a:t>
            </a:r>
            <a:endParaRPr lang="zh-CN" altLang="en-US" sz="30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9226" name="Text Box 10"/>
          <p:cNvSpPr txBox="1"/>
          <p:nvPr/>
        </p:nvSpPr>
        <p:spPr>
          <a:xfrm>
            <a:off x="1485900" y="4800600"/>
            <a:ext cx="6172200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u="sng" dirty="0">
                <a:solidFill>
                  <a:srgbClr val="FF5050"/>
                </a:solidFill>
                <a:latin typeface="Comic Sans MS" panose="030F0702030302020204" pitchFamily="66" charset="0"/>
                <a:ea typeface="楷体_GB2312" pitchFamily="49" charset="-122"/>
              </a:rPr>
              <a:t>根本原因</a:t>
            </a:r>
            <a:r>
              <a:rPr lang="en-US" altLang="zh-CN" sz="30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--</a:t>
            </a:r>
            <a:r>
              <a:rPr lang="zh-CN" altLang="en-US" sz="30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封建农奴制阻碍了资本主义的发展</a:t>
            </a:r>
            <a:endParaRPr lang="zh-CN" altLang="en-US" sz="30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  <p:bldP spid="92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4042426"/>
            <a:ext cx="9144000" cy="2781300"/>
          </a:xfrm>
          <a:prstGeom prst="rect">
            <a:avLst/>
          </a:prstGeom>
          <a:solidFill>
            <a:srgbClr val="CC99FF">
              <a:alpha val="59999"/>
            </a:srgbClr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 dirty="0">
              <a:latin typeface="+mn-ea"/>
              <a:ea typeface="+mn-ea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67748" y="267721"/>
            <a:ext cx="6607990" cy="34163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</a:rPr>
              <a:t>“</a:t>
            </a:r>
            <a:r>
              <a:rPr lang="zh-CN" altLang="en-US" sz="2400" dirty="0">
                <a:latin typeface="+mn-ea"/>
                <a:ea typeface="+mn-ea"/>
                <a:sym typeface="Arial" panose="020B0604020202020204" pitchFamily="34" charset="0"/>
              </a:rPr>
              <a:t>大家好，我叫尤里，现在是1861年的俄国。我是安德烈公爵家的农奴，整个俄国90%以上的人口都是像我这样的农奴。我们穷苦，一年到头也无法给自己买点商品。公爵老爷挣到钱之后又购买了大量的土地和农奴。我们夜以继日工作却依旧贫困潦倒，想要另谋生路又无法自由选择。家里已经断粮了，而公爵依然把我们当奴隶一样对待。周边农奴起义的频率不断提高，看来我也得为了全家的生存做些什么了！”</a:t>
            </a:r>
            <a:endParaRPr lang="zh-CN" altLang="en-US" sz="2400" dirty="0">
              <a:latin typeface="+mn-ea"/>
              <a:ea typeface="+mn-ea"/>
              <a:sym typeface="Arial" panose="020B0604020202020204" pitchFamily="34" charset="0"/>
            </a:endParaRPr>
          </a:p>
        </p:txBody>
      </p:sp>
      <p:pic>
        <p:nvPicPr>
          <p:cNvPr id="8196" name="Picture 4" descr="未标题-1 拷贝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6255"/>
            <a:ext cx="2234723" cy="31770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097273" y="4205736"/>
            <a:ext cx="7128842" cy="582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农奴制严重阻碍了俄国资本主义的发展</a:t>
            </a:r>
            <a:endParaRPr lang="zh-CN" altLang="en-US" dirty="0">
              <a:solidFill>
                <a:srgbClr val="000099"/>
              </a:solidFill>
              <a:latin typeface="+mn-ea"/>
              <a:ea typeface="+mn-ea"/>
            </a:endParaRPr>
          </a:p>
        </p:txBody>
      </p:sp>
      <p:grpSp>
        <p:nvGrpSpPr>
          <p:cNvPr id="8198" name="Group 6"/>
          <p:cNvGrpSpPr/>
          <p:nvPr/>
        </p:nvGrpSpPr>
        <p:grpSpPr bwMode="auto">
          <a:xfrm>
            <a:off x="1008898" y="4922929"/>
            <a:ext cx="7641153" cy="1748648"/>
            <a:chOff x="1133" y="3"/>
            <a:chExt cx="4575" cy="946"/>
          </a:xfrm>
        </p:grpSpPr>
        <p:pic>
          <p:nvPicPr>
            <p:cNvPr id="8216" name="Picture 8" descr="wb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4" y="5"/>
              <a:ext cx="1189" cy="9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" name="Picture 11" descr="wb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2" y="3"/>
              <a:ext cx="1196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8212" name="Picture 14" descr="wb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3" y="5"/>
              <a:ext cx="1232" cy="944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8214" name="AutoShape 22"/>
          <p:cNvSpPr>
            <a:spLocks noChangeArrowheads="1"/>
          </p:cNvSpPr>
          <p:nvPr/>
        </p:nvSpPr>
        <p:spPr bwMode="auto">
          <a:xfrm>
            <a:off x="1068091" y="492602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 flipV="1">
            <a:off x="4117138" y="3212976"/>
            <a:ext cx="1174080" cy="819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6" name="Line 26"/>
          <p:cNvSpPr>
            <a:spLocks noChangeShapeType="1"/>
          </p:cNvSpPr>
          <p:nvPr/>
        </p:nvSpPr>
        <p:spPr bwMode="auto">
          <a:xfrm flipV="1">
            <a:off x="2915816" y="1772816"/>
            <a:ext cx="2679035" cy="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7530" y="5220080"/>
            <a:ext cx="59967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市场</a:t>
            </a:r>
            <a:endParaRPr lang="zh-CN" altLang="en-US" sz="3600" dirty="0">
              <a:latin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230115" y="5220080"/>
            <a:ext cx="59967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资金</a:t>
            </a:r>
            <a:endParaRPr lang="zh-CN" altLang="en-US" sz="3600" dirty="0">
              <a:latin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43696" y="4941814"/>
            <a:ext cx="599677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劳动力</a:t>
            </a:r>
            <a:endParaRPr lang="zh-CN" altLang="en-US" sz="3600" dirty="0">
              <a:latin typeface="+mn-ea"/>
            </a:endParaRPr>
          </a:p>
        </p:txBody>
      </p:sp>
      <p:sp>
        <p:nvSpPr>
          <p:cNvPr id="30" name="AutoShape 22"/>
          <p:cNvSpPr>
            <a:spLocks noChangeArrowheads="1"/>
          </p:cNvSpPr>
          <p:nvPr/>
        </p:nvSpPr>
        <p:spPr bwMode="auto">
          <a:xfrm>
            <a:off x="3874185" y="4911615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1" name="AutoShape 22"/>
          <p:cNvSpPr>
            <a:spLocks noChangeArrowheads="1"/>
          </p:cNvSpPr>
          <p:nvPr/>
        </p:nvSpPr>
        <p:spPr bwMode="auto">
          <a:xfrm>
            <a:off x="6692785" y="493364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2" name="Line 26"/>
          <p:cNvSpPr>
            <a:spLocks noChangeShapeType="1"/>
          </p:cNvSpPr>
          <p:nvPr/>
        </p:nvSpPr>
        <p:spPr bwMode="auto">
          <a:xfrm flipV="1">
            <a:off x="2569699" y="2131202"/>
            <a:ext cx="3266070" cy="1654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3" name="Line 26"/>
          <p:cNvSpPr>
            <a:spLocks noChangeShapeType="1"/>
          </p:cNvSpPr>
          <p:nvPr/>
        </p:nvSpPr>
        <p:spPr bwMode="auto">
          <a:xfrm flipV="1">
            <a:off x="4704178" y="2491241"/>
            <a:ext cx="4044286" cy="1655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 animBg="1" autoUpdateAnimBg="0"/>
      <p:bldP spid="8214" grpId="0" animBg="1"/>
      <p:bldP spid="8218" grpId="0" animBg="1"/>
      <p:bldP spid="26" grpId="0" animBg="1"/>
      <p:bldP spid="4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>
              <a:latin typeface="+mn-ea"/>
              <a:ea typeface="+mn-ea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>
              <a:latin typeface="+mn-ea"/>
            </a:endParaRPr>
          </a:p>
        </p:txBody>
      </p:sp>
      <p:grpSp>
        <p:nvGrpSpPr>
          <p:cNvPr id="9220" name="Group 4"/>
          <p:cNvGrpSpPr/>
          <p:nvPr/>
        </p:nvGrpSpPr>
        <p:grpSpPr bwMode="auto">
          <a:xfrm>
            <a:off x="0" y="0"/>
            <a:ext cx="9144000" cy="6858000"/>
            <a:chOff x="295" y="618"/>
            <a:chExt cx="5216" cy="3356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295" y="618"/>
              <a:ext cx="5216" cy="33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>
                <a:latin typeface="+mn-ea"/>
                <a:ea typeface="+mn-ea"/>
              </a:endParaRPr>
            </a:p>
          </p:txBody>
        </p:sp>
        <p:graphicFrame>
          <p:nvGraphicFramePr>
            <p:cNvPr id="2" name="Object 6"/>
            <p:cNvGraphicFramePr>
              <a:graphicFrameLocks noChangeAspect="1"/>
            </p:cNvGraphicFramePr>
            <p:nvPr/>
          </p:nvGraphicFramePr>
          <p:xfrm>
            <a:off x="916" y="1285"/>
            <a:ext cx="3776" cy="24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9223" name="Text Box 7"/>
            <p:cNvSpPr txBox="1">
              <a:spLocks noChangeArrowheads="1"/>
            </p:cNvSpPr>
            <p:nvPr/>
          </p:nvSpPr>
          <p:spPr bwMode="auto">
            <a:xfrm>
              <a:off x="2215" y="789"/>
              <a:ext cx="1555" cy="40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4800" dirty="0">
                  <a:solidFill>
                    <a:schemeClr val="bg1"/>
                  </a:solidFill>
                  <a:latin typeface="+mn-ea"/>
                  <a:ea typeface="+mn-ea"/>
                </a:rPr>
                <a:t>农奴暴动</a:t>
              </a:r>
              <a:endParaRPr lang="zh-CN" altLang="en-US" sz="48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1426" y="2985"/>
              <a:ext cx="407" cy="179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86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  <a:endParaRPr lang="zh-CN" altLang="en-US" sz="1800" dirty="0">
                <a:solidFill>
                  <a:srgbClr val="CC3300"/>
                </a:solidFill>
                <a:latin typeface="+mn-ea"/>
                <a:ea typeface="+mn-ea"/>
              </a:endParaRPr>
            </a:p>
          </p:txBody>
        </p:sp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2229" y="2998"/>
              <a:ext cx="388" cy="179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90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  <a:endParaRPr lang="zh-CN" altLang="en-US" sz="1800" dirty="0">
                <a:solidFill>
                  <a:srgbClr val="CC3300"/>
                </a:solidFill>
                <a:latin typeface="+mn-ea"/>
                <a:ea typeface="+mn-ea"/>
              </a:endParaRPr>
            </a:p>
          </p:txBody>
        </p:sp>
        <p:sp>
          <p:nvSpPr>
            <p:cNvPr id="9226" name="Text Box 10"/>
            <p:cNvSpPr txBox="1">
              <a:spLocks noChangeArrowheads="1"/>
            </p:cNvSpPr>
            <p:nvPr/>
          </p:nvSpPr>
          <p:spPr bwMode="auto">
            <a:xfrm>
              <a:off x="2993" y="2908"/>
              <a:ext cx="466" cy="179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126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  <a:endParaRPr lang="zh-CN" altLang="en-US" sz="1800" dirty="0">
                <a:solidFill>
                  <a:srgbClr val="CC3300"/>
                </a:solidFill>
                <a:latin typeface="+mn-ea"/>
                <a:ea typeface="+mn-ea"/>
              </a:endParaRPr>
            </a:p>
          </p:txBody>
        </p:sp>
        <p:sp>
          <p:nvSpPr>
            <p:cNvPr id="9227" name="Text Box 11"/>
            <p:cNvSpPr txBox="1">
              <a:spLocks noChangeArrowheads="1"/>
            </p:cNvSpPr>
            <p:nvPr/>
          </p:nvSpPr>
          <p:spPr bwMode="auto">
            <a:xfrm>
              <a:off x="3766" y="1342"/>
              <a:ext cx="534" cy="179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1176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  <a:endParaRPr lang="zh-CN" altLang="en-US" sz="1800" dirty="0">
                <a:solidFill>
                  <a:srgbClr val="CC3300"/>
                </a:solidFill>
                <a:latin typeface="+mn-ea"/>
                <a:ea typeface="+mn-ea"/>
              </a:endParaRPr>
            </a:p>
          </p:txBody>
        </p:sp>
        <p:sp>
          <p:nvSpPr>
            <p:cNvPr id="9228" name="Text Box 12"/>
            <p:cNvSpPr txBox="1">
              <a:spLocks noChangeArrowheads="1"/>
            </p:cNvSpPr>
            <p:nvPr/>
          </p:nvSpPr>
          <p:spPr bwMode="auto">
            <a:xfrm>
              <a:off x="916" y="1196"/>
              <a:ext cx="454" cy="2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400" dirty="0">
                  <a:latin typeface="+mn-ea"/>
                  <a:ea typeface="+mn-ea"/>
                </a:rPr>
                <a:t>次数</a:t>
              </a:r>
              <a:endParaRPr lang="zh-CN" altLang="en-US" sz="2400" dirty="0">
                <a:latin typeface="+mn-ea"/>
                <a:ea typeface="+mn-ea"/>
              </a:endParaRPr>
            </a:p>
          </p:txBody>
        </p:sp>
        <p:sp>
          <p:nvSpPr>
            <p:cNvPr id="9229" name="Text Box 13"/>
            <p:cNvSpPr txBox="1">
              <a:spLocks noChangeArrowheads="1"/>
            </p:cNvSpPr>
            <p:nvPr/>
          </p:nvSpPr>
          <p:spPr bwMode="auto">
            <a:xfrm>
              <a:off x="4598" y="3350"/>
              <a:ext cx="454" cy="2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400" dirty="0">
                  <a:latin typeface="+mn-ea"/>
                  <a:ea typeface="+mn-ea"/>
                </a:rPr>
                <a:t>年代</a:t>
              </a:r>
              <a:endParaRPr lang="zh-CN" altLang="en-US" sz="2400" dirty="0"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Picture 3" descr="70ef18ebf130b4eed439c9f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235" y="1431131"/>
            <a:ext cx="3706178" cy="3337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6" name="Picture 4" descr="0T6245c9-0"/>
          <p:cNvPicPr>
            <a:picLocks noChangeAspect="1"/>
          </p:cNvPicPr>
          <p:nvPr/>
        </p:nvPicPr>
        <p:blipFill>
          <a:blip r:embed="rId2"/>
          <a:srcRect b="87903"/>
          <a:stretch>
            <a:fillRect/>
          </a:stretch>
        </p:blipFill>
        <p:spPr>
          <a:xfrm>
            <a:off x="737235" y="846773"/>
            <a:ext cx="6858000" cy="465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2181225" y="1384697"/>
            <a:ext cx="2322910" cy="460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noProof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迷你简白棋" pitchFamily="2" charset="-122"/>
                <a:cs typeface="+mn-cs"/>
              </a:rPr>
              <a:t>克里米亚战争</a:t>
            </a:r>
            <a:endParaRPr lang="zh-CN" altLang="en-US" sz="2400" noProof="1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迷你简白棋" pitchFamily="2" charset="-122"/>
            </a:endParaRPr>
          </a:p>
        </p:txBody>
      </p:sp>
      <p:sp>
        <p:nvSpPr>
          <p:cNvPr id="33801" name="Rectangle 9"/>
          <p:cNvSpPr/>
          <p:nvPr/>
        </p:nvSpPr>
        <p:spPr>
          <a:xfrm>
            <a:off x="737235" y="5952173"/>
            <a:ext cx="7737634" cy="41402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txBody>
          <a:bodyPr wrap="square" anchor="t">
            <a:spAutoFit/>
          </a:bodyPr>
          <a:p>
            <a:pPr fontAlgn="base"/>
            <a:r>
              <a:rPr lang="zh-CN" altLang="en-US" sz="2100" b="1" strike="noStrike" noProof="1" dirty="0">
                <a:solidFill>
                  <a:srgbClr val="FF0000"/>
                </a:solidFill>
                <a:latin typeface="迷你简琥珀" pitchFamily="65" charset="-122"/>
                <a:ea typeface="迷你简琥珀" pitchFamily="65" charset="-122"/>
                <a:cs typeface="+mn-cs"/>
              </a:rPr>
              <a:t>克里米亚战争中惨败，充分暴露了农奴制俄国的腐朽性（对外）</a:t>
            </a:r>
            <a:endParaRPr lang="zh-CN" altLang="en-US" sz="2100" b="1" strike="noStrike" noProof="1" dirty="0">
              <a:solidFill>
                <a:srgbClr val="FF0000"/>
              </a:solidFill>
              <a:latin typeface="迷你简琥珀" pitchFamily="65" charset="-122"/>
              <a:ea typeface="迷你简琥珀" pitchFamily="65" charset="-122"/>
            </a:endParaRP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831056" y="1430894"/>
            <a:ext cx="1394460" cy="4140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b="1" i="0" u="none" strike="noStrike" kern="1200" cap="none" spc="0" normalizeH="0" baseline="0" noProof="0">
                <a:ln>
                  <a:noFill/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迷你简水柱" pitchFamily="65" charset="-122"/>
                <a:ea typeface="迷你简水柱" pitchFamily="65" charset="-122"/>
                <a:cs typeface="+mn-cs"/>
              </a:rPr>
              <a:t>1853-1856</a:t>
            </a:r>
            <a:endParaRPr kumimoji="0" lang="en-US" altLang="zh-CN" sz="2100" b="1" i="0" u="none" strike="noStrike" kern="1200" cap="none" spc="0" normalizeH="0" baseline="0" noProof="0">
              <a:ln>
                <a:noFill/>
              </a:ln>
              <a:solidFill>
                <a:srgbClr val="66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迷你简水柱" pitchFamily="65" charset="-122"/>
              <a:ea typeface="迷你简水柱" pitchFamily="65" charset="-122"/>
              <a:cs typeface="+mn-cs"/>
            </a:endParaRPr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1311116" y="782241"/>
            <a:ext cx="2849880" cy="55308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itchFamily="49" charset="-122"/>
                <a:cs typeface="+mn-cs"/>
              </a:rPr>
              <a:t>对外战争的失利</a:t>
            </a:r>
            <a:endParaRPr kumimoji="1" lang="zh-CN" altLang="en-US" sz="3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隶书" pitchFamily="49" charset="-122"/>
              <a:cs typeface="+mn-cs"/>
            </a:endParaRPr>
          </a:p>
        </p:txBody>
      </p:sp>
      <p:sp>
        <p:nvSpPr>
          <p:cNvPr id="21513" name="文本框 1"/>
          <p:cNvSpPr txBox="1"/>
          <p:nvPr/>
        </p:nvSpPr>
        <p:spPr>
          <a:xfrm>
            <a:off x="2469197" y="4768215"/>
            <a:ext cx="3394472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700">
                <a:latin typeface="Arial" panose="020B0604020202020204" pitchFamily="34" charset="0"/>
                <a:ea typeface="隶书" pitchFamily="49" charset="-122"/>
              </a:rPr>
              <a:t>俄国</a:t>
            </a:r>
            <a:r>
              <a:rPr lang="en-US" altLang="zh-CN" sz="2700">
                <a:latin typeface="Arial" panose="020B0604020202020204" pitchFamily="34" charset="0"/>
                <a:ea typeface="隶书" pitchFamily="49" charset="-122"/>
              </a:rPr>
              <a:t>VS</a:t>
            </a:r>
            <a:r>
              <a:rPr lang="zh-CN" altLang="en-US" sz="2700">
                <a:latin typeface="Arial" panose="020B0604020202020204" pitchFamily="34" charset="0"/>
                <a:ea typeface="隶书" pitchFamily="49" charset="-122"/>
              </a:rPr>
              <a:t>土耳其、英法</a:t>
            </a:r>
            <a:endParaRPr lang="zh-CN" altLang="en-US" sz="2700">
              <a:latin typeface="Arial" panose="020B0604020202020204" pitchFamily="34" charset="0"/>
              <a:ea typeface="隶书" pitchFamily="49" charset="-122"/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4672330" y="1489710"/>
            <a:ext cx="4008755" cy="28917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“</a:t>
            </a:r>
            <a:r>
              <a:rPr lang="zh-CN" altLang="en-US" sz="2800" dirty="0">
                <a:latin typeface="+mn-ea"/>
                <a:ea typeface="+mn-ea"/>
              </a:rPr>
              <a:t>克里米亚战争的特点就是一个采用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原始生产形式</a:t>
            </a:r>
            <a:r>
              <a:rPr lang="zh-CN" altLang="en-US" sz="2800" dirty="0">
                <a:latin typeface="+mn-ea"/>
                <a:ea typeface="+mn-ea"/>
              </a:rPr>
              <a:t>的民族对几个拥有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现代生产</a:t>
            </a:r>
            <a:r>
              <a:rPr lang="zh-CN" altLang="en-US" sz="2800" dirty="0">
                <a:latin typeface="+mn-ea"/>
                <a:ea typeface="+mn-ea"/>
              </a:rPr>
              <a:t>的民族进行绝望的搏斗。” </a:t>
            </a:r>
            <a:endParaRPr lang="en-US" altLang="zh-CN" sz="2800" dirty="0">
              <a:latin typeface="+mn-ea"/>
              <a:ea typeface="+mn-ea"/>
            </a:endParaRP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恩格斯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8198" name="Text Box 11"/>
          <p:cNvSpPr txBox="1">
            <a:spLocks noChangeArrowheads="1"/>
          </p:cNvSpPr>
          <p:nvPr/>
        </p:nvSpPr>
        <p:spPr bwMode="auto">
          <a:xfrm>
            <a:off x="3795515" y="5209426"/>
            <a:ext cx="396203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资本主义工业文明</a:t>
            </a:r>
            <a:endParaRPr lang="zh-CN" altLang="en-US" sz="36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8197" name="Text Box 10"/>
          <p:cNvSpPr txBox="1">
            <a:spLocks noChangeArrowheads="1"/>
          </p:cNvSpPr>
          <p:nvPr/>
        </p:nvSpPr>
        <p:spPr bwMode="auto">
          <a:xfrm>
            <a:off x="266910" y="5275050"/>
            <a:ext cx="2952328" cy="6461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封建农奴制度</a:t>
            </a:r>
            <a:endParaRPr lang="zh-CN" altLang="en-US" sz="36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 bldLvl="0" animBg="1"/>
      <p:bldP spid="7172" grpId="0" bldLvl="0" animBg="1"/>
      <p:bldP spid="8198" grpId="0" bldLvl="0" animBg="1"/>
      <p:bldP spid="8197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7649" descr="img2008031208360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404813"/>
            <a:ext cx="3097212" cy="417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2" name="文本框 27651"/>
          <p:cNvSpPr txBox="1"/>
          <p:nvPr/>
        </p:nvSpPr>
        <p:spPr>
          <a:xfrm>
            <a:off x="3851275" y="2946400"/>
            <a:ext cx="39608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spcBef>
                <a:spcPct val="50000"/>
              </a:spcBef>
            </a:pPr>
            <a:endParaRPr sz="32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3" name="文本框 27652"/>
          <p:cNvSpPr txBox="1"/>
          <p:nvPr/>
        </p:nvSpPr>
        <p:spPr>
          <a:xfrm>
            <a:off x="3922713" y="2565400"/>
            <a:ext cx="43926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spcBef>
                <a:spcPct val="50000"/>
              </a:spcBef>
            </a:pPr>
            <a:endParaRPr sz="32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5" name="文本框 27654"/>
          <p:cNvSpPr txBox="1"/>
          <p:nvPr/>
        </p:nvSpPr>
        <p:spPr>
          <a:xfrm>
            <a:off x="755650" y="4581525"/>
            <a:ext cx="27559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亚历山大二世</a:t>
            </a:r>
            <a:endParaRPr lang="zh-CN" altLang="en-US" sz="28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65" name="文本框 27664"/>
          <p:cNvSpPr txBox="1"/>
          <p:nvPr/>
        </p:nvSpPr>
        <p:spPr>
          <a:xfrm>
            <a:off x="4067175" y="692150"/>
            <a:ext cx="4537075" cy="3363913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与其等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农民自下而上起来解放自己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，不如</a:t>
            </a:r>
            <a:r>
              <a:rPr lang="zh-CN" altLang="en-US" sz="40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自上而下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解放农民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亚历山大二世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66" name="直接连接符 27665"/>
          <p:cNvSpPr/>
          <p:nvPr/>
        </p:nvSpPr>
        <p:spPr>
          <a:xfrm>
            <a:off x="6659563" y="1341438"/>
            <a:ext cx="1366837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7" name="直接连接符 27666"/>
          <p:cNvSpPr/>
          <p:nvPr/>
        </p:nvSpPr>
        <p:spPr>
          <a:xfrm>
            <a:off x="4283075" y="1989138"/>
            <a:ext cx="3743325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8" name="直接连接符 27667"/>
          <p:cNvSpPr/>
          <p:nvPr/>
        </p:nvSpPr>
        <p:spPr>
          <a:xfrm>
            <a:off x="4210050" y="3213100"/>
            <a:ext cx="1944688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9" name="直接连接符 27668"/>
          <p:cNvSpPr/>
          <p:nvPr/>
        </p:nvSpPr>
        <p:spPr>
          <a:xfrm>
            <a:off x="4138613" y="2636838"/>
            <a:ext cx="503237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70" name="直接连接符 27669"/>
          <p:cNvSpPr/>
          <p:nvPr/>
        </p:nvSpPr>
        <p:spPr>
          <a:xfrm>
            <a:off x="6299200" y="2636838"/>
            <a:ext cx="1943100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71" name="圆角矩形标注 27670"/>
          <p:cNvSpPr/>
          <p:nvPr/>
        </p:nvSpPr>
        <p:spPr>
          <a:xfrm>
            <a:off x="6083300" y="3068638"/>
            <a:ext cx="2736850" cy="720725"/>
          </a:xfrm>
          <a:prstGeom prst="wedgeRoundRectCallout">
            <a:avLst>
              <a:gd name="adj1" fmla="val -639"/>
              <a:gd name="adj2" fmla="val -114319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latin typeface="Tahoma" panose="020B0604030504040204" pitchFamily="34" charset="0"/>
                <a:ea typeface="黑体" panose="02010609060101010101" pitchFamily="49" charset="-122"/>
              </a:rPr>
              <a:t>农奴制改革</a:t>
            </a:r>
            <a:endParaRPr lang="zh-CN" altLang="en-US" sz="36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7673" name="圆角矩形标注 27672"/>
          <p:cNvSpPr/>
          <p:nvPr/>
        </p:nvSpPr>
        <p:spPr>
          <a:xfrm>
            <a:off x="6443663" y="65088"/>
            <a:ext cx="1995487" cy="682625"/>
          </a:xfrm>
          <a:prstGeom prst="wedgeRoundRectCallout">
            <a:avLst>
              <a:gd name="adj1" fmla="val 16907"/>
              <a:gd name="adj2" fmla="val 204653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latin typeface="Tahoma" panose="020B0604030504040204" pitchFamily="34" charset="0"/>
                <a:ea typeface="黑体" panose="02010609060101010101" pitchFamily="49" charset="-122"/>
              </a:rPr>
              <a:t>农民暴动</a:t>
            </a:r>
            <a:endParaRPr lang="zh-CN" altLang="en-US" sz="32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7674" name="文本框 27673"/>
          <p:cNvSpPr txBox="1"/>
          <p:nvPr/>
        </p:nvSpPr>
        <p:spPr>
          <a:xfrm>
            <a:off x="323850" y="5157788"/>
            <a:ext cx="856932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ahoma" panose="020B0604030504040204" pitchFamily="34" charset="0"/>
                <a:ea typeface="黑体" panose="02010609060101010101" pitchFamily="49" charset="-122"/>
              </a:rPr>
              <a:t>问题：从中我们可以看出亚历山大二世改革的主要目的是什么？</a:t>
            </a:r>
            <a:endParaRPr lang="zh-CN" altLang="en-US" sz="3200" b="1" dirty="0">
              <a:latin typeface="Tahoma" panose="020B0604030504040204" pitchFamily="34" charset="0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目的：</a:t>
            </a:r>
            <a:r>
              <a:rPr lang="zh-CN" altLang="en-US" sz="32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挽救统治危机，</a:t>
            </a:r>
            <a:r>
              <a:rPr lang="zh-CN" altLang="en-US" sz="3200" dirty="0">
                <a:solidFill>
                  <a:srgbClr val="FF0000"/>
                </a:solidFill>
                <a:ea typeface="华文行楷" pitchFamily="2" charset="-122"/>
                <a:sym typeface="+mn-ea"/>
              </a:rPr>
              <a:t>巩固贵族地主统治</a:t>
            </a:r>
            <a:endParaRPr lang="zh-CN" altLang="en-US" sz="3200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7675" name="矩形 27674"/>
          <p:cNvSpPr/>
          <p:nvPr/>
        </p:nvSpPr>
        <p:spPr>
          <a:xfrm>
            <a:off x="4140200" y="4149725"/>
            <a:ext cx="482441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49" charset="-122"/>
              </a:rPr>
              <a:t>性质：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沙皇自上而下的</a:t>
            </a: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资产阶级性质的改革</a:t>
            </a:r>
            <a:endParaRPr lang="zh-CN" altLang="en-US" sz="28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7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7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>
                                            <p:txEl>
                                              <p:charRg st="2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7674">
                                            <p:txEl>
                                              <p:charRg st="29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1" grpId="0" bldLvl="0" animBg="1"/>
      <p:bldP spid="27673" grpId="0" bldLvl="0" animBg="1"/>
      <p:bldP spid="276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791579" y="5877272"/>
            <a:ext cx="7560840" cy="6463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3600" dirty="0">
                <a:solidFill>
                  <a:schemeClr val="bg1"/>
                </a:solidFill>
                <a:latin typeface="宋体" panose="02010600030101010101" pitchFamily="2" charset="-122"/>
              </a:rPr>
              <a:t>1861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</a:rPr>
              <a:t>年贵族宣读“</a:t>
            </a: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</a:rPr>
              <a:t>解放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</a:rPr>
              <a:t>”农奴的法令</a:t>
            </a:r>
            <a:endParaRPr lang="zh-CN" altLang="en-US" sz="360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pic>
        <p:nvPicPr>
          <p:cNvPr id="3" name="Picture 9" descr="2012061616342244223562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32" y="404664"/>
            <a:ext cx="7921735" cy="5328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67518" y="2276475"/>
            <a:ext cx="8497888" cy="2736850"/>
          </a:xfrm>
          <a:prstGeom prst="rect">
            <a:avLst/>
          </a:prstGeom>
          <a:solidFill>
            <a:srgbClr val="FFFF99">
              <a:alpha val="41960"/>
            </a:srgbClr>
          </a:solidFill>
          <a:ln w="31750">
            <a:solidFill>
              <a:srgbClr val="FF99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123728" y="2443957"/>
            <a:ext cx="489654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</a:rPr>
              <a:t>1861</a:t>
            </a:r>
            <a:r>
              <a:rPr lang="zh-CN" altLang="en-US" sz="2400" dirty="0">
                <a:latin typeface="+mn-ea"/>
                <a:ea typeface="+mn-ea"/>
              </a:rPr>
              <a:t>年改革后俄国工人数量变化表</a:t>
            </a:r>
            <a:endParaRPr lang="zh-CN" altLang="en-US" sz="2400" dirty="0">
              <a:latin typeface="+mn-ea"/>
              <a:ea typeface="+mn-ea"/>
            </a:endParaRPr>
          </a:p>
        </p:txBody>
      </p:sp>
      <p:graphicFrame>
        <p:nvGraphicFramePr>
          <p:cNvPr id="34820" name="Group 4"/>
          <p:cNvGraphicFramePr>
            <a:graphicFrameLocks noGrp="1"/>
          </p:cNvGraphicFramePr>
          <p:nvPr/>
        </p:nvGraphicFramePr>
        <p:xfrm>
          <a:off x="1116013" y="3068638"/>
          <a:ext cx="7200900" cy="1152525"/>
        </p:xfrm>
        <a:graphic>
          <a:graphicData uri="http://schemas.openxmlformats.org/drawingml/2006/table">
            <a:tbl>
              <a:tblPr/>
              <a:tblGrid>
                <a:gridCol w="1800225"/>
                <a:gridCol w="1800225"/>
                <a:gridCol w="1727745"/>
                <a:gridCol w="1872705"/>
              </a:tblGrid>
              <a:tr h="579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时间（年） 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1865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1890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1898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数量（人） 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38.1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162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300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4718444" y="4418806"/>
            <a:ext cx="4067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latin typeface="+mn-ea"/>
                <a:ea typeface="+mn-ea"/>
              </a:rPr>
              <a:t>——</a:t>
            </a:r>
            <a:r>
              <a:rPr lang="zh-CN" altLang="en-US" sz="2000">
                <a:latin typeface="+mn-ea"/>
                <a:ea typeface="+mn-ea"/>
              </a:rPr>
              <a:t>斯塔夫里阿诺斯</a:t>
            </a:r>
            <a:r>
              <a:rPr lang="en-US" altLang="zh-CN" sz="2000">
                <a:latin typeface="+mn-ea"/>
                <a:ea typeface="+mn-ea"/>
              </a:rPr>
              <a:t>《</a:t>
            </a:r>
            <a:r>
              <a:rPr lang="zh-CN" altLang="en-US" sz="2000">
                <a:latin typeface="+mn-ea"/>
                <a:ea typeface="+mn-ea"/>
              </a:rPr>
              <a:t>全球通史</a:t>
            </a:r>
            <a:r>
              <a:rPr lang="en-US" altLang="zh-CN" sz="2000">
                <a:latin typeface="+mn-ea"/>
                <a:ea typeface="+mn-ea"/>
              </a:rPr>
              <a:t>》</a:t>
            </a:r>
            <a:endParaRPr lang="en-US" altLang="zh-CN" sz="2000">
              <a:latin typeface="+mn-ea"/>
              <a:ea typeface="+mn-ea"/>
            </a:endParaRP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1260475" y="851046"/>
            <a:ext cx="6911975" cy="95313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：农奴获得人身自由，可以改变身份，自由转换职业；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4841" name="Text Box 25"/>
          <p:cNvSpPr txBox="1">
            <a:spLocks noChangeArrowheads="1"/>
          </p:cNvSpPr>
          <p:nvPr/>
        </p:nvSpPr>
        <p:spPr bwMode="auto">
          <a:xfrm>
            <a:off x="1584325" y="5373216"/>
            <a:ext cx="5940004" cy="10763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为资本主义的发展提供了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劳动力和广阔的市场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1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468313" y="2565400"/>
            <a:ext cx="8351837" cy="3455988"/>
          </a:xfrm>
          <a:prstGeom prst="rect">
            <a:avLst/>
          </a:prstGeom>
          <a:solidFill>
            <a:srgbClr val="FFFF99">
              <a:alpha val="41960"/>
            </a:srgbClr>
          </a:solidFill>
          <a:ln w="31750">
            <a:solidFill>
              <a:srgbClr val="FF99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799915" y="2727325"/>
            <a:ext cx="568863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19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世纪</a:t>
            </a: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60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－</a:t>
            </a: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70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年代俄国机器制造业统计表</a:t>
            </a:r>
            <a:endParaRPr lang="zh-CN" altLang="en-US" sz="2400" dirty="0">
              <a:latin typeface="+mn-ea"/>
              <a:ea typeface="+mn-ea"/>
              <a:sym typeface="宋体" panose="02010600030101010101" pitchFamily="2" charset="-122"/>
            </a:endParaRPr>
          </a:p>
        </p:txBody>
      </p:sp>
      <p:graphicFrame>
        <p:nvGraphicFramePr>
          <p:cNvPr id="35845" name="Group 5"/>
          <p:cNvGraphicFramePr>
            <a:graphicFrameLocks noGrp="1"/>
          </p:cNvGraphicFramePr>
          <p:nvPr/>
        </p:nvGraphicFramePr>
        <p:xfrm>
          <a:off x="1073944" y="3427412"/>
          <a:ext cx="7067550" cy="1873251"/>
        </p:xfrm>
        <a:graphic>
          <a:graphicData uri="http://schemas.openxmlformats.org/drawingml/2006/table">
            <a:tbl>
              <a:tblPr/>
              <a:tblGrid>
                <a:gridCol w="1392238"/>
                <a:gridCol w="1760537"/>
                <a:gridCol w="1957388"/>
                <a:gridCol w="1957387"/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时间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企业数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家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工人数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人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产值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千卢布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年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99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11600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7954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1879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年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187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42000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51937</a:t>
                      </a:r>
                      <a:endParaRPr kumimoji="0" lang="en-US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8" name="Text Box 49"/>
          <p:cNvSpPr txBox="1">
            <a:spLocks noChangeArrowheads="1"/>
          </p:cNvSpPr>
          <p:nvPr/>
        </p:nvSpPr>
        <p:spPr bwMode="auto">
          <a:xfrm>
            <a:off x="1121008" y="5450334"/>
            <a:ext cx="76731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0858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</a:rPr>
              <a:t>刘祖熙</a:t>
            </a:r>
            <a:r>
              <a:rPr lang="zh-CN" altLang="en-US" sz="2400" dirty="0">
                <a:latin typeface="+mn-ea"/>
                <a:ea typeface="+mn-ea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改革与革命──俄国现代化研究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》</a:t>
            </a:r>
            <a:endParaRPr lang="en-US" altLang="zh-CN" sz="2400" dirty="0">
              <a:solidFill>
                <a:srgbClr val="000000"/>
              </a:solidFill>
              <a:latin typeface="+mn-ea"/>
              <a:ea typeface="+mn-ea"/>
              <a:sym typeface="楷体_GB2312" pitchFamily="49" charset="-122"/>
            </a:endParaRPr>
          </a:p>
        </p:txBody>
      </p:sp>
      <p:sp>
        <p:nvSpPr>
          <p:cNvPr id="13339" name="Text Box 50"/>
          <p:cNvSpPr txBox="1">
            <a:spLocks noChangeArrowheads="1"/>
          </p:cNvSpPr>
          <p:nvPr/>
        </p:nvSpPr>
        <p:spPr bwMode="auto">
          <a:xfrm>
            <a:off x="900113" y="658812"/>
            <a:ext cx="7488237" cy="95313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：农奴在获得“解放”时，可以得到一份土地，但他们必须出钱赎买。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5891" name="Text Box 51"/>
          <p:cNvSpPr txBox="1">
            <a:spLocks noChangeArrowheads="1"/>
          </p:cNvSpPr>
          <p:nvPr/>
        </p:nvSpPr>
        <p:spPr bwMode="auto">
          <a:xfrm>
            <a:off x="1889968" y="1814514"/>
            <a:ext cx="5508526" cy="5794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为资本主义的发展提供了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资金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5894" name="Oval 54"/>
          <p:cNvSpPr>
            <a:spLocks noChangeArrowheads="1"/>
          </p:cNvSpPr>
          <p:nvPr/>
        </p:nvSpPr>
        <p:spPr bwMode="auto">
          <a:xfrm>
            <a:off x="2555776" y="3370330"/>
            <a:ext cx="1512168" cy="1903699"/>
          </a:xfrm>
          <a:prstGeom prst="ellipse">
            <a:avLst/>
          </a:prstGeom>
          <a:noFill/>
          <a:ln w="3175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91" grpId="0" animBg="1" autoUpdateAnimBg="0"/>
      <p:bldP spid="3589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1653"/>
            <a:ext cx="4197350" cy="4121150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076056" y="4170363"/>
            <a:ext cx="3529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latin typeface="宋体" panose="02010600030101010101" pitchFamily="2" charset="-122"/>
              </a:rPr>
              <a:t>农奴制废除后的农民</a:t>
            </a:r>
            <a:endParaRPr kumimoji="1" lang="zh-CN" altLang="en-US" sz="2800" dirty="0">
              <a:latin typeface="宋体" panose="02010600030101010101" pitchFamily="2" charset="-122"/>
            </a:endParaRPr>
          </a:p>
        </p:txBody>
      </p:sp>
      <p:pic>
        <p:nvPicPr>
          <p:cNvPr id="29700" name="Picture 4" descr="未标题-1 拷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2633663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AutoShape 5"/>
          <p:cNvSpPr>
            <a:spLocks noChangeArrowheads="1"/>
          </p:cNvSpPr>
          <p:nvPr/>
        </p:nvSpPr>
        <p:spPr bwMode="auto">
          <a:xfrm>
            <a:off x="0" y="4797151"/>
            <a:ext cx="9144000" cy="2060849"/>
          </a:xfrm>
          <a:prstGeom prst="cloudCallout">
            <a:avLst>
              <a:gd name="adj1" fmla="val -25815"/>
              <a:gd name="adj2" fmla="val -104546"/>
            </a:avLst>
          </a:prstGeom>
          <a:solidFill>
            <a:srgbClr val="CCFFCC"/>
          </a:solidFill>
          <a:ln w="22225">
            <a:solidFill>
              <a:srgbClr val="00008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zh-CN" altLang="zh-CN" sz="2800">
              <a:latin typeface="宋体" panose="02010600030101010101" pitchFamily="2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259632" y="5011967"/>
            <a:ext cx="6480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</a:rPr>
              <a:t>    </a:t>
            </a:r>
            <a:r>
              <a:rPr kumimoji="1" lang="zh-CN" altLang="en-US" sz="2400" b="1" dirty="0">
                <a:latin typeface="宋体" panose="02010600030101010101" pitchFamily="2" charset="-122"/>
              </a:rPr>
              <a:t>沙皇陛下仁慈，让我获得了自由，但是为了得到份地养活全家，我变卖了家里所有能卖的东西才交清了赎金，现在家里穷的就剩下几面墙可以依靠了！</a:t>
            </a:r>
            <a:endParaRPr kumimoji="1" lang="zh-CN" altLang="en-US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  <p:bldP spid="2970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20141211527289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6196" y="856774"/>
            <a:ext cx="9209723" cy="5144453"/>
          </a:xfrm>
          <a:prstGeom prst="rect">
            <a:avLst/>
          </a:prstGeom>
        </p:spPr>
      </p:pic>
      <p:sp>
        <p:nvSpPr>
          <p:cNvPr id="27650" name="Text Box 4"/>
          <p:cNvSpPr txBox="1"/>
          <p:nvPr/>
        </p:nvSpPr>
        <p:spPr>
          <a:xfrm>
            <a:off x="454819" y="998696"/>
            <a:ext cx="857250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农民获得</a:t>
            </a:r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‘</a:t>
            </a:r>
            <a:r>
              <a:rPr lang="zh-CN" altLang="en-US" sz="3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自由</a:t>
            </a:r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’</a:t>
            </a:r>
            <a:r>
              <a:rPr lang="zh-CN" altLang="en-US" sz="3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的时候，已经被剥夺得一干二净。</a:t>
            </a:r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                                 </a:t>
            </a: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——</a:t>
            </a:r>
            <a:r>
              <a:rPr lang="zh-CN" altLang="en-US" sz="3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列宁</a:t>
            </a:r>
            <a:endParaRPr lang="zh-CN" altLang="en-US" sz="30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0609" y="2241709"/>
            <a:ext cx="7360920" cy="5988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300" kern="1200" cap="none" spc="0" normalizeH="0" baseline="0" noProof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  <a:cs typeface="+mn-cs"/>
              </a:rPr>
              <a:t>改革的</a:t>
            </a:r>
            <a:r>
              <a:rPr kumimoji="0" lang="zh-CN" altLang="en-US" sz="3300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  <a:cs typeface="+mn-cs"/>
              </a:rPr>
              <a:t>实质</a:t>
            </a:r>
            <a:r>
              <a:rPr kumimoji="0" lang="zh-CN" altLang="en-US" sz="3300" kern="1200" cap="none" spc="0" normalizeH="0" baseline="0" noProof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  <a:cs typeface="+mn-cs"/>
              </a:rPr>
              <a:t>是对农奴的一次大</a:t>
            </a:r>
            <a:r>
              <a:rPr kumimoji="0" lang="zh-CN" altLang="en-US" sz="3300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  <a:cs typeface="+mn-cs"/>
              </a:rPr>
              <a:t>掠夺</a:t>
            </a:r>
            <a:r>
              <a:rPr kumimoji="0" lang="zh-CN" altLang="en-US" sz="3300" kern="1200" cap="none" spc="0" normalizeH="0" baseline="0" noProof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  <a:cs typeface="+mn-cs"/>
              </a:rPr>
              <a:t>。</a:t>
            </a:r>
            <a:endParaRPr kumimoji="0" lang="zh-CN" altLang="en-US" sz="3300" kern="1200" cap="none" spc="0" normalizeH="0" baseline="0" noProof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楷体" pitchFamily="2" charset="-122"/>
              <a:ea typeface="华文楷体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4378" y="3177540"/>
            <a:ext cx="79438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农奴在获得土地的时候，必须要出钱赎买，所出的价钱高出当时的地价。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4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6"/>
          <p:cNvSpPr>
            <a:spLocks noTextEdit="1"/>
          </p:cNvSpPr>
          <p:nvPr/>
        </p:nvSpPr>
        <p:spPr>
          <a:xfrm>
            <a:off x="2821781" y="1196752"/>
            <a:ext cx="3500438" cy="452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2500" lnSpcReduction="20000"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</a:rPr>
              <a:t>1861年俄国改革成效</a:t>
            </a:r>
            <a:endParaRPr lang="zh-CN" altLang="en-US" sz="3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544" y="1905506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i="1" dirty="0"/>
              <a:t>材料一</a:t>
            </a:r>
            <a:r>
              <a:rPr lang="zh-CN" altLang="en-US" sz="2400" dirty="0"/>
              <a:t>：据统计</a:t>
            </a:r>
            <a:r>
              <a:rPr lang="en-US" altLang="zh-CN" sz="2400" dirty="0"/>
              <a:t>,1861</a:t>
            </a:r>
            <a:r>
              <a:rPr lang="zh-CN" altLang="en-US" sz="2400" dirty="0"/>
              <a:t>年后的</a:t>
            </a:r>
            <a:r>
              <a:rPr lang="en-US" altLang="zh-CN" sz="2400" dirty="0"/>
              <a:t>30</a:t>
            </a:r>
            <a:r>
              <a:rPr lang="zh-CN" altLang="en-US" sz="2400" dirty="0"/>
              <a:t>年间</a:t>
            </a:r>
            <a:r>
              <a:rPr lang="en-US" altLang="zh-CN" sz="2400" dirty="0"/>
              <a:t>,</a:t>
            </a:r>
            <a:r>
              <a:rPr lang="zh-CN" altLang="en-US" sz="2400" dirty="0"/>
              <a:t>俄国粮食产量增加了三分之二。到</a:t>
            </a:r>
            <a:r>
              <a:rPr lang="en-US" altLang="zh-CN" sz="2400" dirty="0"/>
              <a:t>19</a:t>
            </a:r>
            <a:r>
              <a:rPr lang="zh-CN" altLang="en-US" sz="2400" dirty="0"/>
              <a:t>世纪</a:t>
            </a:r>
            <a:r>
              <a:rPr lang="en-US" altLang="zh-CN" sz="2400" dirty="0"/>
              <a:t>80</a:t>
            </a:r>
            <a:r>
              <a:rPr lang="zh-CN" altLang="en-US" sz="2400" dirty="0"/>
              <a:t>年代资本主义农业逐渐成为俄国农业的主要成分。</a:t>
            </a:r>
            <a:endParaRPr lang="zh-CN" altLang="en-US" sz="2400" dirty="0"/>
          </a:p>
          <a:p>
            <a:pPr algn="just"/>
            <a:endParaRPr lang="en-US" altLang="zh-CN" sz="2400" dirty="0"/>
          </a:p>
          <a:p>
            <a:pPr algn="just"/>
            <a:r>
              <a:rPr lang="zh-CN" altLang="en-US" sz="2400" i="1" dirty="0"/>
              <a:t>材料二</a:t>
            </a:r>
            <a:r>
              <a:rPr lang="zh-CN" altLang="en-US" sz="2400" dirty="0"/>
              <a:t>：据统计，</a:t>
            </a:r>
            <a:r>
              <a:rPr lang="en-US" altLang="zh-CN" sz="2400" dirty="0"/>
              <a:t>1860-1890</a:t>
            </a:r>
            <a:r>
              <a:rPr lang="zh-CN" altLang="en-US" sz="2400" dirty="0"/>
              <a:t>年，俄国的生铁产量 增加了</a:t>
            </a:r>
            <a:r>
              <a:rPr lang="en-US" altLang="zh-CN" sz="2400" dirty="0"/>
              <a:t>2</a:t>
            </a:r>
            <a:r>
              <a:rPr lang="zh-CN" altLang="en-US" sz="2400" dirty="0"/>
              <a:t>倍，钢产量和棉纺织业都增加了</a:t>
            </a:r>
            <a:r>
              <a:rPr lang="en-US" altLang="zh-CN" sz="2400" dirty="0"/>
              <a:t>3</a:t>
            </a:r>
            <a:r>
              <a:rPr lang="zh-CN" altLang="en-US" sz="2400" dirty="0"/>
              <a:t>倍，而煤炭产量增加超过了</a:t>
            </a:r>
            <a:r>
              <a:rPr lang="en-US" altLang="zh-CN" sz="2400" dirty="0"/>
              <a:t>19</a:t>
            </a:r>
            <a:r>
              <a:rPr lang="zh-CN" altLang="en-US" sz="2400" dirty="0"/>
              <a:t>倍，石油产量增加了</a:t>
            </a:r>
            <a:r>
              <a:rPr lang="en-US" altLang="zh-CN" sz="2400" dirty="0"/>
              <a:t>200</a:t>
            </a:r>
            <a:r>
              <a:rPr lang="zh-CN" altLang="en-US" sz="2400" dirty="0"/>
              <a:t>多倍。在此期间，俄国整个工业产量增加了</a:t>
            </a:r>
            <a:r>
              <a:rPr lang="en-US" altLang="zh-CN" sz="2400" dirty="0"/>
              <a:t>6</a:t>
            </a:r>
            <a:r>
              <a:rPr lang="zh-CN" altLang="en-US" sz="2400" dirty="0"/>
              <a:t>倍，铁路线增长了</a:t>
            </a:r>
            <a:r>
              <a:rPr lang="en-US" altLang="zh-CN" sz="2400" dirty="0"/>
              <a:t>35</a:t>
            </a:r>
            <a:r>
              <a:rPr lang="zh-CN" altLang="en-US" sz="2400" dirty="0"/>
              <a:t>倍多。 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1979712" y="2229984"/>
            <a:ext cx="4896544" cy="239803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资本主义发展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575320" y="5229200"/>
            <a:ext cx="7992888" cy="107978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</a:rPr>
              <a:t>结论：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地主阶级仍占有大量土地，封建土地所有制依然存在，改革保留大量封建残余。</a:t>
            </a: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323056" y="764704"/>
            <a:ext cx="8497416" cy="120032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诸位会深信，凡能够维护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地主利益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的措施，我们都一一地做到了。”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     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亚历山大在俄国国务会议后审查改革方案时说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323056" y="2625427"/>
            <a:ext cx="8497416" cy="13954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规定土地仍属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地主所有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，农民可以按照规定赎买一小块土地，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赎金数额高于土地实际价格二三倍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。”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吴于廑、齐世荣 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世界史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近代史篇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endParaRPr lang="en-US" altLang="zh-CN" sz="24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47777" y="4363410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★目的</a:t>
            </a:r>
            <a:r>
              <a:rPr lang="zh-CN" altLang="en-US" sz="2800" dirty="0"/>
              <a:t>：维护地主阶级的利益，巩固统治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2123728" y="1509831"/>
            <a:ext cx="4716524" cy="285184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封建残余浓厚</a:t>
            </a:r>
            <a:endParaRPr lang="zh-CN" altLang="en-US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 autoUpdateAnimBg="0"/>
      <p:bldP spid="14342" grpId="0" animBg="1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占位符 11266"/>
          <p:cNvSpPr>
            <a:spLocks noGrp="1"/>
          </p:cNvSpPr>
          <p:nvPr>
            <p:ph type="body" idx="1"/>
          </p:nvPr>
        </p:nvSpPr>
        <p:spPr>
          <a:xfrm>
            <a:off x="411163" y="766763"/>
            <a:ext cx="7991475" cy="5727700"/>
          </a:xfrm>
        </p:spPr>
        <p:txBody>
          <a:bodyPr/>
          <a:p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、影响（意义）：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年农奴制改革是俄国历史上的一个重要转折点。改革废除了农奴制，促使社会的各个方面出现了新的气象，推动俄国走上了发展资本主义的道路。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）农奴制的残余仍然存在，影响着俄国经济与社会的发展。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12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67">
                                            <p:txEl>
                                              <p:charRg st="12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67">
                                            <p:txEl>
                                              <p:charRg st="12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67">
                                            <p:txEl>
                                              <p:charRg st="12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84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1267">
                                            <p:txEl>
                                              <p:charRg st="84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1267">
                                            <p:txEl>
                                              <p:charRg st="84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1267">
                                            <p:txEl>
                                              <p:charRg st="84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2508</Words>
  <Application>WPS 演示</Application>
  <PresentationFormat>全屏显示(4:3)</PresentationFormat>
  <Paragraphs>302</Paragraphs>
  <Slides>25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8" baseType="lpstr">
      <vt:lpstr>Arial</vt:lpstr>
      <vt:lpstr>宋体</vt:lpstr>
      <vt:lpstr>Wingdings</vt:lpstr>
      <vt:lpstr>Calibri</vt:lpstr>
      <vt:lpstr>Times New Roman</vt:lpstr>
      <vt:lpstr>黑体</vt:lpstr>
      <vt:lpstr>楷体</vt:lpstr>
      <vt:lpstr>微软雅黑</vt:lpstr>
      <vt:lpstr>Arial Unicode MS</vt:lpstr>
      <vt:lpstr>隶书</vt:lpstr>
      <vt:lpstr>楷体_GB2312</vt:lpstr>
      <vt:lpstr>Comic Sans MS</vt:lpstr>
      <vt:lpstr>迷你简黑咪</vt:lpstr>
      <vt:lpstr>迷你简琥珀</vt:lpstr>
      <vt:lpstr>迷你简白棋</vt:lpstr>
      <vt:lpstr>迷你简水柱</vt:lpstr>
      <vt:lpstr>Tahoma</vt:lpstr>
      <vt:lpstr>华文行楷</vt:lpstr>
      <vt:lpstr>华文新魏</vt:lpstr>
      <vt:lpstr>方正姚体</vt:lpstr>
      <vt:lpstr>华文楷体</vt:lpstr>
      <vt:lpstr>新宋体</vt:lpstr>
      <vt:lpstr>Office 主题</vt:lpstr>
      <vt:lpstr>PowerPoint 演示文稿</vt:lpstr>
      <vt:lpstr>PowerPoint 演示文稿</vt:lpstr>
      <vt:lpstr>PowerPoint 演示文稿</vt:lpstr>
      <vt:lpstr>从英国之崛起看待19世纪的世界发展形势</vt:lpstr>
      <vt:lpstr>PowerPoint 演示文稿</vt:lpstr>
      <vt:lpstr>PowerPoint 演示文稿</vt:lpstr>
      <vt:lpstr>彼得一世改革内容（18世纪初） （全盘西化） </vt:lpstr>
      <vt:lpstr>PowerPoint 演示文稿</vt:lpstr>
      <vt:lpstr>PowerPoint 演示文稿</vt:lpstr>
      <vt:lpstr>PowerPoint 演示文稿</vt:lpstr>
      <vt:lpstr>农奴生活环境恶劣</vt:lpstr>
      <vt:lpstr>工场主（资本家）的烦恼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第16课 世界经济的“全球化”</dc:title>
  <dc:creator>Administrator</dc:creator>
  <cp:lastModifiedBy>hj</cp:lastModifiedBy>
  <cp:revision>225</cp:revision>
  <dcterms:created xsi:type="dcterms:W3CDTF">2018-10-10T00:19:00Z</dcterms:created>
  <dcterms:modified xsi:type="dcterms:W3CDTF">2018-10-17T02:42:10Z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000800bc0d0000000000010250300207a1000400038000</vt:lpwstr>
  </property>
  <property fmtid="{D5CDD505-2E9C-101B-9397-08002B2CF9AE}" pid="3" name="KSOProductBuildVer">
    <vt:lpwstr>2052-10.1.0.7520</vt:lpwstr>
  </property>
</Properties>
</file>