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87" r:id="rId3"/>
    <p:sldId id="260" r:id="rId4"/>
    <p:sldId id="261" r:id="rId5"/>
    <p:sldId id="281" r:id="rId6"/>
    <p:sldId id="277" r:id="rId7"/>
    <p:sldId id="280" r:id="rId8"/>
    <p:sldId id="266" r:id="rId9"/>
    <p:sldId id="264" r:id="rId10"/>
    <p:sldId id="288" r:id="rId11"/>
    <p:sldId id="265" r:id="rId12"/>
    <p:sldId id="267" r:id="rId13"/>
    <p:sldId id="269" r:id="rId14"/>
    <p:sldId id="282" r:id="rId15"/>
    <p:sldId id="284" r:id="rId16"/>
    <p:sldId id="283" r:id="rId17"/>
    <p:sldId id="285" r:id="rId18"/>
    <p:sldId id="286" r:id="rId19"/>
    <p:sldId id="272" r:id="rId20"/>
    <p:sldId id="275" r:id="rId21"/>
    <p:sldId id="273" r:id="rId22"/>
    <p:sldId id="274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64D4A-ADA5-4404-B5E3-959D0BCE190D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92BBE-635C-4DAC-946C-4101270AED9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F5E7071-D531-455B-ACA2-8E2718625363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D32BBBD-094B-48E9-92BF-62AFFC21389B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DB81298-2A06-4E86-98C9-86C1CA717B5B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014B64F-7347-4F04-B110-B56E8B92FDFD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560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99456A-D946-43C9-B57B-BFB307F238D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C6A91DE-AD7C-4469-8D48-459DC90761C6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5D0F598-127C-4A6B-972D-6B9B749851BD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91FF5-9616-4337-84DC-6A1735CA641E}" type="datetimeFigureOut">
              <a:rPr lang="zh-CN" altLang="en-US" smtClean="0"/>
              <a:pPr/>
              <a:t>2018-3-6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9F0A5-114D-4511-BB11-8211F8A41F9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4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" Target="slide12.xml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jpeg"/><Relationship Id="rId4" Type="http://schemas.openxmlformats.org/officeDocument/2006/relationships/slide" Target="slide13.xml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Administrator\&#26700;&#38754;\1&#20013;&#21326;&#20154;&#27665;&#20849;&#21644;&#22269;&#30340;&#25104;&#31435;\1949&#24320;&#22269;&#22823;&#20856;.wmv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../../&#19971;&#20013;/&#19978;&#35838;&#35838;&#20214;/&#31532;&#20108;&#23398;&#26399;/&#35270;&#39057;2/&#35199;&#34255;&#21644;&#24179;&#35299;&#25918;.MPG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23"/>
          <p:cNvPicPr>
            <a:picLocks noChangeAspect="1"/>
          </p:cNvPicPr>
          <p:nvPr/>
        </p:nvPicPr>
        <p:blipFill>
          <a:blip r:embed="rId3"/>
          <a:srcRect l="2243" t="2242" r="1691" b="1558"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图片 32" descr="QQ截图20180117155013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0"/>
            <a:ext cx="313015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圆角矩形 26"/>
          <p:cNvSpPr/>
          <p:nvPr/>
        </p:nvSpPr>
        <p:spPr>
          <a:xfrm>
            <a:off x="796529" y="476250"/>
            <a:ext cx="7449740" cy="5946775"/>
          </a:xfrm>
          <a:prstGeom prst="roundRect">
            <a:avLst>
              <a:gd name="adj" fmla="val 5004"/>
            </a:avLst>
          </a:prstGeom>
          <a:solidFill>
            <a:srgbClr val="DDD9C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15" dirty="0">
              <a:solidFill>
                <a:schemeClr val="bg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948928" y="1349375"/>
            <a:ext cx="6786563" cy="1588"/>
          </a:xfrm>
          <a:prstGeom prst="line">
            <a:avLst/>
          </a:prstGeom>
          <a:ln w="57150">
            <a:solidFill>
              <a:srgbClr val="76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7" name="图片 11" descr="QQ截图20180117125453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48929" y="1524000"/>
            <a:ext cx="2551509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4"/>
          <p:cNvGrpSpPr/>
          <p:nvPr/>
        </p:nvGrpSpPr>
        <p:grpSpPr>
          <a:xfrm>
            <a:off x="2939131" y="4884950"/>
            <a:ext cx="1530815" cy="1973050"/>
            <a:chOff x="3868719" y="1776670"/>
            <a:chExt cx="2628619" cy="2628031"/>
          </a:xfrm>
          <a:solidFill>
            <a:schemeClr val="accent6">
              <a:lumMod val="50000"/>
            </a:schemeClr>
          </a:solidFill>
        </p:grpSpPr>
        <p:sp>
          <p:nvSpPr>
            <p:cNvPr id="16" name="Freeform 4"/>
            <p:cNvSpPr/>
            <p:nvPr/>
          </p:nvSpPr>
          <p:spPr bwMode="auto">
            <a:xfrm>
              <a:off x="3868719" y="1776670"/>
              <a:ext cx="2628619" cy="2628031"/>
            </a:xfrm>
            <a:custGeom>
              <a:avLst/>
              <a:gdLst>
                <a:gd name="T0" fmla="*/ 800 w 1050"/>
                <a:gd name="T1" fmla="*/ 903 h 1049"/>
                <a:gd name="T2" fmla="*/ 766 w 1050"/>
                <a:gd name="T3" fmla="*/ 996 h 1049"/>
                <a:gd name="T4" fmla="*/ 671 w 1050"/>
                <a:gd name="T5" fmla="*/ 969 h 1049"/>
                <a:gd name="T6" fmla="*/ 625 w 1050"/>
                <a:gd name="T7" fmla="*/ 1044 h 1049"/>
                <a:gd name="T8" fmla="*/ 526 w 1050"/>
                <a:gd name="T9" fmla="*/ 991 h 1049"/>
                <a:gd name="T10" fmla="*/ 443 w 1050"/>
                <a:gd name="T11" fmla="*/ 1047 h 1049"/>
                <a:gd name="T12" fmla="*/ 381 w 1050"/>
                <a:gd name="T13" fmla="*/ 969 h 1049"/>
                <a:gd name="T14" fmla="*/ 301 w 1050"/>
                <a:gd name="T15" fmla="*/ 1003 h 1049"/>
                <a:gd name="T16" fmla="*/ 272 w 1050"/>
                <a:gd name="T17" fmla="*/ 917 h 1049"/>
                <a:gd name="T18" fmla="*/ 232 w 1050"/>
                <a:gd name="T19" fmla="*/ 888 h 1049"/>
                <a:gd name="T20" fmla="*/ 140 w 1050"/>
                <a:gd name="T21" fmla="*/ 886 h 1049"/>
                <a:gd name="T22" fmla="*/ 134 w 1050"/>
                <a:gd name="T23" fmla="*/ 778 h 1049"/>
                <a:gd name="T24" fmla="*/ 47 w 1050"/>
                <a:gd name="T25" fmla="*/ 750 h 1049"/>
                <a:gd name="T26" fmla="*/ 78 w 1050"/>
                <a:gd name="T27" fmla="*/ 657 h 1049"/>
                <a:gd name="T28" fmla="*/ 0 w 1050"/>
                <a:gd name="T29" fmla="*/ 590 h 1049"/>
                <a:gd name="T30" fmla="*/ 60 w 1050"/>
                <a:gd name="T31" fmla="*/ 500 h 1049"/>
                <a:gd name="T32" fmla="*/ 6 w 1050"/>
                <a:gd name="T33" fmla="*/ 426 h 1049"/>
                <a:gd name="T34" fmla="*/ 86 w 1050"/>
                <a:gd name="T35" fmla="*/ 368 h 1049"/>
                <a:gd name="T36" fmla="*/ 55 w 1050"/>
                <a:gd name="T37" fmla="*/ 284 h 1049"/>
                <a:gd name="T38" fmla="*/ 148 w 1050"/>
                <a:gd name="T39" fmla="*/ 250 h 1049"/>
                <a:gd name="T40" fmla="*/ 140 w 1050"/>
                <a:gd name="T41" fmla="*/ 163 h 1049"/>
                <a:gd name="T42" fmla="*/ 232 w 1050"/>
                <a:gd name="T43" fmla="*/ 162 h 1049"/>
                <a:gd name="T44" fmla="*/ 271 w 1050"/>
                <a:gd name="T45" fmla="*/ 61 h 1049"/>
                <a:gd name="T46" fmla="*/ 358 w 1050"/>
                <a:gd name="T47" fmla="*/ 88 h 1049"/>
                <a:gd name="T48" fmla="*/ 405 w 1050"/>
                <a:gd name="T49" fmla="*/ 73 h 1049"/>
                <a:gd name="T50" fmla="*/ 501 w 1050"/>
                <a:gd name="T51" fmla="*/ 58 h 1049"/>
                <a:gd name="T52" fmla="*/ 592 w 1050"/>
                <a:gd name="T53" fmla="*/ 0 h 1049"/>
                <a:gd name="T54" fmla="*/ 646 w 1050"/>
                <a:gd name="T55" fmla="*/ 73 h 1049"/>
                <a:gd name="T56" fmla="*/ 694 w 1050"/>
                <a:gd name="T57" fmla="*/ 88 h 1049"/>
                <a:gd name="T58" fmla="*/ 781 w 1050"/>
                <a:gd name="T59" fmla="*/ 61 h 1049"/>
                <a:gd name="T60" fmla="*/ 810 w 1050"/>
                <a:gd name="T61" fmla="*/ 155 h 1049"/>
                <a:gd name="T62" fmla="*/ 900 w 1050"/>
                <a:gd name="T63" fmla="*/ 151 h 1049"/>
                <a:gd name="T64" fmla="*/ 904 w 1050"/>
                <a:gd name="T65" fmla="*/ 250 h 1049"/>
                <a:gd name="T66" fmla="*/ 997 w 1050"/>
                <a:gd name="T67" fmla="*/ 284 h 1049"/>
                <a:gd name="T68" fmla="*/ 970 w 1050"/>
                <a:gd name="T69" fmla="*/ 380 h 1049"/>
                <a:gd name="T70" fmla="*/ 1045 w 1050"/>
                <a:gd name="T71" fmla="*/ 426 h 1049"/>
                <a:gd name="T72" fmla="*/ 993 w 1050"/>
                <a:gd name="T73" fmla="*/ 524 h 1049"/>
                <a:gd name="T74" fmla="*/ 1048 w 1050"/>
                <a:gd name="T75" fmla="*/ 607 h 1049"/>
                <a:gd name="T76" fmla="*/ 970 w 1050"/>
                <a:gd name="T77" fmla="*/ 669 h 1049"/>
                <a:gd name="T78" fmla="*/ 1005 w 1050"/>
                <a:gd name="T79" fmla="*/ 750 h 1049"/>
                <a:gd name="T80" fmla="*/ 918 w 1050"/>
                <a:gd name="T81" fmla="*/ 778 h 1049"/>
                <a:gd name="T82" fmla="*/ 889 w 1050"/>
                <a:gd name="T83" fmla="*/ 818 h 1049"/>
                <a:gd name="T84" fmla="*/ 888 w 1050"/>
                <a:gd name="T85" fmla="*/ 911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50" h="1049">
                  <a:moveTo>
                    <a:pt x="888" y="911"/>
                  </a:moveTo>
                  <a:lnTo>
                    <a:pt x="820" y="888"/>
                  </a:lnTo>
                  <a:lnTo>
                    <a:pt x="800" y="903"/>
                  </a:lnTo>
                  <a:lnTo>
                    <a:pt x="780" y="917"/>
                  </a:lnTo>
                  <a:lnTo>
                    <a:pt x="781" y="988"/>
                  </a:lnTo>
                  <a:lnTo>
                    <a:pt x="766" y="996"/>
                  </a:lnTo>
                  <a:lnTo>
                    <a:pt x="751" y="1003"/>
                  </a:lnTo>
                  <a:lnTo>
                    <a:pt x="694" y="961"/>
                  </a:lnTo>
                  <a:lnTo>
                    <a:pt x="671" y="969"/>
                  </a:lnTo>
                  <a:lnTo>
                    <a:pt x="658" y="972"/>
                  </a:lnTo>
                  <a:lnTo>
                    <a:pt x="646" y="976"/>
                  </a:lnTo>
                  <a:lnTo>
                    <a:pt x="625" y="1044"/>
                  </a:lnTo>
                  <a:lnTo>
                    <a:pt x="592" y="1049"/>
                  </a:lnTo>
                  <a:lnTo>
                    <a:pt x="551" y="991"/>
                  </a:lnTo>
                  <a:lnTo>
                    <a:pt x="526" y="991"/>
                  </a:lnTo>
                  <a:lnTo>
                    <a:pt x="501" y="991"/>
                  </a:lnTo>
                  <a:lnTo>
                    <a:pt x="460" y="1049"/>
                  </a:lnTo>
                  <a:lnTo>
                    <a:pt x="443" y="1047"/>
                  </a:lnTo>
                  <a:lnTo>
                    <a:pt x="426" y="1044"/>
                  </a:lnTo>
                  <a:lnTo>
                    <a:pt x="405" y="976"/>
                  </a:lnTo>
                  <a:lnTo>
                    <a:pt x="381" y="969"/>
                  </a:lnTo>
                  <a:lnTo>
                    <a:pt x="369" y="965"/>
                  </a:lnTo>
                  <a:lnTo>
                    <a:pt x="358" y="961"/>
                  </a:lnTo>
                  <a:lnTo>
                    <a:pt x="301" y="1003"/>
                  </a:lnTo>
                  <a:lnTo>
                    <a:pt x="286" y="996"/>
                  </a:lnTo>
                  <a:lnTo>
                    <a:pt x="271" y="988"/>
                  </a:lnTo>
                  <a:lnTo>
                    <a:pt x="272" y="917"/>
                  </a:lnTo>
                  <a:lnTo>
                    <a:pt x="252" y="903"/>
                  </a:lnTo>
                  <a:lnTo>
                    <a:pt x="242" y="895"/>
                  </a:lnTo>
                  <a:lnTo>
                    <a:pt x="232" y="888"/>
                  </a:lnTo>
                  <a:lnTo>
                    <a:pt x="164" y="911"/>
                  </a:lnTo>
                  <a:lnTo>
                    <a:pt x="152" y="899"/>
                  </a:lnTo>
                  <a:lnTo>
                    <a:pt x="140" y="886"/>
                  </a:lnTo>
                  <a:lnTo>
                    <a:pt x="163" y="818"/>
                  </a:lnTo>
                  <a:lnTo>
                    <a:pt x="148" y="799"/>
                  </a:lnTo>
                  <a:lnTo>
                    <a:pt x="134" y="778"/>
                  </a:lnTo>
                  <a:lnTo>
                    <a:pt x="63" y="779"/>
                  </a:lnTo>
                  <a:lnTo>
                    <a:pt x="55" y="765"/>
                  </a:lnTo>
                  <a:lnTo>
                    <a:pt x="47" y="750"/>
                  </a:lnTo>
                  <a:lnTo>
                    <a:pt x="90" y="693"/>
                  </a:lnTo>
                  <a:lnTo>
                    <a:pt x="82" y="669"/>
                  </a:lnTo>
                  <a:lnTo>
                    <a:pt x="78" y="657"/>
                  </a:lnTo>
                  <a:lnTo>
                    <a:pt x="75" y="645"/>
                  </a:lnTo>
                  <a:lnTo>
                    <a:pt x="6" y="623"/>
                  </a:lnTo>
                  <a:lnTo>
                    <a:pt x="0" y="590"/>
                  </a:lnTo>
                  <a:lnTo>
                    <a:pt x="60" y="549"/>
                  </a:lnTo>
                  <a:lnTo>
                    <a:pt x="59" y="524"/>
                  </a:lnTo>
                  <a:lnTo>
                    <a:pt x="60" y="500"/>
                  </a:lnTo>
                  <a:lnTo>
                    <a:pt x="0" y="459"/>
                  </a:lnTo>
                  <a:lnTo>
                    <a:pt x="3" y="442"/>
                  </a:lnTo>
                  <a:lnTo>
                    <a:pt x="6" y="426"/>
                  </a:lnTo>
                  <a:lnTo>
                    <a:pt x="75" y="405"/>
                  </a:lnTo>
                  <a:lnTo>
                    <a:pt x="82" y="380"/>
                  </a:lnTo>
                  <a:lnTo>
                    <a:pt x="86" y="368"/>
                  </a:lnTo>
                  <a:lnTo>
                    <a:pt x="90" y="356"/>
                  </a:lnTo>
                  <a:lnTo>
                    <a:pt x="47" y="299"/>
                  </a:lnTo>
                  <a:lnTo>
                    <a:pt x="55" y="284"/>
                  </a:lnTo>
                  <a:lnTo>
                    <a:pt x="63" y="270"/>
                  </a:lnTo>
                  <a:lnTo>
                    <a:pt x="134" y="271"/>
                  </a:lnTo>
                  <a:lnTo>
                    <a:pt x="148" y="250"/>
                  </a:lnTo>
                  <a:lnTo>
                    <a:pt x="155" y="240"/>
                  </a:lnTo>
                  <a:lnTo>
                    <a:pt x="163" y="231"/>
                  </a:lnTo>
                  <a:lnTo>
                    <a:pt x="140" y="163"/>
                  </a:lnTo>
                  <a:lnTo>
                    <a:pt x="152" y="151"/>
                  </a:lnTo>
                  <a:lnTo>
                    <a:pt x="164" y="139"/>
                  </a:lnTo>
                  <a:lnTo>
                    <a:pt x="232" y="162"/>
                  </a:lnTo>
                  <a:lnTo>
                    <a:pt x="252" y="147"/>
                  </a:lnTo>
                  <a:lnTo>
                    <a:pt x="272" y="133"/>
                  </a:lnTo>
                  <a:lnTo>
                    <a:pt x="271" y="61"/>
                  </a:lnTo>
                  <a:lnTo>
                    <a:pt x="286" y="53"/>
                  </a:lnTo>
                  <a:lnTo>
                    <a:pt x="301" y="46"/>
                  </a:lnTo>
                  <a:lnTo>
                    <a:pt x="358" y="88"/>
                  </a:lnTo>
                  <a:lnTo>
                    <a:pt x="381" y="80"/>
                  </a:lnTo>
                  <a:lnTo>
                    <a:pt x="393" y="76"/>
                  </a:lnTo>
                  <a:lnTo>
                    <a:pt x="405" y="73"/>
                  </a:lnTo>
                  <a:lnTo>
                    <a:pt x="426" y="5"/>
                  </a:lnTo>
                  <a:lnTo>
                    <a:pt x="460" y="0"/>
                  </a:lnTo>
                  <a:lnTo>
                    <a:pt x="501" y="58"/>
                  </a:lnTo>
                  <a:lnTo>
                    <a:pt x="526" y="57"/>
                  </a:lnTo>
                  <a:lnTo>
                    <a:pt x="551" y="58"/>
                  </a:lnTo>
                  <a:lnTo>
                    <a:pt x="592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3"/>
                  </a:lnTo>
                  <a:lnTo>
                    <a:pt x="671" y="80"/>
                  </a:lnTo>
                  <a:lnTo>
                    <a:pt x="682" y="84"/>
                  </a:lnTo>
                  <a:lnTo>
                    <a:pt x="694" y="88"/>
                  </a:lnTo>
                  <a:lnTo>
                    <a:pt x="751" y="46"/>
                  </a:lnTo>
                  <a:lnTo>
                    <a:pt x="766" y="53"/>
                  </a:lnTo>
                  <a:lnTo>
                    <a:pt x="781" y="61"/>
                  </a:lnTo>
                  <a:lnTo>
                    <a:pt x="780" y="133"/>
                  </a:lnTo>
                  <a:lnTo>
                    <a:pt x="800" y="147"/>
                  </a:lnTo>
                  <a:lnTo>
                    <a:pt x="810" y="155"/>
                  </a:lnTo>
                  <a:lnTo>
                    <a:pt x="820" y="162"/>
                  </a:lnTo>
                  <a:lnTo>
                    <a:pt x="888" y="139"/>
                  </a:lnTo>
                  <a:lnTo>
                    <a:pt x="900" y="151"/>
                  </a:lnTo>
                  <a:lnTo>
                    <a:pt x="912" y="163"/>
                  </a:lnTo>
                  <a:lnTo>
                    <a:pt x="889" y="231"/>
                  </a:lnTo>
                  <a:lnTo>
                    <a:pt x="904" y="250"/>
                  </a:lnTo>
                  <a:lnTo>
                    <a:pt x="918" y="271"/>
                  </a:lnTo>
                  <a:lnTo>
                    <a:pt x="989" y="270"/>
                  </a:lnTo>
                  <a:lnTo>
                    <a:pt x="997" y="284"/>
                  </a:lnTo>
                  <a:lnTo>
                    <a:pt x="1005" y="299"/>
                  </a:lnTo>
                  <a:lnTo>
                    <a:pt x="962" y="356"/>
                  </a:lnTo>
                  <a:lnTo>
                    <a:pt x="970" y="380"/>
                  </a:lnTo>
                  <a:lnTo>
                    <a:pt x="974" y="393"/>
                  </a:lnTo>
                  <a:lnTo>
                    <a:pt x="977" y="405"/>
                  </a:lnTo>
                  <a:lnTo>
                    <a:pt x="1045" y="426"/>
                  </a:lnTo>
                  <a:lnTo>
                    <a:pt x="1050" y="459"/>
                  </a:lnTo>
                  <a:lnTo>
                    <a:pt x="992" y="500"/>
                  </a:lnTo>
                  <a:lnTo>
                    <a:pt x="993" y="524"/>
                  </a:lnTo>
                  <a:lnTo>
                    <a:pt x="992" y="549"/>
                  </a:lnTo>
                  <a:lnTo>
                    <a:pt x="1050" y="590"/>
                  </a:lnTo>
                  <a:lnTo>
                    <a:pt x="1048" y="607"/>
                  </a:lnTo>
                  <a:lnTo>
                    <a:pt x="1045" y="623"/>
                  </a:lnTo>
                  <a:lnTo>
                    <a:pt x="977" y="645"/>
                  </a:lnTo>
                  <a:lnTo>
                    <a:pt x="970" y="669"/>
                  </a:lnTo>
                  <a:lnTo>
                    <a:pt x="966" y="681"/>
                  </a:lnTo>
                  <a:lnTo>
                    <a:pt x="962" y="693"/>
                  </a:lnTo>
                  <a:lnTo>
                    <a:pt x="1005" y="750"/>
                  </a:lnTo>
                  <a:lnTo>
                    <a:pt x="997" y="765"/>
                  </a:lnTo>
                  <a:lnTo>
                    <a:pt x="989" y="779"/>
                  </a:lnTo>
                  <a:lnTo>
                    <a:pt x="918" y="778"/>
                  </a:lnTo>
                  <a:lnTo>
                    <a:pt x="904" y="799"/>
                  </a:lnTo>
                  <a:lnTo>
                    <a:pt x="897" y="809"/>
                  </a:lnTo>
                  <a:lnTo>
                    <a:pt x="889" y="818"/>
                  </a:lnTo>
                  <a:lnTo>
                    <a:pt x="912" y="886"/>
                  </a:lnTo>
                  <a:lnTo>
                    <a:pt x="900" y="899"/>
                  </a:lnTo>
                  <a:lnTo>
                    <a:pt x="888" y="91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Oval 5"/>
            <p:cNvSpPr>
              <a:spLocks noChangeArrowheads="1"/>
            </p:cNvSpPr>
            <p:nvPr/>
          </p:nvSpPr>
          <p:spPr bwMode="auto">
            <a:xfrm>
              <a:off x="4274765" y="2177285"/>
              <a:ext cx="1821868" cy="182680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 dirty="0">
                <a:solidFill>
                  <a:srgbClr val="76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" name="组合 17"/>
          <p:cNvGrpSpPr>
            <a:grpSpLocks/>
          </p:cNvGrpSpPr>
          <p:nvPr/>
        </p:nvGrpSpPr>
        <p:grpSpPr bwMode="auto">
          <a:xfrm>
            <a:off x="4387454" y="4389439"/>
            <a:ext cx="1472803" cy="1965325"/>
            <a:chOff x="6012485" y="1170407"/>
            <a:chExt cx="1487948" cy="1487615"/>
          </a:xfrm>
        </p:grpSpPr>
        <p:sp>
          <p:nvSpPr>
            <p:cNvPr id="19" name="Freeform 6"/>
            <p:cNvSpPr/>
            <p:nvPr/>
          </p:nvSpPr>
          <p:spPr bwMode="auto">
            <a:xfrm>
              <a:off x="6012485" y="1170407"/>
              <a:ext cx="1487948" cy="1487615"/>
            </a:xfrm>
            <a:custGeom>
              <a:avLst/>
              <a:gdLst>
                <a:gd name="T0" fmla="*/ 441 w 637"/>
                <a:gd name="T1" fmla="*/ 550 h 638"/>
                <a:gd name="T2" fmla="*/ 420 w 637"/>
                <a:gd name="T3" fmla="*/ 560 h 638"/>
                <a:gd name="T4" fmla="*/ 397 w 637"/>
                <a:gd name="T5" fmla="*/ 568 h 638"/>
                <a:gd name="T6" fmla="*/ 362 w 637"/>
                <a:gd name="T7" fmla="*/ 636 h 638"/>
                <a:gd name="T8" fmla="*/ 312 w 637"/>
                <a:gd name="T9" fmla="*/ 579 h 638"/>
                <a:gd name="T10" fmla="*/ 288 w 637"/>
                <a:gd name="T11" fmla="*/ 577 h 638"/>
                <a:gd name="T12" fmla="*/ 264 w 637"/>
                <a:gd name="T13" fmla="*/ 573 h 638"/>
                <a:gd name="T14" fmla="*/ 209 w 637"/>
                <a:gd name="T15" fmla="*/ 619 h 638"/>
                <a:gd name="T16" fmla="*/ 181 w 637"/>
                <a:gd name="T17" fmla="*/ 608 h 638"/>
                <a:gd name="T18" fmla="*/ 174 w 637"/>
                <a:gd name="T19" fmla="*/ 533 h 638"/>
                <a:gd name="T20" fmla="*/ 155 w 637"/>
                <a:gd name="T21" fmla="*/ 519 h 638"/>
                <a:gd name="T22" fmla="*/ 79 w 637"/>
                <a:gd name="T23" fmla="*/ 531 h 638"/>
                <a:gd name="T24" fmla="*/ 56 w 637"/>
                <a:gd name="T25" fmla="*/ 502 h 638"/>
                <a:gd name="T26" fmla="*/ 89 w 637"/>
                <a:gd name="T27" fmla="*/ 432 h 638"/>
                <a:gd name="T28" fmla="*/ 78 w 637"/>
                <a:gd name="T29" fmla="*/ 410 h 638"/>
                <a:gd name="T30" fmla="*/ 6 w 637"/>
                <a:gd name="T31" fmla="*/ 383 h 638"/>
                <a:gd name="T32" fmla="*/ 0 w 637"/>
                <a:gd name="T33" fmla="*/ 346 h 638"/>
                <a:gd name="T34" fmla="*/ 64 w 637"/>
                <a:gd name="T35" fmla="*/ 301 h 638"/>
                <a:gd name="T36" fmla="*/ 67 w 637"/>
                <a:gd name="T37" fmla="*/ 276 h 638"/>
                <a:gd name="T38" fmla="*/ 17 w 637"/>
                <a:gd name="T39" fmla="*/ 215 h 638"/>
                <a:gd name="T40" fmla="*/ 30 w 637"/>
                <a:gd name="T41" fmla="*/ 182 h 638"/>
                <a:gd name="T42" fmla="*/ 109 w 637"/>
                <a:gd name="T43" fmla="*/ 175 h 638"/>
                <a:gd name="T44" fmla="*/ 124 w 637"/>
                <a:gd name="T45" fmla="*/ 155 h 638"/>
                <a:gd name="T46" fmla="*/ 111 w 637"/>
                <a:gd name="T47" fmla="*/ 76 h 638"/>
                <a:gd name="T48" fmla="*/ 138 w 637"/>
                <a:gd name="T49" fmla="*/ 55 h 638"/>
                <a:gd name="T50" fmla="*/ 211 w 637"/>
                <a:gd name="T51" fmla="*/ 88 h 638"/>
                <a:gd name="T52" fmla="*/ 234 w 637"/>
                <a:gd name="T53" fmla="*/ 79 h 638"/>
                <a:gd name="T54" fmla="*/ 261 w 637"/>
                <a:gd name="T55" fmla="*/ 4 h 638"/>
                <a:gd name="T56" fmla="*/ 279 w 637"/>
                <a:gd name="T57" fmla="*/ 1 h 638"/>
                <a:gd name="T58" fmla="*/ 330 w 637"/>
                <a:gd name="T59" fmla="*/ 64 h 638"/>
                <a:gd name="T60" fmla="*/ 355 w 637"/>
                <a:gd name="T61" fmla="*/ 66 h 638"/>
                <a:gd name="T62" fmla="*/ 379 w 637"/>
                <a:gd name="T63" fmla="*/ 70 h 638"/>
                <a:gd name="T64" fmla="*/ 436 w 637"/>
                <a:gd name="T65" fmla="*/ 21 h 638"/>
                <a:gd name="T66" fmla="*/ 461 w 637"/>
                <a:gd name="T67" fmla="*/ 32 h 638"/>
                <a:gd name="T68" fmla="*/ 468 w 637"/>
                <a:gd name="T69" fmla="*/ 110 h 638"/>
                <a:gd name="T70" fmla="*/ 488 w 637"/>
                <a:gd name="T71" fmla="*/ 125 h 638"/>
                <a:gd name="T72" fmla="*/ 562 w 637"/>
                <a:gd name="T73" fmla="*/ 112 h 638"/>
                <a:gd name="T74" fmla="*/ 579 w 637"/>
                <a:gd name="T75" fmla="*/ 136 h 638"/>
                <a:gd name="T76" fmla="*/ 548 w 637"/>
                <a:gd name="T77" fmla="*/ 201 h 638"/>
                <a:gd name="T78" fmla="*/ 554 w 637"/>
                <a:gd name="T79" fmla="*/ 213 h 638"/>
                <a:gd name="T80" fmla="*/ 563 w 637"/>
                <a:gd name="T81" fmla="*/ 235 h 638"/>
                <a:gd name="T82" fmla="*/ 632 w 637"/>
                <a:gd name="T83" fmla="*/ 261 h 638"/>
                <a:gd name="T84" fmla="*/ 637 w 637"/>
                <a:gd name="T85" fmla="*/ 301 h 638"/>
                <a:gd name="T86" fmla="*/ 577 w 637"/>
                <a:gd name="T87" fmla="*/ 344 h 638"/>
                <a:gd name="T88" fmla="*/ 574 w 637"/>
                <a:gd name="T89" fmla="*/ 367 h 638"/>
                <a:gd name="T90" fmla="*/ 620 w 637"/>
                <a:gd name="T91" fmla="*/ 424 h 638"/>
                <a:gd name="T92" fmla="*/ 604 w 637"/>
                <a:gd name="T93" fmla="*/ 462 h 638"/>
                <a:gd name="T94" fmla="*/ 532 w 637"/>
                <a:gd name="T95" fmla="*/ 469 h 638"/>
                <a:gd name="T96" fmla="*/ 518 w 637"/>
                <a:gd name="T97" fmla="*/ 488 h 638"/>
                <a:gd name="T98" fmla="*/ 529 w 637"/>
                <a:gd name="T99" fmla="*/ 559 h 638"/>
                <a:gd name="T100" fmla="*/ 505 w 637"/>
                <a:gd name="T101" fmla="*/ 579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7" h="638">
                  <a:moveTo>
                    <a:pt x="496" y="585"/>
                  </a:moveTo>
                  <a:lnTo>
                    <a:pt x="441" y="550"/>
                  </a:lnTo>
                  <a:lnTo>
                    <a:pt x="431" y="555"/>
                  </a:lnTo>
                  <a:lnTo>
                    <a:pt x="420" y="560"/>
                  </a:lnTo>
                  <a:lnTo>
                    <a:pt x="409" y="564"/>
                  </a:lnTo>
                  <a:lnTo>
                    <a:pt x="397" y="568"/>
                  </a:lnTo>
                  <a:lnTo>
                    <a:pt x="382" y="633"/>
                  </a:lnTo>
                  <a:lnTo>
                    <a:pt x="362" y="636"/>
                  </a:lnTo>
                  <a:lnTo>
                    <a:pt x="342" y="638"/>
                  </a:lnTo>
                  <a:lnTo>
                    <a:pt x="312" y="579"/>
                  </a:lnTo>
                  <a:lnTo>
                    <a:pt x="300" y="579"/>
                  </a:lnTo>
                  <a:lnTo>
                    <a:pt x="288" y="577"/>
                  </a:lnTo>
                  <a:lnTo>
                    <a:pt x="275" y="576"/>
                  </a:lnTo>
                  <a:lnTo>
                    <a:pt x="264" y="573"/>
                  </a:lnTo>
                  <a:lnTo>
                    <a:pt x="219" y="622"/>
                  </a:lnTo>
                  <a:lnTo>
                    <a:pt x="209" y="619"/>
                  </a:lnTo>
                  <a:lnTo>
                    <a:pt x="200" y="616"/>
                  </a:lnTo>
                  <a:lnTo>
                    <a:pt x="181" y="608"/>
                  </a:lnTo>
                  <a:lnTo>
                    <a:pt x="184" y="540"/>
                  </a:lnTo>
                  <a:lnTo>
                    <a:pt x="174" y="533"/>
                  </a:lnTo>
                  <a:lnTo>
                    <a:pt x="164" y="526"/>
                  </a:lnTo>
                  <a:lnTo>
                    <a:pt x="155" y="519"/>
                  </a:lnTo>
                  <a:lnTo>
                    <a:pt x="146" y="511"/>
                  </a:lnTo>
                  <a:lnTo>
                    <a:pt x="79" y="531"/>
                  </a:lnTo>
                  <a:lnTo>
                    <a:pt x="67" y="517"/>
                  </a:lnTo>
                  <a:lnTo>
                    <a:pt x="56" y="502"/>
                  </a:lnTo>
                  <a:lnTo>
                    <a:pt x="94" y="443"/>
                  </a:lnTo>
                  <a:lnTo>
                    <a:pt x="89" y="432"/>
                  </a:lnTo>
                  <a:lnTo>
                    <a:pt x="83" y="421"/>
                  </a:lnTo>
                  <a:lnTo>
                    <a:pt x="78" y="410"/>
                  </a:lnTo>
                  <a:lnTo>
                    <a:pt x="74" y="398"/>
                  </a:lnTo>
                  <a:lnTo>
                    <a:pt x="6" y="383"/>
                  </a:lnTo>
                  <a:lnTo>
                    <a:pt x="3" y="364"/>
                  </a:lnTo>
                  <a:lnTo>
                    <a:pt x="0" y="346"/>
                  </a:lnTo>
                  <a:lnTo>
                    <a:pt x="63" y="314"/>
                  </a:lnTo>
                  <a:lnTo>
                    <a:pt x="64" y="301"/>
                  </a:lnTo>
                  <a:lnTo>
                    <a:pt x="65" y="288"/>
                  </a:lnTo>
                  <a:lnTo>
                    <a:pt x="67" y="276"/>
                  </a:lnTo>
                  <a:lnTo>
                    <a:pt x="69" y="264"/>
                  </a:lnTo>
                  <a:lnTo>
                    <a:pt x="17" y="215"/>
                  </a:lnTo>
                  <a:lnTo>
                    <a:pt x="23" y="198"/>
                  </a:lnTo>
                  <a:lnTo>
                    <a:pt x="30" y="182"/>
                  </a:lnTo>
                  <a:lnTo>
                    <a:pt x="102" y="185"/>
                  </a:lnTo>
                  <a:lnTo>
                    <a:pt x="109" y="175"/>
                  </a:lnTo>
                  <a:lnTo>
                    <a:pt x="117" y="165"/>
                  </a:lnTo>
                  <a:lnTo>
                    <a:pt x="124" y="155"/>
                  </a:lnTo>
                  <a:lnTo>
                    <a:pt x="133" y="146"/>
                  </a:lnTo>
                  <a:lnTo>
                    <a:pt x="111" y="76"/>
                  </a:lnTo>
                  <a:lnTo>
                    <a:pt x="124" y="65"/>
                  </a:lnTo>
                  <a:lnTo>
                    <a:pt x="138" y="55"/>
                  </a:lnTo>
                  <a:lnTo>
                    <a:pt x="200" y="94"/>
                  </a:lnTo>
                  <a:lnTo>
                    <a:pt x="211" y="88"/>
                  </a:lnTo>
                  <a:lnTo>
                    <a:pt x="222" y="83"/>
                  </a:lnTo>
                  <a:lnTo>
                    <a:pt x="234" y="79"/>
                  </a:lnTo>
                  <a:lnTo>
                    <a:pt x="246" y="75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7" y="0"/>
                  </a:lnTo>
                  <a:lnTo>
                    <a:pt x="330" y="64"/>
                  </a:lnTo>
                  <a:lnTo>
                    <a:pt x="343" y="65"/>
                  </a:lnTo>
                  <a:lnTo>
                    <a:pt x="355" y="66"/>
                  </a:lnTo>
                  <a:lnTo>
                    <a:pt x="367" y="68"/>
                  </a:lnTo>
                  <a:lnTo>
                    <a:pt x="379" y="70"/>
                  </a:lnTo>
                  <a:lnTo>
                    <a:pt x="427" y="18"/>
                  </a:lnTo>
                  <a:lnTo>
                    <a:pt x="436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3"/>
                  </a:lnTo>
                  <a:lnTo>
                    <a:pt x="468" y="110"/>
                  </a:lnTo>
                  <a:lnTo>
                    <a:pt x="478" y="117"/>
                  </a:lnTo>
                  <a:lnTo>
                    <a:pt x="488" y="125"/>
                  </a:lnTo>
                  <a:lnTo>
                    <a:pt x="497" y="134"/>
                  </a:lnTo>
                  <a:lnTo>
                    <a:pt x="562" y="112"/>
                  </a:lnTo>
                  <a:lnTo>
                    <a:pt x="574" y="128"/>
                  </a:lnTo>
                  <a:lnTo>
                    <a:pt x="579" y="136"/>
                  </a:lnTo>
                  <a:lnTo>
                    <a:pt x="586" y="144"/>
                  </a:lnTo>
                  <a:lnTo>
                    <a:pt x="548" y="201"/>
                  </a:lnTo>
                  <a:lnTo>
                    <a:pt x="551" y="206"/>
                  </a:lnTo>
                  <a:lnTo>
                    <a:pt x="554" y="213"/>
                  </a:lnTo>
                  <a:lnTo>
                    <a:pt x="559" y="224"/>
                  </a:lnTo>
                  <a:lnTo>
                    <a:pt x="563" y="235"/>
                  </a:lnTo>
                  <a:lnTo>
                    <a:pt x="567" y="247"/>
                  </a:lnTo>
                  <a:lnTo>
                    <a:pt x="632" y="261"/>
                  </a:lnTo>
                  <a:lnTo>
                    <a:pt x="635" y="280"/>
                  </a:lnTo>
                  <a:lnTo>
                    <a:pt x="637" y="301"/>
                  </a:lnTo>
                  <a:lnTo>
                    <a:pt x="578" y="332"/>
                  </a:lnTo>
                  <a:lnTo>
                    <a:pt x="577" y="344"/>
                  </a:lnTo>
                  <a:lnTo>
                    <a:pt x="576" y="356"/>
                  </a:lnTo>
                  <a:lnTo>
                    <a:pt x="574" y="367"/>
                  </a:lnTo>
                  <a:lnTo>
                    <a:pt x="571" y="380"/>
                  </a:lnTo>
                  <a:lnTo>
                    <a:pt x="620" y="424"/>
                  </a:lnTo>
                  <a:lnTo>
                    <a:pt x="613" y="443"/>
                  </a:lnTo>
                  <a:lnTo>
                    <a:pt x="604" y="462"/>
                  </a:lnTo>
                  <a:lnTo>
                    <a:pt x="539" y="458"/>
                  </a:lnTo>
                  <a:lnTo>
                    <a:pt x="532" y="469"/>
                  </a:lnTo>
                  <a:lnTo>
                    <a:pt x="525" y="479"/>
                  </a:lnTo>
                  <a:lnTo>
                    <a:pt x="518" y="488"/>
                  </a:lnTo>
                  <a:lnTo>
                    <a:pt x="510" y="497"/>
                  </a:lnTo>
                  <a:lnTo>
                    <a:pt x="529" y="559"/>
                  </a:lnTo>
                  <a:lnTo>
                    <a:pt x="513" y="573"/>
                  </a:lnTo>
                  <a:lnTo>
                    <a:pt x="505" y="579"/>
                  </a:lnTo>
                  <a:lnTo>
                    <a:pt x="496" y="585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lIns="0" rIns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52830">
                <a:lnSpc>
                  <a:spcPct val="120000"/>
                </a:lnSpc>
                <a:spcBef>
                  <a:spcPts val="690"/>
                </a:spcBef>
                <a:spcAft>
                  <a:spcPts val="690"/>
                </a:spcAft>
                <a:defRPr/>
              </a:pPr>
              <a:endParaRPr lang="en-US" sz="3050" kern="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Oval 7"/>
            <p:cNvSpPr>
              <a:spLocks noChangeArrowheads="1"/>
            </p:cNvSpPr>
            <p:nvPr/>
          </p:nvSpPr>
          <p:spPr bwMode="auto">
            <a:xfrm>
              <a:off x="6307187" y="1468411"/>
              <a:ext cx="898543" cy="891608"/>
            </a:xfrm>
            <a:prstGeom prst="ellipse">
              <a:avLst/>
            </a:prstGeom>
            <a:blipFill>
              <a:blip r:embed="rId7" cstate="print"/>
              <a:stretch>
                <a:fillRect/>
              </a:stretch>
            </a:blipFill>
            <a:ln w="22225">
              <a:noFill/>
              <a:round/>
            </a:ln>
            <a:effectLst/>
            <a:extLst>
              <a:ext uri="{AF507438-7753-43E0-B8FC-AC1667EBCBE1}"/>
            </a:extLst>
          </p:spPr>
          <p:txBody>
            <a:bodyPr anchor="ctr" anchorCtr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1240" kern="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" name="组合 23"/>
          <p:cNvGrpSpPr/>
          <p:nvPr/>
        </p:nvGrpSpPr>
        <p:grpSpPr>
          <a:xfrm>
            <a:off x="5758444" y="5077004"/>
            <a:ext cx="1362812" cy="1821843"/>
            <a:chOff x="2057536" y="1194444"/>
            <a:chExt cx="2075647" cy="2080525"/>
          </a:xfrm>
          <a:solidFill>
            <a:schemeClr val="accent6">
              <a:lumMod val="50000"/>
            </a:schemeClr>
          </a:solidFill>
        </p:grpSpPr>
        <p:sp>
          <p:nvSpPr>
            <p:cNvPr id="25" name="Freeform 8"/>
            <p:cNvSpPr/>
            <p:nvPr/>
          </p:nvSpPr>
          <p:spPr bwMode="auto">
            <a:xfrm>
              <a:off x="2057536" y="1194444"/>
              <a:ext cx="2075647" cy="2080525"/>
            </a:xfrm>
            <a:custGeom>
              <a:avLst/>
              <a:gdLst>
                <a:gd name="T0" fmla="*/ 587 w 808"/>
                <a:gd name="T1" fmla="*/ 691 h 810"/>
                <a:gd name="T2" fmla="*/ 553 w 808"/>
                <a:gd name="T3" fmla="*/ 710 h 810"/>
                <a:gd name="T4" fmla="*/ 535 w 808"/>
                <a:gd name="T5" fmla="*/ 789 h 810"/>
                <a:gd name="T6" fmla="*/ 509 w 808"/>
                <a:gd name="T7" fmla="*/ 797 h 810"/>
                <a:gd name="T8" fmla="*/ 450 w 808"/>
                <a:gd name="T9" fmla="*/ 741 h 810"/>
                <a:gd name="T10" fmla="*/ 425 w 808"/>
                <a:gd name="T11" fmla="*/ 744 h 810"/>
                <a:gd name="T12" fmla="*/ 378 w 808"/>
                <a:gd name="T13" fmla="*/ 810 h 810"/>
                <a:gd name="T14" fmla="*/ 351 w 808"/>
                <a:gd name="T15" fmla="*/ 807 h 810"/>
                <a:gd name="T16" fmla="*/ 317 w 808"/>
                <a:gd name="T17" fmla="*/ 733 h 810"/>
                <a:gd name="T18" fmla="*/ 292 w 808"/>
                <a:gd name="T19" fmla="*/ 726 h 810"/>
                <a:gd name="T20" fmla="*/ 225 w 808"/>
                <a:gd name="T21" fmla="*/ 769 h 810"/>
                <a:gd name="T22" fmla="*/ 199 w 808"/>
                <a:gd name="T23" fmla="*/ 755 h 810"/>
                <a:gd name="T24" fmla="*/ 197 w 808"/>
                <a:gd name="T25" fmla="*/ 675 h 810"/>
                <a:gd name="T26" fmla="*/ 177 w 808"/>
                <a:gd name="T27" fmla="*/ 658 h 810"/>
                <a:gd name="T28" fmla="*/ 99 w 808"/>
                <a:gd name="T29" fmla="*/ 672 h 810"/>
                <a:gd name="T30" fmla="*/ 81 w 808"/>
                <a:gd name="T31" fmla="*/ 649 h 810"/>
                <a:gd name="T32" fmla="*/ 103 w 808"/>
                <a:gd name="T33" fmla="*/ 563 h 810"/>
                <a:gd name="T34" fmla="*/ 92 w 808"/>
                <a:gd name="T35" fmla="*/ 540 h 810"/>
                <a:gd name="T36" fmla="*/ 16 w 808"/>
                <a:gd name="T37" fmla="*/ 521 h 810"/>
                <a:gd name="T38" fmla="*/ 67 w 808"/>
                <a:gd name="T39" fmla="*/ 461 h 810"/>
                <a:gd name="T40" fmla="*/ 64 w 808"/>
                <a:gd name="T41" fmla="*/ 436 h 810"/>
                <a:gd name="T42" fmla="*/ 62 w 808"/>
                <a:gd name="T43" fmla="*/ 410 h 810"/>
                <a:gd name="T44" fmla="*/ 1 w 808"/>
                <a:gd name="T45" fmla="*/ 362 h 810"/>
                <a:gd name="T46" fmla="*/ 70 w 808"/>
                <a:gd name="T47" fmla="*/ 328 h 810"/>
                <a:gd name="T48" fmla="*/ 78 w 808"/>
                <a:gd name="T49" fmla="*/ 303 h 810"/>
                <a:gd name="T50" fmla="*/ 86 w 808"/>
                <a:gd name="T51" fmla="*/ 278 h 810"/>
                <a:gd name="T52" fmla="*/ 48 w 808"/>
                <a:gd name="T53" fmla="*/ 212 h 810"/>
                <a:gd name="T54" fmla="*/ 125 w 808"/>
                <a:gd name="T55" fmla="*/ 206 h 810"/>
                <a:gd name="T56" fmla="*/ 140 w 808"/>
                <a:gd name="T57" fmla="*/ 186 h 810"/>
                <a:gd name="T58" fmla="*/ 157 w 808"/>
                <a:gd name="T59" fmla="*/ 166 h 810"/>
                <a:gd name="T60" fmla="*/ 148 w 808"/>
                <a:gd name="T61" fmla="*/ 91 h 810"/>
                <a:gd name="T62" fmla="*/ 221 w 808"/>
                <a:gd name="T63" fmla="*/ 114 h 810"/>
                <a:gd name="T64" fmla="*/ 255 w 808"/>
                <a:gd name="T65" fmla="*/ 95 h 810"/>
                <a:gd name="T66" fmla="*/ 272 w 808"/>
                <a:gd name="T67" fmla="*/ 21 h 810"/>
                <a:gd name="T68" fmla="*/ 302 w 808"/>
                <a:gd name="T69" fmla="*/ 12 h 810"/>
                <a:gd name="T70" fmla="*/ 358 w 808"/>
                <a:gd name="T71" fmla="*/ 63 h 810"/>
                <a:gd name="T72" fmla="*/ 383 w 808"/>
                <a:gd name="T73" fmla="*/ 61 h 810"/>
                <a:gd name="T74" fmla="*/ 427 w 808"/>
                <a:gd name="T75" fmla="*/ 0 h 810"/>
                <a:gd name="T76" fmla="*/ 459 w 808"/>
                <a:gd name="T77" fmla="*/ 3 h 810"/>
                <a:gd name="T78" fmla="*/ 491 w 808"/>
                <a:gd name="T79" fmla="*/ 71 h 810"/>
                <a:gd name="T80" fmla="*/ 515 w 808"/>
                <a:gd name="T81" fmla="*/ 78 h 810"/>
                <a:gd name="T82" fmla="*/ 579 w 808"/>
                <a:gd name="T83" fmla="*/ 39 h 810"/>
                <a:gd name="T84" fmla="*/ 607 w 808"/>
                <a:gd name="T85" fmla="*/ 54 h 810"/>
                <a:gd name="T86" fmla="*/ 611 w 808"/>
                <a:gd name="T87" fmla="*/ 130 h 810"/>
                <a:gd name="T88" fmla="*/ 630 w 808"/>
                <a:gd name="T89" fmla="*/ 146 h 810"/>
                <a:gd name="T90" fmla="*/ 705 w 808"/>
                <a:gd name="T91" fmla="*/ 134 h 810"/>
                <a:gd name="T92" fmla="*/ 725 w 808"/>
                <a:gd name="T93" fmla="*/ 158 h 810"/>
                <a:gd name="T94" fmla="*/ 705 w 808"/>
                <a:gd name="T95" fmla="*/ 241 h 810"/>
                <a:gd name="T96" fmla="*/ 716 w 808"/>
                <a:gd name="T97" fmla="*/ 264 h 810"/>
                <a:gd name="T98" fmla="*/ 791 w 808"/>
                <a:gd name="T99" fmla="*/ 285 h 810"/>
                <a:gd name="T100" fmla="*/ 740 w 808"/>
                <a:gd name="T101" fmla="*/ 343 h 810"/>
                <a:gd name="T102" fmla="*/ 744 w 808"/>
                <a:gd name="T103" fmla="*/ 368 h 810"/>
                <a:gd name="T104" fmla="*/ 745 w 808"/>
                <a:gd name="T105" fmla="*/ 395 h 810"/>
                <a:gd name="T106" fmla="*/ 807 w 808"/>
                <a:gd name="T107" fmla="*/ 442 h 810"/>
                <a:gd name="T108" fmla="*/ 737 w 808"/>
                <a:gd name="T109" fmla="*/ 477 h 810"/>
                <a:gd name="T110" fmla="*/ 730 w 808"/>
                <a:gd name="T111" fmla="*/ 502 h 810"/>
                <a:gd name="T112" fmla="*/ 722 w 808"/>
                <a:gd name="T113" fmla="*/ 526 h 810"/>
                <a:gd name="T114" fmla="*/ 762 w 808"/>
                <a:gd name="T115" fmla="*/ 595 h 810"/>
                <a:gd name="T116" fmla="*/ 683 w 808"/>
                <a:gd name="T117" fmla="*/ 599 h 810"/>
                <a:gd name="T118" fmla="*/ 668 w 808"/>
                <a:gd name="T119" fmla="*/ 620 h 810"/>
                <a:gd name="T120" fmla="*/ 651 w 808"/>
                <a:gd name="T121" fmla="*/ 639 h 810"/>
                <a:gd name="T122" fmla="*/ 662 w 808"/>
                <a:gd name="T123" fmla="*/ 718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2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Oval 9"/>
            <p:cNvSpPr>
              <a:spLocks noChangeArrowheads="1"/>
            </p:cNvSpPr>
            <p:nvPr/>
          </p:nvSpPr>
          <p:spPr bwMode="auto">
            <a:xfrm>
              <a:off x="2404813" y="1544314"/>
              <a:ext cx="1378422" cy="1378114"/>
            </a:xfrm>
            <a:prstGeom prst="ellipse">
              <a:avLst/>
            </a:prstGeom>
            <a:blipFill>
              <a:blip r:embed="rId8"/>
              <a:stretch>
                <a:fillRect/>
              </a:stretch>
            </a:blip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25" dirty="0">
                <a:solidFill>
                  <a:srgbClr val="76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" name="组合 17"/>
          <p:cNvGrpSpPr>
            <a:grpSpLocks/>
          </p:cNvGrpSpPr>
          <p:nvPr/>
        </p:nvGrpSpPr>
        <p:grpSpPr bwMode="auto">
          <a:xfrm>
            <a:off x="7021116" y="4789489"/>
            <a:ext cx="1473994" cy="1965325"/>
            <a:chOff x="6012485" y="1170407"/>
            <a:chExt cx="1487948" cy="1487615"/>
          </a:xfrm>
        </p:grpSpPr>
        <p:sp>
          <p:nvSpPr>
            <p:cNvPr id="31" name="Freeform 6"/>
            <p:cNvSpPr/>
            <p:nvPr/>
          </p:nvSpPr>
          <p:spPr bwMode="auto">
            <a:xfrm>
              <a:off x="6012485" y="1170407"/>
              <a:ext cx="1487948" cy="1487615"/>
            </a:xfrm>
            <a:custGeom>
              <a:avLst/>
              <a:gdLst>
                <a:gd name="T0" fmla="*/ 441 w 637"/>
                <a:gd name="T1" fmla="*/ 550 h 638"/>
                <a:gd name="T2" fmla="*/ 420 w 637"/>
                <a:gd name="T3" fmla="*/ 560 h 638"/>
                <a:gd name="T4" fmla="*/ 397 w 637"/>
                <a:gd name="T5" fmla="*/ 568 h 638"/>
                <a:gd name="T6" fmla="*/ 362 w 637"/>
                <a:gd name="T7" fmla="*/ 636 h 638"/>
                <a:gd name="T8" fmla="*/ 312 w 637"/>
                <a:gd name="T9" fmla="*/ 579 h 638"/>
                <a:gd name="T10" fmla="*/ 288 w 637"/>
                <a:gd name="T11" fmla="*/ 577 h 638"/>
                <a:gd name="T12" fmla="*/ 264 w 637"/>
                <a:gd name="T13" fmla="*/ 573 h 638"/>
                <a:gd name="T14" fmla="*/ 209 w 637"/>
                <a:gd name="T15" fmla="*/ 619 h 638"/>
                <a:gd name="T16" fmla="*/ 181 w 637"/>
                <a:gd name="T17" fmla="*/ 608 h 638"/>
                <a:gd name="T18" fmla="*/ 174 w 637"/>
                <a:gd name="T19" fmla="*/ 533 h 638"/>
                <a:gd name="T20" fmla="*/ 155 w 637"/>
                <a:gd name="T21" fmla="*/ 519 h 638"/>
                <a:gd name="T22" fmla="*/ 79 w 637"/>
                <a:gd name="T23" fmla="*/ 531 h 638"/>
                <a:gd name="T24" fmla="*/ 56 w 637"/>
                <a:gd name="T25" fmla="*/ 502 h 638"/>
                <a:gd name="T26" fmla="*/ 89 w 637"/>
                <a:gd name="T27" fmla="*/ 432 h 638"/>
                <a:gd name="T28" fmla="*/ 78 w 637"/>
                <a:gd name="T29" fmla="*/ 410 h 638"/>
                <a:gd name="T30" fmla="*/ 6 w 637"/>
                <a:gd name="T31" fmla="*/ 383 h 638"/>
                <a:gd name="T32" fmla="*/ 0 w 637"/>
                <a:gd name="T33" fmla="*/ 346 h 638"/>
                <a:gd name="T34" fmla="*/ 64 w 637"/>
                <a:gd name="T35" fmla="*/ 301 h 638"/>
                <a:gd name="T36" fmla="*/ 67 w 637"/>
                <a:gd name="T37" fmla="*/ 276 h 638"/>
                <a:gd name="T38" fmla="*/ 17 w 637"/>
                <a:gd name="T39" fmla="*/ 215 h 638"/>
                <a:gd name="T40" fmla="*/ 30 w 637"/>
                <a:gd name="T41" fmla="*/ 182 h 638"/>
                <a:gd name="T42" fmla="*/ 109 w 637"/>
                <a:gd name="T43" fmla="*/ 175 h 638"/>
                <a:gd name="T44" fmla="*/ 124 w 637"/>
                <a:gd name="T45" fmla="*/ 155 h 638"/>
                <a:gd name="T46" fmla="*/ 111 w 637"/>
                <a:gd name="T47" fmla="*/ 76 h 638"/>
                <a:gd name="T48" fmla="*/ 138 w 637"/>
                <a:gd name="T49" fmla="*/ 55 h 638"/>
                <a:gd name="T50" fmla="*/ 211 w 637"/>
                <a:gd name="T51" fmla="*/ 88 h 638"/>
                <a:gd name="T52" fmla="*/ 234 w 637"/>
                <a:gd name="T53" fmla="*/ 79 h 638"/>
                <a:gd name="T54" fmla="*/ 261 w 637"/>
                <a:gd name="T55" fmla="*/ 4 h 638"/>
                <a:gd name="T56" fmla="*/ 279 w 637"/>
                <a:gd name="T57" fmla="*/ 1 h 638"/>
                <a:gd name="T58" fmla="*/ 330 w 637"/>
                <a:gd name="T59" fmla="*/ 64 h 638"/>
                <a:gd name="T60" fmla="*/ 355 w 637"/>
                <a:gd name="T61" fmla="*/ 66 h 638"/>
                <a:gd name="T62" fmla="*/ 379 w 637"/>
                <a:gd name="T63" fmla="*/ 70 h 638"/>
                <a:gd name="T64" fmla="*/ 436 w 637"/>
                <a:gd name="T65" fmla="*/ 21 h 638"/>
                <a:gd name="T66" fmla="*/ 461 w 637"/>
                <a:gd name="T67" fmla="*/ 32 h 638"/>
                <a:gd name="T68" fmla="*/ 468 w 637"/>
                <a:gd name="T69" fmla="*/ 110 h 638"/>
                <a:gd name="T70" fmla="*/ 488 w 637"/>
                <a:gd name="T71" fmla="*/ 125 h 638"/>
                <a:gd name="T72" fmla="*/ 562 w 637"/>
                <a:gd name="T73" fmla="*/ 112 h 638"/>
                <a:gd name="T74" fmla="*/ 579 w 637"/>
                <a:gd name="T75" fmla="*/ 136 h 638"/>
                <a:gd name="T76" fmla="*/ 548 w 637"/>
                <a:gd name="T77" fmla="*/ 201 h 638"/>
                <a:gd name="T78" fmla="*/ 554 w 637"/>
                <a:gd name="T79" fmla="*/ 213 h 638"/>
                <a:gd name="T80" fmla="*/ 563 w 637"/>
                <a:gd name="T81" fmla="*/ 235 h 638"/>
                <a:gd name="T82" fmla="*/ 632 w 637"/>
                <a:gd name="T83" fmla="*/ 261 h 638"/>
                <a:gd name="T84" fmla="*/ 637 w 637"/>
                <a:gd name="T85" fmla="*/ 301 h 638"/>
                <a:gd name="T86" fmla="*/ 577 w 637"/>
                <a:gd name="T87" fmla="*/ 344 h 638"/>
                <a:gd name="T88" fmla="*/ 574 w 637"/>
                <a:gd name="T89" fmla="*/ 367 h 638"/>
                <a:gd name="T90" fmla="*/ 620 w 637"/>
                <a:gd name="T91" fmla="*/ 424 h 638"/>
                <a:gd name="T92" fmla="*/ 604 w 637"/>
                <a:gd name="T93" fmla="*/ 462 h 638"/>
                <a:gd name="T94" fmla="*/ 532 w 637"/>
                <a:gd name="T95" fmla="*/ 469 h 638"/>
                <a:gd name="T96" fmla="*/ 518 w 637"/>
                <a:gd name="T97" fmla="*/ 488 h 638"/>
                <a:gd name="T98" fmla="*/ 529 w 637"/>
                <a:gd name="T99" fmla="*/ 559 h 638"/>
                <a:gd name="T100" fmla="*/ 505 w 637"/>
                <a:gd name="T101" fmla="*/ 579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7" h="638">
                  <a:moveTo>
                    <a:pt x="496" y="585"/>
                  </a:moveTo>
                  <a:lnTo>
                    <a:pt x="441" y="550"/>
                  </a:lnTo>
                  <a:lnTo>
                    <a:pt x="431" y="555"/>
                  </a:lnTo>
                  <a:lnTo>
                    <a:pt x="420" y="560"/>
                  </a:lnTo>
                  <a:lnTo>
                    <a:pt x="409" y="564"/>
                  </a:lnTo>
                  <a:lnTo>
                    <a:pt x="397" y="568"/>
                  </a:lnTo>
                  <a:lnTo>
                    <a:pt x="382" y="633"/>
                  </a:lnTo>
                  <a:lnTo>
                    <a:pt x="362" y="636"/>
                  </a:lnTo>
                  <a:lnTo>
                    <a:pt x="342" y="638"/>
                  </a:lnTo>
                  <a:lnTo>
                    <a:pt x="312" y="579"/>
                  </a:lnTo>
                  <a:lnTo>
                    <a:pt x="300" y="579"/>
                  </a:lnTo>
                  <a:lnTo>
                    <a:pt x="288" y="577"/>
                  </a:lnTo>
                  <a:lnTo>
                    <a:pt x="275" y="576"/>
                  </a:lnTo>
                  <a:lnTo>
                    <a:pt x="264" y="573"/>
                  </a:lnTo>
                  <a:lnTo>
                    <a:pt x="219" y="622"/>
                  </a:lnTo>
                  <a:lnTo>
                    <a:pt x="209" y="619"/>
                  </a:lnTo>
                  <a:lnTo>
                    <a:pt x="200" y="616"/>
                  </a:lnTo>
                  <a:lnTo>
                    <a:pt x="181" y="608"/>
                  </a:lnTo>
                  <a:lnTo>
                    <a:pt x="184" y="540"/>
                  </a:lnTo>
                  <a:lnTo>
                    <a:pt x="174" y="533"/>
                  </a:lnTo>
                  <a:lnTo>
                    <a:pt x="164" y="526"/>
                  </a:lnTo>
                  <a:lnTo>
                    <a:pt x="155" y="519"/>
                  </a:lnTo>
                  <a:lnTo>
                    <a:pt x="146" y="511"/>
                  </a:lnTo>
                  <a:lnTo>
                    <a:pt x="79" y="531"/>
                  </a:lnTo>
                  <a:lnTo>
                    <a:pt x="67" y="517"/>
                  </a:lnTo>
                  <a:lnTo>
                    <a:pt x="56" y="502"/>
                  </a:lnTo>
                  <a:lnTo>
                    <a:pt x="94" y="443"/>
                  </a:lnTo>
                  <a:lnTo>
                    <a:pt x="89" y="432"/>
                  </a:lnTo>
                  <a:lnTo>
                    <a:pt x="83" y="421"/>
                  </a:lnTo>
                  <a:lnTo>
                    <a:pt x="78" y="410"/>
                  </a:lnTo>
                  <a:lnTo>
                    <a:pt x="74" y="398"/>
                  </a:lnTo>
                  <a:lnTo>
                    <a:pt x="6" y="383"/>
                  </a:lnTo>
                  <a:lnTo>
                    <a:pt x="3" y="364"/>
                  </a:lnTo>
                  <a:lnTo>
                    <a:pt x="0" y="346"/>
                  </a:lnTo>
                  <a:lnTo>
                    <a:pt x="63" y="314"/>
                  </a:lnTo>
                  <a:lnTo>
                    <a:pt x="64" y="301"/>
                  </a:lnTo>
                  <a:lnTo>
                    <a:pt x="65" y="288"/>
                  </a:lnTo>
                  <a:lnTo>
                    <a:pt x="67" y="276"/>
                  </a:lnTo>
                  <a:lnTo>
                    <a:pt x="69" y="264"/>
                  </a:lnTo>
                  <a:lnTo>
                    <a:pt x="17" y="215"/>
                  </a:lnTo>
                  <a:lnTo>
                    <a:pt x="23" y="198"/>
                  </a:lnTo>
                  <a:lnTo>
                    <a:pt x="30" y="182"/>
                  </a:lnTo>
                  <a:lnTo>
                    <a:pt x="102" y="185"/>
                  </a:lnTo>
                  <a:lnTo>
                    <a:pt x="109" y="175"/>
                  </a:lnTo>
                  <a:lnTo>
                    <a:pt x="117" y="165"/>
                  </a:lnTo>
                  <a:lnTo>
                    <a:pt x="124" y="155"/>
                  </a:lnTo>
                  <a:lnTo>
                    <a:pt x="133" y="146"/>
                  </a:lnTo>
                  <a:lnTo>
                    <a:pt x="111" y="76"/>
                  </a:lnTo>
                  <a:lnTo>
                    <a:pt x="124" y="65"/>
                  </a:lnTo>
                  <a:lnTo>
                    <a:pt x="138" y="55"/>
                  </a:lnTo>
                  <a:lnTo>
                    <a:pt x="200" y="94"/>
                  </a:lnTo>
                  <a:lnTo>
                    <a:pt x="211" y="88"/>
                  </a:lnTo>
                  <a:lnTo>
                    <a:pt x="222" y="83"/>
                  </a:lnTo>
                  <a:lnTo>
                    <a:pt x="234" y="79"/>
                  </a:lnTo>
                  <a:lnTo>
                    <a:pt x="246" y="75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7" y="0"/>
                  </a:lnTo>
                  <a:lnTo>
                    <a:pt x="330" y="64"/>
                  </a:lnTo>
                  <a:lnTo>
                    <a:pt x="343" y="65"/>
                  </a:lnTo>
                  <a:lnTo>
                    <a:pt x="355" y="66"/>
                  </a:lnTo>
                  <a:lnTo>
                    <a:pt x="367" y="68"/>
                  </a:lnTo>
                  <a:lnTo>
                    <a:pt x="379" y="70"/>
                  </a:lnTo>
                  <a:lnTo>
                    <a:pt x="427" y="18"/>
                  </a:lnTo>
                  <a:lnTo>
                    <a:pt x="436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3"/>
                  </a:lnTo>
                  <a:lnTo>
                    <a:pt x="468" y="110"/>
                  </a:lnTo>
                  <a:lnTo>
                    <a:pt x="478" y="117"/>
                  </a:lnTo>
                  <a:lnTo>
                    <a:pt x="488" y="125"/>
                  </a:lnTo>
                  <a:lnTo>
                    <a:pt x="497" y="134"/>
                  </a:lnTo>
                  <a:lnTo>
                    <a:pt x="562" y="112"/>
                  </a:lnTo>
                  <a:lnTo>
                    <a:pt x="574" y="128"/>
                  </a:lnTo>
                  <a:lnTo>
                    <a:pt x="579" y="136"/>
                  </a:lnTo>
                  <a:lnTo>
                    <a:pt x="586" y="144"/>
                  </a:lnTo>
                  <a:lnTo>
                    <a:pt x="548" y="201"/>
                  </a:lnTo>
                  <a:lnTo>
                    <a:pt x="551" y="206"/>
                  </a:lnTo>
                  <a:lnTo>
                    <a:pt x="554" y="213"/>
                  </a:lnTo>
                  <a:lnTo>
                    <a:pt x="559" y="224"/>
                  </a:lnTo>
                  <a:lnTo>
                    <a:pt x="563" y="235"/>
                  </a:lnTo>
                  <a:lnTo>
                    <a:pt x="567" y="247"/>
                  </a:lnTo>
                  <a:lnTo>
                    <a:pt x="632" y="261"/>
                  </a:lnTo>
                  <a:lnTo>
                    <a:pt x="635" y="280"/>
                  </a:lnTo>
                  <a:lnTo>
                    <a:pt x="637" y="301"/>
                  </a:lnTo>
                  <a:lnTo>
                    <a:pt x="578" y="332"/>
                  </a:lnTo>
                  <a:lnTo>
                    <a:pt x="577" y="344"/>
                  </a:lnTo>
                  <a:lnTo>
                    <a:pt x="576" y="356"/>
                  </a:lnTo>
                  <a:lnTo>
                    <a:pt x="574" y="367"/>
                  </a:lnTo>
                  <a:lnTo>
                    <a:pt x="571" y="380"/>
                  </a:lnTo>
                  <a:lnTo>
                    <a:pt x="620" y="424"/>
                  </a:lnTo>
                  <a:lnTo>
                    <a:pt x="613" y="443"/>
                  </a:lnTo>
                  <a:lnTo>
                    <a:pt x="604" y="462"/>
                  </a:lnTo>
                  <a:lnTo>
                    <a:pt x="539" y="458"/>
                  </a:lnTo>
                  <a:lnTo>
                    <a:pt x="532" y="469"/>
                  </a:lnTo>
                  <a:lnTo>
                    <a:pt x="525" y="479"/>
                  </a:lnTo>
                  <a:lnTo>
                    <a:pt x="518" y="488"/>
                  </a:lnTo>
                  <a:lnTo>
                    <a:pt x="510" y="497"/>
                  </a:lnTo>
                  <a:lnTo>
                    <a:pt x="529" y="559"/>
                  </a:lnTo>
                  <a:lnTo>
                    <a:pt x="513" y="573"/>
                  </a:lnTo>
                  <a:lnTo>
                    <a:pt x="505" y="579"/>
                  </a:lnTo>
                  <a:lnTo>
                    <a:pt x="496" y="585"/>
                  </a:lnTo>
                  <a:close/>
                </a:path>
              </a:pathLst>
            </a:custGeom>
            <a:solidFill>
              <a:srgbClr val="1C1C1C"/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lIns="0" rIns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52830">
                <a:lnSpc>
                  <a:spcPct val="120000"/>
                </a:lnSpc>
                <a:spcBef>
                  <a:spcPts val="690"/>
                </a:spcBef>
                <a:spcAft>
                  <a:spcPts val="690"/>
                </a:spcAft>
                <a:defRPr/>
              </a:pPr>
              <a:endParaRPr lang="en-US" sz="3050" kern="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>
              <a:off x="6308152" y="1468411"/>
              <a:ext cx="896615" cy="891608"/>
            </a:xfrm>
            <a:prstGeom prst="ellipse">
              <a:avLst/>
            </a:prstGeom>
            <a:blipFill>
              <a:blip r:embed="rId9"/>
              <a:stretch>
                <a:fillRect/>
              </a:stretch>
            </a:blipFill>
            <a:ln w="22225">
              <a:noFill/>
              <a:round/>
            </a:ln>
            <a:effectLst/>
            <a:extLst>
              <a:ext uri="{AF507438-7753-43E0-B8FC-AC1667EBCBE1}"/>
            </a:extLst>
          </p:spPr>
          <p:txBody>
            <a:bodyPr anchor="ctr" anchorCtr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1240" kern="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6" name="圆角矩形 55"/>
          <p:cNvSpPr/>
          <p:nvPr/>
        </p:nvSpPr>
        <p:spPr>
          <a:xfrm>
            <a:off x="3643306" y="1571612"/>
            <a:ext cx="4378128" cy="3551489"/>
          </a:xfrm>
          <a:prstGeom prst="roundRect">
            <a:avLst>
              <a:gd name="adj" fmla="val 12985"/>
            </a:avLst>
          </a:prstGeom>
          <a:solidFill>
            <a:schemeClr val="bg2">
              <a:lumMod val="75000"/>
            </a:schemeClr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665" b="1" dirty="0">
              <a:solidFill>
                <a:schemeClr val="tx1">
                  <a:lumMod val="95000"/>
                  <a:lumOff val="5000"/>
                </a:schemeClr>
              </a:solidFill>
              <a:latin typeface="华文新魏" pitchFamily="2" charset="-122"/>
              <a:ea typeface="华文新魏" pitchFamily="2" charset="-122"/>
              <a:sym typeface="微软雅黑" panose="020B050302020402020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77991" y="1592264"/>
            <a:ext cx="2694405" cy="678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81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中国现代史</a:t>
            </a:r>
          </a:p>
        </p:txBody>
      </p:sp>
      <p:sp>
        <p:nvSpPr>
          <p:cNvPr id="63" name="矩形 62"/>
          <p:cNvSpPr/>
          <p:nvPr/>
        </p:nvSpPr>
        <p:spPr>
          <a:xfrm>
            <a:off x="3806429" y="2205039"/>
            <a:ext cx="4286250" cy="2963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solidFill>
                  <a:prstClr val="black">
                    <a:lumMod val="95000"/>
                    <a:lumOff val="5000"/>
                  </a:prstClr>
                </a:solidFill>
                <a:latin typeface="华文新魏" pitchFamily="2" charset="-122"/>
                <a:ea typeface="华文新魏" pitchFamily="2" charset="-122"/>
              </a:rPr>
              <a:t>中国现代史是指</a:t>
            </a:r>
            <a:r>
              <a:rPr lang="en-US" altLang="zh-CN" sz="2665" b="1" dirty="0">
                <a:solidFill>
                  <a:prstClr val="black">
                    <a:lumMod val="95000"/>
                    <a:lumOff val="5000"/>
                  </a:prstClr>
                </a:solidFill>
                <a:latin typeface="华文新魏" pitchFamily="2" charset="-122"/>
                <a:ea typeface="华文新魏" pitchFamily="2" charset="-122"/>
              </a:rPr>
              <a:t>1949</a:t>
            </a:r>
            <a:r>
              <a:rPr lang="zh-CN" altLang="en-US" sz="2665" b="1" dirty="0">
                <a:solidFill>
                  <a:prstClr val="black">
                    <a:lumMod val="95000"/>
                    <a:lumOff val="5000"/>
                  </a:prstClr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665" b="1" dirty="0">
                <a:solidFill>
                  <a:prstClr val="black">
                    <a:lumMod val="95000"/>
                    <a:lumOff val="5000"/>
                  </a:prstClr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665" b="1" dirty="0">
                <a:solidFill>
                  <a:prstClr val="black">
                    <a:lumMod val="95000"/>
                    <a:lumOff val="5000"/>
                  </a:prstClr>
                </a:solidFill>
                <a:latin typeface="华文新魏" pitchFamily="2" charset="-122"/>
                <a:ea typeface="华文新魏" pitchFamily="2" charset="-122"/>
              </a:rPr>
              <a:t>月中华人民共和国成立至今的历史。这一时期是中国人民建立政权、巩固政权、探索与发展中国，使中国走向富强、民主、自立的一段发展史。</a:t>
            </a:r>
            <a:endParaRPr lang="zh-CN" altLang="en-US" sz="2665" b="1" dirty="0">
              <a:solidFill>
                <a:prstClr val="black">
                  <a:lumMod val="95000"/>
                  <a:lumOff val="5000"/>
                </a:prstClr>
              </a:solidFill>
              <a:latin typeface="华文新魏" pitchFamily="2" charset="-122"/>
              <a:ea typeface="华文新魏" pitchFamily="2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 descr="5717cd47ab759f7c5862f5ab853f3b38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-40000"/>
          </a:blip>
          <a:stretch>
            <a:fillRect/>
          </a:stretch>
        </p:blipFill>
        <p:spPr>
          <a:xfrm>
            <a:off x="847019" y="503445"/>
            <a:ext cx="7449963" cy="4150208"/>
          </a:xfrm>
          <a:prstGeom prst="roundRect">
            <a:avLst>
              <a:gd name="adj" fmla="val 8009"/>
            </a:avLst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3" name="直接连接符 2"/>
          <p:cNvCxnSpPr/>
          <p:nvPr/>
        </p:nvCxnSpPr>
        <p:spPr>
          <a:xfrm>
            <a:off x="948928" y="1349375"/>
            <a:ext cx="6786563" cy="1588"/>
          </a:xfrm>
          <a:prstGeom prst="line">
            <a:avLst/>
          </a:prstGeom>
          <a:ln w="57150">
            <a:solidFill>
              <a:srgbClr val="76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642910" y="500042"/>
            <a:ext cx="7602141" cy="1264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81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第一单元  中华人民共和国的成立和巩固</a:t>
            </a:r>
          </a:p>
        </p:txBody>
      </p:sp>
      <p:sp>
        <p:nvSpPr>
          <p:cNvPr id="28" name="文本框 6"/>
          <p:cNvSpPr txBox="1"/>
          <p:nvPr/>
        </p:nvSpPr>
        <p:spPr>
          <a:xfrm>
            <a:off x="1357290" y="2117726"/>
            <a:ext cx="6293667" cy="678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81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381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81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课  中华人民共和国成立</a:t>
            </a:r>
          </a:p>
        </p:txBody>
      </p:sp>
      <p:pic>
        <p:nvPicPr>
          <p:cNvPr id="16389" name="Picture 18" descr="psd36"/>
          <p:cNvPicPr>
            <a:picLocks noChangeAspect="1" noChangeArrowheads="1"/>
          </p:cNvPicPr>
          <p:nvPr/>
        </p:nvPicPr>
        <p:blipFill>
          <a:blip r:embed="rId4"/>
          <a:srcRect t="12599" b="18141"/>
          <a:stretch>
            <a:fillRect/>
          </a:stretch>
        </p:blipFill>
        <p:spPr bwMode="auto">
          <a:xfrm>
            <a:off x="1258491" y="4470400"/>
            <a:ext cx="6627019" cy="2039938"/>
          </a:xfrm>
          <a:prstGeom prst="rect">
            <a:avLst/>
          </a:prstGeom>
          <a:noFill/>
          <a:ln w="3175">
            <a:solidFill>
              <a:srgbClr val="C0C0C0"/>
            </a:solidFill>
            <a:miter lim="800000"/>
            <a:headEnd/>
            <a:tailEnd/>
          </a:ln>
        </p:spPr>
      </p:pic>
      <p:pic>
        <p:nvPicPr>
          <p:cNvPr id="16390" name="图片 42" descr="MAIN20151116144200043839917394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28976" y="4786313"/>
            <a:ext cx="1765697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图片 43" descr="1411672691438_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9682" y="4787901"/>
            <a:ext cx="1870472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图片 44" descr="4d79089ft919d4311a785&amp;69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3" y="4795838"/>
            <a:ext cx="829866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图片 45" descr="t011a0e92783b4c7c40.jpg"/>
          <p:cNvPicPr>
            <a:picLocks noChangeAspect="1"/>
          </p:cNvPicPr>
          <p:nvPr/>
        </p:nvPicPr>
        <p:blipFill>
          <a:blip r:embed="rId8"/>
          <a:srcRect t="9766" r="20000"/>
          <a:stretch>
            <a:fillRect/>
          </a:stretch>
        </p:blipFill>
        <p:spPr bwMode="auto">
          <a:xfrm>
            <a:off x="5979319" y="4772025"/>
            <a:ext cx="1837135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b="1" dirty="0" smtClean="0"/>
              <a:t>一、第一届中国人民政治协商会议</a:t>
            </a:r>
          </a:p>
        </p:txBody>
      </p:sp>
      <p:sp>
        <p:nvSpPr>
          <p:cNvPr id="18434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 b="1" dirty="0" smtClean="0"/>
              <a:t>时间：</a:t>
            </a:r>
          </a:p>
          <a:p>
            <a:endParaRPr lang="zh-CN" altLang="en-US" sz="3600" b="1" dirty="0" smtClean="0"/>
          </a:p>
          <a:p>
            <a:r>
              <a:rPr lang="zh-CN" altLang="en-US" sz="3600" b="1" dirty="0" smtClean="0"/>
              <a:t>地点：</a:t>
            </a:r>
          </a:p>
          <a:p>
            <a:endParaRPr lang="zh-CN" altLang="en-US" sz="3600" b="1" dirty="0" smtClean="0"/>
          </a:p>
          <a:p>
            <a:r>
              <a:rPr lang="zh-CN" altLang="en-US" sz="3600" b="1" dirty="0" smtClean="0"/>
              <a:t>代表：</a:t>
            </a:r>
          </a:p>
          <a:p>
            <a:endParaRPr lang="zh-CN" altLang="en-US" sz="3600" b="1" dirty="0" smtClean="0"/>
          </a:p>
          <a:p>
            <a:endParaRPr lang="zh-CN" altLang="en-US" sz="3600" b="1" dirty="0" smtClean="0"/>
          </a:p>
        </p:txBody>
      </p:sp>
      <p:sp>
        <p:nvSpPr>
          <p:cNvPr id="4" name="矩形 3"/>
          <p:cNvSpPr/>
          <p:nvPr/>
        </p:nvSpPr>
        <p:spPr>
          <a:xfrm>
            <a:off x="2214546" y="1571612"/>
            <a:ext cx="2743059" cy="7694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1949</a:t>
            </a:r>
            <a:r>
              <a:rPr lang="zh-CN" altLang="en-US" sz="44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年</a:t>
            </a:r>
            <a:r>
              <a:rPr lang="en-US" altLang="zh-CN" sz="44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9</a:t>
            </a:r>
            <a:r>
              <a:rPr lang="zh-CN" altLang="en-US" sz="44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月</a:t>
            </a:r>
          </a:p>
        </p:txBody>
      </p:sp>
      <p:sp>
        <p:nvSpPr>
          <p:cNvPr id="5" name="矩形 4"/>
          <p:cNvSpPr/>
          <p:nvPr/>
        </p:nvSpPr>
        <p:spPr>
          <a:xfrm>
            <a:off x="2285984" y="2928934"/>
            <a:ext cx="1316386" cy="7694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北平</a:t>
            </a:r>
          </a:p>
        </p:txBody>
      </p:sp>
      <p:pic>
        <p:nvPicPr>
          <p:cNvPr id="26" name="图片 25" descr="QQ截图2018012919423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79" t="2852" r="2777" b="3041"/>
          <a:stretch>
            <a:fillRect/>
          </a:stretch>
        </p:blipFill>
        <p:spPr bwMode="auto">
          <a:xfrm>
            <a:off x="5357818" y="1000108"/>
            <a:ext cx="1508522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2" descr="20100717082930772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0E0E0"/>
              </a:clrFrom>
              <a:clrTo>
                <a:srgbClr val="E0E0E0">
                  <a:alpha val="0"/>
                </a:srgbClr>
              </a:clrTo>
            </a:clrChange>
          </a:blip>
          <a:srcRect t="8003" b="3963"/>
          <a:stretch>
            <a:fillRect/>
          </a:stretch>
        </p:blipFill>
        <p:spPr bwMode="auto">
          <a:xfrm>
            <a:off x="6929454" y="2357430"/>
            <a:ext cx="1991915" cy="16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926430" y="4249738"/>
            <a:ext cx="4002891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中国共产党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各民主党派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无党派人士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人民解放军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各人民团体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各地区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各民族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以及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海外华侨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等各方面代表</a:t>
            </a:r>
            <a:r>
              <a:rPr lang="en-US" altLang="zh-CN" sz="2800" b="1" dirty="0">
                <a:latin typeface="华文新魏" pitchFamily="2" charset="-122"/>
                <a:ea typeface="华文新魏" pitchFamily="2" charset="-122"/>
                <a:sym typeface="+mn-ea"/>
              </a:rPr>
              <a:t>600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余人</a:t>
            </a:r>
            <a:endParaRPr lang="zh-CN" altLang="en-US" sz="2800" b="1" dirty="0">
              <a:latin typeface="Calibri" pitchFamily="34" charset="0"/>
            </a:endParaRPr>
          </a:p>
        </p:txBody>
      </p:sp>
      <p:pic>
        <p:nvPicPr>
          <p:cNvPr id="7" name="图片 6" descr="80435879_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4207510"/>
            <a:ext cx="2647474" cy="2650490"/>
          </a:xfrm>
          <a:prstGeom prst="roundRect">
            <a:avLst>
              <a:gd name="adj" fmla="val 10073"/>
            </a:avLst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矩形 54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19460" name="Picture 2" descr="C:\Users\Thinkpad\Desktop\PNG\1_0001_图层-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1" y="82550"/>
            <a:ext cx="1716881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矩形 37"/>
          <p:cNvSpPr/>
          <p:nvPr/>
        </p:nvSpPr>
        <p:spPr>
          <a:xfrm>
            <a:off x="688182" y="269875"/>
            <a:ext cx="1066319" cy="752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43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内容</a:t>
            </a:r>
          </a:p>
        </p:txBody>
      </p:sp>
      <p:pic>
        <p:nvPicPr>
          <p:cNvPr id="19462" name="Picture 12" descr="200212240914_25057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166" y="1368425"/>
            <a:ext cx="2456259" cy="249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38" descr="200982311213"/>
          <p:cNvPicPr>
            <a:picLocks noChangeAspect="1" noChangeArrowheads="1"/>
          </p:cNvPicPr>
          <p:nvPr/>
        </p:nvPicPr>
        <p:blipFill>
          <a:blip r:embed="rId5"/>
          <a:srcRect l="14270" r="23819"/>
          <a:stretch>
            <a:fillRect/>
          </a:stretch>
        </p:blipFill>
        <p:spPr bwMode="auto">
          <a:xfrm>
            <a:off x="3307557" y="1368426"/>
            <a:ext cx="1469231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39" descr="1286125337640042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56585" y="1368426"/>
            <a:ext cx="2631281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105025" y="4887914"/>
            <a:ext cx="634019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latin typeface="华文新魏" pitchFamily="2" charset="-122"/>
                <a:ea typeface="华文新魏" pitchFamily="2" charset="-122"/>
              </a:rPr>
              <a:t>请概括会议的主要内容</a:t>
            </a:r>
            <a:r>
              <a:rPr lang="en-US" altLang="zh-CN" sz="4000" b="1">
                <a:latin typeface="华文新魏" pitchFamily="2" charset="-122"/>
                <a:ea typeface="华文新魏" pitchFamily="2" charset="-122"/>
              </a:rPr>
              <a:t>——</a:t>
            </a:r>
            <a:endParaRPr lang="zh-CN" altLang="en-US" sz="4000" b="1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3" name="图片 52" descr="1d42110792244059b4920106db43027b_th.jpe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195763"/>
            <a:ext cx="1254919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4769" y="1103313"/>
            <a:ext cx="9034463" cy="60055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1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、决定成立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中华人民共和国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2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、通过了</a:t>
            </a: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《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中国人民政治协商会议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  <a:hlinkClick r:id="rId2" action="ppaction://hlinksldjump"/>
              </a:rPr>
              <a:t>共同纲领</a:t>
            </a: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》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zh-CN" altLang="en-US" sz="3600" b="1" dirty="0" smtClean="0">
              <a:solidFill>
                <a:srgbClr val="FF0000"/>
              </a:solidFill>
              <a:latin typeface="华文新魏" pitchFamily="2" charset="-122"/>
              <a:ea typeface="华文新魏" pitchFamily="2" charset="-122"/>
              <a:sym typeface="+mn-ea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3600" b="1" dirty="0" smtClean="0">
              <a:solidFill>
                <a:srgbClr val="FF0000"/>
              </a:solidFill>
              <a:latin typeface="华文新魏" pitchFamily="2" charset="-122"/>
              <a:ea typeface="华文新魏" pitchFamily="2" charset="-122"/>
              <a:sym typeface="+mn-ea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3600" b="1" dirty="0" smtClean="0">
              <a:latin typeface="华文新魏" pitchFamily="2" charset="-122"/>
              <a:ea typeface="华文新魏" pitchFamily="2" charset="-122"/>
              <a:sym typeface="+mn-ea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3600" b="1" dirty="0" smtClean="0">
              <a:solidFill>
                <a:srgbClr val="FF0000"/>
              </a:solidFill>
              <a:latin typeface="华文新魏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88182" y="269875"/>
            <a:ext cx="625492" cy="7096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43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容</a:t>
            </a:r>
            <a:endParaRPr lang="zh-CN" altLang="en-US" sz="343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5720" y="35716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/>
              <a:t>内容</a:t>
            </a:r>
            <a:endParaRPr lang="zh-CN" alt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3"/>
          <p:cNvSpPr>
            <a:spLocks noChangeArrowheads="1"/>
          </p:cNvSpPr>
          <p:nvPr/>
        </p:nvSpPr>
        <p:spPr bwMode="auto">
          <a:xfrm>
            <a:off x="0" y="214290"/>
            <a:ext cx="8786874" cy="76944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430" dirty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en-US" altLang="zh-CN" sz="44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4400" b="1" dirty="0">
                <a:latin typeface="华文新魏" pitchFamily="2" charset="-122"/>
                <a:ea typeface="华文新魏" pitchFamily="2" charset="-122"/>
              </a:rPr>
              <a:t>中国人民政治协商会议共同纲领</a:t>
            </a:r>
            <a:r>
              <a:rPr lang="en-US" altLang="zh-CN" sz="4400" b="1" dirty="0"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343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85720" y="1857364"/>
            <a:ext cx="5564981" cy="41934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中华人民共和国是</a:t>
            </a:r>
            <a:r>
              <a:rPr lang="zh-CN" altLang="en-US" sz="2665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新民主义主义</a:t>
            </a: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即人民民主主义国家，实行工人领导的、以工农联盟为基础的、团结各民主阶级和国内各民族的人民民主专政；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665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国家政权属于人民，各级政权机关一律实行民主集中制。</a:t>
            </a:r>
            <a:endParaRPr lang="zh-CN" altLang="en-US" sz="2665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中国人民政治协商会议暂时代行将来召开的全国人民代 表大会的职能。</a:t>
            </a:r>
            <a:endParaRPr lang="zh-CN" altLang="en-US" sz="2665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071934" y="6089650"/>
            <a:ext cx="28575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临时宪法</a:t>
            </a:r>
          </a:p>
        </p:txBody>
      </p:sp>
      <p:pic>
        <p:nvPicPr>
          <p:cNvPr id="28" name="Picture 4" descr="中国人民政治协商会议共同纲领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1312"/>
              </a:clrFrom>
              <a:clrTo>
                <a:srgbClr val="0A1312">
                  <a:alpha val="0"/>
                </a:srgbClr>
              </a:clrTo>
            </a:clrChange>
          </a:blip>
          <a:srcRect l="33382" t="7979" r="23943" b="15369"/>
          <a:stretch>
            <a:fillRect/>
          </a:stretch>
        </p:blipFill>
        <p:spPr bwMode="auto">
          <a:xfrm>
            <a:off x="6215074" y="1500174"/>
            <a:ext cx="2501503" cy="448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组合 312"/>
          <p:cNvGrpSpPr>
            <a:grpSpLocks/>
          </p:cNvGrpSpPr>
          <p:nvPr/>
        </p:nvGrpSpPr>
        <p:grpSpPr bwMode="auto">
          <a:xfrm>
            <a:off x="214282" y="1000108"/>
            <a:ext cx="3568304" cy="1260720"/>
            <a:chOff x="-103259" y="1332060"/>
            <a:chExt cx="4994880" cy="1322349"/>
          </a:xfrm>
        </p:grpSpPr>
        <p:pic>
          <p:nvPicPr>
            <p:cNvPr id="46092" name="图片 14" descr="未标题-2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83064" y="1332060"/>
              <a:ext cx="4708557" cy="885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" name="矩形 306"/>
            <p:cNvSpPr/>
            <p:nvPr/>
          </p:nvSpPr>
          <p:spPr>
            <a:xfrm>
              <a:off x="-103259" y="1450283"/>
              <a:ext cx="4429894" cy="120412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430" b="1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《</a:t>
              </a:r>
              <a:r>
                <a:rPr lang="zh-CN" altLang="en-US" sz="3430" b="1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共同纲领</a:t>
              </a:r>
              <a:r>
                <a:rPr lang="en-US" altLang="zh-CN" sz="3430" b="1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》</a:t>
              </a:r>
              <a:r>
                <a:rPr lang="zh-CN" altLang="en-US" sz="3430" b="1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的内容</a:t>
              </a:r>
              <a:endParaRPr lang="zh-CN" altLang="en-US" sz="3430" b="1" spc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16" name="矩形 315"/>
          <p:cNvSpPr/>
          <p:nvPr/>
        </p:nvSpPr>
        <p:spPr bwMode="auto">
          <a:xfrm>
            <a:off x="0" y="6072206"/>
            <a:ext cx="4357718" cy="620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43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430" b="1" dirty="0">
                <a:latin typeface="华文新魏" pitchFamily="2" charset="-122"/>
                <a:ea typeface="华文新魏" pitchFamily="2" charset="-122"/>
              </a:rPr>
              <a:t>共同纲领</a:t>
            </a:r>
            <a:r>
              <a:rPr lang="en-US" altLang="zh-CN" sz="343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430" b="1" dirty="0">
                <a:latin typeface="华文新魏" pitchFamily="2" charset="-122"/>
                <a:ea typeface="华文新魏" pitchFamily="2" charset="-122"/>
              </a:rPr>
              <a:t>的地位</a:t>
            </a:r>
            <a:endParaRPr lang="zh-CN" altLang="en-US" sz="3430" b="1" spc="3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ldLvl="0" animBg="1"/>
      <p:bldP spid="24" grpId="0"/>
      <p:bldP spid="27" grpId="0"/>
      <p:bldP spid="3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4769" y="1103313"/>
            <a:ext cx="9034463" cy="6005512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1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、决定成立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中华人民共和国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2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、通过了</a:t>
            </a: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《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中国人民政治协商会议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  <a:hlinkClick r:id="rId2" action="ppaction://hlinksldjump"/>
              </a:rPr>
              <a:t>共同纲领</a:t>
            </a: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》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3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、会议选举了中央人民政府委员会，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毛泽东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当选为中央人民政府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主席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，朱德、刘少奇、宋庆龄、李济深、张澜、高岗为副主席。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4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、决定改北平为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北京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，作为新中国的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首都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，以五星红旗为</a:t>
            </a:r>
            <a:r>
              <a:rPr lang="zh-CN" altLang="en-US" sz="36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  <a:sym typeface="+mn-ea"/>
                <a:hlinkClick r:id="rId3" action="ppaction://hlinksldjump"/>
              </a:rPr>
              <a:t>国旗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，以</a:t>
            </a: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《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义勇军进行曲</a:t>
            </a: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》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为代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国歌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，采用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公元纪年。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5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、会议还决定在北京天安门广场建立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  <a:hlinkClick r:id="rId4" action="ppaction://hlinksldjump"/>
              </a:rPr>
              <a:t>人民英雄纪念碑</a:t>
            </a: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。</a:t>
            </a:r>
            <a:endParaRPr lang="zh-CN" altLang="en-US" sz="3600" b="1" dirty="0">
              <a:latin typeface="华文新魏" pitchFamily="2" charset="-122"/>
              <a:ea typeface="华文新魏" pitchFamily="2" charset="-122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3600" b="1" dirty="0" smtClean="0">
              <a:solidFill>
                <a:srgbClr val="FF0000"/>
              </a:solidFill>
              <a:latin typeface="华文新魏" pitchFamily="2" charset="-122"/>
              <a:ea typeface="华文新魏" pitchFamily="2" charset="-122"/>
              <a:sym typeface="+mn-ea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3600" b="1" dirty="0" smtClean="0">
              <a:solidFill>
                <a:srgbClr val="FF0000"/>
              </a:solidFill>
              <a:latin typeface="华文新魏" pitchFamily="2" charset="-122"/>
              <a:ea typeface="华文新魏" pitchFamily="2" charset="-122"/>
              <a:sym typeface="+mn-ea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3600" b="1" dirty="0" smtClean="0">
              <a:latin typeface="华文新魏" pitchFamily="2" charset="-122"/>
              <a:ea typeface="华文新魏" pitchFamily="2" charset="-122"/>
              <a:sym typeface="+mn-ea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3600" b="1" dirty="0" smtClean="0">
              <a:solidFill>
                <a:srgbClr val="FF0000"/>
              </a:solidFill>
              <a:latin typeface="华文新魏" pitchFamily="2" charset="-122"/>
              <a:ea typeface="华文新魏" pitchFamily="2" charset="-122"/>
              <a:sym typeface="+mn-ea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88182" y="269875"/>
            <a:ext cx="625492" cy="7096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43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容</a:t>
            </a:r>
            <a:endParaRPr lang="zh-CN" altLang="en-US" sz="343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2393157" y="82551"/>
            <a:ext cx="6684169" cy="3878898"/>
            <a:chOff x="3386" y="4114"/>
            <a:chExt cx="14036" cy="6107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/>
              </a:extLst>
            </a:blip>
            <a:srcRect l="24814" r="13974" b="25049"/>
            <a:stretch>
              <a:fillRect/>
            </a:stretch>
          </p:blipFill>
          <p:spPr>
            <a:xfrm>
              <a:off x="3386" y="4114"/>
              <a:ext cx="14036" cy="6107"/>
            </a:xfrm>
            <a:prstGeom prst="roundRect">
              <a:avLst>
                <a:gd name="adj" fmla="val 7037"/>
              </a:avLst>
            </a:prstGeom>
            <a:ln>
              <a:solidFill>
                <a:schemeClr val="bg2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1515" name="Picture 5" descr="张澜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2834" y="7221"/>
              <a:ext cx="1929" cy="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6" name="Picture 6" descr="高岗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4977" y="7114"/>
              <a:ext cx="1943" cy="2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7" name="Picture 7" descr="李济深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0584" y="7221"/>
              <a:ext cx="1943" cy="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8" name="Picture 8" descr="宋庆龄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4977" y="4436"/>
              <a:ext cx="2057" cy="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9" name="Picture 9" descr="u=339632867,4089669082&amp;gp=1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2834" y="4436"/>
              <a:ext cx="1943" cy="26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20" name="Picture 10" descr="1朱德元帅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10584" y="4436"/>
              <a:ext cx="2057" cy="26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11" descr="L_TouXiang2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4381" y="4436"/>
              <a:ext cx="4898" cy="54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6" name="Text Box 13"/>
            <p:cNvSpPr txBox="1">
              <a:spLocks noChangeArrowheads="1"/>
            </p:cNvSpPr>
            <p:nvPr/>
          </p:nvSpPr>
          <p:spPr bwMode="auto">
            <a:xfrm>
              <a:off x="3386" y="5721"/>
              <a:ext cx="535" cy="162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050" dirty="0">
                  <a:solidFill>
                    <a:srgbClr val="660033"/>
                  </a:solidFill>
                  <a:latin typeface="华文新魏" pitchFamily="2" charset="-122"/>
                  <a:ea typeface="华文新魏" pitchFamily="2" charset="-122"/>
                </a:rPr>
                <a:t>主席</a:t>
              </a:r>
              <a:endParaRPr lang="zh-CN" altLang="en-US" sz="3810" dirty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40" name="Text Box 14"/>
            <p:cNvSpPr txBox="1">
              <a:spLocks noChangeArrowheads="1"/>
            </p:cNvSpPr>
            <p:nvPr/>
          </p:nvSpPr>
          <p:spPr bwMode="auto">
            <a:xfrm>
              <a:off x="9386" y="5616"/>
              <a:ext cx="858" cy="236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050" dirty="0">
                  <a:solidFill>
                    <a:srgbClr val="660033"/>
                  </a:solidFill>
                  <a:latin typeface="华文新魏" pitchFamily="2" charset="-122"/>
                  <a:ea typeface="华文新魏" pitchFamily="2" charset="-122"/>
                </a:rPr>
                <a:t>副主席</a:t>
              </a:r>
            </a:p>
          </p:txBody>
        </p:sp>
        <p:sp>
          <p:nvSpPr>
            <p:cNvPr id="44" name="Text Box 19"/>
            <p:cNvSpPr txBox="1">
              <a:spLocks noChangeArrowheads="1"/>
            </p:cNvSpPr>
            <p:nvPr/>
          </p:nvSpPr>
          <p:spPr bwMode="auto">
            <a:xfrm>
              <a:off x="7029" y="8935"/>
              <a:ext cx="2852" cy="88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050" b="1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毛泽东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11347" y="6471"/>
              <a:ext cx="1643" cy="5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715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朱  德 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13369" y="6471"/>
              <a:ext cx="1771" cy="5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715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刘少奇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15619" y="6471"/>
              <a:ext cx="1771" cy="5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715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宋庆龄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1012" y="9258"/>
              <a:ext cx="1771" cy="5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715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itchFamily="2" charset="-122"/>
                  <a:ea typeface="华文新魏" pitchFamily="2" charset="-122"/>
                </a:rPr>
                <a:t>李济深</a:t>
              </a:r>
            </a:p>
          </p:txBody>
        </p:sp>
        <p:sp>
          <p:nvSpPr>
            <p:cNvPr id="48" name="矩形 47"/>
            <p:cNvSpPr/>
            <p:nvPr/>
          </p:nvSpPr>
          <p:spPr>
            <a:xfrm>
              <a:off x="13267" y="9278"/>
              <a:ext cx="1532" cy="5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715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itchFamily="2" charset="-122"/>
                  <a:ea typeface="华文新魏" pitchFamily="2" charset="-122"/>
                </a:rPr>
                <a:t>张  澜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15404" y="9258"/>
              <a:ext cx="1539" cy="5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715" b="1" dirty="0">
                  <a:solidFill>
                    <a:schemeClr val="bg1"/>
                  </a:solidFill>
                  <a:latin typeface="华文新魏" pitchFamily="2" charset="-122"/>
                  <a:ea typeface="华文新魏" pitchFamily="2" charset="-122"/>
                </a:rPr>
                <a:t>高  岗</a:t>
              </a: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5720" y="35716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/>
              <a:t>内容</a:t>
            </a:r>
            <a:endParaRPr lang="zh-CN" alt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 smtClean="0"/>
              <a:t>意义</a:t>
            </a:r>
            <a:endParaRPr lang="zh-CN" altLang="en-US" dirty="0"/>
          </a:p>
        </p:txBody>
      </p:sp>
      <p:sp>
        <p:nvSpPr>
          <p:cNvPr id="4" name="Rectangle 33"/>
          <p:cNvSpPr>
            <a:spLocks noGrp="1" noChangeArrowheads="1"/>
          </p:cNvSpPr>
          <p:nvPr>
            <p:ph idx="1"/>
          </p:nvPr>
        </p:nvSpPr>
        <p:spPr bwMode="auto">
          <a:xfrm>
            <a:off x="214282" y="1571612"/>
            <a:ext cx="8229600" cy="17543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中国人民政治协商会议的成功召开，初步建立了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中国共产党领导的多党合作和政治协商制度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pPr algn="l"/>
            <a:r>
              <a:rPr lang="zh-CN" altLang="en-US" b="1" dirty="0" smtClean="0"/>
              <a:t>二、开国大典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285860"/>
            <a:ext cx="8401080" cy="4768865"/>
          </a:xfrm>
        </p:spPr>
        <p:txBody>
          <a:bodyPr>
            <a:normAutofit/>
          </a:bodyPr>
          <a:lstStyle/>
          <a:p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时间：</a:t>
            </a:r>
            <a:r>
              <a:rPr lang="en-US" altLang="zh-CN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1949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年</a:t>
            </a:r>
            <a:r>
              <a:rPr lang="en-US" altLang="zh-CN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10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月</a:t>
            </a:r>
            <a:r>
              <a:rPr lang="en-US" altLang="zh-CN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1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日</a:t>
            </a:r>
            <a:endParaRPr lang="en-US" altLang="zh-CN" sz="3200" b="1" dirty="0" smtClean="0">
              <a:latin typeface="华文新魏" pitchFamily="2" charset="-122"/>
              <a:ea typeface="华文新魏" pitchFamily="2" charset="-122"/>
              <a:sym typeface="+mn-ea"/>
            </a:endParaRPr>
          </a:p>
          <a:p>
            <a:r>
              <a:rPr lang="en-US" altLang="zh-CN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1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、毛泽东向全世界庄严宣告：“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中华人民共和国中央人民政府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今天成立了”。</a:t>
            </a:r>
          </a:p>
          <a:p>
            <a:endParaRPr lang="zh-CN" altLang="en-US" sz="3200" b="1" dirty="0" smtClean="0">
              <a:latin typeface="华文新魏" pitchFamily="2" charset="-122"/>
              <a:ea typeface="华文新魏" pitchFamily="2" charset="-122"/>
              <a:sym typeface="+mn-ea"/>
            </a:endParaRPr>
          </a:p>
          <a:p>
            <a:r>
              <a:rPr lang="en-US" altLang="zh-CN" sz="3200" b="1" dirty="0" smtClean="0"/>
              <a:t>2</a:t>
            </a:r>
            <a:r>
              <a:rPr lang="zh-CN" altLang="en-US" sz="3200" b="1" dirty="0" smtClean="0"/>
              <a:t>、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  <a:sym typeface="+mn-ea"/>
              </a:rPr>
              <a:t>毛泽东宣读了中央人民政府公告，宣布本政府为代表中华人民共和国全国人民的唯一合法政府。</a:t>
            </a:r>
            <a:endParaRPr lang="zh-CN" altLang="en-US" sz="3200" b="1" dirty="0" smtClean="0">
              <a:latin typeface="华文新魏" pitchFamily="2" charset="-122"/>
              <a:ea typeface="华文新魏" pitchFamily="2" charset="-122"/>
            </a:endParaRPr>
          </a:p>
          <a:p>
            <a:endParaRPr lang="en-US" altLang="zh-CN" sz="3200" b="1" dirty="0" smtClean="0"/>
          </a:p>
        </p:txBody>
      </p:sp>
      <p:pic>
        <p:nvPicPr>
          <p:cNvPr id="41" name="图片 40" descr="11253U100-1.jpg"/>
          <p:cNvPicPr>
            <a:picLocks noChangeAspect="1"/>
          </p:cNvPicPr>
          <p:nvPr/>
        </p:nvPicPr>
        <p:blipFill>
          <a:blip r:embed="rId2"/>
          <a:srcRect b="12519"/>
          <a:stretch>
            <a:fillRect/>
          </a:stretch>
        </p:blipFill>
        <p:spPr>
          <a:xfrm>
            <a:off x="6547485" y="2285992"/>
            <a:ext cx="2596515" cy="3475355"/>
          </a:xfrm>
          <a:prstGeom prst="rect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2" name="矩形 41"/>
          <p:cNvSpPr/>
          <p:nvPr/>
        </p:nvSpPr>
        <p:spPr>
          <a:xfrm>
            <a:off x="6434138" y="5824538"/>
            <a:ext cx="3009157" cy="5024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65" dirty="0">
                <a:latin typeface="华文新魏" pitchFamily="2" charset="-122"/>
                <a:ea typeface="华文新魏" pitchFamily="2" charset="-122"/>
              </a:rPr>
              <a:t>54</a:t>
            </a:r>
            <a:r>
              <a:rPr lang="zh-CN" altLang="en-US" sz="2665" dirty="0">
                <a:latin typeface="华文新魏" pitchFamily="2" charset="-122"/>
                <a:ea typeface="华文新魏" pitchFamily="2" charset="-122"/>
              </a:rPr>
              <a:t>门礼炮齐鸣</a:t>
            </a:r>
            <a:r>
              <a:rPr lang="en-US" sz="2665" dirty="0">
                <a:latin typeface="华文新魏" pitchFamily="2" charset="-122"/>
                <a:ea typeface="华文新魏" pitchFamily="2" charset="-122"/>
              </a:rPr>
              <a:t>28</a:t>
            </a:r>
            <a:r>
              <a:rPr lang="zh-CN" altLang="en-US" sz="2665" dirty="0">
                <a:latin typeface="华文新魏" pitchFamily="2" charset="-122"/>
                <a:ea typeface="华文新魏" pitchFamily="2" charset="-122"/>
              </a:rPr>
              <a:t>响</a:t>
            </a:r>
          </a:p>
        </p:txBody>
      </p:sp>
      <p:sp>
        <p:nvSpPr>
          <p:cNvPr id="45" name="圆角矩形标注 44"/>
          <p:cNvSpPr/>
          <p:nvPr/>
        </p:nvSpPr>
        <p:spPr>
          <a:xfrm>
            <a:off x="4286248" y="857232"/>
            <a:ext cx="4235253" cy="1917121"/>
          </a:xfrm>
          <a:prstGeom prst="wedgeRoundRectCallout">
            <a:avLst>
              <a:gd name="adj1" fmla="val 9238"/>
              <a:gd name="adj2" fmla="val 210144"/>
              <a:gd name="adj3" fmla="val 16667"/>
            </a:avLst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latin typeface="华文新魏" pitchFamily="2" charset="-122"/>
                <a:ea typeface="华文新魏" pitchFamily="2" charset="-122"/>
              </a:rPr>
              <a:t>５４门礼炮是指参加政协会议的５４个单位（另一说</a:t>
            </a:r>
            <a:r>
              <a:rPr lang="en-US" altLang="zh-CN" sz="2665" dirty="0">
                <a:latin typeface="华文新魏" pitchFamily="2" charset="-122"/>
                <a:ea typeface="华文新魏" pitchFamily="2" charset="-122"/>
              </a:rPr>
              <a:t>54</a:t>
            </a:r>
            <a:r>
              <a:rPr lang="zh-CN" altLang="en-US" sz="2665" dirty="0">
                <a:latin typeface="华文新魏" pitchFamily="2" charset="-122"/>
                <a:ea typeface="华文新魏" pitchFamily="2" charset="-122"/>
              </a:rPr>
              <a:t>个民族），象征的是中国人民空前的大团结。</a:t>
            </a:r>
          </a:p>
        </p:txBody>
      </p:sp>
      <p:sp>
        <p:nvSpPr>
          <p:cNvPr id="44" name="圆角矩形标注 43"/>
          <p:cNvSpPr/>
          <p:nvPr/>
        </p:nvSpPr>
        <p:spPr>
          <a:xfrm>
            <a:off x="4316864" y="3769181"/>
            <a:ext cx="4113893" cy="1465046"/>
          </a:xfrm>
          <a:prstGeom prst="wedgeRoundRectCallout">
            <a:avLst>
              <a:gd name="adj1" fmla="val 43906"/>
              <a:gd name="adj2" fmla="val 99077"/>
              <a:gd name="adj3" fmla="val 16667"/>
            </a:avLst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latin typeface="华文新魏" pitchFamily="2" charset="-122"/>
                <a:ea typeface="华文新魏" pitchFamily="2" charset="-122"/>
              </a:rPr>
              <a:t>２８响标志着中共领导人民英勇奋斗２８年的历史，即从１９２１至１９４９。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1949开国大典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00232" y="1428736"/>
            <a:ext cx="4643470" cy="3929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22" descr="QQ截图20180130003425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50" y="60326"/>
            <a:ext cx="3721894" cy="649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图片 23" descr="123ed37e2edg21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11216" y="58739"/>
            <a:ext cx="3409950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图片 24" descr="1.jpg"/>
          <p:cNvPicPr>
            <a:picLocks noChangeAspect="1"/>
          </p:cNvPicPr>
          <p:nvPr/>
        </p:nvPicPr>
        <p:blipFill>
          <a:blip r:embed="rId5"/>
          <a:srcRect b="21104"/>
          <a:stretch>
            <a:fillRect/>
          </a:stretch>
        </p:blipFill>
        <p:spPr bwMode="auto">
          <a:xfrm>
            <a:off x="3920729" y="3973514"/>
            <a:ext cx="359092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矩形 26"/>
          <p:cNvSpPr/>
          <p:nvPr/>
        </p:nvSpPr>
        <p:spPr>
          <a:xfrm>
            <a:off x="7460456" y="0"/>
            <a:ext cx="1683544" cy="706424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itchFamily="2" charset="-122"/>
                <a:ea typeface="华文新魏" pitchFamily="2" charset="-122"/>
              </a:rPr>
              <a:t>阅兵历时两个半小时，场面非常壮观。中国人民解放军以威武雄壮的阵容展现在国人面前，不仅为新中国的开国盛典献上了一份厚礼，也给世界以震惊。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 descr="QQ截图201801300037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2" y="130175"/>
            <a:ext cx="9139714" cy="4737100"/>
          </a:xfrm>
          <a:prstGeom prst="roundRect">
            <a:avLst>
              <a:gd name="adj" fmla="val 12708"/>
            </a:avLst>
          </a:prstGeom>
        </p:spPr>
      </p:pic>
      <p:sp>
        <p:nvSpPr>
          <p:cNvPr id="26626" name="TextBox 24"/>
          <p:cNvSpPr txBox="1">
            <a:spLocks noChangeArrowheads="1"/>
          </p:cNvSpPr>
          <p:nvPr/>
        </p:nvSpPr>
        <p:spPr bwMode="auto">
          <a:xfrm>
            <a:off x="367904" y="5245100"/>
            <a:ext cx="840938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华文新魏" pitchFamily="2" charset="-122"/>
                <a:ea typeface="华文新魏" pitchFamily="2" charset="-122"/>
              </a:rPr>
              <a:t>阅兵结束后，群众游行开始。走在游行队伍最前面的是工人，京郊农民紧随其后。后面是机关干部、青年学生的游行队伍。</a:t>
            </a:r>
          </a:p>
          <a:p>
            <a:endParaRPr lang="zh-CN" altLang="en-US" sz="3200" b="1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28"/>
          <p:cNvPicPr>
            <a:picLocks noChangeAspect="1"/>
          </p:cNvPicPr>
          <p:nvPr/>
        </p:nvPicPr>
        <p:blipFill>
          <a:blip r:embed="rId3"/>
          <a:srcRect b="19608"/>
          <a:stretch>
            <a:fillRect/>
          </a:stretch>
        </p:blipFill>
        <p:spPr bwMode="auto">
          <a:xfrm>
            <a:off x="456010" y="4110039"/>
            <a:ext cx="8249840" cy="278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26" descr="9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92679" y="6149975"/>
            <a:ext cx="469106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矩形 54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142844" y="142852"/>
            <a:ext cx="5033749" cy="7096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430" b="1" dirty="0" smtClean="0">
                <a:latin typeface="华文新魏" pitchFamily="2" charset="-122"/>
                <a:ea typeface="华文新魏" pitchFamily="2" charset="-122"/>
              </a:rPr>
              <a:t>中华人民共和国</a:t>
            </a:r>
            <a:r>
              <a:rPr lang="zh-CN" altLang="en-US" sz="3430" b="1" dirty="0">
                <a:latin typeface="华文新魏" pitchFamily="2" charset="-122"/>
                <a:ea typeface="华文新魏" pitchFamily="2" charset="-122"/>
              </a:rPr>
              <a:t>成立意义</a:t>
            </a:r>
          </a:p>
        </p:txBody>
      </p:sp>
      <p:sp>
        <p:nvSpPr>
          <p:cNvPr id="22" name="Rectangle 33"/>
          <p:cNvSpPr>
            <a:spLocks noChangeArrowheads="1"/>
          </p:cNvSpPr>
          <p:nvPr/>
        </p:nvSpPr>
        <p:spPr bwMode="auto">
          <a:xfrm>
            <a:off x="214282" y="1214422"/>
            <a:ext cx="1581842" cy="6191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43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迷你简菱心" pitchFamily="49" charset="-122"/>
                <a:ea typeface="迷你简菱心" pitchFamily="49" charset="-122"/>
              </a:rPr>
              <a:t> 国内</a:t>
            </a:r>
          </a:p>
        </p:txBody>
      </p:sp>
      <p:sp>
        <p:nvSpPr>
          <p:cNvPr id="23" name="矩形 22"/>
          <p:cNvSpPr/>
          <p:nvPr/>
        </p:nvSpPr>
        <p:spPr>
          <a:xfrm>
            <a:off x="500034" y="4500570"/>
            <a:ext cx="1428760" cy="6191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43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迷你简菱心" pitchFamily="49" charset="-122"/>
                <a:ea typeface="迷你简菱心" pitchFamily="49" charset="-122"/>
              </a:rPr>
              <a:t>国际</a:t>
            </a:r>
            <a:endParaRPr lang="zh-CN" altLang="en-US" sz="1715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迷你简菱心" pitchFamily="49" charset="-122"/>
              <a:ea typeface="迷你简菱心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428728" y="1428736"/>
            <a:ext cx="6020990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050" b="1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50" b="1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中国人民经过一百多年的英勇斗争，终于推翻了帝国主义、封建主义和官僚资本主义的统治。中国真正成为独立自主的国家，占人类总数四分之一的</a:t>
            </a:r>
            <a:r>
              <a:rPr lang="zh-CN" altLang="en-US" sz="305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中国人从此站起来了</a:t>
            </a:r>
            <a:r>
              <a:rPr lang="zh-CN" altLang="en-US" sz="3050" b="1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3050" b="1" dirty="0">
              <a:latin typeface="+mn-lt"/>
              <a:ea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500166" y="4429132"/>
            <a:ext cx="6123384" cy="10302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50" b="1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新中国成立，壮大了世界和平民主和社会义主的力量。</a:t>
            </a:r>
            <a:endParaRPr lang="zh-CN" altLang="en-US" sz="3050" b="1" dirty="0">
              <a:latin typeface="+mn-lt"/>
              <a:ea typeface="+mn-ea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500166" y="1285860"/>
            <a:ext cx="634019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开辟了</a:t>
            </a:r>
            <a:r>
              <a:rPr lang="zh-CN" altLang="en-US" sz="40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中国历史的</a:t>
            </a:r>
            <a:r>
              <a:rPr lang="zh-CN" altLang="en-US" sz="4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新纪元</a:t>
            </a:r>
            <a:r>
              <a:rPr lang="zh-CN" altLang="en-US" sz="40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。</a:t>
            </a:r>
            <a:endParaRPr lang="zh-CN" altLang="en-US" sz="4000" dirty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547813" y="2420938"/>
            <a:ext cx="64801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+mn-ea"/>
              </a:rPr>
              <a:t>新中国成立之际，是否全国领土已经基本解放？？？</a:t>
            </a:r>
          </a:p>
        </p:txBody>
      </p:sp>
      <p:sp>
        <p:nvSpPr>
          <p:cNvPr id="23555" name="WordArt 3"/>
          <p:cNvSpPr>
            <a:spLocks noChangeArrowheads="1" noChangeShapeType="1"/>
          </p:cNvSpPr>
          <p:nvPr/>
        </p:nvSpPr>
        <p:spPr bwMode="auto">
          <a:xfrm rot="-868217">
            <a:off x="468313" y="1341438"/>
            <a:ext cx="16573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139"/>
              </a:avLst>
            </a:prstTxWarp>
          </a:bodyPr>
          <a:lstStyle/>
          <a:p>
            <a:pPr algn="ctr"/>
            <a:r>
              <a:rPr lang="zh-CN" altLang="en-US" sz="4000" b="1" kern="10">
                <a:ln w="9525">
                  <a:solidFill>
                    <a:srgbClr val="9933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rgbClr val="D60093"/>
                    </a:gs>
                    <a:gs pos="100000">
                      <a:srgbClr val="FFFF00"/>
                    </a:gs>
                  </a:gsLst>
                  <a:lin ang="2700000" scaled="1"/>
                </a:gradFill>
                <a:latin typeface="华文细黑"/>
                <a:ea typeface="华文细黑"/>
              </a:rPr>
              <a:t>想一想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76250"/>
            <a:ext cx="8497888" cy="6192838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293938" y="3348038"/>
            <a:ext cx="549275" cy="528637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zh-CN" altLang="en-US" sz="2800" b="1">
                <a:solidFill>
                  <a:srgbClr val="0000CC"/>
                </a:solidFill>
                <a:ea typeface="华文中宋" pitchFamily="2" charset="-122"/>
              </a:rPr>
              <a:t>西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055938" y="3338513"/>
            <a:ext cx="549275" cy="528637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zh-CN" altLang="en-US" sz="2800" b="1">
                <a:solidFill>
                  <a:srgbClr val="0000CC"/>
                </a:solidFill>
                <a:ea typeface="华文中宋" pitchFamily="2" charset="-122"/>
              </a:rPr>
              <a:t>藏</a:t>
            </a:r>
          </a:p>
        </p:txBody>
      </p:sp>
      <p:sp>
        <p:nvSpPr>
          <p:cNvPr id="172038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403350" y="4868863"/>
            <a:ext cx="1042988" cy="1042987"/>
          </a:xfrm>
          <a:prstGeom prst="actionButtonInformation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zh-CN">
              <a:ea typeface="宋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245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 autoUpdateAnimBg="0"/>
      <p:bldP spid="24580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4" descr="5D19004a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3573463"/>
            <a:ext cx="4284662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5411788" y="6184900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400" b="1">
                <a:ea typeface="幼圆" pitchFamily="49" charset="-122"/>
              </a:rPr>
              <a:t>人民解放军进入拉萨</a:t>
            </a:r>
          </a:p>
        </p:txBody>
      </p:sp>
      <p:sp>
        <p:nvSpPr>
          <p:cNvPr id="150534" name="Text Box 6"/>
          <p:cNvSpPr txBox="1">
            <a:spLocks noChangeArrowheads="1"/>
          </p:cNvSpPr>
          <p:nvPr/>
        </p:nvSpPr>
        <p:spPr bwMode="auto">
          <a:xfrm>
            <a:off x="827088" y="1052513"/>
            <a:ext cx="24304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en-US" altLang="zh-CN" sz="3200" b="1" dirty="0">
                <a:latin typeface="+mn-ea"/>
              </a:rPr>
              <a:t>1</a:t>
            </a:r>
            <a:r>
              <a:rPr kumimoji="1" lang="zh-CN" altLang="en-US" sz="3200" b="1" dirty="0">
                <a:latin typeface="+mn-ea"/>
              </a:rPr>
              <a:t>、时间：</a:t>
            </a:r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2928926" y="1071546"/>
            <a:ext cx="201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kumimoji="1" lang="en-US" altLang="zh-CN" sz="3200" b="1" dirty="0">
                <a:latin typeface="华文新魏" pitchFamily="2" charset="-122"/>
                <a:ea typeface="华文新魏" pitchFamily="2" charset="-122"/>
              </a:rPr>
              <a:t>1951</a:t>
            </a:r>
            <a:r>
              <a:rPr kumimoji="1" lang="zh-CN" altLang="en-US" sz="3200" b="1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kumimoji="1" lang="en-US" altLang="zh-CN" sz="3200" b="1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kumimoji="1" lang="zh-CN" altLang="en-US" sz="3200" b="1" dirty="0">
                <a:latin typeface="华文新魏" pitchFamily="2" charset="-122"/>
                <a:ea typeface="华文新魏" pitchFamily="2" charset="-122"/>
              </a:rPr>
              <a:t>月</a:t>
            </a:r>
          </a:p>
        </p:txBody>
      </p:sp>
      <p:sp>
        <p:nvSpPr>
          <p:cNvPr id="150536" name="Text Box 8"/>
          <p:cNvSpPr txBox="1">
            <a:spLocks noChangeArrowheads="1"/>
          </p:cNvSpPr>
          <p:nvPr/>
        </p:nvSpPr>
        <p:spPr bwMode="auto">
          <a:xfrm>
            <a:off x="827088" y="2565400"/>
            <a:ext cx="2500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en-US" altLang="zh-CN" sz="3200" b="1" dirty="0">
                <a:latin typeface="+mn-ea"/>
              </a:rPr>
              <a:t>3</a:t>
            </a:r>
            <a:r>
              <a:rPr kumimoji="1" lang="zh-CN" altLang="en-US" sz="3200" b="1" dirty="0">
                <a:latin typeface="+mn-ea"/>
              </a:rPr>
              <a:t>、意义：</a:t>
            </a:r>
          </a:p>
        </p:txBody>
      </p:sp>
      <p:sp>
        <p:nvSpPr>
          <p:cNvPr id="150537" name="Text Box 9"/>
          <p:cNvSpPr txBox="1">
            <a:spLocks noChangeArrowheads="1"/>
          </p:cNvSpPr>
          <p:nvPr/>
        </p:nvSpPr>
        <p:spPr bwMode="auto">
          <a:xfrm>
            <a:off x="2786050" y="2500306"/>
            <a:ext cx="46799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祖国大陆获得了统一，各族人民实现了大团结。</a:t>
            </a:r>
          </a:p>
        </p:txBody>
      </p:sp>
      <p:sp>
        <p:nvSpPr>
          <p:cNvPr id="150538" name="Rectangle 10"/>
          <p:cNvSpPr>
            <a:spLocks noChangeArrowheads="1"/>
          </p:cNvSpPr>
          <p:nvPr/>
        </p:nvSpPr>
        <p:spPr bwMode="auto">
          <a:xfrm>
            <a:off x="0" y="5670550"/>
            <a:ext cx="41767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1">
                <a:latin typeface="幼圆" pitchFamily="49" charset="-122"/>
                <a:ea typeface="幼圆" pitchFamily="49" charset="-122"/>
              </a:rPr>
              <a:t>1951</a:t>
            </a:r>
            <a:r>
              <a:rPr lang="zh-CN" altLang="en-US" sz="2400" b="1">
                <a:latin typeface="幼圆" pitchFamily="49" charset="-122"/>
                <a:ea typeface="幼圆" pitchFamily="49" charset="-122"/>
              </a:rPr>
              <a:t>年</a:t>
            </a:r>
            <a:r>
              <a:rPr lang="en-US" altLang="zh-CN" sz="2400" b="1">
                <a:latin typeface="幼圆" pitchFamily="49" charset="-122"/>
                <a:ea typeface="幼圆" pitchFamily="49" charset="-122"/>
              </a:rPr>
              <a:t>5</a:t>
            </a:r>
            <a:r>
              <a:rPr lang="zh-CN" altLang="en-US" sz="2400" b="1">
                <a:latin typeface="幼圆" pitchFamily="49" charset="-122"/>
                <a:ea typeface="幼圆" pitchFamily="49" charset="-122"/>
              </a:rPr>
              <a:t>月</a:t>
            </a:r>
            <a:r>
              <a:rPr lang="en-US" altLang="zh-CN" sz="2400" b="1">
                <a:latin typeface="幼圆" pitchFamily="49" charset="-122"/>
                <a:ea typeface="幼圆" pitchFamily="49" charset="-122"/>
              </a:rPr>
              <a:t>24</a:t>
            </a:r>
            <a:r>
              <a:rPr lang="zh-CN" altLang="en-US" sz="2400" b="1">
                <a:latin typeface="幼圆" pitchFamily="49" charset="-122"/>
                <a:ea typeface="幼圆" pitchFamily="49" charset="-122"/>
              </a:rPr>
              <a:t>日，毛泽东在北京设宴款待班禅额尔德尼和阿沛</a:t>
            </a:r>
            <a:r>
              <a:rPr lang="en-US" altLang="zh-CN" sz="2400" b="1">
                <a:latin typeface="Arial"/>
                <a:ea typeface="幼圆" pitchFamily="49" charset="-122"/>
              </a:rPr>
              <a:t>·</a:t>
            </a:r>
            <a:r>
              <a:rPr lang="zh-CN" altLang="en-US" sz="2400" b="1">
                <a:latin typeface="幼圆" pitchFamily="49" charset="-122"/>
                <a:ea typeface="幼圆" pitchFamily="49" charset="-122"/>
              </a:rPr>
              <a:t>阿旺晋美</a:t>
            </a:r>
          </a:p>
        </p:txBody>
      </p:sp>
      <p:pic>
        <p:nvPicPr>
          <p:cNvPr id="150539" name="Picture 11" descr="09230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500438"/>
            <a:ext cx="3744912" cy="2292350"/>
          </a:xfrm>
          <a:prstGeom prst="rect">
            <a:avLst/>
          </a:prstGeom>
          <a:noFill/>
        </p:spPr>
      </p:pic>
      <p:sp>
        <p:nvSpPr>
          <p:cNvPr id="150542" name="Text Box 14"/>
          <p:cNvSpPr txBox="1">
            <a:spLocks noChangeArrowheads="1"/>
          </p:cNvSpPr>
          <p:nvPr/>
        </p:nvSpPr>
        <p:spPr bwMode="auto">
          <a:xfrm>
            <a:off x="755650" y="1916113"/>
            <a:ext cx="25003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en-US" altLang="zh-CN" sz="3200" b="1" dirty="0">
                <a:latin typeface="+mn-ea"/>
              </a:rPr>
              <a:t>2</a:t>
            </a:r>
            <a:r>
              <a:rPr kumimoji="1" lang="zh-CN" altLang="en-US" sz="3200" b="1" dirty="0">
                <a:latin typeface="+mn-ea"/>
              </a:rPr>
              <a:t>、人物：</a:t>
            </a:r>
          </a:p>
        </p:txBody>
      </p:sp>
      <p:sp>
        <p:nvSpPr>
          <p:cNvPr id="150543" name="Rectangle 15"/>
          <p:cNvSpPr>
            <a:spLocks noChangeArrowheads="1"/>
          </p:cNvSpPr>
          <p:nvPr/>
        </p:nvSpPr>
        <p:spPr bwMode="auto">
          <a:xfrm>
            <a:off x="2786050" y="1857364"/>
            <a:ext cx="2968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阿沛</a:t>
            </a:r>
            <a:r>
              <a:rPr lang="en-US" altLang="zh-CN" sz="3200" b="1" dirty="0">
                <a:solidFill>
                  <a:srgbClr val="FF0000"/>
                </a:solidFill>
                <a:latin typeface="Arial"/>
                <a:ea typeface="华文新魏" pitchFamily="2" charset="-122"/>
              </a:rPr>
              <a:t>•</a:t>
            </a:r>
            <a:r>
              <a:rPr lang="en-US" altLang="zh-CN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阿旺晋美</a:t>
            </a:r>
          </a:p>
        </p:txBody>
      </p:sp>
      <p:sp>
        <p:nvSpPr>
          <p:cNvPr id="13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pPr algn="l"/>
            <a:r>
              <a:rPr lang="zh-CN" altLang="en-US" b="1" dirty="0" smtClean="0"/>
              <a:t>三、西藏和平解放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0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0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0"/>
            <a:ext cx="3313112" cy="1325563"/>
          </a:xfrm>
          <a:prstGeom prst="rect">
            <a:avLst/>
          </a:prstGeom>
          <a:noFill/>
        </p:spPr>
      </p:pic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323850" y="1268413"/>
            <a:ext cx="882015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chemeClr val="tx2"/>
                </a:solidFill>
                <a:ea typeface="华文行楷" pitchFamily="2" charset="-122"/>
              </a:rPr>
              <a:t>现在有人要搞西藏“独立”</a:t>
            </a:r>
          </a:p>
          <a:p>
            <a:r>
              <a:rPr lang="zh-CN" altLang="en-US" sz="5400" b="1">
                <a:solidFill>
                  <a:schemeClr val="tx2"/>
                </a:solidFill>
                <a:ea typeface="华文行楷" pitchFamily="2" charset="-122"/>
              </a:rPr>
              <a:t>谈谈你对藏独分子分裂祖国行为的看法？并用史实说明西藏是中国领土不可分割的一部分？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95288" y="981075"/>
            <a:ext cx="8139112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华文新魏" pitchFamily="2" charset="-122"/>
              </a:rPr>
              <a:t>唐朝：</a:t>
            </a:r>
          </a:p>
          <a:p>
            <a:pPr>
              <a:spcBef>
                <a:spcPct val="50000"/>
              </a:spcBef>
            </a:pPr>
            <a:endParaRPr lang="zh-CN" altLang="en-US" sz="3600" b="1"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ea typeface="华文新魏" pitchFamily="2" charset="-122"/>
              </a:rPr>
              <a:t>元朝：</a:t>
            </a:r>
          </a:p>
          <a:p>
            <a:pPr>
              <a:spcBef>
                <a:spcPct val="50000"/>
              </a:spcBef>
            </a:pPr>
            <a:endParaRPr lang="zh-CN" altLang="en-US" sz="3600" b="1"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ea typeface="华文新魏" pitchFamily="2" charset="-122"/>
              </a:rPr>
              <a:t>清朝：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981200" y="981075"/>
            <a:ext cx="7162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唐太宗时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文成公主</a:t>
            </a: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入吐蕃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唐中宗时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金城公主</a:t>
            </a: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入吐蕃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835150" y="2781300"/>
            <a:ext cx="61864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设宣政院，</a:t>
            </a:r>
            <a:r>
              <a:rPr lang="zh-CN" altLang="en-US" sz="3200" b="1">
                <a:ea typeface="黑体" pitchFamily="49" charset="-122"/>
              </a:rPr>
              <a:t>管辖今天的西藏地区。西藏正式归属中央政府。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835150" y="4083050"/>
            <a:ext cx="7086600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顺治帝册封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五世达赖</a:t>
            </a: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为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达赖喇嘛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康熙帝册封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五世班禅</a:t>
            </a: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为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班禅额尔德尼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ea typeface="黑体" pitchFamily="49" charset="-122"/>
              </a:rPr>
              <a:t>雍正帝设置了</a:t>
            </a: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驻藏大臣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ea typeface="黑体" pitchFamily="49" charset="-122"/>
              </a:rPr>
              <a:t>乾隆帝时形成了</a:t>
            </a:r>
            <a:r>
              <a:rPr lang="zh-CN" altLang="en-US" sz="3200" b="1">
                <a:solidFill>
                  <a:srgbClr val="FF0000"/>
                </a:solidFill>
              </a:rPr>
              <a:t>金瓶掣签</a:t>
            </a:r>
            <a:r>
              <a:rPr lang="zh-CN" altLang="en-US" sz="3200" b="1"/>
              <a:t>制度</a:t>
            </a: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0" y="188913"/>
            <a:ext cx="932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tx2"/>
                </a:solidFill>
              </a:rPr>
              <a:t>用史实说明西藏是中国领土不可分割的一部分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  <p:bldP spid="819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smtClean="0"/>
              <a:t>随堂小练习</a:t>
            </a:r>
          </a:p>
        </p:txBody>
      </p:sp>
      <p:sp>
        <p:nvSpPr>
          <p:cNvPr id="33794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 b="1" dirty="0" smtClean="0"/>
              <a:t>1.“东方红，太阳升</a:t>
            </a:r>
            <a:r>
              <a:rPr lang="en-US" altLang="zh-CN" sz="3600" b="1" dirty="0" smtClean="0"/>
              <a:t>”</a:t>
            </a:r>
            <a:r>
              <a:rPr lang="zh-CN" altLang="en-US" sz="3600" b="1" dirty="0" smtClean="0"/>
              <a:t>他为人民谋幸福，他是人民的大救星。”这首歌里的“人民的大救星”是指在第一届中国人民政治协商会议上被选为中央人民政府主席的（    ） </a:t>
            </a:r>
          </a:p>
          <a:p>
            <a:r>
              <a:rPr lang="zh-CN" altLang="en-US" sz="3600" b="1" dirty="0" smtClean="0"/>
              <a:t>A.朱德                     B.周恩来         </a:t>
            </a:r>
          </a:p>
          <a:p>
            <a:r>
              <a:rPr lang="zh-CN" altLang="en-US" sz="3600" b="1" dirty="0" smtClean="0"/>
              <a:t>C.刘少奇                 D.毛泽东 </a:t>
            </a:r>
          </a:p>
        </p:txBody>
      </p:sp>
      <p:sp>
        <p:nvSpPr>
          <p:cNvPr id="4" name="矩形 3"/>
          <p:cNvSpPr/>
          <p:nvPr/>
        </p:nvSpPr>
        <p:spPr>
          <a:xfrm>
            <a:off x="6811566" y="3914775"/>
            <a:ext cx="766557" cy="120032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smtClean="0"/>
              <a:t>随堂小练习</a:t>
            </a:r>
          </a:p>
        </p:txBody>
      </p:sp>
      <p:sp>
        <p:nvSpPr>
          <p:cNvPr id="34818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3600" b="1" smtClean="0"/>
              <a:t>2</a:t>
            </a:r>
            <a:r>
              <a:rPr lang="zh-CN" altLang="en-US" sz="3600" b="1" smtClean="0"/>
              <a:t>.</a:t>
            </a:r>
            <a:r>
              <a:rPr lang="zh-CN" sz="3600" b="1" smtClean="0"/>
              <a:t>请你从以下四句话中选择最为贴切的一句话，说明中华人民共和国成立的伟大历史意义（    ） </a:t>
            </a:r>
          </a:p>
          <a:p>
            <a:r>
              <a:rPr lang="zh-CN" altLang="zh-CN" sz="3600" b="1" smtClean="0"/>
              <a:t>A.</a:t>
            </a:r>
            <a:r>
              <a:rPr lang="zh-CN" sz="3600" b="1" smtClean="0"/>
              <a:t>封建帝制被推翻了                                   </a:t>
            </a:r>
          </a:p>
          <a:p>
            <a:r>
              <a:rPr lang="zh-CN" altLang="zh-CN" sz="3600" b="1" smtClean="0"/>
              <a:t>B.</a:t>
            </a:r>
            <a:r>
              <a:rPr lang="zh-CN" sz="3600" b="1" smtClean="0"/>
              <a:t>中国人民站起来了 </a:t>
            </a:r>
          </a:p>
          <a:p>
            <a:r>
              <a:rPr lang="zh-CN" altLang="zh-CN" sz="3600" b="1" smtClean="0"/>
              <a:t>C.</a:t>
            </a:r>
            <a:r>
              <a:rPr lang="zh-CN" sz="3600" b="1" smtClean="0"/>
              <a:t>中国实现现代化了                                   </a:t>
            </a:r>
          </a:p>
          <a:p>
            <a:r>
              <a:rPr lang="zh-CN" altLang="zh-CN" sz="3600" b="1" smtClean="0"/>
              <a:t>D.</a:t>
            </a:r>
            <a:r>
              <a:rPr lang="zh-CN" sz="3600" b="1" smtClean="0"/>
              <a:t>帝国主义被赶跑了</a:t>
            </a:r>
          </a:p>
        </p:txBody>
      </p:sp>
      <p:sp>
        <p:nvSpPr>
          <p:cNvPr id="4" name="矩形 3"/>
          <p:cNvSpPr/>
          <p:nvPr/>
        </p:nvSpPr>
        <p:spPr>
          <a:xfrm>
            <a:off x="6835379" y="3914775"/>
            <a:ext cx="702436" cy="120032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smtClean="0"/>
              <a:t>随堂小练习</a:t>
            </a:r>
          </a:p>
        </p:txBody>
      </p:sp>
      <p:sp>
        <p:nvSpPr>
          <p:cNvPr id="35842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3600" b="1" smtClean="0"/>
              <a:t>3.同学们每个星期一都举行升旗仪式，决定以五星红旗为国旗的会议是（    ）</a:t>
            </a:r>
          </a:p>
          <a:p>
            <a:r>
              <a:rPr lang="en-US" altLang="zh-CN" sz="3600" b="1" smtClean="0"/>
              <a:t> A.开国大典                                    </a:t>
            </a:r>
          </a:p>
          <a:p>
            <a:r>
              <a:rPr lang="en-US" altLang="zh-CN" sz="3600" b="1" smtClean="0"/>
              <a:t>B.第一届政协会议 </a:t>
            </a:r>
          </a:p>
          <a:p>
            <a:r>
              <a:rPr lang="en-US" altLang="zh-CN" sz="3600" b="1" smtClean="0"/>
              <a:t>C.中央人民政府委员会                         </a:t>
            </a:r>
          </a:p>
          <a:p>
            <a:r>
              <a:rPr lang="en-US" altLang="zh-CN" sz="3600" b="1" smtClean="0"/>
              <a:t>D.</a:t>
            </a:r>
            <a:r>
              <a:rPr lang="zh-CN" altLang="en-US" sz="3600" b="1" smtClean="0"/>
              <a:t>第一届全国人大</a:t>
            </a:r>
          </a:p>
        </p:txBody>
      </p:sp>
      <p:sp>
        <p:nvSpPr>
          <p:cNvPr id="4" name="矩形 3"/>
          <p:cNvSpPr/>
          <p:nvPr/>
        </p:nvSpPr>
        <p:spPr>
          <a:xfrm>
            <a:off x="6835379" y="3914775"/>
            <a:ext cx="702436" cy="120032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smtClean="0"/>
              <a:t>随堂小练习</a:t>
            </a:r>
          </a:p>
        </p:txBody>
      </p:sp>
      <p:sp>
        <p:nvSpPr>
          <p:cNvPr id="36866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3600" b="1" smtClean="0"/>
              <a:t>4</a:t>
            </a:r>
            <a:r>
              <a:rPr lang="zh-CN" altLang="en-US" sz="3600" b="1" smtClean="0"/>
              <a:t>.新中国建立初期起临时宪法作用的文件是（    ） </a:t>
            </a:r>
          </a:p>
          <a:p>
            <a:r>
              <a:rPr lang="zh-CN" altLang="en-US" sz="3600" b="1" smtClean="0"/>
              <a:t>A.《中华民国临时约法》                        </a:t>
            </a:r>
          </a:p>
          <a:p>
            <a:r>
              <a:rPr lang="zh-CN" altLang="en-US" sz="3600" b="1" smtClean="0"/>
              <a:t>B.《共同纲领》 </a:t>
            </a:r>
          </a:p>
          <a:p>
            <a:r>
              <a:rPr lang="zh-CN" altLang="en-US" sz="3600" b="1" smtClean="0"/>
              <a:t>C.《土地改革法》                              </a:t>
            </a:r>
          </a:p>
          <a:p>
            <a:r>
              <a:rPr lang="zh-CN" altLang="en-US" sz="3600" b="1" smtClean="0"/>
              <a:t>D.《中华人民共和国宪法》 </a:t>
            </a:r>
          </a:p>
        </p:txBody>
      </p:sp>
      <p:sp>
        <p:nvSpPr>
          <p:cNvPr id="4" name="矩形 3"/>
          <p:cNvSpPr/>
          <p:nvPr/>
        </p:nvSpPr>
        <p:spPr>
          <a:xfrm>
            <a:off x="6835379" y="3914775"/>
            <a:ext cx="702436" cy="120032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841</Words>
  <Application>Microsoft Office PowerPoint</Application>
  <PresentationFormat>全屏显示(4:3)</PresentationFormat>
  <Paragraphs>127</Paragraphs>
  <Slides>22</Slides>
  <Notes>7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幻灯片 1</vt:lpstr>
      <vt:lpstr>幻灯片 2</vt:lpstr>
      <vt:lpstr>一、第一届中国人民政治协商会议</vt:lpstr>
      <vt:lpstr>幻灯片 4</vt:lpstr>
      <vt:lpstr>幻灯片 5</vt:lpstr>
      <vt:lpstr>幻灯片 6</vt:lpstr>
      <vt:lpstr>幻灯片 7</vt:lpstr>
      <vt:lpstr>意义</vt:lpstr>
      <vt:lpstr>二、开国大典</vt:lpstr>
      <vt:lpstr>幻灯片 10</vt:lpstr>
      <vt:lpstr>幻灯片 11</vt:lpstr>
      <vt:lpstr>幻灯片 12</vt:lpstr>
      <vt:lpstr>幻灯片 13</vt:lpstr>
      <vt:lpstr>幻灯片 14</vt:lpstr>
      <vt:lpstr>幻灯片 15</vt:lpstr>
      <vt:lpstr>三、西藏和平解放</vt:lpstr>
      <vt:lpstr>幻灯片 17</vt:lpstr>
      <vt:lpstr>幻灯片 18</vt:lpstr>
      <vt:lpstr>随堂小练习</vt:lpstr>
      <vt:lpstr>随堂小练习</vt:lpstr>
      <vt:lpstr>随堂小练习</vt:lpstr>
      <vt:lpstr>随堂小练习</vt:lpstr>
    </vt:vector>
  </TitlesOfParts>
  <Company>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user</dc:creator>
  <cp:lastModifiedBy>user</cp:lastModifiedBy>
  <cp:revision>10</cp:revision>
  <dcterms:created xsi:type="dcterms:W3CDTF">2018-03-06T01:30:31Z</dcterms:created>
  <dcterms:modified xsi:type="dcterms:W3CDTF">2018-03-06T08:34:37Z</dcterms:modified>
</cp:coreProperties>
</file>