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handoutMasterIdLst>
    <p:handoutMasterId r:id="rId3"/>
  </p:handoutMasterIdLst>
  <p:sldIdLst>
    <p:sldId id="256" r:id="rId4"/>
    <p:sldId id="257" r:id="rId5"/>
    <p:sldId id="259" r:id="rId6"/>
    <p:sldId id="258" r:id="rId7"/>
    <p:sldId id="260" r:id="rId8"/>
    <p:sldId id="261" r:id="rId9"/>
    <p:sldId id="262" r:id="rId10"/>
    <p:sldId id="263" r:id="rId11"/>
    <p:sldId id="264" r:id="rId12"/>
    <p:sldId id="265" r:id="rId13"/>
    <p:sldId id="266"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ECE6D0"/>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8" d="100"/>
          <a:sy n="78" d="100"/>
        </p:scale>
        <p:origin x="654" y="54"/>
      </p:cViewPr>
      <p:guideLst>
        <p:guide orient="horz" pos="2160"/>
        <p:guide pos="3912"/>
      </p:guideLst>
    </p:cSldViewPr>
  </p:slideViewPr>
  <p:notesTextViewPr>
    <p:cViewPr>
      <p:scale>
        <a:sx n="3" d="2"/>
        <a:sy n="3" d="2"/>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notesMaster" Target="notesMasters/notes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tags" Target="tags/tag86.xml" /><Relationship Id="rId29" Type="http://schemas.openxmlformats.org/officeDocument/2006/relationships/presProps" Target="presProps.xml" /><Relationship Id="rId3" Type="http://schemas.openxmlformats.org/officeDocument/2006/relationships/handoutMaster" Target="handoutMasters/handoutMaster1.xml" /><Relationship Id="rId30" Type="http://schemas.openxmlformats.org/officeDocument/2006/relationships/viewProps" Target="viewProps.xml" /><Relationship Id="rId31" Type="http://schemas.openxmlformats.org/officeDocument/2006/relationships/theme" Target="theme/theme1.xml" /><Relationship Id="rId32" Type="http://schemas.openxmlformats.org/officeDocument/2006/relationships/tableStyles" Target="tableStyles.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a:rPr>
              <a:t/>
            </a:fld>
            <a:endParaRPr lang="zh-CN" altLang="en-US" smtClean="0">
              <a:latin typeface="微软雅黑" panose="020b0503020204020204" charset="-122"/>
              <a:ea typeface="微软雅黑"/>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a:rPr>
              <a:t/>
            </a:fld>
            <a:endParaRPr lang="zh-CN" altLang="en-US" smtClean="0">
              <a:latin typeface="微软雅黑" panose="020b0503020204020204" charset="-122"/>
              <a:ea typeface="微软雅黑"/>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a:defRPr>
            </a:lvl1pPr>
          </a:lstStyle>
          <a:p>
            <a:fld id="{1AC49D05-6128-4D0D-A32A-06A5E73B386C}"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a:defRPr>
            </a:lvl1pPr>
          </a:lstStyle>
          <a:p>
            <a:fld id="{5849F42C-2DAE-424C-A4B8-3140182C3E9F}"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22.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_rels/notesSlide23.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24.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20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22</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23</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24</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a:t>单击此处编辑标题</a:t>
            </a:r>
          </a:p>
        </p:txBody>
      </p:sp>
      <p:sp>
        <p:nvSpPr>
          <p:cNvPr id="3" name="副标题 2"/>
          <p:cNvSpPr>
            <a:spLocks noGrp="1"/>
          </p:cNvSpPr>
          <p:nvPr>
            <p:ph type="subTitle" idx="1" hasCustomPrompt="1"/>
            <p:custDataLst>
              <p:tags r:id="rId2"/>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2"/>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a:t>单击此处编辑母版标题样式</a:t>
            </a:r>
          </a:p>
        </p:txBody>
      </p:sp>
      <p:sp>
        <p:nvSpPr>
          <p:cNvPr id="3" name="文本占位符 2"/>
          <p:cNvSpPr>
            <a:spLocks noGrp="1"/>
          </p:cNvSpPr>
          <p:nvPr>
            <p:ph type="body" idx="1"/>
            <p:custDataLst>
              <p:tags r:id="rId2"/>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2"/>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3"/>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2"/>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p>
        </p:txBody>
      </p:sp>
      <p:sp>
        <p:nvSpPr>
          <p:cNvPr id="4" name="内容占位符 3"/>
          <p:cNvSpPr>
            <a:spLocks noGrp="1"/>
          </p:cNvSpPr>
          <p:nvPr>
            <p:ph sz="half" idx="2"/>
            <p:custDataLst>
              <p:tags r:id="rId3"/>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4"/>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ct val="0"/>
              </a:spcBef>
              <a:spcAft>
                <a:spcPct val="0"/>
              </a:spcAft>
              <a:buFont typeface="Arial" pitchFamily="34" charset="0"/>
              <a:buNone/>
              <a:defRPr kumimoji="0" lang="zh-CN" altLang="en-US" sz="2000" b="1" i="0" u="none" strike="noStrike" kern="1200" cap="none" spc="200" normalizeH="0" baseline="0" noProof="1">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custDataLst>
              <p:tags r:id="rId1"/>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ct val="0"/>
              </a:spcBef>
              <a:spcAft>
                <a:spcPts val="1000"/>
              </a:spcAft>
              <a:buFont typeface="Arial" pitchFamily="34" charset="0"/>
              <a:buNone/>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custDataLst>
              <p:tags r:id="rId1"/>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ct val="0"/>
              </a:spcAft>
              <a:buNone/>
              <a:defRPr kumimoji="0" lang="zh-CN" altLang="en-US" sz="24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p>
        </p:txBody>
      </p:sp>
      <p:sp>
        <p:nvSpPr>
          <p:cNvPr id="3" name="竖排文字占位符 2"/>
          <p:cNvSpPr>
            <a:spLocks noGrp="1"/>
          </p:cNvSpPr>
          <p:nvPr>
            <p:ph type="body" orient="vert" idx="1"/>
            <p:custDataLst>
              <p:tags r:id="rId2"/>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ags" Target="../tags/tag56.xml" /><Relationship Id="rId13" Type="http://schemas.openxmlformats.org/officeDocument/2006/relationships/tags" Target="../tags/tag57.xml" /><Relationship Id="rId14" Type="http://schemas.openxmlformats.org/officeDocument/2006/relationships/tags" Target="../tags/tag58.xml" /><Relationship Id="rId15" Type="http://schemas.openxmlformats.org/officeDocument/2006/relationships/tags" Target="../tags/tag59.xml" /><Relationship Id="rId16" Type="http://schemas.openxmlformats.org/officeDocument/2006/relationships/tags" Target="../tags/tag60.xml" /><Relationship Id="rId17" Type="http://schemas.openxmlformats.org/officeDocument/2006/relationships/tags" Target="../tags/tag61.xml" /><Relationship Id="rId18"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xfrm>
      </p:grpSpPr>
      <p:sp>
        <p:nvSpPr>
          <p:cNvPr id="2" name="标题占位符 1"/>
          <p:cNvSpPr>
            <a:spLocks noGrp="1"/>
          </p:cNvSpPr>
          <p:nvPr>
            <p:ph type="title"/>
            <p:custDataLst>
              <p:tags r:id="rId12"/>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a:t>单击此处编辑母版标题样式</a:t>
            </a:r>
          </a:p>
        </p:txBody>
      </p:sp>
      <p:sp>
        <p:nvSpPr>
          <p:cNvPr id="3" name="文本占位符 2"/>
          <p:cNvSpPr>
            <a:spLocks noGrp="1"/>
          </p:cNvSpPr>
          <p:nvPr>
            <p:ph type="body" idx="1"/>
            <p:custDataLst>
              <p:tags r:id="rId13"/>
            </p:custDataLst>
          </p:nvPr>
        </p:nvSpPr>
        <p:spPr>
          <a:xfrm>
            <a:off x="669882" y="1296000"/>
            <a:ext cx="10852237" cy="5040000"/>
          </a:xfrm>
          <a:prstGeom prst="rect">
            <a:avLst/>
          </a:prstGeom>
        </p:spPr>
        <p:txBody>
          <a:bodyPr vert="horz" lIns="101600" tIns="0" rIns="82550" bIns="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14"/>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15"/>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6"/>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t>0</a:t>
            </a:fld>
            <a:endParaRPr lang="zh-CN" altLang="en-US"/>
          </a:p>
        </p:txBody>
      </p:sp>
      <p:sp>
        <p:nvSpPr>
          <p:cNvPr id="7" name="KSO_TEMPLATE" hidden="1"/>
          <p:cNvSpPr/>
          <p:nvPr>
            <p:custDataLst>
              <p:tags r:id="rId1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ct val="0"/>
        </a:spcBef>
        <a:spcAft>
          <a:spcPts val="1000"/>
        </a:spcAft>
        <a:buFont typeface="Arial" pitchFamily="34" charset="0"/>
        <a:buChar char="•"/>
        <a:tabLst>
          <a:tab pos="1609725"/>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ct val="0"/>
        </a:spcBef>
        <a:spcAft>
          <a:spcPts val="1000"/>
        </a:spcAft>
        <a:buFont typeface="Arial"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ct val="0"/>
        </a:spcBef>
        <a:spcAft>
          <a:spcPts val="1000"/>
        </a:spcAft>
        <a:buFont typeface="Arial"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ct val="0"/>
        </a:spcBef>
        <a:spcAft>
          <a:spcPts val="1000"/>
        </a:spcAft>
        <a:buFont typeface="Arial"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 Id="rId3" Type="http://schemas.openxmlformats.org/officeDocument/2006/relationships/image" Target="../media/image1.png" /><Relationship Id="rId4" Type="http://schemas.openxmlformats.org/officeDocument/2006/relationships/image" Target="../media/image2.png" /><Relationship Id="rId5" Type="http://schemas.openxmlformats.org/officeDocument/2006/relationships/image" Target="../media/image3.jpeg" /><Relationship Id="rId6" Type="http://schemas.openxmlformats.org/officeDocument/2006/relationships/tags" Target="../tags/tag6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xml" /><Relationship Id="rId3" Type="http://schemas.openxmlformats.org/officeDocument/2006/relationships/image" Target="../media/image4.png" /><Relationship Id="rId4" Type="http://schemas.openxmlformats.org/officeDocument/2006/relationships/image" Target="../media/image3.jpeg" /><Relationship Id="rId5" Type="http://schemas.openxmlformats.org/officeDocument/2006/relationships/tags" Target="../tags/tag63.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xml" /><Relationship Id="rId3" Type="http://schemas.openxmlformats.org/officeDocument/2006/relationships/image" Target="../media/image5.png" /><Relationship Id="rId4" Type="http://schemas.openxmlformats.org/officeDocument/2006/relationships/image" Target="../media/image3.jpeg" /><Relationship Id="rId5" Type="http://schemas.openxmlformats.org/officeDocument/2006/relationships/tags" Target="../tags/tag64.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4.xml" /><Relationship Id="rId3" Type="http://schemas.openxmlformats.org/officeDocument/2006/relationships/image" Target="../media/image6.png" /><Relationship Id="rId4" Type="http://schemas.openxmlformats.org/officeDocument/2006/relationships/image" Target="../media/image3.jpeg" /><Relationship Id="rId5" Type="http://schemas.openxmlformats.org/officeDocument/2006/relationships/tags" Target="../tags/tag65.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5.xml" /><Relationship Id="rId3" Type="http://schemas.openxmlformats.org/officeDocument/2006/relationships/image" Target="../media/image7.png" /><Relationship Id="rId4" Type="http://schemas.openxmlformats.org/officeDocument/2006/relationships/image" Target="../media/image8.png" /><Relationship Id="rId5" Type="http://schemas.openxmlformats.org/officeDocument/2006/relationships/image" Target="../media/image3.jpeg" /><Relationship Id="rId6" Type="http://schemas.openxmlformats.org/officeDocument/2006/relationships/tags" Target="../tags/tag66.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6.xml" /><Relationship Id="rId3" Type="http://schemas.openxmlformats.org/officeDocument/2006/relationships/image" Target="../media/image9.jpeg" /><Relationship Id="rId4" Type="http://schemas.openxmlformats.org/officeDocument/2006/relationships/image" Target="../media/image10.jpeg" /><Relationship Id="rId5" Type="http://schemas.openxmlformats.org/officeDocument/2006/relationships/slide" Target="slide5.xml" TargetMode="Internal" /><Relationship Id="rId6" Type="http://schemas.openxmlformats.org/officeDocument/2006/relationships/image" Target="../media/image3.jpeg" /><Relationship Id="rId7" Type="http://schemas.openxmlformats.org/officeDocument/2006/relationships/tags" Target="../tags/tag6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7.xml" /><Relationship Id="rId3" Type="http://schemas.openxmlformats.org/officeDocument/2006/relationships/image" Target="../media/image11.png" /><Relationship Id="rId4" Type="http://schemas.openxmlformats.org/officeDocument/2006/relationships/image" Target="../media/image3.jpeg" /><Relationship Id="rId5" Type="http://schemas.openxmlformats.org/officeDocument/2006/relationships/tags" Target="../tags/tag68.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8.xml" /><Relationship Id="rId3" Type="http://schemas.openxmlformats.org/officeDocument/2006/relationships/image" Target="../media/image11.png" /><Relationship Id="rId4" Type="http://schemas.openxmlformats.org/officeDocument/2006/relationships/image" Target="../media/image12.jpeg" /><Relationship Id="rId5" Type="http://schemas.openxmlformats.org/officeDocument/2006/relationships/image" Target="../media/image13.png" /><Relationship Id="rId6" Type="http://schemas.openxmlformats.org/officeDocument/2006/relationships/image" Target="../media/image3.jpeg" /><Relationship Id="rId7" Type="http://schemas.openxmlformats.org/officeDocument/2006/relationships/tags" Target="../tags/tag69.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9.xml" /><Relationship Id="rId3" Type="http://schemas.openxmlformats.org/officeDocument/2006/relationships/image" Target="../media/image11.png" /><Relationship Id="rId4" Type="http://schemas.openxmlformats.org/officeDocument/2006/relationships/image" Target="../media/image14.png" /><Relationship Id="rId5" Type="http://schemas.openxmlformats.org/officeDocument/2006/relationships/image" Target="../media/image15.png" /><Relationship Id="rId6" Type="http://schemas.openxmlformats.org/officeDocument/2006/relationships/image" Target="../media/image3.jpeg" /><Relationship Id="rId7" Type="http://schemas.openxmlformats.org/officeDocument/2006/relationships/tags" Target="../tags/tag70.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0.xml" /><Relationship Id="rId3" Type="http://schemas.openxmlformats.org/officeDocument/2006/relationships/image" Target="../media/image11.png" /><Relationship Id="rId4" Type="http://schemas.openxmlformats.org/officeDocument/2006/relationships/image" Target="../media/image3.jpeg" /><Relationship Id="rId5" Type="http://schemas.openxmlformats.org/officeDocument/2006/relationships/tags" Target="../tags/tag71.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1.xml" /><Relationship Id="rId3" Type="http://schemas.openxmlformats.org/officeDocument/2006/relationships/image" Target="../media/image11.png" /><Relationship Id="rId4" Type="http://schemas.openxmlformats.org/officeDocument/2006/relationships/image" Target="../media/image16.jpeg" /><Relationship Id="rId5" Type="http://schemas.openxmlformats.org/officeDocument/2006/relationships/image" Target="../media/image3.jpeg" /><Relationship Id="rId6" Type="http://schemas.openxmlformats.org/officeDocument/2006/relationships/tags" Target="../tags/tag7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2.xml" /><Relationship Id="rId3" Type="http://schemas.openxmlformats.org/officeDocument/2006/relationships/image" Target="../media/image11.png" /><Relationship Id="rId4" Type="http://schemas.openxmlformats.org/officeDocument/2006/relationships/image" Target="../media/image3.jpeg" /><Relationship Id="rId5" Type="http://schemas.openxmlformats.org/officeDocument/2006/relationships/tags" Target="../tags/tag73.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3.xml" /><Relationship Id="rId3" Type="http://schemas.openxmlformats.org/officeDocument/2006/relationships/image" Target="../media/image11.png" /><Relationship Id="rId4" Type="http://schemas.openxmlformats.org/officeDocument/2006/relationships/image" Target="../media/image17.png" /><Relationship Id="rId5" Type="http://schemas.openxmlformats.org/officeDocument/2006/relationships/image" Target="../media/image18.png" /><Relationship Id="rId6" Type="http://schemas.openxmlformats.org/officeDocument/2006/relationships/image" Target="../media/image19.png" /><Relationship Id="rId7" Type="http://schemas.openxmlformats.org/officeDocument/2006/relationships/image" Target="../media/image20.jpeg" /><Relationship Id="rId8" Type="http://schemas.openxmlformats.org/officeDocument/2006/relationships/image" Target="../media/image3.jpeg" /><Relationship Id="rId9" Type="http://schemas.openxmlformats.org/officeDocument/2006/relationships/tags" Target="../tags/tag74.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4.xml" /><Relationship Id="rId3" Type="http://schemas.openxmlformats.org/officeDocument/2006/relationships/image" Target="../media/image11.png" /><Relationship Id="rId4" Type="http://schemas.openxmlformats.org/officeDocument/2006/relationships/image" Target="../media/image21.jpeg" /><Relationship Id="rId5" Type="http://schemas.openxmlformats.org/officeDocument/2006/relationships/image" Target="../media/image3.jpeg" /><Relationship Id="rId6" Type="http://schemas.openxmlformats.org/officeDocument/2006/relationships/tags" Target="../tags/tag75.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5.xml" /><Relationship Id="rId3" Type="http://schemas.openxmlformats.org/officeDocument/2006/relationships/image" Target="../media/image11.png" /><Relationship Id="rId4" Type="http://schemas.openxmlformats.org/officeDocument/2006/relationships/image" Target="../media/image22.jpeg" /><Relationship Id="rId5" Type="http://schemas.openxmlformats.org/officeDocument/2006/relationships/image" Target="../media/image23.jpeg" /><Relationship Id="rId6" Type="http://schemas.openxmlformats.org/officeDocument/2006/relationships/image" Target="../media/image3.jpeg" /><Relationship Id="rId7" Type="http://schemas.openxmlformats.org/officeDocument/2006/relationships/tags" Target="../tags/tag76.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6.xml" /><Relationship Id="rId3" Type="http://schemas.openxmlformats.org/officeDocument/2006/relationships/image" Target="../media/image11.png" /><Relationship Id="rId4" Type="http://schemas.openxmlformats.org/officeDocument/2006/relationships/image" Target="../media/image3.jpeg" /><Relationship Id="rId5" Type="http://schemas.openxmlformats.org/officeDocument/2006/relationships/tags" Target="../tags/tag77.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7.xml" /><Relationship Id="rId3" Type="http://schemas.openxmlformats.org/officeDocument/2006/relationships/image" Target="../media/image11.png" /><Relationship Id="rId4" Type="http://schemas.openxmlformats.org/officeDocument/2006/relationships/image" Target="../media/image3.jpeg" /><Relationship Id="rId5" Type="http://schemas.openxmlformats.org/officeDocument/2006/relationships/tags" Target="../tags/tag78.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8.xml" /><Relationship Id="rId3" Type="http://schemas.openxmlformats.org/officeDocument/2006/relationships/image" Target="../media/image11.png" /><Relationship Id="rId4" Type="http://schemas.openxmlformats.org/officeDocument/2006/relationships/image" Target="../media/image3.jpeg" /><Relationship Id="rId5" Type="http://schemas.openxmlformats.org/officeDocument/2006/relationships/tags" Target="../tags/tag79.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9.xml" /><Relationship Id="rId3" Type="http://schemas.openxmlformats.org/officeDocument/2006/relationships/image" Target="../media/image11.png" /><Relationship Id="rId4" Type="http://schemas.openxmlformats.org/officeDocument/2006/relationships/image" Target="../media/image3.jpeg" /><Relationship Id="rId5" Type="http://schemas.openxmlformats.org/officeDocument/2006/relationships/tags" Target="../tags/tag80.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0.xml" /><Relationship Id="rId3" Type="http://schemas.openxmlformats.org/officeDocument/2006/relationships/image" Target="../media/image11.png" /><Relationship Id="rId4" Type="http://schemas.openxmlformats.org/officeDocument/2006/relationships/image" Target="../media/image24.jpeg" /><Relationship Id="rId5" Type="http://schemas.openxmlformats.org/officeDocument/2006/relationships/image" Target="../media/image25.jpeg" /><Relationship Id="rId6" Type="http://schemas.openxmlformats.org/officeDocument/2006/relationships/image" Target="../media/image3.jpeg" /><Relationship Id="rId7" Type="http://schemas.openxmlformats.org/officeDocument/2006/relationships/tags" Target="../tags/tag81.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1.xml" /><Relationship Id="rId3" Type="http://schemas.openxmlformats.org/officeDocument/2006/relationships/image" Target="../media/image11.png" /><Relationship Id="rId4" Type="http://schemas.openxmlformats.org/officeDocument/2006/relationships/image" Target="../media/image3.jpeg" /><Relationship Id="rId5" Type="http://schemas.openxmlformats.org/officeDocument/2006/relationships/tags" Target="../tags/tag8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83.xml" /><Relationship Id="rId2" Type="http://schemas.openxmlformats.org/officeDocument/2006/relationships/notesSlide" Target="../notesSlides/notesSlide22.xml" /><Relationship Id="rId3" Type="http://schemas.openxmlformats.org/officeDocument/2006/relationships/image" Target="../media/image11.png" /><Relationship Id="rId4" Type="http://schemas.openxmlformats.org/officeDocument/2006/relationships/image" Target="../media/image26.jpeg" /><Relationship Id="rId5" Type="http://schemas.openxmlformats.org/officeDocument/2006/relationships/image" Target="../media/image27.jpeg" /><Relationship Id="rId6" Type="http://schemas.openxmlformats.org/officeDocument/2006/relationships/image" Target="../media/image28.jpeg" /><Relationship Id="rId7" Type="http://schemas.openxmlformats.org/officeDocument/2006/relationships/image" Target="../media/image29.jpeg" /><Relationship Id="rId8" Type="http://schemas.openxmlformats.org/officeDocument/2006/relationships/image" Target="../media/image30.jpeg" /><Relationship Id="rId9" Type="http://schemas.openxmlformats.org/officeDocument/2006/relationships/image" Target="../media/image3.jpe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3.xml" /><Relationship Id="rId3" Type="http://schemas.openxmlformats.org/officeDocument/2006/relationships/image" Target="../media/image11.png" /><Relationship Id="rId4" Type="http://schemas.openxmlformats.org/officeDocument/2006/relationships/image" Target="../media/image3.jpeg" /><Relationship Id="rId5" Type="http://schemas.openxmlformats.org/officeDocument/2006/relationships/tags" Target="../tags/tag84.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4.xml" /><Relationship Id="rId3" Type="http://schemas.openxmlformats.org/officeDocument/2006/relationships/image" Target="../media/image31.png" /><Relationship Id="rId4" Type="http://schemas.openxmlformats.org/officeDocument/2006/relationships/image" Target="../media/image3.jpeg" /><Relationship Id="rId5" Type="http://schemas.openxmlformats.org/officeDocument/2006/relationships/tags" Target="../tags/tag85.xml"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1">
          <a:blip r:embed="rId5"/>
          <a:tile tx="0" ty="0" sx="63000" sy="63000" flip="none" algn="tl"/>
        </a:blipFill>
        <a:effectLst/>
      </p:bgPr>
    </p:bg>
    <p:spTree>
      <p:nvGrpSpPr>
        <p:cNvPr id="1" name=""/>
        <p:cNvGrpSpPr/>
        <p:nvPr/>
      </p:nvGrpSpPr>
      <p:grpSpPr>
        <a:xfrm>
          <a:off x="0" y="0"/>
          <a:ext cx="0" cy="0"/>
        </a:xfrm>
      </p:grpSpPr>
      <p:sp>
        <p:nvSpPr>
          <p:cNvPr id="62" name="矩形 61"/>
          <p:cNvSpPr/>
          <p:nvPr/>
        </p:nvSpPr>
        <p:spPr>
          <a:xfrm>
            <a:off x="241300" y="254000"/>
            <a:ext cx="11718290" cy="6407785"/>
          </a:xfrm>
          <a:prstGeom prst="rect">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a:off x="5133975" y="-15875"/>
            <a:ext cx="7058025" cy="6890385"/>
          </a:xfrm>
          <a:custGeom>
            <a:gdLst>
              <a:gd name="connsiteX0" fmla="*/ 3684 w 12064"/>
              <a:gd name="connsiteY0" fmla="*/ 30 h 10851"/>
              <a:gd name="connsiteX1" fmla="*/ 12064 w 12064"/>
              <a:gd name="connsiteY1" fmla="*/ 0 h 10851"/>
              <a:gd name="connsiteX2" fmla="*/ 12064 w 12064"/>
              <a:gd name="connsiteY2" fmla="*/ 10817 h 10851"/>
              <a:gd name="connsiteX3" fmla="*/ 0 w 12064"/>
              <a:gd name="connsiteY3" fmla="*/ 10851 h 10851"/>
              <a:gd name="connsiteX4" fmla="*/ 3684 w 12064"/>
              <a:gd name="connsiteY4" fmla="*/ 30 h 10851"/>
            </a:gdLst>
            <a:cxnLst>
              <a:cxn ang="0">
                <a:pos x="connsiteX0" y="connsiteY0"/>
              </a:cxn>
              <a:cxn ang="0">
                <a:pos x="connsiteX1" y="connsiteY1"/>
              </a:cxn>
              <a:cxn ang="0">
                <a:pos x="connsiteX2" y="connsiteY2"/>
              </a:cxn>
              <a:cxn ang="0">
                <a:pos x="connsiteX3" y="connsiteY3"/>
              </a:cxn>
              <a:cxn ang="0">
                <a:pos x="connsiteX4" y="connsiteY4"/>
              </a:cxn>
            </a:cxnLst>
            <a:rect l="l" t="t" r="r" b="b"/>
            <a:pathLst>
              <a:path w="12064" h="10851">
                <a:moveTo>
                  <a:pt x="3684" y="30"/>
                </a:moveTo>
                <a:lnTo>
                  <a:pt x="12064" y="0"/>
                </a:lnTo>
                <a:lnTo>
                  <a:pt x="12064" y="10817"/>
                </a:lnTo>
                <a:lnTo>
                  <a:pt x="0" y="10851"/>
                </a:lnTo>
                <a:lnTo>
                  <a:pt x="3684" y="30"/>
                </a:lnTo>
                <a:close/>
              </a:path>
            </a:pathLst>
          </a:custGeom>
          <a:solidFill>
            <a:schemeClr val="accent6">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6459220" y="3044825"/>
            <a:ext cx="5057775" cy="768350"/>
            <a:chOff x="10501" y="4795"/>
            <a:chExt cx="7965" cy="1210"/>
          </a:xfrm>
        </p:grpSpPr>
        <p:pic>
          <p:nvPicPr>
            <p:cNvPr id="32" name="图片 31" descr="3645129"/>
            <p:cNvPicPr>
              <a:picLocks noChangeAspect="1"/>
            </p:cNvPicPr>
            <p:nvPr/>
          </p:nvPicPr>
          <p:blipFill>
            <a:blip r:embed="rId3">
              <a:extLst>
                <a:ext uri="{96DAC541-7B7A-43D3-8B79-37D633B846F1}">
                  <asvg:svgBlip xmlns:asvg="http://schemas.microsoft.com/office/drawing/2016/SVG/main" r:embed="rId3"/>
                </a:ext>
              </a:extLst>
            </a:blip>
            <a:stretch>
              <a:fillRect/>
            </a:stretch>
          </p:blipFill>
          <p:spPr>
            <a:xfrm>
              <a:off x="10501" y="4875"/>
              <a:ext cx="1288" cy="1050"/>
            </a:xfrm>
            <a:prstGeom prst="rect">
              <a:avLst/>
            </a:prstGeom>
          </p:spPr>
        </p:pic>
        <p:sp>
          <p:nvSpPr>
            <p:cNvPr id="34" name="文本框 33"/>
            <p:cNvSpPr txBox="1"/>
            <p:nvPr/>
          </p:nvSpPr>
          <p:spPr>
            <a:xfrm>
              <a:off x="12028" y="4795"/>
              <a:ext cx="6438" cy="1210"/>
            </a:xfrm>
            <a:prstGeom prst="rect">
              <a:avLst/>
            </a:prstGeom>
            <a:noFill/>
          </p:spPr>
          <p:txBody>
            <a:bodyPr wrap="square" rtlCol="0">
              <a:spAutoFit/>
            </a:bodyPr>
            <a:lstStyle/>
            <a:p>
              <a:pPr algn="dist"/>
              <a:r>
                <a:rPr lang="zh-CN" altLang="zh-CN" sz="4400">
                  <a:solidFill>
                    <a:schemeClr val="bg1"/>
                  </a:solidFill>
                  <a:latin typeface="汉仪细秀体简 L" panose="00020600040101010101" charset="-122"/>
                  <a:ea typeface="汉仪细秀体简 L" panose="00020600040101010101" charset="-122"/>
                </a:rPr>
                <a:t>古代两河流域</a:t>
              </a:r>
            </a:p>
          </p:txBody>
        </p:sp>
      </p:grpSp>
      <p:grpSp>
        <p:nvGrpSpPr>
          <p:cNvPr id="49" name="组合 48"/>
          <p:cNvGrpSpPr/>
          <p:nvPr/>
        </p:nvGrpSpPr>
        <p:grpSpPr>
          <a:xfrm>
            <a:off x="7631430" y="245110"/>
            <a:ext cx="4560570" cy="889000"/>
            <a:chOff x="12018" y="386"/>
            <a:chExt cx="7182" cy="1400"/>
          </a:xfrm>
        </p:grpSpPr>
        <p:cxnSp>
          <p:nvCxnSpPr>
            <p:cNvPr id="41" name="直接连接符 40"/>
            <p:cNvCxnSpPr/>
            <p:nvPr/>
          </p:nvCxnSpPr>
          <p:spPr>
            <a:xfrm>
              <a:off x="12018" y="386"/>
              <a:ext cx="718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13413" y="586"/>
              <a:ext cx="578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14217" y="786"/>
              <a:ext cx="498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15196" y="986"/>
              <a:ext cx="400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16462" y="1186"/>
              <a:ext cx="273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17441" y="1386"/>
              <a:ext cx="175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18304" y="1586"/>
              <a:ext cx="89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8765" y="1786"/>
              <a:ext cx="43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51" name="直接连接符 50"/>
          <p:cNvCxnSpPr/>
          <p:nvPr/>
        </p:nvCxnSpPr>
        <p:spPr>
          <a:xfrm flipH="1" flipV="1">
            <a:off x="5191125" y="6760210"/>
            <a:ext cx="4997450" cy="1016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flipH="1">
            <a:off x="5223510" y="6643370"/>
            <a:ext cx="407924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5261610" y="6516370"/>
            <a:ext cx="3530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H="1">
            <a:off x="5318760" y="6389370"/>
            <a:ext cx="285178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H="1">
            <a:off x="5347335" y="6262370"/>
            <a:ext cx="20193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H="1">
            <a:off x="5400040" y="6135370"/>
            <a:ext cx="134493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H="1">
            <a:off x="5423535" y="6008370"/>
            <a:ext cx="77343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flipH="1">
            <a:off x="5466715" y="5881370"/>
            <a:ext cx="43751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61" name="组合 60"/>
          <p:cNvGrpSpPr/>
          <p:nvPr/>
        </p:nvGrpSpPr>
        <p:grpSpPr>
          <a:xfrm>
            <a:off x="9833610" y="4410710"/>
            <a:ext cx="2040890" cy="459740"/>
            <a:chOff x="15936" y="6946"/>
            <a:chExt cx="3214" cy="724"/>
          </a:xfrm>
        </p:grpSpPr>
        <p:sp>
          <p:nvSpPr>
            <p:cNvPr id="59" name="文本框 58"/>
            <p:cNvSpPr txBox="1"/>
            <p:nvPr/>
          </p:nvSpPr>
          <p:spPr>
            <a:xfrm>
              <a:off x="16462" y="6946"/>
              <a:ext cx="2688" cy="725"/>
            </a:xfrm>
            <a:prstGeom prst="rect">
              <a:avLst/>
            </a:prstGeom>
            <a:noFill/>
          </p:spPr>
          <p:txBody>
            <a:bodyPr wrap="none" rtlCol="0">
              <a:spAutoFit/>
            </a:bodyPr>
            <a:lstStyle/>
            <a:p>
              <a:r>
                <a:rPr lang="zh-CN" altLang="zh-CN" sz="2400">
                  <a:solidFill>
                    <a:schemeClr val="bg1"/>
                  </a:solidFill>
                  <a:latin typeface="汉仪细秀体简 L" panose="00020600040101010101" charset="-122"/>
                  <a:ea typeface="汉仪细秀体简 L" panose="00020600040101010101" charset="-122"/>
                </a:rPr>
                <a:t>九年级上册</a:t>
              </a:r>
            </a:p>
          </p:txBody>
        </p:sp>
        <p:pic>
          <p:nvPicPr>
            <p:cNvPr id="60" name="图片 59" descr="19966250"/>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5936" y="7046"/>
              <a:ext cx="526" cy="526"/>
            </a:xfrm>
            <a:prstGeom prst="rect">
              <a:avLst/>
            </a:prstGeom>
          </p:spPr>
        </p:pic>
      </p:grpSp>
      <p:sp>
        <p:nvSpPr>
          <p:cNvPr id="67" name="平行四边形 66"/>
          <p:cNvSpPr/>
          <p:nvPr/>
        </p:nvSpPr>
        <p:spPr>
          <a:xfrm rot="600000">
            <a:off x="5501640" y="-90170"/>
            <a:ext cx="869950" cy="4462145"/>
          </a:xfrm>
          <a:prstGeom prst="parallelogram">
            <a:avLst>
              <a:gd name="adj" fmla="val 68623"/>
            </a:avLst>
          </a:prstGeom>
          <a:solidFill>
            <a:schemeClr val="accent6">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平行四边形 67"/>
          <p:cNvSpPr/>
          <p:nvPr/>
        </p:nvSpPr>
        <p:spPr>
          <a:xfrm rot="600000">
            <a:off x="4068445" y="2538095"/>
            <a:ext cx="869950" cy="4462145"/>
          </a:xfrm>
          <a:prstGeom prst="parallelogram">
            <a:avLst>
              <a:gd name="adj" fmla="val 68623"/>
            </a:avLst>
          </a:prstGeom>
          <a:solidFill>
            <a:schemeClr val="accent6">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6"/>
    </p:custDataLst>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1">
          <a:blip r:embed="rId4"/>
          <a:tile tx="0" ty="0" sx="63000" sy="63000" flip="none" algn="tl"/>
        </a:blipFill>
        <a:effectLst/>
      </p:bgPr>
    </p:bg>
    <p:spTree>
      <p:nvGrpSpPr>
        <p:cNvPr id="1" name=""/>
        <p:cNvGrpSpPr/>
        <p:nvPr/>
      </p:nvGrpSpPr>
      <p:grpSpPr>
        <a:xfrm>
          <a:off x="0" y="0"/>
          <a:ext cx="0" cy="0"/>
        </a:xfrm>
      </p:grpSpPr>
      <p:sp>
        <p:nvSpPr>
          <p:cNvPr id="62" name="矩形 61"/>
          <p:cNvSpPr/>
          <p:nvPr/>
        </p:nvSpPr>
        <p:spPr>
          <a:xfrm>
            <a:off x="0" y="-5080"/>
            <a:ext cx="12179935" cy="6868795"/>
          </a:xfrm>
          <a:prstGeom prst="rect">
            <a:avLst/>
          </a:prstGeom>
          <a:solidFill>
            <a:schemeClr val="accent6">
              <a:alpha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直角三角形 1"/>
          <p:cNvSpPr/>
          <p:nvPr/>
        </p:nvSpPr>
        <p:spPr>
          <a:xfrm>
            <a:off x="635" y="4872355"/>
            <a:ext cx="12164695" cy="199199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635" y="5680710"/>
            <a:ext cx="4503420" cy="922020"/>
            <a:chOff x="1264" y="8901"/>
            <a:chExt cx="7092" cy="1452"/>
          </a:xfrm>
        </p:grpSpPr>
        <p:sp>
          <p:nvSpPr>
            <p:cNvPr id="3" name="文本框 2"/>
            <p:cNvSpPr txBox="1"/>
            <p:nvPr/>
          </p:nvSpPr>
          <p:spPr>
            <a:xfrm>
              <a:off x="2704" y="8901"/>
              <a:ext cx="5653" cy="1452"/>
            </a:xfrm>
            <a:prstGeom prst="rect">
              <a:avLst/>
            </a:prstGeom>
            <a:noFill/>
          </p:spPr>
          <p:txBody>
            <a:bodyPr wrap="square" rtlCol="0">
              <a:spAutoFit/>
            </a:bodyPr>
            <a:lstStyle/>
            <a:p>
              <a:pPr algn="dist"/>
              <a:r>
                <a:rPr lang="zh-CN" altLang="en-US" sz="5400">
                  <a:solidFill>
                    <a:schemeClr val="accent6"/>
                  </a:solidFill>
                  <a:latin typeface="汉仪细秀体简 L" panose="00020600040101010101" charset="-122"/>
                  <a:ea typeface="汉仪细秀体简 L" panose="00020600040101010101" charset="-122"/>
                </a:rPr>
                <a:t>巩固复习</a:t>
              </a:r>
            </a:p>
          </p:txBody>
        </p:sp>
        <p:pic>
          <p:nvPicPr>
            <p:cNvPr id="5" name="图片 4" descr="6463516"/>
            <p:cNvPicPr>
              <a:picLocks noChangeAspect="1"/>
            </p:cNvPicPr>
            <p:nvPr/>
          </p:nvPicPr>
          <p:blipFill>
            <a:blip r:embed="rId3">
              <a:extLst>
                <a:ext uri="{96DAC541-7B7A-43D3-8B79-37D633B846F1}">
                  <asvg:svgBlip xmlns:asvg="http://schemas.microsoft.com/office/drawing/2016/SVG/main" r:embed="rId3"/>
                </a:ext>
              </a:extLst>
            </a:blip>
            <a:stretch>
              <a:fillRect/>
            </a:stretch>
          </p:blipFill>
          <p:spPr>
            <a:xfrm>
              <a:off x="1264" y="8901"/>
              <a:ext cx="1440" cy="1440"/>
            </a:xfrm>
            <a:prstGeom prst="rect">
              <a:avLst/>
            </a:prstGeom>
          </p:spPr>
        </p:pic>
      </p:grpSp>
      <p:sp>
        <p:nvSpPr>
          <p:cNvPr id="7" name="文本框 6"/>
          <p:cNvSpPr txBox="1"/>
          <p:nvPr/>
        </p:nvSpPr>
        <p:spPr>
          <a:xfrm>
            <a:off x="0" y="244475"/>
            <a:ext cx="11946890" cy="4300220"/>
          </a:xfrm>
          <a:prstGeom prst="rect">
            <a:avLst/>
          </a:prstGeom>
          <a:noFill/>
        </p:spPr>
        <p:txBody>
          <a:bodyPr wrap="square" rtlCol="0" anchor="t">
            <a:spAutoFit/>
          </a:bodyPr>
          <a:lstStyle/>
          <a:p>
            <a:pPr>
              <a:lnSpc>
                <a:spcPct val="190000"/>
              </a:lnSpc>
            </a:pPr>
            <a:r>
              <a:rPr lang="en-US" altLang="zh-CN" sz="2400">
                <a:solidFill>
                  <a:schemeClr val="bg1"/>
                </a:solidFill>
                <a:latin typeface="汉仪细秀体简 L" panose="00020600040101010101" charset="-122"/>
                <a:ea typeface="汉仪细秀体简 L" panose="00020600040101010101" charset="-122"/>
                <a:cs typeface="汉仪细秀体简 L" panose="00020600040101010101" charset="-122"/>
                <a:sym typeface="宋体" panose="02010600030101010101" pitchFamily="2" charset="-122"/>
              </a:rPr>
              <a:t>1.</a:t>
            </a:r>
            <a:r>
              <a:rPr lang="zh-CN" altLang="en-US" sz="2400">
                <a:solidFill>
                  <a:schemeClr val="bg1"/>
                </a:solidFill>
                <a:latin typeface="汉仪细秀体简 L" panose="00020600040101010101" charset="-122"/>
                <a:ea typeface="汉仪细秀体简 L" panose="00020600040101010101" charset="-122"/>
                <a:cs typeface="汉仪细秀体简 L" panose="00020600040101010101" charset="-122"/>
                <a:sym typeface="宋体" panose="02010600030101010101" pitchFamily="2" charset="-122"/>
              </a:rPr>
              <a:t>古代埃及文明起源于哪一大河流域？</a:t>
            </a:r>
            <a:endParaRPr lang="en-US" altLang="zh-CN" sz="2400">
              <a:solidFill>
                <a:schemeClr val="bg1"/>
              </a:solidFill>
              <a:latin typeface="汉仪细秀体简 L" panose="00020600040101010101" charset="-122"/>
              <a:ea typeface="汉仪细秀体简 L" panose="00020600040101010101" charset="-122"/>
              <a:cs typeface="汉仪细秀体简 L" panose="00020600040101010101" charset="-122"/>
              <a:sym typeface="宋体" panose="02010600030101010101" pitchFamily="2" charset="-122"/>
            </a:endParaRPr>
          </a:p>
          <a:p>
            <a:pPr>
              <a:lnSpc>
                <a:spcPct val="190000"/>
              </a:lnSpc>
            </a:pPr>
            <a:r>
              <a:rPr lang="en-US" altLang="zh-CN" sz="2400">
                <a:solidFill>
                  <a:schemeClr val="bg1"/>
                </a:solidFill>
                <a:latin typeface="汉仪细秀体简 L" panose="00020600040101010101" charset="-122"/>
                <a:ea typeface="汉仪细秀体简 L" panose="00020600040101010101" charset="-122"/>
                <a:cs typeface="汉仪细秀体简 L" panose="00020600040101010101" charset="-122"/>
                <a:sym typeface="宋体" panose="02010600030101010101" pitchFamily="2" charset="-122"/>
              </a:rPr>
              <a:t>2.</a:t>
            </a:r>
            <a:r>
              <a:rPr lang="zh-CN" altLang="en-US" sz="2400">
                <a:solidFill>
                  <a:schemeClr val="bg1"/>
                </a:solidFill>
                <a:latin typeface="汉仪细秀体简 L" panose="00020600040101010101" charset="-122"/>
                <a:ea typeface="汉仪细秀体简 L" panose="00020600040101010101" charset="-122"/>
                <a:cs typeface="汉仪细秀体简 L" panose="00020600040101010101" charset="-122"/>
                <a:sym typeface="宋体" panose="02010600030101010101" pitchFamily="2" charset="-122"/>
              </a:rPr>
              <a:t>古埃及国家兴亡的时间和标志性事件（兴起？统一？强盛？灭亡？）</a:t>
            </a:r>
          </a:p>
          <a:p>
            <a:pPr eaLnBrk="0" hangingPunct="0">
              <a:lnSpc>
                <a:spcPct val="190000"/>
              </a:lnSpc>
            </a:pPr>
            <a:r>
              <a:rPr lang="zh-CN" altLang="en-US" sz="240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3</a:t>
            </a:r>
            <a:r>
              <a:rPr lang="en-US" altLang="zh-CN" sz="240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a:t>
            </a:r>
            <a:r>
              <a:rPr lang="zh-CN" altLang="en-US" sz="240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古埃及统一后经历了哪三个时代？其中哪个时代时成为了强大军事帝国？统治者是？</a:t>
            </a:r>
            <a:endParaRPr lang="zh-CN" altLang="en-US" sz="2400">
              <a:solidFill>
                <a:schemeClr val="bg1"/>
              </a:solidFill>
              <a:latin typeface="汉仪细秀体简 L" panose="00020600040101010101" charset="-122"/>
              <a:ea typeface="汉仪细秀体简 L" panose="00020600040101010101" charset="-122"/>
              <a:cs typeface="汉仪细秀体简 L" panose="00020600040101010101" charset="-122"/>
            </a:endParaRPr>
          </a:p>
          <a:p>
            <a:pPr>
              <a:lnSpc>
                <a:spcPct val="190000"/>
              </a:lnSpc>
            </a:pPr>
            <a:r>
              <a:rPr lang="zh-CN" altLang="en-US" sz="240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4</a:t>
            </a:r>
            <a:r>
              <a:rPr lang="en-US" altLang="zh-CN" sz="240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a:t>
            </a:r>
            <a:r>
              <a:rPr lang="zh-CN" altLang="en-US" sz="240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古代埃及的文明成就？（</a:t>
            </a:r>
            <a:r>
              <a:rPr lang="zh-CN" altLang="en-US" sz="2400">
                <a:solidFill>
                  <a:schemeClr val="bg1"/>
                </a:solidFill>
                <a:latin typeface="汉仪细秀体简 L" panose="00020600040101010101" charset="-122"/>
                <a:ea typeface="汉仪细秀体简 L" panose="00020600040101010101" charset="-122"/>
                <a:cs typeface="汉仪细秀体简 L" panose="00020600040101010101" charset="-122"/>
                <a:sym typeface="宋体" panose="02010600030101010101" pitchFamily="2" charset="-122"/>
              </a:rPr>
              <a:t>建筑学、天文学、</a:t>
            </a:r>
            <a:r>
              <a:rPr lang="zh-CN" altLang="en-US" sz="240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文字）</a:t>
            </a:r>
            <a:endParaRPr lang="zh-CN" altLang="en-US" sz="2400">
              <a:solidFill>
                <a:schemeClr val="bg1"/>
              </a:solidFill>
              <a:latin typeface="汉仪细秀体简 L" panose="00020600040101010101" charset="-122"/>
              <a:ea typeface="汉仪细秀体简 L" panose="00020600040101010101" charset="-122"/>
              <a:cs typeface="汉仪细秀体简 L" panose="00020600040101010101" charset="-122"/>
            </a:endParaRPr>
          </a:p>
          <a:p>
            <a:pPr>
              <a:lnSpc>
                <a:spcPct val="190000"/>
              </a:lnSpc>
            </a:pPr>
            <a:r>
              <a:rPr lang="zh-CN" altLang="en-US" sz="240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5</a:t>
            </a:r>
            <a:r>
              <a:rPr lang="en-US" altLang="zh-CN" sz="240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a:t>
            </a:r>
            <a:r>
              <a:rPr lang="zh-CN" altLang="en-US" sz="240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古代埃及最高统治者？</a:t>
            </a:r>
            <a:endParaRPr lang="zh-CN" altLang="en-US" sz="2400">
              <a:solidFill>
                <a:schemeClr val="bg1"/>
              </a:solidFill>
              <a:latin typeface="汉仪细秀体简 L" panose="00020600040101010101" charset="-122"/>
              <a:ea typeface="汉仪细秀体简 L" panose="00020600040101010101" charset="-122"/>
              <a:cs typeface="汉仪细秀体简 L" panose="00020600040101010101" charset="-122"/>
            </a:endParaRPr>
          </a:p>
          <a:p>
            <a:pPr>
              <a:lnSpc>
                <a:spcPct val="190000"/>
              </a:lnSpc>
            </a:pPr>
            <a:r>
              <a:rPr lang="zh-CN" altLang="en-US" sz="240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6.如何评价金字塔？</a:t>
            </a:r>
          </a:p>
        </p:txBody>
      </p:sp>
    </p:spTree>
    <p:custDataLst>
      <p:tags r:id="rId5"/>
    </p:custDataLst>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1">
          <a:blip r:embed="rId4"/>
          <a:tile tx="0" ty="0" sx="63000" sy="63000" flip="none" algn="tl"/>
        </a:blipFill>
        <a:effectLst/>
      </p:bgPr>
    </p:bg>
    <p:spTree>
      <p:nvGrpSpPr>
        <p:cNvPr id="1" name=""/>
        <p:cNvGrpSpPr/>
        <p:nvPr/>
      </p:nvGrpSpPr>
      <p:grpSpPr>
        <a:xfrm>
          <a:off x="0" y="0"/>
          <a:ext cx="0" cy="0"/>
        </a:xfrm>
      </p:grpSpPr>
      <p:sp>
        <p:nvSpPr>
          <p:cNvPr id="62" name="矩形 61"/>
          <p:cNvSpPr/>
          <p:nvPr/>
        </p:nvSpPr>
        <p:spPr>
          <a:xfrm>
            <a:off x="0" y="-5080"/>
            <a:ext cx="12179935" cy="6868795"/>
          </a:xfrm>
          <a:prstGeom prst="rect">
            <a:avLst/>
          </a:prstGeom>
          <a:solidFill>
            <a:schemeClr val="accent6">
              <a:alpha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直角三角形 1"/>
          <p:cNvSpPr/>
          <p:nvPr/>
        </p:nvSpPr>
        <p:spPr>
          <a:xfrm>
            <a:off x="635" y="4872355"/>
            <a:ext cx="12164695" cy="199199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1143635" y="5680710"/>
            <a:ext cx="3589655" cy="922020"/>
          </a:xfrm>
          <a:prstGeom prst="rect">
            <a:avLst/>
          </a:prstGeom>
          <a:noFill/>
        </p:spPr>
        <p:txBody>
          <a:bodyPr wrap="square" rtlCol="0">
            <a:spAutoFit/>
          </a:bodyPr>
          <a:lstStyle/>
          <a:p>
            <a:pPr algn="dist"/>
            <a:r>
              <a:rPr lang="zh-CN" altLang="en-US" sz="5400">
                <a:solidFill>
                  <a:schemeClr val="accent6"/>
                </a:solidFill>
                <a:latin typeface="汉仪细秀体简 L" panose="00020600040101010101" charset="-122"/>
                <a:ea typeface="汉仪细秀体简 L" panose="00020600040101010101" charset="-122"/>
              </a:rPr>
              <a:t>导学提纲</a:t>
            </a:r>
          </a:p>
        </p:txBody>
      </p:sp>
      <p:pic>
        <p:nvPicPr>
          <p:cNvPr id="7" name="图片 6" descr="3638992"/>
          <p:cNvPicPr>
            <a:picLocks noChangeAspect="1"/>
          </p:cNvPicPr>
          <p:nvPr/>
        </p:nvPicPr>
        <p:blipFill>
          <a:blip r:embed="rId3">
            <a:extLst>
              <a:ext uri="{96DAC541-7B7A-43D3-8B79-37D633B846F1}">
                <asvg:svgBlip xmlns:asvg="http://schemas.microsoft.com/office/drawing/2016/SVG/main" r:embed="rId3"/>
              </a:ext>
            </a:extLst>
          </a:blip>
          <a:stretch>
            <a:fillRect/>
          </a:stretch>
        </p:blipFill>
        <p:spPr>
          <a:xfrm>
            <a:off x="229235" y="5680710"/>
            <a:ext cx="914400" cy="914400"/>
          </a:xfrm>
          <a:prstGeom prst="rect">
            <a:avLst/>
          </a:prstGeom>
        </p:spPr>
      </p:pic>
      <p:sp>
        <p:nvSpPr>
          <p:cNvPr id="8" name="文本框 7"/>
          <p:cNvSpPr txBox="1"/>
          <p:nvPr/>
        </p:nvSpPr>
        <p:spPr>
          <a:xfrm>
            <a:off x="15240" y="129540"/>
            <a:ext cx="12164695" cy="4742815"/>
          </a:xfrm>
          <a:prstGeom prst="rect">
            <a:avLst/>
          </a:prstGeom>
          <a:noFill/>
        </p:spPr>
        <p:txBody>
          <a:bodyPr wrap="square" rtlCol="0" anchor="t">
            <a:spAutoFit/>
          </a:bodyPr>
          <a:lstStyle/>
          <a:p>
            <a:pPr marL="0" indent="0">
              <a:lnSpc>
                <a:spcPct val="180000"/>
              </a:lnSpc>
              <a:buFontTx/>
              <a:buNone/>
            </a:pPr>
            <a:r>
              <a:rPr lang="en-US" altLang="zh-CN" sz="2800" smtClean="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1.</a:t>
            </a:r>
            <a:r>
              <a:rPr lang="zh-CN" altLang="en-US" sz="2800" smtClean="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两河指的是哪两河？四大</a:t>
            </a:r>
            <a:r>
              <a:rPr lang="zh-CN" altLang="en-US" sz="2800" smtClean="0">
                <a:solidFill>
                  <a:schemeClr val="bg1"/>
                </a:solidFill>
                <a:latin typeface="汉仪细秀体简 L" panose="00020600040101010101" charset="-122"/>
                <a:ea typeface="汉仪细秀体简 L" panose="00020600040101010101" charset="-122"/>
                <a:cs typeface="汉仪细秀体简 L" panose="00020600040101010101" charset="-122"/>
                <a:sym typeface="宋体" panose="02010600030101010101" pitchFamily="2" charset="-122"/>
              </a:rPr>
              <a:t>文明古国中</a:t>
            </a:r>
            <a:r>
              <a:rPr lang="zh-CN" altLang="en-US" sz="2800" smtClean="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发源于</a:t>
            </a:r>
            <a:r>
              <a:rPr lang="zh-CN" altLang="en-US" sz="2800" smtClean="0">
                <a:solidFill>
                  <a:schemeClr val="bg1"/>
                </a:solidFill>
                <a:latin typeface="汉仪细秀体简 L" panose="00020600040101010101" charset="-122"/>
                <a:ea typeface="汉仪细秀体简 L" panose="00020600040101010101" charset="-122"/>
                <a:cs typeface="汉仪细秀体简 L" panose="00020600040101010101" charset="-122"/>
                <a:sym typeface="宋体" panose="02010600030101010101" pitchFamily="2" charset="-122"/>
              </a:rPr>
              <a:t>两河流域的是</a:t>
            </a:r>
            <a:r>
              <a:rPr lang="zh-CN" altLang="en-US" sz="2800" smtClean="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a:t>
            </a:r>
            <a:endParaRPr lang="zh-CN" altLang="en-US" sz="2800" smtClean="0">
              <a:solidFill>
                <a:schemeClr val="bg1"/>
              </a:solidFill>
              <a:latin typeface="汉仪细秀体简 L" panose="00020600040101010101" charset="-122"/>
              <a:ea typeface="汉仪细秀体简 L" panose="00020600040101010101" charset="-122"/>
              <a:cs typeface="汉仪细秀体简 L" panose="00020600040101010101" charset="-122"/>
            </a:endParaRPr>
          </a:p>
          <a:p>
            <a:pPr marL="0" indent="0">
              <a:lnSpc>
                <a:spcPct val="180000"/>
              </a:lnSpc>
              <a:buFontTx/>
              <a:buNone/>
            </a:pPr>
            <a:r>
              <a:rPr lang="en-US" altLang="zh-CN" sz="2800" smtClean="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2.</a:t>
            </a:r>
            <a:r>
              <a:rPr lang="zh-CN" altLang="en-US" sz="2800" smtClean="0">
                <a:solidFill>
                  <a:schemeClr val="bg1"/>
                </a:solidFill>
                <a:latin typeface="汉仪细秀体简 L" panose="00020600040101010101" charset="-122"/>
                <a:ea typeface="汉仪细秀体简 L" panose="00020600040101010101" charset="-122"/>
                <a:cs typeface="汉仪细秀体简 L" panose="00020600040101010101" charset="-122"/>
                <a:sym typeface="宋体" panose="02010600030101010101" pitchFamily="2" charset="-122"/>
              </a:rPr>
              <a:t>两河流域国家出现于何时？初步统一于何时？</a:t>
            </a:r>
            <a:endParaRPr lang="zh-CN" altLang="en-US" sz="2800" smtClean="0">
              <a:solidFill>
                <a:schemeClr val="bg1"/>
              </a:solidFill>
              <a:latin typeface="汉仪细秀体简 L" panose="00020600040101010101" charset="-122"/>
              <a:ea typeface="汉仪细秀体简 L" panose="00020600040101010101" charset="-122"/>
              <a:cs typeface="汉仪细秀体简 L" panose="00020600040101010101" charset="-122"/>
            </a:endParaRPr>
          </a:p>
          <a:p>
            <a:pPr marL="0" indent="0">
              <a:lnSpc>
                <a:spcPct val="180000"/>
              </a:lnSpc>
              <a:buFontTx/>
              <a:buNone/>
            </a:pPr>
            <a:r>
              <a:rPr lang="en-US" altLang="zh-CN" sz="2800" smtClean="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3.</a:t>
            </a:r>
            <a:r>
              <a:rPr lang="zh-CN" altLang="en-US" sz="2800" smtClean="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古巴比伦何时由谁完成统一？他建立了怎样的政治制度？还有何贡献？</a:t>
            </a:r>
            <a:endParaRPr lang="zh-CN" altLang="en-US" sz="2800" smtClean="0">
              <a:solidFill>
                <a:schemeClr val="bg1"/>
              </a:solidFill>
              <a:latin typeface="汉仪细秀体简 L" panose="00020600040101010101" charset="-122"/>
              <a:ea typeface="汉仪细秀体简 L" panose="00020600040101010101" charset="-122"/>
              <a:cs typeface="汉仪细秀体简 L" panose="00020600040101010101" charset="-122"/>
            </a:endParaRPr>
          </a:p>
          <a:p>
            <a:pPr marL="0" indent="0">
              <a:lnSpc>
                <a:spcPct val="180000"/>
              </a:lnSpc>
              <a:buFontTx/>
              <a:buNone/>
            </a:pPr>
            <a:r>
              <a:rPr lang="en-US" altLang="zh-CN" sz="2800" smtClean="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4.</a:t>
            </a:r>
            <a:r>
              <a:rPr lang="zh-CN" altLang="en-US" sz="2800" smtClean="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《汉谟拉比法典》的地位？意义？ </a:t>
            </a:r>
            <a:endParaRPr lang="zh-CN" altLang="en-US" sz="2800" smtClean="0">
              <a:solidFill>
                <a:schemeClr val="bg1"/>
              </a:solidFill>
              <a:latin typeface="汉仪细秀体简 L" panose="00020600040101010101" charset="-122"/>
              <a:ea typeface="汉仪细秀体简 L" panose="00020600040101010101" charset="-122"/>
              <a:cs typeface="汉仪细秀体简 L" panose="00020600040101010101" charset="-122"/>
            </a:endParaRPr>
          </a:p>
          <a:p>
            <a:pPr marL="0" indent="0">
              <a:lnSpc>
                <a:spcPct val="180000"/>
              </a:lnSpc>
              <a:buFontTx/>
              <a:buNone/>
            </a:pPr>
            <a:r>
              <a:rPr lang="en-US" altLang="zh-CN" sz="2800" smtClean="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5.</a:t>
            </a:r>
            <a:r>
              <a:rPr lang="zh-CN" altLang="en-US" sz="2800" smtClean="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《汉谟拉比法典》反映了古巴比伦社会的哪些状况？</a:t>
            </a:r>
            <a:endParaRPr lang="zh-CN" altLang="en-US" sz="2800" smtClean="0">
              <a:solidFill>
                <a:schemeClr val="bg1"/>
              </a:solidFill>
              <a:latin typeface="汉仪细秀体简 L" panose="00020600040101010101" charset="-122"/>
              <a:ea typeface="汉仪细秀体简 L" panose="00020600040101010101" charset="-122"/>
              <a:cs typeface="汉仪细秀体简 L" panose="00020600040101010101" charset="-122"/>
            </a:endParaRPr>
          </a:p>
          <a:p>
            <a:pPr marL="0" indent="0">
              <a:lnSpc>
                <a:spcPct val="180000"/>
              </a:lnSpc>
              <a:buFontTx/>
              <a:buNone/>
            </a:pPr>
            <a:r>
              <a:rPr lang="en-US" altLang="zh-CN" sz="2800" smtClean="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6.</a:t>
            </a:r>
            <a:r>
              <a:rPr lang="zh-CN" altLang="en-US" sz="2800" smtClean="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古代两河流域取得了哪些文明成就？（文字、历法、数学、建筑）</a:t>
            </a:r>
          </a:p>
        </p:txBody>
      </p:sp>
    </p:spTree>
    <p:custDataLst>
      <p:tags r:id="rId5"/>
    </p:custDataLst>
  </p:cSld>
  <p:clrMapOvr>
    <a:masterClrMapping/>
  </p:clrMapOvr>
  <p:transition/>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1">
          <a:blip r:embed="rId4"/>
          <a:tile tx="0" ty="0" sx="63000" sy="63000" flip="none" algn="tl"/>
        </a:blipFill>
        <a:effectLst/>
      </p:bgPr>
    </p:bg>
    <p:spTree>
      <p:nvGrpSpPr>
        <p:cNvPr id="1" name=""/>
        <p:cNvGrpSpPr/>
        <p:nvPr/>
      </p:nvGrpSpPr>
      <p:grpSpPr>
        <a:xfrm>
          <a:off x="0" y="0"/>
          <a:ext cx="0" cy="0"/>
        </a:xfrm>
      </p:grpSpPr>
      <p:sp>
        <p:nvSpPr>
          <p:cNvPr id="62" name="矩形 61"/>
          <p:cNvSpPr/>
          <p:nvPr/>
        </p:nvSpPr>
        <p:spPr>
          <a:xfrm>
            <a:off x="0" y="-5080"/>
            <a:ext cx="12179935" cy="6868795"/>
          </a:xfrm>
          <a:prstGeom prst="rect">
            <a:avLst/>
          </a:prstGeom>
          <a:solidFill>
            <a:schemeClr val="accent6">
              <a:alpha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121" name="Picture 3"/>
          <p:cNvPicPr>
            <a:picLocks noChangeAspect="1" noChangeArrowheads="1"/>
          </p:cNvPicPr>
          <p:nvPr/>
        </p:nvPicPr>
        <p:blipFill>
          <a:blip r:embed="rId3"/>
          <a:stretch>
            <a:fillRect/>
          </a:stretch>
        </p:blipFill>
        <p:spPr bwMode="auto">
          <a:xfrm>
            <a:off x="404495" y="1221105"/>
            <a:ext cx="6568440" cy="4417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文本框 3"/>
          <p:cNvSpPr txBox="1"/>
          <p:nvPr/>
        </p:nvSpPr>
        <p:spPr>
          <a:xfrm>
            <a:off x="7374255" y="3075305"/>
            <a:ext cx="4246880" cy="706755"/>
          </a:xfrm>
          <a:prstGeom prst="rect">
            <a:avLst/>
          </a:prstGeom>
          <a:noFill/>
        </p:spPr>
        <p:txBody>
          <a:bodyPr wrap="none" rtlCol="0">
            <a:spAutoFit/>
          </a:bodyPr>
          <a:lstStyle/>
          <a:p>
            <a:r>
              <a:rPr lang="zh-CN" altLang="en-US" sz="4000">
                <a:solidFill>
                  <a:schemeClr val="bg1"/>
                </a:solidFill>
                <a:latin typeface="汉仪细秀体简 L" panose="00020600040101010101" charset="-122"/>
                <a:ea typeface="汉仪细秀体简 L" panose="00020600040101010101" charset="-122"/>
              </a:rPr>
              <a:t>四大文明古国之二</a:t>
            </a:r>
          </a:p>
        </p:txBody>
      </p:sp>
    </p:spTree>
    <p:custDataLst>
      <p:tags r:id="rId5"/>
    </p:custDataLst>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1">
          <a:blip r:embed="rId5"/>
          <a:tile tx="0" ty="0" sx="63000" sy="63000" flip="none" algn="tl"/>
        </a:blipFill>
        <a:effectLst/>
      </p:bgPr>
    </p:bg>
    <p:spTree>
      <p:nvGrpSpPr>
        <p:cNvPr id="1" name=""/>
        <p:cNvGrpSpPr/>
        <p:nvPr/>
      </p:nvGrpSpPr>
      <p:grpSpPr>
        <a:xfrm>
          <a:off x="0" y="0"/>
          <a:ext cx="0" cy="0"/>
        </a:xfrm>
      </p:grpSpPr>
      <p:sp>
        <p:nvSpPr>
          <p:cNvPr id="62" name="矩形 61"/>
          <p:cNvSpPr/>
          <p:nvPr/>
        </p:nvSpPr>
        <p:spPr>
          <a:xfrm>
            <a:off x="0" y="-5080"/>
            <a:ext cx="12179935" cy="6868795"/>
          </a:xfrm>
          <a:prstGeom prst="rect">
            <a:avLst/>
          </a:prstGeom>
          <a:solidFill>
            <a:schemeClr val="accent6">
              <a:alpha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a:blip r:embed="rId3"/>
          <a:stretch>
            <a:fillRect/>
          </a:stretch>
        </p:blipFill>
        <p:spPr>
          <a:xfrm>
            <a:off x="6904355" y="770890"/>
            <a:ext cx="4839335" cy="3434715"/>
          </a:xfrm>
          <a:prstGeom prst="rect">
            <a:avLst/>
          </a:prstGeom>
          <a:ln>
            <a:solidFill>
              <a:schemeClr val="bg1"/>
            </a:solidFill>
          </a:ln>
        </p:spPr>
      </p:pic>
      <p:pic>
        <p:nvPicPr>
          <p:cNvPr id="9217" name="Picture 2"/>
          <p:cNvPicPr>
            <a:picLocks noChangeAspect="1" noChangeArrowheads="1"/>
          </p:cNvPicPr>
          <p:nvPr/>
        </p:nvPicPr>
        <p:blipFill>
          <a:blip r:embed="rId4"/>
          <a:stretch>
            <a:fillRect/>
          </a:stretch>
        </p:blipFill>
        <p:spPr bwMode="auto">
          <a:xfrm>
            <a:off x="459740" y="771525"/>
            <a:ext cx="5572760" cy="3434080"/>
          </a:xfrm>
          <a:prstGeom prst="rect">
            <a:avLst/>
          </a:prstGeom>
          <a:noFill/>
          <a:ln>
            <a:solidFill>
              <a:schemeClr val="bg1"/>
            </a:solid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459740" y="4774565"/>
            <a:ext cx="11284585" cy="1198880"/>
          </a:xfrm>
          <a:prstGeom prst="rect">
            <a:avLst/>
          </a:prstGeom>
          <a:noFill/>
        </p:spPr>
        <p:txBody>
          <a:bodyPr wrap="square" rtlCol="0" anchor="t">
            <a:spAutoFit/>
          </a:bodyPr>
          <a:lstStyle/>
          <a:p>
            <a:pPr algn="l">
              <a:spcBef>
                <a:spcPct val="50000"/>
              </a:spcBef>
            </a:pPr>
            <a:r>
              <a:rPr lang="zh-CN" altLang="en-US" sz="3600">
                <a:solidFill>
                  <a:schemeClr val="bg1"/>
                </a:solidFill>
                <a:latin typeface="汉仪细秀体简 L" panose="00020600040101010101" charset="-122"/>
                <a:ea typeface="汉仪细秀体简 L" panose="00020600040101010101" charset="-122"/>
                <a:sym typeface="+mn-ea"/>
              </a:rPr>
              <a:t>在亚洲西部，分布两条著名河流，她们分别是：底格里斯河和幼发拉底河</a:t>
            </a:r>
          </a:p>
        </p:txBody>
      </p:sp>
    </p:spTree>
    <p:custDataLst>
      <p:tags r:id="rId6"/>
    </p:custDataLst>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1">
          <a:blip r:embed="rId6"/>
          <a:tile tx="0" ty="0" sx="63000" sy="63000" flip="none" algn="tl"/>
        </a:blipFill>
        <a:effectLst/>
      </p:bgPr>
    </p:bg>
    <p:spTree>
      <p:nvGrpSpPr>
        <p:cNvPr id="1" name=""/>
        <p:cNvGrpSpPr/>
        <p:nvPr/>
      </p:nvGrpSpPr>
      <p:grpSpPr>
        <a:xfrm>
          <a:off x="0" y="0"/>
          <a:ext cx="0" cy="0"/>
        </a:xfrm>
      </p:grpSpPr>
      <p:sp>
        <p:nvSpPr>
          <p:cNvPr id="62" name="矩形 61"/>
          <p:cNvSpPr/>
          <p:nvPr/>
        </p:nvSpPr>
        <p:spPr>
          <a:xfrm>
            <a:off x="5715" y="-5080"/>
            <a:ext cx="12179935" cy="6868795"/>
          </a:xfrm>
          <a:prstGeom prst="rect">
            <a:avLst/>
          </a:prstGeom>
          <a:solidFill>
            <a:schemeClr val="accent6">
              <a:alpha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265" name="Picture 2" descr="00502001"/>
          <p:cNvPicPr>
            <a:picLocks noChangeAspect="1" noChangeArrowheads="1"/>
          </p:cNvPicPr>
          <p:nvPr/>
        </p:nvPicPr>
        <p:blipFill>
          <a:blip r:embed="rId3"/>
          <a:stretch>
            <a:fillRect/>
          </a:stretch>
        </p:blipFill>
        <p:spPr bwMode="auto">
          <a:xfrm>
            <a:off x="628650" y="497205"/>
            <a:ext cx="4063365" cy="409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3" name="Picture 3" descr="2([[BTGEIBXKKNIX0N~30~7"/>
          <p:cNvPicPr>
            <a:picLocks noChangeAspect="1" noChangeArrowheads="1"/>
          </p:cNvPicPr>
          <p:nvPr/>
        </p:nvPicPr>
        <p:blipFill>
          <a:blip r:embed="rId4"/>
          <a:stretch>
            <a:fillRect/>
          </a:stretch>
        </p:blipFill>
        <p:spPr bwMode="auto">
          <a:xfrm>
            <a:off x="5085715" y="1974850"/>
            <a:ext cx="3110865" cy="401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4" name="Oval 4"/>
          <p:cNvSpPr>
            <a:spLocks noChangeArrowheads="1"/>
          </p:cNvSpPr>
          <p:nvPr/>
        </p:nvSpPr>
        <p:spPr bwMode="auto">
          <a:xfrm>
            <a:off x="3416300" y="3674110"/>
            <a:ext cx="953135" cy="617220"/>
          </a:xfrm>
          <a:prstGeom prst="ellipse">
            <a:avLst/>
          </a:prstGeom>
          <a:noFill/>
          <a:ln w="38100">
            <a:solidFill>
              <a:srgbClr val="FF0000"/>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p>
        </p:txBody>
      </p:sp>
      <p:sp>
        <p:nvSpPr>
          <p:cNvPr id="10245" name="Oval 5">
            <a:hlinkClick r:id="rId5" action="ppaction://hlinksldjump"/>
          </p:cNvPr>
          <p:cNvSpPr>
            <a:spLocks noChangeArrowheads="1"/>
          </p:cNvSpPr>
          <p:nvPr/>
        </p:nvSpPr>
        <p:spPr bwMode="auto">
          <a:xfrm rot="1141171">
            <a:off x="1095375" y="2353310"/>
            <a:ext cx="448310" cy="1009015"/>
          </a:xfrm>
          <a:prstGeom prst="ellipse">
            <a:avLst/>
          </a:prstGeom>
          <a:noFill/>
          <a:ln w="38100">
            <a:solidFill>
              <a:srgbClr val="FF0000"/>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p>
        </p:txBody>
      </p:sp>
      <p:sp>
        <p:nvSpPr>
          <p:cNvPr id="10246" name="Oval 6"/>
          <p:cNvSpPr>
            <a:spLocks noChangeArrowheads="1"/>
          </p:cNvSpPr>
          <p:nvPr/>
        </p:nvSpPr>
        <p:spPr bwMode="auto">
          <a:xfrm>
            <a:off x="885825" y="3300095"/>
            <a:ext cx="815975" cy="431165"/>
          </a:xfrm>
          <a:prstGeom prst="ellipse">
            <a:avLst/>
          </a:prstGeom>
          <a:noFill/>
          <a:ln w="38100">
            <a:solidFill>
              <a:srgbClr val="FF0000"/>
            </a:solidFill>
            <a:round/>
          </a:ln>
          <a:extLst>
            <a:ext uri="{909E8E84-426E-40DD-AFC4-6F175D3DCCD1}">
              <a14:hiddenFill xmlns:a14="http://schemas.microsoft.com/office/drawing/2010/main">
                <a:solidFill>
                  <a:srgbClr val="FFFFFF"/>
                </a:solidFill>
              </a14:hiddenFill>
            </a:ext>
          </a:extLst>
        </p:spPr>
        <p:txBody>
          <a:bodyPr wrap="none" anchor="ctr"/>
          <a:lstStyle/>
          <a:p>
            <a:pPr algn="ctr"/>
            <a:endParaRPr lang="zh-CN" altLang="en-US"/>
          </a:p>
        </p:txBody>
      </p:sp>
      <p:sp>
        <p:nvSpPr>
          <p:cNvPr id="10247" name="Rectangle 7"/>
          <p:cNvSpPr>
            <a:spLocks noChangeArrowheads="1"/>
          </p:cNvSpPr>
          <p:nvPr/>
        </p:nvSpPr>
        <p:spPr bwMode="auto">
          <a:xfrm>
            <a:off x="628650" y="4989830"/>
            <a:ext cx="226949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3600">
                <a:solidFill>
                  <a:schemeClr val="bg1"/>
                </a:solidFill>
                <a:latin typeface="汉仪细秀体简 L" panose="00020600040101010101" charset="-122"/>
                <a:ea typeface="汉仪细秀体简 L" panose="00020600040101010101" charset="-122"/>
              </a:rPr>
              <a:t>奠基者：</a:t>
            </a:r>
          </a:p>
        </p:txBody>
      </p:sp>
      <p:sp>
        <p:nvSpPr>
          <p:cNvPr id="11271" name="Rectangle 8"/>
          <p:cNvSpPr>
            <a:spLocks noChangeArrowheads="1"/>
          </p:cNvSpPr>
          <p:nvPr/>
        </p:nvSpPr>
        <p:spPr bwMode="auto">
          <a:xfrm>
            <a:off x="8534400" y="1430655"/>
            <a:ext cx="3541395" cy="175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3600">
                <a:solidFill>
                  <a:schemeClr val="bg1"/>
                </a:solidFill>
                <a:latin typeface="汉仪细秀体简 L" panose="00020600040101010101" charset="-122"/>
                <a:ea typeface="汉仪细秀体简 L" panose="00020600040101010101" charset="-122"/>
                <a:cs typeface="汉仪细秀体简 L" panose="00020600040101010101" charset="-122"/>
              </a:rPr>
              <a:t>你知道在“新月沃地”上有哪些古老民族吗？</a:t>
            </a:r>
          </a:p>
        </p:txBody>
      </p:sp>
      <p:sp>
        <p:nvSpPr>
          <p:cNvPr id="10249" name="Text Box 9"/>
          <p:cNvSpPr txBox="1">
            <a:spLocks noChangeArrowheads="1"/>
          </p:cNvSpPr>
          <p:nvPr/>
        </p:nvSpPr>
        <p:spPr bwMode="auto">
          <a:xfrm>
            <a:off x="2501900" y="5020945"/>
            <a:ext cx="569468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200">
                <a:solidFill>
                  <a:schemeClr val="bg1"/>
                </a:solidFill>
                <a:latin typeface="汉仪细秀体简 L" panose="00020600040101010101" charset="-122"/>
                <a:ea typeface="汉仪细秀体简 L" panose="00020600040101010101" charset="-122"/>
              </a:rPr>
              <a:t>苏美尔人</a:t>
            </a:r>
          </a:p>
        </p:txBody>
      </p:sp>
      <p:sp>
        <p:nvSpPr>
          <p:cNvPr id="10250" name="Rectangle 10"/>
          <p:cNvSpPr>
            <a:spLocks noChangeArrowheads="1"/>
          </p:cNvSpPr>
          <p:nvPr/>
        </p:nvSpPr>
        <p:spPr bwMode="auto">
          <a:xfrm>
            <a:off x="8534400" y="4550410"/>
            <a:ext cx="3541395" cy="175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3600">
                <a:solidFill>
                  <a:schemeClr val="bg1"/>
                </a:solidFill>
                <a:latin typeface="汉仪细秀体简 L" panose="00020600040101010101" charset="-122"/>
                <a:ea typeface="汉仪细秀体简 L" panose="00020600040101010101" charset="-122"/>
              </a:rPr>
              <a:t>这些古老民族居住的区域，今天大致在哪一带？</a:t>
            </a:r>
          </a:p>
        </p:txBody>
      </p:sp>
    </p:spTree>
    <p:custDataLst>
      <p:tags r:id="rId7"/>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244"/>
                                        </p:tgtEl>
                                        <p:attrNameLst>
                                          <p:attrName>style.visibility</p:attrName>
                                        </p:attrNameLst>
                                      </p:cBhvr>
                                      <p:to>
                                        <p:strVal val="visible"/>
                                      </p:to>
                                    </p:set>
                                    <p:animEffect transition="in" filter="wipe(down)">
                                      <p:cBhvr>
                                        <p:cTn id="7" dur="500"/>
                                        <p:tgtEl>
                                          <p:spTgt spid="10244"/>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4" fill="hold" grpId="1" nodeType="clickEffect">
                                  <p:stCondLst>
                                    <p:cond delay="0"/>
                                  </p:stCondLst>
                                  <p:childTnLst>
                                    <p:set>
                                      <p:cBhvr>
                                        <p:cTn id="12" dur="1" fill="hold">
                                          <p:stCondLst>
                                            <p:cond delay="0"/>
                                          </p:stCondLst>
                                        </p:cTn>
                                        <p:tgtEl>
                                          <p:spTgt spid="10245"/>
                                        </p:tgtEl>
                                        <p:attrNameLst>
                                          <p:attrName>style.visibility</p:attrName>
                                        </p:attrNameLst>
                                      </p:cBhvr>
                                      <p:to>
                                        <p:strVal val="visible"/>
                                      </p:to>
                                    </p:set>
                                    <p:animEffect transition="in" filter="wipe(down)">
                                      <p:cBhvr>
                                        <p:cTn id="13" dur="500"/>
                                        <p:tgtEl>
                                          <p:spTgt spid="10245"/>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4" fill="hold" grpId="2" nodeType="clickEffect">
                                  <p:stCondLst>
                                    <p:cond delay="0"/>
                                  </p:stCondLst>
                                  <p:childTnLst>
                                    <p:set>
                                      <p:cBhvr>
                                        <p:cTn id="18" dur="1" fill="hold">
                                          <p:stCondLst>
                                            <p:cond delay="0"/>
                                          </p:stCondLst>
                                        </p:cTn>
                                        <p:tgtEl>
                                          <p:spTgt spid="10246"/>
                                        </p:tgtEl>
                                        <p:attrNameLst>
                                          <p:attrName>style.visibility</p:attrName>
                                        </p:attrNameLst>
                                      </p:cBhvr>
                                      <p:to>
                                        <p:strVal val="visible"/>
                                      </p:to>
                                    </p:set>
                                    <p:animEffect transition="in" filter="wipe(down)">
                                      <p:cBhvr>
                                        <p:cTn id="19" dur="500"/>
                                        <p:tgtEl>
                                          <p:spTgt spid="10246"/>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22" presetClass="entr" presetSubtype="4" fill="hold" grpId="3" nodeType="clickEffect">
                                  <p:stCondLst>
                                    <p:cond delay="0"/>
                                  </p:stCondLst>
                                  <p:childTnLst>
                                    <p:set>
                                      <p:cBhvr>
                                        <p:cTn id="24" dur="1" fill="hold">
                                          <p:stCondLst>
                                            <p:cond delay="0"/>
                                          </p:stCondLst>
                                        </p:cTn>
                                        <p:tgtEl>
                                          <p:spTgt spid="10247"/>
                                        </p:tgtEl>
                                        <p:attrNameLst>
                                          <p:attrName>style.visibility</p:attrName>
                                        </p:attrNameLst>
                                      </p:cBhvr>
                                      <p:to>
                                        <p:strVal val="visible"/>
                                      </p:to>
                                    </p:set>
                                    <p:animEffect transition="in" filter="wipe(down)">
                                      <p:cBhvr>
                                        <p:cTn id="25" dur="500"/>
                                        <p:tgtEl>
                                          <p:spTgt spid="10247"/>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22" presetClass="entr" presetSubtype="4" fill="hold" grpId="4" nodeType="clickEffect">
                                  <p:stCondLst>
                                    <p:cond delay="0"/>
                                  </p:stCondLst>
                                  <p:childTnLst>
                                    <p:set>
                                      <p:cBhvr>
                                        <p:cTn id="30" dur="1" fill="hold">
                                          <p:stCondLst>
                                            <p:cond delay="0"/>
                                          </p:stCondLst>
                                        </p:cTn>
                                        <p:tgtEl>
                                          <p:spTgt spid="10249"/>
                                        </p:tgtEl>
                                        <p:attrNameLst>
                                          <p:attrName>style.visibility</p:attrName>
                                        </p:attrNameLst>
                                      </p:cBhvr>
                                      <p:to>
                                        <p:strVal val="visible"/>
                                      </p:to>
                                    </p:set>
                                    <p:animEffect transition="in" filter="wipe(down)">
                                      <p:cBhvr>
                                        <p:cTn id="31" dur="500"/>
                                        <p:tgtEl>
                                          <p:spTgt spid="10249"/>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22" presetClass="entr" presetSubtype="4" fill="hold" grpId="5" nodeType="clickEffect">
                                  <p:stCondLst>
                                    <p:cond delay="0"/>
                                  </p:stCondLst>
                                  <p:childTnLst>
                                    <p:set>
                                      <p:cBhvr>
                                        <p:cTn id="36" dur="1" fill="hold">
                                          <p:stCondLst>
                                            <p:cond delay="0"/>
                                          </p:stCondLst>
                                        </p:cTn>
                                        <p:tgtEl>
                                          <p:spTgt spid="10250"/>
                                        </p:tgtEl>
                                        <p:attrNameLst>
                                          <p:attrName>style.visibility</p:attrName>
                                        </p:attrNameLst>
                                      </p:cBhvr>
                                      <p:to>
                                        <p:strVal val="visible"/>
                                      </p:to>
                                    </p:set>
                                    <p:animEffect transition="in" filter="wipe(down)">
                                      <p:cBhvr>
                                        <p:cTn id="37" dur="500"/>
                                        <p:tgtEl>
                                          <p:spTgt spid="10250"/>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55" presetClass="entr" presetSubtype="0" fill="hold" nodeType="clickEffect">
                                  <p:stCondLst>
                                    <p:cond delay="0"/>
                                  </p:stCondLst>
                                  <p:childTnLst>
                                    <p:set>
                                      <p:cBhvr>
                                        <p:cTn id="42" dur="1" fill="hold">
                                          <p:stCondLst>
                                            <p:cond delay="0"/>
                                          </p:stCondLst>
                                        </p:cTn>
                                        <p:tgtEl>
                                          <p:spTgt spid="10243"/>
                                        </p:tgtEl>
                                        <p:attrNameLst>
                                          <p:attrName>style.visibility</p:attrName>
                                        </p:attrNameLst>
                                      </p:cBhvr>
                                      <p:to>
                                        <p:strVal val="visible"/>
                                      </p:to>
                                    </p:set>
                                    <p:anim calcmode="lin" valueType="num">
                                      <p:cBhvr>
                                        <p:cTn id="43" dur="1000" fill="hold"/>
                                        <p:tgtEl>
                                          <p:spTgt spid="10243"/>
                                        </p:tgtEl>
                                        <p:attrNameLst>
                                          <p:attrName>ppt_w</p:attrName>
                                        </p:attrNameLst>
                                      </p:cBhvr>
                                      <p:tavLst>
                                        <p:tav tm="0">
                                          <p:val>
                                            <p:strVal val="#ppt_w*0.70"/>
                                          </p:val>
                                        </p:tav>
                                        <p:tav tm="100000">
                                          <p:val>
                                            <p:strVal val="#ppt_w"/>
                                          </p:val>
                                        </p:tav>
                                      </p:tavLst>
                                    </p:anim>
                                    <p:anim calcmode="lin" valueType="num">
                                      <p:cBhvr>
                                        <p:cTn id="44" dur="1000" fill="hold"/>
                                        <p:tgtEl>
                                          <p:spTgt spid="10243"/>
                                        </p:tgtEl>
                                        <p:attrNameLst>
                                          <p:attrName>ppt_h</p:attrName>
                                        </p:attrNameLst>
                                      </p:cBhvr>
                                      <p:tavLst>
                                        <p:tav tm="0">
                                          <p:val>
                                            <p:strVal val="#ppt_h"/>
                                          </p:val>
                                        </p:tav>
                                        <p:tav tm="100000">
                                          <p:val>
                                            <p:strVal val="#ppt_h"/>
                                          </p:val>
                                        </p:tav>
                                      </p:tavLst>
                                    </p:anim>
                                    <p:animEffect transition="in" filter="fade">
                                      <p:cBhvr>
                                        <p:cTn id="45" dur="1000"/>
                                        <p:tgtEl>
                                          <p:spTgt spid="10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p:bldP spid="10245" grpId="1"/>
      <p:bldP spid="10246" grpId="2"/>
      <p:bldP spid="10247" grpId="3"/>
      <p:bldP spid="10249" grpId="4"/>
      <p:bldP spid="10250" grpId="5"/>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1">
          <a:blip r:embed="rId4"/>
          <a:tile tx="0" ty="0" sx="63000" sy="63000" flip="none" algn="tl"/>
        </a:blipFill>
        <a:effectLst/>
      </p:bgPr>
    </p:bg>
    <p:spTree>
      <p:nvGrpSpPr>
        <p:cNvPr id="1" name=""/>
        <p:cNvGrpSpPr/>
        <p:nvPr/>
      </p:nvGrpSpPr>
      <p:grpSpPr>
        <a:xfrm>
          <a:off x="0" y="0"/>
          <a:ext cx="0" cy="0"/>
        </a:xfrm>
      </p:grpSpPr>
      <p:sp>
        <p:nvSpPr>
          <p:cNvPr id="62" name="矩形 61"/>
          <p:cNvSpPr/>
          <p:nvPr/>
        </p:nvSpPr>
        <p:spPr>
          <a:xfrm>
            <a:off x="0" y="-5080"/>
            <a:ext cx="12179935" cy="6868795"/>
          </a:xfrm>
          <a:prstGeom prst="rect">
            <a:avLst/>
          </a:prstGeom>
          <a:solidFill>
            <a:schemeClr val="accent6">
              <a:alpha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直角三角形 1"/>
          <p:cNvSpPr/>
          <p:nvPr/>
        </p:nvSpPr>
        <p:spPr>
          <a:xfrm>
            <a:off x="635" y="4872355"/>
            <a:ext cx="12164695" cy="199199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1143635" y="5832475"/>
            <a:ext cx="4808855" cy="706755"/>
          </a:xfrm>
          <a:prstGeom prst="rect">
            <a:avLst/>
          </a:prstGeom>
          <a:noFill/>
        </p:spPr>
        <p:txBody>
          <a:bodyPr wrap="square" rtlCol="0">
            <a:spAutoFit/>
          </a:bodyPr>
          <a:lstStyle/>
          <a:p>
            <a:pPr>
              <a:spcBef>
                <a:spcPct val="50000"/>
              </a:spcBef>
            </a:pPr>
            <a:r>
              <a:rPr lang="zh-CN" altLang="en-US" sz="4000">
                <a:solidFill>
                  <a:schemeClr val="accent6"/>
                </a:solidFill>
                <a:latin typeface="汉仪细秀体简 L" panose="00020600040101010101" charset="-122"/>
                <a:ea typeface="汉仪细秀体简 L" panose="00020600040101010101" charset="-122"/>
                <a:sym typeface="+mn-ea"/>
              </a:rPr>
              <a:t>两河流域文明历程</a:t>
            </a:r>
          </a:p>
        </p:txBody>
      </p:sp>
      <p:pic>
        <p:nvPicPr>
          <p:cNvPr id="4" name="图片 3" descr="3471015"/>
          <p:cNvPicPr>
            <a:picLocks noChangeAspect="1"/>
          </p:cNvPicPr>
          <p:nvPr/>
        </p:nvPicPr>
        <p:blipFill>
          <a:blip r:embed="rId3">
            <a:extLst>
              <a:ext uri="{96DAC541-7B7A-43D3-8B79-37D633B846F1}">
                <asvg:svgBlip xmlns:asvg="http://schemas.microsoft.com/office/drawing/2016/SVG/main" r:embed="rId3"/>
              </a:ext>
            </a:extLst>
          </a:blip>
          <a:stretch>
            <a:fillRect/>
          </a:stretch>
        </p:blipFill>
        <p:spPr>
          <a:xfrm>
            <a:off x="229235" y="5728335"/>
            <a:ext cx="914400" cy="914400"/>
          </a:xfrm>
          <a:prstGeom prst="rect">
            <a:avLst/>
          </a:prstGeom>
        </p:spPr>
      </p:pic>
      <p:sp>
        <p:nvSpPr>
          <p:cNvPr id="77826" name="文本框 77825"/>
          <p:cNvSpPr txBox="1">
            <a:spLocks noChangeArrowheads="1"/>
          </p:cNvSpPr>
          <p:nvPr/>
        </p:nvSpPr>
        <p:spPr bwMode="auto">
          <a:xfrm>
            <a:off x="402590" y="14923"/>
            <a:ext cx="8351838" cy="4399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140000"/>
              </a:lnSpc>
            </a:pPr>
            <a:endParaRPr lang="zh-CN" altLang="en-US" sz="4000">
              <a:solidFill>
                <a:schemeClr val="bg1"/>
              </a:solidFill>
              <a:latin typeface="汉仪细秀体简 L" panose="00020600040101010101" charset="-122"/>
              <a:ea typeface="汉仪细秀体简 L" panose="00020600040101010101" charset="-122"/>
              <a:cs typeface="汉仪细秀体简 L" panose="00020600040101010101" charset="-122"/>
            </a:endParaRPr>
          </a:p>
          <a:p>
            <a:pPr>
              <a:lnSpc>
                <a:spcPct val="140000"/>
              </a:lnSpc>
            </a:pPr>
            <a:r>
              <a:rPr lang="en-US" altLang="zh-CN" sz="4000">
                <a:solidFill>
                  <a:schemeClr val="bg1"/>
                </a:solidFill>
                <a:latin typeface="汉仪细秀体简 L" panose="00020600040101010101" charset="-122"/>
                <a:ea typeface="汉仪细秀体简 L" panose="00020600040101010101" charset="-122"/>
                <a:cs typeface="汉仪细秀体简 L" panose="00020600040101010101" charset="-122"/>
              </a:rPr>
              <a:t>1.</a:t>
            </a:r>
            <a:r>
              <a:rPr lang="zh-CN" altLang="en-US" sz="4000">
                <a:solidFill>
                  <a:schemeClr val="bg1"/>
                </a:solidFill>
                <a:latin typeface="汉仪细秀体简 L" panose="00020600040101010101" charset="-122"/>
                <a:ea typeface="汉仪细秀体简 L" panose="00020600040101010101" charset="-122"/>
                <a:cs typeface="汉仪细秀体简 L" panose="00020600040101010101" charset="-122"/>
              </a:rPr>
              <a:t>国家的出现时间：</a:t>
            </a:r>
          </a:p>
          <a:p>
            <a:pPr>
              <a:lnSpc>
                <a:spcPct val="140000"/>
              </a:lnSpc>
            </a:pPr>
            <a:r>
              <a:rPr lang="en-US" altLang="zh-CN" sz="4000">
                <a:solidFill>
                  <a:schemeClr val="bg1"/>
                </a:solidFill>
                <a:latin typeface="汉仪细秀体简 L" panose="00020600040101010101" charset="-122"/>
                <a:ea typeface="汉仪细秀体简 L" panose="00020600040101010101" charset="-122"/>
                <a:cs typeface="汉仪细秀体简 L" panose="00020600040101010101" charset="-122"/>
              </a:rPr>
              <a:t>2.</a:t>
            </a:r>
            <a:r>
              <a:rPr lang="zh-CN" altLang="en-US" sz="4000">
                <a:solidFill>
                  <a:schemeClr val="bg1"/>
                </a:solidFill>
                <a:latin typeface="汉仪细秀体简 L" panose="00020600040101010101" charset="-122"/>
                <a:ea typeface="汉仪细秀体简 L" panose="00020600040101010101" charset="-122"/>
                <a:cs typeface="汉仪细秀体简 L" panose="00020600040101010101" charset="-122"/>
              </a:rPr>
              <a:t>初步统一时间：</a:t>
            </a:r>
          </a:p>
          <a:p>
            <a:pPr>
              <a:lnSpc>
                <a:spcPct val="140000"/>
              </a:lnSpc>
            </a:pPr>
            <a:endParaRPr lang="zh-CN" altLang="en-US" sz="4000">
              <a:solidFill>
                <a:schemeClr val="bg1"/>
              </a:solidFill>
              <a:latin typeface="汉仪细秀体简 L" panose="00020600040101010101" charset="-122"/>
              <a:ea typeface="汉仪细秀体简 L" panose="00020600040101010101" charset="-122"/>
              <a:cs typeface="汉仪细秀体简 L" panose="00020600040101010101" charset="-122"/>
            </a:endParaRPr>
          </a:p>
          <a:p>
            <a:pPr>
              <a:lnSpc>
                <a:spcPct val="140000"/>
              </a:lnSpc>
            </a:pPr>
            <a:r>
              <a:rPr lang="zh-CN" altLang="en-US" sz="4000">
                <a:solidFill>
                  <a:schemeClr val="bg1"/>
                </a:solidFill>
                <a:latin typeface="汉仪细秀体简 L" panose="00020600040101010101" charset="-122"/>
                <a:ea typeface="汉仪细秀体简 L" panose="00020600040101010101" charset="-122"/>
                <a:cs typeface="汉仪细秀体简 L" panose="00020600040101010101" charset="-122"/>
              </a:rPr>
              <a:t>  </a:t>
            </a:r>
          </a:p>
        </p:txBody>
      </p:sp>
      <p:sp>
        <p:nvSpPr>
          <p:cNvPr id="5" name="文本框 4"/>
          <p:cNvSpPr txBox="1">
            <a:spLocks noChangeArrowheads="1"/>
          </p:cNvSpPr>
          <p:nvPr/>
        </p:nvSpPr>
        <p:spPr bwMode="auto">
          <a:xfrm>
            <a:off x="656590" y="3708400"/>
            <a:ext cx="1706880"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4000">
                <a:solidFill>
                  <a:schemeClr val="bg1"/>
                </a:solidFill>
                <a:latin typeface="汉仪细秀体简 L" panose="00020600040101010101" charset="-122"/>
                <a:ea typeface="汉仪细秀体简 L" panose="00020600040101010101" charset="-122"/>
              </a:rPr>
              <a:t>国王：</a:t>
            </a:r>
          </a:p>
        </p:txBody>
      </p:sp>
      <p:sp>
        <p:nvSpPr>
          <p:cNvPr id="6" name="文本框 5"/>
          <p:cNvSpPr txBox="1">
            <a:spLocks noChangeArrowheads="1"/>
          </p:cNvSpPr>
          <p:nvPr/>
        </p:nvSpPr>
        <p:spPr bwMode="auto">
          <a:xfrm>
            <a:off x="402590" y="2791460"/>
            <a:ext cx="2214880"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en-US" altLang="zh-CN" sz="4000">
                <a:solidFill>
                  <a:schemeClr val="bg1"/>
                </a:solidFill>
                <a:latin typeface="汉仪细秀体简 L" panose="00020600040101010101" charset="-122"/>
                <a:ea typeface="汉仪细秀体简 L" panose="00020600040101010101" charset="-122"/>
                <a:cs typeface="汉仪细秀体简 L" panose="00020600040101010101" charset="-122"/>
              </a:rPr>
              <a:t>3.</a:t>
            </a:r>
            <a:r>
              <a:rPr lang="zh-CN" altLang="en-US" sz="4000">
                <a:solidFill>
                  <a:schemeClr val="bg1"/>
                </a:solidFill>
                <a:latin typeface="汉仪细秀体简 L" panose="00020600040101010101" charset="-122"/>
                <a:ea typeface="汉仪细秀体简 L" panose="00020600040101010101" charset="-122"/>
                <a:cs typeface="汉仪细秀体简 L" panose="00020600040101010101" charset="-122"/>
              </a:rPr>
              <a:t>强盛：</a:t>
            </a:r>
          </a:p>
        </p:txBody>
      </p:sp>
    </p:spTree>
    <p:custDataLst>
      <p:tags r:id="rId5"/>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77826">
                                            <p:txEl>
                                              <p:charRg st="1" end="10"/>
                                            </p:txEl>
                                          </p:spTgt>
                                        </p:tgtEl>
                                        <p:attrNameLst>
                                          <p:attrName>style.visibility</p:attrName>
                                        </p:attrNameLst>
                                      </p:cBhvr>
                                      <p:to>
                                        <p:strVal val="visible"/>
                                      </p:to>
                                    </p:set>
                                    <p:anim calcmode="lin" valueType="num">
                                      <p:cBhvr additive="base">
                                        <p:cTn id="7" dur="500" fill="hold"/>
                                        <p:tgtEl>
                                          <p:spTgt spid="77826">
                                            <p:txEl>
                                              <p:charRg st="1" end="1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7826">
                                            <p:txEl>
                                              <p:charRg st="1" end="1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nodeType="clickEffect">
                                  <p:stCondLst>
                                    <p:cond delay="0"/>
                                  </p:stCondLst>
                                  <p:childTnLst>
                                    <p:set>
                                      <p:cBhvr>
                                        <p:cTn id="13" dur="1" fill="hold">
                                          <p:stCondLst>
                                            <p:cond delay="0"/>
                                          </p:stCondLst>
                                        </p:cTn>
                                        <p:tgtEl>
                                          <p:spTgt spid="77826">
                                            <p:txEl>
                                              <p:charRg st="10" end="26"/>
                                            </p:txEl>
                                          </p:spTgt>
                                        </p:tgtEl>
                                        <p:attrNameLst>
                                          <p:attrName>style.visibility</p:attrName>
                                        </p:attrNameLst>
                                      </p:cBhvr>
                                      <p:to>
                                        <p:strVal val="visible"/>
                                      </p:to>
                                    </p:set>
                                    <p:anim calcmode="lin" valueType="num">
                                      <p:cBhvr additive="base">
                                        <p:cTn id="14" dur="500" fill="hold"/>
                                        <p:tgtEl>
                                          <p:spTgt spid="77826">
                                            <p:txEl>
                                              <p:charRg st="10" end="26"/>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77826">
                                            <p:txEl>
                                              <p:charRg st="10" end="26"/>
                                            </p:txEl>
                                          </p:spTgt>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3" presetClass="entr" presetSubtype="10" fill="hold" grpId="1"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linds(horizontal)">
                                      <p:cBhvr>
                                        <p:cTn id="21" dur="500"/>
                                        <p:tgtEl>
                                          <p:spTgt spid="6"/>
                                        </p:tgtEl>
                                      </p:cBhvr>
                                    </p:animEffect>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1"/>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1">
          <a:blip r:embed="rId6"/>
          <a:tile tx="0" ty="0" sx="63000" sy="63000" flip="none" algn="tl"/>
        </a:blipFill>
        <a:effectLst/>
      </p:bgPr>
    </p:bg>
    <p:spTree>
      <p:nvGrpSpPr>
        <p:cNvPr id="1" name=""/>
        <p:cNvGrpSpPr/>
        <p:nvPr/>
      </p:nvGrpSpPr>
      <p:grpSpPr>
        <a:xfrm>
          <a:off x="0" y="0"/>
          <a:ext cx="0" cy="0"/>
        </a:xfrm>
      </p:grpSpPr>
      <p:sp>
        <p:nvSpPr>
          <p:cNvPr id="62" name="矩形 61"/>
          <p:cNvSpPr/>
          <p:nvPr/>
        </p:nvSpPr>
        <p:spPr>
          <a:xfrm>
            <a:off x="0" y="-5080"/>
            <a:ext cx="12179935" cy="6868795"/>
          </a:xfrm>
          <a:prstGeom prst="rect">
            <a:avLst/>
          </a:prstGeom>
          <a:solidFill>
            <a:schemeClr val="accent6">
              <a:alpha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直角三角形 1"/>
          <p:cNvSpPr/>
          <p:nvPr/>
        </p:nvSpPr>
        <p:spPr>
          <a:xfrm>
            <a:off x="635" y="4872355"/>
            <a:ext cx="12164695" cy="199199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1143635" y="5832475"/>
            <a:ext cx="4808855" cy="645160"/>
          </a:xfrm>
          <a:prstGeom prst="rect">
            <a:avLst/>
          </a:prstGeom>
          <a:noFill/>
        </p:spPr>
        <p:txBody>
          <a:bodyPr wrap="square" rtlCol="0">
            <a:spAutoFit/>
          </a:bodyPr>
          <a:lstStyle/>
          <a:p>
            <a:pPr>
              <a:defRPr/>
            </a:pPr>
            <a:r>
              <a:rPr lang="zh-CN" altLang="en-US" sz="3600">
                <a:solidFill>
                  <a:schemeClr val="accent6"/>
                </a:solidFill>
                <a:latin typeface="汉仪细秀体简 L" panose="00020600040101010101" charset="-122"/>
                <a:ea typeface="汉仪细秀体简 L" panose="00020600040101010101" charset="-122"/>
                <a:sym typeface="+mn-ea"/>
              </a:rPr>
              <a:t>人物扫描——汉谟拉比</a:t>
            </a:r>
          </a:p>
        </p:txBody>
      </p:sp>
      <p:pic>
        <p:nvPicPr>
          <p:cNvPr id="4" name="图片 3" descr="3471015"/>
          <p:cNvPicPr>
            <a:picLocks noChangeAspect="1"/>
          </p:cNvPicPr>
          <p:nvPr/>
        </p:nvPicPr>
        <p:blipFill>
          <a:blip r:embed="rId3">
            <a:extLst>
              <a:ext uri="{96DAC541-7B7A-43D3-8B79-37D633B846F1}">
                <asvg:svgBlip xmlns:asvg="http://schemas.microsoft.com/office/drawing/2016/SVG/main" r:embed="rId3"/>
              </a:ext>
            </a:extLst>
          </a:blip>
          <a:stretch>
            <a:fillRect/>
          </a:stretch>
        </p:blipFill>
        <p:spPr>
          <a:xfrm>
            <a:off x="229235" y="5728335"/>
            <a:ext cx="914400" cy="914400"/>
          </a:xfrm>
          <a:prstGeom prst="rect">
            <a:avLst/>
          </a:prstGeom>
        </p:spPr>
      </p:pic>
      <p:sp>
        <p:nvSpPr>
          <p:cNvPr id="7" name="文本框 6"/>
          <p:cNvSpPr txBox="1"/>
          <p:nvPr/>
        </p:nvSpPr>
        <p:spPr>
          <a:xfrm>
            <a:off x="0" y="489585"/>
            <a:ext cx="6810375" cy="1641475"/>
          </a:xfrm>
          <a:prstGeom prst="rect">
            <a:avLst/>
          </a:prstGeom>
          <a:noFill/>
        </p:spPr>
        <p:txBody>
          <a:bodyPr wrap="square" rtlCol="0" anchor="t">
            <a:spAutoFit/>
          </a:bodyPr>
          <a:lstStyle/>
          <a:p>
            <a:pPr>
              <a:lnSpc>
                <a:spcPct val="140000"/>
              </a:lnSpc>
              <a:defRPr/>
            </a:pPr>
            <a:r>
              <a:rPr lang="en-US"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1.</a:t>
            </a:r>
            <a:r>
              <a:rPr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完成两河流域中下游地区的统一；</a:t>
            </a:r>
            <a:endParaRPr lang="zh-CN" altLang="en-US" sz="2400" noProof="1">
              <a:solidFill>
                <a:schemeClr val="bg1"/>
              </a:solidFill>
              <a:effectLst/>
              <a:latin typeface="汉仪细秀体简 L" panose="00020600040101010101" charset="-122"/>
              <a:ea typeface="汉仪细秀体简 L" panose="00020600040101010101" charset="-122"/>
              <a:cs typeface="汉仪细秀体简 L" panose="00020600040101010101" charset="-122"/>
            </a:endParaRPr>
          </a:p>
          <a:p>
            <a:pPr>
              <a:lnSpc>
                <a:spcPct val="140000"/>
              </a:lnSpc>
              <a:defRPr/>
            </a:pPr>
            <a:r>
              <a:rPr lang="en-US"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2.</a:t>
            </a:r>
            <a:r>
              <a:rPr 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实行君主专制制度，加强中央集权</a:t>
            </a:r>
            <a:r>
              <a:rPr lang="en-US"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a:t>
            </a:r>
            <a:endParaRPr lang="en-US" altLang="zh-CN" sz="2400" noProof="1">
              <a:solidFill>
                <a:schemeClr val="bg1"/>
              </a:solidFill>
              <a:effectLst/>
              <a:latin typeface="汉仪细秀体简 L" panose="00020600040101010101" charset="-122"/>
              <a:ea typeface="汉仪细秀体简 L" panose="00020600040101010101" charset="-122"/>
              <a:cs typeface="汉仪细秀体简 L" panose="00020600040101010101" charset="-122"/>
            </a:endParaRPr>
          </a:p>
          <a:p>
            <a:pPr>
              <a:lnSpc>
                <a:spcPct val="140000"/>
              </a:lnSpc>
              <a:defRPr/>
            </a:pPr>
            <a:r>
              <a:rPr lang="en-US"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3.</a:t>
            </a:r>
            <a:r>
              <a:rPr 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还制定了一部较为系统和完整的法典。</a:t>
            </a:r>
            <a:endParaRPr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endParaRPr>
          </a:p>
        </p:txBody>
      </p:sp>
      <p:sp>
        <p:nvSpPr>
          <p:cNvPr id="8" name="文本框 7"/>
          <p:cNvSpPr txBox="1"/>
          <p:nvPr/>
        </p:nvSpPr>
        <p:spPr>
          <a:xfrm>
            <a:off x="635" y="2882265"/>
            <a:ext cx="5952490" cy="460375"/>
          </a:xfrm>
          <a:prstGeom prst="rect">
            <a:avLst/>
          </a:prstGeom>
          <a:noFill/>
        </p:spPr>
        <p:txBody>
          <a:bodyPr wrap="square" rtlCol="0" anchor="t">
            <a:spAutoFit/>
          </a:bodyPr>
          <a:lstStyle/>
          <a:p>
            <a:r>
              <a:rPr 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他在位时是古巴比伦王国最强盛的时期。</a:t>
            </a:r>
            <a:endParaRPr 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endParaRPr>
          </a:p>
        </p:txBody>
      </p:sp>
      <p:pic>
        <p:nvPicPr>
          <p:cNvPr id="14337" name="图片 80899" descr="00502102"/>
          <p:cNvPicPr>
            <a:picLocks noChangeAspect="1" noChangeArrowheads="1"/>
          </p:cNvPicPr>
          <p:nvPr/>
        </p:nvPicPr>
        <p:blipFill>
          <a:blip r:embed="rId4"/>
          <a:stretch>
            <a:fillRect/>
          </a:stretch>
        </p:blipFill>
        <p:spPr bwMode="auto">
          <a:xfrm>
            <a:off x="5789930" y="488950"/>
            <a:ext cx="2759075" cy="3936365"/>
          </a:xfrm>
          <a:prstGeom prst="rect">
            <a:avLst/>
          </a:prstGeom>
          <a:noFill/>
          <a:ln>
            <a:solidFill>
              <a:schemeClr val="bg1"/>
            </a:solid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Picture 6" descr="公元前18世纪古巴比伦疆域"/>
          <p:cNvPicPr>
            <a:picLocks noGrp="1" noChangeAspect="1" noChangeArrowheads="1"/>
          </p:cNvPicPr>
          <p:nvPr/>
        </p:nvPicPr>
        <p:blipFill>
          <a:blip r:embed="rId5"/>
          <a:stretch>
            <a:fillRect/>
          </a:stretch>
        </p:blipFill>
        <p:spPr bwMode="auto">
          <a:xfrm>
            <a:off x="8881745" y="489585"/>
            <a:ext cx="3081020" cy="3935730"/>
          </a:xfrm>
          <a:prstGeom prst="rect">
            <a:avLst/>
          </a:prstGeom>
          <a:noFill/>
          <a:ln>
            <a:solidFill>
              <a:schemeClr val="bg1"/>
            </a:solid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7"/>
    </p:custDataLst>
  </p:cSld>
  <p:clrMapOvr>
    <a:masterClrMapping/>
  </p:clrMapOvr>
  <p:transition/>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1">
          <a:blip r:embed="rId6"/>
          <a:tile tx="0" ty="0" sx="63000" sy="63000" flip="none" algn="tl"/>
        </a:blipFill>
        <a:effectLst/>
      </p:bgPr>
    </p:bg>
    <p:spTree>
      <p:nvGrpSpPr>
        <p:cNvPr id="1" name=""/>
        <p:cNvGrpSpPr/>
        <p:nvPr/>
      </p:nvGrpSpPr>
      <p:grpSpPr>
        <a:xfrm>
          <a:off x="0" y="0"/>
          <a:ext cx="0" cy="0"/>
        </a:xfrm>
      </p:grpSpPr>
      <p:sp>
        <p:nvSpPr>
          <p:cNvPr id="62" name="矩形 61"/>
          <p:cNvSpPr/>
          <p:nvPr/>
        </p:nvSpPr>
        <p:spPr>
          <a:xfrm>
            <a:off x="0" y="-5080"/>
            <a:ext cx="12179935" cy="6868795"/>
          </a:xfrm>
          <a:prstGeom prst="rect">
            <a:avLst/>
          </a:prstGeom>
          <a:solidFill>
            <a:schemeClr val="accent6">
              <a:alpha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直角三角形 1"/>
          <p:cNvSpPr/>
          <p:nvPr/>
        </p:nvSpPr>
        <p:spPr>
          <a:xfrm>
            <a:off x="635" y="4872355"/>
            <a:ext cx="12164695" cy="199199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1143635" y="5832475"/>
            <a:ext cx="4808855" cy="706755"/>
          </a:xfrm>
          <a:prstGeom prst="rect">
            <a:avLst/>
          </a:prstGeom>
          <a:noFill/>
        </p:spPr>
        <p:txBody>
          <a:bodyPr wrap="square" rtlCol="0">
            <a:spAutoFit/>
          </a:bodyPr>
          <a:lstStyle/>
          <a:p>
            <a:pPr>
              <a:spcBef>
                <a:spcPct val="50000"/>
              </a:spcBef>
            </a:pPr>
            <a:r>
              <a:rPr lang="zh-CN" altLang="en-US" sz="4000">
                <a:solidFill>
                  <a:schemeClr val="accent6"/>
                </a:solidFill>
                <a:latin typeface="汉仪细秀体简 L" panose="00020600040101010101" charset="-122"/>
                <a:ea typeface="汉仪细秀体简 L" panose="00020600040101010101" charset="-122"/>
                <a:sym typeface="+mn-ea"/>
              </a:rPr>
              <a:t>汉谟拉比法典</a:t>
            </a:r>
          </a:p>
        </p:txBody>
      </p:sp>
      <p:pic>
        <p:nvPicPr>
          <p:cNvPr id="4" name="图片 3" descr="3471015"/>
          <p:cNvPicPr>
            <a:picLocks noChangeAspect="1"/>
          </p:cNvPicPr>
          <p:nvPr/>
        </p:nvPicPr>
        <p:blipFill>
          <a:blip r:embed="rId3">
            <a:extLst>
              <a:ext uri="{96DAC541-7B7A-43D3-8B79-37D633B846F1}">
                <asvg:svgBlip xmlns:asvg="http://schemas.microsoft.com/office/drawing/2016/SVG/main" r:embed="rId3"/>
              </a:ext>
            </a:extLst>
          </a:blip>
          <a:stretch>
            <a:fillRect/>
          </a:stretch>
        </p:blipFill>
        <p:spPr>
          <a:xfrm>
            <a:off x="229235" y="5728335"/>
            <a:ext cx="914400" cy="914400"/>
          </a:xfrm>
          <a:prstGeom prst="rect">
            <a:avLst/>
          </a:prstGeom>
        </p:spPr>
      </p:pic>
      <p:pic>
        <p:nvPicPr>
          <p:cNvPr id="15362" name="图片 1"/>
          <p:cNvPicPr>
            <a:picLocks noChangeAspect="1" noChangeArrowheads="1"/>
          </p:cNvPicPr>
          <p:nvPr/>
        </p:nvPicPr>
        <p:blipFill>
          <a:blip r:embed="rId4"/>
          <a:stretch>
            <a:fillRect/>
          </a:stretch>
        </p:blipFill>
        <p:spPr bwMode="auto">
          <a:xfrm>
            <a:off x="560705" y="398780"/>
            <a:ext cx="3500120" cy="4106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图片 6"/>
          <p:cNvPicPr>
            <a:picLocks noChangeAspect="1" noChangeArrowheads="1"/>
          </p:cNvPicPr>
          <p:nvPr/>
        </p:nvPicPr>
        <p:blipFill>
          <a:blip r:embed="rId5"/>
          <a:stretch>
            <a:fillRect/>
          </a:stretch>
        </p:blipFill>
        <p:spPr bwMode="auto">
          <a:xfrm>
            <a:off x="8738235" y="398780"/>
            <a:ext cx="2994025" cy="4105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文本框 7"/>
          <p:cNvSpPr txBox="1">
            <a:spLocks noChangeArrowheads="1"/>
          </p:cNvSpPr>
          <p:nvPr/>
        </p:nvSpPr>
        <p:spPr bwMode="auto">
          <a:xfrm>
            <a:off x="4329748" y="398463"/>
            <a:ext cx="1963737" cy="58356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3200">
                <a:solidFill>
                  <a:schemeClr val="accent6"/>
                </a:solidFill>
                <a:latin typeface="汉仪细秀体简 L" panose="00020600040101010101" charset="-122"/>
                <a:ea typeface="汉仪细秀体简 L" panose="00020600040101010101" charset="-122"/>
              </a:rPr>
              <a:t>君权神授</a:t>
            </a:r>
          </a:p>
        </p:txBody>
      </p:sp>
      <p:sp>
        <p:nvSpPr>
          <p:cNvPr id="46093" name="Text Box 13"/>
          <p:cNvSpPr txBox="1">
            <a:spLocks noChangeArrowheads="1"/>
          </p:cNvSpPr>
          <p:nvPr/>
        </p:nvSpPr>
        <p:spPr bwMode="auto">
          <a:xfrm>
            <a:off x="4330065" y="1453515"/>
            <a:ext cx="3896995" cy="583565"/>
          </a:xfrm>
          <a:prstGeom prst="rect">
            <a:avLst/>
          </a:prstGeom>
          <a:solidFill>
            <a:schemeClr val="bg1"/>
          </a:solidFill>
          <a:ln w="12700" cap="sq">
            <a:noFill/>
            <a:miter lim="800000"/>
            <a:headEnd type="none" w="sm" len="sm"/>
            <a:tailEnd type="none" w="sm" len="sm"/>
          </a:ln>
          <a:effectLst/>
        </p:spPr>
        <p:txBody>
          <a:bodyPr wrap="square">
            <a:spAutoFit/>
          </a:bodyPr>
          <a:lstStyle/>
          <a:p>
            <a:pPr algn="ctr" fontAlgn="auto">
              <a:spcBef>
                <a:spcPct val="0"/>
              </a:spcBef>
              <a:spcAft>
                <a:spcPct val="0"/>
              </a:spcAft>
              <a:buFontTx/>
              <a:buNone/>
              <a:defRPr/>
            </a:pPr>
            <a:r>
              <a:rPr lang="zh-CN" altLang="en-US" sz="3200">
                <a:solidFill>
                  <a:schemeClr val="accent6"/>
                </a:solidFill>
                <a:latin typeface="汉仪细秀体简 L" panose="00020600040101010101" charset="-122"/>
                <a:ea typeface="汉仪细秀体简 L" panose="00020600040101010101" charset="-122"/>
              </a:rPr>
              <a:t>现存法国巴黎卢浮宫</a:t>
            </a:r>
          </a:p>
        </p:txBody>
      </p:sp>
      <p:sp>
        <p:nvSpPr>
          <p:cNvPr id="9" name="文本框 8"/>
          <p:cNvSpPr txBox="1"/>
          <p:nvPr/>
        </p:nvSpPr>
        <p:spPr>
          <a:xfrm>
            <a:off x="4330065" y="2444115"/>
            <a:ext cx="3896995" cy="2061210"/>
          </a:xfrm>
          <a:prstGeom prst="rect">
            <a:avLst/>
          </a:prstGeom>
          <a:solidFill>
            <a:schemeClr val="bg1"/>
          </a:solidFill>
        </p:spPr>
        <p:txBody>
          <a:bodyPr wrap="square" rtlCol="0" anchor="t">
            <a:spAutoFit/>
          </a:bodyPr>
          <a:lstStyle/>
          <a:p>
            <a:r>
              <a:rPr lang="zh-CN" altLang="en-US" sz="3200">
                <a:solidFill>
                  <a:schemeClr val="accent6"/>
                </a:solidFill>
                <a:latin typeface="汉仪细秀体简 L" panose="00020600040101010101" charset="-122"/>
                <a:ea typeface="汉仪细秀体简 L" panose="00020600040101010101" charset="-122"/>
                <a:sym typeface="+mn-ea"/>
              </a:rPr>
              <a:t>太阳神把象征国王权力的权标授予汉谟拉比的浮雕实际在宣扬什么思想？</a:t>
            </a:r>
          </a:p>
        </p:txBody>
      </p:sp>
    </p:spTree>
    <p:custDataLst>
      <p:tags r:id="rId7"/>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ppt_x"/>
                                          </p:val>
                                        </p:tav>
                                        <p:tav tm="100000">
                                          <p:val>
                                            <p:strVal val="#ppt_x"/>
                                          </p:val>
                                        </p:tav>
                                      </p:tavLst>
                                    </p:anim>
                                    <p:anim calcmode="lin" valueType="num">
                                      <p:cBhvr>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ppt_x</p:attrName>
                                        </p:attrNameLst>
                                      </p:cBhvr>
                                      <p:tavLst>
                                        <p:tav tm="0">
                                          <p:val>
                                            <p:strVal val="#ppt_x"/>
                                          </p:val>
                                        </p:tav>
                                        <p:tav tm="100000">
                                          <p:val>
                                            <p:strVal val="#ppt_x"/>
                                          </p:val>
                                        </p:tav>
                                      </p:tavLst>
                                    </p:anim>
                                    <p:anim calcmode="lin" valueType="num">
                                      <p:cBhvr>
                                        <p:cTn id="15" dur="5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grpId="1" nodeType="withEffect">
                                  <p:stCondLst>
                                    <p:cond delay="0"/>
                                  </p:stCondLst>
                                  <p:childTnLst>
                                    <p:set>
                                      <p:cBhvr>
                                        <p:cTn id="17" dur="1" fill="hold">
                                          <p:stCondLst>
                                            <p:cond delay="0"/>
                                          </p:stCondLst>
                                        </p:cTn>
                                        <p:tgtEl>
                                          <p:spTgt spid="46093"/>
                                        </p:tgtEl>
                                        <p:attrNameLst>
                                          <p:attrName>style.visibility</p:attrName>
                                        </p:attrNameLst>
                                      </p:cBhvr>
                                      <p:to>
                                        <p:strVal val="visible"/>
                                      </p:to>
                                    </p:set>
                                    <p:anim calcmode="lin" valueType="num">
                                      <p:cBhvr>
                                        <p:cTn id="18" dur="500" fill="hold"/>
                                        <p:tgtEl>
                                          <p:spTgt spid="46093"/>
                                        </p:tgtEl>
                                        <p:attrNameLst>
                                          <p:attrName>ppt_x</p:attrName>
                                        </p:attrNameLst>
                                      </p:cBhvr>
                                      <p:tavLst>
                                        <p:tav tm="0">
                                          <p:val>
                                            <p:strVal val="#ppt_x"/>
                                          </p:val>
                                        </p:tav>
                                        <p:tav tm="100000">
                                          <p:val>
                                            <p:strVal val="#ppt_x"/>
                                          </p:val>
                                        </p:tav>
                                      </p:tavLst>
                                    </p:anim>
                                    <p:anim calcmode="lin" valueType="num">
                                      <p:cBhvr>
                                        <p:cTn id="19" dur="500" fill="hold"/>
                                        <p:tgtEl>
                                          <p:spTgt spid="460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46093" grpId="1"/>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1">
          <a:blip r:embed="rId4"/>
          <a:tile tx="0" ty="0" sx="63000" sy="63000" flip="none" algn="tl"/>
        </a:blipFill>
        <a:effectLst/>
      </p:bgPr>
    </p:bg>
    <p:spTree>
      <p:nvGrpSpPr>
        <p:cNvPr id="1" name=""/>
        <p:cNvGrpSpPr/>
        <p:nvPr/>
      </p:nvGrpSpPr>
      <p:grpSpPr>
        <a:xfrm>
          <a:off x="0" y="0"/>
          <a:ext cx="0" cy="0"/>
        </a:xfrm>
      </p:grpSpPr>
      <p:sp>
        <p:nvSpPr>
          <p:cNvPr id="62" name="矩形 61"/>
          <p:cNvSpPr/>
          <p:nvPr/>
        </p:nvSpPr>
        <p:spPr>
          <a:xfrm>
            <a:off x="0" y="-5080"/>
            <a:ext cx="12179935" cy="6868795"/>
          </a:xfrm>
          <a:prstGeom prst="rect">
            <a:avLst/>
          </a:prstGeom>
          <a:solidFill>
            <a:schemeClr val="accent6">
              <a:alpha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直角三角形 1"/>
          <p:cNvSpPr/>
          <p:nvPr/>
        </p:nvSpPr>
        <p:spPr>
          <a:xfrm>
            <a:off x="0" y="5391150"/>
            <a:ext cx="12165330" cy="147256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686435" y="6280150"/>
            <a:ext cx="8884920" cy="460375"/>
          </a:xfrm>
          <a:prstGeom prst="rect">
            <a:avLst/>
          </a:prstGeom>
          <a:noFill/>
        </p:spPr>
        <p:txBody>
          <a:bodyPr wrap="square" rtlCol="0">
            <a:spAutoFit/>
          </a:bodyPr>
          <a:lstStyle/>
          <a:p>
            <a:pPr eaLnBrk="0" hangingPunct="0"/>
            <a:r>
              <a:rPr lang="zh-CN" altLang="en-US" sz="2400">
                <a:solidFill>
                  <a:schemeClr val="accent6"/>
                </a:solidFill>
                <a:latin typeface="汉仪细秀体简 L" panose="00020600040101010101" charset="-122"/>
                <a:ea typeface="汉仪细秀体简 L" panose="00020600040101010101" charset="-122"/>
                <a:sym typeface="+mn-ea"/>
              </a:rPr>
              <a:t>思考：法典内容说明什么？保护哪个阶级利益？</a:t>
            </a:r>
          </a:p>
        </p:txBody>
      </p:sp>
      <p:pic>
        <p:nvPicPr>
          <p:cNvPr id="4" name="图片 3" descr="3471015"/>
          <p:cNvPicPr>
            <a:picLocks noChangeAspect="1"/>
          </p:cNvPicPr>
          <p:nvPr/>
        </p:nvPicPr>
        <p:blipFill>
          <a:blip r:embed="rId3">
            <a:extLst>
              <a:ext uri="{96DAC541-7B7A-43D3-8B79-37D633B846F1}">
                <asvg:svgBlip xmlns:asvg="http://schemas.microsoft.com/office/drawing/2016/SVG/main" r:embed="rId3"/>
              </a:ext>
            </a:extLst>
          </a:blip>
          <a:stretch>
            <a:fillRect/>
          </a:stretch>
        </p:blipFill>
        <p:spPr>
          <a:xfrm>
            <a:off x="76835" y="5978525"/>
            <a:ext cx="762000" cy="762000"/>
          </a:xfrm>
          <a:prstGeom prst="rect">
            <a:avLst/>
          </a:prstGeom>
        </p:spPr>
      </p:pic>
      <p:sp>
        <p:nvSpPr>
          <p:cNvPr id="321541" name="Text Box 5"/>
          <p:cNvSpPr txBox="1">
            <a:spLocks noChangeArrowheads="1"/>
          </p:cNvSpPr>
          <p:nvPr/>
        </p:nvSpPr>
        <p:spPr bwMode="auto">
          <a:xfrm>
            <a:off x="229235" y="4380230"/>
            <a:ext cx="11720830" cy="829945"/>
          </a:xfrm>
          <a:prstGeom prst="rect">
            <a:avLst/>
          </a:prstGeom>
          <a:solidFill>
            <a:schemeClr val="bg1"/>
          </a:solid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2400">
                <a:solidFill>
                  <a:schemeClr val="accent6"/>
                </a:solidFill>
                <a:latin typeface="汉仪细秀体简 L" panose="00020600040101010101" charset="-122"/>
                <a:ea typeface="汉仪细秀体简 L" panose="00020600040101010101" charset="-122"/>
                <a:cs typeface="汉仪细秀体简 L" panose="00020600040101010101" charset="-122"/>
              </a:rPr>
              <a:t>虽然有原始的“同态复仇”痕迹，但反映了法典的公正观念，但这种公正主要体现在身份和社会地位相同的人之间。</a:t>
            </a:r>
          </a:p>
        </p:txBody>
      </p:sp>
      <p:sp>
        <p:nvSpPr>
          <p:cNvPr id="16387" name="Text Box 7"/>
          <p:cNvSpPr txBox="1">
            <a:spLocks noChangeArrowheads="1"/>
          </p:cNvSpPr>
          <p:nvPr/>
        </p:nvSpPr>
        <p:spPr bwMode="auto">
          <a:xfrm>
            <a:off x="229235" y="-5080"/>
            <a:ext cx="11164570" cy="5226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ts val="3365"/>
              </a:lnSpc>
              <a:buFont typeface="Arial" pitchFamily="34" charset="0"/>
              <a:buChar char="•"/>
            </a:pPr>
            <a:r>
              <a:rPr lang="zh-CN" altLang="en-US" sz="2800">
                <a:solidFill>
                  <a:schemeClr val="bg1"/>
                </a:solidFill>
                <a:latin typeface="汉仪细秀体简 L" panose="00020600040101010101" charset="-122"/>
                <a:ea typeface="汉仪细秀体简 L" panose="00020600040101010101" charset="-122"/>
              </a:rPr>
              <a:t>如果奴隶主弄瞎了奴隶的眼睛，只要付一定数量的钱就可了事。</a:t>
            </a:r>
          </a:p>
        </p:txBody>
      </p:sp>
      <p:sp>
        <p:nvSpPr>
          <p:cNvPr id="16388" name="Text Box 8"/>
          <p:cNvSpPr txBox="1">
            <a:spLocks noChangeArrowheads="1"/>
          </p:cNvSpPr>
          <p:nvPr/>
        </p:nvSpPr>
        <p:spPr bwMode="auto">
          <a:xfrm>
            <a:off x="229235" y="1096645"/>
            <a:ext cx="1097089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buFont typeface="Arial" pitchFamily="34" charset="0"/>
              <a:buChar char="•"/>
            </a:pPr>
            <a:r>
              <a:rPr lang="zh-CN" altLang="en-US" sz="2800">
                <a:solidFill>
                  <a:schemeClr val="bg1"/>
                </a:solidFill>
                <a:latin typeface="汉仪细秀体简 L" panose="00020600040101010101" charset="-122"/>
                <a:ea typeface="汉仪细秀体简 L" panose="00020600040101010101" charset="-122"/>
                <a:cs typeface="汉仪细秀体简 L" panose="00020600040101010101" charset="-122"/>
              </a:rPr>
              <a:t>如果理发师不经奴隶主的许可，……理发师的手就要被砍掉。</a:t>
            </a:r>
          </a:p>
        </p:txBody>
      </p:sp>
      <p:sp>
        <p:nvSpPr>
          <p:cNvPr id="16389" name="Text Box 9"/>
          <p:cNvSpPr txBox="1">
            <a:spLocks noChangeArrowheads="1"/>
          </p:cNvSpPr>
          <p:nvPr/>
        </p:nvSpPr>
        <p:spPr bwMode="auto">
          <a:xfrm>
            <a:off x="229235" y="2318385"/>
            <a:ext cx="1138110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ts val="3375"/>
              </a:lnSpc>
              <a:buFont typeface="Arial" pitchFamily="34" charset="0"/>
              <a:buChar char="•"/>
            </a:pPr>
            <a:r>
              <a:rPr lang="zh-CN" altLang="en-US" sz="2800">
                <a:solidFill>
                  <a:schemeClr val="bg1"/>
                </a:solidFill>
                <a:latin typeface="汉仪细秀体简 L" panose="00020600040101010101" charset="-122"/>
                <a:ea typeface="汉仪细秀体简 L" panose="00020600040101010101" charset="-122"/>
                <a:cs typeface="汉仪细秀体简 L" panose="00020600040101010101" charset="-122"/>
              </a:rPr>
              <a:t>自由民把从宫廷逃出的奴隶藏匿在家，……这家主人应被处死。</a:t>
            </a:r>
          </a:p>
        </p:txBody>
      </p:sp>
      <p:sp>
        <p:nvSpPr>
          <p:cNvPr id="321546" name="Text Box 10"/>
          <p:cNvSpPr txBox="1">
            <a:spLocks noChangeArrowheads="1"/>
          </p:cNvSpPr>
          <p:nvPr/>
        </p:nvSpPr>
        <p:spPr bwMode="auto">
          <a:xfrm>
            <a:off x="229235" y="517525"/>
            <a:ext cx="9799320" cy="460375"/>
          </a:xfrm>
          <a:prstGeom prst="rect">
            <a:avLst/>
          </a:prstGeom>
          <a:solidFill>
            <a:schemeClr val="bg1"/>
          </a:solid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2400">
                <a:solidFill>
                  <a:schemeClr val="accent6"/>
                </a:solidFill>
                <a:latin typeface="汉仪细秀体简 L" panose="00020600040101010101" charset="-122"/>
                <a:ea typeface="汉仪细秀体简 L" panose="00020600040101010101" charset="-122"/>
              </a:rPr>
              <a:t>反映了当时社会中，社会地位高的阶级对社会地位低的阶级享有特权。</a:t>
            </a:r>
          </a:p>
        </p:txBody>
      </p:sp>
      <p:sp>
        <p:nvSpPr>
          <p:cNvPr id="321547" name="Text Box 11"/>
          <p:cNvSpPr txBox="1">
            <a:spLocks noChangeArrowheads="1"/>
          </p:cNvSpPr>
          <p:nvPr/>
        </p:nvSpPr>
        <p:spPr bwMode="auto">
          <a:xfrm>
            <a:off x="229235" y="1618615"/>
            <a:ext cx="8569325" cy="460375"/>
          </a:xfrm>
          <a:prstGeom prst="rect">
            <a:avLst/>
          </a:prstGeom>
          <a:solidFill>
            <a:schemeClr val="bg1"/>
          </a:solid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2400">
                <a:solidFill>
                  <a:schemeClr val="accent6"/>
                </a:solidFill>
                <a:latin typeface="汉仪细秀体简 L" panose="00020600040101010101" charset="-122"/>
                <a:ea typeface="汉仪细秀体简 L" panose="00020600040101010101" charset="-122"/>
              </a:rPr>
              <a:t>反映了奴隶主为了维护自身的权益，采取的刑罚十分残酷。</a:t>
            </a:r>
          </a:p>
        </p:txBody>
      </p:sp>
      <p:sp>
        <p:nvSpPr>
          <p:cNvPr id="16394" name="Text Box 4"/>
          <p:cNvSpPr txBox="1">
            <a:spLocks noChangeArrowheads="1"/>
          </p:cNvSpPr>
          <p:nvPr/>
        </p:nvSpPr>
        <p:spPr bwMode="auto">
          <a:xfrm>
            <a:off x="229235" y="3427095"/>
            <a:ext cx="11950065"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buFont typeface="Arial" pitchFamily="34" charset="0"/>
              <a:buChar char="•"/>
            </a:pPr>
            <a:r>
              <a:rPr lang="zh-CN" altLang="en-US" sz="2800">
                <a:solidFill>
                  <a:schemeClr val="bg1"/>
                </a:solidFill>
                <a:latin typeface="汉仪细秀体简 L" panose="00020600040101010101" charset="-122"/>
                <a:ea typeface="汉仪细秀体简 L" panose="00020600040101010101" charset="-122"/>
                <a:cs typeface="汉仪细秀体简 L" panose="00020600040101010101" charset="-122"/>
              </a:rPr>
              <a:t>两个自由民打架，如果一方打瞎另一方的眼睛，作为惩罚，自己的眼睛也要被打瞎……  “以眼还眼，以牙还牙”。</a:t>
            </a:r>
          </a:p>
        </p:txBody>
      </p:sp>
      <p:sp>
        <p:nvSpPr>
          <p:cNvPr id="321548" name="Text Box 12"/>
          <p:cNvSpPr txBox="1">
            <a:spLocks noChangeArrowheads="1"/>
          </p:cNvSpPr>
          <p:nvPr/>
        </p:nvSpPr>
        <p:spPr bwMode="auto">
          <a:xfrm>
            <a:off x="229235" y="2842260"/>
            <a:ext cx="8569325" cy="460375"/>
          </a:xfrm>
          <a:prstGeom prst="rect">
            <a:avLst/>
          </a:prstGeom>
          <a:solidFill>
            <a:schemeClr val="bg1"/>
          </a:solid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2400">
                <a:solidFill>
                  <a:schemeClr val="accent6"/>
                </a:solidFill>
                <a:latin typeface="汉仪细秀体简 L" panose="00020600040101010101" charset="-122"/>
                <a:ea typeface="汉仪细秀体简 L" panose="00020600040101010101" charset="-122"/>
              </a:rPr>
              <a:t>反映了当时奴隶主的特权受到法律的保护。</a:t>
            </a:r>
          </a:p>
        </p:txBody>
      </p:sp>
    </p:spTree>
    <p:custDataLst>
      <p:tags r:id="rId5"/>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1" nodeType="clickEffect">
                                  <p:stCondLst>
                                    <p:cond delay="0"/>
                                  </p:stCondLst>
                                  <p:childTnLst>
                                    <p:set>
                                      <p:cBhvr>
                                        <p:cTn id="6" dur="1" fill="hold">
                                          <p:stCondLst>
                                            <p:cond delay="0"/>
                                          </p:stCondLst>
                                        </p:cTn>
                                        <p:tgtEl>
                                          <p:spTgt spid="321546"/>
                                        </p:tgtEl>
                                        <p:attrNameLst>
                                          <p:attrName>style.visibility</p:attrName>
                                        </p:attrNameLst>
                                      </p:cBhvr>
                                      <p:to>
                                        <p:strVal val="visible"/>
                                      </p:to>
                                    </p:set>
                                    <p:animEffect transition="in" filter="wipe(down)">
                                      <p:cBhvr>
                                        <p:cTn id="7" dur="500"/>
                                        <p:tgtEl>
                                          <p:spTgt spid="32154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4" fill="hold" grpId="2" nodeType="clickEffect">
                                  <p:stCondLst>
                                    <p:cond delay="0"/>
                                  </p:stCondLst>
                                  <p:childTnLst>
                                    <p:set>
                                      <p:cBhvr>
                                        <p:cTn id="12" dur="1" fill="hold">
                                          <p:stCondLst>
                                            <p:cond delay="0"/>
                                          </p:stCondLst>
                                        </p:cTn>
                                        <p:tgtEl>
                                          <p:spTgt spid="321547"/>
                                        </p:tgtEl>
                                        <p:attrNameLst>
                                          <p:attrName>style.visibility</p:attrName>
                                        </p:attrNameLst>
                                      </p:cBhvr>
                                      <p:to>
                                        <p:strVal val="visible"/>
                                      </p:to>
                                    </p:set>
                                    <p:animEffect transition="in" filter="wipe(down)">
                                      <p:cBhvr>
                                        <p:cTn id="13" dur="500"/>
                                        <p:tgtEl>
                                          <p:spTgt spid="321547"/>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321541"/>
                                        </p:tgtEl>
                                        <p:attrNameLst>
                                          <p:attrName>style.visibility</p:attrName>
                                        </p:attrNameLst>
                                      </p:cBhvr>
                                      <p:to>
                                        <p:strVal val="visible"/>
                                      </p:to>
                                    </p:set>
                                    <p:animEffect transition="in" filter="wipe(down)">
                                      <p:cBhvr>
                                        <p:cTn id="19" dur="500"/>
                                        <p:tgtEl>
                                          <p:spTgt spid="321541"/>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22" presetClass="entr" presetSubtype="4" fill="hold" grpId="3" nodeType="clickEffect">
                                  <p:stCondLst>
                                    <p:cond delay="0"/>
                                  </p:stCondLst>
                                  <p:childTnLst>
                                    <p:set>
                                      <p:cBhvr>
                                        <p:cTn id="24" dur="1" fill="hold">
                                          <p:stCondLst>
                                            <p:cond delay="0"/>
                                          </p:stCondLst>
                                        </p:cTn>
                                        <p:tgtEl>
                                          <p:spTgt spid="321548"/>
                                        </p:tgtEl>
                                        <p:attrNameLst>
                                          <p:attrName>style.visibility</p:attrName>
                                        </p:attrNameLst>
                                      </p:cBhvr>
                                      <p:to>
                                        <p:strVal val="visible"/>
                                      </p:to>
                                    </p:set>
                                    <p:animEffect transition="in" filter="wipe(down)">
                                      <p:cBhvr>
                                        <p:cTn id="25" dur="500"/>
                                        <p:tgtEl>
                                          <p:spTgt spid="3215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1541" grpId="0"/>
      <p:bldP spid="321546" grpId="1"/>
      <p:bldP spid="321547" grpId="2"/>
      <p:bldP spid="321548" grpId="3"/>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1">
          <a:blip r:embed="rId5"/>
          <a:tile tx="0" ty="0" sx="63000" sy="63000" flip="none" algn="tl"/>
        </a:blipFill>
        <a:effectLst/>
      </p:bgPr>
    </p:bg>
    <p:spTree>
      <p:nvGrpSpPr>
        <p:cNvPr id="1" name=""/>
        <p:cNvGrpSpPr/>
        <p:nvPr/>
      </p:nvGrpSpPr>
      <p:grpSpPr>
        <a:xfrm>
          <a:off x="0" y="0"/>
          <a:ext cx="0" cy="0"/>
        </a:xfrm>
      </p:grpSpPr>
      <p:sp>
        <p:nvSpPr>
          <p:cNvPr id="62" name="矩形 61"/>
          <p:cNvSpPr/>
          <p:nvPr/>
        </p:nvSpPr>
        <p:spPr>
          <a:xfrm>
            <a:off x="0" y="-5080"/>
            <a:ext cx="12179935" cy="6868795"/>
          </a:xfrm>
          <a:prstGeom prst="rect">
            <a:avLst/>
          </a:prstGeom>
          <a:solidFill>
            <a:schemeClr val="accent6">
              <a:alpha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直角三角形 1"/>
          <p:cNvSpPr/>
          <p:nvPr/>
        </p:nvSpPr>
        <p:spPr>
          <a:xfrm>
            <a:off x="0" y="5391150"/>
            <a:ext cx="12165330" cy="147256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838835" y="6068060"/>
            <a:ext cx="3836670" cy="583565"/>
          </a:xfrm>
          <a:prstGeom prst="rect">
            <a:avLst/>
          </a:prstGeom>
          <a:noFill/>
        </p:spPr>
        <p:txBody>
          <a:bodyPr wrap="square" rtlCol="0">
            <a:spAutoFit/>
          </a:bodyPr>
          <a:lstStyle/>
          <a:p>
            <a:pPr eaLnBrk="0" hangingPunct="0">
              <a:spcBef>
                <a:spcPct val="50000"/>
              </a:spcBef>
            </a:pPr>
            <a:r>
              <a:rPr lang="zh-CN" altLang="en-US" sz="3200">
                <a:solidFill>
                  <a:schemeClr val="accent6"/>
                </a:solidFill>
                <a:latin typeface="汉仪细秀体简 L" panose="00020600040101010101" charset="-122"/>
                <a:ea typeface="汉仪细秀体简 L" panose="00020600040101010101" charset="-122"/>
                <a:sym typeface="+mn-ea"/>
              </a:rPr>
              <a:t>《汉谟拉比法典》</a:t>
            </a:r>
          </a:p>
        </p:txBody>
      </p:sp>
      <p:pic>
        <p:nvPicPr>
          <p:cNvPr id="4" name="图片 3" descr="3471015"/>
          <p:cNvPicPr>
            <a:picLocks noChangeAspect="1"/>
          </p:cNvPicPr>
          <p:nvPr/>
        </p:nvPicPr>
        <p:blipFill>
          <a:blip r:embed="rId3"/>
          <a:stretch>
            <a:fillRect/>
          </a:stretch>
        </p:blipFill>
        <p:spPr>
          <a:xfrm>
            <a:off x="76835" y="5978525"/>
            <a:ext cx="762000" cy="762000"/>
          </a:xfrm>
          <a:prstGeom prst="rect">
            <a:avLst/>
          </a:prstGeom>
        </p:spPr>
      </p:pic>
      <p:pic>
        <p:nvPicPr>
          <p:cNvPr id="17409" name="图片 82945" descr="汉谟拉比法典"/>
          <p:cNvPicPr>
            <a:picLocks noChangeAspect="1" noChangeArrowheads="1"/>
          </p:cNvPicPr>
          <p:nvPr/>
        </p:nvPicPr>
        <p:blipFill>
          <a:blip r:embed="rId4"/>
          <a:stretch>
            <a:fillRect/>
          </a:stretch>
        </p:blipFill>
        <p:spPr bwMode="auto">
          <a:xfrm>
            <a:off x="383540" y="592455"/>
            <a:ext cx="2355850" cy="4108450"/>
          </a:xfrm>
          <a:prstGeom prst="rect">
            <a:avLst/>
          </a:prstGeom>
          <a:noFill/>
          <a:ln>
            <a:solidFill>
              <a:srgbClr val="FAFAFA"/>
            </a:solid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50" name="文本框 82949"/>
          <p:cNvSpPr txBox="1">
            <a:spLocks noChangeArrowheads="1"/>
          </p:cNvSpPr>
          <p:nvPr/>
        </p:nvSpPr>
        <p:spPr bwMode="auto">
          <a:xfrm>
            <a:off x="3178810" y="1160145"/>
            <a:ext cx="7894955" cy="829945"/>
          </a:xfrm>
          <a:prstGeom prst="rect">
            <a:avLst/>
          </a:prstGeom>
          <a:solidFill>
            <a:schemeClr val="bg1">
              <a:alpha val="80000"/>
            </a:schemeClr>
          </a:solid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spcBef>
                <a:spcPct val="50000"/>
              </a:spcBef>
            </a:pPr>
            <a:r>
              <a:rPr lang="zh-CN" altLang="en-US" sz="2400">
                <a:solidFill>
                  <a:schemeClr val="accent6"/>
                </a:solidFill>
                <a:latin typeface="汉仪细秀体简 L" panose="00020600040101010101" charset="-122"/>
                <a:ea typeface="汉仪细秀体简 L" panose="00020600040101010101" charset="-122"/>
                <a:cs typeface="汉仪细秀体简 L" panose="00020600040101010101" charset="-122"/>
              </a:rPr>
              <a:t> 巩固统治，维护社会秩序；维护奴隶主统治阶级利益，为他们服务。</a:t>
            </a:r>
          </a:p>
        </p:txBody>
      </p:sp>
      <p:sp>
        <p:nvSpPr>
          <p:cNvPr id="82952" name="文本框 82951"/>
          <p:cNvSpPr txBox="1">
            <a:spLocks noChangeArrowheads="1"/>
          </p:cNvSpPr>
          <p:nvPr/>
        </p:nvSpPr>
        <p:spPr bwMode="auto">
          <a:xfrm>
            <a:off x="3178810" y="3037840"/>
            <a:ext cx="7727950" cy="1198880"/>
          </a:xfrm>
          <a:prstGeom prst="rect">
            <a:avLst/>
          </a:prstGeom>
          <a:solidFill>
            <a:schemeClr val="bg1">
              <a:alpha val="80000"/>
            </a:schemeClr>
          </a:solid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spcBef>
                <a:spcPct val="50000"/>
              </a:spcBef>
            </a:pPr>
            <a:r>
              <a:rPr lang="zh-CN" altLang="en-US" sz="2400">
                <a:solidFill>
                  <a:schemeClr val="accent6"/>
                </a:solidFill>
                <a:latin typeface="汉仪细秀体简 L" panose="00020600040101010101" charset="-122"/>
                <a:ea typeface="汉仪细秀体简 L" panose="00020600040101010101" charset="-122"/>
                <a:cs typeface="汉仪细秀体简 L" panose="00020600040101010101" charset="-122"/>
              </a:rPr>
              <a:t>     这些规定同现代“法律面前人人平等”的精神是不同的，与现代法律相比，它所体现的法律公平十分有限，主要是为奴隶主阶级服务的。</a:t>
            </a:r>
          </a:p>
        </p:txBody>
      </p:sp>
      <p:sp>
        <p:nvSpPr>
          <p:cNvPr id="5" name="文本框 4"/>
          <p:cNvSpPr txBox="1">
            <a:spLocks noChangeArrowheads="1"/>
          </p:cNvSpPr>
          <p:nvPr/>
        </p:nvSpPr>
        <p:spPr bwMode="auto">
          <a:xfrm>
            <a:off x="3178810" y="5284470"/>
            <a:ext cx="7456170" cy="460375"/>
          </a:xfrm>
          <a:prstGeom prst="rect">
            <a:avLst/>
          </a:prstGeom>
          <a:solidFill>
            <a:schemeClr val="bg1">
              <a:alpha val="80000"/>
            </a:schemeClr>
          </a:solid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spcBef>
                <a:spcPct val="50000"/>
              </a:spcBef>
            </a:pPr>
            <a:r>
              <a:rPr lang="en-US" altLang="zh-CN">
                <a:solidFill>
                  <a:schemeClr val="accent6"/>
                </a:solidFill>
                <a:latin typeface="汉仪细秀体简 L" panose="00020600040101010101" charset="-122"/>
                <a:ea typeface="汉仪细秀体简 L" panose="00020600040101010101" charset="-122"/>
                <a:cs typeface="汉仪细秀体简 L" panose="00020600040101010101" charset="-122"/>
              </a:rPr>
              <a:t> </a:t>
            </a:r>
            <a:r>
              <a:rPr lang="zh-CN" altLang="en-US" sz="2400">
                <a:solidFill>
                  <a:schemeClr val="accent6"/>
                </a:solidFill>
                <a:latin typeface="汉仪细秀体简 L" panose="00020600040101010101" charset="-122"/>
                <a:ea typeface="汉仪细秀体简 L" panose="00020600040101010101" charset="-122"/>
                <a:cs typeface="汉仪细秀体简 L" panose="00020600040101010101" charset="-122"/>
              </a:rPr>
              <a:t>----迄今发现的最早的、保存完整的成文法典</a:t>
            </a:r>
          </a:p>
        </p:txBody>
      </p:sp>
      <p:sp>
        <p:nvSpPr>
          <p:cNvPr id="6" name="文本框 82948"/>
          <p:cNvSpPr txBox="1">
            <a:spLocks noChangeArrowheads="1"/>
          </p:cNvSpPr>
          <p:nvPr/>
        </p:nvSpPr>
        <p:spPr bwMode="auto">
          <a:xfrm>
            <a:off x="3178810" y="375285"/>
            <a:ext cx="7642860" cy="52197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spcBef>
                <a:spcPct val="50000"/>
              </a:spcBef>
            </a:pPr>
            <a:r>
              <a:rPr lang="en-US" altLang="zh-CN" sz="2800">
                <a:solidFill>
                  <a:schemeClr val="bg1"/>
                </a:solidFill>
                <a:latin typeface="汉仪细秀体简 L" panose="00020600040101010101" charset="-122"/>
                <a:ea typeface="汉仪细秀体简 L" panose="00020600040101010101" charset="-122"/>
                <a:cs typeface="汉仪细秀体简 L" panose="00020600040101010101" charset="-122"/>
              </a:rPr>
              <a:t>1</a:t>
            </a:r>
            <a:r>
              <a:rPr lang="zh-CN" altLang="en-US" sz="2800">
                <a:solidFill>
                  <a:schemeClr val="bg1"/>
                </a:solidFill>
                <a:latin typeface="汉仪细秀体简 L" panose="00020600040101010101" charset="-122"/>
                <a:ea typeface="汉仪细秀体简 L" panose="00020600040101010101" charset="-122"/>
                <a:cs typeface="汉仪细秀体简 L" panose="00020600040101010101" charset="-122"/>
              </a:rPr>
              <a:t>、法典的制定目的、实质分别是什么？</a:t>
            </a:r>
          </a:p>
        </p:txBody>
      </p:sp>
      <p:sp>
        <p:nvSpPr>
          <p:cNvPr id="7" name="文本框 82950"/>
          <p:cNvSpPr txBox="1">
            <a:spLocks noChangeArrowheads="1"/>
          </p:cNvSpPr>
          <p:nvPr/>
        </p:nvSpPr>
        <p:spPr bwMode="auto">
          <a:xfrm>
            <a:off x="3178810" y="2252980"/>
            <a:ext cx="7221855" cy="52197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spcBef>
                <a:spcPct val="50000"/>
              </a:spcBef>
            </a:pPr>
            <a:r>
              <a:rPr lang="en-US" altLang="zh-CN" sz="2800">
                <a:solidFill>
                  <a:schemeClr val="bg1"/>
                </a:solidFill>
                <a:latin typeface="汉仪细秀体简 L" panose="00020600040101010101" charset="-122"/>
                <a:ea typeface="汉仪细秀体简 L" panose="00020600040101010101" charset="-122"/>
                <a:cs typeface="汉仪细秀体简 L" panose="00020600040101010101" charset="-122"/>
              </a:rPr>
              <a:t>2</a:t>
            </a:r>
            <a:r>
              <a:rPr lang="zh-CN" altLang="en-US" sz="2800">
                <a:solidFill>
                  <a:schemeClr val="bg1"/>
                </a:solidFill>
                <a:latin typeface="汉仪细秀体简 L" panose="00020600040101010101" charset="-122"/>
                <a:ea typeface="汉仪细秀体简 L" panose="00020600040101010101" charset="-122"/>
                <a:cs typeface="汉仪细秀体简 L" panose="00020600040101010101" charset="-122"/>
              </a:rPr>
              <a:t>、它与现代的法律精神有什么不同？</a:t>
            </a:r>
          </a:p>
        </p:txBody>
      </p:sp>
      <p:sp>
        <p:nvSpPr>
          <p:cNvPr id="8" name="矩形 82952"/>
          <p:cNvSpPr/>
          <p:nvPr/>
        </p:nvSpPr>
        <p:spPr>
          <a:xfrm>
            <a:off x="3178810" y="4499610"/>
            <a:ext cx="2519680" cy="521970"/>
          </a:xfrm>
          <a:prstGeom prst="rect">
            <a:avLst/>
          </a:prstGeom>
          <a:noFill/>
          <a:ln w="9525">
            <a:noFill/>
          </a:ln>
        </p:spPr>
        <p:txBody>
          <a:bodyPr wrap="square">
            <a:spAutoFit/>
          </a:bodyPr>
          <a:lstStyle/>
          <a:p>
            <a:r>
              <a:rPr lang="en-US" altLang="zh-CN" sz="2800" noProof="1">
                <a:solidFill>
                  <a:schemeClr val="bg1"/>
                </a:solidFill>
                <a:latin typeface="汉仪细秀体简 L" panose="00020600040101010101" charset="-122"/>
                <a:ea typeface="汉仪细秀体简 L" panose="00020600040101010101" charset="-122"/>
                <a:cs typeface="汉仪细秀体简 L" panose="00020600040101010101" charset="-122"/>
              </a:rPr>
              <a:t>3</a:t>
            </a:r>
            <a:r>
              <a:rPr lang="zh-CN" altLang="en-US" sz="2800" noProof="1">
                <a:solidFill>
                  <a:schemeClr val="bg1"/>
                </a:solidFill>
                <a:latin typeface="汉仪细秀体简 L" panose="00020600040101010101" charset="-122"/>
                <a:ea typeface="汉仪细秀体简 L" panose="00020600040101010101" charset="-122"/>
                <a:cs typeface="汉仪细秀体简 L" panose="00020600040101010101" charset="-122"/>
              </a:rPr>
              <a:t>、地位：</a:t>
            </a:r>
          </a:p>
        </p:txBody>
      </p:sp>
    </p:spTree>
    <p:custDataLst>
      <p:tags r:id="rId6"/>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2950"/>
                                        </p:tgtEl>
                                        <p:attrNameLst>
                                          <p:attrName>style.visibility</p:attrName>
                                        </p:attrNameLst>
                                      </p:cBhvr>
                                      <p:to>
                                        <p:strVal val="visible"/>
                                      </p:to>
                                    </p:set>
                                    <p:anim calcmode="lin" valueType="num">
                                      <p:cBhvr additive="base">
                                        <p:cTn id="7" dur="500" fill="hold"/>
                                        <p:tgtEl>
                                          <p:spTgt spid="82950"/>
                                        </p:tgtEl>
                                        <p:attrNameLst>
                                          <p:attrName>ppt_x</p:attrName>
                                        </p:attrNameLst>
                                      </p:cBhvr>
                                      <p:tavLst>
                                        <p:tav tm="0">
                                          <p:val>
                                            <p:strVal val="#ppt_x"/>
                                          </p:val>
                                        </p:tav>
                                        <p:tav tm="100000">
                                          <p:val>
                                            <p:strVal val="#ppt_x"/>
                                          </p:val>
                                        </p:tav>
                                      </p:tavLst>
                                    </p:anim>
                                    <p:anim calcmode="lin" valueType="num">
                                      <p:cBhvr additive="base">
                                        <p:cTn id="8" dur="500" fill="hold"/>
                                        <p:tgtEl>
                                          <p:spTgt spid="8295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1" nodeType="clickEffect">
                                  <p:stCondLst>
                                    <p:cond delay="0"/>
                                  </p:stCondLst>
                                  <p:childTnLst>
                                    <p:set>
                                      <p:cBhvr>
                                        <p:cTn id="13" dur="1" fill="hold">
                                          <p:stCondLst>
                                            <p:cond delay="0"/>
                                          </p:stCondLst>
                                        </p:cTn>
                                        <p:tgtEl>
                                          <p:spTgt spid="82952"/>
                                        </p:tgtEl>
                                        <p:attrNameLst>
                                          <p:attrName>style.visibility</p:attrName>
                                        </p:attrNameLst>
                                      </p:cBhvr>
                                      <p:to>
                                        <p:strVal val="visible"/>
                                      </p:to>
                                    </p:set>
                                    <p:anim calcmode="lin" valueType="num">
                                      <p:cBhvr additive="base">
                                        <p:cTn id="14" dur="500" fill="hold"/>
                                        <p:tgtEl>
                                          <p:spTgt spid="82952"/>
                                        </p:tgtEl>
                                        <p:attrNameLst>
                                          <p:attrName>ppt_x</p:attrName>
                                        </p:attrNameLst>
                                      </p:cBhvr>
                                      <p:tavLst>
                                        <p:tav tm="0">
                                          <p:val>
                                            <p:strVal val="#ppt_x"/>
                                          </p:val>
                                        </p:tav>
                                        <p:tav tm="100000">
                                          <p:val>
                                            <p:strVal val="#ppt_x"/>
                                          </p:val>
                                        </p:tav>
                                      </p:tavLst>
                                    </p:anim>
                                    <p:anim calcmode="lin" valueType="num">
                                      <p:cBhvr additive="base">
                                        <p:cTn id="15" dur="500" fill="hold"/>
                                        <p:tgtEl>
                                          <p:spTgt spid="82952"/>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3" presetClass="entr" presetSubtype="10" fill="hold" grpId="2"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50" grpId="0"/>
      <p:bldP spid="82952" grpId="1"/>
      <p:bldP spid="5" grpId="2"/>
    </p:bld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1">
          <a:blip r:embed="rId4"/>
          <a:tile tx="0" ty="0" sx="63000" sy="63000" flip="none" algn="tl"/>
        </a:blipFill>
        <a:effectLst/>
      </p:bgPr>
    </p:bg>
    <p:spTree>
      <p:nvGrpSpPr>
        <p:cNvPr id="1" name=""/>
        <p:cNvGrpSpPr/>
        <p:nvPr/>
      </p:nvGrpSpPr>
      <p:grpSpPr>
        <a:xfrm>
          <a:off x="0" y="0"/>
          <a:ext cx="0" cy="0"/>
        </a:xfrm>
      </p:grpSpPr>
      <p:sp>
        <p:nvSpPr>
          <p:cNvPr id="62" name="矩形 61"/>
          <p:cNvSpPr/>
          <p:nvPr/>
        </p:nvSpPr>
        <p:spPr>
          <a:xfrm>
            <a:off x="0" y="-5080"/>
            <a:ext cx="12179935" cy="6868795"/>
          </a:xfrm>
          <a:prstGeom prst="rect">
            <a:avLst/>
          </a:prstGeom>
          <a:solidFill>
            <a:schemeClr val="accent6">
              <a:alpha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直角三角形 1"/>
          <p:cNvSpPr/>
          <p:nvPr/>
        </p:nvSpPr>
        <p:spPr>
          <a:xfrm>
            <a:off x="0" y="5391150"/>
            <a:ext cx="12165330" cy="147256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838835" y="6068060"/>
            <a:ext cx="3836670" cy="583565"/>
          </a:xfrm>
          <a:prstGeom prst="rect">
            <a:avLst/>
          </a:prstGeom>
          <a:noFill/>
        </p:spPr>
        <p:txBody>
          <a:bodyPr wrap="square" rtlCol="0">
            <a:spAutoFit/>
          </a:bodyPr>
          <a:lstStyle/>
          <a:p>
            <a:pPr eaLnBrk="0" hangingPunct="0">
              <a:spcBef>
                <a:spcPct val="50000"/>
              </a:spcBef>
            </a:pPr>
            <a:r>
              <a:rPr lang="zh-CN" altLang="en-US" sz="3200">
                <a:solidFill>
                  <a:schemeClr val="accent6"/>
                </a:solidFill>
                <a:latin typeface="汉仪细秀体简 L" panose="00020600040101010101" charset="-122"/>
                <a:ea typeface="汉仪细秀体简 L" panose="00020600040101010101" charset="-122"/>
                <a:sym typeface="+mn-ea"/>
              </a:rPr>
              <a:t>《汉谟拉比法典》</a:t>
            </a:r>
          </a:p>
        </p:txBody>
      </p:sp>
      <p:pic>
        <p:nvPicPr>
          <p:cNvPr id="4" name="图片 3" descr="3471015"/>
          <p:cNvPicPr>
            <a:picLocks noChangeAspect="1"/>
          </p:cNvPicPr>
          <p:nvPr/>
        </p:nvPicPr>
        <p:blipFill>
          <a:blip r:embed="rId3"/>
          <a:stretch>
            <a:fillRect/>
          </a:stretch>
        </p:blipFill>
        <p:spPr>
          <a:xfrm>
            <a:off x="76835" y="5978525"/>
            <a:ext cx="762000" cy="762000"/>
          </a:xfrm>
          <a:prstGeom prst="rect">
            <a:avLst/>
          </a:prstGeom>
        </p:spPr>
      </p:pic>
      <p:sp>
        <p:nvSpPr>
          <p:cNvPr id="10" name="椭圆 9"/>
          <p:cNvSpPr/>
          <p:nvPr/>
        </p:nvSpPr>
        <p:spPr>
          <a:xfrm>
            <a:off x="273050" y="1205865"/>
            <a:ext cx="3434715" cy="343471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a:solidFill>
                  <a:schemeClr val="accent6"/>
                </a:solidFill>
                <a:latin typeface="汉仪细秀体简 L" panose="00020600040101010101" charset="-122"/>
                <a:ea typeface="汉仪细秀体简 L" panose="00020600040101010101" charset="-122"/>
                <a:sym typeface="+mn-ea"/>
              </a:rPr>
              <a:t>法典反映的社会状况</a:t>
            </a:r>
            <a:endParaRPr lang="zh-CN" altLang="en-US" sz="3200">
              <a:solidFill>
                <a:schemeClr val="accent6"/>
              </a:solidFill>
              <a:latin typeface="汉仪细秀体简 L" panose="00020600040101010101" charset="-122"/>
              <a:ea typeface="汉仪细秀体简 L" panose="00020600040101010101" charset="-122"/>
            </a:endParaRPr>
          </a:p>
        </p:txBody>
      </p:sp>
      <p:sp>
        <p:nvSpPr>
          <p:cNvPr id="11" name="左大括号 10"/>
          <p:cNvSpPr/>
          <p:nvPr/>
        </p:nvSpPr>
        <p:spPr>
          <a:xfrm>
            <a:off x="3996690" y="282575"/>
            <a:ext cx="721360" cy="5282565"/>
          </a:xfrm>
          <a:prstGeom prst="leftBrace">
            <a:avLst>
              <a:gd name="adj1" fmla="val 183076"/>
              <a:gd name="adj2" fmla="val 50000"/>
            </a:avLst>
          </a:prstGeom>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矩形 11"/>
          <p:cNvSpPr/>
          <p:nvPr/>
        </p:nvSpPr>
        <p:spPr>
          <a:xfrm>
            <a:off x="5029200" y="1058228"/>
            <a:ext cx="1822450" cy="586740"/>
          </a:xfrm>
          <a:prstGeom prst="rect">
            <a:avLst/>
          </a:prstGeom>
        </p:spPr>
        <p:txBody>
          <a:bodyPr wrap="none" lIns="91437" tIns="45718" rIns="91437" bIns="45718">
            <a:spAutoFit/>
          </a:bodyPr>
          <a:lstStyle/>
          <a:p>
            <a:pPr eaLnBrk="0" hangingPunct="0">
              <a:defRPr/>
            </a:pPr>
            <a:r>
              <a:rPr lang="zh-CN" altLang="en-US" sz="3225" noProof="1">
                <a:solidFill>
                  <a:schemeClr val="bg1"/>
                </a:solidFill>
                <a:latin typeface="汉仪细秀体简 L" panose="00020600040101010101" charset="-122"/>
                <a:ea typeface="汉仪细秀体简 L" panose="00020600040101010101" charset="-122"/>
                <a:cs typeface="+mn-ea"/>
              </a:rPr>
              <a:t>社会等级</a:t>
            </a:r>
          </a:p>
        </p:txBody>
      </p:sp>
      <p:sp>
        <p:nvSpPr>
          <p:cNvPr id="13" name="矩形 12"/>
          <p:cNvSpPr/>
          <p:nvPr/>
        </p:nvSpPr>
        <p:spPr>
          <a:xfrm>
            <a:off x="5029200" y="3017838"/>
            <a:ext cx="6334760" cy="586740"/>
          </a:xfrm>
          <a:prstGeom prst="rect">
            <a:avLst/>
          </a:prstGeom>
        </p:spPr>
        <p:txBody>
          <a:bodyPr wrap="none" lIns="91437" tIns="45718" rIns="91437" bIns="45718">
            <a:spAutoFit/>
          </a:bodyPr>
          <a:lstStyle/>
          <a:p>
            <a:pPr eaLnBrk="0" hangingPunct="0">
              <a:defRPr/>
            </a:pPr>
            <a:r>
              <a:rPr lang="zh-CN" altLang="en-US" sz="3225" noProof="1">
                <a:solidFill>
                  <a:schemeClr val="bg1"/>
                </a:solidFill>
                <a:latin typeface="汉仪细秀体简 L" panose="00020600040101010101" charset="-122"/>
                <a:ea typeface="汉仪细秀体简 L" panose="00020600040101010101" charset="-122"/>
                <a:cs typeface="+mn-ea"/>
              </a:rPr>
              <a:t>家庭奴隶制：古巴比伦的一大特征</a:t>
            </a:r>
          </a:p>
        </p:txBody>
      </p:sp>
      <p:sp>
        <p:nvSpPr>
          <p:cNvPr id="14" name="矩形 13"/>
          <p:cNvSpPr/>
          <p:nvPr/>
        </p:nvSpPr>
        <p:spPr>
          <a:xfrm>
            <a:off x="5029200" y="4977448"/>
            <a:ext cx="3463290" cy="586740"/>
          </a:xfrm>
          <a:prstGeom prst="rect">
            <a:avLst/>
          </a:prstGeom>
        </p:spPr>
        <p:txBody>
          <a:bodyPr wrap="none" lIns="91437" tIns="45718" rIns="91437" bIns="45718">
            <a:spAutoFit/>
          </a:bodyPr>
          <a:lstStyle/>
          <a:p>
            <a:pPr eaLnBrk="0" hangingPunct="0">
              <a:defRPr/>
            </a:pPr>
            <a:r>
              <a:rPr lang="zh-CN" altLang="zh-CN" sz="3225" noProof="1">
                <a:solidFill>
                  <a:schemeClr val="bg1"/>
                </a:solidFill>
                <a:latin typeface="汉仪细秀体简 L" panose="00020600040101010101" charset="-122"/>
                <a:ea typeface="汉仪细秀体简 L" panose="00020600040101010101" charset="-122"/>
                <a:cs typeface="+mn-ea"/>
              </a:rPr>
              <a:t>商品经济比较活跃</a:t>
            </a:r>
          </a:p>
        </p:txBody>
      </p:sp>
      <p:sp>
        <p:nvSpPr>
          <p:cNvPr id="15" name="左大括号 14"/>
          <p:cNvSpPr/>
          <p:nvPr/>
        </p:nvSpPr>
        <p:spPr>
          <a:xfrm>
            <a:off x="7157085" y="138430"/>
            <a:ext cx="306070" cy="2222500"/>
          </a:xfrm>
          <a:prstGeom prst="leftBrace">
            <a:avLst>
              <a:gd name="adj1" fmla="val 735294"/>
              <a:gd name="adj2" fmla="val 50000"/>
            </a:avLst>
          </a:prstGeom>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汉仪细秀体简 L" panose="00020600040101010101" charset="-122"/>
              <a:ea typeface="汉仪细秀体简 L" panose="00020600040101010101" charset="-122"/>
            </a:endParaRPr>
          </a:p>
        </p:txBody>
      </p:sp>
      <p:sp>
        <p:nvSpPr>
          <p:cNvPr id="16" name="矩形 15"/>
          <p:cNvSpPr/>
          <p:nvPr/>
        </p:nvSpPr>
        <p:spPr>
          <a:xfrm>
            <a:off x="7734300" y="116840"/>
            <a:ext cx="3359150" cy="517525"/>
          </a:xfrm>
          <a:prstGeom prst="rect">
            <a:avLst/>
          </a:prstGeom>
          <a:solidFill>
            <a:schemeClr val="bg1">
              <a:alpha val="80000"/>
            </a:schemeClr>
          </a:solidFill>
        </p:spPr>
        <p:txBody>
          <a:bodyPr wrap="none" lIns="91437" tIns="45718" rIns="91437" bIns="45718">
            <a:spAutoFit/>
          </a:bodyPr>
          <a:lstStyle/>
          <a:p>
            <a:pPr eaLnBrk="0" hangingPunct="0">
              <a:defRPr/>
            </a:pPr>
            <a:r>
              <a:rPr lang="zh-CN" altLang="en-US" sz="2775" noProof="1">
                <a:solidFill>
                  <a:schemeClr val="accent6"/>
                </a:solidFill>
                <a:latin typeface="汉仪细秀体简 L" panose="00020600040101010101" charset="-122"/>
                <a:ea typeface="汉仪细秀体简 L" panose="00020600040101010101" charset="-122"/>
                <a:cs typeface="+mn-ea"/>
              </a:rPr>
              <a:t>拥有公民权的自由民</a:t>
            </a:r>
          </a:p>
        </p:txBody>
      </p:sp>
      <p:sp>
        <p:nvSpPr>
          <p:cNvPr id="17" name="矩形 16"/>
          <p:cNvSpPr/>
          <p:nvPr/>
        </p:nvSpPr>
        <p:spPr>
          <a:xfrm>
            <a:off x="7734300" y="1062355"/>
            <a:ext cx="3006090" cy="517525"/>
          </a:xfrm>
          <a:prstGeom prst="rect">
            <a:avLst/>
          </a:prstGeom>
          <a:solidFill>
            <a:schemeClr val="bg1">
              <a:alpha val="80000"/>
            </a:schemeClr>
          </a:solidFill>
        </p:spPr>
        <p:txBody>
          <a:bodyPr wrap="none" lIns="91437" tIns="45718" rIns="91437" bIns="45718">
            <a:spAutoFit/>
          </a:bodyPr>
          <a:lstStyle/>
          <a:p>
            <a:pPr eaLnBrk="0" hangingPunct="0">
              <a:defRPr/>
            </a:pPr>
            <a:r>
              <a:rPr lang="zh-CN" altLang="en-US" sz="2775" noProof="1">
                <a:solidFill>
                  <a:schemeClr val="accent6"/>
                </a:solidFill>
                <a:latin typeface="汉仪细秀体简 L" panose="00020600040101010101" charset="-122"/>
                <a:ea typeface="汉仪细秀体简 L" panose="00020600040101010101" charset="-122"/>
                <a:cs typeface="+mn-ea"/>
              </a:rPr>
              <a:t>无公民权的自由民</a:t>
            </a:r>
          </a:p>
        </p:txBody>
      </p:sp>
      <p:sp>
        <p:nvSpPr>
          <p:cNvPr id="18" name="矩形 17"/>
          <p:cNvSpPr/>
          <p:nvPr/>
        </p:nvSpPr>
        <p:spPr>
          <a:xfrm>
            <a:off x="7734300" y="2007870"/>
            <a:ext cx="887730" cy="517525"/>
          </a:xfrm>
          <a:prstGeom prst="rect">
            <a:avLst/>
          </a:prstGeom>
          <a:solidFill>
            <a:schemeClr val="bg1">
              <a:alpha val="80000"/>
            </a:schemeClr>
          </a:solidFill>
        </p:spPr>
        <p:txBody>
          <a:bodyPr wrap="none" lIns="91437" tIns="45718" rIns="91437" bIns="45718">
            <a:spAutoFit/>
          </a:bodyPr>
          <a:lstStyle/>
          <a:p>
            <a:pPr eaLnBrk="0" hangingPunct="0">
              <a:defRPr/>
            </a:pPr>
            <a:r>
              <a:rPr lang="zh-CN" altLang="en-US" sz="2775" noProof="1">
                <a:solidFill>
                  <a:schemeClr val="accent6"/>
                </a:solidFill>
                <a:latin typeface="汉仪细秀体简 L" panose="00020600040101010101" charset="-122"/>
                <a:ea typeface="汉仪细秀体简 L" panose="00020600040101010101" charset="-122"/>
                <a:cs typeface="+mn-ea"/>
              </a:rPr>
              <a:t>奴隶</a:t>
            </a:r>
          </a:p>
        </p:txBody>
      </p:sp>
    </p:spTree>
    <p:custDataLst>
      <p:tags r:id="rId5"/>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6" presetClass="entr" presetSubtype="21" fill="hold" grpId="1"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arn(inVertical)">
                                      <p:cBhvr>
                                        <p:cTn id="13" dur="500"/>
                                        <p:tgtEl>
                                          <p:spTgt spid="13"/>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6" presetClass="entr" presetSubtype="21" fill="hold" grpId="2"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arn(inVertical)">
                                      <p:cBhvr>
                                        <p:cTn id="19" dur="500"/>
                                        <p:tgtEl>
                                          <p:spTgt spid="14"/>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22" presetClass="entr" presetSubtype="4" fill="hold" grpId="3" nodeType="click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down)">
                                      <p:cBhvr>
                                        <p:cTn id="25" dur="500"/>
                                        <p:tgtEl>
                                          <p:spTgt spid="16"/>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22" presetClass="entr" presetSubtype="4" fill="hold" grpId="4"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down)">
                                      <p:cBhvr>
                                        <p:cTn id="31" dur="500"/>
                                        <p:tgtEl>
                                          <p:spTgt spid="17"/>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22" presetClass="entr" presetSubtype="4" fill="hold" grpId="5"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wipe(down)">
                                      <p:cBhvr>
                                        <p:cTn id="3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1"/>
      <p:bldP spid="14" grpId="2"/>
      <p:bldP spid="16" grpId="3"/>
      <p:bldP spid="17" grpId="4"/>
      <p:bldP spid="18" grpId="5"/>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1">
          <a:blip r:embed="rId8"/>
          <a:tile tx="0" ty="0" sx="63000" sy="63000" flip="none" algn="tl"/>
        </a:blipFill>
        <a:effectLst/>
      </p:bgPr>
    </p:bg>
    <p:spTree>
      <p:nvGrpSpPr>
        <p:cNvPr id="1" name=""/>
        <p:cNvGrpSpPr/>
        <p:nvPr/>
      </p:nvGrpSpPr>
      <p:grpSpPr>
        <a:xfrm>
          <a:off x="0" y="0"/>
          <a:ext cx="0" cy="0"/>
        </a:xfrm>
      </p:grpSpPr>
      <p:sp>
        <p:nvSpPr>
          <p:cNvPr id="62" name="矩形 61"/>
          <p:cNvSpPr/>
          <p:nvPr/>
        </p:nvSpPr>
        <p:spPr>
          <a:xfrm>
            <a:off x="0" y="-5080"/>
            <a:ext cx="12179935" cy="6868795"/>
          </a:xfrm>
          <a:prstGeom prst="rect">
            <a:avLst/>
          </a:prstGeom>
          <a:solidFill>
            <a:schemeClr val="accent6">
              <a:alpha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直角三角形 1"/>
          <p:cNvSpPr/>
          <p:nvPr/>
        </p:nvSpPr>
        <p:spPr>
          <a:xfrm>
            <a:off x="0" y="5391150"/>
            <a:ext cx="12165330" cy="147256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838835" y="6068060"/>
            <a:ext cx="3836670" cy="521970"/>
          </a:xfrm>
          <a:prstGeom prst="rect">
            <a:avLst/>
          </a:prstGeom>
          <a:noFill/>
        </p:spPr>
        <p:txBody>
          <a:bodyPr wrap="square" rtlCol="0">
            <a:spAutoFit/>
          </a:bodyPr>
          <a:lstStyle/>
          <a:p>
            <a:pPr eaLnBrk="0" hangingPunct="0">
              <a:spcBef>
                <a:spcPct val="50000"/>
              </a:spcBef>
            </a:pPr>
            <a:r>
              <a:rPr lang="zh-CN" altLang="en-US" sz="2800">
                <a:solidFill>
                  <a:schemeClr val="accent6"/>
                </a:solidFill>
                <a:latin typeface="汉仪细秀体简 L" panose="00020600040101010101" charset="-122"/>
                <a:ea typeface="汉仪细秀体简 L" panose="00020600040101010101" charset="-122"/>
                <a:sym typeface="+mn-ea"/>
              </a:rPr>
              <a:t>古代两河流域文明成就</a:t>
            </a:r>
          </a:p>
        </p:txBody>
      </p:sp>
      <p:pic>
        <p:nvPicPr>
          <p:cNvPr id="4" name="图片 3" descr="3471015"/>
          <p:cNvPicPr>
            <a:picLocks noChangeAspect="1"/>
          </p:cNvPicPr>
          <p:nvPr/>
        </p:nvPicPr>
        <p:blipFill>
          <a:blip r:embed="rId3"/>
          <a:stretch>
            <a:fillRect/>
          </a:stretch>
        </p:blipFill>
        <p:spPr>
          <a:xfrm>
            <a:off x="76835" y="5978525"/>
            <a:ext cx="762000" cy="762000"/>
          </a:xfrm>
          <a:prstGeom prst="rect">
            <a:avLst/>
          </a:prstGeom>
        </p:spPr>
      </p:pic>
      <p:sp>
        <p:nvSpPr>
          <p:cNvPr id="59397" name="文本框 4"/>
          <p:cNvSpPr txBox="1">
            <a:spLocks noChangeArrowheads="1"/>
          </p:cNvSpPr>
          <p:nvPr/>
        </p:nvSpPr>
        <p:spPr bwMode="auto">
          <a:xfrm>
            <a:off x="320040" y="456565"/>
            <a:ext cx="3654425"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en-US" altLang="zh-CN" sz="3200">
                <a:solidFill>
                  <a:schemeClr val="bg1"/>
                </a:solidFill>
                <a:latin typeface="汉仪细秀体简 L" panose="00020600040101010101" charset="-122"/>
                <a:ea typeface="汉仪细秀体简 L" panose="00020600040101010101" charset="-122"/>
                <a:cs typeface="汉仪细秀体简 L" panose="00020600040101010101" charset="-122"/>
              </a:rPr>
              <a:t>1</a:t>
            </a:r>
            <a:r>
              <a:rPr lang="zh-CN" altLang="en-US" sz="3200">
                <a:solidFill>
                  <a:schemeClr val="bg1"/>
                </a:solidFill>
                <a:latin typeface="汉仪细秀体简 L" panose="00020600040101010101" charset="-122"/>
                <a:ea typeface="汉仪细秀体简 L" panose="00020600040101010101" charset="-122"/>
                <a:cs typeface="汉仪细秀体简 L" panose="00020600040101010101" charset="-122"/>
              </a:rPr>
              <a:t>、楔形文字</a:t>
            </a:r>
          </a:p>
        </p:txBody>
      </p:sp>
      <p:grpSp>
        <p:nvGrpSpPr>
          <p:cNvPr id="5" name="组合 4"/>
          <p:cNvGrpSpPr/>
          <p:nvPr/>
        </p:nvGrpSpPr>
        <p:grpSpPr>
          <a:xfrm>
            <a:off x="3170555" y="457200"/>
            <a:ext cx="3386455" cy="582930"/>
            <a:chOff x="7363" y="1188"/>
            <a:chExt cx="5333" cy="918"/>
          </a:xfrm>
        </p:grpSpPr>
        <p:sp>
          <p:nvSpPr>
            <p:cNvPr id="243726" name="Rectangle 14"/>
            <p:cNvSpPr>
              <a:spLocks noChangeArrowheads="1"/>
            </p:cNvSpPr>
            <p:nvPr/>
          </p:nvSpPr>
          <p:spPr bwMode="auto">
            <a:xfrm>
              <a:off x="7363" y="1188"/>
              <a:ext cx="2462" cy="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3200">
                  <a:solidFill>
                    <a:schemeClr val="bg1"/>
                  </a:solidFill>
                  <a:latin typeface="汉仪细秀体简 L" panose="00020600040101010101" charset="-122"/>
                  <a:ea typeface="汉仪细秀体简 L" panose="00020600040101010101" charset="-122"/>
                </a:rPr>
                <a:t>发明者：</a:t>
              </a:r>
            </a:p>
          </p:txBody>
        </p:sp>
        <p:sp>
          <p:nvSpPr>
            <p:cNvPr id="243728" name="Rectangle 16"/>
            <p:cNvSpPr>
              <a:spLocks noChangeArrowheads="1"/>
            </p:cNvSpPr>
            <p:nvPr/>
          </p:nvSpPr>
          <p:spPr bwMode="auto">
            <a:xfrm>
              <a:off x="10018" y="1236"/>
              <a:ext cx="2679" cy="822"/>
            </a:xfrm>
            <a:prstGeom prst="rect">
              <a:avLst/>
            </a:prstGeom>
            <a:solidFill>
              <a:schemeClr val="bg1">
                <a:alpha val="80000"/>
              </a:schemeClr>
            </a:solid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a:solidFill>
                    <a:schemeClr val="accent6"/>
                  </a:solidFill>
                  <a:latin typeface="汉仪细秀体简 L" panose="00020600040101010101" charset="-122"/>
                  <a:ea typeface="汉仪细秀体简 L" panose="00020600040101010101" charset="-122"/>
                </a:rPr>
                <a:t>苏美尔人</a:t>
              </a:r>
            </a:p>
          </p:txBody>
        </p:sp>
      </p:grpSp>
      <p:pic>
        <p:nvPicPr>
          <p:cNvPr id="61443" name="图片 61442"/>
          <p:cNvPicPr>
            <a:picLocks noChangeAspect="1" noChangeArrowheads="1"/>
          </p:cNvPicPr>
          <p:nvPr/>
        </p:nvPicPr>
        <p:blipFill>
          <a:blip r:embed="rId4"/>
          <a:stretch>
            <a:fillRect/>
          </a:stretch>
        </p:blipFill>
        <p:spPr bwMode="auto">
          <a:xfrm>
            <a:off x="320040" y="1418273"/>
            <a:ext cx="1681480" cy="2197735"/>
          </a:xfrm>
          <a:prstGeom prst="rect">
            <a:avLst/>
          </a:prstGeom>
          <a:noFill/>
          <a:ln>
            <a:solidFill>
              <a:schemeClr val="bg1"/>
            </a:solid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44" name="图片 61443"/>
          <p:cNvPicPr>
            <a:picLocks noChangeAspect="1" noChangeArrowheads="1"/>
          </p:cNvPicPr>
          <p:nvPr/>
        </p:nvPicPr>
        <p:blipFill>
          <a:blip r:embed="rId5"/>
          <a:stretch>
            <a:fillRect/>
          </a:stretch>
        </p:blipFill>
        <p:spPr bwMode="auto">
          <a:xfrm>
            <a:off x="2314575" y="1417638"/>
            <a:ext cx="1985010" cy="2199005"/>
          </a:xfrm>
          <a:prstGeom prst="rect">
            <a:avLst/>
          </a:prstGeom>
          <a:noFill/>
          <a:ln>
            <a:solidFill>
              <a:schemeClr val="bg1"/>
            </a:solid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45" name="图片 61444"/>
          <p:cNvPicPr>
            <a:picLocks noChangeAspect="1" noChangeArrowheads="1"/>
          </p:cNvPicPr>
          <p:nvPr/>
        </p:nvPicPr>
        <p:blipFill>
          <a:blip r:embed="rId6"/>
          <a:stretch>
            <a:fillRect/>
          </a:stretch>
        </p:blipFill>
        <p:spPr bwMode="auto">
          <a:xfrm>
            <a:off x="4612640" y="1417955"/>
            <a:ext cx="1945005" cy="2198370"/>
          </a:xfrm>
          <a:prstGeom prst="rect">
            <a:avLst/>
          </a:prstGeom>
          <a:noFill/>
          <a:ln>
            <a:solidFill>
              <a:schemeClr val="bg1"/>
            </a:solid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6" name="文本框 61445"/>
          <p:cNvSpPr txBox="1">
            <a:spLocks noChangeArrowheads="1"/>
          </p:cNvSpPr>
          <p:nvPr/>
        </p:nvSpPr>
        <p:spPr bwMode="auto">
          <a:xfrm>
            <a:off x="801053" y="4050348"/>
            <a:ext cx="719137" cy="829945"/>
          </a:xfrm>
          <a:prstGeom prst="rect">
            <a:avLst/>
          </a:prstGeom>
          <a:noFill/>
          <a:ln w="38100" cmpd="dbl">
            <a:noFill/>
            <a:miter lim="800000"/>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4800">
                <a:solidFill>
                  <a:schemeClr val="bg1"/>
                </a:solidFill>
                <a:latin typeface="汉仪细秀体简 L" panose="00020600040101010101" charset="-122"/>
                <a:ea typeface="汉仪细秀体简 L" panose="00020600040101010101" charset="-122"/>
              </a:rPr>
              <a:t>足</a:t>
            </a:r>
          </a:p>
        </p:txBody>
      </p:sp>
      <p:sp>
        <p:nvSpPr>
          <p:cNvPr id="61447" name="文本框 61446"/>
          <p:cNvSpPr txBox="1">
            <a:spLocks noChangeArrowheads="1"/>
          </p:cNvSpPr>
          <p:nvPr/>
        </p:nvSpPr>
        <p:spPr bwMode="auto">
          <a:xfrm>
            <a:off x="2911475" y="4050348"/>
            <a:ext cx="791845" cy="829945"/>
          </a:xfrm>
          <a:prstGeom prst="rect">
            <a:avLst/>
          </a:prstGeom>
          <a:noFill/>
          <a:ln w="38100" cmpd="dbl">
            <a:noFill/>
            <a:miter lim="800000"/>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4800">
                <a:solidFill>
                  <a:schemeClr val="bg1"/>
                </a:solidFill>
                <a:latin typeface="汉仪细秀体简 L" panose="00020600040101010101" charset="-122"/>
                <a:ea typeface="汉仪细秀体简 L" panose="00020600040101010101" charset="-122"/>
              </a:rPr>
              <a:t>鱼</a:t>
            </a:r>
          </a:p>
        </p:txBody>
      </p:sp>
      <p:sp>
        <p:nvSpPr>
          <p:cNvPr id="61448" name="文本框 61447"/>
          <p:cNvSpPr txBox="1">
            <a:spLocks noChangeArrowheads="1"/>
          </p:cNvSpPr>
          <p:nvPr/>
        </p:nvSpPr>
        <p:spPr bwMode="auto">
          <a:xfrm>
            <a:off x="5346700" y="4050348"/>
            <a:ext cx="720725" cy="829945"/>
          </a:xfrm>
          <a:prstGeom prst="rect">
            <a:avLst/>
          </a:prstGeom>
          <a:noFill/>
          <a:ln w="38100" cmpd="dbl">
            <a:noFill/>
            <a:miter lim="800000"/>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4800">
                <a:solidFill>
                  <a:schemeClr val="bg1"/>
                </a:solidFill>
                <a:latin typeface="汉仪细秀体简 L" panose="00020600040101010101" charset="-122"/>
                <a:ea typeface="汉仪细秀体简 L" panose="00020600040101010101" charset="-122"/>
              </a:rPr>
              <a:t>山</a:t>
            </a:r>
          </a:p>
        </p:txBody>
      </p:sp>
      <p:pic>
        <p:nvPicPr>
          <p:cNvPr id="20494" name="Picture 4" descr="以楔形文字写成的《汉谟拉比法典》部分内容"/>
          <p:cNvPicPr>
            <a:picLocks noChangeAspect="1" noChangeArrowheads="1"/>
          </p:cNvPicPr>
          <p:nvPr/>
        </p:nvPicPr>
        <p:blipFill>
          <a:blip r:embed="rId7"/>
          <a:stretch>
            <a:fillRect/>
          </a:stretch>
        </p:blipFill>
        <p:spPr bwMode="auto">
          <a:xfrm>
            <a:off x="7023100" y="1402398"/>
            <a:ext cx="4775200" cy="15075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95" name="Rectangle 9"/>
          <p:cNvSpPr>
            <a:spLocks noChangeArrowheads="1"/>
          </p:cNvSpPr>
          <p:nvPr/>
        </p:nvSpPr>
        <p:spPr bwMode="auto">
          <a:xfrm>
            <a:off x="7023100" y="2909888"/>
            <a:ext cx="4787900" cy="706755"/>
          </a:xfrm>
          <a:prstGeom prst="rect">
            <a:avLst/>
          </a:prstGeom>
          <a:solidFill>
            <a:schemeClr val="bg1">
              <a:alpha val="80000"/>
            </a:schemeClr>
          </a:solid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a:solidFill>
                  <a:schemeClr val="accent6"/>
                </a:solidFill>
                <a:latin typeface="汉仪细秀体简 L" panose="00020600040101010101" charset="-122"/>
                <a:ea typeface="汉仪细秀体简 L" panose="00020600040101010101" charset="-122"/>
              </a:rPr>
              <a:t>以楔形文字写成的</a:t>
            </a:r>
            <a:r>
              <a:rPr lang="en-US" altLang="zh-CN" sz="2000">
                <a:solidFill>
                  <a:schemeClr val="accent6"/>
                </a:solidFill>
                <a:latin typeface="汉仪细秀体简 L" panose="00020600040101010101" charset="-122"/>
                <a:ea typeface="汉仪细秀体简 L" panose="00020600040101010101" charset="-122"/>
              </a:rPr>
              <a:t>《</a:t>
            </a:r>
            <a:r>
              <a:rPr lang="zh-CN" altLang="en-US" sz="2000">
                <a:solidFill>
                  <a:schemeClr val="accent6"/>
                </a:solidFill>
                <a:latin typeface="汉仪细秀体简 L" panose="00020600040101010101" charset="-122"/>
                <a:ea typeface="汉仪细秀体简 L" panose="00020600040101010101" charset="-122"/>
              </a:rPr>
              <a:t>汉谟拉比法典</a:t>
            </a:r>
            <a:r>
              <a:rPr lang="en-US" altLang="zh-CN" sz="2000">
                <a:solidFill>
                  <a:schemeClr val="accent6"/>
                </a:solidFill>
                <a:latin typeface="汉仪细秀体简 L" panose="00020600040101010101" charset="-122"/>
                <a:ea typeface="汉仪细秀体简 L" panose="00020600040101010101" charset="-122"/>
              </a:rPr>
              <a:t>》</a:t>
            </a:r>
            <a:r>
              <a:rPr lang="zh-CN" altLang="en-US" sz="2000">
                <a:solidFill>
                  <a:schemeClr val="accent6"/>
                </a:solidFill>
                <a:latin typeface="汉仪细秀体简 L" panose="00020600040101010101" charset="-122"/>
                <a:ea typeface="汉仪细秀体简 L" panose="00020600040101010101" charset="-122"/>
              </a:rPr>
              <a:t>部分内容</a:t>
            </a:r>
          </a:p>
        </p:txBody>
      </p:sp>
      <p:sp>
        <p:nvSpPr>
          <p:cNvPr id="63498" name="文本框 63497"/>
          <p:cNvSpPr txBox="1">
            <a:spLocks noChangeArrowheads="1"/>
          </p:cNvSpPr>
          <p:nvPr/>
        </p:nvSpPr>
        <p:spPr bwMode="auto">
          <a:xfrm>
            <a:off x="7023100" y="4142740"/>
            <a:ext cx="4787900" cy="645160"/>
          </a:xfrm>
          <a:prstGeom prst="rect">
            <a:avLst/>
          </a:prstGeom>
          <a:solidFill>
            <a:schemeClr val="bg1">
              <a:alpha val="80000"/>
            </a:schemeClr>
          </a:solid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dist"/>
            <a:r>
              <a:rPr lang="zh-CN" altLang="en-US" sz="3600">
                <a:solidFill>
                  <a:schemeClr val="accent6"/>
                </a:solidFill>
                <a:latin typeface="汉仪细秀体简 L" panose="00020600040101010101" charset="-122"/>
                <a:ea typeface="汉仪细秀体简 L" panose="00020600040101010101" charset="-122"/>
              </a:rPr>
              <a:t>世界上较早文字之一</a:t>
            </a:r>
          </a:p>
        </p:txBody>
      </p:sp>
    </p:spTree>
    <p:custDataLst>
      <p:tags r:id="rId9"/>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4" fill="hold" grpId="0" nodeType="withEffect">
                                  <p:stCondLst>
                                    <p:cond delay="0"/>
                                  </p:stCondLst>
                                  <p:childTnLst>
                                    <p:set>
                                      <p:cBhvr>
                                        <p:cTn id="6" dur="1" fill="hold">
                                          <p:stCondLst>
                                            <p:cond delay="0"/>
                                          </p:stCondLst>
                                        </p:cTn>
                                        <p:tgtEl>
                                          <p:spTgt spid="59397"/>
                                        </p:tgtEl>
                                        <p:attrNameLst>
                                          <p:attrName>style.visibility</p:attrName>
                                        </p:attrNameLst>
                                      </p:cBhvr>
                                      <p:to>
                                        <p:strVal val="visible"/>
                                      </p:to>
                                    </p:set>
                                    <p:anim calcmode="lin" valueType="num">
                                      <p:cBhvr>
                                        <p:cTn id="7" dur="500" fill="hold"/>
                                        <p:tgtEl>
                                          <p:spTgt spid="59397"/>
                                        </p:tgtEl>
                                        <p:attrNameLst>
                                          <p:attrName>ppt_x</p:attrName>
                                        </p:attrNameLst>
                                      </p:cBhvr>
                                      <p:tavLst>
                                        <p:tav tm="0">
                                          <p:val>
                                            <p:strVal val="#ppt_x"/>
                                          </p:val>
                                        </p:tav>
                                        <p:tav tm="100000">
                                          <p:val>
                                            <p:strVal val="#ppt_x"/>
                                          </p:val>
                                        </p:tav>
                                      </p:tavLst>
                                    </p:anim>
                                    <p:anim calcmode="lin" valueType="num">
                                      <p:cBhvr>
                                        <p:cTn id="8" dur="500" fill="hold"/>
                                        <p:tgtEl>
                                          <p:spTgt spid="5939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cond evt="onBegin" delay="0">
                          <p:tn val="8"/>
                        </p:cond>
                      </p:stCondLst>
                      <p:childTnLst>
                        <p:par>
                          <p:cTn id="10" fill="hold" nodeType="withGroup">
                            <p:stCondLst>
                              <p:cond delay="indefinite"/>
                            </p:stCondLst>
                          </p:cTn>
                        </p:par>
                        <p:par>
                          <p:cTn id="11" fill="hold" nodeType="afterGroup">
                            <p:stCondLst>
                              <p:cond delay="0"/>
                            </p:stCondLst>
                            <p:childTnLst>
                              <p:par>
                                <p:cTn id="12" presetID="2" presetClass="entr" presetSubtype="8" fill="hold" nodeType="clickEffect">
                                  <p:stCondLst>
                                    <p:cond delay="0"/>
                                  </p:stCondLst>
                                  <p:childTnLst>
                                    <p:set>
                                      <p:cBhvr>
                                        <p:cTn id="13" dur="1" fill="hold">
                                          <p:stCondLst>
                                            <p:cond delay="0"/>
                                          </p:stCondLst>
                                        </p:cTn>
                                        <p:tgtEl>
                                          <p:spTgt spid="61443"/>
                                        </p:tgtEl>
                                        <p:attrNameLst>
                                          <p:attrName>style.visibility</p:attrName>
                                        </p:attrNameLst>
                                      </p:cBhvr>
                                      <p:to>
                                        <p:strVal val="visible"/>
                                      </p:to>
                                    </p:set>
                                    <p:anim calcmode="lin" valueType="num">
                                      <p:cBhvr additive="base">
                                        <p:cTn id="14" dur="500" fill="hold"/>
                                        <p:tgtEl>
                                          <p:spTgt spid="61443"/>
                                        </p:tgtEl>
                                        <p:attrNameLst>
                                          <p:attrName>ppt_x</p:attrName>
                                        </p:attrNameLst>
                                      </p:cBhvr>
                                      <p:tavLst>
                                        <p:tav tm="0">
                                          <p:val>
                                            <p:strVal val="0-#ppt_w/2"/>
                                          </p:val>
                                        </p:tav>
                                        <p:tav tm="100000">
                                          <p:val>
                                            <p:strVal val="#ppt_x"/>
                                          </p:val>
                                        </p:tav>
                                      </p:tavLst>
                                    </p:anim>
                                    <p:anim calcmode="lin" valueType="num">
                                      <p:cBhvr additive="base">
                                        <p:cTn id="15" dur="500" fill="hold"/>
                                        <p:tgtEl>
                                          <p:spTgt spid="61443"/>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cond evt="onBegin" delay="0">
                          <p:tn val="15"/>
                        </p:cond>
                      </p:stCondLst>
                      <p:childTnLst>
                        <p:par>
                          <p:cTn id="17" fill="hold" nodeType="withGroup">
                            <p:stCondLst>
                              <p:cond delay="indefinite"/>
                            </p:stCondLst>
                          </p:cTn>
                        </p:par>
                        <p:par>
                          <p:cTn id="18" fill="hold" nodeType="afterGroup">
                            <p:stCondLst>
                              <p:cond delay="0"/>
                            </p:stCondLst>
                            <p:childTnLst>
                              <p:par>
                                <p:cTn id="19" presetID="2" presetClass="entr" presetSubtype="8" fill="hold" nodeType="clickEffect">
                                  <p:stCondLst>
                                    <p:cond delay="0"/>
                                  </p:stCondLst>
                                  <p:childTnLst>
                                    <p:set>
                                      <p:cBhvr>
                                        <p:cTn id="20" dur="1" fill="hold">
                                          <p:stCondLst>
                                            <p:cond delay="0"/>
                                          </p:stCondLst>
                                        </p:cTn>
                                        <p:tgtEl>
                                          <p:spTgt spid="61444"/>
                                        </p:tgtEl>
                                        <p:attrNameLst>
                                          <p:attrName>style.visibility</p:attrName>
                                        </p:attrNameLst>
                                      </p:cBhvr>
                                      <p:to>
                                        <p:strVal val="visible"/>
                                      </p:to>
                                    </p:set>
                                    <p:anim calcmode="lin" valueType="num">
                                      <p:cBhvr additive="base">
                                        <p:cTn id="21" dur="500" fill="hold"/>
                                        <p:tgtEl>
                                          <p:spTgt spid="61444"/>
                                        </p:tgtEl>
                                        <p:attrNameLst>
                                          <p:attrName>ppt_x</p:attrName>
                                        </p:attrNameLst>
                                      </p:cBhvr>
                                      <p:tavLst>
                                        <p:tav tm="0">
                                          <p:val>
                                            <p:strVal val="0-#ppt_w/2"/>
                                          </p:val>
                                        </p:tav>
                                        <p:tav tm="100000">
                                          <p:val>
                                            <p:strVal val="#ppt_x"/>
                                          </p:val>
                                        </p:tav>
                                      </p:tavLst>
                                    </p:anim>
                                    <p:anim calcmode="lin" valueType="num">
                                      <p:cBhvr additive="base">
                                        <p:cTn id="22" dur="500" fill="hold"/>
                                        <p:tgtEl>
                                          <p:spTgt spid="61444"/>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cond evt="onBegin" delay="0">
                          <p:tn val="22"/>
                        </p:cond>
                      </p:stCondLst>
                      <p:childTnLst>
                        <p:par>
                          <p:cTn id="24" fill="hold" nodeType="withGroup">
                            <p:stCondLst>
                              <p:cond delay="indefinite"/>
                            </p:stCondLst>
                          </p:cTn>
                        </p:par>
                        <p:par>
                          <p:cTn id="25" fill="hold" nodeType="afterGroup">
                            <p:stCondLst>
                              <p:cond delay="0"/>
                            </p:stCondLst>
                            <p:childTnLst>
                              <p:par>
                                <p:cTn id="26" presetID="2" presetClass="entr" presetSubtype="8" fill="hold" nodeType="clickEffect">
                                  <p:stCondLst>
                                    <p:cond delay="0"/>
                                  </p:stCondLst>
                                  <p:childTnLst>
                                    <p:set>
                                      <p:cBhvr>
                                        <p:cTn id="27" dur="1" fill="hold">
                                          <p:stCondLst>
                                            <p:cond delay="0"/>
                                          </p:stCondLst>
                                        </p:cTn>
                                        <p:tgtEl>
                                          <p:spTgt spid="61445"/>
                                        </p:tgtEl>
                                        <p:attrNameLst>
                                          <p:attrName>style.visibility</p:attrName>
                                        </p:attrNameLst>
                                      </p:cBhvr>
                                      <p:to>
                                        <p:strVal val="visible"/>
                                      </p:to>
                                    </p:set>
                                    <p:anim calcmode="lin" valueType="num">
                                      <p:cBhvr additive="base">
                                        <p:cTn id="28" dur="500" fill="hold"/>
                                        <p:tgtEl>
                                          <p:spTgt spid="61445"/>
                                        </p:tgtEl>
                                        <p:attrNameLst>
                                          <p:attrName>ppt_x</p:attrName>
                                        </p:attrNameLst>
                                      </p:cBhvr>
                                      <p:tavLst>
                                        <p:tav tm="0">
                                          <p:val>
                                            <p:strVal val="0-#ppt_w/2"/>
                                          </p:val>
                                        </p:tav>
                                        <p:tav tm="100000">
                                          <p:val>
                                            <p:strVal val="#ppt_x"/>
                                          </p:val>
                                        </p:tav>
                                      </p:tavLst>
                                    </p:anim>
                                    <p:anim calcmode="lin" valueType="num">
                                      <p:cBhvr additive="base">
                                        <p:cTn id="29" dur="500" fill="hold"/>
                                        <p:tgtEl>
                                          <p:spTgt spid="61445"/>
                                        </p:tgtEl>
                                        <p:attrNameLst>
                                          <p:attrName>ppt_y</p:attrName>
                                        </p:attrNameLst>
                                      </p:cBhvr>
                                      <p:tavLst>
                                        <p:tav tm="0">
                                          <p:val>
                                            <p:strVal val="#ppt_y"/>
                                          </p:val>
                                        </p:tav>
                                        <p:tav tm="100000">
                                          <p:val>
                                            <p:strVal val="#ppt_y"/>
                                          </p:val>
                                        </p:tav>
                                      </p:tavLst>
                                    </p:anim>
                                  </p:childTnLst>
                                </p:cTn>
                              </p:par>
                            </p:childTnLst>
                          </p:cTn>
                        </p:par>
                      </p:childTnLst>
                    </p:cTn>
                  </p:par>
                  <p:par>
                    <p:cTn id="30" fill="hold" nodeType="clickPar">
                      <p:stCondLst>
                        <p:cond delay="indefinite"/>
                        <p:cond evt="onBegin" delay="0">
                          <p:tn val="29"/>
                        </p:cond>
                      </p:stCondLst>
                      <p:childTnLst>
                        <p:par>
                          <p:cTn id="31" fill="hold" nodeType="withGroup">
                            <p:stCondLst>
                              <p:cond delay="indefinite"/>
                            </p:stCondLst>
                          </p:cTn>
                        </p:par>
                        <p:par>
                          <p:cTn id="32" fill="hold" nodeType="afterGroup">
                            <p:stCondLst>
                              <p:cond delay="0"/>
                            </p:stCondLst>
                            <p:childTnLst>
                              <p:par>
                                <p:cTn id="33" presetID="2" presetClass="entr" presetSubtype="4" fill="hold" grpId="1" nodeType="clickEffect">
                                  <p:stCondLst>
                                    <p:cond delay="0"/>
                                  </p:stCondLst>
                                  <p:childTnLst>
                                    <p:set>
                                      <p:cBhvr>
                                        <p:cTn id="34" dur="1" fill="hold">
                                          <p:stCondLst>
                                            <p:cond delay="0"/>
                                          </p:stCondLst>
                                        </p:cTn>
                                        <p:tgtEl>
                                          <p:spTgt spid="61446"/>
                                        </p:tgtEl>
                                        <p:attrNameLst>
                                          <p:attrName>style.visibility</p:attrName>
                                        </p:attrNameLst>
                                      </p:cBhvr>
                                      <p:to>
                                        <p:strVal val="visible"/>
                                      </p:to>
                                    </p:set>
                                    <p:anim calcmode="lin" valueType="num">
                                      <p:cBhvr additive="base">
                                        <p:cTn id="35" dur="500" fill="hold"/>
                                        <p:tgtEl>
                                          <p:spTgt spid="61446"/>
                                        </p:tgtEl>
                                        <p:attrNameLst>
                                          <p:attrName>ppt_x</p:attrName>
                                        </p:attrNameLst>
                                      </p:cBhvr>
                                      <p:tavLst>
                                        <p:tav tm="0">
                                          <p:val>
                                            <p:strVal val="#ppt_x"/>
                                          </p:val>
                                        </p:tav>
                                        <p:tav tm="100000">
                                          <p:val>
                                            <p:strVal val="#ppt_x"/>
                                          </p:val>
                                        </p:tav>
                                      </p:tavLst>
                                    </p:anim>
                                    <p:anim calcmode="lin" valueType="num">
                                      <p:cBhvr additive="base">
                                        <p:cTn id="36" dur="500" fill="hold"/>
                                        <p:tgtEl>
                                          <p:spTgt spid="61446"/>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cond evt="onBegin" delay="0">
                          <p:tn val="36"/>
                        </p:cond>
                      </p:stCondLst>
                      <p:childTnLst>
                        <p:par>
                          <p:cTn id="38" fill="hold" nodeType="withGroup">
                            <p:stCondLst>
                              <p:cond delay="indefinite"/>
                            </p:stCondLst>
                          </p:cTn>
                        </p:par>
                        <p:par>
                          <p:cTn id="39" fill="hold" nodeType="afterGroup">
                            <p:stCondLst>
                              <p:cond delay="0"/>
                            </p:stCondLst>
                            <p:childTnLst>
                              <p:par>
                                <p:cTn id="40" presetID="2" presetClass="entr" presetSubtype="4" fill="hold" grpId="2" nodeType="clickEffect">
                                  <p:stCondLst>
                                    <p:cond delay="0"/>
                                  </p:stCondLst>
                                  <p:childTnLst>
                                    <p:set>
                                      <p:cBhvr>
                                        <p:cTn id="41" dur="1" fill="hold">
                                          <p:stCondLst>
                                            <p:cond delay="0"/>
                                          </p:stCondLst>
                                        </p:cTn>
                                        <p:tgtEl>
                                          <p:spTgt spid="61447"/>
                                        </p:tgtEl>
                                        <p:attrNameLst>
                                          <p:attrName>style.visibility</p:attrName>
                                        </p:attrNameLst>
                                      </p:cBhvr>
                                      <p:to>
                                        <p:strVal val="visible"/>
                                      </p:to>
                                    </p:set>
                                    <p:anim calcmode="lin" valueType="num">
                                      <p:cBhvr additive="base">
                                        <p:cTn id="42" dur="500" fill="hold"/>
                                        <p:tgtEl>
                                          <p:spTgt spid="61447"/>
                                        </p:tgtEl>
                                        <p:attrNameLst>
                                          <p:attrName>ppt_x</p:attrName>
                                        </p:attrNameLst>
                                      </p:cBhvr>
                                      <p:tavLst>
                                        <p:tav tm="0">
                                          <p:val>
                                            <p:strVal val="#ppt_x"/>
                                          </p:val>
                                        </p:tav>
                                        <p:tav tm="100000">
                                          <p:val>
                                            <p:strVal val="#ppt_x"/>
                                          </p:val>
                                        </p:tav>
                                      </p:tavLst>
                                    </p:anim>
                                    <p:anim calcmode="lin" valueType="num">
                                      <p:cBhvr additive="base">
                                        <p:cTn id="43" dur="500" fill="hold"/>
                                        <p:tgtEl>
                                          <p:spTgt spid="61447"/>
                                        </p:tgtEl>
                                        <p:attrNameLst>
                                          <p:attrName>ppt_y</p:attrName>
                                        </p:attrNameLst>
                                      </p:cBhvr>
                                      <p:tavLst>
                                        <p:tav tm="0">
                                          <p:val>
                                            <p:strVal val="1+#ppt_h/2"/>
                                          </p:val>
                                        </p:tav>
                                        <p:tav tm="100000">
                                          <p:val>
                                            <p:strVal val="#ppt_y"/>
                                          </p:val>
                                        </p:tav>
                                      </p:tavLst>
                                    </p:anim>
                                  </p:childTnLst>
                                </p:cTn>
                              </p:par>
                            </p:childTnLst>
                          </p:cTn>
                        </p:par>
                      </p:childTnLst>
                    </p:cTn>
                  </p:par>
                  <p:par>
                    <p:cTn id="44" fill="hold" nodeType="clickPar">
                      <p:stCondLst>
                        <p:cond delay="indefinite"/>
                        <p:cond evt="onBegin" delay="0">
                          <p:tn val="43"/>
                        </p:cond>
                      </p:stCondLst>
                      <p:childTnLst>
                        <p:par>
                          <p:cTn id="45" fill="hold" nodeType="withGroup">
                            <p:stCondLst>
                              <p:cond delay="indefinite"/>
                            </p:stCondLst>
                          </p:cTn>
                        </p:par>
                        <p:par>
                          <p:cTn id="46" fill="hold" nodeType="afterGroup">
                            <p:stCondLst>
                              <p:cond delay="0"/>
                            </p:stCondLst>
                            <p:childTnLst>
                              <p:par>
                                <p:cTn id="47" presetID="2" presetClass="entr" presetSubtype="4" fill="hold" grpId="3" nodeType="clickEffect">
                                  <p:stCondLst>
                                    <p:cond delay="0"/>
                                  </p:stCondLst>
                                  <p:childTnLst>
                                    <p:set>
                                      <p:cBhvr>
                                        <p:cTn id="48" dur="1" fill="hold">
                                          <p:stCondLst>
                                            <p:cond delay="0"/>
                                          </p:stCondLst>
                                        </p:cTn>
                                        <p:tgtEl>
                                          <p:spTgt spid="61448"/>
                                        </p:tgtEl>
                                        <p:attrNameLst>
                                          <p:attrName>style.visibility</p:attrName>
                                        </p:attrNameLst>
                                      </p:cBhvr>
                                      <p:to>
                                        <p:strVal val="visible"/>
                                      </p:to>
                                    </p:set>
                                    <p:anim calcmode="lin" valueType="num">
                                      <p:cBhvr additive="base">
                                        <p:cTn id="49" dur="500" fill="hold"/>
                                        <p:tgtEl>
                                          <p:spTgt spid="61448"/>
                                        </p:tgtEl>
                                        <p:attrNameLst>
                                          <p:attrName>ppt_x</p:attrName>
                                        </p:attrNameLst>
                                      </p:cBhvr>
                                      <p:tavLst>
                                        <p:tav tm="0">
                                          <p:val>
                                            <p:strVal val="#ppt_x"/>
                                          </p:val>
                                        </p:tav>
                                        <p:tav tm="100000">
                                          <p:val>
                                            <p:strVal val="#ppt_x"/>
                                          </p:val>
                                        </p:tav>
                                      </p:tavLst>
                                    </p:anim>
                                    <p:anim calcmode="lin" valueType="num">
                                      <p:cBhvr additive="base">
                                        <p:cTn id="50" dur="500" fill="hold"/>
                                        <p:tgtEl>
                                          <p:spTgt spid="61448"/>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cond evt="onBegin" delay="0">
                          <p:tn val="50"/>
                        </p:cond>
                      </p:stCondLst>
                      <p:childTnLst>
                        <p:par>
                          <p:cTn id="52" fill="hold" nodeType="withGroup">
                            <p:stCondLst>
                              <p:cond delay="indefinite"/>
                            </p:stCondLst>
                          </p:cTn>
                        </p:par>
                        <p:par>
                          <p:cTn id="53" fill="hold" nodeType="afterGroup">
                            <p:stCondLst>
                              <p:cond delay="0"/>
                            </p:stCondLst>
                            <p:childTnLst>
                              <p:par>
                                <p:cTn id="54" presetID="22" presetClass="entr" presetSubtype="4" fill="hold" grpId="4" nodeType="clickEffect">
                                  <p:stCondLst>
                                    <p:cond delay="0"/>
                                  </p:stCondLst>
                                  <p:childTnLst>
                                    <p:set>
                                      <p:cBhvr>
                                        <p:cTn id="55" dur="1" fill="hold">
                                          <p:stCondLst>
                                            <p:cond delay="0"/>
                                          </p:stCondLst>
                                        </p:cTn>
                                        <p:tgtEl>
                                          <p:spTgt spid="63498"/>
                                        </p:tgtEl>
                                        <p:attrNameLst>
                                          <p:attrName>style.visibility</p:attrName>
                                        </p:attrNameLst>
                                      </p:cBhvr>
                                      <p:to>
                                        <p:strVal val="visible"/>
                                      </p:to>
                                    </p:set>
                                    <p:animEffect transition="in" filter="wipe(down)">
                                      <p:cBhvr>
                                        <p:cTn id="56" dur="500"/>
                                        <p:tgtEl>
                                          <p:spTgt spid="634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7" grpId="0"/>
      <p:bldP spid="61446" grpId="1"/>
      <p:bldP spid="61447" grpId="2"/>
      <p:bldP spid="61448" grpId="3"/>
      <p:bldP spid="63498" grpId="4"/>
    </p:bld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1">
          <a:blip r:embed="rId5"/>
          <a:tile tx="0" ty="0" sx="63000" sy="63000" flip="none" algn="tl"/>
        </a:blipFill>
        <a:effectLst/>
      </p:bgPr>
    </p:bg>
    <p:spTree>
      <p:nvGrpSpPr>
        <p:cNvPr id="1" name=""/>
        <p:cNvGrpSpPr/>
        <p:nvPr/>
      </p:nvGrpSpPr>
      <p:grpSpPr>
        <a:xfrm>
          <a:off x="0" y="0"/>
          <a:ext cx="0" cy="0"/>
        </a:xfrm>
      </p:grpSpPr>
      <p:sp>
        <p:nvSpPr>
          <p:cNvPr id="62" name="矩形 61"/>
          <p:cNvSpPr/>
          <p:nvPr/>
        </p:nvSpPr>
        <p:spPr>
          <a:xfrm>
            <a:off x="0" y="-5080"/>
            <a:ext cx="12179935" cy="6868795"/>
          </a:xfrm>
          <a:prstGeom prst="rect">
            <a:avLst/>
          </a:prstGeom>
          <a:solidFill>
            <a:schemeClr val="accent6">
              <a:alpha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直角三角形 1"/>
          <p:cNvSpPr/>
          <p:nvPr/>
        </p:nvSpPr>
        <p:spPr>
          <a:xfrm>
            <a:off x="0" y="5391150"/>
            <a:ext cx="12165330" cy="147256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838835" y="6068060"/>
            <a:ext cx="3836670" cy="521970"/>
          </a:xfrm>
          <a:prstGeom prst="rect">
            <a:avLst/>
          </a:prstGeom>
          <a:noFill/>
        </p:spPr>
        <p:txBody>
          <a:bodyPr wrap="square" rtlCol="0">
            <a:spAutoFit/>
          </a:bodyPr>
          <a:lstStyle/>
          <a:p>
            <a:pPr eaLnBrk="0" hangingPunct="0">
              <a:spcBef>
                <a:spcPct val="50000"/>
              </a:spcBef>
            </a:pPr>
            <a:r>
              <a:rPr lang="zh-CN" altLang="en-US" sz="2800">
                <a:solidFill>
                  <a:schemeClr val="accent6"/>
                </a:solidFill>
                <a:latin typeface="汉仪细秀体简 L" panose="00020600040101010101" charset="-122"/>
                <a:ea typeface="汉仪细秀体简 L" panose="00020600040101010101" charset="-122"/>
                <a:sym typeface="+mn-ea"/>
              </a:rPr>
              <a:t>古代两河流域文明成就</a:t>
            </a:r>
          </a:p>
        </p:txBody>
      </p:sp>
      <p:pic>
        <p:nvPicPr>
          <p:cNvPr id="4" name="图片 3" descr="3471015"/>
          <p:cNvPicPr>
            <a:picLocks noChangeAspect="1"/>
          </p:cNvPicPr>
          <p:nvPr/>
        </p:nvPicPr>
        <p:blipFill>
          <a:blip r:embed="rId3"/>
          <a:stretch>
            <a:fillRect/>
          </a:stretch>
        </p:blipFill>
        <p:spPr>
          <a:xfrm>
            <a:off x="76835" y="5978525"/>
            <a:ext cx="762000" cy="762000"/>
          </a:xfrm>
          <a:prstGeom prst="rect">
            <a:avLst/>
          </a:prstGeom>
        </p:spPr>
      </p:pic>
      <p:sp>
        <p:nvSpPr>
          <p:cNvPr id="6" name="文本框 44040"/>
          <p:cNvSpPr txBox="1">
            <a:spLocks noChangeArrowheads="1"/>
          </p:cNvSpPr>
          <p:nvPr/>
        </p:nvSpPr>
        <p:spPr bwMode="auto">
          <a:xfrm>
            <a:off x="76518" y="226060"/>
            <a:ext cx="8675687"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en-US" altLang="zh-CN" sz="4400">
                <a:solidFill>
                  <a:schemeClr val="bg1"/>
                </a:solidFill>
                <a:latin typeface="汉仪细秀体简 L" panose="00020600040101010101" charset="-122"/>
                <a:ea typeface="汉仪细秀体简 L" panose="00020600040101010101" charset="-122"/>
                <a:cs typeface="汉仪细秀体简 L" panose="00020600040101010101" charset="-122"/>
              </a:rPr>
              <a:t>2、历法和数学：</a:t>
            </a:r>
          </a:p>
        </p:txBody>
      </p:sp>
      <p:sp>
        <p:nvSpPr>
          <p:cNvPr id="7" name="文本框 1"/>
          <p:cNvSpPr txBox="1">
            <a:spLocks noChangeArrowheads="1"/>
          </p:cNvSpPr>
          <p:nvPr/>
        </p:nvSpPr>
        <p:spPr bwMode="auto">
          <a:xfrm>
            <a:off x="838835" y="1292543"/>
            <a:ext cx="4310380" cy="2553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571500" indent="-571500">
              <a:spcBef>
                <a:spcPct val="50000"/>
              </a:spcBef>
              <a:buFont typeface="Arial" pitchFamily="34" charset="0"/>
              <a:buChar char="•"/>
            </a:pPr>
            <a:r>
              <a:rPr lang="zh-CN" altLang="en-US" sz="4000">
                <a:solidFill>
                  <a:schemeClr val="bg1"/>
                </a:solidFill>
                <a:latin typeface="汉仪细秀体简 L" panose="00020600040101010101" charset="-122"/>
                <a:ea typeface="汉仪细秀体简 L" panose="00020600040101010101" charset="-122"/>
                <a:cs typeface="汉仪细秀体简 L" panose="00020600040101010101" charset="-122"/>
              </a:rPr>
              <a:t>太阴历</a:t>
            </a:r>
          </a:p>
          <a:p>
            <a:pPr marL="571500" indent="-571500">
              <a:spcBef>
                <a:spcPct val="50000"/>
              </a:spcBef>
              <a:buFont typeface="Arial" pitchFamily="34" charset="0"/>
              <a:buChar char="•"/>
            </a:pPr>
            <a:r>
              <a:rPr lang="zh-CN" altLang="en-US" sz="4000">
                <a:solidFill>
                  <a:schemeClr val="bg1"/>
                </a:solidFill>
                <a:latin typeface="汉仪细秀体简 L" panose="00020600040101010101" charset="-122"/>
                <a:ea typeface="汉仪细秀体简 L" panose="00020600040101010101" charset="-122"/>
                <a:cs typeface="汉仪细秀体简 L" panose="00020600040101010101" charset="-122"/>
              </a:rPr>
              <a:t>七天一星期制度</a:t>
            </a:r>
          </a:p>
          <a:p>
            <a:pPr marL="571500" indent="-571500">
              <a:spcBef>
                <a:spcPct val="50000"/>
              </a:spcBef>
              <a:buFont typeface="Arial" pitchFamily="34" charset="0"/>
              <a:buChar char="•"/>
            </a:pPr>
            <a:r>
              <a:rPr lang="zh-CN" altLang="en-US" sz="4000">
                <a:solidFill>
                  <a:schemeClr val="bg1"/>
                </a:solidFill>
                <a:latin typeface="汉仪细秀体简 L" panose="00020600040101010101" charset="-122"/>
                <a:ea typeface="汉仪细秀体简 L" panose="00020600040101010101" charset="-122"/>
                <a:cs typeface="汉仪细秀体简 L" panose="00020600040101010101" charset="-122"/>
              </a:rPr>
              <a:t>60进位制</a:t>
            </a:r>
          </a:p>
        </p:txBody>
      </p:sp>
      <p:pic>
        <p:nvPicPr>
          <p:cNvPr id="8" name="Picture 4" descr="5E04018"/>
          <p:cNvPicPr>
            <a:picLocks noChangeAspect="1" noChangeArrowheads="1"/>
          </p:cNvPicPr>
          <p:nvPr/>
        </p:nvPicPr>
        <p:blipFill>
          <a:blip r:embed="rId4"/>
          <a:stretch>
            <a:fillRect/>
          </a:stretch>
        </p:blipFill>
        <p:spPr bwMode="auto">
          <a:xfrm>
            <a:off x="8583295" y="4042410"/>
            <a:ext cx="3361055" cy="202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文本框 8"/>
          <p:cNvSpPr txBox="1"/>
          <p:nvPr/>
        </p:nvSpPr>
        <p:spPr>
          <a:xfrm>
            <a:off x="6185535" y="1292860"/>
            <a:ext cx="5758815" cy="2553335"/>
          </a:xfrm>
          <a:prstGeom prst="rect">
            <a:avLst/>
          </a:prstGeom>
          <a:solidFill>
            <a:schemeClr val="bg1">
              <a:alpha val="80000"/>
            </a:schemeClr>
          </a:solidFill>
        </p:spPr>
        <p:txBody>
          <a:bodyPr wrap="square" rtlCol="0" anchor="t">
            <a:spAutoFit/>
          </a:bodyPr>
          <a:lstStyle/>
          <a:p>
            <a:pPr indent="266700"/>
            <a:r>
              <a:rPr lang="zh-CN" altLang="en-US" sz="2000">
                <a:solidFill>
                  <a:schemeClr val="accent6"/>
                </a:solidFill>
                <a:latin typeface="汉仪细秀体简 L" panose="00020600040101010101" charset="-122"/>
                <a:ea typeface="汉仪细秀体简 L" panose="00020600040101010101" charset="-122"/>
                <a:cs typeface="汉仪细秀体简 L" panose="00020600040101010101" charset="-122"/>
                <a:sym typeface="+mn-ea"/>
              </a:rPr>
              <a:t>两河流域的人们，通过观察月亮圆缺变化的规律，编制了太阴历。他们规定七天为一星期，每天各有一位星神“值勤”，从星期天到星期六分别是太阳神、月神、火星神、水星神、木星神、金星神、土星神。我们现在使用的七天一星期的制度和计时法就是由此演变而来的。在计时方法上，他们把一天分为</a:t>
            </a:r>
            <a:r>
              <a:rPr lang="en-US" altLang="zh-CN" sz="2000">
                <a:solidFill>
                  <a:schemeClr val="accent6"/>
                </a:solidFill>
                <a:latin typeface="汉仪细秀体简 L" panose="00020600040101010101" charset="-122"/>
                <a:ea typeface="汉仪细秀体简 L" panose="00020600040101010101" charset="-122"/>
                <a:cs typeface="汉仪细秀体简 L" panose="00020600040101010101" charset="-122"/>
                <a:sym typeface="+mn-ea"/>
              </a:rPr>
              <a:t>12</a:t>
            </a:r>
            <a:r>
              <a:rPr lang="zh-CN" altLang="en-US" sz="2000">
                <a:solidFill>
                  <a:schemeClr val="accent6"/>
                </a:solidFill>
                <a:latin typeface="汉仪细秀体简 L" panose="00020600040101010101" charset="-122"/>
                <a:ea typeface="汉仪细秀体简 L" panose="00020600040101010101" charset="-122"/>
                <a:cs typeface="汉仪细秀体简 L" panose="00020600040101010101" charset="-122"/>
                <a:sym typeface="+mn-ea"/>
              </a:rPr>
              <a:t>小时，每小时分为</a:t>
            </a:r>
            <a:r>
              <a:rPr lang="en-US" altLang="zh-CN" sz="2000">
                <a:solidFill>
                  <a:schemeClr val="accent6"/>
                </a:solidFill>
                <a:latin typeface="汉仪细秀体简 L" panose="00020600040101010101" charset="-122"/>
                <a:ea typeface="汉仪细秀体简 L" panose="00020600040101010101" charset="-122"/>
                <a:cs typeface="汉仪细秀体简 L" panose="00020600040101010101" charset="-122"/>
                <a:sym typeface="+mn-ea"/>
              </a:rPr>
              <a:t>60</a:t>
            </a:r>
            <a:r>
              <a:rPr lang="zh-CN" altLang="en-US" sz="2000">
                <a:solidFill>
                  <a:schemeClr val="accent6"/>
                </a:solidFill>
                <a:latin typeface="汉仪细秀体简 L" panose="00020600040101010101" charset="-122"/>
                <a:ea typeface="汉仪细秀体简 L" panose="00020600040101010101" charset="-122"/>
                <a:cs typeface="汉仪细秀体简 L" panose="00020600040101010101" charset="-122"/>
                <a:sym typeface="+mn-ea"/>
              </a:rPr>
              <a:t>分，每分钟分为</a:t>
            </a:r>
            <a:r>
              <a:rPr lang="en-US" altLang="zh-CN" sz="2000">
                <a:solidFill>
                  <a:schemeClr val="accent6"/>
                </a:solidFill>
                <a:latin typeface="汉仪细秀体简 L" panose="00020600040101010101" charset="-122"/>
                <a:ea typeface="汉仪细秀体简 L" panose="00020600040101010101" charset="-122"/>
                <a:cs typeface="汉仪细秀体简 L" panose="00020600040101010101" charset="-122"/>
                <a:sym typeface="+mn-ea"/>
              </a:rPr>
              <a:t>60</a:t>
            </a:r>
            <a:r>
              <a:rPr lang="zh-CN" altLang="en-US" sz="2000">
                <a:solidFill>
                  <a:schemeClr val="accent6"/>
                </a:solidFill>
                <a:latin typeface="汉仪细秀体简 L" panose="00020600040101010101" charset="-122"/>
                <a:ea typeface="汉仪细秀体简 L" panose="00020600040101010101" charset="-122"/>
                <a:cs typeface="汉仪细秀体简 L" panose="00020600040101010101" charset="-122"/>
                <a:sym typeface="+mn-ea"/>
              </a:rPr>
              <a:t>秒</a:t>
            </a:r>
            <a:r>
              <a:rPr lang="zh-CN" altLang="en-US" sz="2000" smtClean="0">
                <a:solidFill>
                  <a:schemeClr val="accent6"/>
                </a:solidFill>
                <a:latin typeface="汉仪细秀体简 L" panose="00020600040101010101" charset="-122"/>
                <a:ea typeface="汉仪细秀体简 L" panose="00020600040101010101" charset="-122"/>
                <a:cs typeface="汉仪细秀体简 L" panose="00020600040101010101" charset="-122"/>
                <a:sym typeface="+mn-ea"/>
              </a:rPr>
              <a:t>。</a:t>
            </a:r>
          </a:p>
        </p:txBody>
      </p:sp>
    </p:spTree>
    <p:custDataLst>
      <p:tags r:id="rId6"/>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1">
          <a:blip r:embed="rId6"/>
          <a:tile tx="0" ty="0" sx="63000" sy="63000" flip="none" algn="tl"/>
        </a:blipFill>
        <a:effectLst/>
      </p:bgPr>
    </p:bg>
    <p:spTree>
      <p:nvGrpSpPr>
        <p:cNvPr id="1" name=""/>
        <p:cNvGrpSpPr/>
        <p:nvPr/>
      </p:nvGrpSpPr>
      <p:grpSpPr>
        <a:xfrm>
          <a:off x="0" y="0"/>
          <a:ext cx="0" cy="0"/>
        </a:xfrm>
      </p:grpSpPr>
      <p:sp>
        <p:nvSpPr>
          <p:cNvPr id="62" name="矩形 61"/>
          <p:cNvSpPr/>
          <p:nvPr/>
        </p:nvSpPr>
        <p:spPr>
          <a:xfrm>
            <a:off x="0" y="-5080"/>
            <a:ext cx="12179935" cy="6868795"/>
          </a:xfrm>
          <a:prstGeom prst="rect">
            <a:avLst/>
          </a:prstGeom>
          <a:solidFill>
            <a:schemeClr val="accent6">
              <a:alpha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直角三角形 1"/>
          <p:cNvSpPr/>
          <p:nvPr/>
        </p:nvSpPr>
        <p:spPr>
          <a:xfrm>
            <a:off x="0" y="5391150"/>
            <a:ext cx="12165330" cy="147256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838835" y="6068060"/>
            <a:ext cx="3836670" cy="521970"/>
          </a:xfrm>
          <a:prstGeom prst="rect">
            <a:avLst/>
          </a:prstGeom>
          <a:noFill/>
        </p:spPr>
        <p:txBody>
          <a:bodyPr wrap="square" rtlCol="0">
            <a:spAutoFit/>
          </a:bodyPr>
          <a:lstStyle/>
          <a:p>
            <a:pPr eaLnBrk="0" hangingPunct="0">
              <a:spcBef>
                <a:spcPct val="50000"/>
              </a:spcBef>
            </a:pPr>
            <a:r>
              <a:rPr lang="zh-CN" altLang="en-US" sz="2800">
                <a:solidFill>
                  <a:schemeClr val="accent6"/>
                </a:solidFill>
                <a:latin typeface="汉仪细秀体简 L" panose="00020600040101010101" charset="-122"/>
                <a:ea typeface="汉仪细秀体简 L" panose="00020600040101010101" charset="-122"/>
                <a:sym typeface="+mn-ea"/>
              </a:rPr>
              <a:t>古代两河流域文明成就</a:t>
            </a:r>
          </a:p>
        </p:txBody>
      </p:sp>
      <p:pic>
        <p:nvPicPr>
          <p:cNvPr id="4" name="图片 3" descr="3471015"/>
          <p:cNvPicPr>
            <a:picLocks noChangeAspect="1"/>
          </p:cNvPicPr>
          <p:nvPr/>
        </p:nvPicPr>
        <p:blipFill>
          <a:blip r:embed="rId3"/>
          <a:stretch>
            <a:fillRect/>
          </a:stretch>
        </p:blipFill>
        <p:spPr>
          <a:xfrm>
            <a:off x="76835" y="5978525"/>
            <a:ext cx="762000" cy="762000"/>
          </a:xfrm>
          <a:prstGeom prst="rect">
            <a:avLst/>
          </a:prstGeom>
        </p:spPr>
      </p:pic>
      <p:sp>
        <p:nvSpPr>
          <p:cNvPr id="23556" name="文本框 37894"/>
          <p:cNvSpPr txBox="1">
            <a:spLocks noChangeArrowheads="1"/>
          </p:cNvSpPr>
          <p:nvPr/>
        </p:nvSpPr>
        <p:spPr bwMode="auto">
          <a:xfrm>
            <a:off x="393700" y="393700"/>
            <a:ext cx="5240338"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en-US" altLang="zh-CN" sz="4400">
                <a:solidFill>
                  <a:schemeClr val="bg1"/>
                </a:solidFill>
                <a:latin typeface="汉仪细秀体简 L" panose="00020600040101010101" charset="-122"/>
                <a:ea typeface="汉仪细秀体简 L" panose="00020600040101010101" charset="-122"/>
                <a:cs typeface="汉仪细秀体简 L" panose="00020600040101010101" charset="-122"/>
              </a:rPr>
              <a:t>3、建筑：</a:t>
            </a:r>
          </a:p>
        </p:txBody>
      </p:sp>
      <p:sp>
        <p:nvSpPr>
          <p:cNvPr id="5" name="文本框 4"/>
          <p:cNvSpPr txBox="1">
            <a:spLocks noChangeArrowheads="1"/>
          </p:cNvSpPr>
          <p:nvPr/>
        </p:nvSpPr>
        <p:spPr bwMode="auto">
          <a:xfrm>
            <a:off x="2911475" y="393700"/>
            <a:ext cx="241808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en-US" altLang="zh-CN" sz="4400" err="1">
                <a:solidFill>
                  <a:schemeClr val="bg1"/>
                </a:solidFill>
                <a:latin typeface="汉仪细秀体简 L" panose="00020600040101010101" charset="-122"/>
                <a:ea typeface="汉仪细秀体简 L" panose="00020600040101010101" charset="-122"/>
                <a:sym typeface="宋体" panose="02010600030101010101" pitchFamily="2" charset="-122"/>
              </a:rPr>
              <a:t>空中花园</a:t>
            </a:r>
          </a:p>
        </p:txBody>
      </p:sp>
      <p:pic>
        <p:nvPicPr>
          <p:cNvPr id="23554" name="图片 50179" descr="20111028093319_0"/>
          <p:cNvPicPr>
            <a:picLocks noChangeAspect="1" noChangeArrowheads="1"/>
          </p:cNvPicPr>
          <p:nvPr/>
        </p:nvPicPr>
        <p:blipFill>
          <a:blip r:embed="rId4"/>
          <a:stretch>
            <a:fillRect/>
          </a:stretch>
        </p:blipFill>
        <p:spPr bwMode="auto">
          <a:xfrm>
            <a:off x="8895080" y="3884295"/>
            <a:ext cx="2835275" cy="2183765"/>
          </a:xfrm>
          <a:prstGeom prst="rect">
            <a:avLst/>
          </a:prstGeom>
          <a:noFill/>
          <a:ln>
            <a:solidFill>
              <a:schemeClr val="bg1"/>
            </a:solid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5" name="图片 50180" descr="201371811221875970"/>
          <p:cNvPicPr>
            <a:picLocks noChangeAspect="1" noChangeArrowheads="1"/>
          </p:cNvPicPr>
          <p:nvPr/>
        </p:nvPicPr>
        <p:blipFill>
          <a:blip r:embed="rId5"/>
          <a:stretch>
            <a:fillRect/>
          </a:stretch>
        </p:blipFill>
        <p:spPr bwMode="auto">
          <a:xfrm>
            <a:off x="8836025" y="1162050"/>
            <a:ext cx="2894330" cy="2183765"/>
          </a:xfrm>
          <a:prstGeom prst="rect">
            <a:avLst/>
          </a:prstGeom>
          <a:noFill/>
          <a:ln>
            <a:solidFill>
              <a:schemeClr val="bg1"/>
            </a:solid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文本框 9"/>
          <p:cNvSpPr txBox="1"/>
          <p:nvPr/>
        </p:nvSpPr>
        <p:spPr>
          <a:xfrm>
            <a:off x="610870" y="1447800"/>
            <a:ext cx="7729855" cy="3538220"/>
          </a:xfrm>
          <a:prstGeom prst="rect">
            <a:avLst/>
          </a:prstGeom>
          <a:solidFill>
            <a:schemeClr val="bg1">
              <a:alpha val="80000"/>
            </a:schemeClr>
          </a:solidFill>
        </p:spPr>
        <p:txBody>
          <a:bodyPr wrap="square" rtlCol="0" anchor="t">
            <a:spAutoFit/>
          </a:bodyPr>
          <a:lstStyle/>
          <a:p>
            <a:pPr indent="0" fontAlgn="auto">
              <a:lnSpc>
                <a:spcPct val="160000"/>
              </a:lnSpc>
            </a:pPr>
            <a:r>
              <a:rPr lang="zh-CN" altLang="en-US" sz="2000">
                <a:solidFill>
                  <a:schemeClr val="accent6"/>
                </a:solidFill>
                <a:latin typeface="汉仪细秀体简 L" panose="00020600040101010101" charset="-122"/>
                <a:ea typeface="汉仪细秀体简 L" panose="00020600040101010101" charset="-122"/>
                <a:cs typeface="汉仪细秀体简 L" panose="00020600040101010101" charset="-122"/>
                <a:sym typeface="+mn-ea"/>
              </a:rPr>
              <a:t>空中花园，是古代世界七大奇迹之一，又称悬园。在公元前</a:t>
            </a:r>
            <a:r>
              <a:rPr lang="en-US" altLang="zh-CN" sz="2000">
                <a:solidFill>
                  <a:schemeClr val="accent6"/>
                </a:solidFill>
                <a:latin typeface="汉仪细秀体简 L" panose="00020600040101010101" charset="-122"/>
                <a:ea typeface="汉仪细秀体简 L" panose="00020600040101010101" charset="-122"/>
                <a:cs typeface="汉仪细秀体简 L" panose="00020600040101010101" charset="-122"/>
                <a:sym typeface="+mn-ea"/>
              </a:rPr>
              <a:t>6</a:t>
            </a:r>
            <a:r>
              <a:rPr lang="zh-CN" altLang="en-US" sz="2000">
                <a:solidFill>
                  <a:schemeClr val="accent6"/>
                </a:solidFill>
                <a:latin typeface="汉仪细秀体简 L" panose="00020600040101010101" charset="-122"/>
                <a:ea typeface="汉仪细秀体简 L" panose="00020600040101010101" charset="-122"/>
                <a:cs typeface="汉仪细秀体简 L" panose="00020600040101010101" charset="-122"/>
                <a:sym typeface="+mn-ea"/>
              </a:rPr>
              <a:t>世纪由新巴比伦王国的尼布甲尼撒二世在巴比伦城为其患思乡病的王妃安美依迪丝修建的。现已不存。空中花园据说采用立体造园手法，将花园放在四层平台之上，由沥青及砖块建成，平台由</a:t>
            </a:r>
            <a:r>
              <a:rPr lang="en-US" altLang="zh-CN" sz="2000">
                <a:solidFill>
                  <a:schemeClr val="accent6"/>
                </a:solidFill>
                <a:latin typeface="汉仪细秀体简 L" panose="00020600040101010101" charset="-122"/>
                <a:ea typeface="汉仪细秀体简 L" panose="00020600040101010101" charset="-122"/>
                <a:cs typeface="汉仪细秀体简 L" panose="00020600040101010101" charset="-122"/>
                <a:sym typeface="+mn-ea"/>
              </a:rPr>
              <a:t>25</a:t>
            </a:r>
            <a:r>
              <a:rPr lang="zh-CN" altLang="en-US" sz="2000">
                <a:solidFill>
                  <a:schemeClr val="accent6"/>
                </a:solidFill>
                <a:latin typeface="汉仪细秀体简 L" panose="00020600040101010101" charset="-122"/>
                <a:ea typeface="汉仪细秀体简 L" panose="00020600040101010101" charset="-122"/>
                <a:cs typeface="汉仪细秀体简 L" panose="00020600040101010101" charset="-122"/>
                <a:sym typeface="+mn-ea"/>
              </a:rPr>
              <a:t>米高的柱子支撑，并且有灌溉系统，奴隶不停地推动连系著齿轮的把手。园中种植各种花草树木，远看犹如花园悬在半空中。巴比伦文献中，空中花园始终是一个谜，甚至没有一篇提及空中花园。 </a:t>
            </a:r>
          </a:p>
        </p:txBody>
      </p:sp>
    </p:spTree>
    <p:custDataLst>
      <p:tags r:id="rId7"/>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1">
          <a:blip r:embed="rId4"/>
          <a:tile tx="0" ty="0" sx="63000" sy="63000" flip="none" algn="tl"/>
        </a:blipFill>
        <a:effectLst/>
      </p:bgPr>
    </p:bg>
    <p:spTree>
      <p:nvGrpSpPr>
        <p:cNvPr id="1" name=""/>
        <p:cNvGrpSpPr/>
        <p:nvPr/>
      </p:nvGrpSpPr>
      <p:grpSpPr>
        <a:xfrm>
          <a:off x="0" y="0"/>
          <a:ext cx="0" cy="0"/>
        </a:xfrm>
      </p:grpSpPr>
      <p:sp>
        <p:nvSpPr>
          <p:cNvPr id="62" name="矩形 61"/>
          <p:cNvSpPr/>
          <p:nvPr/>
        </p:nvSpPr>
        <p:spPr>
          <a:xfrm>
            <a:off x="0" y="-5080"/>
            <a:ext cx="12179935" cy="6868795"/>
          </a:xfrm>
          <a:prstGeom prst="rect">
            <a:avLst/>
          </a:prstGeom>
          <a:solidFill>
            <a:schemeClr val="accent6">
              <a:alpha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直角三角形 1"/>
          <p:cNvSpPr/>
          <p:nvPr/>
        </p:nvSpPr>
        <p:spPr>
          <a:xfrm>
            <a:off x="0" y="5391150"/>
            <a:ext cx="12165330" cy="147256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838835" y="6068060"/>
            <a:ext cx="3836670" cy="521970"/>
          </a:xfrm>
          <a:prstGeom prst="rect">
            <a:avLst/>
          </a:prstGeom>
          <a:noFill/>
        </p:spPr>
        <p:txBody>
          <a:bodyPr wrap="square" rtlCol="0">
            <a:spAutoFit/>
          </a:bodyPr>
          <a:lstStyle/>
          <a:p>
            <a:pPr eaLnBrk="0" hangingPunct="0">
              <a:spcBef>
                <a:spcPct val="50000"/>
              </a:spcBef>
            </a:pPr>
            <a:r>
              <a:rPr lang="zh-CN" altLang="en-US" sz="2800">
                <a:solidFill>
                  <a:schemeClr val="accent6"/>
                </a:solidFill>
                <a:latin typeface="汉仪细秀体简 L" panose="00020600040101010101" charset="-122"/>
                <a:ea typeface="汉仪细秀体简 L" panose="00020600040101010101" charset="-122"/>
                <a:sym typeface="+mn-ea"/>
              </a:rPr>
              <a:t>古代两河流域文明成就</a:t>
            </a:r>
          </a:p>
        </p:txBody>
      </p:sp>
      <p:pic>
        <p:nvPicPr>
          <p:cNvPr id="4" name="图片 3" descr="3471015"/>
          <p:cNvPicPr>
            <a:picLocks noChangeAspect="1"/>
          </p:cNvPicPr>
          <p:nvPr/>
        </p:nvPicPr>
        <p:blipFill>
          <a:blip r:embed="rId3"/>
          <a:stretch>
            <a:fillRect/>
          </a:stretch>
        </p:blipFill>
        <p:spPr>
          <a:xfrm>
            <a:off x="76835" y="5978525"/>
            <a:ext cx="762000" cy="762000"/>
          </a:xfrm>
          <a:prstGeom prst="rect">
            <a:avLst/>
          </a:prstGeom>
        </p:spPr>
      </p:pic>
      <p:sp>
        <p:nvSpPr>
          <p:cNvPr id="6" name="椭圆 5"/>
          <p:cNvSpPr/>
          <p:nvPr/>
        </p:nvSpPr>
        <p:spPr>
          <a:xfrm>
            <a:off x="203200" y="1924050"/>
            <a:ext cx="2000250" cy="200025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a:solidFill>
                  <a:schemeClr val="accent6"/>
                </a:solidFill>
                <a:latin typeface="汉仪细秀体简 L" panose="00020600040101010101" charset="-122"/>
                <a:ea typeface="汉仪细秀体简 L" panose="00020600040101010101" charset="-122"/>
              </a:rPr>
              <a:t>科技</a:t>
            </a:r>
          </a:p>
          <a:p>
            <a:pPr algn="ctr"/>
            <a:endParaRPr lang="zh-CN" altLang="en-US">
              <a:solidFill>
                <a:schemeClr val="accent6"/>
              </a:solidFill>
              <a:latin typeface="汉仪细秀体简 L" panose="00020600040101010101" charset="-122"/>
              <a:ea typeface="汉仪细秀体简 L" panose="00020600040101010101" charset="-122"/>
            </a:endParaRPr>
          </a:p>
          <a:p>
            <a:pPr algn="ctr"/>
            <a:r>
              <a:rPr lang="zh-CN" altLang="en-US">
                <a:solidFill>
                  <a:schemeClr val="accent6"/>
                </a:solidFill>
                <a:latin typeface="汉仪细秀体简 L" panose="00020600040101010101" charset="-122"/>
                <a:ea typeface="汉仪细秀体简 L" panose="00020600040101010101" charset="-122"/>
              </a:rPr>
              <a:t>天文、数学</a:t>
            </a:r>
          </a:p>
        </p:txBody>
      </p:sp>
      <p:sp>
        <p:nvSpPr>
          <p:cNvPr id="7" name="椭圆 6"/>
          <p:cNvSpPr/>
          <p:nvPr/>
        </p:nvSpPr>
        <p:spPr>
          <a:xfrm>
            <a:off x="2602230" y="1924050"/>
            <a:ext cx="2000250" cy="200025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a:solidFill>
                  <a:schemeClr val="accent6"/>
                </a:solidFill>
                <a:latin typeface="汉仪细秀体简 L" panose="00020600040101010101" charset="-122"/>
                <a:ea typeface="汉仪细秀体简 L" panose="00020600040101010101" charset="-122"/>
              </a:rPr>
              <a:t>建筑</a:t>
            </a:r>
          </a:p>
          <a:p>
            <a:pPr algn="ctr"/>
            <a:endParaRPr lang="zh-CN" altLang="en-US" sz="2000">
              <a:solidFill>
                <a:schemeClr val="accent6"/>
              </a:solidFill>
              <a:latin typeface="汉仪细秀体简 L" panose="00020600040101010101" charset="-122"/>
              <a:ea typeface="汉仪细秀体简 L" panose="00020600040101010101" charset="-122"/>
            </a:endParaRPr>
          </a:p>
          <a:p>
            <a:pPr algn="ctr"/>
            <a:r>
              <a:rPr lang="zh-CN" altLang="en-US">
                <a:solidFill>
                  <a:schemeClr val="accent6"/>
                </a:solidFill>
                <a:latin typeface="汉仪细秀体简 L" panose="00020600040101010101" charset="-122"/>
                <a:ea typeface="汉仪细秀体简 L" panose="00020600040101010101" charset="-122"/>
              </a:rPr>
              <a:t>空中花园</a:t>
            </a:r>
          </a:p>
        </p:txBody>
      </p:sp>
      <p:sp>
        <p:nvSpPr>
          <p:cNvPr id="8" name="椭圆 7"/>
          <p:cNvSpPr/>
          <p:nvPr/>
        </p:nvSpPr>
        <p:spPr>
          <a:xfrm>
            <a:off x="5001260" y="1924050"/>
            <a:ext cx="2000250" cy="200025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a:solidFill>
                  <a:schemeClr val="accent6"/>
                </a:solidFill>
                <a:latin typeface="汉仪细秀体简 L" panose="00020600040101010101" charset="-122"/>
                <a:ea typeface="汉仪细秀体简 L" panose="00020600040101010101" charset="-122"/>
              </a:rPr>
              <a:t>文字</a:t>
            </a:r>
          </a:p>
          <a:p>
            <a:pPr algn="ctr"/>
            <a:endParaRPr lang="zh-CN" altLang="en-US">
              <a:solidFill>
                <a:schemeClr val="accent6"/>
              </a:solidFill>
              <a:latin typeface="汉仪细秀体简 L" panose="00020600040101010101" charset="-122"/>
              <a:ea typeface="汉仪细秀体简 L" panose="00020600040101010101" charset="-122"/>
            </a:endParaRPr>
          </a:p>
          <a:p>
            <a:pPr algn="ctr"/>
            <a:r>
              <a:rPr lang="zh-CN" altLang="en-US">
                <a:solidFill>
                  <a:schemeClr val="accent6"/>
                </a:solidFill>
                <a:latin typeface="汉仪细秀体简 L" panose="00020600040101010101" charset="-122"/>
                <a:ea typeface="汉仪细秀体简 L" panose="00020600040101010101" charset="-122"/>
              </a:rPr>
              <a:t>锲型文字</a:t>
            </a:r>
          </a:p>
        </p:txBody>
      </p:sp>
      <p:sp>
        <p:nvSpPr>
          <p:cNvPr id="9" name="椭圆 8"/>
          <p:cNvSpPr/>
          <p:nvPr/>
        </p:nvSpPr>
        <p:spPr>
          <a:xfrm>
            <a:off x="7400290" y="1924050"/>
            <a:ext cx="2000250" cy="200025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a:solidFill>
                  <a:schemeClr val="accent6"/>
                </a:solidFill>
                <a:latin typeface="汉仪细秀体简 L" panose="00020600040101010101" charset="-122"/>
                <a:ea typeface="汉仪细秀体简 L" panose="00020600040101010101" charset="-122"/>
              </a:rPr>
              <a:t>历法</a:t>
            </a:r>
            <a:endParaRPr lang="zh-CN" altLang="en-US">
              <a:solidFill>
                <a:schemeClr val="accent6"/>
              </a:solidFill>
              <a:latin typeface="汉仪细秀体简 L" panose="00020600040101010101" charset="-122"/>
              <a:ea typeface="汉仪细秀体简 L" panose="00020600040101010101" charset="-122"/>
            </a:endParaRPr>
          </a:p>
          <a:p>
            <a:pPr algn="ctr"/>
            <a:endParaRPr lang="zh-CN" altLang="en-US">
              <a:solidFill>
                <a:schemeClr val="accent6"/>
              </a:solidFill>
              <a:latin typeface="汉仪细秀体简 L" panose="00020600040101010101" charset="-122"/>
              <a:ea typeface="汉仪细秀体简 L" panose="00020600040101010101" charset="-122"/>
            </a:endParaRPr>
          </a:p>
          <a:p>
            <a:pPr algn="ctr"/>
            <a:r>
              <a:rPr lang="zh-CN" altLang="en-US">
                <a:solidFill>
                  <a:schemeClr val="accent6"/>
                </a:solidFill>
                <a:latin typeface="汉仪细秀体简 L" panose="00020600040101010101" charset="-122"/>
                <a:ea typeface="汉仪细秀体简 L" panose="00020600040101010101" charset="-122"/>
              </a:rPr>
              <a:t>阴历</a:t>
            </a:r>
          </a:p>
        </p:txBody>
      </p:sp>
      <p:sp>
        <p:nvSpPr>
          <p:cNvPr id="11" name="椭圆 10"/>
          <p:cNvSpPr/>
          <p:nvPr/>
        </p:nvSpPr>
        <p:spPr>
          <a:xfrm>
            <a:off x="9799320" y="1924050"/>
            <a:ext cx="2000250" cy="200025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a:solidFill>
                  <a:schemeClr val="accent6"/>
                </a:solidFill>
              </a:rPr>
              <a:t>法典</a:t>
            </a:r>
            <a:endParaRPr lang="zh-CN" altLang="en-US">
              <a:solidFill>
                <a:schemeClr val="accent6"/>
              </a:solidFill>
            </a:endParaRPr>
          </a:p>
          <a:p>
            <a:pPr algn="ctr"/>
            <a:endParaRPr lang="zh-CN" altLang="en-US">
              <a:solidFill>
                <a:schemeClr val="accent6"/>
              </a:solidFill>
            </a:endParaRPr>
          </a:p>
          <a:p>
            <a:pPr algn="ctr"/>
            <a:r>
              <a:rPr lang="zh-CN" altLang="en-US">
                <a:solidFill>
                  <a:schemeClr val="accent6"/>
                </a:solidFill>
              </a:rPr>
              <a:t>《汉谟拉比法典》</a:t>
            </a:r>
          </a:p>
        </p:txBody>
      </p:sp>
    </p:spTree>
    <p:custDataLst>
      <p:tags r:id="rId5"/>
    </p:custDataLst>
  </p:cSld>
  <p:clrMapOvr>
    <a:masterClrMapping/>
  </p:clrMapOvr>
  <p:transition/>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1">
          <a:blip r:embed="rId4"/>
          <a:tile tx="0" ty="0" sx="63000" sy="63000" flip="none" algn="tl"/>
        </a:blipFill>
        <a:effectLst/>
      </p:bgPr>
    </p:bg>
    <p:spTree>
      <p:nvGrpSpPr>
        <p:cNvPr id="1" name=""/>
        <p:cNvGrpSpPr/>
        <p:nvPr/>
      </p:nvGrpSpPr>
      <p:grpSpPr>
        <a:xfrm>
          <a:off x="0" y="0"/>
          <a:ext cx="0" cy="0"/>
        </a:xfrm>
      </p:grpSpPr>
      <p:sp>
        <p:nvSpPr>
          <p:cNvPr id="62" name="矩形 61"/>
          <p:cNvSpPr/>
          <p:nvPr/>
        </p:nvSpPr>
        <p:spPr>
          <a:xfrm>
            <a:off x="0" y="-5080"/>
            <a:ext cx="12179935" cy="6868795"/>
          </a:xfrm>
          <a:prstGeom prst="rect">
            <a:avLst/>
          </a:prstGeom>
          <a:solidFill>
            <a:schemeClr val="accent6">
              <a:alpha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直角三角形 1"/>
          <p:cNvSpPr/>
          <p:nvPr/>
        </p:nvSpPr>
        <p:spPr>
          <a:xfrm>
            <a:off x="0" y="5391150"/>
            <a:ext cx="12165330" cy="147256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838835" y="6068060"/>
            <a:ext cx="3836670" cy="521970"/>
          </a:xfrm>
          <a:prstGeom prst="rect">
            <a:avLst/>
          </a:prstGeom>
          <a:noFill/>
        </p:spPr>
        <p:txBody>
          <a:bodyPr wrap="square" rtlCol="0">
            <a:spAutoFit/>
          </a:bodyPr>
          <a:lstStyle/>
          <a:p>
            <a:pPr eaLnBrk="0" hangingPunct="0">
              <a:spcBef>
                <a:spcPct val="50000"/>
              </a:spcBef>
            </a:pPr>
            <a:r>
              <a:rPr lang="zh-CN" altLang="en-US" sz="2800">
                <a:solidFill>
                  <a:schemeClr val="accent6"/>
                </a:solidFill>
                <a:latin typeface="汉仪细秀体简 L" panose="00020600040101010101" charset="-122"/>
                <a:ea typeface="汉仪细秀体简 L" panose="00020600040101010101" charset="-122"/>
                <a:sym typeface="+mn-ea"/>
              </a:rPr>
              <a:t>课堂小结</a:t>
            </a:r>
          </a:p>
        </p:txBody>
      </p:sp>
      <p:pic>
        <p:nvPicPr>
          <p:cNvPr id="4" name="图片 3" descr="3471015"/>
          <p:cNvPicPr>
            <a:picLocks noChangeAspect="1"/>
          </p:cNvPicPr>
          <p:nvPr/>
        </p:nvPicPr>
        <p:blipFill>
          <a:blip r:embed="rId3"/>
          <a:stretch>
            <a:fillRect/>
          </a:stretch>
        </p:blipFill>
        <p:spPr>
          <a:xfrm>
            <a:off x="76835" y="5978525"/>
            <a:ext cx="762000" cy="762000"/>
          </a:xfrm>
          <a:prstGeom prst="rect">
            <a:avLst/>
          </a:prstGeom>
        </p:spPr>
      </p:pic>
      <p:sp>
        <p:nvSpPr>
          <p:cNvPr id="5" name="椭圆 4"/>
          <p:cNvSpPr/>
          <p:nvPr/>
        </p:nvSpPr>
        <p:spPr>
          <a:xfrm>
            <a:off x="273685" y="1898650"/>
            <a:ext cx="2424430" cy="242443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a:solidFill>
                  <a:schemeClr val="accent6"/>
                </a:solidFill>
                <a:latin typeface="汉仪细秀体简 L" panose="00020600040101010101" charset="-122"/>
                <a:ea typeface="汉仪细秀体简 L" panose="00020600040101010101" charset="-122"/>
              </a:rPr>
              <a:t>新月沃地</a:t>
            </a:r>
          </a:p>
        </p:txBody>
      </p:sp>
      <p:sp>
        <p:nvSpPr>
          <p:cNvPr id="10" name="椭圆 9"/>
          <p:cNvSpPr/>
          <p:nvPr/>
        </p:nvSpPr>
        <p:spPr>
          <a:xfrm>
            <a:off x="3142615" y="4076700"/>
            <a:ext cx="1732280" cy="173228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a:solidFill>
                  <a:schemeClr val="accent6"/>
                </a:solidFill>
              </a:rPr>
              <a:t>文明成就</a:t>
            </a:r>
          </a:p>
        </p:txBody>
      </p:sp>
      <p:sp>
        <p:nvSpPr>
          <p:cNvPr id="12" name="椭圆 11"/>
          <p:cNvSpPr/>
          <p:nvPr/>
        </p:nvSpPr>
        <p:spPr>
          <a:xfrm>
            <a:off x="3142615" y="651510"/>
            <a:ext cx="1732280" cy="173228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a:solidFill>
                  <a:schemeClr val="accent6"/>
                </a:solidFill>
              </a:rPr>
              <a:t>文明历程</a:t>
            </a:r>
          </a:p>
        </p:txBody>
      </p:sp>
      <p:sp>
        <p:nvSpPr>
          <p:cNvPr id="13" name="左大括号 12"/>
          <p:cNvSpPr/>
          <p:nvPr/>
        </p:nvSpPr>
        <p:spPr>
          <a:xfrm>
            <a:off x="2755265" y="1408430"/>
            <a:ext cx="346075" cy="3578860"/>
          </a:xfrm>
          <a:prstGeom prst="leftBrace">
            <a:avLst>
              <a:gd name="adj1" fmla="val 774175"/>
              <a:gd name="adj2" fmla="val 48385"/>
            </a:avLst>
          </a:prstGeom>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右箭头 13"/>
          <p:cNvSpPr/>
          <p:nvPr/>
        </p:nvSpPr>
        <p:spPr>
          <a:xfrm>
            <a:off x="5266690" y="1148715"/>
            <a:ext cx="6638290" cy="606425"/>
          </a:xfrm>
          <a:prstGeom prst="rightArrow">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右箭头 14"/>
          <p:cNvSpPr/>
          <p:nvPr/>
        </p:nvSpPr>
        <p:spPr>
          <a:xfrm>
            <a:off x="5266690" y="4639310"/>
            <a:ext cx="6638290" cy="606425"/>
          </a:xfrm>
          <a:prstGeom prst="rightArrow">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16" name="椭圆 15"/>
          <p:cNvSpPr/>
          <p:nvPr/>
        </p:nvSpPr>
        <p:spPr>
          <a:xfrm flipH="1">
            <a:off x="5577205" y="1085850"/>
            <a:ext cx="635000" cy="635000"/>
          </a:xfrm>
          <a:prstGeom prst="ellips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17" name="椭圆 16"/>
          <p:cNvSpPr/>
          <p:nvPr/>
        </p:nvSpPr>
        <p:spPr>
          <a:xfrm flipH="1">
            <a:off x="7253605" y="1085850"/>
            <a:ext cx="635000" cy="635000"/>
          </a:xfrm>
          <a:prstGeom prst="ellips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18" name="椭圆 17"/>
          <p:cNvSpPr/>
          <p:nvPr/>
        </p:nvSpPr>
        <p:spPr>
          <a:xfrm flipH="1">
            <a:off x="8930005" y="1085850"/>
            <a:ext cx="635000" cy="635000"/>
          </a:xfrm>
          <a:prstGeom prst="ellips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19" name="椭圆 18"/>
          <p:cNvSpPr/>
          <p:nvPr/>
        </p:nvSpPr>
        <p:spPr>
          <a:xfrm flipH="1">
            <a:off x="10606405" y="1085850"/>
            <a:ext cx="635000" cy="635000"/>
          </a:xfrm>
          <a:prstGeom prst="ellips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5266690" y="1898650"/>
            <a:ext cx="1256665" cy="922020"/>
          </a:xfrm>
          <a:prstGeom prst="rect">
            <a:avLst/>
          </a:prstGeom>
          <a:noFill/>
        </p:spPr>
        <p:txBody>
          <a:bodyPr wrap="square" rtlCol="0">
            <a:spAutoFit/>
          </a:bodyPr>
          <a:lstStyle/>
          <a:p>
            <a:r>
              <a:rPr lang="zh-CN" altLang="zh-CN">
                <a:solidFill>
                  <a:schemeClr val="bg1"/>
                </a:solidFill>
                <a:latin typeface="汉仪细秀体简 L" panose="00020600040101010101" charset="-122"/>
                <a:ea typeface="汉仪细秀体简 L" panose="00020600040101010101" charset="-122"/>
                <a:cs typeface="汉仪细秀体简 L" panose="00020600040101010101" charset="-122"/>
              </a:rPr>
              <a:t>公元前</a:t>
            </a:r>
            <a:r>
              <a:rPr lang="en-US" altLang="zh-CN">
                <a:solidFill>
                  <a:schemeClr val="bg1"/>
                </a:solidFill>
                <a:latin typeface="汉仪细秀体简 L" panose="00020600040101010101" charset="-122"/>
                <a:ea typeface="汉仪细秀体简 L" panose="00020600040101010101" charset="-122"/>
                <a:cs typeface="汉仪细秀体简 L" panose="00020600040101010101" charset="-122"/>
              </a:rPr>
              <a:t>3500</a:t>
            </a:r>
            <a:r>
              <a:rPr lang="zh-CN" altLang="en-US">
                <a:solidFill>
                  <a:schemeClr val="bg1"/>
                </a:solidFill>
                <a:latin typeface="汉仪细秀体简 L" panose="00020600040101010101" charset="-122"/>
                <a:ea typeface="汉仪细秀体简 L" panose="00020600040101010101" charset="-122"/>
                <a:cs typeface="汉仪细秀体简 L" panose="00020600040101010101" charset="-122"/>
              </a:rPr>
              <a:t>年出现小国</a:t>
            </a:r>
          </a:p>
        </p:txBody>
      </p:sp>
      <p:sp>
        <p:nvSpPr>
          <p:cNvPr id="21" name="文本框 20"/>
          <p:cNvSpPr txBox="1"/>
          <p:nvPr/>
        </p:nvSpPr>
        <p:spPr>
          <a:xfrm>
            <a:off x="6943090" y="1898650"/>
            <a:ext cx="1256665" cy="1198880"/>
          </a:xfrm>
          <a:prstGeom prst="rect">
            <a:avLst/>
          </a:prstGeom>
          <a:noFill/>
        </p:spPr>
        <p:txBody>
          <a:bodyPr wrap="square" rtlCol="0">
            <a:spAutoFit/>
          </a:bodyPr>
          <a:lstStyle/>
          <a:p>
            <a:r>
              <a:rPr lang="zh-CN" altLang="zh-CN">
                <a:solidFill>
                  <a:schemeClr val="bg1"/>
                </a:solidFill>
                <a:latin typeface="汉仪细秀体简 L" panose="00020600040101010101" charset="-122"/>
                <a:ea typeface="汉仪细秀体简 L" panose="00020600040101010101" charset="-122"/>
                <a:cs typeface="汉仪细秀体简 L" panose="00020600040101010101" charset="-122"/>
              </a:rPr>
              <a:t>公元前</a:t>
            </a:r>
            <a:r>
              <a:rPr lang="en-US" altLang="zh-CN">
                <a:solidFill>
                  <a:schemeClr val="bg1"/>
                </a:solidFill>
                <a:latin typeface="汉仪细秀体简 L" panose="00020600040101010101" charset="-122"/>
                <a:ea typeface="汉仪细秀体简 L" panose="00020600040101010101" charset="-122"/>
                <a:cs typeface="汉仪细秀体简 L" panose="00020600040101010101" charset="-122"/>
              </a:rPr>
              <a:t>1894</a:t>
            </a:r>
            <a:r>
              <a:rPr lang="zh-CN" altLang="en-US">
                <a:solidFill>
                  <a:schemeClr val="bg1"/>
                </a:solidFill>
                <a:latin typeface="汉仪细秀体简 L" panose="00020600040101010101" charset="-122"/>
                <a:ea typeface="汉仪细秀体简 L" panose="00020600040101010101" charset="-122"/>
                <a:cs typeface="汉仪细秀体简 L" panose="00020600040101010101" charset="-122"/>
              </a:rPr>
              <a:t>年古巴比伦王国建立</a:t>
            </a:r>
          </a:p>
        </p:txBody>
      </p:sp>
      <p:sp>
        <p:nvSpPr>
          <p:cNvPr id="22" name="文本框 21"/>
          <p:cNvSpPr txBox="1"/>
          <p:nvPr/>
        </p:nvSpPr>
        <p:spPr>
          <a:xfrm>
            <a:off x="8619490" y="1898650"/>
            <a:ext cx="1256665" cy="1198880"/>
          </a:xfrm>
          <a:prstGeom prst="rect">
            <a:avLst/>
          </a:prstGeom>
          <a:noFill/>
        </p:spPr>
        <p:txBody>
          <a:bodyPr wrap="square" rtlCol="0">
            <a:spAutoFit/>
          </a:bodyPr>
          <a:lstStyle/>
          <a:p>
            <a:r>
              <a:rPr lang="zh-CN" altLang="zh-CN">
                <a:solidFill>
                  <a:schemeClr val="bg1"/>
                </a:solidFill>
                <a:latin typeface="汉仪细秀体简 L" panose="00020600040101010101" charset="-122"/>
                <a:ea typeface="汉仪细秀体简 L" panose="00020600040101010101" charset="-122"/>
                <a:cs typeface="汉仪细秀体简 L" panose="00020600040101010101" charset="-122"/>
              </a:rPr>
              <a:t>公元前</a:t>
            </a:r>
            <a:r>
              <a:rPr lang="en-US">
                <a:solidFill>
                  <a:schemeClr val="bg1"/>
                </a:solidFill>
                <a:latin typeface="汉仪细秀体简 L" panose="00020600040101010101" charset="-122"/>
                <a:ea typeface="汉仪细秀体简 L" panose="00020600040101010101" charset="-122"/>
                <a:cs typeface="汉仪细秀体简 L" panose="00020600040101010101" charset="-122"/>
              </a:rPr>
              <a:t>18</a:t>
            </a:r>
            <a:r>
              <a:rPr lang="zh-CN" altLang="en-US">
                <a:solidFill>
                  <a:schemeClr val="bg1"/>
                </a:solidFill>
                <a:latin typeface="汉仪细秀体简 L" panose="00020600040101010101" charset="-122"/>
                <a:ea typeface="汉仪细秀体简 L" panose="00020600040101010101" charset="-122"/>
                <a:cs typeface="汉仪细秀体简 L" panose="00020600040101010101" charset="-122"/>
              </a:rPr>
              <a:t>世纪汉谟拉比完成统一</a:t>
            </a:r>
          </a:p>
        </p:txBody>
      </p:sp>
      <p:sp>
        <p:nvSpPr>
          <p:cNvPr id="23" name="文本框 22"/>
          <p:cNvSpPr txBox="1"/>
          <p:nvPr/>
        </p:nvSpPr>
        <p:spPr>
          <a:xfrm>
            <a:off x="10295890" y="1898650"/>
            <a:ext cx="1256665" cy="922020"/>
          </a:xfrm>
          <a:prstGeom prst="rect">
            <a:avLst/>
          </a:prstGeom>
          <a:noFill/>
        </p:spPr>
        <p:txBody>
          <a:bodyPr wrap="square" rtlCol="0">
            <a:spAutoFit/>
          </a:bodyPr>
          <a:lstStyle/>
          <a:p>
            <a:r>
              <a:rPr lang="zh-CN" altLang="zh-CN">
                <a:solidFill>
                  <a:schemeClr val="bg1"/>
                </a:solidFill>
                <a:latin typeface="汉仪细秀体简 L" panose="00020600040101010101" charset="-122"/>
                <a:ea typeface="汉仪细秀体简 L" panose="00020600040101010101" charset="-122"/>
                <a:cs typeface="汉仪细秀体简 L" panose="00020600040101010101" charset="-122"/>
              </a:rPr>
              <a:t>公元前</a:t>
            </a:r>
            <a:r>
              <a:rPr lang="en-US">
                <a:solidFill>
                  <a:schemeClr val="bg1"/>
                </a:solidFill>
                <a:latin typeface="汉仪细秀体简 L" panose="00020600040101010101" charset="-122"/>
                <a:ea typeface="汉仪细秀体简 L" panose="00020600040101010101" charset="-122"/>
                <a:cs typeface="汉仪细秀体简 L" panose="00020600040101010101" charset="-122"/>
              </a:rPr>
              <a:t>16</a:t>
            </a:r>
            <a:r>
              <a:rPr lang="zh-CN" altLang="en-US">
                <a:solidFill>
                  <a:schemeClr val="bg1"/>
                </a:solidFill>
                <a:latin typeface="汉仪细秀体简 L" panose="00020600040101010101" charset="-122"/>
                <a:ea typeface="汉仪细秀体简 L" panose="00020600040101010101" charset="-122"/>
                <a:cs typeface="汉仪细秀体简 L" panose="00020600040101010101" charset="-122"/>
              </a:rPr>
              <a:t>世纪被外族灭亡</a:t>
            </a:r>
          </a:p>
        </p:txBody>
      </p:sp>
      <p:cxnSp>
        <p:nvCxnSpPr>
          <p:cNvPr id="24" name="直接连接符 23"/>
          <p:cNvCxnSpPr/>
          <p:nvPr/>
        </p:nvCxnSpPr>
        <p:spPr>
          <a:xfrm>
            <a:off x="5041265" y="3197860"/>
            <a:ext cx="7088505" cy="0"/>
          </a:xfrm>
          <a:prstGeom prst="line">
            <a:avLst/>
          </a:prstGeom>
          <a:ln w="28575" cmpd="sng">
            <a:solidFill>
              <a:schemeClr val="bg1"/>
            </a:solidFill>
            <a:prstDash val="sysDot"/>
          </a:ln>
        </p:spPr>
        <p:style>
          <a:lnRef idx="1">
            <a:schemeClr val="accent1"/>
          </a:lnRef>
          <a:fillRef idx="0">
            <a:schemeClr val="accent1"/>
          </a:fillRef>
          <a:effectRef idx="0">
            <a:schemeClr val="accent1"/>
          </a:effectRef>
          <a:fontRef idx="minor">
            <a:schemeClr val="tx1"/>
          </a:fontRef>
        </p:style>
      </p:cxnSp>
      <p:sp useBgFill="1">
        <p:nvSpPr>
          <p:cNvPr id="25" name="椭圆 24"/>
          <p:cNvSpPr/>
          <p:nvPr/>
        </p:nvSpPr>
        <p:spPr>
          <a:xfrm flipH="1">
            <a:off x="5575300" y="4601210"/>
            <a:ext cx="635000" cy="635000"/>
          </a:xfrm>
          <a:prstGeom prst="ellips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26" name="椭圆 25"/>
          <p:cNvSpPr/>
          <p:nvPr/>
        </p:nvSpPr>
        <p:spPr>
          <a:xfrm flipH="1">
            <a:off x="7251700" y="4601210"/>
            <a:ext cx="635000" cy="635000"/>
          </a:xfrm>
          <a:prstGeom prst="ellips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27" name="椭圆 26"/>
          <p:cNvSpPr/>
          <p:nvPr/>
        </p:nvSpPr>
        <p:spPr>
          <a:xfrm flipH="1">
            <a:off x="8928100" y="4601210"/>
            <a:ext cx="635000" cy="635000"/>
          </a:xfrm>
          <a:prstGeom prst="ellips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28" name="椭圆 27"/>
          <p:cNvSpPr/>
          <p:nvPr/>
        </p:nvSpPr>
        <p:spPr>
          <a:xfrm flipH="1">
            <a:off x="10604500" y="4601210"/>
            <a:ext cx="635000" cy="635000"/>
          </a:xfrm>
          <a:prstGeom prst="ellips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5030470" y="3401060"/>
            <a:ext cx="1724025" cy="922020"/>
          </a:xfrm>
          <a:prstGeom prst="rect">
            <a:avLst/>
          </a:prstGeom>
          <a:noFill/>
        </p:spPr>
        <p:txBody>
          <a:bodyPr wrap="square" rtlCol="0">
            <a:spAutoFit/>
          </a:bodyPr>
          <a:lstStyle/>
          <a:p>
            <a:pPr algn="ctr"/>
            <a:r>
              <a:rPr lang="zh-CN" altLang="en-US">
                <a:solidFill>
                  <a:schemeClr val="bg1"/>
                </a:solidFill>
                <a:latin typeface="汉仪细秀体简 L" panose="00020600040101010101" charset="-122"/>
                <a:ea typeface="汉仪细秀体简 L" panose="00020600040101010101" charset="-122"/>
                <a:cs typeface="汉仪细秀体简 L" panose="00020600040101010101" charset="-122"/>
              </a:rPr>
              <a:t>政治</a:t>
            </a:r>
          </a:p>
          <a:p>
            <a:r>
              <a:rPr lang="zh-CN" altLang="en-US">
                <a:solidFill>
                  <a:schemeClr val="bg1"/>
                </a:solidFill>
                <a:latin typeface="汉仪细秀体简 L" panose="00020600040101010101" charset="-122"/>
                <a:ea typeface="汉仪细秀体简 L" panose="00020600040101010101" charset="-122"/>
                <a:cs typeface="汉仪细秀体简 L" panose="00020600040101010101" charset="-122"/>
              </a:rPr>
              <a:t>古巴比伦王国</a:t>
            </a:r>
          </a:p>
          <a:p>
            <a:r>
              <a:rPr lang="zh-CN" altLang="en-US">
                <a:solidFill>
                  <a:schemeClr val="bg1"/>
                </a:solidFill>
                <a:latin typeface="汉仪细秀体简 L" panose="00020600040101010101" charset="-122"/>
                <a:ea typeface="汉仪细秀体简 L" panose="00020600040101010101" charset="-122"/>
                <a:cs typeface="汉仪细秀体简 L" panose="00020600040101010101" charset="-122"/>
              </a:rPr>
              <a:t>汉谟拉比法典</a:t>
            </a:r>
          </a:p>
        </p:txBody>
      </p:sp>
      <p:sp>
        <p:nvSpPr>
          <p:cNvPr id="30" name="文本框 29"/>
          <p:cNvSpPr txBox="1"/>
          <p:nvPr/>
        </p:nvSpPr>
        <p:spPr>
          <a:xfrm>
            <a:off x="6940550" y="3401060"/>
            <a:ext cx="1256665" cy="922020"/>
          </a:xfrm>
          <a:prstGeom prst="rect">
            <a:avLst/>
          </a:prstGeom>
          <a:noFill/>
        </p:spPr>
        <p:txBody>
          <a:bodyPr wrap="square" rtlCol="0">
            <a:spAutoFit/>
          </a:bodyPr>
          <a:lstStyle/>
          <a:p>
            <a:pPr algn="ctr"/>
            <a:r>
              <a:rPr lang="zh-CN" altLang="en-US">
                <a:solidFill>
                  <a:schemeClr val="bg1"/>
                </a:solidFill>
                <a:latin typeface="汉仪细秀体简 L" panose="00020600040101010101" charset="-122"/>
                <a:ea typeface="汉仪细秀体简 L" panose="00020600040101010101" charset="-122"/>
                <a:cs typeface="汉仪细秀体简 L" panose="00020600040101010101" charset="-122"/>
              </a:rPr>
              <a:t>文字</a:t>
            </a:r>
          </a:p>
          <a:p>
            <a:pPr algn="ctr"/>
            <a:endParaRPr lang="zh-CN" altLang="en-US">
              <a:solidFill>
                <a:schemeClr val="bg1"/>
              </a:solidFill>
              <a:latin typeface="汉仪细秀体简 L" panose="00020600040101010101" charset="-122"/>
              <a:ea typeface="汉仪细秀体简 L" panose="00020600040101010101" charset="-122"/>
              <a:cs typeface="汉仪细秀体简 L" panose="00020600040101010101" charset="-122"/>
            </a:endParaRPr>
          </a:p>
          <a:p>
            <a:pPr algn="ctr"/>
            <a:r>
              <a:rPr lang="zh-CN" altLang="en-US">
                <a:solidFill>
                  <a:schemeClr val="bg1"/>
                </a:solidFill>
                <a:latin typeface="汉仪细秀体简 L" panose="00020600040101010101" charset="-122"/>
                <a:ea typeface="汉仪细秀体简 L" panose="00020600040101010101" charset="-122"/>
                <a:cs typeface="汉仪细秀体简 L" panose="00020600040101010101" charset="-122"/>
              </a:rPr>
              <a:t>锲型文字</a:t>
            </a:r>
          </a:p>
        </p:txBody>
      </p:sp>
      <p:sp>
        <p:nvSpPr>
          <p:cNvPr id="31" name="文本框 30"/>
          <p:cNvSpPr txBox="1"/>
          <p:nvPr/>
        </p:nvSpPr>
        <p:spPr>
          <a:xfrm>
            <a:off x="8616950" y="3401060"/>
            <a:ext cx="1256665" cy="922020"/>
          </a:xfrm>
          <a:prstGeom prst="rect">
            <a:avLst/>
          </a:prstGeom>
          <a:noFill/>
        </p:spPr>
        <p:txBody>
          <a:bodyPr wrap="square" rtlCol="0">
            <a:spAutoFit/>
          </a:bodyPr>
          <a:lstStyle/>
          <a:p>
            <a:pPr algn="ctr"/>
            <a:r>
              <a:rPr lang="zh-CN" altLang="en-US">
                <a:solidFill>
                  <a:schemeClr val="bg1"/>
                </a:solidFill>
                <a:latin typeface="汉仪细秀体简 L" panose="00020600040101010101" charset="-122"/>
                <a:ea typeface="汉仪细秀体简 L" panose="00020600040101010101" charset="-122"/>
                <a:cs typeface="汉仪细秀体简 L" panose="00020600040101010101" charset="-122"/>
              </a:rPr>
              <a:t>建筑</a:t>
            </a:r>
          </a:p>
          <a:p>
            <a:pPr algn="ctr"/>
            <a:endParaRPr lang="zh-CN" altLang="en-US">
              <a:solidFill>
                <a:schemeClr val="bg1"/>
              </a:solidFill>
              <a:latin typeface="汉仪细秀体简 L" panose="00020600040101010101" charset="-122"/>
              <a:ea typeface="汉仪细秀体简 L" panose="00020600040101010101" charset="-122"/>
              <a:cs typeface="汉仪细秀体简 L" panose="00020600040101010101" charset="-122"/>
            </a:endParaRPr>
          </a:p>
          <a:p>
            <a:pPr algn="ctr"/>
            <a:r>
              <a:rPr lang="zh-CN" altLang="en-US">
                <a:solidFill>
                  <a:schemeClr val="bg1"/>
                </a:solidFill>
                <a:latin typeface="汉仪细秀体简 L" panose="00020600040101010101" charset="-122"/>
                <a:ea typeface="汉仪细秀体简 L" panose="00020600040101010101" charset="-122"/>
                <a:cs typeface="汉仪细秀体简 L" panose="00020600040101010101" charset="-122"/>
              </a:rPr>
              <a:t>空中花园</a:t>
            </a:r>
          </a:p>
        </p:txBody>
      </p:sp>
      <p:sp>
        <p:nvSpPr>
          <p:cNvPr id="32" name="文本框 31"/>
          <p:cNvSpPr txBox="1"/>
          <p:nvPr/>
        </p:nvSpPr>
        <p:spPr>
          <a:xfrm>
            <a:off x="10295890" y="3401060"/>
            <a:ext cx="1256665" cy="922020"/>
          </a:xfrm>
          <a:prstGeom prst="rect">
            <a:avLst/>
          </a:prstGeom>
          <a:noFill/>
        </p:spPr>
        <p:txBody>
          <a:bodyPr wrap="square" rtlCol="0">
            <a:spAutoFit/>
          </a:bodyPr>
          <a:lstStyle/>
          <a:p>
            <a:pPr algn="ctr"/>
            <a:r>
              <a:rPr lang="zh-CN" altLang="en-US">
                <a:solidFill>
                  <a:schemeClr val="bg1"/>
                </a:solidFill>
                <a:latin typeface="汉仪细秀体简 L" panose="00020600040101010101" charset="-122"/>
                <a:ea typeface="汉仪细秀体简 L" panose="00020600040101010101" charset="-122"/>
                <a:cs typeface="汉仪细秀体简 L" panose="00020600040101010101" charset="-122"/>
              </a:rPr>
              <a:t>历法</a:t>
            </a:r>
          </a:p>
          <a:p>
            <a:pPr algn="ctr"/>
            <a:endParaRPr lang="zh-CN" altLang="en-US">
              <a:solidFill>
                <a:schemeClr val="bg1"/>
              </a:solidFill>
              <a:latin typeface="汉仪细秀体简 L" panose="00020600040101010101" charset="-122"/>
              <a:ea typeface="汉仪细秀体简 L" panose="00020600040101010101" charset="-122"/>
              <a:cs typeface="汉仪细秀体简 L" panose="00020600040101010101" charset="-122"/>
            </a:endParaRPr>
          </a:p>
          <a:p>
            <a:pPr algn="ctr"/>
            <a:r>
              <a:rPr lang="zh-CN" altLang="en-US">
                <a:solidFill>
                  <a:schemeClr val="bg1"/>
                </a:solidFill>
                <a:latin typeface="汉仪细秀体简 L" panose="00020600040101010101" charset="-122"/>
                <a:ea typeface="汉仪细秀体简 L" panose="00020600040101010101" charset="-122"/>
                <a:cs typeface="汉仪细秀体简 L" panose="00020600040101010101" charset="-122"/>
              </a:rPr>
              <a:t>太阴历</a:t>
            </a:r>
          </a:p>
        </p:txBody>
      </p:sp>
    </p:spTree>
    <p:custDataLst>
      <p:tags r:id="rId5"/>
    </p:custDataLst>
  </p:cSld>
  <p:clrMapOvr>
    <a:masterClrMapping/>
  </p:clrMapOvr>
  <p:transition/>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1">
          <a:blip r:embed="rId4"/>
          <a:tile tx="0" ty="0" sx="63000" sy="63000" flip="none" algn="tl"/>
        </a:blipFill>
        <a:effectLst/>
      </p:bgPr>
    </p:bg>
    <p:spTree>
      <p:nvGrpSpPr>
        <p:cNvPr id="1" name=""/>
        <p:cNvGrpSpPr/>
        <p:nvPr/>
      </p:nvGrpSpPr>
      <p:grpSpPr>
        <a:xfrm>
          <a:off x="0" y="0"/>
          <a:ext cx="0" cy="0"/>
        </a:xfrm>
      </p:grpSpPr>
      <p:sp>
        <p:nvSpPr>
          <p:cNvPr id="62" name="矩形 61"/>
          <p:cNvSpPr/>
          <p:nvPr/>
        </p:nvSpPr>
        <p:spPr>
          <a:xfrm>
            <a:off x="0" y="-5080"/>
            <a:ext cx="12179935" cy="6868795"/>
          </a:xfrm>
          <a:prstGeom prst="rect">
            <a:avLst/>
          </a:prstGeom>
          <a:solidFill>
            <a:schemeClr val="accent6">
              <a:alpha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直角三角形 1"/>
          <p:cNvSpPr/>
          <p:nvPr/>
        </p:nvSpPr>
        <p:spPr>
          <a:xfrm>
            <a:off x="0" y="5391150"/>
            <a:ext cx="12165330" cy="147256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838835" y="6068060"/>
            <a:ext cx="3836670" cy="521970"/>
          </a:xfrm>
          <a:prstGeom prst="rect">
            <a:avLst/>
          </a:prstGeom>
          <a:noFill/>
        </p:spPr>
        <p:txBody>
          <a:bodyPr wrap="square" rtlCol="0">
            <a:spAutoFit/>
          </a:bodyPr>
          <a:lstStyle/>
          <a:p>
            <a:pPr eaLnBrk="0" hangingPunct="0">
              <a:spcBef>
                <a:spcPct val="50000"/>
              </a:spcBef>
            </a:pPr>
            <a:r>
              <a:rPr lang="zh-CN" altLang="en-US" sz="2800">
                <a:solidFill>
                  <a:schemeClr val="accent6"/>
                </a:solidFill>
                <a:latin typeface="汉仪细秀体简 L" panose="00020600040101010101" charset="-122"/>
                <a:ea typeface="汉仪细秀体简 L" panose="00020600040101010101" charset="-122"/>
                <a:sym typeface="+mn-ea"/>
              </a:rPr>
              <a:t>世界之最</a:t>
            </a:r>
          </a:p>
        </p:txBody>
      </p:sp>
      <p:pic>
        <p:nvPicPr>
          <p:cNvPr id="4" name="图片 3" descr="3471015"/>
          <p:cNvPicPr>
            <a:picLocks noChangeAspect="1"/>
          </p:cNvPicPr>
          <p:nvPr/>
        </p:nvPicPr>
        <p:blipFill>
          <a:blip r:embed="rId3"/>
          <a:stretch>
            <a:fillRect/>
          </a:stretch>
        </p:blipFill>
        <p:spPr>
          <a:xfrm>
            <a:off x="76835" y="5978525"/>
            <a:ext cx="762000" cy="762000"/>
          </a:xfrm>
          <a:prstGeom prst="rect">
            <a:avLst/>
          </a:prstGeom>
        </p:spPr>
      </p:pic>
      <p:sp>
        <p:nvSpPr>
          <p:cNvPr id="5" name="文本框 4"/>
          <p:cNvSpPr txBox="1"/>
          <p:nvPr/>
        </p:nvSpPr>
        <p:spPr>
          <a:xfrm>
            <a:off x="148590" y="451485"/>
            <a:ext cx="11868150" cy="4523105"/>
          </a:xfrm>
          <a:prstGeom prst="rect">
            <a:avLst/>
          </a:prstGeom>
          <a:noFill/>
        </p:spPr>
        <p:txBody>
          <a:bodyPr wrap="square" rtlCol="0" anchor="t">
            <a:spAutoFit/>
          </a:bodyPr>
          <a:lstStyle/>
          <a:p>
            <a:pPr>
              <a:lnSpc>
                <a:spcPct val="150000"/>
              </a:lnSpc>
              <a:spcBef>
                <a:spcPct val="0"/>
              </a:spcBef>
              <a:buFontTx/>
              <a:buNone/>
              <a:defRPr/>
            </a:pPr>
            <a:r>
              <a:rPr kumimoji="1" lang="en-US"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1</a:t>
            </a:r>
            <a:r>
              <a:rPr kumimoji="1"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．这里创造了世界上已知的最古老的文字</a:t>
            </a:r>
            <a:r>
              <a:rPr kumimoji="1" lang="en-US"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a:t>
            </a:r>
            <a:r>
              <a:rPr kumimoji="1"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楔形文字。</a:t>
            </a:r>
            <a:endParaRPr kumimoji="1"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endParaRPr>
          </a:p>
          <a:p>
            <a:pPr>
              <a:lnSpc>
                <a:spcPct val="150000"/>
              </a:lnSpc>
              <a:spcBef>
                <a:spcPct val="0"/>
              </a:spcBef>
              <a:buFontTx/>
              <a:buNone/>
              <a:defRPr/>
            </a:pPr>
            <a:r>
              <a:rPr kumimoji="1" lang="en-US"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2</a:t>
            </a:r>
            <a:r>
              <a:rPr kumimoji="1"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．这里诞生了世界上最早的学校</a:t>
            </a:r>
            <a:r>
              <a:rPr kumimoji="1" lang="en-US"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a:t>
            </a:r>
            <a:r>
              <a:rPr kumimoji="1"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泥板学校</a:t>
            </a:r>
            <a:endParaRPr kumimoji="1"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endParaRPr>
          </a:p>
          <a:p>
            <a:pPr>
              <a:lnSpc>
                <a:spcPct val="150000"/>
              </a:lnSpc>
              <a:spcBef>
                <a:spcPct val="0"/>
              </a:spcBef>
              <a:buFontTx/>
              <a:buNone/>
              <a:defRPr/>
            </a:pPr>
            <a:r>
              <a:rPr kumimoji="1" lang="en-US"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3</a:t>
            </a:r>
            <a:r>
              <a:rPr kumimoji="1"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．这里建有世界上最早、保存最完整的图书馆</a:t>
            </a:r>
            <a:r>
              <a:rPr kumimoji="1" lang="en-US"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a:t>
            </a:r>
            <a:r>
              <a:rPr kumimoji="1"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亚述巴尼拔皇家图书馆</a:t>
            </a:r>
            <a:endParaRPr kumimoji="1"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endParaRPr>
          </a:p>
          <a:p>
            <a:pPr>
              <a:lnSpc>
                <a:spcPct val="150000"/>
              </a:lnSpc>
              <a:spcBef>
                <a:spcPct val="0"/>
              </a:spcBef>
              <a:buFontTx/>
              <a:buNone/>
              <a:defRPr/>
            </a:pPr>
            <a:r>
              <a:rPr kumimoji="1" lang="en-US"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4</a:t>
            </a:r>
            <a:r>
              <a:rPr kumimoji="1"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．这里颁布了世界上迄今保存最完整的最早的成文法典</a:t>
            </a:r>
            <a:r>
              <a:rPr kumimoji="1" lang="en-US"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a:t>
            </a:r>
            <a:r>
              <a:rPr kumimoji="1"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汉谟拉比法典</a:t>
            </a:r>
            <a:endParaRPr kumimoji="1"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endParaRPr>
          </a:p>
          <a:p>
            <a:pPr>
              <a:lnSpc>
                <a:spcPct val="150000"/>
              </a:lnSpc>
              <a:spcBef>
                <a:spcPct val="0"/>
              </a:spcBef>
              <a:buFontTx/>
              <a:buNone/>
              <a:defRPr/>
            </a:pPr>
            <a:r>
              <a:rPr kumimoji="1" lang="en-US"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5</a:t>
            </a:r>
            <a:r>
              <a:rPr kumimoji="1"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．这里有苏美尔人发明的世界上绝无仅有的</a:t>
            </a:r>
            <a:r>
              <a:rPr kumimoji="1" lang="en-US"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60</a:t>
            </a:r>
            <a:r>
              <a:rPr kumimoji="1"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进位制，</a:t>
            </a:r>
            <a:r>
              <a:rPr kumimoji="1" lang="en-US"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1</a:t>
            </a:r>
            <a:r>
              <a:rPr kumimoji="1"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小时为</a:t>
            </a:r>
            <a:r>
              <a:rPr kumimoji="1" lang="en-US"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60</a:t>
            </a:r>
            <a:r>
              <a:rPr kumimoji="1"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分，</a:t>
            </a:r>
            <a:r>
              <a:rPr kumimoji="1" lang="en-US"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1</a:t>
            </a:r>
            <a:r>
              <a:rPr kumimoji="1"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分为</a:t>
            </a:r>
            <a:r>
              <a:rPr kumimoji="1" lang="en-US"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60</a:t>
            </a:r>
            <a:r>
              <a:rPr kumimoji="1"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秒。还有圆周为</a:t>
            </a:r>
            <a:r>
              <a:rPr kumimoji="1" lang="en-US"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360</a:t>
            </a:r>
            <a:r>
              <a:rPr kumimoji="1"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度，这些划分沿用至今。</a:t>
            </a:r>
            <a:endParaRPr kumimoji="1"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endParaRPr>
          </a:p>
          <a:p>
            <a:pPr>
              <a:lnSpc>
                <a:spcPct val="150000"/>
              </a:lnSpc>
              <a:spcBef>
                <a:spcPct val="0"/>
              </a:spcBef>
              <a:buFontTx/>
              <a:buNone/>
              <a:defRPr/>
            </a:pPr>
            <a:r>
              <a:rPr kumimoji="1" lang="en-US"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6</a:t>
            </a:r>
            <a:r>
              <a:rPr kumimoji="1"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．巴比伦的“空中花园”被誉为世界七大奇迹之一。</a:t>
            </a:r>
            <a:r>
              <a:rPr kumimoji="1" lang="en-US"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a:t>
            </a:r>
            <a:endParaRPr kumimoji="1" lang="en-US"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endParaRPr>
          </a:p>
          <a:p>
            <a:pPr>
              <a:lnSpc>
                <a:spcPct val="150000"/>
              </a:lnSpc>
              <a:spcBef>
                <a:spcPct val="0"/>
              </a:spcBef>
              <a:buFontTx/>
              <a:buNone/>
              <a:defRPr/>
            </a:pPr>
            <a:r>
              <a:rPr kumimoji="1"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mn-ea"/>
              </a:rPr>
              <a:t>它们充分展示了两河流域文明的辉煌和对人类文明的巨大贡献。</a:t>
            </a:r>
          </a:p>
        </p:txBody>
      </p:sp>
    </p:spTree>
    <p:custDataLst>
      <p:tags r:id="rId5"/>
    </p:custDataLst>
  </p:cSld>
  <p:clrMapOvr>
    <a:masterClrMapping/>
  </p:clrMapOvr>
  <p:transition/>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1">
          <a:blip r:embed="rId4"/>
          <a:tile tx="0" ty="0" sx="63000" sy="63000" flip="none" algn="tl"/>
        </a:blipFill>
        <a:effectLst/>
      </p:bgPr>
    </p:bg>
    <p:spTree>
      <p:nvGrpSpPr>
        <p:cNvPr id="1" name=""/>
        <p:cNvGrpSpPr/>
        <p:nvPr/>
      </p:nvGrpSpPr>
      <p:grpSpPr>
        <a:xfrm>
          <a:off x="0" y="0"/>
          <a:ext cx="0" cy="0"/>
        </a:xfrm>
      </p:grpSpPr>
      <p:sp>
        <p:nvSpPr>
          <p:cNvPr id="62" name="矩形 61"/>
          <p:cNvSpPr/>
          <p:nvPr/>
        </p:nvSpPr>
        <p:spPr>
          <a:xfrm>
            <a:off x="0" y="-5080"/>
            <a:ext cx="12179935" cy="6868795"/>
          </a:xfrm>
          <a:prstGeom prst="rect">
            <a:avLst/>
          </a:prstGeom>
          <a:solidFill>
            <a:schemeClr val="accent6">
              <a:alpha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直角三角形 1"/>
          <p:cNvSpPr/>
          <p:nvPr/>
        </p:nvSpPr>
        <p:spPr>
          <a:xfrm>
            <a:off x="0" y="5391150"/>
            <a:ext cx="12165330" cy="147256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838835" y="6068060"/>
            <a:ext cx="3836670" cy="521970"/>
          </a:xfrm>
          <a:prstGeom prst="rect">
            <a:avLst/>
          </a:prstGeom>
          <a:noFill/>
        </p:spPr>
        <p:txBody>
          <a:bodyPr wrap="square" rtlCol="0">
            <a:spAutoFit/>
          </a:bodyPr>
          <a:lstStyle/>
          <a:p>
            <a:pPr eaLnBrk="0" hangingPunct="0">
              <a:spcBef>
                <a:spcPct val="50000"/>
              </a:spcBef>
            </a:pPr>
            <a:r>
              <a:rPr lang="zh-CN" altLang="en-US" sz="2800">
                <a:solidFill>
                  <a:schemeClr val="accent6"/>
                </a:solidFill>
                <a:latin typeface="汉仪细秀体简 L" panose="00020600040101010101" charset="-122"/>
                <a:ea typeface="汉仪细秀体简 L" panose="00020600040101010101" charset="-122"/>
                <a:sym typeface="+mn-ea"/>
              </a:rPr>
              <a:t>小结</a:t>
            </a:r>
          </a:p>
        </p:txBody>
      </p:sp>
      <p:pic>
        <p:nvPicPr>
          <p:cNvPr id="4" name="图片 3" descr="3471015"/>
          <p:cNvPicPr>
            <a:picLocks noChangeAspect="1"/>
          </p:cNvPicPr>
          <p:nvPr/>
        </p:nvPicPr>
        <p:blipFill>
          <a:blip r:embed="rId3"/>
          <a:stretch>
            <a:fillRect/>
          </a:stretch>
        </p:blipFill>
        <p:spPr>
          <a:xfrm>
            <a:off x="76835" y="5978525"/>
            <a:ext cx="762000" cy="762000"/>
          </a:xfrm>
          <a:prstGeom prst="rect">
            <a:avLst/>
          </a:prstGeom>
        </p:spPr>
      </p:pic>
      <p:sp>
        <p:nvSpPr>
          <p:cNvPr id="28673" name="Rectangle 1"/>
          <p:cNvSpPr>
            <a:spLocks noChangeArrowheads="1"/>
          </p:cNvSpPr>
          <p:nvPr/>
        </p:nvSpPr>
        <p:spPr bwMode="auto">
          <a:xfrm>
            <a:off x="76835" y="147638"/>
            <a:ext cx="12087860" cy="5262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indent="0" algn="ctr">
              <a:lnSpc>
                <a:spcPct val="150000"/>
              </a:lnSpc>
              <a:buFont typeface="Arial" pitchFamily="34" charset="0"/>
              <a:buNone/>
            </a:pPr>
            <a:r>
              <a:rPr lang="zh-CN" altLang="en-US" sz="3200">
                <a:solidFill>
                  <a:schemeClr val="bg1"/>
                </a:solidFill>
                <a:effectLst/>
                <a:latin typeface="汉仪细秀体简 L" panose="00020600040101010101" charset="-122"/>
                <a:ea typeface="汉仪细秀体简 L" panose="00020600040101010101" charset="-122"/>
                <a:cs typeface="汉仪细秀体简 L" panose="00020600040101010101" charset="-122"/>
              </a:rPr>
              <a:t>第</a:t>
            </a:r>
            <a:r>
              <a:rPr lang="en-US" altLang="zh-CN" sz="3200">
                <a:solidFill>
                  <a:schemeClr val="bg1"/>
                </a:solidFill>
                <a:effectLst/>
                <a:latin typeface="汉仪细秀体简 L" panose="00020600040101010101" charset="-122"/>
                <a:ea typeface="汉仪细秀体简 L" panose="00020600040101010101" charset="-122"/>
                <a:cs typeface="汉仪细秀体简 L" panose="00020600040101010101" charset="-122"/>
              </a:rPr>
              <a:t>2</a:t>
            </a:r>
            <a:r>
              <a:rPr lang="zh-CN" altLang="en-US" sz="3200">
                <a:solidFill>
                  <a:schemeClr val="bg1"/>
                </a:solidFill>
                <a:effectLst/>
                <a:latin typeface="汉仪细秀体简 L" panose="00020600040101010101" charset="-122"/>
                <a:ea typeface="汉仪细秀体简 L" panose="00020600040101010101" charset="-122"/>
                <a:cs typeface="汉仪细秀体简 L" panose="00020600040101010101" charset="-122"/>
              </a:rPr>
              <a:t>课 古代两河流域</a:t>
            </a:r>
          </a:p>
          <a:p>
            <a:pPr marL="342900" indent="-342900" eaLnBrk="0" hangingPunct="0">
              <a:lnSpc>
                <a:spcPct val="150000"/>
              </a:lnSpc>
              <a:buFont typeface="Arial" pitchFamily="34" charset="0"/>
              <a:buChar char="•"/>
            </a:pPr>
            <a:r>
              <a:rPr lang="zh-CN"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rPr>
              <a:t>流域：两河流域（底格里斯河和幼发拉底河） </a:t>
            </a:r>
          </a:p>
          <a:p>
            <a:pPr marL="342900" indent="-342900" eaLnBrk="0" hangingPunct="0">
              <a:lnSpc>
                <a:spcPct val="150000"/>
              </a:lnSpc>
              <a:buFont typeface="Arial" pitchFamily="34" charset="0"/>
              <a:buChar char="•"/>
            </a:pPr>
            <a:r>
              <a:rPr lang="zh-CN"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rPr>
              <a:t>文明发源时间：约公元前</a:t>
            </a:r>
            <a:r>
              <a:rPr lang="en-US"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rPr>
              <a:t>3500</a:t>
            </a:r>
            <a:r>
              <a:rPr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rPr>
              <a:t>年起</a:t>
            </a:r>
          </a:p>
          <a:p>
            <a:pPr marL="342900" indent="-342900" eaLnBrk="0" hangingPunct="0">
              <a:lnSpc>
                <a:spcPct val="150000"/>
              </a:lnSpc>
              <a:buFont typeface="Arial" pitchFamily="34" charset="0"/>
              <a:buChar char="•"/>
            </a:pPr>
            <a:r>
              <a:rPr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rPr>
              <a:t>国家统一时间：约公元前</a:t>
            </a:r>
            <a:r>
              <a:rPr lang="en-US"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rPr>
              <a:t>2400</a:t>
            </a:r>
            <a:r>
              <a:rPr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rPr>
              <a:t>年</a:t>
            </a:r>
          </a:p>
          <a:p>
            <a:pPr marL="342900" indent="-342900" eaLnBrk="0" hangingPunct="0">
              <a:lnSpc>
                <a:spcPct val="150000"/>
              </a:lnSpc>
              <a:buFont typeface="Arial" pitchFamily="34" charset="0"/>
              <a:buChar char="•"/>
            </a:pPr>
            <a:r>
              <a:rPr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rPr>
              <a:t>统一政权：古巴比伦王国，奴隶制国家，公元前</a:t>
            </a:r>
            <a:r>
              <a:rPr lang="en-US"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rPr>
              <a:t>18</a:t>
            </a:r>
            <a:r>
              <a:rPr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rPr>
              <a:t>世纪</a:t>
            </a:r>
          </a:p>
          <a:p>
            <a:pPr marL="342900" indent="-342900" eaLnBrk="0" hangingPunct="0">
              <a:lnSpc>
                <a:spcPct val="150000"/>
              </a:lnSpc>
              <a:buFont typeface="Arial" pitchFamily="34" charset="0"/>
              <a:buChar char="•"/>
            </a:pPr>
            <a:r>
              <a:rPr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rPr>
              <a:t>统一君主：汉谟拉比（君主专制制度）</a:t>
            </a:r>
          </a:p>
          <a:p>
            <a:pPr marL="342900" indent="-342900" eaLnBrk="0" hangingPunct="0">
              <a:lnSpc>
                <a:spcPct val="150000"/>
              </a:lnSpc>
              <a:buFont typeface="Arial" pitchFamily="34" charset="0"/>
              <a:buChar char="•"/>
            </a:pPr>
            <a:r>
              <a:rPr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rPr>
              <a:t>文明代表：</a:t>
            </a:r>
            <a:r>
              <a:rPr lang="en-US"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rPr>
              <a:t>《</a:t>
            </a:r>
            <a:r>
              <a:rPr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rPr>
              <a:t>汉谟拉比法典</a:t>
            </a:r>
            <a:r>
              <a:rPr lang="en-US"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rPr>
              <a:t>》</a:t>
            </a:r>
          </a:p>
          <a:p>
            <a:pPr marL="342900" indent="-342900" eaLnBrk="0" hangingPunct="0">
              <a:lnSpc>
                <a:spcPct val="150000"/>
              </a:lnSpc>
              <a:buFont typeface="Arial" pitchFamily="34" charset="0"/>
              <a:buChar char="•"/>
            </a:pPr>
            <a:r>
              <a:rPr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rPr>
              <a:t>评价：</a:t>
            </a:r>
            <a:r>
              <a:rPr lang="en-US"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rPr>
              <a:t>《</a:t>
            </a:r>
            <a:r>
              <a:rPr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rPr>
              <a:t>汉谟拉比法典</a:t>
            </a:r>
            <a:r>
              <a:rPr lang="en-US" altLang="zh-CN" sz="2400">
                <a:solidFill>
                  <a:schemeClr val="bg1"/>
                </a:solidFill>
                <a:effectLst/>
                <a:latin typeface="汉仪细秀体简 L" panose="00020600040101010101" charset="-122"/>
                <a:ea typeface="汉仪细秀体简 L" panose="00020600040101010101" charset="-122"/>
                <a:cs typeface="汉仪细秀体简 L" panose="00020600040101010101" charset="-122"/>
              </a:rPr>
              <a:t>》</a:t>
            </a:r>
            <a:r>
              <a:rPr lang="zh-CN" altLang="en-US" sz="2400">
                <a:solidFill>
                  <a:schemeClr val="bg1"/>
                </a:solidFill>
                <a:effectLst/>
                <a:latin typeface="汉仪细秀体简 L" panose="00020600040101010101" charset="-122"/>
                <a:ea typeface="汉仪细秀体简 L" panose="00020600040101010101" charset="-122"/>
                <a:cs typeface="汉仪细秀体简 L" panose="00020600040101010101" charset="-122"/>
              </a:rPr>
              <a:t>是迄今已知是世界上第一部较为完整的成文法典，是古巴比伦王国留给人类宝贵的文化遗产，表明人类社会的法制传统源远流长。</a:t>
            </a:r>
          </a:p>
        </p:txBody>
      </p:sp>
    </p:spTree>
    <p:custDataLst>
      <p:tags r:id="rId5"/>
    </p:custDataLst>
  </p:cSld>
  <p:clrMapOvr>
    <a:masterClrMapping/>
  </p:clrMapOvr>
  <p:transition/>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1">
          <a:blip r:embed="rId6"/>
          <a:tile tx="0" ty="0" sx="63000" sy="63000" flip="none" algn="tl"/>
        </a:blipFill>
        <a:effectLst/>
      </p:bgPr>
    </p:bg>
    <p:spTree>
      <p:nvGrpSpPr>
        <p:cNvPr id="1" name=""/>
        <p:cNvGrpSpPr/>
        <p:nvPr/>
      </p:nvGrpSpPr>
      <p:grpSpPr>
        <a:xfrm>
          <a:off x="0" y="0"/>
          <a:ext cx="0" cy="0"/>
        </a:xfrm>
      </p:grpSpPr>
      <p:sp>
        <p:nvSpPr>
          <p:cNvPr id="62" name="矩形 61"/>
          <p:cNvSpPr/>
          <p:nvPr/>
        </p:nvSpPr>
        <p:spPr>
          <a:xfrm>
            <a:off x="0" y="-5080"/>
            <a:ext cx="12179935" cy="6868795"/>
          </a:xfrm>
          <a:prstGeom prst="rect">
            <a:avLst/>
          </a:prstGeom>
          <a:solidFill>
            <a:schemeClr val="accent6">
              <a:alpha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直角三角形 1"/>
          <p:cNvSpPr/>
          <p:nvPr/>
        </p:nvSpPr>
        <p:spPr>
          <a:xfrm>
            <a:off x="0" y="5391150"/>
            <a:ext cx="12165330" cy="147256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838835" y="6068060"/>
            <a:ext cx="3836670" cy="521970"/>
          </a:xfrm>
          <a:prstGeom prst="rect">
            <a:avLst/>
          </a:prstGeom>
          <a:noFill/>
        </p:spPr>
        <p:txBody>
          <a:bodyPr wrap="square" rtlCol="0">
            <a:spAutoFit/>
          </a:bodyPr>
          <a:lstStyle/>
          <a:p>
            <a:pPr eaLnBrk="0" hangingPunct="0">
              <a:spcBef>
                <a:spcPct val="50000"/>
              </a:spcBef>
            </a:pPr>
            <a:r>
              <a:rPr lang="zh-CN" altLang="en-US" sz="2800">
                <a:solidFill>
                  <a:schemeClr val="accent6"/>
                </a:solidFill>
                <a:latin typeface="汉仪细秀体简 L" panose="00020600040101010101" charset="-122"/>
                <a:ea typeface="汉仪细秀体简 L" panose="00020600040101010101" charset="-122"/>
                <a:sym typeface="+mn-ea"/>
              </a:rPr>
              <a:t>对比两幅图，想一想</a:t>
            </a:r>
          </a:p>
        </p:txBody>
      </p:sp>
      <p:pic>
        <p:nvPicPr>
          <p:cNvPr id="4" name="图片 3" descr="3471015"/>
          <p:cNvPicPr>
            <a:picLocks noChangeAspect="1"/>
          </p:cNvPicPr>
          <p:nvPr/>
        </p:nvPicPr>
        <p:blipFill>
          <a:blip r:embed="rId3"/>
          <a:stretch>
            <a:fillRect/>
          </a:stretch>
        </p:blipFill>
        <p:spPr>
          <a:xfrm>
            <a:off x="76835" y="5978525"/>
            <a:ext cx="762000" cy="762000"/>
          </a:xfrm>
          <a:prstGeom prst="rect">
            <a:avLst/>
          </a:prstGeom>
        </p:spPr>
      </p:pic>
      <p:pic>
        <p:nvPicPr>
          <p:cNvPr id="31746" name="Picture 2" descr="E:\历史与社会\古代西亚 拷贝.jpg"/>
          <p:cNvPicPr preferRelativeResize="0">
            <a:picLocks noChangeArrowheads="1"/>
          </p:cNvPicPr>
          <p:nvPr/>
        </p:nvPicPr>
        <p:blipFill>
          <a:blip r:embed="rId4"/>
          <a:stretch>
            <a:fillRect/>
          </a:stretch>
        </p:blipFill>
        <p:spPr bwMode="auto">
          <a:xfrm>
            <a:off x="694690" y="626110"/>
            <a:ext cx="4163695" cy="3696970"/>
          </a:xfrm>
          <a:prstGeom prst="rect">
            <a:avLst/>
          </a:prstGeom>
          <a:noFill/>
          <a:ln>
            <a:solidFill>
              <a:schemeClr val="bg1"/>
            </a:solid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8" name="Picture 3" descr="E:\历史与社会\1_1-63-1218_20030127143843.jpg"/>
          <p:cNvPicPr preferRelativeResize="0">
            <a:picLocks noChangeArrowheads="1"/>
          </p:cNvPicPr>
          <p:nvPr/>
        </p:nvPicPr>
        <p:blipFill>
          <a:blip r:embed="rId5"/>
          <a:stretch>
            <a:fillRect/>
          </a:stretch>
        </p:blipFill>
        <p:spPr bwMode="auto">
          <a:xfrm>
            <a:off x="7205345" y="640080"/>
            <a:ext cx="4163695" cy="3683000"/>
          </a:xfrm>
          <a:prstGeom prst="rect">
            <a:avLst/>
          </a:prstGeom>
          <a:noFill/>
          <a:ln>
            <a:solidFill>
              <a:schemeClr val="bg1"/>
            </a:solid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7205345" y="4672965"/>
            <a:ext cx="4163060" cy="1383665"/>
          </a:xfrm>
          <a:prstGeom prst="rect">
            <a:avLst/>
          </a:prstGeom>
          <a:noFill/>
        </p:spPr>
        <p:txBody>
          <a:bodyPr wrap="square" rtlCol="0" anchor="t">
            <a:spAutoFit/>
          </a:bodyPr>
          <a:lstStyle/>
          <a:p>
            <a:pPr>
              <a:spcBef>
                <a:spcPct val="50000"/>
              </a:spcBef>
            </a:pPr>
            <a:r>
              <a:rPr lang="zh-CN" altLang="en-US" sz="280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图</a:t>
            </a:r>
            <a:r>
              <a:rPr lang="en-US" altLang="zh-CN" sz="280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1</a:t>
            </a:r>
            <a:r>
              <a:rPr lang="zh-CN" altLang="en-US" sz="280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中的新月形地区与当今世界上哪些热点问题有联系？</a:t>
            </a:r>
          </a:p>
        </p:txBody>
      </p:sp>
    </p:spTree>
    <p:custDataLst>
      <p:tags r:id="rId7"/>
    </p:custDataLst>
  </p:cSld>
  <p:clrMapOvr>
    <a:masterClrMapping/>
  </p:clrMapOvr>
  <p:transition/>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1">
          <a:blip r:embed="rId4"/>
          <a:tile tx="0" ty="0" sx="63000" sy="63000" flip="none" algn="tl"/>
        </a:blipFill>
        <a:effectLst/>
      </p:bgPr>
    </p:bg>
    <p:spTree>
      <p:nvGrpSpPr>
        <p:cNvPr id="1" name=""/>
        <p:cNvGrpSpPr/>
        <p:nvPr/>
      </p:nvGrpSpPr>
      <p:grpSpPr>
        <a:xfrm>
          <a:off x="0" y="0"/>
          <a:ext cx="0" cy="0"/>
        </a:xfrm>
      </p:grpSpPr>
      <p:sp>
        <p:nvSpPr>
          <p:cNvPr id="62" name="矩形 61"/>
          <p:cNvSpPr/>
          <p:nvPr/>
        </p:nvSpPr>
        <p:spPr>
          <a:xfrm>
            <a:off x="0" y="-5080"/>
            <a:ext cx="12179935" cy="6868795"/>
          </a:xfrm>
          <a:prstGeom prst="rect">
            <a:avLst/>
          </a:prstGeom>
          <a:solidFill>
            <a:schemeClr val="accent6">
              <a:alpha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直角三角形 1"/>
          <p:cNvSpPr/>
          <p:nvPr/>
        </p:nvSpPr>
        <p:spPr>
          <a:xfrm>
            <a:off x="0" y="5391150"/>
            <a:ext cx="12165330" cy="147256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838835" y="6068060"/>
            <a:ext cx="3836670" cy="521970"/>
          </a:xfrm>
          <a:prstGeom prst="rect">
            <a:avLst/>
          </a:prstGeom>
          <a:noFill/>
        </p:spPr>
        <p:txBody>
          <a:bodyPr wrap="square" rtlCol="0">
            <a:spAutoFit/>
          </a:bodyPr>
          <a:lstStyle/>
          <a:p>
            <a:pPr eaLnBrk="0" hangingPunct="0">
              <a:spcBef>
                <a:spcPct val="50000"/>
              </a:spcBef>
            </a:pPr>
            <a:r>
              <a:rPr lang="zh-CN" altLang="en-US" sz="2800">
                <a:solidFill>
                  <a:schemeClr val="accent6"/>
                </a:solidFill>
                <a:latin typeface="汉仪细秀体简 L" panose="00020600040101010101" charset="-122"/>
                <a:ea typeface="汉仪细秀体简 L" panose="00020600040101010101" charset="-122"/>
                <a:sym typeface="+mn-ea"/>
              </a:rPr>
              <a:t>汉谟拉比法典</a:t>
            </a:r>
          </a:p>
        </p:txBody>
      </p:sp>
      <p:pic>
        <p:nvPicPr>
          <p:cNvPr id="4" name="图片 3" descr="3471015"/>
          <p:cNvPicPr>
            <a:picLocks noChangeAspect="1"/>
          </p:cNvPicPr>
          <p:nvPr/>
        </p:nvPicPr>
        <p:blipFill>
          <a:blip r:embed="rId3"/>
          <a:stretch>
            <a:fillRect/>
          </a:stretch>
        </p:blipFill>
        <p:spPr>
          <a:xfrm>
            <a:off x="76835" y="5978525"/>
            <a:ext cx="762000" cy="762000"/>
          </a:xfrm>
          <a:prstGeom prst="rect">
            <a:avLst/>
          </a:prstGeom>
        </p:spPr>
      </p:pic>
      <p:sp>
        <p:nvSpPr>
          <p:cNvPr id="33793" name="Text Box 5"/>
          <p:cNvSpPr txBox="1">
            <a:spLocks noChangeArrowheads="1"/>
          </p:cNvSpPr>
          <p:nvPr/>
        </p:nvSpPr>
        <p:spPr bwMode="auto">
          <a:xfrm>
            <a:off x="0" y="320675"/>
            <a:ext cx="11625580"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a:buFont typeface="Wingdings 2" panose="05020102010507070707" pitchFamily="18" charset="2"/>
              <a:buNone/>
            </a:pPr>
            <a:r>
              <a:rPr lang="zh-CN" altLang="en-US" sz="2400">
                <a:solidFill>
                  <a:schemeClr val="bg1"/>
                </a:solidFill>
                <a:latin typeface="汉仪细秀体简 L" panose="00020600040101010101" charset="-122"/>
                <a:ea typeface="汉仪细秀体简 L" panose="00020600040101010101" charset="-122"/>
                <a:cs typeface="汉仪细秀体简 L" panose="00020600040101010101" charset="-122"/>
              </a:rPr>
              <a:t>“如果贵族阶层的人打了贵族出身的人，须罚银一明那。如果任何人的奴隶打了自由民出身的人，处割耳之刑。”（法典第二 百零三条，第二百零五条） </a:t>
            </a:r>
          </a:p>
        </p:txBody>
      </p:sp>
      <p:sp>
        <p:nvSpPr>
          <p:cNvPr id="33794" name="Text Box 6"/>
          <p:cNvSpPr txBox="1">
            <a:spLocks noChangeArrowheads="1"/>
          </p:cNvSpPr>
          <p:nvPr/>
        </p:nvSpPr>
        <p:spPr bwMode="auto">
          <a:xfrm>
            <a:off x="76835" y="1610360"/>
            <a:ext cx="134620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buFont typeface="Wingdings 2" panose="05020102010507070707" pitchFamily="18" charset="2"/>
              <a:buNone/>
            </a:pPr>
            <a:r>
              <a:rPr lang="zh-CN" altLang="en-US" sz="3600">
                <a:solidFill>
                  <a:schemeClr val="bg1"/>
                </a:solidFill>
                <a:latin typeface="汉仪细秀体简 L" panose="00020600040101010101" charset="-122"/>
                <a:ea typeface="汉仪细秀体简 L" panose="00020600040101010101" charset="-122"/>
              </a:rPr>
              <a:t>请问：</a:t>
            </a:r>
          </a:p>
        </p:txBody>
      </p:sp>
      <p:sp>
        <p:nvSpPr>
          <p:cNvPr id="29703" name="Text Box 7"/>
          <p:cNvSpPr txBox="1">
            <a:spLocks noChangeArrowheads="1"/>
          </p:cNvSpPr>
          <p:nvPr/>
        </p:nvSpPr>
        <p:spPr bwMode="auto">
          <a:xfrm>
            <a:off x="2904490" y="2993073"/>
            <a:ext cx="7775575" cy="460375"/>
          </a:xfrm>
          <a:prstGeom prst="rect">
            <a:avLst/>
          </a:prstGeom>
          <a:solidFill>
            <a:schemeClr val="bg1"/>
          </a:solid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l">
              <a:buFont typeface="Wingdings 2" panose="05020102010507070707" pitchFamily="18" charset="2"/>
              <a:buNone/>
            </a:pPr>
            <a:r>
              <a:rPr lang="zh-CN" altLang="en-US" sz="2400">
                <a:solidFill>
                  <a:schemeClr val="accent6"/>
                </a:solidFill>
                <a:latin typeface="汉仪细秀体简 L" panose="00020600040101010101" charset="-122"/>
                <a:ea typeface="汉仪细秀体简 L" panose="00020600040101010101" charset="-122"/>
              </a:rPr>
              <a:t>该法典反映了阶级歧视和阶级压迫</a:t>
            </a:r>
          </a:p>
        </p:txBody>
      </p:sp>
      <p:sp>
        <p:nvSpPr>
          <p:cNvPr id="33796" name="Text Box 13"/>
          <p:cNvSpPr txBox="1">
            <a:spLocks noChangeArrowheads="1"/>
          </p:cNvSpPr>
          <p:nvPr/>
        </p:nvSpPr>
        <p:spPr bwMode="auto">
          <a:xfrm>
            <a:off x="2904490" y="2493963"/>
            <a:ext cx="8388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buFont typeface="Wingdings 2" panose="05020102010507070707" pitchFamily="18" charset="2"/>
              <a:buNone/>
            </a:pPr>
            <a:r>
              <a:rPr lang="en-US" altLang="zh-CN" sz="2400">
                <a:solidFill>
                  <a:schemeClr val="bg1"/>
                </a:solidFill>
                <a:latin typeface="汉仪细秀体简 L" panose="00020600040101010101" charset="-122"/>
                <a:ea typeface="汉仪细秀体简 L" panose="00020600040101010101" charset="-122"/>
                <a:cs typeface="汉仪细秀体简 L" panose="00020600040101010101" charset="-122"/>
              </a:rPr>
              <a:t>2</a:t>
            </a:r>
            <a:r>
              <a:rPr lang="zh-CN" altLang="en-US" sz="2400">
                <a:solidFill>
                  <a:schemeClr val="bg1"/>
                </a:solidFill>
                <a:latin typeface="汉仪细秀体简 L" panose="00020600040101010101" charset="-122"/>
                <a:ea typeface="汉仪细秀体简 L" panose="00020600040101010101" charset="-122"/>
                <a:cs typeface="汉仪细秀体简 L" panose="00020600040101010101" charset="-122"/>
              </a:rPr>
              <a:t>、法典中的上述规定说明什么？  </a:t>
            </a:r>
          </a:p>
        </p:txBody>
      </p:sp>
      <p:sp>
        <p:nvSpPr>
          <p:cNvPr id="33797" name="Text Box 14"/>
          <p:cNvSpPr txBox="1">
            <a:spLocks noChangeArrowheads="1"/>
          </p:cNvSpPr>
          <p:nvPr/>
        </p:nvSpPr>
        <p:spPr bwMode="auto">
          <a:xfrm>
            <a:off x="2904490" y="1495743"/>
            <a:ext cx="92900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buFont typeface="Wingdings 2" panose="05020102010507070707" pitchFamily="18" charset="2"/>
              <a:buNone/>
            </a:pPr>
            <a:r>
              <a:rPr lang="en-US" altLang="zh-CN" sz="2400">
                <a:solidFill>
                  <a:schemeClr val="bg1"/>
                </a:solidFill>
                <a:latin typeface="汉仪细秀体简 L" panose="00020600040101010101" charset="-122"/>
                <a:ea typeface="汉仪细秀体简 L" panose="00020600040101010101" charset="-122"/>
                <a:cs typeface="汉仪细秀体简 L" panose="00020600040101010101" charset="-122"/>
              </a:rPr>
              <a:t>1</a:t>
            </a:r>
            <a:r>
              <a:rPr lang="zh-CN" altLang="en-US" sz="2400">
                <a:solidFill>
                  <a:schemeClr val="bg1"/>
                </a:solidFill>
                <a:latin typeface="汉仪细秀体简 L" panose="00020600040101010101" charset="-122"/>
                <a:ea typeface="汉仪细秀体简 L" panose="00020600040101010101" charset="-122"/>
                <a:cs typeface="汉仪细秀体简 L" panose="00020600040101010101" charset="-122"/>
              </a:rPr>
              <a:t>、上述规定摘自古代哪一个国家的哪一部著名的法典？  </a:t>
            </a:r>
          </a:p>
        </p:txBody>
      </p:sp>
      <p:sp>
        <p:nvSpPr>
          <p:cNvPr id="29712" name="Text Box 16"/>
          <p:cNvSpPr txBox="1">
            <a:spLocks noChangeArrowheads="1"/>
          </p:cNvSpPr>
          <p:nvPr/>
        </p:nvSpPr>
        <p:spPr bwMode="auto">
          <a:xfrm>
            <a:off x="2904490" y="1994853"/>
            <a:ext cx="7775575" cy="460375"/>
          </a:xfrm>
          <a:prstGeom prst="rect">
            <a:avLst/>
          </a:prstGeom>
          <a:solidFill>
            <a:schemeClr val="bg1"/>
          </a:solid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l">
              <a:spcBef>
                <a:spcPct val="50000"/>
              </a:spcBef>
              <a:buFont typeface="Wingdings 2" panose="05020102010507070707" pitchFamily="18" charset="2"/>
              <a:buNone/>
            </a:pPr>
            <a:r>
              <a:rPr lang="zh-CN" altLang="en-US" sz="2400">
                <a:solidFill>
                  <a:schemeClr val="accent6"/>
                </a:solidFill>
                <a:latin typeface="汉仪细秀体简 L" panose="00020600040101010101" charset="-122"/>
                <a:ea typeface="汉仪细秀体简 L" panose="00020600040101010101" charset="-122"/>
                <a:cs typeface="汉仪细秀体简 L" panose="00020600040101010101" charset="-122"/>
              </a:rPr>
              <a:t>古巴比伦王国的</a:t>
            </a:r>
            <a:r>
              <a:rPr lang="en-US" altLang="zh-CN" sz="2400">
                <a:solidFill>
                  <a:schemeClr val="accent6"/>
                </a:solidFill>
                <a:latin typeface="汉仪细秀体简 L" panose="00020600040101010101" charset="-122"/>
                <a:ea typeface="汉仪细秀体简 L" panose="00020600040101010101" charset="-122"/>
                <a:cs typeface="汉仪细秀体简 L" panose="00020600040101010101" charset="-122"/>
              </a:rPr>
              <a:t>《</a:t>
            </a:r>
            <a:r>
              <a:rPr lang="zh-CN" altLang="en-US" sz="2400">
                <a:solidFill>
                  <a:schemeClr val="accent6"/>
                </a:solidFill>
                <a:latin typeface="汉仪细秀体简 L" panose="00020600040101010101" charset="-122"/>
                <a:ea typeface="汉仪细秀体简 L" panose="00020600040101010101" charset="-122"/>
                <a:cs typeface="汉仪细秀体简 L" panose="00020600040101010101" charset="-122"/>
              </a:rPr>
              <a:t>汉谟拉比法典</a:t>
            </a:r>
            <a:r>
              <a:rPr lang="en-US" altLang="zh-CN" sz="2400">
                <a:solidFill>
                  <a:schemeClr val="accent6"/>
                </a:solidFill>
                <a:latin typeface="汉仪细秀体简 L" panose="00020600040101010101" charset="-122"/>
                <a:ea typeface="汉仪细秀体简 L" panose="00020600040101010101" charset="-122"/>
                <a:cs typeface="汉仪细秀体简 L" panose="00020600040101010101" charset="-122"/>
              </a:rPr>
              <a:t>》 </a:t>
            </a:r>
          </a:p>
        </p:txBody>
      </p:sp>
      <p:sp>
        <p:nvSpPr>
          <p:cNvPr id="33799" name="Text Box 5"/>
          <p:cNvSpPr txBox="1">
            <a:spLocks noChangeArrowheads="1"/>
          </p:cNvSpPr>
          <p:nvPr/>
        </p:nvSpPr>
        <p:spPr bwMode="auto">
          <a:xfrm>
            <a:off x="2904490" y="3492183"/>
            <a:ext cx="68262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buFont typeface="Wingdings 2" panose="05020102010507070707" pitchFamily="18" charset="2"/>
              <a:buNone/>
            </a:pPr>
            <a:r>
              <a:rPr lang="en-US" altLang="zh-CN" sz="2400">
                <a:solidFill>
                  <a:schemeClr val="bg1"/>
                </a:solidFill>
                <a:latin typeface="汉仪细秀体简 L" panose="00020600040101010101" charset="-122"/>
                <a:ea typeface="汉仪细秀体简 L" panose="00020600040101010101" charset="-122"/>
                <a:cs typeface="汉仪细秀体简 L" panose="00020600040101010101" charset="-122"/>
              </a:rPr>
              <a:t> 3</a:t>
            </a:r>
            <a:r>
              <a:rPr lang="zh-CN" altLang="en-US" sz="2400">
                <a:solidFill>
                  <a:schemeClr val="bg1"/>
                </a:solidFill>
                <a:latin typeface="汉仪细秀体简 L" panose="00020600040101010101" charset="-122"/>
                <a:ea typeface="汉仪细秀体简 L" panose="00020600040101010101" charset="-122"/>
                <a:cs typeface="汉仪细秀体简 L" panose="00020600040101010101" charset="-122"/>
              </a:rPr>
              <a:t>、它的实质是什么？</a:t>
            </a:r>
          </a:p>
        </p:txBody>
      </p:sp>
      <p:sp>
        <p:nvSpPr>
          <p:cNvPr id="33800" name="Text Box 6"/>
          <p:cNvSpPr txBox="1">
            <a:spLocks noChangeArrowheads="1"/>
          </p:cNvSpPr>
          <p:nvPr/>
        </p:nvSpPr>
        <p:spPr bwMode="auto">
          <a:xfrm>
            <a:off x="2904490" y="4490403"/>
            <a:ext cx="450056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buFont typeface="Wingdings 2" panose="05020102010507070707" pitchFamily="18" charset="2"/>
              <a:buNone/>
            </a:pPr>
            <a:r>
              <a:rPr lang="en-US" altLang="zh-CN" sz="2400">
                <a:solidFill>
                  <a:schemeClr val="bg1"/>
                </a:solidFill>
                <a:latin typeface="汉仪细秀体简 L" panose="00020600040101010101" charset="-122"/>
                <a:ea typeface="汉仪细秀体简 L" panose="00020600040101010101" charset="-122"/>
                <a:cs typeface="汉仪细秀体简 L" panose="00020600040101010101" charset="-122"/>
              </a:rPr>
              <a:t> 4</a:t>
            </a:r>
            <a:r>
              <a:rPr lang="zh-CN" altLang="en-US" sz="2400">
                <a:solidFill>
                  <a:schemeClr val="bg1"/>
                </a:solidFill>
                <a:latin typeface="汉仪细秀体简 L" panose="00020600040101010101" charset="-122"/>
                <a:ea typeface="汉仪细秀体简 L" panose="00020600040101010101" charset="-122"/>
                <a:cs typeface="汉仪细秀体简 L" panose="00020600040101010101" charset="-122"/>
              </a:rPr>
              <a:t>、 历史地位如何？</a:t>
            </a:r>
          </a:p>
        </p:txBody>
      </p:sp>
      <p:sp>
        <p:nvSpPr>
          <p:cNvPr id="14" name="Text Box 7"/>
          <p:cNvSpPr txBox="1">
            <a:spLocks noChangeArrowheads="1"/>
          </p:cNvSpPr>
          <p:nvPr/>
        </p:nvSpPr>
        <p:spPr bwMode="auto">
          <a:xfrm>
            <a:off x="2904490" y="3991293"/>
            <a:ext cx="7775575" cy="460375"/>
          </a:xfrm>
          <a:prstGeom prst="rect">
            <a:avLst/>
          </a:prstGeom>
          <a:solidFill>
            <a:schemeClr val="bg1"/>
          </a:solid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l">
              <a:buFont typeface="Wingdings 2" panose="05020102010507070707" pitchFamily="18" charset="2"/>
              <a:buNone/>
            </a:pPr>
            <a:r>
              <a:rPr lang="zh-CN" altLang="en-US" sz="2400">
                <a:solidFill>
                  <a:schemeClr val="accent6"/>
                </a:solidFill>
                <a:latin typeface="汉仪细秀体简 L" panose="00020600040101010101" charset="-122"/>
                <a:ea typeface="汉仪细秀体简 L" panose="00020600040101010101" charset="-122"/>
                <a:cs typeface="汉仪细秀体简 L" panose="00020600040101010101" charset="-122"/>
              </a:rPr>
              <a:t>从其实质是奴隶主阶级残酷压榨剥削奴隶的工具</a:t>
            </a:r>
          </a:p>
        </p:txBody>
      </p:sp>
      <p:sp>
        <p:nvSpPr>
          <p:cNvPr id="15" name="Text Box 8"/>
          <p:cNvSpPr txBox="1">
            <a:spLocks noChangeArrowheads="1"/>
          </p:cNvSpPr>
          <p:nvPr/>
        </p:nvSpPr>
        <p:spPr bwMode="auto">
          <a:xfrm>
            <a:off x="2904490" y="4989513"/>
            <a:ext cx="7775575" cy="460375"/>
          </a:xfrm>
          <a:prstGeom prst="rect">
            <a:avLst/>
          </a:prstGeom>
          <a:solidFill>
            <a:schemeClr val="bg1"/>
          </a:solid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l">
              <a:buFont typeface="Wingdings 2" panose="05020102010507070707" pitchFamily="18" charset="2"/>
              <a:buNone/>
            </a:pPr>
            <a:r>
              <a:rPr lang="zh-CN" altLang="en-US" sz="2400">
                <a:solidFill>
                  <a:schemeClr val="accent6"/>
                </a:solidFill>
                <a:latin typeface="汉仪细秀体简 L" panose="00020600040101010101" charset="-122"/>
                <a:ea typeface="汉仪细秀体简 L" panose="00020600040101010101" charset="-122"/>
                <a:cs typeface="汉仪细秀体简 L" panose="00020600040101010101" charset="-122"/>
              </a:rPr>
              <a:t>它是世界上现存的古代第一部比较完备的成文法典</a:t>
            </a:r>
          </a:p>
        </p:txBody>
      </p:sp>
    </p:spTree>
    <p:custDataLst>
      <p:tags r:id="rId5"/>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2" fill="hold" grpId="1" nodeType="clickEffect">
                                  <p:stCondLst>
                                    <p:cond delay="0"/>
                                  </p:stCondLst>
                                  <p:childTnLst>
                                    <p:set>
                                      <p:cBhvr>
                                        <p:cTn id="6" dur="1" fill="hold">
                                          <p:stCondLst>
                                            <p:cond delay="0"/>
                                          </p:stCondLst>
                                        </p:cTn>
                                        <p:tgtEl>
                                          <p:spTgt spid="29712"/>
                                        </p:tgtEl>
                                        <p:attrNameLst>
                                          <p:attrName>style.visibility</p:attrName>
                                        </p:attrNameLst>
                                      </p:cBhvr>
                                      <p:to>
                                        <p:strVal val="visible"/>
                                      </p:to>
                                    </p:set>
                                    <p:anim calcmode="lin" valueType="num">
                                      <p:cBhvr>
                                        <p:cTn id="7" dur="500" fill="hold"/>
                                        <p:tgtEl>
                                          <p:spTgt spid="29712"/>
                                        </p:tgtEl>
                                        <p:attrNameLst>
                                          <p:attrName>ppt_x</p:attrName>
                                        </p:attrNameLst>
                                      </p:cBhvr>
                                      <p:tavLst>
                                        <p:tav tm="0">
                                          <p:val>
                                            <p:strVal val="1+#ppt_w/2"/>
                                          </p:val>
                                        </p:tav>
                                        <p:tav tm="100000">
                                          <p:val>
                                            <p:strVal val="#ppt_x"/>
                                          </p:val>
                                        </p:tav>
                                      </p:tavLst>
                                    </p:anim>
                                    <p:anim calcmode="lin" valueType="num">
                                      <p:cBhvr>
                                        <p:cTn id="8" dur="500" fill="hold"/>
                                        <p:tgtEl>
                                          <p:spTgt spid="29712"/>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29703"/>
                                        </p:tgtEl>
                                        <p:attrNameLst>
                                          <p:attrName>style.visibility</p:attrName>
                                        </p:attrNameLst>
                                      </p:cBhvr>
                                      <p:to>
                                        <p:strVal val="visible"/>
                                      </p:to>
                                    </p:set>
                                    <p:animEffect transition="in" filter="wipe(left)">
                                      <p:cBhvr>
                                        <p:cTn id="14" dur="500"/>
                                        <p:tgtEl>
                                          <p:spTgt spid="29703"/>
                                        </p:tgtEl>
                                      </p:cBhvr>
                                    </p:animEffect>
                                  </p:childTnLst>
                                </p:cTn>
                              </p:par>
                            </p:childTnLst>
                          </p:cTn>
                        </p:par>
                      </p:childTnLst>
                    </p:cTn>
                  </p:par>
                  <p:par>
                    <p:cTn id="15" fill="hold" nodeType="clickPar">
                      <p:stCondLst>
                        <p:cond delay="indefinite"/>
                      </p:stCondLst>
                      <p:childTnLst>
                        <p:par>
                          <p:cTn id="16" fill="hold" nodeType="withGroup">
                            <p:stCondLst>
                              <p:cond delay="indefinite"/>
                            </p:stCondLst>
                          </p:cTn>
                        </p:par>
                        <p:par>
                          <p:cTn id="17" fill="hold" nodeType="afterGroup">
                            <p:stCondLst>
                              <p:cond delay="0"/>
                            </p:stCondLst>
                            <p:childTnLst>
                              <p:par>
                                <p:cTn id="18" presetID="15" presetClass="entr" presetSubtype="0" fill="hold" grpId="2" nodeType="clickEffect">
                                  <p:stCondLst>
                                    <p:cond delay="0"/>
                                  </p:stCondLst>
                                  <p:childTnLst>
                                    <p:set>
                                      <p:cBhvr>
                                        <p:cTn id="19" dur="1" fill="hold">
                                          <p:stCondLst>
                                            <p:cond delay="0"/>
                                          </p:stCondLst>
                                        </p:cTn>
                                        <p:tgtEl>
                                          <p:spTgt spid="14"/>
                                        </p:tgtEl>
                                        <p:attrNameLst>
                                          <p:attrName>style.visibility</p:attrName>
                                        </p:attrNameLst>
                                      </p:cBhvr>
                                      <p:to>
                                        <p:strVal val="visible"/>
                                      </p:to>
                                    </p:set>
                                    <p:anim calcmode="lin" valueType="num">
                                      <p:cBhvr>
                                        <p:cTn id="20" dur="1000" fill="hold"/>
                                        <p:tgtEl>
                                          <p:spTgt spid="14"/>
                                        </p:tgtEl>
                                        <p:attrNameLst>
                                          <p:attrName>ppt_w</p:attrName>
                                        </p:attrNameLst>
                                      </p:cBhvr>
                                      <p:tavLst>
                                        <p:tav tm="0">
                                          <p:val>
                                            <p:fltVal val="0"/>
                                          </p:val>
                                        </p:tav>
                                        <p:tav tm="100000">
                                          <p:val>
                                            <p:strVal val="#ppt_w"/>
                                          </p:val>
                                        </p:tav>
                                      </p:tavLst>
                                    </p:anim>
                                    <p:anim calcmode="lin" valueType="num">
                                      <p:cBhvr>
                                        <p:cTn id="21" dur="1000" fill="hold"/>
                                        <p:tgtEl>
                                          <p:spTgt spid="14"/>
                                        </p:tgtEl>
                                        <p:attrNameLst>
                                          <p:attrName>ppt_h</p:attrName>
                                        </p:attrNameLst>
                                      </p:cBhvr>
                                      <p:tavLst>
                                        <p:tav tm="0">
                                          <p:val>
                                            <p:fltVal val="0"/>
                                          </p:val>
                                        </p:tav>
                                        <p:tav tm="100000">
                                          <p:val>
                                            <p:strVal val="#ppt_h"/>
                                          </p:val>
                                        </p:tav>
                                      </p:tavLst>
                                    </p:anim>
                                    <p:anim calcmode="lin" valueType="num">
                                      <p:cBhvr>
                                        <p:cTn id="22"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4" fill="hold" nodeType="clickPar">
                      <p:stCondLst>
                        <p:cond delay="indefinite"/>
                      </p:stCondLst>
                      <p:childTnLst>
                        <p:par>
                          <p:cTn id="25" fill="hold" nodeType="withGroup">
                            <p:stCondLst>
                              <p:cond delay="indefinite"/>
                            </p:stCondLst>
                          </p:cTn>
                        </p:par>
                        <p:par>
                          <p:cTn id="26" fill="hold" nodeType="afterGroup">
                            <p:stCondLst>
                              <p:cond delay="0"/>
                            </p:stCondLst>
                            <p:childTnLst>
                              <p:par>
                                <p:cTn id="27" presetID="22" presetClass="entr" presetSubtype="4" fill="hold" grpId="3"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down)">
                                      <p:cBhvr>
                                        <p:cTn id="2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3" grpId="0"/>
      <p:bldP spid="29712" grpId="1"/>
      <p:bldP spid="14" grpId="2"/>
      <p:bldP spid="15" grpId="3"/>
    </p:bldLs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1">
          <a:blip r:embed="rId9"/>
          <a:tile tx="0" ty="0" sx="63000" sy="63000" flip="none" algn="tl"/>
        </a:blipFill>
        <a:effectLst/>
      </p:bgPr>
    </p:bg>
    <p:spTree>
      <p:nvGrpSpPr>
        <p:cNvPr id="1" name=""/>
        <p:cNvGrpSpPr/>
        <p:nvPr/>
      </p:nvGrpSpPr>
      <p:grpSpPr>
        <a:xfrm>
          <a:off x="0" y="0"/>
          <a:ext cx="0" cy="0"/>
        </a:xfrm>
      </p:grpSpPr>
      <p:sp>
        <p:nvSpPr>
          <p:cNvPr id="62" name="矩形 61"/>
          <p:cNvSpPr/>
          <p:nvPr/>
        </p:nvSpPr>
        <p:spPr>
          <a:xfrm>
            <a:off x="0" y="-5080"/>
            <a:ext cx="12179935" cy="6868795"/>
          </a:xfrm>
          <a:prstGeom prst="rect">
            <a:avLst/>
          </a:prstGeom>
          <a:solidFill>
            <a:schemeClr val="accent6">
              <a:alpha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直角三角形 1"/>
          <p:cNvSpPr/>
          <p:nvPr/>
        </p:nvSpPr>
        <p:spPr>
          <a:xfrm>
            <a:off x="0" y="5391150"/>
            <a:ext cx="12165330" cy="147256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838835" y="5910580"/>
            <a:ext cx="3836670" cy="953135"/>
          </a:xfrm>
          <a:prstGeom prst="rect">
            <a:avLst/>
          </a:prstGeom>
          <a:noFill/>
        </p:spPr>
        <p:txBody>
          <a:bodyPr wrap="square" rtlCol="0">
            <a:spAutoFit/>
          </a:bodyPr>
          <a:lstStyle/>
          <a:p>
            <a:pPr eaLnBrk="0" hangingPunct="0">
              <a:spcBef>
                <a:spcPct val="50000"/>
              </a:spcBef>
            </a:pPr>
            <a:r>
              <a:rPr lang="zh-CN" altLang="en-US" sz="2800">
                <a:solidFill>
                  <a:schemeClr val="accent6"/>
                </a:solidFill>
                <a:latin typeface="汉仪细秀体简 L" panose="00020600040101010101" charset="-122"/>
                <a:ea typeface="汉仪细秀体简 L" panose="00020600040101010101" charset="-122"/>
                <a:sym typeface="+mn-ea"/>
              </a:rPr>
              <a:t>意义：楔形文字有力推动了西亚文化的发展</a:t>
            </a:r>
          </a:p>
        </p:txBody>
      </p:sp>
      <p:pic>
        <p:nvPicPr>
          <p:cNvPr id="4" name="图片 3" descr="3471015"/>
          <p:cNvPicPr>
            <a:picLocks noChangeAspect="1"/>
          </p:cNvPicPr>
          <p:nvPr/>
        </p:nvPicPr>
        <p:blipFill>
          <a:blip r:embed="rId3"/>
          <a:stretch>
            <a:fillRect/>
          </a:stretch>
        </p:blipFill>
        <p:spPr>
          <a:xfrm>
            <a:off x="76835" y="5978525"/>
            <a:ext cx="762000" cy="762000"/>
          </a:xfrm>
          <a:prstGeom prst="rect">
            <a:avLst/>
          </a:prstGeom>
        </p:spPr>
      </p:pic>
      <p:grpSp>
        <p:nvGrpSpPr>
          <p:cNvPr id="5" name="Group 10"/>
          <p:cNvGrpSpPr/>
          <p:nvPr/>
        </p:nvGrpSpPr>
        <p:grpSpPr>
          <a:xfrm>
            <a:off x="944880" y="609600"/>
            <a:ext cx="5048250" cy="2273301"/>
            <a:chOff x="144" y="144"/>
            <a:chExt cx="3180" cy="1432"/>
          </a:xfrm>
        </p:grpSpPr>
        <p:pic>
          <p:nvPicPr>
            <p:cNvPr id="35842" name="Picture 4" descr="以楔形文字写成的《汉谟拉比法典》部分内容"/>
            <p:cNvPicPr>
              <a:picLocks noChangeAspect="1" noChangeArrowheads="1"/>
            </p:cNvPicPr>
            <p:nvPr/>
          </p:nvPicPr>
          <p:blipFill>
            <a:blip r:embed="rId4"/>
            <a:stretch>
              <a:fillRect/>
            </a:stretch>
          </p:blipFill>
          <p:spPr bwMode="auto">
            <a:xfrm>
              <a:off x="144" y="144"/>
              <a:ext cx="3180" cy="1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3" name="Rectangle 9"/>
            <p:cNvSpPr>
              <a:spLocks noChangeArrowheads="1"/>
            </p:cNvSpPr>
            <p:nvPr/>
          </p:nvSpPr>
          <p:spPr bwMode="auto">
            <a:xfrm>
              <a:off x="200" y="1344"/>
              <a:ext cx="2995" cy="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a:solidFill>
                    <a:schemeClr val="bg1"/>
                  </a:solidFill>
                  <a:latin typeface="汉仪细秀体简 L" panose="00020600040101010101" charset="-122"/>
                  <a:ea typeface="汉仪细秀体简 L" panose="00020600040101010101" charset="-122"/>
                </a:rPr>
                <a:t>以楔形文字写成的</a:t>
              </a:r>
              <a:r>
                <a:rPr lang="en-US" altLang="zh-CN">
                  <a:solidFill>
                    <a:schemeClr val="bg1"/>
                  </a:solidFill>
                  <a:latin typeface="汉仪细秀体简 L" panose="00020600040101010101" charset="-122"/>
                  <a:ea typeface="汉仪细秀体简 L" panose="00020600040101010101" charset="-122"/>
                </a:rPr>
                <a:t>《</a:t>
              </a:r>
              <a:r>
                <a:rPr lang="zh-CN" altLang="en-US">
                  <a:solidFill>
                    <a:schemeClr val="bg1"/>
                  </a:solidFill>
                  <a:latin typeface="汉仪细秀体简 L" panose="00020600040101010101" charset="-122"/>
                  <a:ea typeface="汉仪细秀体简 L" panose="00020600040101010101" charset="-122"/>
                </a:rPr>
                <a:t>汉谟拉比法典</a:t>
              </a:r>
              <a:r>
                <a:rPr lang="en-US" altLang="zh-CN">
                  <a:solidFill>
                    <a:schemeClr val="bg1"/>
                  </a:solidFill>
                  <a:latin typeface="汉仪细秀体简 L" panose="00020600040101010101" charset="-122"/>
                  <a:ea typeface="汉仪细秀体简 L" panose="00020600040101010101" charset="-122"/>
                </a:rPr>
                <a:t>》</a:t>
              </a:r>
              <a:r>
                <a:rPr lang="zh-CN" altLang="en-US">
                  <a:solidFill>
                    <a:schemeClr val="bg1"/>
                  </a:solidFill>
                  <a:latin typeface="汉仪细秀体简 L" panose="00020600040101010101" charset="-122"/>
                  <a:ea typeface="汉仪细秀体简 L" panose="00020600040101010101" charset="-122"/>
                </a:rPr>
                <a:t>部分内容</a:t>
              </a:r>
            </a:p>
          </p:txBody>
        </p:sp>
      </p:grpSp>
      <p:grpSp>
        <p:nvGrpSpPr>
          <p:cNvPr id="6" name="Group 12"/>
          <p:cNvGrpSpPr/>
          <p:nvPr/>
        </p:nvGrpSpPr>
        <p:grpSpPr>
          <a:xfrm>
            <a:off x="9749790" y="609600"/>
            <a:ext cx="2169032" cy="5726745"/>
            <a:chOff x="3911" y="0"/>
            <a:chExt cx="1856" cy="4900"/>
          </a:xfrm>
        </p:grpSpPr>
        <p:pic>
          <p:nvPicPr>
            <p:cNvPr id="35845" name="Picture 5" descr="用楔形文字记载下来的案件"/>
            <p:cNvPicPr>
              <a:picLocks noChangeAspect="1" noChangeArrowheads="1"/>
            </p:cNvPicPr>
            <p:nvPr/>
          </p:nvPicPr>
          <p:blipFill>
            <a:blip r:embed="rId5"/>
            <a:stretch>
              <a:fillRect/>
            </a:stretch>
          </p:blipFill>
          <p:spPr bwMode="auto">
            <a:xfrm>
              <a:off x="3911" y="0"/>
              <a:ext cx="1849"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6" name="Rectangle 11"/>
            <p:cNvSpPr>
              <a:spLocks noChangeArrowheads="1"/>
            </p:cNvSpPr>
            <p:nvPr/>
          </p:nvSpPr>
          <p:spPr bwMode="auto">
            <a:xfrm>
              <a:off x="3911" y="4348"/>
              <a:ext cx="1856" cy="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a:solidFill>
                    <a:schemeClr val="bg1"/>
                  </a:solidFill>
                  <a:latin typeface="汉仪细秀体简 L" panose="00020600040101010101" charset="-122"/>
                  <a:ea typeface="汉仪细秀体简 L" panose="00020600040101010101" charset="-122"/>
                </a:rPr>
                <a:t>用楔形文字记载下来的案件</a:t>
              </a:r>
            </a:p>
          </p:txBody>
        </p:sp>
      </p:grpSp>
      <p:grpSp>
        <p:nvGrpSpPr>
          <p:cNvPr id="7" name="Group 14"/>
          <p:cNvGrpSpPr/>
          <p:nvPr/>
        </p:nvGrpSpPr>
        <p:grpSpPr>
          <a:xfrm>
            <a:off x="3788410" y="3041650"/>
            <a:ext cx="2204720" cy="2337584"/>
            <a:chOff x="240" y="1584"/>
            <a:chExt cx="2106" cy="2540"/>
          </a:xfrm>
        </p:grpSpPr>
        <p:pic>
          <p:nvPicPr>
            <p:cNvPr id="35848" name="Picture 6" descr="用楔形文字书写的教科书"/>
            <p:cNvPicPr>
              <a:picLocks noChangeAspect="1" noChangeArrowheads="1"/>
            </p:cNvPicPr>
            <p:nvPr/>
          </p:nvPicPr>
          <p:blipFill>
            <a:blip r:embed="rId6"/>
            <a:stretch>
              <a:fillRect/>
            </a:stretch>
          </p:blipFill>
          <p:spPr bwMode="auto">
            <a:xfrm>
              <a:off x="240" y="1584"/>
              <a:ext cx="2106" cy="1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9" name="Rectangle 13"/>
            <p:cNvSpPr>
              <a:spLocks noChangeArrowheads="1"/>
            </p:cNvSpPr>
            <p:nvPr/>
          </p:nvSpPr>
          <p:spPr bwMode="auto">
            <a:xfrm>
              <a:off x="241" y="3423"/>
              <a:ext cx="2105" cy="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a:solidFill>
                    <a:schemeClr val="bg1"/>
                  </a:solidFill>
                  <a:latin typeface="汉仪细秀体简 L" panose="00020600040101010101" charset="-122"/>
                  <a:ea typeface="汉仪细秀体简 L" panose="00020600040101010101" charset="-122"/>
                </a:rPr>
                <a:t>用楔形文字书写的教科书</a:t>
              </a:r>
            </a:p>
          </p:txBody>
        </p:sp>
      </p:grpSp>
      <p:grpSp>
        <p:nvGrpSpPr>
          <p:cNvPr id="8" name="Group 16"/>
          <p:cNvGrpSpPr/>
          <p:nvPr/>
        </p:nvGrpSpPr>
        <p:grpSpPr>
          <a:xfrm>
            <a:off x="944880" y="3041650"/>
            <a:ext cx="1532255" cy="2373724"/>
            <a:chOff x="816" y="2160"/>
            <a:chExt cx="1606" cy="2488"/>
          </a:xfrm>
        </p:grpSpPr>
        <p:pic>
          <p:nvPicPr>
            <p:cNvPr id="35851" name="Picture 7" descr="用楔形文字写下的卜辞"/>
            <p:cNvPicPr>
              <a:picLocks noChangeAspect="1" noChangeArrowheads="1"/>
            </p:cNvPicPr>
            <p:nvPr/>
          </p:nvPicPr>
          <p:blipFill>
            <a:blip r:embed="rId7"/>
            <a:stretch>
              <a:fillRect/>
            </a:stretch>
          </p:blipFill>
          <p:spPr bwMode="auto">
            <a:xfrm>
              <a:off x="816" y="2160"/>
              <a:ext cx="1606" cy="1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52" name="Rectangle 15"/>
            <p:cNvSpPr>
              <a:spLocks noChangeArrowheads="1"/>
            </p:cNvSpPr>
            <p:nvPr/>
          </p:nvSpPr>
          <p:spPr bwMode="auto">
            <a:xfrm>
              <a:off x="816" y="3972"/>
              <a:ext cx="1566" cy="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a:solidFill>
                    <a:schemeClr val="bg1"/>
                  </a:solidFill>
                  <a:latin typeface="汉仪细秀体简 L" panose="00020600040101010101" charset="-122"/>
                  <a:ea typeface="汉仪细秀体简 L" panose="00020600040101010101" charset="-122"/>
                </a:rPr>
                <a:t>用楔形文字写下的卜辞</a:t>
              </a:r>
            </a:p>
          </p:txBody>
        </p:sp>
      </p:grpSp>
      <p:grpSp>
        <p:nvGrpSpPr>
          <p:cNvPr id="9" name="Group 18"/>
          <p:cNvGrpSpPr/>
          <p:nvPr/>
        </p:nvGrpSpPr>
        <p:grpSpPr>
          <a:xfrm>
            <a:off x="7242399" y="609600"/>
            <a:ext cx="2081409" cy="4437426"/>
            <a:chOff x="2208" y="1584"/>
            <a:chExt cx="1378" cy="2937"/>
          </a:xfrm>
        </p:grpSpPr>
        <p:pic>
          <p:nvPicPr>
            <p:cNvPr id="35854" name="Picture 8" descr="用楔形文字写下的医案"/>
            <p:cNvPicPr>
              <a:picLocks noChangeAspect="1" noChangeArrowheads="1"/>
            </p:cNvPicPr>
            <p:nvPr/>
          </p:nvPicPr>
          <p:blipFill>
            <a:blip r:embed="rId8"/>
            <a:stretch>
              <a:fillRect/>
            </a:stretch>
          </p:blipFill>
          <p:spPr bwMode="auto">
            <a:xfrm>
              <a:off x="2208" y="1584"/>
              <a:ext cx="1378" cy="2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55" name="Rectangle 17"/>
            <p:cNvSpPr>
              <a:spLocks noChangeArrowheads="1"/>
            </p:cNvSpPr>
            <p:nvPr/>
          </p:nvSpPr>
          <p:spPr bwMode="auto">
            <a:xfrm>
              <a:off x="2208" y="4094"/>
              <a:ext cx="1378" cy="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a:solidFill>
                    <a:schemeClr val="bg1"/>
                  </a:solidFill>
                  <a:latin typeface="汉仪细秀体简 L" panose="00020600040101010101" charset="-122"/>
                  <a:ea typeface="汉仪细秀体简 L" panose="00020600040101010101" charset="-122"/>
                </a:rPr>
                <a:t>用楔形文字写下的医案</a:t>
              </a:r>
            </a:p>
          </p:txBody>
        </p:sp>
      </p:grpSp>
    </p:spTree>
    <p:custDataLst>
      <p:tags r:id="rId10"/>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500"/>
                                        <p:tgtEl>
                                          <p:spTgt spid="8"/>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linds(horizontal)">
                                      <p:cBhvr>
                                        <p:cTn id="19" dur="500"/>
                                        <p:tgtEl>
                                          <p:spTgt spid="6"/>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linds(horizontal)">
                                      <p:cBhvr>
                                        <p:cTn id="25" dur="500"/>
                                        <p:tgtEl>
                                          <p:spTgt spid="9"/>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3" presetClass="entr" presetSubtype="10"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linds(horizontal)">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1">
          <a:blip r:embed="rId4"/>
          <a:tile tx="0" ty="0" sx="63000" sy="63000" flip="none" algn="tl"/>
        </a:blipFill>
        <a:effectLst/>
      </p:bgPr>
    </p:bg>
    <p:spTree>
      <p:nvGrpSpPr>
        <p:cNvPr id="1" name=""/>
        <p:cNvGrpSpPr/>
        <p:nvPr/>
      </p:nvGrpSpPr>
      <p:grpSpPr>
        <a:xfrm>
          <a:off x="0" y="0"/>
          <a:ext cx="0" cy="0"/>
        </a:xfrm>
      </p:grpSpPr>
      <p:sp>
        <p:nvSpPr>
          <p:cNvPr id="62" name="矩形 61"/>
          <p:cNvSpPr/>
          <p:nvPr/>
        </p:nvSpPr>
        <p:spPr>
          <a:xfrm>
            <a:off x="0" y="-5080"/>
            <a:ext cx="12179935" cy="6868795"/>
          </a:xfrm>
          <a:prstGeom prst="rect">
            <a:avLst/>
          </a:prstGeom>
          <a:solidFill>
            <a:schemeClr val="accent6">
              <a:alpha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直角三角形 1"/>
          <p:cNvSpPr/>
          <p:nvPr/>
        </p:nvSpPr>
        <p:spPr>
          <a:xfrm>
            <a:off x="0" y="5391150"/>
            <a:ext cx="12165330" cy="147256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838835" y="6033770"/>
            <a:ext cx="3836670" cy="706755"/>
          </a:xfrm>
          <a:prstGeom prst="rect">
            <a:avLst/>
          </a:prstGeom>
          <a:noFill/>
        </p:spPr>
        <p:txBody>
          <a:bodyPr wrap="square" rtlCol="0">
            <a:spAutoFit/>
          </a:bodyPr>
          <a:lstStyle/>
          <a:p>
            <a:pPr algn="ctr"/>
            <a:r>
              <a:rPr lang="zh-CN" altLang="en-US" sz="4000">
                <a:solidFill>
                  <a:schemeClr val="accent6"/>
                </a:solidFill>
                <a:latin typeface="汉仪细秀体简 L" panose="00020600040101010101" charset="-122"/>
                <a:ea typeface="汉仪细秀体简 L" panose="00020600040101010101" charset="-122"/>
                <a:sym typeface="+mn-ea"/>
              </a:rPr>
              <a:t>课外链接：</a:t>
            </a:r>
          </a:p>
        </p:txBody>
      </p:sp>
      <p:pic>
        <p:nvPicPr>
          <p:cNvPr id="4" name="图片 3" descr="3471015"/>
          <p:cNvPicPr>
            <a:picLocks noChangeAspect="1"/>
          </p:cNvPicPr>
          <p:nvPr/>
        </p:nvPicPr>
        <p:blipFill>
          <a:blip r:embed="rId3"/>
          <a:stretch>
            <a:fillRect/>
          </a:stretch>
        </p:blipFill>
        <p:spPr>
          <a:xfrm>
            <a:off x="220980" y="5842000"/>
            <a:ext cx="1021715" cy="1021715"/>
          </a:xfrm>
          <a:prstGeom prst="rect">
            <a:avLst/>
          </a:prstGeom>
        </p:spPr>
      </p:pic>
      <p:sp>
        <p:nvSpPr>
          <p:cNvPr id="10" name="文本框 9"/>
          <p:cNvSpPr txBox="1"/>
          <p:nvPr/>
        </p:nvSpPr>
        <p:spPr>
          <a:xfrm>
            <a:off x="386080" y="1225550"/>
            <a:ext cx="10922635" cy="3476625"/>
          </a:xfrm>
          <a:prstGeom prst="rect">
            <a:avLst/>
          </a:prstGeom>
          <a:noFill/>
        </p:spPr>
        <p:txBody>
          <a:bodyPr wrap="square" rtlCol="0" anchor="t">
            <a:spAutoFit/>
          </a:bodyPr>
          <a:lstStyle/>
          <a:p>
            <a:pPr>
              <a:lnSpc>
                <a:spcPct val="220000"/>
              </a:lnSpc>
              <a:spcBef>
                <a:spcPct val="50000"/>
              </a:spcBef>
            </a:pPr>
            <a:r>
              <a:rPr lang="zh-CN" altLang="en-US" sz="200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           公元前</a:t>
            </a:r>
            <a:r>
              <a:rPr lang="en-US" altLang="zh-CN" sz="200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2000</a:t>
            </a:r>
            <a:r>
              <a:rPr lang="zh-CN" altLang="en-US" sz="200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年左右，一支游牧部落即希伯来人（犹太人古称）迁徙到地中海东岸。公元前</a:t>
            </a:r>
            <a:r>
              <a:rPr lang="en-US" altLang="zh-CN" sz="200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11</a:t>
            </a:r>
            <a:r>
              <a:rPr lang="zh-CN" altLang="en-US" sz="200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世纪，他们建立了统一的以色列</a:t>
            </a:r>
            <a:r>
              <a:rPr lang="en-US" altLang="zh-CN" sz="200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a:t>
            </a:r>
            <a:r>
              <a:rPr lang="zh-CN" altLang="en-US" sz="200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犹太国家，公元前</a:t>
            </a:r>
            <a:r>
              <a:rPr lang="en-US" altLang="zh-CN" sz="200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722</a:t>
            </a:r>
            <a:r>
              <a:rPr lang="zh-CN" altLang="en-US" sz="200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年，被外族灭亡。他们不堪忍受外族人的奴役和残酷统治，于是流散到世界各地，过着漂泊的生活。中世纪以后，阿拉伯人占据这块地方，建立巴勒斯坦国。</a:t>
            </a:r>
            <a:r>
              <a:rPr lang="en-US" altLang="zh-CN" sz="200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1948</a:t>
            </a:r>
            <a:r>
              <a:rPr lang="zh-CN" altLang="en-US" sz="200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年</a:t>
            </a:r>
            <a:r>
              <a:rPr lang="en-US" altLang="zh-CN" sz="200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5</a:t>
            </a:r>
            <a:r>
              <a:rPr lang="zh-CN" altLang="en-US" sz="200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月</a:t>
            </a:r>
            <a:r>
              <a:rPr lang="en-US" altLang="zh-CN" sz="200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14</a:t>
            </a:r>
            <a:r>
              <a:rPr lang="zh-CN" altLang="en-US" sz="2000">
                <a:solidFill>
                  <a:schemeClr val="bg1"/>
                </a:solidFill>
                <a:latin typeface="汉仪细秀体简 L" panose="00020600040101010101" charset="-122"/>
                <a:ea typeface="汉仪细秀体简 L" panose="00020600040101010101" charset="-122"/>
                <a:cs typeface="汉仪细秀体简 L" panose="00020600040101010101" charset="-122"/>
                <a:sym typeface="+mn-ea"/>
              </a:rPr>
              <a:t>日，犹太人回归建立了以色列国，把巴勒斯坦的一百多万阿拉伯人赶走，造成巴勒斯坦难民问题。这就是巴以冲突的历史渊源。</a:t>
            </a:r>
          </a:p>
        </p:txBody>
      </p:sp>
    </p:spTree>
    <p:custDataLst>
      <p:tags r:id="rId5"/>
    </p:custDataLst>
  </p:cSld>
  <p:clrMapOvr>
    <a:masterClrMapping/>
  </p:clrMapOvr>
  <p:transition/>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1">
          <a:blip r:embed="rId4"/>
          <a:tile tx="0" ty="0" sx="63000" sy="63000" flip="none" algn="tl"/>
        </a:blipFill>
        <a:effectLst/>
      </p:bgPr>
    </p:bg>
    <p:spTree>
      <p:nvGrpSpPr>
        <p:cNvPr id="1" name=""/>
        <p:cNvGrpSpPr/>
        <p:nvPr/>
      </p:nvGrpSpPr>
      <p:grpSpPr>
        <a:xfrm>
          <a:off x="0" y="0"/>
          <a:ext cx="0" cy="0"/>
        </a:xfrm>
      </p:grpSpPr>
      <p:sp>
        <p:nvSpPr>
          <p:cNvPr id="62" name="矩形 61"/>
          <p:cNvSpPr/>
          <p:nvPr/>
        </p:nvSpPr>
        <p:spPr>
          <a:xfrm>
            <a:off x="0" y="-5080"/>
            <a:ext cx="12179935" cy="6868795"/>
          </a:xfrm>
          <a:prstGeom prst="rect">
            <a:avLst/>
          </a:prstGeom>
          <a:solidFill>
            <a:schemeClr val="accent6">
              <a:alpha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直角三角形 1"/>
          <p:cNvSpPr/>
          <p:nvPr/>
        </p:nvSpPr>
        <p:spPr>
          <a:xfrm>
            <a:off x="0" y="5391150"/>
            <a:ext cx="12165330" cy="147256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Rectangle 2"/>
          <p:cNvSpPr txBox="1">
            <a:spLocks noChangeArrowheads="1"/>
          </p:cNvSpPr>
          <p:nvPr/>
        </p:nvSpPr>
        <p:spPr>
          <a:xfrm>
            <a:off x="3238818" y="454025"/>
            <a:ext cx="6172200" cy="857250"/>
          </a:xfrm>
          <a:prstGeom prst="rect">
            <a:avLst/>
          </a:prstGeom>
          <a:noFill/>
        </p:spPr>
        <p:txBody>
          <a:bodyPr/>
          <a:lstStyle/>
          <a:p>
            <a:pPr>
              <a:lnSpc>
                <a:spcPct val="90000"/>
              </a:lnSpc>
              <a:buFontTx/>
              <a:buNone/>
              <a:defRPr/>
            </a:pPr>
            <a:r>
              <a:rPr lang="zh-CN" altLang="en-US" sz="3600">
                <a:solidFill>
                  <a:schemeClr val="bg1"/>
                </a:solidFill>
                <a:effectLst/>
                <a:latin typeface="汉仪细秀体简 L" panose="00020600040101010101" charset="-122"/>
                <a:ea typeface="汉仪细秀体简 L" panose="00020600040101010101" charset="-122"/>
                <a:cs typeface="+mj-cs"/>
              </a:rPr>
              <a:t>古代两河流域王国更替概况：</a:t>
            </a:r>
          </a:p>
        </p:txBody>
      </p:sp>
      <p:sp>
        <p:nvSpPr>
          <p:cNvPr id="17" name="Rectangle 3"/>
          <p:cNvSpPr txBox="1">
            <a:spLocks noChangeArrowheads="1"/>
          </p:cNvSpPr>
          <p:nvPr/>
        </p:nvSpPr>
        <p:spPr bwMode="auto">
          <a:xfrm>
            <a:off x="1616710" y="1496060"/>
            <a:ext cx="9417050" cy="3865245"/>
          </a:xfrm>
          <a:prstGeom prst="rect">
            <a:avLst/>
          </a:prstGeom>
          <a:noFill/>
          <a:ln w="9525">
            <a:noFill/>
            <a:miter lim="800000"/>
          </a:ln>
        </p:spPr>
        <p:txBody>
          <a:bodyPr/>
          <a:lstStyle/>
          <a:p>
            <a:pPr marL="227330" indent="-227330">
              <a:lnSpc>
                <a:spcPct val="160000"/>
              </a:lnSpc>
              <a:spcBef>
                <a:spcPts val="1000"/>
              </a:spcBef>
              <a:buFont typeface="Arial" pitchFamily="34" charset="0"/>
              <a:buChar char="•"/>
              <a:defRPr/>
            </a:pPr>
            <a:r>
              <a:rPr lang="zh-CN" altLang="en-US" sz="2100">
                <a:solidFill>
                  <a:schemeClr val="bg1"/>
                </a:solidFill>
                <a:effectLst/>
                <a:latin typeface="汉仪细秀体简 L" panose="00020600040101010101" charset="-122"/>
                <a:ea typeface="汉仪细秀体简 L" panose="00020600040101010101" charset="-122"/>
                <a:cs typeface="汉仪细秀体简 L" panose="00020600040101010101" charset="-122"/>
              </a:rPr>
              <a:t>苏美尔人：（最早建立一批城市国家，乌尔王朝，两河流域古文明的奠基者）</a:t>
            </a:r>
          </a:p>
          <a:p>
            <a:pPr marL="227330" indent="-227330">
              <a:lnSpc>
                <a:spcPct val="160000"/>
              </a:lnSpc>
              <a:spcBef>
                <a:spcPts val="1000"/>
              </a:spcBef>
              <a:buFont typeface="Arial" pitchFamily="34" charset="0"/>
              <a:buChar char="•"/>
              <a:defRPr/>
            </a:pPr>
            <a:r>
              <a:rPr lang="zh-CN" altLang="en-US" sz="2100">
                <a:solidFill>
                  <a:schemeClr val="bg1"/>
                </a:solidFill>
                <a:effectLst/>
                <a:latin typeface="汉仪细秀体简 L" panose="00020600040101010101" charset="-122"/>
                <a:ea typeface="汉仪细秀体简 L" panose="00020600040101010101" charset="-122"/>
                <a:cs typeface="汉仪细秀体简 L" panose="00020600040101010101" charset="-122"/>
              </a:rPr>
              <a:t>阿卡德人：（首次统一两河流域）</a:t>
            </a:r>
          </a:p>
          <a:p>
            <a:pPr marL="227330" indent="-227330">
              <a:lnSpc>
                <a:spcPct val="160000"/>
              </a:lnSpc>
              <a:spcBef>
                <a:spcPts val="1000"/>
              </a:spcBef>
              <a:buFont typeface="Arial" pitchFamily="34" charset="0"/>
              <a:buChar char="•"/>
              <a:defRPr/>
            </a:pPr>
            <a:r>
              <a:rPr lang="zh-CN" altLang="en-US" sz="2100">
                <a:solidFill>
                  <a:schemeClr val="bg1"/>
                </a:solidFill>
                <a:effectLst/>
                <a:latin typeface="汉仪细秀体简 L" panose="00020600040101010101" charset="-122"/>
                <a:ea typeface="汉仪细秀体简 L" panose="00020600040101010101" charset="-122"/>
                <a:cs typeface="汉仪细秀体简 L" panose="00020600040101010101" charset="-122"/>
              </a:rPr>
              <a:t>苏美尔人</a:t>
            </a:r>
            <a:r>
              <a:rPr lang="zh-CN" altLang="en-US" sz="21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Wingdings" pitchFamily="2" charset="2"/>
              </a:rPr>
              <a:t>：（乌尔第三王朝）</a:t>
            </a:r>
          </a:p>
          <a:p>
            <a:pPr marL="227330" indent="-227330">
              <a:lnSpc>
                <a:spcPct val="160000"/>
              </a:lnSpc>
              <a:spcBef>
                <a:spcPts val="1000"/>
              </a:spcBef>
              <a:buFont typeface="Arial" pitchFamily="34" charset="0"/>
              <a:buChar char="•"/>
              <a:defRPr/>
            </a:pPr>
            <a:r>
              <a:rPr lang="zh-CN" altLang="en-US" sz="2100">
                <a:solidFill>
                  <a:schemeClr val="bg1"/>
                </a:solidFill>
                <a:effectLst/>
                <a:latin typeface="汉仪细秀体简 L" panose="00020600040101010101" charset="-122"/>
                <a:ea typeface="汉仪细秀体简 L" panose="00020600040101010101" charset="-122"/>
                <a:cs typeface="汉仪细秀体简 L" panose="00020600040101010101" charset="-122"/>
                <a:sym typeface="Wingdings" pitchFamily="2" charset="2"/>
              </a:rPr>
              <a:t>阿摩利人：</a:t>
            </a:r>
            <a:r>
              <a:rPr lang="zh-CN" altLang="en-US" sz="2100">
                <a:solidFill>
                  <a:schemeClr val="bg1"/>
                </a:solidFill>
                <a:effectLst/>
                <a:latin typeface="汉仪细秀体简 L" panose="00020600040101010101" charset="-122"/>
                <a:ea typeface="汉仪细秀体简 L" panose="00020600040101010101" charset="-122"/>
                <a:cs typeface="汉仪细秀体简 L" panose="00020600040101010101" charset="-122"/>
              </a:rPr>
              <a:t>（古巴比伦王国，汉谟拉比时期是古代两河流域文明最辉煌时期）</a:t>
            </a:r>
          </a:p>
          <a:p>
            <a:pPr marL="227330" indent="-227330">
              <a:lnSpc>
                <a:spcPct val="160000"/>
              </a:lnSpc>
              <a:spcBef>
                <a:spcPts val="1000"/>
              </a:spcBef>
              <a:buFont typeface="Arial" pitchFamily="34" charset="0"/>
              <a:buChar char="•"/>
              <a:defRPr/>
            </a:pPr>
            <a:r>
              <a:rPr lang="zh-CN" altLang="en-US" sz="2100">
                <a:solidFill>
                  <a:schemeClr val="bg1"/>
                </a:solidFill>
                <a:effectLst/>
                <a:latin typeface="汉仪细秀体简 L" panose="00020600040101010101" charset="-122"/>
                <a:ea typeface="汉仪细秀体简 L" panose="00020600040101010101" charset="-122"/>
                <a:cs typeface="汉仪细秀体简 L" panose="00020600040101010101" charset="-122"/>
              </a:rPr>
              <a:t>亚述人</a:t>
            </a:r>
            <a:r>
              <a:rPr lang="zh-CN" altLang="en-US" sz="2100" smtClean="0">
                <a:solidFill>
                  <a:schemeClr val="bg1"/>
                </a:solidFill>
                <a:effectLst/>
                <a:latin typeface="汉仪细秀体简 L" panose="00020600040101010101" charset="-122"/>
                <a:ea typeface="汉仪细秀体简 L" panose="00020600040101010101" charset="-122"/>
                <a:cs typeface="汉仪细秀体简 L" panose="00020600040101010101" charset="-122"/>
              </a:rPr>
              <a:t>：（</a:t>
            </a:r>
            <a:r>
              <a:rPr lang="zh-CN" altLang="en-US" sz="2100">
                <a:solidFill>
                  <a:schemeClr val="bg1"/>
                </a:solidFill>
                <a:effectLst/>
                <a:latin typeface="汉仪细秀体简 L" panose="00020600040101010101" charset="-122"/>
                <a:ea typeface="汉仪细秀体简 L" panose="00020600040101010101" charset="-122"/>
                <a:cs typeface="汉仪细秀体简 L" panose="00020600040101010101" charset="-122"/>
              </a:rPr>
              <a:t>亚述帝国，历史上最残暴的国家之一）</a:t>
            </a:r>
          </a:p>
          <a:p>
            <a:pPr marL="227330" indent="-227330">
              <a:lnSpc>
                <a:spcPct val="160000"/>
              </a:lnSpc>
              <a:spcBef>
                <a:spcPts val="1000"/>
              </a:spcBef>
              <a:buFont typeface="Arial" pitchFamily="34" charset="0"/>
              <a:buChar char="•"/>
              <a:defRPr/>
            </a:pPr>
            <a:r>
              <a:rPr lang="zh-CN" altLang="en-US" sz="2100">
                <a:solidFill>
                  <a:schemeClr val="bg1"/>
                </a:solidFill>
                <a:effectLst/>
                <a:latin typeface="汉仪细秀体简 L" panose="00020600040101010101" charset="-122"/>
                <a:ea typeface="汉仪细秀体简 L" panose="00020600040101010101" charset="-122"/>
                <a:cs typeface="汉仪细秀体简 L" panose="00020600040101010101" charset="-122"/>
              </a:rPr>
              <a:t>迦勒底人（新巴比伦王朝</a:t>
            </a:r>
            <a:r>
              <a:rPr lang="zh-CN" altLang="en-US" sz="2100" smtClean="0">
                <a:solidFill>
                  <a:schemeClr val="bg1"/>
                </a:solidFill>
                <a:effectLst/>
                <a:latin typeface="汉仪细秀体简 L" panose="00020600040101010101" charset="-122"/>
                <a:ea typeface="汉仪细秀体简 L" panose="00020600040101010101" charset="-122"/>
                <a:cs typeface="汉仪细秀体简 L" panose="00020600040101010101" charset="-122"/>
              </a:rPr>
              <a:t>） </a:t>
            </a:r>
          </a:p>
        </p:txBody>
      </p:sp>
      <p:pic>
        <p:nvPicPr>
          <p:cNvPr id="63" name="New picture"/>
          <p:cNvPicPr/>
          <p:nvPr/>
        </p:nvPicPr>
        <p:blipFill>
          <a:blip r:embed="rId3"/>
          <a:stretch>
            <a:fillRect/>
          </a:stretch>
        </p:blipFill>
        <p:spPr>
          <a:xfrm>
            <a:off x="11480800" y="11023600"/>
            <a:ext cx="355600" cy="266700"/>
          </a:xfrm>
          <a:prstGeom prst="cube">
            <a:avLst/>
          </a:prstGeom>
        </p:spPr>
      </p:pic>
    </p:spTree>
    <p:custDataLst>
      <p:tags r:id="rId5"/>
    </p:custDataLst>
  </p:cSld>
  <p:clrMapOvr>
    <a:masterClrMapping/>
  </p:clrMapOvr>
  <p:transition/>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TEMPLATE_CATEGORY" val="custom"/>
  <p:tag name="KSO_WM_TEMPLATE_INDEX" val="20187308"/>
  <p:tag name="KSO_WM_UNIT_COMPATIBLE" val="0"/>
  <p:tag name="KSO_WM_UNIT_DIAGRAM_ISNUMVISUAL" val="0"/>
  <p:tag name="KSO_WM_UNIT_DIAGRAM_ISREFERUNIT" val="0"/>
  <p:tag name="KSO_WM_UNIT_HIGHLIGHT" val="0"/>
  <p:tag name="KSO_WM_UNIT_ID" val="_0**"/>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187308"/>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TEMPLATE_CATEGORY" val="custom"/>
  <p:tag name="KSO_WM_TEMPLATE_INDEX" val="20187308"/>
  <p:tag name="KSO_WM_TEMPLATE_SUBCATEGORY" val="0"/>
  <p:tag name="KSO_WM_TEMPLATE_THUMBS_INDEX" val="1"/>
</p:tagLst>
</file>

<file path=ppt/tags/tag62.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MODEL_TYPE" val="cover"/>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63.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64.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65.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66.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67.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68.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69.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70.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71.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72.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73.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74.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75.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76.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77.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78.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79.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80.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81.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82.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83.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84.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85.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86.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Paragraphs>153</Paragraphs>
  <Slides>24</Slides>
  <Notes>24</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主题​​</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vector>
  </TitlesOfParts>
  <LinksUpToDate>false</LinksUpToDate>
  <SharedDoc>false</SharedDoc>
  <HyperlinksChanged>false</HyperlinksChanged>
  <AppVersion>17.0600</AppVersion>
  <TotalTime>0</TotalTime>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2020-12-05T15:20:42Z</cp:lastPrinted>
  <dcterms:created xsi:type="dcterms:W3CDTF">2020-12-05T15:20:42Z</dcterms:created>
  <dcterms:modified xsi:type="dcterms:W3CDTF">2020-12-05T07:20:44Z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