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22"/>
  </p:notesMasterIdLst>
  <p:sldIdLst>
    <p:sldId id="257" r:id="rId2"/>
    <p:sldId id="276" r:id="rId3"/>
    <p:sldId id="317" r:id="rId4"/>
    <p:sldId id="320" r:id="rId5"/>
    <p:sldId id="321" r:id="rId6"/>
    <p:sldId id="322" r:id="rId7"/>
    <p:sldId id="323" r:id="rId8"/>
    <p:sldId id="324" r:id="rId9"/>
    <p:sldId id="325" r:id="rId10"/>
    <p:sldId id="326" r:id="rId11"/>
    <p:sldId id="327" r:id="rId12"/>
    <p:sldId id="328" r:id="rId13"/>
    <p:sldId id="329" r:id="rId14"/>
    <p:sldId id="330" r:id="rId15"/>
    <p:sldId id="331" r:id="rId16"/>
    <p:sldId id="332" r:id="rId17"/>
    <p:sldId id="333" r:id="rId18"/>
    <p:sldId id="334" r:id="rId19"/>
    <p:sldId id="335" r:id="rId20"/>
    <p:sldId id="316" r:id="rId2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7B733E-E2F6-4424-89F2-2B3941E39707}" type="datetimeFigureOut">
              <a:rPr lang="zh-CN" altLang="en-US" smtClean="0"/>
              <a:t>2018/12/18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51039C-5538-4636-946E-6CE234E1EE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710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幻灯片图像占位符 1"/>
          <p:cNvSpPr>
            <a:spLocks noGrp="1" noRot="1" noChangeAspect="1"/>
          </p:cNvSpPr>
          <p:nvPr>
            <p:ph type="sldImg" idx="2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文本占位符 2"/>
          <p:cNvSpPr>
            <a:spLocks noGrp="1"/>
          </p:cNvSpPr>
          <p:nvPr>
            <p:ph type="body" idx="3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标题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2" name="副标题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t>2018/12/18</a:t>
            </a:fld>
            <a:endParaRPr lang="zh-CN" altLang="en-US"/>
          </a:p>
        </p:txBody>
      </p:sp>
      <p:sp>
        <p:nvSpPr>
          <p:cNvPr id="20" name="页脚占位符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椭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t>2018/12/18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t>2018/12/18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矩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椭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椭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t>2018/12/18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t>2018/12/18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t>2018/12/18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t>2018/12/18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t>2018/12/18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t>2018/12/18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9" name="流程图: 过程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流程图: 过程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t>2018/12/18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t>2018/12/18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饼形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椭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同心圆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标题占位符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24" name="日期占位符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t>2018/12/18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5" name="矩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9191" y="2564904"/>
            <a:ext cx="9134951" cy="1001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200000"/>
              </a:lnSpc>
            </a:pPr>
            <a:r>
              <a:rPr lang="zh-CN" altLang="en-US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汉仪大宋简" pitchFamily="49" charset="-122"/>
                <a:ea typeface="汉仪大宋简" pitchFamily="49" charset="-122"/>
              </a:rPr>
              <a:t>第</a:t>
            </a:r>
            <a:r>
              <a:rPr lang="en-US" altLang="zh-CN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汉仪大宋简" pitchFamily="49" charset="-122"/>
                <a:ea typeface="汉仪大宋简" pitchFamily="49" charset="-122"/>
              </a:rPr>
              <a:t>20</a:t>
            </a:r>
            <a:r>
              <a:rPr lang="zh-CN" altLang="en-US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汉仪大宋简" pitchFamily="49" charset="-122"/>
                <a:ea typeface="汉仪大宋简" pitchFamily="49" charset="-122"/>
              </a:rPr>
              <a:t>课 联合国与世界贸易组织</a:t>
            </a:r>
            <a:endParaRPr lang="zh-CN" altLang="en-US" sz="36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汉仪大宋简" pitchFamily="49" charset="-122"/>
              <a:ea typeface="汉仪大宋简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265575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5162550"/>
            <a:ext cx="255270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-2547" y="43543"/>
            <a:ext cx="21852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新课导入</a:t>
            </a:r>
            <a:endParaRPr lang="zh-CN" altLang="en-U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51057" y="105098"/>
            <a:ext cx="3416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联合国维持和平部队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7504" y="620688"/>
            <a:ext cx="88569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7030A0"/>
                </a:solidFill>
              </a:rPr>
              <a:t>        联合国维持和平部队</a:t>
            </a:r>
            <a:r>
              <a:rPr lang="zh-CN" altLang="en-US" sz="2400" dirty="0">
                <a:solidFill>
                  <a:srgbClr val="7030A0"/>
                </a:solidFill>
              </a:rPr>
              <a:t>是根据有关联合国决议建立的一支跨国界的特种部队，成立于</a:t>
            </a:r>
            <a:r>
              <a:rPr lang="en-US" altLang="zh-CN" sz="2400" dirty="0">
                <a:solidFill>
                  <a:srgbClr val="7030A0"/>
                </a:solidFill>
              </a:rPr>
              <a:t>1956</a:t>
            </a:r>
            <a:r>
              <a:rPr lang="zh-CN" altLang="en-US" sz="2400" dirty="0">
                <a:solidFill>
                  <a:srgbClr val="7030A0"/>
                </a:solidFill>
              </a:rPr>
              <a:t>年苏伊士危机之际。联合国维持和平始于</a:t>
            </a:r>
            <a:r>
              <a:rPr lang="en-US" altLang="zh-CN" sz="2400" dirty="0">
                <a:solidFill>
                  <a:srgbClr val="7030A0"/>
                </a:solidFill>
              </a:rPr>
              <a:t>1948</a:t>
            </a:r>
            <a:r>
              <a:rPr lang="zh-CN" altLang="en-US" sz="2400" dirty="0">
                <a:solidFill>
                  <a:srgbClr val="7030A0"/>
                </a:solidFill>
              </a:rPr>
              <a:t>年</a:t>
            </a:r>
            <a:r>
              <a:rPr lang="en-US" altLang="zh-CN" sz="2400" dirty="0">
                <a:solidFill>
                  <a:srgbClr val="7030A0"/>
                </a:solidFill>
              </a:rPr>
              <a:t>6</a:t>
            </a:r>
            <a:r>
              <a:rPr lang="zh-CN" altLang="en-US" sz="2400" dirty="0">
                <a:solidFill>
                  <a:srgbClr val="7030A0"/>
                </a:solidFill>
              </a:rPr>
              <a:t>月，当时安全理事会授权在中东部署联合国军事观察员。其受联合国大会或安全理事会的委派，活跃于国际上有冲突的地区。特派团的任务是监督以色列与其阿拉伯邻邦之间的</a:t>
            </a:r>
            <a:r>
              <a:rPr lang="en-US" altLang="zh-CN" sz="2400" dirty="0">
                <a:solidFill>
                  <a:srgbClr val="7030A0"/>
                </a:solidFill>
              </a:rPr>
              <a:t>《</a:t>
            </a:r>
            <a:r>
              <a:rPr lang="zh-CN" altLang="en-US" sz="2400" dirty="0">
                <a:solidFill>
                  <a:srgbClr val="7030A0"/>
                </a:solidFill>
              </a:rPr>
              <a:t>停战协定</a:t>
            </a:r>
            <a:r>
              <a:rPr lang="en-US" altLang="zh-CN" sz="2400" dirty="0">
                <a:solidFill>
                  <a:srgbClr val="7030A0"/>
                </a:solidFill>
              </a:rPr>
              <a:t>》——</a:t>
            </a:r>
            <a:r>
              <a:rPr lang="zh-CN" altLang="en-US" sz="2400" dirty="0">
                <a:solidFill>
                  <a:srgbClr val="7030A0"/>
                </a:solidFill>
              </a:rPr>
              <a:t>这一行动被称为联合国停战监督组织。</a:t>
            </a:r>
          </a:p>
          <a:p>
            <a:r>
              <a:rPr lang="zh-CN" altLang="en-US" sz="2400" dirty="0" smtClean="0">
                <a:solidFill>
                  <a:srgbClr val="7030A0"/>
                </a:solidFill>
              </a:rPr>
              <a:t>       自此</a:t>
            </a:r>
            <a:r>
              <a:rPr lang="zh-CN" altLang="en-US" sz="2400" dirty="0">
                <a:solidFill>
                  <a:srgbClr val="7030A0"/>
                </a:solidFill>
              </a:rPr>
              <a:t>，联合国已部署了</a:t>
            </a:r>
            <a:r>
              <a:rPr lang="en-US" altLang="zh-CN" sz="2400" dirty="0">
                <a:solidFill>
                  <a:srgbClr val="7030A0"/>
                </a:solidFill>
              </a:rPr>
              <a:t>69</a:t>
            </a:r>
            <a:r>
              <a:rPr lang="zh-CN" altLang="en-US" sz="2400" dirty="0">
                <a:solidFill>
                  <a:srgbClr val="7030A0"/>
                </a:solidFill>
              </a:rPr>
              <a:t>个维持和平行动，其中</a:t>
            </a:r>
            <a:r>
              <a:rPr lang="en-US" altLang="zh-CN" sz="2400" dirty="0">
                <a:solidFill>
                  <a:srgbClr val="7030A0"/>
                </a:solidFill>
              </a:rPr>
              <a:t>56</a:t>
            </a:r>
            <a:r>
              <a:rPr lang="zh-CN" altLang="en-US" sz="2400" dirty="0">
                <a:solidFill>
                  <a:srgbClr val="7030A0"/>
                </a:solidFill>
              </a:rPr>
              <a:t>个是</a:t>
            </a:r>
            <a:r>
              <a:rPr lang="en-US" altLang="zh-CN" sz="2400" dirty="0">
                <a:solidFill>
                  <a:srgbClr val="7030A0"/>
                </a:solidFill>
              </a:rPr>
              <a:t>1988</a:t>
            </a:r>
            <a:r>
              <a:rPr lang="zh-CN" altLang="en-US" sz="2400" dirty="0">
                <a:solidFill>
                  <a:srgbClr val="7030A0"/>
                </a:solidFill>
              </a:rPr>
              <a:t>年以来开展的。近些年，共有数十万名军事人员和数万名联合国警察以及来自超过</a:t>
            </a:r>
            <a:r>
              <a:rPr lang="en-US" altLang="zh-CN" sz="2400" dirty="0">
                <a:solidFill>
                  <a:srgbClr val="7030A0"/>
                </a:solidFill>
              </a:rPr>
              <a:t>120</a:t>
            </a:r>
            <a:r>
              <a:rPr lang="zh-CN" altLang="en-US" sz="2400" dirty="0">
                <a:solidFill>
                  <a:srgbClr val="7030A0"/>
                </a:solidFill>
              </a:rPr>
              <a:t>个国家的文职人员参加了联合国维持和平行动。</a:t>
            </a:r>
          </a:p>
          <a:p>
            <a:r>
              <a:rPr lang="zh-CN" altLang="en-US" sz="2400" dirty="0" smtClean="0">
                <a:solidFill>
                  <a:srgbClr val="7030A0"/>
                </a:solidFill>
              </a:rPr>
              <a:t>      维和部队</a:t>
            </a:r>
            <a:r>
              <a:rPr lang="zh-CN" altLang="en-US" sz="2400" dirty="0">
                <a:solidFill>
                  <a:srgbClr val="7030A0"/>
                </a:solidFill>
              </a:rPr>
              <a:t>士兵头戴天蓝色钢盔或蓝色贝雷帽，上有联合国英文缩写“</a:t>
            </a:r>
            <a:r>
              <a:rPr lang="en-US" altLang="zh-CN" sz="2400" dirty="0">
                <a:solidFill>
                  <a:srgbClr val="7030A0"/>
                </a:solidFill>
              </a:rPr>
              <a:t>UN”</a:t>
            </a:r>
            <a:r>
              <a:rPr lang="zh-CN" altLang="en-US" sz="2400" dirty="0">
                <a:solidFill>
                  <a:srgbClr val="7030A0"/>
                </a:solidFill>
              </a:rPr>
              <a:t>，臂章缀有“地球与橄榄枝”图案。凡参加联合国维持和平部队的人员，必须被送到设于北欧四国的训练中心接受特种训练，以熟悉维和部队的职能、宗旨、任务和进行特种军事训练。</a:t>
            </a:r>
            <a:endParaRPr lang="zh-CN" altLang="en-US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0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>
            <a:spLocks noChangeArrowheads="1"/>
          </p:cNvSpPr>
          <p:nvPr/>
        </p:nvSpPr>
        <p:spPr bwMode="auto">
          <a:xfrm>
            <a:off x="3416300" y="333375"/>
            <a:ext cx="18542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学习目标</a:t>
            </a:r>
          </a:p>
        </p:txBody>
      </p:sp>
      <p:sp>
        <p:nvSpPr>
          <p:cNvPr id="5" name="文本框 2"/>
          <p:cNvSpPr txBox="1">
            <a:spLocks noChangeArrowheads="1"/>
          </p:cNvSpPr>
          <p:nvPr/>
        </p:nvSpPr>
        <p:spPr bwMode="auto">
          <a:xfrm>
            <a:off x="222250" y="1062038"/>
            <a:ext cx="9074150" cy="439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800" dirty="0">
                <a:latin typeface="Calibri" pitchFamily="34" charset="0"/>
              </a:rPr>
              <a:t>1．知道联合国的产生，了解联合国的宗旨。知道联合</a:t>
            </a:r>
          </a:p>
          <a:p>
            <a:r>
              <a:rPr lang="zh-CN" altLang="zh-CN" sz="2800" dirty="0">
                <a:latin typeface="Calibri" pitchFamily="34" charset="0"/>
              </a:rPr>
              <a:t>国主要机构，了解联合国在维护世界和平中的主要活动。</a:t>
            </a:r>
          </a:p>
          <a:p>
            <a:r>
              <a:rPr lang="zh-CN" altLang="zh-CN" sz="2800" dirty="0">
                <a:latin typeface="Calibri" pitchFamily="34" charset="0"/>
              </a:rPr>
              <a:t>2．了解世界经济全球化趋势出现的主要原因，世界贸易</a:t>
            </a:r>
          </a:p>
          <a:p>
            <a:r>
              <a:rPr lang="zh-CN" altLang="zh-CN" sz="2800" dirty="0">
                <a:latin typeface="Calibri" pitchFamily="34" charset="0"/>
              </a:rPr>
              <a:t>组织的宗旨和职能，理解世界贸易组织成立的意义。</a:t>
            </a:r>
          </a:p>
          <a:p>
            <a:r>
              <a:rPr lang="zh-CN" altLang="zh-CN" sz="2800" dirty="0">
                <a:latin typeface="Calibri" pitchFamily="34" charset="0"/>
              </a:rPr>
              <a:t>3．感受联合国在维护世界和平与安全、共谋人类和谐发</a:t>
            </a:r>
          </a:p>
          <a:p>
            <a:r>
              <a:rPr lang="zh-CN" altLang="zh-CN" sz="2800" dirty="0">
                <a:latin typeface="Calibri" pitchFamily="34" charset="0"/>
              </a:rPr>
              <a:t>展中所起的作用。体会向往和平是全世界人民的共同心</a:t>
            </a:r>
          </a:p>
          <a:p>
            <a:r>
              <a:rPr lang="zh-CN" altLang="zh-CN" sz="2800" dirty="0">
                <a:latin typeface="Calibri" pitchFamily="34" charset="0"/>
              </a:rPr>
              <a:t>声。</a:t>
            </a:r>
          </a:p>
          <a:p>
            <a:r>
              <a:rPr lang="zh-CN" altLang="zh-CN" sz="2800" dirty="0">
                <a:latin typeface="Calibri" pitchFamily="34" charset="0"/>
              </a:rPr>
              <a:t>4．经济全球化趋势是国家经济联系紧密的必然结果，</a:t>
            </a:r>
          </a:p>
          <a:p>
            <a:r>
              <a:rPr lang="zh-CN" altLang="zh-CN" sz="2800" dirty="0">
                <a:latin typeface="Calibri" pitchFamily="34" charset="0"/>
              </a:rPr>
              <a:t>增强面向世界，积极参与国际合作与竞争，促进世界和</a:t>
            </a:r>
          </a:p>
          <a:p>
            <a:r>
              <a:rPr lang="zh-CN" altLang="zh-CN" sz="2800" dirty="0">
                <a:latin typeface="Calibri" pitchFamily="34" charset="0"/>
              </a:rPr>
              <a:t>平与发展的信念与责任感。</a:t>
            </a:r>
          </a:p>
        </p:txBody>
      </p:sp>
    </p:spTree>
    <p:extLst>
      <p:ext uri="{BB962C8B-B14F-4D97-AF65-F5344CB8AC3E}">
        <p14:creationId xmlns:p14="http://schemas.microsoft.com/office/powerpoint/2010/main" val="133805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532188" y="60325"/>
            <a:ext cx="2019300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合作探究</a:t>
            </a:r>
          </a:p>
        </p:txBody>
      </p:sp>
      <p:pic>
        <p:nvPicPr>
          <p:cNvPr id="22531" name="图片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2000" y="2676525"/>
            <a:ext cx="19050" cy="1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文本框 99"/>
          <p:cNvSpPr txBox="1">
            <a:spLocks noChangeArrowheads="1"/>
          </p:cNvSpPr>
          <p:nvPr/>
        </p:nvSpPr>
        <p:spPr bwMode="auto">
          <a:xfrm>
            <a:off x="238125" y="636588"/>
            <a:ext cx="8702675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sz="2400"/>
              <a:t>目标导学一：联合国与国际安全</a:t>
            </a:r>
          </a:p>
          <a:p>
            <a:r>
              <a:rPr lang="zh-CN" altLang="zh-CN" sz="2400"/>
              <a:t>1.</a:t>
            </a:r>
            <a:r>
              <a:rPr lang="zh-CN" sz="2400"/>
              <a:t>阅读教材和图文资料，了解联合国的建立与机构设置。</a:t>
            </a:r>
          </a:p>
          <a:p>
            <a:endParaRPr lang="zh-CN" sz="2400"/>
          </a:p>
          <a:p>
            <a:endParaRPr lang="zh-CN" sz="2400"/>
          </a:p>
          <a:p>
            <a:endParaRPr lang="zh-CN" sz="2400"/>
          </a:p>
          <a:p>
            <a:endParaRPr lang="zh-CN" sz="2400"/>
          </a:p>
          <a:p>
            <a:endParaRPr lang="zh-CN" sz="2400"/>
          </a:p>
          <a:p>
            <a:r>
              <a:rPr lang="zh-CN" sz="2400"/>
              <a:t>请回答：图片是哪一国际组织的旗帜？这一国际组织成立于何时？该组织由哪些机构组成？</a:t>
            </a:r>
          </a:p>
          <a:p>
            <a:endParaRPr lang="zh-CN" altLang="zh-CN" sz="2400"/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55575" y="4087813"/>
            <a:ext cx="86153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zh-CN" sz="2400">
                <a:solidFill>
                  <a:srgbClr val="FF0000"/>
                </a:solidFill>
                <a:sym typeface="+mn-ea"/>
              </a:rPr>
              <a:t>联合国。</a:t>
            </a:r>
            <a:r>
              <a:rPr lang="zh-CN" altLang="zh-CN" sz="2400">
                <a:solidFill>
                  <a:srgbClr val="FF0000"/>
                </a:solidFill>
                <a:sym typeface="+mn-ea"/>
              </a:rPr>
              <a:t>1945</a:t>
            </a:r>
            <a:r>
              <a:rPr lang="zh-CN" sz="2400">
                <a:solidFill>
                  <a:srgbClr val="FF0000"/>
                </a:solidFill>
                <a:sym typeface="+mn-ea"/>
              </a:rPr>
              <a:t>年</a:t>
            </a:r>
            <a:r>
              <a:rPr lang="zh-CN" altLang="zh-CN" sz="2400">
                <a:solidFill>
                  <a:srgbClr val="FF0000"/>
                </a:solidFill>
                <a:sym typeface="+mn-ea"/>
              </a:rPr>
              <a:t>10</a:t>
            </a:r>
            <a:r>
              <a:rPr lang="zh-CN" sz="2400">
                <a:solidFill>
                  <a:srgbClr val="FF0000"/>
                </a:solidFill>
                <a:sym typeface="+mn-ea"/>
              </a:rPr>
              <a:t>月。联合国主要机构有联合国大会、联合国</a:t>
            </a:r>
          </a:p>
          <a:p>
            <a:r>
              <a:rPr lang="zh-CN" sz="2400">
                <a:solidFill>
                  <a:srgbClr val="FF0000"/>
                </a:solidFill>
                <a:sym typeface="+mn-ea"/>
              </a:rPr>
              <a:t>安全理事会、联合国秘书处等。联合国大会简称“联大”，由全体</a:t>
            </a:r>
          </a:p>
          <a:p>
            <a:r>
              <a:rPr lang="zh-CN" sz="2400">
                <a:solidFill>
                  <a:srgbClr val="FF0000"/>
                </a:solidFill>
                <a:sym typeface="+mn-ea"/>
              </a:rPr>
              <a:t>会员国组成，每年举行一届大会。</a:t>
            </a:r>
            <a:endParaRPr lang="zh-CN" altLang="en-US" sz="2400">
              <a:solidFill>
                <a:srgbClr val="FF0000"/>
              </a:solidFill>
              <a:latin typeface="Calibri" pitchFamily="34" charset="0"/>
              <a:sym typeface="+mn-ea"/>
            </a:endParaRPr>
          </a:p>
        </p:txBody>
      </p:sp>
      <p:pic>
        <p:nvPicPr>
          <p:cNvPr id="54" name="图片 3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05113" y="1377950"/>
            <a:ext cx="2036762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40230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0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36838" y="368300"/>
            <a:ext cx="3463925" cy="301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文本框 3"/>
          <p:cNvSpPr txBox="1">
            <a:spLocks noChangeArrowheads="1"/>
          </p:cNvSpPr>
          <p:nvPr/>
        </p:nvSpPr>
        <p:spPr bwMode="auto">
          <a:xfrm>
            <a:off x="381000" y="3881438"/>
            <a:ext cx="7975600" cy="194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世界地图象征</a:t>
            </a:r>
            <a:r>
              <a:rPr lang="zh-CN" altLang="en-US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联合国是一个世界性的国际组织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浅蓝色及橄榄枝代表</a:t>
            </a:r>
            <a:r>
              <a:rPr lang="zh-CN" altLang="en-US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和平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黑体" pitchFamily="49" charset="-122"/>
                <a:ea typeface="黑体" pitchFamily="49" charset="-122"/>
              </a:rPr>
              <a:t>象征着联合国的根本宗旨：</a:t>
            </a:r>
            <a:r>
              <a:rPr lang="zh-CN" altLang="en-US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维护世界和平与安全</a:t>
            </a:r>
            <a:endParaRPr lang="zh-CN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687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4"/>
          <p:cNvSpPr txBox="1">
            <a:spLocks noChangeArrowheads="1"/>
          </p:cNvSpPr>
          <p:nvPr/>
        </p:nvSpPr>
        <p:spPr bwMode="auto">
          <a:xfrm>
            <a:off x="2303463" y="711200"/>
            <a:ext cx="45370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0000FF"/>
                </a:solidFill>
                <a:latin typeface="Calibri" pitchFamily="34" charset="0"/>
              </a:rPr>
              <a:t>联合国的主要机构</a:t>
            </a:r>
          </a:p>
        </p:txBody>
      </p:sp>
      <p:pic>
        <p:nvPicPr>
          <p:cNvPr id="25603" name="Picture 5" descr="betworld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3413" y="1741488"/>
            <a:ext cx="2752725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Oval 6" descr="charter"/>
          <p:cNvSpPr>
            <a:spLocks noChangeArrowheads="1"/>
          </p:cNvSpPr>
          <p:nvPr/>
        </p:nvSpPr>
        <p:spPr bwMode="auto">
          <a:xfrm>
            <a:off x="539750" y="981075"/>
            <a:ext cx="2362200" cy="1295400"/>
          </a:xfrm>
          <a:prstGeom prst="ellipse">
            <a:avLst/>
          </a:prstGeom>
          <a:blipFill dpi="0" rotWithShape="0">
            <a:blip r:embed="rId3"/>
            <a:srcRect/>
            <a:stretch>
              <a:fillRect/>
            </a:stretch>
          </a:blipFill>
          <a:ln w="12700" cap="sq">
            <a:solidFill>
              <a:schemeClr val="bg1"/>
            </a:solidFill>
            <a:round/>
            <a:headEnd type="none" w="sm" len="sm"/>
            <a:tailEnd type="none" w="sm" len="sm"/>
          </a:ln>
        </p:spPr>
        <p:txBody>
          <a:bodyPr wrap="none" lIns="92075" tIns="46038" rIns="92075" bIns="46038" anchor="ctr"/>
          <a:lstStyle/>
          <a:p>
            <a:pPr algn="ctr">
              <a:spcBef>
                <a:spcPct val="20000"/>
              </a:spcBef>
              <a:buClr>
                <a:schemeClr val="accent2"/>
              </a:buClr>
              <a:buSzPct val="75000"/>
              <a:buFont typeface="Monotype Sorts"/>
              <a:buNone/>
            </a:pPr>
            <a:endParaRPr lang="zh-CN" altLang="zh-CN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5605" name="Oval 7" descr="league3"/>
          <p:cNvSpPr>
            <a:spLocks noChangeArrowheads="1"/>
          </p:cNvSpPr>
          <p:nvPr/>
        </p:nvSpPr>
        <p:spPr bwMode="auto">
          <a:xfrm>
            <a:off x="534988" y="2989263"/>
            <a:ext cx="2438400" cy="1600200"/>
          </a:xfrm>
          <a:prstGeom prst="ellipse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12700" cap="sq">
            <a:solidFill>
              <a:srgbClr val="FFFF99"/>
            </a:solidFill>
            <a:round/>
            <a:headEnd type="none" w="sm" len="sm"/>
            <a:tailEnd type="none" w="sm" len="sm"/>
          </a:ln>
        </p:spPr>
        <p:txBody>
          <a:bodyPr wrap="none" lIns="92075" tIns="46038" rIns="92075" bIns="46038" anchor="ctr"/>
          <a:lstStyle/>
          <a:p>
            <a:pPr algn="ctr">
              <a:spcBef>
                <a:spcPct val="20000"/>
              </a:spcBef>
              <a:buClr>
                <a:schemeClr val="accent2"/>
              </a:buClr>
              <a:buSzPct val="75000"/>
              <a:buFont typeface="Monotype Sorts"/>
              <a:buNone/>
            </a:pPr>
            <a:endParaRPr lang="zh-CN" altLang="zh-CN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5606" name="Oval 8" descr="signing"/>
          <p:cNvSpPr>
            <a:spLocks noChangeArrowheads="1"/>
          </p:cNvSpPr>
          <p:nvPr/>
        </p:nvSpPr>
        <p:spPr bwMode="auto">
          <a:xfrm>
            <a:off x="6219825" y="4292600"/>
            <a:ext cx="2590800" cy="1676400"/>
          </a:xfrm>
          <a:prstGeom prst="ellipse">
            <a:avLst/>
          </a:prstGeom>
          <a:blipFill dpi="0" rotWithShape="0">
            <a:blip r:embed="rId5"/>
            <a:srcRect/>
            <a:stretch>
              <a:fillRect/>
            </a:stretch>
          </a:blipFill>
          <a:ln w="12700" cap="sq">
            <a:solidFill>
              <a:srgbClr val="FFFF99"/>
            </a:solidFill>
            <a:round/>
            <a:headEnd type="none" w="sm" len="sm"/>
            <a:tailEnd type="none" w="sm" len="sm"/>
          </a:ln>
        </p:spPr>
        <p:txBody>
          <a:bodyPr wrap="none" lIns="92075" tIns="46038" rIns="92075" bIns="46038" anchor="ctr"/>
          <a:lstStyle/>
          <a:p>
            <a:pPr algn="ctr">
              <a:spcBef>
                <a:spcPct val="20000"/>
              </a:spcBef>
              <a:buClr>
                <a:schemeClr val="accent2"/>
              </a:buClr>
              <a:buSzPct val="75000"/>
              <a:buFont typeface="Monotype Sorts"/>
              <a:buNone/>
            </a:pPr>
            <a:endParaRPr lang="zh-CN" altLang="zh-CN" sz="28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5607" name="Oval 9" descr="riosign2"/>
          <p:cNvSpPr>
            <a:spLocks noChangeArrowheads="1"/>
          </p:cNvSpPr>
          <p:nvPr/>
        </p:nvSpPr>
        <p:spPr bwMode="auto">
          <a:xfrm>
            <a:off x="6248400" y="685800"/>
            <a:ext cx="2514600" cy="1600200"/>
          </a:xfrm>
          <a:prstGeom prst="ellipse">
            <a:avLst/>
          </a:prstGeom>
          <a:blipFill dpi="0" rotWithShape="0">
            <a:blip r:embed="rId6"/>
            <a:srcRect/>
            <a:stretch>
              <a:fillRect/>
            </a:stretch>
          </a:blipFill>
          <a:ln w="12700" cap="sq">
            <a:solidFill>
              <a:srgbClr val="FFFF99"/>
            </a:solidFill>
            <a:round/>
            <a:headEnd type="none" w="sm" len="sm"/>
            <a:tailEnd type="none" w="sm" len="sm"/>
          </a:ln>
        </p:spPr>
        <p:txBody>
          <a:bodyPr wrap="none" lIns="92075" tIns="46038" rIns="92075" bIns="46038" anchor="ctr"/>
          <a:lstStyle/>
          <a:p>
            <a:pPr algn="ctr">
              <a:spcBef>
                <a:spcPct val="20000"/>
              </a:spcBef>
              <a:buClr>
                <a:schemeClr val="accent2"/>
              </a:buClr>
              <a:buSzPct val="75000"/>
              <a:buFont typeface="Monotype Sorts"/>
              <a:buNone/>
            </a:pPr>
            <a:endParaRPr lang="zh-CN" altLang="zh-CN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5608" name="Oval 10" descr="sanfran2"/>
          <p:cNvSpPr>
            <a:spLocks noChangeArrowheads="1"/>
          </p:cNvSpPr>
          <p:nvPr/>
        </p:nvSpPr>
        <p:spPr bwMode="auto">
          <a:xfrm>
            <a:off x="6372225" y="2420938"/>
            <a:ext cx="2438400" cy="1600200"/>
          </a:xfrm>
          <a:prstGeom prst="ellipse">
            <a:avLst/>
          </a:prstGeom>
          <a:blipFill dpi="0" rotWithShape="0">
            <a:blip r:embed="rId7"/>
            <a:srcRect/>
            <a:stretch>
              <a:fillRect/>
            </a:stretch>
          </a:blipFill>
          <a:ln w="12700" cap="sq">
            <a:solidFill>
              <a:srgbClr val="FFFF99"/>
            </a:solidFill>
            <a:round/>
            <a:headEnd type="none" w="sm" len="sm"/>
            <a:tailEnd type="none" w="sm" len="sm"/>
          </a:ln>
        </p:spPr>
        <p:txBody>
          <a:bodyPr wrap="none" lIns="92075" tIns="46038" rIns="92075" bIns="46038" anchor="ctr"/>
          <a:lstStyle/>
          <a:p>
            <a:pPr algn="ctr">
              <a:spcBef>
                <a:spcPct val="20000"/>
              </a:spcBef>
              <a:buClr>
                <a:schemeClr val="accent2"/>
              </a:buClr>
              <a:buSzPct val="75000"/>
              <a:buFont typeface="Monotype Sorts"/>
              <a:buNone/>
            </a:pPr>
            <a:endParaRPr lang="zh-CN" altLang="zh-CN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5609" name="Oval 11" descr="charter2"/>
          <p:cNvSpPr>
            <a:spLocks noChangeArrowheads="1"/>
          </p:cNvSpPr>
          <p:nvPr/>
        </p:nvSpPr>
        <p:spPr bwMode="auto">
          <a:xfrm>
            <a:off x="544513" y="4814888"/>
            <a:ext cx="2362200" cy="1524000"/>
          </a:xfrm>
          <a:prstGeom prst="ellipse">
            <a:avLst/>
          </a:prstGeom>
          <a:blipFill dpi="0" rotWithShape="0">
            <a:blip r:embed="rId8"/>
            <a:srcRect/>
            <a:stretch>
              <a:fillRect/>
            </a:stretch>
          </a:blipFill>
          <a:ln w="12700" cap="sq">
            <a:solidFill>
              <a:srgbClr val="FFFF99"/>
            </a:solidFill>
            <a:round/>
            <a:headEnd type="none" w="sm" len="sm"/>
            <a:tailEnd type="none" w="sm" len="sm"/>
          </a:ln>
        </p:spPr>
        <p:txBody>
          <a:bodyPr wrap="none" lIns="92075" tIns="46038" rIns="92075" bIns="46038" anchor="ctr"/>
          <a:lstStyle/>
          <a:p>
            <a:pPr algn="ctr">
              <a:spcBef>
                <a:spcPct val="20000"/>
              </a:spcBef>
              <a:buClr>
                <a:schemeClr val="accent2"/>
              </a:buClr>
              <a:buSzPct val="75000"/>
              <a:buFont typeface="Monotype Sorts"/>
              <a:buNone/>
            </a:pPr>
            <a:endParaRPr lang="zh-CN" altLang="zh-CN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54285" name="Text Box 13"/>
          <p:cNvSpPr txBox="1">
            <a:spLocks noChangeArrowheads="1"/>
          </p:cNvSpPr>
          <p:nvPr/>
        </p:nvSpPr>
        <p:spPr bwMode="auto">
          <a:xfrm>
            <a:off x="539750" y="2379663"/>
            <a:ext cx="2447925" cy="461962"/>
          </a:xfrm>
          <a:prstGeom prst="rect">
            <a:avLst/>
          </a:prstGeom>
          <a:solidFill>
            <a:schemeClr val="bg1">
              <a:alpha val="89803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CC"/>
                </a:solidFill>
                <a:latin typeface="Verdana" pitchFamily="34" charset="0"/>
                <a:ea typeface="楷体_GB2312"/>
                <a:cs typeface="楷体_GB2312"/>
              </a:rPr>
              <a:t>联合国大会</a:t>
            </a:r>
          </a:p>
        </p:txBody>
      </p:sp>
      <p:sp>
        <p:nvSpPr>
          <p:cNvPr id="54286" name="Text Box 14"/>
          <p:cNvSpPr txBox="1">
            <a:spLocks noChangeArrowheads="1"/>
          </p:cNvSpPr>
          <p:nvPr/>
        </p:nvSpPr>
        <p:spPr bwMode="auto">
          <a:xfrm>
            <a:off x="250825" y="4292600"/>
            <a:ext cx="2808288" cy="461963"/>
          </a:xfrm>
          <a:prstGeom prst="rect">
            <a:avLst/>
          </a:prstGeom>
          <a:solidFill>
            <a:schemeClr val="bg1">
              <a:alpha val="89803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Verdana" pitchFamily="34" charset="0"/>
                <a:ea typeface="楷体_GB2312"/>
                <a:cs typeface="楷体_GB2312"/>
              </a:rPr>
              <a:t>安全理事会</a:t>
            </a:r>
          </a:p>
        </p:txBody>
      </p:sp>
      <p:sp>
        <p:nvSpPr>
          <p:cNvPr id="54287" name="Text Box 15"/>
          <p:cNvSpPr txBox="1">
            <a:spLocks noChangeArrowheads="1"/>
          </p:cNvSpPr>
          <p:nvPr/>
        </p:nvSpPr>
        <p:spPr bwMode="auto">
          <a:xfrm>
            <a:off x="5653088" y="6154738"/>
            <a:ext cx="3384550" cy="461962"/>
          </a:xfrm>
          <a:prstGeom prst="rect">
            <a:avLst/>
          </a:prstGeom>
          <a:solidFill>
            <a:schemeClr val="bg1">
              <a:alpha val="89803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Verdana" pitchFamily="34" charset="0"/>
                <a:ea typeface="楷体_GB2312"/>
                <a:cs typeface="楷体_GB2312"/>
              </a:rPr>
              <a:t>经济及社会理事会</a:t>
            </a:r>
          </a:p>
        </p:txBody>
      </p:sp>
      <p:sp>
        <p:nvSpPr>
          <p:cNvPr id="54288" name="Text Box 16"/>
          <p:cNvSpPr txBox="1">
            <a:spLocks noChangeArrowheads="1"/>
          </p:cNvSpPr>
          <p:nvPr/>
        </p:nvSpPr>
        <p:spPr bwMode="auto">
          <a:xfrm>
            <a:off x="6156325" y="1773238"/>
            <a:ext cx="2771775" cy="461962"/>
          </a:xfrm>
          <a:prstGeom prst="rect">
            <a:avLst/>
          </a:prstGeom>
          <a:solidFill>
            <a:schemeClr val="bg1">
              <a:alpha val="89803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Verdana" pitchFamily="34" charset="0"/>
                <a:ea typeface="楷体_GB2312"/>
                <a:cs typeface="楷体_GB2312"/>
              </a:rPr>
              <a:t>托管理事会</a:t>
            </a:r>
          </a:p>
        </p:txBody>
      </p:sp>
      <p:sp>
        <p:nvSpPr>
          <p:cNvPr id="54289" name="Text Box 17"/>
          <p:cNvSpPr txBox="1">
            <a:spLocks noChangeArrowheads="1"/>
          </p:cNvSpPr>
          <p:nvPr/>
        </p:nvSpPr>
        <p:spPr bwMode="auto">
          <a:xfrm>
            <a:off x="6372225" y="3789363"/>
            <a:ext cx="2447925" cy="461962"/>
          </a:xfrm>
          <a:prstGeom prst="rect">
            <a:avLst/>
          </a:prstGeom>
          <a:solidFill>
            <a:schemeClr val="bg1">
              <a:alpha val="89803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Verdana" pitchFamily="34" charset="0"/>
                <a:ea typeface="楷体_GB2312"/>
                <a:cs typeface="楷体_GB2312"/>
              </a:rPr>
              <a:t>国际法院</a:t>
            </a:r>
          </a:p>
        </p:txBody>
      </p:sp>
      <p:sp>
        <p:nvSpPr>
          <p:cNvPr id="54290" name="Text Box 18"/>
          <p:cNvSpPr txBox="1">
            <a:spLocks noChangeArrowheads="1"/>
          </p:cNvSpPr>
          <p:nvPr/>
        </p:nvSpPr>
        <p:spPr bwMode="auto">
          <a:xfrm>
            <a:off x="454025" y="6253163"/>
            <a:ext cx="2447925" cy="461962"/>
          </a:xfrm>
          <a:prstGeom prst="rect">
            <a:avLst/>
          </a:prstGeom>
          <a:solidFill>
            <a:schemeClr val="bg1">
              <a:alpha val="89803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Verdana" pitchFamily="34" charset="0"/>
                <a:ea typeface="楷体_GB2312"/>
                <a:cs typeface="楷体_GB2312"/>
              </a:rPr>
              <a:t>秘书处</a:t>
            </a:r>
          </a:p>
        </p:txBody>
      </p:sp>
    </p:spTree>
    <p:extLst>
      <p:ext uri="{BB962C8B-B14F-4D97-AF65-F5344CB8AC3E}">
        <p14:creationId xmlns:p14="http://schemas.microsoft.com/office/powerpoint/2010/main" val="2212537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5" grpId="0" bldLvl="0" animBg="1"/>
      <p:bldP spid="54286" grpId="0" bldLvl="0" animBg="1"/>
      <p:bldP spid="54287" grpId="0" bldLvl="0" animBg="1"/>
      <p:bldP spid="54288" grpId="0" bldLvl="0" animBg="1"/>
      <p:bldP spid="54289" grpId="0" bldLvl="0" animBg="1"/>
      <p:bldP spid="5429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38113" y="3970338"/>
            <a:ext cx="87169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  <a:sym typeface="+mn-ea"/>
              </a:rPr>
              <a:t>由联合国安理会或联大决议。恢复或维持和平。联合国在维护国</a:t>
            </a:r>
          </a:p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  <a:sym typeface="+mn-ea"/>
              </a:rPr>
              <a:t>际和平与安全方面发挥了积极作用，使许多国家和地区避免了一</a:t>
            </a:r>
          </a:p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  <a:sym typeface="+mn-ea"/>
              </a:rPr>
              <a:t>些可能发生的战争。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38113" y="249238"/>
            <a:ext cx="8716962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zh-CN" altLang="en-US" sz="2400">
                <a:latin typeface="Calibri" pitchFamily="34" charset="0"/>
              </a:rPr>
              <a:t>2.阅读教材，说说联合国安理会的责任以及对国际安全的作用。</a:t>
            </a:r>
          </a:p>
          <a:p>
            <a:endParaRPr lang="zh-CN" altLang="en-US" sz="2400">
              <a:latin typeface="Calibri" pitchFamily="34" charset="0"/>
            </a:endParaRPr>
          </a:p>
          <a:p>
            <a:endParaRPr lang="zh-CN" altLang="en-US" sz="2400">
              <a:latin typeface="Calibri" pitchFamily="34" charset="0"/>
            </a:endParaRPr>
          </a:p>
          <a:p>
            <a:endParaRPr lang="zh-CN" altLang="en-US" sz="2400">
              <a:latin typeface="Calibri" pitchFamily="34" charset="0"/>
            </a:endParaRPr>
          </a:p>
          <a:p>
            <a:endParaRPr lang="zh-CN" altLang="en-US" sz="2400">
              <a:latin typeface="Calibri" pitchFamily="34" charset="0"/>
            </a:endParaRPr>
          </a:p>
          <a:p>
            <a:endParaRPr lang="zh-CN" altLang="en-US" sz="2400">
              <a:latin typeface="Calibri" pitchFamily="34" charset="0"/>
            </a:endParaRPr>
          </a:p>
          <a:p>
            <a:endParaRPr lang="zh-CN" altLang="en-US" sz="2400">
              <a:latin typeface="Calibri" pitchFamily="34" charset="0"/>
            </a:endParaRPr>
          </a:p>
          <a:p>
            <a:r>
              <a:rPr lang="zh-CN" altLang="en-US" sz="2400">
                <a:latin typeface="Calibri" pitchFamily="34" charset="0"/>
              </a:rPr>
              <a:t>请回答：图中维和行动是由哪一机构授权的？它的目的是什么？</a:t>
            </a:r>
          </a:p>
          <a:p>
            <a:r>
              <a:rPr lang="zh-CN" altLang="en-US" sz="2400">
                <a:latin typeface="Calibri" pitchFamily="34" charset="0"/>
              </a:rPr>
              <a:t>联合国在国际安全中发挥了怎样的作用？</a:t>
            </a:r>
          </a:p>
          <a:p>
            <a:endParaRPr lang="zh-CN" altLang="en-US" sz="2400">
              <a:latin typeface="Calibri" pitchFamily="34" charset="0"/>
            </a:endParaRPr>
          </a:p>
        </p:txBody>
      </p:sp>
      <p:pic>
        <p:nvPicPr>
          <p:cNvPr id="55" name="图片 3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2575" y="788988"/>
            <a:ext cx="2605088" cy="172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59950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7"/>
          <p:cNvSpPr txBox="1">
            <a:spLocks noChangeArrowheads="1"/>
          </p:cNvSpPr>
          <p:nvPr/>
        </p:nvSpPr>
        <p:spPr bwMode="auto">
          <a:xfrm>
            <a:off x="381000" y="544513"/>
            <a:ext cx="84597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>
                <a:latin typeface="黑体" pitchFamily="49" charset="-122"/>
                <a:ea typeface="黑体" pitchFamily="49" charset="-122"/>
              </a:rPr>
              <a:t>联合国的</a:t>
            </a:r>
            <a:r>
              <a:rPr lang="zh-CN" altLang="zh-CN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维和行动主要作用有哪些</a:t>
            </a:r>
            <a:r>
              <a:rPr lang="en-US" altLang="zh-CN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?</a:t>
            </a:r>
            <a:endParaRPr lang="zh-CN" altLang="en-US" sz="2800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7650" name="Group 24"/>
          <p:cNvGrpSpPr>
            <a:grpSpLocks/>
          </p:cNvGrpSpPr>
          <p:nvPr/>
        </p:nvGrpSpPr>
        <p:grpSpPr bwMode="auto">
          <a:xfrm>
            <a:off x="1295400" y="990600"/>
            <a:ext cx="6092825" cy="3962400"/>
            <a:chOff x="313" y="860"/>
            <a:chExt cx="3982" cy="2647"/>
          </a:xfrm>
        </p:grpSpPr>
        <p:pic>
          <p:nvPicPr>
            <p:cNvPr id="27654" name="Picture 21" descr="align=center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3" y="860"/>
              <a:ext cx="2400" cy="2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55" name="Text Box 23"/>
            <p:cNvSpPr txBox="1">
              <a:spLocks noChangeArrowheads="1"/>
            </p:cNvSpPr>
            <p:nvPr/>
          </p:nvSpPr>
          <p:spPr bwMode="auto">
            <a:xfrm>
              <a:off x="1319" y="3219"/>
              <a:ext cx="29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itchFamily="18" charset="0"/>
                </a:rPr>
                <a:t>联合国维和部队在执行维和任务</a:t>
              </a:r>
            </a:p>
          </p:txBody>
        </p:sp>
      </p:grpSp>
      <p:pic>
        <p:nvPicPr>
          <p:cNvPr id="27651" name="Picture 4" descr="1_1-1-21_2002040421592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1143000"/>
            <a:ext cx="2713038" cy="332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文本框 3"/>
          <p:cNvSpPr txBox="1">
            <a:spLocks noChangeArrowheads="1"/>
          </p:cNvSpPr>
          <p:nvPr/>
        </p:nvSpPr>
        <p:spPr bwMode="auto">
          <a:xfrm>
            <a:off x="304800" y="4953000"/>
            <a:ext cx="8578850" cy="8302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有助于控制局部性冲突的升级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推动通过谈判和平解决争端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减少战争灾难。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04800" y="5943600"/>
            <a:ext cx="6629400" cy="4619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但它无力阻止战争发生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也难以消除局部冲突。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245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bldLvl="0" animBg="1"/>
      <p:bldP spid="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38113" y="363538"/>
            <a:ext cx="8716962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/>
              <a:t>目标导学二：经济全球化与世界贸易组织</a:t>
            </a:r>
          </a:p>
          <a:p>
            <a:r>
              <a:rPr lang="zh-CN" altLang="en-US" sz="2400"/>
              <a:t>3.阅读教材和史料，分析经济全球化出现的原因和表现。</a:t>
            </a:r>
          </a:p>
          <a:p>
            <a:r>
              <a:rPr lang="zh-CN" altLang="en-US" sz="2400"/>
              <a:t>材料展示：“跳出国界，走向世界，哪里有市场、哪里生产成本</a:t>
            </a:r>
          </a:p>
          <a:p>
            <a:r>
              <a:rPr lang="zh-CN" altLang="en-US" sz="2400"/>
              <a:t>低，就在哪里生产经营，这种现象已经越来越普遍……”</a:t>
            </a:r>
          </a:p>
          <a:p>
            <a:r>
              <a:rPr lang="zh-CN" altLang="en-US" sz="2400"/>
              <a:t>（1）请回答：材料反映了什么现象？这种现象主要表现在哪些</a:t>
            </a:r>
          </a:p>
          <a:p>
            <a:r>
              <a:rPr lang="zh-CN" altLang="en-US" sz="2400"/>
              <a:t>方面？</a:t>
            </a:r>
          </a:p>
          <a:p>
            <a:endParaRPr lang="zh-CN" altLang="en-US" sz="2400"/>
          </a:p>
          <a:p>
            <a:endParaRPr lang="zh-CN" altLang="en-US" sz="2400"/>
          </a:p>
          <a:p>
            <a:r>
              <a:rPr lang="zh-CN" altLang="en-US" sz="2400"/>
              <a:t>（2）请回答：经济全球化出现的背景、原因和主要表现各是什</a:t>
            </a:r>
          </a:p>
          <a:p>
            <a:r>
              <a:rPr lang="zh-CN" altLang="en-US" sz="2400"/>
              <a:t>么？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38113" y="2559050"/>
            <a:ext cx="87169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材料反映了当今世界的经济全球化趋势；主要表现为生产的全球</a:t>
            </a:r>
          </a:p>
          <a:p>
            <a:r>
              <a:rPr lang="zh-CN" altLang="en-US" sz="2400">
                <a:solidFill>
                  <a:srgbClr val="FF0000"/>
                </a:solidFill>
              </a:rPr>
              <a:t>化、贸易的全球化和资本的全球化。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54000" y="4148138"/>
            <a:ext cx="8818563" cy="230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(1)背景：20世纪八九十年代以来，世界局势趋于缓和，和平与发</a:t>
            </a:r>
          </a:p>
          <a:p>
            <a:r>
              <a:rPr lang="zh-CN" altLang="en-US" sz="2400">
                <a:solidFill>
                  <a:srgbClr val="FF0000"/>
                </a:solidFill>
              </a:rPr>
              <a:t>展成为时代主题。</a:t>
            </a:r>
          </a:p>
          <a:p>
            <a:r>
              <a:rPr lang="zh-CN" altLang="en-US" sz="2400">
                <a:solidFill>
                  <a:srgbClr val="FF0000"/>
                </a:solidFill>
              </a:rPr>
              <a:t>(2)出现的原因：各国把发展经济作为首要任务，生产力和科技水</a:t>
            </a:r>
          </a:p>
          <a:p>
            <a:r>
              <a:rPr lang="zh-CN" altLang="en-US" sz="2400">
                <a:solidFill>
                  <a:srgbClr val="FF0000"/>
                </a:solidFill>
              </a:rPr>
              <a:t>平有了新的提高。国家之间的经济联系日益紧密，世界经济全球</a:t>
            </a:r>
          </a:p>
          <a:p>
            <a:r>
              <a:rPr lang="zh-CN" altLang="en-US" sz="2400">
                <a:solidFill>
                  <a:srgbClr val="FF0000"/>
                </a:solidFill>
              </a:rPr>
              <a:t>化的趋势加强。</a:t>
            </a:r>
          </a:p>
          <a:p>
            <a:r>
              <a:rPr lang="zh-CN" altLang="en-US" sz="2400">
                <a:solidFill>
                  <a:srgbClr val="FF0000"/>
                </a:solidFill>
              </a:rPr>
              <a:t>(3)主要表现：生产的全球化、贸易的全球化和资本的全球化。</a:t>
            </a:r>
          </a:p>
        </p:txBody>
      </p:sp>
    </p:spTree>
    <p:extLst>
      <p:ext uri="{BB962C8B-B14F-4D97-AF65-F5344CB8AC3E}">
        <p14:creationId xmlns:p14="http://schemas.microsoft.com/office/powerpoint/2010/main" val="214114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79375" y="306388"/>
            <a:ext cx="882015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400">
                <a:latin typeface="Calibri" pitchFamily="34" charset="0"/>
              </a:rPr>
              <a:t>4.阅读教材和材料，了解世界贸易组织的建立，认识世界贸易组织的宗旨、主要职能及其作用。</a:t>
            </a:r>
          </a:p>
          <a:p>
            <a:pPr eaLnBrk="0" hangingPunct="0"/>
            <a:r>
              <a:rPr lang="zh-CN" altLang="en-US" sz="2400">
                <a:latin typeface="Calibri" pitchFamily="34" charset="0"/>
              </a:rPr>
              <a:t>材料    2018年3月23日，美国打响了对华贸易战的第一枪。美国总统特朗普签署备忘录，宣布将采取措施对中国产品加征关税，限制中国投资，并将相关问题诉诸WTO争端解决机制。面对美国推行反全球化、贸易保护主义狂潮，中国开始了反击，给出了第一步的反制措施，中美之间贸易战正式拉开。</a:t>
            </a:r>
          </a:p>
          <a:p>
            <a:pPr eaLnBrk="0" hangingPunct="0"/>
            <a:endParaRPr lang="zh-CN" altLang="en-US" sz="2400">
              <a:latin typeface="Calibri" pitchFamily="34" charset="0"/>
            </a:endParaRPr>
          </a:p>
          <a:p>
            <a:pPr eaLnBrk="0" hangingPunct="0"/>
            <a:endParaRPr lang="zh-CN" altLang="en-US" sz="2400">
              <a:latin typeface="Calibri" pitchFamily="34" charset="0"/>
            </a:endParaRPr>
          </a:p>
          <a:p>
            <a:pPr eaLnBrk="0" hangingPunct="0"/>
            <a:endParaRPr lang="zh-CN" altLang="en-US" sz="2400">
              <a:latin typeface="Calibri" pitchFamily="34" charset="0"/>
            </a:endParaRPr>
          </a:p>
          <a:p>
            <a:pPr eaLnBrk="0" hangingPunct="0"/>
            <a:endParaRPr lang="zh-CN" altLang="en-US" sz="2400">
              <a:latin typeface="Calibri" pitchFamily="34" charset="0"/>
            </a:endParaRPr>
          </a:p>
          <a:p>
            <a:pPr eaLnBrk="0" hangingPunct="0"/>
            <a:endParaRPr lang="zh-CN" altLang="en-US" sz="2400">
              <a:latin typeface="Calibri" pitchFamily="34" charset="0"/>
            </a:endParaRPr>
          </a:p>
          <a:p>
            <a:pPr eaLnBrk="0" hangingPunct="0"/>
            <a:r>
              <a:rPr lang="zh-CN" altLang="en-US" sz="2400">
                <a:latin typeface="Calibri" pitchFamily="34" charset="0"/>
              </a:rPr>
              <a:t>（1）请回答：材料中“WTO”是哪一国际组织的英文缩写？美国对华贸易战，推行“贸易保护主义”违反了WTO什么原则？材料体现了WTO承担什么职能？</a:t>
            </a:r>
          </a:p>
        </p:txBody>
      </p:sp>
      <p:pic>
        <p:nvPicPr>
          <p:cNvPr id="56" name="图片 3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03500" y="2911475"/>
            <a:ext cx="2727325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79375" y="5834063"/>
            <a:ext cx="8716963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  <a:sym typeface="+mn-ea"/>
              </a:rPr>
              <a:t>世界贸易组织；违反了世界贸易组织奉行的非歧视性、开放、公</a:t>
            </a:r>
          </a:p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  <a:sym typeface="+mn-ea"/>
              </a:rPr>
              <a:t>平的原则；解决贸易争端的职能。</a:t>
            </a:r>
            <a:endParaRPr lang="zh-CN" altLang="en-US" sz="2400">
              <a:solidFill>
                <a:srgbClr val="FF0000"/>
              </a:solidFill>
              <a:latin typeface="Calibri" pitchFamily="34" charset="0"/>
            </a:endParaRPr>
          </a:p>
          <a:p>
            <a:endParaRPr lang="zh-CN" altLang="en-US" sz="240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92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51204"/>
          <p:cNvSpPr txBox="1">
            <a:spLocks noChangeArrowheads="1"/>
          </p:cNvSpPr>
          <p:nvPr/>
        </p:nvSpPr>
        <p:spPr bwMode="auto">
          <a:xfrm>
            <a:off x="217488" y="752475"/>
            <a:ext cx="8710612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en-US" sz="2400">
                <a:solidFill>
                  <a:srgbClr val="FF0000"/>
                </a:solidFill>
                <a:latin typeface="Calibri" pitchFamily="34" charset="0"/>
                <a:sym typeface="+mn-ea"/>
              </a:rPr>
              <a:t>①成立：1995年1月1日，世界贸易组织正式成立。</a:t>
            </a:r>
            <a:endParaRPr lang="zh-CN" altLang="en-US" sz="2400">
              <a:solidFill>
                <a:srgbClr val="FF0000"/>
              </a:solidFill>
              <a:latin typeface="Calibri" pitchFamily="34" charset="0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400">
                <a:solidFill>
                  <a:srgbClr val="FF0000"/>
                </a:solidFill>
                <a:latin typeface="Calibri" pitchFamily="34" charset="0"/>
                <a:sym typeface="+mn-ea"/>
              </a:rPr>
              <a:t>②宗旨：以非歧视性、开放、公平为原则，促进全球贸易和经济发展，保证就业、收入与需求的增长，提高人类生活水平。</a:t>
            </a:r>
            <a:endParaRPr lang="zh-CN" altLang="en-US" sz="2400">
              <a:solidFill>
                <a:srgbClr val="FF0000"/>
              </a:solidFill>
              <a:latin typeface="Calibri" pitchFamily="34" charset="0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2400">
                <a:solidFill>
                  <a:srgbClr val="FF0000"/>
                </a:solidFill>
                <a:latin typeface="Calibri" pitchFamily="34" charset="0"/>
                <a:sym typeface="+mn-ea"/>
              </a:rPr>
              <a:t>③职能：主要是制定和规范多边贸易协定、组织贸易谈判、解决贸易争端等。</a:t>
            </a:r>
            <a:endParaRPr lang="zh-CN" altLang="en-US" sz="2400">
              <a:solidFill>
                <a:srgbClr val="FF0000"/>
              </a:solidFill>
              <a:latin typeface="微软雅黑" pitchFamily="34" charset="-122"/>
              <a:sym typeface="+mn-ea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15900" y="292100"/>
            <a:ext cx="85820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/>
              <a:t>（2）请说出世界贸易组织成立的时间、宗旨和职能各是什么？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49225" y="2838450"/>
            <a:ext cx="86677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/>
              <a:t>5.根据教材内容，围绕中美贸易战等热点，评价世界贸易组织的</a:t>
            </a:r>
          </a:p>
          <a:p>
            <a:r>
              <a:rPr lang="zh-CN" altLang="en-US" sz="2400"/>
              <a:t>作用。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49225" y="3667125"/>
            <a:ext cx="87852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(1)世界贸易组织成立后，其成员的关税水平普遍降低，贸易壁垒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进一步减少，促进了全球贸易和世界经济的发展。</a:t>
            </a:r>
            <a:endParaRPr lang="zh-CN" altLang="en-US" sz="2400">
              <a:solidFill>
                <a:srgbClr val="FF0000"/>
              </a:solidFill>
            </a:endParaRP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(2)世界贸易组织已经成为最有影响力的国际组织之一，它与联合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国一起成为支撑、协调世界经济和政治的两大支柱，推动着世界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的和平与发展。</a:t>
            </a:r>
            <a:endParaRPr lang="zh-CN" altLang="en-US" sz="2400">
              <a:solidFill>
                <a:srgbClr val="FF0000"/>
              </a:solidFill>
            </a:endParaRPr>
          </a:p>
          <a:p>
            <a:endParaRPr lang="zh-CN" altLang="en-US" sz="24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803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xinsrc_4704011509535307724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371600"/>
            <a:ext cx="6367463" cy="477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700213" y="695325"/>
            <a:ext cx="4494212" cy="52387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瑞士日内瓦的世贸组织总部</a:t>
            </a:r>
          </a:p>
        </p:txBody>
      </p:sp>
      <p:pic>
        <p:nvPicPr>
          <p:cNvPr id="2" name="Picture 4" descr="wto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1447800"/>
            <a:ext cx="1727200" cy="153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5474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6"/>
          <p:cNvSpPr txBox="1">
            <a:spLocks noChangeArrowheads="1"/>
          </p:cNvSpPr>
          <p:nvPr/>
        </p:nvSpPr>
        <p:spPr bwMode="auto">
          <a:xfrm>
            <a:off x="2616200" y="698500"/>
            <a:ext cx="3413125" cy="523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rgbClr val="FF6600"/>
                </a:solidFill>
                <a:latin typeface="宋体" charset="-122"/>
              </a:rPr>
              <a:t>世界贸易组织的作用</a:t>
            </a:r>
          </a:p>
        </p:txBody>
      </p:sp>
      <p:sp>
        <p:nvSpPr>
          <p:cNvPr id="175111" name="Rectangle 7"/>
          <p:cNvSpPr>
            <a:spLocks noChangeArrowheads="1"/>
          </p:cNvSpPr>
          <p:nvPr/>
        </p:nvSpPr>
        <p:spPr bwMode="auto">
          <a:xfrm>
            <a:off x="304800" y="1312863"/>
            <a:ext cx="8534400" cy="386873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取消贸易壁垒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加快了经济全球化的发展（开放市场）</a:t>
            </a:r>
          </a:p>
          <a:p>
            <a:pPr>
              <a:lnSpc>
                <a:spcPct val="150000"/>
              </a:lnSpc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②促使成员国生活水平的提高和经济的繁荣</a:t>
            </a:r>
          </a:p>
          <a:p>
            <a:pPr>
              <a:lnSpc>
                <a:spcPct val="150000"/>
              </a:lnSpc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③为解决国际贸易争端提供了法律机制（制定规则）</a:t>
            </a:r>
          </a:p>
          <a:p>
            <a:pPr>
              <a:lnSpc>
                <a:spcPct val="150000"/>
              </a:lnSpc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④很大程度上抑制了国际经济贸易关系中的强权政治（解决纠纷）</a:t>
            </a:r>
          </a:p>
        </p:txBody>
      </p:sp>
    </p:spTree>
    <p:extLst>
      <p:ext uri="{BB962C8B-B14F-4D97-AF65-F5344CB8AC3E}">
        <p14:creationId xmlns:p14="http://schemas.microsoft.com/office/powerpoint/2010/main" val="2690785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5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5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51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51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51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51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51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51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6100" y="3717925"/>
            <a:ext cx="3013075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9" descr="https://timgsa.baidu.com/timg?image&amp;quality=80&amp;size=b9999_10000&amp;sec=1535028683780&amp;di=03211bc3157e347c732e5efff04b8ef8&amp;imgtype=jpg&amp;src=http%3A%2F%2Fimg3.imgtn.bdimg.com%2Fit%2Fu%3D2428684253%2C2924895415%26fm%3D214%26gp%3D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14900" y="3717925"/>
            <a:ext cx="3302000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等腰三角形 1"/>
          <p:cNvSpPr>
            <a:spLocks noChangeArrowheads="1"/>
          </p:cNvSpPr>
          <p:nvPr/>
        </p:nvSpPr>
        <p:spPr bwMode="auto">
          <a:xfrm>
            <a:off x="1333500" y="2879725"/>
            <a:ext cx="6477000" cy="752475"/>
          </a:xfrm>
          <a:prstGeom prst="triangle">
            <a:avLst>
              <a:gd name="adj" fmla="val 5102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altLang="en-US">
              <a:latin typeface="Calibri" pitchFamily="34" charset="0"/>
            </a:endParaRPr>
          </a:p>
        </p:txBody>
      </p:sp>
      <p:pic>
        <p:nvPicPr>
          <p:cNvPr id="25604" name="图片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62263" y="838200"/>
            <a:ext cx="3521075" cy="209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8667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文本框 3"/>
          <p:cNvSpPr txBox="1">
            <a:spLocks noChangeArrowheads="1"/>
          </p:cNvSpPr>
          <p:nvPr/>
        </p:nvSpPr>
        <p:spPr bwMode="auto">
          <a:xfrm>
            <a:off x="3490913" y="111125"/>
            <a:ext cx="20367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课堂整合</a:t>
            </a: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533400" y="1371600"/>
            <a:ext cx="8001000" cy="4200525"/>
            <a:chOff x="840" y="2160"/>
            <a:chExt cx="12599" cy="6614"/>
          </a:xfrm>
        </p:grpSpPr>
        <p:sp>
          <p:nvSpPr>
            <p:cNvPr id="34820" name="TextBox 2"/>
            <p:cNvSpPr txBox="1">
              <a:spLocks noChangeArrowheads="1"/>
            </p:cNvSpPr>
            <p:nvPr/>
          </p:nvSpPr>
          <p:spPr bwMode="auto">
            <a:xfrm>
              <a:off x="840" y="3000"/>
              <a:ext cx="2160" cy="1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/>
              <a:r>
                <a:rPr lang="zh-CN" altLang="en-US" sz="2400" b="1">
                  <a:latin typeface="宋体" charset="-122"/>
                </a:rPr>
                <a:t>联合国</a:t>
              </a:r>
              <a:endParaRPr lang="en-US" altLang="zh-CN" sz="2400" b="1">
                <a:latin typeface="宋体" charset="-122"/>
              </a:endParaRPr>
            </a:p>
            <a:p>
              <a:pPr algn="ctr"/>
              <a:r>
                <a:rPr lang="zh-CN" altLang="en-US" sz="2400" b="1">
                  <a:latin typeface="宋体" charset="-122"/>
                </a:rPr>
                <a:t>（政治</a:t>
              </a:r>
              <a:r>
                <a:rPr lang="zh-CN" altLang="en-US" sz="2400">
                  <a:latin typeface="Calibri" pitchFamily="34" charset="0"/>
                </a:rPr>
                <a:t>）</a:t>
              </a:r>
            </a:p>
          </p:txBody>
        </p:sp>
        <p:sp>
          <p:nvSpPr>
            <p:cNvPr id="34821" name="TextBox 3"/>
            <p:cNvSpPr txBox="1">
              <a:spLocks noChangeArrowheads="1"/>
            </p:cNvSpPr>
            <p:nvPr/>
          </p:nvSpPr>
          <p:spPr bwMode="auto">
            <a:xfrm>
              <a:off x="840" y="6240"/>
              <a:ext cx="2160" cy="1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/>
              <a:r>
                <a:rPr lang="zh-CN" altLang="en-US" sz="2400" b="1">
                  <a:latin typeface="Calibri" pitchFamily="34" charset="0"/>
                </a:rPr>
                <a:t>世界贸易组织</a:t>
              </a:r>
              <a:endParaRPr lang="en-US" altLang="zh-CN" sz="2400" b="1">
                <a:latin typeface="Calibri" pitchFamily="34" charset="0"/>
              </a:endParaRPr>
            </a:p>
            <a:p>
              <a:pPr algn="ctr"/>
              <a:r>
                <a:rPr lang="zh-CN" altLang="en-US" sz="2400" b="1">
                  <a:latin typeface="Calibri" pitchFamily="34" charset="0"/>
                </a:rPr>
                <a:t>（经济）</a:t>
              </a:r>
            </a:p>
          </p:txBody>
        </p:sp>
        <p:sp>
          <p:nvSpPr>
            <p:cNvPr id="5" name="左大括号 4"/>
            <p:cNvSpPr/>
            <p:nvPr/>
          </p:nvSpPr>
          <p:spPr bwMode="auto">
            <a:xfrm>
              <a:off x="3000" y="2520"/>
              <a:ext cx="600" cy="2400"/>
            </a:xfrm>
            <a:prstGeom prst="leftBrace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eaLnBrk="0" hangingPunct="0">
                <a:defRPr/>
              </a:pPr>
              <a:endParaRPr lang="zh-CN" altLang="en-US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23" name="TextBox 5"/>
            <p:cNvSpPr txBox="1">
              <a:spLocks noChangeArrowheads="1"/>
            </p:cNvSpPr>
            <p:nvPr/>
          </p:nvSpPr>
          <p:spPr bwMode="auto">
            <a:xfrm>
              <a:off x="3840" y="2160"/>
              <a:ext cx="4920" cy="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latin typeface="Calibri" pitchFamily="34" charset="0"/>
                </a:rPr>
                <a:t>1945</a:t>
              </a:r>
              <a:r>
                <a:rPr lang="zh-CN" altLang="en-US" sz="2400" b="1">
                  <a:latin typeface="Calibri" pitchFamily="34" charset="0"/>
                </a:rPr>
                <a:t>年成立</a:t>
              </a:r>
            </a:p>
          </p:txBody>
        </p:sp>
        <p:sp>
          <p:nvSpPr>
            <p:cNvPr id="34824" name="TextBox 6"/>
            <p:cNvSpPr txBox="1">
              <a:spLocks noChangeArrowheads="1"/>
            </p:cNvSpPr>
            <p:nvPr/>
          </p:nvSpPr>
          <p:spPr bwMode="auto">
            <a:xfrm>
              <a:off x="3840" y="3120"/>
              <a:ext cx="6240" cy="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Calibri" pitchFamily="34" charset="0"/>
                </a:rPr>
                <a:t>性质：影响最大的国际组织</a:t>
              </a:r>
            </a:p>
          </p:txBody>
        </p:sp>
        <p:sp>
          <p:nvSpPr>
            <p:cNvPr id="34825" name="TextBox 7"/>
            <p:cNvSpPr txBox="1">
              <a:spLocks noChangeArrowheads="1"/>
            </p:cNvSpPr>
            <p:nvPr/>
          </p:nvSpPr>
          <p:spPr bwMode="auto">
            <a:xfrm>
              <a:off x="3840" y="3960"/>
              <a:ext cx="3120" cy="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Calibri" pitchFamily="34" charset="0"/>
                </a:rPr>
                <a:t>主要机构</a:t>
              </a:r>
            </a:p>
          </p:txBody>
        </p:sp>
        <p:sp>
          <p:nvSpPr>
            <p:cNvPr id="34826" name="TextBox 8"/>
            <p:cNvSpPr txBox="1">
              <a:spLocks noChangeArrowheads="1"/>
            </p:cNvSpPr>
            <p:nvPr/>
          </p:nvSpPr>
          <p:spPr bwMode="auto">
            <a:xfrm>
              <a:off x="3840" y="4680"/>
              <a:ext cx="4680" cy="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Calibri" pitchFamily="34" charset="0"/>
                </a:rPr>
                <a:t>主要活动与作用</a:t>
              </a:r>
            </a:p>
          </p:txBody>
        </p:sp>
        <p:sp>
          <p:nvSpPr>
            <p:cNvPr id="11" name="左大括号 10"/>
            <p:cNvSpPr/>
            <p:nvPr/>
          </p:nvSpPr>
          <p:spPr bwMode="auto">
            <a:xfrm>
              <a:off x="3000" y="5879"/>
              <a:ext cx="600" cy="2400"/>
            </a:xfrm>
            <a:prstGeom prst="leftBrace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eaLnBrk="0" hangingPunct="0">
                <a:defRPr/>
              </a:pPr>
              <a:endParaRPr lang="zh-CN" altLang="en-US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28" name="TextBox 11"/>
            <p:cNvSpPr txBox="1">
              <a:spLocks noChangeArrowheads="1"/>
            </p:cNvSpPr>
            <p:nvPr/>
          </p:nvSpPr>
          <p:spPr bwMode="auto">
            <a:xfrm>
              <a:off x="3840" y="5640"/>
              <a:ext cx="4873" cy="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Calibri" pitchFamily="34" charset="0"/>
                </a:rPr>
                <a:t>背景：经济全球化</a:t>
              </a:r>
            </a:p>
          </p:txBody>
        </p:sp>
        <p:sp>
          <p:nvSpPr>
            <p:cNvPr id="34829" name="TextBox 12"/>
            <p:cNvSpPr txBox="1">
              <a:spLocks noChangeArrowheads="1"/>
            </p:cNvSpPr>
            <p:nvPr/>
          </p:nvSpPr>
          <p:spPr bwMode="auto">
            <a:xfrm>
              <a:off x="3960" y="6480"/>
              <a:ext cx="1560" cy="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Calibri" pitchFamily="34" charset="0"/>
                </a:rPr>
                <a:t>表现：</a:t>
              </a:r>
            </a:p>
          </p:txBody>
        </p:sp>
        <p:sp>
          <p:nvSpPr>
            <p:cNvPr id="34830" name="TextBox 13"/>
            <p:cNvSpPr txBox="1">
              <a:spLocks noChangeArrowheads="1"/>
            </p:cNvSpPr>
            <p:nvPr/>
          </p:nvSpPr>
          <p:spPr bwMode="auto">
            <a:xfrm>
              <a:off x="3960" y="7320"/>
              <a:ext cx="4200" cy="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Calibri" pitchFamily="34" charset="0"/>
                </a:rPr>
                <a:t>宗旨、职能：</a:t>
              </a:r>
            </a:p>
          </p:txBody>
        </p:sp>
        <p:sp>
          <p:nvSpPr>
            <p:cNvPr id="34831" name="TextBox 14"/>
            <p:cNvSpPr txBox="1">
              <a:spLocks noChangeArrowheads="1"/>
            </p:cNvSpPr>
            <p:nvPr/>
          </p:nvSpPr>
          <p:spPr bwMode="auto">
            <a:xfrm>
              <a:off x="3963" y="8048"/>
              <a:ext cx="1560" cy="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Calibri" pitchFamily="34" charset="0"/>
                </a:rPr>
                <a:t>作用：</a:t>
              </a:r>
            </a:p>
          </p:txBody>
        </p:sp>
        <p:sp>
          <p:nvSpPr>
            <p:cNvPr id="34832" name="右大括号 15"/>
            <p:cNvSpPr>
              <a:spLocks/>
            </p:cNvSpPr>
            <p:nvPr/>
          </p:nvSpPr>
          <p:spPr bwMode="auto">
            <a:xfrm>
              <a:off x="10055" y="3523"/>
              <a:ext cx="480" cy="4757"/>
            </a:xfrm>
            <a:prstGeom prst="rightBrace">
              <a:avLst>
                <a:gd name="adj1" fmla="val 8305"/>
                <a:gd name="adj2" fmla="val 500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34833" name="TextBox 16"/>
            <p:cNvSpPr txBox="1">
              <a:spLocks noChangeArrowheads="1"/>
            </p:cNvSpPr>
            <p:nvPr/>
          </p:nvSpPr>
          <p:spPr bwMode="auto">
            <a:xfrm>
              <a:off x="10675" y="5588"/>
              <a:ext cx="2765" cy="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Calibri" pitchFamily="34" charset="0"/>
                </a:rPr>
                <a:t>两大支柱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7210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"/>
          <p:cNvSpPr txBox="1">
            <a:spLocks noChangeArrowheads="1"/>
          </p:cNvSpPr>
          <p:nvPr/>
        </p:nvSpPr>
        <p:spPr bwMode="auto">
          <a:xfrm>
            <a:off x="3559175" y="17463"/>
            <a:ext cx="20383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中考对接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0338" y="468313"/>
            <a:ext cx="9271000" cy="526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>
                <a:latin typeface="Calibri" pitchFamily="34" charset="0"/>
              </a:rPr>
              <a:t>1. （2018·湖南怀化）联合国在处理国际事务的过程中发挥着越来</a:t>
            </a:r>
          </a:p>
          <a:p>
            <a:r>
              <a:rPr lang="zh-CN" altLang="zh-CN" sz="2400">
                <a:latin typeface="Calibri" pitchFamily="34" charset="0"/>
              </a:rPr>
              <a:t>越重要的作用。决定组建联合国的国际  会议是（   ）</a:t>
            </a:r>
          </a:p>
          <a:p>
            <a:r>
              <a:rPr lang="zh-CN" altLang="zh-CN" sz="2400">
                <a:latin typeface="Calibri" pitchFamily="34" charset="0"/>
              </a:rPr>
              <a:t>A．开罗会议     B．德黑兰会议     C．雅尔塔会议     D．波茨坦会议     </a:t>
            </a:r>
          </a:p>
          <a:p>
            <a:r>
              <a:rPr lang="zh-CN" altLang="zh-CN" sz="2400">
                <a:latin typeface="Calibri" pitchFamily="34" charset="0"/>
              </a:rPr>
              <a:t>2.（2018·江苏南通）“它与联合国一起成为支撑、协调当今世界经</a:t>
            </a:r>
          </a:p>
          <a:p>
            <a:r>
              <a:rPr lang="zh-CN" altLang="zh-CN" sz="2400">
                <a:latin typeface="Calibri" pitchFamily="34" charset="0"/>
              </a:rPr>
              <a:t>济和政治的两大支柱。”这里的“它”是指（   ）</a:t>
            </a:r>
          </a:p>
          <a:p>
            <a:r>
              <a:rPr lang="zh-CN" altLang="zh-CN" sz="2400">
                <a:latin typeface="Calibri" pitchFamily="34" charset="0"/>
              </a:rPr>
              <a:t>A．共产主义者同盟    B．亚太经合组织    </a:t>
            </a:r>
          </a:p>
          <a:p>
            <a:r>
              <a:rPr lang="zh-CN" altLang="zh-CN" sz="2400">
                <a:latin typeface="Calibri" pitchFamily="34" charset="0"/>
              </a:rPr>
              <a:t>C．欧洲联盟                 D．世界贸易组织</a:t>
            </a:r>
          </a:p>
          <a:p>
            <a:r>
              <a:rPr lang="zh-CN" altLang="zh-CN" sz="2400">
                <a:latin typeface="Calibri" pitchFamily="34" charset="0"/>
              </a:rPr>
              <a:t>3.（2018·北京市）习近平主席在2018年上合答青岛峰会上说：“各</a:t>
            </a:r>
          </a:p>
          <a:p>
            <a:r>
              <a:rPr lang="zh-CN" altLang="zh-CN" sz="2400">
                <a:latin typeface="Calibri" pitchFamily="34" charset="0"/>
              </a:rPr>
              <a:t>国只有加强团结协作，深化和平合作、平等相待、开放包容、共赢</a:t>
            </a:r>
          </a:p>
          <a:p>
            <a:r>
              <a:rPr lang="zh-CN" altLang="zh-CN" sz="2400">
                <a:latin typeface="Calibri" pitchFamily="34" charset="0"/>
              </a:rPr>
              <a:t>共享的伙伴关系，才能实现持久稳定和发展。”以下史实中能印证</a:t>
            </a:r>
          </a:p>
          <a:p>
            <a:r>
              <a:rPr lang="zh-CN" altLang="zh-CN" sz="2400">
                <a:latin typeface="Calibri" pitchFamily="34" charset="0"/>
              </a:rPr>
              <a:t>这一观点的是（    ）</a:t>
            </a:r>
          </a:p>
          <a:p>
            <a:r>
              <a:rPr lang="zh-CN" sz="2400">
                <a:latin typeface="Calibri" pitchFamily="34" charset="0"/>
              </a:rPr>
              <a:t>①</a:t>
            </a:r>
            <a:r>
              <a:rPr lang="zh-CN" altLang="zh-CN" sz="2400">
                <a:latin typeface="Calibri" pitchFamily="34" charset="0"/>
              </a:rPr>
              <a:t>萨拉热窝事件  ②北约、华约对峙  ③欧盟的建立和发展  ④中国</a:t>
            </a:r>
          </a:p>
          <a:p>
            <a:r>
              <a:rPr lang="zh-CN" altLang="zh-CN" sz="2400">
                <a:latin typeface="Calibri" pitchFamily="34" charset="0"/>
              </a:rPr>
              <a:t>加入世界贸易组织</a:t>
            </a:r>
          </a:p>
          <a:p>
            <a:r>
              <a:rPr lang="zh-CN" altLang="zh-CN" sz="2400">
                <a:latin typeface="Calibri" pitchFamily="34" charset="0"/>
              </a:rPr>
              <a:t>A．①②     B．③④   C．①③      D．②④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775325" y="1884363"/>
            <a:ext cx="3746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360613" y="4117975"/>
            <a:ext cx="3683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B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786563" y="787400"/>
            <a:ext cx="3429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C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933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3562350" y="138113"/>
            <a:ext cx="2019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巩固练习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9525" y="692150"/>
            <a:ext cx="9180513" cy="710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>
                <a:latin typeface="Calibri" pitchFamily="34" charset="0"/>
              </a:rPr>
              <a:t>1．联合国成立70多年来，提出并通过了多个禁核条约，组织了一系</a:t>
            </a:r>
          </a:p>
          <a:p>
            <a:r>
              <a:rPr lang="zh-CN" altLang="zh-CN" sz="2400">
                <a:latin typeface="Calibri" pitchFamily="34" charset="0"/>
              </a:rPr>
              <a:t>列维和行动，促成了200多个和平协定。材料反映了联合国（   ）</a:t>
            </a:r>
          </a:p>
          <a:p>
            <a:r>
              <a:rPr lang="zh-CN" sz="2400">
                <a:latin typeface="Calibri" pitchFamily="34" charset="0"/>
              </a:rPr>
              <a:t> </a:t>
            </a:r>
            <a:r>
              <a:rPr lang="zh-CN" altLang="zh-CN" sz="2400">
                <a:latin typeface="Calibri" pitchFamily="34" charset="0"/>
              </a:rPr>
              <a:t>A．促进了国际合作   B．促进了经济发展  </a:t>
            </a:r>
          </a:p>
          <a:p>
            <a:r>
              <a:rPr lang="zh-CN" sz="2400">
                <a:latin typeface="Calibri" pitchFamily="34" charset="0"/>
              </a:rPr>
              <a:t> </a:t>
            </a:r>
            <a:r>
              <a:rPr lang="zh-CN" altLang="zh-CN" sz="2400">
                <a:latin typeface="Calibri" pitchFamily="34" charset="0"/>
              </a:rPr>
              <a:t>C．打击了恐怖主义   D．维护了世界和平</a:t>
            </a:r>
          </a:p>
          <a:p>
            <a:r>
              <a:rPr lang="zh-CN" altLang="zh-CN" sz="2400">
                <a:latin typeface="Calibri" pitchFamily="34" charset="0"/>
              </a:rPr>
              <a:t>2．28．（2018·四川阿坝州·34）右图是1950年</a:t>
            </a:r>
          </a:p>
          <a:p>
            <a:r>
              <a:rPr lang="zh-CN" altLang="zh-CN" sz="2400">
                <a:latin typeface="Calibri" pitchFamily="34" charset="0"/>
              </a:rPr>
              <a:t>苏联漫画《联合国的和声》，图中拉手风琴的</a:t>
            </a:r>
          </a:p>
          <a:p>
            <a:r>
              <a:rPr lang="zh-CN" sz="2400">
                <a:latin typeface="Calibri" pitchFamily="34" charset="0"/>
              </a:rPr>
              <a:t>“</a:t>
            </a:r>
            <a:r>
              <a:rPr lang="zh-CN" altLang="zh-CN" sz="2400">
                <a:latin typeface="Calibri" pitchFamily="34" charset="0"/>
              </a:rPr>
              <a:t>人”喻指的是（   ）</a:t>
            </a:r>
          </a:p>
          <a:p>
            <a:r>
              <a:rPr lang="zh-CN" altLang="zh-CN" sz="2400">
                <a:latin typeface="Calibri" pitchFamily="34" charset="0"/>
              </a:rPr>
              <a:t>A．美国          B．英国       C．日本    D．苏联</a:t>
            </a:r>
          </a:p>
          <a:p>
            <a:r>
              <a:rPr lang="zh-CN" altLang="zh-CN" sz="2400">
                <a:latin typeface="Calibri" pitchFamily="34" charset="0"/>
              </a:rPr>
              <a:t>3．2018年4月9日环球网刊载过“对华打响贸易战后特朗普下一步如</a:t>
            </a:r>
          </a:p>
          <a:p>
            <a:r>
              <a:rPr lang="zh-CN" altLang="zh-CN" sz="2400">
                <a:latin typeface="Calibri" pitchFamily="34" charset="0"/>
              </a:rPr>
              <a:t>何走？脱离WTO规则？”文章。该文章标题中的“WTO”是指（   ）</a:t>
            </a:r>
          </a:p>
          <a:p>
            <a:r>
              <a:rPr lang="zh-CN" altLang="zh-CN" sz="2400">
                <a:latin typeface="Calibri" pitchFamily="34" charset="0"/>
              </a:rPr>
              <a:t>A．欧洲联盟B．联合国 C．亚太经济合作组织 D．世界贸易组织</a:t>
            </a:r>
          </a:p>
          <a:p>
            <a:r>
              <a:rPr lang="zh-CN" altLang="zh-CN" sz="2400">
                <a:latin typeface="Calibri" pitchFamily="34" charset="0"/>
              </a:rPr>
              <a:t>4.2016年英国公投数据显示，51.9%的人同意“脱欧”，2017年全民公</a:t>
            </a:r>
          </a:p>
          <a:p>
            <a:r>
              <a:rPr lang="zh-CN" altLang="zh-CN" sz="2400">
                <a:latin typeface="Calibri" pitchFamily="34" charset="0"/>
              </a:rPr>
              <a:t>决，决定“脱欧”；美国宣布，从2018年6月起向欧盟钢产品加征25%</a:t>
            </a:r>
          </a:p>
          <a:p>
            <a:r>
              <a:rPr lang="zh-CN" altLang="zh-CN" sz="2400">
                <a:latin typeface="Calibri" pitchFamily="34" charset="0"/>
              </a:rPr>
              <a:t>的关税。上述材料表明（   ）</a:t>
            </a:r>
          </a:p>
          <a:p>
            <a:r>
              <a:rPr lang="zh-CN" altLang="zh-CN" sz="2400">
                <a:latin typeface="Calibri" pitchFamily="34" charset="0"/>
              </a:rPr>
              <a:t>A．全球化是一把双刃剑B．多极化趋势不断加强</a:t>
            </a:r>
          </a:p>
          <a:p>
            <a:r>
              <a:rPr lang="zh-CN" altLang="zh-CN" sz="2400">
                <a:latin typeface="Calibri" pitchFamily="34" charset="0"/>
              </a:rPr>
              <a:t>C．全球化并非一帆风顺D．全球化违背历史潮流</a:t>
            </a:r>
          </a:p>
          <a:p>
            <a:endParaRPr lang="zh-CN" sz="2400">
              <a:latin typeface="Calibri" pitchFamily="34" charset="0"/>
            </a:endParaRPr>
          </a:p>
          <a:p>
            <a:endParaRPr lang="zh-CN" sz="2400">
              <a:latin typeface="Calibri" pitchFamily="34" charset="0"/>
            </a:endParaRPr>
          </a:p>
          <a:p>
            <a:endParaRPr lang="zh-CN" altLang="zh-CN" sz="2400">
              <a:latin typeface="Calibri" pitchFamily="34" charset="0"/>
            </a:endParaRP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8016875" y="3995738"/>
            <a:ext cx="3778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2085975" y="2908300"/>
            <a:ext cx="377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8083550" y="1049338"/>
            <a:ext cx="3762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3367088" y="5476875"/>
            <a:ext cx="377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C</a:t>
            </a:r>
          </a:p>
        </p:txBody>
      </p:sp>
      <p:pic>
        <p:nvPicPr>
          <p:cNvPr id="7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1631950"/>
            <a:ext cx="1806575" cy="190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88489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  <p:bldP spid="9" grpId="0"/>
      <p:bldP spid="14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76213" y="165100"/>
            <a:ext cx="8856662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Calibri" pitchFamily="34" charset="0"/>
              </a:rPr>
              <a:t>5</a:t>
            </a:r>
            <a:r>
              <a:rPr lang="zh-CN" altLang="zh-CN" sz="2400">
                <a:latin typeface="Calibri" pitchFamily="34" charset="0"/>
              </a:rPr>
              <a:t>.阅读材料，完成下列要求。</a:t>
            </a:r>
          </a:p>
          <a:p>
            <a:r>
              <a:rPr lang="zh-CN" altLang="zh-CN" sz="2400">
                <a:latin typeface="Calibri" pitchFamily="34" charset="0"/>
              </a:rPr>
              <a:t>材料一  1970-1990年，世界贸易总额从3120亿美元增加到31870亿美元，1998年，世界商品贸易额达到54148亿美元；2000年，垒球有跨国公司6.3万家，遍及160多个国家和地区，它们控制着40%的世界生产、60%的世界贸易和90%的国际直接投资。</a:t>
            </a:r>
          </a:p>
          <a:p>
            <a:r>
              <a:rPr lang="zh-CN" altLang="zh-CN" sz="2400">
                <a:latin typeface="Calibri" pitchFamily="34" charset="0"/>
              </a:rPr>
              <a:t>材料二  1987年，世界环境与发展委员会发表《我们共同的未来》的报告，报告首次提出了“可持续发展”的理念。1992年，联合国召开了世界环境与发展大会，150个国家签署了《气候变化框架公约》和《保护生物多样性公妁》，这出会议使各国对可持续发展达成了共识。2015年9月，中国国家主席习近平在联合国大会的讲话中指出，我们要解决好工业文明带来的矛盾，人与自然和谐相处为目标，实现世界的可持续发展和人的全面发展。</a:t>
            </a:r>
          </a:p>
          <a:p>
            <a:r>
              <a:rPr lang="zh-CN" altLang="zh-CN" sz="2400">
                <a:latin typeface="Calibri" pitchFamily="34" charset="0"/>
              </a:rPr>
              <a:t>（1）根据材料一回答：世界经济全球化趋势的表现有哪些？</a:t>
            </a:r>
          </a:p>
          <a:p>
            <a:endParaRPr lang="zh-CN" altLang="zh-CN" sz="2400">
              <a:latin typeface="Calibri" pitchFamily="34" charset="0"/>
            </a:endParaRPr>
          </a:p>
        </p:txBody>
      </p:sp>
      <p:sp>
        <p:nvSpPr>
          <p:cNvPr id="2" name="文本框 4"/>
          <p:cNvSpPr txBox="1">
            <a:spLocks noChangeArrowheads="1"/>
          </p:cNvSpPr>
          <p:nvPr/>
        </p:nvSpPr>
        <p:spPr bwMode="auto">
          <a:xfrm>
            <a:off x="176213" y="4970463"/>
            <a:ext cx="88963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sz="2400">
                <a:solidFill>
                  <a:srgbClr val="FF0000"/>
                </a:solidFill>
                <a:latin typeface="Calibri" pitchFamily="34" charset="0"/>
                <a:sym typeface="+mn-ea"/>
              </a:rPr>
              <a:t>（</a:t>
            </a:r>
            <a:r>
              <a:rPr lang="en-US" altLang="zh-CN" sz="2400">
                <a:solidFill>
                  <a:srgbClr val="FF0000"/>
                </a:solidFill>
                <a:latin typeface="Calibri" pitchFamily="34" charset="0"/>
                <a:sym typeface="+mn-ea"/>
              </a:rPr>
              <a:t>1</a:t>
            </a:r>
            <a:r>
              <a:rPr lang="zh-CN" sz="2400">
                <a:solidFill>
                  <a:srgbClr val="FF0000"/>
                </a:solidFill>
                <a:latin typeface="Calibri" pitchFamily="34" charset="0"/>
                <a:sym typeface="+mn-ea"/>
              </a:rPr>
              <a:t>）国际投资和国际贸易迅速增长，跨国公司如雨后春笋般发展起来。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6707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79388" y="404813"/>
            <a:ext cx="82613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>
                <a:latin typeface="Calibri" pitchFamily="34" charset="0"/>
                <a:sym typeface="+mn-ea"/>
              </a:rPr>
              <a:t>（2）根据材料二并结合所学知识，就材料二的主题谈谈你的</a:t>
            </a:r>
          </a:p>
          <a:p>
            <a:r>
              <a:rPr lang="zh-CN" altLang="zh-CN" sz="2400">
                <a:latin typeface="Calibri" pitchFamily="34" charset="0"/>
                <a:sym typeface="+mn-ea"/>
              </a:rPr>
              <a:t>历史启示。</a:t>
            </a:r>
            <a:endParaRPr lang="zh-CN" altLang="en-US" sz="2400">
              <a:latin typeface="Calibri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57150" y="1295400"/>
            <a:ext cx="85074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sz="2400">
                <a:solidFill>
                  <a:srgbClr val="FF0000"/>
                </a:solidFill>
                <a:latin typeface="Calibri" pitchFamily="34" charset="0"/>
                <a:sym typeface="+mn-ea"/>
              </a:rPr>
              <a:t>（</a:t>
            </a:r>
            <a:r>
              <a:rPr lang="en-US" altLang="zh-CN" sz="2400">
                <a:solidFill>
                  <a:srgbClr val="FF0000"/>
                </a:solidFill>
                <a:latin typeface="Calibri" pitchFamily="34" charset="0"/>
                <a:sym typeface="+mn-ea"/>
              </a:rPr>
              <a:t>2</a:t>
            </a:r>
            <a:r>
              <a:rPr lang="zh-CN" sz="2400">
                <a:solidFill>
                  <a:srgbClr val="FF0000"/>
                </a:solidFill>
                <a:latin typeface="Calibri" pitchFamily="34" charset="0"/>
                <a:sym typeface="+mn-ea"/>
              </a:rPr>
              <a:t>）</a:t>
            </a:r>
            <a:r>
              <a:rPr lang="en-US" altLang="zh-CN" sz="2400">
                <a:solidFill>
                  <a:srgbClr val="FF0000"/>
                </a:solidFill>
                <a:latin typeface="Calibri" pitchFamily="34" charset="0"/>
                <a:sym typeface="+mn-ea"/>
              </a:rPr>
              <a:t>在追求经济发展速度的同时，要注意保护环境节约资源，做到可持续发展等。       </a:t>
            </a:r>
            <a:endParaRPr lang="en-US" altLang="zh-CN" sz="240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087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文本框 43011"/>
          <p:cNvSpPr txBox="1">
            <a:spLocks noChangeArrowheads="1"/>
          </p:cNvSpPr>
          <p:nvPr/>
        </p:nvSpPr>
        <p:spPr bwMode="auto">
          <a:xfrm>
            <a:off x="2514600" y="1981200"/>
            <a:ext cx="41148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0000"/>
              <a:t>再见！</a:t>
            </a:r>
          </a:p>
        </p:txBody>
      </p:sp>
    </p:spTree>
    <p:extLst>
      <p:ext uri="{BB962C8B-B14F-4D97-AF65-F5344CB8AC3E}">
        <p14:creationId xmlns:p14="http://schemas.microsoft.com/office/powerpoint/2010/main" val="376444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timelin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夏至">
  <a:themeElements>
    <a:clrScheme name="夏至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夏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夏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45</TotalTime>
  <Words>1945</Words>
  <PresentationFormat>全屏显示(4:3)</PresentationFormat>
  <Paragraphs>163</Paragraphs>
  <Slides>20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夏至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2018-12-05T02:51:38Z</dcterms:created>
  <dcterms:modified xsi:type="dcterms:W3CDTF">2018-12-18T13:26:46Z</dcterms:modified>
</cp:coreProperties>
</file>