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</p:sldMasterIdLst>
  <p:notesMasterIdLst>
    <p:notesMasterId r:id="rId3"/>
  </p:notesMasterIdLst>
  <p:sldIdLst>
    <p:sldId id="410" r:id="rId4"/>
    <p:sldId id="412" r:id="rId5"/>
    <p:sldId id="414" r:id="rId6"/>
    <p:sldId id="415" r:id="rId7"/>
    <p:sldId id="416" r:id="rId8"/>
    <p:sldId id="417" r:id="rId9"/>
    <p:sldId id="435" r:id="rId10"/>
    <p:sldId id="418" r:id="rId11"/>
    <p:sldId id="431" r:id="rId12"/>
    <p:sldId id="420" r:id="rId13"/>
    <p:sldId id="429" r:id="rId14"/>
    <p:sldId id="421" r:id="rId15"/>
    <p:sldId id="422" r:id="rId16"/>
    <p:sldId id="436" r:id="rId17"/>
    <p:sldId id="430" r:id="rId18"/>
    <p:sldId id="423" r:id="rId19"/>
    <p:sldId id="437" r:id="rId20"/>
    <p:sldId id="424" r:id="rId21"/>
    <p:sldId id="428" r:id="rId22"/>
    <p:sldId id="425" r:id="rId23"/>
    <p:sldId id="426" r:id="rId24"/>
    <p:sldId id="427" r:id="rId25"/>
    <p:sldId id="432" r:id="rId26"/>
    <p:sldId id="464" r:id="rId27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p="http://schemas.openxmlformats.org/presentationml/2006/main">
  <p:cmAuthor id="0" name="PPTer_Tang" initials="" lastIdx="0" clrIdx="0"/>
  <p:cmAuthor id="1" name="pc" initials="p" lastIdx="0" clrIdx="0"/>
  <p:cmAuthor id="2" name="作者" initials="A" lastIdx="0" clrIdx="1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中度样式 4 - 强调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fill>
          <a:solidFill>
            <a:schemeClr val="accent2">
              <a:tint val="40000"/>
            </a:schemeClr>
          </a:solidFill>
        </a:fill>
      </a:tcStyle>
    </a:band1H>
    <a:band1V>
      <a:tcStyle>
        <a:fill>
          <a:solidFill>
            <a:schemeClr val="accent2">
              <a:tint val="40000"/>
            </a:schemeClr>
          </a:solidFill>
        </a:fill>
      </a:tcStyle>
    </a:band1V>
    <a:lastCol>
      <a:tcTxStyle b="on"/>
    </a:lastCol>
    <a:firstCol>
      <a:tcTxStyle b="on"/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89" d="100"/>
          <a:sy n="89" d="100"/>
        </p:scale>
        <p:origin x="-678" y="-10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tags" Target="tags/tag66.xml" /><Relationship Id="rId29" Type="http://schemas.openxmlformats.org/officeDocument/2006/relationships/presProps" Target="presProps.xml" /><Relationship Id="rId3" Type="http://schemas.openxmlformats.org/officeDocument/2006/relationships/notesMaster" Target="notesMasters/notesMaster1.xml" /><Relationship Id="rId30" Type="http://schemas.openxmlformats.org/officeDocument/2006/relationships/viewProps" Target="viewProps.xml" /><Relationship Id="rId31" Type="http://schemas.openxmlformats.org/officeDocument/2006/relationships/theme" Target="theme/theme1.xml" /><Relationship Id="rId32" Type="http://schemas.openxmlformats.org/officeDocument/2006/relationships/tableStyles" Target="tableStyles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8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1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4521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313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3314" name="文本占位符 2"/>
          <p:cNvSpPr>
            <a:spLocks noGrp="1"/>
          </p:cNvSpPr>
          <p:nvPr>
            <p:ph type="body" idx="1"/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8342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 lIns="91440" tIns="45720" rIns="91440" bIns="4572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83428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b="0"/>
              <a:t>7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8957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 lIns="91440" tIns="45720" rIns="91440" bIns="4572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89572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b="0"/>
              <a:t>14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9366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 lIns="91440" tIns="45720" rIns="91440" bIns="4572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93668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b="0"/>
              <a:t>17</a:t>
            </a:fld>
            <a:endParaRPr lang="zh-CN" altLang="en-US" sz="1200" b="0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.xml" /><Relationship Id="rId2" Type="http://schemas.openxmlformats.org/officeDocument/2006/relationships/tags" Target="../tags/tag7.xml" /><Relationship Id="rId3" Type="http://schemas.openxmlformats.org/officeDocument/2006/relationships/tags" Target="../tags/tag8.xml" /><Relationship Id="rId4" Type="http://schemas.openxmlformats.org/officeDocument/2006/relationships/tags" Target="../tags/tag9.xml" /><Relationship Id="rId5" Type="http://schemas.openxmlformats.org/officeDocument/2006/relationships/tags" Target="../tags/tag10.xml" /><Relationship Id="rId6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.xml" /><Relationship Id="rId2" Type="http://schemas.openxmlformats.org/officeDocument/2006/relationships/tags" Target="../tags/tag12.xml" /><Relationship Id="rId3" Type="http://schemas.openxmlformats.org/officeDocument/2006/relationships/tags" Target="../tags/tag13.xml" /><Relationship Id="rId4" Type="http://schemas.openxmlformats.org/officeDocument/2006/relationships/tags" Target="../tags/tag14.xml" /><Relationship Id="rId5" Type="http://schemas.openxmlformats.org/officeDocument/2006/relationships/tags" Target="../tags/tag15.xml" /><Relationship Id="rId6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tags" Target="../tags/tag19.xml" /><Relationship Id="rId5" Type="http://schemas.openxmlformats.org/officeDocument/2006/relationships/tags" Target="../tags/tag20.xml" /><Relationship Id="rId6" Type="http://schemas.openxmlformats.org/officeDocument/2006/relationships/tags" Target="../tags/tag21.xml" /><Relationship Id="rId7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.xml" /><Relationship Id="rId2" Type="http://schemas.openxmlformats.org/officeDocument/2006/relationships/tags" Target="../tags/tag23.xml" /><Relationship Id="rId3" Type="http://schemas.openxmlformats.org/officeDocument/2006/relationships/tags" Target="../tags/tag24.xml" /><Relationship Id="rId4" Type="http://schemas.openxmlformats.org/officeDocument/2006/relationships/tags" Target="../tags/tag25.xml" /><Relationship Id="rId5" Type="http://schemas.openxmlformats.org/officeDocument/2006/relationships/tags" Target="../tags/tag26.xml" /><Relationship Id="rId6" Type="http://schemas.openxmlformats.org/officeDocument/2006/relationships/tags" Target="../tags/tag27.xml" /><Relationship Id="rId7" Type="http://schemas.openxmlformats.org/officeDocument/2006/relationships/tags" Target="../tags/tag28.xml" /><Relationship Id="rId8" Type="http://schemas.openxmlformats.org/officeDocument/2006/relationships/tags" Target="../tags/tag29.xml" /><Relationship Id="rId9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.xml" /><Relationship Id="rId2" Type="http://schemas.openxmlformats.org/officeDocument/2006/relationships/tags" Target="../tags/tag31.xml" /><Relationship Id="rId3" Type="http://schemas.openxmlformats.org/officeDocument/2006/relationships/tags" Target="../tags/tag32.xml" /><Relationship Id="rId4" Type="http://schemas.openxmlformats.org/officeDocument/2006/relationships/tags" Target="../tags/tag33.xml" /><Relationship Id="rId5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.xml" /><Relationship Id="rId2" Type="http://schemas.openxmlformats.org/officeDocument/2006/relationships/tags" Target="../tags/tag35.xml" /><Relationship Id="rId3" Type="http://schemas.openxmlformats.org/officeDocument/2006/relationships/tags" Target="../tags/tag36.xml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.xml" /><Relationship Id="rId2" Type="http://schemas.openxmlformats.org/officeDocument/2006/relationships/tags" Target="../tags/tag38.xml" /><Relationship Id="rId3" Type="http://schemas.openxmlformats.org/officeDocument/2006/relationships/tags" Target="../tags/tag39.xml" /><Relationship Id="rId4" Type="http://schemas.openxmlformats.org/officeDocument/2006/relationships/tags" Target="../tags/tag40.xml" /><Relationship Id="rId5" Type="http://schemas.openxmlformats.org/officeDocument/2006/relationships/tags" Target="../tags/tag41.xml" /><Relationship Id="rId6" Type="http://schemas.openxmlformats.org/officeDocument/2006/relationships/tags" Target="../tags/tag42.xml" /><Relationship Id="rId7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.xml" /><Relationship Id="rId2" Type="http://schemas.openxmlformats.org/officeDocument/2006/relationships/tags" Target="../tags/tag44.xml" /><Relationship Id="rId3" Type="http://schemas.openxmlformats.org/officeDocument/2006/relationships/tags" Target="../tags/tag45.xml" /><Relationship Id="rId4" Type="http://schemas.openxmlformats.org/officeDocument/2006/relationships/tags" Target="../tags/tag46.xml" /><Relationship Id="rId5" Type="http://schemas.openxmlformats.org/officeDocument/2006/relationships/tags" Target="../tags/tag47.xml" /><Relationship Id="rId6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8.xml" /><Relationship Id="rId2" Type="http://schemas.openxmlformats.org/officeDocument/2006/relationships/tags" Target="../tags/tag49.xml" /><Relationship Id="rId3" Type="http://schemas.openxmlformats.org/officeDocument/2006/relationships/tags" Target="../tags/tag50.xml" /><Relationship Id="rId4" Type="http://schemas.openxmlformats.org/officeDocument/2006/relationships/tags" Target="../tags/tag51.xml" /><Relationship Id="rId5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2.xml" /><Relationship Id="rId2" Type="http://schemas.openxmlformats.org/officeDocument/2006/relationships/tags" Target="../tags/tag53.xml" /><Relationship Id="rId3" Type="http://schemas.openxmlformats.org/officeDocument/2006/relationships/tags" Target="../tags/tag54.xml" /><Relationship Id="rId4" Type="http://schemas.openxmlformats.org/officeDocument/2006/relationships/tags" Target="../tags/tag55.xml" /><Relationship Id="rId5" Type="http://schemas.openxmlformats.org/officeDocument/2006/relationships/tags" Target="../tags/tag56.xml" /><Relationship Id="rId6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330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None/>
              <a:tabLst>
                <a:tab pos="1609725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8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57.xml" /><Relationship Id="rId13" Type="http://schemas.openxmlformats.org/officeDocument/2006/relationships/tags" Target="../tags/tag58.xml" /><Relationship Id="rId14" Type="http://schemas.openxmlformats.org/officeDocument/2006/relationships/tags" Target="../tags/tag59.xml" /><Relationship Id="rId15" Type="http://schemas.openxmlformats.org/officeDocument/2006/relationships/tags" Target="../tags/tag60.xml" /><Relationship Id="rId16" Type="http://schemas.openxmlformats.org/officeDocument/2006/relationships/tags" Target="../tags/tag61.xml" /><Relationship Id="rId17" Type="http://schemas.openxmlformats.org/officeDocument/2006/relationships/tags" Target="../tags/tag62.xml" /><Relationship Id="rId18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609725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image" Target="../media/image3.jpeg" /><Relationship Id="rId4" Type="http://schemas.openxmlformats.org/officeDocument/2006/relationships/image" Target="../media/image4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5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.jpeg" /><Relationship Id="rId3" Type="http://schemas.openxmlformats.org/officeDocument/2006/relationships/image" Target="../media/image7.jpeg" /><Relationship Id="rId4" Type="http://schemas.openxmlformats.org/officeDocument/2006/relationships/tags" Target="../tags/tag63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8.jpeg" /><Relationship Id="rId3" Type="http://schemas.openxmlformats.org/officeDocument/2006/relationships/image" Target="../media/image9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png" /><Relationship Id="rId3" Type="http://schemas.openxmlformats.org/officeDocument/2006/relationships/image" Target="../media/image11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Relationship Id="rId3" Type="http://schemas.openxmlformats.org/officeDocument/2006/relationships/oleObject" Target="../embeddings/oleObject1.bin" TargetMode="Internal" /><Relationship Id="rId4" Type="http://schemas.openxmlformats.org/officeDocument/2006/relationships/image" Target="../media/image12.emf" /><Relationship Id="rId5" Type="http://schemas.openxmlformats.org/officeDocument/2006/relationships/vmlDrawing" Target="../drawings/vmlDrawing1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3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png" /><Relationship Id="rId3" Type="http://schemas.openxmlformats.org/officeDocument/2006/relationships/image" Target="../media/image15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6.png" /><Relationship Id="rId3" Type="http://schemas.openxmlformats.org/officeDocument/2006/relationships/tags" Target="../tags/tag64.xml" /><Relationship Id="rId4" Type="http://schemas.openxmlformats.org/officeDocument/2006/relationships/image" Target="../media/image17.png" /><Relationship Id="rId5" Type="http://schemas.openxmlformats.org/officeDocument/2006/relationships/tags" Target="../tags/tag65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8.jpeg" /><Relationship Id="rId3" Type="http://schemas.openxmlformats.org/officeDocument/2006/relationships/image" Target="../media/image19.jpeg" /><Relationship Id="rId4" Type="http://schemas.openxmlformats.org/officeDocument/2006/relationships/image" Target="../media/image20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1.jpeg" /><Relationship Id="rId3" Type="http://schemas.openxmlformats.org/officeDocument/2006/relationships/image" Target="../media/image22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3.jpeg" /><Relationship Id="rId3" Type="http://schemas.openxmlformats.org/officeDocument/2006/relationships/image" Target="../media/image24.jpeg" /><Relationship Id="rId4" Type="http://schemas.openxmlformats.org/officeDocument/2006/relationships/image" Target="../media/image25.jpeg" /><Relationship Id="rId5" Type="http://schemas.openxmlformats.org/officeDocument/2006/relationships/image" Target="../media/image26.jpeg" /><Relationship Id="rId6" Type="http://schemas.openxmlformats.org/officeDocument/2006/relationships/image" Target="../media/image27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.xml" /><Relationship Id="rId3" Type="http://schemas.openxmlformats.org/officeDocument/2006/relationships/oleObject" Target="../embeddings/oleObject2.bin" TargetMode="Internal" /><Relationship Id="rId4" Type="http://schemas.openxmlformats.org/officeDocument/2006/relationships/image" Target="../media/image28.emf" /><Relationship Id="rId5" Type="http://schemas.openxmlformats.org/officeDocument/2006/relationships/vmlDrawing" Target="../drawings/vmlDrawing2.v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9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0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.xml" /><Relationship Id="rId3" Type="http://schemas.openxmlformats.org/officeDocument/2006/relationships/oleObject" Target="../embeddings/oleObject3.bin" TargetMode="Internal" /><Relationship Id="rId4" Type="http://schemas.openxmlformats.org/officeDocument/2006/relationships/image" Target="../media/image31.emf" /><Relationship Id="rId5" Type="http://schemas.openxmlformats.org/officeDocument/2006/relationships/vmlDrawing" Target="../drawings/vmlDrawing3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2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3.jpeg" /><Relationship Id="rId3" Type="http://schemas.openxmlformats.org/officeDocument/2006/relationships/image" Target="../media/image34.jpeg" /><Relationship Id="rId4" Type="http://schemas.openxmlformats.org/officeDocument/2006/relationships/image" Target="../media/image35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6.png" /><Relationship Id="rId3" Type="http://schemas.openxmlformats.org/officeDocument/2006/relationships/image" Target="../media/image37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8.jpeg" /><Relationship Id="rId3" Type="http://schemas.openxmlformats.org/officeDocument/2006/relationships/image" Target="../media/image39.png" /><Relationship Id="rId4" Type="http://schemas.openxmlformats.org/officeDocument/2006/relationships/image" Target="../media/image40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1.png" /><Relationship Id="rId3" Type="http://schemas.openxmlformats.org/officeDocument/2006/relationships/image" Target="../media/image42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3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400"/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xfrm>
            <a:off x="377104" y="2441380"/>
            <a:ext cx="11437789" cy="631190"/>
          </a:xfrm>
          <a:prstGeom prst="rect">
            <a:avLst/>
          </a:prstGeom>
        </p:spPr>
        <p:txBody>
          <a:bodyPr vert="horz" wrap="square" lIns="0" tIns="16086" rIns="0" bIns="0" rtlCol="0">
            <a:spAutoFit/>
          </a:bodyPr>
          <a:lstStyle/>
          <a:p>
            <a:pPr marL="12065" marR="5080" indent="0">
              <a:lnSpc>
                <a:spcPct val="100000"/>
              </a:lnSpc>
              <a:spcBef>
                <a:spcPts val="95"/>
              </a:spcBef>
              <a:buNone/>
              <a:tabLst>
                <a:tab pos="1991995"/>
              </a:tabLst>
            </a:pPr>
            <a:r>
              <a:rPr lang="en-US" spc="-10"/>
              <a:t>     </a:t>
            </a:r>
            <a:r>
              <a:rPr lang="en-US" sz="4000" b="1" spc="-1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sz="4000" b="1" spc="-1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第</a:t>
            </a:r>
            <a:r>
              <a:rPr lang="en-US" sz="4000" b="1" spc="-1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19</a:t>
            </a:r>
            <a:r>
              <a:rPr sz="4000" b="1" spc="-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课 </a:t>
            </a:r>
            <a:r>
              <a:rPr lang="zh-CN" sz="4000" b="1" spc="-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资本主义国家的新变化 </a:t>
            </a:r>
            <a:r>
              <a:rPr sz="4000" b="1" spc="-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42" name="矩形 1"/>
          <p:cNvSpPr/>
          <p:nvPr/>
        </p:nvSpPr>
        <p:spPr>
          <a:xfrm>
            <a:off x="131763" y="134938"/>
            <a:ext cx="6731000" cy="522287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 sz="2800" b="1">
                <a:solidFill>
                  <a:srgbClr val="00006E"/>
                </a:solidFill>
                <a:latin typeface="楷体" panose="02010609060101010101" charset="-122"/>
                <a:ea typeface="楷体" panose="02010609060101010101" charset="-122"/>
              </a:rPr>
              <a:t>一、国家的宏观调控</a:t>
            </a:r>
          </a:p>
        </p:txBody>
      </p:sp>
      <p:sp>
        <p:nvSpPr>
          <p:cNvPr id="10243" name="矩形 2"/>
          <p:cNvSpPr/>
          <p:nvPr/>
        </p:nvSpPr>
        <p:spPr>
          <a:xfrm>
            <a:off x="131763" y="500063"/>
            <a:ext cx="365806" cy="5232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1" smtClean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 </a:t>
            </a:r>
            <a:endParaRPr lang="zh-CN" altLang="zh-CN" sz="2800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07975" y="4348163"/>
            <a:ext cx="11576050" cy="2243137"/>
            <a:chOff x="529" y="4726"/>
            <a:chExt cx="18232" cy="5388"/>
          </a:xfrm>
        </p:grpSpPr>
        <p:pic>
          <p:nvPicPr>
            <p:cNvPr id="1032" name="Picture 8" descr="https://timgsa.baidu.com/timg?image&amp;quality=80&amp;size=b9999_10000&amp;sec=1584424744221&amp;di=62bf40ea6ece01954350ab8cace7f268&amp;imgtype=0&amp;src=http%3A%2F%2F5b0988e595225.cdn.sohucs.com%2Fimages%2F20171011%2F4b6aed219d614016a6213c737f684304.jpeg"/>
            <p:cNvPicPr>
              <a:picLocks noChangeAspect="1" noChangeArrowheads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6417" y="4795"/>
              <a:ext cx="6849" cy="3969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https://timgsa.baidu.com/timg?image&amp;quality=80&amp;size=b9999_10000&amp;sec=1584424839017&amp;di=b86f5fce1e1c2355a01776f07891270d&amp;imgtype=0&amp;src=http%3A%2F%2F5b0988e595225.cdn.sohucs.com%2Fq_70%2Cc_zoom%2Cw_640%2Fimages%2F20180416%2F8659add35ca9495cbeb4dbd0ecfa14bc.jpeg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529" y="4726"/>
              <a:ext cx="5646" cy="3969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https://timgsa.baidu.com/timg?image&amp;quality=80&amp;size=b9999_10000&amp;sec=1584424928274&amp;di=13c50a6565de9beab092add7cd0db885&amp;imgtype=0&amp;src=http%3A%2F%2Fd.hiphotos.baidu.com%2Fzhidao%2Fwh%3D450%2C600%2Fsign%3D9120af0362d0f703e6e79dd83dca7d0b%2F7a899e510fb30f2459941517c895d143ad4b0393.jpg"/>
            <p:cNvPicPr>
              <a:picLocks noChangeAspect="1" noChangeArrowheads="1"/>
            </p:cNvPicPr>
            <p:nvPr/>
          </p:nvPicPr>
          <p:blipFill>
            <a:blip r:embed="rId4"/>
            <a:stretch>
              <a:fillRect/>
            </a:stretch>
          </p:blipFill>
          <p:spPr bwMode="auto">
            <a:xfrm>
              <a:off x="13509" y="4726"/>
              <a:ext cx="5252" cy="3969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248" name="TextBox 3"/>
            <p:cNvSpPr txBox="1"/>
            <p:nvPr/>
          </p:nvSpPr>
          <p:spPr>
            <a:xfrm>
              <a:off x="1142" y="9008"/>
              <a:ext cx="4336" cy="110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algn="ctr"/>
              <a:r>
                <a:rPr lang="zh-CN" altLang="en-US" sz="2400" b="1">
                  <a:latin typeface="仿宋" panose="02010609060101010101" pitchFamily="49" charset="-122"/>
                  <a:ea typeface="仿宋" panose="02010609060101010101" pitchFamily="49" charset="-122"/>
                </a:rPr>
                <a:t>倾倒牛奶</a:t>
              </a:r>
            </a:p>
          </p:txBody>
        </p:sp>
        <p:sp>
          <p:nvSpPr>
            <p:cNvPr id="10249" name="TextBox 8"/>
            <p:cNvSpPr txBox="1"/>
            <p:nvPr/>
          </p:nvSpPr>
          <p:spPr>
            <a:xfrm>
              <a:off x="6777" y="8890"/>
              <a:ext cx="5601" cy="110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algn="ctr"/>
              <a:r>
                <a:rPr lang="zh-CN" altLang="en-US" sz="2400" b="1">
                  <a:latin typeface="仿宋" panose="02010609060101010101" pitchFamily="49" charset="-122"/>
                  <a:ea typeface="仿宋" panose="02010609060101010101" pitchFamily="49" charset="-122"/>
                </a:rPr>
                <a:t>失业后的求职者</a:t>
              </a:r>
            </a:p>
          </p:txBody>
        </p:sp>
        <p:sp>
          <p:nvSpPr>
            <p:cNvPr id="10250" name="TextBox 9"/>
            <p:cNvSpPr txBox="1"/>
            <p:nvPr/>
          </p:nvSpPr>
          <p:spPr>
            <a:xfrm>
              <a:off x="13509" y="8989"/>
              <a:ext cx="5252" cy="110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algn="ctr"/>
              <a:r>
                <a:rPr lang="zh-CN" altLang="en-US" sz="2400" b="1">
                  <a:latin typeface="仿宋" panose="02010609060101010101" pitchFamily="49" charset="-122"/>
                  <a:ea typeface="仿宋" panose="02010609060101010101" pitchFamily="49" charset="-122"/>
                </a:rPr>
                <a:t>排队领取救济</a:t>
              </a:r>
            </a:p>
          </p:txBody>
        </p:sp>
      </p:grpSp>
      <p:sp>
        <p:nvSpPr>
          <p:cNvPr id="6" name="矩形 5"/>
          <p:cNvSpPr/>
          <p:nvPr/>
        </p:nvSpPr>
        <p:spPr>
          <a:xfrm>
            <a:off x="29640" y="886870"/>
            <a:ext cx="11926888" cy="319027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zh-CN" sz="2800" b="1"/>
              <a:t>1</a:t>
            </a:r>
            <a:r>
              <a:rPr lang="zh-CN" altLang="zh-CN" sz="2800" b="1"/>
              <a:t>、背景</a:t>
            </a:r>
          </a:p>
          <a:p>
            <a:r>
              <a:rPr lang="zh-CN" altLang="zh-CN" sz="2800" b="1"/>
              <a:t>（</a:t>
            </a:r>
            <a:r>
              <a:rPr lang="en-US" altLang="zh-CN" sz="2800" b="1"/>
              <a:t>1</a:t>
            </a:r>
            <a:r>
              <a:rPr lang="zh-CN" altLang="zh-CN" sz="2800" b="1"/>
              <a:t>）</a:t>
            </a:r>
            <a:r>
              <a:rPr lang="en-US" altLang="zh-CN" sz="2800" b="1"/>
              <a:t>1</a:t>
            </a:r>
            <a:r>
              <a:rPr lang="zh-CN" altLang="zh-CN" sz="2800" b="1"/>
              <a:t>929年爆发的经济大危机，充分暴露了自由放任的资本主义的弊病；</a:t>
            </a:r>
          </a:p>
          <a:p>
            <a:r>
              <a:rPr lang="zh-CN" altLang="zh-CN" sz="2800" b="1"/>
              <a:t>（</a:t>
            </a:r>
            <a:r>
              <a:rPr lang="en-US" altLang="zh-CN" sz="2800" b="1"/>
              <a:t>2</a:t>
            </a:r>
            <a:r>
              <a:rPr lang="zh-CN" altLang="zh-CN" sz="2800" b="1"/>
              <a:t>）第二次世界大战的生死存亡教训；</a:t>
            </a:r>
          </a:p>
          <a:p>
            <a:r>
              <a:rPr lang="zh-CN" altLang="zh-CN" sz="2800" b="1"/>
              <a:t>（</a:t>
            </a:r>
            <a:r>
              <a:rPr lang="en-US" altLang="zh-CN" sz="2800" b="1"/>
              <a:t>3</a:t>
            </a:r>
            <a:r>
              <a:rPr lang="zh-CN" altLang="zh-CN" sz="2800" b="1"/>
              <a:t>）社会主义对资本主义的冲击与影响。</a:t>
            </a:r>
          </a:p>
          <a:p>
            <a:r>
              <a:rPr lang="en-US" altLang="zh-CN" sz="2800" b="1" smtClean="0"/>
              <a:t> </a:t>
            </a:r>
            <a:r>
              <a:rPr lang="zh-CN" altLang="zh-CN" sz="2800" b="1" smtClean="0"/>
              <a:t>特点</a:t>
            </a:r>
            <a:r>
              <a:rPr lang="zh-CN" altLang="zh-CN" sz="2800" b="1"/>
              <a:t>：以市场经济为基础、以强化国家干预为核心的调整，谋求资本主义的生存发展。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42900" y="1338263"/>
            <a:ext cx="11483975" cy="20304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ts val="1200"/>
              </a:spcAft>
            </a:pPr>
            <a:endParaRPr lang="zh-CN" altLang="zh-CN" sz="2400" strike="noStrike" noProof="1"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  <a:p>
            <a:pPr indent="133350" fontAlgn="auto">
              <a:spcAft>
                <a:spcPts val="1200"/>
              </a:spcAft>
            </a:pPr>
            <a:endParaRPr lang="zh-CN" altLang="zh-CN" sz="2400" b="1" strike="noStrike" noProof="1"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  <a:p>
            <a:pPr indent="133350" fontAlgn="auto">
              <a:spcAft>
                <a:spcPts val="1200"/>
              </a:spcAft>
            </a:pPr>
            <a:endParaRPr lang="zh-CN" altLang="zh-CN" sz="2400" b="1" strike="noStrike" noProof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133350" fontAlgn="auto">
              <a:spcAft>
                <a:spcPts val="1200"/>
              </a:spcAft>
            </a:pPr>
            <a:endParaRPr lang="zh-CN" altLang="zh-CN" sz="2400" b="1" strike="noStrike" noProof="1"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2290" name="矩形 2"/>
          <p:cNvSpPr/>
          <p:nvPr/>
        </p:nvSpPr>
        <p:spPr>
          <a:xfrm>
            <a:off x="203200" y="268288"/>
            <a:ext cx="5567363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6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sz="36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、国内——国家干预经济</a:t>
            </a: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" y="1491455"/>
            <a:ext cx="7315200" cy="3046988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r>
              <a:rPr lang="zh-CN" altLang="zh-CN" sz="3200"/>
              <a:t>（</a:t>
            </a:r>
            <a:r>
              <a:rPr lang="en-US" altLang="zh-CN" sz="3200"/>
              <a:t>1</a:t>
            </a:r>
            <a:r>
              <a:rPr lang="zh-CN" altLang="zh-CN" sz="3200"/>
              <a:t>）加大政府在公共事业领域的开支，增加就业机会，刺激消费需求；</a:t>
            </a:r>
          </a:p>
          <a:p>
            <a:r>
              <a:rPr lang="zh-CN" altLang="zh-CN" sz="3200"/>
              <a:t>（</a:t>
            </a:r>
            <a:r>
              <a:rPr lang="en-US" altLang="zh-CN" sz="3200"/>
              <a:t>2</a:t>
            </a:r>
            <a:r>
              <a:rPr lang="zh-CN" altLang="zh-CN" sz="3200"/>
              <a:t>）制订经济发展计划，促进经济协调发展；</a:t>
            </a:r>
          </a:p>
          <a:p>
            <a:r>
              <a:rPr lang="zh-CN" altLang="zh-CN" sz="3200"/>
              <a:t>（</a:t>
            </a:r>
            <a:r>
              <a:rPr lang="en-US" altLang="zh-CN" sz="3200"/>
              <a:t>3</a:t>
            </a:r>
            <a:r>
              <a:rPr lang="zh-CN" altLang="zh-CN" sz="3200"/>
              <a:t>）利用信贷、利率、税收等经济杠杆实施宏观调控。</a:t>
            </a:r>
          </a:p>
        </p:txBody>
      </p:sp>
      <p:pic>
        <p:nvPicPr>
          <p:cNvPr id="4100" name="Picture 4" descr="https://timgsa.baidu.com/timg?image&amp;quality=80&amp;size=b9999_10000&amp;sec=1584428033656&amp;di=282f9186c13028387ba6e8f5c4b0e637&amp;imgtype=0&amp;src=http%3A%2F%2Fpic.enorth.com.cn%2F0%2F04%2F57%2F16%2F4571657_366199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654925" y="1571102"/>
            <a:ext cx="4171950" cy="28035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44488" y="552450"/>
            <a:ext cx="11512550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ct val="0"/>
              </a:spcAft>
            </a:pPr>
            <a:r>
              <a:rPr lang="zh-CN" altLang="zh-CN" sz="4000" b="1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影响</a:t>
            </a:r>
            <a:r>
              <a:rPr lang="zh-CN" altLang="zh-CN" sz="4000" b="1" strike="noStrike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：</a:t>
            </a:r>
            <a:endParaRPr lang="zh-CN" altLang="zh-CN" sz="2400" strike="noStrike" noProof="1">
              <a:latin typeface="+mn-ea"/>
              <a:cs typeface="Times New Roman" panose="02020603050405020304" pitchFamily="18" charset="0"/>
            </a:endParaRPr>
          </a:p>
          <a:p>
            <a:pPr indent="133350" fontAlgn="auto">
              <a:spcAft>
                <a:spcPct val="0"/>
              </a:spcAft>
            </a:pPr>
            <a:endParaRPr lang="en-US" altLang="zh-CN" sz="2800" b="1" strike="noStrike" noProof="1">
              <a:latin typeface="+mn-ea"/>
              <a:cs typeface="Times New Roman" panose="02020603050405020304" pitchFamily="18" charset="0"/>
            </a:endParaRPr>
          </a:p>
          <a:p>
            <a:pPr indent="133350" fontAlgn="auto">
              <a:spcAft>
                <a:spcPct val="0"/>
              </a:spcAft>
            </a:pPr>
            <a:endParaRPr lang="zh-CN" altLang="zh-CN" sz="2800" b="1" strike="noStrike" noProof="1">
              <a:latin typeface="+mn-ea"/>
              <a:cs typeface="Times New Roman" panose="02020603050405020304" pitchFamily="18" charset="0"/>
            </a:endParaRPr>
          </a:p>
        </p:txBody>
      </p:sp>
      <p:pic>
        <p:nvPicPr>
          <p:cNvPr id="5122" name="Picture 2" descr="https://timgsa.baidu.com/timg?image&amp;quality=80&amp;size=b9999_10000&amp;sec=1584428270195&amp;di=88c058215747cc43e5869ae5757ea485&amp;imgtype=0&amp;src=http%3A%2F%2Folbpic.ol-img.com%2Falbum%2F201309%2F30%2F142120t11z96yh9heeywxo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87350" y="2530475"/>
            <a:ext cx="5895975" cy="39957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39" name="AutoShape 2" descr="http://img4.imgtn.bdimg.com/it/u=2387087154,1666738097&amp;fm=214&amp;gp=0.jpg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/>
          <a:lstStyle/>
          <a:p>
            <a:endParaRPr lang="zh-CN" altLang="en-US">
              <a:latin typeface="Gill Sans MT" panose="020b0502020104020203" charset="0"/>
            </a:endParaRPr>
          </a:p>
        </p:txBody>
      </p:sp>
      <p:pic>
        <p:nvPicPr>
          <p:cNvPr id="2053" name="Picture 5" descr="http://img.jk51.com/img_jk51/122619185.jpe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889750" y="2409825"/>
            <a:ext cx="4686300" cy="37195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1" name="TextBox 6"/>
          <p:cNvSpPr txBox="1"/>
          <p:nvPr/>
        </p:nvSpPr>
        <p:spPr>
          <a:xfrm>
            <a:off x="7342188" y="6240463"/>
            <a:ext cx="35560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60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年代的美国街头小店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39700" y="1271588"/>
            <a:ext cx="11471275" cy="9540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133350" defTabSz="914400"/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sym typeface="华文中宋" panose="02010600040101010101" charset="-122"/>
              </a:rPr>
              <a:t>A.</a:t>
            </a:r>
            <a:r>
              <a:rPr lang="zh-CN" altLang="zh-CN" sz="2800" b="1">
                <a:latin typeface="微软雅黑" panose="020b0503020204020204" pitchFamily="34" charset="-122"/>
                <a:ea typeface="微软雅黑" panose="020b0503020204020204" pitchFamily="34" charset="-122"/>
                <a:sym typeface="华文中宋" panose="02010600040101010101" charset="-122"/>
              </a:rPr>
              <a:t>积极：取得了一定成效，经济增长一度较快，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sym typeface="华文中宋" panose="02010600040101010101" charset="-122"/>
              </a:rPr>
              <a:t>50</a:t>
            </a:r>
            <a:r>
              <a:rPr lang="zh-CN" altLang="zh-CN" sz="2800" b="1">
                <a:latin typeface="微软雅黑" panose="020b0503020204020204" pitchFamily="34" charset="-122"/>
                <a:ea typeface="微软雅黑" panose="020b0503020204020204" pitchFamily="34" charset="-122"/>
                <a:sym typeface="华文中宋" panose="02010600040101010101" charset="-122"/>
              </a:rPr>
              <a:t>年代—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sym typeface="华文中宋" panose="02010600040101010101" charset="-122"/>
              </a:rPr>
              <a:t>70</a:t>
            </a:r>
            <a:r>
              <a:rPr lang="zh-CN" altLang="zh-CN" sz="2800" b="1">
                <a:latin typeface="微软雅黑" panose="020b0503020204020204" pitchFamily="34" charset="-122"/>
                <a:ea typeface="微软雅黑" panose="020b0503020204020204" pitchFamily="34" charset="-122"/>
                <a:sym typeface="华文中宋" panose="02010600040101010101" charset="-122"/>
              </a:rPr>
              <a:t>年代初，资本主义经济发展进入</a:t>
            </a:r>
            <a:r>
              <a:rPr lang="zh-CN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华文中宋" panose="02010600040101010101" charset="-122"/>
              </a:rPr>
              <a:t>“黄金时期”</a:t>
            </a:r>
            <a:r>
              <a:rPr lang="zh-CN" altLang="zh-CN" sz="2800" b="1">
                <a:latin typeface="微软雅黑" panose="020b0503020204020204" pitchFamily="34" charset="-122"/>
                <a:ea typeface="微软雅黑" panose="020b0503020204020204" pitchFamily="34" charset="-122"/>
                <a:sym typeface="华文中宋" panose="02010600040101010101" charset="-122"/>
              </a:rPr>
              <a:t>。</a:t>
            </a:r>
            <a:r>
              <a:rPr lang="zh-CN" altLang="zh-CN" sz="2800" b="1">
                <a:latin typeface="华文中宋" panose="02010600040101010101" charset="-122"/>
                <a:sym typeface="华文中宋" panose="02010600040101010101" charset="-122"/>
              </a:rPr>
              <a:t> </a:t>
            </a:r>
            <a:endParaRPr lang="zh-CN" altLang="en-US">
              <a:latin typeface="Gill Sans MT" panose="020b0502020104020203" charset="0"/>
            </a:endParaRPr>
          </a:p>
        </p:txBody>
      </p:sp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36550" y="234950"/>
            <a:ext cx="11510963" cy="16303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133350"/>
            <a:r>
              <a:rPr lang="en-US" altLang="zh-CN" sz="36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lang="zh-CN" altLang="zh-CN" sz="36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．消极：</a:t>
            </a:r>
            <a:endParaRPr lang="zh-CN" altLang="zh-CN" sz="24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indent="133350"/>
            <a:endParaRPr lang="en-US" altLang="zh-CN" sz="32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indent="133350"/>
            <a:r>
              <a:rPr lang="en-US" altLang="zh-CN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70 </a:t>
            </a:r>
            <a:r>
              <a:rPr lang="zh-CN" altLang="zh-CN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年代，出现</a:t>
            </a:r>
            <a:r>
              <a:rPr lang="zh-CN" altLang="zh-CN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“滞胀”</a:t>
            </a:r>
            <a:r>
              <a:rPr lang="zh-CN" altLang="zh-CN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现象（表现为：</a:t>
            </a:r>
            <a:r>
              <a:rPr lang="zh-CN" altLang="zh-CN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经济停滞</a:t>
            </a:r>
            <a:r>
              <a:rPr lang="en-US" altLang="zh-CN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zh-CN" altLang="zh-CN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通货膨胀</a:t>
            </a:r>
            <a:r>
              <a:rPr lang="zh-CN" altLang="zh-CN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）。</a:t>
            </a:r>
          </a:p>
        </p:txBody>
      </p:sp>
      <p:pic>
        <p:nvPicPr>
          <p:cNvPr id="6146" name="Picture 2" descr="https://timgsa.baidu.com/timg?image&amp;quality=80&amp;size=b9999_10000&amp;sec=1584428579340&amp;di=3b2eeaf72b94f6dc40dcd913da52f423&amp;imgtype=jpg&amp;src=http%3A%2F%2Fimg4.imgtn.bdimg.com%2Fit%2Fu%3D1336678739%2C1497721892%26fm%3D214%26gp%3D0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36550" y="2247900"/>
            <a:ext cx="5741988" cy="33337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本框 2"/>
          <p:cNvSpPr txBox="1"/>
          <p:nvPr/>
        </p:nvSpPr>
        <p:spPr>
          <a:xfrm>
            <a:off x="763588" y="5754688"/>
            <a:ext cx="8412162" cy="644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zh-CN" sz="36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华文中宋" panose="02010600040101010101" charset="-122"/>
              </a:rPr>
              <a:t>解决措施：</a:t>
            </a:r>
            <a:r>
              <a:rPr lang="zh-CN" altLang="zh-CN" sz="3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华文中宋" panose="02010600040101010101" charset="-122"/>
              </a:rPr>
              <a:t>适当减少政府对经济的干预</a:t>
            </a:r>
            <a:r>
              <a:rPr lang="zh-CN" altLang="zh-CN" sz="36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华文中宋" panose="02010600040101010101" charset="-122"/>
              </a:rPr>
              <a:t>。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6408738" y="2014538"/>
            <a:ext cx="5229225" cy="3638550"/>
            <a:chOff x="10093" y="3173"/>
            <a:chExt cx="8234" cy="5730"/>
          </a:xfrm>
        </p:grpSpPr>
        <p:sp>
          <p:nvSpPr>
            <p:cNvPr id="4" name="矩形 1"/>
            <p:cNvSpPr>
              <a:spLocks noChangeArrowheads="1"/>
            </p:cNvSpPr>
            <p:nvPr/>
          </p:nvSpPr>
          <p:spPr bwMode="auto">
            <a:xfrm>
              <a:off x="10093" y="7596"/>
              <a:ext cx="8234" cy="1307"/>
            </a:xfrm>
            <a:prstGeom prst="rect">
              <a:avLst/>
            </a:prstGeom>
            <a:noFill/>
            <a:ln w="19050">
              <a:solidFill>
                <a:schemeClr val="accent6">
                  <a:lumMod val="50000"/>
                </a:schemeClr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/>
            <a:p>
              <a:pPr indent="457200" fontAlgn="auto"/>
              <a:r>
                <a:rPr lang="zh-CN" altLang="en-US" sz="2400" b="1" strike="noStrike" noProof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政府并不能解决问题，政府本身就是问题。     </a:t>
              </a:r>
              <a:r>
                <a:rPr lang="en-US" altLang="zh-CN" sz="2400" b="1" strike="noStrike" noProof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——</a:t>
              </a:r>
              <a:r>
                <a:rPr lang="zh-CN" altLang="en-US" sz="2400" b="1" strike="noStrike" noProof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美国总统里根</a:t>
              </a:r>
            </a:p>
          </p:txBody>
        </p:sp>
        <p:pic>
          <p:nvPicPr>
            <p:cNvPr id="15366" name="图片 4" descr="t016eceed37083b684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051" y="3173"/>
              <a:ext cx="4912" cy="4187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385" name="矩形 3"/>
          <p:cNvSpPr/>
          <p:nvPr/>
        </p:nvSpPr>
        <p:spPr>
          <a:xfrm>
            <a:off x="185738" y="184150"/>
            <a:ext cx="10602912" cy="5207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、国际——建立资本主义世界经济体系</a:t>
            </a:r>
          </a:p>
        </p:txBody>
      </p:sp>
      <p:sp>
        <p:nvSpPr>
          <p:cNvPr id="16386" name="文本框 4"/>
          <p:cNvSpPr txBox="1"/>
          <p:nvPr/>
        </p:nvSpPr>
        <p:spPr>
          <a:xfrm>
            <a:off x="185738" y="704850"/>
            <a:ext cx="5867400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华文中宋" panose="02010600040101010101" charset="-122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华文中宋" panose="02010600040101010101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华文中宋" panose="02010600040101010101" charset="-122"/>
              </a:rPr>
              <a:t>）</a:t>
            </a:r>
            <a:r>
              <a:rPr lang="zh-CN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华文中宋" panose="02010600040101010101" charset="-122"/>
              </a:rPr>
              <a:t>国际货币基金组织和世界银行</a:t>
            </a:r>
          </a:p>
        </p:txBody>
      </p:sp>
      <p:graphicFrame>
        <p:nvGraphicFramePr>
          <p:cNvPr id="7" name="表格 6"/>
          <p:cNvGraphicFramePr>
            <a:graphicFrameLocks noGrp="1"/>
          </p:cNvGraphicFramePr>
          <p:nvPr/>
        </p:nvGraphicFramePr>
        <p:xfrm>
          <a:off x="185738" y="1223963"/>
          <a:ext cx="11836400" cy="56616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6090"/>
                <a:gridCol w="6155055"/>
                <a:gridCol w="3945255"/>
              </a:tblGrid>
              <a:tr h="69913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en-US" altLang="zh-CN" sz="2800">
                          <a:solidFill>
                            <a:schemeClr val="tx1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  <a:sym typeface="+mn-ea"/>
                        </a:rPr>
                        <a:t>  </a:t>
                      </a:r>
                      <a:r>
                        <a:rPr lang="zh-CN" altLang="en-US" sz="2800">
                          <a:solidFill>
                            <a:schemeClr val="tx1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  <a:sym typeface="+mn-ea"/>
                        </a:rPr>
                        <a:t>国际货币基金组织（</a:t>
                      </a:r>
                      <a:r>
                        <a:rPr lang="en-US" altLang="zh-CN" sz="2800">
                          <a:solidFill>
                            <a:schemeClr val="tx1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  <a:sym typeface="+mn-ea"/>
                        </a:rPr>
                        <a:t>IMF</a:t>
                      </a:r>
                      <a:r>
                        <a:rPr lang="zh-CN" altLang="en-US" sz="2800">
                          <a:solidFill>
                            <a:schemeClr val="tx1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  <a:sym typeface="+mn-ea"/>
                        </a:rPr>
                        <a:t>）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en-US" altLang="zh-CN" sz="2800">
                          <a:solidFill>
                            <a:schemeClr val="tx1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  <a:sym typeface="+mn-ea"/>
                        </a:rPr>
                        <a:t>   </a:t>
                      </a:r>
                      <a:r>
                        <a:rPr lang="zh-CN" altLang="en-US" sz="2800">
                          <a:solidFill>
                            <a:schemeClr val="tx1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  <a:sym typeface="+mn-ea"/>
                        </a:rPr>
                        <a:t>世界银行</a:t>
                      </a:r>
                      <a:r>
                        <a:rPr lang="en-US" altLang="zh-CN" sz="2800">
                          <a:solidFill>
                            <a:schemeClr val="tx1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  <a:sym typeface="+mn-ea"/>
                        </a:rPr>
                        <a:t>(WB)</a:t>
                      </a:r>
                      <a:endParaRPr lang="zh-CN" altLang="en-US"/>
                    </a:p>
                  </a:txBody>
                  <a:tcPr/>
                </a:tc>
              </a:tr>
              <a:tr h="96710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>
                          <a:latin typeface="楷体" panose="02010609060101010101" charset="-122"/>
                          <a:ea typeface="楷体" panose="02010609060101010101" charset="-122"/>
                        </a:rPr>
                        <a:t>徽标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520700">
                <a:tc gridSpan="3"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>
                          <a:latin typeface="楷体" panose="02010609060101010101" charset="-122"/>
                          <a:ea typeface="楷体" panose="02010609060101010101" charset="-122"/>
                        </a:rPr>
                        <a:t>概况</a:t>
                      </a:r>
                    </a:p>
                  </a:txBody>
                  <a:tcPr/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/>
                </a:tc>
              </a:tr>
              <a:tr h="69913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>
                          <a:solidFill>
                            <a:schemeClr val="tx1"/>
                          </a:solidFill>
                          <a:uFillTx/>
                          <a:ea typeface="楷体" panose="02010609060101010101" charset="-122"/>
                        </a:rPr>
                        <a:t>宗旨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82296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>
                          <a:latin typeface="楷体" panose="02010609060101010101" charset="-122"/>
                          <a:ea typeface="楷体" panose="02010609060101010101" charset="-122"/>
                        </a:rPr>
                        <a:t>运行机制</a:t>
                      </a:r>
                    </a:p>
                  </a:txBody>
                  <a:tcPr/>
                </a:tc>
                <a:tc gridSpan="2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400">
                        <a:sym typeface="+mn-ea"/>
                      </a:endParaRPr>
                    </a:p>
                  </a:txBody>
                  <a:tcPr/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/>
                </a:tc>
              </a:tr>
              <a:tr h="102933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>
                          <a:latin typeface="楷体" panose="02010609060101010101" charset="-122"/>
                          <a:ea typeface="楷体" panose="02010609060101010101" charset="-122"/>
                        </a:rPr>
                        <a:t>资金来源</a:t>
                      </a:r>
                    </a:p>
                  </a:txBody>
                  <a:tcPr/>
                </a:tc>
                <a:tc gridSpan="2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/>
                </a:tc>
              </a:tr>
              <a:tr h="92329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>
                          <a:latin typeface="楷体" panose="02010609060101010101" charset="-122"/>
                          <a:ea typeface="楷体" panose="02010609060101010101" charset="-122"/>
                          <a:sym typeface="+mn-ea"/>
                        </a:rPr>
                        <a:t>作用</a:t>
                      </a:r>
                      <a:endParaRPr lang="zh-CN" altLang="en-US" sz="1800" b="1">
                        <a:latin typeface="楷体" panose="02010609060101010101" charset="-122"/>
                        <a:ea typeface="楷体" panose="02010609060101010101" charset="-122"/>
                        <a:sym typeface="+mn-ea"/>
                      </a:endParaRPr>
                    </a:p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8200" y="1919288"/>
            <a:ext cx="2143125" cy="1044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6975" y="1998663"/>
            <a:ext cx="1971675" cy="885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文本框 12"/>
          <p:cNvSpPr txBox="1"/>
          <p:nvPr/>
        </p:nvSpPr>
        <p:spPr>
          <a:xfrm>
            <a:off x="2130425" y="2989263"/>
            <a:ext cx="9559925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          1945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年成立，总部设在华盛顿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1966913" y="3663950"/>
            <a:ext cx="5797550" cy="3984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000" b="1">
                <a:latin typeface="楷体" panose="02010609060101010101" charset="-122"/>
                <a:ea typeface="楷体" panose="02010609060101010101" charset="-122"/>
              </a:rPr>
              <a:t>稳定国际汇率，提供</a:t>
            </a:r>
            <a:r>
              <a:rPr lang="zh-CN" altLang="en-US" sz="20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短期贷款</a:t>
            </a:r>
            <a:r>
              <a:rPr lang="zh-CN" altLang="en-US" sz="2000" b="1">
                <a:latin typeface="楷体" panose="02010609060101010101" charset="-122"/>
                <a:ea typeface="楷体" panose="02010609060101010101" charset="-122"/>
              </a:rPr>
              <a:t>，缓解收支不平衡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7993063" y="3511550"/>
            <a:ext cx="4029075" cy="7064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000" b="1">
                <a:latin typeface="楷体" panose="02010609060101010101" charset="-122"/>
                <a:ea typeface="楷体" panose="02010609060101010101" charset="-122"/>
              </a:rPr>
              <a:t>提供</a:t>
            </a:r>
            <a:r>
              <a:rPr lang="zh-CN" altLang="en-US" sz="20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长期贷款，</a:t>
            </a:r>
            <a:r>
              <a:rPr lang="zh-CN" altLang="en-US" sz="2000" b="1">
                <a:latin typeface="楷体" panose="02010609060101010101" charset="-122"/>
                <a:ea typeface="楷体" panose="02010609060101010101" charset="-122"/>
              </a:rPr>
              <a:t>促进经济恢复和发展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1981200" y="5105400"/>
            <a:ext cx="97472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主要来源于成员国的认缴，美国因认缴资金最多而获得最大股票权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1909763" y="6015038"/>
            <a:ext cx="101123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协调战后资本主义经济发展；形成以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美元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为中心的资本主义世界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货币体系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0575" y="4165600"/>
            <a:ext cx="9856788" cy="8302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华文中宋" panose="02010600040101010101" charset="-122"/>
              </a:rPr>
              <a:t>美元与黄金挂钩，各国货币与美元挂钩，帮助维持黄金与美元固定的汇率；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sym typeface="华文中宋" panose="02010600040101010101" charset="-122"/>
              </a:rPr>
              <a:t>1976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华文中宋" panose="02010600040101010101" charset="-122"/>
              </a:rPr>
              <a:t>年被浮动汇率所取代</a:t>
            </a:r>
            <a:endParaRPr lang="zh-CN" altLang="en-US">
              <a:latin typeface="Gill Sans MT" panose="020b0502020104020203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5738" y="4217988"/>
            <a:ext cx="11836400" cy="64611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fontAlgn="auto"/>
            <a:r>
              <a:rPr lang="zh-CN" altLang="en-US" sz="3600" b="1" noProof="1">
                <a:latin typeface="+mn-lt"/>
                <a:ea typeface="+mn-ea"/>
                <a:cs typeface="+mn-cs"/>
              </a:rPr>
              <a:t>布雷顿森林体系：以美元为支柱的资本主义世界货币体系</a:t>
            </a:r>
            <a:endParaRPr lang="zh-CN" altLang="en-US" sz="3600" b="1" noProof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7" grpId="0"/>
      <p:bldP spid="18" grpId="0"/>
      <p:bldP spid="19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382404" name="对象 1382403"/>
          <p:cNvGraphicFramePr>
            <a:graphicFrameLocks noChangeAspect="1"/>
          </p:cNvGraphicFramePr>
          <p:nvPr/>
        </p:nvGraphicFramePr>
        <p:xfrm>
          <a:off x="453546" y="1213342"/>
          <a:ext cx="11286587" cy="443299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10619105" imgH="4194175" progId="Word.Document.8">
                  <p:embed/>
                </p:oleObj>
              </mc:Choice>
              <mc:Fallback>
                <p:oleObj r:id="rId3" imgW="10619105" imgH="41941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3546" y="1213342"/>
                        <a:ext cx="11286587" cy="443299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fade/>
  </p:transition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4919663" y="1008063"/>
            <a:ext cx="6937375" cy="2676525"/>
          </a:xfrm>
          <a:prstGeom prst="rect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fontAlgn="auto"/>
            <a:r>
              <a:rPr lang="en-US" altLang="zh-CN" sz="2800" b="1" strike="noStrike" noProof="1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1963</a:t>
            </a:r>
            <a:r>
              <a:rPr lang="zh-CN" altLang="en-US" sz="2800" b="1" strike="noStrike" noProof="1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年，诺贝尔经济学奖得主耶鲁大学教授詹姆斯</a:t>
            </a:r>
            <a:r>
              <a:rPr lang="en-US" altLang="zh-CN" sz="2800" b="1" strike="noStrike" noProof="1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·</a:t>
            </a:r>
            <a:r>
              <a:rPr lang="zh-CN" altLang="en-US" sz="2800" b="1" strike="noStrike" noProof="1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托宾说：“在自家的院子里有印钞机是一件愉快的事，而黄金兑换标准给了我们这个特权，</a:t>
            </a:r>
            <a:r>
              <a:rPr lang="en-US" altLang="zh-CN" sz="2800" b="1" strike="noStrike" noProof="1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……</a:t>
            </a:r>
            <a:r>
              <a:rPr lang="zh-CN" altLang="en-US" sz="2800" b="1" strike="noStrike" noProof="1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十年来我们在收支平衡中能够允许亏空，是因为我们的债券普遍地被作为货币接受。</a:t>
            </a:r>
            <a:r>
              <a:rPr lang="zh-CN" altLang="en-US" sz="2400" b="1" strike="noStrike" noProof="1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”</a:t>
            </a:r>
            <a:endParaRPr lang="zh-CN" altLang="en-US" sz="2400" b="1" strike="noStrike" noProof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3074" name="Picture 2" descr="https://timgsa.baidu.com/timg?image&amp;quality=80&amp;size=b9999_10000&amp;sec=1584504692762&amp;di=2c7e6c6d67c85d67e8479b97537bce22&amp;imgtype=0&amp;src=http%3A%2F%2F5b0988e595225.cdn.sohucs.com%2Fimages%2F20180207%2F98f87a2571b74ef8905512af26210f72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47663" y="760413"/>
            <a:ext cx="3267075" cy="18161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/>
        </p:nvSpPr>
        <p:spPr>
          <a:xfrm>
            <a:off x="347663" y="4081463"/>
            <a:ext cx="11509375" cy="2554288"/>
          </a:xfrm>
          <a:prstGeom prst="rect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fontAlgn="auto"/>
            <a:r>
              <a:rPr lang="zh-CN" altLang="en-US" sz="3200" b="1" strike="noStrike" noProof="1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国际货币基金组织和世界银行的</a:t>
            </a:r>
            <a:r>
              <a:rPr lang="zh-CN" altLang="en-US" sz="3200" b="1" strike="noStrike" noProof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总部</a:t>
            </a:r>
            <a:r>
              <a:rPr lang="zh-CN" altLang="en-US" sz="3200" b="1" strike="noStrike" noProof="1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都设在美国的</a:t>
            </a:r>
            <a:r>
              <a:rPr lang="zh-CN" altLang="en-US" sz="3200" b="1" strike="noStrike" noProof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华盛顿</a:t>
            </a:r>
            <a:r>
              <a:rPr lang="zh-CN" altLang="en-US" sz="3200" b="1" strike="noStrike" noProof="1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，美国在国际货币基金组织中拥有</a:t>
            </a:r>
            <a:r>
              <a:rPr lang="en-US" altLang="zh-CN" sz="3200" b="1" strike="noStrike" noProof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27%</a:t>
            </a:r>
            <a:r>
              <a:rPr lang="zh-CN" altLang="en-US" sz="3200" b="1" strike="noStrike" noProof="1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的投票权</a:t>
            </a:r>
            <a:r>
              <a:rPr lang="en-US" altLang="zh-CN" sz="3200" b="1" strike="noStrike" noProof="1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,</a:t>
            </a:r>
            <a:r>
              <a:rPr lang="zh-CN" altLang="en-US" sz="3200" b="1" strike="noStrike" noProof="1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在世界银行拥有</a:t>
            </a:r>
            <a:r>
              <a:rPr lang="en-US" altLang="zh-CN" sz="3200" b="1" strike="noStrike" noProof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24%</a:t>
            </a:r>
            <a:r>
              <a:rPr lang="zh-CN" altLang="en-US" sz="3200" b="1" strike="noStrike" noProof="1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的投票权。而这两个经济组织任何重大决策的通过都必须获得</a:t>
            </a:r>
            <a:r>
              <a:rPr lang="en-US" altLang="zh-CN" sz="3200" b="1" strike="noStrike" noProof="1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85%</a:t>
            </a:r>
            <a:r>
              <a:rPr lang="zh-CN" altLang="en-US" sz="3200" b="1" strike="noStrike" noProof="1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的投票率。换言之，</a:t>
            </a:r>
            <a:r>
              <a:rPr lang="zh-CN" altLang="en-US" sz="3200" b="1" strike="noStrike" noProof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美国</a:t>
            </a:r>
            <a:r>
              <a:rPr lang="zh-CN" altLang="en-US" sz="3200" b="1" strike="noStrike" noProof="1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在这两个经济组织中拥有</a:t>
            </a:r>
            <a:r>
              <a:rPr lang="zh-CN" altLang="en-US" sz="3200" b="1" strike="noStrike" noProof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最大表决权</a:t>
            </a:r>
            <a:r>
              <a:rPr lang="zh-CN" altLang="en-US" sz="3200" b="1" strike="noStrike" noProof="1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和</a:t>
            </a:r>
            <a:r>
              <a:rPr lang="zh-CN" altLang="en-US" sz="3200" b="1" strike="noStrike" noProof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一票否决权</a:t>
            </a:r>
            <a:r>
              <a:rPr lang="zh-CN" altLang="en-US" sz="3200" b="1" strike="noStrike" noProof="1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。</a:t>
            </a:r>
            <a:endParaRPr lang="zh-CN" altLang="en-US" sz="3200" b="1" strike="noStrike" noProof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3" name="矩形 3"/>
          <p:cNvSpPr/>
          <p:nvPr/>
        </p:nvSpPr>
        <p:spPr>
          <a:xfrm>
            <a:off x="185738" y="184150"/>
            <a:ext cx="10602912" cy="5207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、国际——建立资本主义世界经济体系</a:t>
            </a:r>
          </a:p>
        </p:txBody>
      </p:sp>
      <p:sp>
        <p:nvSpPr>
          <p:cNvPr id="18434" name="文本框 4"/>
          <p:cNvSpPr txBox="1"/>
          <p:nvPr/>
        </p:nvSpPr>
        <p:spPr>
          <a:xfrm>
            <a:off x="185738" y="704850"/>
            <a:ext cx="9180512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华文中宋" panose="02010600040101010101" charset="-122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华文中宋" panose="02010600040101010101" charset="-122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华文中宋" panose="02010600040101010101" charset="-122"/>
              </a:rPr>
              <a:t>）关税与贸易总协定（</a:t>
            </a:r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华文中宋" panose="02010600040101010101" charset="-122"/>
              </a:rPr>
              <a:t>GATT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华文中宋" panose="02010600040101010101" charset="-122"/>
              </a:rPr>
              <a:t>）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87325" y="1241425"/>
            <a:ext cx="11847513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latin typeface="Gill Sans MT" panose="020b0502020104020203" charset="0"/>
              </a:rPr>
              <a:t>关税与贸易总协定从</a:t>
            </a:r>
            <a:r>
              <a:rPr lang="en-US" altLang="zh-CN" sz="2400" b="1">
                <a:latin typeface="Gill Sans MT" panose="020b0502020104020203" charset="0"/>
              </a:rPr>
              <a:t>1948</a:t>
            </a:r>
            <a:r>
              <a:rPr lang="zh-CN" altLang="en-US" sz="2400" b="1">
                <a:latin typeface="Gill Sans MT" panose="020b0502020104020203" charset="0"/>
              </a:rPr>
              <a:t>年开始临时运行，</a:t>
            </a:r>
            <a:r>
              <a:rPr lang="en-US" altLang="zh-CN" sz="2400" b="1">
                <a:latin typeface="Gill Sans MT" panose="020b0502020104020203" charset="0"/>
              </a:rPr>
              <a:t>1995</a:t>
            </a:r>
            <a:r>
              <a:rPr lang="zh-CN" altLang="en-US" sz="2400" b="1">
                <a:latin typeface="Gill Sans MT" panose="020b0502020104020203" charset="0"/>
              </a:rPr>
              <a:t>年被世界贸易组织取代。</a:t>
            </a:r>
          </a:p>
        </p:txBody>
      </p:sp>
      <p:pic>
        <p:nvPicPr>
          <p:cNvPr id="18436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55113" y="1701800"/>
            <a:ext cx="1901825" cy="2082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7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6913" y="3784600"/>
            <a:ext cx="3859212" cy="1406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文本框 8"/>
          <p:cNvSpPr txBox="1"/>
          <p:nvPr/>
        </p:nvSpPr>
        <p:spPr>
          <a:xfrm>
            <a:off x="187325" y="1749425"/>
            <a:ext cx="798195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000" b="1"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altLang="en-US" sz="2000" b="1">
                <a:latin typeface="楷体" panose="02010609060101010101" charset="-122"/>
                <a:ea typeface="楷体" panose="02010609060101010101" charset="-122"/>
              </a:rPr>
              <a:t>20世纪30－40年代，世界贸易保护主义盛行。国际贸易的相互限制是造成世界经济萧条的一个重要原因。二次大战结束后，解决复杂的国际经济问题，特别是制定国际贸易政策，</a:t>
            </a:r>
            <a:r>
              <a:rPr lang="zh-CN" altLang="en-US" sz="20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建立国际贸易体系，</a:t>
            </a:r>
            <a:r>
              <a:rPr lang="zh-CN" altLang="en-US" sz="2000" b="1">
                <a:latin typeface="楷体" panose="02010609060101010101" charset="-122"/>
                <a:ea typeface="楷体" panose="02010609060101010101" charset="-122"/>
              </a:rPr>
              <a:t>成为战后各国所面临的重要任务。</a:t>
            </a:r>
          </a:p>
          <a:p>
            <a:r>
              <a:rPr lang="zh-CN" altLang="en-US" sz="2000" b="1">
                <a:latin typeface="楷体" panose="02010609060101010101" charset="-122"/>
                <a:ea typeface="楷体" panose="02010609060101010101" charset="-122"/>
                <a:sym typeface="华文中宋" panose="02010600040101010101" charset="-122"/>
              </a:rPr>
              <a:t>    1947年10月30日各国在日内瓦签订《</a:t>
            </a:r>
            <a:r>
              <a:rPr lang="zh-CN" altLang="en-US" sz="2000" b="1">
                <a:latin typeface="楷体" panose="02010609060101010101" charset="-122"/>
                <a:ea typeface="楷体" panose="02010609060101010101" charset="-122"/>
              </a:rPr>
              <a:t>关税及贸易总协定（GATT）》，这是一个政府间缔结的有关关税和贸易规则的多边国际协定，简称关贸总协定。它的宗旨是通过</a:t>
            </a:r>
            <a:r>
              <a:rPr lang="zh-CN" altLang="en-US" sz="20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削减关税和其它贸易壁垒，促进国际贸易自由化，</a:t>
            </a:r>
            <a:r>
              <a:rPr lang="zh-CN" altLang="en-US" sz="2000" b="1">
                <a:latin typeface="楷体" panose="02010609060101010101" charset="-122"/>
                <a:ea typeface="楷体" panose="02010609060101010101" charset="-122"/>
              </a:rPr>
              <a:t>以充分利用世界资源，扩大商品的生产与流通。</a:t>
            </a:r>
          </a:p>
          <a:p>
            <a:r>
              <a:rPr lang="zh-CN" altLang="en-US" sz="2000" b="1">
                <a:latin typeface="楷体" panose="02010609060101010101" charset="-122"/>
                <a:ea typeface="楷体" panose="02010609060101010101" charset="-122"/>
              </a:rPr>
              <a:t>    1995年1月1日，世界贸易组织（</a:t>
            </a:r>
            <a:r>
              <a:rPr lang="en-US" altLang="zh-CN" sz="2000" b="1">
                <a:latin typeface="楷体" panose="02010609060101010101" charset="-122"/>
                <a:ea typeface="楷体" panose="02010609060101010101" charset="-122"/>
              </a:rPr>
              <a:t>WTO</a:t>
            </a:r>
            <a:r>
              <a:rPr lang="zh-CN" altLang="en-US" sz="2000" b="1">
                <a:latin typeface="楷体" panose="02010609060101010101" charset="-122"/>
                <a:ea typeface="楷体" panose="02010609060101010101" charset="-122"/>
              </a:rPr>
              <a:t>）成立，这是一个独立于联合国的永久性国际组织，总部设在瑞士日内瓦，其基本原则是通过实施市场开放、非歧视和公平贸易等原则，来实现世界贸易自由化；有“经济联合国”之称。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762000" y="5757863"/>
            <a:ext cx="10699750" cy="646113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none" rtlCol="0">
            <a:spAutoFit/>
          </a:bodyPr>
          <a:lstStyle/>
          <a:p>
            <a:pPr fontAlgn="auto"/>
            <a:r>
              <a:rPr lang="zh-CN" altLang="en-US" sz="3600" noProof="1">
                <a:latin typeface="+mn-lt"/>
                <a:ea typeface="+mn-ea"/>
                <a:cs typeface="+mn-cs"/>
              </a:rPr>
              <a:t>关贸总协定：以美国为中心的资本主义世界贸易体系</a:t>
            </a:r>
            <a:endParaRPr lang="zh-CN" altLang="en-US" sz="3600" noProof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9457" name="图片 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87313" y="2254250"/>
            <a:ext cx="4529137" cy="20240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387350" y="4371975"/>
            <a:ext cx="1717675" cy="522288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华文中宋" panose="02010600040101010101" charset="-122"/>
              </a:rPr>
              <a:t>利己主义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800350" y="4371975"/>
            <a:ext cx="1719263" cy="522288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华文中宋" panose="02010600040101010101" charset="-122"/>
              </a:rPr>
              <a:t>混乱无序</a:t>
            </a:r>
          </a:p>
        </p:txBody>
      </p:sp>
      <p:sp>
        <p:nvSpPr>
          <p:cNvPr id="6" name="右箭头 5"/>
          <p:cNvSpPr/>
          <p:nvPr/>
        </p:nvSpPr>
        <p:spPr>
          <a:xfrm>
            <a:off x="5000625" y="2973388"/>
            <a:ext cx="1054100" cy="246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pic>
        <p:nvPicPr>
          <p:cNvPr id="19461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4725" y="2286000"/>
            <a:ext cx="5775325" cy="2286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6807200" y="4638675"/>
            <a:ext cx="1719263" cy="522288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2800" b="1">
                <a:solidFill>
                  <a:srgbClr val="00B050"/>
                </a:solidFill>
                <a:latin typeface="楷体" panose="02010609060101010101" charset="-122"/>
                <a:ea typeface="楷体" panose="02010609060101010101" charset="-122"/>
                <a:sym typeface="华文中宋" panose="02010600040101010101" charset="-122"/>
              </a:rPr>
              <a:t>国际合作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9217025" y="4638675"/>
            <a:ext cx="3016250" cy="522288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2800" b="1">
                <a:solidFill>
                  <a:srgbClr val="00B050"/>
                </a:solidFill>
                <a:latin typeface="楷体" panose="02010609060101010101" charset="-122"/>
                <a:ea typeface="楷体" panose="02010609060101010101" charset="-122"/>
                <a:sym typeface="华文中宋" panose="02010600040101010101" charset="-122"/>
              </a:rPr>
              <a:t>体系化、制度化</a:t>
            </a:r>
          </a:p>
        </p:txBody>
      </p:sp>
      <p:sp>
        <p:nvSpPr>
          <p:cNvPr id="19464" name="文本框 7"/>
          <p:cNvSpPr txBox="1"/>
          <p:nvPr/>
        </p:nvSpPr>
        <p:spPr>
          <a:xfrm>
            <a:off x="9918700" y="2851150"/>
            <a:ext cx="1803400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b="1">
                <a:latin typeface="Gill Sans MT" panose="020b0502020104020203" charset="0"/>
              </a:rPr>
              <a:t>（</a:t>
            </a:r>
            <a:r>
              <a:rPr lang="en-US" altLang="zh-CN" b="1">
                <a:latin typeface="Gill Sans MT" panose="020b0502020104020203" charset="0"/>
              </a:rPr>
              <a:t>IMF+WB</a:t>
            </a:r>
            <a:r>
              <a:rPr lang="zh-CN" altLang="en-US" b="1">
                <a:latin typeface="Gill Sans MT" panose="020b0502020104020203" charset="0"/>
              </a:rPr>
              <a:t>）</a:t>
            </a:r>
          </a:p>
        </p:txBody>
      </p:sp>
      <p:sp>
        <p:nvSpPr>
          <p:cNvPr id="11" name="矩形 10"/>
          <p:cNvSpPr/>
          <p:nvPr/>
        </p:nvSpPr>
        <p:spPr>
          <a:xfrm>
            <a:off x="87313" y="73025"/>
            <a:ext cx="11961813" cy="20542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defTabSz="914400" fontAlgn="auto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chemeClr val="tx1"/>
              </a:buClr>
              <a:buSzTx/>
              <a:buFont typeface="Arial" panose="020b0604020202020204" pitchFamily="34" charset="0"/>
              <a:defRPr/>
            </a:pPr>
            <a:r>
              <a:rPr lang="zh-CN" altLang="en-US" sz="2000" b="1" strike="noStrike" noProof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有关二战后资本主义世界经济的下列评说，有以下两种观点。</a:t>
            </a:r>
          </a:p>
          <a:p>
            <a:pPr marR="0" defTabSz="914400" fontAlgn="auto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chemeClr val="tx1"/>
              </a:buClr>
              <a:buSzTx/>
              <a:buFont typeface="Arial" panose="020b0604020202020204" pitchFamily="34" charset="0"/>
              <a:defRPr/>
            </a:pPr>
            <a:r>
              <a:rPr lang="zh-CN" altLang="en-US" sz="2000" b="1" strike="noStrike" noProof="0">
                <a:solidFill>
                  <a:schemeClr val="accent6">
                    <a:lumMod val="5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观点一</a:t>
            </a:r>
            <a:r>
              <a:rPr lang="zh-CN" altLang="en-US" sz="2000" b="1" strike="noStrike" noProof="0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：</a:t>
            </a:r>
            <a:r>
              <a:rPr lang="zh-CN" altLang="en-US" sz="2000" b="1" strike="noStrike" noProof="0">
                <a:solidFill>
                  <a:schemeClr val="accent2">
                    <a:lumMod val="5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它使二战后资本主义世界重建经济秩序。正如法国哲学家伯克所说，“良好的秩序是一切美好事物的基础”。 </a:t>
            </a:r>
            <a:endParaRPr kumimoji="0" lang="zh-CN" altLang="en-US" sz="2000" b="1" strike="noStrike" kern="1200" cap="none" spc="0" normalizeH="0" baseline="0" noProof="0">
              <a:solidFill>
                <a:schemeClr val="accent2">
                  <a:lumMod val="50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R="0" defTabSz="914400" fontAlgn="auto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chemeClr val="tx1"/>
              </a:buClr>
              <a:buSzTx/>
              <a:buFont typeface="Arial" panose="020b0604020202020204" pitchFamily="34" charset="0"/>
              <a:defRPr/>
            </a:pPr>
            <a:r>
              <a:rPr lang="zh-CN" altLang="en-US" sz="2000" b="1" strike="noStrike" noProof="0">
                <a:solidFill>
                  <a:schemeClr val="accent6">
                    <a:lumMod val="5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观点二</a:t>
            </a:r>
            <a:r>
              <a:rPr lang="zh-CN" altLang="en-US" sz="2000" b="1" strike="noStrike" noProof="0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：</a:t>
            </a:r>
            <a:r>
              <a:rPr lang="zh-CN" altLang="en-US" sz="2000" b="1" strike="noStrike" noProof="0">
                <a:solidFill>
                  <a:schemeClr val="accent2">
                    <a:lumMod val="5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在这个体系中我们看到的是一个大写的</a:t>
            </a:r>
            <a:r>
              <a:rPr lang="en-US" altLang="zh-CN" sz="2000" b="1" strike="noStrike" noProof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USA</a:t>
            </a:r>
            <a:r>
              <a:rPr lang="zh-CN" altLang="en-US" sz="2000" b="1" strike="noStrike" noProof="0">
                <a:solidFill>
                  <a:schemeClr val="accent2">
                    <a:lumMod val="5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</a:t>
            </a:r>
            <a:endParaRPr lang="zh-CN" altLang="en-US" sz="2000" strike="noStrike" noProof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6513" y="5160963"/>
            <a:ext cx="9180512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华文中宋" panose="02010600040101010101" charset="-122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华文中宋" panose="02010600040101010101" charset="-122"/>
              </a:rPr>
              <a:t>3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华文中宋" panose="02010600040101010101" charset="-122"/>
              </a:rPr>
              <a:t>）战后国际经济组织的作用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93663" y="5951538"/>
            <a:ext cx="11957050" cy="8302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有利于加强在金融、投资和贸易等领域的国际协调，通过大国相对平等的协商，采取市场干预行动，协调利益，维护经济秩序；但美国居于主导地位。</a:t>
            </a:r>
          </a:p>
        </p:txBody>
      </p:sp>
    </p:spTree>
    <p:custDataLst>
      <p:tags r:id="rId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/>
      <p:bldP spid="5" grpId="0"/>
      <p:bldP spid="7" grpId="0"/>
      <p:bldP spid="11" grpId="0"/>
      <p:bldP spid="9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7664" y="1630015"/>
            <a:ext cx="2702702" cy="360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641" y="1630015"/>
            <a:ext cx="2732450" cy="360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4723658" y="5338191"/>
            <a:ext cx="2732433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1982</a:t>
            </a:r>
            <a:r>
              <a:rPr lang="zh-CN" altLang="en-US" sz="2400" b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</a:t>
            </a:r>
          </a:p>
          <a:p>
            <a:pPr algn="ctr"/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个人计算机</a:t>
            </a:r>
          </a:p>
        </p:txBody>
      </p:sp>
      <p:sp>
        <p:nvSpPr>
          <p:cNvPr id="5" name="矩形 4"/>
          <p:cNvSpPr/>
          <p:nvPr/>
        </p:nvSpPr>
        <p:spPr>
          <a:xfrm>
            <a:off x="3551924" y="560769"/>
            <a:ext cx="5059680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smtClean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200" b="1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时代周刊</a:t>
            </a:r>
            <a:r>
              <a:rPr lang="en-US" altLang="zh-CN" sz="3200" b="1" smtClean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3200" b="1" smtClean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</a:t>
            </a:r>
            <a:r>
              <a:rPr lang="zh-CN" altLang="en-US" sz="3200" b="1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风云人物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432798" y="5338190"/>
            <a:ext cx="2732433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2006</a:t>
            </a:r>
            <a:r>
              <a:rPr lang="zh-CN" altLang="en-US" sz="2400" b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</a:t>
            </a:r>
          </a:p>
          <a:p>
            <a:pPr algn="ctr"/>
            <a:r>
              <a:rPr lang="zh-CN" altLang="en-US" sz="2400" b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“你”</a:t>
            </a:r>
            <a:endParaRPr lang="zh-CN" altLang="en-US" sz="2400" b="1"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5122" name="Picture 2" descr="https://bkimg.cdn.bcebos.com/pic/2fdda3cc7cd98d10316573b8213fb80e7aec9081?x-bce-process=image/watermark,g_7,image_d2F0ZXIvYmFpa2U4MA==,xp_5,yp_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20278" y="1630014"/>
            <a:ext cx="2736000" cy="360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023845" y="5338189"/>
            <a:ext cx="2732433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世纪风云人物</a:t>
            </a:r>
            <a:endParaRPr lang="en-US" altLang="zh-CN" sz="2400" b="1" smtClean="0"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24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爱因斯坦</a:t>
            </a:r>
            <a:endParaRPr lang="zh-CN" altLang="en-US" sz="2400" b="1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20675" y="1352550"/>
            <a:ext cx="6096000" cy="9826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Aft>
                <a:spcPts val="1200"/>
              </a:spcAft>
            </a:pP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世纪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科学理论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的重大突破</a:t>
            </a:r>
          </a:p>
          <a:p>
            <a:pPr>
              <a:spcAft>
                <a:spcPts val="1200"/>
              </a:spcAft>
            </a:pP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）两次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世界大战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的促进</a:t>
            </a:r>
          </a:p>
        </p:txBody>
      </p:sp>
      <p:sp>
        <p:nvSpPr>
          <p:cNvPr id="3" name="矩形 2"/>
          <p:cNvSpPr/>
          <p:nvPr/>
        </p:nvSpPr>
        <p:spPr>
          <a:xfrm>
            <a:off x="160338" y="73025"/>
            <a:ext cx="6416675" cy="644525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pPr lvl="0" fontAlgn="auto"/>
            <a:r>
              <a:rPr lang="zh-CN" altLang="zh-CN" sz="3600" b="1" strike="noStrike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二、科学技术的新发展</a:t>
            </a:r>
          </a:p>
        </p:txBody>
      </p:sp>
      <p:sp>
        <p:nvSpPr>
          <p:cNvPr id="20483" name="矩形 3"/>
          <p:cNvSpPr/>
          <p:nvPr/>
        </p:nvSpPr>
        <p:spPr>
          <a:xfrm>
            <a:off x="320675" y="720725"/>
            <a:ext cx="1470025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、背景</a:t>
            </a:r>
          </a:p>
        </p:txBody>
      </p:sp>
      <p:sp>
        <p:nvSpPr>
          <p:cNvPr id="5" name="矩形 4"/>
          <p:cNvSpPr/>
          <p:nvPr/>
        </p:nvSpPr>
        <p:spPr>
          <a:xfrm>
            <a:off x="320675" y="2713038"/>
            <a:ext cx="5119688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、兴起：</a:t>
            </a: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zh-CN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世纪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</a:t>
            </a:r>
            <a:r>
              <a:rPr lang="zh-CN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年代中期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884238" y="3433763"/>
            <a:ext cx="4403725" cy="3349625"/>
            <a:chOff x="1393" y="5408"/>
            <a:chExt cx="6934" cy="5275"/>
          </a:xfrm>
        </p:grpSpPr>
        <p:pic>
          <p:nvPicPr>
            <p:cNvPr id="1026" name="Picture 2" descr="http://dingyue.ws.126.net/Rg3IZllPrSvlRhgDCqIwoG3WiUzB4ctD1fZp=5shuIhG71566878544943.jpg"/>
            <p:cNvPicPr>
              <a:picLocks noChangeAspect="1" noChangeArrowheads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1675" y="5408"/>
              <a:ext cx="6418" cy="3969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487" name="TextBox 7"/>
            <p:cNvSpPr txBox="1"/>
            <p:nvPr/>
          </p:nvSpPr>
          <p:spPr>
            <a:xfrm>
              <a:off x="1393" y="9377"/>
              <a:ext cx="6934" cy="130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algn="ctr"/>
              <a:r>
                <a:rPr lang="zh-CN" altLang="en-US" sz="2400" b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相对论</a:t>
              </a:r>
              <a:r>
                <a: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和光</a:t>
              </a:r>
              <a:r>
                <a:rPr lang="zh-CN" altLang="en-US" sz="2400" b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量子理论</a:t>
              </a:r>
              <a:r>
                <a: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的提出者</a:t>
              </a:r>
              <a:endParaRPr lang="en-US" altLang="zh-CN" sz="2400" b="1"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en-US" altLang="zh-CN" sz="24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——</a:t>
              </a:r>
              <a:r>
                <a: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爱因斯坦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132638" y="3433763"/>
            <a:ext cx="4075112" cy="3373437"/>
            <a:chOff x="11233" y="5408"/>
            <a:chExt cx="6418" cy="5311"/>
          </a:xfrm>
        </p:grpSpPr>
        <p:pic>
          <p:nvPicPr>
            <p:cNvPr id="1028" name="Picture 4" descr="http://photocdn.sohu.com/20160913/Img468356706.jpg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11233" y="5408"/>
              <a:ext cx="6259" cy="3969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490" name="TextBox 8"/>
            <p:cNvSpPr txBox="1"/>
            <p:nvPr/>
          </p:nvSpPr>
          <p:spPr>
            <a:xfrm>
              <a:off x="11233" y="9413"/>
              <a:ext cx="6418" cy="130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algn="ctr"/>
              <a:r>
                <a: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量子理论的新表述</a:t>
              </a:r>
              <a:endPara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en-US" altLang="zh-CN" sz="24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——</a:t>
              </a:r>
              <a:r>
                <a: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薛定谔的猫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38138" y="3216275"/>
            <a:ext cx="11509375" cy="8921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影响</a:t>
            </a:r>
            <a:r>
              <a:rPr lang="zh-CN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使社会发展进入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信息时代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，劳动方式日益自动化和智能化，极大地提升了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社会生产力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</a:p>
        </p:txBody>
      </p:sp>
      <p:sp>
        <p:nvSpPr>
          <p:cNvPr id="3" name="矩形 2"/>
          <p:cNvSpPr/>
          <p:nvPr/>
        </p:nvSpPr>
        <p:spPr>
          <a:xfrm>
            <a:off x="338138" y="1009650"/>
            <a:ext cx="5446712" cy="19383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）原子能的开发利用</a:t>
            </a:r>
          </a:p>
          <a:p>
            <a:r>
              <a:rPr lang="zh-CN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）电子计算机与互联网</a:t>
            </a:r>
          </a:p>
          <a:p>
            <a:r>
              <a:rPr lang="zh-CN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）空间技术和海洋技术</a:t>
            </a:r>
          </a:p>
          <a:p>
            <a:r>
              <a:rPr lang="zh-CN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）新材料的出现</a:t>
            </a:r>
          </a:p>
          <a:p>
            <a:r>
              <a:rPr lang="zh-CN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）生物工程技术</a:t>
            </a:r>
          </a:p>
        </p:txBody>
      </p:sp>
      <p:sp>
        <p:nvSpPr>
          <p:cNvPr id="21507" name="矩形 3"/>
          <p:cNvSpPr/>
          <p:nvPr/>
        </p:nvSpPr>
        <p:spPr>
          <a:xfrm>
            <a:off x="338138" y="292100"/>
            <a:ext cx="1468437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、内容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268288" y="4549775"/>
            <a:ext cx="11606212" cy="2160588"/>
            <a:chOff x="258278" y="4550253"/>
            <a:chExt cx="11606931" cy="2160000"/>
          </a:xfrm>
        </p:grpSpPr>
        <p:pic>
          <p:nvPicPr>
            <p:cNvPr id="21509" name="Picture 2" descr="http://img.mp.itc.cn/upload/20170811/b94ebeeb83dd4d2fada383f642471382_th.jp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58278" y="4550253"/>
              <a:ext cx="2160000" cy="216000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1510" name="Picture 4" descr="https://p2.ssl.qhimgs1.com/sdr/400__/t0170e14944ea896d9c.jpg"/>
            <p:cNvPicPr>
              <a:picLocks noChangeAspect="1"/>
            </p:cNvPicPr>
            <p:nvPr/>
          </p:nvPicPr>
          <p:blipFill>
            <a:blip r:embed="rId3"/>
            <a:srcRect l="11533"/>
            <a:stretch>
              <a:fillRect/>
            </a:stretch>
          </p:blipFill>
          <p:spPr>
            <a:xfrm>
              <a:off x="2418278" y="4550253"/>
              <a:ext cx="2506102" cy="216000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1511" name="Picture 6" descr="http://www.chinadaily.com.cn/hqgj/images/attachement/jpg/site1/20090718/0021701405ba0bcb63e001.jpg"/>
            <p:cNvPicPr>
              <a:picLocks noChangeAspect="1"/>
            </p:cNvPicPr>
            <p:nvPr/>
          </p:nvPicPr>
          <p:blipFill>
            <a:blip r:embed="rId4"/>
            <a:srcRect l="11861" r="15405"/>
            <a:stretch>
              <a:fillRect/>
            </a:stretch>
          </p:blipFill>
          <p:spPr>
            <a:xfrm>
              <a:off x="4924380" y="4550253"/>
              <a:ext cx="2273199" cy="216000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1512" name="Picture 10" descr="http://p4.so.qhmsg.com/t016006ecd1840f9d8d.jpg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856409" y="4550253"/>
              <a:ext cx="2008800" cy="216000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1513" name="Picture 12" descr="http://n1.itc.cn/img8/wb/smccloud/fetch/2015/07/10/83020693534101110.JPEG"/>
            <p:cNvPicPr>
              <a:picLocks noChangeAspect="1"/>
            </p:cNvPicPr>
            <p:nvPr/>
          </p:nvPicPr>
          <p:blipFill>
            <a:blip r:embed="rId6"/>
            <a:srcRect l="23067"/>
            <a:stretch>
              <a:fillRect/>
            </a:stretch>
          </p:blipFill>
          <p:spPr>
            <a:xfrm>
              <a:off x="7197579" y="4550253"/>
              <a:ext cx="2658830" cy="2160000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388548" name="对象 1388547"/>
          <p:cNvGraphicFramePr>
            <a:graphicFrameLocks noChangeAspect="1"/>
          </p:cNvGraphicFramePr>
          <p:nvPr/>
        </p:nvGraphicFramePr>
        <p:xfrm>
          <a:off x="453546" y="1732401"/>
          <a:ext cx="11286587" cy="3393199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3" imgW="10668000" imgH="3209290" progId="Word.Document.8">
                  <p:embed/>
                </p:oleObj>
              </mc:Choice>
              <mc:Fallback>
                <p:oleObj r:id="rId3" imgW="10668000" imgH="320929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3546" y="1732401"/>
                        <a:ext cx="11286587" cy="339319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fade/>
  </p:transition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3551924" y="560769"/>
            <a:ext cx="51090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smtClean="0">
                <a:solidFill>
                  <a:schemeClr val="accent3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200" b="1">
                <a:solidFill>
                  <a:schemeClr val="accent3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时代周刊</a:t>
            </a:r>
            <a:r>
              <a:rPr lang="en-US" altLang="zh-CN" sz="3200" b="1" smtClean="0">
                <a:solidFill>
                  <a:schemeClr val="accent3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200" b="1" smtClean="0">
                <a:solidFill>
                  <a:schemeClr val="accent3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年度</a:t>
            </a:r>
            <a:r>
              <a:rPr lang="zh-CN" altLang="en-US" sz="3200" b="1">
                <a:solidFill>
                  <a:schemeClr val="accent3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风云人物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0247" y="1686145"/>
            <a:ext cx="2732444" cy="360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4645416" y="5452918"/>
            <a:ext cx="292210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1969</a:t>
            </a:r>
            <a:r>
              <a:rPr lang="zh-CN" altLang="en-US" sz="2400" b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</a:t>
            </a:r>
            <a:endParaRPr lang="en-US" altLang="zh-CN" sz="2400" b="1" smtClean="0"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  <a:p>
            <a:pPr algn="ctr"/>
            <a:r>
              <a:rPr lang="zh-CN" altLang="en-US" sz="2400" b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中产阶级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美国人</a:t>
            </a:r>
          </a:p>
        </p:txBody>
      </p:sp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49213" y="977900"/>
            <a:ext cx="11506200" cy="15065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Aft>
                <a:spcPts val="1200"/>
              </a:spcAft>
            </a:pPr>
            <a:r>
              <a:rPr lang="en-US" altLang="zh-CN" sz="2400" b="1">
                <a:latin typeface="楷体" panose="02010609060101010101" charset="-122"/>
                <a:ea typeface="楷体" panose="02010609060101010101" charset="-122"/>
              </a:rPr>
              <a:t>2.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表现：</a:t>
            </a:r>
          </a:p>
          <a:p>
            <a:pPr>
              <a:spcAft>
                <a:spcPts val="1200"/>
              </a:spcAft>
            </a:pPr>
            <a:endParaRPr lang="zh-CN" altLang="zh-CN" sz="2400" b="1">
              <a:latin typeface="楷体" panose="02010609060101010101" charset="-122"/>
              <a:ea typeface="楷体" panose="02010609060101010101" charset="-122"/>
            </a:endParaRPr>
          </a:p>
          <a:p>
            <a:pPr>
              <a:spcAft>
                <a:spcPts val="1200"/>
              </a:spcAft>
            </a:pPr>
            <a:endParaRPr lang="zh-CN" altLang="zh-CN" sz="24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7625" y="92075"/>
            <a:ext cx="4473575" cy="522288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pPr lvl="0" fontAlgn="auto"/>
            <a:r>
              <a:rPr lang="zh-CN" altLang="zh-CN" sz="2800" b="1" strike="noStrike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三、社会结构的新变化</a:t>
            </a:r>
          </a:p>
        </p:txBody>
      </p:sp>
      <p:sp>
        <p:nvSpPr>
          <p:cNvPr id="22531" name="矩形 3"/>
          <p:cNvSpPr/>
          <p:nvPr/>
        </p:nvSpPr>
        <p:spPr>
          <a:xfrm>
            <a:off x="49213" y="614363"/>
            <a:ext cx="6916737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1.</a:t>
            </a:r>
            <a:r>
              <a:rPr lang="zh-CN" altLang="zh-CN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背景：科学技术的发展推动了社会生产力的提高</a:t>
            </a:r>
          </a:p>
        </p:txBody>
      </p:sp>
      <p:sp>
        <p:nvSpPr>
          <p:cNvPr id="5" name="矩形 4"/>
          <p:cNvSpPr/>
          <p:nvPr/>
        </p:nvSpPr>
        <p:spPr>
          <a:xfrm>
            <a:off x="296863" y="5834063"/>
            <a:ext cx="11506200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3.</a:t>
            </a:r>
            <a:r>
              <a:rPr lang="zh-CN" altLang="zh-CN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实质：</a:t>
            </a:r>
            <a:r>
              <a:rPr lang="zh-CN" altLang="zh-CN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资本主义生产力发展在</a:t>
            </a:r>
            <a:r>
              <a:rPr lang="zh-CN" altLang="zh-CN" sz="2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生产关系上</a:t>
            </a:r>
            <a:r>
              <a:rPr lang="zh-CN" altLang="zh-CN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的反映。</a:t>
            </a:r>
          </a:p>
        </p:txBody>
      </p:sp>
      <p:graphicFrame>
        <p:nvGraphicFramePr>
          <p:cNvPr id="9" name="表格 8"/>
          <p:cNvGraphicFramePr>
            <a:graphicFrameLocks noGrp="1"/>
          </p:cNvGraphicFramePr>
          <p:nvPr/>
        </p:nvGraphicFramePr>
        <p:xfrm>
          <a:off x="342900" y="2462213"/>
          <a:ext cx="6480000" cy="2773680"/>
        </p:xfrm>
        <a:graphic>
          <a:graphicData uri="http://schemas.openxmlformats.org/drawingml/2006/table">
            <a:tbl>
              <a:tblPr firstRow="1" firstCol="1">
                <a:tableStyleId>{8A107856-5554-42FB-B03E-39F5DBC370BA}</a:tableStyleId>
              </a:tblPr>
              <a:tblGrid>
                <a:gridCol w="1296000"/>
                <a:gridCol w="1296000"/>
                <a:gridCol w="1296000"/>
                <a:gridCol w="1296035"/>
                <a:gridCol w="1295965"/>
              </a:tblGrid>
              <a:tr h="360000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/>
                        <a:t>经济部门</a:t>
                      </a: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/>
                        <a:t>年份</a:t>
                      </a: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/>
                        <a:t>美国</a:t>
                      </a: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/>
                        <a:t>联邦德国</a:t>
                      </a: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/>
                        <a:t>日本</a:t>
                      </a:r>
                    </a:p>
                  </a:txBody>
                  <a:tcPr anchor="ctr"/>
                </a:tc>
              </a:tr>
              <a:tr h="360000">
                <a:tc rowSpan="2"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/>
                        <a:t>农业</a:t>
                      </a: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1950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12.2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23.2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50.7</a:t>
                      </a:r>
                      <a:endParaRPr lang="zh-CN" altLang="en-US" sz="2000" b="1"/>
                    </a:p>
                  </a:txBody>
                  <a:tcPr anchor="ctr"/>
                </a:tc>
              </a:tr>
              <a:tr h="360000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1990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2.8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5.1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7.2</a:t>
                      </a:r>
                      <a:endParaRPr lang="zh-CN" altLang="en-US" sz="2000" b="1"/>
                    </a:p>
                  </a:txBody>
                  <a:tcPr anchor="ctr"/>
                </a:tc>
              </a:tr>
              <a:tr h="360000">
                <a:tc rowSpan="2"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/>
                        <a:t>工业</a:t>
                      </a: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1950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34.7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42.2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22.2</a:t>
                      </a:r>
                      <a:endParaRPr lang="zh-CN" altLang="en-US" sz="2000" b="1"/>
                    </a:p>
                  </a:txBody>
                  <a:tcPr anchor="ctr"/>
                </a:tc>
              </a:tr>
              <a:tr h="360000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1990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25.8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40.5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000"/>
                        <a:t>33.6</a:t>
                      </a:r>
                      <a:endParaRPr lang="zh-CN" altLang="en-US" sz="2000" b="1"/>
                    </a:p>
                  </a:txBody>
                  <a:tcPr anchor="ctr"/>
                </a:tc>
              </a:tr>
              <a:tr h="360000">
                <a:tc rowSpan="2"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/>
                        <a:t>服务业</a:t>
                      </a: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1950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48.9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32.4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26.6</a:t>
                      </a:r>
                      <a:endParaRPr lang="zh-CN" altLang="en-US" sz="2000" b="1"/>
                    </a:p>
                  </a:txBody>
                  <a:tcPr anchor="ctr"/>
                </a:tc>
              </a:tr>
              <a:tr h="360000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1990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71.4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54.4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59.2</a:t>
                      </a:r>
                      <a:endParaRPr lang="zh-CN" altLang="en-US" sz="2000" b="1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3075" y="2462213"/>
            <a:ext cx="5260975" cy="2809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文本框 7"/>
          <p:cNvSpPr txBox="1"/>
          <p:nvPr/>
        </p:nvSpPr>
        <p:spPr>
          <a:xfrm>
            <a:off x="296863" y="5230813"/>
            <a:ext cx="6597650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>
                <a:latin typeface="Gill Sans MT" panose="020b0502020104020203" charset="0"/>
              </a:rPr>
              <a:t>第二次世界大战后美国、联邦德国、日本就业人口分布的变化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1913" y="1308100"/>
            <a:ext cx="81184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华文中宋" panose="02010600040101010101" charset="-122"/>
              </a:rPr>
              <a:t>（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sym typeface="华文中宋" panose="02010600040101010101" charset="-122"/>
              </a:rPr>
              <a:t>1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华文中宋" panose="02010600040101010101" charset="-122"/>
              </a:rPr>
              <a:t>）农业和工业的人口比重下降，服务业的人口比重增加。</a:t>
            </a:r>
            <a:endParaRPr lang="zh-CN" altLang="en-US">
              <a:latin typeface="Gill Sans MT" panose="020b0502020104020203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1913" y="1768475"/>
            <a:ext cx="95123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>
              <a:spcAft>
                <a:spcPts val="1200"/>
              </a:spcAft>
            </a:pPr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华文中宋" panose="02010600040101010101" charset="-122"/>
              </a:rPr>
              <a:t>（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sym typeface="华文中宋" panose="02010600040101010101" charset="-122"/>
              </a:rPr>
              <a:t>2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华文中宋" panose="02010600040101010101" charset="-122"/>
              </a:rPr>
              <a:t>）“</a:t>
            </a:r>
            <a:r>
              <a:rPr lang="zh-CN" altLang="zh-CN" sz="2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华文中宋" panose="02010600040101010101" charset="-122"/>
              </a:rPr>
              <a:t>中间阶层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华文中宋" panose="02010600040101010101" charset="-122"/>
              </a:rPr>
              <a:t>”的人数增加。</a:t>
            </a:r>
            <a:endParaRPr lang="zh-CN" altLang="en-US">
              <a:latin typeface="Gill Sans MT" panose="020b0502020104020203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2"/>
      <p:bldP spid="5" grpId="0"/>
      <p:bldP spid="8" grpId="0"/>
      <p:bldP spid="10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392644" name="对象 1392643"/>
          <p:cNvGraphicFramePr>
            <a:graphicFrameLocks noChangeAspect="1"/>
          </p:cNvGraphicFramePr>
          <p:nvPr/>
        </p:nvGraphicFramePr>
        <p:xfrm>
          <a:off x="453546" y="847145"/>
          <a:ext cx="11286587" cy="516539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3" imgW="10619105" imgH="4885690" progId="Word.Document.8">
                  <p:embed/>
                </p:oleObj>
              </mc:Choice>
              <mc:Fallback>
                <p:oleObj r:id="rId3" imgW="10619105" imgH="488569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3546" y="847145"/>
                        <a:ext cx="11286587" cy="51653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fade/>
  </p:transition>
  <p:timing/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107950" y="107950"/>
            <a:ext cx="6156325" cy="582613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pPr lvl="0" fontAlgn="auto"/>
            <a:r>
              <a:rPr lang="zh-CN" altLang="zh-CN" sz="3200" b="1" strike="noStrike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四、“福利国家”与社会运动</a:t>
            </a:r>
            <a:endParaRPr lang="zh-CN" altLang="zh-CN" sz="3200" strike="noStrike" noProof="1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23554" name="TextBox 4"/>
          <p:cNvSpPr txBox="1"/>
          <p:nvPr/>
        </p:nvSpPr>
        <p:spPr>
          <a:xfrm>
            <a:off x="107950" y="1150938"/>
            <a:ext cx="9464675" cy="8302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Aft>
                <a:spcPts val="1200"/>
              </a:spcAft>
            </a:pPr>
            <a:r>
              <a:rPr lang="en-US" altLang="zh-CN" sz="2400" b="1">
                <a:latin typeface="楷体" panose="02010609060101010101" charset="-122"/>
                <a:ea typeface="楷体" panose="02010609060101010101" charset="-122"/>
              </a:rPr>
              <a:t>1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、含义：是指国家通过构建社会保障体系，保证个人和家庭的经济安全；通过加大社会服务开支，保证全体公民享受较好的公共福利。</a:t>
            </a:r>
          </a:p>
        </p:txBody>
      </p:sp>
      <p:sp>
        <p:nvSpPr>
          <p:cNvPr id="23555" name="文本框 1"/>
          <p:cNvSpPr txBox="1"/>
          <p:nvPr/>
        </p:nvSpPr>
        <p:spPr>
          <a:xfrm>
            <a:off x="107950" y="690563"/>
            <a:ext cx="2925763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（一）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福利国家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</a:p>
        </p:txBody>
      </p:sp>
      <p:sp>
        <p:nvSpPr>
          <p:cNvPr id="4" name="矩形 3"/>
          <p:cNvSpPr/>
          <p:nvPr/>
        </p:nvSpPr>
        <p:spPr>
          <a:xfrm>
            <a:off x="107950" y="1871663"/>
            <a:ext cx="1254125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2</a:t>
            </a:r>
            <a:r>
              <a:rPr lang="zh-CN" altLang="zh-CN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、评价</a:t>
            </a:r>
          </a:p>
        </p:txBody>
      </p:sp>
      <p:sp>
        <p:nvSpPr>
          <p:cNvPr id="6" name="矩形 5"/>
          <p:cNvSpPr/>
          <p:nvPr/>
        </p:nvSpPr>
        <p:spPr>
          <a:xfrm>
            <a:off x="74613" y="2332038"/>
            <a:ext cx="11990388" cy="18494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algn="l" defTabSz="914400" fontAlgn="auto">
              <a:lnSpc>
                <a:spcPct val="150000"/>
              </a:lnSpc>
            </a:pPr>
            <a:r>
              <a:rPr lang="zh-CN" altLang="en-US" sz="20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在欧洲社会保险投入度中，</a:t>
            </a:r>
            <a:r>
              <a:rPr lang="zh-CN" altLang="en-US" sz="2000" b="1" strike="noStrike" noProof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法国</a:t>
            </a:r>
            <a:r>
              <a:rPr lang="zh-CN" altLang="en-US" sz="20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排在第一位，占了</a:t>
            </a:r>
            <a:r>
              <a:rPr lang="en-US" altLang="zh-CN" sz="20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GDP</a:t>
            </a:r>
            <a:r>
              <a:rPr lang="zh-CN" altLang="en-US" sz="20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的</a:t>
            </a:r>
            <a:r>
              <a:rPr lang="en-US" altLang="zh-CN" sz="2000" b="1" strike="noStrike" noProof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32%</a:t>
            </a:r>
            <a:r>
              <a:rPr lang="zh-CN" altLang="en-US" sz="20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。福利包括：公民从出生到死亡可以享受</a:t>
            </a:r>
            <a:r>
              <a:rPr lang="en-US" altLang="zh-CN" sz="20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400</a:t>
            </a:r>
            <a:r>
              <a:rPr lang="zh-CN" altLang="en-US" sz="20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多个名目的福利保险。</a:t>
            </a:r>
            <a:r>
              <a:rPr lang="en-US" altLang="zh-CN" sz="20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3</a:t>
            </a:r>
            <a:r>
              <a:rPr lang="zh-CN" altLang="en-US" sz="20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岁之前的孩子上政府补贴的托儿所；失业者在失业两年间，可以领取每月最高</a:t>
            </a:r>
            <a:r>
              <a:rPr lang="en-US" altLang="zh-CN" sz="20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5000</a:t>
            </a:r>
            <a:r>
              <a:rPr lang="zh-CN" altLang="en-US" sz="20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欧元的失业金；失业的单亲妈妈政府每个月固定发“工资”、租房补贴，另外还有“家庭开支补贴”；产妇可以自己决定要休一年产假还是两年；员工生病请病假，按照</a:t>
            </a:r>
            <a:r>
              <a:rPr lang="en-US" altLang="zh-CN" sz="20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《</a:t>
            </a:r>
            <a:r>
              <a:rPr lang="zh-CN" altLang="en-US" sz="20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劳工法</a:t>
            </a:r>
            <a:r>
              <a:rPr lang="en-US" altLang="zh-CN" sz="20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》</a:t>
            </a:r>
            <a:r>
              <a:rPr lang="zh-CN" altLang="en-US" sz="20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工资全发等。</a:t>
            </a:r>
            <a:endParaRPr lang="zh-CN" altLang="en-US" strike="noStrike" noProof="1"/>
          </a:p>
        </p:txBody>
      </p:sp>
      <p:sp>
        <p:nvSpPr>
          <p:cNvPr id="8" name="矩形 7"/>
          <p:cNvSpPr/>
          <p:nvPr/>
        </p:nvSpPr>
        <p:spPr>
          <a:xfrm>
            <a:off x="76200" y="4305300"/>
            <a:ext cx="11988800" cy="13636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r>
              <a:rPr lang="en-US" altLang="zh-CN" sz="20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</a:t>
            </a:r>
            <a:r>
              <a:rPr lang="zh-CN" altLang="en-US" sz="20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英国社会福利计划的各项开支占到了公共支出总额的 </a:t>
            </a:r>
            <a:r>
              <a:rPr lang="en-US" altLang="zh-CN" sz="20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50% </a:t>
            </a:r>
            <a:r>
              <a:rPr lang="zh-CN" altLang="en-US" sz="20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。瑞典主要靠借债和赤字预算来维持社会福利的各项开支。在各国社会福利开支仍在不断增加的同时</a:t>
            </a:r>
            <a:r>
              <a:rPr lang="en-US" altLang="zh-CN" sz="20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,</a:t>
            </a:r>
            <a:r>
              <a:rPr lang="zh-CN" altLang="en-US" sz="20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各国的经济增长速度大幅度下降。联邦德国从 </a:t>
            </a:r>
            <a:r>
              <a:rPr lang="en-US" altLang="zh-CN" sz="20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1970</a:t>
            </a:r>
            <a:r>
              <a:rPr lang="zh-CN" altLang="en-US" sz="20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年到 </a:t>
            </a:r>
            <a:r>
              <a:rPr lang="en-US" altLang="zh-CN" sz="20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80</a:t>
            </a:r>
            <a:r>
              <a:rPr lang="zh-CN" altLang="en-US" sz="20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年代中期</a:t>
            </a:r>
            <a:r>
              <a:rPr lang="en-US" altLang="zh-CN" sz="20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,</a:t>
            </a:r>
            <a:r>
              <a:rPr lang="zh-CN" altLang="en-US" sz="20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领取维持日常生活救济的人数增加了一倍。</a:t>
            </a:r>
            <a:r>
              <a:rPr lang="en-US" altLang="zh-CN" sz="20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70%</a:t>
            </a:r>
            <a:r>
              <a:rPr lang="zh-CN" altLang="en-US" sz="20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以上的美国人反对政府在福利救济方面花更多的钱。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53975" y="5732463"/>
            <a:ext cx="12098338" cy="123031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Aft>
                <a:spcPts val="1200"/>
              </a:spcAft>
            </a:pPr>
            <a:r>
              <a:rPr lang="zh-CN" altLang="zh-CN" b="1">
                <a:latin typeface="微软雅黑" panose="020b0503020204020204" pitchFamily="34" charset="-122"/>
                <a:ea typeface="微软雅黑" panose="020b0503020204020204" pitchFamily="34" charset="-122"/>
                <a:sym typeface="华文中宋" panose="02010600040101010101" charset="-122"/>
              </a:rPr>
              <a:t>（</a:t>
            </a:r>
            <a:r>
              <a:rPr lang="en-US" altLang="zh-CN" b="1">
                <a:latin typeface="微软雅黑" panose="020b0503020204020204" pitchFamily="34" charset="-122"/>
                <a:ea typeface="微软雅黑" panose="020b0503020204020204" pitchFamily="34" charset="-122"/>
                <a:sym typeface="华文中宋" panose="02010600040101010101" charset="-122"/>
              </a:rPr>
              <a:t>1</a:t>
            </a:r>
            <a:r>
              <a:rPr lang="zh-CN" altLang="zh-CN" b="1">
                <a:latin typeface="微软雅黑" panose="020b0503020204020204" pitchFamily="34" charset="-122"/>
                <a:ea typeface="微软雅黑" panose="020b0503020204020204" pitchFamily="34" charset="-122"/>
                <a:sym typeface="华文中宋" panose="02010600040101010101" charset="-122"/>
              </a:rPr>
              <a:t>）在</a:t>
            </a:r>
            <a:r>
              <a:rPr lang="zh-CN" altLang="zh-CN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华文中宋" panose="02010600040101010101" charset="-122"/>
              </a:rPr>
              <a:t>缓和</a:t>
            </a:r>
            <a:r>
              <a:rPr lang="zh-CN" altLang="zh-CN" b="1">
                <a:latin typeface="微软雅黑" panose="020b0503020204020204" pitchFamily="34" charset="-122"/>
                <a:ea typeface="微软雅黑" panose="020b0503020204020204" pitchFamily="34" charset="-122"/>
                <a:sym typeface="华文中宋" panose="02010600040101010101" charset="-122"/>
              </a:rPr>
              <a:t>收入分配不平等，保持社会</a:t>
            </a:r>
            <a:r>
              <a:rPr lang="zh-CN" altLang="zh-CN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华文中宋" panose="02010600040101010101" charset="-122"/>
              </a:rPr>
              <a:t>稳定</a:t>
            </a:r>
            <a:r>
              <a:rPr lang="zh-CN" altLang="zh-CN" b="1">
                <a:latin typeface="微软雅黑" panose="020b0503020204020204" pitchFamily="34" charset="-122"/>
                <a:ea typeface="微软雅黑" panose="020b0503020204020204" pitchFamily="34" charset="-122"/>
                <a:sym typeface="华文中宋" panose="02010600040101010101" charset="-122"/>
              </a:rPr>
              <a:t>方面起到一定积极作用。</a:t>
            </a:r>
            <a:endParaRPr lang="zh-CN" altLang="zh-CN" b="1">
              <a:latin typeface="微软雅黑" pitchFamily="34" charset="-122"/>
              <a:ea typeface="微软雅黑" pitchFamily="34" charset="-122"/>
            </a:endParaRPr>
          </a:p>
          <a:p>
            <a:pPr>
              <a:spcAft>
                <a:spcPts val="1200"/>
              </a:spcAft>
            </a:pPr>
            <a:r>
              <a:rPr lang="zh-CN" altLang="zh-CN" b="1">
                <a:latin typeface="微软雅黑" panose="020b0503020204020204" pitchFamily="34" charset="-122"/>
                <a:ea typeface="微软雅黑" panose="020b0503020204020204" pitchFamily="34" charset="-122"/>
                <a:sym typeface="华文中宋" panose="02010600040101010101" charset="-122"/>
              </a:rPr>
              <a:t>（</a:t>
            </a:r>
            <a:r>
              <a:rPr lang="en-US" altLang="zh-CN" b="1">
                <a:latin typeface="微软雅黑" panose="020b0503020204020204" pitchFamily="34" charset="-122"/>
                <a:ea typeface="微软雅黑" panose="020b0503020204020204" pitchFamily="34" charset="-122"/>
                <a:sym typeface="华文中宋" panose="02010600040101010101" charset="-122"/>
              </a:rPr>
              <a:t>2</a:t>
            </a:r>
            <a:r>
              <a:rPr lang="zh-CN" altLang="zh-CN" b="1">
                <a:latin typeface="微软雅黑" panose="020b0503020204020204" pitchFamily="34" charset="-122"/>
                <a:ea typeface="微软雅黑" panose="020b0503020204020204" pitchFamily="34" charset="-122"/>
                <a:sym typeface="华文中宋" panose="02010600040101010101" charset="-122"/>
              </a:rPr>
              <a:t>）增加了国家</a:t>
            </a:r>
            <a:r>
              <a:rPr lang="zh-CN" altLang="zh-CN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华文中宋" panose="02010600040101010101" charset="-122"/>
              </a:rPr>
              <a:t>财政负担</a:t>
            </a:r>
            <a:r>
              <a:rPr lang="zh-CN" altLang="zh-CN" b="1">
                <a:latin typeface="微软雅黑" panose="020b0503020204020204" pitchFamily="34" charset="-122"/>
                <a:ea typeface="微软雅黑" panose="020b0503020204020204" pitchFamily="34" charset="-122"/>
                <a:sym typeface="华文中宋" panose="02010600040101010101" charset="-122"/>
              </a:rPr>
              <a:t>，当 </a:t>
            </a:r>
            <a:r>
              <a:rPr lang="en-US" altLang="zh-CN" b="1">
                <a:latin typeface="微软雅黑" panose="020b0503020204020204" pitchFamily="34" charset="-122"/>
                <a:ea typeface="微软雅黑" panose="020b0503020204020204" pitchFamily="34" charset="-122"/>
                <a:sym typeface="华文中宋" panose="02010600040101010101" charset="-122"/>
              </a:rPr>
              <a:t>70 </a:t>
            </a:r>
            <a:r>
              <a:rPr lang="zh-CN" altLang="zh-CN" b="1">
                <a:latin typeface="微软雅黑" panose="020b0503020204020204" pitchFamily="34" charset="-122"/>
                <a:ea typeface="微软雅黑" panose="020b0503020204020204" pitchFamily="34" charset="-122"/>
                <a:sym typeface="华文中宋" panose="02010600040101010101" charset="-122"/>
              </a:rPr>
              <a:t>年代发生“滞涨”后，西方国家</a:t>
            </a:r>
            <a:r>
              <a:rPr lang="zh-CN" altLang="zh-CN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华文中宋" panose="02010600040101010101" charset="-122"/>
              </a:rPr>
              <a:t>减少</a:t>
            </a:r>
            <a:r>
              <a:rPr lang="zh-CN" altLang="zh-CN" b="1">
                <a:latin typeface="微软雅黑" panose="020b0503020204020204" pitchFamily="34" charset="-122"/>
                <a:ea typeface="微软雅黑" panose="020b0503020204020204" pitchFamily="34" charset="-122"/>
                <a:sym typeface="华文中宋" panose="02010600040101010101" charset="-122"/>
              </a:rPr>
              <a:t>社会福利。</a:t>
            </a:r>
            <a:endParaRPr lang="zh-CN" altLang="zh-CN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>
              <a:latin typeface="Gill Sans MT" panose="020b0502020104020203" charset="0"/>
            </a:endParaRPr>
          </a:p>
        </p:txBody>
      </p:sp>
      <p:pic>
        <p:nvPicPr>
          <p:cNvPr id="4098" name="Picture 2" descr="https://pics2.baidu.com/feed/4610b912c8fcc3cea6c4732b69b10d8cd53f209f.jpeg?token=3f69645140b852298eeff6ebe8b75f84&amp;s=9D374D944817E7EF4E95FD56030010E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9486900" y="127000"/>
            <a:ext cx="2578100" cy="20653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435" y="1741617"/>
            <a:ext cx="2732433" cy="360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1875" y="1741617"/>
            <a:ext cx="2732433" cy="360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796" y="1741617"/>
            <a:ext cx="2732433" cy="360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4743435" y="5391047"/>
            <a:ext cx="2732433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smtClean="0">
                <a:latin typeface="仿宋" panose="02010609060101010101" pitchFamily="49" charset="-122"/>
                <a:ea typeface="仿宋" panose="02010609060101010101" pitchFamily="49" charset="-122"/>
              </a:rPr>
              <a:t>1966</a:t>
            </a:r>
            <a:r>
              <a:rPr lang="zh-CN" altLang="en-US" sz="2400" b="1" smtClean="0">
                <a:latin typeface="仿宋" panose="02010609060101010101" pitchFamily="49" charset="-122"/>
                <a:ea typeface="仿宋" panose="02010609060101010101" pitchFamily="49" charset="-122"/>
              </a:rPr>
              <a:t>年的</a:t>
            </a:r>
            <a:endParaRPr lang="en-US" altLang="zh-CN" sz="2400" b="1" smtClean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/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青年学生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427038" y="5391046"/>
            <a:ext cx="292210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smtClean="0">
                <a:latin typeface="仿宋" panose="02010609060101010101" pitchFamily="49" charset="-122"/>
                <a:ea typeface="仿宋" panose="02010609060101010101" pitchFamily="49" charset="-122"/>
              </a:rPr>
              <a:t>1975</a:t>
            </a:r>
            <a:r>
              <a:rPr lang="zh-CN" altLang="en-US" sz="2400" b="1" smtClean="0">
                <a:latin typeface="仿宋" panose="02010609060101010101" pitchFamily="49" charset="-122"/>
                <a:ea typeface="仿宋" panose="02010609060101010101" pitchFamily="49" charset="-122"/>
              </a:rPr>
              <a:t>年</a:t>
            </a:r>
            <a:endParaRPr lang="en-US" altLang="zh-CN" sz="2400" b="1" smtClean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/>
            <a:r>
              <a:rPr lang="zh-CN" altLang="en-US" sz="2400" b="1" smtClean="0">
                <a:latin typeface="仿宋" panose="02010609060101010101" pitchFamily="49" charset="-122"/>
                <a:ea typeface="仿宋" panose="02010609060101010101" pitchFamily="49" charset="-122"/>
              </a:rPr>
              <a:t>美国妇女</a:t>
            </a:r>
            <a:endParaRPr lang="zh-CN" altLang="en-US" sz="2400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02796" y="5358072"/>
            <a:ext cx="2732433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smtClean="0">
                <a:latin typeface="仿宋" panose="02010609060101010101" pitchFamily="49" charset="-122"/>
                <a:ea typeface="仿宋" panose="02010609060101010101" pitchFamily="49" charset="-122"/>
              </a:rPr>
              <a:t>1963</a:t>
            </a:r>
            <a:r>
              <a:rPr lang="zh-CN" altLang="en-US" sz="2400" b="1" smtClean="0">
                <a:latin typeface="仿宋" panose="02010609060101010101" pitchFamily="49" charset="-122"/>
                <a:ea typeface="仿宋" panose="02010609060101010101" pitchFamily="49" charset="-122"/>
              </a:rPr>
              <a:t>年</a:t>
            </a:r>
            <a:endParaRPr lang="en-US" altLang="zh-CN" sz="2400" b="1" smtClean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/>
            <a:r>
              <a:rPr lang="zh-CN" altLang="en-US" sz="2400" b="1" smtClean="0">
                <a:latin typeface="仿宋" panose="02010609060101010101" pitchFamily="49" charset="-122"/>
                <a:ea typeface="仿宋" panose="02010609060101010101" pitchFamily="49" charset="-122"/>
              </a:rPr>
              <a:t>马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丁</a:t>
            </a:r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·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路德</a:t>
            </a:r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·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金</a:t>
            </a:r>
          </a:p>
        </p:txBody>
      </p:sp>
      <p:sp>
        <p:nvSpPr>
          <p:cNvPr id="8" name="矩形 7"/>
          <p:cNvSpPr/>
          <p:nvPr/>
        </p:nvSpPr>
        <p:spPr>
          <a:xfrm>
            <a:off x="3551924" y="560769"/>
            <a:ext cx="51090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smtClean="0">
                <a:solidFill>
                  <a:schemeClr val="accent3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200" b="1">
                <a:solidFill>
                  <a:schemeClr val="accent3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时代周刊</a:t>
            </a:r>
            <a:r>
              <a:rPr lang="en-US" altLang="zh-CN" sz="3200" b="1" smtClean="0">
                <a:solidFill>
                  <a:schemeClr val="accent3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200" b="1" smtClean="0">
                <a:solidFill>
                  <a:schemeClr val="accent3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年度</a:t>
            </a:r>
            <a:r>
              <a:rPr lang="zh-CN" altLang="en-US" sz="3200" b="1">
                <a:solidFill>
                  <a:schemeClr val="accent3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风云人物</a:t>
            </a:r>
          </a:p>
        </p:txBody>
      </p:sp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30163" y="887413"/>
            <a:ext cx="8501062" cy="64611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1</a:t>
            </a:r>
            <a:r>
              <a:rPr lang="zh-CN" altLang="en-US" sz="24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、</a:t>
            </a:r>
            <a:r>
              <a:rPr lang="zh-CN" altLang="zh-CN" sz="24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美国黑人民权运动</a:t>
            </a:r>
          </a:p>
        </p:txBody>
      </p:sp>
      <p:sp>
        <p:nvSpPr>
          <p:cNvPr id="5" name="矩形 4"/>
          <p:cNvSpPr/>
          <p:nvPr/>
        </p:nvSpPr>
        <p:spPr>
          <a:xfrm>
            <a:off x="28575" y="92075"/>
            <a:ext cx="5202238" cy="52070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pPr lvl="0" fontAlgn="auto"/>
            <a:r>
              <a:rPr lang="zh-CN" altLang="zh-CN" sz="2800" b="1" strike="noStrike" noProof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四、“福利国家”与社会运动</a:t>
            </a:r>
            <a:endParaRPr lang="zh-CN" altLang="zh-CN" sz="2800" strike="noStrike" noProof="1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4579" name="文本框 5"/>
          <p:cNvSpPr txBox="1"/>
          <p:nvPr/>
        </p:nvSpPr>
        <p:spPr>
          <a:xfrm>
            <a:off x="28575" y="612775"/>
            <a:ext cx="3122613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（二）社会运动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632075" y="612775"/>
            <a:ext cx="92614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背景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：资本主义生产资料所有制造成的不平等和贫困问题仍然存在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" y="1533525"/>
            <a:ext cx="12036425" cy="2114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文本框 8"/>
          <p:cNvSpPr txBox="1"/>
          <p:nvPr/>
        </p:nvSpPr>
        <p:spPr>
          <a:xfrm>
            <a:off x="61913" y="3741738"/>
            <a:ext cx="11815762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原因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：美国社会对黑人的种族歧视仍广泛存在；亚非拉民族解放运动和万隆会议的影响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1913" y="4202113"/>
            <a:ext cx="11831637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目的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：争取自己（黑人）的平等权利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61913" y="4662488"/>
            <a:ext cx="5564187" cy="8302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结果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：迫使美国国会通过民权法案，宣     布种族隔离和歧视政策为非法。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4650" y="4202113"/>
            <a:ext cx="6467475" cy="26193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9" grpId="0"/>
      <p:bldP spid="10" grpId="1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5601" name="矩形 2"/>
          <p:cNvSpPr/>
          <p:nvPr/>
        </p:nvSpPr>
        <p:spPr>
          <a:xfrm>
            <a:off x="158750" y="114300"/>
            <a:ext cx="7023100" cy="644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2.</a:t>
            </a:r>
            <a:r>
              <a:rPr lang="zh-CN" altLang="zh-CN" sz="24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妇女运动</a:t>
            </a:r>
            <a:endParaRPr lang="zh-CN" altLang="zh-CN" sz="2400" b="1"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9218" name="Picture 2" descr="https://timgsa.baidu.com/timg?image&amp;quality=80&amp;size=b9999_10000&amp;sec=1584462781168&amp;di=2b850316136bc10b0e3327e679c59bc4&amp;imgtype=0&amp;src=http%3A%2F%2Ff.hiphotos.baidu.com%2Fbaike%2Fpic%2Fitem%2F359b033b5bb5c9ea487ec66fdf39b6003bf3b3a9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07975" y="2522538"/>
            <a:ext cx="4799013" cy="17668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807200" y="2522538"/>
            <a:ext cx="4081463" cy="18605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158750" y="649288"/>
            <a:ext cx="12004675" cy="8302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华文中宋" panose="02010600040101010101" charset="-122"/>
              </a:rPr>
              <a:t>原因：资本主义国家对妇女的歧视长期存在，二战后随着越来越多的妇女参加工作，妇女运动兴起</a:t>
            </a:r>
            <a:endParaRPr lang="zh-CN" altLang="en-US">
              <a:latin typeface="Gill Sans MT" panose="020b0502020104020203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58750" y="1479550"/>
            <a:ext cx="116586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华文中宋" panose="02010600040101010101" charset="-122"/>
              </a:rPr>
              <a:t>目的：争取妇女与男子平等的权利。</a:t>
            </a:r>
            <a:endParaRPr lang="zh-CN" altLang="en-US">
              <a:latin typeface="Gill Sans MT" panose="020b0502020104020203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58750" y="2062163"/>
            <a:ext cx="12120563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华文中宋" panose="02010600040101010101" charset="-122"/>
              </a:rPr>
              <a:t>结果：大多数国家的妇女获得了选举权和被选举权，一些国家建立了维护妇女权益的机构</a:t>
            </a:r>
            <a:endParaRPr lang="zh-CN" altLang="en-US">
              <a:latin typeface="Gill Sans MT" panose="020b0502020104020203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58750" y="4383088"/>
            <a:ext cx="61118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3</a:t>
            </a:r>
            <a:r>
              <a:rPr lang="zh-CN" altLang="en-US" sz="24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、</a:t>
            </a:r>
            <a:r>
              <a:rPr lang="zh-CN" altLang="zh-CN" sz="24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学生运动，反对越南战争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4875" y="4576763"/>
            <a:ext cx="7448550" cy="21955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文本框 7"/>
          <p:cNvSpPr txBox="1"/>
          <p:nvPr/>
        </p:nvSpPr>
        <p:spPr>
          <a:xfrm>
            <a:off x="109538" y="4791075"/>
            <a:ext cx="4575175" cy="19383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>
                <a:latin typeface="楷体" panose="02010609060101010101" charset="-122"/>
                <a:ea typeface="楷体" panose="02010609060101010101" charset="-122"/>
              </a:rPr>
              <a:t>1973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年，巴黎停战协定签署，美国停止侵越战争。</a:t>
            </a:r>
          </a:p>
          <a:p>
            <a:r>
              <a:rPr lang="en-US" altLang="zh-CN" sz="2400" b="1">
                <a:latin typeface="楷体" panose="02010609060101010101" charset="-122"/>
                <a:ea typeface="楷体" panose="02010609060101010101" charset="-122"/>
              </a:rPr>
              <a:t>1975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年，越南南方解放，实现了全国统一。越南人民的抗美战争取得胜利。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 Box 5"/>
          <p:cNvSpPr txBox="1"/>
          <p:nvPr/>
        </p:nvSpPr>
        <p:spPr>
          <a:xfrm>
            <a:off x="147638" y="738188"/>
            <a:ext cx="11761787" cy="101441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无论自由放任、国家干预，还是建立福利国家，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实质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都是资本主义制度的自我调节，其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目的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是都是为了维护资本主义制度！</a:t>
            </a:r>
            <a:endParaRPr lang="zh-CN" altLang="en-US" sz="24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Rectangle 16"/>
          <p:cNvSpPr/>
          <p:nvPr/>
        </p:nvSpPr>
        <p:spPr>
          <a:xfrm>
            <a:off x="400050" y="1752600"/>
            <a:ext cx="4627563" cy="522288"/>
          </a:xfrm>
          <a:prstGeom prst="rect">
            <a:avLst/>
          </a:prstGeom>
          <a:gradFill rotWithShape="1">
            <a:gsLst>
              <a:gs pos="0">
                <a:srgbClr val="9A9A52">
                  <a:alpha val="100000"/>
                </a:srgbClr>
              </a:gs>
              <a:gs pos="50000">
                <a:srgbClr val="DDDD79">
                  <a:alpha val="100000"/>
                </a:srgbClr>
              </a:gs>
              <a:gs pos="100000">
                <a:srgbClr val="FFFF91">
                  <a:alpha val="100000"/>
                </a:srgbClr>
              </a:gs>
            </a:gsLst>
            <a:lin ang="5400000" scaled="1"/>
          </a:gradFill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2800" b="1">
                <a:solidFill>
                  <a:srgbClr val="0000CC"/>
                </a:solidFill>
                <a:latin typeface="楷体" panose="02010609060101010101" charset="-122"/>
                <a:ea typeface="楷体" panose="02010609060101010101" charset="-122"/>
              </a:rPr>
              <a:t>变化</a:t>
            </a:r>
            <a:r>
              <a:rPr lang="en-US" altLang="zh-CN" sz="2800" b="1">
                <a:solidFill>
                  <a:srgbClr val="0000CC"/>
                </a:solidFill>
                <a:latin typeface="楷体" panose="02010609060101010101" charset="-122"/>
                <a:ea typeface="楷体" panose="02010609060101010101" charset="-122"/>
              </a:rPr>
              <a:t>—</a:t>
            </a:r>
            <a:r>
              <a:rPr lang="zh-CN" altLang="en-US" sz="2800" b="1">
                <a:solidFill>
                  <a:srgbClr val="0000CC"/>
                </a:solidFill>
                <a:latin typeface="楷体" panose="02010609060101010101" charset="-122"/>
                <a:ea typeface="楷体" panose="02010609060101010101" charset="-122"/>
              </a:rPr>
              <a:t>统治的手段方法</a:t>
            </a:r>
          </a:p>
        </p:txBody>
      </p:sp>
      <p:sp>
        <p:nvSpPr>
          <p:cNvPr id="6" name="Text Box 17"/>
          <p:cNvSpPr txBox="1"/>
          <p:nvPr/>
        </p:nvSpPr>
        <p:spPr>
          <a:xfrm>
            <a:off x="6062663" y="1752600"/>
            <a:ext cx="3602037" cy="522288"/>
          </a:xfrm>
          <a:prstGeom prst="rect">
            <a:avLst/>
          </a:prstGeom>
          <a:gradFill rotWithShape="1">
            <a:gsLst>
              <a:gs pos="0">
                <a:srgbClr val="637A86">
                  <a:alpha val="100000"/>
                </a:srgbClr>
              </a:gs>
              <a:gs pos="50000">
                <a:srgbClr val="91B0C1">
                  <a:alpha val="100000"/>
                </a:srgbClr>
              </a:gs>
              <a:gs pos="100000">
                <a:srgbClr val="ADD2E6">
                  <a:alpha val="100000"/>
                </a:srgbClr>
              </a:gs>
            </a:gsLst>
            <a:lin ang="16200000" scaled="1"/>
          </a:gra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0000CC"/>
                </a:solidFill>
                <a:latin typeface="楷体" panose="02010609060101010101" charset="-122"/>
                <a:ea typeface="楷体" panose="02010609060101010101" charset="-122"/>
              </a:rPr>
              <a:t>不变</a:t>
            </a:r>
            <a:r>
              <a:rPr lang="en-US" altLang="zh-CN" sz="2800" b="1">
                <a:solidFill>
                  <a:srgbClr val="0000CC"/>
                </a:solidFill>
                <a:latin typeface="楷体" panose="02010609060101010101" charset="-122"/>
                <a:ea typeface="楷体" panose="02010609060101010101" charset="-122"/>
              </a:rPr>
              <a:t>—</a:t>
            </a:r>
            <a:r>
              <a:rPr lang="zh-CN" altLang="en-US" sz="2800" b="1">
                <a:solidFill>
                  <a:srgbClr val="0000CC"/>
                </a:solidFill>
                <a:latin typeface="楷体" panose="02010609060101010101" charset="-122"/>
                <a:ea typeface="楷体" panose="02010609060101010101" charset="-122"/>
              </a:rPr>
              <a:t>资本主义制度</a:t>
            </a:r>
          </a:p>
        </p:txBody>
      </p:sp>
      <p:sp>
        <p:nvSpPr>
          <p:cNvPr id="26628" name="AutoShape 4"/>
          <p:cNvSpPr/>
          <p:nvPr/>
        </p:nvSpPr>
        <p:spPr>
          <a:xfrm>
            <a:off x="242888" y="39688"/>
            <a:ext cx="2405062" cy="698500"/>
          </a:xfrm>
          <a:prstGeom prst="horizontalScroll">
            <a:avLst>
              <a:gd name="adj" fmla="val 12500"/>
            </a:avLst>
          </a:prstGeom>
          <a:solidFill>
            <a:schemeClr val="accent2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800" b="1" i="1">
                <a:latin typeface="楷体" panose="02010609060101010101" charset="-122"/>
                <a:ea typeface="楷体" panose="02010609060101010101" charset="-122"/>
              </a:rPr>
              <a:t>看透本质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650" y="3194050"/>
            <a:ext cx="11868150" cy="19970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0" y="5300663"/>
            <a:ext cx="11866563" cy="1562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矩形 7"/>
          <p:cNvSpPr/>
          <p:nvPr/>
        </p:nvSpPr>
        <p:spPr>
          <a:xfrm>
            <a:off x="147638" y="2409825"/>
            <a:ext cx="11814175" cy="5635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r>
              <a:rPr lang="zh-CN" altLang="en-US" sz="20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资本主义国家的新变化并没有克服其基本矛盾，</a:t>
            </a:r>
            <a:r>
              <a:rPr lang="en-US" altLang="zh-CN" sz="20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2008</a:t>
            </a:r>
            <a:r>
              <a:rPr lang="zh-CN" altLang="en-US" sz="20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年的金融危机，充分暴露了</a:t>
            </a:r>
            <a:r>
              <a:rPr lang="zh-CN" altLang="en-US" sz="2000" b="1" strike="noStrike" noProof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资本主义固有的弊端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Group 12"/>
          <p:cNvGrpSpPr/>
          <p:nvPr/>
        </p:nvGrpSpPr>
        <p:grpSpPr>
          <a:xfrm>
            <a:off x="5810705" y="1845491"/>
            <a:ext cx="3861103" cy="662725"/>
            <a:chOff x="3696" y="2795"/>
            <a:chExt cx="1502" cy="339"/>
          </a:xfrm>
          <a:solidFill>
            <a:srgbClr val="7030A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grpSp>
          <p:nvGrpSpPr>
            <p:cNvPr id="3" name="Group 13"/>
            <p:cNvGrpSpPr/>
            <p:nvPr/>
          </p:nvGrpSpPr>
          <p:grpSpPr>
            <a:xfrm>
              <a:off x="3696" y="2795"/>
              <a:ext cx="1502" cy="339"/>
              <a:chOff x="3969" y="1126"/>
              <a:chExt cx="1502" cy="339"/>
            </a:xfrm>
            <a:grpFill/>
          </p:grpSpPr>
          <p:sp>
            <p:nvSpPr>
              <p:cNvPr id="459790" name="AutoShape 14"/>
              <p:cNvSpPr>
                <a:spLocks noChangeArrowheads="1"/>
              </p:cNvSpPr>
              <p:nvPr/>
            </p:nvSpPr>
            <p:spPr bwMode="gray">
              <a:xfrm>
                <a:off x="3969" y="1126"/>
                <a:ext cx="1502" cy="339"/>
              </a:xfrm>
              <a:prstGeom prst="roundRect">
                <a:avLst>
                  <a:gd name="adj" fmla="val 50000"/>
                </a:avLst>
              </a:prstGeom>
              <a:grpFill/>
              <a:ln w="9525" algn="ctr">
                <a:noFill/>
                <a:round/>
              </a:ln>
              <a:effectLst>
                <a:outerShdw dist="40161" dir="4293903" algn="ctr" rotWithShape="0">
                  <a:srgbClr val="FFFFCC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zh-CN" altLang="en-US" sz="2215"/>
              </a:p>
            </p:txBody>
          </p:sp>
          <p:sp>
            <p:nvSpPr>
              <p:cNvPr id="459791" name="AutoShape 15"/>
              <p:cNvSpPr>
                <a:spLocks noChangeArrowheads="1"/>
              </p:cNvSpPr>
              <p:nvPr/>
            </p:nvSpPr>
            <p:spPr bwMode="gray">
              <a:xfrm>
                <a:off x="3988" y="1145"/>
                <a:ext cx="1464" cy="303"/>
              </a:xfrm>
              <a:prstGeom prst="roundRect">
                <a:avLst>
                  <a:gd name="adj" fmla="val 50000"/>
                </a:avLst>
              </a:prstGeom>
              <a:grpFill/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endParaRPr lang="zh-CN" altLang="en-US" sz="2215"/>
              </a:p>
            </p:txBody>
          </p:sp>
        </p:grpSp>
        <p:sp>
          <p:nvSpPr>
            <p:cNvPr id="459792" name="Rectangle 16"/>
            <p:cNvSpPr>
              <a:spLocks noChangeArrowheads="1"/>
            </p:cNvSpPr>
            <p:nvPr/>
          </p:nvSpPr>
          <p:spPr bwMode="gray">
            <a:xfrm>
              <a:off x="3992" y="2840"/>
              <a:ext cx="817" cy="279"/>
            </a:xfrm>
            <a:prstGeom prst="rect">
              <a:avLst/>
            </a:prstGeom>
            <a:grpFill/>
            <a:ln w="9525" algn="ctr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zh-CN" altLang="en-US" sz="2955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福利国家</a:t>
              </a:r>
            </a:p>
          </p:txBody>
        </p:sp>
      </p:grpSp>
      <p:grpSp>
        <p:nvGrpSpPr>
          <p:cNvPr id="4" name="Group 17"/>
          <p:cNvGrpSpPr/>
          <p:nvPr/>
        </p:nvGrpSpPr>
        <p:grpSpPr>
          <a:xfrm>
            <a:off x="5810705" y="2813196"/>
            <a:ext cx="3861103" cy="662725"/>
            <a:chOff x="3696" y="2795"/>
            <a:chExt cx="1502" cy="339"/>
          </a:xfrm>
          <a:solidFill>
            <a:schemeClr val="tx2">
              <a:lumMod val="50000"/>
              <a:lumOff val="5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grpSp>
          <p:nvGrpSpPr>
            <p:cNvPr id="5" name="Group 18"/>
            <p:cNvGrpSpPr/>
            <p:nvPr/>
          </p:nvGrpSpPr>
          <p:grpSpPr>
            <a:xfrm>
              <a:off x="3696" y="2795"/>
              <a:ext cx="1502" cy="339"/>
              <a:chOff x="3969" y="1126"/>
              <a:chExt cx="1502" cy="339"/>
            </a:xfrm>
            <a:grpFill/>
          </p:grpSpPr>
          <p:sp>
            <p:nvSpPr>
              <p:cNvPr id="459795" name="AutoShape 19"/>
              <p:cNvSpPr>
                <a:spLocks noChangeArrowheads="1"/>
              </p:cNvSpPr>
              <p:nvPr/>
            </p:nvSpPr>
            <p:spPr bwMode="gray">
              <a:xfrm>
                <a:off x="3969" y="1126"/>
                <a:ext cx="1502" cy="339"/>
              </a:xfrm>
              <a:prstGeom prst="roundRect">
                <a:avLst>
                  <a:gd name="adj" fmla="val 50000"/>
                </a:avLst>
              </a:prstGeom>
              <a:grpFill/>
              <a:ln w="9525" algn="ctr">
                <a:noFill/>
                <a:round/>
              </a:ln>
              <a:effectLst>
                <a:outerShdw dist="40161" dir="4293903" algn="ctr" rotWithShape="0">
                  <a:srgbClr val="FFFFCC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zh-CN" altLang="en-US" sz="2215"/>
              </a:p>
            </p:txBody>
          </p:sp>
          <p:sp>
            <p:nvSpPr>
              <p:cNvPr id="459796" name="AutoShape 20"/>
              <p:cNvSpPr>
                <a:spLocks noChangeArrowheads="1"/>
              </p:cNvSpPr>
              <p:nvPr/>
            </p:nvSpPr>
            <p:spPr bwMode="gray">
              <a:xfrm>
                <a:off x="3988" y="1145"/>
                <a:ext cx="1464" cy="303"/>
              </a:xfrm>
              <a:prstGeom prst="roundRect">
                <a:avLst>
                  <a:gd name="adj" fmla="val 50000"/>
                </a:avLst>
              </a:prstGeom>
              <a:grpFill/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algn="ctr"/>
                <a:endParaRPr lang="zh-CN" altLang="zh-CN" sz="2215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  <p:sp>
          <p:nvSpPr>
            <p:cNvPr id="459797" name="Rectangle 21"/>
            <p:cNvSpPr>
              <a:spLocks noChangeArrowheads="1"/>
            </p:cNvSpPr>
            <p:nvPr/>
          </p:nvSpPr>
          <p:spPr bwMode="gray">
            <a:xfrm>
              <a:off x="3918" y="2795"/>
              <a:ext cx="1149" cy="279"/>
            </a:xfrm>
            <a:prstGeom prst="rect">
              <a:avLst/>
            </a:prstGeom>
            <a:grpFill/>
            <a:ln w="9525" algn="ctr">
              <a:noFill/>
              <a:miter lim="800000"/>
            </a:ln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955">
                  <a:solidFill>
                    <a:schemeClr val="bg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第三产</a:t>
              </a:r>
              <a:r>
                <a:rPr lang="zh-CN" altLang="en-US" sz="2955" smtClean="0">
                  <a:solidFill>
                    <a:schemeClr val="bg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业发展</a:t>
              </a:r>
              <a:endParaRPr lang="zh-CN" altLang="en-US" sz="2955">
                <a:solidFill>
                  <a:schemeClr val="bg2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6" name="Group 85"/>
          <p:cNvGrpSpPr/>
          <p:nvPr/>
        </p:nvGrpSpPr>
        <p:grpSpPr>
          <a:xfrm>
            <a:off x="2963095" y="701843"/>
            <a:ext cx="1037687" cy="6099411"/>
            <a:chOff x="1296" y="1200"/>
            <a:chExt cx="384" cy="2688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459800" name="AutoShape 24"/>
            <p:cNvSpPr>
              <a:spLocks noChangeArrowheads="1"/>
            </p:cNvSpPr>
            <p:nvPr/>
          </p:nvSpPr>
          <p:spPr bwMode="gray">
            <a:xfrm rot="5400000">
              <a:off x="144" y="2352"/>
              <a:ext cx="2688" cy="38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AEAEA">
                    <a:gamma/>
                    <a:shade val="36078"/>
                    <a:invGamma/>
                  </a:srgbClr>
                </a:gs>
                <a:gs pos="50000">
                  <a:srgbClr val="EAEAEA"/>
                </a:gs>
                <a:gs pos="100000">
                  <a:srgbClr val="EAEAEA">
                    <a:gamma/>
                    <a:shade val="36078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</a:ln>
            <a:effectLst>
              <a:outerShdw dist="40161" dir="4293903" algn="ctr" rotWithShape="0">
                <a:srgbClr val="FFFFC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 sz="2215"/>
            </a:p>
          </p:txBody>
        </p:sp>
        <p:sp>
          <p:nvSpPr>
            <p:cNvPr id="459803" name="Text Box 27"/>
            <p:cNvSpPr txBox="1">
              <a:spLocks noChangeArrowheads="1"/>
            </p:cNvSpPr>
            <p:nvPr/>
          </p:nvSpPr>
          <p:spPr bwMode="auto">
            <a:xfrm>
              <a:off x="1378" y="1344"/>
              <a:ext cx="264" cy="2365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vert="eaVert">
              <a:spAutoFit/>
            </a:bodyPr>
            <a:lstStyle/>
            <a:p>
              <a:pPr algn="ctr"/>
              <a:r>
                <a:rPr lang="zh-CN" altLang="en-US" sz="3445" smtClean="0">
                  <a:solidFill>
                    <a:srgbClr val="0000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华文行楷" panose="02010800040101010101" pitchFamily="2" charset="-122"/>
                </a:rPr>
                <a:t>资</a:t>
              </a:r>
              <a:r>
                <a:rPr lang="zh-CN" altLang="en-US" sz="3445">
                  <a:solidFill>
                    <a:srgbClr val="0000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华文行楷" panose="02010800040101010101" pitchFamily="2" charset="-122"/>
                </a:rPr>
                <a:t>本主义的新变化</a:t>
              </a:r>
            </a:p>
          </p:txBody>
        </p:sp>
      </p:grpSp>
      <p:grpSp>
        <p:nvGrpSpPr>
          <p:cNvPr id="7" name="Group 35"/>
          <p:cNvGrpSpPr/>
          <p:nvPr/>
        </p:nvGrpSpPr>
        <p:grpSpPr>
          <a:xfrm>
            <a:off x="5810705" y="877789"/>
            <a:ext cx="3861103" cy="662725"/>
            <a:chOff x="2832" y="1056"/>
            <a:chExt cx="1968" cy="339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grpSp>
          <p:nvGrpSpPr>
            <p:cNvPr id="8" name="Group 30"/>
            <p:cNvGrpSpPr/>
            <p:nvPr/>
          </p:nvGrpSpPr>
          <p:grpSpPr>
            <a:xfrm>
              <a:off x="2832" y="1056"/>
              <a:ext cx="1968" cy="339"/>
              <a:chOff x="3969" y="1126"/>
              <a:chExt cx="1502" cy="339"/>
            </a:xfrm>
          </p:grpSpPr>
          <p:sp>
            <p:nvSpPr>
              <p:cNvPr id="459807" name="AutoShape 31"/>
              <p:cNvSpPr>
                <a:spLocks noChangeArrowheads="1"/>
              </p:cNvSpPr>
              <p:nvPr/>
            </p:nvSpPr>
            <p:spPr bwMode="gray">
              <a:xfrm>
                <a:off x="3969" y="1126"/>
                <a:ext cx="1502" cy="33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EAEAEA">
                      <a:gamma/>
                      <a:shade val="36078"/>
                      <a:invGamma/>
                    </a:srgbClr>
                  </a:gs>
                  <a:gs pos="50000">
                    <a:srgbClr val="EAEAEA"/>
                  </a:gs>
                  <a:gs pos="100000">
                    <a:srgbClr val="EAEAEA">
                      <a:gamma/>
                      <a:shade val="36078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</a:ln>
              <a:effectLst>
                <a:outerShdw dist="40161" dir="4293903" algn="ctr" rotWithShape="0">
                  <a:srgbClr val="FFFFCC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zh-CN" altLang="en-US" sz="2215"/>
              </a:p>
            </p:txBody>
          </p:sp>
          <p:sp>
            <p:nvSpPr>
              <p:cNvPr id="459808" name="AutoShape 32"/>
              <p:cNvSpPr>
                <a:spLocks noChangeArrowheads="1"/>
              </p:cNvSpPr>
              <p:nvPr/>
            </p:nvSpPr>
            <p:spPr bwMode="gray">
              <a:xfrm>
                <a:off x="3988" y="1145"/>
                <a:ext cx="1464" cy="303"/>
              </a:xfrm>
              <a:prstGeom prst="roundRect">
                <a:avLst>
                  <a:gd name="adj" fmla="val 50000"/>
                </a:avLst>
              </a:prstGeom>
              <a:solidFill>
                <a:srgbClr val="FFCC99">
                  <a:alpha val="89999"/>
                </a:srgbClr>
              </a:soli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endParaRPr lang="zh-CN" altLang="en-US" sz="2215"/>
              </a:p>
            </p:txBody>
          </p:sp>
        </p:grpSp>
        <p:sp>
          <p:nvSpPr>
            <p:cNvPr id="459787" name="AutoShape 11"/>
            <p:cNvSpPr>
              <a:spLocks noChangeArrowheads="1"/>
            </p:cNvSpPr>
            <p:nvPr/>
          </p:nvSpPr>
          <p:spPr bwMode="gray">
            <a:xfrm>
              <a:off x="2976" y="1056"/>
              <a:ext cx="1680" cy="303"/>
            </a:xfrm>
            <a:prstGeom prst="roundRect">
              <a:avLst>
                <a:gd name="adj" fmla="val 50000"/>
              </a:avLst>
            </a:prstGeom>
            <a:noFill/>
            <a:ln w="9525" algn="ctr">
              <a:noFill/>
              <a:round/>
            </a:ln>
            <a:effectLst/>
          </p:spPr>
          <p:txBody>
            <a:bodyPr wrap="none" anchor="ctr"/>
            <a:lstStyle/>
            <a:p>
              <a:pPr algn="ctr"/>
              <a:r>
                <a:rPr lang="zh-CN" altLang="en-US" sz="2215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anose="020b0604030504040204" pitchFamily="34" charset="0"/>
                  <a:ea typeface="华文行楷" panose="02010800040101010101" pitchFamily="2" charset="-122"/>
                </a:rPr>
                <a:t>国家垄断资本主义</a:t>
              </a:r>
            </a:p>
          </p:txBody>
        </p:sp>
      </p:grpSp>
      <p:grpSp>
        <p:nvGrpSpPr>
          <p:cNvPr id="9" name="Group 36"/>
          <p:cNvGrpSpPr/>
          <p:nvPr/>
        </p:nvGrpSpPr>
        <p:grpSpPr>
          <a:xfrm>
            <a:off x="5715445" y="5892245"/>
            <a:ext cx="3861103" cy="662725"/>
            <a:chOff x="3696" y="2795"/>
            <a:chExt cx="1502" cy="339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grpSp>
          <p:nvGrpSpPr>
            <p:cNvPr id="10" name="Group 37"/>
            <p:cNvGrpSpPr/>
            <p:nvPr/>
          </p:nvGrpSpPr>
          <p:grpSpPr>
            <a:xfrm>
              <a:off x="3696" y="2795"/>
              <a:ext cx="1502" cy="339"/>
              <a:chOff x="3969" y="1126"/>
              <a:chExt cx="1502" cy="339"/>
            </a:xfrm>
          </p:grpSpPr>
          <p:sp>
            <p:nvSpPr>
              <p:cNvPr id="459814" name="AutoShape 38"/>
              <p:cNvSpPr>
                <a:spLocks noChangeArrowheads="1"/>
              </p:cNvSpPr>
              <p:nvPr/>
            </p:nvSpPr>
            <p:spPr bwMode="gray">
              <a:xfrm>
                <a:off x="3969" y="1126"/>
                <a:ext cx="1502" cy="33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EAEAEA">
                      <a:gamma/>
                      <a:shade val="36078"/>
                      <a:invGamma/>
                    </a:srgbClr>
                  </a:gs>
                  <a:gs pos="50000">
                    <a:srgbClr val="EAEAEA"/>
                  </a:gs>
                  <a:gs pos="100000">
                    <a:srgbClr val="EAEAEA">
                      <a:gamma/>
                      <a:shade val="36078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</a:ln>
              <a:effectLst>
                <a:outerShdw dist="40161" dir="4293903" algn="ctr" rotWithShape="0">
                  <a:srgbClr val="FFFFCC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zh-CN" altLang="en-US" sz="2215"/>
              </a:p>
            </p:txBody>
          </p:sp>
          <p:sp>
            <p:nvSpPr>
              <p:cNvPr id="459815" name="AutoShape 39"/>
              <p:cNvSpPr>
                <a:spLocks noChangeArrowheads="1"/>
              </p:cNvSpPr>
              <p:nvPr/>
            </p:nvSpPr>
            <p:spPr bwMode="gray">
              <a:xfrm>
                <a:off x="3988" y="1145"/>
                <a:ext cx="1464" cy="303"/>
              </a:xfrm>
              <a:prstGeom prst="roundRect">
                <a:avLst>
                  <a:gd name="adj" fmla="val 50000"/>
                </a:avLst>
              </a:prstGeom>
              <a:solidFill>
                <a:srgbClr val="00B0F0">
                  <a:alpha val="89999"/>
                </a:srgbClr>
              </a:soli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zh-CN" altLang="en-US" sz="2215" b="1" smtClean="0">
                    <a:solidFill>
                      <a:schemeClr val="bg2">
                        <a:lumMod val="50000"/>
                      </a:schemeClr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人权与反战运动</a:t>
                </a:r>
                <a:endParaRPr lang="zh-CN" altLang="zh-CN" sz="2215" b="1">
                  <a:solidFill>
                    <a:schemeClr val="bg2">
                      <a:lumMod val="50000"/>
                    </a:schemeClr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</p:grpSp>
        <p:sp>
          <p:nvSpPr>
            <p:cNvPr id="459816" name="Rectangle 40"/>
            <p:cNvSpPr>
              <a:spLocks noChangeArrowheads="1"/>
            </p:cNvSpPr>
            <p:nvPr/>
          </p:nvSpPr>
          <p:spPr bwMode="gray">
            <a:xfrm>
              <a:off x="4059" y="2840"/>
              <a:ext cx="817" cy="221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algn="ctr"/>
              <a:endParaRPr lang="zh-CN" altLang="en-US" sz="2215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行楷" pitchFamily="2" charset="-122"/>
              </a:endParaRPr>
            </a:p>
          </p:txBody>
        </p:sp>
      </p:grpSp>
      <p:grpSp>
        <p:nvGrpSpPr>
          <p:cNvPr id="11" name="Group 49"/>
          <p:cNvGrpSpPr/>
          <p:nvPr/>
        </p:nvGrpSpPr>
        <p:grpSpPr>
          <a:xfrm>
            <a:off x="4000804" y="877789"/>
            <a:ext cx="1524120" cy="471140"/>
            <a:chOff x="2352" y="960"/>
            <a:chExt cx="720" cy="241"/>
          </a:xfrm>
        </p:grpSpPr>
        <p:sp>
          <p:nvSpPr>
            <p:cNvPr id="459824" name="Text Box 48"/>
            <p:cNvSpPr txBox="1">
              <a:spLocks noChangeArrowheads="1"/>
            </p:cNvSpPr>
            <p:nvPr/>
          </p:nvSpPr>
          <p:spPr bwMode="auto">
            <a:xfrm>
              <a:off x="2352" y="960"/>
              <a:ext cx="679" cy="241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465">
                  <a:solidFill>
                    <a:srgbClr val="0000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宋体" panose="02010600030101010101" pitchFamily="2" charset="-122"/>
                </a:rPr>
                <a:t>发展模式</a:t>
              </a:r>
            </a:p>
          </p:txBody>
        </p:sp>
        <p:sp>
          <p:nvSpPr>
            <p:cNvPr id="459823" name="Line 47"/>
            <p:cNvSpPr>
              <a:spLocks noChangeShapeType="1"/>
            </p:cNvSpPr>
            <p:nvPr/>
          </p:nvSpPr>
          <p:spPr bwMode="auto">
            <a:xfrm flipV="1">
              <a:off x="2352" y="1200"/>
              <a:ext cx="720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215"/>
            </a:p>
          </p:txBody>
        </p:sp>
      </p:grpSp>
      <p:grpSp>
        <p:nvGrpSpPr>
          <p:cNvPr id="12" name="Group 50"/>
          <p:cNvGrpSpPr/>
          <p:nvPr/>
        </p:nvGrpSpPr>
        <p:grpSpPr>
          <a:xfrm>
            <a:off x="4000804" y="1845489"/>
            <a:ext cx="1524120" cy="471140"/>
            <a:chOff x="2352" y="960"/>
            <a:chExt cx="720" cy="241"/>
          </a:xfrm>
        </p:grpSpPr>
        <p:sp>
          <p:nvSpPr>
            <p:cNvPr id="459827" name="Text Box 51"/>
            <p:cNvSpPr txBox="1">
              <a:spLocks noChangeArrowheads="1"/>
            </p:cNvSpPr>
            <p:nvPr/>
          </p:nvSpPr>
          <p:spPr bwMode="auto">
            <a:xfrm>
              <a:off x="2352" y="960"/>
              <a:ext cx="679" cy="241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465">
                  <a:solidFill>
                    <a:srgbClr val="0000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宋体" panose="02010600030101010101" pitchFamily="2" charset="-122"/>
                </a:rPr>
                <a:t>社会政策</a:t>
              </a:r>
            </a:p>
          </p:txBody>
        </p:sp>
        <p:sp>
          <p:nvSpPr>
            <p:cNvPr id="459828" name="Line 52"/>
            <p:cNvSpPr>
              <a:spLocks noChangeShapeType="1"/>
            </p:cNvSpPr>
            <p:nvPr/>
          </p:nvSpPr>
          <p:spPr bwMode="auto">
            <a:xfrm flipV="1">
              <a:off x="2352" y="1200"/>
              <a:ext cx="720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215"/>
            </a:p>
          </p:txBody>
        </p:sp>
      </p:grpSp>
      <p:grpSp>
        <p:nvGrpSpPr>
          <p:cNvPr id="13" name="Group 53"/>
          <p:cNvGrpSpPr/>
          <p:nvPr/>
        </p:nvGrpSpPr>
        <p:grpSpPr>
          <a:xfrm>
            <a:off x="4000804" y="2813192"/>
            <a:ext cx="1524120" cy="471140"/>
            <a:chOff x="2352" y="960"/>
            <a:chExt cx="720" cy="241"/>
          </a:xfrm>
        </p:grpSpPr>
        <p:sp>
          <p:nvSpPr>
            <p:cNvPr id="459830" name="Text Box 54"/>
            <p:cNvSpPr txBox="1">
              <a:spLocks noChangeArrowheads="1"/>
            </p:cNvSpPr>
            <p:nvPr/>
          </p:nvSpPr>
          <p:spPr bwMode="auto">
            <a:xfrm>
              <a:off x="2352" y="960"/>
              <a:ext cx="679" cy="241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465">
                  <a:solidFill>
                    <a:srgbClr val="0000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宋体" panose="02010600030101010101" pitchFamily="2" charset="-122"/>
                </a:rPr>
                <a:t>产业结构</a:t>
              </a:r>
            </a:p>
          </p:txBody>
        </p:sp>
        <p:sp>
          <p:nvSpPr>
            <p:cNvPr id="459831" name="Line 55"/>
            <p:cNvSpPr>
              <a:spLocks noChangeShapeType="1"/>
            </p:cNvSpPr>
            <p:nvPr/>
          </p:nvSpPr>
          <p:spPr bwMode="auto">
            <a:xfrm flipV="1">
              <a:off x="2352" y="1200"/>
              <a:ext cx="720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215"/>
            </a:p>
          </p:txBody>
        </p:sp>
      </p:grpSp>
      <p:grpSp>
        <p:nvGrpSpPr>
          <p:cNvPr id="14" name="Group 56"/>
          <p:cNvGrpSpPr/>
          <p:nvPr/>
        </p:nvGrpSpPr>
        <p:grpSpPr>
          <a:xfrm>
            <a:off x="4096059" y="3692921"/>
            <a:ext cx="1524120" cy="471140"/>
            <a:chOff x="2352" y="960"/>
            <a:chExt cx="720" cy="241"/>
          </a:xfrm>
        </p:grpSpPr>
        <p:sp>
          <p:nvSpPr>
            <p:cNvPr id="459833" name="Text Box 57"/>
            <p:cNvSpPr txBox="1">
              <a:spLocks noChangeArrowheads="1"/>
            </p:cNvSpPr>
            <p:nvPr/>
          </p:nvSpPr>
          <p:spPr bwMode="auto">
            <a:xfrm>
              <a:off x="2352" y="960"/>
              <a:ext cx="679" cy="241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465">
                  <a:solidFill>
                    <a:srgbClr val="0000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宋体" panose="02010600030101010101" pitchFamily="2" charset="-122"/>
                </a:rPr>
                <a:t>增长模式</a:t>
              </a:r>
            </a:p>
          </p:txBody>
        </p:sp>
        <p:sp>
          <p:nvSpPr>
            <p:cNvPr id="459834" name="Line 58"/>
            <p:cNvSpPr>
              <a:spLocks noChangeShapeType="1"/>
            </p:cNvSpPr>
            <p:nvPr/>
          </p:nvSpPr>
          <p:spPr bwMode="auto">
            <a:xfrm flipV="1">
              <a:off x="2352" y="1200"/>
              <a:ext cx="720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215"/>
            </a:p>
          </p:txBody>
        </p:sp>
      </p:grpSp>
      <p:grpSp>
        <p:nvGrpSpPr>
          <p:cNvPr id="15" name="Group 60"/>
          <p:cNvGrpSpPr/>
          <p:nvPr/>
        </p:nvGrpSpPr>
        <p:grpSpPr>
          <a:xfrm>
            <a:off x="380989" y="1493600"/>
            <a:ext cx="2540200" cy="662725"/>
            <a:chOff x="2832" y="1056"/>
            <a:chExt cx="1968" cy="339"/>
          </a:xfrm>
        </p:grpSpPr>
        <p:grpSp>
          <p:nvGrpSpPr>
            <p:cNvPr id="16" name="Group 61"/>
            <p:cNvGrpSpPr/>
            <p:nvPr/>
          </p:nvGrpSpPr>
          <p:grpSpPr>
            <a:xfrm>
              <a:off x="2832" y="1056"/>
              <a:ext cx="1968" cy="339"/>
              <a:chOff x="3969" y="1126"/>
              <a:chExt cx="1502" cy="339"/>
            </a:xfrm>
          </p:grpSpPr>
          <p:sp>
            <p:nvSpPr>
              <p:cNvPr id="459838" name="AutoShape 62"/>
              <p:cNvSpPr>
                <a:spLocks noChangeArrowheads="1"/>
              </p:cNvSpPr>
              <p:nvPr/>
            </p:nvSpPr>
            <p:spPr bwMode="gray">
              <a:xfrm>
                <a:off x="3969" y="1126"/>
                <a:ext cx="1502" cy="33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EAEAEA">
                      <a:gamma/>
                      <a:shade val="36078"/>
                      <a:invGamma/>
                    </a:srgbClr>
                  </a:gs>
                  <a:gs pos="50000">
                    <a:srgbClr val="EAEAEA"/>
                  </a:gs>
                  <a:gs pos="100000">
                    <a:srgbClr val="EAEAEA">
                      <a:gamma/>
                      <a:shade val="36078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</a:ln>
              <a:effectLst>
                <a:outerShdw dist="40161" dir="4293903" algn="ctr" rotWithShape="0">
                  <a:srgbClr val="FFFFCC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zh-CN" altLang="en-US" sz="2215"/>
              </a:p>
            </p:txBody>
          </p:sp>
          <p:sp>
            <p:nvSpPr>
              <p:cNvPr id="459839" name="AutoShape 63"/>
              <p:cNvSpPr>
                <a:spLocks noChangeArrowheads="1"/>
              </p:cNvSpPr>
              <p:nvPr/>
            </p:nvSpPr>
            <p:spPr bwMode="gray">
              <a:xfrm>
                <a:off x="3988" y="1145"/>
                <a:ext cx="1464" cy="303"/>
              </a:xfrm>
              <a:prstGeom prst="roundRect">
                <a:avLst>
                  <a:gd name="adj" fmla="val 50000"/>
                </a:avLst>
              </a:prstGeom>
              <a:solidFill>
                <a:srgbClr val="FFCC99">
                  <a:alpha val="89999"/>
                </a:srgbClr>
              </a:soli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endParaRPr lang="zh-CN" altLang="en-US" sz="2215"/>
              </a:p>
            </p:txBody>
          </p:sp>
        </p:grpSp>
        <p:sp>
          <p:nvSpPr>
            <p:cNvPr id="459840" name="AutoShape 64"/>
            <p:cNvSpPr>
              <a:spLocks noChangeArrowheads="1"/>
            </p:cNvSpPr>
            <p:nvPr/>
          </p:nvSpPr>
          <p:spPr bwMode="gray">
            <a:xfrm>
              <a:off x="2976" y="1056"/>
              <a:ext cx="1680" cy="303"/>
            </a:xfrm>
            <a:prstGeom prst="roundRect">
              <a:avLst>
                <a:gd name="adj" fmla="val 50000"/>
              </a:avLst>
            </a:prstGeom>
            <a:noFill/>
            <a:ln w="9525" algn="ctr">
              <a:noFill/>
              <a:round/>
            </a:ln>
            <a:effectLst/>
          </p:spPr>
          <p:txBody>
            <a:bodyPr wrap="none" anchor="ctr"/>
            <a:lstStyle/>
            <a:p>
              <a:pPr algn="ctr"/>
              <a:r>
                <a:rPr lang="zh-CN" altLang="en-US" sz="2955" b="1">
                  <a:solidFill>
                    <a:srgbClr val="FF0000"/>
                  </a:solidFill>
                  <a:ea typeface="华文行楷" panose="02010800040101010101" pitchFamily="2" charset="-122"/>
                </a:rPr>
                <a:t>制度创新</a:t>
              </a:r>
            </a:p>
          </p:txBody>
        </p:sp>
      </p:grpSp>
      <p:grpSp>
        <p:nvGrpSpPr>
          <p:cNvPr id="17" name="Group 65"/>
          <p:cNvGrpSpPr/>
          <p:nvPr/>
        </p:nvGrpSpPr>
        <p:grpSpPr>
          <a:xfrm>
            <a:off x="285733" y="3165084"/>
            <a:ext cx="2540200" cy="662725"/>
            <a:chOff x="2832" y="1056"/>
            <a:chExt cx="1968" cy="339"/>
          </a:xfrm>
        </p:grpSpPr>
        <p:grpSp>
          <p:nvGrpSpPr>
            <p:cNvPr id="18" name="Group 66"/>
            <p:cNvGrpSpPr/>
            <p:nvPr/>
          </p:nvGrpSpPr>
          <p:grpSpPr>
            <a:xfrm>
              <a:off x="2832" y="1056"/>
              <a:ext cx="1968" cy="339"/>
              <a:chOff x="3969" y="1126"/>
              <a:chExt cx="1502" cy="339"/>
            </a:xfrm>
          </p:grpSpPr>
          <p:sp>
            <p:nvSpPr>
              <p:cNvPr id="459843" name="AutoShape 67"/>
              <p:cNvSpPr>
                <a:spLocks noChangeArrowheads="1"/>
              </p:cNvSpPr>
              <p:nvPr/>
            </p:nvSpPr>
            <p:spPr bwMode="gray">
              <a:xfrm>
                <a:off x="3969" y="1126"/>
                <a:ext cx="1502" cy="33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EAEAEA">
                      <a:gamma/>
                      <a:shade val="36078"/>
                      <a:invGamma/>
                    </a:srgbClr>
                  </a:gs>
                  <a:gs pos="50000">
                    <a:srgbClr val="EAEAEA"/>
                  </a:gs>
                  <a:gs pos="100000">
                    <a:srgbClr val="EAEAEA">
                      <a:gamma/>
                      <a:shade val="36078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</a:ln>
              <a:effectLst>
                <a:outerShdw dist="40161" dir="4293903" algn="ctr" rotWithShape="0">
                  <a:srgbClr val="FFFFCC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zh-CN" altLang="en-US" sz="2215"/>
              </a:p>
            </p:txBody>
          </p:sp>
          <p:sp>
            <p:nvSpPr>
              <p:cNvPr id="459844" name="AutoShape 68"/>
              <p:cNvSpPr>
                <a:spLocks noChangeArrowheads="1"/>
              </p:cNvSpPr>
              <p:nvPr/>
            </p:nvSpPr>
            <p:spPr bwMode="gray">
              <a:xfrm>
                <a:off x="3988" y="1145"/>
                <a:ext cx="1464" cy="303"/>
              </a:xfrm>
              <a:prstGeom prst="roundRect">
                <a:avLst>
                  <a:gd name="adj" fmla="val 50000"/>
                </a:avLst>
              </a:prstGeom>
              <a:solidFill>
                <a:srgbClr val="FFCC99">
                  <a:alpha val="89999"/>
                </a:srgbClr>
              </a:soli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endParaRPr lang="zh-CN" altLang="en-US" sz="2215"/>
              </a:p>
            </p:txBody>
          </p:sp>
        </p:grpSp>
        <p:sp>
          <p:nvSpPr>
            <p:cNvPr id="459845" name="AutoShape 69"/>
            <p:cNvSpPr>
              <a:spLocks noChangeArrowheads="1"/>
            </p:cNvSpPr>
            <p:nvPr/>
          </p:nvSpPr>
          <p:spPr bwMode="gray">
            <a:xfrm>
              <a:off x="2976" y="1056"/>
              <a:ext cx="1680" cy="303"/>
            </a:xfrm>
            <a:prstGeom prst="roundRect">
              <a:avLst>
                <a:gd name="adj" fmla="val 50000"/>
              </a:avLst>
            </a:prstGeom>
            <a:noFill/>
            <a:ln w="9525" algn="ctr">
              <a:noFill/>
              <a:round/>
            </a:ln>
            <a:effectLst/>
          </p:spPr>
          <p:txBody>
            <a:bodyPr wrap="none" anchor="ctr"/>
            <a:lstStyle/>
            <a:p>
              <a:pPr algn="ctr"/>
              <a:r>
                <a:rPr lang="zh-CN" altLang="en-US" sz="2955" b="1">
                  <a:solidFill>
                    <a:srgbClr val="FF0000"/>
                  </a:solidFill>
                  <a:ea typeface="华文行楷" panose="02010800040101010101" pitchFamily="2" charset="-122"/>
                </a:rPr>
                <a:t>科技创新</a:t>
              </a:r>
            </a:p>
          </p:txBody>
        </p:sp>
      </p:grpSp>
      <p:grpSp>
        <p:nvGrpSpPr>
          <p:cNvPr id="19" name="Group 75"/>
          <p:cNvGrpSpPr/>
          <p:nvPr/>
        </p:nvGrpSpPr>
        <p:grpSpPr>
          <a:xfrm>
            <a:off x="10117836" y="-163407"/>
            <a:ext cx="1135211" cy="7021407"/>
            <a:chOff x="5088" y="384"/>
            <a:chExt cx="384" cy="3408"/>
          </a:xfrm>
        </p:grpSpPr>
        <p:sp>
          <p:nvSpPr>
            <p:cNvPr id="459848" name="AutoShape 72"/>
            <p:cNvSpPr>
              <a:spLocks noChangeArrowheads="1"/>
            </p:cNvSpPr>
            <p:nvPr/>
          </p:nvSpPr>
          <p:spPr bwMode="gray">
            <a:xfrm rot="5400000">
              <a:off x="3576" y="1896"/>
              <a:ext cx="3408" cy="38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AEAEA">
                    <a:gamma/>
                    <a:shade val="36078"/>
                    <a:invGamma/>
                  </a:srgbClr>
                </a:gs>
                <a:gs pos="50000">
                  <a:srgbClr val="EAEAEA"/>
                </a:gs>
                <a:gs pos="100000">
                  <a:srgbClr val="EAEAEA">
                    <a:gamma/>
                    <a:shade val="36078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</a:ln>
            <a:effectLst>
              <a:outerShdw dist="40161" dir="4293903" algn="ctr" rotWithShape="0">
                <a:srgbClr val="FFFFC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 sz="2215"/>
            </a:p>
          </p:txBody>
        </p:sp>
        <p:sp>
          <p:nvSpPr>
            <p:cNvPr id="459850" name="Text Box 74"/>
            <p:cNvSpPr txBox="1">
              <a:spLocks noChangeArrowheads="1"/>
            </p:cNvSpPr>
            <p:nvPr/>
          </p:nvSpPr>
          <p:spPr bwMode="auto">
            <a:xfrm>
              <a:off x="5193" y="528"/>
              <a:ext cx="241" cy="312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vert="eaVert">
              <a:spAutoFit/>
            </a:bodyPr>
            <a:lstStyle/>
            <a:p>
              <a:pPr algn="ctr"/>
              <a:r>
                <a:rPr lang="zh-CN" altLang="en-US" sz="3445">
                  <a:effectLst>
                    <a:outerShdw blurRad="38100" dist="38100" dir="2700000" algn="tl">
                      <a:srgbClr val="C0C0C0"/>
                    </a:outerShdw>
                  </a:effectLst>
                  <a:ea typeface="华文行楷" panose="02010800040101010101" pitchFamily="2" charset="-122"/>
                </a:rPr>
                <a:t>资本主义制度的自我调节和发展</a:t>
              </a:r>
            </a:p>
          </p:txBody>
        </p:sp>
      </p:grpSp>
      <p:sp>
        <p:nvSpPr>
          <p:cNvPr id="459860" name="Oval 84"/>
          <p:cNvSpPr>
            <a:spLocks noChangeArrowheads="1"/>
          </p:cNvSpPr>
          <p:nvPr/>
        </p:nvSpPr>
        <p:spPr bwMode="auto">
          <a:xfrm>
            <a:off x="3122507" y="4162213"/>
            <a:ext cx="711200" cy="1595120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</a:ln>
          <a:effectLst/>
        </p:spPr>
        <p:txBody>
          <a:bodyPr wrap="none" anchor="ctr"/>
          <a:lstStyle/>
          <a:p>
            <a:endParaRPr lang="zh-CN" altLang="en-US" sz="2215"/>
          </a:p>
        </p:txBody>
      </p:sp>
      <p:grpSp>
        <p:nvGrpSpPr>
          <p:cNvPr id="58" name="Group 65"/>
          <p:cNvGrpSpPr/>
          <p:nvPr/>
        </p:nvGrpSpPr>
        <p:grpSpPr>
          <a:xfrm>
            <a:off x="285733" y="5012516"/>
            <a:ext cx="2540200" cy="662725"/>
            <a:chOff x="2832" y="1056"/>
            <a:chExt cx="1968" cy="339"/>
          </a:xfrm>
        </p:grpSpPr>
        <p:grpSp>
          <p:nvGrpSpPr>
            <p:cNvPr id="59" name="Group 66"/>
            <p:cNvGrpSpPr/>
            <p:nvPr/>
          </p:nvGrpSpPr>
          <p:grpSpPr>
            <a:xfrm>
              <a:off x="2832" y="1056"/>
              <a:ext cx="1968" cy="339"/>
              <a:chOff x="3969" y="1126"/>
              <a:chExt cx="1502" cy="339"/>
            </a:xfrm>
          </p:grpSpPr>
          <p:sp>
            <p:nvSpPr>
              <p:cNvPr id="61" name="AutoShape 67"/>
              <p:cNvSpPr>
                <a:spLocks noChangeArrowheads="1"/>
              </p:cNvSpPr>
              <p:nvPr/>
            </p:nvSpPr>
            <p:spPr bwMode="gray">
              <a:xfrm>
                <a:off x="3969" y="1126"/>
                <a:ext cx="1502" cy="33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EAEAEA">
                      <a:gamma/>
                      <a:shade val="36078"/>
                      <a:invGamma/>
                    </a:srgbClr>
                  </a:gs>
                  <a:gs pos="50000">
                    <a:srgbClr val="EAEAEA"/>
                  </a:gs>
                  <a:gs pos="100000">
                    <a:srgbClr val="EAEAEA">
                      <a:gamma/>
                      <a:shade val="36078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</a:ln>
              <a:effectLst>
                <a:outerShdw dist="40161" dir="4293903" algn="ctr" rotWithShape="0">
                  <a:srgbClr val="FFFFCC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zh-CN" altLang="en-US" sz="2215"/>
              </a:p>
            </p:txBody>
          </p:sp>
          <p:sp>
            <p:nvSpPr>
              <p:cNvPr id="62" name="AutoShape 68"/>
              <p:cNvSpPr>
                <a:spLocks noChangeArrowheads="1"/>
              </p:cNvSpPr>
              <p:nvPr/>
            </p:nvSpPr>
            <p:spPr bwMode="gray">
              <a:xfrm>
                <a:off x="3988" y="1145"/>
                <a:ext cx="1464" cy="303"/>
              </a:xfrm>
              <a:prstGeom prst="roundRect">
                <a:avLst>
                  <a:gd name="adj" fmla="val 50000"/>
                </a:avLst>
              </a:prstGeom>
              <a:solidFill>
                <a:srgbClr val="FFCC99">
                  <a:alpha val="89999"/>
                </a:srgbClr>
              </a:soli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endParaRPr lang="zh-CN" altLang="en-US" sz="2215"/>
              </a:p>
            </p:txBody>
          </p:sp>
        </p:grpSp>
        <p:sp>
          <p:nvSpPr>
            <p:cNvPr id="60" name="AutoShape 69"/>
            <p:cNvSpPr>
              <a:spLocks noChangeArrowheads="1"/>
            </p:cNvSpPr>
            <p:nvPr/>
          </p:nvSpPr>
          <p:spPr bwMode="gray">
            <a:xfrm>
              <a:off x="2976" y="1056"/>
              <a:ext cx="1680" cy="303"/>
            </a:xfrm>
            <a:prstGeom prst="roundRect">
              <a:avLst>
                <a:gd name="adj" fmla="val 50000"/>
              </a:avLst>
            </a:prstGeom>
            <a:noFill/>
            <a:ln w="9525" algn="ctr">
              <a:noFill/>
              <a:round/>
            </a:ln>
            <a:effectLst/>
          </p:spPr>
          <p:txBody>
            <a:bodyPr wrap="none" anchor="ctr"/>
            <a:lstStyle/>
            <a:p>
              <a:pPr algn="ctr"/>
              <a:r>
                <a:rPr lang="zh-CN" altLang="en-US" sz="2955" b="1" smtClean="0">
                  <a:solidFill>
                    <a:srgbClr val="FF0000"/>
                  </a:solidFill>
                  <a:ea typeface="华文行楷" panose="02010800040101010101" pitchFamily="2" charset="-122"/>
                </a:rPr>
                <a:t>社会变化</a:t>
              </a:r>
              <a:endParaRPr lang="zh-CN" altLang="en-US" sz="2955" b="1">
                <a:solidFill>
                  <a:srgbClr val="FF0000"/>
                </a:solidFill>
                <a:ea typeface="华文行楷" pitchFamily="2" charset="-122"/>
              </a:endParaRPr>
            </a:p>
          </p:txBody>
        </p:sp>
      </p:grpSp>
      <p:grpSp>
        <p:nvGrpSpPr>
          <p:cNvPr id="63" name="Group 56"/>
          <p:cNvGrpSpPr/>
          <p:nvPr/>
        </p:nvGrpSpPr>
        <p:grpSpPr>
          <a:xfrm>
            <a:off x="4096059" y="5892247"/>
            <a:ext cx="1524120" cy="471141"/>
            <a:chOff x="2352" y="960"/>
            <a:chExt cx="720" cy="241"/>
          </a:xfrm>
        </p:grpSpPr>
        <p:sp>
          <p:nvSpPr>
            <p:cNvPr id="64" name="Text Box 57"/>
            <p:cNvSpPr txBox="1">
              <a:spLocks noChangeArrowheads="1"/>
            </p:cNvSpPr>
            <p:nvPr/>
          </p:nvSpPr>
          <p:spPr bwMode="auto">
            <a:xfrm>
              <a:off x="2352" y="960"/>
              <a:ext cx="679" cy="241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465" smtClean="0">
                  <a:solidFill>
                    <a:srgbClr val="0000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宋体" panose="02010600030101010101" pitchFamily="2" charset="-122"/>
                </a:rPr>
                <a:t>社会运动</a:t>
              </a:r>
              <a:endParaRPr lang="zh-CN" altLang="en-US" sz="2465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itchFamily="2" charset="-122"/>
              </a:endParaRPr>
            </a:p>
          </p:txBody>
        </p:sp>
        <p:sp>
          <p:nvSpPr>
            <p:cNvPr id="65" name="Line 58"/>
            <p:cNvSpPr>
              <a:spLocks noChangeShapeType="1"/>
            </p:cNvSpPr>
            <p:nvPr/>
          </p:nvSpPr>
          <p:spPr bwMode="auto">
            <a:xfrm flipV="1">
              <a:off x="2352" y="1200"/>
              <a:ext cx="720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215"/>
            </a:p>
          </p:txBody>
        </p:sp>
      </p:grpSp>
      <p:grpSp>
        <p:nvGrpSpPr>
          <p:cNvPr id="66" name="Group 36"/>
          <p:cNvGrpSpPr/>
          <p:nvPr/>
        </p:nvGrpSpPr>
        <p:grpSpPr>
          <a:xfrm>
            <a:off x="5715445" y="3692923"/>
            <a:ext cx="3861103" cy="662725"/>
            <a:chOff x="3696" y="2795"/>
            <a:chExt cx="1502" cy="339"/>
          </a:xfrm>
          <a:solidFill>
            <a:srgbClr val="92D05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grpSp>
          <p:nvGrpSpPr>
            <p:cNvPr id="67" name="Group 37"/>
            <p:cNvGrpSpPr/>
            <p:nvPr/>
          </p:nvGrpSpPr>
          <p:grpSpPr>
            <a:xfrm>
              <a:off x="3696" y="2795"/>
              <a:ext cx="1502" cy="339"/>
              <a:chOff x="3969" y="1126"/>
              <a:chExt cx="1502" cy="339"/>
            </a:xfrm>
            <a:grpFill/>
          </p:grpSpPr>
          <p:sp>
            <p:nvSpPr>
              <p:cNvPr id="69" name="AutoShape 38"/>
              <p:cNvSpPr>
                <a:spLocks noChangeArrowheads="1"/>
              </p:cNvSpPr>
              <p:nvPr/>
            </p:nvSpPr>
            <p:spPr bwMode="gray">
              <a:xfrm>
                <a:off x="3969" y="1126"/>
                <a:ext cx="1502" cy="339"/>
              </a:xfrm>
              <a:prstGeom prst="roundRect">
                <a:avLst>
                  <a:gd name="adj" fmla="val 50000"/>
                </a:avLst>
              </a:prstGeom>
              <a:grpFill/>
              <a:ln w="9525" algn="ctr">
                <a:noFill/>
                <a:round/>
              </a:ln>
              <a:effectLst>
                <a:outerShdw dist="40161" dir="4293903" algn="ctr" rotWithShape="0">
                  <a:srgbClr val="FFFFCC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zh-CN" altLang="en-US" sz="2215"/>
              </a:p>
            </p:txBody>
          </p:sp>
          <p:sp>
            <p:nvSpPr>
              <p:cNvPr id="70" name="AutoShape 39"/>
              <p:cNvSpPr>
                <a:spLocks noChangeArrowheads="1"/>
              </p:cNvSpPr>
              <p:nvPr/>
            </p:nvSpPr>
            <p:spPr bwMode="gray">
              <a:xfrm>
                <a:off x="3988" y="1145"/>
                <a:ext cx="1464" cy="303"/>
              </a:xfrm>
              <a:prstGeom prst="roundRect">
                <a:avLst>
                  <a:gd name="adj" fmla="val 50000"/>
                </a:avLst>
              </a:prstGeom>
              <a:grpFill/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algn="ctr"/>
                <a:endParaRPr lang="zh-CN" altLang="zh-CN" sz="2215">
                  <a:effectLst>
                    <a:outerShdw blurRad="38100" dist="38100" dir="2700000" algn="tl">
                      <a:srgbClr val="FFFFFF"/>
                    </a:outerShdw>
                  </a:effectLst>
                  <a:ea typeface="华文行楷" pitchFamily="2" charset="-122"/>
                </a:endParaRPr>
              </a:p>
            </p:txBody>
          </p:sp>
        </p:grpSp>
        <p:sp>
          <p:nvSpPr>
            <p:cNvPr id="68" name="Rectangle 40"/>
            <p:cNvSpPr>
              <a:spLocks noChangeArrowheads="1"/>
            </p:cNvSpPr>
            <p:nvPr/>
          </p:nvSpPr>
          <p:spPr bwMode="gray">
            <a:xfrm>
              <a:off x="4067" y="2795"/>
              <a:ext cx="817" cy="279"/>
            </a:xfrm>
            <a:prstGeom prst="rect">
              <a:avLst/>
            </a:prstGeom>
            <a:grpFill/>
            <a:ln w="9525" algn="ctr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US" altLang="zh-CN" sz="2955" b="1" smtClean="0">
                  <a:solidFill>
                    <a:schemeClr val="bg2">
                      <a:lumMod val="50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“</a:t>
              </a:r>
              <a:r>
                <a:rPr lang="zh-CN" altLang="en-US" sz="2955" b="1" smtClean="0">
                  <a:solidFill>
                    <a:schemeClr val="bg2">
                      <a:lumMod val="50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新</a:t>
              </a:r>
              <a:r>
                <a:rPr lang="zh-CN" altLang="en-US" sz="2955" b="1">
                  <a:solidFill>
                    <a:schemeClr val="bg2">
                      <a:lumMod val="50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经</a:t>
              </a:r>
              <a:r>
                <a:rPr lang="zh-CN" altLang="en-US" sz="2955" b="1" smtClean="0">
                  <a:solidFill>
                    <a:schemeClr val="bg2">
                      <a:lumMod val="50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济</a:t>
              </a:r>
              <a:r>
                <a:rPr lang="en-US" altLang="zh-CN" sz="2955" b="1" smtClean="0">
                  <a:solidFill>
                    <a:schemeClr val="bg2">
                      <a:lumMod val="50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”</a:t>
              </a:r>
              <a:endParaRPr lang="zh-CN" altLang="en-US" sz="2955" b="1">
                <a:solidFill>
                  <a:schemeClr val="bg2">
                    <a:lumMod val="50000"/>
                  </a:schemeClr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72" name="Group 53"/>
          <p:cNvGrpSpPr/>
          <p:nvPr/>
        </p:nvGrpSpPr>
        <p:grpSpPr>
          <a:xfrm>
            <a:off x="4096059" y="4924545"/>
            <a:ext cx="1524120" cy="471141"/>
            <a:chOff x="2352" y="960"/>
            <a:chExt cx="720" cy="241"/>
          </a:xfrm>
        </p:grpSpPr>
        <p:sp>
          <p:nvSpPr>
            <p:cNvPr id="73" name="Text Box 54"/>
            <p:cNvSpPr txBox="1">
              <a:spLocks noChangeArrowheads="1"/>
            </p:cNvSpPr>
            <p:nvPr/>
          </p:nvSpPr>
          <p:spPr bwMode="auto">
            <a:xfrm>
              <a:off x="2352" y="960"/>
              <a:ext cx="679" cy="241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465" smtClean="0">
                  <a:solidFill>
                    <a:srgbClr val="0000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宋体" panose="02010600030101010101" pitchFamily="2" charset="-122"/>
                </a:rPr>
                <a:t>阶级关系</a:t>
              </a:r>
              <a:endParaRPr lang="zh-CN" altLang="en-US" sz="2465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anose="02010600030101010101" pitchFamily="2" charset="-122"/>
              </a:endParaRPr>
            </a:p>
          </p:txBody>
        </p:sp>
        <p:sp>
          <p:nvSpPr>
            <p:cNvPr id="74" name="Line 55"/>
            <p:cNvSpPr>
              <a:spLocks noChangeShapeType="1"/>
            </p:cNvSpPr>
            <p:nvPr/>
          </p:nvSpPr>
          <p:spPr bwMode="auto">
            <a:xfrm flipV="1">
              <a:off x="2352" y="1200"/>
              <a:ext cx="720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215"/>
            </a:p>
          </p:txBody>
        </p:sp>
      </p:grpSp>
      <p:grpSp>
        <p:nvGrpSpPr>
          <p:cNvPr id="76" name="Group 17"/>
          <p:cNvGrpSpPr/>
          <p:nvPr/>
        </p:nvGrpSpPr>
        <p:grpSpPr>
          <a:xfrm>
            <a:off x="5715445" y="4836560"/>
            <a:ext cx="3861103" cy="662725"/>
            <a:chOff x="3696" y="2795"/>
            <a:chExt cx="1502" cy="339"/>
          </a:xfrm>
          <a:solidFill>
            <a:schemeClr val="bg2">
              <a:lumMod val="75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grpSp>
          <p:nvGrpSpPr>
            <p:cNvPr id="77" name="Group 18"/>
            <p:cNvGrpSpPr/>
            <p:nvPr/>
          </p:nvGrpSpPr>
          <p:grpSpPr>
            <a:xfrm>
              <a:off x="3696" y="2795"/>
              <a:ext cx="1502" cy="339"/>
              <a:chOff x="3969" y="1126"/>
              <a:chExt cx="1502" cy="339"/>
            </a:xfrm>
            <a:grpFill/>
          </p:grpSpPr>
          <p:sp>
            <p:nvSpPr>
              <p:cNvPr id="79" name="AutoShape 19"/>
              <p:cNvSpPr>
                <a:spLocks noChangeArrowheads="1"/>
              </p:cNvSpPr>
              <p:nvPr/>
            </p:nvSpPr>
            <p:spPr bwMode="gray">
              <a:xfrm>
                <a:off x="3969" y="1126"/>
                <a:ext cx="1502" cy="339"/>
              </a:xfrm>
              <a:prstGeom prst="roundRect">
                <a:avLst>
                  <a:gd name="adj" fmla="val 50000"/>
                </a:avLst>
              </a:prstGeom>
              <a:grpFill/>
              <a:ln w="9525" algn="ctr">
                <a:noFill/>
                <a:round/>
              </a:ln>
              <a:effectLst>
                <a:outerShdw dist="40161" dir="4293903" algn="ctr" rotWithShape="0">
                  <a:srgbClr val="FFFFCC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zh-CN" altLang="en-US" sz="2215"/>
              </a:p>
            </p:txBody>
          </p:sp>
          <p:sp>
            <p:nvSpPr>
              <p:cNvPr id="80" name="AutoShape 20"/>
              <p:cNvSpPr>
                <a:spLocks noChangeArrowheads="1"/>
              </p:cNvSpPr>
              <p:nvPr/>
            </p:nvSpPr>
            <p:spPr bwMode="gray">
              <a:xfrm>
                <a:off x="3988" y="1145"/>
                <a:ext cx="1464" cy="303"/>
              </a:xfrm>
              <a:prstGeom prst="roundRect">
                <a:avLst>
                  <a:gd name="adj" fmla="val 50000"/>
                </a:avLst>
              </a:prstGeom>
              <a:grpFill/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algn="ctr"/>
                <a:endParaRPr lang="zh-CN" altLang="zh-CN" sz="2215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  <p:sp>
          <p:nvSpPr>
            <p:cNvPr id="78" name="Rectangle 21"/>
            <p:cNvSpPr>
              <a:spLocks noChangeArrowheads="1"/>
            </p:cNvSpPr>
            <p:nvPr/>
          </p:nvSpPr>
          <p:spPr bwMode="gray">
            <a:xfrm>
              <a:off x="3770" y="2840"/>
              <a:ext cx="1297" cy="221"/>
            </a:xfrm>
            <a:prstGeom prst="rect">
              <a:avLst/>
            </a:prstGeom>
            <a:grpFill/>
            <a:ln w="9525" algn="ctr">
              <a:noFill/>
              <a:miter lim="800000"/>
            </a:ln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215" b="1" smtClean="0">
                  <a:solidFill>
                    <a:srgbClr val="FF0000"/>
                  </a:solidFill>
                  <a:latin typeface="+mn-ea"/>
                </a:rPr>
                <a:t>蓝、白领与中产阶级</a:t>
              </a:r>
              <a:endParaRPr lang="zh-CN" altLang="en-US" sz="2215" b="1">
                <a:solidFill>
                  <a:srgbClr val="FF0000"/>
                </a:solidFill>
                <a:latin typeface="+mn-ea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4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5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5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1001"/>
                            </p:stCondLst>
                            <p:childTnLst>
                              <p:par>
                                <p:cTn id="6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2001"/>
                            </p:stCondLst>
                            <p:childTnLst>
                              <p:par>
                                <p:cTn id="7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3001"/>
                            </p:stCondLst>
                            <p:childTnLst>
                              <p:par>
                                <p:cTn id="8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4001"/>
                            </p:stCondLst>
                            <p:childTnLst>
                              <p:par>
                                <p:cTn id="8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986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798745" y="1461859"/>
            <a:ext cx="4185761" cy="4067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6200"/>
              </a:lnSpc>
            </a:pPr>
            <a:r>
              <a:rPr lang="zh-CN" altLang="en-US" sz="2400" b="1" smtClean="0"/>
              <a:t>一</a:t>
            </a:r>
            <a:r>
              <a:rPr lang="zh-CN" altLang="en-US" sz="2400" b="1"/>
              <a:t>、 </a:t>
            </a:r>
            <a:r>
              <a:rPr lang="zh-CN" altLang="en-US" sz="2400" b="1" smtClean="0"/>
              <a:t>国家的宏观调控</a:t>
            </a:r>
            <a:endParaRPr lang="en-US" altLang="zh-CN" sz="2400" b="1" smtClean="0"/>
          </a:p>
          <a:p>
            <a:pPr>
              <a:lnSpc>
                <a:spcPts val="6200"/>
              </a:lnSpc>
            </a:pPr>
            <a:endParaRPr lang="en-US" altLang="zh-CN" sz="2400" b="1"/>
          </a:p>
          <a:p>
            <a:pPr>
              <a:lnSpc>
                <a:spcPts val="6200"/>
              </a:lnSpc>
            </a:pPr>
            <a:r>
              <a:rPr lang="zh-CN" altLang="en-US" sz="2400" b="1" smtClean="0"/>
              <a:t>二、科学技术的发展</a:t>
            </a:r>
            <a:endParaRPr lang="en-US" altLang="zh-CN" sz="2400" b="1" smtClean="0"/>
          </a:p>
          <a:p>
            <a:pPr>
              <a:lnSpc>
                <a:spcPts val="6200"/>
              </a:lnSpc>
            </a:pPr>
            <a:r>
              <a:rPr lang="zh-CN" altLang="en-US" sz="2400" b="1" smtClean="0"/>
              <a:t>三、 社会结构的新变化</a:t>
            </a:r>
            <a:endParaRPr lang="en-US" altLang="zh-CN" sz="2400" b="1" smtClean="0"/>
          </a:p>
          <a:p>
            <a:pPr>
              <a:lnSpc>
                <a:spcPts val="6200"/>
              </a:lnSpc>
            </a:pPr>
            <a:r>
              <a:rPr lang="zh-CN" altLang="en-US" sz="2400" b="1" smtClean="0"/>
              <a:t>四、“福利国家”与社会运动</a:t>
            </a:r>
            <a:endParaRPr lang="en-US" altLang="zh-CN" sz="2400" b="1" smtClean="0"/>
          </a:p>
        </p:txBody>
      </p:sp>
      <p:sp>
        <p:nvSpPr>
          <p:cNvPr id="7" name="文本框 6"/>
          <p:cNvSpPr txBox="1"/>
          <p:nvPr/>
        </p:nvSpPr>
        <p:spPr>
          <a:xfrm>
            <a:off x="436289" y="349803"/>
            <a:ext cx="11977160" cy="74315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>
              <a:lnSpc>
                <a:spcPct val="150000"/>
              </a:lnSpc>
            </a:pPr>
            <a:r>
              <a:rPr lang="zh-CN" altLang="en-US" sz="3200" b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第1</a:t>
            </a:r>
            <a:r>
              <a:rPr lang="en-US" altLang="zh-CN" sz="3200" b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9</a:t>
            </a:r>
            <a:r>
              <a:rPr lang="zh-CN" altLang="en-US" sz="3200" b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课   </a:t>
            </a:r>
            <a:r>
              <a:rPr lang="zh-CN" altLang="en-US" sz="3200" b="1" smtClean="0"/>
              <a:t>资</a:t>
            </a:r>
            <a:r>
              <a:rPr lang="zh-CN" altLang="en-US" sz="3200" b="1"/>
              <a:t>本主义国家的新变化</a:t>
            </a:r>
            <a:endParaRPr lang="zh-CN" altLang="en-US" sz="32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182216" y="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 smtClean="0">
                <a:solidFill>
                  <a:srgbClr val="000000"/>
                </a:solidFill>
                <a:latin typeface="Calibri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 smtClean="0">
                <a:solidFill>
                  <a:srgbClr val="000000"/>
                </a:solidFill>
                <a:latin typeface="Calibri"/>
                <a:ea typeface="宋体" panose="02010600030101010101" pitchFamily="2" charset="-122"/>
                <a:cs typeface="Times New Roman" panose="02020603050405020304" pitchFamily="18" charset="0"/>
              </a:rPr>
              <a:t>课堂小结</a:t>
            </a:r>
            <a:r>
              <a:rPr lang="zh-CN" altLang="zh-CN" sz="2800" b="1" kern="100" smtClean="0">
                <a:solidFill>
                  <a:srgbClr val="000000"/>
                </a:solidFill>
                <a:latin typeface="Calibri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zh-CN" sz="2000" kern="100">
              <a:effectLst/>
              <a:latin typeface="Calibri"/>
              <a:ea typeface="宋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883171" y="1101145"/>
            <a:ext cx="358944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</a:rPr>
              <a:t>、背景原因：</a:t>
            </a:r>
            <a:endParaRPr lang="en-US" altLang="zh-CN" sz="2400" b="1" smtClean="0">
              <a:latin typeface="宋体" pitchFamily="2" charset="-122"/>
              <a:ea typeface="宋体" pitchFamily="2" charset="-122"/>
            </a:endParaRPr>
          </a:p>
          <a:p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</a:rPr>
              <a:t>、主要措施：</a:t>
            </a:r>
            <a:endParaRPr lang="en-US" altLang="zh-CN" sz="24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4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4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4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）国内：（</a:t>
            </a:r>
            <a:r>
              <a:rPr lang="en-US" altLang="zh-CN" sz="24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4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）国际：</a:t>
            </a:r>
            <a:endParaRPr lang="en-US" altLang="zh-CN" sz="2400" b="1" smtClean="0">
              <a:solidFill>
                <a:srgbClr val="0033CC"/>
              </a:solidFill>
              <a:latin typeface="宋体" pitchFamily="2" charset="-122"/>
              <a:ea typeface="宋体" pitchFamily="2" charset="-122"/>
            </a:endParaRPr>
          </a:p>
          <a:p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</a:rPr>
              <a:t>、调控结果：</a:t>
            </a:r>
            <a:endParaRPr lang="en-US" altLang="zh-CN" sz="24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</a:rPr>
              <a:t>、“滞胀”后新调整：</a:t>
            </a:r>
            <a:endParaRPr lang="zh-CN" altLang="en-US" sz="2400" b="1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831559" y="3139195"/>
            <a:ext cx="37433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kern="10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sz="2400" b="1" kern="1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、科学理论的重大突破：</a:t>
            </a:r>
            <a:endParaRPr lang="zh-CN" altLang="en-US" sz="2400"/>
          </a:p>
        </p:txBody>
      </p:sp>
      <p:sp>
        <p:nvSpPr>
          <p:cNvPr id="11" name="矩形 10"/>
          <p:cNvSpPr/>
          <p:nvPr/>
        </p:nvSpPr>
        <p:spPr>
          <a:xfrm>
            <a:off x="3857317" y="3514480"/>
            <a:ext cx="31245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kern="10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2400" b="1" kern="1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、科学技术的发展：</a:t>
            </a:r>
            <a:endParaRPr lang="zh-CN" altLang="en-US" sz="2400"/>
          </a:p>
        </p:txBody>
      </p:sp>
      <p:sp>
        <p:nvSpPr>
          <p:cNvPr id="12" name="矩形 11"/>
          <p:cNvSpPr/>
          <p:nvPr/>
        </p:nvSpPr>
        <p:spPr>
          <a:xfrm>
            <a:off x="4099612" y="4120597"/>
            <a:ext cx="42578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kern="10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sz="2400" b="1" kern="10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zh-CN" altLang="en-US" sz="2400" b="1" kern="1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背景</a:t>
            </a:r>
            <a:r>
              <a:rPr lang="zh-CN" altLang="zh-CN" sz="2400" b="1" kern="10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lang="en-US" altLang="zh-CN" sz="2400" b="1" kern="10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 kern="10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、表现（</a:t>
            </a:r>
            <a:r>
              <a:rPr lang="en-US" altLang="zh-CN" sz="2400" b="1" kern="1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 kern="10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）（</a:t>
            </a:r>
            <a:r>
              <a:rPr lang="en-US" altLang="zh-CN" sz="2400" b="1" kern="10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 kern="10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endParaRPr lang="zh-CN" altLang="en-US" sz="2400"/>
          </a:p>
        </p:txBody>
      </p:sp>
      <p:sp>
        <p:nvSpPr>
          <p:cNvPr id="2" name="矩形 1"/>
          <p:cNvSpPr/>
          <p:nvPr/>
        </p:nvSpPr>
        <p:spPr>
          <a:xfrm>
            <a:off x="4742643" y="4602843"/>
            <a:ext cx="526423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ct val="0"/>
              </a:spcAft>
            </a:pPr>
            <a:r>
              <a:rPr lang="en-US" altLang="zh-CN" sz="2400" b="1" kern="1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sz="2400" b="1" kern="100">
                <a:solidFill>
                  <a:srgbClr val="000000"/>
                </a:solidFill>
                <a:latin typeface="Calibri"/>
                <a:ea typeface="宋体" panose="02010600030101010101" pitchFamily="2" charset="-122"/>
                <a:cs typeface="Times New Roman" panose="02020603050405020304" pitchFamily="18" charset="0"/>
              </a:rPr>
              <a:t>、“福利国家”：</a:t>
            </a:r>
            <a:endParaRPr lang="en-US" altLang="zh-CN" sz="2400" b="1" kern="100">
              <a:solidFill>
                <a:srgbClr val="000000"/>
              </a:solidFill>
              <a:latin typeface="Calibri"/>
              <a:ea typeface="宋体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ct val="0"/>
              </a:spcAft>
            </a:pPr>
            <a:r>
              <a:rPr lang="zh-CN" altLang="en-US" sz="2400" b="1" kern="100">
                <a:solidFill>
                  <a:srgbClr val="000000"/>
                </a:solidFill>
                <a:latin typeface="Calibri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1" kern="100">
                <a:solidFill>
                  <a:srgbClr val="0033CC"/>
                </a:solidFill>
                <a:latin typeface="Calibri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 kern="100">
                <a:solidFill>
                  <a:srgbClr val="0033CC"/>
                </a:solidFill>
                <a:latin typeface="Calibri"/>
                <a:ea typeface="宋体" panose="02010600030101010101" pitchFamily="2" charset="-122"/>
                <a:cs typeface="Times New Roman" panose="02020603050405020304" pitchFamily="18" charset="0"/>
              </a:rPr>
              <a:t>）概念：（</a:t>
            </a:r>
            <a:r>
              <a:rPr lang="en-US" altLang="zh-CN" sz="2400" b="1" kern="100">
                <a:solidFill>
                  <a:srgbClr val="0033CC"/>
                </a:solidFill>
                <a:latin typeface="Calibri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 kern="100">
                <a:solidFill>
                  <a:srgbClr val="0033CC"/>
                </a:solidFill>
                <a:latin typeface="Calibri"/>
                <a:ea typeface="宋体" panose="02010600030101010101" pitchFamily="2" charset="-122"/>
                <a:cs typeface="Times New Roman" panose="02020603050405020304" pitchFamily="18" charset="0"/>
              </a:rPr>
              <a:t>）作用：（</a:t>
            </a:r>
            <a:r>
              <a:rPr lang="en-US" altLang="zh-CN" sz="2400" b="1" kern="100">
                <a:solidFill>
                  <a:srgbClr val="0033CC"/>
                </a:solidFill>
                <a:latin typeface="Calibri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400" b="1" kern="100">
                <a:solidFill>
                  <a:srgbClr val="0033CC"/>
                </a:solidFill>
                <a:latin typeface="Calibri"/>
                <a:ea typeface="宋体" panose="02010600030101010101" pitchFamily="2" charset="-122"/>
                <a:cs typeface="Times New Roman" panose="02020603050405020304" pitchFamily="18" charset="0"/>
              </a:rPr>
              <a:t>）演变：</a:t>
            </a:r>
            <a:endParaRPr lang="en-US" altLang="zh-CN" sz="2400" b="1" kern="100">
              <a:solidFill>
                <a:srgbClr val="000000"/>
              </a:solidFill>
              <a:latin typeface="Calibri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ct val="0"/>
              </a:spcAft>
            </a:pPr>
            <a:r>
              <a:rPr lang="en-US" altLang="zh-CN" sz="2400" b="1" kern="100">
                <a:solidFill>
                  <a:srgbClr val="000000"/>
                </a:solidFill>
                <a:latin typeface="Calibri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 kern="100">
                <a:solidFill>
                  <a:srgbClr val="000000"/>
                </a:solidFill>
                <a:latin typeface="Calibri"/>
                <a:ea typeface="宋体" panose="02010600030101010101" pitchFamily="2" charset="-122"/>
                <a:cs typeface="Times New Roman" panose="02020603050405020304" pitchFamily="18" charset="0"/>
              </a:rPr>
              <a:t>、社会运动：</a:t>
            </a:r>
            <a:endParaRPr lang="en-US" altLang="zh-CN" sz="2400" b="1" kern="100">
              <a:solidFill>
                <a:srgbClr val="000000"/>
              </a:solidFill>
              <a:latin typeface="Calibri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ct val="0"/>
              </a:spcAft>
            </a:pPr>
            <a:r>
              <a:rPr lang="zh-CN" altLang="en-US" sz="2400" b="1" kern="100">
                <a:solidFill>
                  <a:srgbClr val="0033CC"/>
                </a:solidFill>
                <a:latin typeface="Calibri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1" kern="100">
                <a:solidFill>
                  <a:srgbClr val="0033CC"/>
                </a:solidFill>
                <a:latin typeface="Calibri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 kern="100">
                <a:solidFill>
                  <a:srgbClr val="0033CC"/>
                </a:solidFill>
                <a:latin typeface="Calibri"/>
                <a:ea typeface="宋体" panose="02010600030101010101" pitchFamily="2" charset="-122"/>
                <a:cs typeface="Times New Roman" panose="02020603050405020304" pitchFamily="18" charset="0"/>
              </a:rPr>
              <a:t>）黑人民权运动：（</a:t>
            </a:r>
            <a:r>
              <a:rPr lang="en-US" altLang="zh-CN" sz="2400" b="1" kern="100">
                <a:solidFill>
                  <a:srgbClr val="0033CC"/>
                </a:solidFill>
                <a:latin typeface="Calibri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 kern="100">
                <a:solidFill>
                  <a:srgbClr val="0033CC"/>
                </a:solidFill>
                <a:latin typeface="Calibri"/>
                <a:ea typeface="宋体" panose="02010600030101010101" pitchFamily="2" charset="-122"/>
                <a:cs typeface="Times New Roman" panose="02020603050405020304" pitchFamily="18" charset="0"/>
              </a:rPr>
              <a:t>）妇女运动</a:t>
            </a:r>
            <a:r>
              <a:rPr lang="zh-CN" altLang="en-US" sz="2400" b="1" kern="100" smtClean="0">
                <a:solidFill>
                  <a:srgbClr val="0033CC"/>
                </a:solidFill>
                <a:latin typeface="Calibri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endParaRPr lang="en-US" altLang="zh-CN" sz="2400" b="1" kern="100" smtClean="0">
              <a:solidFill>
                <a:srgbClr val="0033CC"/>
              </a:solidFill>
              <a:latin typeface="Calibri"/>
              <a:ea typeface="宋体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ct val="0"/>
              </a:spcAft>
            </a:pPr>
            <a:r>
              <a:rPr lang="zh-CN" altLang="en-US" sz="2400" b="1" kern="100" smtClean="0">
                <a:solidFill>
                  <a:srgbClr val="0033CC"/>
                </a:solidFill>
                <a:latin typeface="Calibri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1" kern="100">
                <a:solidFill>
                  <a:srgbClr val="0033CC"/>
                </a:solidFill>
                <a:latin typeface="Calibri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400" b="1" kern="100">
                <a:solidFill>
                  <a:srgbClr val="0033CC"/>
                </a:solidFill>
                <a:latin typeface="Calibri"/>
                <a:ea typeface="宋体" panose="02010600030101010101" pitchFamily="2" charset="-122"/>
                <a:cs typeface="Times New Roman" panose="02020603050405020304" pitchFamily="18" charset="0"/>
              </a:rPr>
              <a:t>）学生运动：</a:t>
            </a:r>
            <a:endParaRPr lang="en-US" altLang="zh-CN" sz="2400" b="1" kern="100">
              <a:solidFill>
                <a:srgbClr val="0033CC"/>
              </a:solidFill>
              <a:latin typeface="Calibri"/>
              <a:ea typeface="宋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右大括号 2"/>
          <p:cNvSpPr/>
          <p:nvPr/>
        </p:nvSpPr>
        <p:spPr>
          <a:xfrm>
            <a:off x="9633397" y="1339403"/>
            <a:ext cx="875763" cy="5022760"/>
          </a:xfrm>
          <a:prstGeom prst="righ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10607705" y="2573510"/>
            <a:ext cx="697627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smtClean="0"/>
              <a:t>如</a:t>
            </a:r>
            <a:endParaRPr lang="en-US" altLang="zh-CN" sz="4000" b="1" smtClean="0"/>
          </a:p>
          <a:p>
            <a:r>
              <a:rPr lang="zh-CN" altLang="en-US" sz="4000" b="1" smtClean="0"/>
              <a:t>何</a:t>
            </a:r>
            <a:endParaRPr lang="en-US" altLang="zh-CN" sz="4000" b="1" smtClean="0"/>
          </a:p>
          <a:p>
            <a:r>
              <a:rPr lang="zh-CN" altLang="en-US" sz="4000" b="1" smtClean="0"/>
              <a:t>认</a:t>
            </a:r>
            <a:endParaRPr lang="en-US" altLang="zh-CN" sz="4000" b="1" smtClean="0"/>
          </a:p>
          <a:p>
            <a:r>
              <a:rPr lang="zh-CN" altLang="en-US" sz="4000" b="1" smtClean="0"/>
              <a:t>识</a:t>
            </a:r>
            <a:endParaRPr lang="zh-CN" altLang="en-US" sz="4000" b="1"/>
          </a:p>
        </p:txBody>
      </p:sp>
      <p:pic>
        <p:nvPicPr>
          <p:cNvPr id="13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1518900" y="12674600"/>
            <a:ext cx="4318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2" grpId="0"/>
      <p:bldP spid="3" grpId="0"/>
      <p:bldP spid="4" grpId="0"/>
    </p:bldLst>
  </p:timing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8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2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3.xml><?xml version="1.0" encoding="utf-8"?>
<p:tagLst xmlns:p="http://schemas.openxmlformats.org/presentationml/2006/main">
  <p:tag name="KSO_WM_SLIDE_MODEL_TYPE" val="timeline"/>
</p:tagLst>
</file>

<file path=ppt/tags/tag64.xml><?xml version="1.0" encoding="utf-8"?>
<p:tagLst xmlns:p="http://schemas.openxmlformats.org/presentationml/2006/main">
  <p:tag name="REFSHAPE" val="308213428"/>
</p:tagLst>
</file>

<file path=ppt/tags/tag6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6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自定义</PresentationFormat>
  <Paragraphs>157</Paragraphs>
  <Slides>24</Slides>
  <Notes>4</Notes>
  <TotalTime>13</TotalTime>
  <HiddenSlides>0</HiddenSlides>
  <MMClips>0</MMClips>
  <ScaleCrop>0</ScaleCrop>
  <HeadingPairs>
    <vt:vector baseType="variant" size="6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baseType="lpstr" size="39">
      <vt:lpstr>Arial</vt:lpstr>
      <vt:lpstr>微软雅黑</vt:lpstr>
      <vt:lpstr>Wingdings</vt:lpstr>
      <vt:lpstr>Calibri Light</vt:lpstr>
      <vt:lpstr>Calibri</vt:lpstr>
      <vt:lpstr>楷体</vt:lpstr>
      <vt:lpstr>仿宋</vt:lpstr>
      <vt:lpstr>宋体</vt:lpstr>
      <vt:lpstr>Times New Roman</vt:lpstr>
      <vt:lpstr>Gill Sans MT</vt:lpstr>
      <vt:lpstr>华文中宋</vt:lpstr>
      <vt:lpstr>黑体</vt:lpstr>
      <vt:lpstr>华文行楷</vt:lpstr>
      <vt:lpstr>Verdana</vt:lpstr>
      <vt:lpstr>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PowerPoint 演示文稿</dc:title>
  <cp:lastModifiedBy>常海燕</cp:lastModifiedBy>
  <cp:revision>178</cp:revision>
  <dcterms:created xsi:type="dcterms:W3CDTF">2019-06-19T02:08:00Z</dcterms:created>
  <dcterms:modified xsi:type="dcterms:W3CDTF">2020-07-12T06:25:54Z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2052-11.1.0.9584</vt:lpwstr>
  </property>
</Properties>
</file>