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364" r:id="rId4"/>
    <p:sldId id="441" r:id="rId5"/>
    <p:sldId id="440" r:id="rId6"/>
    <p:sldId id="260" r:id="rId7"/>
    <p:sldId id="265" r:id="rId8"/>
    <p:sldId id="368" r:id="rId9"/>
    <p:sldId id="316" r:id="rId10"/>
    <p:sldId id="324" r:id="rId11"/>
    <p:sldId id="442" r:id="rId12"/>
    <p:sldId id="281" r:id="rId13"/>
    <p:sldId id="325" r:id="rId14"/>
    <p:sldId id="286" r:id="rId15"/>
    <p:sldId id="287" r:id="rId16"/>
    <p:sldId id="288" r:id="rId17"/>
    <p:sldId id="426" r:id="rId18"/>
    <p:sldId id="291" r:id="rId19"/>
    <p:sldId id="293" r:id="rId20"/>
    <p:sldId id="444" r:id="rId21"/>
    <p:sldId id="443" r:id="rId22"/>
    <p:sldId id="459" r:id="rId23"/>
    <p:sldId id="460" r:id="rId24"/>
    <p:sldId id="461" r:id="rId25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0" name="PPTer_Tang" initials="" lastIdx="0" clrIdx="0"/>
  <p:cmAuthor id="1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D27102A9-8310-4765-A935-A1911B00CA55}" styleName="浅色样式 1 - 强调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fill>
          <a:solidFill>
            <a:schemeClr val="accent4">
              <a:alpha val="20000"/>
            </a:schemeClr>
          </a:solidFill>
        </a:fill>
      </a:tcStyle>
    </a:band1H>
    <a:band1V>
      <a:tcStyle>
        <a:fill>
          <a:solidFill>
            <a:schemeClr val="accent4">
              <a:alpha val="2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tags" Target="tags/tag16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notesMaster" Target="notesMasters/notesMaster1.xml" /><Relationship Id="rId30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4B851-8661-47D6-B7FF-FD616E2A3266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8AFA7-2323-43B0-BE5C-5ECFAD9DA2B0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5635" name="文本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 lvl="0" fontAlgn="auto">
              <a:spcBef>
                <a:spcPct val="50000"/>
              </a:spcBef>
            </a:pPr>
            <a:r>
              <a:rPr lang="zh-CN" altLang="en-US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人生而自由，却无往不在枷锁之中。</a:t>
            </a:r>
            <a:endParaRPr lang="zh-CN" altLang="en-US" b="1" strike="noStrike" noProof="1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</a:endParaRPr>
          </a:p>
          <a:p>
            <a:pPr lvl="0" fontAlgn="auto">
              <a:spcBef>
                <a:spcPct val="50000"/>
              </a:spcBef>
            </a:pPr>
            <a:r>
              <a:rPr lang="zh-CN" altLang="en-US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                                                   </a:t>
            </a:r>
            <a:r>
              <a:rPr lang="en-US" altLang="zh-CN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——</a:t>
            </a:r>
            <a:r>
              <a:rPr lang="zh-CN" altLang="en-US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卢梭（法国）        </a:t>
            </a:r>
            <a:r>
              <a:rPr lang="zh-CN" altLang="en-US" b="1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自然、宗教神权、政权</a:t>
            </a:r>
            <a:endParaRPr lang="zh-CN" altLang="en-US" strike="noStrike" noProof="1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pic_half_left.png" TargetMode="External" /><Relationship Id="rId10" Type="http://schemas.openxmlformats.org/officeDocument/2006/relationships/tags" Target="../tags/tag6.xml" /><Relationship Id="rId11" Type="http://schemas.openxmlformats.org/officeDocument/2006/relationships/tags" Target="../tags/tag7.xml" /><Relationship Id="rId12" Type="http://schemas.openxmlformats.org/officeDocument/2006/relationships/tags" Target="../tags/tag8.xml" /><Relationship Id="rId13" Type="http://schemas.openxmlformats.org/officeDocument/2006/relationships/slideMaster" Target="../slideMasters/slideMaster1.xml" /><Relationship Id="rId2" Type="http://schemas.openxmlformats.org/officeDocument/2006/relationships/image" Target="../media/image1.png" /><Relationship Id="rId3" Type="http://schemas.openxmlformats.org/officeDocument/2006/relationships/tags" Target="../tags/tag1.xml" /><Relationship Id="rId4" Type="http://schemas.openxmlformats.org/officeDocument/2006/relationships/image" Target="file:///C:\Users\1V994W2\PycharmProjects\PPT_Background_Generation\pic_temp\pic_half_right.png" TargetMode="External" /><Relationship Id="rId5" Type="http://schemas.openxmlformats.org/officeDocument/2006/relationships/image" Target="../media/image2.png" /><Relationship Id="rId6" Type="http://schemas.openxmlformats.org/officeDocument/2006/relationships/tags" Target="../tags/tag2.xml" /><Relationship Id="rId7" Type="http://schemas.openxmlformats.org/officeDocument/2006/relationships/tags" Target="../tags/tag3.xml" /><Relationship Id="rId8" Type="http://schemas.openxmlformats.org/officeDocument/2006/relationships/tags" Target="../tags/tag4.xml" /><Relationship Id="rId9" Type="http://schemas.openxmlformats.org/officeDocument/2006/relationships/tags" Target="../tags/tag5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14.xml" /><Relationship Id="rId11" Type="http://schemas.openxmlformats.org/officeDocument/2006/relationships/tags" Target="../tags/tag15.xml" /><Relationship Id="rId12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9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10.xml" /><Relationship Id="rId7" Type="http://schemas.openxmlformats.org/officeDocument/2006/relationships/tags" Target="../tags/tag11.xml" /><Relationship Id="rId8" Type="http://schemas.openxmlformats.org/officeDocument/2006/relationships/tags" Target="../tags/tag12.xml" /><Relationship Id="rId9" Type="http://schemas.openxmlformats.org/officeDocument/2006/relationships/tags" Target="../tags/tag13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pic_half_top.png" TargetMode="External" /><Relationship Id="rId10" Type="http://schemas.openxmlformats.org/officeDocument/2006/relationships/tags" Target="../tags/tag21.xml" /><Relationship Id="rId11" Type="http://schemas.openxmlformats.org/officeDocument/2006/relationships/slideMaster" Target="../slideMasters/slideMaster1.xml" /><Relationship Id="rId2" Type="http://schemas.openxmlformats.org/officeDocument/2006/relationships/image" Target="../media/image5.png" /><Relationship Id="rId3" Type="http://schemas.openxmlformats.org/officeDocument/2006/relationships/tags" Target="../tags/tag16.xml" /><Relationship Id="rId4" Type="http://schemas.openxmlformats.org/officeDocument/2006/relationships/image" Target="file:///C:\Users\1V994W2\PycharmProjects\PPT_Background_Generation\pic_temp\pic_half_down.png" TargetMode="External" /><Relationship Id="rId5" Type="http://schemas.openxmlformats.org/officeDocument/2006/relationships/image" Target="../media/image6.png" /><Relationship Id="rId6" Type="http://schemas.openxmlformats.org/officeDocument/2006/relationships/tags" Target="../tags/tag17.xml" /><Relationship Id="rId7" Type="http://schemas.openxmlformats.org/officeDocument/2006/relationships/tags" Target="../tags/tag18.xml" /><Relationship Id="rId8" Type="http://schemas.openxmlformats.org/officeDocument/2006/relationships/tags" Target="../tags/tag19.xml" /><Relationship Id="rId9" Type="http://schemas.openxmlformats.org/officeDocument/2006/relationships/tags" Target="../tags/tag20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27.xml" /><Relationship Id="rId11" Type="http://schemas.openxmlformats.org/officeDocument/2006/relationships/tags" Target="../tags/tag28.xml" /><Relationship Id="rId12" Type="http://schemas.openxmlformats.org/officeDocument/2006/relationships/tags" Target="../tags/tag29.xml" /><Relationship Id="rId13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22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23.xml" /><Relationship Id="rId7" Type="http://schemas.openxmlformats.org/officeDocument/2006/relationships/tags" Target="../tags/tag24.xml" /><Relationship Id="rId8" Type="http://schemas.openxmlformats.org/officeDocument/2006/relationships/tags" Target="../tags/tag25.xml" /><Relationship Id="rId9" Type="http://schemas.openxmlformats.org/officeDocument/2006/relationships/tags" Target="../tags/tag26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35.xml" /><Relationship Id="rId11" Type="http://schemas.openxmlformats.org/officeDocument/2006/relationships/tags" Target="../tags/tag36.xml" /><Relationship Id="rId12" Type="http://schemas.openxmlformats.org/officeDocument/2006/relationships/tags" Target="../tags/tag37.xml" /><Relationship Id="rId13" Type="http://schemas.openxmlformats.org/officeDocument/2006/relationships/tags" Target="../tags/tag38.xml" /><Relationship Id="rId14" Type="http://schemas.openxmlformats.org/officeDocument/2006/relationships/tags" Target="../tags/tag39.xml" /><Relationship Id="rId15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30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Documents\Tencent%20Files\574576071\FileRecv\&#25340;&#35013;&#32032;&#26448;\&#20013;&#22269;&#39118;-64\\37\subject_holdright_48,49,48_0_staid_full_0.png" TargetMode="External" /><Relationship Id="rId10" Type="http://schemas.openxmlformats.org/officeDocument/2006/relationships/tags" Target="../tags/tag45.xml" /><Relationship Id="rId11" Type="http://schemas.openxmlformats.org/officeDocument/2006/relationships/tags" Target="../tags/tag46.xml" /><Relationship Id="rId12" Type="http://schemas.openxmlformats.org/officeDocument/2006/relationships/slideMaster" Target="../slideMasters/slideMaster1.xml" /><Relationship Id="rId2" Type="http://schemas.openxmlformats.org/officeDocument/2006/relationships/image" Target="../media/image7.png" /><Relationship Id="rId3" Type="http://schemas.openxmlformats.org/officeDocument/2006/relationships/tags" Target="../tags/tag40.xml" /><Relationship Id="rId4" Type="http://schemas.openxmlformats.org/officeDocument/2006/relationships/tags" Target="../tags/tag41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42.xml" /><Relationship Id="rId8" Type="http://schemas.openxmlformats.org/officeDocument/2006/relationships/tags" Target="../tags/tag43.xml" /><Relationship Id="rId9" Type="http://schemas.openxmlformats.org/officeDocument/2006/relationships/tags" Target="../tags/tag44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.xml" /><Relationship Id="rId2" Type="http://schemas.openxmlformats.org/officeDocument/2006/relationships/tags" Target="../tags/tag48.xml" /><Relationship Id="rId3" Type="http://schemas.openxmlformats.org/officeDocument/2006/relationships/tags" Target="../tags/tag49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55.xml" /><Relationship Id="rId11" Type="http://schemas.openxmlformats.org/officeDocument/2006/relationships/tags" Target="../tags/tag56.xml" /><Relationship Id="rId12" Type="http://schemas.openxmlformats.org/officeDocument/2006/relationships/tags" Target="../tags/tag57.xml" /><Relationship Id="rId13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50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51.xml" /><Relationship Id="rId7" Type="http://schemas.openxmlformats.org/officeDocument/2006/relationships/tags" Target="../tags/tag52.xml" /><Relationship Id="rId8" Type="http://schemas.openxmlformats.org/officeDocument/2006/relationships/tags" Target="../tags/tag53.xml" /><Relationship Id="rId9" Type="http://schemas.openxmlformats.org/officeDocument/2006/relationships/tags" Target="../tags/tag54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63.xml" /><Relationship Id="rId11" Type="http://schemas.openxmlformats.org/officeDocument/2006/relationships/tags" Target="../tags/tag64.xml" /><Relationship Id="rId12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58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59.xml" /><Relationship Id="rId7" Type="http://schemas.openxmlformats.org/officeDocument/2006/relationships/tags" Target="../tags/tag60.xml" /><Relationship Id="rId8" Type="http://schemas.openxmlformats.org/officeDocument/2006/relationships/tags" Target="../tags/tag61.xml" /><Relationship Id="rId9" Type="http://schemas.openxmlformats.org/officeDocument/2006/relationships/tags" Target="../tags/tag6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70.xml" /><Relationship Id="rId11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65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66.xml" /><Relationship Id="rId7" Type="http://schemas.openxmlformats.org/officeDocument/2006/relationships/tags" Target="../tags/tag67.xml" /><Relationship Id="rId8" Type="http://schemas.openxmlformats.org/officeDocument/2006/relationships/tags" Target="../tags/tag68.xml" /><Relationship Id="rId9" Type="http://schemas.openxmlformats.org/officeDocument/2006/relationships/tags" Target="../tags/tag69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pic_half_left.png" TargetMode="External" /><Relationship Id="rId10" Type="http://schemas.openxmlformats.org/officeDocument/2006/relationships/tags" Target="../tags/tag76.xml" /><Relationship Id="rId11" Type="http://schemas.openxmlformats.org/officeDocument/2006/relationships/tags" Target="../tags/tag77.xml" /><Relationship Id="rId12" Type="http://schemas.openxmlformats.org/officeDocument/2006/relationships/tags" Target="../tags/tag78.xml" /><Relationship Id="rId13" Type="http://schemas.openxmlformats.org/officeDocument/2006/relationships/slideMaster" Target="../slideMasters/slideMaster1.xml" /><Relationship Id="rId2" Type="http://schemas.openxmlformats.org/officeDocument/2006/relationships/image" Target="../media/image1.png" /><Relationship Id="rId3" Type="http://schemas.openxmlformats.org/officeDocument/2006/relationships/tags" Target="../tags/tag71.xml" /><Relationship Id="rId4" Type="http://schemas.openxmlformats.org/officeDocument/2006/relationships/image" Target="file:///C:\Users\1V994W2\PycharmProjects\PPT_Background_Generation\pic_temp\pic_half_right.png" TargetMode="External" /><Relationship Id="rId5" Type="http://schemas.openxmlformats.org/officeDocument/2006/relationships/image" Target="../media/image2.png" /><Relationship Id="rId6" Type="http://schemas.openxmlformats.org/officeDocument/2006/relationships/tags" Target="../tags/tag72.xml" /><Relationship Id="rId7" Type="http://schemas.openxmlformats.org/officeDocument/2006/relationships/tags" Target="../tags/tag73.xml" /><Relationship Id="rId8" Type="http://schemas.openxmlformats.org/officeDocument/2006/relationships/tags" Target="../tags/tag74.xml" /><Relationship Id="rId9" Type="http://schemas.openxmlformats.org/officeDocument/2006/relationships/tags" Target="../tags/tag75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1V994W2\PycharmProjects\PPT_Background_Generation\pic_temp\0_pic_quater_right_up.png" TargetMode="External" /><Relationship Id="rId10" Type="http://schemas.openxmlformats.org/officeDocument/2006/relationships/tags" Target="../tags/tag84.xml" /><Relationship Id="rId11" Type="http://schemas.openxmlformats.org/officeDocument/2006/relationships/slideMaster" Target="../slideMasters/slideMaster1.xml" /><Relationship Id="rId2" Type="http://schemas.openxmlformats.org/officeDocument/2006/relationships/image" Target="../media/image3.png" /><Relationship Id="rId3" Type="http://schemas.openxmlformats.org/officeDocument/2006/relationships/tags" Target="../tags/tag79.xml" /><Relationship Id="rId4" Type="http://schemas.openxmlformats.org/officeDocument/2006/relationships/image" Target="file:///C:\Users\1V994W2\PycharmProjects\PPT_Background_Generation\pic_temp\1_pic_quater_right_up.png" TargetMode="External" /><Relationship Id="rId5" Type="http://schemas.openxmlformats.org/officeDocument/2006/relationships/image" Target="../media/image4.png" /><Relationship Id="rId6" Type="http://schemas.openxmlformats.org/officeDocument/2006/relationships/tags" Target="../tags/tag80.xml" /><Relationship Id="rId7" Type="http://schemas.openxmlformats.org/officeDocument/2006/relationships/tags" Target="../tags/tag81.xml" /><Relationship Id="rId8" Type="http://schemas.openxmlformats.org/officeDocument/2006/relationships/tags" Target="../tags/tag82.xml" /><Relationship Id="rId9" Type="http://schemas.openxmlformats.org/officeDocument/2006/relationships/tags" Target="../tags/tag83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10" Type="http://schemas.openxmlformats.org/officeDocument/2006/relationships/tags" Target="../tags/tag90.xml" /><Relationship Id="rId11" Type="http://schemas.openxmlformats.org/officeDocument/2006/relationships/tags" Target="../tags/tag91.xml" /><Relationship Id="rId12" Type="http://schemas.openxmlformats.org/officeDocument/2006/relationships/tags" Target="../tags/tag92.xml" /><Relationship Id="rId13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86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87.xml" /><Relationship Id="rId8" Type="http://schemas.openxmlformats.org/officeDocument/2006/relationships/tags" Target="../tags/tag88.xml" /><Relationship Id="rId9" Type="http://schemas.openxmlformats.org/officeDocument/2006/relationships/tags" Target="../tags/tag89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3.xml" /><Relationship Id="rId10" Type="http://schemas.openxmlformats.org/officeDocument/2006/relationships/tags" Target="../tags/tag100.xml" /><Relationship Id="rId11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94.xml" /><Relationship Id="rId5" Type="http://schemas.openxmlformats.org/officeDocument/2006/relationships/tags" Target="../tags/tag95.xml" /><Relationship Id="rId6" Type="http://schemas.openxmlformats.org/officeDocument/2006/relationships/tags" Target="../tags/tag96.xml" /><Relationship Id="rId7" Type="http://schemas.openxmlformats.org/officeDocument/2006/relationships/tags" Target="../tags/tag97.xml" /><Relationship Id="rId8" Type="http://schemas.openxmlformats.org/officeDocument/2006/relationships/tags" Target="../tags/tag98.xml" /><Relationship Id="rId9" Type="http://schemas.openxmlformats.org/officeDocument/2006/relationships/tags" Target="../tags/tag99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tags" Target="../tags/tag106.xml" /><Relationship Id="rId11" Type="http://schemas.openxmlformats.org/officeDocument/2006/relationships/tags" Target="../tags/tag107.xml" /><Relationship Id="rId12" Type="http://schemas.openxmlformats.org/officeDocument/2006/relationships/tags" Target="../tags/tag108.xml" /><Relationship Id="rId13" Type="http://schemas.openxmlformats.org/officeDocument/2006/relationships/tags" Target="../tags/tag109.xml" /><Relationship Id="rId14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102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103.xml" /><Relationship Id="rId8" Type="http://schemas.openxmlformats.org/officeDocument/2006/relationships/tags" Target="../tags/tag104.xml" /><Relationship Id="rId9" Type="http://schemas.openxmlformats.org/officeDocument/2006/relationships/tags" Target="../tags/tag105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10" Type="http://schemas.openxmlformats.org/officeDocument/2006/relationships/tags" Target="../tags/tag115.xml" /><Relationship Id="rId11" Type="http://schemas.openxmlformats.org/officeDocument/2006/relationships/tags" Target="../tags/tag116.xml" /><Relationship Id="rId12" Type="http://schemas.openxmlformats.org/officeDocument/2006/relationships/tags" Target="../tags/tag117.xml" /><Relationship Id="rId13" Type="http://schemas.openxmlformats.org/officeDocument/2006/relationships/tags" Target="../tags/tag118.xml" /><Relationship Id="rId14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111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112.xml" /><Relationship Id="rId8" Type="http://schemas.openxmlformats.org/officeDocument/2006/relationships/tags" Target="../tags/tag113.xml" /><Relationship Id="rId9" Type="http://schemas.openxmlformats.org/officeDocument/2006/relationships/tags" Target="../tags/tag114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10" Type="http://schemas.openxmlformats.org/officeDocument/2006/relationships/tags" Target="../tags/tag124.xml" /><Relationship Id="rId11" Type="http://schemas.openxmlformats.org/officeDocument/2006/relationships/tags" Target="../tags/tag125.xml" /><Relationship Id="rId12" Type="http://schemas.openxmlformats.org/officeDocument/2006/relationships/tags" Target="../tags/tag126.xml" /><Relationship Id="rId13" Type="http://schemas.openxmlformats.org/officeDocument/2006/relationships/tags" Target="../tags/tag127.xml" /><Relationship Id="rId14" Type="http://schemas.openxmlformats.org/officeDocument/2006/relationships/tags" Target="../tags/tag128.xml" /><Relationship Id="rId15" Type="http://schemas.openxmlformats.org/officeDocument/2006/relationships/tags" Target="../tags/tag129.xml" /><Relationship Id="rId16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120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121.xml" /><Relationship Id="rId8" Type="http://schemas.openxmlformats.org/officeDocument/2006/relationships/tags" Target="../tags/tag122.xml" /><Relationship Id="rId9" Type="http://schemas.openxmlformats.org/officeDocument/2006/relationships/tags" Target="../tags/tag123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0.xml" /><Relationship Id="rId10" Type="http://schemas.openxmlformats.org/officeDocument/2006/relationships/tags" Target="../tags/tag135.xml" /><Relationship Id="rId11" Type="http://schemas.openxmlformats.org/officeDocument/2006/relationships/tags" Target="../tags/tag136.xml" /><Relationship Id="rId12" Type="http://schemas.openxmlformats.org/officeDocument/2006/relationships/tags" Target="../tags/tag137.xml" /><Relationship Id="rId13" Type="http://schemas.openxmlformats.org/officeDocument/2006/relationships/slideMaster" Target="../slideMasters/slideMaster1.xml" /><Relationship Id="rId2" Type="http://schemas.openxmlformats.org/officeDocument/2006/relationships/image" Target="file:///C:\Users\1V994W2\PycharmProjects\PPT_Background_Generation\pic_temp\0_pic_quater_right_up.png" TargetMode="External" /><Relationship Id="rId3" Type="http://schemas.openxmlformats.org/officeDocument/2006/relationships/image" Target="../media/image8.png" /><Relationship Id="rId4" Type="http://schemas.openxmlformats.org/officeDocument/2006/relationships/tags" Target="../tags/tag131.xml" /><Relationship Id="rId5" Type="http://schemas.openxmlformats.org/officeDocument/2006/relationships/image" Target="file:///C:\Users\1V994W2\PycharmProjects\PPT_Background_Generation\pic_temp\1_pic_quater_right_up.png" TargetMode="External" /><Relationship Id="rId6" Type="http://schemas.openxmlformats.org/officeDocument/2006/relationships/image" Target="../media/image4.png" /><Relationship Id="rId7" Type="http://schemas.openxmlformats.org/officeDocument/2006/relationships/tags" Target="../tags/tag132.xml" /><Relationship Id="rId8" Type="http://schemas.openxmlformats.org/officeDocument/2006/relationships/tags" Target="../tags/tag133.xml" /><Relationship Id="rId9" Type="http://schemas.openxmlformats.org/officeDocument/2006/relationships/tags" Target="../tags/tag13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1397000"/>
            <a:ext cx="3995264" cy="4064000"/>
          </a:xfrm>
          <a:prstGeom prst="rect">
            <a:avLst/>
          </a:prstGeom>
        </p:spPr>
      </p:pic>
      <p:pic>
        <p:nvPicPr>
          <p:cNvPr id="5" name="图片 4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8196736" y="1397000"/>
            <a:ext cx="3995264" cy="4064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cxnSp>
        <p:nvCxnSpPr>
          <p:cNvPr id="7" name="直接连接符 6"/>
          <p:cNvCxnSpPr/>
          <p:nvPr>
            <p:custDataLst>
              <p:tags r:id="rId10"/>
            </p:custDataLst>
          </p:nvPr>
        </p:nvCxnSpPr>
        <p:spPr>
          <a:xfrm>
            <a:off x="3107055" y="3429000"/>
            <a:ext cx="597789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11"/>
            </p:custDataLst>
          </p:nvPr>
        </p:nvSpPr>
        <p:spPr>
          <a:xfrm>
            <a:off x="3078000" y="1941739"/>
            <a:ext cx="6350000" cy="1440180"/>
          </a:xfrm>
        </p:spPr>
        <p:txBody>
          <a:bodyPr vert="horz" lIns="0" tIns="0" rIns="0" bIns="0" rtlCol="0" anchor="b" anchorCtr="0">
            <a:normAutofit/>
          </a:bodyPr>
          <a:lstStyle>
            <a:lvl1pPr algn="ctr">
              <a:defRPr lang="zh-CN" altLang="en-US" sz="7200" b="0" spc="-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marL="0" lvl="0" algn="dist">
              <a:buClrTx/>
              <a:buSzTx/>
              <a:buFontTx/>
            </a:pPr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12"/>
            </p:custDataLst>
          </p:nvPr>
        </p:nvSpPr>
        <p:spPr>
          <a:xfrm>
            <a:off x="3252018" y="3777163"/>
            <a:ext cx="5977890" cy="1103630"/>
          </a:xfrm>
        </p:spPr>
        <p:txBody>
          <a:bodyPr vert="horz" lIns="0" tIns="0" rIns="0" bIns="0" rtlCol="0" anchor="t">
            <a:normAutofit/>
          </a:bodyPr>
          <a:lstStyle>
            <a:lvl1pPr algn="ctr">
              <a:defRPr lang="zh-CN" altLang="en-US" sz="1800" spc="-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隶书" pitchFamily="49" charset="-122"/>
                <a:cs typeface="微软雅黑" panose="020b0503020204020204" charset="-122"/>
              </a:defRPr>
            </a:lvl1pPr>
          </a:lstStyle>
          <a:p>
            <a:pPr marL="0" lvl="0" indent="0" algn="ctr">
              <a:lnSpc>
                <a:spcPct val="120000"/>
              </a:lnSpc>
              <a:spcAft>
                <a:spcPct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4064000" y="5827813"/>
            <a:ext cx="4064000" cy="1030187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4064000" y="0"/>
            <a:ext cx="4064000" cy="1030187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4759200" y="2887200"/>
            <a:ext cx="4918075" cy="1116012"/>
          </a:xfrm>
        </p:spPr>
        <p:txBody>
          <a:bodyPr/>
          <a:lstStyle>
            <a:lvl1pPr marL="0" indent="0" algn="ctr">
              <a:buNone/>
              <a:defRPr sz="4400" u="none" strike="noStrike" kern="1200" cap="none" spc="150" normalizeH="0">
                <a:solidFill>
                  <a:schemeClr val="tx1"/>
                </a:solidFill>
                <a:uFillTx/>
                <a:ea typeface="汉仪尚巍手书W" panose="00020600040101010101" pitchFamily="18" charset="-122"/>
              </a:defRPr>
            </a:lvl1pPr>
          </a:lstStyle>
          <a:p>
            <a:pPr lvl="0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7498080" y="2314041"/>
            <a:ext cx="4389120" cy="2229918"/>
          </a:xfrm>
          <a:prstGeom prst="rect">
            <a:avLst/>
          </a:pr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 flipH="1">
            <a:off x="0" y="0"/>
            <a:ext cx="7313295" cy="6858000"/>
          </a:xfrm>
          <a:custGeom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6" name="图片 5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0" y="5996627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7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8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1397000"/>
            <a:ext cx="3995264" cy="406400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8196736" y="1397000"/>
            <a:ext cx="3995264" cy="4064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0"/>
            </p:custDataLst>
          </p:nvPr>
        </p:nvSpPr>
        <p:spPr>
          <a:xfrm>
            <a:off x="2257200" y="1878330"/>
            <a:ext cx="7810500" cy="1400400"/>
          </a:xfrm>
        </p:spPr>
        <p:txBody>
          <a:bodyPr vert="horz" lIns="0" tIns="0" rIns="0" bIns="0" rtlCol="0" anchor="b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marL="0" lvl="0" algn="dist"/>
            <a:r>
              <a:rPr lang="zh-CN" altLang="en-US"/>
              <a:t>编辑标题</a:t>
            </a:r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11"/>
            </p:custDataLst>
          </p:nvPr>
        </p:nvCxnSpPr>
        <p:spPr>
          <a:xfrm>
            <a:off x="5609908" y="3429000"/>
            <a:ext cx="972185" cy="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占位符 8"/>
          <p:cNvSpPr>
            <a:spLocks noGrp="1"/>
          </p:cNvSpPr>
          <p:nvPr>
            <p:ph type="body" idx="14" hasCustomPrompt="1"/>
            <p:custDataLst>
              <p:tags r:id="rId12"/>
            </p:custDataLst>
          </p:nvPr>
        </p:nvSpPr>
        <p:spPr>
          <a:xfrm>
            <a:off x="2988000" y="3632200"/>
            <a:ext cx="6350635" cy="1119600"/>
          </a:xfrm>
        </p:spPr>
        <p:txBody>
          <a:bodyPr vert="horz" wrap="square" lIns="0" tIns="0" rIns="0" bIns="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隶书" pitchFamily="49" charset="-122"/>
                <a:cs typeface="微软雅黑" panose="020b0503020204020204" charset="-122"/>
              </a:defRPr>
            </a:lvl1pPr>
          </a:lstStyle>
          <a:p>
            <a:pPr marL="0" lvl="0" indent="0" algn="ctr">
              <a:lnSpc>
                <a:spcPct val="120000"/>
              </a:lnSpc>
              <a:spcAft>
                <a:spcPct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6"/>
            </p:custDataLst>
          </p:nvPr>
        </p:nvPicPr>
        <p:blipFill>
          <a:blip r:embed="rId5" r:link="rId4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11471910" y="0"/>
            <a:ext cx="720090" cy="53563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0" y="0"/>
            <a:ext cx="720090" cy="535633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1471910" y="0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11471910" y="6322366"/>
            <a:ext cx="720090" cy="535633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0" y="5996627"/>
            <a:ext cx="720090" cy="86137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4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5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4"/>
            </p:custDataLst>
          </p:nvPr>
        </p:nvPicPr>
        <p:blipFill>
          <a:blip r:embed="rId3" r:link="rId2"/>
          <a:stretch>
            <a:fillRect/>
          </a:stretch>
        </p:blipFill>
        <p:spPr>
          <a:xfrm>
            <a:off x="10571797" y="5652825"/>
            <a:ext cx="1620202" cy="1205175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0" y="4919910"/>
            <a:ext cx="1620202" cy="1938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tags" Target="../tags/tag138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139.xml" /><Relationship Id="rId21" Type="http://schemas.openxmlformats.org/officeDocument/2006/relationships/tags" Target="../tags/tag140.xml" /><Relationship Id="rId22" Type="http://schemas.openxmlformats.org/officeDocument/2006/relationships/tags" Target="../tags/tag141.xml" /><Relationship Id="rId23" Type="http://schemas.openxmlformats.org/officeDocument/2006/relationships/tags" Target="../tags/tag142.xml" /><Relationship Id="rId24" Type="http://schemas.openxmlformats.org/officeDocument/2006/relationships/tags" Target="../tags/tag143.xml" /><Relationship Id="rId25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4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14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14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14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Relationship Id="rId3" Type="http://schemas.openxmlformats.org/officeDocument/2006/relationships/tags" Target="../tags/tag14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pn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Relationship Id="rId6" Type="http://schemas.openxmlformats.org/officeDocument/2006/relationships/tags" Target="../tags/tag14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5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tags" Target="../tags/tag15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4.png" /><Relationship Id="rId3" Type="http://schemas.openxmlformats.org/officeDocument/2006/relationships/tags" Target="../tags/tag15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6.png" /><Relationship Id="rId3" Type="http://schemas.openxmlformats.org/officeDocument/2006/relationships/tags" Target="../tags/tag15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7.png" /><Relationship Id="rId3" Type="http://schemas.openxmlformats.org/officeDocument/2006/relationships/tags" Target="../tags/tag15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8.png" /><Relationship Id="rId3" Type="http://schemas.openxmlformats.org/officeDocument/2006/relationships/tags" Target="../tags/tag15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156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9.png" /><Relationship Id="rId3" Type="http://schemas.openxmlformats.org/officeDocument/2006/relationships/image" Target="../media/image20.jpeg" /><Relationship Id="rId4" Type="http://schemas.openxmlformats.org/officeDocument/2006/relationships/tags" Target="../tags/tag15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15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59.xml" /><Relationship Id="rId3" Type="http://schemas.openxmlformats.org/officeDocument/2006/relationships/tags" Target="../tags/tag160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副标题 2"/>
          <p:cNvSpPr>
            <a:spLocks noGrp="1"/>
          </p:cNvSpPr>
          <p:nvPr>
            <p:ph type="subTitle" idx="4294967295"/>
          </p:nvPr>
        </p:nvSpPr>
        <p:spPr>
          <a:xfrm>
            <a:off x="669882" y="540393"/>
            <a:ext cx="10852237" cy="5388907"/>
          </a:xfrm>
        </p:spPr>
        <p:txBody>
          <a:bodyPr lIns="90170" tIns="46990" rIns="90170" bIns="46990" anchor="t"/>
          <a:lstStyle>
            <a:lvl1pPr marL="0" lvl="0" indent="0" algn="ctr">
              <a:buClrTx/>
              <a:buSzTx/>
              <a:buFont typeface="Arial" panose="020b0604020202020204" pitchFamily="34" charset="0"/>
              <a:defRPr/>
            </a:lvl1pPr>
            <a:lvl2pPr marL="457200" lvl="1" indent="-114300" algn="ctr">
              <a:buClrTx/>
              <a:buSzTx/>
              <a:buFont typeface="Arial" panose="020b0604020202020204" pitchFamily="34" charset="0"/>
              <a:defRPr/>
            </a:lvl2pPr>
            <a:lvl3pPr marL="914400" lvl="2" indent="-228600" algn="ctr">
              <a:buClrTx/>
              <a:buSzTx/>
              <a:buFont typeface="Arial" panose="020b0604020202020204" pitchFamily="34" charset="0"/>
              <a:defRPr/>
            </a:lvl3pPr>
            <a:lvl4pPr marL="1371600" lvl="3" indent="-342900" algn="ctr">
              <a:buClrTx/>
              <a:buSzTx/>
              <a:buFont typeface="Arial" panose="020b0604020202020204" pitchFamily="34" charset="0"/>
              <a:defRPr/>
            </a:lvl4pPr>
            <a:lvl5pPr marL="1828800" lvl="4" indent="-45720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171450" lvl="0" indent="-171450" algn="l"/>
            <a:r>
              <a:rPr lang="zh-CN" altLang="en-US" sz="1600"/>
              <a:t>第四单元  资本主义制度的确立</a:t>
            </a:r>
            <a:r>
              <a:rPr lang="zh-CN" altLang="en-US"/>
              <a:t>  </a:t>
            </a:r>
            <a:endParaRPr lang="zh-CN" altLang="en-US"/>
          </a:p>
        </p:txBody>
      </p:sp>
      <p:sp>
        <p:nvSpPr>
          <p:cNvPr id="20482" name="标题 1"/>
          <p:cNvSpPr>
            <a:spLocks noGrp="1"/>
          </p:cNvSpPr>
          <p:nvPr>
            <p:ph type="ctrTitle" idx="13" hasCustomPrompt="1"/>
          </p:nvPr>
        </p:nvSpPr>
        <p:spPr>
          <a:xfrm>
            <a:off x="2844165" y="2226310"/>
            <a:ext cx="6892925" cy="1036320"/>
          </a:xfrm>
          <a:solidFill>
            <a:schemeClr val="bg1"/>
          </a:solidFill>
        </p:spPr>
        <p:txBody>
          <a:bodyPr lIns="0" tIns="0" rIns="0" bIns="0" anchor="b"/>
          <a:lstStyle/>
          <a:p>
            <a:pPr defTabSz="685800">
              <a:buClrTx/>
              <a:buSzTx/>
              <a:buFontTx/>
            </a:pPr>
            <a:r>
              <a:rPr lang="zh-CN" altLang="en-US" sz="4000" kern="1200" spc="200" normalizeH="0" baseline="0">
                <a:solidFill>
                  <a:srgbClr val="7030A0"/>
                </a:solidFill>
                <a:latin typeface="Arial" panose="020b0604020202020204" pitchFamily="34" charset="0"/>
                <a:ea typeface="汉仪尚巍手书W" panose="00020600040101010101" pitchFamily="18" charset="-122"/>
                <a:cs typeface="+mj-cs"/>
              </a:rPr>
              <a:t>第八课 西欧的思想解放运动</a:t>
            </a:r>
            <a:endParaRPr lang="zh-CN" altLang="en-US" sz="4000" kern="1200" spc="200" normalizeH="0" baseline="0">
              <a:solidFill>
                <a:srgbClr val="7030A0"/>
              </a:solidFill>
              <a:latin typeface="Arial" pitchFamily="34" charset="0"/>
              <a:ea typeface="汉仪尚巍手书W" panose="00020600040101010101" pitchFamily="18" charset="-122"/>
              <a:cs typeface="+mj-cs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8" name="文本框 18437"/>
          <p:cNvSpPr txBox="1"/>
          <p:nvPr/>
        </p:nvSpPr>
        <p:spPr>
          <a:xfrm>
            <a:off x="1216025" y="1279525"/>
            <a:ext cx="97599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一</a:t>
            </a:r>
            <a:r>
              <a:rPr lang="zh-CN" altLang="en-US" sz="44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、西欧</a:t>
            </a:r>
            <a:r>
              <a:rPr lang="zh-CN" altLang="en-US" sz="4400" b="1">
                <a:latin typeface="宋体" panose="02010600030101010101" pitchFamily="2" charset="-122"/>
                <a:ea typeface="宋体" panose="02010600030101010101" pitchFamily="2" charset="-122"/>
              </a:rPr>
              <a:t>思想解放运动</a:t>
            </a:r>
            <a:r>
              <a:rPr lang="zh-CN" altLang="en-US" sz="4400" b="1" smtClean="0">
                <a:latin typeface="宋体" panose="02010600030101010101" pitchFamily="2" charset="-122"/>
                <a:ea typeface="宋体" panose="02010600030101010101" pitchFamily="2" charset="-122"/>
              </a:rPr>
              <a:t>概况</a:t>
            </a:r>
            <a:endParaRPr lang="zh-CN" altLang="en-US" sz="44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24785" y="264160"/>
            <a:ext cx="7731760" cy="829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pPr indent="0"/>
            <a:r>
              <a:rPr lang="zh-CN" altLang="en-US" sz="4800" b="1"/>
              <a:t>第</a:t>
            </a:r>
            <a:r>
              <a:rPr lang="en-US" altLang="zh-CN" sz="4800" b="1"/>
              <a:t>8</a:t>
            </a:r>
            <a:r>
              <a:rPr lang="zh-CN" altLang="en-US" sz="4800" b="1"/>
              <a:t>课 西欧的思想解放运动</a:t>
            </a:r>
            <a:endParaRPr lang="zh-CN" altLang="en-US" sz="4800" b="1"/>
          </a:p>
        </p:txBody>
      </p:sp>
      <p:sp>
        <p:nvSpPr>
          <p:cNvPr id="5" name="文本框 4"/>
          <p:cNvSpPr txBox="1"/>
          <p:nvPr/>
        </p:nvSpPr>
        <p:spPr>
          <a:xfrm>
            <a:off x="604911" y="2315747"/>
            <a:ext cx="11390141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文艺复兴（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世纪中叶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-17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zh-CN" altLang="en-US" sz="4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）（意大利）</a:t>
            </a:r>
            <a:endParaRPr lang="zh-CN" altLang="en-US" sz="4400" b="1">
              <a:solidFill>
                <a:srgbClr val="0000FF"/>
              </a:solidFill>
              <a:latin typeface="宋体" pitchFamily="2" charset="-122"/>
              <a:ea typeface="宋体" pitchFamily="2" charset="-122"/>
              <a:cs typeface="宋体" pitchFamily="2" charset="-122"/>
            </a:endParaRPr>
          </a:p>
          <a:p>
            <a:r>
              <a:rPr lang="en-US" altLang="zh-CN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宗教改革（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zh-CN" altLang="en-US" sz="4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）（德意志）</a:t>
            </a:r>
            <a:endParaRPr lang="zh-CN" altLang="en-US" sz="4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近代科学（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16-17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zh-CN" altLang="en-US" sz="4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endParaRPr lang="zh-CN" altLang="en-US" sz="4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en-US" sz="4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启蒙运动（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en-US" altLang="zh-CN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</a:t>
            </a:r>
            <a:r>
              <a:rPr lang="zh-CN" altLang="en-US" sz="4400" b="1">
                <a:solidFill>
                  <a:srgbClr val="BD03B2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zh-CN" altLang="en-US" sz="4400" b="1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）（法国）</a:t>
            </a:r>
            <a:endParaRPr lang="zh-CN" altLang="en-US" sz="44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Line 3"/>
          <p:cNvSpPr/>
          <p:nvPr/>
        </p:nvSpPr>
        <p:spPr>
          <a:xfrm>
            <a:off x="-38100" y="4250267"/>
            <a:ext cx="11887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cxnSp>
        <p:nvCxnSpPr>
          <p:cNvPr id="29699" name="直接连接符 6"/>
          <p:cNvCxnSpPr/>
          <p:nvPr/>
        </p:nvCxnSpPr>
        <p:spPr>
          <a:xfrm flipH="1">
            <a:off x="606426" y="4137449"/>
            <a:ext cx="0" cy="91016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4" name="半闭框 13"/>
          <p:cNvSpPr/>
          <p:nvPr/>
        </p:nvSpPr>
        <p:spPr>
          <a:xfrm rot="5400000">
            <a:off x="9220200" y="1060450"/>
            <a:ext cx="2252345" cy="2869565"/>
          </a:xfrm>
          <a:prstGeom prst="halfFrame">
            <a:avLst>
              <a:gd name="adj1" fmla="val 12867"/>
              <a:gd name="adj2" fmla="val 12162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 spcFirstLastPara="1" wrap="square" numCol="1" anchor="ctr">
            <a:prstTxWarp prst="textArchDown">
              <a:avLst>
                <a:gd name="adj" fmla="val 21244827"/>
              </a:avLst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200" b="1" i="0" u="none" strike="noStrike" kern="1200" cap="none" spc="0" normalizeH="0" baseline="0" noProof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5" name="半闭框 14"/>
          <p:cNvSpPr/>
          <p:nvPr/>
        </p:nvSpPr>
        <p:spPr>
          <a:xfrm rot="16200000" flipH="1">
            <a:off x="703580" y="1173480"/>
            <a:ext cx="2233930" cy="2624455"/>
          </a:xfrm>
          <a:prstGeom prst="halfFrame">
            <a:avLst>
              <a:gd name="adj1" fmla="val 10398"/>
              <a:gd name="adj2" fmla="val 12548"/>
            </a:avLst>
          </a:prstGeom>
          <a:solidFill>
            <a:schemeClr val="accent6">
              <a:lumMod val="40000"/>
              <a:lumOff val="60000"/>
            </a:schemeClr>
          </a:solidFill>
        </p:spPr>
        <p:txBody>
          <a:bodyPr spcFirstLastPara="1" wrap="square" numCol="1" anchor="ctr">
            <a:prstTxWarp prst="textArchDown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7200" b="1" i="0" u="none" strike="noStrike" kern="1200" cap="none" spc="0" normalizeH="0" baseline="0" noProof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52320" y="5135880"/>
            <a:ext cx="4071620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文艺复兴运动</a:t>
            </a:r>
            <a:endParaRPr kumimoji="0" lang="zh-CN" altLang="en-US" sz="2800" b="1" kern="1200" cap="none" spc="0" normalizeH="0" baseline="0" noProof="0">
              <a:latin typeface="Arial" pitchFamily="34" charset="0"/>
              <a:ea typeface="宋体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14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世纪中叶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-17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世纪初）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47615" y="2009140"/>
            <a:ext cx="1950085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宗教改革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16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世纪）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874635" y="2009140"/>
            <a:ext cx="2625090" cy="95313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启蒙运动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17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18</a:t>
            </a:r>
            <a:r>
              <a:rPr kumimoji="0" lang="zh-CN" altLang="en-US" sz="28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世纪）</a:t>
            </a:r>
            <a:endParaRPr kumimoji="0" lang="zh-CN" altLang="en-US" sz="28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69" name="AutoShape 45"/>
          <p:cNvSpPr/>
          <p:nvPr/>
        </p:nvSpPr>
        <p:spPr>
          <a:xfrm rot="5400000">
            <a:off x="5817235" y="2523490"/>
            <a:ext cx="454660" cy="1703705"/>
          </a:xfrm>
          <a:prstGeom prst="leftBrace">
            <a:avLst>
              <a:gd name="adj1" fmla="val 49132"/>
              <a:gd name="adj2" fmla="val 53565"/>
            </a:avLst>
          </a:prstGeom>
          <a:noFill/>
          <a:ln w="3492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1" name="AutoShape 45"/>
          <p:cNvSpPr/>
          <p:nvPr/>
        </p:nvSpPr>
        <p:spPr>
          <a:xfrm rot="5400000">
            <a:off x="8795385" y="1290320"/>
            <a:ext cx="533400" cy="4129405"/>
          </a:xfrm>
          <a:prstGeom prst="leftBrace">
            <a:avLst>
              <a:gd name="adj1" fmla="val 49132"/>
              <a:gd name="adj2" fmla="val 53565"/>
            </a:avLst>
          </a:prstGeom>
          <a:noFill/>
          <a:ln w="3492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19" name="Text Box 5"/>
          <p:cNvSpPr txBox="1"/>
          <p:nvPr/>
        </p:nvSpPr>
        <p:spPr>
          <a:xfrm>
            <a:off x="158115" y="3687233"/>
            <a:ext cx="891117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000FF"/>
                </a:solidFill>
                <a:latin typeface="Tahoma" panose="020b0604030504040204" pitchFamily="34" charset="0"/>
              </a:rPr>
              <a:t>1300</a:t>
            </a:r>
            <a:endParaRPr lang="en-US" altLang="zh-CN" sz="1865" b="1">
              <a:solidFill>
                <a:srgbClr val="0000FF"/>
              </a:solidFill>
              <a:latin typeface="Tahoma" pitchFamily="34" charset="0"/>
            </a:endParaRPr>
          </a:p>
        </p:txBody>
      </p:sp>
      <p:cxnSp>
        <p:nvCxnSpPr>
          <p:cNvPr id="29723" name="直接连接符 58"/>
          <p:cNvCxnSpPr/>
          <p:nvPr/>
        </p:nvCxnSpPr>
        <p:spPr>
          <a:xfrm flipH="1">
            <a:off x="2575984" y="4135967"/>
            <a:ext cx="0" cy="97367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24" name="直接连接符 58"/>
          <p:cNvCxnSpPr/>
          <p:nvPr/>
        </p:nvCxnSpPr>
        <p:spPr>
          <a:xfrm flipH="1">
            <a:off x="4747684" y="4135967"/>
            <a:ext cx="0" cy="95251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25" name="直接连接符 54"/>
          <p:cNvCxnSpPr/>
          <p:nvPr/>
        </p:nvCxnSpPr>
        <p:spPr>
          <a:xfrm flipH="1">
            <a:off x="9054466" y="4129617"/>
            <a:ext cx="0" cy="1016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9728" name="Text Box 5"/>
          <p:cNvSpPr txBox="1"/>
          <p:nvPr/>
        </p:nvSpPr>
        <p:spPr>
          <a:xfrm>
            <a:off x="2131272" y="3687233"/>
            <a:ext cx="891116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409D6"/>
                </a:solidFill>
                <a:latin typeface="Tahoma" panose="020b0604030504040204" pitchFamily="34" charset="0"/>
              </a:rPr>
              <a:t>1400</a:t>
            </a:r>
            <a:endParaRPr lang="en-US" altLang="zh-CN" sz="1865" b="1">
              <a:solidFill>
                <a:srgbClr val="0409D6"/>
              </a:solidFill>
              <a:latin typeface="Tahoma" pitchFamily="34" charset="0"/>
            </a:endParaRPr>
          </a:p>
        </p:txBody>
      </p:sp>
      <p:sp>
        <p:nvSpPr>
          <p:cNvPr id="29729" name="Text Box 5"/>
          <p:cNvSpPr txBox="1"/>
          <p:nvPr/>
        </p:nvSpPr>
        <p:spPr>
          <a:xfrm>
            <a:off x="4302125" y="3687233"/>
            <a:ext cx="891117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409D6"/>
                </a:solidFill>
                <a:latin typeface="Tahoma" panose="020b0604030504040204" pitchFamily="34" charset="0"/>
              </a:rPr>
              <a:t>1500</a:t>
            </a:r>
            <a:endParaRPr lang="en-US" altLang="zh-CN" sz="1865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29730" name="Text Box 5"/>
          <p:cNvSpPr txBox="1"/>
          <p:nvPr/>
        </p:nvSpPr>
        <p:spPr>
          <a:xfrm>
            <a:off x="6344497" y="3687233"/>
            <a:ext cx="891116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409D6"/>
                </a:solidFill>
                <a:latin typeface="Tahoma" panose="020b0604030504040204" pitchFamily="34" charset="0"/>
              </a:rPr>
              <a:t>1600</a:t>
            </a:r>
            <a:endParaRPr lang="en-US" altLang="zh-CN" sz="1865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cxnSp>
        <p:nvCxnSpPr>
          <p:cNvPr id="29731" name="直接连接符 54"/>
          <p:cNvCxnSpPr/>
          <p:nvPr/>
        </p:nvCxnSpPr>
        <p:spPr>
          <a:xfrm flipH="1">
            <a:off x="6883400" y="4135967"/>
            <a:ext cx="0" cy="1016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9732" name="直接连接符 54"/>
          <p:cNvCxnSpPr/>
          <p:nvPr/>
        </p:nvCxnSpPr>
        <p:spPr>
          <a:xfrm flipH="1" flipV="1">
            <a:off x="11224684" y="4138084"/>
            <a:ext cx="0" cy="124883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9733" name="Text Box 5"/>
          <p:cNvSpPr txBox="1"/>
          <p:nvPr/>
        </p:nvSpPr>
        <p:spPr>
          <a:xfrm>
            <a:off x="8380942" y="3531023"/>
            <a:ext cx="891117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409D6"/>
                </a:solidFill>
                <a:latin typeface="Tahoma" panose="020b0604030504040204" pitchFamily="34" charset="0"/>
              </a:rPr>
              <a:t>1700</a:t>
            </a:r>
            <a:endParaRPr lang="en-US" altLang="zh-CN" sz="1865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29734" name="Text Box 5"/>
          <p:cNvSpPr txBox="1"/>
          <p:nvPr/>
        </p:nvSpPr>
        <p:spPr>
          <a:xfrm>
            <a:off x="10753302" y="3757507"/>
            <a:ext cx="891117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0409D6"/>
                </a:solidFill>
                <a:latin typeface="Tahoma" panose="020b0604030504040204" pitchFamily="34" charset="0"/>
              </a:rPr>
              <a:t>1800</a:t>
            </a:r>
            <a:endParaRPr lang="en-US" altLang="zh-CN" sz="1865" b="1">
              <a:solidFill>
                <a:srgbClr val="0409D6"/>
              </a:solidFill>
              <a:latin typeface="Tahoma" panose="020b060403050404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83400" y="5135880"/>
            <a:ext cx="2449830" cy="953135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近代科学兴起</a:t>
            </a:r>
            <a:endParaRPr kumimoji="0" lang="zh-CN" altLang="en-US" sz="2800" b="1" kern="1200" cap="none" spc="0" normalizeH="0" baseline="0" noProof="0">
              <a:solidFill>
                <a:srgbClr val="00B050"/>
              </a:solidFill>
              <a:latin typeface="Arial" pitchFamily="34" charset="0"/>
              <a:ea typeface="宋体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16-17</a:t>
            </a:r>
            <a:r>
              <a:rPr kumimoji="0" lang="zh-CN" altLang="en-US" sz="2800" b="1" kern="1200" cap="none" spc="0" normalizeH="0" baseline="0" noProof="0">
                <a:solidFill>
                  <a:srgbClr val="00B05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世纪）</a:t>
            </a:r>
            <a:endParaRPr kumimoji="0" lang="zh-CN" altLang="en-US" sz="2800" b="1" kern="1200" cap="none" spc="0" normalizeH="0" baseline="0" noProof="0">
              <a:solidFill>
                <a:srgbClr val="00B05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33090" y="723900"/>
            <a:ext cx="5779135" cy="6451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pPr indent="0"/>
            <a:r>
              <a:rPr lang="zh-CN" altLang="en-US" sz="3600" b="1"/>
              <a:t>第</a:t>
            </a:r>
            <a:r>
              <a:rPr lang="en-US" altLang="zh-CN" sz="3600" b="1"/>
              <a:t>8</a:t>
            </a:r>
            <a:r>
              <a:rPr lang="zh-CN" altLang="en-US" sz="3600" b="1"/>
              <a:t>课 西欧的思想解放运动</a:t>
            </a:r>
            <a:endParaRPr lang="zh-CN" altLang="en-US" sz="3600" b="1"/>
          </a:p>
        </p:txBody>
      </p:sp>
      <p:sp>
        <p:nvSpPr>
          <p:cNvPr id="4" name="AutoShape 45"/>
          <p:cNvSpPr/>
          <p:nvPr/>
        </p:nvSpPr>
        <p:spPr>
          <a:xfrm rot="16200000">
            <a:off x="4051300" y="2024380"/>
            <a:ext cx="452120" cy="5236210"/>
          </a:xfrm>
          <a:prstGeom prst="leftBrace">
            <a:avLst>
              <a:gd name="adj1" fmla="val 49323"/>
              <a:gd name="adj2" fmla="val 48258"/>
            </a:avLst>
          </a:prstGeom>
          <a:noFill/>
          <a:ln w="28575" cap="flat" cmpd="sng">
            <a:solidFill>
              <a:srgbClr val="BD03B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>
              <a:latin typeface="Arial" pitchFamily="34" charset="0"/>
            </a:endParaRPr>
          </a:p>
        </p:txBody>
      </p:sp>
      <p:cxnSp>
        <p:nvCxnSpPr>
          <p:cNvPr id="8" name="直接连接符 58"/>
          <p:cNvCxnSpPr/>
          <p:nvPr/>
        </p:nvCxnSpPr>
        <p:spPr>
          <a:xfrm>
            <a:off x="1646555" y="4156075"/>
            <a:ext cx="12700" cy="10731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9" name="Text Box 5"/>
          <p:cNvSpPr txBox="1"/>
          <p:nvPr/>
        </p:nvSpPr>
        <p:spPr>
          <a:xfrm>
            <a:off x="5047827" y="3687233"/>
            <a:ext cx="891116" cy="378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865" b="1">
                <a:solidFill>
                  <a:srgbClr val="BD03B2"/>
                </a:solidFill>
                <a:latin typeface="Tahoma" panose="020b0604030504040204" pitchFamily="34" charset="0"/>
              </a:rPr>
              <a:t>1517</a:t>
            </a:r>
            <a:endParaRPr lang="en-US" altLang="zh-CN" sz="1865" b="1">
              <a:solidFill>
                <a:srgbClr val="BD03B2"/>
              </a:solidFill>
              <a:latin typeface="Tahoma" pitchFamily="34" charset="0"/>
            </a:endParaRPr>
          </a:p>
        </p:txBody>
      </p:sp>
      <p:cxnSp>
        <p:nvCxnSpPr>
          <p:cNvPr id="10" name="直接连接符 54"/>
          <p:cNvCxnSpPr/>
          <p:nvPr/>
        </p:nvCxnSpPr>
        <p:spPr>
          <a:xfrm flipH="1">
            <a:off x="5193030" y="4162002"/>
            <a:ext cx="0" cy="1016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1" name="AutoShape 45"/>
          <p:cNvSpPr/>
          <p:nvPr/>
        </p:nvSpPr>
        <p:spPr>
          <a:xfrm rot="16200000">
            <a:off x="6534150" y="2660015"/>
            <a:ext cx="499745" cy="3917950"/>
          </a:xfrm>
          <a:prstGeom prst="leftBrace">
            <a:avLst>
              <a:gd name="adj1" fmla="val 49132"/>
              <a:gd name="adj2" fmla="val 72811"/>
            </a:avLst>
          </a:prstGeom>
          <a:noFill/>
          <a:ln w="34925" cap="flat" cmpd="sng">
            <a:solidFill>
              <a:srgbClr val="00B05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225"/>
            <a:ext cx="10689590" cy="765175"/>
          </a:xfrm>
          <a:noFill/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一、文艺复兴运动</a:t>
            </a:r>
            <a:endParaRPr lang="zh-CN" altLang="en-US" sz="4800">
              <a:latin typeface="黑体" panose="02010609060101010101" pitchFamily="49" charset="-122"/>
              <a:ea typeface="黑体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4947" y="952092"/>
            <a:ext cx="2214466" cy="76944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2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1.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背景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2342" y="2472402"/>
            <a:ext cx="9610787" cy="3538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资本主义萌芽的出现与发展（</a:t>
            </a:r>
            <a:r>
              <a:rPr lang="zh-CN" altLang="en-US" sz="3200" b="1">
                <a:solidFill>
                  <a:srgbClr val="C00000"/>
                </a:solidFill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经</a:t>
            </a:r>
            <a:r>
              <a:rPr lang="zh-CN" altLang="en-US" sz="3200" b="1" smtClean="0">
                <a:solidFill>
                  <a:srgbClr val="C00000"/>
                </a:solidFill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济</a:t>
            </a:r>
            <a:r>
              <a:rPr lang="en-US" altLang="zh-CN" sz="3200" b="1" smtClean="0">
                <a:solidFill>
                  <a:srgbClr val="C00000"/>
                </a:solidFill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根因</a:t>
            </a:r>
            <a:r>
              <a:rPr lang="zh-CN" altLang="en-US" sz="3200" b="1" smtClean="0"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）</a:t>
            </a:r>
            <a:endParaRPr lang="en-US" altLang="zh-CN" sz="3200" b="1" smtClean="0">
              <a:latin typeface="汉仪昌黎宋刻本(原版)W" panose="00020600040101010101" pitchFamily="18" charset="-122"/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 smtClean="0"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西欧文化自身的传承和发展（</a:t>
            </a:r>
            <a:r>
              <a:rPr lang="zh-CN" altLang="en-US" sz="3200" b="1" smtClean="0">
                <a:solidFill>
                  <a:srgbClr val="FF0000"/>
                </a:solidFill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基础</a:t>
            </a:r>
            <a:r>
              <a:rPr lang="zh-CN" altLang="en-US" sz="3200" b="1" smtClean="0">
                <a:latin typeface="汉仪昌黎宋刻本(原版)W" panose="00020600040101010101" pitchFamily="18" charset="-122"/>
                <a:ea typeface="汉仪昌黎宋刻本(原版)W" panose="00020600040101010101" pitchFamily="18" charset="-122"/>
              </a:rPr>
              <a:t>）</a:t>
            </a:r>
            <a:endParaRPr lang="zh-CN" altLang="en-US" sz="3200" b="1" smtClean="0">
              <a:latin typeface="汉仪昌黎宋刻本(原版)W" panose="00020600040101010101" pitchFamily="18" charset="-122"/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>
                <a:ea typeface="汉仪昌黎宋刻本(原版)W" panose="00020600040101010101" pitchFamily="18" charset="-122"/>
                <a:sym typeface="+mn-ea"/>
              </a:rPr>
              <a:t>古希腊罗马文化积淀深厚   （文化基础）</a:t>
            </a:r>
            <a:endParaRPr lang="zh-CN" altLang="en-US" sz="3200" b="1"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>
                <a:ea typeface="汉仪昌黎宋刻本(原版)W" panose="00020600040101010101" pitchFamily="18" charset="-122"/>
                <a:sym typeface="+mn-ea"/>
              </a:rPr>
              <a:t>新兴贵族、资产阶级的扶持（阶级支持）</a:t>
            </a:r>
            <a:endParaRPr lang="zh-CN" altLang="en-US" sz="3200" b="1"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>
                <a:ea typeface="汉仪昌黎宋刻本(原版)W" panose="00020600040101010101" pitchFamily="18" charset="-122"/>
                <a:sym typeface="+mn-ea"/>
              </a:rPr>
              <a:t>具有新思想的学者文人聚集（中坚力量）</a:t>
            </a:r>
            <a:endParaRPr lang="zh-CN" altLang="en-US" sz="3200" b="1"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zh-CN" altLang="en-US" sz="3200" b="1">
                <a:ea typeface="汉仪昌黎宋刻本(原版)W" panose="00020600040101010101" pitchFamily="18" charset="-122"/>
                <a:sym typeface="+mn-ea"/>
              </a:rPr>
              <a:t>对宗教信仰的反思与怀疑   （社会心理）</a:t>
            </a:r>
            <a:endParaRPr lang="zh-CN" altLang="en-US" sz="3200" b="1">
              <a:ea typeface="汉仪昌黎宋刻本(原版)W" panose="00020600040101010101" pitchFamily="18" charset="-122"/>
            </a:endParaRPr>
          </a:p>
          <a:p>
            <a:pPr marL="342900" indent="-342900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zh-CN" altLang="en-US" sz="3200" b="1">
              <a:latin typeface="汉仪昌黎宋刻本(原版)W" panose="00020600040101010101" pitchFamily="18" charset="-122"/>
              <a:ea typeface="汉仪昌黎宋刻本(原版)W" panose="00020600040101010101" pitchFamily="18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476517" y="90276"/>
            <a:ext cx="12192000" cy="765313"/>
          </a:xfrm>
          <a:noFill/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 fontScale="90000"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一、文艺复兴运动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5650" y="2237740"/>
            <a:ext cx="6878955" cy="4399915"/>
          </a:xfrm>
          <a:prstGeom prst="rect">
            <a:avLst/>
          </a:prstGeom>
          <a:solidFill>
            <a:schemeClr val="tx2"/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zh-CN" altLang="en-US" sz="4000" smtClean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4000" smtClean="0">
                <a:solidFill>
                  <a:srgbClr val="000099"/>
                </a:solidFill>
              </a:rPr>
              <a:t>以学习和恢复古希腊罗马古典文化为号召；</a:t>
            </a:r>
            <a:endParaRPr lang="en-US" altLang="zh-CN" sz="4000" smtClean="0">
              <a:solidFill>
                <a:srgbClr val="000099"/>
              </a:solidFill>
            </a:endParaRPr>
          </a:p>
          <a:p>
            <a:endParaRPr lang="en-US" altLang="zh-CN" sz="4000" smtClean="0">
              <a:solidFill>
                <a:srgbClr val="000099"/>
              </a:solidFill>
            </a:endParaRPr>
          </a:p>
          <a:p>
            <a:r>
              <a:rPr lang="zh-CN" altLang="en-US" sz="40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4000" smtClean="0">
                <a:solidFill>
                  <a:srgbClr val="000099"/>
                </a:solidFill>
              </a:rPr>
              <a:t>创</a:t>
            </a:r>
            <a:r>
              <a:rPr lang="zh-CN" altLang="en-US" sz="4000">
                <a:solidFill>
                  <a:srgbClr val="000099"/>
                </a:solidFill>
              </a:rPr>
              <a:t>立符合新兴资产阶级需要的新文</a:t>
            </a:r>
            <a:r>
              <a:rPr lang="zh-CN" altLang="en-US" sz="4000" smtClean="0">
                <a:solidFill>
                  <a:srgbClr val="000099"/>
                </a:solidFill>
              </a:rPr>
              <a:t>化（</a:t>
            </a:r>
            <a:r>
              <a:rPr lang="zh-CN" altLang="en-US" sz="4000" smtClean="0">
                <a:solidFill>
                  <a:srgbClr val="C00000"/>
                </a:solidFill>
              </a:rPr>
              <a:t>实质</a:t>
            </a:r>
            <a:r>
              <a:rPr lang="zh-CN" altLang="en-US" sz="4000" smtClean="0">
                <a:solidFill>
                  <a:srgbClr val="000099"/>
                </a:solidFill>
              </a:rPr>
              <a:t>）</a:t>
            </a:r>
            <a:endParaRPr lang="en-US" altLang="zh-CN" sz="4000" smtClean="0">
              <a:solidFill>
                <a:srgbClr val="000099"/>
              </a:solidFill>
            </a:endParaRPr>
          </a:p>
          <a:p>
            <a:endParaRPr lang="en-US" altLang="zh-CN" sz="4000" smtClean="0">
              <a:solidFill>
                <a:srgbClr val="000099"/>
              </a:solidFill>
            </a:endParaRPr>
          </a:p>
          <a:p>
            <a:r>
              <a:rPr lang="zh-CN" altLang="en-US" sz="40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4000" smtClean="0">
                <a:solidFill>
                  <a:srgbClr val="000099"/>
                </a:solidFill>
              </a:rPr>
              <a:t>精</a:t>
            </a:r>
            <a:r>
              <a:rPr lang="zh-CN" altLang="en-US" sz="4000">
                <a:solidFill>
                  <a:srgbClr val="000099"/>
                </a:solidFill>
              </a:rPr>
              <a:t>神内核是</a:t>
            </a:r>
            <a:r>
              <a:rPr lang="zh-CN" altLang="en-US" sz="4000">
                <a:solidFill>
                  <a:srgbClr val="C00000"/>
                </a:solidFill>
              </a:rPr>
              <a:t>人文主义</a:t>
            </a:r>
            <a:endParaRPr lang="zh-CN" altLang="en-US" sz="4000">
              <a:solidFill>
                <a:srgbClr val="C0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5732" y="1247367"/>
            <a:ext cx="2214466" cy="76835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2.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特点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1524000" y="2218690"/>
            <a:ext cx="9144000" cy="638175"/>
          </a:xfrm>
        </p:spPr>
        <p:txBody>
          <a:bodyPr/>
          <a:lstStyle/>
          <a:p>
            <a:r>
              <a:rPr lang="zh-CN" altLang="en-US" sz="3200" b="1" smtClean="0">
                <a:sym typeface="Wingdings" panose="05000000000000000000" pitchFamily="2" charset="2"/>
              </a:rPr>
              <a:t>对</a:t>
            </a:r>
            <a:r>
              <a:rPr lang="zh-CN" altLang="en-US" sz="3200" b="1">
                <a:sym typeface="Wingdings" panose="05000000000000000000" pitchFamily="2" charset="2"/>
              </a:rPr>
              <a:t>待传统文化的态度及原因</a:t>
            </a:r>
            <a:r>
              <a:rPr lang="en-US" altLang="zh-CN" sz="3200" b="1">
                <a:sym typeface="Wingdings" panose="05000000000000000000" pitchFamily="2" charset="2"/>
              </a:rPr>
              <a:t>?</a:t>
            </a:r>
            <a:br>
              <a:rPr lang="en-US" altLang="zh-CN" b="1">
                <a:sym typeface="Wingdings" panose="05000000000000000000" pitchFamily="2" charset="2"/>
              </a:rPr>
            </a:b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1524000" y="2299970"/>
            <a:ext cx="9144000" cy="3208655"/>
          </a:xfrm>
        </p:spPr>
        <p:txBody>
          <a:bodyPr>
            <a:normAutofit/>
          </a:bodyPr>
          <a:lstStyle/>
          <a:p>
            <a:pPr marL="0" indent="0" algn="l">
              <a:lnSpc>
                <a:spcPct val="80000"/>
              </a:lnSpc>
              <a:spcBef>
                <a:spcPct val="20000"/>
              </a:spcBef>
              <a:buNone/>
            </a:pPr>
            <a:r>
              <a:rPr lang="zh-CN" altLang="en-US" sz="2400" b="1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态度：借</a:t>
            </a:r>
            <a:r>
              <a:rPr lang="zh-CN" altLang="en-US" sz="2400" b="1" smtClean="0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助古</a:t>
            </a:r>
            <a:r>
              <a:rPr lang="zh-CN" altLang="en-US" sz="2400" b="1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希</a:t>
            </a:r>
            <a:r>
              <a:rPr lang="zh-CN" altLang="en-US" sz="2400" b="1" smtClean="0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腊罗</a:t>
            </a:r>
            <a:r>
              <a:rPr lang="zh-CN" altLang="en-US" sz="2400" b="1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马文化来表</a:t>
            </a:r>
            <a:r>
              <a:rPr lang="zh-CN" altLang="en-US" sz="2400" b="1" smtClean="0">
                <a:solidFill>
                  <a:srgbClr val="0000CC"/>
                </a:solidFill>
                <a:latin typeface="仿宋_GB2312" pitchFamily="49" charset="-122"/>
                <a:ea typeface="仿宋_GB2312" pitchFamily="49" charset="-122"/>
                <a:sym typeface="+mn-ea"/>
              </a:rPr>
              <a:t>达资产阶级需要的新文化</a:t>
            </a:r>
            <a:endParaRPr lang="zh-CN" altLang="en-US" sz="2400" b="1" smtClean="0">
              <a:solidFill>
                <a:srgbClr val="0000CC"/>
              </a:solidFill>
              <a:latin typeface="仿宋_GB2312" pitchFamily="49" charset="-122"/>
              <a:ea typeface="仿宋_GB2312" pitchFamily="49" charset="-122"/>
              <a:sym typeface="+mn-ea"/>
            </a:endParaRPr>
          </a:p>
          <a:p>
            <a:pPr marL="0" indent="0" algn="l">
              <a:lnSpc>
                <a:spcPct val="80000"/>
              </a:lnSpc>
              <a:spcBef>
                <a:spcPct val="20000"/>
              </a:spcBef>
              <a:buNone/>
            </a:pPr>
            <a:endParaRPr lang="zh-CN" altLang="en-US" sz="2400" b="1" smtClean="0">
              <a:solidFill>
                <a:srgbClr val="0000CC"/>
              </a:solidFill>
              <a:latin typeface="仿宋_GB2312" pitchFamily="49" charset="-122"/>
              <a:ea typeface="仿宋_GB2312" pitchFamily="49" charset="-122"/>
              <a:sym typeface="+mn-ea"/>
            </a:endParaRPr>
          </a:p>
          <a:p>
            <a:pPr marL="0" indent="0" algn="l">
              <a:lnSpc>
                <a:spcPct val="80000"/>
              </a:lnSpc>
              <a:spcBef>
                <a:spcPct val="20000"/>
              </a:spcBef>
              <a:buNone/>
            </a:pPr>
            <a:r>
              <a:rPr lang="zh-CN" altLang="en-US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原因：</a:t>
            </a:r>
            <a:r>
              <a:rPr lang="en-US" altLang="zh-CN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、新兴资产阶级力量弱，还没有成熟的思想体系</a:t>
            </a:r>
            <a:endParaRPr lang="zh-CN" altLang="en-US" sz="2400" b="1">
              <a:solidFill>
                <a:srgbClr val="0000CC"/>
              </a:solidFill>
              <a:latin typeface="楷体_GB2312" pitchFamily="49" charset="-122"/>
              <a:ea typeface="楷体_GB2312" panose="02010609030101010101" pitchFamily="49" charset="-122"/>
              <a:sym typeface="+mn-ea"/>
            </a:endParaRPr>
          </a:p>
          <a:p>
            <a:pPr marL="0" indent="0" algn="l">
              <a:lnSpc>
                <a:spcPct val="80000"/>
              </a:lnSpc>
              <a:spcBef>
                <a:spcPct val="20000"/>
              </a:spcBef>
              <a:buNone/>
            </a:pPr>
            <a:r>
              <a:rPr lang="en-US" altLang="zh-CN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2</a:t>
            </a:r>
            <a:r>
              <a:rPr lang="zh-CN" altLang="en-US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、基督教会长期垄断文化，势力强大</a:t>
            </a:r>
            <a:endParaRPr kumimoji="0" lang="zh-CN" altLang="en-US" sz="2400" b="1">
              <a:solidFill>
                <a:srgbClr val="0000CC"/>
              </a:solidFill>
              <a:latin typeface="楷体_GB2312" pitchFamily="49" charset="-122"/>
              <a:ea typeface="楷体_GB2312" panose="02010609030101010101" pitchFamily="49" charset="-122"/>
            </a:endParaRPr>
          </a:p>
          <a:p>
            <a:pPr marL="0" indent="0" algn="l">
              <a:lnSpc>
                <a:spcPct val="80000"/>
              </a:lnSpc>
              <a:spcBef>
                <a:spcPct val="20000"/>
              </a:spcBef>
              <a:buNone/>
            </a:pPr>
            <a:r>
              <a:rPr lang="en-US" altLang="zh-CN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sz="24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、希腊、罗马文化蕴涵了丰富的人文精神</a:t>
            </a:r>
            <a:endParaRPr kumimoji="0" lang="zh-CN" altLang="en-US" sz="2400" b="1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algn="l">
              <a:buNone/>
            </a:pPr>
            <a:endParaRPr lang="zh-CN" altLang="en-US" sz="24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17631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5"/>
          <p:cNvSpPr txBox="1"/>
          <p:nvPr/>
        </p:nvSpPr>
        <p:spPr>
          <a:xfrm>
            <a:off x="1523698" y="140305"/>
            <a:ext cx="2918581" cy="443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85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中外历史纲下册</a:t>
            </a:r>
            <a:endParaRPr lang="zh-CN" altLang="en-US" sz="2285" b="1">
              <a:solidFill>
                <a:schemeClr val="bg1"/>
              </a:solidFill>
              <a:effectLst/>
              <a:latin typeface="微软雅黑" charset="-122"/>
              <a:ea typeface="微软雅黑" panose="020b0503020204020204" charset="-122"/>
            </a:endParaRPr>
          </a:p>
        </p:txBody>
      </p:sp>
      <p:grpSp>
        <p:nvGrpSpPr>
          <p:cNvPr id="4" name="Group 31"/>
          <p:cNvGrpSpPr/>
          <p:nvPr/>
        </p:nvGrpSpPr>
        <p:grpSpPr>
          <a:xfrm>
            <a:off x="901268" y="2580948"/>
            <a:ext cx="1088579" cy="1088579"/>
            <a:chOff x="6434437" y="4380470"/>
            <a:chExt cx="1218099" cy="1217066"/>
          </a:xfrm>
        </p:grpSpPr>
        <p:sp>
          <p:nvSpPr>
            <p:cNvPr id="5" name="Donut 32"/>
            <p:cNvSpPr/>
            <p:nvPr/>
          </p:nvSpPr>
          <p:spPr>
            <a:xfrm>
              <a:off x="6435470" y="4380470"/>
              <a:ext cx="1217066" cy="1217066"/>
            </a:xfrm>
            <a:prstGeom prst="donut">
              <a:avLst>
                <a:gd name="adj" fmla="val 1246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 sz="1715">
                <a:solidFill>
                  <a:schemeClr val="tx1"/>
                </a:solidFill>
                <a:latin typeface="Arial" pitchFamily="34" charset="0"/>
                <a:ea typeface="微软雅黑" panose="020b0503020204020204" charset="-122"/>
                <a:sym typeface="Arial" pitchFamily="34" charset="0"/>
              </a:endParaRPr>
            </a:p>
          </p:txBody>
        </p:sp>
        <p:sp>
          <p:nvSpPr>
            <p:cNvPr id="6" name="Block Arc 33"/>
            <p:cNvSpPr/>
            <p:nvPr/>
          </p:nvSpPr>
          <p:spPr>
            <a:xfrm rot="5400000" flipH="1">
              <a:off x="6434437" y="4380470"/>
              <a:ext cx="1216800" cy="1216800"/>
            </a:xfrm>
            <a:prstGeom prst="blockArc">
              <a:avLst>
                <a:gd name="adj1" fmla="val 9495697"/>
                <a:gd name="adj2" fmla="val 0"/>
                <a:gd name="adj3" fmla="val 126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 sz="1715">
                <a:solidFill>
                  <a:schemeClr val="tx1"/>
                </a:solidFill>
                <a:latin typeface="Arial" panose="020b0604020202020204" pitchFamily="34" charset="0"/>
                <a:ea typeface="微软雅黑"/>
                <a:sym typeface="Arial" panose="020b0604020202020204" pitchFamily="34" charset="0"/>
              </a:endParaRPr>
            </a:p>
          </p:txBody>
        </p:sp>
      </p:grpSp>
      <p:sp>
        <p:nvSpPr>
          <p:cNvPr id="7" name="TextBox 74"/>
          <p:cNvSpPr txBox="1"/>
          <p:nvPr/>
        </p:nvSpPr>
        <p:spPr>
          <a:xfrm>
            <a:off x="1025877" y="2728480"/>
            <a:ext cx="838200" cy="883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14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神</a:t>
            </a:r>
            <a:endParaRPr lang="zh-CN" altLang="en-US" sz="5145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" name="Group 31"/>
          <p:cNvGrpSpPr/>
          <p:nvPr/>
        </p:nvGrpSpPr>
        <p:grpSpPr>
          <a:xfrm>
            <a:off x="10863229" y="2679902"/>
            <a:ext cx="1088579" cy="1088579"/>
            <a:chOff x="6434437" y="4380470"/>
            <a:chExt cx="1218099" cy="1217066"/>
          </a:xfrm>
        </p:grpSpPr>
        <p:sp>
          <p:nvSpPr>
            <p:cNvPr id="9" name="Donut 32"/>
            <p:cNvSpPr/>
            <p:nvPr/>
          </p:nvSpPr>
          <p:spPr>
            <a:xfrm>
              <a:off x="6435470" y="4380470"/>
              <a:ext cx="1217066" cy="1217066"/>
            </a:xfrm>
            <a:prstGeom prst="donut">
              <a:avLst>
                <a:gd name="adj" fmla="val 1246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 sz="1715">
                <a:solidFill>
                  <a:schemeClr val="tx1"/>
                </a:solidFill>
                <a:latin typeface="Arial" panose="020b0604020202020204" pitchFamily="34" charset="0"/>
                <a:ea typeface="微软雅黑"/>
                <a:sym typeface="Arial" panose="020b0604020202020204" pitchFamily="34" charset="0"/>
              </a:endParaRPr>
            </a:p>
          </p:txBody>
        </p:sp>
        <p:sp>
          <p:nvSpPr>
            <p:cNvPr id="10" name="Block Arc 33"/>
            <p:cNvSpPr/>
            <p:nvPr/>
          </p:nvSpPr>
          <p:spPr>
            <a:xfrm rot="5400000" flipH="1">
              <a:off x="6434437" y="4380470"/>
              <a:ext cx="1216800" cy="1216800"/>
            </a:xfrm>
            <a:prstGeom prst="blockArc">
              <a:avLst>
                <a:gd name="adj1" fmla="val 9495697"/>
                <a:gd name="adj2" fmla="val 0"/>
                <a:gd name="adj3" fmla="val 126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 sz="1715">
                <a:solidFill>
                  <a:schemeClr val="tx1"/>
                </a:solidFill>
                <a:latin typeface="Arial" panose="020b0604020202020204" pitchFamily="34" charset="0"/>
                <a:ea typeface="微软雅黑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89"/>
          <p:cNvSpPr txBox="1"/>
          <p:nvPr/>
        </p:nvSpPr>
        <p:spPr>
          <a:xfrm>
            <a:off x="10987838" y="2728480"/>
            <a:ext cx="838200" cy="883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14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人</a:t>
            </a:r>
            <a:endParaRPr lang="zh-CN" altLang="en-US" sz="5145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2" name="左大括号 11"/>
          <p:cNvSpPr/>
          <p:nvPr/>
        </p:nvSpPr>
        <p:spPr>
          <a:xfrm flipH="1">
            <a:off x="9969474" y="1265427"/>
            <a:ext cx="408217" cy="3810027"/>
          </a:xfrm>
          <a:prstGeom prst="leftBrace">
            <a:avLst>
              <a:gd name="adj1" fmla="val 48793"/>
              <a:gd name="adj2" fmla="val 49606"/>
            </a:avLst>
          </a:prstGeom>
          <a:ln w="57150">
            <a:solidFill>
              <a:srgbClr val="76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1715"/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4091220" y="4141397"/>
            <a:ext cx="343202" cy="205619"/>
          </a:xfrm>
          <a:prstGeom prst="line">
            <a:avLst/>
          </a:prstGeom>
          <a:noFill/>
          <a:ln w="9525">
            <a:noFill/>
            <a:round/>
            <a:tailEnd type="triangle" w="med" len="med"/>
          </a:ln>
        </p:spPr>
        <p:txBody>
          <a:bodyPr/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000" b="1"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1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538" y="997260"/>
            <a:ext cx="7478409" cy="4255957"/>
          </a:xfrm>
          <a:prstGeom prst="rect">
            <a:avLst/>
          </a:prstGeom>
          <a:solidFill>
            <a:schemeClr val="bg1"/>
          </a:solidFill>
          <a:effectLst>
            <a:softEdge rad="31750"/>
          </a:effectLst>
        </p:spPr>
      </p:pic>
      <p:sp>
        <p:nvSpPr>
          <p:cNvPr id="15" name="Rectangle 26"/>
          <p:cNvSpPr>
            <a:spLocks noChangeArrowheads="1"/>
          </p:cNvSpPr>
          <p:nvPr/>
        </p:nvSpPr>
        <p:spPr bwMode="auto">
          <a:xfrm>
            <a:off x="5651214" y="3802528"/>
            <a:ext cx="4109085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43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发展个性，发财致富</a:t>
            </a:r>
            <a:endParaRPr lang="zh-CN" altLang="en-US" sz="343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6" name="Rectangle 27"/>
          <p:cNvSpPr>
            <a:spLocks noChangeArrowheads="1"/>
          </p:cNvSpPr>
          <p:nvPr/>
        </p:nvSpPr>
        <p:spPr bwMode="auto">
          <a:xfrm>
            <a:off x="6191747" y="4542254"/>
            <a:ext cx="280035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43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乐观主义精神</a:t>
            </a:r>
            <a:endParaRPr lang="zh-CN" altLang="en-US" sz="343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7" name="Rectangle 28"/>
          <p:cNvSpPr>
            <a:spLocks noChangeArrowheads="1"/>
          </p:cNvSpPr>
          <p:nvPr/>
        </p:nvSpPr>
        <p:spPr bwMode="auto">
          <a:xfrm>
            <a:off x="5651500" y="1186815"/>
            <a:ext cx="426593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43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追求现实幸福 理性</a:t>
            </a:r>
            <a:endParaRPr lang="zh-CN" altLang="en-US" sz="343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5652135" y="1844675"/>
            <a:ext cx="4015105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43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发挥才智 创造力</a:t>
            </a:r>
            <a:endParaRPr lang="zh-CN" altLang="en-US" sz="343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5813726" y="2540545"/>
            <a:ext cx="367284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43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表达人的真实情感</a:t>
            </a:r>
            <a:endParaRPr lang="zh-CN" altLang="en-US" sz="343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0" name="Rectangle 27"/>
          <p:cNvSpPr>
            <a:spLocks noChangeArrowheads="1"/>
          </p:cNvSpPr>
          <p:nvPr/>
        </p:nvSpPr>
        <p:spPr bwMode="auto">
          <a:xfrm>
            <a:off x="6336527" y="3170441"/>
            <a:ext cx="2510790" cy="560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>
            <a:defPPr>
              <a:defRPr lang="zh-CN"/>
            </a:defPPr>
            <a:lvl1pPr marL="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3467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64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3995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7462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9290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4459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79265" algn="l" defTabSz="1069975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05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探索人与自然</a:t>
            </a:r>
            <a:endParaRPr lang="zh-CN" altLang="en-US" sz="305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226695" y="1346200"/>
            <a:ext cx="69532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smtClean="0">
                <a:solidFill>
                  <a:srgbClr val="FF0000"/>
                </a:solidFill>
                <a:ea typeface="黑体" panose="02010609060101010101" pitchFamily="49" charset="-122"/>
              </a:rPr>
              <a:t>背</a:t>
            </a:r>
            <a:endParaRPr lang="en-US" altLang="zh-CN" sz="3600" b="1" smtClean="0">
              <a:solidFill>
                <a:srgbClr val="FF0000"/>
              </a:solidFill>
              <a:ea typeface="黑体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smtClean="0">
                <a:solidFill>
                  <a:srgbClr val="FF0000"/>
                </a:solidFill>
                <a:ea typeface="黑体" panose="02010609060101010101" pitchFamily="49" charset="-122"/>
              </a:rPr>
              <a:t>景</a:t>
            </a:r>
            <a:endParaRPr lang="zh-CN" altLang="en-US" sz="36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2619375" y="1346201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1800" b="1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922020" y="1259205"/>
            <a:ext cx="1062228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、经济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（根因）</a:t>
            </a:r>
            <a:r>
              <a:rPr lang="zh-CN" altLang="en-US" sz="2800" b="1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：天主教会严重阻碍了西欧资本主义发展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>
              <a:latin typeface="黑体" panose="02010609060101010101" pitchFamily="49" charset="-122"/>
              <a:ea typeface="黑体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、政治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：天主教会的专制、贪婪与腐败，引起社会各阶层的反对。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、思想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：文艺复兴宣扬人文主义，促进了思想解放。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、目的：</a:t>
            </a:r>
            <a:r>
              <a:rPr lang="zh-CN" altLang="en-US" sz="2800" b="1">
                <a:solidFill>
                  <a:srgbClr val="FF0000"/>
                </a:solidFill>
                <a:sym typeface="+mn-ea"/>
              </a:rPr>
              <a:t>建立适应资产阶级需要的新教会。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Tx/>
              <a:buNone/>
            </a:pP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5" descr="00000"/>
          <p:cNvPicPr>
            <a:picLocks noChangeAspect="1" noChangeArrowheads="1"/>
          </p:cNvPicPr>
          <p:nvPr/>
        </p:nvPicPr>
        <p:blipFill>
          <a:blip r:embed="rId2"/>
          <a:srcRect l="2174" r="1401" b="1627"/>
          <a:stretch>
            <a:fillRect/>
          </a:stretch>
        </p:blipFill>
        <p:spPr bwMode="auto">
          <a:xfrm>
            <a:off x="1680210" y="3482976"/>
            <a:ext cx="2819400" cy="314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235835" y="6224589"/>
            <a:ext cx="1295400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教皇出巡</a:t>
            </a:r>
            <a:endParaRPr kumimoji="1" lang="zh-CN" altLang="en-US" sz="2000" b="1">
              <a:solidFill>
                <a:srgbClr val="0000CC"/>
              </a:solidFill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99610" y="3505200"/>
            <a:ext cx="2819400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5170805" y="6224589"/>
            <a:ext cx="1600200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华丽的祭坛</a:t>
            </a:r>
            <a:endParaRPr kumimoji="1" lang="zh-CN" altLang="en-US" sz="2000" b="1">
              <a:solidFill>
                <a:srgbClr val="0000CC"/>
              </a:solidFill>
            </a:endParaRPr>
          </a:p>
        </p:txBody>
      </p:sp>
      <p:pic>
        <p:nvPicPr>
          <p:cNvPr id="8208" name="Picture 16" descr="1434587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18694" y="3505200"/>
            <a:ext cx="3024187" cy="32004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7802245" y="6232526"/>
            <a:ext cx="2057400" cy="396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zh-CN" altLang="en-US" sz="2000" b="1">
                <a:solidFill>
                  <a:srgbClr val="0000CC"/>
                </a:solidFill>
              </a:rPr>
              <a:t>纵情声色的生活</a:t>
            </a:r>
            <a:endParaRPr kumimoji="1" lang="zh-CN" altLang="en-US" sz="2000" b="1">
              <a:solidFill>
                <a:srgbClr val="0000CC"/>
              </a:solidFill>
            </a:endParaRPr>
          </a:p>
        </p:txBody>
      </p:sp>
      <p:sp>
        <p:nvSpPr>
          <p:cNvPr id="15" name="标题 1"/>
          <p:cNvSpPr txBox="1"/>
          <p:nvPr/>
        </p:nvSpPr>
        <p:spPr>
          <a:xfrm>
            <a:off x="414020" y="490855"/>
            <a:ext cx="11114405" cy="54483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</p:spPr>
        <p:txBody>
          <a:bodyPr>
            <a:normAutofit fontScale="6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4800" smtClean="0">
                <a:latin typeface="黑体" panose="02010609060101010101" pitchFamily="49" charset="-122"/>
                <a:ea typeface="黑体" panose="02010609060101010101" pitchFamily="49" charset="-122"/>
              </a:rPr>
              <a:t>二、宗教改革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/>
        </p:nvSpPr>
        <p:spPr>
          <a:xfrm>
            <a:off x="-118745" y="574537"/>
            <a:ext cx="12192000" cy="765313"/>
          </a:xfrm>
          <a:prstGeom prst="rect">
            <a:avLst/>
          </a:prstGeom>
          <a:noFill/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softEdge rad="317500"/>
          </a:effectLst>
        </p:spPr>
        <p:txBody>
          <a:bodyPr vert="horz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algn="l"/>
            <a:r>
              <a:rPr lang="en-US" altLang="zh-CN" sz="2000">
                <a:latin typeface="+mj-ea"/>
                <a:ea typeface="+mj-ea"/>
                <a:cs typeface="+mj-ea"/>
              </a:rPr>
              <a:t>      </a:t>
            </a:r>
            <a:r>
              <a:rPr lang="zh-CN" altLang="en-US" sz="2000">
                <a:latin typeface="+mj-ea"/>
                <a:ea typeface="+mj-ea"/>
                <a:cs typeface="+mj-ea"/>
              </a:rPr>
              <a:t>德国宗教改革</a:t>
            </a:r>
            <a:r>
              <a:rPr lang="en-US" altLang="zh-CN" sz="2000">
                <a:latin typeface="+mj-ea"/>
                <a:ea typeface="+mj-ea"/>
                <a:cs typeface="+mj-ea"/>
              </a:rPr>
              <a:t>--</a:t>
            </a:r>
            <a:r>
              <a:rPr sz="2000">
                <a:latin typeface="+mj-ea"/>
                <a:ea typeface="+mj-ea"/>
                <a:cs typeface="+mj-ea"/>
              </a:rPr>
              <a:t>马丁路德《九十五条论纲》              拉开了宗教改革的序幕</a:t>
            </a:r>
            <a:endParaRPr sz="2000">
              <a:latin typeface="+mj-ea"/>
              <a:ea typeface="+mj-ea"/>
              <a:cs typeface="+mj-ea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2164276" y="2251648"/>
            <a:ext cx="3505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罗马教会</a:t>
            </a:r>
            <a:endParaRPr lang="zh-CN" altLang="en-US" sz="2800" b="1">
              <a:ea typeface="楷体_GB2312" panose="02010609030101010101" pitchFamily="49" charset="-122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847526" y="2264348"/>
            <a:ext cx="23622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马丁</a:t>
            </a:r>
            <a:r>
              <a:rPr lang="en-US" altLang="zh-CN" sz="2800" b="1">
                <a:ea typeface="楷体_GB2312" pitchFamily="49" charset="-122"/>
              </a:rPr>
              <a:t>·</a:t>
            </a:r>
            <a:r>
              <a:rPr lang="zh-CN" altLang="en-US" sz="2800" b="1">
                <a:ea typeface="楷体_GB2312" pitchFamily="49" charset="-122"/>
              </a:rPr>
              <a:t>路德</a:t>
            </a:r>
            <a:endParaRPr lang="zh-CN" altLang="en-US" sz="2800" b="1">
              <a:ea typeface="楷体_GB2312" pitchFamily="49" charset="-122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002476" y="2791398"/>
            <a:ext cx="1828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ea typeface="楷体_GB2312" pitchFamily="49" charset="-122"/>
              </a:rPr>
              <a:t>因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行</a:t>
            </a:r>
            <a:r>
              <a:rPr lang="zh-CN" altLang="en-US" sz="2800" b="1">
                <a:ea typeface="楷体_GB2312" pitchFamily="49" charset="-122"/>
              </a:rPr>
              <a:t>称义</a:t>
            </a:r>
            <a:endParaRPr lang="zh-CN" altLang="en-US" sz="2800" b="1">
              <a:ea typeface="楷体_GB2312" pitchFamily="49" charset="-122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6971226" y="2791398"/>
            <a:ext cx="3465513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楷体_GB2312" pitchFamily="49" charset="-122"/>
              </a:rPr>
              <a:t>         </a:t>
            </a:r>
            <a:r>
              <a:rPr lang="zh-CN" altLang="en-US" sz="2800" b="1">
                <a:ea typeface="楷体_GB2312" pitchFamily="49" charset="-122"/>
              </a:rPr>
              <a:t>因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信</a:t>
            </a:r>
            <a:r>
              <a:rPr lang="zh-CN" altLang="en-US" sz="2800" b="1">
                <a:ea typeface="楷体_GB2312" pitchFamily="49" charset="-122"/>
              </a:rPr>
              <a:t>称义</a:t>
            </a:r>
            <a:endParaRPr lang="zh-CN" altLang="en-US" sz="2800" b="1">
              <a:ea typeface="楷体_GB2312" pitchFamily="49" charset="-122"/>
            </a:endParaRP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751526" y="3620073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教徒</a:t>
            </a:r>
            <a:endParaRPr lang="zh-CN" altLang="en-US" sz="2800" b="1">
              <a:ea typeface="华文新魏" pitchFamily="2" charset="-122"/>
            </a:endParaRPr>
          </a:p>
        </p:txBody>
      </p:sp>
      <p:sp>
        <p:nvSpPr>
          <p:cNvPr id="17" name="Line 7"/>
          <p:cNvSpPr>
            <a:spLocks noChangeShapeType="1"/>
          </p:cNvSpPr>
          <p:nvPr/>
        </p:nvSpPr>
        <p:spPr bwMode="auto">
          <a:xfrm>
            <a:off x="2697676" y="395821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062801" y="3653411"/>
            <a:ext cx="1768475" cy="52322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神职人员</a:t>
            </a:r>
            <a:endParaRPr lang="zh-CN" altLang="en-US" sz="2800" b="1">
              <a:ea typeface="华文新魏" pitchFamily="2" charset="-122"/>
            </a:endParaRPr>
          </a:p>
        </p:txBody>
      </p:sp>
      <p:sp>
        <p:nvSpPr>
          <p:cNvPr id="19" name="Line 9"/>
          <p:cNvSpPr>
            <a:spLocks noChangeShapeType="1"/>
          </p:cNvSpPr>
          <p:nvPr/>
        </p:nvSpPr>
        <p:spPr bwMode="auto">
          <a:xfrm flipH="1">
            <a:off x="4907476" y="395821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120201" y="3667698"/>
            <a:ext cx="1158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上帝</a:t>
            </a:r>
            <a:endParaRPr lang="zh-CN" altLang="en-US" sz="2800" b="1">
              <a:ea typeface="华文新魏" pitchFamily="2" charset="-122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>
            <a:off x="9066726" y="396456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 flipH="1">
            <a:off x="9419151" y="3964561"/>
            <a:ext cx="304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13"/>
          <p:cNvSpPr>
            <a:spLocks noChangeShapeType="1"/>
          </p:cNvSpPr>
          <p:nvPr/>
        </p:nvSpPr>
        <p:spPr bwMode="auto">
          <a:xfrm>
            <a:off x="4723326" y="3013648"/>
            <a:ext cx="152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14"/>
          <p:cNvSpPr>
            <a:spLocks noChangeShapeType="1"/>
          </p:cNvSpPr>
          <p:nvPr/>
        </p:nvSpPr>
        <p:spPr bwMode="auto">
          <a:xfrm flipH="1" flipV="1">
            <a:off x="6323526" y="3013648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15"/>
          <p:cNvSpPr>
            <a:spLocks noChangeShapeType="1"/>
          </p:cNvSpPr>
          <p:nvPr/>
        </p:nvSpPr>
        <p:spPr bwMode="auto">
          <a:xfrm flipH="1">
            <a:off x="2316676" y="418681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16"/>
          <p:cNvSpPr>
            <a:spLocks noChangeShapeType="1"/>
          </p:cNvSpPr>
          <p:nvPr/>
        </p:nvSpPr>
        <p:spPr bwMode="auto">
          <a:xfrm flipH="1">
            <a:off x="5593276" y="418681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17"/>
          <p:cNvSpPr>
            <a:spLocks noChangeShapeType="1"/>
          </p:cNvSpPr>
          <p:nvPr/>
        </p:nvSpPr>
        <p:spPr bwMode="auto">
          <a:xfrm>
            <a:off x="23166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Text Box 18"/>
          <p:cNvSpPr txBox="1">
            <a:spLocks noChangeArrowheads="1"/>
          </p:cNvSpPr>
          <p:nvPr/>
        </p:nvSpPr>
        <p:spPr bwMode="auto">
          <a:xfrm>
            <a:off x="2621476" y="4429698"/>
            <a:ext cx="2759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间接对话、得救</a:t>
            </a:r>
            <a:endParaRPr lang="zh-CN" altLang="en-US" sz="2800" b="1">
              <a:ea typeface="华文新魏" pitchFamily="2" charset="-122"/>
            </a:endParaRPr>
          </a:p>
        </p:txBody>
      </p:sp>
      <p:grpSp>
        <p:nvGrpSpPr>
          <p:cNvPr id="29" name="Group 19"/>
          <p:cNvGrpSpPr/>
          <p:nvPr/>
        </p:nvGrpSpPr>
        <p:grpSpPr>
          <a:xfrm>
            <a:off x="6247326" y="3732786"/>
            <a:ext cx="3200400" cy="533400"/>
            <a:chOff x="3072" y="2400"/>
            <a:chExt cx="2016" cy="336"/>
          </a:xfrm>
        </p:grpSpPr>
        <p:sp>
          <p:nvSpPr>
            <p:cNvPr id="30" name="Text Box 20"/>
            <p:cNvSpPr txBox="1">
              <a:spLocks noChangeArrowheads="1"/>
            </p:cNvSpPr>
            <p:nvPr/>
          </p:nvSpPr>
          <p:spPr bwMode="auto">
            <a:xfrm>
              <a:off x="3072" y="2409"/>
              <a:ext cx="20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ea typeface="华文新魏" pitchFamily="2" charset="-122"/>
                </a:rPr>
                <a:t>教徒</a:t>
              </a:r>
              <a:endParaRPr lang="zh-CN" altLang="en-US" sz="2800" b="1">
                <a:ea typeface="华文新魏" pitchFamily="2" charset="-122"/>
              </a:endParaRPr>
            </a:p>
          </p:txBody>
        </p:sp>
        <p:sp>
          <p:nvSpPr>
            <p:cNvPr id="31" name="Rectangle 21"/>
            <p:cNvSpPr>
              <a:spLocks noChangeArrowheads="1"/>
            </p:cNvSpPr>
            <p:nvPr/>
          </p:nvSpPr>
          <p:spPr bwMode="auto">
            <a:xfrm>
              <a:off x="3435" y="2400"/>
              <a:ext cx="148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ea typeface="楷体_GB2312" pitchFamily="49" charset="-122"/>
                </a:rPr>
                <a:t>（</a:t>
              </a:r>
              <a:r>
                <a:rPr lang="zh-CN" altLang="en-US" sz="2800" b="1">
                  <a:ea typeface="华文新魏" pitchFamily="2" charset="-122"/>
                </a:rPr>
                <a:t>信仰上帝</a:t>
              </a:r>
              <a:r>
                <a:rPr lang="zh-CN" altLang="en-US" sz="2800" b="1">
                  <a:ea typeface="楷体_GB2312" pitchFamily="49" charset="-122"/>
                </a:rPr>
                <a:t>）</a:t>
              </a:r>
              <a:endParaRPr lang="zh-CN" altLang="en-US" sz="2800" b="1">
                <a:ea typeface="楷体_GB2312" pitchFamily="49" charset="-122"/>
              </a:endParaRPr>
            </a:p>
          </p:txBody>
        </p:sp>
      </p:grpSp>
      <p:sp>
        <p:nvSpPr>
          <p:cNvPr id="32" name="Line 22"/>
          <p:cNvSpPr>
            <a:spLocks noChangeShapeType="1"/>
          </p:cNvSpPr>
          <p:nvPr/>
        </p:nvSpPr>
        <p:spPr bwMode="auto">
          <a:xfrm flipH="1">
            <a:off x="6953764" y="419316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23"/>
          <p:cNvSpPr>
            <a:spLocks noChangeShapeType="1"/>
          </p:cNvSpPr>
          <p:nvPr/>
        </p:nvSpPr>
        <p:spPr bwMode="auto">
          <a:xfrm flipH="1">
            <a:off x="10230364" y="4193161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Text Box 24"/>
          <p:cNvSpPr txBox="1">
            <a:spLocks noChangeArrowheads="1"/>
          </p:cNvSpPr>
          <p:nvPr/>
        </p:nvSpPr>
        <p:spPr bwMode="auto">
          <a:xfrm>
            <a:off x="7258564" y="4436048"/>
            <a:ext cx="2911475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直接对话、得救</a:t>
            </a:r>
            <a:endParaRPr lang="zh-CN" altLang="en-US" sz="2800" b="1">
              <a:ea typeface="华文新魏" pitchFamily="2" charset="-122"/>
            </a:endParaRPr>
          </a:p>
        </p:txBody>
      </p:sp>
      <p:sp>
        <p:nvSpPr>
          <p:cNvPr id="35" name="AutoShape 25"/>
          <p:cNvSpPr/>
          <p:nvPr/>
        </p:nvSpPr>
        <p:spPr bwMode="auto">
          <a:xfrm rot="5400000">
            <a:off x="3802576" y="1862711"/>
            <a:ext cx="304800" cy="3124200"/>
          </a:xfrm>
          <a:prstGeom prst="leftBrace">
            <a:avLst>
              <a:gd name="adj1" fmla="val 85417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zh-CN" sz="2800">
              <a:ea typeface="楷体_GB2312" panose="02010609030101010101" pitchFamily="49" charset="-122"/>
            </a:endParaRPr>
          </a:p>
        </p:txBody>
      </p:sp>
      <p:sp>
        <p:nvSpPr>
          <p:cNvPr id="36" name="AutoShape 26"/>
          <p:cNvSpPr/>
          <p:nvPr/>
        </p:nvSpPr>
        <p:spPr bwMode="auto">
          <a:xfrm rot="5400000">
            <a:off x="8439664" y="1869061"/>
            <a:ext cx="304800" cy="3124200"/>
          </a:xfrm>
          <a:prstGeom prst="leftBrace">
            <a:avLst>
              <a:gd name="adj1" fmla="val 85417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7" name="Line 27"/>
          <p:cNvSpPr>
            <a:spLocks noChangeShapeType="1"/>
          </p:cNvSpPr>
          <p:nvPr/>
        </p:nvSpPr>
        <p:spPr bwMode="auto">
          <a:xfrm flipH="1">
            <a:off x="5212276" y="4720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Line 28"/>
          <p:cNvSpPr>
            <a:spLocks noChangeShapeType="1"/>
          </p:cNvSpPr>
          <p:nvPr/>
        </p:nvSpPr>
        <p:spPr bwMode="auto">
          <a:xfrm>
            <a:off x="69537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 flipH="1">
            <a:off x="9849364" y="4726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Text Box 30"/>
          <p:cNvSpPr txBox="1">
            <a:spLocks noChangeArrowheads="1"/>
          </p:cNvSpPr>
          <p:nvPr/>
        </p:nvSpPr>
        <p:spPr bwMode="auto">
          <a:xfrm>
            <a:off x="9773164" y="3620073"/>
            <a:ext cx="990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华文新魏" pitchFamily="2" charset="-122"/>
              </a:rPr>
              <a:t>上帝</a:t>
            </a:r>
            <a:endParaRPr lang="zh-CN" altLang="en-US" sz="2800" b="1">
              <a:ea typeface="华文新魏" pitchFamily="2" charset="-122"/>
            </a:endParaRPr>
          </a:p>
        </p:txBody>
      </p:sp>
      <p:sp>
        <p:nvSpPr>
          <p:cNvPr id="41" name="Line 31"/>
          <p:cNvSpPr>
            <a:spLocks noChangeShapeType="1"/>
          </p:cNvSpPr>
          <p:nvPr/>
        </p:nvSpPr>
        <p:spPr bwMode="auto">
          <a:xfrm>
            <a:off x="2443676" y="4847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Line 33"/>
          <p:cNvSpPr>
            <a:spLocks noChangeShapeType="1"/>
          </p:cNvSpPr>
          <p:nvPr/>
        </p:nvSpPr>
        <p:spPr bwMode="auto">
          <a:xfrm flipH="1">
            <a:off x="5339276" y="484721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Line 34"/>
          <p:cNvSpPr>
            <a:spLocks noChangeShapeType="1"/>
          </p:cNvSpPr>
          <p:nvPr/>
        </p:nvSpPr>
        <p:spPr bwMode="auto">
          <a:xfrm>
            <a:off x="7080764" y="4853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Line 35"/>
          <p:cNvSpPr>
            <a:spLocks noChangeShapeType="1"/>
          </p:cNvSpPr>
          <p:nvPr/>
        </p:nvSpPr>
        <p:spPr bwMode="auto">
          <a:xfrm flipH="1">
            <a:off x="9976364" y="4853561"/>
            <a:ext cx="381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右箭头 2"/>
          <p:cNvSpPr/>
          <p:nvPr/>
        </p:nvSpPr>
        <p:spPr>
          <a:xfrm>
            <a:off x="6121400" y="835660"/>
            <a:ext cx="998855" cy="2438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450" y="889233"/>
            <a:ext cx="1869031" cy="178679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4335" y="872950"/>
            <a:ext cx="3816050" cy="18027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文本框 4"/>
          <p:cNvSpPr txBox="1"/>
          <p:nvPr/>
        </p:nvSpPr>
        <p:spPr>
          <a:xfrm>
            <a:off x="706755" y="1769745"/>
            <a:ext cx="5269865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00B0F0"/>
                </a:solidFill>
              </a:rPr>
              <a:t>新教主张：</a:t>
            </a:r>
            <a:r>
              <a:rPr lang="zh-CN" altLang="en-US" sz="2800">
                <a:solidFill>
                  <a:schemeClr val="tx1"/>
                </a:solidFill>
              </a:rPr>
              <a:t>认为人的灵魂获救靠自己，上帝面前人人平等；主张建立独立的民族教会和廉俭教会，力主用民族语言进行宗教活动。</a:t>
            </a:r>
            <a:endParaRPr lang="zh-CN" altLang="en-US" sz="2800">
              <a:solidFill>
                <a:schemeClr val="tx1"/>
              </a:solidFill>
            </a:endParaRPr>
          </a:p>
          <a:p>
            <a:endParaRPr lang="zh-CN" altLang="en-US" sz="2800">
              <a:solidFill>
                <a:schemeClr val="tx1"/>
              </a:solidFill>
            </a:endParaRPr>
          </a:p>
          <a:p>
            <a:endParaRPr lang="zh-CN" altLang="en-US" sz="2800">
              <a:solidFill>
                <a:schemeClr val="tx1"/>
              </a:solidFill>
            </a:endParaRPr>
          </a:p>
          <a:p>
            <a:r>
              <a:rPr lang="zh-CN" altLang="en-US" sz="2800">
                <a:solidFill>
                  <a:srgbClr val="00B0F0"/>
                </a:solidFill>
              </a:rPr>
              <a:t>影响：</a:t>
            </a:r>
            <a:r>
              <a:rPr lang="zh-CN" altLang="en-US" sz="2800"/>
              <a:t>德国宗教改革确定了“教随国定” 原则，形成了路德派新教，并在德国取得合法地位。</a:t>
            </a:r>
            <a:endParaRPr lang="zh-CN" altLang="en-US" sz="2800"/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16896" y="1301390"/>
            <a:ext cx="3029779" cy="76944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latin typeface="华文行楷" pitchFamily="2" charset="-122"/>
                <a:ea typeface="华文行楷" pitchFamily="2" charset="-122"/>
              </a:rPr>
              <a:t>加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尔文教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6675" y="792713"/>
            <a:ext cx="1869031" cy="17867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文本框 5"/>
          <p:cNvSpPr txBox="1"/>
          <p:nvPr/>
        </p:nvSpPr>
        <p:spPr>
          <a:xfrm>
            <a:off x="4386870" y="3697098"/>
            <a:ext cx="3029779" cy="76944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latin typeface="华文行楷" pitchFamily="2" charset="-122"/>
                <a:ea typeface="华文行楷" pitchFamily="2" charset="-122"/>
              </a:rPr>
              <a:t>英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国国教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7195" y="2579370"/>
            <a:ext cx="283781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ym typeface="+mn-ea"/>
              </a:rPr>
              <a:t>加尔文宗宣称人因信仰得救，</a:t>
            </a:r>
            <a:r>
              <a:rPr lang="en-US" altLang="zh-CN">
                <a:sym typeface="+mn-ea"/>
              </a:rPr>
              <a:t>《</a:t>
            </a:r>
            <a:r>
              <a:rPr lang="zh-CN" altLang="en-US">
                <a:sym typeface="+mn-ea"/>
              </a:rPr>
              <a:t>圣经</a:t>
            </a:r>
            <a:r>
              <a:rPr lang="en-US" altLang="zh-CN">
                <a:sym typeface="+mn-ea"/>
              </a:rPr>
              <a:t>》</a:t>
            </a:r>
            <a:r>
              <a:rPr lang="zh-CN" altLang="en-US">
                <a:sym typeface="+mn-ea"/>
              </a:rPr>
              <a:t>是信仰的唯一泉源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87215" y="4894580"/>
            <a:ext cx="391160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ym typeface="+mn-ea"/>
              </a:rPr>
              <a:t>英国的天主教会在国王亨利八世的带领下脱离罗马教廷；经过玛丽一世的复辟，最终由伊丽莎白一世完成改革。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996305" y="325755"/>
            <a:ext cx="526986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>
                <a:sym typeface="+mn-ea"/>
              </a:rPr>
              <a:t>路德派新教</a:t>
            </a:r>
            <a:endParaRPr lang="zh-CN" altLang="en-US" sz="4800">
              <a:solidFill>
                <a:srgbClr val="00B0F0"/>
              </a:solidFill>
              <a:sym typeface="+mn-ea"/>
            </a:endParaRPr>
          </a:p>
          <a:p>
            <a:r>
              <a:rPr lang="zh-CN" altLang="en-US" sz="2800">
                <a:solidFill>
                  <a:schemeClr val="tx1"/>
                </a:solidFill>
              </a:rPr>
              <a:t>认为人的灵魂获救靠自己，上帝面前人人平等；主张建立独立的民族教会和廉俭教会，力主用民族语言进行宗教活动。</a:t>
            </a:r>
            <a:endParaRPr lang="zh-CN" altLang="en-US" sz="2800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49225"/>
            <a:ext cx="10837545" cy="765175"/>
          </a:xfrm>
          <a:noFill/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三、近代科学的兴起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5099" y="1301392"/>
            <a:ext cx="1843004" cy="76944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2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1.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背景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45795" y="2439670"/>
            <a:ext cx="5358130" cy="267652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800"/>
              <a:t>      </a:t>
            </a:r>
            <a:r>
              <a:rPr lang="zh-CN" altLang="en-US" sz="2800"/>
              <a:t>随着文艺复兴和宗教改革的深入发展，人们对自然界的认识也产生了革命性变化。 </a:t>
            </a:r>
            <a:r>
              <a:rPr lang="en-US" altLang="zh-CN" sz="2800"/>
              <a:t>16—17</a:t>
            </a:r>
            <a:r>
              <a:rPr lang="zh-CN" altLang="en-US" sz="2800"/>
              <a:t>世纪，欧洲的自然科学研究取得重大突破，近代科学兴起，被称为“</a:t>
            </a:r>
            <a:r>
              <a:rPr lang="zh-CN" altLang="en-US" sz="2800">
                <a:solidFill>
                  <a:srgbClr val="00B0F0"/>
                </a:solidFill>
              </a:rPr>
              <a:t>科学革命</a:t>
            </a:r>
            <a:r>
              <a:rPr lang="zh-CN" altLang="en-US" sz="2800"/>
              <a:t>”</a:t>
            </a:r>
            <a:endParaRPr lang="zh-CN" altLang="en-US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18817" t="-3540" r="18681" b="50953"/>
          <a:stretch>
            <a:fillRect/>
          </a:stretch>
        </p:blipFill>
        <p:spPr>
          <a:xfrm>
            <a:off x="7327183" y="3826104"/>
            <a:ext cx="4711430" cy="2973034"/>
          </a:xfrm>
          <a:prstGeom prst="rect">
            <a:avLst/>
          </a:prstGeom>
          <a:effectLst>
            <a:softEdge rad="317500"/>
          </a:effectLst>
        </p:spPr>
      </p:pic>
    </p:spTree>
    <p:custDataLst>
      <p:tags r:id="rId3"/>
    </p:custData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725098" y="648612"/>
            <a:ext cx="4255463" cy="76835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>
                <a:latin typeface="华文行楷" pitchFamily="2" charset="-122"/>
                <a:ea typeface="华文行楷" pitchFamily="2" charset="-122"/>
              </a:rPr>
              <a:t>2.</a:t>
            </a:r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代表人物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5423" y="3320415"/>
            <a:ext cx="5568697" cy="138499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/>
              <a:t>波兰天文学家哥白尼提出“日心说”，否定天主教会宣扬的“地心说”，建立起一种新的宇宙观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869" y="2069563"/>
            <a:ext cx="5139002" cy="3571875"/>
          </a:xfrm>
          <a:prstGeom prst="rect">
            <a:avLst/>
          </a:prstGeom>
          <a:effectLst>
            <a:softEdge rad="635000"/>
          </a:effectLst>
        </p:spPr>
      </p:pic>
    </p:spTree>
    <p:custDataLst>
      <p:tags r:id="rId3"/>
    </p:custData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文本框 14"/>
          <p:cNvSpPr txBox="1"/>
          <p:nvPr/>
        </p:nvSpPr>
        <p:spPr>
          <a:xfrm>
            <a:off x="615950" y="850265"/>
            <a:ext cx="10495915" cy="138366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2800"/>
              <a:t>        </a:t>
            </a:r>
            <a:r>
              <a:rPr lang="zh-CN" altLang="en-US" sz="2800"/>
              <a:t>英国科学家牛顿发现万有引力定律，确立了较为完整的力学体系，为近代物理学的发展奠定了基础。近代科学在光学、热学、磁学、解剖学等领域也取得了巨大进步</a:t>
            </a:r>
            <a:endParaRPr lang="zh-CN" altLang="en-US" sz="28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78" y="3474374"/>
            <a:ext cx="4755128" cy="2641738"/>
          </a:xfrm>
          <a:prstGeom prst="rect">
            <a:avLst/>
          </a:prstGeom>
          <a:effectLst>
            <a:softEdge rad="317500"/>
          </a:effectLst>
        </p:spPr>
      </p:pic>
    </p:spTree>
    <p:custDataLst>
      <p:tags r:id="rId3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454109" y="1024574"/>
            <a:ext cx="7981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smtClean="0">
                <a:solidFill>
                  <a:srgbClr val="00B0F0"/>
                </a:solidFill>
              </a:rPr>
              <a:t>思考：近</a:t>
            </a:r>
            <a:r>
              <a:rPr lang="zh-CN" altLang="en-US" sz="3200" b="1">
                <a:solidFill>
                  <a:srgbClr val="00B0F0"/>
                </a:solidFill>
              </a:rPr>
              <a:t>代西方思想解放与科技发展的关系</a:t>
            </a:r>
            <a:endParaRPr lang="zh-CN" altLang="en-US" sz="3200" b="1">
              <a:solidFill>
                <a:srgbClr val="00B0F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54025" y="2751455"/>
            <a:ext cx="7117080" cy="206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kumimoji="1" lang="zh-CN" altLang="en-US" sz="3200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kumimoji="1" lang="zh-CN" altLang="en-US" sz="3200" b="1" smtClean="0">
                <a:solidFill>
                  <a:schemeClr val="tx1"/>
                </a:solidFill>
              </a:rPr>
              <a:t>近</a:t>
            </a:r>
            <a:r>
              <a:rPr kumimoji="1" lang="zh-CN" altLang="en-US" sz="3200" b="1">
                <a:solidFill>
                  <a:schemeClr val="tx1"/>
                </a:solidFill>
              </a:rPr>
              <a:t>代西方思想解放是近代西方科学技术产生、发展的前提条件。     </a:t>
            </a:r>
            <a:endParaRPr kumimoji="1" lang="en-US" altLang="zh-CN" sz="3200" b="1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r>
              <a:rPr kumimoji="1" lang="zh-CN" altLang="en-US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kumimoji="1" lang="zh-CN" altLang="en-US" sz="3200" b="1" smtClean="0">
                <a:solidFill>
                  <a:schemeClr val="tx1"/>
                </a:solidFill>
              </a:rPr>
              <a:t>近</a:t>
            </a:r>
            <a:r>
              <a:rPr kumimoji="1" lang="zh-CN" altLang="en-US" sz="3200" b="1">
                <a:solidFill>
                  <a:schemeClr val="tx1"/>
                </a:solidFill>
              </a:rPr>
              <a:t>代科技诞生后，二者相互促进、相互推动。</a:t>
            </a:r>
            <a:endParaRPr kumimoji="1" lang="zh-CN" altLang="en-US" sz="3200" b="1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459740" y="747395"/>
            <a:ext cx="4435475" cy="76835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含义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9740" y="1799590"/>
            <a:ext cx="8686800" cy="181483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/>
              <a:t>“</a:t>
            </a:r>
            <a:r>
              <a:rPr lang="zh-CN" altLang="en-US" sz="2800">
                <a:solidFill>
                  <a:srgbClr val="000099"/>
                </a:solidFill>
              </a:rPr>
              <a:t>启蒙</a:t>
            </a:r>
            <a:r>
              <a:rPr lang="zh-CN" altLang="en-US" sz="2800"/>
              <a:t>”一词，法文原意为光明、智慧。</a:t>
            </a:r>
            <a:r>
              <a:rPr lang="zh-CN" altLang="en-US" sz="2800">
                <a:solidFill>
                  <a:srgbClr val="000099"/>
                </a:solidFill>
              </a:rPr>
              <a:t>启蒙运动</a:t>
            </a:r>
            <a:r>
              <a:rPr lang="zh-CN" altLang="en-US" sz="2800"/>
              <a:t>就是以</a:t>
            </a:r>
            <a:r>
              <a:rPr lang="zh-CN" altLang="en-US" sz="2800">
                <a:solidFill>
                  <a:srgbClr val="000099"/>
                </a:solidFill>
              </a:rPr>
              <a:t>理性和科学</a:t>
            </a:r>
            <a:r>
              <a:rPr lang="zh-CN" altLang="en-US" sz="2800"/>
              <a:t>的光芒，驱散蒙昧、迷信、宗教狂热和专制统治带来的黑暗，照亮人们精神世界的思想解放运动。</a:t>
            </a:r>
            <a:endParaRPr lang="zh-CN" altLang="en-US" sz="28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t="35158" r="4383" b="16910"/>
          <a:stretch>
            <a:fillRect/>
          </a:stretch>
        </p:blipFill>
        <p:spPr>
          <a:xfrm>
            <a:off x="127419" y="3614258"/>
            <a:ext cx="9222644" cy="286609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653" y="3895493"/>
            <a:ext cx="2034057" cy="180984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611520" y="57755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/>
              <a:t>亚当斯密</a:t>
            </a:r>
            <a:endParaRPr lang="zh-CN" altLang="en-US" b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99557"/>
            <a:ext cx="12192000" cy="765313"/>
          </a:xfrm>
          <a:noFill/>
          <a:effectLst>
            <a:glow rad="228600">
              <a:schemeClr val="accent4">
                <a:lumMod val="40000"/>
                <a:lumOff val="60000"/>
                <a:alpha val="40000"/>
              </a:schemeClr>
            </a:glow>
            <a:reflection blurRad="6350" stA="52000" endA="300" endPos="35000" dir="5400000" sy="-100000" algn="bl" rotWithShape="0"/>
            <a:softEdge rad="3175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4"/>
                  <a:tile tx="0" ty="0" sx="100000" sy="100000" flip="none" algn="tl"/>
                </a:blipFill>
              </a14:hiddenFill>
            </a:ext>
          </a:extLst>
        </p:spPr>
        <p:txBody>
          <a:bodyPr>
            <a:normAutofit fontScale="90000"/>
          </a:bodyPr>
          <a:lstStyle/>
          <a:p>
            <a:pPr algn="ctr"/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四、启蒙运动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508000" y="994410"/>
            <a:ext cx="2819400" cy="76835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blipFill>
                  <a:blip r:embed="rId1"/>
                  <a:tile tx="0" ty="0" sx="100000" sy="100000" flip="none" algn="tl"/>
                </a:blip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华文行楷" pitchFamily="2" charset="-122"/>
                <a:ea typeface="华文行楷" pitchFamily="2" charset="-122"/>
              </a:rPr>
              <a:t>精神内核</a:t>
            </a:r>
            <a:endParaRPr lang="zh-CN" altLang="en-US" sz="440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07365" y="2312035"/>
            <a:ext cx="6377940" cy="310769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</a:rPr>
              <a:t>“理性”是启蒙运动的精神内核</a:t>
            </a:r>
            <a:r>
              <a:rPr lang="zh-CN" altLang="en-US" sz="2800" smtClean="0">
                <a:solidFill>
                  <a:srgbClr val="C00000"/>
                </a:solidFill>
              </a:rPr>
              <a:t>。</a:t>
            </a:r>
            <a:r>
              <a:rPr lang="zh-CN" altLang="en-US" sz="2800" smtClean="0">
                <a:solidFill>
                  <a:schemeClr val="tx1"/>
                </a:solidFill>
              </a:rPr>
              <a:t>启</a:t>
            </a:r>
            <a:r>
              <a:rPr lang="zh-CN" altLang="en-US" sz="2800">
                <a:solidFill>
                  <a:schemeClr val="tx1"/>
                </a:solidFill>
              </a:rPr>
              <a:t>蒙思想家认为判断是非的标准是人的理性。他们相信进步，相信在科学和教育的作用下，社会将趋于完美。他们对未来社会提出了一些基本的政治思想，如天赋人权、平等、自由、法制、权力制衡</a:t>
            </a:r>
            <a:r>
              <a:rPr lang="zh-CN" altLang="en-US" sz="2800" smtClean="0">
                <a:solidFill>
                  <a:schemeClr val="tx1"/>
                </a:solidFill>
              </a:rPr>
              <a:t>等，他们都批判君主专制。</a:t>
            </a:r>
            <a:endParaRPr lang="zh-CN" altLang="en-US" sz="2800" smtClean="0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42265" y="669290"/>
          <a:ext cx="11734800" cy="5518785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226945"/>
                <a:gridCol w="2279650"/>
                <a:gridCol w="7228205"/>
              </a:tblGrid>
              <a:tr h="105346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精神内核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易混点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4884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文艺复兴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人文主义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以人文主义为核心，也包含了一些理性的成分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4884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宗教改革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因信称义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强调人的作用，蕴含人文主义精神，但不蕴含理性精神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48844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启蒙运动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理性精神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/>
                        <a:t>理性精神建立在人文主义之上，是对人文主义的发展</a:t>
                      </a:r>
                      <a:endParaRPr lang="zh-CN" altLang="en-US" sz="40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89" name="矩形 124933"/>
          <p:cNvSpPr/>
          <p:nvPr/>
        </p:nvSpPr>
        <p:spPr>
          <a:xfrm>
            <a:off x="1524000" y="20796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7892" name="文本框 124936"/>
          <p:cNvSpPr txBox="1"/>
          <p:nvPr/>
        </p:nvSpPr>
        <p:spPr>
          <a:xfrm>
            <a:off x="366395" y="3126105"/>
            <a:ext cx="1871663" cy="576263"/>
          </a:xfrm>
          <a:prstGeom prst="rect">
            <a:avLst/>
          </a:prstGeom>
          <a:solidFill>
            <a:srgbClr val="FFFFFF"/>
          </a:solidFill>
          <a:ln w="762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宗教改革</a:t>
            </a:r>
            <a:endParaRPr lang="zh-CN" altLang="en-US" sz="3200">
              <a:solidFill>
                <a:schemeClr val="tx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7893" name="文本框 124937"/>
          <p:cNvSpPr txBox="1"/>
          <p:nvPr/>
        </p:nvSpPr>
        <p:spPr>
          <a:xfrm>
            <a:off x="363220" y="4819650"/>
            <a:ext cx="1871980" cy="576580"/>
          </a:xfrm>
          <a:prstGeom prst="rect">
            <a:avLst/>
          </a:prstGeom>
          <a:solidFill>
            <a:srgbClr val="FFFFFF"/>
          </a:solidFill>
          <a:ln w="762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启蒙运动</a:t>
            </a:r>
            <a:endParaRPr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901" name="文本框 124945"/>
          <p:cNvSpPr txBox="1"/>
          <p:nvPr/>
        </p:nvSpPr>
        <p:spPr>
          <a:xfrm>
            <a:off x="266065" y="3872230"/>
            <a:ext cx="20720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16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世纪）</a:t>
            </a:r>
            <a:endParaRPr lang="zh-CN" altLang="en-US" sz="2800" b="1">
              <a:solidFill>
                <a:schemeClr val="tx1"/>
              </a:solidFill>
              <a:latin typeface="微软雅黑" charset="-122"/>
              <a:ea typeface="微软雅黑" panose="020b0503020204020204" charset="-122"/>
            </a:endParaRPr>
          </a:p>
        </p:txBody>
      </p:sp>
      <p:sp>
        <p:nvSpPr>
          <p:cNvPr id="37902" name="文本框 124946"/>
          <p:cNvSpPr txBox="1"/>
          <p:nvPr/>
        </p:nvSpPr>
        <p:spPr>
          <a:xfrm>
            <a:off x="162878" y="5634673"/>
            <a:ext cx="259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17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18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世纪）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37903" name="文本框 124947"/>
          <p:cNvSpPr txBox="1"/>
          <p:nvPr/>
        </p:nvSpPr>
        <p:spPr>
          <a:xfrm>
            <a:off x="163195" y="2200275"/>
            <a:ext cx="5591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世纪中叶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—17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世纪初）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37905" name="文本框 124949"/>
          <p:cNvSpPr txBox="1"/>
          <p:nvPr/>
        </p:nvSpPr>
        <p:spPr>
          <a:xfrm>
            <a:off x="436245" y="1485900"/>
            <a:ext cx="1871663" cy="576263"/>
          </a:xfrm>
          <a:prstGeom prst="rect">
            <a:avLst/>
          </a:prstGeom>
          <a:solidFill>
            <a:srgbClr val="FFFFFF"/>
          </a:solidFill>
          <a:ln w="762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lnSpc>
                <a:spcPct val="100000"/>
              </a:lnSpc>
              <a:spcBef>
                <a:spcPct val="0"/>
              </a:spcBef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文艺复兴</a:t>
            </a:r>
            <a:endParaRPr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909" name="右箭头 124954"/>
          <p:cNvSpPr/>
          <p:nvPr/>
        </p:nvSpPr>
        <p:spPr>
          <a:xfrm>
            <a:off x="2422525" y="1629410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0" name="右箭头 124955"/>
          <p:cNvSpPr/>
          <p:nvPr/>
        </p:nvSpPr>
        <p:spPr>
          <a:xfrm>
            <a:off x="2460625" y="3338195"/>
            <a:ext cx="685800" cy="152400"/>
          </a:xfrm>
          <a:prstGeom prst="rightArrow">
            <a:avLst>
              <a:gd name="adj1" fmla="val 50000"/>
              <a:gd name="adj2" fmla="val 1125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2" name="右箭头 124957"/>
          <p:cNvSpPr/>
          <p:nvPr/>
        </p:nvSpPr>
        <p:spPr>
          <a:xfrm>
            <a:off x="2308225" y="5035233"/>
            <a:ext cx="838200" cy="152400"/>
          </a:xfrm>
          <a:prstGeom prst="rightArrow">
            <a:avLst>
              <a:gd name="adj1" fmla="val 50000"/>
              <a:gd name="adj2" fmla="val 1375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5" name="矩形 4104"/>
          <p:cNvSpPr/>
          <p:nvPr/>
        </p:nvSpPr>
        <p:spPr>
          <a:xfrm>
            <a:off x="3182620" y="2722245"/>
            <a:ext cx="57277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信仰自由，</a:t>
            </a:r>
            <a:endParaRPr lang="zh-CN" altLang="en-US" sz="2800" b="1">
              <a:solidFill>
                <a:srgbClr val="0033CC"/>
              </a:solidFill>
              <a:latin typeface="微软雅黑" charset="-122"/>
              <a:ea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打击天主教会权威，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推动近代民族国家的形成。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37916" name="矩形 4106"/>
          <p:cNvSpPr/>
          <p:nvPr/>
        </p:nvSpPr>
        <p:spPr>
          <a:xfrm>
            <a:off x="2994025" y="4681855"/>
            <a:ext cx="61055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理性主义，思想自由，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革命思想武器，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民主原则，立法规范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37931" name="文本框 324654"/>
          <p:cNvSpPr txBox="1"/>
          <p:nvPr/>
        </p:nvSpPr>
        <p:spPr>
          <a:xfrm>
            <a:off x="741045" y="29210"/>
            <a:ext cx="5328920" cy="64643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CC66"/>
              </a:gs>
            </a:gsLst>
            <a:lin ang="2700000" scaled="1"/>
          </a:gradFill>
          <a:ln w="9525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西欧的思想解放运动  </a:t>
            </a:r>
            <a:endParaRPr lang="en-US" altLang="zh-CN" sz="3200">
              <a:solidFill>
                <a:schemeClr val="tx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71560" y="2432050"/>
            <a:ext cx="675005" cy="2784475"/>
          </a:xfrm>
          <a:prstGeom prst="rect">
            <a:avLst/>
          </a:prstGeom>
          <a:noFill/>
          <a:ln w="38100">
            <a:solidFill>
              <a:srgbClr val="BD03B2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近 代 科 学</a:t>
            </a:r>
            <a:endParaRPr lang="zh-CN" altLang="en-US" sz="3200" b="1">
              <a:latin typeface="黑体" panose="02010609060101010101" pitchFamily="49" charset="-122"/>
              <a:ea typeface="黑体" pitchFamily="49" charset="-122"/>
            </a:endParaRPr>
          </a:p>
        </p:txBody>
      </p:sp>
      <p:sp>
        <p:nvSpPr>
          <p:cNvPr id="5" name="矩形 4104"/>
          <p:cNvSpPr/>
          <p:nvPr/>
        </p:nvSpPr>
        <p:spPr>
          <a:xfrm>
            <a:off x="3093085" y="1296035"/>
            <a:ext cx="57277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人文主义，人身自由，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0033CC"/>
                </a:solidFill>
                <a:latin typeface="微软雅黑" panose="020b0503020204020204" charset="-122"/>
                <a:ea typeface="微软雅黑"/>
              </a:rPr>
              <a:t>解放人性，冲击封建秩序。</a:t>
            </a:r>
            <a:endParaRPr lang="zh-CN" altLang="en-US" sz="2800" b="1">
              <a:solidFill>
                <a:srgbClr val="0033CC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6" name="右大括号 5"/>
          <p:cNvSpPr/>
          <p:nvPr/>
        </p:nvSpPr>
        <p:spPr>
          <a:xfrm>
            <a:off x="7751445" y="1583690"/>
            <a:ext cx="546100" cy="4481830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左右箭头 8"/>
          <p:cNvSpPr/>
          <p:nvPr/>
        </p:nvSpPr>
        <p:spPr>
          <a:xfrm>
            <a:off x="7525385" y="3735705"/>
            <a:ext cx="997585" cy="178435"/>
          </a:xfrm>
          <a:prstGeom prst="left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0198100" y="2547620"/>
            <a:ext cx="185928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科学精神；科学方法；削弱了封建统治的精神支柱。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itchFamily="49" charset="-122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9346565" y="3745865"/>
            <a:ext cx="727710" cy="16827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209280" y="5396230"/>
            <a:ext cx="25273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16-17</a:t>
            </a:r>
            <a:r>
              <a:rPr lang="zh-CN" altLang="en-US" sz="28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世纪</a:t>
            </a:r>
            <a:endParaRPr lang="zh-CN" altLang="en-US" sz="2800" b="1">
              <a:latin typeface="微软雅黑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文本框 324654"/>
          <p:cNvSpPr txBox="1"/>
          <p:nvPr/>
        </p:nvSpPr>
        <p:spPr>
          <a:xfrm>
            <a:off x="6629400" y="29210"/>
            <a:ext cx="5328920" cy="64643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CC66"/>
              </a:gs>
            </a:gsLst>
            <a:lin ang="2700000" scaled="1"/>
          </a:gradFill>
          <a:ln w="9525">
            <a:noFill/>
          </a:ln>
        </p:spPr>
        <p:txBody>
          <a:bodyPr wrap="square" lIns="90000" tIns="46800" rIns="90000" bIns="46800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3600">
                <a:solidFill>
                  <a:schemeClr val="tx1"/>
                </a:solidFill>
                <a:latin typeface="隶书" pitchFamily="49" charset="-122"/>
                <a:ea typeface="隶书" pitchFamily="49" charset="-122"/>
              </a:rPr>
              <a:t>资本主义制度的确立  </a:t>
            </a:r>
            <a:endParaRPr lang="en-US" altLang="zh-CN" sz="3200">
              <a:solidFill>
                <a:schemeClr val="tx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3" name="右箭头 22"/>
          <p:cNvSpPr/>
          <p:nvPr/>
        </p:nvSpPr>
        <p:spPr>
          <a:xfrm>
            <a:off x="5594985" y="193040"/>
            <a:ext cx="1034415" cy="319405"/>
          </a:xfrm>
          <a:prstGeom prst="rightArrow">
            <a:avLst/>
          </a:prstGeom>
          <a:solidFill>
            <a:srgbClr val="BD03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64490" y="663575"/>
            <a:ext cx="1046162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>
                <a:latin typeface="微软雅黑" panose="020b0503020204020204" charset="-122"/>
                <a:ea typeface="微软雅黑"/>
              </a:rPr>
              <a:t>［2018·江苏卷］谚语在一定程度上反映了社会情绪。“神父的口袋最深”“离罗马越近，基督徒越坏”是 16 世纪德国社会中流行的谚语。这些谚语 （　   ）</a:t>
            </a:r>
            <a:endParaRPr lang="zh-CN" altLang="en-US" sz="3200">
              <a:latin typeface="微软雅黑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latin typeface="微软雅黑" panose="020b0503020204020204" charset="-122"/>
                <a:ea typeface="微软雅黑"/>
              </a:rPr>
              <a:t>A. 改变人们对上帝的虔诚信仰 </a:t>
            </a:r>
            <a:endParaRPr lang="zh-CN" altLang="en-US" sz="3200"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latin typeface="微软雅黑" panose="020b0503020204020204" charset="-122"/>
                <a:ea typeface="微软雅黑"/>
              </a:rPr>
              <a:t>B. 引发欧洲首次思想解放运动</a:t>
            </a:r>
            <a:endParaRPr lang="zh-CN" altLang="en-US" sz="3200"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latin typeface="微软雅黑" panose="020b0503020204020204" charset="-122"/>
                <a:ea typeface="微软雅黑"/>
              </a:rPr>
              <a:t>C. 反映人们对天主教会的不满 </a:t>
            </a:r>
            <a:endParaRPr lang="zh-CN" altLang="en-US" sz="3200"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3200">
                <a:latin typeface="微软雅黑" panose="020b0503020204020204" charset="-122"/>
                <a:ea typeface="微软雅黑"/>
              </a:rPr>
              <a:t>D. 深受法国启蒙思想家的影响</a:t>
            </a:r>
            <a:endParaRPr lang="zh-CN" altLang="en-US" sz="3200"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13080" y="243205"/>
            <a:ext cx="11278235" cy="6097905"/>
          </a:xfrm>
        </p:spPr>
        <p:txBody>
          <a:bodyPr vert="horz" wrap="square" lIns="91440" tIns="45720" rIns="91440" bIns="4572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>
                <a:latin typeface="微软雅黑" panose="020b0503020204020204" charset="-122"/>
                <a:ea typeface="微软雅黑"/>
              </a:rPr>
              <a:t> </a:t>
            </a:r>
            <a:r>
              <a:rPr lang="zh-CN" altLang="en-US" sz="2800">
                <a:latin typeface="微软雅黑" panose="020b0503020204020204" charset="-122"/>
                <a:ea typeface="微软雅黑"/>
              </a:rPr>
              <a:t>［2018·全国Ⅲ卷］18 世纪前半期的法国，先前往来于凡尔赛宫的思想家、文学家、戏剧家们，开始热衷于参加沙龙聚会，讨论的话题广泛，不再局限于传统的信仰和礼仪，思想极为活跃，上流社会不少人也乐于资助他们。这表明 （　　）</a:t>
            </a:r>
            <a:endParaRPr lang="zh-CN" altLang="en-US" sz="2800">
              <a:latin typeface="微软雅黑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A. 启蒙思想逐渐流行 </a:t>
            </a:r>
            <a:endParaRPr lang="zh-CN" altLang="en-US" sz="28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B. 宫廷文化普及到民间</a:t>
            </a:r>
            <a:endParaRPr lang="zh-CN" altLang="en-US" sz="28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C. 专制王权已经衰落 </a:t>
            </a:r>
            <a:endParaRPr lang="zh-CN" altLang="en-US" sz="28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>
                <a:latin typeface="微软雅黑" panose="020b0503020204020204" charset="-122"/>
                <a:ea typeface="微软雅黑"/>
              </a:rPr>
              <a:t>D. 贵族与平民趋于平等</a:t>
            </a:r>
            <a:endParaRPr lang="zh-CN" altLang="en-US" sz="2800"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13080" y="306705"/>
            <a:ext cx="11492865" cy="6244590"/>
          </a:xfrm>
        </p:spPr>
        <p:txBody>
          <a:bodyPr vert="horz" wrap="square" lIns="91440" tIns="45720" rIns="91440" bIns="45720" anchor="t"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微软雅黑" panose="020b0503020204020204" charset="-122"/>
                <a:ea typeface="微软雅黑"/>
              </a:rPr>
              <a:t>他们（启蒙思想家）试图从全球的而非西方的角度来思考和行动，试图发现与牛顿的物质世界的定律相当的、具有普遍适用性的法则。这说明（　　）</a:t>
            </a:r>
            <a:endParaRPr lang="zh-CN" altLang="en-US" sz="2400">
              <a:latin typeface="微软雅黑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微软雅黑" panose="020b0503020204020204" charset="-122"/>
                <a:ea typeface="微软雅黑"/>
              </a:rPr>
              <a:t>A. 启蒙运动具有全球性 </a:t>
            </a:r>
            <a:r>
              <a:rPr lang="en-US" altLang="zh-CN" sz="2400">
                <a:latin typeface="微软雅黑" panose="020b0503020204020204" charset="-122"/>
                <a:ea typeface="微软雅黑"/>
              </a:rPr>
              <a:t>				</a:t>
            </a:r>
            <a:r>
              <a:rPr lang="zh-CN" altLang="en-US" sz="2400">
                <a:latin typeface="微软雅黑" panose="020b0503020204020204" charset="-122"/>
                <a:ea typeface="微软雅黑"/>
              </a:rPr>
              <a:t>B. 自然科学影响启蒙运动</a:t>
            </a:r>
            <a:endParaRPr lang="zh-CN" altLang="en-US" sz="24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微软雅黑" panose="020b0503020204020204" charset="-122"/>
                <a:ea typeface="微软雅黑"/>
              </a:rPr>
              <a:t>C. 牛顿定律具有永恒性 </a:t>
            </a:r>
            <a:r>
              <a:rPr lang="en-US" altLang="zh-CN" sz="2400">
                <a:latin typeface="微软雅黑" panose="020b0503020204020204" charset="-122"/>
                <a:ea typeface="微软雅黑"/>
              </a:rPr>
              <a:t>				</a:t>
            </a:r>
            <a:r>
              <a:rPr lang="zh-CN" altLang="en-US" sz="2400">
                <a:latin typeface="微软雅黑" panose="020b0503020204020204" charset="-122"/>
                <a:ea typeface="微软雅黑"/>
              </a:rPr>
              <a:t>D. 启蒙运动推动科学革命</a:t>
            </a:r>
            <a:endParaRPr lang="zh-CN" altLang="en-US" sz="24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>
                <a:latin typeface="微软雅黑" panose="020b0503020204020204" charset="-122"/>
                <a:ea typeface="微软雅黑"/>
              </a:rPr>
              <a:t>［2019·河北衡水中学模拟］伏尔泰在《哲学通信》中提道：专制制度压制人的自由，杜绝了人们追求幸福生活的途径。但是，他又认为，要改变这一现象，不应该依靠人民，而是要祈祷出现一位开明的君主。这说明伏尔泰 （　　）</a:t>
            </a:r>
            <a:endParaRPr lang="zh-CN" altLang="en-US" sz="2400">
              <a:latin typeface="微软雅黑" panose="020b0503020204020204" charset="-122"/>
              <a:ea typeface="微软雅黑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>
                <a:latin typeface="微软雅黑" panose="020b0503020204020204" charset="-122"/>
                <a:ea typeface="微软雅黑"/>
              </a:rPr>
              <a:t>A. 认可当时英国式的代议制政体</a:t>
            </a:r>
            <a:r>
              <a:rPr lang="en-US" altLang="zh-CN" sz="2000">
                <a:latin typeface="微软雅黑" panose="020b0503020204020204" charset="-122"/>
                <a:ea typeface="微软雅黑"/>
              </a:rPr>
              <a:t>			</a:t>
            </a:r>
            <a:r>
              <a:rPr lang="zh-CN" altLang="en-US" sz="2000">
                <a:latin typeface="微软雅黑" panose="020b0503020204020204" charset="-122"/>
                <a:ea typeface="微软雅黑"/>
              </a:rPr>
              <a:t>B. 反对建立人民主权的理性王国</a:t>
            </a:r>
            <a:endParaRPr lang="zh-CN" altLang="en-US" sz="2000">
              <a:latin typeface="微软雅黑" charset="-122"/>
              <a:ea typeface="微软雅黑" panose="020b050302020402020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>
                <a:latin typeface="微软雅黑" panose="020b0503020204020204" charset="-122"/>
                <a:ea typeface="微软雅黑"/>
              </a:rPr>
              <a:t>C. 契合中小资产阶级的政治诉求</a:t>
            </a:r>
            <a:r>
              <a:rPr lang="en-US" altLang="zh-CN" sz="2000">
                <a:latin typeface="微软雅黑" panose="020b0503020204020204" charset="-122"/>
                <a:ea typeface="微软雅黑"/>
              </a:rPr>
              <a:t>			</a:t>
            </a:r>
            <a:r>
              <a:rPr lang="zh-CN" altLang="en-US" sz="2000">
                <a:latin typeface="微软雅黑" panose="020b0503020204020204" charset="-122"/>
                <a:ea typeface="微软雅黑"/>
              </a:rPr>
              <a:t>D. 宣扬天赋人权的资产阶级理念</a:t>
            </a:r>
            <a:endParaRPr lang="zh-CN" altLang="en-US" sz="2000">
              <a:latin typeface="微软雅黑" panose="020b0503020204020204" charset="-122"/>
              <a:ea typeface="微软雅黑"/>
            </a:endParaRPr>
          </a:p>
        </p:txBody>
      </p:sp>
      <p:pic>
        <p:nvPicPr>
          <p:cNvPr id="3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446000" y="10414000"/>
            <a:ext cx="482600" cy="2794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7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i*1"/>
  <p:tag name="KSO_WM_UNIT_INDEX" val="1"/>
  <p:tag name="KSO_WM_UNIT_LAYERLEVEL" val="1"/>
  <p:tag name="KSO_WM_UNIT_TYPE" val="i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86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9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0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11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2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3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419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419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4191"/>
  <p:tag name="KSO_WM_TEMPLATE_MASTER_THUMB_INDEX" val="12"/>
  <p:tag name="KSO_WM_TEMPLATE_MASTER_TYPE" val="1"/>
  <p:tag name="KSO_WM_TEMPLATE_SUBCATEGORY" val="0"/>
  <p:tag name="KSO_WM_TEMPLATE_THUMBS_INDEX" val="1、4、7、9、15、18、19、21、22"/>
</p:tagLst>
</file>

<file path=ppt/tags/tag144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45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46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47.xml><?xml version="1.0" encoding="utf-8"?>
<p:tagLst xmlns:p="http://schemas.openxmlformats.org/presentationml/2006/main">
  <p:tag name="KSO_WM_BEAUTIFY_FLAG" val="#wm#"/>
  <p:tag name="KSO_WM_TEMPLATE_CATEGORY" val="custom"/>
  <p:tag name="KSO_WM_TEMPLATE_INDEX" val="20204191"/>
</p:tagLst>
</file>

<file path=ppt/tags/tag148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49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0.xml><?xml version="1.0" encoding="utf-8"?>
<p:tagLst xmlns:p="http://schemas.openxmlformats.org/presentationml/2006/main">
  <p:tag name="KSO_WM_BEAUTIFY_FLAG" val="#wm#"/>
  <p:tag name="KSO_WM_TEMPLATE_CATEGORY" val="custom"/>
  <p:tag name="KSO_WM_TEMPLATE_INDEX" val="20204191"/>
</p:tagLst>
</file>

<file path=ppt/tags/tag151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2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3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4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5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6.xml><?xml version="1.0" encoding="utf-8"?>
<p:tagLst xmlns:p="http://schemas.openxmlformats.org/presentationml/2006/main">
  <p:tag name="KSO_WM_BEAUTIFY_FLAG" val="#wm#"/>
  <p:tag name="KSO_WM_TEMPLATE_CATEGORY" val="custom"/>
  <p:tag name="KSO_WM_TEMPLATE_INDEX" val="20204191"/>
</p:tagLst>
</file>

<file path=ppt/tags/tag157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8.xml><?xml version="1.0" encoding="utf-8"?>
<p:tagLst xmlns:p="http://schemas.openxmlformats.org/presentationml/2006/main">
  <p:tag name="KSO_WM_TEMPLATE_CATEGORY" val="custom"/>
  <p:tag name="KSO_WM_TEMPLATE_INDEX" val="20204191"/>
</p:tagLst>
</file>

<file path=ppt/tags/tag159.xml><?xml version="1.0" encoding="utf-8"?>
<p:tagLst xmlns:p="http://schemas.openxmlformats.org/presentationml/2006/main">
  <p:tag name="KSO_WM_UNIT_TABLE_BEAUTIFY" val="smartTable{40f105f5-cd01-4ce0-9fa7-55c4537d349a}"/>
</p:tagLst>
</file>

<file path=ppt/tags/tag160.xml><?xml version="1.0" encoding="utf-8"?>
<p:tagLst xmlns:p="http://schemas.openxmlformats.org/presentationml/2006/main">
  <p:tag name="KSO_WM_BEAUTIFY_FLAG" val="#wm#"/>
  <p:tag name="KSO_WM_TEMPLATE_CATEGORY" val="custom"/>
  <p:tag name="KSO_WM_TEMPLATE_INDEX" val="20204191"/>
</p:tagLst>
</file>

<file path=ppt/tags/tag16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自定义 48">
      <a:dk1>
        <a:srgbClr val="000000"/>
      </a:dk1>
      <a:lt1>
        <a:srgbClr val="FFFFFF"/>
      </a:lt1>
      <a:dk2>
        <a:srgbClr val="F2F1F4"/>
      </a:dk2>
      <a:lt2>
        <a:srgbClr val="FFFFFF"/>
      </a:lt2>
      <a:accent1>
        <a:srgbClr val="696565"/>
      </a:accent1>
      <a:accent2>
        <a:srgbClr val="7D7480"/>
      </a:accent2>
      <a:accent3>
        <a:srgbClr val="718B9F"/>
      </a:accent3>
      <a:accent4>
        <a:srgbClr val="64908A"/>
      </a:accent4>
      <a:accent5>
        <a:srgbClr val="737961"/>
      </a:accent5>
      <a:accent6>
        <a:srgbClr val="776057"/>
      </a:accent6>
      <a:hlink>
        <a:srgbClr val="0563C1"/>
      </a:hlink>
      <a:folHlink>
        <a:srgbClr val="954E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132</Paragraphs>
  <Slides>22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40">
      <vt:lpstr>Arial</vt:lpstr>
      <vt:lpstr>微软雅黑</vt:lpstr>
      <vt:lpstr>隶书</vt:lpstr>
      <vt:lpstr>汉仪尚巍手书W</vt:lpstr>
      <vt:lpstr>等线 Light</vt:lpstr>
      <vt:lpstr>等线</vt:lpstr>
      <vt:lpstr>宋体</vt:lpstr>
      <vt:lpstr>Tahoma</vt:lpstr>
      <vt:lpstr>黑体</vt:lpstr>
      <vt:lpstr>华文行楷</vt:lpstr>
      <vt:lpstr>汉仪昌黎宋刻本(原版)W</vt:lpstr>
      <vt:lpstr>Wingdings</vt:lpstr>
      <vt:lpstr>仿宋_GB2312</vt:lpstr>
      <vt:lpstr>楷体_GB2312</vt:lpstr>
      <vt:lpstr>华文隶书</vt:lpstr>
      <vt:lpstr>华文新魏</vt:lpstr>
      <vt:lpstr>Times New Roman</vt:lpstr>
      <vt:lpstr>Office 主题​​</vt:lpstr>
      <vt:lpstr>第八课 西欧的思想解放运动</vt:lpstr>
      <vt:lpstr>PowerPoint Presentation</vt:lpstr>
      <vt:lpstr>PowerPoint Presentation</vt:lpstr>
      <vt:lpstr>一、文艺复兴运动</vt:lpstr>
      <vt:lpstr>一、文艺复兴运动</vt:lpstr>
      <vt:lpstr>对待传统文化的态度及原因?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三、近代科学的兴起</vt:lpstr>
      <vt:lpstr>PowerPoint Presentation</vt:lpstr>
      <vt:lpstr>PowerPoint Presentation</vt:lpstr>
      <vt:lpstr>PowerPoint Presentation</vt:lpstr>
      <vt:lpstr>四、启蒙运动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第8课 西欧的思想解放运动</dc:title>
  <dc:creator>赵兴</dc:creator>
  <cp:lastModifiedBy>刘洋</cp:lastModifiedBy>
  <cp:revision>80</cp:revision>
  <dcterms:created xsi:type="dcterms:W3CDTF">2020-02-07T11:29:00Z</dcterms:created>
  <dcterms:modified xsi:type="dcterms:W3CDTF">2020-07-21T02:10:42Z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2052-11.1.0.9513</vt:lpwstr>
  </property>
</Properties>
</file>