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2" r:id="rId4"/>
    <p:sldMasterId id="2147483683" r:id="rId5"/>
    <p:sldMasterId id="2147483694" r:id="rId6"/>
    <p:sldMasterId id="2147483705" r:id="rId7"/>
  </p:sldMasterIdLst>
  <p:notesMasterIdLst>
    <p:notesMasterId r:id="rId9"/>
  </p:notesMasterIdLst>
  <p:handoutMasterIdLst>
    <p:handoutMasterId r:id="rId23"/>
  </p:handoutMasterIdLst>
  <p:sldIdLst>
    <p:sldId id="421" r:id="rId8"/>
    <p:sldId id="422" r:id="rId10"/>
    <p:sldId id="296" r:id="rId11"/>
    <p:sldId id="424" r:id="rId12"/>
    <p:sldId id="427" r:id="rId13"/>
    <p:sldId id="428" r:id="rId14"/>
    <p:sldId id="429" r:id="rId15"/>
    <p:sldId id="430" r:id="rId16"/>
    <p:sldId id="431" r:id="rId17"/>
    <p:sldId id="432" r:id="rId18"/>
    <p:sldId id="423" r:id="rId19"/>
    <p:sldId id="426" r:id="rId20"/>
    <p:sldId id="433" r:id="rId21"/>
    <p:sldId id="320"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0000"/>
    <a:srgbClr val="FEFEFE"/>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015" autoAdjust="0"/>
    <p:restoredTop sz="87410" autoAdjust="0"/>
  </p:normalViewPr>
  <p:slideViewPr>
    <p:cSldViewPr snapToGrid="0">
      <p:cViewPr varScale="1">
        <p:scale>
          <a:sx n="61" d="100"/>
          <a:sy n="61" d="100"/>
        </p:scale>
        <p:origin x="-570" y="-84"/>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1.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handoutMaster" Target="handoutMasters/handoutMaster1.xml"/><Relationship Id="rId22" Type="http://schemas.openxmlformats.org/officeDocument/2006/relationships/slide" Target="slides/slide14.xml"/><Relationship Id="rId21" Type="http://schemas.openxmlformats.org/officeDocument/2006/relationships/slide" Target="slides/slide13.xml"/><Relationship Id="rId20" Type="http://schemas.openxmlformats.org/officeDocument/2006/relationships/slide" Target="slides/slide12.xml"/><Relationship Id="rId2" Type="http://schemas.openxmlformats.org/officeDocument/2006/relationships/theme" Target="theme/theme1.xml"/><Relationship Id="rId19" Type="http://schemas.openxmlformats.org/officeDocument/2006/relationships/slide" Target="slides/slide11.xml"/><Relationship Id="rId18" Type="http://schemas.openxmlformats.org/officeDocument/2006/relationships/slide" Target="slides/slide10.xml"/><Relationship Id="rId17" Type="http://schemas.openxmlformats.org/officeDocument/2006/relationships/slide" Target="slides/slide9.xml"/><Relationship Id="rId16" Type="http://schemas.openxmlformats.org/officeDocument/2006/relationships/slide" Target="slides/slide8.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slide" Target="slides/slide2.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7" Type="http://schemas.openxmlformats.org/officeDocument/2006/relationships/image" Target="../media/image1.jpeg"/><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image" Target="../media/image1.jpeg"/><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pic>
        <p:nvPicPr>
          <p:cNvPr id="7" name="图片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16" name="日期占位符 15"/>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3"/>
            </p:custDataLst>
          </p:nvPr>
        </p:nvSpPr>
        <p:spPr/>
        <p:txBody>
          <a:bodyPr/>
          <a:lstStyle/>
          <a:p>
            <a:endParaRPr lang="zh-CN" altLang="en-US" dirty="0"/>
          </a:p>
        </p:txBody>
      </p:sp>
      <p:sp>
        <p:nvSpPr>
          <p:cNvPr id="18" name="灯片编号占位符 17"/>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dirty="0"/>
          </a:p>
        </p:txBody>
      </p:sp>
      <p:pic>
        <p:nvPicPr>
          <p:cNvPr id="4" name="图片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4.xml"/><Relationship Id="rId17" Type="http://schemas.openxmlformats.org/officeDocument/2006/relationships/tags" Target="../tags/tag63.xml"/><Relationship Id="rId16" Type="http://schemas.openxmlformats.org/officeDocument/2006/relationships/tags" Target="../tags/tag62.xml"/><Relationship Id="rId15" Type="http://schemas.openxmlformats.org/officeDocument/2006/relationships/tags" Target="../tags/tag61.xml"/><Relationship Id="rId14" Type="http://schemas.openxmlformats.org/officeDocument/2006/relationships/tags" Target="../tags/tag60.xml"/><Relationship Id="rId13" Type="http://schemas.openxmlformats.org/officeDocument/2006/relationships/tags" Target="../tags/tag59.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tags" Target="../tags/tag67.xml"/><Relationship Id="rId14" Type="http://schemas.openxmlformats.org/officeDocument/2006/relationships/tags" Target="../tags/tag66.xml"/><Relationship Id="rId13" Type="http://schemas.openxmlformats.org/officeDocument/2006/relationships/tags" Target="../tags/tag65.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6" Type="http://schemas.openxmlformats.org/officeDocument/2006/relationships/theme" Target="../theme/theme3.xml"/><Relationship Id="rId15" Type="http://schemas.openxmlformats.org/officeDocument/2006/relationships/tags" Target="../tags/tag70.xml"/><Relationship Id="rId14" Type="http://schemas.openxmlformats.org/officeDocument/2006/relationships/tags" Target="../tags/tag69.xml"/><Relationship Id="rId13" Type="http://schemas.openxmlformats.org/officeDocument/2006/relationships/tags" Target="../tags/tag68.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1.xml"/><Relationship Id="rId8" Type="http://schemas.openxmlformats.org/officeDocument/2006/relationships/slideLayout" Target="../slideLayouts/slideLayout40.xml"/><Relationship Id="rId7" Type="http://schemas.openxmlformats.org/officeDocument/2006/relationships/slideLayout" Target="../slideLayouts/slideLayout39.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3" Type="http://schemas.openxmlformats.org/officeDocument/2006/relationships/slideLayout" Target="../slideLayouts/slideLayout35.xml"/><Relationship Id="rId2" Type="http://schemas.openxmlformats.org/officeDocument/2006/relationships/slideLayout" Target="../slideLayouts/slideLayout34.xml"/><Relationship Id="rId16" Type="http://schemas.openxmlformats.org/officeDocument/2006/relationships/theme" Target="../theme/theme4.xml"/><Relationship Id="rId15" Type="http://schemas.openxmlformats.org/officeDocument/2006/relationships/tags" Target="../tags/tag73.xml"/><Relationship Id="rId14" Type="http://schemas.openxmlformats.org/officeDocument/2006/relationships/tags" Target="../tags/tag72.xml"/><Relationship Id="rId13" Type="http://schemas.openxmlformats.org/officeDocument/2006/relationships/tags" Target="../tags/tag71.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42.xml"/><Relationship Id="rId1"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1.xml"/><Relationship Id="rId8" Type="http://schemas.openxmlformats.org/officeDocument/2006/relationships/slideLayout" Target="../slideLayouts/slideLayout50.xml"/><Relationship Id="rId7" Type="http://schemas.openxmlformats.org/officeDocument/2006/relationships/slideLayout" Target="../slideLayouts/slideLayout49.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3" Type="http://schemas.openxmlformats.org/officeDocument/2006/relationships/slideLayout" Target="../slideLayouts/slideLayout45.xml"/><Relationship Id="rId2" Type="http://schemas.openxmlformats.org/officeDocument/2006/relationships/slideLayout" Target="../slideLayouts/slideLayout44.xml"/><Relationship Id="rId16" Type="http://schemas.openxmlformats.org/officeDocument/2006/relationships/theme" Target="../theme/theme5.xml"/><Relationship Id="rId15" Type="http://schemas.openxmlformats.org/officeDocument/2006/relationships/tags" Target="../tags/tag76.xml"/><Relationship Id="rId14" Type="http://schemas.openxmlformats.org/officeDocument/2006/relationships/tags" Target="../tags/tag75.xml"/><Relationship Id="rId13" Type="http://schemas.openxmlformats.org/officeDocument/2006/relationships/tags" Target="../tags/tag74.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52.xml"/><Relationship Id="rId1"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1.xml"/><Relationship Id="rId8" Type="http://schemas.openxmlformats.org/officeDocument/2006/relationships/slideLayout" Target="../slideLayouts/slideLayout60.xml"/><Relationship Id="rId7" Type="http://schemas.openxmlformats.org/officeDocument/2006/relationships/slideLayout" Target="../slideLayouts/slideLayout59.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3" Type="http://schemas.openxmlformats.org/officeDocument/2006/relationships/slideLayout" Target="../slideLayouts/slideLayout55.xml"/><Relationship Id="rId2" Type="http://schemas.openxmlformats.org/officeDocument/2006/relationships/slideLayout" Target="../slideLayouts/slideLayout54.xml"/><Relationship Id="rId13" Type="http://schemas.openxmlformats.org/officeDocument/2006/relationships/theme" Target="../theme/theme6.xml"/><Relationship Id="rId12" Type="http://schemas.openxmlformats.org/officeDocument/2006/relationships/image" Target="../media/image4.jpeg"/><Relationship Id="rId11" Type="http://schemas.openxmlformats.org/officeDocument/2006/relationships/slideLayout" Target="../slideLayouts/slideLayout63.xml"/><Relationship Id="rId10" Type="http://schemas.openxmlformats.org/officeDocument/2006/relationships/slideLayout" Target="../slideLayouts/slideLayout62.xml"/><Relationship Id="rId1"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7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350654" y="841784"/>
            <a:ext cx="7475271" cy="707886"/>
          </a:xfrm>
          <a:prstGeom prst="rect">
            <a:avLst/>
          </a:prstGeom>
          <a:noFill/>
        </p:spPr>
        <p:txBody>
          <a:bodyPr wrap="square" rtlCol="0">
            <a:spAutoFit/>
            <a:scene3d>
              <a:camera prst="orthographicFront"/>
              <a:lightRig rig="threePt" dir="t"/>
            </a:scene3d>
          </a:bodyPr>
          <a:lstStyle/>
          <a:p>
            <a:r>
              <a:rPr lang="zh-CN" altLang="en-US" sz="4000" b="1" dirty="0" smtClean="0"/>
              <a:t>第</a:t>
            </a:r>
            <a:r>
              <a:rPr lang="en-US" sz="4000" b="1" dirty="0" smtClean="0"/>
              <a:t>16</a:t>
            </a:r>
            <a:r>
              <a:rPr lang="zh-CN" altLang="en-US" sz="4000" b="1" dirty="0" smtClean="0"/>
              <a:t>课     中国赋税制度的演变</a:t>
            </a:r>
            <a:endParaRPr lang="zh-CN" altLang="en-US" sz="4000" dirty="0"/>
          </a:p>
        </p:txBody>
      </p:sp>
      <p:sp>
        <p:nvSpPr>
          <p:cNvPr id="3" name="矩形 2"/>
          <p:cNvSpPr/>
          <p:nvPr/>
        </p:nvSpPr>
        <p:spPr>
          <a:xfrm>
            <a:off x="707367" y="2051402"/>
            <a:ext cx="10444130" cy="3539430"/>
          </a:xfrm>
          <a:prstGeom prst="rect">
            <a:avLst/>
          </a:prstGeom>
        </p:spPr>
        <p:txBody>
          <a:bodyPr wrap="square">
            <a:spAutoFit/>
          </a:bodyPr>
          <a:lstStyle/>
          <a:p>
            <a:pPr algn="just">
              <a:spcAft>
                <a:spcPts val="0"/>
              </a:spcAft>
            </a:pPr>
            <a:r>
              <a:rPr lang="zh-CN" altLang="zh-CN" sz="40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r>
              <a:rPr lang="zh-CN" altLang="en-US" sz="3200" dirty="0" smtClean="0">
                <a:solidFill>
                  <a:srgbClr val="0033CC"/>
                </a:solidFill>
                <a:latin typeface="宋体" panose="02010600030101010101" pitchFamily="2" charset="-122"/>
                <a:ea typeface="宋体" panose="02010600030101010101" pitchFamily="2" charset="-122"/>
              </a:rPr>
              <a:t>  </a:t>
            </a:r>
            <a:r>
              <a:rPr lang="zh-CN" altLang="en-US" sz="3200" b="1" dirty="0" smtClean="0">
                <a:solidFill>
                  <a:srgbClr val="0033CC"/>
                </a:solidFill>
                <a:latin typeface="宋体" panose="02010600030101010101" pitchFamily="2" charset="-122"/>
                <a:ea typeface="宋体" panose="02010600030101010101" pitchFamily="2" charset="-122"/>
              </a:rPr>
              <a:t>通</a:t>
            </a:r>
            <a:r>
              <a:rPr lang="zh-CN" altLang="en-US" sz="3200" b="1" dirty="0">
                <a:solidFill>
                  <a:srgbClr val="0033CC"/>
                </a:solidFill>
                <a:latin typeface="宋体" panose="02010600030101010101" pitchFamily="2" charset="-122"/>
                <a:ea typeface="宋体" panose="02010600030101010101" pitchFamily="2" charset="-122"/>
              </a:rPr>
              <a:t>过本单元学习，了解中国历史上货币的发行、使用情况和世界货币体系的形成，了解中国古代赋役制度的演进以及关税、个人所得税在中国的产生和实</a:t>
            </a:r>
            <a:r>
              <a:rPr lang="zh-CN" altLang="en-US" sz="3200" b="1" dirty="0" smtClean="0">
                <a:solidFill>
                  <a:srgbClr val="0033CC"/>
                </a:solidFill>
                <a:latin typeface="宋体" panose="02010600030101010101" pitchFamily="2" charset="-122"/>
                <a:ea typeface="宋体" panose="02010600030101010101" pitchFamily="2" charset="-122"/>
              </a:rPr>
              <a:t>行</a:t>
            </a:r>
            <a:r>
              <a:rPr lang="zh-CN" altLang="zh-CN" sz="3200" b="1" dirty="0" smtClean="0">
                <a:solidFill>
                  <a:srgbClr val="0033CC"/>
                </a:solidFill>
                <a:latin typeface="宋体" panose="02010600030101010101" pitchFamily="2" charset="-122"/>
                <a:ea typeface="宋体" panose="02010600030101010101" pitchFamily="2" charset="-122"/>
              </a:rPr>
              <a:t>。</a:t>
            </a:r>
            <a:endParaRPr lang="zh-CN" altLang="zh-CN" sz="3200" b="1" kern="100" dirty="0">
              <a:solidFill>
                <a:srgbClr val="0033CC"/>
              </a:solidFill>
              <a:latin typeface="宋体" panose="02010600030101010101" pitchFamily="2" charset="-122"/>
              <a:ea typeface="宋体" panose="02010600030101010101" pitchFamily="2" charset="-122"/>
              <a:cs typeface="Times New Roman" panose="02020603050405020304" pitchFamily="18" charset="0"/>
            </a:endParaRPr>
          </a:p>
          <a:p>
            <a:pPr marL="333375" indent="266700" algn="just">
              <a:spcAft>
                <a:spcPts val="0"/>
              </a:spcAft>
            </a:pP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endParaRPr lang="zh-CN" altLang="en-US" sz="2400" kern="10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3740126" cy="461665"/>
          </a:xfrm>
          <a:prstGeom prst="rect">
            <a:avLst/>
          </a:prstGeom>
          <a:noFill/>
        </p:spPr>
        <p:txBody>
          <a:bodyPr wrap="none" rtlCol="0">
            <a:spAutoFit/>
          </a:bodyPr>
          <a:lstStyle/>
          <a:p>
            <a:r>
              <a:rPr lang="zh-CN" altLang="en-US" sz="2400" dirty="0" smtClean="0"/>
              <a:t>第</a:t>
            </a:r>
            <a:r>
              <a:rPr lang="zh-CN" altLang="en-US" sz="2400" dirty="0"/>
              <a:t>六</a:t>
            </a:r>
            <a:r>
              <a:rPr lang="zh-CN" altLang="en-US" sz="2400" dirty="0" smtClean="0"/>
              <a:t>单元  货币与财税制度</a:t>
            </a:r>
            <a:endParaRPr lang="zh-CN" altLang="en-US" sz="24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2" name="矩形 1"/>
          <p:cNvSpPr/>
          <p:nvPr/>
        </p:nvSpPr>
        <p:spPr>
          <a:xfrm>
            <a:off x="432443" y="936175"/>
            <a:ext cx="10746834" cy="5154296"/>
          </a:xfrm>
          <a:prstGeom prst="rect">
            <a:avLst/>
          </a:prstGeom>
        </p:spPr>
        <p:txBody>
          <a:bodyPr wrap="square">
            <a:spAutoFit/>
          </a:bodyPr>
          <a:lstStyle/>
          <a:p>
            <a:pPr>
              <a:lnSpc>
                <a:spcPts val="4000"/>
              </a:lnSpc>
            </a:pPr>
            <a:r>
              <a:rPr lang="zh-CN" altLang="en-US" sz="2800" b="1" dirty="0" smtClean="0">
                <a:solidFill>
                  <a:srgbClr val="0033CC"/>
                </a:solidFill>
                <a:latin typeface="宋体" panose="02010600030101010101" pitchFamily="2" charset="-122"/>
                <a:ea typeface="宋体" panose="02010600030101010101" pitchFamily="2" charset="-122"/>
              </a:rPr>
              <a:t>     随着社会经济的发展，商品交换开始活跃起来，这是各国历史的共同现象。</a:t>
            </a:r>
            <a:r>
              <a:rPr lang="zh-CN" altLang="en-US" sz="2800" b="1" dirty="0" smtClean="0">
                <a:solidFill>
                  <a:srgbClr val="FF0000"/>
                </a:solidFill>
                <a:latin typeface="宋体" panose="02010600030101010101" pitchFamily="2" charset="-122"/>
                <a:ea typeface="宋体" panose="02010600030101010101" pitchFamily="2" charset="-122"/>
              </a:rPr>
              <a:t>商品交换的活跃和发达，催生出</a:t>
            </a:r>
            <a:r>
              <a:rPr lang="zh-CN" altLang="en-US" sz="2800" b="1" dirty="0" smtClean="0">
                <a:solidFill>
                  <a:srgbClr val="0033CC"/>
                </a:solidFill>
                <a:latin typeface="宋体" panose="02010600030101010101" pitchFamily="2" charset="-122"/>
                <a:ea typeface="宋体" panose="02010600030101010101" pitchFamily="2" charset="-122"/>
              </a:rPr>
              <a:t>固定充当一般等价物的特殊商品</a:t>
            </a:r>
            <a:r>
              <a:rPr lang="en-US" altLang="zh-CN"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FF0000"/>
                </a:solidFill>
                <a:latin typeface="宋体" panose="02010600030101010101" pitchFamily="2" charset="-122"/>
                <a:ea typeface="宋体" panose="02010600030101010101" pitchFamily="2" charset="-122"/>
              </a:rPr>
              <a:t>货币</a:t>
            </a:r>
            <a:r>
              <a:rPr lang="zh-CN" altLang="en-US" sz="2800" b="1" dirty="0" smtClean="0">
                <a:solidFill>
                  <a:srgbClr val="0033CC"/>
                </a:solidFill>
                <a:latin typeface="宋体" panose="02010600030101010101" pitchFamily="2" charset="-122"/>
                <a:ea typeface="宋体" panose="02010600030101010101" pitchFamily="2" charset="-122"/>
              </a:rPr>
              <a:t>。</a:t>
            </a:r>
            <a:endParaRPr lang="zh-CN" altLang="en-US" sz="2800" b="1" dirty="0" smtClean="0">
              <a:solidFill>
                <a:srgbClr val="0033CC"/>
              </a:solidFill>
              <a:latin typeface="宋体" panose="02010600030101010101" pitchFamily="2" charset="-122"/>
              <a:ea typeface="宋体" panose="02010600030101010101" pitchFamily="2" charset="-122"/>
            </a:endParaRPr>
          </a:p>
          <a:p>
            <a:pPr>
              <a:lnSpc>
                <a:spcPts val="4000"/>
              </a:lnSpc>
            </a:pPr>
            <a:r>
              <a:rPr lang="zh-CN" altLang="en-US" sz="2800" b="1" dirty="0" smtClean="0">
                <a:solidFill>
                  <a:srgbClr val="0033CC"/>
                </a:solidFill>
                <a:latin typeface="宋体" panose="02010600030101010101" pitchFamily="2" charset="-122"/>
                <a:ea typeface="宋体" panose="02010600030101010101" pitchFamily="2" charset="-122"/>
              </a:rPr>
              <a:t>    </a:t>
            </a:r>
            <a:r>
              <a:rPr lang="zh-CN" altLang="en-US" sz="2800" b="1" dirty="0" smtClean="0">
                <a:solidFill>
                  <a:srgbClr val="FF0000"/>
                </a:solidFill>
                <a:latin typeface="宋体" panose="02010600030101010101" pitchFamily="2" charset="-122"/>
                <a:ea typeface="宋体" panose="02010600030101010101" pitchFamily="2" charset="-122"/>
              </a:rPr>
              <a:t>中国货币</a:t>
            </a:r>
            <a:r>
              <a:rPr lang="zh-CN" altLang="en-US" sz="2800" b="1" dirty="0" smtClean="0">
                <a:solidFill>
                  <a:srgbClr val="0033CC"/>
                </a:solidFill>
                <a:latin typeface="宋体" panose="02010600030101010101" pitchFamily="2" charset="-122"/>
                <a:ea typeface="宋体" panose="02010600030101010101" pitchFamily="2" charset="-122"/>
              </a:rPr>
              <a:t>有一个从海贝、金属到纸币的演进过程，在经济发展历程中的作用越来越大。</a:t>
            </a:r>
            <a:endParaRPr lang="zh-CN" altLang="en-US" sz="2800" b="1" dirty="0" smtClean="0">
              <a:solidFill>
                <a:srgbClr val="0033CC"/>
              </a:solidFill>
              <a:latin typeface="宋体" panose="02010600030101010101" pitchFamily="2" charset="-122"/>
              <a:ea typeface="宋体" panose="02010600030101010101" pitchFamily="2" charset="-122"/>
            </a:endParaRPr>
          </a:p>
          <a:p>
            <a:pPr>
              <a:lnSpc>
                <a:spcPts val="4000"/>
              </a:lnSpc>
            </a:pPr>
            <a:r>
              <a:rPr lang="zh-CN" altLang="en-US" sz="2800" b="1" dirty="0" smtClean="0">
                <a:solidFill>
                  <a:srgbClr val="0033CC"/>
                </a:solidFill>
                <a:latin typeface="宋体" panose="02010600030101010101" pitchFamily="2" charset="-122"/>
                <a:ea typeface="宋体" panose="02010600030101010101" pitchFamily="2" charset="-122"/>
              </a:rPr>
              <a:t>    随着资本主义世界市场的出现，</a:t>
            </a:r>
            <a:r>
              <a:rPr lang="zh-CN" altLang="en-US" sz="2800" b="1" dirty="0" smtClean="0">
                <a:solidFill>
                  <a:srgbClr val="FF0000"/>
                </a:solidFill>
                <a:latin typeface="宋体" panose="02010600030101010101" pitchFamily="2" charset="-122"/>
                <a:ea typeface="宋体" panose="02010600030101010101" pitchFamily="2" charset="-122"/>
              </a:rPr>
              <a:t>世界货币体系</a:t>
            </a:r>
            <a:r>
              <a:rPr lang="zh-CN" altLang="en-US" sz="2800" b="1" dirty="0" smtClean="0">
                <a:solidFill>
                  <a:srgbClr val="0033CC"/>
                </a:solidFill>
                <a:latin typeface="宋体" panose="02010600030101010101" pitchFamily="2" charset="-122"/>
                <a:ea typeface="宋体" panose="02010600030101010101" pitchFamily="2" charset="-122"/>
              </a:rPr>
              <a:t>也逐渐形成并不断完善。</a:t>
            </a:r>
            <a:endParaRPr lang="zh-CN" altLang="en-US" sz="2800" b="1" dirty="0" smtClean="0">
              <a:solidFill>
                <a:srgbClr val="0033CC"/>
              </a:solidFill>
              <a:latin typeface="宋体" panose="02010600030101010101" pitchFamily="2" charset="-122"/>
              <a:ea typeface="宋体" panose="02010600030101010101" pitchFamily="2" charset="-122"/>
            </a:endParaRPr>
          </a:p>
          <a:p>
            <a:pPr>
              <a:lnSpc>
                <a:spcPts val="4000"/>
              </a:lnSpc>
            </a:pPr>
            <a:r>
              <a:rPr lang="zh-CN" altLang="en-US" sz="2800" b="1" dirty="0" smtClean="0">
                <a:solidFill>
                  <a:srgbClr val="0033CC"/>
                </a:solidFill>
                <a:latin typeface="宋体" panose="02010600030101010101" pitchFamily="2" charset="-122"/>
                <a:ea typeface="宋体" panose="02010600030101010101" pitchFamily="2" charset="-122"/>
              </a:rPr>
              <a:t>    在经济发展和商品交换的大背景下，国家政权逐步建立和实施了各项</a:t>
            </a:r>
            <a:r>
              <a:rPr lang="zh-CN" altLang="en-US" sz="2800" b="1" dirty="0" smtClean="0">
                <a:solidFill>
                  <a:srgbClr val="FF0000"/>
                </a:solidFill>
                <a:latin typeface="宋体" panose="02010600030101010101" pitchFamily="2" charset="-122"/>
                <a:ea typeface="宋体" panose="02010600030101010101" pitchFamily="2" charset="-122"/>
              </a:rPr>
              <a:t>税收政策</a:t>
            </a:r>
            <a:r>
              <a:rPr lang="en-US" altLang="zh-CN"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0033CC"/>
                </a:solidFill>
                <a:latin typeface="宋体" panose="02010600030101010101" pitchFamily="2" charset="-122"/>
                <a:ea typeface="宋体" panose="02010600030101010101" pitchFamily="2" charset="-122"/>
              </a:rPr>
              <a:t>在中国古代体现为</a:t>
            </a:r>
            <a:r>
              <a:rPr lang="zh-CN" altLang="en-US" sz="2800" b="1" dirty="0" smtClean="0">
                <a:solidFill>
                  <a:srgbClr val="FF0000"/>
                </a:solidFill>
                <a:latin typeface="宋体" panose="02010600030101010101" pitchFamily="2" charset="-122"/>
                <a:ea typeface="宋体" panose="02010600030101010101" pitchFamily="2" charset="-122"/>
              </a:rPr>
              <a:t>赋役制度</a:t>
            </a:r>
            <a:r>
              <a:rPr lang="zh-CN" altLang="en-US" sz="2800" b="1" dirty="0" smtClean="0">
                <a:solidFill>
                  <a:srgbClr val="0033CC"/>
                </a:solidFill>
                <a:latin typeface="宋体" panose="02010600030101010101" pitchFamily="2" charset="-122"/>
                <a:ea typeface="宋体" panose="02010600030101010101" pitchFamily="2" charset="-122"/>
              </a:rPr>
              <a:t>的逐步完善，</a:t>
            </a:r>
            <a:r>
              <a:rPr lang="zh-CN" altLang="en-US" sz="2800" b="1" dirty="0" smtClean="0">
                <a:solidFill>
                  <a:srgbClr val="FF0000"/>
                </a:solidFill>
                <a:latin typeface="宋体" panose="02010600030101010101" pitchFamily="2" charset="-122"/>
                <a:ea typeface="宋体" panose="02010600030101010101" pitchFamily="2" charset="-122"/>
              </a:rPr>
              <a:t>关税和个人所得税制度</a:t>
            </a:r>
            <a:r>
              <a:rPr lang="zh-CN" altLang="en-US" sz="2800" b="1" dirty="0" smtClean="0">
                <a:solidFill>
                  <a:srgbClr val="0033CC"/>
                </a:solidFill>
                <a:latin typeface="宋体" panose="02010600030101010101" pitchFamily="2" charset="-122"/>
                <a:ea typeface="宋体" panose="02010600030101010101" pitchFamily="2" charset="-122"/>
              </a:rPr>
              <a:t>则是近现代中国最具代表性的税收制度。</a:t>
            </a:r>
            <a:endParaRPr lang="zh-CN" altLang="en-US" sz="2800" b="1" dirty="0">
              <a:solidFill>
                <a:srgbClr val="0033CC"/>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20053" y="2756687"/>
            <a:ext cx="7160935" cy="1569660"/>
          </a:xfrm>
          <a:prstGeom prst="rect">
            <a:avLst/>
          </a:prstGeom>
          <a:noFill/>
        </p:spPr>
        <p:txBody>
          <a:bodyPr wrap="none" rtlCol="0">
            <a:spAutoFit/>
          </a:bodyPr>
          <a:lstStyle/>
          <a:p>
            <a:r>
              <a:rPr lang="zh-CN" altLang="en-US" sz="3200" b="1" dirty="0" smtClean="0"/>
              <a:t>一</a:t>
            </a:r>
            <a:r>
              <a:rPr lang="zh-CN" altLang="en-US" sz="3200" b="1" dirty="0"/>
              <a:t>、</a:t>
            </a:r>
            <a:r>
              <a:rPr lang="zh-CN" altLang="en-US" sz="3200" b="1" dirty="0" smtClean="0"/>
              <a:t>中国古代的赋役制度</a:t>
            </a:r>
            <a:r>
              <a:rPr lang="zh-CN" altLang="zh-CN" sz="3200" b="1" dirty="0" smtClean="0"/>
              <a:t>：</a:t>
            </a:r>
            <a:endParaRPr lang="en-US" altLang="zh-CN" sz="3200" b="1" dirty="0" smtClean="0"/>
          </a:p>
          <a:p>
            <a:endParaRPr lang="zh-CN" altLang="zh-CN" sz="3200" dirty="0"/>
          </a:p>
          <a:p>
            <a:r>
              <a:rPr lang="zh-CN" altLang="en-US" sz="3200" b="1" dirty="0"/>
              <a:t>二</a:t>
            </a:r>
            <a:r>
              <a:rPr lang="zh-CN" altLang="en-US" sz="3200" b="1" dirty="0" smtClean="0"/>
              <a:t>、关税与个人所得税的起源与演变：</a:t>
            </a:r>
            <a:endParaRPr lang="en-US" altLang="zh-CN" sz="3200" b="1" dirty="0" smtClean="0"/>
          </a:p>
        </p:txBody>
      </p:sp>
      <p:sp>
        <p:nvSpPr>
          <p:cNvPr id="8" name="文本框 7"/>
          <p:cNvSpPr txBox="1"/>
          <p:nvPr/>
        </p:nvSpPr>
        <p:spPr>
          <a:xfrm>
            <a:off x="417439" y="864481"/>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40324" y="633419"/>
            <a:ext cx="5109091" cy="584775"/>
          </a:xfrm>
          <a:prstGeom prst="rect">
            <a:avLst/>
          </a:prstGeom>
          <a:noFill/>
        </p:spPr>
        <p:txBody>
          <a:bodyPr wrap="none" rtlCol="0">
            <a:spAutoFit/>
          </a:bodyPr>
          <a:lstStyle/>
          <a:p>
            <a:r>
              <a:rPr lang="zh-CN" altLang="en-US" sz="3200" b="1" dirty="0" smtClean="0"/>
              <a:t>一</a:t>
            </a:r>
            <a:r>
              <a:rPr lang="zh-CN" altLang="en-US" sz="3200" b="1" dirty="0"/>
              <a:t>、</a:t>
            </a:r>
            <a:r>
              <a:rPr lang="zh-CN" altLang="en-US" sz="3200" b="1" dirty="0" smtClean="0"/>
              <a:t>中国古代的赋役制度</a:t>
            </a:r>
            <a:r>
              <a:rPr lang="zh-CN" altLang="zh-CN" sz="3200" b="1" dirty="0" smtClean="0"/>
              <a:t>：</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11265" name="Rectangle 1"/>
          <p:cNvSpPr>
            <a:spLocks noChangeArrowheads="1"/>
          </p:cNvSpPr>
          <p:nvPr/>
        </p:nvSpPr>
        <p:spPr bwMode="auto">
          <a:xfrm>
            <a:off x="604433" y="1177872"/>
            <a:ext cx="2805194" cy="260385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1</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a:t>
            </a:r>
            <a:r>
              <a:rPr kumimoji="0" 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秦汉时期：</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endParaRPr>
          </a:p>
          <a:p>
            <a:pPr marL="0" marR="0" lvl="0" indent="196850" algn="l" defTabSz="914400" rtl="0" eaLnBrk="1" fontAlgn="base" latinLnBrk="0" hangingPunct="1">
              <a:lnSpc>
                <a:spcPct val="150000"/>
              </a:lnSpc>
              <a:spcBef>
                <a:spcPct val="0"/>
              </a:spcBef>
              <a:spcAft>
                <a:spcPct val="0"/>
              </a:spcAft>
              <a:buClrTx/>
              <a:buSzTx/>
              <a:buFontTx/>
              <a:buNone/>
            </a:pPr>
            <a:r>
              <a:rPr lang="en-US" altLang="zh-CN" sz="2800" b="1" dirty="0" smtClean="0">
                <a:solidFill>
                  <a:srgbClr val="000000"/>
                </a:solidFill>
                <a:latin typeface="Calibri" panose="020F0502020204030204" pitchFamily="34" charset="0"/>
                <a:ea typeface="宋体" panose="02010600030101010101" pitchFamily="2" charset="-122"/>
                <a:cs typeface="宋体" panose="02010600030101010101" pitchFamily="2" charset="-122"/>
              </a:rPr>
              <a:t>2</a:t>
            </a:r>
            <a:r>
              <a:rPr lang="zh-CN" altLang="en-US" sz="2800" b="1" dirty="0" smtClean="0">
                <a:solidFill>
                  <a:srgbClr val="000000"/>
                </a:solidFill>
                <a:latin typeface="Calibri" panose="020F0502020204030204" pitchFamily="34" charset="0"/>
                <a:ea typeface="宋体" panose="02010600030101010101" pitchFamily="2" charset="-122"/>
                <a:cs typeface="宋体" panose="02010600030101010101" pitchFamily="2" charset="-122"/>
              </a:rPr>
              <a:t>、隋唐时期：</a:t>
            </a:r>
            <a:endParaRPr lang="en-US" altLang="zh-CN" sz="2800" b="1" dirty="0" smtClean="0">
              <a:solidFill>
                <a:srgbClr val="000000"/>
              </a:solidFill>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宋体" panose="02010600030101010101" pitchFamily="2" charset="-122"/>
              </a:rPr>
              <a:t>3</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宋体" panose="02010600030101010101" pitchFamily="2" charset="-122"/>
              </a:rPr>
              <a:t>、宋元时期：</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lnSpc>
                <a:spcPct val="150000"/>
              </a:lnSpc>
              <a:spcBef>
                <a:spcPct val="0"/>
              </a:spcBef>
              <a:spcAft>
                <a:spcPct val="0"/>
              </a:spcAft>
              <a:buClrTx/>
              <a:buSzTx/>
              <a:buFontTx/>
              <a:buNone/>
            </a:pPr>
            <a:r>
              <a:rPr lang="en-US" altLang="zh-CN" sz="2800" b="1" dirty="0" smtClean="0">
                <a:solidFill>
                  <a:srgbClr val="000000"/>
                </a:solidFill>
                <a:latin typeface="Calibri" panose="020F0502020204030204" pitchFamily="34" charset="0"/>
                <a:ea typeface="宋体" panose="02010600030101010101" pitchFamily="2" charset="-122"/>
                <a:cs typeface="宋体" panose="02010600030101010101" pitchFamily="2" charset="-122"/>
              </a:rPr>
              <a:t>4</a:t>
            </a:r>
            <a:r>
              <a:rPr lang="zh-CN" altLang="en-US" sz="2800" b="1" dirty="0" smtClean="0">
                <a:solidFill>
                  <a:srgbClr val="000000"/>
                </a:solidFill>
                <a:latin typeface="Calibri" panose="020F0502020204030204" pitchFamily="34" charset="0"/>
                <a:ea typeface="宋体" panose="02010600030101010101" pitchFamily="2" charset="-122"/>
                <a:cs typeface="宋体" panose="02010600030101010101" pitchFamily="2" charset="-122"/>
              </a:rPr>
              <a:t>、明清时期：</a:t>
            </a:r>
            <a:endParaRPr kumimoji="0" lang="zh-CN" sz="5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265">
                                            <p:txEl>
                                              <p:pRg st="0" end="0"/>
                                            </p:txEl>
                                          </p:spTgt>
                                        </p:tgtEl>
                                        <p:attrNameLst>
                                          <p:attrName>style.visibility</p:attrName>
                                        </p:attrNameLst>
                                      </p:cBhvr>
                                      <p:to>
                                        <p:strVal val="visible"/>
                                      </p:to>
                                    </p:set>
                                    <p:animEffect transition="in" filter="wipe(down)">
                                      <p:cBhvr>
                                        <p:cTn id="7" dur="500"/>
                                        <p:tgtEl>
                                          <p:spTgt spid="11265">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265">
                                            <p:txEl>
                                              <p:pRg st="1" end="1"/>
                                            </p:txEl>
                                          </p:spTgt>
                                        </p:tgtEl>
                                        <p:attrNameLst>
                                          <p:attrName>style.visibility</p:attrName>
                                        </p:attrNameLst>
                                      </p:cBhvr>
                                      <p:to>
                                        <p:strVal val="visible"/>
                                      </p:to>
                                    </p:set>
                                    <p:animEffect transition="in" filter="wipe(down)">
                                      <p:cBhvr>
                                        <p:cTn id="10" dur="500"/>
                                        <p:tgtEl>
                                          <p:spTgt spid="11265">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265">
                                            <p:txEl>
                                              <p:pRg st="2" end="2"/>
                                            </p:txEl>
                                          </p:spTgt>
                                        </p:tgtEl>
                                        <p:attrNameLst>
                                          <p:attrName>style.visibility</p:attrName>
                                        </p:attrNameLst>
                                      </p:cBhvr>
                                      <p:to>
                                        <p:strVal val="visible"/>
                                      </p:to>
                                    </p:set>
                                    <p:animEffect transition="in" filter="wipe(down)">
                                      <p:cBhvr>
                                        <p:cTn id="13" dur="500"/>
                                        <p:tgtEl>
                                          <p:spTgt spid="11265">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1265">
                                            <p:txEl>
                                              <p:pRg st="3" end="3"/>
                                            </p:txEl>
                                          </p:spTgt>
                                        </p:tgtEl>
                                        <p:attrNameLst>
                                          <p:attrName>style.visibility</p:attrName>
                                        </p:attrNameLst>
                                      </p:cBhvr>
                                      <p:to>
                                        <p:strVal val="visible"/>
                                      </p:to>
                                    </p:set>
                                    <p:animEffect transition="in" filter="wipe(down)">
                                      <p:cBhvr>
                                        <p:cTn id="16" dur="500"/>
                                        <p:tgtEl>
                                          <p:spTgt spid="1126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78331" y="602422"/>
            <a:ext cx="5109091" cy="584775"/>
          </a:xfrm>
          <a:prstGeom prst="rect">
            <a:avLst/>
          </a:prstGeom>
          <a:noFill/>
        </p:spPr>
        <p:txBody>
          <a:bodyPr wrap="none" rtlCol="0">
            <a:spAutoFit/>
          </a:bodyPr>
          <a:lstStyle/>
          <a:p>
            <a:r>
              <a:rPr lang="zh-CN" altLang="en-US" sz="3200" b="1" dirty="0" smtClean="0"/>
              <a:t>一</a:t>
            </a:r>
            <a:r>
              <a:rPr lang="zh-CN" altLang="en-US" sz="3200" b="1" dirty="0"/>
              <a:t>、</a:t>
            </a:r>
            <a:r>
              <a:rPr lang="zh-CN" altLang="en-US" sz="3200" b="1" dirty="0" smtClean="0"/>
              <a:t>中国古代的赋役制度</a:t>
            </a:r>
            <a:r>
              <a:rPr lang="zh-CN" altLang="zh-CN" sz="3200" b="1" dirty="0" smtClean="0"/>
              <a:t>：</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4" name="Rectangle 1"/>
          <p:cNvSpPr>
            <a:spLocks noChangeArrowheads="1"/>
          </p:cNvSpPr>
          <p:nvPr/>
        </p:nvSpPr>
        <p:spPr bwMode="auto">
          <a:xfrm>
            <a:off x="542440" y="1084881"/>
            <a:ext cx="2805194" cy="66486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1</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a:t>
            </a:r>
            <a:r>
              <a:rPr kumimoji="0" 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秦汉时期：</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endParaRPr>
          </a:p>
        </p:txBody>
      </p:sp>
      <p:sp>
        <p:nvSpPr>
          <p:cNvPr id="100353" name="Rectangle 1"/>
          <p:cNvSpPr>
            <a:spLocks noChangeArrowheads="1"/>
          </p:cNvSpPr>
          <p:nvPr/>
        </p:nvSpPr>
        <p:spPr bwMode="auto">
          <a:xfrm>
            <a:off x="371960" y="1658319"/>
            <a:ext cx="11515240" cy="4580741"/>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ts val="3500"/>
              </a:lnSpc>
              <a:spcBef>
                <a:spcPct val="0"/>
              </a:spcBef>
              <a:spcAft>
                <a:spcPct val="0"/>
              </a:spcAft>
              <a:buClrTx/>
              <a:buSzTx/>
              <a:buFontTx/>
              <a:buNone/>
            </a:pP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 </a:t>
            </a:r>
            <a:r>
              <a:rPr lang="zh-CN" altLang="en-US" sz="2400" b="1" dirty="0" smtClean="0">
                <a:solidFill>
                  <a:srgbClr val="0033CC"/>
                </a:solidFill>
                <a:latin typeface="Calibri" panose="020F0502020204030204" pitchFamily="34" charset="0"/>
                <a:ea typeface="宋体" panose="02010600030101010101" pitchFamily="2" charset="-122"/>
                <a:cs typeface="Songti SC"/>
              </a:rPr>
              <a:t>（</a:t>
            </a:r>
            <a:r>
              <a:rPr lang="en-US" altLang="zh-CN" sz="2400" b="1" dirty="0" smtClean="0">
                <a:solidFill>
                  <a:srgbClr val="0033CC"/>
                </a:solidFill>
                <a:latin typeface="Calibri" panose="020F0502020204030204" pitchFamily="34" charset="0"/>
                <a:ea typeface="宋体" panose="02010600030101010101" pitchFamily="2" charset="-122"/>
                <a:cs typeface="Songti SC"/>
              </a:rPr>
              <a:t>1</a:t>
            </a:r>
            <a:r>
              <a:rPr lang="zh-CN" altLang="en-US" sz="2400" b="1" dirty="0" smtClean="0">
                <a:solidFill>
                  <a:srgbClr val="0033CC"/>
                </a:solidFill>
                <a:latin typeface="Calibri" panose="020F0502020204030204" pitchFamily="34" charset="0"/>
                <a:ea typeface="宋体" panose="02010600030101010101" pitchFamily="2" charset="-122"/>
                <a:cs typeface="Songti SC"/>
              </a:rPr>
              <a:t>）</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秦汉时代的</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赋税</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大致包括</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了三部分：</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田赋、人头税（口赋、算赋）和徭役</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秦朝田赋税率极高</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，史称</a:t>
            </a:r>
            <a:r>
              <a:rPr kumimoji="0" lang="zh-CN" altLang="en-US" sz="24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取泰半之赋</a:t>
            </a:r>
            <a:r>
              <a:rPr kumimoji="0" lang="zh-CN" altLang="en-US" sz="24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汉初</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统治者采取</a:t>
            </a:r>
            <a:r>
              <a:rPr kumimoji="0" lang="zh-CN" altLang="en-US" sz="24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与民休息</a:t>
            </a:r>
            <a:r>
              <a:rPr kumimoji="0" lang="zh-CN" altLang="en-US" sz="24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的政策，</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田赋税率大大降低</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。汉高祖实行十五税一的税率，到汉景帝的时候改为三十税一。</a:t>
            </a:r>
            <a:endParaRPr kumimoji="0" lang="zh-CN" altLang="en-US" sz="32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ts val="3500"/>
              </a:lnSpc>
              <a:spcBef>
                <a:spcPct val="0"/>
              </a:spcBef>
              <a:spcAft>
                <a:spcPct val="0"/>
              </a:spcAft>
              <a:buClrTx/>
              <a:buSzTx/>
              <a:buFontTx/>
              <a:buNone/>
            </a:pP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2</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秦朝</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向人民征索</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极重的口赋</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汉朝人头税分口赋、算赋</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商人和奴婢的算赋</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钱还要</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加倍</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汉朝还征收财产税</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甚至农民饲养六畜都要缴税</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。赋钱很重，农民创造的财富最终还是流入统治阶级的手中。</a:t>
            </a:r>
            <a:endParaRPr kumimoji="0" lang="zh-CN" altLang="en-US" sz="32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ts val="3500"/>
              </a:lnSpc>
              <a:spcBef>
                <a:spcPct val="0"/>
              </a:spcBef>
              <a:spcAft>
                <a:spcPct val="0"/>
              </a:spcAft>
              <a:buClrTx/>
              <a:buSzTx/>
              <a:buFontTx/>
              <a:buNone/>
            </a:pP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3</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秦汉徭役有更卒、正卒、戍卒</a:t>
            </a:r>
            <a:r>
              <a:rPr kumimoji="0" lang="en-US" altLang="zh-CN"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3</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种</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。秦朝男子</a:t>
            </a: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17</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岁起役，后来汉昭帝改为</a:t>
            </a: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23</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岁起役。</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更卒</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徭役的法定服务期限是</a:t>
            </a: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1</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个月，服役地点是在本郡或本县，承担修筑城垣、道路、河渠、宫室、陵寝，以及运输粮食等繁重劳动。</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正卒</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是指到郡国和京城服兵役，役期一般是</a:t>
            </a: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2</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年。</a:t>
            </a:r>
            <a:r>
              <a:rPr kumimoji="0" lang="zh-CN" altLang="en-US"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Iowan Old Style"/>
              </a:rPr>
              <a:t>戍卒</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是指到边塞屯戍，役期一般是</a:t>
            </a:r>
            <a:r>
              <a:rPr kumimoji="0" lang="en-US" alt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1</a:t>
            </a:r>
            <a:r>
              <a:rPr kumimoji="0" lang="zh-CN" altLang="en-US"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Iowan Old Style"/>
              </a:rPr>
              <a:t>年。</a:t>
            </a:r>
            <a:endParaRPr kumimoji="0" lang="zh-CN" altLang="en-US" sz="48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0353">
                                            <p:txEl>
                                              <p:pRg st="0" end="0"/>
                                            </p:txEl>
                                          </p:spTgt>
                                        </p:tgtEl>
                                        <p:attrNameLst>
                                          <p:attrName>style.visibility</p:attrName>
                                        </p:attrNameLst>
                                      </p:cBhvr>
                                      <p:to>
                                        <p:strVal val="visible"/>
                                      </p:to>
                                    </p:set>
                                    <p:animEffect transition="in" filter="wipe(down)">
                                      <p:cBhvr>
                                        <p:cTn id="7" dur="500"/>
                                        <p:tgtEl>
                                          <p:spTgt spid="10035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0353">
                                            <p:txEl>
                                              <p:pRg st="1" end="1"/>
                                            </p:txEl>
                                          </p:spTgt>
                                        </p:tgtEl>
                                        <p:attrNameLst>
                                          <p:attrName>style.visibility</p:attrName>
                                        </p:attrNameLst>
                                      </p:cBhvr>
                                      <p:to>
                                        <p:strVal val="visible"/>
                                      </p:to>
                                    </p:set>
                                    <p:animEffect transition="in" filter="wipe(down)">
                                      <p:cBhvr>
                                        <p:cTn id="12" dur="500"/>
                                        <p:tgtEl>
                                          <p:spTgt spid="10035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0353">
                                            <p:txEl>
                                              <p:pRg st="2" end="2"/>
                                            </p:txEl>
                                          </p:spTgt>
                                        </p:tgtEl>
                                        <p:attrNameLst>
                                          <p:attrName>style.visibility</p:attrName>
                                        </p:attrNameLst>
                                      </p:cBhvr>
                                      <p:to>
                                        <p:strVal val="visible"/>
                                      </p:to>
                                    </p:set>
                                    <p:animEffect transition="in" filter="wipe(down)">
                                      <p:cBhvr>
                                        <p:cTn id="17" dur="500"/>
                                        <p:tgtEl>
                                          <p:spTgt spid="10035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78331" y="602422"/>
            <a:ext cx="5109091" cy="584775"/>
          </a:xfrm>
          <a:prstGeom prst="rect">
            <a:avLst/>
          </a:prstGeom>
          <a:noFill/>
        </p:spPr>
        <p:txBody>
          <a:bodyPr wrap="none" rtlCol="0">
            <a:spAutoFit/>
          </a:bodyPr>
          <a:lstStyle/>
          <a:p>
            <a:r>
              <a:rPr lang="zh-CN" altLang="en-US" sz="3200" b="1" dirty="0" smtClean="0"/>
              <a:t>一</a:t>
            </a:r>
            <a:r>
              <a:rPr lang="zh-CN" altLang="en-US" sz="3200" b="1" dirty="0"/>
              <a:t>、</a:t>
            </a:r>
            <a:r>
              <a:rPr lang="zh-CN" altLang="en-US" sz="3200" b="1" dirty="0" smtClean="0"/>
              <a:t>中国古代的赋役制度</a:t>
            </a:r>
            <a:r>
              <a:rPr lang="zh-CN" altLang="zh-CN" sz="3200" b="1" dirty="0" smtClean="0"/>
              <a:t>：</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4" name="Rectangle 1"/>
          <p:cNvSpPr>
            <a:spLocks noChangeArrowheads="1"/>
          </p:cNvSpPr>
          <p:nvPr/>
        </p:nvSpPr>
        <p:spPr bwMode="auto">
          <a:xfrm>
            <a:off x="542440" y="1084881"/>
            <a:ext cx="2805194" cy="73866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2</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、隋唐</a:t>
            </a:r>
            <a:r>
              <a:rPr kumimoji="0" 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时期：</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endParaRPr>
          </a:p>
        </p:txBody>
      </p:sp>
      <p:sp>
        <p:nvSpPr>
          <p:cNvPr id="100353" name="Rectangle 1"/>
          <p:cNvSpPr>
            <a:spLocks noChangeArrowheads="1"/>
          </p:cNvSpPr>
          <p:nvPr/>
        </p:nvSpPr>
        <p:spPr bwMode="auto">
          <a:xfrm>
            <a:off x="387458" y="1720312"/>
            <a:ext cx="11515240" cy="4708981"/>
          </a:xfrm>
          <a:prstGeom prst="rect">
            <a:avLst/>
          </a:prstGeom>
          <a:noFill/>
          <a:ln w="9525">
            <a:noFill/>
            <a:miter lim="800000"/>
          </a:ln>
          <a:effectLst/>
        </p:spPr>
        <p:txBody>
          <a:bodyPr vert="horz" wrap="square" lIns="91440" tIns="45720" rIns="91440" bIns="45720" numCol="1" anchor="ctr" anchorCtr="0" compatLnSpc="1">
            <a:spAutoFit/>
          </a:bodyPr>
          <a:lstStyle/>
          <a:p>
            <a:pPr lvl="0" indent="266700" fontAlgn="base">
              <a:lnSpc>
                <a:spcPts val="4000"/>
              </a:lnSpc>
              <a:spcBef>
                <a:spcPct val="0"/>
              </a:spcBef>
              <a:spcAft>
                <a:spcPct val="0"/>
              </a:spcAft>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  </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1</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FF0000"/>
                </a:solidFill>
                <a:latin typeface="Calibri" panose="020F0502020204030204" pitchFamily="34" charset="0"/>
                <a:ea typeface="宋体" panose="02010600030101010101" pitchFamily="2" charset="-122"/>
                <a:cs typeface="Songti SC"/>
              </a:rPr>
              <a:t>隋朝</a:t>
            </a:r>
            <a:r>
              <a:rPr lang="zh-CN" altLang="en-US" sz="2800" b="1" dirty="0" smtClean="0">
                <a:solidFill>
                  <a:srgbClr val="0033CC"/>
                </a:solidFill>
                <a:latin typeface="Calibri" panose="020F0502020204030204" pitchFamily="34" charset="0"/>
                <a:ea typeface="宋体" panose="02010600030101010101" pitchFamily="2" charset="-122"/>
                <a:cs typeface="Songti SC"/>
              </a:rPr>
              <a:t>废除了前代许多苛捐杂税，主要向民众征收“</a:t>
            </a:r>
            <a:r>
              <a:rPr lang="zh-CN" altLang="en-US" sz="2800" b="1" dirty="0" smtClean="0">
                <a:solidFill>
                  <a:srgbClr val="FF0000"/>
                </a:solidFill>
                <a:latin typeface="Calibri" panose="020F0502020204030204" pitchFamily="34" charset="0"/>
                <a:ea typeface="宋体" panose="02010600030101010101" pitchFamily="2" charset="-122"/>
                <a:cs typeface="Songti SC"/>
              </a:rPr>
              <a:t>租调役</a:t>
            </a:r>
            <a:r>
              <a:rPr lang="zh-CN" altLang="en-US" sz="2800" b="1" dirty="0" smtClean="0">
                <a:solidFill>
                  <a:srgbClr val="0033CC"/>
                </a:solidFill>
                <a:latin typeface="Calibri" panose="020F0502020204030204" pitchFamily="34" charset="0"/>
                <a:ea typeface="宋体" panose="02010600030101010101" pitchFamily="2" charset="-122"/>
                <a:cs typeface="Songti SC"/>
              </a:rPr>
              <a:t>”。这一制度为</a:t>
            </a:r>
            <a:r>
              <a:rPr lang="zh-CN" altLang="en-US" sz="2800" b="1" dirty="0" smtClean="0">
                <a:solidFill>
                  <a:srgbClr val="FF0000"/>
                </a:solidFill>
                <a:latin typeface="Calibri" panose="020F0502020204030204" pitchFamily="34" charset="0"/>
                <a:ea typeface="宋体" panose="02010600030101010101" pitchFamily="2" charset="-122"/>
                <a:cs typeface="Songti SC"/>
              </a:rPr>
              <a:t>唐朝</a:t>
            </a:r>
            <a:r>
              <a:rPr lang="zh-CN" altLang="en-US" sz="2800" b="1" dirty="0" smtClean="0">
                <a:solidFill>
                  <a:srgbClr val="0033CC"/>
                </a:solidFill>
                <a:latin typeface="Calibri" panose="020F0502020204030204" pitchFamily="34" charset="0"/>
                <a:ea typeface="宋体" panose="02010600030101010101" pitchFamily="2" charset="-122"/>
                <a:cs typeface="Songti SC"/>
              </a:rPr>
              <a:t>所继承，</a:t>
            </a:r>
            <a:r>
              <a:rPr lang="zh-CN" altLang="en-US" sz="2800" b="1" dirty="0" smtClean="0">
                <a:solidFill>
                  <a:srgbClr val="FF0000"/>
                </a:solidFill>
                <a:latin typeface="Calibri" panose="020F0502020204030204" pitchFamily="34" charset="0"/>
                <a:ea typeface="宋体" panose="02010600030101010101" pitchFamily="2" charset="-122"/>
                <a:cs typeface="Songti SC"/>
              </a:rPr>
              <a:t>变成“租庸调”制</a:t>
            </a:r>
            <a:r>
              <a:rPr lang="zh-CN" altLang="en-US" sz="2800" b="1" dirty="0" smtClean="0">
                <a:solidFill>
                  <a:srgbClr val="0033CC"/>
                </a:solidFill>
                <a:latin typeface="Calibri" panose="020F0502020204030204" pitchFamily="34" charset="0"/>
                <a:ea typeface="宋体" panose="02010600030101010101" pitchFamily="2" charset="-122"/>
                <a:cs typeface="Songti SC"/>
              </a:rPr>
              <a:t>，针对</a:t>
            </a:r>
            <a:r>
              <a:rPr lang="en-US" altLang="zh-CN" sz="2800" b="1" dirty="0" smtClean="0">
                <a:solidFill>
                  <a:srgbClr val="0033CC"/>
                </a:solidFill>
                <a:latin typeface="Calibri" panose="020F0502020204030204" pitchFamily="34" charset="0"/>
                <a:ea typeface="宋体" panose="02010600030101010101" pitchFamily="2" charset="-122"/>
                <a:cs typeface="Songti SC"/>
              </a:rPr>
              <a:t>21 — 59</a:t>
            </a:r>
            <a:r>
              <a:rPr lang="zh-CN" altLang="en-US" sz="2800" b="1" dirty="0" smtClean="0">
                <a:solidFill>
                  <a:srgbClr val="0033CC"/>
                </a:solidFill>
                <a:latin typeface="Calibri" panose="020F0502020204030204" pitchFamily="34" charset="0"/>
                <a:ea typeface="宋体" panose="02010600030101010101" pitchFamily="2" charset="-122"/>
                <a:cs typeface="Songti SC"/>
              </a:rPr>
              <a:t>岁之间的成年男子征收。缴纳一定的绢布来替代徭役，称为</a:t>
            </a:r>
            <a:r>
              <a:rPr lang="zh-CN" altLang="en-US" sz="2800" b="1" dirty="0" smtClean="0">
                <a:solidFill>
                  <a:srgbClr val="FF0000"/>
                </a:solidFill>
                <a:latin typeface="Calibri" panose="020F0502020204030204" pitchFamily="34" charset="0"/>
                <a:ea typeface="宋体" panose="02010600030101010101" pitchFamily="2" charset="-122"/>
                <a:cs typeface="Songti SC"/>
              </a:rPr>
              <a:t>“庸”</a:t>
            </a:r>
            <a:r>
              <a:rPr lang="zh-CN" altLang="en-US" sz="2800" b="1" dirty="0" smtClean="0">
                <a:solidFill>
                  <a:srgbClr val="0033CC"/>
                </a:solidFill>
                <a:latin typeface="Calibri" panose="020F0502020204030204" pitchFamily="34" charset="0"/>
                <a:ea typeface="宋体" panose="02010600030101010101" pitchFamily="2" charset="-122"/>
                <a:cs typeface="Songti SC"/>
              </a:rPr>
              <a:t>。租庸调制的</a:t>
            </a:r>
            <a:r>
              <a:rPr lang="zh-CN" altLang="en-US" sz="2800" b="1" dirty="0" smtClean="0">
                <a:solidFill>
                  <a:srgbClr val="FF0000"/>
                </a:solidFill>
                <a:latin typeface="Calibri" panose="020F0502020204030204" pitchFamily="34" charset="0"/>
                <a:ea typeface="宋体" panose="02010600030101010101" pitchFamily="2" charset="-122"/>
                <a:cs typeface="Songti SC"/>
              </a:rPr>
              <a:t>基础，是</a:t>
            </a:r>
            <a:r>
              <a:rPr lang="zh-CN" altLang="en-US" sz="2800" b="1" dirty="0" smtClean="0">
                <a:solidFill>
                  <a:srgbClr val="0033CC"/>
                </a:solidFill>
                <a:latin typeface="Calibri" panose="020F0502020204030204" pitchFamily="34" charset="0"/>
                <a:ea typeface="宋体" panose="02010600030101010101" pitchFamily="2" charset="-122"/>
                <a:cs typeface="Songti SC"/>
              </a:rPr>
              <a:t>国家向成年男子授田的</a:t>
            </a:r>
            <a:r>
              <a:rPr lang="zh-CN" altLang="en-US" sz="2800" b="1" dirty="0" smtClean="0">
                <a:solidFill>
                  <a:srgbClr val="FF0000"/>
                </a:solidFill>
                <a:latin typeface="Calibri" panose="020F0502020204030204" pitchFamily="34" charset="0"/>
                <a:ea typeface="宋体" panose="02010600030101010101" pitchFamily="2" charset="-122"/>
                <a:cs typeface="Songti SC"/>
              </a:rPr>
              <a:t>“均田制”</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endParaRPr lang="zh-CN" altLang="en-US" sz="2800" b="1" dirty="0" smtClean="0">
              <a:solidFill>
                <a:srgbClr val="0033CC"/>
              </a:solidFill>
              <a:latin typeface="Calibri" panose="020F0502020204030204" pitchFamily="34" charset="0"/>
              <a:ea typeface="宋体" panose="02010600030101010101" pitchFamily="2" charset="-122"/>
              <a:cs typeface="Songti SC"/>
            </a:endParaRPr>
          </a:p>
          <a:p>
            <a:pPr lvl="0" indent="266700" fontAlgn="base">
              <a:lnSpc>
                <a:spcPts val="40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 </a:t>
            </a:r>
            <a:endParaRPr lang="en-US" altLang="zh-CN" sz="2800" b="1" dirty="0" smtClean="0">
              <a:solidFill>
                <a:srgbClr val="0033CC"/>
              </a:solidFill>
              <a:latin typeface="Calibri" panose="020F0502020204030204" pitchFamily="34" charset="0"/>
              <a:ea typeface="宋体" panose="02010600030101010101" pitchFamily="2" charset="-122"/>
              <a:cs typeface="Songti SC"/>
            </a:endParaRPr>
          </a:p>
          <a:p>
            <a:pPr lvl="0" indent="266700" fontAlgn="base">
              <a:lnSpc>
                <a:spcPts val="40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2</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FF0000"/>
                </a:solidFill>
                <a:latin typeface="Calibri" panose="020F0502020204030204" pitchFamily="34" charset="0"/>
                <a:ea typeface="宋体" panose="02010600030101010101" pitchFamily="2" charset="-122"/>
                <a:cs typeface="Songti SC"/>
              </a:rPr>
              <a:t>唐朝</a:t>
            </a:r>
            <a:r>
              <a:rPr lang="zh-CN" altLang="en-US" sz="2800" b="1" dirty="0" smtClean="0">
                <a:solidFill>
                  <a:srgbClr val="FF0000"/>
                </a:solidFill>
                <a:latin typeface="Calibri" panose="020F0502020204030204" pitchFamily="34" charset="0"/>
                <a:ea typeface="宋体" panose="02010600030101010101" pitchFamily="2" charset="-122"/>
                <a:cs typeface="Songti SC"/>
              </a:rPr>
              <a:t>中期</a:t>
            </a:r>
            <a:r>
              <a:rPr lang="zh-CN" altLang="en-US" sz="2800" b="1" dirty="0" smtClean="0">
                <a:solidFill>
                  <a:srgbClr val="0033CC"/>
                </a:solidFill>
                <a:latin typeface="Calibri" panose="020F0502020204030204" pitchFamily="34" charset="0"/>
                <a:ea typeface="宋体" panose="02010600030101010101" pitchFamily="2" charset="-122"/>
                <a:cs typeface="Songti SC"/>
              </a:rPr>
              <a:t>，土地兼并导致均田制破坏。建中元年（</a:t>
            </a:r>
            <a:r>
              <a:rPr lang="en-US" altLang="zh-CN" sz="2800" b="1" dirty="0" smtClean="0">
                <a:solidFill>
                  <a:srgbClr val="0033CC"/>
                </a:solidFill>
                <a:latin typeface="Calibri" panose="020F0502020204030204" pitchFamily="34" charset="0"/>
                <a:ea typeface="宋体" panose="02010600030101010101" pitchFamily="2" charset="-122"/>
                <a:cs typeface="Songti SC"/>
              </a:rPr>
              <a:t>780</a:t>
            </a:r>
            <a:r>
              <a:rPr lang="zh-CN" altLang="en-US" sz="2800" b="1" dirty="0" smtClean="0">
                <a:solidFill>
                  <a:srgbClr val="0033CC"/>
                </a:solidFill>
                <a:latin typeface="Calibri" panose="020F0502020204030204" pitchFamily="34" charset="0"/>
                <a:ea typeface="宋体" panose="02010600030101010101" pitchFamily="2" charset="-122"/>
                <a:cs typeface="Songti SC"/>
              </a:rPr>
              <a:t>年），唐朝政府废除租庸调，改行</a:t>
            </a:r>
            <a:r>
              <a:rPr lang="zh-CN" altLang="en-US" sz="2800" b="1" dirty="0" smtClean="0">
                <a:solidFill>
                  <a:srgbClr val="FF0000"/>
                </a:solidFill>
                <a:latin typeface="Calibri" panose="020F0502020204030204" pitchFamily="34" charset="0"/>
                <a:ea typeface="宋体" panose="02010600030101010101" pitchFamily="2" charset="-122"/>
                <a:cs typeface="Songti SC"/>
              </a:rPr>
              <a:t>两税法</a:t>
            </a:r>
            <a:r>
              <a:rPr lang="zh-CN" altLang="en-US" sz="2800" b="1" dirty="0" smtClean="0">
                <a:solidFill>
                  <a:srgbClr val="0033CC"/>
                </a:solidFill>
                <a:latin typeface="Calibri" panose="020F0502020204030204" pitchFamily="34" charset="0"/>
                <a:ea typeface="宋体" panose="02010600030101010101" pitchFamily="2" charset="-122"/>
                <a:cs typeface="Songti SC"/>
              </a:rPr>
              <a:t>，以国家财政支出确定赋税总额，然后将总额分解到各地，按田亩征收地税，按人丁、资产征收户税，分夏、秋两次征收。</a:t>
            </a:r>
            <a:endParaRPr lang="zh-CN" altLang="en-US" sz="2800" b="1" dirty="0" smtClean="0">
              <a:solidFill>
                <a:srgbClr val="0033CC"/>
              </a:solidFill>
              <a:latin typeface="Calibri" panose="020F0502020204030204" pitchFamily="34" charset="0"/>
              <a:ea typeface="宋体" panose="02010600030101010101" pitchFamily="2" charset="-122"/>
              <a:cs typeface="Songti S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0353">
                                            <p:txEl>
                                              <p:pRg st="0" end="0"/>
                                            </p:txEl>
                                          </p:spTgt>
                                        </p:tgtEl>
                                        <p:attrNameLst>
                                          <p:attrName>style.visibility</p:attrName>
                                        </p:attrNameLst>
                                      </p:cBhvr>
                                      <p:to>
                                        <p:strVal val="visible"/>
                                      </p:to>
                                    </p:set>
                                    <p:animEffect transition="in" filter="wipe(down)">
                                      <p:cBhvr>
                                        <p:cTn id="7" dur="500"/>
                                        <p:tgtEl>
                                          <p:spTgt spid="10035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0353">
                                            <p:txEl>
                                              <p:pRg st="1" end="1"/>
                                            </p:txEl>
                                          </p:spTgt>
                                        </p:tgtEl>
                                        <p:attrNameLst>
                                          <p:attrName>style.visibility</p:attrName>
                                        </p:attrNameLst>
                                      </p:cBhvr>
                                      <p:to>
                                        <p:strVal val="visible"/>
                                      </p:to>
                                    </p:set>
                                    <p:animEffect transition="in" filter="wipe(down)">
                                      <p:cBhvr>
                                        <p:cTn id="12" dur="500"/>
                                        <p:tgtEl>
                                          <p:spTgt spid="10035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0353">
                                            <p:txEl>
                                              <p:pRg st="2" end="2"/>
                                            </p:txEl>
                                          </p:spTgt>
                                        </p:tgtEl>
                                        <p:attrNameLst>
                                          <p:attrName>style.visibility</p:attrName>
                                        </p:attrNameLst>
                                      </p:cBhvr>
                                      <p:to>
                                        <p:strVal val="visible"/>
                                      </p:to>
                                    </p:set>
                                    <p:animEffect transition="in" filter="wipe(down)">
                                      <p:cBhvr>
                                        <p:cTn id="17" dur="500"/>
                                        <p:tgtEl>
                                          <p:spTgt spid="10035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78331" y="602422"/>
            <a:ext cx="5109091" cy="584775"/>
          </a:xfrm>
          <a:prstGeom prst="rect">
            <a:avLst/>
          </a:prstGeom>
          <a:noFill/>
        </p:spPr>
        <p:txBody>
          <a:bodyPr wrap="none" rtlCol="0">
            <a:spAutoFit/>
          </a:bodyPr>
          <a:lstStyle/>
          <a:p>
            <a:r>
              <a:rPr lang="zh-CN" altLang="en-US" sz="3200" b="1" dirty="0" smtClean="0"/>
              <a:t>一</a:t>
            </a:r>
            <a:r>
              <a:rPr lang="zh-CN" altLang="en-US" sz="3200" b="1" dirty="0"/>
              <a:t>、</a:t>
            </a:r>
            <a:r>
              <a:rPr lang="zh-CN" altLang="en-US" sz="3200" b="1" dirty="0" smtClean="0"/>
              <a:t>中国古代的赋役制度</a:t>
            </a:r>
            <a:r>
              <a:rPr lang="zh-CN" altLang="zh-CN" sz="3200" b="1" dirty="0" smtClean="0"/>
              <a:t>：</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4" name="Rectangle 1"/>
          <p:cNvSpPr>
            <a:spLocks noChangeArrowheads="1"/>
          </p:cNvSpPr>
          <p:nvPr/>
        </p:nvSpPr>
        <p:spPr bwMode="auto">
          <a:xfrm>
            <a:off x="542440" y="1038386"/>
            <a:ext cx="2805194" cy="73866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3</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、宋元</a:t>
            </a:r>
            <a:r>
              <a:rPr kumimoji="0" 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时期：</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endParaRPr>
          </a:p>
        </p:txBody>
      </p:sp>
      <p:sp>
        <p:nvSpPr>
          <p:cNvPr id="100353" name="Rectangle 1"/>
          <p:cNvSpPr>
            <a:spLocks noChangeArrowheads="1"/>
          </p:cNvSpPr>
          <p:nvPr/>
        </p:nvSpPr>
        <p:spPr bwMode="auto">
          <a:xfrm>
            <a:off x="449451" y="1766806"/>
            <a:ext cx="11515240" cy="4155561"/>
          </a:xfrm>
          <a:prstGeom prst="rect">
            <a:avLst/>
          </a:prstGeom>
          <a:noFill/>
          <a:ln w="9525">
            <a:noFill/>
            <a:miter lim="800000"/>
          </a:ln>
          <a:effectLst/>
        </p:spPr>
        <p:txBody>
          <a:bodyPr vert="horz" wrap="square" lIns="91440" tIns="45720" rIns="91440" bIns="45720" numCol="1" anchor="ctr" anchorCtr="0" compatLnSpc="1">
            <a:spAutoFit/>
          </a:bodyPr>
          <a:lstStyle/>
          <a:p>
            <a:pPr lvl="0" indent="266700" fontAlgn="base">
              <a:lnSpc>
                <a:spcPts val="4000"/>
              </a:lnSpc>
              <a:spcBef>
                <a:spcPct val="0"/>
              </a:spcBef>
              <a:spcAft>
                <a:spcPct val="0"/>
              </a:spcAft>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 </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1</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0033CC"/>
                </a:solidFill>
                <a:latin typeface="Calibri" panose="020F0502020204030204" pitchFamily="34" charset="0"/>
                <a:ea typeface="宋体" panose="02010600030101010101" pitchFamily="2" charset="-122"/>
                <a:cs typeface="Songti SC"/>
              </a:rPr>
              <a:t> </a:t>
            </a:r>
            <a:r>
              <a:rPr lang="zh-CN" altLang="en-US" sz="2800" b="1" dirty="0" smtClean="0">
                <a:solidFill>
                  <a:srgbClr val="FF0000"/>
                </a:solidFill>
                <a:latin typeface="Calibri" panose="020F0502020204030204" pitchFamily="34" charset="0"/>
                <a:ea typeface="宋体" panose="02010600030101010101" pitchFamily="2" charset="-122"/>
                <a:cs typeface="Songti SC"/>
              </a:rPr>
              <a:t>宋承唐</a:t>
            </a:r>
            <a:r>
              <a:rPr lang="zh-CN" altLang="en-US" sz="2800" b="1" dirty="0" smtClean="0">
                <a:solidFill>
                  <a:srgbClr val="FF0000"/>
                </a:solidFill>
                <a:latin typeface="Calibri" panose="020F0502020204030204" pitchFamily="34" charset="0"/>
                <a:ea typeface="宋体" panose="02010600030101010101" pitchFamily="2" charset="-122"/>
                <a:cs typeface="Songti SC"/>
              </a:rPr>
              <a:t>制</a:t>
            </a:r>
            <a:r>
              <a:rPr lang="zh-CN" altLang="en-US" sz="2800" b="1" dirty="0" smtClean="0">
                <a:solidFill>
                  <a:srgbClr val="0033CC"/>
                </a:solidFill>
                <a:latin typeface="Calibri" panose="020F0502020204030204" pitchFamily="34" charset="0"/>
                <a:ea typeface="宋体" panose="02010600030101010101" pitchFamily="2" charset="-122"/>
                <a:cs typeface="Songti SC"/>
              </a:rPr>
              <a:t>，征收两税，</a:t>
            </a:r>
            <a:r>
              <a:rPr lang="zh-CN" altLang="en-US" sz="2800" b="1" dirty="0" smtClean="0">
                <a:solidFill>
                  <a:srgbClr val="FF0000"/>
                </a:solidFill>
                <a:latin typeface="Calibri" panose="020F0502020204030204" pitchFamily="34" charset="0"/>
                <a:ea typeface="宋体" panose="02010600030101010101" pitchFamily="2" charset="-122"/>
                <a:cs typeface="Songti SC"/>
              </a:rPr>
              <a:t>但附加税繁杂多变</a:t>
            </a:r>
            <a:r>
              <a:rPr lang="zh-CN" altLang="en-US" sz="2800" b="1" dirty="0" smtClean="0">
                <a:solidFill>
                  <a:srgbClr val="0033CC"/>
                </a:solidFill>
                <a:latin typeface="Calibri" panose="020F0502020204030204" pitchFamily="34" charset="0"/>
                <a:ea typeface="宋体" panose="02010600030101010101" pitchFamily="2" charset="-122"/>
                <a:cs typeface="Songti SC"/>
              </a:rPr>
              <a:t>，往往超过正税数倍。宋朝除了征收类似唐朝的庸一样的代役金外</a:t>
            </a:r>
            <a:r>
              <a:rPr lang="en-US" altLang="zh-CN"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0033CC"/>
                </a:solidFill>
                <a:latin typeface="Calibri" panose="020F0502020204030204" pitchFamily="34" charset="0"/>
                <a:ea typeface="宋体" panose="02010600030101010101" pitchFamily="2" charset="-122"/>
                <a:cs typeface="Songti SC"/>
              </a:rPr>
              <a:t>还经常再派发各种徭役，可谓役上加役、役外加役。</a:t>
            </a:r>
            <a:endParaRPr lang="zh-CN" altLang="en-US" sz="2800" b="1" dirty="0" smtClean="0">
              <a:solidFill>
                <a:srgbClr val="0033CC"/>
              </a:solidFill>
              <a:latin typeface="Calibri" panose="020F0502020204030204" pitchFamily="34" charset="0"/>
              <a:ea typeface="宋体" panose="02010600030101010101" pitchFamily="2" charset="-122"/>
              <a:cs typeface="Songti SC"/>
            </a:endParaRPr>
          </a:p>
          <a:p>
            <a:pPr lvl="0" indent="266700" fontAlgn="base">
              <a:lnSpc>
                <a:spcPts val="40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2</a:t>
            </a:r>
            <a:r>
              <a:rPr lang="zh-CN" altLang="en-US" sz="2800" b="1" dirty="0" smtClean="0">
                <a:solidFill>
                  <a:srgbClr val="0033CC"/>
                </a:solidFill>
                <a:latin typeface="Calibri" panose="020F0502020204030204" pitchFamily="34" charset="0"/>
                <a:ea typeface="宋体" panose="02010600030101010101" pitchFamily="2" charset="-122"/>
                <a:cs typeface="Songti SC"/>
              </a:rPr>
              <a:t>）因为</a:t>
            </a:r>
            <a:r>
              <a:rPr lang="zh-CN" altLang="en-US" sz="2800" b="1" dirty="0" smtClean="0">
                <a:solidFill>
                  <a:srgbClr val="0033CC"/>
                </a:solidFill>
                <a:latin typeface="Calibri" panose="020F0502020204030204" pitchFamily="34" charset="0"/>
                <a:ea typeface="宋体" panose="02010600030101010101" pitchFamily="2" charset="-122"/>
                <a:cs typeface="Songti SC"/>
              </a:rPr>
              <a:t>徭役扰民严重，</a:t>
            </a:r>
            <a:r>
              <a:rPr lang="zh-CN" altLang="en-US" sz="2800" b="1" dirty="0" smtClean="0">
                <a:solidFill>
                  <a:srgbClr val="FF0000"/>
                </a:solidFill>
                <a:latin typeface="Calibri" panose="020F0502020204030204" pitchFamily="34" charset="0"/>
                <a:ea typeface="宋体" panose="02010600030101010101" pitchFamily="2" charset="-122"/>
                <a:cs typeface="Songti SC"/>
              </a:rPr>
              <a:t>北宋中期王安石提倡募役法</a:t>
            </a:r>
            <a:r>
              <a:rPr lang="zh-CN" altLang="en-US" sz="2800" b="1" dirty="0" smtClean="0">
                <a:solidFill>
                  <a:srgbClr val="0033CC"/>
                </a:solidFill>
                <a:latin typeface="Calibri" panose="020F0502020204030204" pitchFamily="34" charset="0"/>
                <a:ea typeface="宋体" panose="02010600030101010101" pitchFamily="2" charset="-122"/>
                <a:cs typeface="Songti SC"/>
              </a:rPr>
              <a:t>，百姓缴纳免役钱、助役钱，官府募人代役。</a:t>
            </a:r>
            <a:endParaRPr lang="zh-CN" altLang="en-US" sz="2800" b="1" dirty="0" smtClean="0">
              <a:solidFill>
                <a:srgbClr val="0033CC"/>
              </a:solidFill>
              <a:latin typeface="Calibri" panose="020F0502020204030204" pitchFamily="34" charset="0"/>
              <a:ea typeface="宋体" panose="02010600030101010101" pitchFamily="2" charset="-122"/>
              <a:cs typeface="Songti SC"/>
            </a:endParaRPr>
          </a:p>
          <a:p>
            <a:pPr lvl="0" indent="266700" fontAlgn="base">
              <a:lnSpc>
                <a:spcPts val="40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3</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FF0000"/>
                </a:solidFill>
                <a:latin typeface="Calibri" panose="020F0502020204030204" pitchFamily="34" charset="0"/>
                <a:ea typeface="宋体" panose="02010600030101010101" pitchFamily="2" charset="-122"/>
                <a:cs typeface="Songti SC"/>
              </a:rPr>
              <a:t>元朝</a:t>
            </a:r>
            <a:r>
              <a:rPr lang="zh-CN" altLang="en-US" sz="2800" b="1" dirty="0" smtClean="0">
                <a:solidFill>
                  <a:srgbClr val="0033CC"/>
                </a:solidFill>
                <a:latin typeface="Calibri" panose="020F0502020204030204" pitchFamily="34" charset="0"/>
                <a:ea typeface="宋体" panose="02010600030101010101" pitchFamily="2" charset="-122"/>
                <a:cs typeface="Songti SC"/>
              </a:rPr>
              <a:t>基本上</a:t>
            </a:r>
            <a:r>
              <a:rPr lang="zh-CN" altLang="en-US" sz="2800" b="1" dirty="0" smtClean="0">
                <a:solidFill>
                  <a:srgbClr val="FF0000"/>
                </a:solidFill>
                <a:latin typeface="Calibri" panose="020F0502020204030204" pitchFamily="34" charset="0"/>
                <a:ea typeface="宋体" panose="02010600030101010101" pitchFamily="2" charset="-122"/>
                <a:cs typeface="Songti SC"/>
              </a:rPr>
              <a:t>沿袭唐朝的租庸调与两税法</a:t>
            </a:r>
            <a:r>
              <a:rPr lang="zh-CN" altLang="en-US" sz="2800" b="1" dirty="0" smtClean="0">
                <a:solidFill>
                  <a:srgbClr val="0033CC"/>
                </a:solidFill>
                <a:latin typeface="Calibri" panose="020F0502020204030204" pitchFamily="34" charset="0"/>
                <a:ea typeface="宋体" panose="02010600030101010101" pitchFamily="2" charset="-122"/>
                <a:cs typeface="Songti SC"/>
              </a:rPr>
              <a:t>，分别施行于北方和南方，在</a:t>
            </a:r>
            <a:r>
              <a:rPr lang="zh-CN" altLang="en-US" sz="2800" b="1" dirty="0" smtClean="0">
                <a:solidFill>
                  <a:srgbClr val="FF0000"/>
                </a:solidFill>
                <a:latin typeface="Calibri" panose="020F0502020204030204" pitchFamily="34" charset="0"/>
                <a:ea typeface="宋体" panose="02010600030101010101" pitchFamily="2" charset="-122"/>
                <a:cs typeface="Songti SC"/>
              </a:rPr>
              <a:t>北方叫“丁税”“地税”</a:t>
            </a:r>
            <a:r>
              <a:rPr lang="zh-CN" altLang="en-US" sz="2800" b="1" dirty="0" smtClean="0">
                <a:solidFill>
                  <a:srgbClr val="0033CC"/>
                </a:solidFill>
                <a:latin typeface="Calibri" panose="020F0502020204030204" pitchFamily="34" charset="0"/>
                <a:ea typeface="宋体" panose="02010600030101010101" pitchFamily="2" charset="-122"/>
                <a:cs typeface="Songti SC"/>
              </a:rPr>
              <a:t>，在</a:t>
            </a:r>
            <a:r>
              <a:rPr lang="zh-CN" altLang="en-US" sz="2800" b="1" dirty="0" smtClean="0">
                <a:solidFill>
                  <a:srgbClr val="FF0000"/>
                </a:solidFill>
                <a:latin typeface="Calibri" panose="020F0502020204030204" pitchFamily="34" charset="0"/>
                <a:ea typeface="宋体" panose="02010600030101010101" pitchFamily="2" charset="-122"/>
                <a:cs typeface="Songti SC"/>
              </a:rPr>
              <a:t>南方叫“夏税”“秋粮”</a:t>
            </a:r>
            <a:r>
              <a:rPr lang="zh-CN" altLang="en-US" sz="2800" b="1" dirty="0" smtClean="0">
                <a:solidFill>
                  <a:srgbClr val="0033CC"/>
                </a:solidFill>
                <a:latin typeface="Calibri" panose="020F0502020204030204" pitchFamily="34" charset="0"/>
                <a:ea typeface="宋体" panose="02010600030101010101" pitchFamily="2" charset="-122"/>
                <a:cs typeface="Songti SC"/>
              </a:rPr>
              <a:t>。但是，元朝在税粮外</a:t>
            </a:r>
            <a:r>
              <a:rPr lang="zh-CN" altLang="en-US" sz="2800" b="1" dirty="0" smtClean="0">
                <a:solidFill>
                  <a:srgbClr val="FF0000"/>
                </a:solidFill>
                <a:latin typeface="Calibri" panose="020F0502020204030204" pitchFamily="34" charset="0"/>
                <a:ea typeface="宋体" panose="02010600030101010101" pitchFamily="2" charset="-122"/>
                <a:cs typeface="Songti SC"/>
              </a:rPr>
              <a:t>又有前朝没有过的科差。</a:t>
            </a:r>
            <a:endParaRPr lang="zh-CN" altLang="en-US" sz="2800" b="1" dirty="0" smtClean="0">
              <a:solidFill>
                <a:srgbClr val="FF0000"/>
              </a:solidFill>
              <a:latin typeface="Calibri" panose="020F0502020204030204" pitchFamily="34" charset="0"/>
              <a:ea typeface="宋体" panose="02010600030101010101" pitchFamily="2" charset="-122"/>
              <a:cs typeface="Songti S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0353">
                                            <p:txEl>
                                              <p:pRg st="0" end="0"/>
                                            </p:txEl>
                                          </p:spTgt>
                                        </p:tgtEl>
                                        <p:attrNameLst>
                                          <p:attrName>style.visibility</p:attrName>
                                        </p:attrNameLst>
                                      </p:cBhvr>
                                      <p:to>
                                        <p:strVal val="visible"/>
                                      </p:to>
                                    </p:set>
                                    <p:animEffect transition="in" filter="wipe(down)">
                                      <p:cBhvr>
                                        <p:cTn id="7" dur="500"/>
                                        <p:tgtEl>
                                          <p:spTgt spid="10035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0353">
                                            <p:txEl>
                                              <p:pRg st="1" end="1"/>
                                            </p:txEl>
                                          </p:spTgt>
                                        </p:tgtEl>
                                        <p:attrNameLst>
                                          <p:attrName>style.visibility</p:attrName>
                                        </p:attrNameLst>
                                      </p:cBhvr>
                                      <p:to>
                                        <p:strVal val="visible"/>
                                      </p:to>
                                    </p:set>
                                    <p:animEffect transition="in" filter="wipe(down)">
                                      <p:cBhvr>
                                        <p:cTn id="12" dur="500"/>
                                        <p:tgtEl>
                                          <p:spTgt spid="10035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0353">
                                            <p:txEl>
                                              <p:pRg st="2" end="2"/>
                                            </p:txEl>
                                          </p:spTgt>
                                        </p:tgtEl>
                                        <p:attrNameLst>
                                          <p:attrName>style.visibility</p:attrName>
                                        </p:attrNameLst>
                                      </p:cBhvr>
                                      <p:to>
                                        <p:strVal val="visible"/>
                                      </p:to>
                                    </p:set>
                                    <p:animEffect transition="in" filter="wipe(down)">
                                      <p:cBhvr>
                                        <p:cTn id="17" dur="500"/>
                                        <p:tgtEl>
                                          <p:spTgt spid="10035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78331" y="602422"/>
            <a:ext cx="5109091" cy="584775"/>
          </a:xfrm>
          <a:prstGeom prst="rect">
            <a:avLst/>
          </a:prstGeom>
          <a:noFill/>
        </p:spPr>
        <p:txBody>
          <a:bodyPr wrap="none" rtlCol="0">
            <a:spAutoFit/>
          </a:bodyPr>
          <a:lstStyle/>
          <a:p>
            <a:r>
              <a:rPr lang="zh-CN" altLang="en-US" sz="3200" b="1" dirty="0" smtClean="0"/>
              <a:t>一</a:t>
            </a:r>
            <a:r>
              <a:rPr lang="zh-CN" altLang="en-US" sz="3200" b="1" dirty="0"/>
              <a:t>、</a:t>
            </a:r>
            <a:r>
              <a:rPr lang="zh-CN" altLang="en-US" sz="3200" b="1" dirty="0" smtClean="0"/>
              <a:t>中国古代的赋役制度</a:t>
            </a:r>
            <a:r>
              <a:rPr lang="zh-CN" altLang="zh-CN" sz="3200" b="1" dirty="0" smtClean="0"/>
              <a:t>：</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4" name="Rectangle 1"/>
          <p:cNvSpPr>
            <a:spLocks noChangeArrowheads="1"/>
          </p:cNvSpPr>
          <p:nvPr/>
        </p:nvSpPr>
        <p:spPr bwMode="auto">
          <a:xfrm>
            <a:off x="542440" y="1038386"/>
            <a:ext cx="2805194" cy="73866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4</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、明清</a:t>
            </a:r>
            <a:r>
              <a:rPr kumimoji="0" 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时期：</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endParaRPr>
          </a:p>
        </p:txBody>
      </p:sp>
      <p:sp>
        <p:nvSpPr>
          <p:cNvPr id="100353" name="Rectangle 1"/>
          <p:cNvSpPr>
            <a:spLocks noChangeArrowheads="1"/>
          </p:cNvSpPr>
          <p:nvPr/>
        </p:nvSpPr>
        <p:spPr bwMode="auto">
          <a:xfrm>
            <a:off x="387458" y="1645521"/>
            <a:ext cx="11515240" cy="4681346"/>
          </a:xfrm>
          <a:prstGeom prst="rect">
            <a:avLst/>
          </a:prstGeom>
          <a:noFill/>
          <a:ln w="9525">
            <a:noFill/>
            <a:miter lim="800000"/>
          </a:ln>
          <a:effectLst/>
        </p:spPr>
        <p:txBody>
          <a:bodyPr vert="horz" wrap="square" lIns="91440" tIns="45720" rIns="91440" bIns="45720" numCol="1" anchor="ctr" anchorCtr="0" compatLnSpc="1">
            <a:spAutoFit/>
          </a:bodyPr>
          <a:lstStyle/>
          <a:p>
            <a:pPr lvl="0" indent="266700" fontAlgn="base">
              <a:lnSpc>
                <a:spcPts val="3600"/>
              </a:lnSpc>
              <a:spcBef>
                <a:spcPct val="0"/>
              </a:spcBef>
              <a:spcAft>
                <a:spcPct val="0"/>
              </a:spcAft>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 </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1</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0033CC"/>
                </a:solidFill>
                <a:latin typeface="Calibri" panose="020F0502020204030204" pitchFamily="34" charset="0"/>
                <a:ea typeface="宋体" panose="02010600030101010101" pitchFamily="2" charset="-122"/>
                <a:cs typeface="Songti SC"/>
              </a:rPr>
              <a:t> </a:t>
            </a:r>
            <a:r>
              <a:rPr lang="zh-CN" altLang="en-US" sz="2800" b="1" dirty="0" smtClean="0">
                <a:solidFill>
                  <a:srgbClr val="FF0000"/>
                </a:solidFill>
                <a:latin typeface="Calibri" panose="020F0502020204030204" pitchFamily="34" charset="0"/>
                <a:ea typeface="宋体" panose="02010600030101010101" pitchFamily="2" charset="-122"/>
                <a:cs typeface="Songti SC"/>
              </a:rPr>
              <a:t>明初</a:t>
            </a:r>
            <a:r>
              <a:rPr lang="zh-CN" altLang="en-US" sz="2800" b="1" dirty="0" smtClean="0">
                <a:solidFill>
                  <a:srgbClr val="FF0000"/>
                </a:solidFill>
                <a:latin typeface="Calibri" panose="020F0502020204030204" pitchFamily="34" charset="0"/>
                <a:ea typeface="宋体" panose="02010600030101010101" pitchFamily="2" charset="-122"/>
                <a:cs typeface="Songti SC"/>
              </a:rPr>
              <a:t>赋税分夏税、秋粮两次征收</a:t>
            </a:r>
            <a:r>
              <a:rPr lang="zh-CN" altLang="en-US" sz="2800" b="1" dirty="0" smtClean="0">
                <a:solidFill>
                  <a:srgbClr val="0033CC"/>
                </a:solidFill>
                <a:latin typeface="Calibri" panose="020F0502020204030204" pitchFamily="34" charset="0"/>
                <a:ea typeface="宋体" panose="02010600030101010101" pitchFamily="2" charset="-122"/>
                <a:cs typeface="Songti SC"/>
              </a:rPr>
              <a:t>，所征主要是米麦实物。正统年间，江南部分税粮折银征收送赴北京，称“</a:t>
            </a:r>
            <a:r>
              <a:rPr lang="zh-CN" altLang="en-US" sz="2800" b="1" dirty="0" smtClean="0">
                <a:solidFill>
                  <a:srgbClr val="FF0000"/>
                </a:solidFill>
                <a:latin typeface="Calibri" panose="020F0502020204030204" pitchFamily="34" charset="0"/>
                <a:ea typeface="宋体" panose="02010600030101010101" pitchFamily="2" charset="-122"/>
                <a:cs typeface="Songti SC"/>
              </a:rPr>
              <a:t>金花银</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endParaRPr lang="zh-CN" altLang="en-US" sz="2800" b="1" dirty="0" smtClean="0">
              <a:solidFill>
                <a:srgbClr val="0033CC"/>
              </a:solidFill>
              <a:latin typeface="Calibri" panose="020F0502020204030204" pitchFamily="34" charset="0"/>
              <a:ea typeface="宋体" panose="02010600030101010101" pitchFamily="2" charset="-122"/>
              <a:cs typeface="Songti SC"/>
            </a:endParaRPr>
          </a:p>
          <a:p>
            <a:pPr lvl="0" indent="266700" fontAlgn="base">
              <a:lnSpc>
                <a:spcPts val="36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2</a:t>
            </a:r>
            <a:r>
              <a:rPr lang="zh-CN" altLang="en-US" sz="2800" b="1" dirty="0" smtClean="0">
                <a:solidFill>
                  <a:srgbClr val="0033CC"/>
                </a:solidFill>
                <a:latin typeface="Calibri" panose="020F0502020204030204" pitchFamily="34" charset="0"/>
                <a:ea typeface="宋体" panose="02010600030101010101" pitchFamily="2" charset="-122"/>
                <a:cs typeface="Songti SC"/>
              </a:rPr>
              <a:t>）随着</a:t>
            </a:r>
            <a:r>
              <a:rPr lang="zh-CN" altLang="en-US" sz="2800" b="1" dirty="0" smtClean="0">
                <a:solidFill>
                  <a:srgbClr val="0033CC"/>
                </a:solidFill>
                <a:latin typeface="Calibri" panose="020F0502020204030204" pitchFamily="34" charset="0"/>
                <a:ea typeface="宋体" panose="02010600030101010101" pitchFamily="2" charset="-122"/>
                <a:cs typeface="Songti SC"/>
              </a:rPr>
              <a:t>明朝后期商品经济的发展与白银流通量的增加，</a:t>
            </a:r>
            <a:r>
              <a:rPr lang="zh-CN" altLang="en-US" sz="2800" b="1" dirty="0" smtClean="0">
                <a:solidFill>
                  <a:srgbClr val="FF0000"/>
                </a:solidFill>
                <a:latin typeface="Calibri" panose="020F0502020204030204" pitchFamily="34" charset="0"/>
                <a:ea typeface="宋体" panose="02010600030101010101" pitchFamily="2" charset="-122"/>
                <a:cs typeface="Songti SC"/>
              </a:rPr>
              <a:t>万历初年，张居正</a:t>
            </a:r>
            <a:r>
              <a:rPr lang="zh-CN" altLang="en-US" sz="2800" b="1" dirty="0" smtClean="0">
                <a:solidFill>
                  <a:srgbClr val="0033CC"/>
                </a:solidFill>
                <a:latin typeface="Calibri" panose="020F0502020204030204" pitchFamily="34" charset="0"/>
                <a:ea typeface="宋体" panose="02010600030101010101" pitchFamily="2" charset="-122"/>
                <a:cs typeface="Songti SC"/>
              </a:rPr>
              <a:t>在全国推行</a:t>
            </a:r>
            <a:r>
              <a:rPr lang="zh-CN" altLang="en-US" sz="2800" b="1" dirty="0" smtClean="0">
                <a:solidFill>
                  <a:srgbClr val="FF0000"/>
                </a:solidFill>
                <a:latin typeface="Calibri" panose="020F0502020204030204" pitchFamily="34" charset="0"/>
                <a:ea typeface="宋体" panose="02010600030101010101" pitchFamily="2" charset="-122"/>
                <a:cs typeface="Songti SC"/>
              </a:rPr>
              <a:t>一条鞭法</a:t>
            </a:r>
            <a:r>
              <a:rPr lang="zh-CN" altLang="en-US" sz="2800" b="1" dirty="0" smtClean="0">
                <a:solidFill>
                  <a:srgbClr val="0033CC"/>
                </a:solidFill>
                <a:latin typeface="Calibri" panose="020F0502020204030204" pitchFamily="34" charset="0"/>
                <a:ea typeface="宋体" panose="02010600030101010101" pitchFamily="2" charset="-122"/>
                <a:cs typeface="Songti SC"/>
              </a:rPr>
              <a:t>。一条鞭法实行赋役合并、一概折银，即不但赋税折银征收，而且役也改由丁、田共同承担，折成银两，统一征收。一条鞭法上是中国赋役制度上的重大变革。</a:t>
            </a:r>
            <a:endParaRPr lang="zh-CN" altLang="en-US" sz="2800" b="1" dirty="0" smtClean="0">
              <a:solidFill>
                <a:srgbClr val="0033CC"/>
              </a:solidFill>
              <a:latin typeface="Calibri" panose="020F0502020204030204" pitchFamily="34" charset="0"/>
              <a:ea typeface="宋体" panose="02010600030101010101" pitchFamily="2" charset="-122"/>
              <a:cs typeface="Songti SC"/>
            </a:endParaRPr>
          </a:p>
          <a:p>
            <a:pPr lvl="0" indent="266700" fontAlgn="base">
              <a:lnSpc>
                <a:spcPts val="36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3</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FF0000"/>
                </a:solidFill>
                <a:latin typeface="Calibri" panose="020F0502020204030204" pitchFamily="34" charset="0"/>
                <a:ea typeface="宋体" panose="02010600030101010101" pitchFamily="2" charset="-122"/>
                <a:cs typeface="Songti SC"/>
              </a:rPr>
              <a:t>清朝</a:t>
            </a:r>
            <a:r>
              <a:rPr lang="zh-CN" altLang="en-US" sz="2800" b="1" dirty="0" smtClean="0">
                <a:solidFill>
                  <a:srgbClr val="0033CC"/>
                </a:solidFill>
                <a:latin typeface="Calibri" panose="020F0502020204030204" pitchFamily="34" charset="0"/>
                <a:ea typeface="宋体" panose="02010600030101010101" pitchFamily="2" charset="-122"/>
                <a:cs typeface="Songti SC"/>
              </a:rPr>
              <a:t>康熙五十一年（</a:t>
            </a:r>
            <a:r>
              <a:rPr lang="en-US" altLang="zh-CN" sz="2800" b="1" dirty="0" smtClean="0">
                <a:solidFill>
                  <a:srgbClr val="0033CC"/>
                </a:solidFill>
                <a:latin typeface="Calibri" panose="020F0502020204030204" pitchFamily="34" charset="0"/>
                <a:ea typeface="宋体" panose="02010600030101010101" pitchFamily="2" charset="-122"/>
                <a:cs typeface="Songti SC"/>
              </a:rPr>
              <a:t>1712</a:t>
            </a:r>
            <a:r>
              <a:rPr lang="zh-CN" altLang="en-US" sz="2800" b="1" dirty="0" smtClean="0">
                <a:solidFill>
                  <a:srgbClr val="0033CC"/>
                </a:solidFill>
                <a:latin typeface="Calibri" panose="020F0502020204030204" pitchFamily="34" charset="0"/>
                <a:ea typeface="宋体" panose="02010600030101010101" pitchFamily="2" charset="-122"/>
                <a:cs typeface="Songti SC"/>
              </a:rPr>
              <a:t>年），</a:t>
            </a:r>
            <a:r>
              <a:rPr lang="zh-CN" altLang="en-US" sz="2800" b="1" dirty="0" smtClean="0">
                <a:solidFill>
                  <a:srgbClr val="FF0000"/>
                </a:solidFill>
                <a:latin typeface="Calibri" panose="020F0502020204030204" pitchFamily="34" charset="0"/>
                <a:ea typeface="宋体" panose="02010600030101010101" pitchFamily="2" charset="-122"/>
                <a:cs typeface="Songti SC"/>
              </a:rPr>
              <a:t>康熙帝规定</a:t>
            </a:r>
            <a:r>
              <a:rPr lang="zh-CN" altLang="en-US" sz="2800" b="1" dirty="0" smtClean="0">
                <a:solidFill>
                  <a:srgbClr val="0033CC"/>
                </a:solidFill>
                <a:latin typeface="Calibri" panose="020F0502020204030204" pitchFamily="34" charset="0"/>
                <a:ea typeface="宋体" panose="02010600030101010101" pitchFamily="2" charset="-122"/>
                <a:cs typeface="Songti SC"/>
              </a:rPr>
              <a:t>以前一年的丁银作为定额，不再增加，称“</a:t>
            </a:r>
            <a:r>
              <a:rPr lang="zh-CN" altLang="en-US" sz="2800" b="1" dirty="0" smtClean="0">
                <a:solidFill>
                  <a:srgbClr val="FF0000"/>
                </a:solidFill>
                <a:latin typeface="Calibri" panose="020F0502020204030204" pitchFamily="34" charset="0"/>
                <a:ea typeface="宋体" panose="02010600030101010101" pitchFamily="2" charset="-122"/>
                <a:cs typeface="Songti SC"/>
              </a:rPr>
              <a:t>盛世滋丁，永不加赋</a:t>
            </a: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zh-CN" altLang="en-US" sz="2800" b="1" dirty="0" smtClean="0">
                <a:solidFill>
                  <a:srgbClr val="FF0000"/>
                </a:solidFill>
                <a:latin typeface="Calibri" panose="020F0502020204030204" pitchFamily="34" charset="0"/>
                <a:ea typeface="宋体" panose="02010600030101010101" pitchFamily="2" charset="-122"/>
                <a:cs typeface="Songti SC"/>
              </a:rPr>
              <a:t>雍正帝</a:t>
            </a:r>
            <a:r>
              <a:rPr lang="zh-CN" altLang="en-US" sz="2800" b="1" dirty="0" smtClean="0">
                <a:solidFill>
                  <a:srgbClr val="0033CC"/>
                </a:solidFill>
                <a:latin typeface="Calibri" panose="020F0502020204030204" pitchFamily="34" charset="0"/>
                <a:ea typeface="宋体" panose="02010600030101010101" pitchFamily="2" charset="-122"/>
                <a:cs typeface="Songti SC"/>
              </a:rPr>
              <a:t>即位后，将这笔丁银分摊到田赋中，称“</a:t>
            </a:r>
            <a:r>
              <a:rPr lang="zh-CN" altLang="en-US" sz="2800" b="1" dirty="0" smtClean="0">
                <a:solidFill>
                  <a:srgbClr val="FF0000"/>
                </a:solidFill>
                <a:latin typeface="Calibri" panose="020F0502020204030204" pitchFamily="34" charset="0"/>
                <a:ea typeface="宋体" panose="02010600030101010101" pitchFamily="2" charset="-122"/>
                <a:cs typeface="Songti SC"/>
              </a:rPr>
              <a:t>摊丁入亩</a:t>
            </a:r>
            <a:r>
              <a:rPr lang="zh-CN" altLang="en-US" sz="2800" b="1" dirty="0" smtClean="0">
                <a:solidFill>
                  <a:srgbClr val="0033CC"/>
                </a:solidFill>
                <a:latin typeface="Calibri" panose="020F0502020204030204" pitchFamily="34" charset="0"/>
                <a:ea typeface="宋体" panose="02010600030101010101" pitchFamily="2" charset="-122"/>
                <a:cs typeface="Songti SC"/>
              </a:rPr>
              <a:t>”。从此，在中国历史上存在了约</a:t>
            </a:r>
            <a:r>
              <a:rPr lang="en-US" altLang="zh-CN" sz="2800" b="1" dirty="0" smtClean="0">
                <a:solidFill>
                  <a:srgbClr val="0033CC"/>
                </a:solidFill>
                <a:latin typeface="Calibri" panose="020F0502020204030204" pitchFamily="34" charset="0"/>
                <a:ea typeface="宋体" panose="02010600030101010101" pitchFamily="2" charset="-122"/>
                <a:cs typeface="Songti SC"/>
              </a:rPr>
              <a:t>2000</a:t>
            </a:r>
            <a:r>
              <a:rPr lang="zh-CN" altLang="en-US" sz="2800" b="1" dirty="0" smtClean="0">
                <a:solidFill>
                  <a:srgbClr val="0033CC"/>
                </a:solidFill>
                <a:latin typeface="Calibri" panose="020F0502020204030204" pitchFamily="34" charset="0"/>
                <a:ea typeface="宋体" panose="02010600030101010101" pitchFamily="2" charset="-122"/>
                <a:cs typeface="Songti SC"/>
              </a:rPr>
              <a:t>年的人头税彻底废除，国家对百姓的人身束缚进一步减弱。</a:t>
            </a:r>
            <a:endParaRPr lang="zh-CN" altLang="en-US" sz="2800" b="1" dirty="0" smtClean="0">
              <a:solidFill>
                <a:srgbClr val="0033CC"/>
              </a:solidFill>
              <a:latin typeface="Calibri" panose="020F0502020204030204" pitchFamily="34" charset="0"/>
              <a:ea typeface="宋体" panose="02010600030101010101" pitchFamily="2" charset="-122"/>
              <a:cs typeface="Songti S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0353">
                                            <p:txEl>
                                              <p:pRg st="0" end="0"/>
                                            </p:txEl>
                                          </p:spTgt>
                                        </p:tgtEl>
                                        <p:attrNameLst>
                                          <p:attrName>style.visibility</p:attrName>
                                        </p:attrNameLst>
                                      </p:cBhvr>
                                      <p:to>
                                        <p:strVal val="visible"/>
                                      </p:to>
                                    </p:set>
                                    <p:animEffect transition="in" filter="wipe(down)">
                                      <p:cBhvr>
                                        <p:cTn id="7" dur="500"/>
                                        <p:tgtEl>
                                          <p:spTgt spid="10035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0353">
                                            <p:txEl>
                                              <p:pRg st="1" end="1"/>
                                            </p:txEl>
                                          </p:spTgt>
                                        </p:tgtEl>
                                        <p:attrNameLst>
                                          <p:attrName>style.visibility</p:attrName>
                                        </p:attrNameLst>
                                      </p:cBhvr>
                                      <p:to>
                                        <p:strVal val="visible"/>
                                      </p:to>
                                    </p:set>
                                    <p:animEffect transition="in" filter="wipe(down)">
                                      <p:cBhvr>
                                        <p:cTn id="12" dur="500"/>
                                        <p:tgtEl>
                                          <p:spTgt spid="10035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0353">
                                            <p:txEl>
                                              <p:pRg st="2" end="2"/>
                                            </p:txEl>
                                          </p:spTgt>
                                        </p:tgtEl>
                                        <p:attrNameLst>
                                          <p:attrName>style.visibility</p:attrName>
                                        </p:attrNameLst>
                                      </p:cBhvr>
                                      <p:to>
                                        <p:strVal val="visible"/>
                                      </p:to>
                                    </p:set>
                                    <p:animEffect transition="in" filter="wipe(down)">
                                      <p:cBhvr>
                                        <p:cTn id="17" dur="500"/>
                                        <p:tgtEl>
                                          <p:spTgt spid="10035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3073" name="Rectangle 1"/>
          <p:cNvSpPr>
            <a:spLocks noChangeArrowheads="1"/>
          </p:cNvSpPr>
          <p:nvPr/>
        </p:nvSpPr>
        <p:spPr bwMode="auto">
          <a:xfrm>
            <a:off x="294468" y="578262"/>
            <a:ext cx="11401586" cy="6124754"/>
          </a:xfrm>
          <a:prstGeom prst="rect">
            <a:avLst/>
          </a:prstGeom>
          <a:noFill/>
          <a:ln w="9525">
            <a:noFill/>
            <a:miter lim="800000"/>
          </a:ln>
          <a:effectLst/>
        </p:spPr>
        <p:txBody>
          <a:bodyPr vert="horz" wrap="square" lIns="91440" tIns="45720" rIns="91440" bIns="45720" numCol="1" anchor="ctr" anchorCtr="0" compatLnSpc="1">
            <a:spAutoFit/>
          </a:bodyPr>
          <a:lstStyle/>
          <a:p>
            <a:pPr lvl="0" fontAlgn="base">
              <a:spcBef>
                <a:spcPct val="0"/>
              </a:spcBef>
              <a:spcAft>
                <a:spcPct val="0"/>
              </a:spcAft>
            </a:pPr>
            <a:r>
              <a:rPr kumimoji="0" lang="en-US" altLang="zh-CN" sz="28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28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cap="none" normalizeH="0" baseline="0" dirty="0" smtClean="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规律总结</a:t>
            </a:r>
            <a:r>
              <a:rPr lang="zh-CN" altLang="en-US" sz="2800" b="1" dirty="0" smtClean="0">
                <a:latin typeface="Calibri" panose="020F0502020204030204" pitchFamily="34" charset="0"/>
                <a:ea typeface="宋体" panose="02010600030101010101" pitchFamily="2" charset="-122"/>
                <a:cs typeface="Times New Roman" panose="02020603050405020304" pitchFamily="18" charset="0"/>
              </a:rPr>
              <a:t>：  </a:t>
            </a:r>
            <a:r>
              <a:rPr lang="zh-CN" altLang="en-US" sz="2800" b="1" dirty="0" smtClean="0">
                <a:latin typeface="Calibri" panose="020F0502020204030204" pitchFamily="34" charset="0"/>
                <a:ea typeface="宋体" panose="02010600030101010101" pitchFamily="2" charset="-122"/>
                <a:cs typeface="Times New Roman" panose="02020603050405020304" pitchFamily="18" charset="0"/>
              </a:rPr>
              <a:t>②</a:t>
            </a:r>
            <a:r>
              <a:rPr lang="zh-CN" altLang="en-US" sz="2800" b="1" dirty="0" smtClean="0">
                <a:latin typeface="Calibri" panose="020F0502020204030204" pitchFamily="34" charset="0"/>
                <a:ea typeface="宋体" panose="02010600030101010101" pitchFamily="2" charset="-122"/>
                <a:cs typeface="Times New Roman" panose="02020603050405020304" pitchFamily="18" charset="0"/>
              </a:rPr>
              <a:t>中国古代赋税制度沿革的趋势（演变特点）：</a:t>
            </a:r>
            <a:endParaRPr lang="zh-CN" altLang="en-US" sz="2800" b="1" dirty="0" smtClean="0">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、征税</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标准由以人丁为主逐步向以土地财产为主转变（以两税法为</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标</a:t>
            </a:r>
            <a:endPar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志</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），直至取消人头税（以摊丁入亩为标志），反映了封建国家对</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农      </a:t>
            </a:r>
            <a:endPar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民</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的人身控制松驰</a:t>
            </a:r>
            <a:endPar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B</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、农民</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由必须服徭役逐渐发展为纳绢代役（以“庸”为标志）</a:t>
            </a:r>
            <a:endPar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C</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、赋税</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由实物为主到货币为主转变（以一条鞭法为标志）；反映</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了   </a:t>
            </a:r>
            <a:endPar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封建社会</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商品经济的发展</a:t>
            </a:r>
            <a:endPar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D</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、征税</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时间由不定时逐渐发展为基本定时（以两税法为标志）</a:t>
            </a:r>
            <a:endPar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E</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、税种</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由繁杂多项逐渐演变为简化单一（以一条鞭法为标志）</a:t>
            </a:r>
            <a:endPar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F</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、随着</a:t>
            </a:r>
            <a:r>
              <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商品经济的发展，对商品征收重税。</a:t>
            </a:r>
            <a:endParaRPr lang="zh-CN" altLang="en-US"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lvl="0" fontAlgn="base">
              <a:spcBef>
                <a:spcPct val="0"/>
              </a:spcBef>
              <a:spcAft>
                <a:spcPct val="0"/>
              </a:spcAft>
            </a:pPr>
            <a:r>
              <a:rPr lang="zh-CN" altLang="en-US" sz="2800" b="1"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上述演变体现了中国古代经济发展变化的客观规律。这种演变说明．随着历史的发展与进步，封建国家对农民的人身控制松弛；用银两收税则是封建社会后期商品经济活跃及资本主义萌芽产生的相应反映。（自然经济中商品经济的发展，封建统治者无法抗拒商品经济的发展等）</a:t>
            </a:r>
            <a:endParaRPr lang="zh-CN" altLang="en-US" sz="2800" b="1"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7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7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7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7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7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07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7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07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073">
                                            <p:txEl>
                                              <p:pRg st="10" end="10"/>
                                            </p:txEl>
                                          </p:spTgt>
                                        </p:tgtEl>
                                        <p:attrNameLst>
                                          <p:attrName>style.visibility</p:attrName>
                                        </p:attrNameLst>
                                      </p:cBhvr>
                                      <p:to>
                                        <p:strVal val="visible"/>
                                      </p:to>
                                    </p:set>
                                    <p:anim calcmode="lin" valueType="num">
                                      <p:cBhvr additive="base">
                                        <p:cTn id="27" dur="500" fill="hold"/>
                                        <p:tgtEl>
                                          <p:spTgt spid="3073">
                                            <p:txEl>
                                              <p:pRg st="10" end="1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07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3073" name="Rectangle 1"/>
          <p:cNvSpPr>
            <a:spLocks noChangeArrowheads="1"/>
          </p:cNvSpPr>
          <p:nvPr/>
        </p:nvSpPr>
        <p:spPr bwMode="auto">
          <a:xfrm>
            <a:off x="511444" y="898900"/>
            <a:ext cx="11401586" cy="5262979"/>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28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cap="none" normalizeH="0" baseline="0" dirty="0" smtClean="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规律总结：  ①特征分类（中国古代赋税史上的四大税种）：</a:t>
            </a:r>
            <a:endParaRPr kumimoji="0" lang="zh-CN" altLang="en-US" sz="3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A</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、以人丁为主要征税依据的赋税制度：“人头税”，即丁税。如编户</a:t>
            </a:r>
            <a:endPar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制度、租调制、租庸调制；</a:t>
            </a:r>
            <a:endParaRPr kumimoji="0" lang="zh-CN" altLang="en-US" sz="36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B</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、以土地和财产（田亩）为主要征税依据的赋税制度：土地税，即田</a:t>
            </a:r>
            <a:endPar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pP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en-US" altLang="zh-CN" sz="2800" b="1"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租。如初税亩、两税法、方田均税法、一条鞭法；</a:t>
            </a:r>
            <a:endParaRPr kumimoji="0" lang="zh-CN" altLang="en-US" sz="36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C</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、征收货币的赋税制度：募役法、一条鞭法、摊丁入亩；</a:t>
            </a:r>
            <a:endParaRPr kumimoji="0" lang="zh-CN" altLang="en-US" sz="36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D</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、以户为依据的财产税，即调。</a:t>
            </a:r>
            <a:endParaRPr kumimoji="0" lang="zh-CN" altLang="en-US" sz="36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     另外，还有以成年男子为依据的徭役和兵役，以及其他苛捐杂税。</a:t>
            </a:r>
            <a:endParaRPr kumimoji="0" lang="zh-CN" altLang="en-US" sz="54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55822" y="648917"/>
            <a:ext cx="7160935" cy="584775"/>
          </a:xfrm>
          <a:prstGeom prst="rect">
            <a:avLst/>
          </a:prstGeom>
          <a:noFill/>
        </p:spPr>
        <p:txBody>
          <a:bodyPr wrap="none" rtlCol="0">
            <a:spAutoFit/>
          </a:bodyPr>
          <a:lstStyle/>
          <a:p>
            <a:r>
              <a:rPr lang="zh-CN" altLang="en-US" sz="3200" b="1" dirty="0" smtClean="0"/>
              <a:t>二、关税与个人所得税的起源与演变：</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8193" name="Rectangle 1"/>
          <p:cNvSpPr>
            <a:spLocks noChangeArrowheads="1"/>
          </p:cNvSpPr>
          <p:nvPr/>
        </p:nvSpPr>
        <p:spPr bwMode="auto">
          <a:xfrm>
            <a:off x="433953" y="1177871"/>
            <a:ext cx="8140370" cy="3323987"/>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1</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a:t>
            </a:r>
            <a:r>
              <a:rPr kumimoji="0" 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关税制度的起源与演变：</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endParaRPr>
          </a:p>
          <a:p>
            <a:pPr marL="0" marR="0" lvl="0" indent="196850" algn="l" defTabSz="914400" rtl="0" eaLnBrk="1" fontAlgn="base" latinLnBrk="0" hangingPunct="1">
              <a:lnSpc>
                <a:spcPct val="150000"/>
              </a:lnSpc>
              <a:spcBef>
                <a:spcPct val="0"/>
              </a:spcBef>
              <a:spcAft>
                <a:spcPct val="0"/>
              </a:spcAft>
              <a:buClrTx/>
              <a:buSzTx/>
              <a:buFontTx/>
              <a:buNone/>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1</a:t>
            </a:r>
            <a:r>
              <a:rPr lang="zh-CN" altLang="en-US" sz="2800" b="1" dirty="0" smtClean="0">
                <a:solidFill>
                  <a:srgbClr val="0033CC"/>
                </a:solidFill>
                <a:latin typeface="Calibri" panose="020F0502020204030204" pitchFamily="34" charset="0"/>
                <a:ea typeface="宋体" panose="02010600030101010101" pitchFamily="2" charset="-122"/>
                <a:cs typeface="Songti SC"/>
              </a:rPr>
              <a:t>）海关的诞生：</a:t>
            </a:r>
            <a:endParaRPr lang="en-US" altLang="zh-CN" sz="2800" b="1" dirty="0" smtClean="0">
              <a:solidFill>
                <a:srgbClr val="0033CC"/>
              </a:solidFill>
              <a:latin typeface="Calibri" panose="020F0502020204030204" pitchFamily="34" charset="0"/>
              <a:ea typeface="宋体" panose="02010600030101010101" pitchFamily="2" charset="-122"/>
              <a:cs typeface="Songti SC"/>
            </a:endParaRPr>
          </a:p>
          <a:p>
            <a:pPr indent="196850" fontAlgn="base">
              <a:lnSpc>
                <a:spcPct val="1500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2</a:t>
            </a:r>
            <a:r>
              <a:rPr lang="zh-CN" altLang="en-US" sz="2800" b="1" dirty="0" smtClean="0">
                <a:solidFill>
                  <a:srgbClr val="0033CC"/>
                </a:solidFill>
                <a:latin typeface="Calibri" panose="020F0502020204030204" pitchFamily="34" charset="0"/>
                <a:ea typeface="宋体" panose="02010600030101010101" pitchFamily="2" charset="-122"/>
                <a:cs typeface="Songti SC"/>
              </a:rPr>
              <a:t>）近代关税主权的丧失和争取关税主权的斗争</a:t>
            </a:r>
            <a:endParaRPr lang="en-US" altLang="zh-CN" sz="2800" b="1" dirty="0" smtClean="0">
              <a:solidFill>
                <a:srgbClr val="0033CC"/>
              </a:solidFill>
              <a:latin typeface="Calibri" panose="020F0502020204030204" pitchFamily="34" charset="0"/>
              <a:ea typeface="宋体" panose="02010600030101010101" pitchFamily="2" charset="-122"/>
              <a:cs typeface="Songti SC"/>
            </a:endParaRPr>
          </a:p>
          <a:p>
            <a:pPr indent="196850" fontAlgn="base">
              <a:lnSpc>
                <a:spcPct val="1500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3</a:t>
            </a:r>
            <a:r>
              <a:rPr lang="zh-CN" altLang="en-US" sz="2800" b="1" dirty="0" smtClean="0">
                <a:solidFill>
                  <a:srgbClr val="0033CC"/>
                </a:solidFill>
                <a:latin typeface="Calibri" panose="020F0502020204030204" pitchFamily="34" charset="0"/>
                <a:ea typeface="宋体" panose="02010600030101010101" pitchFamily="2" charset="-122"/>
                <a:cs typeface="Songti SC"/>
              </a:rPr>
              <a:t>）新中国的关税制度建设</a:t>
            </a:r>
            <a:endPar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endParaRPr>
          </a:p>
          <a:p>
            <a:pPr lvl="0" indent="196850" fontAlgn="base">
              <a:lnSpc>
                <a:spcPct val="150000"/>
              </a:lnSpc>
              <a:spcBef>
                <a:spcPct val="0"/>
              </a:spcBef>
              <a:spcAft>
                <a:spcPct val="0"/>
              </a:spcAft>
            </a:pPr>
            <a:r>
              <a:rPr lang="en-US" altLang="zh-CN" sz="2800" b="1" dirty="0" smtClean="0">
                <a:solidFill>
                  <a:srgbClr val="000000"/>
                </a:solidFill>
                <a:latin typeface="Calibri" panose="020F0502020204030204" pitchFamily="34" charset="0"/>
                <a:ea typeface="宋体" panose="02010600030101010101" pitchFamily="2" charset="-122"/>
                <a:cs typeface="Songti SC"/>
              </a:rPr>
              <a:t>2</a:t>
            </a:r>
            <a:r>
              <a:rPr lang="zh-CN" altLang="en-US" sz="2800" b="1" dirty="0" smtClean="0">
                <a:solidFill>
                  <a:srgbClr val="000000"/>
                </a:solidFill>
                <a:latin typeface="Calibri" panose="020F0502020204030204" pitchFamily="34" charset="0"/>
                <a:ea typeface="宋体" panose="02010600030101010101" pitchFamily="2" charset="-122"/>
                <a:cs typeface="Songti SC"/>
              </a:rPr>
              <a:t>、个人所得税的形成与演变：</a:t>
            </a:r>
            <a:endParaRPr lang="en-US" altLang="zh-CN" sz="2800" b="1" dirty="0" smtClean="0">
              <a:solidFill>
                <a:srgbClr val="000000"/>
              </a:solidFill>
              <a:latin typeface="Calibri" panose="020F0502020204030204" pitchFamily="34" charset="0"/>
              <a:ea typeface="宋体" panose="02010600030101010101" pitchFamily="2" charset="-122"/>
              <a:cs typeface="Songti S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9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19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55822" y="648917"/>
            <a:ext cx="7160935" cy="584775"/>
          </a:xfrm>
          <a:prstGeom prst="rect">
            <a:avLst/>
          </a:prstGeom>
          <a:noFill/>
        </p:spPr>
        <p:txBody>
          <a:bodyPr wrap="none" rtlCol="0">
            <a:spAutoFit/>
          </a:bodyPr>
          <a:lstStyle/>
          <a:p>
            <a:r>
              <a:rPr lang="zh-CN" altLang="en-US" sz="3200" b="1" dirty="0" smtClean="0"/>
              <a:t>二、关税与个人所得税的起源与演变：</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4" name="Rectangle 1"/>
          <p:cNvSpPr>
            <a:spLocks noChangeArrowheads="1"/>
          </p:cNvSpPr>
          <p:nvPr/>
        </p:nvSpPr>
        <p:spPr bwMode="auto">
          <a:xfrm>
            <a:off x="433953" y="1177871"/>
            <a:ext cx="8140370" cy="138499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1</a:t>
            </a:r>
            <a:r>
              <a:rPr kumimoji="0" lang="zh-CN" altLang="en-US"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a:t>
            </a:r>
            <a:r>
              <a:rPr kumimoji="0" 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rPr>
              <a:t>关税制度的起源与演变：</a:t>
            </a:r>
            <a:endParaRPr kumimoji="0" lang="en-US" altLang="zh-CN" sz="2800" b="1"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cs typeface="Songti SC"/>
            </a:endParaRPr>
          </a:p>
          <a:p>
            <a:pPr marL="0" marR="0" lvl="0" indent="196850" algn="l" defTabSz="914400" rtl="0" eaLnBrk="1" fontAlgn="base" latinLnBrk="0" hangingPunct="1">
              <a:lnSpc>
                <a:spcPct val="150000"/>
              </a:lnSpc>
              <a:spcBef>
                <a:spcPct val="0"/>
              </a:spcBef>
              <a:spcAft>
                <a:spcPct val="0"/>
              </a:spcAft>
              <a:buClrTx/>
              <a:buSzTx/>
              <a:buFontTx/>
              <a:buNone/>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1</a:t>
            </a:r>
            <a:r>
              <a:rPr lang="zh-CN" altLang="en-US" sz="2800" b="1" dirty="0" smtClean="0">
                <a:solidFill>
                  <a:srgbClr val="0033CC"/>
                </a:solidFill>
                <a:latin typeface="Calibri" panose="020F0502020204030204" pitchFamily="34" charset="0"/>
                <a:ea typeface="宋体" panose="02010600030101010101" pitchFamily="2" charset="-122"/>
                <a:cs typeface="Songti SC"/>
              </a:rPr>
              <a:t>）海关的诞生：</a:t>
            </a:r>
            <a:endParaRPr lang="en-US" altLang="zh-CN" sz="2800" b="1" dirty="0" smtClean="0">
              <a:solidFill>
                <a:srgbClr val="0033CC"/>
              </a:solidFill>
              <a:latin typeface="Calibri" panose="020F0502020204030204" pitchFamily="34" charset="0"/>
              <a:ea typeface="宋体" panose="02010600030101010101" pitchFamily="2" charset="-122"/>
              <a:cs typeface="Songti SC"/>
            </a:endParaRPr>
          </a:p>
        </p:txBody>
      </p:sp>
      <p:sp>
        <p:nvSpPr>
          <p:cNvPr id="9217" name="Rectangle 1"/>
          <p:cNvSpPr>
            <a:spLocks noChangeArrowheads="1"/>
          </p:cNvSpPr>
          <p:nvPr/>
        </p:nvSpPr>
        <p:spPr bwMode="auto">
          <a:xfrm>
            <a:off x="697423" y="2712203"/>
            <a:ext cx="10771323" cy="353943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  ①</a:t>
            </a:r>
            <a:r>
              <a:rPr kumimoji="0" lang="zh-CN" altLang="en-US" sz="28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中国的关税最早出现在西周时期</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，当时货物通过边境的</a:t>
            </a:r>
            <a:r>
              <a:rPr kumimoji="0" lang="zh-CN" altLang="en-US" sz="28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关卡</a:t>
            </a:r>
            <a:r>
              <a:rPr kumimoji="0" lang="zh-CN" altLang="en-US" sz="28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就要被征税，这意味着关税的出现要远远早于海关机构的诞生。在关税出现后的很长一段历史时期里，存在着国内关税与国境关税并立的现象。</a:t>
            </a:r>
            <a:endParaRPr kumimoji="0" lang="zh-CN" altLang="en-US" sz="36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a:p>
            <a:pPr lvl="0" indent="266700" eaLnBrk="0" fontAlgn="base" hangingPunct="0">
              <a:spcBef>
                <a:spcPct val="0"/>
              </a:spcBef>
              <a:spcAft>
                <a:spcPct val="0"/>
              </a:spcAft>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   </a:t>
            </a:r>
            <a:r>
              <a:rPr lang="zh-CN" altLang="en-US" sz="2800" b="1" dirty="0" smtClean="0">
                <a:solidFill>
                  <a:srgbClr val="0033CC"/>
                </a:solidFill>
                <a:latin typeface="Calibri" panose="020F0502020204030204" pitchFamily="34" charset="0"/>
                <a:ea typeface="宋体" panose="02010600030101010101" pitchFamily="2" charset="-122"/>
                <a:cs typeface="Songti SC"/>
              </a:rPr>
              <a:t>②</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废止国内关税，单一征收国境关税的历史只有数百年，是伴随近代国家的形成和国际贸易的发展而出现的。</a:t>
            </a:r>
            <a:r>
              <a:rPr kumimoji="0" lang="zh-CN" altLang="en-US" sz="28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中国直到</a:t>
            </a:r>
            <a:r>
              <a:rPr kumimoji="0" lang="en-US" altLang="zh-CN" sz="28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1937</a:t>
            </a:r>
            <a:r>
              <a:rPr kumimoji="0" lang="zh-CN" altLang="en-US" sz="28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年才正式宣布废除国内关税，实行统一的国境关税。</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实际上，随着国内关税的逐渐衰亡，国境关税在近代中国的重要性日趋突显。</a:t>
            </a:r>
            <a:endParaRPr kumimoji="0" lang="zh-CN" altLang="en-US" sz="5400" b="1" i="0" u="none" strike="noStrike" cap="none" normalizeH="0" baseline="0" dirty="0" smtClean="0">
              <a:ln>
                <a:noFill/>
              </a:ln>
              <a:solidFill>
                <a:srgbClr val="0033CC"/>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9218" name="Rectangle 2"/>
          <p:cNvSpPr>
            <a:spLocks noChangeArrowheads="1"/>
          </p:cNvSpPr>
          <p:nvPr/>
        </p:nvSpPr>
        <p:spPr bwMode="auto">
          <a:xfrm>
            <a:off x="5290087" y="1394846"/>
            <a:ext cx="6426631" cy="1200329"/>
          </a:xfrm>
          <a:prstGeom prst="rect">
            <a:avLst/>
          </a:prstGeom>
          <a:solidFill>
            <a:srgbClr val="FFFF00"/>
          </a:solidFill>
          <a:ln w="9525">
            <a:solidFill>
              <a:schemeClr val="tx1"/>
            </a:solid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     </a:t>
            </a:r>
            <a:r>
              <a:rPr kumimoji="0" lang="zh-CN"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海关代表国家，依据国家的关税政策、税法及进出口税则，对进出关境的物品征收的税，称为</a:t>
            </a:r>
            <a:r>
              <a:rPr kumimoji="0" lang="zh-CN" sz="24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sz="24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关税</a:t>
            </a:r>
            <a:r>
              <a:rPr kumimoji="0" lang="zh-CN" sz="2400" b="1" i="0" u="none" strike="noStrike" cap="none" normalizeH="0" baseline="0" dirty="0" smtClean="0">
                <a:ln>
                  <a:noFill/>
                </a:ln>
                <a:solidFill>
                  <a:srgbClr val="0033CC"/>
                </a:solidFill>
                <a:effectLst/>
                <a:latin typeface="Arial" panose="020B0604020202020204"/>
                <a:ea typeface="宋体" panose="02010600030101010101" pitchFamily="2" charset="-122"/>
                <a:cs typeface="Songti SC"/>
              </a:rPr>
              <a:t>”</a:t>
            </a:r>
            <a:r>
              <a:rPr kumimoji="0" lang="zh-CN" sz="24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rPr>
              <a:t>。</a:t>
            </a:r>
            <a:endParaRPr kumimoji="0" lang="zh-CN" sz="48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diamond(in)">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17">
                                            <p:txEl>
                                              <p:pRg st="0" end="0"/>
                                            </p:txEl>
                                          </p:spTgt>
                                        </p:tgtEl>
                                        <p:attrNameLst>
                                          <p:attrName>style.visibility</p:attrName>
                                        </p:attrNameLst>
                                      </p:cBhvr>
                                      <p:to>
                                        <p:strVal val="visible"/>
                                      </p:to>
                                    </p:set>
                                    <p:anim calcmode="lin" valueType="num">
                                      <p:cBhvr additive="base">
                                        <p:cTn id="12" dur="500" fill="hold"/>
                                        <p:tgtEl>
                                          <p:spTgt spid="921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2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217">
                                            <p:txEl>
                                              <p:pRg st="1" end="1"/>
                                            </p:txEl>
                                          </p:spTgt>
                                        </p:tgtEl>
                                        <p:attrNameLst>
                                          <p:attrName>style.visibility</p:attrName>
                                        </p:attrNameLst>
                                      </p:cBhvr>
                                      <p:to>
                                        <p:strVal val="visible"/>
                                      </p:to>
                                    </p:set>
                                    <p:anim calcmode="lin" valueType="num">
                                      <p:cBhvr additive="base">
                                        <p:cTn id="18" dur="500" fill="hold"/>
                                        <p:tgtEl>
                                          <p:spTgt spid="9217">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921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 grpId="0" build="p"/>
      <p:bldP spid="92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55822" y="648917"/>
            <a:ext cx="7160935" cy="584775"/>
          </a:xfrm>
          <a:prstGeom prst="rect">
            <a:avLst/>
          </a:prstGeom>
          <a:noFill/>
        </p:spPr>
        <p:txBody>
          <a:bodyPr wrap="none" rtlCol="0">
            <a:spAutoFit/>
          </a:bodyPr>
          <a:lstStyle/>
          <a:p>
            <a:r>
              <a:rPr lang="zh-CN" altLang="en-US" sz="3200" b="1" dirty="0" smtClean="0"/>
              <a:t>二、关税与个人所得税的起源与演变：</a:t>
            </a:r>
            <a:endParaRPr lang="en-US" altLang="zh-CN" sz="3200" b="1" dirty="0" smtClean="0"/>
          </a:p>
        </p:txBody>
      </p:sp>
      <p:sp>
        <p:nvSpPr>
          <p:cNvPr id="9"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9217" name="Rectangle 1"/>
          <p:cNvSpPr>
            <a:spLocks noChangeArrowheads="1"/>
          </p:cNvSpPr>
          <p:nvPr/>
        </p:nvSpPr>
        <p:spPr bwMode="auto">
          <a:xfrm>
            <a:off x="278968" y="1595021"/>
            <a:ext cx="11701221" cy="5029582"/>
          </a:xfrm>
          <a:prstGeom prst="rect">
            <a:avLst/>
          </a:prstGeom>
          <a:noFill/>
          <a:ln w="9525">
            <a:noFill/>
            <a:miter lim="800000"/>
          </a:ln>
          <a:effectLst/>
        </p:spPr>
        <p:txBody>
          <a:bodyPr vert="horz" wrap="square" lIns="91440" tIns="45720" rIns="91440" bIns="45720" numCol="1" anchor="ctr" anchorCtr="0" compatLnSpc="1">
            <a:spAutoFit/>
          </a:bodyPr>
          <a:lstStyle/>
          <a:p>
            <a:pPr>
              <a:lnSpc>
                <a:spcPts val="3500"/>
              </a:lnSpc>
            </a:pPr>
            <a:r>
              <a:rPr kumimoji="0" lang="zh-CN" altLang="en-US" sz="2400" b="1" i="0" u="none" strike="noStrike" cap="none" normalizeH="0" baseline="0" dirty="0" smtClean="0">
                <a:ln>
                  <a:noFill/>
                </a:ln>
                <a:solidFill>
                  <a:srgbClr val="0033CC"/>
                </a:solidFill>
                <a:effectLst/>
                <a:latin typeface="宋体" panose="02010600030101010101" pitchFamily="2" charset="-122"/>
                <a:ea typeface="宋体" panose="02010600030101010101" pitchFamily="2" charset="-122"/>
                <a:cs typeface="Songti SC"/>
              </a:rPr>
              <a:t>    ①</a:t>
            </a:r>
            <a:r>
              <a:rPr lang="zh-CN" altLang="en-US" sz="2400" b="1" dirty="0" smtClean="0">
                <a:solidFill>
                  <a:srgbClr val="FF0000"/>
                </a:solidFill>
                <a:latin typeface="宋体" panose="02010600030101010101" pitchFamily="2" charset="-122"/>
                <a:ea typeface="宋体" panose="02010600030101010101" pitchFamily="2" charset="-122"/>
              </a:rPr>
              <a:t>鸦片战争</a:t>
            </a:r>
            <a:r>
              <a:rPr lang="zh-CN" altLang="en-US" sz="2400" b="1" dirty="0" smtClean="0">
                <a:solidFill>
                  <a:srgbClr val="FF0000"/>
                </a:solidFill>
                <a:latin typeface="宋体" panose="02010600030101010101" pitchFamily="2" charset="-122"/>
                <a:ea typeface="宋体" panose="02010600030101010101" pitchFamily="2" charset="-122"/>
              </a:rPr>
              <a:t>后，中国开始丧失关税自主权</a:t>
            </a: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FF0000"/>
                </a:solidFill>
                <a:latin typeface="宋体" panose="02010600030101010101" pitchFamily="2" charset="-122"/>
                <a:ea typeface="宋体" panose="02010600030101010101" pitchFamily="2" charset="-122"/>
              </a:rPr>
              <a:t>南京条约</a:t>
            </a:r>
            <a:r>
              <a:rPr lang="en-US" altLang="zh-CN"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开了协定关税的恶例。此后的中美</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望厦条约</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、中法</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黄埔条约</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等不平等条约进一步强化了西方列强的协定关税权，根据这些条约和片面最惠国待遇规定，中国失去了自主调整税率的权力</a:t>
            </a:r>
            <a:r>
              <a:rPr lang="zh-CN" altLang="en-US" sz="2400" b="1" dirty="0" smtClean="0">
                <a:solidFill>
                  <a:srgbClr val="0033CC"/>
                </a:solidFill>
                <a:latin typeface="宋体" panose="02010600030101010101" pitchFamily="2" charset="-122"/>
                <a:ea typeface="宋体" panose="02010600030101010101" pitchFamily="2" charset="-122"/>
              </a:rPr>
              <a:t>。不仅如此</a:t>
            </a:r>
            <a:r>
              <a:rPr lang="zh-CN" altLang="en-US" sz="2400" b="1" dirty="0" smtClean="0">
                <a:solidFill>
                  <a:srgbClr val="0033CC"/>
                </a:solidFill>
                <a:latin typeface="宋体" panose="02010600030101010101" pitchFamily="2" charset="-122"/>
                <a:ea typeface="宋体" panose="02010600030101010101" pitchFamily="2" charset="-122"/>
              </a:rPr>
              <a:t>，掌管中国国境关税的海关大权也长期把持在列强手中。</a:t>
            </a:r>
            <a:endParaRPr lang="zh-CN" altLang="en-US" sz="2400" b="1" dirty="0" smtClean="0">
              <a:solidFill>
                <a:srgbClr val="0033CC"/>
              </a:solidFill>
              <a:latin typeface="宋体" panose="02010600030101010101" pitchFamily="2" charset="-122"/>
              <a:ea typeface="宋体" panose="02010600030101010101" pitchFamily="2" charset="-122"/>
            </a:endParaRPr>
          </a:p>
          <a:p>
            <a:pPr>
              <a:lnSpc>
                <a:spcPts val="3500"/>
              </a:lnSpc>
            </a:pPr>
            <a:r>
              <a:rPr lang="zh-CN" altLang="en-US" sz="2400" b="1" dirty="0" smtClean="0">
                <a:solidFill>
                  <a:srgbClr val="0033CC"/>
                </a:solidFill>
                <a:latin typeface="宋体" panose="02010600030101010101" pitchFamily="2" charset="-122"/>
                <a:ea typeface="宋体" panose="02010600030101010101" pitchFamily="2" charset="-122"/>
              </a:rPr>
              <a:t>   ②</a:t>
            </a:r>
            <a:r>
              <a:rPr lang="zh-CN" altLang="en-US" sz="2400" b="1" dirty="0" smtClean="0">
                <a:solidFill>
                  <a:srgbClr val="FF0000"/>
                </a:solidFill>
                <a:latin typeface="宋体" panose="02010600030101010101" pitchFamily="2" charset="-122"/>
                <a:ea typeface="宋体" panose="02010600030101010101" pitchFamily="2" charset="-122"/>
              </a:rPr>
              <a:t>南京国民政府收回关税主权的</a:t>
            </a:r>
            <a:r>
              <a:rPr lang="zh-CN" altLang="en-US" sz="2400" b="1" dirty="0" smtClean="0">
                <a:solidFill>
                  <a:srgbClr val="FF0000"/>
                </a:solidFill>
                <a:latin typeface="宋体" panose="02010600030101010101" pitchFamily="2" charset="-122"/>
                <a:ea typeface="宋体" panose="02010600030101010101" pitchFamily="2" charset="-122"/>
              </a:rPr>
              <a:t>努力：</a:t>
            </a:r>
            <a:r>
              <a:rPr lang="en-US" sz="2400" b="1" dirty="0" smtClean="0">
                <a:solidFill>
                  <a:srgbClr val="FF0000"/>
                </a:solidFill>
                <a:latin typeface="宋体" panose="02010600030101010101" pitchFamily="2" charset="-122"/>
                <a:ea typeface="宋体" panose="02010600030101010101" pitchFamily="2" charset="-122"/>
              </a:rPr>
              <a:t>1927</a:t>
            </a:r>
            <a:r>
              <a:rPr lang="zh-CN" altLang="en-US" sz="2400" b="1" dirty="0" smtClean="0">
                <a:solidFill>
                  <a:srgbClr val="FF0000"/>
                </a:solidFill>
                <a:latin typeface="宋体" panose="02010600030101010101" pitchFamily="2" charset="-122"/>
                <a:ea typeface="宋体" panose="02010600030101010101" pitchFamily="2" charset="-122"/>
              </a:rPr>
              <a:t>年</a:t>
            </a:r>
            <a:r>
              <a:rPr lang="zh-CN" altLang="en-US" sz="2400" b="1" dirty="0" smtClean="0">
                <a:solidFill>
                  <a:srgbClr val="0033CC"/>
                </a:solidFill>
                <a:latin typeface="宋体" panose="02010600030101010101" pitchFamily="2" charset="-122"/>
                <a:ea typeface="宋体" panose="02010600030101010101" pitchFamily="2" charset="-122"/>
              </a:rPr>
              <a:t>南京国民政府成立后，宣告关税自主，并公布国定</a:t>
            </a:r>
            <a:r>
              <a:rPr lang="en-US" altLang="zh-CN"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FF0000"/>
                </a:solidFill>
                <a:latin typeface="宋体" panose="02010600030101010101" pitchFamily="2" charset="-122"/>
                <a:ea typeface="宋体" panose="02010600030101010101" pitchFamily="2" charset="-122"/>
              </a:rPr>
              <a:t>进口税暂行条例</a:t>
            </a:r>
            <a:r>
              <a:rPr lang="en-US" altLang="zh-CN"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a:t>
            </a:r>
            <a:r>
              <a:rPr lang="en-US" sz="2400" b="1" dirty="0" smtClean="0">
                <a:solidFill>
                  <a:srgbClr val="FF0000"/>
                </a:solidFill>
                <a:latin typeface="宋体" panose="02010600030101010101" pitchFamily="2" charset="-122"/>
                <a:ea typeface="宋体" panose="02010600030101010101" pitchFamily="2" charset="-122"/>
              </a:rPr>
              <a:t>1928</a:t>
            </a:r>
            <a:r>
              <a:rPr lang="zh-CN" altLang="en-US" sz="2400" b="1" dirty="0" smtClean="0">
                <a:solidFill>
                  <a:srgbClr val="FF0000"/>
                </a:solidFill>
                <a:latin typeface="宋体" panose="02010600030101010101" pitchFamily="2" charset="-122"/>
                <a:ea typeface="宋体" panose="02010600030101010101" pitchFamily="2" charset="-122"/>
              </a:rPr>
              <a:t>年，</a:t>
            </a:r>
            <a:r>
              <a:rPr lang="zh-CN" altLang="en-US" sz="2400" b="1" dirty="0" smtClean="0">
                <a:solidFill>
                  <a:srgbClr val="0033CC"/>
                </a:solidFill>
                <a:latin typeface="宋体" panose="02010600030101010101" pitchFamily="2" charset="-122"/>
                <a:ea typeface="宋体" panose="02010600030101010101" pitchFamily="2" charset="-122"/>
              </a:rPr>
              <a:t>国民政府发表</a:t>
            </a:r>
            <a:r>
              <a:rPr lang="en-US"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FF0000"/>
                </a:solidFill>
                <a:latin typeface="宋体" panose="02010600030101010101" pitchFamily="2" charset="-122"/>
                <a:ea typeface="宋体" panose="02010600030101010101" pitchFamily="2" charset="-122"/>
              </a:rPr>
              <a:t>改订新约</a:t>
            </a:r>
            <a:r>
              <a:rPr lang="en-US"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的对外宣言，关税自主为其两项主要内容之一</a:t>
            </a:r>
            <a:r>
              <a:rPr lang="zh-CN" altLang="en-US" sz="2400" b="1" dirty="0" smtClean="0">
                <a:solidFill>
                  <a:srgbClr val="0033CC"/>
                </a:solidFill>
                <a:latin typeface="宋体" panose="02010600030101010101" pitchFamily="2" charset="-122"/>
                <a:ea typeface="宋体" panose="02010600030101010101" pitchFamily="2" charset="-122"/>
              </a:rPr>
              <a:t>。国民政府</a:t>
            </a:r>
            <a:r>
              <a:rPr lang="zh-CN" altLang="en-US" sz="2400" b="1" dirty="0" smtClean="0">
                <a:solidFill>
                  <a:srgbClr val="0033CC"/>
                </a:solidFill>
                <a:latin typeface="宋体" panose="02010600030101010101" pitchFamily="2" charset="-122"/>
                <a:ea typeface="宋体" panose="02010600030101010101" pitchFamily="2" charset="-122"/>
              </a:rPr>
              <a:t>与美国首先签订了</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中美关税条约</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，随后，又陆续同意大利、英国、法国、西班牙等国缔结了</a:t>
            </a:r>
            <a:r>
              <a:rPr lang="en-US" sz="2400" b="1" dirty="0" smtClean="0">
                <a:solidFill>
                  <a:srgbClr val="0033CC"/>
                </a:solidFill>
                <a:latin typeface="宋体" panose="02010600030101010101" pitchFamily="2" charset="-122"/>
                <a:ea typeface="宋体" panose="02010600030101010101" pitchFamily="2" charset="-122"/>
              </a:rPr>
              <a:t> “</a:t>
            </a:r>
            <a:r>
              <a:rPr lang="zh-CN" altLang="en-US" sz="2400" b="1" dirty="0" smtClean="0">
                <a:solidFill>
                  <a:srgbClr val="0033CC"/>
                </a:solidFill>
                <a:latin typeface="宋体" panose="02010600030101010101" pitchFamily="2" charset="-122"/>
                <a:ea typeface="宋体" panose="02010600030101010101" pitchFamily="2" charset="-122"/>
              </a:rPr>
              <a:t>友好通商条约</a:t>
            </a:r>
            <a:r>
              <a:rPr lang="en-US"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或新的关税条约。到</a:t>
            </a:r>
            <a:r>
              <a:rPr lang="en-US" sz="2400" b="1" dirty="0" smtClean="0">
                <a:solidFill>
                  <a:srgbClr val="0033CC"/>
                </a:solidFill>
                <a:latin typeface="宋体" panose="02010600030101010101" pitchFamily="2" charset="-122"/>
                <a:ea typeface="宋体" panose="02010600030101010101" pitchFamily="2" charset="-122"/>
              </a:rPr>
              <a:t>1930</a:t>
            </a:r>
            <a:r>
              <a:rPr lang="zh-CN" altLang="en-US" sz="2400" b="1" dirty="0" smtClean="0">
                <a:solidFill>
                  <a:srgbClr val="0033CC"/>
                </a:solidFill>
                <a:latin typeface="宋体" panose="02010600030101010101" pitchFamily="2" charset="-122"/>
                <a:ea typeface="宋体" panose="02010600030101010101" pitchFamily="2" charset="-122"/>
              </a:rPr>
              <a:t>年，日本也终于同意了</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中日关税协议</a:t>
            </a:r>
            <a:r>
              <a:rPr lang="en-US" altLang="zh-CN" sz="2400" b="1" dirty="0" smtClean="0">
                <a:solidFill>
                  <a:srgbClr val="0033CC"/>
                </a:solidFill>
                <a:latin typeface="宋体" panose="02010600030101010101" pitchFamily="2" charset="-122"/>
                <a:ea typeface="宋体" panose="02010600030101010101" pitchFamily="2" charset="-122"/>
              </a:rPr>
              <a:t>》</a:t>
            </a:r>
            <a:r>
              <a:rPr lang="zh-CN" altLang="en-US" sz="2400" b="1" dirty="0" smtClean="0">
                <a:solidFill>
                  <a:srgbClr val="0033CC"/>
                </a:solidFill>
                <a:latin typeface="宋体" panose="02010600030101010101" pitchFamily="2" charset="-122"/>
                <a:ea typeface="宋体" panose="02010600030101010101" pitchFamily="2" charset="-122"/>
              </a:rPr>
              <a:t>。国民政府</a:t>
            </a:r>
            <a:r>
              <a:rPr lang="zh-CN" altLang="en-US" sz="2400" b="1" dirty="0" smtClean="0">
                <a:solidFill>
                  <a:srgbClr val="0033CC"/>
                </a:solidFill>
                <a:latin typeface="宋体" panose="02010600030101010101" pitchFamily="2" charset="-122"/>
                <a:ea typeface="宋体" panose="02010600030101010101" pitchFamily="2" charset="-122"/>
              </a:rPr>
              <a:t>通过这些“改订新约”的措施，在关税自主权上取得了进展，但仍不能完全自主地制定税率。</a:t>
            </a:r>
            <a:endParaRPr lang="zh-CN" altLang="en-US" sz="2400" b="1" dirty="0" smtClean="0">
              <a:solidFill>
                <a:srgbClr val="0033CC"/>
              </a:solidFill>
              <a:latin typeface="宋体" panose="02010600030101010101" pitchFamily="2" charset="-122"/>
              <a:ea typeface="宋体" panose="02010600030101010101" pitchFamily="2" charset="-122"/>
            </a:endParaRPr>
          </a:p>
          <a:p>
            <a:pPr>
              <a:lnSpc>
                <a:spcPts val="3500"/>
              </a:lnSpc>
            </a:pPr>
            <a:r>
              <a:rPr lang="zh-CN" altLang="en-US" sz="2400" b="1" dirty="0" smtClean="0">
                <a:solidFill>
                  <a:srgbClr val="0033CC"/>
                </a:solidFill>
                <a:latin typeface="宋体" panose="02010600030101010101" pitchFamily="2" charset="-122"/>
                <a:ea typeface="宋体" panose="02010600030101010101" pitchFamily="2" charset="-122"/>
              </a:rPr>
              <a:t>   ③直到</a:t>
            </a:r>
            <a:r>
              <a:rPr lang="zh-CN" altLang="en-US" sz="2400" b="1" dirty="0" smtClean="0">
                <a:solidFill>
                  <a:srgbClr val="FF0000"/>
                </a:solidFill>
                <a:latin typeface="宋体" panose="02010600030101010101" pitchFamily="2" charset="-122"/>
                <a:ea typeface="宋体" panose="02010600030101010101" pitchFamily="2" charset="-122"/>
              </a:rPr>
              <a:t>中华人民共和国成立，</a:t>
            </a:r>
            <a:r>
              <a:rPr lang="zh-CN" altLang="en-US" sz="2400" b="1" dirty="0" smtClean="0">
                <a:solidFill>
                  <a:srgbClr val="FF0000"/>
                </a:solidFill>
                <a:latin typeface="宋体" panose="02010600030101010101" pitchFamily="2" charset="-122"/>
                <a:ea typeface="宋体" panose="02010600030101010101" pitchFamily="2" charset="-122"/>
              </a:rPr>
              <a:t>中国人民才真正收回关税自主权。</a:t>
            </a:r>
            <a:endParaRPr lang="zh-CN" altLang="en-US" sz="2400" b="1" dirty="0">
              <a:solidFill>
                <a:srgbClr val="FF0000"/>
              </a:solidFill>
              <a:latin typeface="宋体" panose="02010600030101010101" pitchFamily="2" charset="-122"/>
              <a:ea typeface="宋体" panose="02010600030101010101" pitchFamily="2" charset="-122"/>
            </a:endParaRPr>
          </a:p>
        </p:txBody>
      </p:sp>
      <p:sp>
        <p:nvSpPr>
          <p:cNvPr id="7" name="Rectangle 1"/>
          <p:cNvSpPr>
            <a:spLocks noChangeArrowheads="1"/>
          </p:cNvSpPr>
          <p:nvPr/>
        </p:nvSpPr>
        <p:spPr bwMode="auto">
          <a:xfrm>
            <a:off x="387458" y="1100379"/>
            <a:ext cx="8140370" cy="664862"/>
          </a:xfrm>
          <a:prstGeom prst="rect">
            <a:avLst/>
          </a:prstGeom>
          <a:noFill/>
          <a:ln w="9525">
            <a:noFill/>
            <a:miter lim="800000"/>
          </a:ln>
          <a:effectLst/>
        </p:spPr>
        <p:txBody>
          <a:bodyPr vert="horz" wrap="square" lIns="91440" tIns="45720" rIns="91440" bIns="45720" numCol="1" anchor="ctr" anchorCtr="0" compatLnSpc="1">
            <a:spAutoFit/>
          </a:bodyPr>
          <a:lstStyle/>
          <a:p>
            <a:pPr indent="196850" fontAlgn="base">
              <a:lnSpc>
                <a:spcPct val="150000"/>
              </a:lnSpc>
              <a:spcBef>
                <a:spcPct val="0"/>
              </a:spcBef>
              <a:spcAft>
                <a:spcPct val="0"/>
              </a:spcAft>
            </a:pPr>
            <a:r>
              <a:rPr lang="zh-CN" altLang="en-US" sz="2800" b="1" dirty="0" smtClean="0">
                <a:solidFill>
                  <a:srgbClr val="0033CC"/>
                </a:solidFill>
                <a:latin typeface="Calibri" panose="020F0502020204030204" pitchFamily="34" charset="0"/>
                <a:ea typeface="宋体" panose="02010600030101010101" pitchFamily="2" charset="-122"/>
                <a:cs typeface="Songti SC"/>
              </a:rPr>
              <a:t>（</a:t>
            </a:r>
            <a:r>
              <a:rPr lang="en-US" altLang="zh-CN" sz="2800" b="1" dirty="0" smtClean="0">
                <a:solidFill>
                  <a:srgbClr val="0033CC"/>
                </a:solidFill>
                <a:latin typeface="Calibri" panose="020F0502020204030204" pitchFamily="34" charset="0"/>
                <a:ea typeface="宋体" panose="02010600030101010101" pitchFamily="2" charset="-122"/>
                <a:cs typeface="Songti SC"/>
              </a:rPr>
              <a:t>2</a:t>
            </a:r>
            <a:r>
              <a:rPr lang="zh-CN" altLang="en-US" sz="2800" b="1" dirty="0" smtClean="0">
                <a:solidFill>
                  <a:srgbClr val="0033CC"/>
                </a:solidFill>
                <a:latin typeface="Calibri" panose="020F0502020204030204" pitchFamily="34" charset="0"/>
                <a:ea typeface="宋体" panose="02010600030101010101" pitchFamily="2" charset="-122"/>
                <a:cs typeface="Songti SC"/>
              </a:rPr>
              <a:t>）近代关税主权的丧失和争取关税主权的斗争</a:t>
            </a:r>
            <a:endParaRPr lang="en-US" altLang="zh-CN" sz="2800" b="1" dirty="0" smtClean="0">
              <a:solidFill>
                <a:srgbClr val="0033CC"/>
              </a:solidFill>
              <a:latin typeface="Calibri" panose="020F0502020204030204" pitchFamily="34" charset="0"/>
              <a:ea typeface="宋体" panose="02010600030101010101" pitchFamily="2" charset="-122"/>
              <a:cs typeface="Songti S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7">
                                            <p:txEl>
                                              <p:pRg st="0" end="0"/>
                                            </p:txEl>
                                          </p:spTgt>
                                        </p:tgtEl>
                                        <p:attrNameLst>
                                          <p:attrName>style.visibility</p:attrName>
                                        </p:attrNameLst>
                                      </p:cBhvr>
                                      <p:to>
                                        <p:strVal val="visible"/>
                                      </p:to>
                                    </p:set>
                                    <p:anim calcmode="lin" valueType="num">
                                      <p:cBhvr additive="base">
                                        <p:cTn id="7" dur="500" fill="hold"/>
                                        <p:tgtEl>
                                          <p:spTgt spid="92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17">
                                            <p:txEl>
                                              <p:pRg st="1" end="1"/>
                                            </p:txEl>
                                          </p:spTgt>
                                        </p:tgtEl>
                                        <p:attrNameLst>
                                          <p:attrName>style.visibility</p:attrName>
                                        </p:attrNameLst>
                                      </p:cBhvr>
                                      <p:to>
                                        <p:strVal val="visible"/>
                                      </p:to>
                                    </p:set>
                                    <p:anim calcmode="lin" valueType="num">
                                      <p:cBhvr additive="base">
                                        <p:cTn id="13" dur="500" fill="hold"/>
                                        <p:tgtEl>
                                          <p:spTgt spid="921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21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17">
                                            <p:txEl>
                                              <p:pRg st="2" end="2"/>
                                            </p:txEl>
                                          </p:spTgt>
                                        </p:tgtEl>
                                        <p:attrNameLst>
                                          <p:attrName>style.visibility</p:attrName>
                                        </p:attrNameLst>
                                      </p:cBhvr>
                                      <p:to>
                                        <p:strVal val="visible"/>
                                      </p:to>
                                    </p:set>
                                    <p:anim calcmode="lin" valueType="num">
                                      <p:cBhvr additive="base">
                                        <p:cTn id="19" dur="500" fill="hold"/>
                                        <p:tgtEl>
                                          <p:spTgt spid="921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1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9" name="文本框 4"/>
          <p:cNvSpPr txBox="1"/>
          <p:nvPr/>
        </p:nvSpPr>
        <p:spPr>
          <a:xfrm>
            <a:off x="317485" y="1970624"/>
            <a:ext cx="11094704" cy="523220"/>
          </a:xfrm>
          <a:prstGeom prst="rect">
            <a:avLst/>
          </a:prstGeom>
          <a:noFill/>
        </p:spPr>
        <p:txBody>
          <a:bodyPr wrap="none" rtlCol="0">
            <a:spAutoFit/>
          </a:bodyPr>
          <a:lstStyle/>
          <a:p>
            <a:r>
              <a:rPr lang="zh-CN" altLang="en-US" sz="2800" b="1" dirty="0" smtClean="0"/>
              <a:t>一</a:t>
            </a:r>
            <a:r>
              <a:rPr lang="zh-CN" altLang="en-US" sz="2800" b="1" dirty="0"/>
              <a:t>、</a:t>
            </a:r>
            <a:r>
              <a:rPr lang="zh-CN" altLang="en-US" sz="2800" b="1" dirty="0" smtClean="0"/>
              <a:t>中国古代的赋役制度</a:t>
            </a:r>
            <a:r>
              <a:rPr lang="zh-CN" altLang="zh-CN" sz="2800" b="1" dirty="0" smtClean="0"/>
              <a:t>：</a:t>
            </a:r>
            <a:r>
              <a:rPr lang="en-US" altLang="zh-CN" sz="2800" b="1" dirty="0" smtClean="0"/>
              <a:t>     </a:t>
            </a:r>
            <a:r>
              <a:rPr lang="zh-CN" altLang="en-US" sz="2800" b="1" dirty="0" smtClean="0"/>
              <a:t>二</a:t>
            </a:r>
            <a:r>
              <a:rPr lang="zh-CN" altLang="en-US" sz="2800" b="1" dirty="0" smtClean="0"/>
              <a:t>、关税与个人所得税的起源与演变：</a:t>
            </a:r>
            <a:endParaRPr lang="en-US" altLang="zh-CN" sz="2800" b="1" dirty="0" smtClean="0"/>
          </a:p>
        </p:txBody>
      </p:sp>
      <p:sp>
        <p:nvSpPr>
          <p:cNvPr id="10" name="文本框 7"/>
          <p:cNvSpPr txBox="1"/>
          <p:nvPr/>
        </p:nvSpPr>
        <p:spPr>
          <a:xfrm>
            <a:off x="417439" y="864481"/>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11" name="文本框 8"/>
          <p:cNvSpPr txBox="1"/>
          <p:nvPr/>
        </p:nvSpPr>
        <p:spPr>
          <a:xfrm>
            <a:off x="4778477" y="20678"/>
            <a:ext cx="569287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smtClean="0"/>
              <a:t>第</a:t>
            </a:r>
            <a:r>
              <a:rPr lang="en-US" dirty="0" smtClean="0"/>
              <a:t>16</a:t>
            </a:r>
            <a:r>
              <a:rPr lang="zh-CN" altLang="en-US" dirty="0" smtClean="0"/>
              <a:t>课     中国赋税制度的演变</a:t>
            </a:r>
            <a:endParaRPr lang="zh-CN" altLang="en-US" dirty="0"/>
          </a:p>
        </p:txBody>
      </p:sp>
      <p:sp>
        <p:nvSpPr>
          <p:cNvPr id="6" name="Rectangle 1"/>
          <p:cNvSpPr>
            <a:spLocks noChangeArrowheads="1"/>
          </p:cNvSpPr>
          <p:nvPr/>
        </p:nvSpPr>
        <p:spPr bwMode="auto">
          <a:xfrm>
            <a:off x="716728" y="2621661"/>
            <a:ext cx="2805194" cy="353943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1</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a:t>
            </a:r>
            <a:r>
              <a:rPr kumimoji="0" 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秦汉时期：</a:t>
            </a:r>
            <a:endPar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endParaRPr>
          </a:p>
          <a:p>
            <a:pPr marL="0" marR="0" lvl="0" indent="196850" algn="l" defTabSz="914400" rtl="0" eaLnBrk="1" fontAlgn="base" latinLnBrk="0" hangingPunct="1">
              <a:spcBef>
                <a:spcPct val="0"/>
              </a:spcBef>
              <a:spcAft>
                <a:spcPct val="0"/>
              </a:spcAft>
              <a:buClrTx/>
              <a:buSzTx/>
              <a:buFontTx/>
              <a:buNone/>
            </a:pPr>
            <a:r>
              <a:rPr lang="en-US" altLang="zh-CN" sz="2800" b="1" dirty="0" smtClean="0">
                <a:solidFill>
                  <a:srgbClr val="0033CC"/>
                </a:solidFill>
                <a:latin typeface="Calibri" panose="020F0502020204030204" pitchFamily="34" charset="0"/>
                <a:ea typeface="宋体" panose="02010600030101010101" pitchFamily="2" charset="-122"/>
                <a:cs typeface="宋体" panose="02010600030101010101" pitchFamily="2" charset="-122"/>
              </a:rPr>
              <a:t>2</a:t>
            </a:r>
            <a:r>
              <a:rPr lang="zh-CN" altLang="en-US" sz="2800" b="1" dirty="0" smtClean="0">
                <a:solidFill>
                  <a:srgbClr val="0033CC"/>
                </a:solidFill>
                <a:latin typeface="Calibri" panose="020F0502020204030204" pitchFamily="34" charset="0"/>
                <a:ea typeface="宋体" panose="02010600030101010101" pitchFamily="2" charset="-122"/>
                <a:cs typeface="宋体" panose="02010600030101010101" pitchFamily="2" charset="-122"/>
              </a:rPr>
              <a:t>、隋唐时期：</a:t>
            </a:r>
            <a:endParaRPr lang="en-US" altLang="zh-CN" sz="2800" b="1" dirty="0" smtClean="0">
              <a:solidFill>
                <a:srgbClr val="0033CC"/>
              </a:solidFill>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spcBef>
                <a:spcPct val="0"/>
              </a:spcBef>
              <a:spcAft>
                <a:spcPct val="0"/>
              </a:spcAft>
              <a:buClrTx/>
              <a:buSzTx/>
              <a:buFontTx/>
              <a:buNone/>
            </a:pPr>
            <a:r>
              <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 </a:t>
            </a:r>
            <a:r>
              <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      </a:t>
            </a:r>
            <a:r>
              <a:rPr lang="zh-CN" altLang="en-US"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租庸调、</a:t>
            </a:r>
            <a:endPar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spcBef>
                <a:spcPct val="0"/>
              </a:spcBef>
              <a:spcAft>
                <a:spcPct val="0"/>
              </a:spcAft>
              <a:buClrTx/>
              <a:buSzTx/>
              <a:buFontTx/>
              <a:buNone/>
            </a:pPr>
            <a:r>
              <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 </a:t>
            </a:r>
            <a:r>
              <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      </a:t>
            </a:r>
            <a:r>
              <a:rPr lang="zh-CN" altLang="en-US"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两税法、</a:t>
            </a:r>
            <a:endPar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宋体" panose="02010600030101010101" pitchFamily="2" charset="-122"/>
              </a:rPr>
              <a:t>3</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宋体" panose="02010600030101010101" pitchFamily="2" charset="-122"/>
              </a:rPr>
              <a:t>、宋元时期：</a:t>
            </a:r>
            <a:endPar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spcBef>
                <a:spcPct val="0"/>
              </a:spcBef>
              <a:spcAft>
                <a:spcPct val="0"/>
              </a:spcAft>
              <a:buClrTx/>
              <a:buSzTx/>
              <a:buFontTx/>
              <a:buNone/>
            </a:pPr>
            <a:r>
              <a:rPr lang="en-US" altLang="zh-CN" sz="2800" b="1" dirty="0" smtClean="0">
                <a:solidFill>
                  <a:srgbClr val="0033CC"/>
                </a:solidFill>
                <a:latin typeface="Calibri" panose="020F0502020204030204" pitchFamily="34" charset="0"/>
                <a:ea typeface="宋体" panose="02010600030101010101" pitchFamily="2" charset="-122"/>
                <a:cs typeface="宋体" panose="02010600030101010101" pitchFamily="2" charset="-122"/>
              </a:rPr>
              <a:t>4</a:t>
            </a:r>
            <a:r>
              <a:rPr lang="zh-CN" altLang="en-US" sz="2800" b="1" dirty="0" smtClean="0">
                <a:solidFill>
                  <a:srgbClr val="0033CC"/>
                </a:solidFill>
                <a:latin typeface="Calibri" panose="020F0502020204030204" pitchFamily="34" charset="0"/>
                <a:ea typeface="宋体" panose="02010600030101010101" pitchFamily="2" charset="-122"/>
                <a:cs typeface="宋体" panose="02010600030101010101" pitchFamily="2" charset="-122"/>
              </a:rPr>
              <a:t>、明清时期：</a:t>
            </a:r>
            <a:endParaRPr lang="en-US" altLang="zh-CN" sz="2800" b="1" dirty="0" smtClean="0">
              <a:solidFill>
                <a:srgbClr val="0033CC"/>
              </a:solidFill>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宋体" panose="02010600030101010101" pitchFamily="2" charset="-122"/>
              </a:rPr>
              <a:t> </a:t>
            </a: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宋体" panose="02010600030101010101" pitchFamily="2" charset="-122"/>
              </a:rPr>
              <a:t>      </a:t>
            </a:r>
            <a:r>
              <a:rPr kumimoji="0" lang="zh-CN" altLang="en-US" sz="28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一条鞭法</a:t>
            </a:r>
            <a:endParaRPr kumimoji="0" lang="en-US" altLang="zh-CN" sz="28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endParaRPr>
          </a:p>
          <a:p>
            <a:pPr marL="0" marR="0" lvl="0" indent="196850" algn="l" defTabSz="914400" rtl="0" eaLnBrk="1" fontAlgn="base" latinLnBrk="0" hangingPunct="1">
              <a:spcBef>
                <a:spcPct val="0"/>
              </a:spcBef>
              <a:spcAft>
                <a:spcPct val="0"/>
              </a:spcAft>
              <a:buClrTx/>
              <a:buSzTx/>
              <a:buFontTx/>
              <a:buNone/>
            </a:pPr>
            <a:r>
              <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 </a:t>
            </a:r>
            <a:r>
              <a:rPr lang="en-US" altLang="zh-CN"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      </a:t>
            </a:r>
            <a:r>
              <a:rPr lang="zh-CN" altLang="en-US" sz="2800" b="1" dirty="0" smtClean="0">
                <a:solidFill>
                  <a:srgbClr val="FF0000"/>
                </a:solidFill>
                <a:latin typeface="Calibri" panose="020F0502020204030204" pitchFamily="34" charset="0"/>
                <a:ea typeface="宋体" panose="02010600030101010101" pitchFamily="2" charset="-122"/>
                <a:cs typeface="宋体" panose="02010600030101010101" pitchFamily="2" charset="-122"/>
              </a:rPr>
              <a:t>摊丁入亩</a:t>
            </a:r>
            <a:endParaRPr kumimoji="0" lang="zh-CN" sz="5400" b="0"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8" name="Rectangle 1"/>
          <p:cNvSpPr>
            <a:spLocks noChangeArrowheads="1"/>
          </p:cNvSpPr>
          <p:nvPr/>
        </p:nvSpPr>
        <p:spPr bwMode="auto">
          <a:xfrm>
            <a:off x="4757980" y="2402238"/>
            <a:ext cx="5966847" cy="3970318"/>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9685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1</a:t>
            </a:r>
            <a:r>
              <a:rPr kumimoji="0" lang="zh-CN" altLang="en-US"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a:t>
            </a:r>
            <a:r>
              <a:rPr kumimoji="0" 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rPr>
              <a:t>关税制度的起源与演变：</a:t>
            </a:r>
            <a:endParaRPr kumimoji="0" lang="en-US" altLang="zh-CN" sz="2800" b="1" i="0" u="none" strike="noStrike" cap="none" normalizeH="0" baseline="0" dirty="0" smtClean="0">
              <a:ln>
                <a:noFill/>
              </a:ln>
              <a:solidFill>
                <a:srgbClr val="0033CC"/>
              </a:solidFill>
              <a:effectLst/>
              <a:latin typeface="Calibri" panose="020F0502020204030204" pitchFamily="34" charset="0"/>
              <a:ea typeface="宋体" panose="02010600030101010101" pitchFamily="2" charset="-122"/>
              <a:cs typeface="Songti SC"/>
            </a:endParaRPr>
          </a:p>
          <a:p>
            <a:pPr marL="0" marR="0" lvl="0" indent="196850" algn="l" defTabSz="914400" rtl="0" eaLnBrk="1" fontAlgn="base" latinLnBrk="0" hangingPunct="1">
              <a:lnSpc>
                <a:spcPct val="150000"/>
              </a:lnSpc>
              <a:spcBef>
                <a:spcPct val="0"/>
              </a:spcBef>
              <a:spcAft>
                <a:spcPct val="0"/>
              </a:spcAft>
              <a:buClrTx/>
              <a:buSzTx/>
              <a:buFontTx/>
              <a:buNone/>
            </a:pPr>
            <a:r>
              <a:rPr lang="zh-CN" altLang="en-US" sz="2800" b="1" dirty="0" smtClean="0">
                <a:solidFill>
                  <a:srgbClr val="FF0000"/>
                </a:solidFill>
                <a:latin typeface="Calibri" panose="020F0502020204030204" pitchFamily="34" charset="0"/>
                <a:ea typeface="宋体" panose="02010600030101010101" pitchFamily="2" charset="-122"/>
                <a:cs typeface="Songti SC"/>
              </a:rPr>
              <a:t>（</a:t>
            </a:r>
            <a:r>
              <a:rPr lang="en-US" altLang="zh-CN" sz="2800" b="1" dirty="0" smtClean="0">
                <a:solidFill>
                  <a:srgbClr val="FF0000"/>
                </a:solidFill>
                <a:latin typeface="Calibri" panose="020F0502020204030204" pitchFamily="34" charset="0"/>
                <a:ea typeface="宋体" panose="02010600030101010101" pitchFamily="2" charset="-122"/>
                <a:cs typeface="Songti SC"/>
              </a:rPr>
              <a:t>1</a:t>
            </a:r>
            <a:r>
              <a:rPr lang="zh-CN" altLang="en-US" sz="2800" b="1" dirty="0" smtClean="0">
                <a:solidFill>
                  <a:srgbClr val="FF0000"/>
                </a:solidFill>
                <a:latin typeface="Calibri" panose="020F0502020204030204" pitchFamily="34" charset="0"/>
                <a:ea typeface="宋体" panose="02010600030101010101" pitchFamily="2" charset="-122"/>
                <a:cs typeface="Songti SC"/>
              </a:rPr>
              <a:t>）海关的诞生：</a:t>
            </a:r>
            <a:endParaRPr lang="en-US" altLang="zh-CN" sz="2800" b="1" dirty="0" smtClean="0">
              <a:solidFill>
                <a:srgbClr val="FF0000"/>
              </a:solidFill>
              <a:latin typeface="Calibri" panose="020F0502020204030204" pitchFamily="34" charset="0"/>
              <a:ea typeface="宋体" panose="02010600030101010101" pitchFamily="2" charset="-122"/>
              <a:cs typeface="Songti SC"/>
            </a:endParaRPr>
          </a:p>
          <a:p>
            <a:pPr indent="196850" fontAlgn="base">
              <a:lnSpc>
                <a:spcPct val="150000"/>
              </a:lnSpc>
              <a:spcBef>
                <a:spcPct val="0"/>
              </a:spcBef>
              <a:spcAft>
                <a:spcPct val="0"/>
              </a:spcAft>
            </a:pPr>
            <a:r>
              <a:rPr lang="zh-CN" altLang="en-US" sz="2800" b="1" dirty="0" smtClean="0">
                <a:solidFill>
                  <a:srgbClr val="FF0000"/>
                </a:solidFill>
                <a:latin typeface="Calibri" panose="020F0502020204030204" pitchFamily="34" charset="0"/>
                <a:ea typeface="宋体" panose="02010600030101010101" pitchFamily="2" charset="-122"/>
                <a:cs typeface="Songti SC"/>
              </a:rPr>
              <a:t>（</a:t>
            </a:r>
            <a:r>
              <a:rPr lang="en-US" altLang="zh-CN" sz="2800" b="1" dirty="0" smtClean="0">
                <a:solidFill>
                  <a:srgbClr val="FF0000"/>
                </a:solidFill>
                <a:latin typeface="Calibri" panose="020F0502020204030204" pitchFamily="34" charset="0"/>
                <a:ea typeface="宋体" panose="02010600030101010101" pitchFamily="2" charset="-122"/>
                <a:cs typeface="Songti SC"/>
              </a:rPr>
              <a:t>2</a:t>
            </a:r>
            <a:r>
              <a:rPr lang="zh-CN" altLang="en-US" sz="2800" b="1" dirty="0" smtClean="0">
                <a:solidFill>
                  <a:srgbClr val="FF0000"/>
                </a:solidFill>
                <a:latin typeface="Calibri" panose="020F0502020204030204" pitchFamily="34" charset="0"/>
                <a:ea typeface="宋体" panose="02010600030101010101" pitchFamily="2" charset="-122"/>
                <a:cs typeface="Songti SC"/>
              </a:rPr>
              <a:t>）近代关税主权的丧失和</a:t>
            </a:r>
            <a:endParaRPr lang="en-US" altLang="zh-CN" sz="2800" b="1" dirty="0" smtClean="0">
              <a:solidFill>
                <a:srgbClr val="FF0000"/>
              </a:solidFill>
              <a:latin typeface="Calibri" panose="020F0502020204030204" pitchFamily="34" charset="0"/>
              <a:ea typeface="宋体" panose="02010600030101010101" pitchFamily="2" charset="-122"/>
              <a:cs typeface="Songti SC"/>
            </a:endParaRPr>
          </a:p>
          <a:p>
            <a:pPr indent="196850" fontAlgn="base">
              <a:lnSpc>
                <a:spcPct val="150000"/>
              </a:lnSpc>
              <a:spcBef>
                <a:spcPct val="0"/>
              </a:spcBef>
              <a:spcAft>
                <a:spcPct val="0"/>
              </a:spcAft>
            </a:pPr>
            <a:r>
              <a:rPr lang="en-US" altLang="zh-CN" sz="2800" b="1" dirty="0" smtClean="0">
                <a:solidFill>
                  <a:srgbClr val="FF0000"/>
                </a:solidFill>
                <a:latin typeface="Calibri" panose="020F0502020204030204" pitchFamily="34" charset="0"/>
                <a:ea typeface="宋体" panose="02010600030101010101" pitchFamily="2" charset="-122"/>
                <a:cs typeface="Songti SC"/>
              </a:rPr>
              <a:t> </a:t>
            </a:r>
            <a:r>
              <a:rPr lang="en-US" altLang="zh-CN" sz="2800" b="1" dirty="0" smtClean="0">
                <a:solidFill>
                  <a:srgbClr val="FF0000"/>
                </a:solidFill>
                <a:latin typeface="Calibri" panose="020F0502020204030204" pitchFamily="34" charset="0"/>
                <a:ea typeface="宋体" panose="02010600030101010101" pitchFamily="2" charset="-122"/>
                <a:cs typeface="Songti SC"/>
              </a:rPr>
              <a:t>         </a:t>
            </a:r>
            <a:r>
              <a:rPr lang="zh-CN" altLang="en-US" sz="2800" b="1" dirty="0" smtClean="0">
                <a:solidFill>
                  <a:srgbClr val="FF0000"/>
                </a:solidFill>
                <a:latin typeface="Calibri" panose="020F0502020204030204" pitchFamily="34" charset="0"/>
                <a:ea typeface="宋体" panose="02010600030101010101" pitchFamily="2" charset="-122"/>
                <a:cs typeface="Songti SC"/>
              </a:rPr>
              <a:t>争取关税主权的斗争</a:t>
            </a:r>
            <a:endParaRPr lang="en-US" altLang="zh-CN" sz="2800" b="1" dirty="0" smtClean="0">
              <a:solidFill>
                <a:srgbClr val="FF0000"/>
              </a:solidFill>
              <a:latin typeface="Calibri" panose="020F0502020204030204" pitchFamily="34" charset="0"/>
              <a:ea typeface="宋体" panose="02010600030101010101" pitchFamily="2" charset="-122"/>
              <a:cs typeface="Songti SC"/>
            </a:endParaRPr>
          </a:p>
          <a:p>
            <a:pPr indent="196850" fontAlgn="base">
              <a:lnSpc>
                <a:spcPct val="150000"/>
              </a:lnSpc>
              <a:spcBef>
                <a:spcPct val="0"/>
              </a:spcBef>
              <a:spcAft>
                <a:spcPct val="0"/>
              </a:spcAft>
            </a:pPr>
            <a:r>
              <a:rPr lang="zh-CN" altLang="en-US" sz="2800" b="1" dirty="0" smtClean="0">
                <a:solidFill>
                  <a:srgbClr val="FF0000"/>
                </a:solidFill>
                <a:latin typeface="Calibri" panose="020F0502020204030204" pitchFamily="34" charset="0"/>
                <a:ea typeface="宋体" panose="02010600030101010101" pitchFamily="2" charset="-122"/>
                <a:cs typeface="Songti SC"/>
              </a:rPr>
              <a:t>（</a:t>
            </a:r>
            <a:r>
              <a:rPr lang="en-US" altLang="zh-CN" sz="2800" b="1" dirty="0" smtClean="0">
                <a:solidFill>
                  <a:srgbClr val="FF0000"/>
                </a:solidFill>
                <a:latin typeface="Calibri" panose="020F0502020204030204" pitchFamily="34" charset="0"/>
                <a:ea typeface="宋体" panose="02010600030101010101" pitchFamily="2" charset="-122"/>
                <a:cs typeface="Songti SC"/>
              </a:rPr>
              <a:t>3</a:t>
            </a:r>
            <a:r>
              <a:rPr lang="zh-CN" altLang="en-US" sz="2800" b="1" dirty="0" smtClean="0">
                <a:solidFill>
                  <a:srgbClr val="FF0000"/>
                </a:solidFill>
                <a:latin typeface="Calibri" panose="020F0502020204030204" pitchFamily="34" charset="0"/>
                <a:ea typeface="宋体" panose="02010600030101010101" pitchFamily="2" charset="-122"/>
                <a:cs typeface="Songti SC"/>
              </a:rPr>
              <a:t>）新中国的关税制度建设</a:t>
            </a:r>
            <a:endParaRPr kumimoji="0" lang="en-US" altLang="zh-CN" sz="2800" b="1" i="0" u="none" strike="noStrike" cap="none" normalizeH="0" baseline="0" dirty="0" smtClean="0">
              <a:ln>
                <a:noFill/>
              </a:ln>
              <a:solidFill>
                <a:srgbClr val="FF0000"/>
              </a:solidFill>
              <a:effectLst/>
              <a:latin typeface="Calibri" panose="020F0502020204030204" pitchFamily="34" charset="0"/>
              <a:ea typeface="宋体" panose="02010600030101010101" pitchFamily="2" charset="-122"/>
              <a:cs typeface="Songti SC"/>
            </a:endParaRPr>
          </a:p>
          <a:p>
            <a:pPr lvl="0" indent="196850" fontAlgn="base">
              <a:lnSpc>
                <a:spcPct val="150000"/>
              </a:lnSpc>
              <a:spcBef>
                <a:spcPct val="0"/>
              </a:spcBef>
              <a:spcAft>
                <a:spcPct val="0"/>
              </a:spcAft>
            </a:pPr>
            <a:r>
              <a:rPr lang="en-US" altLang="zh-CN" sz="2800" b="1" dirty="0" smtClean="0">
                <a:solidFill>
                  <a:srgbClr val="0033CC"/>
                </a:solidFill>
                <a:latin typeface="Calibri" panose="020F0502020204030204" pitchFamily="34" charset="0"/>
                <a:ea typeface="宋体" panose="02010600030101010101" pitchFamily="2" charset="-122"/>
                <a:cs typeface="Songti SC"/>
              </a:rPr>
              <a:t>2</a:t>
            </a:r>
            <a:r>
              <a:rPr lang="zh-CN" altLang="en-US" sz="2800" b="1" dirty="0" smtClean="0">
                <a:solidFill>
                  <a:srgbClr val="0033CC"/>
                </a:solidFill>
                <a:latin typeface="Calibri" panose="020F0502020204030204" pitchFamily="34" charset="0"/>
                <a:ea typeface="宋体" panose="02010600030101010101" pitchFamily="2" charset="-122"/>
                <a:cs typeface="Songti SC"/>
              </a:rPr>
              <a:t>、个人所得税的形成与演变：</a:t>
            </a:r>
            <a:endParaRPr lang="en-US" altLang="zh-CN" sz="2800" b="1" dirty="0" smtClean="0">
              <a:solidFill>
                <a:srgbClr val="0033CC"/>
              </a:solidFill>
              <a:latin typeface="Calibri" panose="020F0502020204030204" pitchFamily="34" charset="0"/>
              <a:ea typeface="宋体" panose="02010600030101010101" pitchFamily="2" charset="-122"/>
              <a:cs typeface="Songti SC"/>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7.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3451</Words>
  <Application>WPS 演示</Application>
  <PresentationFormat>自定义</PresentationFormat>
  <Paragraphs>161</Paragraphs>
  <Slides>14</Slides>
  <Notes>5</Notes>
  <HiddenSlides>0</HiddenSlides>
  <MMClips>0</MMClips>
  <ScaleCrop>false</ScaleCrop>
  <HeadingPairs>
    <vt:vector size="6" baseType="variant">
      <vt:variant>
        <vt:lpstr>已用的字体</vt:lpstr>
      </vt:variant>
      <vt:variant>
        <vt:i4>15</vt:i4>
      </vt:variant>
      <vt:variant>
        <vt:lpstr>主题</vt:lpstr>
      </vt:variant>
      <vt:variant>
        <vt:i4>6</vt:i4>
      </vt:variant>
      <vt:variant>
        <vt:lpstr>幻灯片标题</vt:lpstr>
      </vt:variant>
      <vt:variant>
        <vt:i4>14</vt:i4>
      </vt:variant>
    </vt:vector>
  </HeadingPairs>
  <TitlesOfParts>
    <vt:vector size="35" baseType="lpstr">
      <vt:lpstr>Arial</vt:lpstr>
      <vt:lpstr>宋体</vt:lpstr>
      <vt:lpstr>Wingdings</vt:lpstr>
      <vt:lpstr>黑体</vt:lpstr>
      <vt:lpstr>Times New Roman</vt:lpstr>
      <vt:lpstr>微软雅黑</vt:lpstr>
      <vt:lpstr>Calibri</vt:lpstr>
      <vt:lpstr>Songti SC</vt:lpstr>
      <vt:lpstr>Segoe Print</vt:lpstr>
      <vt:lpstr>Arial</vt:lpstr>
      <vt:lpstr>Iowan Old Style</vt:lpstr>
      <vt:lpstr>华文隶书</vt:lpstr>
      <vt:lpstr>华文新魏</vt:lpstr>
      <vt:lpstr>华文行楷</vt:lpstr>
      <vt:lpstr>Arial Unicode MS</vt:lpstr>
      <vt:lpstr>Office 主题​​</vt:lpstr>
      <vt:lpstr>Office 主题</vt:lpstr>
      <vt:lpstr>1_Office 主题</vt:lpstr>
      <vt:lpstr>2_Office 主题</vt:lpstr>
      <vt:lpstr>3_Office 主题</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2020-02-08T05:56:00Z</dcterms:created>
  <dcterms:modified xsi:type="dcterms:W3CDTF">2021-01-11T02:37:08Z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