
<file path=[Content_Types].xml><?xml version="1.0" encoding="utf-8"?>
<Types xmlns="http://schemas.openxmlformats.org/package/2006/content-types">
  <Default Extension="wav" ContentType="audio/x-wav"/>
  <Default Extension="png" ContentType="image/png"/>
  <Default Extension="jpeg" ContentType="image/jpe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notesMasterIdLst>
    <p:notesMasterId r:id="rId5"/>
  </p:notesMasterIdLst>
  <p:handoutMasterIdLst>
    <p:handoutMasterId r:id="rId67"/>
  </p:handoutMasterIdLst>
  <p:sldIdLst>
    <p:sldId id="256" r:id="rId4"/>
    <p:sldId id="257" r:id="rId6"/>
    <p:sldId id="258" r:id="rId7"/>
    <p:sldId id="259" r:id="rId8"/>
    <p:sldId id="260" r:id="rId9"/>
    <p:sldId id="261" r:id="rId10"/>
    <p:sldId id="262" r:id="rId11"/>
    <p:sldId id="263" r:id="rId12"/>
    <p:sldId id="264" r:id="rId13"/>
    <p:sldId id="265" r:id="rId14"/>
    <p:sldId id="270" r:id="rId15"/>
    <p:sldId id="271" r:id="rId16"/>
    <p:sldId id="266" r:id="rId17"/>
    <p:sldId id="267" r:id="rId18"/>
    <p:sldId id="268" r:id="rId19"/>
    <p:sldId id="269"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5" r:id="rId50"/>
    <p:sldId id="301" r:id="rId51"/>
    <p:sldId id="302" r:id="rId52"/>
    <p:sldId id="303" r:id="rId53"/>
    <p:sldId id="304"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en" initials="w"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60"/>
        <p:guide pos="3935"/>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1" Type="http://schemas.openxmlformats.org/officeDocument/2006/relationships/commentAuthors" Target="commentAuthors.xml"/><Relationship Id="rId70" Type="http://schemas.openxmlformats.org/officeDocument/2006/relationships/tableStyles" Target="tableStyles.xml"/><Relationship Id="rId7" Type="http://schemas.openxmlformats.org/officeDocument/2006/relationships/slide" Target="slides/slide3.xml"/><Relationship Id="rId69" Type="http://schemas.openxmlformats.org/officeDocument/2006/relationships/viewProps" Target="viewProps.xml"/><Relationship Id="rId68" Type="http://schemas.openxmlformats.org/officeDocument/2006/relationships/presProps" Target="presProps.xml"/><Relationship Id="rId67" Type="http://schemas.openxmlformats.org/officeDocument/2006/relationships/handoutMaster" Target="handoutMasters/handoutMaster1.xml"/><Relationship Id="rId66" Type="http://schemas.openxmlformats.org/officeDocument/2006/relationships/slide" Target="slides/slide62.xml"/><Relationship Id="rId65" Type="http://schemas.openxmlformats.org/officeDocument/2006/relationships/slide" Target="slides/slide61.xml"/><Relationship Id="rId64" Type="http://schemas.openxmlformats.org/officeDocument/2006/relationships/slide" Target="slides/slide60.xml"/><Relationship Id="rId63" Type="http://schemas.openxmlformats.org/officeDocument/2006/relationships/slide" Target="slides/slide59.xml"/><Relationship Id="rId62" Type="http://schemas.openxmlformats.org/officeDocument/2006/relationships/slide" Target="slides/slide58.xml"/><Relationship Id="rId61" Type="http://schemas.openxmlformats.org/officeDocument/2006/relationships/slide" Target="slides/slide57.xml"/><Relationship Id="rId60" Type="http://schemas.openxmlformats.org/officeDocument/2006/relationships/slide" Target="slides/slide56.xml"/><Relationship Id="rId6" Type="http://schemas.openxmlformats.org/officeDocument/2006/relationships/slide" Target="slides/slide2.xml"/><Relationship Id="rId59" Type="http://schemas.openxmlformats.org/officeDocument/2006/relationships/slide" Target="slides/slide55.xml"/><Relationship Id="rId58" Type="http://schemas.openxmlformats.org/officeDocument/2006/relationships/slide" Target="slides/slide54.xml"/><Relationship Id="rId57" Type="http://schemas.openxmlformats.org/officeDocument/2006/relationships/slide" Target="slides/slide53.xml"/><Relationship Id="rId56" Type="http://schemas.openxmlformats.org/officeDocument/2006/relationships/slide" Target="slides/slide52.xml"/><Relationship Id="rId55" Type="http://schemas.openxmlformats.org/officeDocument/2006/relationships/slide" Target="slides/slide51.xml"/><Relationship Id="rId54" Type="http://schemas.openxmlformats.org/officeDocument/2006/relationships/slide" Target="slides/slide50.xml"/><Relationship Id="rId53" Type="http://schemas.openxmlformats.org/officeDocument/2006/relationships/slide" Target="slides/slide49.xml"/><Relationship Id="rId52" Type="http://schemas.openxmlformats.org/officeDocument/2006/relationships/slide" Target="slides/slide48.xml"/><Relationship Id="rId51" Type="http://schemas.openxmlformats.org/officeDocument/2006/relationships/slide" Target="slides/slide47.xml"/><Relationship Id="rId50" Type="http://schemas.openxmlformats.org/officeDocument/2006/relationships/slide" Target="slides/slide46.xml"/><Relationship Id="rId5" Type="http://schemas.openxmlformats.org/officeDocument/2006/relationships/notesMaster" Target="notesMasters/notesMaster1.xml"/><Relationship Id="rId49" Type="http://schemas.openxmlformats.org/officeDocument/2006/relationships/slide" Target="slides/slide45.xml"/><Relationship Id="rId48" Type="http://schemas.openxmlformats.org/officeDocument/2006/relationships/slide" Target="slides/slide44.xml"/><Relationship Id="rId47" Type="http://schemas.openxmlformats.org/officeDocument/2006/relationships/slide" Target="slides/slide43.xml"/><Relationship Id="rId46" Type="http://schemas.openxmlformats.org/officeDocument/2006/relationships/slide" Target="slides/slide42.xml"/><Relationship Id="rId45" Type="http://schemas.openxmlformats.org/officeDocument/2006/relationships/slide" Target="slides/slide41.xml"/><Relationship Id="rId44" Type="http://schemas.openxmlformats.org/officeDocument/2006/relationships/slide" Target="slides/slide40.xml"/><Relationship Id="rId43" Type="http://schemas.openxmlformats.org/officeDocument/2006/relationships/slide" Target="slides/slide39.xml"/><Relationship Id="rId42" Type="http://schemas.openxmlformats.org/officeDocument/2006/relationships/slide" Target="slides/slide38.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 Target="slides/slide1.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1.xml"/><Relationship Id="rId4" Type="http://schemas.openxmlformats.org/officeDocument/2006/relationships/tags" Target="../tags/tag63.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audio" Target="../media/audio1.wav"/></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9.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2.png"/><Relationship Id="rId1" Type="http://schemas.openxmlformats.org/officeDocument/2006/relationships/image" Target="../media/image11.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slide" Target="slid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4.wav"/><Relationship Id="rId1" Type="http://schemas.openxmlformats.org/officeDocument/2006/relationships/image" Target="../media/image1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image" Target="../media/image15.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jpeg"/><Relationship Id="rId1" Type="http://schemas.openxmlformats.org/officeDocument/2006/relationships/image" Target="../media/image19.jpe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0.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4.jpeg"/><Relationship Id="rId1" Type="http://schemas.openxmlformats.org/officeDocument/2006/relationships/image" Target="../media/image23.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2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27.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6" Type="http://schemas.openxmlformats.org/officeDocument/2006/relationships/slideLayout" Target="../slideLayouts/slideLayout13.xml"/><Relationship Id="rId5" Type="http://schemas.openxmlformats.org/officeDocument/2006/relationships/image" Target="../media/image31.jpeg"/><Relationship Id="rId4" Type="http://schemas.openxmlformats.org/officeDocument/2006/relationships/image" Target="../media/image30.jpeg"/><Relationship Id="rId3" Type="http://schemas.openxmlformats.org/officeDocument/2006/relationships/slide" Target="slide35.xml"/><Relationship Id="rId2" Type="http://schemas.openxmlformats.org/officeDocument/2006/relationships/image" Target="../media/image29.png"/><Relationship Id="rId1" Type="http://schemas.openxmlformats.org/officeDocument/2006/relationships/image" Target="../media/image28.jpeg"/></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image" Target="../media/image32.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7" Type="http://schemas.openxmlformats.org/officeDocument/2006/relationships/slideLayout" Target="../slideLayouts/slideLayout13.xml"/><Relationship Id="rId6" Type="http://schemas.openxmlformats.org/officeDocument/2006/relationships/image" Target="../media/image37.GIF"/><Relationship Id="rId5" Type="http://schemas.openxmlformats.org/officeDocument/2006/relationships/image" Target="../media/image36.jpeg"/><Relationship Id="rId4" Type="http://schemas.openxmlformats.org/officeDocument/2006/relationships/hyperlink" Target="http://www.whnews.cn/news/2005-05/04/content_300756_6.htm" TargetMode="External"/><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image" Target="../media/image33.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a:xfrm>
            <a:off x="27305" y="227965"/>
            <a:ext cx="12118975" cy="899160"/>
          </a:xfrm>
        </p:spPr>
        <p:txBody>
          <a:bodyPr/>
          <a:lstStyle/>
          <a:p>
            <a:r>
              <a:rPr lang="zh-CN" altLang="en-US" sz="4800">
                <a:solidFill>
                  <a:srgbClr val="FF0000"/>
                </a:solidFill>
                <a:effectLst/>
              </a:rPr>
              <a:t>第</a:t>
            </a:r>
            <a:r>
              <a:rPr lang="en-US" altLang="zh-CN" sz="4800">
                <a:solidFill>
                  <a:srgbClr val="FF0000"/>
                </a:solidFill>
                <a:effectLst/>
              </a:rPr>
              <a:t>21</a:t>
            </a:r>
            <a:r>
              <a:rPr lang="zh-CN" altLang="en-US" sz="4800">
                <a:solidFill>
                  <a:srgbClr val="FF0000"/>
                </a:solidFill>
                <a:effectLst/>
              </a:rPr>
              <a:t>课 五四运动与中国共产党的诞生</a:t>
            </a:r>
            <a:endParaRPr lang="zh-CN" altLang="en-US" sz="4800">
              <a:solidFill>
                <a:srgbClr val="FF0000"/>
              </a:solidFill>
              <a:effectLst/>
            </a:endParaRPr>
          </a:p>
        </p:txBody>
      </p:sp>
      <p:sp>
        <p:nvSpPr>
          <p:cNvPr id="6146" name="Text Box 2"/>
          <p:cNvSpPr txBox="1">
            <a:spLocks noChangeArrowheads="1"/>
          </p:cNvSpPr>
          <p:nvPr/>
        </p:nvSpPr>
        <p:spPr bwMode="auto">
          <a:xfrm>
            <a:off x="998855" y="4502785"/>
            <a:ext cx="10584180" cy="2122805"/>
          </a:xfrm>
          <a:prstGeom prst="rect">
            <a:avLst/>
          </a:prstGeom>
          <a:noFill/>
          <a:ln w="9525">
            <a:noFill/>
            <a:miter lim="800000"/>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p>
            <a:pPr marR="0" defTabSz="914400">
              <a:buClrTx/>
              <a:buSzTx/>
              <a:buFont typeface="Arial" panose="020B0604020202020204" pitchFamily="34" charset="0"/>
              <a:buNone/>
              <a:defRPr/>
            </a:pPr>
            <a:r>
              <a:rPr kumimoji="0" lang="zh-CN" altLang="en-US" sz="3600" b="1" kern="1200" cap="none" spc="0" normalizeH="0" baseline="0" noProof="0">
                <a:effectLst>
                  <a:outerShdw blurRad="38100" dist="38100" dir="2700000" algn="tl">
                    <a:srgbClr val="C0C0C0"/>
                  </a:outerShdw>
                </a:effectLst>
                <a:latin typeface="方正财神附体" panose="02010600010101010101" charset="-122"/>
                <a:ea typeface="方正财神附体" panose="02010600010101010101" charset="-122"/>
                <a:cs typeface="方正财神附体" panose="02010600010101010101" charset="-122"/>
              </a:rPr>
              <a:t>课程标准：</a:t>
            </a:r>
            <a:endParaRPr kumimoji="0" lang="zh-CN" altLang="en-US" sz="3600" b="1" kern="1200" cap="none" spc="0" normalizeH="0" baseline="0" noProof="0">
              <a:effectLst>
                <a:outerShdw blurRad="38100" dist="38100" dir="2700000" algn="tl">
                  <a:srgbClr val="C0C0C0"/>
                </a:outerShdw>
              </a:effectLst>
              <a:latin typeface="方正财神附体" panose="02010600010101010101" charset="-122"/>
              <a:ea typeface="方正财神附体" panose="02010600010101010101" charset="-122"/>
              <a:cs typeface="方正财神附体" panose="02010600010101010101" charset="-122"/>
            </a:endParaRPr>
          </a:p>
          <a:p>
            <a:pPr marR="0" defTabSz="914400">
              <a:buClrTx/>
              <a:buSzTx/>
              <a:buFont typeface="Arial" panose="020B0604020202020204" pitchFamily="34" charset="0"/>
              <a:buNone/>
              <a:defRPr/>
            </a:pPr>
            <a:r>
              <a:rPr kumimoji="0" lang="zh-CN" altLang="en-US" sz="3200" b="1" kern="1200" cap="none" spc="0" normalizeH="0" baseline="0" noProof="0">
                <a:latin typeface="方正财神附体" panose="02010600010101010101" charset="-122"/>
                <a:ea typeface="方正财神附体" panose="02010600010101010101" charset="-122"/>
                <a:cs typeface="方正财神附体" panose="02010600010101010101" charset="-122"/>
              </a:rPr>
              <a:t>      </a:t>
            </a:r>
            <a:r>
              <a:rPr kumimoji="0" lang="en-US" altLang="zh-CN" sz="3200" b="1" kern="1200" cap="none" spc="0" normalizeH="0" baseline="0" noProof="0">
                <a:latin typeface="方正财神附体" panose="02010600010101010101" charset="-122"/>
                <a:ea typeface="方正财神附体" panose="02010600010101010101" charset="-122"/>
                <a:cs typeface="方正财神附体" panose="02010600010101010101" charset="-122"/>
              </a:rPr>
              <a:t>1.</a:t>
            </a:r>
            <a:r>
              <a:rPr kumimoji="0" lang="zh-CN" altLang="en-US" sz="3200" b="1" kern="1200" cap="none" spc="0" normalizeH="0" baseline="0" noProof="0">
                <a:latin typeface="方正财神附体" panose="02010600010101010101" charset="-122"/>
                <a:ea typeface="方正财神附体" panose="02010600010101010101" charset="-122"/>
                <a:cs typeface="方正财神附体" panose="02010600010101010101" charset="-122"/>
              </a:rPr>
              <a:t>概述五四运动和中国共产党成立的史实，认识其对中国社会变革的影响。</a:t>
            </a:r>
            <a:endParaRPr kumimoji="0" lang="zh-CN" altLang="en-US" sz="3200" b="1" kern="1200" cap="none" spc="0" normalizeH="0" baseline="0" noProof="0">
              <a:latin typeface="方正财神附体" panose="02010600010101010101" charset="-122"/>
              <a:ea typeface="方正财神附体" panose="02010600010101010101" charset="-122"/>
              <a:cs typeface="方正财神附体" panose="02010600010101010101" charset="-122"/>
            </a:endParaRPr>
          </a:p>
          <a:p>
            <a:pPr marR="0" defTabSz="914400">
              <a:buClrTx/>
              <a:buSzTx/>
              <a:buFont typeface="Arial" panose="020B0604020202020204" pitchFamily="34" charset="0"/>
              <a:buNone/>
              <a:defRPr/>
            </a:pPr>
            <a:r>
              <a:rPr kumimoji="0" lang="zh-CN" altLang="en-US" sz="3200" b="1" kern="1200" cap="none" spc="0" normalizeH="0" baseline="0" noProof="0">
                <a:latin typeface="方正财神附体" panose="02010600010101010101" charset="-122"/>
                <a:ea typeface="方正财神附体" panose="02010600010101010101" charset="-122"/>
                <a:cs typeface="方正财神附体" panose="02010600010101010101" charset="-122"/>
              </a:rPr>
              <a:t>      </a:t>
            </a:r>
            <a:r>
              <a:rPr kumimoji="0" lang="en-US" altLang="zh-CN" sz="3200" b="1" kern="1200" cap="none" spc="0" normalizeH="0" baseline="0" noProof="0">
                <a:latin typeface="方正财神附体" panose="02010600010101010101" charset="-122"/>
                <a:ea typeface="方正财神附体" panose="02010600010101010101" charset="-122"/>
                <a:cs typeface="方正财神附体" panose="02010600010101010101" charset="-122"/>
              </a:rPr>
              <a:t>2.</a:t>
            </a:r>
            <a:r>
              <a:rPr kumimoji="0" lang="zh-CN" altLang="en-US" sz="3200" b="1" kern="1200" cap="none" spc="0" normalizeH="0" baseline="0" noProof="0">
                <a:latin typeface="方正财神附体" panose="02010600010101010101" charset="-122"/>
                <a:ea typeface="方正财神附体" panose="02010600010101010101" charset="-122"/>
                <a:cs typeface="方正财神附体" panose="02010600010101010101" charset="-122"/>
              </a:rPr>
              <a:t>认识第一次国共合作领导的国民大革命的历史作用</a:t>
            </a:r>
            <a:r>
              <a:rPr kumimoji="0" lang="zh-CN" altLang="en-US" sz="3200" b="1" kern="1200" cap="none" spc="0" normalizeH="0" baseline="0" noProof="0">
                <a:latin typeface="Arial" panose="020B0604020202020204" pitchFamily="34" charset="0"/>
                <a:ea typeface="宋体" panose="02010600030101010101" pitchFamily="2" charset="-122"/>
                <a:cs typeface="+mn-cs"/>
              </a:rPr>
              <a:t>   </a:t>
            </a:r>
            <a:endParaRPr kumimoji="0" lang="zh-CN" altLang="en-US" sz="3200" b="1" kern="1200" cap="none" spc="0" normalizeH="0" baseline="0" noProof="0">
              <a:latin typeface="Arial" panose="020B0604020202020204" pitchFamily="34" charset="0"/>
              <a:ea typeface="宋体" panose="02010600030101010101" pitchFamily="2" charset="-122"/>
              <a:cs typeface="+mn-cs"/>
            </a:endParaRPr>
          </a:p>
        </p:txBody>
      </p:sp>
      <p:pic>
        <p:nvPicPr>
          <p:cNvPr id="6" name="图片 5"/>
          <p:cNvPicPr>
            <a:picLocks noChangeAspect="1"/>
          </p:cNvPicPr>
          <p:nvPr/>
        </p:nvPicPr>
        <p:blipFill>
          <a:blip r:embed="rId2"/>
          <a:stretch>
            <a:fillRect/>
          </a:stretch>
        </p:blipFill>
        <p:spPr>
          <a:xfrm>
            <a:off x="663575" y="1414145"/>
            <a:ext cx="4937125" cy="3088640"/>
          </a:xfrm>
          <a:prstGeom prst="rect">
            <a:avLst/>
          </a:prstGeom>
        </p:spPr>
      </p:pic>
      <p:pic>
        <p:nvPicPr>
          <p:cNvPr id="7" name="图片 6"/>
          <p:cNvPicPr>
            <a:picLocks noChangeAspect="1"/>
          </p:cNvPicPr>
          <p:nvPr/>
        </p:nvPicPr>
        <p:blipFill>
          <a:blip r:embed="rId3"/>
          <a:stretch>
            <a:fillRect/>
          </a:stretch>
        </p:blipFill>
        <p:spPr>
          <a:xfrm>
            <a:off x="6163310" y="1414145"/>
            <a:ext cx="5201285" cy="3088640"/>
          </a:xfrm>
          <a:prstGeom prst="rect">
            <a:avLst/>
          </a:prstGeom>
        </p:spPr>
      </p:pic>
    </p:spTree>
    <p:custDataLst>
      <p:tags r:id="rId4"/>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4547870" y="626110"/>
            <a:ext cx="4001770" cy="972185"/>
          </a:xfrm>
        </p:spPr>
        <p:txBody>
          <a:bodyPr/>
          <a:p>
            <a:r>
              <a:rPr lang="zh-CN" altLang="en-US" sz="3200" b="1">
                <a:solidFill>
                  <a:srgbClr val="FF0000"/>
                </a:solidFill>
              </a:rPr>
              <a:t>概念辨析</a:t>
            </a:r>
            <a:endParaRPr lang="zh-CN" altLang="en-US" sz="3200" b="1">
              <a:solidFill>
                <a:srgbClr val="FF0000"/>
              </a:solidFill>
            </a:endParaRPr>
          </a:p>
        </p:txBody>
      </p:sp>
      <p:sp>
        <p:nvSpPr>
          <p:cNvPr id="3" name="内容占位符 2"/>
          <p:cNvSpPr>
            <a:spLocks noGrp="1"/>
          </p:cNvSpPr>
          <p:nvPr>
            <p:ph idx="1"/>
          </p:nvPr>
        </p:nvSpPr>
        <p:spPr>
          <a:xfrm>
            <a:off x="895350" y="2213610"/>
            <a:ext cx="10847070" cy="3221990"/>
          </a:xfrm>
        </p:spPr>
        <p:txBody>
          <a:bodyPr/>
          <a:p>
            <a:r>
              <a:rPr lang="zh-CN" altLang="en-US" sz="3200" b="1"/>
              <a:t>新民主主义革命是无产阶级领导的反帝反封建的资产阶级民主革命。</a:t>
            </a:r>
            <a:endParaRPr lang="zh-CN" altLang="en-US" sz="3200" b="1"/>
          </a:p>
          <a:p>
            <a:r>
              <a:rPr lang="zh-CN" altLang="en-US" sz="3200" b="1"/>
              <a:t>1919年</a:t>
            </a:r>
            <a:r>
              <a:rPr lang="zh-CN" altLang="en-US" sz="3200" b="1">
                <a:solidFill>
                  <a:srgbClr val="FF0000"/>
                </a:solidFill>
              </a:rPr>
              <a:t>五四运动</a:t>
            </a:r>
            <a:r>
              <a:rPr lang="zh-CN" altLang="en-US" sz="3200" b="1"/>
              <a:t>标志着新民主主义革命开端；</a:t>
            </a:r>
            <a:endParaRPr lang="zh-CN" altLang="en-US" sz="3200" b="1"/>
          </a:p>
          <a:p>
            <a:r>
              <a:rPr lang="zh-CN" altLang="en-US" sz="3200" b="1"/>
              <a:t>1949年</a:t>
            </a:r>
            <a:r>
              <a:rPr lang="zh-CN" altLang="en-US" sz="3200" b="1">
                <a:solidFill>
                  <a:srgbClr val="FF0000"/>
                </a:solidFill>
              </a:rPr>
              <a:t>新中国成立</a:t>
            </a:r>
            <a:r>
              <a:rPr lang="zh-CN" altLang="en-US" sz="3200" b="1"/>
              <a:t>标志着新民主主义革命的基本结束。</a:t>
            </a:r>
            <a:endParaRPr lang="zh-CN" altLang="en-US" sz="3200" b="1"/>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4" name="文本框 3073"/>
          <p:cNvSpPr txBox="1"/>
          <p:nvPr/>
        </p:nvSpPr>
        <p:spPr>
          <a:xfrm>
            <a:off x="4724400" y="1431925"/>
            <a:ext cx="2971800" cy="583565"/>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3200" b="1">
                <a:solidFill>
                  <a:srgbClr val="000000"/>
                </a:solidFill>
                <a:latin typeface="Times New Roman" panose="02020603050405020304" pitchFamily="2" charset="0"/>
                <a:ea typeface="华文细黑" panose="02010600040101010101" pitchFamily="2" charset="-122"/>
              </a:rPr>
              <a:t>中国近代史</a:t>
            </a:r>
            <a:endParaRPr lang="zh-CN" altLang="en-US" sz="3200" b="1">
              <a:solidFill>
                <a:srgbClr val="000000"/>
              </a:solidFill>
              <a:latin typeface="Times New Roman" panose="02020603050405020304" pitchFamily="2" charset="0"/>
              <a:ea typeface="华文细黑" panose="02010600040101010101" pitchFamily="2" charset="-122"/>
            </a:endParaRPr>
          </a:p>
        </p:txBody>
      </p:sp>
      <p:sp>
        <p:nvSpPr>
          <p:cNvPr id="3075" name="左大括号 3074"/>
          <p:cNvSpPr/>
          <p:nvPr/>
        </p:nvSpPr>
        <p:spPr>
          <a:xfrm rot="5356154">
            <a:off x="5561013" y="-439737"/>
            <a:ext cx="609600" cy="5486400"/>
          </a:xfrm>
          <a:prstGeom prst="leftBrace">
            <a:avLst>
              <a:gd name="adj1" fmla="val 75000"/>
              <a:gd name="adj2" fmla="val 50000"/>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76" name="文本框 3075"/>
          <p:cNvSpPr txBox="1"/>
          <p:nvPr/>
        </p:nvSpPr>
        <p:spPr>
          <a:xfrm>
            <a:off x="2438400" y="4678363"/>
            <a:ext cx="3429000" cy="521970"/>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2800" b="1">
                <a:solidFill>
                  <a:srgbClr val="000000"/>
                </a:solidFill>
                <a:latin typeface="Times New Roman" panose="02020603050405020304" pitchFamily="2" charset="0"/>
                <a:ea typeface="华文细黑" panose="02010600040101010101" pitchFamily="2" charset="-122"/>
              </a:rPr>
              <a:t>旧民主主义革命时期</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77" name="文本框 3076"/>
          <p:cNvSpPr txBox="1"/>
          <p:nvPr/>
        </p:nvSpPr>
        <p:spPr>
          <a:xfrm>
            <a:off x="6324600" y="4678363"/>
            <a:ext cx="3505200" cy="521970"/>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2800" b="1">
                <a:solidFill>
                  <a:srgbClr val="000000"/>
                </a:solidFill>
                <a:latin typeface="Times New Roman" panose="02020603050405020304" pitchFamily="2" charset="0"/>
                <a:ea typeface="华文细黑" panose="02010600040101010101" pitchFamily="2" charset="-122"/>
              </a:rPr>
              <a:t>新民主主义革命时期</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78" name="文本框 3077"/>
          <p:cNvSpPr txBox="1"/>
          <p:nvPr/>
        </p:nvSpPr>
        <p:spPr>
          <a:xfrm>
            <a:off x="2514600" y="2620963"/>
            <a:ext cx="1524000" cy="521970"/>
          </a:xfrm>
          <a:prstGeom prst="rect">
            <a:avLst/>
          </a:prstGeom>
          <a:noFill/>
          <a:ln w="9525">
            <a:noFill/>
          </a:ln>
          <a:effectLst>
            <a:outerShdw dist="17961" dir="2699999" algn="ctr" rotWithShape="0">
              <a:srgbClr val="CC0000"/>
            </a:outerShdw>
          </a:effectLst>
        </p:spPr>
        <p:txBody>
          <a:bodyPr anchor="t">
            <a:spAutoFit/>
          </a:bodyPr>
          <a:p>
            <a:pPr eaLnBrk="0" fontAlgn="b" hangingPunct="0">
              <a:spcBef>
                <a:spcPct val="50000"/>
              </a:spcBef>
            </a:pPr>
            <a:r>
              <a:rPr lang="en-US" altLang="zh-CN" sz="2800" b="1">
                <a:solidFill>
                  <a:srgbClr val="000000"/>
                </a:solidFill>
                <a:latin typeface="Times New Roman" panose="02020603050405020304" pitchFamily="2" charset="0"/>
                <a:ea typeface="华文细黑" panose="02010600040101010101" pitchFamily="2" charset="-122"/>
              </a:rPr>
              <a:t>1840</a:t>
            </a:r>
            <a:r>
              <a:rPr lang="zh-CN" altLang="en-US" sz="2800" b="1">
                <a:solidFill>
                  <a:srgbClr val="000000"/>
                </a:solidFill>
                <a:latin typeface="Times New Roman" panose="02020603050405020304" pitchFamily="2" charset="0"/>
                <a:ea typeface="华文细黑" panose="02010600040101010101" pitchFamily="2" charset="-122"/>
              </a:rPr>
              <a:t>年</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79" name="文本框 3078"/>
          <p:cNvSpPr txBox="1"/>
          <p:nvPr/>
        </p:nvSpPr>
        <p:spPr>
          <a:xfrm>
            <a:off x="5181600" y="2620963"/>
            <a:ext cx="1447800" cy="521970"/>
          </a:xfrm>
          <a:prstGeom prst="rect">
            <a:avLst/>
          </a:prstGeom>
          <a:noFill/>
          <a:ln w="9525">
            <a:noFill/>
          </a:ln>
          <a:effectLst>
            <a:outerShdw dist="17961" dir="2699999" algn="ctr" rotWithShape="0">
              <a:srgbClr val="CC0000"/>
            </a:outerShdw>
          </a:effectLst>
        </p:spPr>
        <p:txBody>
          <a:bodyPr anchor="t">
            <a:spAutoFit/>
          </a:bodyPr>
          <a:p>
            <a:pPr eaLnBrk="0" fontAlgn="b" hangingPunct="0">
              <a:spcBef>
                <a:spcPct val="50000"/>
              </a:spcBef>
            </a:pPr>
            <a:r>
              <a:rPr lang="en-US" altLang="zh-CN" sz="2800" b="1">
                <a:solidFill>
                  <a:srgbClr val="000000"/>
                </a:solidFill>
                <a:latin typeface="Times New Roman" panose="02020603050405020304" pitchFamily="2" charset="0"/>
                <a:ea typeface="华文细黑" panose="02010600040101010101" pitchFamily="2" charset="-122"/>
              </a:rPr>
              <a:t>1919</a:t>
            </a:r>
            <a:r>
              <a:rPr lang="zh-CN" altLang="en-US" sz="2800" b="1">
                <a:solidFill>
                  <a:srgbClr val="000000"/>
                </a:solidFill>
                <a:latin typeface="Times New Roman" panose="02020603050405020304" pitchFamily="2" charset="0"/>
                <a:ea typeface="华文细黑" panose="02010600040101010101" pitchFamily="2" charset="-122"/>
              </a:rPr>
              <a:t>年</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80" name="文本框 3079"/>
          <p:cNvSpPr txBox="1"/>
          <p:nvPr/>
        </p:nvSpPr>
        <p:spPr>
          <a:xfrm>
            <a:off x="8077200" y="2559050"/>
            <a:ext cx="1295400" cy="521970"/>
          </a:xfrm>
          <a:prstGeom prst="rect">
            <a:avLst/>
          </a:prstGeom>
          <a:noFill/>
          <a:ln w="9525">
            <a:noFill/>
          </a:ln>
          <a:effectLst>
            <a:outerShdw dist="17961" dir="2699999" algn="ctr" rotWithShape="0">
              <a:srgbClr val="CC0000"/>
            </a:outerShdw>
          </a:effectLst>
        </p:spPr>
        <p:txBody>
          <a:bodyPr anchor="t">
            <a:spAutoFit/>
          </a:bodyPr>
          <a:p>
            <a:pPr eaLnBrk="0" fontAlgn="b" hangingPunct="0">
              <a:spcBef>
                <a:spcPct val="50000"/>
              </a:spcBef>
            </a:pPr>
            <a:r>
              <a:rPr lang="en-US" altLang="zh-CN" sz="2800" b="1">
                <a:solidFill>
                  <a:srgbClr val="000000"/>
                </a:solidFill>
                <a:latin typeface="Times New Roman" panose="02020603050405020304" pitchFamily="2" charset="0"/>
                <a:ea typeface="华文细黑" panose="02010600040101010101" pitchFamily="2" charset="-122"/>
              </a:rPr>
              <a:t>1949</a:t>
            </a:r>
            <a:r>
              <a:rPr lang="zh-CN" altLang="en-US" sz="2800" b="1">
                <a:solidFill>
                  <a:srgbClr val="000000"/>
                </a:solidFill>
                <a:latin typeface="Times New Roman" panose="02020603050405020304" pitchFamily="2" charset="0"/>
                <a:ea typeface="华文细黑" panose="02010600040101010101" pitchFamily="2" charset="-122"/>
              </a:rPr>
              <a:t>年</a:t>
            </a:r>
            <a:endParaRPr lang="zh-CN" altLang="en-US" sz="2800" b="1">
              <a:solidFill>
                <a:srgbClr val="000000"/>
              </a:solidFill>
              <a:latin typeface="Times New Roman" panose="02020603050405020304" pitchFamily="2" charset="0"/>
              <a:ea typeface="华文细黑" panose="02010600040101010101" pitchFamily="2" charset="-122"/>
            </a:endParaRPr>
          </a:p>
        </p:txBody>
      </p:sp>
      <p:sp>
        <p:nvSpPr>
          <p:cNvPr id="3081" name="文本框 3080"/>
          <p:cNvSpPr txBox="1"/>
          <p:nvPr/>
        </p:nvSpPr>
        <p:spPr>
          <a:xfrm>
            <a:off x="2438400" y="3505200"/>
            <a:ext cx="1600200" cy="460375"/>
          </a:xfrm>
          <a:prstGeom prst="rect">
            <a:avLst/>
          </a:prstGeom>
          <a:solidFill>
            <a:srgbClr val="99CCFF">
              <a:alpha val="50000"/>
            </a:srgbClr>
          </a:solidFill>
          <a:ln w="9525" cap="flat" cmpd="sng">
            <a:solidFill>
              <a:schemeClr val="accent2"/>
            </a:solidFill>
            <a:prstDash val="solid"/>
            <a:miter/>
            <a:headEnd type="none" w="med" len="med"/>
            <a:tailEnd type="none" w="med" len="med"/>
          </a:ln>
        </p:spPr>
        <p:txBody>
          <a:bodyPr anchor="t">
            <a:spAutoFit/>
          </a:bodyPr>
          <a:p>
            <a:pPr eaLnBrk="0" hangingPunct="0">
              <a:spcBef>
                <a:spcPct val="50000"/>
              </a:spcBef>
            </a:pPr>
            <a:r>
              <a:rPr lang="zh-CN" altLang="en-US" sz="2400" b="1">
                <a:solidFill>
                  <a:srgbClr val="000000"/>
                </a:solidFill>
                <a:latin typeface="Times New Roman" panose="02020603050405020304" pitchFamily="2" charset="0"/>
                <a:ea typeface="华文细黑" panose="02010600040101010101" pitchFamily="2" charset="-122"/>
              </a:rPr>
              <a:t>鸦片战争</a:t>
            </a:r>
            <a:endParaRPr lang="zh-CN" altLang="en-US" sz="2400" b="1">
              <a:solidFill>
                <a:srgbClr val="000000"/>
              </a:solidFill>
              <a:latin typeface="Times New Roman" panose="02020603050405020304" pitchFamily="2" charset="0"/>
              <a:ea typeface="华文细黑" panose="02010600040101010101" pitchFamily="2" charset="-122"/>
            </a:endParaRPr>
          </a:p>
        </p:txBody>
      </p:sp>
      <p:sp>
        <p:nvSpPr>
          <p:cNvPr id="3082" name="文本框 3081"/>
          <p:cNvSpPr txBox="1"/>
          <p:nvPr/>
        </p:nvSpPr>
        <p:spPr>
          <a:xfrm>
            <a:off x="5105400" y="3505200"/>
            <a:ext cx="1524000" cy="460375"/>
          </a:xfrm>
          <a:prstGeom prst="rect">
            <a:avLst/>
          </a:prstGeom>
          <a:solidFill>
            <a:srgbClr val="99CCFF">
              <a:alpha val="50000"/>
            </a:srgbClr>
          </a:solidFill>
          <a:ln w="9525" cap="flat" cmpd="sng">
            <a:solidFill>
              <a:schemeClr val="accent2"/>
            </a:solidFill>
            <a:prstDash val="solid"/>
            <a:miter/>
            <a:headEnd type="none" w="med" len="med"/>
            <a:tailEnd type="none" w="med" len="med"/>
          </a:ln>
        </p:spPr>
        <p:txBody>
          <a:bodyPr anchor="t">
            <a:spAutoFit/>
          </a:bodyPr>
          <a:p>
            <a:pPr eaLnBrk="0" hangingPunct="0">
              <a:spcBef>
                <a:spcPct val="50000"/>
              </a:spcBef>
            </a:pPr>
            <a:r>
              <a:rPr lang="zh-CN" altLang="en-US" sz="2400" b="1">
                <a:solidFill>
                  <a:srgbClr val="000000"/>
                </a:solidFill>
                <a:latin typeface="Times New Roman" panose="02020603050405020304" pitchFamily="2" charset="0"/>
                <a:ea typeface="华文细黑" panose="02010600040101010101" pitchFamily="2" charset="-122"/>
              </a:rPr>
              <a:t>五四运动</a:t>
            </a:r>
            <a:endParaRPr lang="zh-CN" altLang="en-US" sz="2400" b="1">
              <a:solidFill>
                <a:srgbClr val="000000"/>
              </a:solidFill>
              <a:latin typeface="Times New Roman" panose="02020603050405020304" pitchFamily="2" charset="0"/>
              <a:ea typeface="华文细黑" panose="02010600040101010101" pitchFamily="2" charset="-122"/>
            </a:endParaRPr>
          </a:p>
        </p:txBody>
      </p:sp>
      <p:sp>
        <p:nvSpPr>
          <p:cNvPr id="3083" name="文本框 3082"/>
          <p:cNvSpPr txBox="1"/>
          <p:nvPr/>
        </p:nvSpPr>
        <p:spPr>
          <a:xfrm>
            <a:off x="7620000" y="3505200"/>
            <a:ext cx="1981200" cy="460375"/>
          </a:xfrm>
          <a:prstGeom prst="rect">
            <a:avLst/>
          </a:prstGeom>
          <a:solidFill>
            <a:srgbClr val="99CCFF">
              <a:alpha val="50000"/>
            </a:srgbClr>
          </a:solidFill>
          <a:ln w="9525" cap="flat" cmpd="sng">
            <a:solidFill>
              <a:schemeClr val="accent2"/>
            </a:solidFill>
            <a:prstDash val="solid"/>
            <a:miter/>
            <a:headEnd type="none" w="med" len="med"/>
            <a:tailEnd type="none" w="med" len="med"/>
          </a:ln>
        </p:spPr>
        <p:txBody>
          <a:bodyPr anchor="t">
            <a:spAutoFit/>
          </a:bodyPr>
          <a:p>
            <a:pPr algn="ctr" eaLnBrk="0" hangingPunct="0">
              <a:spcBef>
                <a:spcPct val="50000"/>
              </a:spcBef>
            </a:pPr>
            <a:r>
              <a:rPr lang="zh-CN" altLang="en-US" sz="2400" b="1">
                <a:solidFill>
                  <a:srgbClr val="000000"/>
                </a:solidFill>
                <a:latin typeface="Times New Roman" panose="02020603050405020304" pitchFamily="2" charset="0"/>
                <a:ea typeface="华文细黑" panose="02010600040101010101" pitchFamily="2" charset="-122"/>
              </a:rPr>
              <a:t>新中国成立</a:t>
            </a:r>
            <a:endParaRPr lang="zh-CN" altLang="en-US" sz="2400" b="1">
              <a:solidFill>
                <a:srgbClr val="000000"/>
              </a:solidFill>
              <a:latin typeface="Times New Roman" panose="02020603050405020304" pitchFamily="2" charset="0"/>
              <a:ea typeface="华文细黑" panose="02010600040101010101" pitchFamily="2" charset="-122"/>
            </a:endParaRPr>
          </a:p>
        </p:txBody>
      </p:sp>
      <p:sp>
        <p:nvSpPr>
          <p:cNvPr id="3084" name="直接连接符 3083"/>
          <p:cNvSpPr/>
          <p:nvPr/>
        </p:nvSpPr>
        <p:spPr>
          <a:xfrm>
            <a:off x="3962400" y="2925763"/>
            <a:ext cx="990600" cy="0"/>
          </a:xfrm>
          <a:prstGeom prst="line">
            <a:avLst/>
          </a:prstGeom>
          <a:ln w="28575" cap="flat" cmpd="sng">
            <a:solidFill>
              <a:schemeClr val="tx1"/>
            </a:solidFill>
            <a:prstDash val="solid"/>
            <a:round/>
            <a:headEnd type="none" w="med" len="med"/>
            <a:tailEnd type="none" w="med" len="med"/>
          </a:ln>
        </p:spPr>
      </p:sp>
      <p:sp>
        <p:nvSpPr>
          <p:cNvPr id="3085" name="直接连接符 3084"/>
          <p:cNvSpPr/>
          <p:nvPr/>
        </p:nvSpPr>
        <p:spPr>
          <a:xfrm>
            <a:off x="6781800" y="2849563"/>
            <a:ext cx="990600" cy="0"/>
          </a:xfrm>
          <a:prstGeom prst="line">
            <a:avLst/>
          </a:prstGeom>
          <a:ln w="28575" cap="flat" cmpd="sng">
            <a:solidFill>
              <a:schemeClr val="tx1"/>
            </a:solidFill>
            <a:prstDash val="solid"/>
            <a:round/>
            <a:headEnd type="none" w="med" len="med"/>
            <a:tailEnd type="none" w="med" len="med"/>
          </a:ln>
        </p:spPr>
      </p:sp>
      <p:sp>
        <p:nvSpPr>
          <p:cNvPr id="3086" name="直接连接符 3085"/>
          <p:cNvSpPr/>
          <p:nvPr/>
        </p:nvSpPr>
        <p:spPr>
          <a:xfrm>
            <a:off x="3048000" y="3078163"/>
            <a:ext cx="0" cy="381000"/>
          </a:xfrm>
          <a:prstGeom prst="line">
            <a:avLst/>
          </a:prstGeom>
          <a:ln w="9525" cap="flat" cmpd="sng">
            <a:solidFill>
              <a:schemeClr val="accent2"/>
            </a:solidFill>
            <a:prstDash val="solid"/>
            <a:round/>
            <a:headEnd type="none" w="med" len="med"/>
            <a:tailEnd type="none" w="med" len="med"/>
          </a:ln>
        </p:spPr>
      </p:sp>
      <p:sp>
        <p:nvSpPr>
          <p:cNvPr id="3087" name="直接连接符 3086"/>
          <p:cNvSpPr/>
          <p:nvPr/>
        </p:nvSpPr>
        <p:spPr>
          <a:xfrm>
            <a:off x="5715000" y="3078163"/>
            <a:ext cx="0" cy="381000"/>
          </a:xfrm>
          <a:prstGeom prst="line">
            <a:avLst/>
          </a:prstGeom>
          <a:ln w="9525" cap="flat" cmpd="sng">
            <a:solidFill>
              <a:schemeClr val="accent2"/>
            </a:solidFill>
            <a:prstDash val="solid"/>
            <a:round/>
            <a:headEnd type="none" w="med" len="med"/>
            <a:tailEnd type="none" w="med" len="med"/>
          </a:ln>
        </p:spPr>
      </p:sp>
      <p:sp>
        <p:nvSpPr>
          <p:cNvPr id="3088" name="直接连接符 3087"/>
          <p:cNvSpPr/>
          <p:nvPr/>
        </p:nvSpPr>
        <p:spPr>
          <a:xfrm>
            <a:off x="8610600" y="3001963"/>
            <a:ext cx="0" cy="381000"/>
          </a:xfrm>
          <a:prstGeom prst="line">
            <a:avLst/>
          </a:prstGeom>
          <a:ln w="9525" cap="flat" cmpd="sng">
            <a:solidFill>
              <a:schemeClr val="accent2"/>
            </a:solidFill>
            <a:prstDash val="solid"/>
            <a:round/>
            <a:headEnd type="none" w="med" len="med"/>
            <a:tailEnd type="none" w="med" len="med"/>
          </a:ln>
        </p:spPr>
      </p:sp>
      <p:sp>
        <p:nvSpPr>
          <p:cNvPr id="3089" name="左大括号 3088"/>
          <p:cNvSpPr/>
          <p:nvPr/>
        </p:nvSpPr>
        <p:spPr>
          <a:xfrm rot="-5368444">
            <a:off x="4189413" y="3230563"/>
            <a:ext cx="381000" cy="2209800"/>
          </a:xfrm>
          <a:prstGeom prst="leftBrace">
            <a:avLst>
              <a:gd name="adj1" fmla="val 48655"/>
              <a:gd name="adj2" fmla="val 49065"/>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90" name="左大括号 3089"/>
          <p:cNvSpPr/>
          <p:nvPr/>
        </p:nvSpPr>
        <p:spPr>
          <a:xfrm rot="-5368444">
            <a:off x="7161213" y="3230563"/>
            <a:ext cx="381000" cy="2209800"/>
          </a:xfrm>
          <a:prstGeom prst="leftBrace">
            <a:avLst>
              <a:gd name="adj1" fmla="val 48655"/>
              <a:gd name="adj2" fmla="val 49065"/>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91" name="文本框 3090"/>
          <p:cNvSpPr txBox="1"/>
          <p:nvPr/>
        </p:nvSpPr>
        <p:spPr>
          <a:xfrm>
            <a:off x="4038600" y="5641975"/>
            <a:ext cx="4876800" cy="583565"/>
          </a:xfrm>
          <a:prstGeom prst="rect">
            <a:avLst/>
          </a:prstGeom>
          <a:noFill/>
          <a:ln w="9525">
            <a:noFill/>
          </a:ln>
          <a:effectLst>
            <a:outerShdw dist="17961" dir="2699999" algn="ctr" rotWithShape="0">
              <a:srgbClr val="CC0000"/>
            </a:outerShdw>
          </a:effectLst>
        </p:spPr>
        <p:txBody>
          <a:bodyPr anchor="t">
            <a:spAutoFit/>
          </a:bodyPr>
          <a:p>
            <a:pPr eaLnBrk="0" hangingPunct="0">
              <a:spcBef>
                <a:spcPct val="50000"/>
              </a:spcBef>
            </a:pPr>
            <a:r>
              <a:rPr lang="zh-CN" altLang="en-US" sz="3200" b="1">
                <a:solidFill>
                  <a:srgbClr val="FF0000"/>
                </a:solidFill>
                <a:latin typeface="Times New Roman" panose="02020603050405020304" pitchFamily="2" charset="0"/>
                <a:ea typeface="华文细黑" panose="02010600040101010101" pitchFamily="2" charset="-122"/>
              </a:rPr>
              <a:t>半殖民地半封建社会</a:t>
            </a:r>
            <a:endParaRPr lang="zh-CN" altLang="en-US" sz="3200" b="1">
              <a:solidFill>
                <a:srgbClr val="FF0000"/>
              </a:solidFill>
              <a:latin typeface="Times New Roman" panose="02020603050405020304" pitchFamily="2" charset="0"/>
              <a:ea typeface="华文细黑" panose="02010600040101010101" pitchFamily="2" charset="-122"/>
            </a:endParaRPr>
          </a:p>
        </p:txBody>
      </p:sp>
      <p:sp>
        <p:nvSpPr>
          <p:cNvPr id="3092" name="左大括号 3091"/>
          <p:cNvSpPr/>
          <p:nvPr/>
        </p:nvSpPr>
        <p:spPr>
          <a:xfrm rot="-5368444">
            <a:off x="5751513" y="3849688"/>
            <a:ext cx="460375" cy="3276600"/>
          </a:xfrm>
          <a:prstGeom prst="leftBrace">
            <a:avLst>
              <a:gd name="adj1" fmla="val 59705"/>
              <a:gd name="adj2" fmla="val 49065"/>
            </a:avLst>
          </a:prstGeom>
          <a:noFill/>
          <a:ln w="38100" cap="flat" cmpd="sng">
            <a:solidFill>
              <a:schemeClr val="tx1"/>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093" name="文本框 3092"/>
          <p:cNvSpPr txBox="1"/>
          <p:nvPr/>
        </p:nvSpPr>
        <p:spPr>
          <a:xfrm>
            <a:off x="4008438" y="836613"/>
            <a:ext cx="4105275" cy="583565"/>
          </a:xfrm>
          <a:prstGeom prst="rect">
            <a:avLst/>
          </a:prstGeom>
          <a:noFill/>
          <a:ln w="9525">
            <a:noFill/>
          </a:ln>
          <a:effectLst>
            <a:outerShdw dist="17961" dir="2699999" algn="ctr" rotWithShape="0">
              <a:schemeClr val="tx2"/>
            </a:outerShdw>
          </a:effectLst>
        </p:spPr>
        <p:txBody>
          <a:bodyPr anchor="t">
            <a:spAutoFit/>
          </a:bodyPr>
          <a:p>
            <a:pPr eaLnBrk="0" hangingPunct="0">
              <a:spcBef>
                <a:spcPct val="50000"/>
              </a:spcBef>
            </a:pPr>
            <a:r>
              <a:rPr lang="zh-CN" altLang="en-US" sz="3200" b="1">
                <a:solidFill>
                  <a:srgbClr val="FF0000"/>
                </a:solidFill>
                <a:latin typeface="Times New Roman" panose="02020603050405020304" pitchFamily="2" charset="0"/>
                <a:ea typeface="华文细黑" panose="02010600040101010101" pitchFamily="2" charset="-122"/>
              </a:rPr>
              <a:t>中国近代史的分期</a:t>
            </a:r>
            <a:endParaRPr lang="zh-CN" altLang="en-US" sz="3200" b="1">
              <a:solidFill>
                <a:srgbClr val="FF0000"/>
              </a:solidFill>
              <a:latin typeface="Times New Roman" panose="02020603050405020304" pitchFamily="2" charset="0"/>
              <a:ea typeface="华文细黑" panose="0201060004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309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2" presetClass="entr" presetSubtype="4" fill="hold" grpId="0" nodeType="clickEffect">
                                  <p:stCondLst>
                                    <p:cond delay="0"/>
                                  </p:stCondLst>
                                  <p:childTnLst>
                                    <p:set>
                                      <p:cBhvr>
                                        <p:cTn id="10" dur="1" fill="hold">
                                          <p:stCondLst>
                                            <p:cond delay="0"/>
                                          </p:stCondLst>
                                        </p:cTn>
                                        <p:tgtEl>
                                          <p:spTgt spid="3074"/>
                                        </p:tgtEl>
                                        <p:attrNameLst>
                                          <p:attrName>style.visibility</p:attrName>
                                        </p:attrNameLst>
                                      </p:cBhvr>
                                      <p:to>
                                        <p:strVal val="visible"/>
                                      </p:to>
                                    </p:set>
                                    <p:animEffect transition="in" filter="slide(fromBottom)">
                                      <p:cBhvr>
                                        <p:cTn id="11" dur="500"/>
                                        <p:tgtEl>
                                          <p:spTgt spid="3074"/>
                                        </p:tgtEl>
                                      </p:cBhvr>
                                    </p:animEffect>
                                  </p:childTnLst>
                                </p:cTn>
                              </p:par>
                            </p:childTnLst>
                          </p:cTn>
                        </p:par>
                        <p:par>
                          <p:cTn id="12" fill="hold">
                            <p:stCondLst>
                              <p:cond delay="500"/>
                            </p:stCondLst>
                            <p:childTnLst>
                              <p:par>
                                <p:cTn id="13" presetID="12" presetClass="entr" presetSubtype="4" fill="hold" nodeType="afterEffect">
                                  <p:stCondLst>
                                    <p:cond delay="0"/>
                                  </p:stCondLst>
                                  <p:childTnLst>
                                    <p:set>
                                      <p:cBhvr>
                                        <p:cTn id="14" dur="1" fill="hold">
                                          <p:stCondLst>
                                            <p:cond delay="0"/>
                                          </p:stCondLst>
                                        </p:cTn>
                                        <p:tgtEl>
                                          <p:spTgt spid="3075"/>
                                        </p:tgtEl>
                                        <p:attrNameLst>
                                          <p:attrName>style.visibility</p:attrName>
                                        </p:attrNameLst>
                                      </p:cBhvr>
                                      <p:to>
                                        <p:strVal val="visible"/>
                                      </p:to>
                                    </p:set>
                                    <p:animEffect transition="in" filter="slide(fromBottom)">
                                      <p:cBhvr>
                                        <p:cTn id="15" dur="500"/>
                                        <p:tgtEl>
                                          <p:spTgt spid="3075"/>
                                        </p:tgtEl>
                                      </p:cBhvr>
                                    </p:animEffec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499"/>
                                          </p:stCondLst>
                                        </p:cTn>
                                        <p:tgtEl>
                                          <p:spTgt spid="3078"/>
                                        </p:tgtEl>
                                        <p:attrNameLst>
                                          <p:attrName>style.visibility</p:attrName>
                                        </p:attrNameLst>
                                      </p:cBhvr>
                                      <p:to>
                                        <p:strVal val="visible"/>
                                      </p:to>
                                    </p:set>
                                  </p:childTnLst>
                                </p:cTn>
                              </p:par>
                            </p:childTnLst>
                          </p:cTn>
                        </p:par>
                        <p:par>
                          <p:cTn id="20" fill="hold">
                            <p:stCondLst>
                              <p:cond delay="500"/>
                            </p:stCondLst>
                            <p:childTnLst>
                              <p:par>
                                <p:cTn id="21" presetID="12" presetClass="entr" presetSubtype="1" fill="hold" nodeType="afterEffect">
                                  <p:stCondLst>
                                    <p:cond delay="0"/>
                                  </p:stCondLst>
                                  <p:childTnLst>
                                    <p:set>
                                      <p:cBhvr>
                                        <p:cTn id="22" dur="1" fill="hold">
                                          <p:stCondLst>
                                            <p:cond delay="0"/>
                                          </p:stCondLst>
                                        </p:cTn>
                                        <p:tgtEl>
                                          <p:spTgt spid="3086"/>
                                        </p:tgtEl>
                                        <p:attrNameLst>
                                          <p:attrName>style.visibility</p:attrName>
                                        </p:attrNameLst>
                                      </p:cBhvr>
                                      <p:to>
                                        <p:strVal val="visible"/>
                                      </p:to>
                                    </p:set>
                                    <p:animEffect transition="in" filter="slide(fromTop)">
                                      <p:cBhvr>
                                        <p:cTn id="23" dur="500"/>
                                        <p:tgtEl>
                                          <p:spTgt spid="3086"/>
                                        </p:tgtEl>
                                      </p:cBhvr>
                                    </p:animEffect>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3081"/>
                                        </p:tgtEl>
                                        <p:attrNameLst>
                                          <p:attrName>style.visibility</p:attrName>
                                        </p:attrNameLst>
                                      </p:cBhvr>
                                      <p:to>
                                        <p:strVal val="visible"/>
                                      </p:to>
                                    </p:set>
                                    <p:anim calcmode="lin" valueType="num">
                                      <p:cBhvr additive="base">
                                        <p:cTn id="27" dur="500" fill="hold"/>
                                        <p:tgtEl>
                                          <p:spTgt spid="3081"/>
                                        </p:tgtEl>
                                        <p:attrNameLst>
                                          <p:attrName>ppt_x</p:attrName>
                                        </p:attrNameLst>
                                      </p:cBhvr>
                                      <p:tavLst>
                                        <p:tav tm="0">
                                          <p:val>
                                            <p:strVal val="#ppt_x"/>
                                          </p:val>
                                        </p:tav>
                                        <p:tav tm="100000">
                                          <p:val>
                                            <p:strVal val="#ppt_x"/>
                                          </p:val>
                                        </p:tav>
                                      </p:tavLst>
                                    </p:anim>
                                    <p:anim calcmode="lin" valueType="num">
                                      <p:cBhvr additive="base">
                                        <p:cTn id="28" dur="500" fill="hold"/>
                                        <p:tgtEl>
                                          <p:spTgt spid="3081"/>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084"/>
                                        </p:tgtEl>
                                        <p:attrNameLst>
                                          <p:attrName>style.visibility</p:attrName>
                                        </p:attrNameLst>
                                      </p:cBhvr>
                                      <p:to>
                                        <p:strVal val="visible"/>
                                      </p:to>
                                    </p:set>
                                    <p:animEffect transition="in" filter="slide(fromLeft)">
                                      <p:cBhvr>
                                        <p:cTn id="32" dur="500"/>
                                        <p:tgtEl>
                                          <p:spTgt spid="3084"/>
                                        </p:tgtEl>
                                      </p:cBhvr>
                                    </p:animEffect>
                                  </p:childTnLst>
                                </p:cTn>
                              </p:par>
                            </p:childTnLst>
                          </p:cTn>
                        </p:par>
                        <p:par>
                          <p:cTn id="33" fill="hold">
                            <p:stCondLst>
                              <p:cond delay="2000"/>
                            </p:stCondLst>
                            <p:childTnLst>
                              <p:par>
                                <p:cTn id="34" presetID="12" presetClass="entr" presetSubtype="8" fill="hold" nodeType="afterEffect">
                                  <p:stCondLst>
                                    <p:cond delay="0"/>
                                  </p:stCondLst>
                                  <p:childTnLst>
                                    <p:set>
                                      <p:cBhvr>
                                        <p:cTn id="35" dur="1" fill="hold">
                                          <p:stCondLst>
                                            <p:cond delay="0"/>
                                          </p:stCondLst>
                                        </p:cTn>
                                        <p:tgtEl>
                                          <p:spTgt spid="3085"/>
                                        </p:tgtEl>
                                        <p:attrNameLst>
                                          <p:attrName>style.visibility</p:attrName>
                                        </p:attrNameLst>
                                      </p:cBhvr>
                                      <p:to>
                                        <p:strVal val="visible"/>
                                      </p:to>
                                    </p:set>
                                    <p:animEffect transition="in" filter="slide(fromLeft)">
                                      <p:cBhvr>
                                        <p:cTn id="36" dur="500"/>
                                        <p:tgtEl>
                                          <p:spTgt spid="3085"/>
                                        </p:tgtEl>
                                      </p:cBhvr>
                                    </p:animEffect>
                                  </p:childTnLst>
                                </p:cTn>
                              </p:par>
                            </p:childTnLst>
                          </p:cTn>
                        </p:par>
                        <p:par>
                          <p:cTn id="37" fill="hold">
                            <p:stCondLst>
                              <p:cond delay="2500"/>
                            </p:stCondLst>
                            <p:childTnLst>
                              <p:par>
                                <p:cTn id="38" presetID="1" presetClass="entr" presetSubtype="0" fill="hold" grpId="0" nodeType="afterEffect">
                                  <p:stCondLst>
                                    <p:cond delay="0"/>
                                  </p:stCondLst>
                                  <p:childTnLst>
                                    <p:set>
                                      <p:cBhvr>
                                        <p:cTn id="39" dur="1" fill="hold">
                                          <p:stCondLst>
                                            <p:cond delay="499"/>
                                          </p:stCondLst>
                                        </p:cTn>
                                        <p:tgtEl>
                                          <p:spTgt spid="3080"/>
                                        </p:tgtEl>
                                        <p:attrNameLst>
                                          <p:attrName>style.visibility</p:attrName>
                                        </p:attrNameLst>
                                      </p:cBhvr>
                                      <p:to>
                                        <p:strVal val="visible"/>
                                      </p:to>
                                    </p:set>
                                  </p:childTnLst>
                                </p:cTn>
                              </p:par>
                            </p:childTnLst>
                          </p:cTn>
                        </p:par>
                        <p:par>
                          <p:cTn id="40" fill="hold">
                            <p:stCondLst>
                              <p:cond delay="3000"/>
                            </p:stCondLst>
                            <p:childTnLst>
                              <p:par>
                                <p:cTn id="41" presetID="12" presetClass="entr" presetSubtype="1" fill="hold" nodeType="afterEffect">
                                  <p:stCondLst>
                                    <p:cond delay="0"/>
                                  </p:stCondLst>
                                  <p:childTnLst>
                                    <p:set>
                                      <p:cBhvr>
                                        <p:cTn id="42" dur="1" fill="hold">
                                          <p:stCondLst>
                                            <p:cond delay="0"/>
                                          </p:stCondLst>
                                        </p:cTn>
                                        <p:tgtEl>
                                          <p:spTgt spid="3088"/>
                                        </p:tgtEl>
                                        <p:attrNameLst>
                                          <p:attrName>style.visibility</p:attrName>
                                        </p:attrNameLst>
                                      </p:cBhvr>
                                      <p:to>
                                        <p:strVal val="visible"/>
                                      </p:to>
                                    </p:set>
                                    <p:animEffect transition="in" filter="slide(fromTop)">
                                      <p:cBhvr>
                                        <p:cTn id="43" dur="500"/>
                                        <p:tgtEl>
                                          <p:spTgt spid="3088"/>
                                        </p:tgtEl>
                                      </p:cBhvr>
                                    </p:animEffect>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83"/>
                                        </p:tgtEl>
                                        <p:attrNameLst>
                                          <p:attrName>style.visibility</p:attrName>
                                        </p:attrNameLst>
                                      </p:cBhvr>
                                      <p:to>
                                        <p:strVal val="visible"/>
                                      </p:to>
                                    </p:set>
                                    <p:anim calcmode="lin" valueType="num">
                                      <p:cBhvr additive="base">
                                        <p:cTn id="47" dur="500" fill="hold"/>
                                        <p:tgtEl>
                                          <p:spTgt spid="3083"/>
                                        </p:tgtEl>
                                        <p:attrNameLst>
                                          <p:attrName>ppt_x</p:attrName>
                                        </p:attrNameLst>
                                      </p:cBhvr>
                                      <p:tavLst>
                                        <p:tav tm="0">
                                          <p:val>
                                            <p:strVal val="#ppt_x"/>
                                          </p:val>
                                        </p:tav>
                                        <p:tav tm="100000">
                                          <p:val>
                                            <p:strVal val="#ppt_x"/>
                                          </p:val>
                                        </p:tav>
                                      </p:tavLst>
                                    </p:anim>
                                    <p:anim calcmode="lin" valueType="num">
                                      <p:cBhvr additive="base">
                                        <p:cTn id="48" dur="500" fill="hold"/>
                                        <p:tgtEl>
                                          <p:spTgt spid="3083"/>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2" presetClass="entr" presetSubtype="4" fill="hold" grpId="0" nodeType="clickEffect">
                                  <p:stCondLst>
                                    <p:cond delay="0"/>
                                  </p:stCondLst>
                                  <p:childTnLst>
                                    <p:set>
                                      <p:cBhvr>
                                        <p:cTn id="52" dur="1" fill="hold">
                                          <p:stCondLst>
                                            <p:cond delay="0"/>
                                          </p:stCondLst>
                                        </p:cTn>
                                        <p:tgtEl>
                                          <p:spTgt spid="3079"/>
                                        </p:tgtEl>
                                        <p:attrNameLst>
                                          <p:attrName>style.visibility</p:attrName>
                                        </p:attrNameLst>
                                      </p:cBhvr>
                                      <p:to>
                                        <p:strVal val="visible"/>
                                      </p:to>
                                    </p:set>
                                    <p:animEffect transition="in" filter="slide(fromBottom)">
                                      <p:cBhvr>
                                        <p:cTn id="53" dur="500"/>
                                        <p:tgtEl>
                                          <p:spTgt spid="3079"/>
                                        </p:tgtEl>
                                      </p:cBhvr>
                                    </p:animEffect>
                                  </p:childTnLst>
                                </p:cTn>
                              </p:par>
                            </p:childTnLst>
                          </p:cTn>
                        </p:par>
                        <p:par>
                          <p:cTn id="54" fill="hold">
                            <p:stCondLst>
                              <p:cond delay="500"/>
                            </p:stCondLst>
                            <p:childTnLst>
                              <p:par>
                                <p:cTn id="55" presetID="12" presetClass="entr" presetSubtype="1" fill="hold" nodeType="afterEffect">
                                  <p:stCondLst>
                                    <p:cond delay="0"/>
                                  </p:stCondLst>
                                  <p:childTnLst>
                                    <p:set>
                                      <p:cBhvr>
                                        <p:cTn id="56" dur="1" fill="hold">
                                          <p:stCondLst>
                                            <p:cond delay="0"/>
                                          </p:stCondLst>
                                        </p:cTn>
                                        <p:tgtEl>
                                          <p:spTgt spid="3087"/>
                                        </p:tgtEl>
                                        <p:attrNameLst>
                                          <p:attrName>style.visibility</p:attrName>
                                        </p:attrNameLst>
                                      </p:cBhvr>
                                      <p:to>
                                        <p:strVal val="visible"/>
                                      </p:to>
                                    </p:set>
                                    <p:animEffect transition="in" filter="slide(fromTop)">
                                      <p:cBhvr>
                                        <p:cTn id="57" dur="500"/>
                                        <p:tgtEl>
                                          <p:spTgt spid="3087"/>
                                        </p:tgtEl>
                                      </p:cBhvr>
                                    </p:animEffect>
                                  </p:childTnLst>
                                </p:cTn>
                              </p:par>
                            </p:childTnLst>
                          </p:cTn>
                        </p:par>
                        <p:par>
                          <p:cTn id="58" fill="hold">
                            <p:stCondLst>
                              <p:cond delay="1000"/>
                            </p:stCondLst>
                            <p:childTnLst>
                              <p:par>
                                <p:cTn id="59" presetID="2" presetClass="entr" presetSubtype="4" fill="hold" grpId="0" nodeType="afterEffect">
                                  <p:stCondLst>
                                    <p:cond delay="0"/>
                                  </p:stCondLst>
                                  <p:childTnLst>
                                    <p:set>
                                      <p:cBhvr>
                                        <p:cTn id="60" dur="1" fill="hold">
                                          <p:stCondLst>
                                            <p:cond delay="0"/>
                                          </p:stCondLst>
                                        </p:cTn>
                                        <p:tgtEl>
                                          <p:spTgt spid="3082"/>
                                        </p:tgtEl>
                                        <p:attrNameLst>
                                          <p:attrName>style.visibility</p:attrName>
                                        </p:attrNameLst>
                                      </p:cBhvr>
                                      <p:to>
                                        <p:strVal val="visible"/>
                                      </p:to>
                                    </p:set>
                                    <p:anim calcmode="lin" valueType="num">
                                      <p:cBhvr additive="base">
                                        <p:cTn id="61" dur="500" fill="hold"/>
                                        <p:tgtEl>
                                          <p:spTgt spid="3082"/>
                                        </p:tgtEl>
                                        <p:attrNameLst>
                                          <p:attrName>ppt_x</p:attrName>
                                        </p:attrNameLst>
                                      </p:cBhvr>
                                      <p:tavLst>
                                        <p:tav tm="0">
                                          <p:val>
                                            <p:strVal val="#ppt_x"/>
                                          </p:val>
                                        </p:tav>
                                        <p:tav tm="100000">
                                          <p:val>
                                            <p:strVal val="#ppt_x"/>
                                          </p:val>
                                        </p:tav>
                                      </p:tavLst>
                                    </p:anim>
                                    <p:anim calcmode="lin" valueType="num">
                                      <p:cBhvr additive="base">
                                        <p:cTn id="62" dur="500" fill="hold"/>
                                        <p:tgtEl>
                                          <p:spTgt spid="3082"/>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12" presetClass="entr" presetSubtype="1" fill="hold" nodeType="clickEffect">
                                  <p:stCondLst>
                                    <p:cond delay="0"/>
                                  </p:stCondLst>
                                  <p:childTnLst>
                                    <p:set>
                                      <p:cBhvr>
                                        <p:cTn id="66" dur="1" fill="hold">
                                          <p:stCondLst>
                                            <p:cond delay="0"/>
                                          </p:stCondLst>
                                        </p:cTn>
                                        <p:tgtEl>
                                          <p:spTgt spid="3089"/>
                                        </p:tgtEl>
                                        <p:attrNameLst>
                                          <p:attrName>style.visibility</p:attrName>
                                        </p:attrNameLst>
                                      </p:cBhvr>
                                      <p:to>
                                        <p:strVal val="visible"/>
                                      </p:to>
                                    </p:set>
                                    <p:animEffect transition="in" filter="slide(fromTop)">
                                      <p:cBhvr>
                                        <p:cTn id="67" dur="500"/>
                                        <p:tgtEl>
                                          <p:spTgt spid="3089"/>
                                        </p:tgtEl>
                                      </p:cBhvr>
                                    </p:animEffect>
                                  </p:childTnLst>
                                </p:cTn>
                              </p:par>
                            </p:childTnLst>
                          </p:cTn>
                        </p:par>
                        <p:par>
                          <p:cTn id="68" fill="hold">
                            <p:stCondLst>
                              <p:cond delay="500"/>
                            </p:stCondLst>
                            <p:childTnLst>
                              <p:par>
                                <p:cTn id="69" presetID="2" presetClass="entr" presetSubtype="4" fill="hold" grpId="0" nodeType="afterEffect">
                                  <p:stCondLst>
                                    <p:cond delay="0"/>
                                  </p:stCondLst>
                                  <p:childTnLst>
                                    <p:set>
                                      <p:cBhvr>
                                        <p:cTn id="70" dur="1" fill="hold">
                                          <p:stCondLst>
                                            <p:cond delay="0"/>
                                          </p:stCondLst>
                                        </p:cTn>
                                        <p:tgtEl>
                                          <p:spTgt spid="3076"/>
                                        </p:tgtEl>
                                        <p:attrNameLst>
                                          <p:attrName>style.visibility</p:attrName>
                                        </p:attrNameLst>
                                      </p:cBhvr>
                                      <p:to>
                                        <p:strVal val="visible"/>
                                      </p:to>
                                    </p:set>
                                    <p:anim calcmode="lin" valueType="num">
                                      <p:cBhvr additive="base">
                                        <p:cTn id="71" dur="500" fill="hold"/>
                                        <p:tgtEl>
                                          <p:spTgt spid="3076"/>
                                        </p:tgtEl>
                                        <p:attrNameLst>
                                          <p:attrName>ppt_x</p:attrName>
                                        </p:attrNameLst>
                                      </p:cBhvr>
                                      <p:tavLst>
                                        <p:tav tm="0">
                                          <p:val>
                                            <p:strVal val="#ppt_x"/>
                                          </p:val>
                                        </p:tav>
                                        <p:tav tm="100000">
                                          <p:val>
                                            <p:strVal val="#ppt_x"/>
                                          </p:val>
                                        </p:tav>
                                      </p:tavLst>
                                    </p:anim>
                                    <p:anim calcmode="lin" valueType="num">
                                      <p:cBhvr additive="base">
                                        <p:cTn id="72" dur="500" fill="hold"/>
                                        <p:tgtEl>
                                          <p:spTgt spid="3076"/>
                                        </p:tgtEl>
                                        <p:attrNameLst>
                                          <p:attrName>ppt_y</p:attrName>
                                        </p:attrNameLst>
                                      </p:cBhvr>
                                      <p:tavLst>
                                        <p:tav tm="0">
                                          <p:val>
                                            <p:strVal val="1+#ppt_h/2"/>
                                          </p:val>
                                        </p:tav>
                                        <p:tav tm="100000">
                                          <p:val>
                                            <p:strVal val="#ppt_y"/>
                                          </p:val>
                                        </p:tav>
                                      </p:tavLst>
                                    </p:anim>
                                  </p:childTnLst>
                                </p:cTn>
                              </p:par>
                            </p:childTnLst>
                          </p:cTn>
                        </p:par>
                        <p:par>
                          <p:cTn id="73" fill="hold">
                            <p:stCondLst>
                              <p:cond delay="1000"/>
                            </p:stCondLst>
                            <p:childTnLst>
                              <p:par>
                                <p:cTn id="74" presetID="12" presetClass="entr" presetSubtype="1" fill="hold" nodeType="afterEffect">
                                  <p:stCondLst>
                                    <p:cond delay="0"/>
                                  </p:stCondLst>
                                  <p:childTnLst>
                                    <p:set>
                                      <p:cBhvr>
                                        <p:cTn id="75" dur="1" fill="hold">
                                          <p:stCondLst>
                                            <p:cond delay="0"/>
                                          </p:stCondLst>
                                        </p:cTn>
                                        <p:tgtEl>
                                          <p:spTgt spid="3090"/>
                                        </p:tgtEl>
                                        <p:attrNameLst>
                                          <p:attrName>style.visibility</p:attrName>
                                        </p:attrNameLst>
                                      </p:cBhvr>
                                      <p:to>
                                        <p:strVal val="visible"/>
                                      </p:to>
                                    </p:set>
                                    <p:animEffect transition="in" filter="slide(fromTop)">
                                      <p:cBhvr>
                                        <p:cTn id="76" dur="500"/>
                                        <p:tgtEl>
                                          <p:spTgt spid="3090"/>
                                        </p:tgtEl>
                                      </p:cBhvr>
                                    </p:animEffect>
                                  </p:childTnLst>
                                </p:cTn>
                              </p:par>
                            </p:childTnLst>
                          </p:cTn>
                        </p:par>
                        <p:par>
                          <p:cTn id="77" fill="hold">
                            <p:stCondLst>
                              <p:cond delay="1500"/>
                            </p:stCondLst>
                            <p:childTnLst>
                              <p:par>
                                <p:cTn id="78" presetID="2" presetClass="entr" presetSubtype="4" fill="hold" grpId="0" nodeType="afterEffect">
                                  <p:stCondLst>
                                    <p:cond delay="0"/>
                                  </p:stCondLst>
                                  <p:childTnLst>
                                    <p:set>
                                      <p:cBhvr>
                                        <p:cTn id="79" dur="1" fill="hold">
                                          <p:stCondLst>
                                            <p:cond delay="0"/>
                                          </p:stCondLst>
                                        </p:cTn>
                                        <p:tgtEl>
                                          <p:spTgt spid="3077"/>
                                        </p:tgtEl>
                                        <p:attrNameLst>
                                          <p:attrName>style.visibility</p:attrName>
                                        </p:attrNameLst>
                                      </p:cBhvr>
                                      <p:to>
                                        <p:strVal val="visible"/>
                                      </p:to>
                                    </p:set>
                                    <p:anim calcmode="lin" valueType="num">
                                      <p:cBhvr additive="base">
                                        <p:cTn id="80" dur="500" fill="hold"/>
                                        <p:tgtEl>
                                          <p:spTgt spid="3077"/>
                                        </p:tgtEl>
                                        <p:attrNameLst>
                                          <p:attrName>ppt_x</p:attrName>
                                        </p:attrNameLst>
                                      </p:cBhvr>
                                      <p:tavLst>
                                        <p:tav tm="0">
                                          <p:val>
                                            <p:strVal val="#ppt_x"/>
                                          </p:val>
                                        </p:tav>
                                        <p:tav tm="100000">
                                          <p:val>
                                            <p:strVal val="#ppt_x"/>
                                          </p:val>
                                        </p:tav>
                                      </p:tavLst>
                                    </p:anim>
                                    <p:anim calcmode="lin" valueType="num">
                                      <p:cBhvr additive="base">
                                        <p:cTn id="81" dur="500" fill="hold"/>
                                        <p:tgtEl>
                                          <p:spTgt spid="3077"/>
                                        </p:tgtEl>
                                        <p:attrNameLst>
                                          <p:attrName>ppt_y</p:attrName>
                                        </p:attrNameLst>
                                      </p:cBhvr>
                                      <p:tavLst>
                                        <p:tav tm="0">
                                          <p:val>
                                            <p:strVal val="1+#ppt_h/2"/>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2" presetClass="entr" presetSubtype="1" fill="hold" nodeType="clickEffect">
                                  <p:stCondLst>
                                    <p:cond delay="0"/>
                                  </p:stCondLst>
                                  <p:childTnLst>
                                    <p:set>
                                      <p:cBhvr>
                                        <p:cTn id="85" dur="1" fill="hold">
                                          <p:stCondLst>
                                            <p:cond delay="0"/>
                                          </p:stCondLst>
                                        </p:cTn>
                                        <p:tgtEl>
                                          <p:spTgt spid="3092"/>
                                        </p:tgtEl>
                                        <p:attrNameLst>
                                          <p:attrName>style.visibility</p:attrName>
                                        </p:attrNameLst>
                                      </p:cBhvr>
                                      <p:to>
                                        <p:strVal val="visible"/>
                                      </p:to>
                                    </p:set>
                                    <p:animEffect transition="in" filter="slide(fromTop)">
                                      <p:cBhvr>
                                        <p:cTn id="86" dur="500"/>
                                        <p:tgtEl>
                                          <p:spTgt spid="3092"/>
                                        </p:tgtEl>
                                      </p:cBhvr>
                                    </p:animEffect>
                                  </p:childTnLst>
                                </p:cTn>
                              </p:par>
                            </p:childTnLst>
                          </p:cTn>
                        </p:par>
                        <p:par>
                          <p:cTn id="87" fill="hold">
                            <p:stCondLst>
                              <p:cond delay="500"/>
                            </p:stCondLst>
                            <p:childTnLst>
                              <p:par>
                                <p:cTn id="88" presetID="3" presetClass="entr" presetSubtype="10" fill="hold" grpId="0" nodeType="afterEffect">
                                  <p:stCondLst>
                                    <p:cond delay="0"/>
                                  </p:stCondLst>
                                  <p:childTnLst>
                                    <p:set>
                                      <p:cBhvr>
                                        <p:cTn id="89" dur="1" fill="hold">
                                          <p:stCondLst>
                                            <p:cond delay="0"/>
                                          </p:stCondLst>
                                        </p:cTn>
                                        <p:tgtEl>
                                          <p:spTgt spid="3091"/>
                                        </p:tgtEl>
                                        <p:attrNameLst>
                                          <p:attrName>style.visibility</p:attrName>
                                        </p:attrNameLst>
                                      </p:cBhvr>
                                      <p:to>
                                        <p:strVal val="visible"/>
                                      </p:to>
                                    </p:set>
                                    <p:animEffect transition="in" filter="blinds(horizontal)">
                                      <p:cBhvr>
                                        <p:cTn id="90" dur="500"/>
                                        <p:tgtEl>
                                          <p:spTgt spid="30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bldLvl="0" animBg="1"/>
      <p:bldP spid="3076" grpId="0" bldLvl="0" animBg="1"/>
      <p:bldP spid="3077" grpId="0" bldLvl="0" animBg="1"/>
      <p:bldP spid="3078" grpId="0" bldLvl="0" animBg="1"/>
      <p:bldP spid="3079" grpId="0" bldLvl="0" animBg="1"/>
      <p:bldP spid="3080" grpId="0" bldLvl="0" animBg="1"/>
      <p:bldP spid="3081" grpId="0" bldLvl="0" animBg="1"/>
      <p:bldP spid="3082" grpId="0" bldLvl="0" animBg="1"/>
      <p:bldP spid="3083" grpId="0" bldLvl="0" animBg="1"/>
      <p:bldP spid="3091" grpId="0" bldLvl="0" animBg="1"/>
      <p:bldP spid="3093"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9218" name="Group 2"/>
          <p:cNvGraphicFramePr>
            <a:graphicFrameLocks noGrp="1"/>
          </p:cNvGraphicFramePr>
          <p:nvPr/>
        </p:nvGraphicFramePr>
        <p:xfrm>
          <a:off x="1600200" y="876300"/>
          <a:ext cx="9144000" cy="5459095"/>
        </p:xfrm>
        <a:graphic>
          <a:graphicData uri="http://schemas.openxmlformats.org/drawingml/2006/table">
            <a:tbl>
              <a:tblPr/>
              <a:tblGrid>
                <a:gridCol w="2133600"/>
                <a:gridCol w="3505200"/>
                <a:gridCol w="3505200"/>
              </a:tblGrid>
              <a:tr h="64008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3600" b="1" i="0" u="none" strike="noStrike" cap="none" normalizeH="0" baseline="0" smtClean="0">
                        <a:ln>
                          <a:noFill/>
                        </a:ln>
                        <a:solidFill>
                          <a:srgbClr val="FFFF00"/>
                        </a:solidFill>
                        <a:effectLst>
                          <a:outerShdw blurRad="38100" dist="38100" dir="2700000" algn="tl">
                            <a:srgbClr val="000000"/>
                          </a:outerShdw>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rPr>
                        <a:t>旧民主主义革命</a:t>
                      </a:r>
                      <a:endPar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rPr>
                        <a:t>新民主主义革命</a:t>
                      </a:r>
                      <a:endParaRPr kumimoji="0" lang="zh-CN" sz="3600" b="1" i="0" u="none" strike="noStrike" cap="none" normalizeH="0" baseline="0" smtClean="0">
                        <a:ln>
                          <a:noFill/>
                        </a:ln>
                        <a:gradFill>
                          <a:gsLst>
                            <a:gs pos="0">
                              <a:srgbClr val="7B32B2"/>
                            </a:gs>
                            <a:gs pos="100000">
                              <a:srgbClr val="401A5D"/>
                            </a:gs>
                          </a:gsLst>
                          <a:lin scaled="0"/>
                        </a:gra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社会性质</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半殖民地半封建社会</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57975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斗争对象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帝国主义和封建主义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57912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革命任务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反帝反封建</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cPr/>
                </a:tc>
              </a:tr>
              <a:tr h="58039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领导阶级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资产阶级</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无产阶级</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7912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指导思想 </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旧三民主义</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rPr>
                        <a:t>马克思主义</a:t>
                      </a:r>
                      <a:endParaRPr kumimoji="0" lang="zh-CN" sz="32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前途 </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资产阶级</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社会主义</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135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群众基础 </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不敢发动群众</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有广泛群众基础</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0080">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革命性质</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rPr>
                        <a:t>资产阶级民主革命</a:t>
                      </a:r>
                      <a:endParaRPr kumimoji="0" lang="zh-CN" sz="3600" b="1" i="0" u="none" strike="noStrike" cap="none" normalizeH="0" baseline="0" smtClean="0">
                        <a:ln>
                          <a:noFill/>
                        </a:ln>
                        <a:solidFill>
                          <a:schemeClr val="tx1"/>
                        </a:solidFill>
                        <a:effectLst/>
                        <a:latin typeface="Arial" panose="020B0604020202020204" pitchFamily="34" charset="0"/>
                        <a:ea typeface="黑体" panose="02010609060101010101"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cPr/>
                </a:tc>
              </a:tr>
            </a:tbl>
          </a:graphicData>
        </a:graphic>
      </p:graphicFrame>
      <p:sp>
        <p:nvSpPr>
          <p:cNvPr id="9257" name="Text Box 41"/>
          <p:cNvSpPr txBox="1">
            <a:spLocks noChangeArrowheads="1"/>
          </p:cNvSpPr>
          <p:nvPr/>
        </p:nvSpPr>
        <p:spPr bwMode="auto">
          <a:xfrm>
            <a:off x="3002280" y="120650"/>
            <a:ext cx="9144000" cy="645160"/>
          </a:xfrm>
          <a:prstGeom prst="rect">
            <a:avLst/>
          </a:prstGeom>
          <a:noFill/>
          <a:ln w="9525">
            <a:noFill/>
            <a:miter lim="800000"/>
          </a:ln>
          <a:effectLst/>
        </p:spPr>
        <p:txBody>
          <a:bodyPr>
            <a:spAutoFit/>
          </a:bodyPr>
          <a:lstStyle/>
          <a:p>
            <a:pPr marR="0" defTabSz="914400">
              <a:spcBef>
                <a:spcPct val="50000"/>
              </a:spcBef>
              <a:buClrTx/>
              <a:buSzTx/>
              <a:defRPr/>
            </a:pPr>
            <a:r>
              <a:rPr kumimoji="0" lang="zh-CN" sz="3600" b="1" kern="1200" cap="none" spc="0" normalizeH="0" baseline="0" noProof="0">
                <a:solidFill>
                  <a:srgbClr val="FF0000"/>
                </a:solidFill>
                <a:effectLst/>
                <a:latin typeface="Times New Roman" panose="02020603050405020304" pitchFamily="2" charset="0"/>
                <a:ea typeface="黑体" panose="02010609060101010101" charset="-122"/>
                <a:cs typeface="+mn-cs"/>
              </a:rPr>
              <a:t>比较新旧民主主义革命的异同</a:t>
            </a:r>
            <a:endParaRPr kumimoji="0" lang="zh-CN" sz="3600" b="1" kern="1200" cap="none" spc="0" normalizeH="0" baseline="0" noProof="0">
              <a:solidFill>
                <a:srgbClr val="FF0000"/>
              </a:solidFill>
              <a:effectLst/>
              <a:latin typeface="Times New Roman" panose="02020603050405020304" pitchFamily="2" charset="0"/>
              <a:ea typeface="黑体" panose="02010609060101010101"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linds(horizontal)">
                                      <p:cBhvr>
                                        <p:cTn id="7" dur="5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584200" y="262890"/>
            <a:ext cx="10163175" cy="848360"/>
          </a:xfrm>
        </p:spPr>
        <p:txBody>
          <a:bodyPr/>
          <a:p>
            <a:r>
              <a:rPr lang="zh-CN" altLang="en-US" sz="4000" b="1"/>
              <a:t>一、五四运动和马克思主义在中国传播</a:t>
            </a:r>
            <a:endParaRPr lang="zh-CN" altLang="en-US" sz="4000" b="1"/>
          </a:p>
        </p:txBody>
      </p:sp>
      <p:sp>
        <p:nvSpPr>
          <p:cNvPr id="10242" name="Text Box 2"/>
          <p:cNvSpPr txBox="1">
            <a:spLocks noChangeArrowheads="1"/>
          </p:cNvSpPr>
          <p:nvPr/>
        </p:nvSpPr>
        <p:spPr bwMode="auto">
          <a:xfrm>
            <a:off x="838200" y="2176145"/>
            <a:ext cx="10579735" cy="46774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材料：由于中国民族工业的发展和帝国主义在华的企业增加，中国工人由第一次世界大战前的</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100</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万，增至战后的</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200</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万</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文化斗争是中国现代社会政治变革的先导。</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1915</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年</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9</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月，</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新青年</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杂志的出版，标志着彻底反封建文化运动的开始</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在俄国十月革命的影响下，中国涌现出一批具有共产主义思想的知识分子，他们是马克思主义的积极传播者。</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1918</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年</a:t>
            </a:r>
            <a:r>
              <a:rPr kumimoji="0" 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11</a:t>
            </a:r>
            <a:r>
              <a:rPr kumimoji="0" lang="zh-CN" altLang="en-US" sz="3200" b="1" kern="1200" cap="none" spc="0" normalizeH="0" baseline="0" noProof="0">
                <a:effectLst/>
                <a:latin typeface="宋体" panose="02010600030101010101" pitchFamily="2" charset="-122"/>
                <a:ea typeface="宋体" panose="02010600030101010101" pitchFamily="2" charset="-122"/>
                <a:cs typeface="宋体" panose="02010600030101010101" pitchFamily="2" charset="-122"/>
              </a:rPr>
              <a:t>月结束的第一次世界大战，把俄国十月革命后中国的新的爱国主义运动推向了高潮。           </a:t>
            </a: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                                                            </a:t>
            </a:r>
            <a:endPar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endParaRPr>
          </a:p>
          <a:p>
            <a:pPr marR="0" defTabSz="914400">
              <a:spcBef>
                <a:spcPct val="50000"/>
              </a:spcBef>
              <a:buClrTx/>
              <a:buSzTx/>
              <a:buFont typeface="Arial" panose="020B0604020202020204" pitchFamily="34" charset="0"/>
              <a:buNone/>
              <a:defRPr/>
            </a:pP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                   </a:t>
            </a:r>
            <a:r>
              <a:rPr kumimoji="0" lang="en-US" altLang="zh-CN" sz="2800" b="1" kern="1200" cap="none" spc="0" normalizeH="0" baseline="0" noProof="0">
                <a:effectLst/>
                <a:latin typeface="华文中宋" panose="02010600040101010101" pitchFamily="2" charset="-122"/>
                <a:ea typeface="华文中宋" panose="02010600040101010101" pitchFamily="2" charset="-122"/>
                <a:cs typeface="+mn-cs"/>
              </a:rPr>
              <a:t>——</a:t>
            </a: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吴于廑、齐世荣主编</a:t>
            </a:r>
            <a:r>
              <a:rPr kumimoji="0" lang="en-US" sz="2800" b="1" kern="1200" cap="none" spc="0" normalizeH="0" baseline="0" noProof="0">
                <a:effectLst/>
                <a:latin typeface="华文中宋" panose="02010600040101010101" pitchFamily="2" charset="-122"/>
                <a:ea typeface="华文中宋" panose="02010600040101010101" pitchFamily="2" charset="-122"/>
                <a:cs typeface="+mn-cs"/>
              </a:rPr>
              <a:t>《</a:t>
            </a:r>
            <a:r>
              <a:rPr kumimoji="0" lang="zh-CN" altLang="en-US" sz="2800" b="1" kern="1200" cap="none" spc="0" normalizeH="0" baseline="0" noProof="0">
                <a:effectLst/>
                <a:latin typeface="华文中宋" panose="02010600040101010101" pitchFamily="2" charset="-122"/>
                <a:ea typeface="华文中宋" panose="02010600040101010101" pitchFamily="2" charset="-122"/>
                <a:cs typeface="+mn-cs"/>
              </a:rPr>
              <a:t>世界史 现代卷</a:t>
            </a:r>
            <a:r>
              <a:rPr kumimoji="0" lang="en-US" sz="2800" b="1" kern="1200" cap="none" spc="0" normalizeH="0" baseline="0" noProof="0">
                <a:effectLst/>
                <a:latin typeface="华文中宋" panose="02010600040101010101" pitchFamily="2" charset="-122"/>
                <a:ea typeface="华文中宋" panose="02010600040101010101" pitchFamily="2" charset="-122"/>
                <a:cs typeface="+mn-cs"/>
              </a:rPr>
              <a:t>》</a:t>
            </a:r>
            <a:endParaRPr kumimoji="0" lang="en-US" sz="2800" b="1" kern="1200" cap="none" spc="0" normalizeH="0" baseline="0" noProof="0">
              <a:effectLst/>
              <a:latin typeface="华文中宋" panose="02010600040101010101" pitchFamily="2" charset="-122"/>
              <a:ea typeface="华文中宋" panose="02010600040101010101" pitchFamily="2" charset="-122"/>
              <a:cs typeface="+mn-cs"/>
            </a:endParaRPr>
          </a:p>
        </p:txBody>
      </p:sp>
      <p:sp>
        <p:nvSpPr>
          <p:cNvPr id="10" name="Text Box 9"/>
          <p:cNvSpPr txBox="1"/>
          <p:nvPr/>
        </p:nvSpPr>
        <p:spPr>
          <a:xfrm>
            <a:off x="949960" y="1351915"/>
            <a:ext cx="5801995" cy="583565"/>
          </a:xfrm>
          <a:prstGeom prst="rect">
            <a:avLst/>
          </a:prstGeom>
          <a:noFill/>
          <a:ln w="9525">
            <a:noFill/>
          </a:ln>
        </p:spPr>
        <p:txBody>
          <a:bodyPr wrap="square">
            <a:spAutoFit/>
          </a:bodyPr>
          <a:p>
            <a:pPr>
              <a:spcBef>
                <a:spcPct val="50000"/>
              </a:spcBef>
            </a:pPr>
            <a:r>
              <a:rPr lang="en-US" altLang="zh-CN" sz="3200" b="1" dirty="0">
                <a:solidFill>
                  <a:srgbClr val="FF0000"/>
                </a:solidFill>
                <a:latin typeface="Arial" panose="020B0604020202020204" pitchFamily="34" charset="0"/>
              </a:rPr>
              <a:t>1</a:t>
            </a:r>
            <a:r>
              <a:rPr lang="zh-CN" altLang="en-US" sz="3200" b="1" dirty="0">
                <a:solidFill>
                  <a:srgbClr val="FF0000"/>
                </a:solidFill>
                <a:latin typeface="Arial" panose="020B0604020202020204" pitchFamily="34" charset="0"/>
              </a:rPr>
              <a:t>、</a:t>
            </a:r>
            <a:r>
              <a:rPr lang="zh-CN" altLang="en-US" sz="3200" b="1" dirty="0">
                <a:solidFill>
                  <a:srgbClr val="FF0000"/>
                </a:solidFill>
                <a:latin typeface="Arial" panose="020B0604020202020204" pitchFamily="34" charset="0"/>
              </a:rPr>
              <a:t>五四运动爆发的背景</a:t>
            </a:r>
            <a:endParaRPr lang="zh-CN" altLang="en-US" sz="3200" b="1" dirty="0">
              <a:solidFill>
                <a:srgbClr val="FF0000"/>
              </a:solidFill>
              <a:latin typeface="Arial" panose="020B0604020202020204"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 name="Text Box 6"/>
          <p:cNvSpPr txBox="1">
            <a:spLocks noChangeArrowheads="1"/>
          </p:cNvSpPr>
          <p:nvPr/>
        </p:nvSpPr>
        <p:spPr bwMode="auto">
          <a:xfrm>
            <a:off x="1430020" y="1576070"/>
            <a:ext cx="9332595" cy="645160"/>
          </a:xfrm>
          <a:prstGeom prst="rect">
            <a:avLst/>
          </a:prstGeom>
          <a:noFill/>
          <a:ln w="38100">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en-US" altLang="zh-CN"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  </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a:t>
            </a:r>
            <a:r>
              <a:rPr kumimoji="0" lang="en-US" altLang="zh-CN"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1</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民族</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工业发展，</a:t>
            </a:r>
            <a:r>
              <a:rPr kumimoji="0" lang="zh-CN" altLang="en-US" sz="3600" b="1" kern="1200" cap="none" spc="0" normalizeH="0" baseline="0" noProof="0">
                <a:solidFill>
                  <a:srgbClr val="FF0000"/>
                </a:solidFill>
                <a:effectLst/>
                <a:latin typeface="Arial" panose="020B0604020202020204" pitchFamily="34" charset="0"/>
                <a:ea typeface="宋体" panose="02010600030101010101" pitchFamily="2" charset="-122"/>
                <a:cs typeface="+mn-cs"/>
              </a:rPr>
              <a:t>工人阶级队伍</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壮大</a:t>
            </a:r>
            <a:endPar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endParaRPr>
          </a:p>
        </p:txBody>
      </p:sp>
      <p:sp>
        <p:nvSpPr>
          <p:cNvPr id="12" name="Text Box 7"/>
          <p:cNvSpPr txBox="1">
            <a:spLocks noChangeArrowheads="1"/>
          </p:cNvSpPr>
          <p:nvPr/>
        </p:nvSpPr>
        <p:spPr bwMode="auto">
          <a:xfrm>
            <a:off x="1686560" y="2838450"/>
            <a:ext cx="8636000" cy="645160"/>
          </a:xfrm>
          <a:prstGeom prst="rect">
            <a:avLst/>
          </a:prstGeom>
          <a:noFill/>
          <a:ln w="38100">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a:t>
            </a:r>
            <a:r>
              <a:rPr kumimoji="0" lang="en-US" altLang="zh-CN"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2</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新文化运动进一步解放人们</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思想</a:t>
            </a:r>
            <a:endParaRPr kumimoji="0" lang="zh-CN" altLang="en-US" sz="3600" b="1" kern="1200" cap="none" spc="0" normalizeH="0" baseline="0" noProof="0">
              <a:effectLst/>
              <a:latin typeface="Arial" panose="020B0604020202020204" pitchFamily="34" charset="0"/>
              <a:ea typeface="宋体" panose="02010600030101010101" pitchFamily="2" charset="-122"/>
              <a:cs typeface="+mn-cs"/>
            </a:endParaRPr>
          </a:p>
        </p:txBody>
      </p:sp>
      <p:sp>
        <p:nvSpPr>
          <p:cNvPr id="13" name="Text Box 8"/>
          <p:cNvSpPr txBox="1">
            <a:spLocks noChangeArrowheads="1"/>
          </p:cNvSpPr>
          <p:nvPr/>
        </p:nvSpPr>
        <p:spPr bwMode="auto">
          <a:xfrm>
            <a:off x="1696720" y="4149725"/>
            <a:ext cx="8546465" cy="1198880"/>
          </a:xfrm>
          <a:prstGeom prst="rect">
            <a:avLst/>
          </a:prstGeom>
          <a:noFill/>
          <a:ln w="38100">
            <a:no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p>
            <a:pPr marR="0" defTabSz="914400">
              <a:spcBef>
                <a:spcPct val="50000"/>
              </a:spcBef>
              <a:buClrTx/>
              <a:buSzTx/>
              <a:buFont typeface="Arial" panose="020B0604020202020204" pitchFamily="34" charset="0"/>
              <a:buNone/>
              <a:defRPr/>
            </a:pP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a:t>
            </a:r>
            <a:r>
              <a:rPr kumimoji="0" lang="en-US" altLang="zh-CN"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3</a:t>
            </a:r>
            <a:r>
              <a:rPr kumimoji="0" lang="zh-CN" altLang="en-US" sz="3600" b="1" kern="1200" cap="none" spc="0" normalizeH="0" baseline="0" noProof="0">
                <a:effectLst>
                  <a:outerShdw blurRad="38100" dist="38100" dir="2700000" algn="tl">
                    <a:srgbClr val="FFFFFF"/>
                  </a:outerShdw>
                </a:effectLst>
                <a:latin typeface="Arial" panose="020B0604020202020204" pitchFamily="34" charset="0"/>
                <a:ea typeface="宋体" panose="02010600030101010101" pitchFamily="2" charset="-122"/>
                <a:cs typeface="+mn-cs"/>
              </a:rPr>
              <a:t>）</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俄国</a:t>
            </a:r>
            <a:r>
              <a:rPr kumimoji="0" lang="zh-CN" altLang="en-US" sz="3600" b="1" kern="1200" cap="none" spc="0" normalizeH="0" baseline="0" noProof="0">
                <a:solidFill>
                  <a:srgbClr val="FF0000"/>
                </a:solidFill>
                <a:effectLst/>
                <a:latin typeface="Arial" panose="020B0604020202020204" pitchFamily="34" charset="0"/>
                <a:ea typeface="宋体" panose="02010600030101010101" pitchFamily="2" charset="-122"/>
                <a:cs typeface="+mn-cs"/>
              </a:rPr>
              <a:t>十月革命</a:t>
            </a:r>
            <a:r>
              <a:rPr kumimoji="0" lang="zh-CN" altLang="en-US" sz="3600" b="1" kern="1200" cap="none" spc="0" normalizeH="0" baseline="0" noProof="0">
                <a:effectLst/>
                <a:latin typeface="Arial" panose="020B0604020202020204" pitchFamily="34" charset="0"/>
                <a:ea typeface="宋体" panose="02010600030101010101" pitchFamily="2" charset="-122"/>
                <a:cs typeface="+mn-cs"/>
              </a:rPr>
              <a:t>给中国指明了道路，新文化运动阵营出现分化</a:t>
            </a:r>
            <a:endParaRPr kumimoji="0" lang="zh-CN" altLang="en-US" sz="3600" b="1" kern="1200" cap="none" spc="0" normalizeH="0" baseline="0" noProof="0">
              <a:effectLst/>
              <a:latin typeface="Arial" panose="020B0604020202020204" pitchFamily="34" charset="0"/>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1+#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500"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6" name="Picture 2" descr="巴黎和会2"/>
          <p:cNvPicPr>
            <a:picLocks noChangeAspect="1"/>
          </p:cNvPicPr>
          <p:nvPr/>
        </p:nvPicPr>
        <p:blipFill>
          <a:blip r:embed="rId1"/>
          <a:stretch>
            <a:fillRect/>
          </a:stretch>
        </p:blipFill>
        <p:spPr>
          <a:xfrm>
            <a:off x="1577340" y="160020"/>
            <a:ext cx="8699500" cy="4304665"/>
          </a:xfrm>
          <a:prstGeom prst="rect">
            <a:avLst/>
          </a:prstGeom>
          <a:noFill/>
          <a:ln w="9525">
            <a:noFill/>
          </a:ln>
        </p:spPr>
      </p:pic>
      <p:sp>
        <p:nvSpPr>
          <p:cNvPr id="11267" name="Text Box 3"/>
          <p:cNvSpPr txBox="1"/>
          <p:nvPr/>
        </p:nvSpPr>
        <p:spPr>
          <a:xfrm>
            <a:off x="1935480" y="5173980"/>
            <a:ext cx="7803515" cy="1383665"/>
          </a:xfrm>
          <a:prstGeom prst="rect">
            <a:avLst/>
          </a:prstGeom>
          <a:noFill/>
          <a:ln w="9525">
            <a:noFill/>
          </a:ln>
        </p:spPr>
        <p:txBody>
          <a:bodyPr wrap="square">
            <a:spAutoFit/>
          </a:bodyPr>
          <a:p>
            <a:pPr indent="0" fontAlgn="auto">
              <a:spcBef>
                <a:spcPts val="0"/>
              </a:spcBef>
              <a:buClr>
                <a:srgbClr val="CC0066"/>
              </a:buClr>
              <a:buSzPct val="80000"/>
              <a:buFont typeface="Wingdings" panose="05000000000000000000" pitchFamily="2" charset="2"/>
              <a:buNone/>
            </a:pPr>
            <a:r>
              <a:rPr lang="zh-CN" altLang="en-US" sz="2800" b="1" dirty="0">
                <a:solidFill>
                  <a:srgbClr val="7030A0"/>
                </a:solidFill>
                <a:latin typeface="楷体" panose="02010609060101010101" charset="-122"/>
                <a:ea typeface="楷体" panose="02010609060101010101" charset="-122"/>
                <a:cs typeface="楷体" panose="02010609060101010101" charset="-122"/>
              </a:rPr>
              <a:t>废除帝国主义国家在中国的一切特权</a:t>
            </a:r>
            <a:endParaRPr lang="zh-CN" altLang="en-US" sz="2800" b="1" dirty="0">
              <a:solidFill>
                <a:srgbClr val="7030A0"/>
              </a:solidFill>
              <a:latin typeface="楷体" panose="02010609060101010101" charset="-122"/>
              <a:ea typeface="楷体" panose="02010609060101010101" charset="-122"/>
              <a:cs typeface="楷体" panose="02010609060101010101" charset="-122"/>
            </a:endParaRPr>
          </a:p>
          <a:p>
            <a:pPr indent="0" fontAlgn="auto">
              <a:spcBef>
                <a:spcPts val="0"/>
              </a:spcBef>
              <a:buClr>
                <a:srgbClr val="CC0066"/>
              </a:buClr>
              <a:buSzPct val="80000"/>
              <a:buFont typeface="Wingdings" panose="05000000000000000000" pitchFamily="2" charset="2"/>
              <a:buNone/>
            </a:pPr>
            <a:r>
              <a:rPr lang="zh-CN" altLang="en-US" sz="2800" b="1" dirty="0">
                <a:solidFill>
                  <a:srgbClr val="7030A0"/>
                </a:solidFill>
                <a:latin typeface="楷体" panose="02010609060101010101" charset="-122"/>
                <a:ea typeface="楷体" panose="02010609060101010101" charset="-122"/>
                <a:cs typeface="楷体" panose="02010609060101010101" charset="-122"/>
              </a:rPr>
              <a:t>取消“二十一条”（</a:t>
            </a:r>
            <a:r>
              <a:rPr lang="en-US" altLang="zh-CN" sz="2800" b="1" dirty="0">
                <a:solidFill>
                  <a:srgbClr val="7030A0"/>
                </a:solidFill>
                <a:latin typeface="楷体" panose="02010609060101010101" charset="-122"/>
                <a:ea typeface="楷体" panose="02010609060101010101" charset="-122"/>
                <a:cs typeface="楷体" panose="02010609060101010101" charset="-122"/>
              </a:rPr>
              <a:t>1915</a:t>
            </a:r>
            <a:r>
              <a:rPr lang="zh-CN" altLang="en-US" sz="2800" b="1" dirty="0">
                <a:solidFill>
                  <a:srgbClr val="7030A0"/>
                </a:solidFill>
                <a:latin typeface="楷体" panose="02010609060101010101" charset="-122"/>
                <a:ea typeface="楷体" panose="02010609060101010101" charset="-122"/>
                <a:cs typeface="楷体" panose="02010609060101010101" charset="-122"/>
              </a:rPr>
              <a:t>年</a:t>
            </a:r>
            <a:r>
              <a:rPr lang="en-US" altLang="zh-CN" sz="2800" b="1" dirty="0">
                <a:solidFill>
                  <a:srgbClr val="7030A0"/>
                </a:solidFill>
                <a:latin typeface="楷体" panose="02010609060101010101" charset="-122"/>
                <a:ea typeface="楷体" panose="02010609060101010101" charset="-122"/>
                <a:cs typeface="楷体" panose="02010609060101010101" charset="-122"/>
              </a:rPr>
              <a:t>5</a:t>
            </a:r>
            <a:r>
              <a:rPr lang="zh-CN" altLang="en-US" sz="2800" b="1" dirty="0">
                <a:solidFill>
                  <a:srgbClr val="7030A0"/>
                </a:solidFill>
                <a:latin typeface="楷体" panose="02010609060101010101" charset="-122"/>
                <a:ea typeface="楷体" panose="02010609060101010101" charset="-122"/>
                <a:cs typeface="楷体" panose="02010609060101010101" charset="-122"/>
              </a:rPr>
              <a:t>月</a:t>
            </a:r>
            <a:r>
              <a:rPr lang="en-US" altLang="zh-CN" sz="2800" b="1" dirty="0">
                <a:solidFill>
                  <a:srgbClr val="7030A0"/>
                </a:solidFill>
                <a:latin typeface="楷体" panose="02010609060101010101" charset="-122"/>
                <a:ea typeface="楷体" panose="02010609060101010101" charset="-122"/>
                <a:cs typeface="楷体" panose="02010609060101010101" charset="-122"/>
              </a:rPr>
              <a:t>9</a:t>
            </a:r>
            <a:r>
              <a:rPr lang="zh-CN" altLang="en-US" sz="2800" b="1" dirty="0">
                <a:solidFill>
                  <a:srgbClr val="7030A0"/>
                </a:solidFill>
                <a:latin typeface="楷体" panose="02010609060101010101" charset="-122"/>
                <a:ea typeface="楷体" panose="02010609060101010101" charset="-122"/>
                <a:cs typeface="楷体" panose="02010609060101010101" charset="-122"/>
              </a:rPr>
              <a:t>日）</a:t>
            </a:r>
            <a:endParaRPr lang="zh-CN" altLang="en-US" sz="2800" b="1" dirty="0">
              <a:solidFill>
                <a:srgbClr val="7030A0"/>
              </a:solidFill>
              <a:latin typeface="楷体" panose="02010609060101010101" charset="-122"/>
              <a:ea typeface="楷体" panose="02010609060101010101" charset="-122"/>
              <a:cs typeface="楷体" panose="02010609060101010101" charset="-122"/>
            </a:endParaRPr>
          </a:p>
          <a:p>
            <a:pPr indent="0" fontAlgn="auto">
              <a:spcBef>
                <a:spcPts val="0"/>
              </a:spcBef>
              <a:buClr>
                <a:srgbClr val="CC0066"/>
              </a:buClr>
              <a:buSzPct val="80000"/>
              <a:buFont typeface="Wingdings" panose="05000000000000000000" pitchFamily="2" charset="2"/>
              <a:buNone/>
            </a:pPr>
            <a:r>
              <a:rPr lang="zh-CN" altLang="en-US" sz="2800" b="1" dirty="0">
                <a:solidFill>
                  <a:srgbClr val="7030A0"/>
                </a:solidFill>
                <a:latin typeface="楷体" panose="02010609060101010101" charset="-122"/>
                <a:ea typeface="楷体" panose="02010609060101010101" charset="-122"/>
                <a:cs typeface="楷体" panose="02010609060101010101" charset="-122"/>
              </a:rPr>
              <a:t>收回日本在大战时夺去的德国在山东的特权</a:t>
            </a:r>
            <a:endParaRPr lang="zh-CN" altLang="en-US" sz="2800" b="1" dirty="0">
              <a:solidFill>
                <a:srgbClr val="7030A0"/>
              </a:solidFill>
              <a:latin typeface="楷体" panose="02010609060101010101" charset="-122"/>
              <a:ea typeface="楷体" panose="02010609060101010101" charset="-122"/>
              <a:cs typeface="楷体" panose="02010609060101010101" charset="-122"/>
            </a:endParaRPr>
          </a:p>
        </p:txBody>
      </p:sp>
      <p:sp>
        <p:nvSpPr>
          <p:cNvPr id="21508" name="Text Box 4"/>
          <p:cNvSpPr txBox="1"/>
          <p:nvPr/>
        </p:nvSpPr>
        <p:spPr>
          <a:xfrm>
            <a:off x="1577340" y="4453255"/>
            <a:ext cx="9766300" cy="583565"/>
          </a:xfrm>
          <a:prstGeom prst="rect">
            <a:avLst/>
          </a:prstGeom>
          <a:noFill/>
          <a:ln w="9525">
            <a:noFill/>
          </a:ln>
          <a:effectLst/>
        </p:spPr>
        <p:txBody>
          <a:bodyPr wrap="square">
            <a:spAutoFit/>
            <a:scene3d>
              <a:camera prst="orthographicFront"/>
              <a:lightRig rig="threePt" dir="t"/>
            </a:scene3d>
          </a:bodyPr>
          <a:p>
            <a:pPr>
              <a:spcBef>
                <a:spcPct val="50000"/>
              </a:spcBef>
            </a:pPr>
            <a:r>
              <a:rPr lang="en-US" altLang="zh-CN" sz="3200" b="1" dirty="0">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rPr>
              <a:t>@</a:t>
            </a:r>
            <a:r>
              <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rPr>
              <a:t>导火线：</a:t>
            </a:r>
            <a:r>
              <a:rPr lang="en-US" altLang="zh-CN"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rPr>
              <a:t>1919</a:t>
            </a:r>
            <a:r>
              <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rPr>
              <a:t>年，</a:t>
            </a:r>
            <a:r>
              <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rPr>
              <a:t>巴黎和会上中国外交的失败</a:t>
            </a:r>
            <a:endParaRPr lang="zh-CN" altLang="en-US" sz="3200" b="1" dirty="0">
              <a:solidFill>
                <a:schemeClr val="tx1"/>
              </a:solidFill>
              <a:effectLst>
                <a:outerShdw blurRad="38100" dist="19050" dir="2700000" algn="tl" rotWithShape="0">
                  <a:schemeClr val="dk1">
                    <a:alpha val="40000"/>
                  </a:schemeClr>
                </a:outerShdw>
              </a:effectLst>
              <a:latin typeface="Arial" panose="020B0604020202020204" pitchFamily="34" charset="0"/>
              <a:ea typeface="隶书" panose="020105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additive="base">
                                        <p:cTn id="7" dur="500" fill="hold"/>
                                        <p:tgtEl>
                                          <p:spTgt spid="11267"/>
                                        </p:tgtEl>
                                        <p:attrNameLst>
                                          <p:attrName>ppt_x</p:attrName>
                                        </p:attrNameLst>
                                      </p:cBhvr>
                                      <p:tavLst>
                                        <p:tav tm="0">
                                          <p:val>
                                            <p:strVal val="0-#ppt_w/2"/>
                                          </p:val>
                                        </p:tav>
                                        <p:tav tm="100000">
                                          <p:val>
                                            <p:strVal val="#ppt_x"/>
                                          </p:val>
                                        </p:tav>
                                      </p:tavLst>
                                    </p:anim>
                                    <p:anim calcmode="lin" valueType="num">
                                      <p:cBhvr additive="base">
                                        <p:cTn id="8" dur="500" fill="hold"/>
                                        <p:tgtEl>
                                          <p:spTgt spid="1126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731520" y="511175"/>
            <a:ext cx="11007090" cy="4951095"/>
          </a:xfrm>
        </p:spPr>
        <p:txBody>
          <a:bodyPr>
            <a:noAutofit/>
          </a:bodyPr>
          <a:p>
            <a:r>
              <a:rPr lang="zh-CN" altLang="en-US" sz="2800"/>
              <a:t>巴黎和会是指1919年1月18日，在巴黎凡尔赛宫召开的战后协约会议。 </a:t>
            </a:r>
            <a:endParaRPr lang="zh-CN" altLang="en-US" sz="2800"/>
          </a:p>
          <a:p>
            <a:r>
              <a:rPr lang="zh-CN" altLang="en-US" sz="2800"/>
              <a:t>27个战胜国的代表1000人参加，其中全权代表70人。苏俄没有受到邀请，德国等战败国也被拒之门外。 </a:t>
            </a:r>
            <a:endParaRPr lang="zh-CN" altLang="en-US" sz="2800"/>
          </a:p>
          <a:p>
            <a:r>
              <a:rPr lang="zh-CN" altLang="en-US" sz="2800"/>
              <a:t>经过激烈的较量和彼此的妥协，6月28日，各战胜国终于在巴黎近郊著名的凡尔赛宫镜厅签订了《对德和约》，即《凡尔赛和约》。由于大会将战前德国在山东的特权转交给日本，严重损害了中国的利益，中国代表拒绝在《凡尔赛和约》上签字。</a:t>
            </a:r>
            <a:endParaRPr lang="zh-CN" altLang="en-US" sz="2800"/>
          </a:p>
        </p:txBody>
      </p:sp>
      <p:sp>
        <p:nvSpPr>
          <p:cNvPr id="4" name="文本框 3"/>
          <p:cNvSpPr txBox="1"/>
          <p:nvPr/>
        </p:nvSpPr>
        <p:spPr>
          <a:xfrm>
            <a:off x="2263140" y="5914390"/>
            <a:ext cx="7943215" cy="583565"/>
          </a:xfrm>
          <a:prstGeom prst="rect">
            <a:avLst/>
          </a:prstGeom>
          <a:noFill/>
        </p:spPr>
        <p:txBody>
          <a:bodyPr wrap="square" rtlCol="0" anchor="t">
            <a:spAutoFit/>
          </a:bodyPr>
          <a:p>
            <a:r>
              <a:rPr lang="zh-CN" altLang="en-US" sz="3200">
                <a:solidFill>
                  <a:srgbClr val="FF0000"/>
                </a:solidFill>
              </a:rPr>
              <a:t>巴黎和会的实质是帝国主义分赃会议</a:t>
            </a:r>
            <a:endParaRPr lang="zh-CN" altLang="en-US" sz="3200">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2075180" y="330835"/>
            <a:ext cx="8041005" cy="60312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0" name="Rectangle 2"/>
          <p:cNvSpPr>
            <a:spLocks noGrp="1" noChangeArrowheads="1"/>
          </p:cNvSpPr>
          <p:nvPr/>
        </p:nvSpPr>
        <p:spPr>
          <a:xfrm>
            <a:off x="1673860" y="1906905"/>
            <a:ext cx="9963785" cy="3044825"/>
          </a:xfrm>
          <a:prstGeom prst="rect">
            <a:avLst/>
          </a:prstGeom>
          <a:noFill/>
          <a:ln w="9525">
            <a:noFill/>
          </a:ln>
        </p:spPr>
        <p:txBody>
          <a:bodyPr vert="horz" wrap="square" lIns="91440" tIns="45720" rIns="91440" bIns="45720" numCol="1" anchor="t" anchorCtr="0" compatLnSpc="1"/>
          <a:lstStyle>
            <a:lvl1pPr marL="342900" indent="-342900" algn="l" rtl="0" eaLnBrk="0" fontAlgn="base" hangingPunct="0">
              <a:spcBef>
                <a:spcPct val="20000"/>
              </a:spcBef>
              <a:spcAft>
                <a:spcPct val="0"/>
              </a:spcAft>
              <a:buClr>
                <a:schemeClr val="accent1"/>
              </a:buClr>
              <a:buSzPct val="65000"/>
              <a:buFont typeface="Wingdings" panose="05000000000000000000" pitchFamily="2" charset="2"/>
              <a:buChar char="n"/>
              <a:defRPr sz="3000">
                <a:solidFill>
                  <a:schemeClr val="tx1"/>
                </a:solidFill>
                <a:latin typeface="+mn-lt"/>
                <a:ea typeface="+mn-ea"/>
                <a:cs typeface="+mn-cs"/>
              </a:defRPr>
            </a:lvl1pPr>
            <a:lvl2pPr marL="669925" indent="-325755" algn="l" rtl="0" eaLnBrk="0" fontAlgn="base" hangingPunct="0">
              <a:spcBef>
                <a:spcPct val="20000"/>
              </a:spcBef>
              <a:spcAft>
                <a:spcPct val="0"/>
              </a:spcAft>
              <a:buClr>
                <a:schemeClr val="accent1"/>
              </a:buClr>
              <a:buSzPct val="65000"/>
              <a:buFont typeface="Wingdings" panose="05000000000000000000" pitchFamily="2" charset="2"/>
              <a:buChar char="q"/>
              <a:defRPr sz="2600">
                <a:solidFill>
                  <a:schemeClr val="tx1"/>
                </a:solidFill>
                <a:latin typeface="+mn-lt"/>
                <a:ea typeface="+mn-ea"/>
              </a:defRPr>
            </a:lvl2pPr>
            <a:lvl3pPr marL="1022350" indent="-351155" algn="l" rtl="0" eaLnBrk="0" fontAlgn="base" hangingPunct="0">
              <a:spcBef>
                <a:spcPct val="20000"/>
              </a:spcBef>
              <a:spcAft>
                <a:spcPct val="0"/>
              </a:spcAft>
              <a:buClr>
                <a:schemeClr val="accent1"/>
              </a:buClr>
              <a:buSzPct val="65000"/>
              <a:buFont typeface="Wingdings" panose="05000000000000000000" pitchFamily="2" charset="2"/>
              <a:buChar char="n"/>
              <a:defRPr sz="2200">
                <a:solidFill>
                  <a:schemeClr val="tx1"/>
                </a:solidFill>
                <a:latin typeface="+mn-lt"/>
                <a:ea typeface="+mn-ea"/>
              </a:defRPr>
            </a:lvl3pPr>
            <a:lvl4pPr marL="1339850" indent="-316230" algn="l" rtl="0" eaLnBrk="0" fontAlgn="base" hangingPunct="0">
              <a:spcBef>
                <a:spcPct val="20000"/>
              </a:spcBef>
              <a:spcAft>
                <a:spcPct val="0"/>
              </a:spcAft>
              <a:buClr>
                <a:schemeClr val="accent1"/>
              </a:buClr>
              <a:buSzPct val="65000"/>
              <a:buFont typeface="Wingdings" panose="05000000000000000000" pitchFamily="2" charset="2"/>
              <a:buChar char="q"/>
              <a:defRPr sz="2000">
                <a:solidFill>
                  <a:schemeClr val="tx1"/>
                </a:solidFill>
                <a:latin typeface="+mn-lt"/>
                <a:ea typeface="+mn-ea"/>
              </a:defRPr>
            </a:lvl4pPr>
            <a:lvl5pPr marL="1681480" indent="-339725" algn="l" rtl="0" eaLnBrk="0" fontAlgn="base" hangingPunct="0">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5pPr>
            <a:lvl6pPr marL="21386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6pPr>
            <a:lvl7pPr marL="25958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7pPr>
            <a:lvl8pPr marL="30530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8pPr>
            <a:lvl9pPr marL="3510280" indent="-339725" algn="l" rtl="0" fontAlgn="base">
              <a:spcBef>
                <a:spcPct val="20000"/>
              </a:spcBef>
              <a:spcAft>
                <a:spcPct val="0"/>
              </a:spcAft>
              <a:buClr>
                <a:schemeClr val="accent1"/>
              </a:buClr>
              <a:buSzPct val="65000"/>
              <a:buFont typeface="Wingdings" panose="05000000000000000000" pitchFamily="2" charset="2"/>
              <a:buChar char="§"/>
              <a:defRPr sz="2000">
                <a:solidFill>
                  <a:schemeClr val="tx1"/>
                </a:solidFill>
                <a:latin typeface="+mn-lt"/>
                <a:ea typeface="+mn-ea"/>
              </a:defRPr>
            </a:lvl9pPr>
          </a:lstStyle>
          <a:p>
            <a:pPr marL="342900" marR="0" lvl="0" indent="-342900" algn="l" defTabSz="914400" rtl="0" eaLnBrk="1" hangingPunct="1">
              <a:lnSpc>
                <a:spcPct val="150000"/>
              </a:lnSpc>
              <a:spcBef>
                <a:spcPts val="0"/>
              </a:spcBef>
              <a:spcAft>
                <a:spcPct val="0"/>
              </a:spcAft>
              <a:buClr>
                <a:schemeClr val="accent1"/>
              </a:buClr>
              <a:buSzPct val="65000"/>
              <a:buFont typeface="Wingdings" panose="05000000000000000000" pitchFamily="2" charset="2"/>
              <a:buNone/>
              <a:defRPr/>
            </a:pPr>
            <a:r>
              <a:rPr kumimoji="0" lang="zh-CN" altLang="en-US" sz="2800" b="1" i="0" u="none" strike="noStrike" kern="0" cap="none" spc="0" normalizeH="0" baseline="0" noProof="0" smtClean="0">
                <a:ln>
                  <a:noFill/>
                </a:ln>
                <a:solidFill>
                  <a:schemeClr val="tx1"/>
                </a:solidFill>
                <a:effectLst/>
                <a:uLnTx/>
                <a:uFillTx/>
                <a:latin typeface="+mn-lt"/>
                <a:ea typeface="+mn-ea"/>
                <a:cs typeface="+mn-cs"/>
              </a:rPr>
              <a:t>国内：</a:t>
            </a:r>
            <a:r>
              <a:rPr kumimoji="0" lang="zh-CN" sz="2800" b="1" i="0" u="none" strike="noStrike" kern="0" cap="none" spc="0" normalizeH="0" baseline="0" noProof="0" smtClean="0">
                <a:ln>
                  <a:noFill/>
                </a:ln>
                <a:solidFill>
                  <a:schemeClr val="tx1"/>
                </a:solidFill>
                <a:effectLst/>
                <a:uLnTx/>
                <a:uFillTx/>
                <a:latin typeface="+mn-lt"/>
                <a:ea typeface="+mn-ea"/>
                <a:cs typeface="+mn-cs"/>
              </a:rPr>
              <a:t>①</a:t>
            </a:r>
            <a:r>
              <a:rPr kumimoji="0" lang="zh-CN" altLang="en-US" sz="2800" b="1" i="0" u="none" strike="noStrike" kern="0" cap="none" spc="0" normalizeH="0" baseline="0" noProof="0" smtClean="0">
                <a:ln>
                  <a:noFill/>
                </a:ln>
                <a:solidFill>
                  <a:schemeClr val="tx1"/>
                </a:solidFill>
                <a:effectLst/>
                <a:uLnTx/>
                <a:uFillTx/>
                <a:latin typeface="+mn-lt"/>
                <a:ea typeface="+mn-ea"/>
                <a:cs typeface="+mn-cs"/>
              </a:rPr>
              <a:t>北洋军阀的黑暗统治，</a:t>
            </a:r>
            <a:r>
              <a:rPr kumimoji="0" lang="zh-CN" altLang="en-US" sz="2800" b="1" i="0" u="none" strike="noStrike" kern="0" cap="none" spc="0" normalizeH="0" baseline="0" noProof="0" smtClean="0">
                <a:ln>
                  <a:noFill/>
                </a:ln>
                <a:solidFill>
                  <a:schemeClr val="folHlink"/>
                </a:solidFill>
                <a:effectLst/>
                <a:uLnTx/>
                <a:uFillTx/>
                <a:latin typeface="+mn-lt"/>
                <a:ea typeface="+mn-ea"/>
                <a:cs typeface="+mn-cs"/>
              </a:rPr>
              <a:t>阶级矛盾</a:t>
            </a:r>
            <a:r>
              <a:rPr kumimoji="0" lang="zh-CN" altLang="en-US" sz="2800" b="1" i="0" u="none" strike="noStrike" kern="0" cap="none" spc="0" normalizeH="0" baseline="0" noProof="0" smtClean="0">
                <a:ln>
                  <a:noFill/>
                </a:ln>
                <a:solidFill>
                  <a:schemeClr val="tx1"/>
                </a:solidFill>
                <a:effectLst/>
                <a:uLnTx/>
                <a:uFillTx/>
                <a:latin typeface="+mn-lt"/>
                <a:ea typeface="+mn-ea"/>
                <a:cs typeface="+mn-cs"/>
              </a:rPr>
              <a:t>尖锐</a:t>
            </a:r>
            <a:endParaRPr kumimoji="0" lang="zh-CN" altLang="en-US" sz="2800" b="1" i="0" u="none" strike="noStrike" kern="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hangingPunct="1">
              <a:lnSpc>
                <a:spcPct val="150000"/>
              </a:lnSpc>
              <a:spcBef>
                <a:spcPts val="0"/>
              </a:spcBef>
              <a:spcAft>
                <a:spcPct val="0"/>
              </a:spcAft>
              <a:buClr>
                <a:schemeClr val="accent1"/>
              </a:buClr>
              <a:buSzPct val="65000"/>
              <a:buFont typeface="Wingdings" panose="05000000000000000000" pitchFamily="2" charset="2"/>
              <a:buNone/>
              <a:defRPr/>
            </a:pPr>
            <a:r>
              <a:rPr kumimoji="0" lang="zh-CN" altLang="en-US" sz="2800" b="1" i="0" u="none" strike="noStrike" kern="0" cap="none" spc="0" normalizeH="0" baseline="0" noProof="0" smtClean="0">
                <a:ln>
                  <a:noFill/>
                </a:ln>
                <a:solidFill>
                  <a:schemeClr val="tx1"/>
                </a:solidFill>
                <a:effectLst/>
                <a:uLnTx/>
                <a:uFillTx/>
                <a:latin typeface="+mn-lt"/>
                <a:ea typeface="+mn-ea"/>
                <a:cs typeface="+mn-cs"/>
              </a:rPr>
              <a:t>           </a:t>
            </a:r>
            <a:r>
              <a:rPr kumimoji="0" lang="zh-CN" sz="2800" b="1" i="0" u="none" strike="noStrike" kern="0" cap="none" spc="0" normalizeH="0" baseline="0" noProof="0" smtClean="0">
                <a:ln>
                  <a:noFill/>
                </a:ln>
                <a:solidFill>
                  <a:schemeClr val="tx1"/>
                </a:solidFill>
                <a:effectLst/>
                <a:uLnTx/>
                <a:uFillTx/>
                <a:latin typeface="+mn-lt"/>
                <a:ea typeface="+mn-ea"/>
                <a:cs typeface="+mn-cs"/>
              </a:rPr>
              <a:t>②</a:t>
            </a:r>
            <a:r>
              <a:rPr kumimoji="0" lang="zh-CN" altLang="en-US" sz="2800" b="1" i="0" u="none" strike="noStrike" kern="0" cap="none" spc="0" normalizeH="0" baseline="0" noProof="0" smtClean="0">
                <a:ln>
                  <a:noFill/>
                </a:ln>
                <a:solidFill>
                  <a:schemeClr val="tx1"/>
                </a:solidFill>
                <a:effectLst/>
                <a:uLnTx/>
                <a:uFillTx/>
                <a:latin typeface="+mn-lt"/>
                <a:ea typeface="+mn-ea"/>
                <a:cs typeface="+mn-cs"/>
              </a:rPr>
              <a:t>民族工业发展，</a:t>
            </a:r>
            <a:r>
              <a:rPr kumimoji="0" lang="zh-CN" altLang="en-US" sz="2800" b="1" i="0" u="none" strike="noStrike" kern="0" cap="none" spc="0" normalizeH="0" baseline="0" noProof="0" smtClean="0">
                <a:ln>
                  <a:noFill/>
                </a:ln>
                <a:solidFill>
                  <a:srgbClr val="FF0000"/>
                </a:solidFill>
                <a:effectLst/>
                <a:uLnTx/>
                <a:uFillTx/>
                <a:latin typeface="+mn-lt"/>
                <a:ea typeface="+mn-ea"/>
                <a:cs typeface="+mn-cs"/>
              </a:rPr>
              <a:t>工人阶级</a:t>
            </a:r>
            <a:r>
              <a:rPr kumimoji="0" lang="zh-CN" altLang="en-US" sz="2800" b="1" i="0" u="none" strike="noStrike" kern="0" cap="none" spc="0" normalizeH="0" baseline="0" noProof="0" smtClean="0">
                <a:ln>
                  <a:noFill/>
                </a:ln>
                <a:solidFill>
                  <a:schemeClr val="tx1"/>
                </a:solidFill>
                <a:effectLst/>
                <a:uLnTx/>
                <a:uFillTx/>
                <a:latin typeface="+mn-lt"/>
                <a:ea typeface="+mn-ea"/>
                <a:cs typeface="+mn-cs"/>
              </a:rPr>
              <a:t>壮大</a:t>
            </a:r>
            <a:endParaRPr kumimoji="0" lang="zh-CN" altLang="en-US" sz="2800" b="1" i="0" u="none" strike="noStrike" kern="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hangingPunct="1">
              <a:lnSpc>
                <a:spcPct val="150000"/>
              </a:lnSpc>
              <a:spcBef>
                <a:spcPts val="0"/>
              </a:spcBef>
              <a:spcAft>
                <a:spcPct val="0"/>
              </a:spcAft>
              <a:buClr>
                <a:schemeClr val="accent1"/>
              </a:buClr>
              <a:buSzPct val="65000"/>
              <a:buFont typeface="Wingdings" panose="05000000000000000000" pitchFamily="2" charset="2"/>
              <a:buNone/>
              <a:defRPr/>
            </a:pPr>
            <a:r>
              <a:rPr kumimoji="0" lang="zh-CN" altLang="en-US" sz="2800" b="1" i="0" u="none" strike="noStrike" kern="0" cap="none" spc="0" normalizeH="0" baseline="0" noProof="0" smtClean="0">
                <a:ln>
                  <a:noFill/>
                </a:ln>
                <a:solidFill>
                  <a:schemeClr val="tx1"/>
                </a:solidFill>
                <a:effectLst/>
                <a:uLnTx/>
                <a:uFillTx/>
                <a:latin typeface="+mn-lt"/>
                <a:ea typeface="+mn-ea"/>
                <a:cs typeface="+mn-cs"/>
              </a:rPr>
              <a:t>           </a:t>
            </a:r>
            <a:r>
              <a:rPr kumimoji="0" lang="zh-CN" sz="2800" b="1" i="0" u="none" strike="noStrike" kern="0" cap="none" spc="0" normalizeH="0" baseline="0" noProof="0" smtClean="0">
                <a:ln>
                  <a:noFill/>
                </a:ln>
                <a:solidFill>
                  <a:schemeClr val="tx1"/>
                </a:solidFill>
                <a:effectLst/>
                <a:uLnTx/>
                <a:uFillTx/>
                <a:latin typeface="+mn-lt"/>
                <a:ea typeface="+mn-ea"/>
                <a:cs typeface="+mn-cs"/>
              </a:rPr>
              <a:t>③</a:t>
            </a:r>
            <a:r>
              <a:rPr kumimoji="0" lang="zh-CN" altLang="en-US" sz="2800" b="1" i="0" u="none" strike="noStrike" kern="0" cap="none" spc="0" normalizeH="0" baseline="0" noProof="0" smtClean="0">
                <a:ln>
                  <a:noFill/>
                </a:ln>
                <a:solidFill>
                  <a:schemeClr val="tx1"/>
                </a:solidFill>
                <a:effectLst/>
                <a:uLnTx/>
                <a:uFillTx/>
                <a:latin typeface="+mn-lt"/>
                <a:ea typeface="+mn-ea"/>
                <a:cs typeface="+mn-cs"/>
              </a:rPr>
              <a:t>新文化运动促进了人们的</a:t>
            </a:r>
            <a:r>
              <a:rPr kumimoji="0" lang="zh-CN" altLang="en-US" sz="2800" b="1" i="0" u="none" strike="noStrike" kern="0" cap="none" spc="0" normalizeH="0" baseline="0" noProof="0" smtClean="0">
                <a:ln>
                  <a:noFill/>
                </a:ln>
                <a:solidFill>
                  <a:srgbClr val="FF0000"/>
                </a:solidFill>
                <a:effectLst/>
                <a:uLnTx/>
                <a:uFillTx/>
                <a:latin typeface="+mn-lt"/>
                <a:ea typeface="+mn-ea"/>
                <a:cs typeface="+mn-cs"/>
              </a:rPr>
              <a:t>思想解放</a:t>
            </a:r>
            <a:endParaRPr kumimoji="0" lang="zh-CN" altLang="en-US" sz="2800" b="1" i="0" u="none" strike="noStrike" kern="0" cap="none" spc="0" normalizeH="0" baseline="0" noProof="0" smtClean="0">
              <a:ln>
                <a:noFill/>
              </a:ln>
              <a:solidFill>
                <a:srgbClr val="FF0000"/>
              </a:solidFill>
              <a:effectLst/>
              <a:uLnTx/>
              <a:uFillTx/>
              <a:latin typeface="+mn-lt"/>
              <a:ea typeface="+mn-ea"/>
              <a:cs typeface="+mn-cs"/>
            </a:endParaRPr>
          </a:p>
          <a:p>
            <a:pPr marL="342900" marR="0" lvl="0" indent="-342900" algn="l" defTabSz="914400" rtl="0" eaLnBrk="1" hangingPunct="1">
              <a:lnSpc>
                <a:spcPct val="150000"/>
              </a:lnSpc>
              <a:spcBef>
                <a:spcPts val="0"/>
              </a:spcBef>
              <a:spcAft>
                <a:spcPct val="0"/>
              </a:spcAft>
              <a:buClr>
                <a:schemeClr val="accent1"/>
              </a:buClr>
              <a:buSzPct val="65000"/>
              <a:buFont typeface="Wingdings" panose="05000000000000000000" pitchFamily="2" charset="2"/>
              <a:buNone/>
              <a:defRPr/>
            </a:pPr>
            <a:r>
              <a:rPr kumimoji="0" lang="zh-CN" altLang="en-US" sz="2800" b="1" i="0" u="none" strike="noStrike" kern="0" cap="none" spc="0" normalizeH="0" baseline="0" noProof="0" smtClean="0">
                <a:ln>
                  <a:noFill/>
                </a:ln>
                <a:solidFill>
                  <a:schemeClr val="tx1"/>
                </a:solidFill>
                <a:effectLst/>
                <a:uLnTx/>
                <a:uFillTx/>
                <a:latin typeface="+mn-lt"/>
                <a:ea typeface="+mn-ea"/>
                <a:cs typeface="+mn-cs"/>
              </a:rPr>
              <a:t>国际：</a:t>
            </a:r>
            <a:r>
              <a:rPr lang="zh-CN" sz="2800" b="1" kern="0" noProof="0" smtClean="0">
                <a:ln>
                  <a:noFill/>
                </a:ln>
                <a:effectLst/>
                <a:uLnTx/>
                <a:uFillTx/>
                <a:sym typeface="+mn-ea"/>
              </a:rPr>
              <a:t>①</a:t>
            </a:r>
            <a:r>
              <a:rPr kumimoji="0" lang="zh-CN" altLang="en-US" sz="2800" b="1" i="0" u="none" strike="noStrike" kern="0" cap="none" spc="0" normalizeH="0" baseline="0" noProof="0" smtClean="0">
                <a:ln>
                  <a:noFill/>
                </a:ln>
                <a:solidFill>
                  <a:schemeClr val="tx1"/>
                </a:solidFill>
                <a:effectLst/>
                <a:uLnTx/>
                <a:uFillTx/>
                <a:latin typeface="+mn-lt"/>
                <a:ea typeface="+mn-ea"/>
                <a:cs typeface="+mn-cs"/>
              </a:rPr>
              <a:t>俄国</a:t>
            </a:r>
            <a:r>
              <a:rPr kumimoji="0" lang="zh-CN" altLang="en-US" sz="2800" b="1" i="0" u="none" strike="noStrike" kern="0" cap="none" spc="0" normalizeH="0" baseline="0" noProof="0" smtClean="0">
                <a:ln>
                  <a:noFill/>
                </a:ln>
                <a:solidFill>
                  <a:srgbClr val="FF0000"/>
                </a:solidFill>
                <a:effectLst/>
                <a:uLnTx/>
                <a:uFillTx/>
                <a:latin typeface="+mn-lt"/>
                <a:ea typeface="+mn-ea"/>
                <a:cs typeface="+mn-cs"/>
              </a:rPr>
              <a:t>十月革命</a:t>
            </a:r>
            <a:r>
              <a:rPr kumimoji="0" lang="zh-CN" altLang="en-US" sz="2800" b="1" i="0" u="none" strike="noStrike" kern="0" cap="none" spc="0" normalizeH="0" baseline="0" noProof="0" smtClean="0">
                <a:ln>
                  <a:noFill/>
                </a:ln>
                <a:solidFill>
                  <a:schemeClr val="tx1"/>
                </a:solidFill>
                <a:effectLst/>
                <a:uLnTx/>
                <a:uFillTx/>
                <a:latin typeface="+mn-lt"/>
                <a:ea typeface="+mn-ea"/>
                <a:cs typeface="+mn-cs"/>
              </a:rPr>
              <a:t>给中国指明了道路</a:t>
            </a:r>
            <a:endParaRPr kumimoji="0" lang="zh-CN" altLang="en-US" sz="2800" b="1" i="0" u="none" strike="noStrike" kern="0" cap="none" spc="0" normalizeH="0" baseline="0" noProof="0" smtClean="0">
              <a:ln>
                <a:noFill/>
              </a:ln>
              <a:solidFill>
                <a:schemeClr val="tx1"/>
              </a:solidFill>
              <a:effectLst/>
              <a:uLnTx/>
              <a:uFillTx/>
              <a:latin typeface="+mn-lt"/>
              <a:ea typeface="+mn-ea"/>
              <a:cs typeface="+mn-cs"/>
            </a:endParaRPr>
          </a:p>
          <a:p>
            <a:pPr marL="342900" marR="0" lvl="0" indent="-342900" algn="l" defTabSz="914400" rtl="0" eaLnBrk="1" hangingPunct="1">
              <a:lnSpc>
                <a:spcPct val="150000"/>
              </a:lnSpc>
              <a:spcBef>
                <a:spcPts val="0"/>
              </a:spcBef>
              <a:spcAft>
                <a:spcPct val="0"/>
              </a:spcAft>
              <a:buClr>
                <a:schemeClr val="accent1"/>
              </a:buClr>
              <a:buSzPct val="65000"/>
              <a:buFont typeface="Wingdings" panose="05000000000000000000" pitchFamily="2" charset="2"/>
              <a:buNone/>
              <a:defRPr/>
            </a:pPr>
            <a:r>
              <a:rPr kumimoji="0" lang="en-US" sz="2800" b="1" i="0" u="none" strike="noStrike" kern="0" cap="none" spc="0" normalizeH="0" baseline="0" noProof="0" smtClean="0">
                <a:ln>
                  <a:noFill/>
                </a:ln>
                <a:solidFill>
                  <a:schemeClr val="tx1"/>
                </a:solidFill>
                <a:effectLst/>
                <a:uLnTx/>
                <a:uFillTx/>
                <a:latin typeface="+mn-lt"/>
                <a:ea typeface="+mn-ea"/>
                <a:cs typeface="+mn-cs"/>
              </a:rPr>
              <a:t>           </a:t>
            </a:r>
            <a:r>
              <a:rPr lang="zh-CN" sz="2800" b="1" kern="0" noProof="0" smtClean="0">
                <a:ln>
                  <a:noFill/>
                </a:ln>
                <a:effectLst/>
                <a:uLnTx/>
                <a:uFillTx/>
                <a:sym typeface="+mn-ea"/>
              </a:rPr>
              <a:t>②</a:t>
            </a:r>
            <a:r>
              <a:rPr kumimoji="0" lang="zh-CN" altLang="en-US" sz="2800" b="1" i="0" u="none" strike="noStrike" kern="0" cap="none" spc="0" normalizeH="0" baseline="0" noProof="0" smtClean="0">
                <a:ln>
                  <a:noFill/>
                </a:ln>
                <a:solidFill>
                  <a:schemeClr val="folHlink"/>
                </a:solidFill>
                <a:effectLst/>
                <a:uLnTx/>
                <a:uFillTx/>
                <a:latin typeface="+mn-lt"/>
                <a:ea typeface="+mn-ea"/>
                <a:cs typeface="+mn-cs"/>
              </a:rPr>
              <a:t>巴黎和会上中国外交的失败（导火线）</a:t>
            </a:r>
            <a:endParaRPr kumimoji="0" lang="en-US" sz="2800" b="1" i="0" u="none" strike="noStrike" kern="0" cap="none" spc="0" normalizeH="0" baseline="0" noProof="0" smtClean="0">
              <a:ln>
                <a:noFill/>
              </a:ln>
              <a:solidFill>
                <a:schemeClr val="folHlink"/>
              </a:solidFill>
              <a:effectLst/>
              <a:uLnTx/>
              <a:uFillTx/>
              <a:latin typeface="+mn-lt"/>
              <a:ea typeface="+mn-ea"/>
              <a:cs typeface="+mn-cs"/>
            </a:endParaRPr>
          </a:p>
        </p:txBody>
      </p:sp>
      <p:sp>
        <p:nvSpPr>
          <p:cNvPr id="4" name="文本框 3"/>
          <p:cNvSpPr txBox="1"/>
          <p:nvPr/>
        </p:nvSpPr>
        <p:spPr>
          <a:xfrm>
            <a:off x="1085215" y="802640"/>
            <a:ext cx="5276215" cy="583565"/>
          </a:xfrm>
          <a:prstGeom prst="rect">
            <a:avLst/>
          </a:prstGeom>
          <a:noFill/>
        </p:spPr>
        <p:txBody>
          <a:bodyPr wrap="square" rtlCol="0" anchor="t">
            <a:spAutoFit/>
          </a:bodyPr>
          <a:p>
            <a:r>
              <a:rPr lang="en-US" altLang="zh-CN" sz="3200" b="1" dirty="0">
                <a:solidFill>
                  <a:srgbClr val="FF0000"/>
                </a:solidFill>
                <a:latin typeface="Arial" panose="020B0604020202020204" pitchFamily="34" charset="0"/>
                <a:sym typeface="+mn-ea"/>
              </a:rPr>
              <a:t>1</a:t>
            </a:r>
            <a:r>
              <a:rPr lang="zh-CN" altLang="en-US" sz="3200" b="1" dirty="0">
                <a:solidFill>
                  <a:srgbClr val="FF0000"/>
                </a:solidFill>
                <a:latin typeface="Arial" panose="020B0604020202020204" pitchFamily="34" charset="0"/>
                <a:sym typeface="+mn-ea"/>
              </a:rPr>
              <a:t>、五四运动爆发的背景</a:t>
            </a:r>
            <a:endParaRPr lang="zh-CN" altLang="en-US" sz="3200" b="1" dirty="0">
              <a:solidFill>
                <a:srgbClr val="FF0000"/>
              </a:solidFill>
              <a:latin typeface="Arial" panose="020B0604020202020204" pitchFamily="34" charset="0"/>
              <a:sym typeface="+mn-ea"/>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Text Box 2"/>
          <p:cNvSpPr txBox="1"/>
          <p:nvPr/>
        </p:nvSpPr>
        <p:spPr>
          <a:xfrm>
            <a:off x="1522095" y="1628775"/>
            <a:ext cx="613410" cy="4712970"/>
          </a:xfrm>
          <a:prstGeom prst="rect">
            <a:avLst/>
          </a:prstGeom>
          <a:solidFill>
            <a:srgbClr val="FF9999"/>
          </a:solidFill>
          <a:ln w="9525">
            <a:noFill/>
          </a:ln>
        </p:spPr>
        <p:txBody>
          <a:bodyPr vert="eaVert" wrap="square">
            <a:spAutoFit/>
          </a:bodyPr>
          <a:p>
            <a:r>
              <a:rPr lang="zh-CN" altLang="en-US" sz="2800" b="1" dirty="0">
                <a:solidFill>
                  <a:schemeClr val="tx2"/>
                </a:solidFill>
                <a:latin typeface="Times New Roman" panose="02020603050405020304" pitchFamily="2" charset="0"/>
              </a:rPr>
              <a:t>巴黎和会上中国外交的失败</a:t>
            </a:r>
            <a:endParaRPr lang="zh-CN" altLang="en-US" sz="2400" b="1" dirty="0">
              <a:solidFill>
                <a:schemeClr val="tx2"/>
              </a:solidFill>
              <a:latin typeface="Times New Roman" panose="02020603050405020304" pitchFamily="2" charset="0"/>
            </a:endParaRPr>
          </a:p>
        </p:txBody>
      </p:sp>
      <p:sp>
        <p:nvSpPr>
          <p:cNvPr id="9219" name="Text Box 3"/>
          <p:cNvSpPr txBox="1"/>
          <p:nvPr/>
        </p:nvSpPr>
        <p:spPr>
          <a:xfrm>
            <a:off x="2927350" y="1700213"/>
            <a:ext cx="2133600" cy="583565"/>
          </a:xfrm>
          <a:prstGeom prst="rect">
            <a:avLst/>
          </a:prstGeom>
          <a:noFill/>
          <a:ln w="9525">
            <a:noFill/>
          </a:ln>
        </p:spPr>
        <p:txBody>
          <a:bodyPr>
            <a:spAutoFit/>
          </a:bodyPr>
          <a:p>
            <a:pPr>
              <a:spcBef>
                <a:spcPct val="50000"/>
              </a:spcBef>
            </a:pPr>
            <a:r>
              <a:rPr lang="en-US" altLang="zh-CN" sz="3200" b="1">
                <a:solidFill>
                  <a:srgbClr val="FF0000"/>
                </a:solidFill>
                <a:latin typeface="Times New Roman" panose="02020603050405020304" pitchFamily="2" charset="0"/>
              </a:rPr>
              <a:t>1919</a:t>
            </a:r>
            <a:r>
              <a:rPr lang="zh-CN" altLang="en-US" sz="3200" b="1" dirty="0">
                <a:solidFill>
                  <a:srgbClr val="FF0000"/>
                </a:solidFill>
                <a:latin typeface="Times New Roman" panose="02020603050405020304" pitchFamily="2" charset="0"/>
              </a:rPr>
              <a:t>年</a:t>
            </a:r>
            <a:r>
              <a:rPr lang="en-US" altLang="zh-CN" sz="3200" b="1">
                <a:solidFill>
                  <a:srgbClr val="FF0000"/>
                </a:solidFill>
                <a:latin typeface="Times New Roman" panose="02020603050405020304" pitchFamily="2" charset="0"/>
              </a:rPr>
              <a:t>5</a:t>
            </a:r>
            <a:r>
              <a:rPr lang="zh-CN" altLang="en-US" sz="3200" b="1" dirty="0">
                <a:solidFill>
                  <a:srgbClr val="FF0000"/>
                </a:solidFill>
                <a:latin typeface="Times New Roman" panose="02020603050405020304" pitchFamily="2" charset="0"/>
              </a:rPr>
              <a:t>月</a:t>
            </a:r>
            <a:endParaRPr lang="zh-CN" altLang="en-US" sz="3200" b="1" dirty="0">
              <a:solidFill>
                <a:srgbClr val="FF0000"/>
              </a:solidFill>
              <a:latin typeface="Times New Roman" panose="02020603050405020304" pitchFamily="2" charset="0"/>
            </a:endParaRPr>
          </a:p>
        </p:txBody>
      </p:sp>
      <p:sp>
        <p:nvSpPr>
          <p:cNvPr id="9220" name="Text Box 4"/>
          <p:cNvSpPr txBox="1"/>
          <p:nvPr/>
        </p:nvSpPr>
        <p:spPr>
          <a:xfrm>
            <a:off x="2927350" y="2636838"/>
            <a:ext cx="2376488" cy="521970"/>
          </a:xfrm>
          <a:prstGeom prst="rect">
            <a:avLst/>
          </a:prstGeom>
          <a:solidFill>
            <a:schemeClr val="bg1"/>
          </a:solid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北京学生运动</a:t>
            </a:r>
            <a:endParaRPr lang="zh-CN" altLang="en-US" sz="2800" b="1" dirty="0">
              <a:solidFill>
                <a:srgbClr val="FF0000"/>
              </a:solidFill>
              <a:latin typeface="Times New Roman" panose="02020603050405020304" pitchFamily="2" charset="0"/>
            </a:endParaRPr>
          </a:p>
        </p:txBody>
      </p:sp>
      <p:sp>
        <p:nvSpPr>
          <p:cNvPr id="9221" name="Line 5"/>
          <p:cNvSpPr/>
          <p:nvPr/>
        </p:nvSpPr>
        <p:spPr>
          <a:xfrm flipV="1">
            <a:off x="5375275" y="2852738"/>
            <a:ext cx="469900" cy="28575"/>
          </a:xfrm>
          <a:prstGeom prst="line">
            <a:avLst/>
          </a:prstGeom>
          <a:ln w="76200" cap="flat" cmpd="sng">
            <a:solidFill>
              <a:schemeClr val="tx1"/>
            </a:solidFill>
            <a:prstDash val="solid"/>
            <a:headEnd type="none" w="med" len="med"/>
            <a:tailEnd type="stealth" w="med" len="med"/>
          </a:ln>
        </p:spPr>
      </p:sp>
      <p:sp>
        <p:nvSpPr>
          <p:cNvPr id="9222" name="Text Box 6"/>
          <p:cNvSpPr txBox="1"/>
          <p:nvPr/>
        </p:nvSpPr>
        <p:spPr>
          <a:xfrm>
            <a:off x="5808663" y="2565400"/>
            <a:ext cx="977900" cy="521970"/>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全国</a:t>
            </a:r>
            <a:endParaRPr lang="zh-CN" altLang="en-US" sz="2400" dirty="0">
              <a:solidFill>
                <a:srgbClr val="FF0000"/>
              </a:solidFill>
              <a:latin typeface="Times New Roman" panose="02020603050405020304" pitchFamily="2" charset="0"/>
            </a:endParaRPr>
          </a:p>
        </p:txBody>
      </p:sp>
      <p:sp>
        <p:nvSpPr>
          <p:cNvPr id="9223" name="Text Box 7"/>
          <p:cNvSpPr txBox="1"/>
          <p:nvPr/>
        </p:nvSpPr>
        <p:spPr>
          <a:xfrm>
            <a:off x="2978468" y="3284538"/>
            <a:ext cx="2214245" cy="719137"/>
          </a:xfrm>
          <a:prstGeom prst="rect">
            <a:avLst/>
          </a:prstGeom>
          <a:solidFill>
            <a:srgbClr val="FFFFFF"/>
          </a:solidFill>
          <a:ln w="9525">
            <a:noFill/>
          </a:ln>
        </p:spPr>
        <p:txBody>
          <a:bodyPr vert="eaVert">
            <a:spAutoFit/>
          </a:bodyPr>
          <a:p>
            <a:pPr>
              <a:spcBef>
                <a:spcPct val="50000"/>
              </a:spcBef>
            </a:pPr>
            <a:r>
              <a:rPr lang="zh-CN" altLang="en-US" sz="2400" b="1" dirty="0">
                <a:solidFill>
                  <a:srgbClr val="A50021"/>
                </a:solidFill>
                <a:latin typeface="Arial" panose="020B0604020202020204" pitchFamily="34" charset="0"/>
              </a:rPr>
              <a:t>罢课</a:t>
            </a:r>
            <a:endParaRPr lang="zh-CN" altLang="en-US" sz="2400" b="1" dirty="0">
              <a:solidFill>
                <a:srgbClr val="A50021"/>
              </a:solidFill>
              <a:latin typeface="Arial" panose="020B0604020202020204" pitchFamily="34" charset="0"/>
            </a:endParaRPr>
          </a:p>
          <a:p>
            <a:pPr>
              <a:spcBef>
                <a:spcPct val="50000"/>
              </a:spcBef>
            </a:pPr>
            <a:r>
              <a:rPr lang="zh-CN" altLang="en-US" sz="2400" b="1" dirty="0">
                <a:solidFill>
                  <a:srgbClr val="A50021"/>
                </a:solidFill>
                <a:latin typeface="Arial" panose="020B0604020202020204" pitchFamily="34" charset="0"/>
              </a:rPr>
              <a:t>烧楼</a:t>
            </a:r>
            <a:endParaRPr lang="zh-CN" altLang="en-US" sz="2400" b="1" dirty="0">
              <a:solidFill>
                <a:srgbClr val="A50021"/>
              </a:solidFill>
              <a:latin typeface="Arial" panose="020B0604020202020204" pitchFamily="34" charset="0"/>
            </a:endParaRPr>
          </a:p>
          <a:p>
            <a:pPr>
              <a:spcBef>
                <a:spcPct val="50000"/>
              </a:spcBef>
            </a:pPr>
            <a:r>
              <a:rPr lang="zh-CN" altLang="en-US" sz="2400" b="1" dirty="0">
                <a:solidFill>
                  <a:srgbClr val="A50021"/>
                </a:solidFill>
                <a:latin typeface="Arial" panose="020B0604020202020204" pitchFamily="34" charset="0"/>
              </a:rPr>
              <a:t>游行</a:t>
            </a:r>
            <a:endParaRPr lang="zh-CN" altLang="en-US" sz="2400" b="1" dirty="0">
              <a:solidFill>
                <a:srgbClr val="A50021"/>
              </a:solidFill>
              <a:latin typeface="Arial" panose="020B0604020202020204" pitchFamily="34" charset="0"/>
            </a:endParaRPr>
          </a:p>
          <a:p>
            <a:pPr>
              <a:spcBef>
                <a:spcPct val="50000"/>
              </a:spcBef>
            </a:pPr>
            <a:r>
              <a:rPr lang="zh-CN" altLang="en-US" sz="2400" b="1" dirty="0">
                <a:solidFill>
                  <a:srgbClr val="A50021"/>
                </a:solidFill>
                <a:latin typeface="Times New Roman" panose="02020603050405020304" pitchFamily="2" charset="0"/>
              </a:rPr>
              <a:t>集会</a:t>
            </a:r>
            <a:endParaRPr lang="zh-CN" altLang="en-US" sz="2400" b="1" dirty="0">
              <a:solidFill>
                <a:srgbClr val="A50021"/>
              </a:solidFill>
              <a:latin typeface="Times New Roman" panose="02020603050405020304" pitchFamily="2" charset="0"/>
            </a:endParaRPr>
          </a:p>
        </p:txBody>
      </p:sp>
      <p:sp>
        <p:nvSpPr>
          <p:cNvPr id="9224" name="Text Box 8"/>
          <p:cNvSpPr txBox="1"/>
          <p:nvPr/>
        </p:nvSpPr>
        <p:spPr>
          <a:xfrm>
            <a:off x="3259138" y="5943600"/>
            <a:ext cx="1828800" cy="521970"/>
          </a:xfrm>
          <a:prstGeom prst="rect">
            <a:avLst/>
          </a:prstGeom>
          <a:solidFill>
            <a:srgbClr val="FF9999"/>
          </a:solidFill>
          <a:ln w="9525">
            <a:noFill/>
          </a:ln>
        </p:spPr>
        <p:txBody>
          <a:bodyPr>
            <a:spAutoFit/>
          </a:bodyPr>
          <a:p>
            <a:pPr>
              <a:spcBef>
                <a:spcPct val="50000"/>
              </a:spcBef>
            </a:pPr>
            <a:r>
              <a:rPr lang="zh-CN" altLang="en-US" sz="2800" b="1" dirty="0">
                <a:solidFill>
                  <a:srgbClr val="000066"/>
                </a:solidFill>
                <a:latin typeface="Times New Roman" panose="02020603050405020304" pitchFamily="2" charset="0"/>
              </a:rPr>
              <a:t>军阀政府</a:t>
            </a:r>
            <a:endParaRPr lang="zh-CN" altLang="en-US" sz="2800" dirty="0">
              <a:solidFill>
                <a:srgbClr val="000066"/>
              </a:solidFill>
              <a:latin typeface="Times New Roman" panose="02020603050405020304" pitchFamily="2" charset="0"/>
            </a:endParaRPr>
          </a:p>
        </p:txBody>
      </p:sp>
      <p:sp>
        <p:nvSpPr>
          <p:cNvPr id="9225" name="Freeform 9"/>
          <p:cNvSpPr/>
          <p:nvPr/>
        </p:nvSpPr>
        <p:spPr>
          <a:xfrm>
            <a:off x="7104063" y="2349500"/>
            <a:ext cx="2951162" cy="3168650"/>
          </a:xfrm>
          <a:custGeom>
            <a:avLst/>
            <a:gdLst>
              <a:gd name="txL" fmla="*/ 0 w 1970"/>
              <a:gd name="txT" fmla="*/ 0 h 2014"/>
              <a:gd name="txR" fmla="*/ 1970 w 1970"/>
              <a:gd name="txB" fmla="*/ 2014 h 2014"/>
            </a:gdLst>
            <a:ahLst/>
            <a:cxnLst>
              <a:cxn ang="0">
                <a:pos x="2612602" y="2556632"/>
              </a:cxn>
              <a:cxn ang="0">
                <a:pos x="2703984" y="1527686"/>
              </a:cxn>
              <a:cxn ang="0">
                <a:pos x="2410365" y="2051599"/>
              </a:cxn>
              <a:cxn ang="0">
                <a:pos x="2283031" y="1460033"/>
              </a:cxn>
              <a:cxn ang="0">
                <a:pos x="2570657" y="421648"/>
              </a:cxn>
              <a:cxn ang="0">
                <a:pos x="0" y="402768"/>
              </a:cxn>
              <a:cxn ang="0">
                <a:pos x="0" y="2838255"/>
              </a:cxn>
              <a:cxn ang="0">
                <a:pos x="1480075" y="2381994"/>
              </a:cxn>
              <a:cxn ang="0">
                <a:pos x="1929491" y="2441780"/>
              </a:cxn>
              <a:cxn ang="0">
                <a:pos x="1214920" y="2734416"/>
              </a:cxn>
              <a:cxn ang="0">
                <a:pos x="2612602" y="2556632"/>
              </a:cxn>
            </a:cxnLst>
            <a:rect l="txL" t="txT" r="txR" b="txB"/>
            <a:pathLst>
              <a:path w="1970" h="2014">
                <a:moveTo>
                  <a:pt x="1744" y="1625"/>
                </a:moveTo>
                <a:lnTo>
                  <a:pt x="1805" y="971"/>
                </a:lnTo>
                <a:lnTo>
                  <a:pt x="1609" y="1304"/>
                </a:lnTo>
                <a:cubicBezTo>
                  <a:pt x="1562" y="1297"/>
                  <a:pt x="1506" y="1101"/>
                  <a:pt x="1524" y="928"/>
                </a:cubicBezTo>
                <a:cubicBezTo>
                  <a:pt x="1542" y="755"/>
                  <a:pt x="1970" y="380"/>
                  <a:pt x="1716" y="268"/>
                </a:cubicBezTo>
                <a:cubicBezTo>
                  <a:pt x="1462" y="156"/>
                  <a:pt x="286" y="0"/>
                  <a:pt x="0" y="256"/>
                </a:cubicBezTo>
                <a:lnTo>
                  <a:pt x="0" y="1804"/>
                </a:lnTo>
                <a:cubicBezTo>
                  <a:pt x="165" y="2014"/>
                  <a:pt x="773" y="1556"/>
                  <a:pt x="988" y="1514"/>
                </a:cubicBezTo>
                <a:cubicBezTo>
                  <a:pt x="1203" y="1472"/>
                  <a:pt x="1317" y="1514"/>
                  <a:pt x="1288" y="1552"/>
                </a:cubicBezTo>
                <a:lnTo>
                  <a:pt x="811" y="1738"/>
                </a:lnTo>
                <a:lnTo>
                  <a:pt x="1744" y="1625"/>
                </a:lnTo>
                <a:close/>
              </a:path>
            </a:pathLst>
          </a:custGeom>
          <a:solidFill>
            <a:srgbClr val="FF9999"/>
          </a:solidFill>
          <a:ln w="57150" cap="flat" cmpd="sng">
            <a:solidFill>
              <a:srgbClr val="FF0000"/>
            </a:solidFill>
            <a:prstDash val="solid"/>
            <a:round/>
            <a:headEnd type="none" w="med" len="med"/>
            <a:tailEnd type="none" w="med" len="med"/>
          </a:ln>
        </p:spPr>
        <p:txBody>
          <a:bodyPr wrap="none" anchor="ctr"/>
          <a:p>
            <a:endParaRPr lang="zh-CN" altLang="en-US" dirty="0">
              <a:latin typeface="Arial" panose="020B0604020202020204" pitchFamily="34" charset="0"/>
            </a:endParaRPr>
          </a:p>
        </p:txBody>
      </p:sp>
      <p:sp>
        <p:nvSpPr>
          <p:cNvPr id="9226" name="Text Box 10"/>
          <p:cNvSpPr txBox="1"/>
          <p:nvPr/>
        </p:nvSpPr>
        <p:spPr>
          <a:xfrm>
            <a:off x="7032625" y="1628775"/>
            <a:ext cx="1252538" cy="583565"/>
          </a:xfrm>
          <a:prstGeom prst="rect">
            <a:avLst/>
          </a:prstGeom>
          <a:noFill/>
          <a:ln w="9525">
            <a:noFill/>
          </a:ln>
        </p:spPr>
        <p:txBody>
          <a:bodyPr>
            <a:spAutoFit/>
          </a:bodyPr>
          <a:p>
            <a:pPr>
              <a:spcBef>
                <a:spcPct val="50000"/>
              </a:spcBef>
            </a:pPr>
            <a:r>
              <a:rPr lang="en-US" altLang="zh-CN" sz="3200" b="1">
                <a:solidFill>
                  <a:srgbClr val="FF0000"/>
                </a:solidFill>
                <a:latin typeface="Times New Roman" panose="02020603050405020304" pitchFamily="2" charset="0"/>
              </a:rPr>
              <a:t>6</a:t>
            </a:r>
            <a:r>
              <a:rPr lang="zh-CN" altLang="en-US" sz="3200" b="1" dirty="0">
                <a:solidFill>
                  <a:srgbClr val="FF0000"/>
                </a:solidFill>
                <a:latin typeface="Times New Roman" panose="02020603050405020304" pitchFamily="2" charset="0"/>
              </a:rPr>
              <a:t>月</a:t>
            </a:r>
            <a:endParaRPr lang="zh-CN" altLang="en-US" sz="3200" b="1" dirty="0">
              <a:solidFill>
                <a:srgbClr val="FF0000"/>
              </a:solidFill>
              <a:latin typeface="Times New Roman" panose="02020603050405020304" pitchFamily="2" charset="0"/>
            </a:endParaRPr>
          </a:p>
        </p:txBody>
      </p:sp>
      <p:sp>
        <p:nvSpPr>
          <p:cNvPr id="9227" name="Line 11"/>
          <p:cNvSpPr/>
          <p:nvPr/>
        </p:nvSpPr>
        <p:spPr>
          <a:xfrm>
            <a:off x="6816725" y="1700213"/>
            <a:ext cx="0" cy="4776787"/>
          </a:xfrm>
          <a:prstGeom prst="line">
            <a:avLst/>
          </a:prstGeom>
          <a:ln w="76200" cap="flat" cmpd="sng">
            <a:solidFill>
              <a:srgbClr val="0000FF"/>
            </a:solidFill>
            <a:prstDash val="dash"/>
            <a:headEnd type="none" w="med" len="med"/>
            <a:tailEnd type="none" w="med" len="med"/>
          </a:ln>
        </p:spPr>
      </p:sp>
      <p:sp>
        <p:nvSpPr>
          <p:cNvPr id="9228" name="Text Box 12"/>
          <p:cNvSpPr txBox="1"/>
          <p:nvPr/>
        </p:nvSpPr>
        <p:spPr>
          <a:xfrm>
            <a:off x="7248525" y="3141663"/>
            <a:ext cx="1871663" cy="521970"/>
          </a:xfrm>
          <a:prstGeom prst="rect">
            <a:avLst/>
          </a:prstGeom>
          <a:noFill/>
          <a:ln w="9525">
            <a:noFill/>
          </a:ln>
        </p:spPr>
        <p:txBody>
          <a:bodyPr>
            <a:spAutoFit/>
          </a:bodyPr>
          <a:p>
            <a:pPr>
              <a:spcBef>
                <a:spcPct val="50000"/>
              </a:spcBef>
            </a:pPr>
            <a:r>
              <a:rPr lang="zh-CN" altLang="en-US" sz="2800" b="1" dirty="0">
                <a:latin typeface="Times New Roman" panose="02020603050405020304" pitchFamily="2" charset="0"/>
              </a:rPr>
              <a:t>工人罢工</a:t>
            </a:r>
            <a:endParaRPr lang="zh-CN" altLang="en-US" sz="2800" b="1" dirty="0">
              <a:latin typeface="Times New Roman" panose="02020603050405020304" pitchFamily="2" charset="0"/>
            </a:endParaRPr>
          </a:p>
        </p:txBody>
      </p:sp>
      <p:sp>
        <p:nvSpPr>
          <p:cNvPr id="9229" name="Text Box 13"/>
          <p:cNvSpPr txBox="1"/>
          <p:nvPr/>
        </p:nvSpPr>
        <p:spPr>
          <a:xfrm>
            <a:off x="7175500" y="4076700"/>
            <a:ext cx="1728788" cy="521970"/>
          </a:xfrm>
          <a:prstGeom prst="rect">
            <a:avLst/>
          </a:prstGeom>
          <a:noFill/>
          <a:ln w="9525">
            <a:noFill/>
          </a:ln>
        </p:spPr>
        <p:txBody>
          <a:bodyPr>
            <a:spAutoFit/>
          </a:bodyPr>
          <a:p>
            <a:pPr>
              <a:spcBef>
                <a:spcPct val="50000"/>
              </a:spcBef>
            </a:pPr>
            <a:r>
              <a:rPr lang="en-US" altLang="zh-CN" sz="2800" b="1" dirty="0">
                <a:latin typeface="Times New Roman" panose="02020603050405020304" pitchFamily="2" charset="0"/>
              </a:rPr>
              <a:t> </a:t>
            </a:r>
            <a:r>
              <a:rPr lang="zh-CN" altLang="en-US" sz="2800" b="1" dirty="0">
                <a:latin typeface="Times New Roman" panose="02020603050405020304" pitchFamily="2" charset="0"/>
              </a:rPr>
              <a:t>学生罢课</a:t>
            </a:r>
            <a:endParaRPr lang="zh-CN" altLang="en-US" sz="2800" b="1" dirty="0">
              <a:latin typeface="Times New Roman" panose="02020603050405020304" pitchFamily="2" charset="0"/>
            </a:endParaRPr>
          </a:p>
        </p:txBody>
      </p:sp>
      <p:sp>
        <p:nvSpPr>
          <p:cNvPr id="9230" name="Text Box 14"/>
          <p:cNvSpPr txBox="1"/>
          <p:nvPr/>
        </p:nvSpPr>
        <p:spPr>
          <a:xfrm>
            <a:off x="7248525" y="3573463"/>
            <a:ext cx="1800225" cy="521970"/>
          </a:xfrm>
          <a:prstGeom prst="rect">
            <a:avLst/>
          </a:prstGeom>
          <a:noFill/>
          <a:ln w="9525">
            <a:noFill/>
          </a:ln>
        </p:spPr>
        <p:txBody>
          <a:bodyPr>
            <a:spAutoFit/>
          </a:bodyPr>
          <a:p>
            <a:pPr>
              <a:spcBef>
                <a:spcPct val="50000"/>
              </a:spcBef>
            </a:pPr>
            <a:r>
              <a:rPr lang="zh-CN" altLang="en-US" sz="2800" b="1" dirty="0">
                <a:latin typeface="Times New Roman" panose="02020603050405020304" pitchFamily="2" charset="0"/>
              </a:rPr>
              <a:t>商人罢市</a:t>
            </a:r>
            <a:endParaRPr lang="zh-CN" altLang="en-US" sz="2800" b="1" dirty="0">
              <a:latin typeface="Times New Roman" panose="02020603050405020304" pitchFamily="2" charset="0"/>
            </a:endParaRPr>
          </a:p>
        </p:txBody>
      </p:sp>
      <p:grpSp>
        <p:nvGrpSpPr>
          <p:cNvPr id="2" name="Group 15"/>
          <p:cNvGrpSpPr/>
          <p:nvPr/>
        </p:nvGrpSpPr>
        <p:grpSpPr>
          <a:xfrm>
            <a:off x="8634413" y="4151693"/>
            <a:ext cx="2035442" cy="1765300"/>
            <a:chOff x="4128" y="2632"/>
            <a:chExt cx="1097" cy="897"/>
          </a:xfrm>
        </p:grpSpPr>
        <p:sp>
          <p:nvSpPr>
            <p:cNvPr id="36880" name="Text Box 16"/>
            <p:cNvSpPr txBox="1"/>
            <p:nvPr/>
          </p:nvSpPr>
          <p:spPr>
            <a:xfrm>
              <a:off x="4128" y="3264"/>
              <a:ext cx="384" cy="265"/>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各</a:t>
              </a:r>
              <a:endParaRPr lang="zh-CN" altLang="en-US" sz="2800" b="1" dirty="0">
                <a:solidFill>
                  <a:srgbClr val="FF0000"/>
                </a:solidFill>
                <a:latin typeface="Times New Roman" panose="02020603050405020304" pitchFamily="2" charset="0"/>
              </a:endParaRPr>
            </a:p>
          </p:txBody>
        </p:sp>
        <p:sp>
          <p:nvSpPr>
            <p:cNvPr id="36881" name="Text Box 17"/>
            <p:cNvSpPr txBox="1"/>
            <p:nvPr/>
          </p:nvSpPr>
          <p:spPr>
            <a:xfrm rot="-1463897">
              <a:off x="4505" y="3217"/>
              <a:ext cx="432" cy="265"/>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地</a:t>
              </a:r>
              <a:endParaRPr lang="zh-CN" altLang="en-US" sz="2800" b="1" dirty="0">
                <a:solidFill>
                  <a:srgbClr val="FF0000"/>
                </a:solidFill>
                <a:latin typeface="Times New Roman" panose="02020603050405020304" pitchFamily="2" charset="0"/>
              </a:endParaRPr>
            </a:p>
          </p:txBody>
        </p:sp>
        <p:sp>
          <p:nvSpPr>
            <p:cNvPr id="36882" name="Text Box 18"/>
            <p:cNvSpPr txBox="1"/>
            <p:nvPr/>
          </p:nvSpPr>
          <p:spPr>
            <a:xfrm rot="-2419696">
              <a:off x="4682" y="3031"/>
              <a:ext cx="480" cy="265"/>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响</a:t>
              </a:r>
              <a:endParaRPr lang="zh-CN" altLang="en-US" sz="2800" b="1" dirty="0">
                <a:solidFill>
                  <a:srgbClr val="FF0000"/>
                </a:solidFill>
                <a:latin typeface="Times New Roman" panose="02020603050405020304" pitchFamily="2" charset="0"/>
              </a:endParaRPr>
            </a:p>
          </p:txBody>
        </p:sp>
        <p:sp>
          <p:nvSpPr>
            <p:cNvPr id="36883" name="Text Box 19"/>
            <p:cNvSpPr txBox="1"/>
            <p:nvPr/>
          </p:nvSpPr>
          <p:spPr>
            <a:xfrm rot="-4189214">
              <a:off x="4844" y="2731"/>
              <a:ext cx="480" cy="281"/>
            </a:xfrm>
            <a:prstGeom prst="rect">
              <a:avLst/>
            </a:prstGeom>
            <a:no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应</a:t>
              </a:r>
              <a:endParaRPr lang="zh-CN" altLang="en-US" sz="2800" b="1" dirty="0">
                <a:solidFill>
                  <a:srgbClr val="FF0000"/>
                </a:solidFill>
                <a:latin typeface="Times New Roman" panose="02020603050405020304" pitchFamily="2" charset="0"/>
              </a:endParaRPr>
            </a:p>
          </p:txBody>
        </p:sp>
      </p:grpSp>
      <p:sp>
        <p:nvSpPr>
          <p:cNvPr id="9236" name="Text Box 20">
            <a:hlinkHover r:id="" action="ppaction://hlinkshowjump?jump=nextslide">
              <a:snd r:embed="rId1" name="push.wav"/>
            </a:hlinkHover>
          </p:cNvPr>
          <p:cNvSpPr txBox="1"/>
          <p:nvPr/>
        </p:nvSpPr>
        <p:spPr>
          <a:xfrm>
            <a:off x="7248525" y="5876925"/>
            <a:ext cx="1800225" cy="521970"/>
          </a:xfrm>
          <a:prstGeom prst="rect">
            <a:avLst/>
          </a:prstGeom>
          <a:solidFill>
            <a:srgbClr val="FFFF00"/>
          </a:solidFill>
          <a:ln w="9525">
            <a:noFill/>
          </a:ln>
        </p:spPr>
        <p:txBody>
          <a:bodyPr>
            <a:spAutoFit/>
          </a:bodyPr>
          <a:p>
            <a:pPr>
              <a:spcBef>
                <a:spcPct val="50000"/>
              </a:spcBef>
            </a:pPr>
            <a:r>
              <a:rPr lang="zh-CN" altLang="en-US" sz="2800" b="1" dirty="0">
                <a:solidFill>
                  <a:srgbClr val="FF0000"/>
                </a:solidFill>
                <a:latin typeface="Times New Roman" panose="02020603050405020304" pitchFamily="2" charset="0"/>
              </a:rPr>
              <a:t>初步胜利</a:t>
            </a:r>
            <a:endParaRPr lang="zh-CN" altLang="en-US" sz="2800" b="1" dirty="0">
              <a:solidFill>
                <a:srgbClr val="FF0000"/>
              </a:solidFill>
              <a:latin typeface="Times New Roman" panose="02020603050405020304" pitchFamily="2" charset="0"/>
            </a:endParaRPr>
          </a:p>
        </p:txBody>
      </p:sp>
      <p:sp>
        <p:nvSpPr>
          <p:cNvPr id="9237" name="Text Box 21"/>
          <p:cNvSpPr txBox="1"/>
          <p:nvPr/>
        </p:nvSpPr>
        <p:spPr>
          <a:xfrm>
            <a:off x="7464425" y="2565400"/>
            <a:ext cx="1295400" cy="583565"/>
          </a:xfrm>
          <a:prstGeom prst="rect">
            <a:avLst/>
          </a:prstGeom>
          <a:solidFill>
            <a:schemeClr val="bg1"/>
          </a:solidFill>
          <a:ln w="9525">
            <a:noFill/>
          </a:ln>
        </p:spPr>
        <p:txBody>
          <a:bodyPr>
            <a:spAutoFit/>
          </a:bodyPr>
          <a:p>
            <a:pPr>
              <a:spcBef>
                <a:spcPct val="50000"/>
              </a:spcBef>
            </a:pPr>
            <a:r>
              <a:rPr lang="zh-CN" altLang="en-US" sz="3200" b="1" dirty="0">
                <a:solidFill>
                  <a:srgbClr val="FF0000"/>
                </a:solidFill>
                <a:latin typeface="Times New Roman" panose="02020603050405020304" pitchFamily="2" charset="0"/>
              </a:rPr>
              <a:t>上海</a:t>
            </a:r>
            <a:endParaRPr lang="zh-CN" altLang="en-US" sz="2800" b="1" dirty="0">
              <a:solidFill>
                <a:srgbClr val="FF0000"/>
              </a:solidFill>
              <a:latin typeface="Times New Roman" panose="02020603050405020304" pitchFamily="2" charset="0"/>
            </a:endParaRPr>
          </a:p>
        </p:txBody>
      </p:sp>
      <p:sp>
        <p:nvSpPr>
          <p:cNvPr id="9238" name="Text Box 22"/>
          <p:cNvSpPr txBox="1"/>
          <p:nvPr/>
        </p:nvSpPr>
        <p:spPr>
          <a:xfrm>
            <a:off x="9372600" y="2276475"/>
            <a:ext cx="1295400" cy="521970"/>
          </a:xfrm>
          <a:prstGeom prst="rect">
            <a:avLst/>
          </a:prstGeom>
          <a:noFill/>
          <a:ln w="9525">
            <a:noFill/>
          </a:ln>
        </p:spPr>
        <p:txBody>
          <a:bodyPr>
            <a:spAutoFit/>
          </a:bodyPr>
          <a:p>
            <a:pPr>
              <a:spcBef>
                <a:spcPct val="50000"/>
              </a:spcBef>
            </a:pPr>
            <a:r>
              <a:rPr lang="en-US" altLang="zh-CN" sz="2800" b="1">
                <a:solidFill>
                  <a:schemeClr val="tx2"/>
                </a:solidFill>
                <a:latin typeface="Times New Roman" panose="02020603050405020304" pitchFamily="2" charset="0"/>
              </a:rPr>
              <a:t>20</a:t>
            </a:r>
            <a:r>
              <a:rPr lang="zh-CN" altLang="en-US" sz="2800" b="1" dirty="0">
                <a:solidFill>
                  <a:schemeClr val="tx2"/>
                </a:solidFill>
                <a:latin typeface="Times New Roman" panose="02020603050405020304" pitchFamily="2" charset="0"/>
              </a:rPr>
              <a:t>多省</a:t>
            </a:r>
            <a:endParaRPr lang="zh-CN" altLang="en-US" sz="2400" dirty="0">
              <a:solidFill>
                <a:schemeClr val="tx2"/>
              </a:solidFill>
              <a:latin typeface="Times New Roman" panose="02020603050405020304" pitchFamily="2" charset="0"/>
            </a:endParaRPr>
          </a:p>
        </p:txBody>
      </p:sp>
      <p:sp>
        <p:nvSpPr>
          <p:cNvPr id="9239" name="Text Box 23"/>
          <p:cNvSpPr txBox="1"/>
          <p:nvPr/>
        </p:nvSpPr>
        <p:spPr>
          <a:xfrm>
            <a:off x="8580438" y="1773238"/>
            <a:ext cx="2087562" cy="521970"/>
          </a:xfrm>
          <a:prstGeom prst="rect">
            <a:avLst/>
          </a:prstGeom>
          <a:noFill/>
          <a:ln w="9525">
            <a:noFill/>
          </a:ln>
        </p:spPr>
        <p:txBody>
          <a:bodyPr>
            <a:spAutoFit/>
          </a:bodyPr>
          <a:p>
            <a:pPr>
              <a:spcBef>
                <a:spcPct val="50000"/>
              </a:spcBef>
            </a:pPr>
            <a:r>
              <a:rPr lang="en-US" altLang="zh-CN" sz="2800" b="1">
                <a:solidFill>
                  <a:srgbClr val="FF0000"/>
                </a:solidFill>
                <a:latin typeface="Times New Roman" panose="02020603050405020304" pitchFamily="2" charset="0"/>
              </a:rPr>
              <a:t>100</a:t>
            </a:r>
            <a:r>
              <a:rPr lang="zh-CN" altLang="en-US" sz="2800" b="1" dirty="0">
                <a:solidFill>
                  <a:srgbClr val="FF0000"/>
                </a:solidFill>
                <a:latin typeface="Times New Roman" panose="02020603050405020304" pitchFamily="2" charset="0"/>
              </a:rPr>
              <a:t>多城市</a:t>
            </a:r>
            <a:endParaRPr lang="zh-CN" altLang="en-US" sz="2800" b="1" dirty="0">
              <a:solidFill>
                <a:srgbClr val="FF0000"/>
              </a:solidFill>
              <a:latin typeface="Times New Roman" panose="02020603050405020304" pitchFamily="2" charset="0"/>
            </a:endParaRPr>
          </a:p>
        </p:txBody>
      </p:sp>
      <p:sp>
        <p:nvSpPr>
          <p:cNvPr id="9240" name="Line 24"/>
          <p:cNvSpPr/>
          <p:nvPr/>
        </p:nvSpPr>
        <p:spPr>
          <a:xfrm>
            <a:off x="5195888" y="6237288"/>
            <a:ext cx="1908175" cy="0"/>
          </a:xfrm>
          <a:prstGeom prst="line">
            <a:avLst/>
          </a:prstGeom>
          <a:ln w="57150" cap="flat" cmpd="sng">
            <a:solidFill>
              <a:schemeClr val="tx1"/>
            </a:solidFill>
            <a:prstDash val="solid"/>
            <a:headEnd type="none" w="med" len="med"/>
            <a:tailEnd type="triangle" w="med" len="med"/>
          </a:ln>
        </p:spPr>
      </p:sp>
      <p:sp>
        <p:nvSpPr>
          <p:cNvPr id="36889" name="Text Box 25"/>
          <p:cNvSpPr txBox="1"/>
          <p:nvPr/>
        </p:nvSpPr>
        <p:spPr>
          <a:xfrm>
            <a:off x="441960" y="427990"/>
            <a:ext cx="4861560" cy="706755"/>
          </a:xfrm>
          <a:prstGeom prst="rect">
            <a:avLst/>
          </a:prstGeom>
          <a:noFill/>
          <a:ln w="9525" cap="flat" cmpd="sng">
            <a:solidFill>
              <a:srgbClr val="FF0000"/>
            </a:solidFill>
            <a:prstDash val="solid"/>
            <a:miter/>
            <a:headEnd type="none" w="med" len="med"/>
            <a:tailEnd type="none" w="med" len="med"/>
          </a:ln>
        </p:spPr>
        <p:txBody>
          <a:bodyPr wrap="square">
            <a:spAutoFit/>
          </a:bodyPr>
          <a:p>
            <a:pPr>
              <a:spcBef>
                <a:spcPct val="50000"/>
              </a:spcBef>
            </a:pPr>
            <a:r>
              <a:rPr lang="en-US" altLang="zh-CN" sz="4000" dirty="0">
                <a:solidFill>
                  <a:srgbClr val="FF0000"/>
                </a:solidFill>
                <a:latin typeface="Arial" panose="020B0604020202020204" pitchFamily="34" charset="0"/>
                <a:ea typeface="华文行楷" panose="02010800040101010101" pitchFamily="2" charset="-122"/>
              </a:rPr>
              <a:t>2</a:t>
            </a:r>
            <a:r>
              <a:rPr lang="zh-CN" altLang="en-US" sz="4000" dirty="0">
                <a:solidFill>
                  <a:srgbClr val="FF0000"/>
                </a:solidFill>
                <a:latin typeface="Arial" panose="020B0604020202020204" pitchFamily="34" charset="0"/>
                <a:ea typeface="华文行楷" panose="02010800040101010101" pitchFamily="2" charset="-122"/>
              </a:rPr>
              <a:t>、五四运动的</a:t>
            </a:r>
            <a:r>
              <a:rPr lang="zh-CN" altLang="en-US" sz="4000" dirty="0">
                <a:solidFill>
                  <a:srgbClr val="FF0000"/>
                </a:solidFill>
                <a:latin typeface="Arial" panose="020B0604020202020204" pitchFamily="34" charset="0"/>
                <a:ea typeface="华文行楷" panose="02010800040101010101" pitchFamily="2" charset="-122"/>
              </a:rPr>
              <a:t>经过</a:t>
            </a:r>
            <a:endParaRPr lang="zh-CN" altLang="en-US" sz="4000" dirty="0">
              <a:solidFill>
                <a:srgbClr val="FF0000"/>
              </a:solidFill>
              <a:latin typeface="Arial" panose="020B0604020202020204" pitchFamily="34" charset="0"/>
              <a:ea typeface="华文行楷" panose="02010800040101010101" pitchFamily="2" charset="-122"/>
            </a:endParaRPr>
          </a:p>
        </p:txBody>
      </p:sp>
      <p:sp>
        <p:nvSpPr>
          <p:cNvPr id="9242" name="Text Box 26">
            <a:hlinkHover r:id="" action="ppaction://noaction">
              <a:snd r:embed="rId2" name="explode.wav"/>
            </a:hlinkHover>
          </p:cNvPr>
          <p:cNvSpPr txBox="1"/>
          <p:nvPr/>
        </p:nvSpPr>
        <p:spPr>
          <a:xfrm>
            <a:off x="3071813" y="4652963"/>
            <a:ext cx="2592387" cy="553085"/>
          </a:xfrm>
          <a:prstGeom prst="rect">
            <a:avLst/>
          </a:prstGeom>
          <a:noFill/>
          <a:ln w="9525">
            <a:noFill/>
          </a:ln>
        </p:spPr>
        <p:txBody>
          <a:bodyPr>
            <a:spAutoFit/>
          </a:bodyPr>
          <a:p>
            <a:pPr>
              <a:spcBef>
                <a:spcPct val="50000"/>
              </a:spcBef>
            </a:pPr>
            <a:r>
              <a:rPr lang="zh-CN" altLang="en-US" sz="3000" b="1" dirty="0">
                <a:latin typeface="Arial" panose="020B0604020202020204" pitchFamily="34" charset="0"/>
              </a:rPr>
              <a:t>武力   镇压</a:t>
            </a:r>
            <a:endParaRPr lang="zh-CN" altLang="en-US" sz="3000" b="1" dirty="0">
              <a:latin typeface="Arial" panose="020B0604020202020204" pitchFamily="34" charset="0"/>
            </a:endParaRPr>
          </a:p>
        </p:txBody>
      </p:sp>
      <p:sp>
        <p:nvSpPr>
          <p:cNvPr id="9243" name="Line 27"/>
          <p:cNvSpPr/>
          <p:nvPr/>
        </p:nvSpPr>
        <p:spPr>
          <a:xfrm>
            <a:off x="2135188" y="3573463"/>
            <a:ext cx="792162" cy="0"/>
          </a:xfrm>
          <a:prstGeom prst="line">
            <a:avLst/>
          </a:prstGeom>
          <a:ln w="76200" cap="flat" cmpd="sng">
            <a:solidFill>
              <a:srgbClr val="FFFF00"/>
            </a:solidFill>
            <a:prstDash val="solid"/>
            <a:headEnd type="none" w="med" len="med"/>
            <a:tailEnd type="triangle" w="med" len="med"/>
          </a:ln>
        </p:spPr>
      </p:sp>
      <p:sp>
        <p:nvSpPr>
          <p:cNvPr id="9244" name="Line 28"/>
          <p:cNvSpPr/>
          <p:nvPr/>
        </p:nvSpPr>
        <p:spPr>
          <a:xfrm flipV="1">
            <a:off x="4079875" y="4076700"/>
            <a:ext cx="0" cy="1728788"/>
          </a:xfrm>
          <a:prstGeom prst="line">
            <a:avLst/>
          </a:prstGeom>
          <a:ln w="76200" cap="flat" cmpd="sng">
            <a:solidFill>
              <a:schemeClr val="tx1"/>
            </a:solidFill>
            <a:prstDash val="solid"/>
            <a:headEnd type="none" w="med" len="med"/>
            <a:tailEnd type="triangle" w="med" len="med"/>
          </a:ln>
        </p:spPr>
      </p:sp>
      <p:sp>
        <p:nvSpPr>
          <p:cNvPr id="36894" name="文本框 36893"/>
          <p:cNvSpPr txBox="1"/>
          <p:nvPr/>
        </p:nvSpPr>
        <p:spPr>
          <a:xfrm>
            <a:off x="6383338" y="4437063"/>
            <a:ext cx="3384550" cy="1426210"/>
          </a:xfrm>
          <a:prstGeom prst="rect">
            <a:avLst/>
          </a:prstGeom>
          <a:solidFill>
            <a:srgbClr val="FFDDFF"/>
          </a:solidFill>
          <a:ln w="9525" cap="flat" cmpd="sng">
            <a:solidFill>
              <a:srgbClr val="009900"/>
            </a:solidFill>
            <a:prstDash val="solid"/>
            <a:miter/>
            <a:headEnd type="none" w="med" len="med"/>
            <a:tailEnd type="none" w="med" len="med"/>
          </a:ln>
        </p:spPr>
        <p:txBody>
          <a:bodyPr>
            <a:spAutoFit/>
          </a:bodyPr>
          <a:p>
            <a:pPr eaLnBrk="0" hangingPunct="0">
              <a:lnSpc>
                <a:spcPct val="70000"/>
              </a:lnSpc>
              <a:spcBef>
                <a:spcPct val="50000"/>
              </a:spcBef>
              <a:buClr>
                <a:schemeClr val="bg1"/>
              </a:buClr>
            </a:pPr>
            <a:r>
              <a:rPr lang="zh-CN" altLang="en-US" sz="2800" b="1" dirty="0">
                <a:latin typeface="Times New Roman" panose="02020603050405020304" pitchFamily="2" charset="0"/>
              </a:rPr>
              <a:t>①</a:t>
            </a:r>
            <a:r>
              <a:rPr lang="zh-CN" altLang="en-US" sz="2800" b="1" dirty="0">
                <a:solidFill>
                  <a:srgbClr val="FF0000"/>
                </a:solidFill>
                <a:latin typeface="Times New Roman" panose="02020603050405020304" pitchFamily="2" charset="0"/>
              </a:rPr>
              <a:t>释放</a:t>
            </a:r>
            <a:r>
              <a:rPr lang="zh-CN" altLang="en-US" sz="2800" b="1" dirty="0">
                <a:latin typeface="Times New Roman" panose="02020603050405020304" pitchFamily="2" charset="0"/>
              </a:rPr>
              <a:t>被捕学生</a:t>
            </a:r>
            <a:endParaRPr lang="zh-CN" altLang="en-US" sz="2800" b="1" dirty="0">
              <a:latin typeface="Times New Roman" panose="02020603050405020304" pitchFamily="2" charset="0"/>
            </a:endParaRPr>
          </a:p>
          <a:p>
            <a:pPr eaLnBrk="0" hangingPunct="0">
              <a:lnSpc>
                <a:spcPct val="70000"/>
              </a:lnSpc>
              <a:spcBef>
                <a:spcPct val="50000"/>
              </a:spcBef>
              <a:buClr>
                <a:schemeClr val="bg1"/>
              </a:buClr>
            </a:pPr>
            <a:r>
              <a:rPr lang="zh-CN" altLang="en-US" sz="2800" b="1">
                <a:latin typeface="Times New Roman" panose="02020603050405020304" pitchFamily="2" charset="0"/>
              </a:rPr>
              <a:t>②</a:t>
            </a:r>
            <a:r>
              <a:rPr lang="zh-CN" altLang="en-US" sz="2800" b="1" dirty="0">
                <a:solidFill>
                  <a:srgbClr val="FF0000"/>
                </a:solidFill>
                <a:latin typeface="Times New Roman" panose="02020603050405020304" pitchFamily="2" charset="0"/>
              </a:rPr>
              <a:t>罢免</a:t>
            </a:r>
            <a:r>
              <a:rPr lang="zh-CN" altLang="en-US" sz="2800" b="1" dirty="0">
                <a:latin typeface="Times New Roman" panose="02020603050405020304" pitchFamily="2" charset="0"/>
              </a:rPr>
              <a:t> 卖国贼职务</a:t>
            </a:r>
            <a:endParaRPr lang="zh-CN" altLang="en-US" sz="2800" b="1" dirty="0">
              <a:latin typeface="Times New Roman" panose="02020603050405020304" pitchFamily="2" charset="0"/>
            </a:endParaRPr>
          </a:p>
          <a:p>
            <a:pPr eaLnBrk="0" hangingPunct="0">
              <a:lnSpc>
                <a:spcPct val="70000"/>
              </a:lnSpc>
              <a:spcBef>
                <a:spcPct val="50000"/>
              </a:spcBef>
              <a:buClr>
                <a:schemeClr val="bg1"/>
              </a:buClr>
            </a:pPr>
            <a:r>
              <a:rPr lang="zh-CN" altLang="en-US" sz="2800" b="1" dirty="0">
                <a:latin typeface="Times New Roman" panose="02020603050405020304" pitchFamily="2" charset="0"/>
              </a:rPr>
              <a:t>③</a:t>
            </a:r>
            <a:r>
              <a:rPr lang="zh-CN" altLang="en-US" sz="2800" b="1" dirty="0">
                <a:solidFill>
                  <a:srgbClr val="FF0000"/>
                </a:solidFill>
                <a:latin typeface="Times New Roman" panose="02020603050405020304" pitchFamily="2" charset="0"/>
              </a:rPr>
              <a:t>拒</a:t>
            </a:r>
            <a:r>
              <a:rPr lang="zh-CN" altLang="en-US" sz="2800" b="1" dirty="0">
                <a:latin typeface="Times New Roman" panose="02020603050405020304" pitchFamily="2" charset="0"/>
              </a:rPr>
              <a:t>绝和约签字</a:t>
            </a:r>
            <a:endParaRPr lang="zh-CN" altLang="en-US" sz="2800" b="1" dirty="0">
              <a:latin typeface="Times New Roman" panose="02020603050405020304" pitchFamily="2" charset="0"/>
            </a:endParaRPr>
          </a:p>
        </p:txBody>
      </p:sp>
    </p:spTree>
  </p:cSld>
  <p:clrMapOvr>
    <a:masterClrMapping/>
  </p:clrMapOvr>
  <p:transition spd="med">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9223"/>
                                        </p:tgtEl>
                                        <p:attrNameLst>
                                          <p:attrName>style.visibility</p:attrName>
                                        </p:attrNameLst>
                                      </p:cBhvr>
                                      <p:to>
                                        <p:strVal val="visible"/>
                                      </p:to>
                                    </p:set>
                                    <p:animEffect transition="in" filter="box(out)">
                                      <p:cBhvr>
                                        <p:cTn id="7" dur="500"/>
                                        <p:tgtEl>
                                          <p:spTgt spid="922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9224"/>
                                        </p:tgtEl>
                                        <p:attrNameLst>
                                          <p:attrName>style.visibility</p:attrName>
                                        </p:attrNameLst>
                                      </p:cBhvr>
                                      <p:to>
                                        <p:strVal val="visible"/>
                                      </p:to>
                                    </p:set>
                                    <p:animEffect transition="in" filter="box(out)">
                                      <p:cBhvr>
                                        <p:cTn id="12" dur="500"/>
                                        <p:tgtEl>
                                          <p:spTgt spid="922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9244"/>
                                        </p:tgtEl>
                                        <p:attrNameLst>
                                          <p:attrName>style.visibility</p:attrName>
                                        </p:attrNameLst>
                                      </p:cBhvr>
                                      <p:to>
                                        <p:strVal val="visible"/>
                                      </p:to>
                                    </p:set>
                                    <p:anim calcmode="lin" valueType="num">
                                      <p:cBhvr additive="base">
                                        <p:cTn id="17" dur="1000" fill="hold"/>
                                        <p:tgtEl>
                                          <p:spTgt spid="9244"/>
                                        </p:tgtEl>
                                        <p:attrNameLst>
                                          <p:attrName>ppt_x</p:attrName>
                                        </p:attrNameLst>
                                      </p:cBhvr>
                                      <p:tavLst>
                                        <p:tav tm="0">
                                          <p:val>
                                            <p:strVal val="#ppt_x"/>
                                          </p:val>
                                        </p:tav>
                                        <p:tav tm="100000">
                                          <p:val>
                                            <p:strVal val="#ppt_x"/>
                                          </p:val>
                                        </p:tav>
                                      </p:tavLst>
                                    </p:anim>
                                    <p:anim calcmode="lin" valueType="num">
                                      <p:cBhvr additive="base">
                                        <p:cTn id="18" dur="1000" fill="hold"/>
                                        <p:tgtEl>
                                          <p:spTgt spid="9244"/>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grpId="0" nodeType="clickEffect">
                                  <p:stCondLst>
                                    <p:cond delay="0"/>
                                  </p:stCondLst>
                                  <p:childTnLst>
                                    <p:set>
                                      <p:cBhvr>
                                        <p:cTn id="22" dur="1" fill="hold">
                                          <p:stCondLst>
                                            <p:cond delay="0"/>
                                          </p:stCondLst>
                                        </p:cTn>
                                        <p:tgtEl>
                                          <p:spTgt spid="9242"/>
                                        </p:tgtEl>
                                        <p:attrNameLst>
                                          <p:attrName>style.visibility</p:attrName>
                                        </p:attrNameLst>
                                      </p:cBhvr>
                                      <p:to>
                                        <p:strVal val="visible"/>
                                      </p:to>
                                    </p:set>
                                    <p:anim calcmode="lin" valueType="num">
                                      <p:cBhvr>
                                        <p:cTn id="23" dur="1000" fill="hold"/>
                                        <p:tgtEl>
                                          <p:spTgt spid="9242"/>
                                        </p:tgtEl>
                                        <p:attrNameLst>
                                          <p:attrName>ppt_w</p:attrName>
                                        </p:attrNameLst>
                                      </p:cBhvr>
                                      <p:tavLst>
                                        <p:tav tm="0">
                                          <p:val>
                                            <p:fltVal val="0.000000"/>
                                          </p:val>
                                        </p:tav>
                                        <p:tav tm="100000">
                                          <p:val>
                                            <p:strVal val="#ppt_w"/>
                                          </p:val>
                                        </p:tav>
                                      </p:tavLst>
                                    </p:anim>
                                    <p:anim calcmode="lin" valueType="num">
                                      <p:cBhvr>
                                        <p:cTn id="24" dur="1000" fill="hold"/>
                                        <p:tgtEl>
                                          <p:spTgt spid="9242"/>
                                        </p:tgtEl>
                                        <p:attrNameLst>
                                          <p:attrName>ppt_h</p:attrName>
                                        </p:attrNameLst>
                                      </p:cBhvr>
                                      <p:tavLst>
                                        <p:tav tm="0">
                                          <p:val>
                                            <p:fltVal val="0.000000"/>
                                          </p:val>
                                        </p:tav>
                                        <p:tav tm="100000">
                                          <p:val>
                                            <p:strVal val="#ppt_h"/>
                                          </p:val>
                                        </p:tav>
                                      </p:tavLst>
                                    </p:anim>
                                    <p:anim calcmode="lin" valueType="num">
                                      <p:cBhvr>
                                        <p:cTn id="25" dur="1000" fill="hold"/>
                                        <p:tgtEl>
                                          <p:spTgt spid="9242"/>
                                        </p:tgtEl>
                                        <p:attrNameLst>
                                          <p:attrName>ppt_x</p:attrName>
                                        </p:attrNameLst>
                                      </p:cBhvr>
                                      <p:tavLst>
                                        <p:tav tm="0" fmla="#ppt_x+(cos(-2*pi*(1-$))*-#ppt_x-sin(-2*pi*(1-$))*(1-#ppt_y))*(1-$)">
                                          <p:val>
                                            <p:fltVal val="0.000000"/>
                                          </p:val>
                                        </p:tav>
                                        <p:tav tm="100000">
                                          <p:val>
                                            <p:fltVal val="1.000000"/>
                                          </p:val>
                                        </p:tav>
                                      </p:tavLst>
                                    </p:anim>
                                    <p:anim calcmode="lin" valueType="num">
                                      <p:cBhvr>
                                        <p:cTn id="26" dur="1000" fill="hold"/>
                                        <p:tgtEl>
                                          <p:spTgt spid="9242"/>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9221"/>
                                        </p:tgtEl>
                                        <p:attrNameLst>
                                          <p:attrName>style.visibility</p:attrName>
                                        </p:attrNameLst>
                                      </p:cBhvr>
                                      <p:to>
                                        <p:strVal val="visible"/>
                                      </p:to>
                                    </p:set>
                                    <p:animEffect transition="in" filter="wipe(left)">
                                      <p:cBhvr>
                                        <p:cTn id="31" dur="500"/>
                                        <p:tgtEl>
                                          <p:spTgt spid="9221"/>
                                        </p:tgtEl>
                                      </p:cBhvr>
                                    </p:animEffect>
                                  </p:childTnLst>
                                </p:cTn>
                              </p:par>
                            </p:childTnLst>
                          </p:cTn>
                        </p:par>
                        <p:par>
                          <p:cTn id="32" fill="hold">
                            <p:stCondLst>
                              <p:cond delay="500"/>
                            </p:stCondLst>
                            <p:childTnLst>
                              <p:par>
                                <p:cTn id="33" presetID="4" presetClass="entr" presetSubtype="32" fill="hold" grpId="0" nodeType="afterEffect">
                                  <p:stCondLst>
                                    <p:cond delay="0"/>
                                  </p:stCondLst>
                                  <p:childTnLst>
                                    <p:set>
                                      <p:cBhvr>
                                        <p:cTn id="34" dur="1" fill="hold">
                                          <p:stCondLst>
                                            <p:cond delay="0"/>
                                          </p:stCondLst>
                                        </p:cTn>
                                        <p:tgtEl>
                                          <p:spTgt spid="9222"/>
                                        </p:tgtEl>
                                        <p:attrNameLst>
                                          <p:attrName>style.visibility</p:attrName>
                                        </p:attrNameLst>
                                      </p:cBhvr>
                                      <p:to>
                                        <p:strVal val="visible"/>
                                      </p:to>
                                    </p:set>
                                    <p:animEffect transition="in" filter="box(out)">
                                      <p:cBhvr>
                                        <p:cTn id="35" dur="500"/>
                                        <p:tgtEl>
                                          <p:spTgt spid="9222"/>
                                        </p:tgtEl>
                                      </p:cBhvr>
                                    </p:animEffect>
                                  </p:childTnLst>
                                </p:cTn>
                              </p:par>
                            </p:childTnLst>
                          </p:cTn>
                        </p:par>
                        <p:par>
                          <p:cTn id="36" fill="hold">
                            <p:stCondLst>
                              <p:cond delay="1000"/>
                            </p:stCondLst>
                            <p:childTnLst>
                              <p:par>
                                <p:cTn id="37" presetID="4" presetClass="entr" presetSubtype="32" fill="hold" grpId="0" nodeType="afterEffect">
                                  <p:stCondLst>
                                    <p:cond delay="0"/>
                                  </p:stCondLst>
                                  <p:childTnLst>
                                    <p:set>
                                      <p:cBhvr>
                                        <p:cTn id="38" dur="1" fill="hold">
                                          <p:stCondLst>
                                            <p:cond delay="0"/>
                                          </p:stCondLst>
                                        </p:cTn>
                                        <p:tgtEl>
                                          <p:spTgt spid="9226"/>
                                        </p:tgtEl>
                                        <p:attrNameLst>
                                          <p:attrName>style.visibility</p:attrName>
                                        </p:attrNameLst>
                                      </p:cBhvr>
                                      <p:to>
                                        <p:strVal val="visible"/>
                                      </p:to>
                                    </p:set>
                                    <p:animEffect transition="in" filter="box(out)">
                                      <p:cBhvr>
                                        <p:cTn id="39" dur="500"/>
                                        <p:tgtEl>
                                          <p:spTgt spid="9226"/>
                                        </p:tgtEl>
                                      </p:cBhvr>
                                    </p:animEffect>
                                  </p:childTnLst>
                                </p:cTn>
                              </p:par>
                            </p:childTnLst>
                          </p:cTn>
                        </p:par>
                        <p:par>
                          <p:cTn id="40" fill="hold">
                            <p:stCondLst>
                              <p:cond delay="1500"/>
                            </p:stCondLst>
                            <p:childTnLst>
                              <p:par>
                                <p:cTn id="41" presetID="22" presetClass="entr" presetSubtype="8" fill="hold" nodeType="afterEffect">
                                  <p:stCondLst>
                                    <p:cond delay="0"/>
                                  </p:stCondLst>
                                  <p:childTnLst>
                                    <p:set>
                                      <p:cBhvr>
                                        <p:cTn id="42" dur="1" fill="hold">
                                          <p:stCondLst>
                                            <p:cond delay="0"/>
                                          </p:stCondLst>
                                        </p:cTn>
                                        <p:tgtEl>
                                          <p:spTgt spid="9227"/>
                                        </p:tgtEl>
                                        <p:attrNameLst>
                                          <p:attrName>style.visibility</p:attrName>
                                        </p:attrNameLst>
                                      </p:cBhvr>
                                      <p:to>
                                        <p:strVal val="visible"/>
                                      </p:to>
                                    </p:set>
                                    <p:animEffect transition="in" filter="wipe(left)">
                                      <p:cBhvr>
                                        <p:cTn id="43" dur="500"/>
                                        <p:tgtEl>
                                          <p:spTgt spid="9227"/>
                                        </p:tgtEl>
                                      </p:cBhvr>
                                    </p:animEffect>
                                  </p:childTnLst>
                                </p:cTn>
                              </p:par>
                            </p:childTnLst>
                          </p:cTn>
                        </p:par>
                        <p:par>
                          <p:cTn id="44" fill="hold">
                            <p:stCondLst>
                              <p:cond delay="2000"/>
                            </p:stCondLst>
                            <p:childTnLst>
                              <p:par>
                                <p:cTn id="45" presetID="4" presetClass="entr" presetSubtype="32" fill="hold" grpId="0" nodeType="afterEffect">
                                  <p:stCondLst>
                                    <p:cond delay="0"/>
                                  </p:stCondLst>
                                  <p:childTnLst>
                                    <p:set>
                                      <p:cBhvr>
                                        <p:cTn id="46" dur="1" fill="hold">
                                          <p:stCondLst>
                                            <p:cond delay="0"/>
                                          </p:stCondLst>
                                        </p:cTn>
                                        <p:tgtEl>
                                          <p:spTgt spid="9238"/>
                                        </p:tgtEl>
                                        <p:attrNameLst>
                                          <p:attrName>style.visibility</p:attrName>
                                        </p:attrNameLst>
                                      </p:cBhvr>
                                      <p:to>
                                        <p:strVal val="visible"/>
                                      </p:to>
                                    </p:set>
                                    <p:animEffect transition="in" filter="box(out)">
                                      <p:cBhvr>
                                        <p:cTn id="47" dur="500"/>
                                        <p:tgtEl>
                                          <p:spTgt spid="9238"/>
                                        </p:tgtEl>
                                      </p:cBhvr>
                                    </p:animEffect>
                                  </p:childTnLst>
                                </p:cTn>
                              </p:par>
                            </p:childTnLst>
                          </p:cTn>
                        </p:par>
                        <p:par>
                          <p:cTn id="48" fill="hold">
                            <p:stCondLst>
                              <p:cond delay="2500"/>
                            </p:stCondLst>
                            <p:childTnLst>
                              <p:par>
                                <p:cTn id="49" presetID="4" presetClass="entr" presetSubtype="32" fill="hold" grpId="0" nodeType="afterEffect">
                                  <p:stCondLst>
                                    <p:cond delay="0"/>
                                  </p:stCondLst>
                                  <p:childTnLst>
                                    <p:set>
                                      <p:cBhvr>
                                        <p:cTn id="50" dur="1" fill="hold">
                                          <p:stCondLst>
                                            <p:cond delay="0"/>
                                          </p:stCondLst>
                                        </p:cTn>
                                        <p:tgtEl>
                                          <p:spTgt spid="9239"/>
                                        </p:tgtEl>
                                        <p:attrNameLst>
                                          <p:attrName>style.visibility</p:attrName>
                                        </p:attrNameLst>
                                      </p:cBhvr>
                                      <p:to>
                                        <p:strVal val="visible"/>
                                      </p:to>
                                    </p:set>
                                    <p:animEffect transition="in" filter="box(out)">
                                      <p:cBhvr>
                                        <p:cTn id="51" dur="500"/>
                                        <p:tgtEl>
                                          <p:spTgt spid="9239"/>
                                        </p:tgtEl>
                                      </p:cBhvr>
                                    </p:animEffect>
                                  </p:childTnLst>
                                </p:cTn>
                              </p:par>
                            </p:childTnLst>
                          </p:cTn>
                        </p:par>
                      </p:childTnLst>
                    </p:cTn>
                  </p:par>
                  <p:par>
                    <p:cTn id="52" fill="hold">
                      <p:stCondLst>
                        <p:cond delay="indefinite"/>
                      </p:stCondLst>
                      <p:childTnLst>
                        <p:par>
                          <p:cTn id="53" fill="hold">
                            <p:stCondLst>
                              <p:cond delay="0"/>
                            </p:stCondLst>
                            <p:childTnLst>
                              <p:par>
                                <p:cTn id="54" presetID="4" presetClass="entr" presetSubtype="32" fill="hold" grpId="0" nodeType="clickEffect">
                                  <p:stCondLst>
                                    <p:cond delay="0"/>
                                  </p:stCondLst>
                                  <p:childTnLst>
                                    <p:set>
                                      <p:cBhvr>
                                        <p:cTn id="55" dur="1" fill="hold">
                                          <p:stCondLst>
                                            <p:cond delay="0"/>
                                          </p:stCondLst>
                                        </p:cTn>
                                        <p:tgtEl>
                                          <p:spTgt spid="9237"/>
                                        </p:tgtEl>
                                        <p:attrNameLst>
                                          <p:attrName>style.visibility</p:attrName>
                                        </p:attrNameLst>
                                      </p:cBhvr>
                                      <p:to>
                                        <p:strVal val="visible"/>
                                      </p:to>
                                    </p:set>
                                    <p:animEffect transition="in" filter="box(out)">
                                      <p:cBhvr>
                                        <p:cTn id="56" dur="500"/>
                                        <p:tgtEl>
                                          <p:spTgt spid="9237"/>
                                        </p:tgtEl>
                                      </p:cBhvr>
                                    </p:animEffect>
                                  </p:childTnLst>
                                </p:cTn>
                              </p:par>
                            </p:childTnLst>
                          </p:cTn>
                        </p:par>
                        <p:par>
                          <p:cTn id="57" fill="hold">
                            <p:stCondLst>
                              <p:cond delay="500"/>
                            </p:stCondLst>
                            <p:childTnLst>
                              <p:par>
                                <p:cTn id="58" presetID="4" presetClass="entr" presetSubtype="32" fill="hold" grpId="0" nodeType="afterEffect">
                                  <p:stCondLst>
                                    <p:cond delay="0"/>
                                  </p:stCondLst>
                                  <p:childTnLst>
                                    <p:set>
                                      <p:cBhvr>
                                        <p:cTn id="59" dur="1" fill="hold">
                                          <p:stCondLst>
                                            <p:cond delay="0"/>
                                          </p:stCondLst>
                                        </p:cTn>
                                        <p:tgtEl>
                                          <p:spTgt spid="9228"/>
                                        </p:tgtEl>
                                        <p:attrNameLst>
                                          <p:attrName>style.visibility</p:attrName>
                                        </p:attrNameLst>
                                      </p:cBhvr>
                                      <p:to>
                                        <p:strVal val="visible"/>
                                      </p:to>
                                    </p:set>
                                    <p:animEffect transition="in" filter="box(out)">
                                      <p:cBhvr>
                                        <p:cTn id="60" dur="500"/>
                                        <p:tgtEl>
                                          <p:spTgt spid="9228"/>
                                        </p:tgtEl>
                                      </p:cBhvr>
                                    </p:animEffect>
                                  </p:childTnLst>
                                </p:cTn>
                              </p:par>
                            </p:childTnLst>
                          </p:cTn>
                        </p:par>
                        <p:par>
                          <p:cTn id="61" fill="hold">
                            <p:stCondLst>
                              <p:cond delay="1000"/>
                            </p:stCondLst>
                            <p:childTnLst>
                              <p:par>
                                <p:cTn id="62" presetID="4" presetClass="entr" presetSubtype="32" fill="hold" grpId="0" nodeType="afterEffect">
                                  <p:stCondLst>
                                    <p:cond delay="0"/>
                                  </p:stCondLst>
                                  <p:childTnLst>
                                    <p:set>
                                      <p:cBhvr>
                                        <p:cTn id="63" dur="1" fill="hold">
                                          <p:stCondLst>
                                            <p:cond delay="0"/>
                                          </p:stCondLst>
                                        </p:cTn>
                                        <p:tgtEl>
                                          <p:spTgt spid="9230"/>
                                        </p:tgtEl>
                                        <p:attrNameLst>
                                          <p:attrName>style.visibility</p:attrName>
                                        </p:attrNameLst>
                                      </p:cBhvr>
                                      <p:to>
                                        <p:strVal val="visible"/>
                                      </p:to>
                                    </p:set>
                                    <p:animEffect transition="in" filter="box(out)">
                                      <p:cBhvr>
                                        <p:cTn id="64" dur="500"/>
                                        <p:tgtEl>
                                          <p:spTgt spid="9230"/>
                                        </p:tgtEl>
                                      </p:cBhvr>
                                    </p:animEffect>
                                  </p:childTnLst>
                                </p:cTn>
                              </p:par>
                            </p:childTnLst>
                          </p:cTn>
                        </p:par>
                        <p:par>
                          <p:cTn id="65" fill="hold">
                            <p:stCondLst>
                              <p:cond delay="1500"/>
                            </p:stCondLst>
                            <p:childTnLst>
                              <p:par>
                                <p:cTn id="66" presetID="4" presetClass="entr" presetSubtype="32" fill="hold" grpId="0" nodeType="afterEffect">
                                  <p:stCondLst>
                                    <p:cond delay="0"/>
                                  </p:stCondLst>
                                  <p:childTnLst>
                                    <p:set>
                                      <p:cBhvr>
                                        <p:cTn id="67" dur="1" fill="hold">
                                          <p:stCondLst>
                                            <p:cond delay="0"/>
                                          </p:stCondLst>
                                        </p:cTn>
                                        <p:tgtEl>
                                          <p:spTgt spid="9229"/>
                                        </p:tgtEl>
                                        <p:attrNameLst>
                                          <p:attrName>style.visibility</p:attrName>
                                        </p:attrNameLst>
                                      </p:cBhvr>
                                      <p:to>
                                        <p:strVal val="visible"/>
                                      </p:to>
                                    </p:set>
                                    <p:animEffect transition="in" filter="box(out)">
                                      <p:cBhvr>
                                        <p:cTn id="68" dur="500"/>
                                        <p:tgtEl>
                                          <p:spTgt spid="9229"/>
                                        </p:tgtEl>
                                      </p:cBhvr>
                                    </p:animEffect>
                                  </p:childTnLst>
                                </p:cTn>
                              </p:par>
                            </p:childTnLst>
                          </p:cTn>
                        </p:par>
                      </p:childTnLst>
                    </p:cTn>
                  </p:par>
                  <p:par>
                    <p:cTn id="69" fill="hold">
                      <p:stCondLst>
                        <p:cond delay="indefinite"/>
                      </p:stCondLst>
                      <p:childTnLst>
                        <p:par>
                          <p:cTn id="70" fill="hold">
                            <p:stCondLst>
                              <p:cond delay="0"/>
                            </p:stCondLst>
                            <p:childTnLst>
                              <p:par>
                                <p:cTn id="71" presetID="18" presetClass="entr" presetSubtype="6" fill="hold" grpId="0" nodeType="clickEffect">
                                  <p:stCondLst>
                                    <p:cond delay="0"/>
                                  </p:stCondLst>
                                  <p:childTnLst>
                                    <p:set>
                                      <p:cBhvr>
                                        <p:cTn id="72" dur="1" fill="hold">
                                          <p:stCondLst>
                                            <p:cond delay="0"/>
                                          </p:stCondLst>
                                        </p:cTn>
                                        <p:tgtEl>
                                          <p:spTgt spid="9225"/>
                                        </p:tgtEl>
                                        <p:attrNameLst>
                                          <p:attrName>style.visibility</p:attrName>
                                        </p:attrNameLst>
                                      </p:cBhvr>
                                      <p:to>
                                        <p:strVal val="visible"/>
                                      </p:to>
                                    </p:set>
                                    <p:animEffect transition="in" filter="strips(downRight)">
                                      <p:cBhvr>
                                        <p:cTn id="73" dur="500"/>
                                        <p:tgtEl>
                                          <p:spTgt spid="9225"/>
                                        </p:tgtEl>
                                      </p:cBhvr>
                                    </p:animEffect>
                                  </p:childTnLst>
                                </p:cTn>
                              </p:par>
                            </p:childTnLst>
                          </p:cTn>
                        </p:par>
                        <p:par>
                          <p:cTn id="74" fill="hold">
                            <p:stCondLst>
                              <p:cond delay="500"/>
                            </p:stCondLst>
                            <p:childTnLst>
                              <p:par>
                                <p:cTn id="75" presetID="4" presetClass="entr" presetSubtype="32" fill="hold" nodeType="afterEffect">
                                  <p:stCondLst>
                                    <p:cond delay="0"/>
                                  </p:stCondLst>
                                  <p:childTnLst>
                                    <p:set>
                                      <p:cBhvr>
                                        <p:cTn id="76" dur="1" fill="hold">
                                          <p:stCondLst>
                                            <p:cond delay="0"/>
                                          </p:stCondLst>
                                        </p:cTn>
                                        <p:tgtEl>
                                          <p:spTgt spid="2"/>
                                        </p:tgtEl>
                                        <p:attrNameLst>
                                          <p:attrName>style.visibility</p:attrName>
                                        </p:attrNameLst>
                                      </p:cBhvr>
                                      <p:to>
                                        <p:strVal val="visible"/>
                                      </p:to>
                                    </p:set>
                                    <p:animEffect transition="in" filter="box(out)">
                                      <p:cBhvr>
                                        <p:cTn id="77" dur="500"/>
                                        <p:tgtEl>
                                          <p:spTgt spid="2"/>
                                        </p:tgtEl>
                                      </p:cBhvr>
                                    </p:animEffect>
                                  </p:childTnLst>
                                </p:cTn>
                              </p:par>
                            </p:childTnLst>
                          </p:cTn>
                        </p:par>
                      </p:childTnLst>
                    </p:cTn>
                  </p:par>
                  <p:par>
                    <p:cTn id="78" fill="hold">
                      <p:stCondLst>
                        <p:cond delay="indefinite"/>
                      </p:stCondLst>
                      <p:childTnLst>
                        <p:par>
                          <p:cTn id="79" fill="hold">
                            <p:stCondLst>
                              <p:cond delay="0"/>
                            </p:stCondLst>
                            <p:childTnLst>
                              <p:par>
                                <p:cTn id="80" presetID="1" presetClass="emph" presetSubtype="2" fill="hold" nodeType="clickEffect">
                                  <p:stCondLst>
                                    <p:cond delay="0"/>
                                  </p:stCondLst>
                                  <p:childTnLst>
                                    <p:animClr clrSpc="rgb" dir="cw">
                                      <p:cBhvr>
                                        <p:cTn id="81" dur="2000" fill="hold"/>
                                        <p:tgtEl>
                                          <p:spTgt spid="9220"/>
                                        </p:tgtEl>
                                        <p:attrNameLst>
                                          <p:attrName>fillcolor</p:attrName>
                                        </p:attrNameLst>
                                      </p:cBhvr>
                                      <p:to>
                                        <a:schemeClr val="accent2"/>
                                      </p:to>
                                    </p:animClr>
                                    <p:set>
                                      <p:cBhvr>
                                        <p:cTn id="82" dur="2000" fill="hold"/>
                                        <p:tgtEl>
                                          <p:spTgt spid="9220"/>
                                        </p:tgtEl>
                                        <p:attrNameLst>
                                          <p:attrName>fill.type</p:attrName>
                                        </p:attrNameLst>
                                      </p:cBhvr>
                                      <p:to>
                                        <p:strVal val="solid"/>
                                      </p:to>
                                    </p:set>
                                    <p:set>
                                      <p:cBhvr>
                                        <p:cTn id="83" dur="2000" fill="hold"/>
                                        <p:tgtEl>
                                          <p:spTgt spid="9220"/>
                                        </p:tgtEl>
                                        <p:attrNameLst>
                                          <p:attrName>fill.on</p:attrName>
                                        </p:attrNameLst>
                                      </p:cBhvr>
                                      <p:to>
                                        <p:strVal val="true"/>
                                      </p:to>
                                    </p:set>
                                  </p:childTnLst>
                                </p:cTn>
                              </p:par>
                            </p:childTnLst>
                          </p:cTn>
                        </p:par>
                      </p:childTnLst>
                    </p:cTn>
                  </p:par>
                  <p:par>
                    <p:cTn id="84" fill="hold">
                      <p:stCondLst>
                        <p:cond delay="indefinite"/>
                      </p:stCondLst>
                      <p:childTnLst>
                        <p:par>
                          <p:cTn id="85" fill="hold">
                            <p:stCondLst>
                              <p:cond delay="0"/>
                            </p:stCondLst>
                            <p:childTnLst>
                              <p:par>
                                <p:cTn id="86" presetID="1" presetClass="emph" presetSubtype="2" fill="hold" nodeType="clickEffect">
                                  <p:stCondLst>
                                    <p:cond delay="0"/>
                                  </p:stCondLst>
                                  <p:childTnLst>
                                    <p:animClr clrSpc="rgb" dir="cw">
                                      <p:cBhvr>
                                        <p:cTn id="87" dur="2000" fill="hold"/>
                                        <p:tgtEl>
                                          <p:spTgt spid="9228"/>
                                        </p:tgtEl>
                                        <p:attrNameLst>
                                          <p:attrName>fillcolor</p:attrName>
                                        </p:attrNameLst>
                                      </p:cBhvr>
                                      <p:to>
                                        <a:schemeClr val="accent2"/>
                                      </p:to>
                                    </p:animClr>
                                    <p:set>
                                      <p:cBhvr>
                                        <p:cTn id="88" dur="2000" fill="hold"/>
                                        <p:tgtEl>
                                          <p:spTgt spid="9228"/>
                                        </p:tgtEl>
                                        <p:attrNameLst>
                                          <p:attrName>fill.type</p:attrName>
                                        </p:attrNameLst>
                                      </p:cBhvr>
                                      <p:to>
                                        <p:strVal val="solid"/>
                                      </p:to>
                                    </p:set>
                                    <p:set>
                                      <p:cBhvr>
                                        <p:cTn id="89" dur="2000" fill="hold"/>
                                        <p:tgtEl>
                                          <p:spTgt spid="9228"/>
                                        </p:tgtEl>
                                        <p:attrNameLst>
                                          <p:attrName>fill.on</p:attrName>
                                        </p:attrNameLst>
                                      </p:cBhvr>
                                      <p:to>
                                        <p:strVal val="true"/>
                                      </p:to>
                                    </p:set>
                                  </p:childTnLst>
                                </p:cTn>
                              </p:par>
                              <p:par>
                                <p:cTn id="90" presetID="1" presetClass="emph" presetSubtype="2" fill="hold" nodeType="withEffect">
                                  <p:stCondLst>
                                    <p:cond delay="0"/>
                                  </p:stCondLst>
                                  <p:childTnLst>
                                    <p:animClr clrSpc="rgb" dir="cw">
                                      <p:cBhvr>
                                        <p:cTn id="91" dur="2000" fill="hold"/>
                                        <p:tgtEl>
                                          <p:spTgt spid="9237"/>
                                        </p:tgtEl>
                                        <p:attrNameLst>
                                          <p:attrName>fillcolor</p:attrName>
                                        </p:attrNameLst>
                                      </p:cBhvr>
                                      <p:to>
                                        <a:schemeClr val="accent2"/>
                                      </p:to>
                                    </p:animClr>
                                    <p:set>
                                      <p:cBhvr>
                                        <p:cTn id="92" dur="2000" fill="hold"/>
                                        <p:tgtEl>
                                          <p:spTgt spid="9237"/>
                                        </p:tgtEl>
                                        <p:attrNameLst>
                                          <p:attrName>fill.type</p:attrName>
                                        </p:attrNameLst>
                                      </p:cBhvr>
                                      <p:to>
                                        <p:strVal val="solid"/>
                                      </p:to>
                                    </p:set>
                                    <p:set>
                                      <p:cBhvr>
                                        <p:cTn id="93" dur="2000" fill="hold"/>
                                        <p:tgtEl>
                                          <p:spTgt spid="9237"/>
                                        </p:tgtEl>
                                        <p:attrNameLst>
                                          <p:attrName>fill.on</p:attrName>
                                        </p:attrNameLst>
                                      </p:cBhvr>
                                      <p:to>
                                        <p:strVal val="true"/>
                                      </p:to>
                                    </p:set>
                                  </p:childTnLst>
                                </p:cTn>
                              </p:par>
                            </p:childTnLst>
                          </p:cTn>
                        </p:par>
                      </p:childTnLst>
                    </p:cTn>
                  </p:par>
                  <p:par>
                    <p:cTn id="94" fill="hold">
                      <p:stCondLst>
                        <p:cond delay="indefinite"/>
                      </p:stCondLst>
                      <p:childTnLst>
                        <p:par>
                          <p:cTn id="95" fill="hold">
                            <p:stCondLst>
                              <p:cond delay="0"/>
                            </p:stCondLst>
                            <p:childTnLst>
                              <p:par>
                                <p:cTn id="96" presetID="2" presetClass="entr" presetSubtype="4" fill="hold" nodeType="clickEffect">
                                  <p:stCondLst>
                                    <p:cond delay="0"/>
                                  </p:stCondLst>
                                  <p:childTnLst>
                                    <p:set>
                                      <p:cBhvr>
                                        <p:cTn id="97" dur="1" fill="hold">
                                          <p:stCondLst>
                                            <p:cond delay="0"/>
                                          </p:stCondLst>
                                        </p:cTn>
                                        <p:tgtEl>
                                          <p:spTgt spid="9240"/>
                                        </p:tgtEl>
                                        <p:attrNameLst>
                                          <p:attrName>style.visibility</p:attrName>
                                        </p:attrNameLst>
                                      </p:cBhvr>
                                      <p:to>
                                        <p:strVal val="visible"/>
                                      </p:to>
                                    </p:set>
                                    <p:anim calcmode="lin" valueType="num">
                                      <p:cBhvr additive="base">
                                        <p:cTn id="98" dur="500" fill="hold"/>
                                        <p:tgtEl>
                                          <p:spTgt spid="9240"/>
                                        </p:tgtEl>
                                        <p:attrNameLst>
                                          <p:attrName>ppt_x</p:attrName>
                                        </p:attrNameLst>
                                      </p:cBhvr>
                                      <p:tavLst>
                                        <p:tav tm="0">
                                          <p:val>
                                            <p:strVal val="#ppt_x"/>
                                          </p:val>
                                        </p:tav>
                                        <p:tav tm="100000">
                                          <p:val>
                                            <p:strVal val="#ppt_x"/>
                                          </p:val>
                                        </p:tav>
                                      </p:tavLst>
                                    </p:anim>
                                    <p:anim calcmode="lin" valueType="num">
                                      <p:cBhvr additive="base">
                                        <p:cTn id="99" dur="500" fill="hold"/>
                                        <p:tgtEl>
                                          <p:spTgt spid="9240"/>
                                        </p:tgtEl>
                                        <p:attrNameLst>
                                          <p:attrName>ppt_y</p:attrName>
                                        </p:attrNameLst>
                                      </p:cBhvr>
                                      <p:tavLst>
                                        <p:tav tm="0">
                                          <p:val>
                                            <p:strVal val="1+#ppt_h/2"/>
                                          </p:val>
                                        </p:tav>
                                        <p:tav tm="100000">
                                          <p:val>
                                            <p:strVal val="#ppt_y"/>
                                          </p:val>
                                        </p:tav>
                                      </p:tavLst>
                                    </p:anim>
                                  </p:childTnLst>
                                </p:cTn>
                              </p:par>
                              <p:par>
                                <p:cTn id="100" presetID="4" presetClass="entr" presetSubtype="32" fill="hold" grpId="0" nodeType="withEffect">
                                  <p:stCondLst>
                                    <p:cond delay="0"/>
                                  </p:stCondLst>
                                  <p:childTnLst>
                                    <p:set>
                                      <p:cBhvr>
                                        <p:cTn id="101" dur="1" fill="hold">
                                          <p:stCondLst>
                                            <p:cond delay="0"/>
                                          </p:stCondLst>
                                        </p:cTn>
                                        <p:tgtEl>
                                          <p:spTgt spid="9236"/>
                                        </p:tgtEl>
                                        <p:attrNameLst>
                                          <p:attrName>style.visibility</p:attrName>
                                        </p:attrNameLst>
                                      </p:cBhvr>
                                      <p:to>
                                        <p:strVal val="visible"/>
                                      </p:to>
                                    </p:set>
                                    <p:animEffect transition="in" filter="box(out)">
                                      <p:cBhvr>
                                        <p:cTn id="102" dur="500"/>
                                        <p:tgtEl>
                                          <p:spTgt spid="9236"/>
                                        </p:tgtEl>
                                      </p:cBhvr>
                                    </p:animEffect>
                                  </p:childTnLst>
                                </p:cTn>
                              </p:par>
                            </p:childTnLst>
                          </p:cTn>
                        </p:par>
                      </p:childTnLst>
                    </p:cTn>
                  </p:par>
                  <p:par>
                    <p:cTn id="103" fill="hold">
                      <p:stCondLst>
                        <p:cond delay="indefinite"/>
                      </p:stCondLst>
                      <p:childTnLst>
                        <p:par>
                          <p:cTn id="104" fill="hold">
                            <p:stCondLst>
                              <p:cond delay="0"/>
                            </p:stCondLst>
                            <p:childTnLst>
                              <p:par>
                                <p:cTn id="105" presetID="27" presetClass="entr" presetSubtype="0" fill="hold" grpId="0" nodeType="clickEffect">
                                  <p:stCondLst>
                                    <p:cond delay="0"/>
                                  </p:stCondLst>
                                  <p:iterate type="lt">
                                    <p:tmPct val="50000"/>
                                  </p:iterate>
                                  <p:childTnLst>
                                    <p:set>
                                      <p:cBhvr>
                                        <p:cTn id="106" dur="1" fill="hold">
                                          <p:stCondLst>
                                            <p:cond delay="0"/>
                                          </p:stCondLst>
                                        </p:cTn>
                                        <p:tgtEl>
                                          <p:spTgt spid="36894"/>
                                        </p:tgtEl>
                                        <p:attrNameLst>
                                          <p:attrName>style.visibility</p:attrName>
                                        </p:attrNameLst>
                                      </p:cBhvr>
                                      <p:to>
                                        <p:strVal val="visible"/>
                                      </p:to>
                                    </p:set>
                                    <p:anim calcmode="discrete" valueType="clr">
                                      <p:cBhvr override="childStyle">
                                        <p:cTn id="107" dur="80"/>
                                        <p:tgtEl>
                                          <p:spTgt spid="36894"/>
                                        </p:tgtEl>
                                        <p:attrNameLst>
                                          <p:attrName>style.color</p:attrName>
                                        </p:attrNameLst>
                                      </p:cBhvr>
                                      <p:tavLst>
                                        <p:tav tm="0">
                                          <p:val>
                                            <p:clrVal>
                                              <a:srgbClr val="009900"/>
                                            </p:clrVal>
                                          </p:val>
                                        </p:tav>
                                        <p:tav tm="50000">
                                          <p:val>
                                            <p:clrVal>
                                              <a:schemeClr val="hlink"/>
                                            </p:clrVal>
                                          </p:val>
                                        </p:tav>
                                      </p:tavLst>
                                    </p:anim>
                                    <p:anim calcmode="discrete" valueType="clr">
                                      <p:cBhvr>
                                        <p:cTn id="108" dur="80"/>
                                        <p:tgtEl>
                                          <p:spTgt spid="36894"/>
                                        </p:tgtEl>
                                        <p:attrNameLst>
                                          <p:attrName>fillcolor</p:attrName>
                                        </p:attrNameLst>
                                      </p:cBhvr>
                                      <p:tavLst>
                                        <p:tav tm="0">
                                          <p:val>
                                            <p:clrVal>
                                              <a:schemeClr val="accent2"/>
                                            </p:clrVal>
                                          </p:val>
                                        </p:tav>
                                        <p:tav tm="50000">
                                          <p:val>
                                            <p:clrVal>
                                              <a:schemeClr val="hlink"/>
                                            </p:clrVal>
                                          </p:val>
                                        </p:tav>
                                      </p:tavLst>
                                    </p:anim>
                                    <p:set>
                                      <p:cBhvr>
                                        <p:cTn id="109" dur="80"/>
                                        <p:tgtEl>
                                          <p:spTgt spid="36894"/>
                                        </p:tgtEl>
                                        <p:attrNameLst>
                                          <p:attrName>fill.type</p:attrName>
                                        </p:attrNameLst>
                                      </p:cBhvr>
                                      <p:to>
                                        <p:strVal val="solid"/>
                                      </p:to>
                                    </p:set>
                                  </p:childTnLst>
                                  <p:subTnLst>
                                    <p:audio>
                                      <p:cMediaNode>
                                        <p:cTn display="0" masterRel="sameClick">
                                          <p:stCondLst>
                                            <p:cond evt="begin" delay="0">
                                              <p:tn val="105"/>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3" grpId="0" bldLvl="0" animBg="1"/>
      <p:bldP spid="9224" grpId="0" bldLvl="0" animBg="1"/>
      <p:bldP spid="9225" grpId="0" bldLvl="0" animBg="1"/>
      <p:bldP spid="9226" grpId="0"/>
      <p:bldP spid="9228" grpId="0"/>
      <p:bldP spid="9229" grpId="0"/>
      <p:bldP spid="9230" grpId="0"/>
      <p:bldP spid="9236" grpId="0" bldLvl="0" animBg="1"/>
      <p:bldP spid="9237" grpId="0" bldLvl="0" animBg="1"/>
      <p:bldP spid="9238" grpId="0"/>
      <p:bldP spid="9239" grpId="0"/>
      <p:bldP spid="9242" grpId="0"/>
      <p:bldP spid="3689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609600" y="82550"/>
            <a:ext cx="10972800" cy="6711950"/>
          </a:xfrm>
          <a:prstGeom prst="rect">
            <a:avLst/>
          </a:prstGeom>
        </p:spPr>
      </p:pic>
      <p:sp>
        <p:nvSpPr>
          <p:cNvPr id="3" name="圆角矩形 2"/>
          <p:cNvSpPr/>
          <p:nvPr/>
        </p:nvSpPr>
        <p:spPr>
          <a:xfrm>
            <a:off x="3780790" y="235585"/>
            <a:ext cx="721995" cy="4394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文本框 35841"/>
          <p:cNvSpPr txBox="1"/>
          <p:nvPr/>
        </p:nvSpPr>
        <p:spPr>
          <a:xfrm>
            <a:off x="152400" y="79375"/>
            <a:ext cx="8926195" cy="6800850"/>
          </a:xfrm>
          <a:prstGeom prst="rect">
            <a:avLst/>
          </a:prstGeom>
          <a:noFill/>
          <a:ln w="9525">
            <a:noFill/>
          </a:ln>
        </p:spPr>
        <p:txBody>
          <a:bodyPr wrap="square">
            <a:spAutoFit/>
          </a:bodyPr>
          <a:p>
            <a:pPr>
              <a:spcBef>
                <a:spcPct val="50000"/>
              </a:spcBef>
            </a:pPr>
            <a:r>
              <a:rPr lang="zh-CN" altLang="en-US" sz="3600" b="1" dirty="0">
                <a:solidFill>
                  <a:srgbClr val="FF0000"/>
                </a:solidFill>
                <a:latin typeface="华文新魏" panose="02010800040101010101" pitchFamily="2" charset="-122"/>
                <a:ea typeface="华文新魏" panose="02010800040101010101" pitchFamily="2" charset="-122"/>
              </a:rPr>
              <a:t>五四运动时的口号</a:t>
            </a:r>
            <a:r>
              <a:rPr lang="en-US" altLang="zh-CN" sz="3600" b="1" dirty="0">
                <a:solidFill>
                  <a:srgbClr val="FF0000"/>
                </a:solidFill>
                <a:latin typeface="华文新魏" panose="02010800040101010101" pitchFamily="2" charset="-122"/>
                <a:ea typeface="华文新魏" panose="02010800040101010101" pitchFamily="2" charset="-122"/>
              </a:rPr>
              <a:t>:</a:t>
            </a:r>
            <a:endParaRPr lang="zh-CN" altLang="en-US" sz="3600" b="1" dirty="0">
              <a:solidFill>
                <a:srgbClr val="FF0000"/>
              </a:solidFill>
              <a:latin typeface="华文新魏" panose="02010800040101010101" pitchFamily="2" charset="-122"/>
              <a:ea typeface="华文新魏" panose="02010800040101010101" pitchFamily="2" charset="-122"/>
            </a:endParaRPr>
          </a:p>
          <a:p>
            <a:r>
              <a:rPr lang="zh-CN" altLang="en-US" sz="3200" dirty="0">
                <a:latin typeface="宋体" panose="02010600030101010101" pitchFamily="2" charset="-122"/>
              </a:rPr>
              <a:t>“外争主权，内惩国贼” </a:t>
            </a:r>
            <a:endParaRPr lang="zh-CN" altLang="en-US" sz="3200" dirty="0">
              <a:latin typeface="宋体" panose="02010600030101010101" pitchFamily="2" charset="-122"/>
            </a:endParaRPr>
          </a:p>
          <a:p>
            <a:r>
              <a:rPr lang="zh-CN" altLang="en-US" sz="3200" dirty="0">
                <a:latin typeface="宋体" panose="02010600030101010101" pitchFamily="2" charset="-122"/>
              </a:rPr>
              <a:t>“还我青岛” </a:t>
            </a:r>
            <a:endParaRPr lang="zh-CN" altLang="en-US" sz="3200" dirty="0">
              <a:latin typeface="宋体" panose="02010600030101010101" pitchFamily="2" charset="-122"/>
            </a:endParaRPr>
          </a:p>
          <a:p>
            <a:r>
              <a:rPr lang="zh-CN" altLang="en-US" sz="3200" dirty="0">
                <a:latin typeface="宋体" panose="02010600030101010101" pitchFamily="2" charset="-122"/>
              </a:rPr>
              <a:t>“拒绝在巴黎和会上签字” </a:t>
            </a:r>
            <a:endParaRPr lang="zh-CN" altLang="en-US" sz="3200" dirty="0">
              <a:latin typeface="宋体" panose="02010600030101010101" pitchFamily="2" charset="-122"/>
            </a:endParaRPr>
          </a:p>
          <a:p>
            <a:r>
              <a:rPr lang="zh-CN" altLang="en-US" sz="3200" dirty="0">
                <a:latin typeface="宋体" panose="02010600030101010101" pitchFamily="2" charset="-122"/>
              </a:rPr>
              <a:t>“誓死力争” </a:t>
            </a:r>
            <a:endParaRPr lang="zh-CN" altLang="en-US" sz="3200" dirty="0">
              <a:latin typeface="宋体" panose="02010600030101010101" pitchFamily="2" charset="-122"/>
            </a:endParaRPr>
          </a:p>
          <a:p>
            <a:r>
              <a:rPr lang="zh-CN" altLang="en-US" sz="3200" dirty="0">
                <a:latin typeface="宋体" panose="02010600030101010101" pitchFamily="2" charset="-122"/>
              </a:rPr>
              <a:t>“头可断，青岛不可失” </a:t>
            </a:r>
            <a:endParaRPr lang="zh-CN" altLang="en-US" sz="3200" dirty="0">
              <a:latin typeface="宋体" panose="02010600030101010101" pitchFamily="2" charset="-122"/>
            </a:endParaRPr>
          </a:p>
          <a:p>
            <a:r>
              <a:rPr lang="zh-CN" altLang="en-US" sz="3200" dirty="0">
                <a:latin typeface="宋体" panose="02010600030101010101" pitchFamily="2" charset="-122"/>
              </a:rPr>
              <a:t>“诛卖国贼曹汝霖、章宗祥、陆宗舆”</a:t>
            </a:r>
            <a:endParaRPr lang="zh-CN" altLang="en-US" sz="3600" b="1" dirty="0">
              <a:solidFill>
                <a:srgbClr val="000000"/>
              </a:solidFill>
              <a:latin typeface="楷体_GB2312" panose="02010609030101010101" charset="-122"/>
              <a:ea typeface="楷体_GB2312" panose="02010609030101010101" charset="-122"/>
              <a:sym typeface="楷体_GB2312" panose="02010609030101010101" charset="-122"/>
            </a:endParaRPr>
          </a:p>
          <a:p>
            <a:pPr algn="l"/>
            <a:r>
              <a:rPr lang="zh-CN" altLang="en-US" sz="3600" b="1" dirty="0">
                <a:solidFill>
                  <a:srgbClr val="000000"/>
                </a:solidFill>
                <a:latin typeface="楷体_GB2312" panose="02010609030101010101" charset="-122"/>
                <a:ea typeface="楷体_GB2312" panose="02010609030101010101" charset="-122"/>
                <a:sym typeface="楷体_GB2312" panose="02010609030101010101" charset="-122"/>
              </a:rPr>
              <a:t>五四运动中的对联</a:t>
            </a:r>
            <a:r>
              <a:rPr lang="en-US" altLang="zh-CN" sz="3600" b="1" dirty="0">
                <a:solidFill>
                  <a:srgbClr val="000000"/>
                </a:solidFill>
                <a:latin typeface="楷体_GB2312" panose="02010609030101010101" charset="-122"/>
                <a:ea typeface="楷体_GB2312" panose="02010609030101010101" charset="-122"/>
                <a:sym typeface="楷体_GB2312" panose="02010609030101010101" charset="-122"/>
              </a:rPr>
              <a:t>:</a:t>
            </a:r>
            <a:endParaRPr lang="zh-CN" altLang="en-US" sz="3600" dirty="0">
              <a:solidFill>
                <a:srgbClr val="000000"/>
              </a:solidFill>
              <a:latin typeface="楷体_GB2312" panose="02010609030101010101" charset="-122"/>
              <a:ea typeface="楷体_GB2312" panose="02010609030101010101" charset="-122"/>
              <a:sym typeface="楷体_GB2312" panose="02010609030101010101" charset="-122"/>
            </a:endParaRPr>
          </a:p>
          <a:p>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学生被捕神流泪；贼奸窃国鬼兴愁</a:t>
            </a:r>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 </a:t>
            </a:r>
            <a:endParaRPr lang="zh-CN" altLang="en-US" sz="3600" dirty="0">
              <a:solidFill>
                <a:srgbClr val="000066"/>
              </a:solidFill>
              <a:latin typeface="楷体_GB2312" panose="02010609030101010101" charset="-122"/>
              <a:ea typeface="楷体_GB2312" panose="02010609030101010101" charset="-122"/>
              <a:sym typeface="楷体_GB2312" panose="02010609030101010101" charset="-122"/>
            </a:endParaRPr>
          </a:p>
          <a:p>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三鸟害人鸦雀鸨，一群卖国鹿獐螬</a:t>
            </a:r>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 </a:t>
            </a:r>
            <a:endParaRPr lang="zh-CN" altLang="en-US" sz="3600" dirty="0">
              <a:solidFill>
                <a:srgbClr val="000066"/>
              </a:solidFill>
              <a:latin typeface="楷体_GB2312" panose="02010609030101010101" charset="-122"/>
              <a:ea typeface="楷体_GB2312" panose="02010609030101010101" charset="-122"/>
              <a:sym typeface="楷体_GB2312" panose="02010609030101010101" charset="-122"/>
            </a:endParaRPr>
          </a:p>
          <a:p>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罢课罢市，足见人心未死；保国保家，才是热血男儿</a:t>
            </a:r>
            <a:r>
              <a:rPr lang="zh-CN" altLang="en-US" sz="3600" dirty="0">
                <a:solidFill>
                  <a:srgbClr val="000066"/>
                </a:solidFill>
                <a:latin typeface="Arial" panose="020B0604020202020204" pitchFamily="34" charset="0"/>
                <a:ea typeface="楷体_GB2312" panose="02010609030101010101" charset="-122"/>
                <a:sym typeface="Arial" panose="020B0604020202020204" pitchFamily="34" charset="0"/>
              </a:rPr>
              <a:t>”</a:t>
            </a:r>
            <a:r>
              <a:rPr lang="zh-CN" altLang="en-US" sz="3600" dirty="0">
                <a:solidFill>
                  <a:srgbClr val="000066"/>
                </a:solidFill>
                <a:latin typeface="楷体_GB2312" panose="02010609030101010101" charset="-122"/>
                <a:ea typeface="楷体_GB2312" panose="02010609030101010101" charset="-122"/>
                <a:sym typeface="楷体_GB2312" panose="02010609030101010101" charset="-122"/>
              </a:rPr>
              <a:t> </a:t>
            </a:r>
            <a:endParaRPr lang="zh-CN" altLang="en-US" sz="3600" b="0" dirty="0">
              <a:latin typeface="Arial" panose="020B0604020202020204" pitchFamily="34" charset="0"/>
            </a:endParaRPr>
          </a:p>
          <a:p>
            <a:r>
              <a:rPr lang="zh-CN" altLang="en-US" sz="2800" b="1" dirty="0">
                <a:latin typeface="宋体" panose="02010600030101010101" pitchFamily="2" charset="-122"/>
              </a:rPr>
              <a:t> </a:t>
            </a:r>
            <a:endParaRPr lang="zh-CN" altLang="en-US" sz="2800" b="1" dirty="0">
              <a:latin typeface="宋体" panose="02010600030101010101" pitchFamily="2" charset="-122"/>
            </a:endParaRPr>
          </a:p>
        </p:txBody>
      </p:sp>
      <p:pic>
        <p:nvPicPr>
          <p:cNvPr id="35843" name="图片 35842" descr="五四运动时期的著名口号"/>
          <p:cNvPicPr>
            <a:picLocks noChangeAspect="1"/>
          </p:cNvPicPr>
          <p:nvPr/>
        </p:nvPicPr>
        <p:blipFill>
          <a:blip r:embed="rId1"/>
          <a:stretch>
            <a:fillRect/>
          </a:stretch>
        </p:blipFill>
        <p:spPr>
          <a:xfrm>
            <a:off x="9600565" y="280035"/>
            <a:ext cx="2510790" cy="5486400"/>
          </a:xfrm>
          <a:prstGeom prst="rect">
            <a:avLst/>
          </a:prstGeom>
          <a:noFill/>
          <a:ln w="9525">
            <a:noFill/>
          </a:ln>
        </p:spPr>
      </p:pic>
    </p:spTree>
  </p:cSld>
  <p:clrMapOvr>
    <a:masterClrMapping/>
  </p:clrMapOvr>
  <p:transition spd="slow">
    <p:pull dir="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20980" y="539750"/>
            <a:ext cx="11132820" cy="4883150"/>
          </a:xfrm>
          <a:prstGeom prst="rect">
            <a:avLst/>
          </a:prstGeom>
        </p:spPr>
      </p:pic>
      <p:sp>
        <p:nvSpPr>
          <p:cNvPr id="3" name="文本框 2"/>
          <p:cNvSpPr txBox="1"/>
          <p:nvPr/>
        </p:nvSpPr>
        <p:spPr>
          <a:xfrm>
            <a:off x="3131185" y="5767070"/>
            <a:ext cx="5770880" cy="706755"/>
          </a:xfrm>
          <a:prstGeom prst="rect">
            <a:avLst/>
          </a:prstGeom>
          <a:noFill/>
        </p:spPr>
        <p:txBody>
          <a:bodyPr wrap="none" rtlCol="0" anchor="t">
            <a:spAutoFit/>
          </a:bodyPr>
          <a:p>
            <a:r>
              <a:rPr lang="zh-CN" altLang="en-US" sz="4000" dirty="0">
                <a:solidFill>
                  <a:srgbClr val="FF0000"/>
                </a:solidFill>
                <a:latin typeface="宋体" panose="02010600030101010101" pitchFamily="2" charset="-122"/>
                <a:sym typeface="+mn-ea"/>
              </a:rPr>
              <a:t>曹汝霖、章宗祥、陆宗舆</a:t>
            </a:r>
            <a:endParaRPr lang="zh-CN" altLang="en-US" sz="4000" dirty="0">
              <a:solidFill>
                <a:srgbClr val="FF0000"/>
              </a:solidFill>
              <a:latin typeface="宋体" panose="02010600030101010101" pitchFamily="2" charset="-122"/>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5" name="Text Box 3"/>
          <p:cNvSpPr txBox="1"/>
          <p:nvPr/>
        </p:nvSpPr>
        <p:spPr>
          <a:xfrm>
            <a:off x="2583498" y="6068378"/>
            <a:ext cx="5949950" cy="583565"/>
          </a:xfrm>
          <a:prstGeom prst="rect">
            <a:avLst/>
          </a:prstGeom>
          <a:noFill/>
          <a:ln w="9525">
            <a:noFill/>
          </a:ln>
        </p:spPr>
        <p:txBody>
          <a:bodyPr>
            <a:spAutoFit/>
          </a:bodyPr>
          <a:p>
            <a:pPr>
              <a:spcBef>
                <a:spcPct val="50000"/>
              </a:spcBef>
            </a:pPr>
            <a:r>
              <a:rPr lang="zh-CN" altLang="zh-CN" sz="3200" dirty="0">
                <a:solidFill>
                  <a:srgbClr val="663300"/>
                </a:solidFill>
                <a:latin typeface="Times New Roman" panose="02020603050405020304" pitchFamily="2" charset="0"/>
                <a:ea typeface="楷体_GB2312" panose="02010609030101010101" charset="-122"/>
              </a:rPr>
              <a:t>北京大学游行队伍向天安门进发</a:t>
            </a:r>
            <a:endParaRPr lang="zh-CN" altLang="zh-CN" sz="3200" dirty="0">
              <a:solidFill>
                <a:srgbClr val="663300"/>
              </a:solidFill>
              <a:latin typeface="Times New Roman" panose="02020603050405020304" pitchFamily="2" charset="0"/>
              <a:ea typeface="楷体_GB2312" panose="02010609030101010101" charset="-122"/>
            </a:endParaRPr>
          </a:p>
        </p:txBody>
      </p:sp>
      <p:pic>
        <p:nvPicPr>
          <p:cNvPr id="2" name="图片 1"/>
          <p:cNvPicPr>
            <a:picLocks noChangeAspect="1"/>
          </p:cNvPicPr>
          <p:nvPr/>
        </p:nvPicPr>
        <p:blipFill>
          <a:blip r:embed="rId1"/>
          <a:stretch>
            <a:fillRect/>
          </a:stretch>
        </p:blipFill>
        <p:spPr>
          <a:xfrm>
            <a:off x="685165" y="330200"/>
            <a:ext cx="10170160" cy="529717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9218" name="Picture 2" descr="学生青年团体散发的传单"/>
          <p:cNvPicPr>
            <a:picLocks noChangeAspect="1"/>
          </p:cNvPicPr>
          <p:nvPr/>
        </p:nvPicPr>
        <p:blipFill>
          <a:blip r:embed="rId1"/>
          <a:stretch>
            <a:fillRect/>
          </a:stretch>
        </p:blipFill>
        <p:spPr>
          <a:xfrm>
            <a:off x="1327150" y="76200"/>
            <a:ext cx="7673975" cy="6553200"/>
          </a:xfrm>
          <a:prstGeom prst="rect">
            <a:avLst/>
          </a:prstGeom>
          <a:noFill/>
          <a:ln w="9525">
            <a:noFill/>
          </a:ln>
        </p:spPr>
      </p:pic>
      <p:sp>
        <p:nvSpPr>
          <p:cNvPr id="9219" name="Text Box 3"/>
          <p:cNvSpPr txBox="1"/>
          <p:nvPr/>
        </p:nvSpPr>
        <p:spPr>
          <a:xfrm>
            <a:off x="9554210" y="607695"/>
            <a:ext cx="675005" cy="6172200"/>
          </a:xfrm>
          <a:prstGeom prst="rect">
            <a:avLst/>
          </a:prstGeom>
          <a:noFill/>
          <a:ln w="9525">
            <a:noFill/>
          </a:ln>
        </p:spPr>
        <p:txBody>
          <a:bodyPr vert="eaVert">
            <a:spAutoFit/>
          </a:bodyPr>
          <a:p>
            <a:pPr>
              <a:spcBef>
                <a:spcPct val="50000"/>
              </a:spcBef>
            </a:pPr>
            <a:r>
              <a:rPr lang="zh-CN" altLang="zh-CN" sz="3200" b="1" dirty="0">
                <a:solidFill>
                  <a:srgbClr val="663300"/>
                </a:solidFill>
                <a:latin typeface="Times New Roman" panose="02020603050405020304" pitchFamily="2" charset="0"/>
                <a:ea typeface="楷体_GB2312" panose="02010609030101010101" charset="-122"/>
              </a:rPr>
              <a:t>学生及青年团体散发的传单</a:t>
            </a:r>
            <a:endParaRPr lang="zh-CN" altLang="zh-CN" sz="3200" b="1" dirty="0">
              <a:solidFill>
                <a:srgbClr val="663300"/>
              </a:solidFill>
              <a:latin typeface="Times New Roman" panose="02020603050405020304" pitchFamily="2" charset="0"/>
              <a:ea typeface="楷体_GB2312" panose="02010609030101010101"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2" name="Picture 2" descr="要求惩办曹汝霖的标语"/>
          <p:cNvPicPr>
            <a:picLocks noChangeAspect="1"/>
          </p:cNvPicPr>
          <p:nvPr/>
        </p:nvPicPr>
        <p:blipFill>
          <a:blip r:embed="rId1"/>
          <a:stretch>
            <a:fillRect/>
          </a:stretch>
        </p:blipFill>
        <p:spPr>
          <a:xfrm>
            <a:off x="689610" y="146685"/>
            <a:ext cx="5335270" cy="5625465"/>
          </a:xfrm>
          <a:prstGeom prst="rect">
            <a:avLst/>
          </a:prstGeom>
          <a:noFill/>
          <a:ln w="9525">
            <a:noFill/>
          </a:ln>
        </p:spPr>
      </p:pic>
      <p:pic>
        <p:nvPicPr>
          <p:cNvPr id="10243" name="Picture 3" descr="曹、陆、章被免职消息"/>
          <p:cNvPicPr>
            <a:picLocks noChangeAspect="1"/>
          </p:cNvPicPr>
          <p:nvPr/>
        </p:nvPicPr>
        <p:blipFill>
          <a:blip r:embed="rId2"/>
          <a:stretch>
            <a:fillRect/>
          </a:stretch>
        </p:blipFill>
        <p:spPr>
          <a:xfrm>
            <a:off x="6279515" y="146685"/>
            <a:ext cx="5210810" cy="5473700"/>
          </a:xfrm>
          <a:prstGeom prst="rect">
            <a:avLst/>
          </a:prstGeom>
          <a:noFill/>
          <a:ln w="9525">
            <a:noFill/>
          </a:ln>
        </p:spPr>
      </p:pic>
      <p:sp>
        <p:nvSpPr>
          <p:cNvPr id="10244" name="Text Box 4"/>
          <p:cNvSpPr txBox="1"/>
          <p:nvPr/>
        </p:nvSpPr>
        <p:spPr>
          <a:xfrm>
            <a:off x="2063750" y="5949950"/>
            <a:ext cx="3527425" cy="460375"/>
          </a:xfrm>
          <a:prstGeom prst="rect">
            <a:avLst/>
          </a:prstGeom>
          <a:noFill/>
          <a:ln w="9525">
            <a:noFill/>
          </a:ln>
        </p:spPr>
        <p:txBody>
          <a:bodyPr>
            <a:spAutoFit/>
          </a:bodyPr>
          <a:p>
            <a:pPr>
              <a:spcBef>
                <a:spcPct val="50000"/>
              </a:spcBef>
            </a:pPr>
            <a:r>
              <a:rPr lang="zh-CN" altLang="en-US" sz="2400" dirty="0">
                <a:latin typeface="Arial" panose="020B0604020202020204" pitchFamily="34" charset="0"/>
                <a:ea typeface="华文新魏" panose="02010800040101010101" pitchFamily="2" charset="-122"/>
              </a:rPr>
              <a:t>要求惩办曹汝霖的标语</a:t>
            </a:r>
            <a:endParaRPr lang="zh-CN" altLang="en-US" sz="2400" dirty="0">
              <a:latin typeface="Arial" panose="020B0604020202020204" pitchFamily="34" charset="0"/>
              <a:ea typeface="华文新魏" panose="02010800040101010101" pitchFamily="2" charset="-122"/>
            </a:endParaRPr>
          </a:p>
        </p:txBody>
      </p:sp>
      <p:sp>
        <p:nvSpPr>
          <p:cNvPr id="10245" name="Text Box 5"/>
          <p:cNvSpPr txBox="1"/>
          <p:nvPr/>
        </p:nvSpPr>
        <p:spPr>
          <a:xfrm>
            <a:off x="6888163" y="5876925"/>
            <a:ext cx="3240087" cy="460375"/>
          </a:xfrm>
          <a:prstGeom prst="rect">
            <a:avLst/>
          </a:prstGeom>
          <a:noFill/>
          <a:ln w="9525">
            <a:noFill/>
          </a:ln>
        </p:spPr>
        <p:txBody>
          <a:bodyPr>
            <a:spAutoFit/>
          </a:bodyPr>
          <a:p>
            <a:pPr>
              <a:spcBef>
                <a:spcPct val="50000"/>
              </a:spcBef>
            </a:pPr>
            <a:r>
              <a:rPr lang="zh-CN" altLang="en-US" sz="2400" dirty="0">
                <a:latin typeface="Arial" panose="020B0604020202020204" pitchFamily="34" charset="0"/>
                <a:ea typeface="华文新魏" panose="02010800040101010101" pitchFamily="2" charset="-122"/>
              </a:rPr>
              <a:t>曹、陆、章被免职消息</a:t>
            </a:r>
            <a:endParaRPr lang="zh-CN" altLang="en-US" sz="2400" dirty="0">
              <a:latin typeface="Arial" panose="020B0604020202020204" pitchFamily="34" charset="0"/>
              <a:ea typeface="华文新魏" panose="0201080004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Rectangle 2"/>
          <p:cNvSpPr>
            <a:spLocks noGrp="1"/>
          </p:cNvSpPr>
          <p:nvPr>
            <p:ph idx="1"/>
          </p:nvPr>
        </p:nvSpPr>
        <p:spPr>
          <a:xfrm>
            <a:off x="814070" y="301625"/>
            <a:ext cx="10862310" cy="2820035"/>
          </a:xfrm>
          <a:noFill/>
          <a:ln>
            <a:noFill/>
            <a:miter lim="800000"/>
          </a:ln>
        </p:spPr>
        <p:txBody>
          <a:bodyPr vert="horz" wrap="square" lIns="91440" tIns="45720" rIns="91440" bIns="45720" anchor="t"/>
          <a:p>
            <a:pPr eaLnBrk="1" hangingPunct="1">
              <a:lnSpc>
                <a:spcPct val="120000"/>
              </a:lnSpc>
              <a:buNone/>
            </a:pPr>
            <a:r>
              <a:rPr lang="zh-CN" altLang="en-GB" b="1" dirty="0"/>
              <a:t>         </a:t>
            </a:r>
            <a:r>
              <a:rPr lang="zh-CN" altLang="en-GB" sz="3200" b="1" dirty="0"/>
              <a:t> 学生罢课半月，政府不惟不理，且对待日益严厉。 乃商界罢市不及一日，而北京被捕之学生释；工界罢工不及五日，而曹、章、陆去。</a:t>
            </a:r>
            <a:endParaRPr lang="zh-CN" altLang="en-GB" sz="3200" b="1" dirty="0"/>
          </a:p>
          <a:p>
            <a:pPr eaLnBrk="1" hangingPunct="1">
              <a:lnSpc>
                <a:spcPct val="120000"/>
              </a:lnSpc>
              <a:buNone/>
            </a:pPr>
            <a:r>
              <a:rPr lang="zh-CN" altLang="en-US" b="1" dirty="0"/>
              <a:t>  </a:t>
            </a:r>
            <a:r>
              <a:rPr lang="en-US" altLang="zh-CN" b="1"/>
              <a:t>——《</a:t>
            </a:r>
            <a:r>
              <a:rPr lang="zh-CN" altLang="en-US" b="1" dirty="0"/>
              <a:t>上海学联告同胞书</a:t>
            </a:r>
            <a:r>
              <a:rPr lang="en-US" altLang="zh-CN" b="1"/>
              <a:t>》1919</a:t>
            </a:r>
            <a:r>
              <a:rPr lang="zh-CN" altLang="en-US" b="1" dirty="0"/>
              <a:t>年</a:t>
            </a:r>
            <a:r>
              <a:rPr lang="en-US" altLang="zh-CN" b="1"/>
              <a:t>6</a:t>
            </a:r>
            <a:r>
              <a:rPr lang="zh-CN" altLang="en-US" b="1" dirty="0"/>
              <a:t>月</a:t>
            </a:r>
            <a:r>
              <a:rPr lang="en-US" altLang="zh-CN" b="1"/>
              <a:t>12</a:t>
            </a:r>
            <a:r>
              <a:rPr lang="zh-CN" altLang="en-US" b="1" dirty="0"/>
              <a:t>日</a:t>
            </a:r>
            <a:endParaRPr lang="en-US" altLang="zh-CN"/>
          </a:p>
        </p:txBody>
      </p:sp>
      <p:sp>
        <p:nvSpPr>
          <p:cNvPr id="63491" name="Rectangle 3"/>
          <p:cNvSpPr/>
          <p:nvPr/>
        </p:nvSpPr>
        <p:spPr>
          <a:xfrm>
            <a:off x="4624070" y="5294948"/>
            <a:ext cx="3629025" cy="922020"/>
          </a:xfrm>
          <a:prstGeom prst="rect">
            <a:avLst/>
          </a:prstGeom>
          <a:solidFill>
            <a:srgbClr val="FF3300"/>
          </a:solidFill>
          <a:ln w="9525">
            <a:noFill/>
          </a:ln>
        </p:spPr>
        <p:txBody>
          <a:bodyPr>
            <a:spAutoFit/>
          </a:bodyPr>
          <a:p>
            <a:pPr algn="ctr"/>
            <a:r>
              <a:rPr lang="zh-CN" altLang="en-US" sz="5400" dirty="0">
                <a:solidFill>
                  <a:schemeClr val="bg1"/>
                </a:solidFill>
                <a:latin typeface="Arial" panose="020B0604020202020204" pitchFamily="34" charset="0"/>
                <a:ea typeface="黑体" panose="02010609060101010101" charset="-122"/>
              </a:rPr>
              <a:t>初步胜利！</a:t>
            </a:r>
            <a:endParaRPr lang="zh-CN" altLang="en-US" sz="5400" dirty="0">
              <a:solidFill>
                <a:schemeClr val="bg1"/>
              </a:solidFill>
              <a:latin typeface="Arial" panose="020B0604020202020204" pitchFamily="34" charset="0"/>
              <a:ea typeface="黑体" panose="02010609060101010101" charset="-122"/>
            </a:endParaRPr>
          </a:p>
        </p:txBody>
      </p:sp>
      <p:sp>
        <p:nvSpPr>
          <p:cNvPr id="63494" name="Text Box 6"/>
          <p:cNvSpPr txBox="1"/>
          <p:nvPr/>
        </p:nvSpPr>
        <p:spPr>
          <a:xfrm>
            <a:off x="989330" y="3716655"/>
            <a:ext cx="10687050" cy="1076325"/>
          </a:xfrm>
          <a:prstGeom prst="rect">
            <a:avLst/>
          </a:prstGeom>
          <a:noFill/>
          <a:ln w="9525" cap="flat" cmpd="sng">
            <a:noFill/>
            <a:prstDash val="solid"/>
            <a:miter/>
            <a:headEnd type="none" w="med" len="med"/>
            <a:tailEnd type="none" w="med" len="med"/>
          </a:ln>
        </p:spPr>
        <p:txBody>
          <a:bodyPr wrap="square">
            <a:spAutoFit/>
          </a:bodyPr>
          <a:p>
            <a:pPr>
              <a:spcBef>
                <a:spcPct val="50000"/>
              </a:spcBef>
            </a:pPr>
            <a:r>
              <a:rPr lang="en-US" altLang="zh-CN">
                <a:latin typeface="Arial" panose="020B0604020202020204" pitchFamily="34" charset="0"/>
                <a:ea typeface="黑体" panose="02010609060101010101" charset="-122"/>
              </a:rPr>
              <a:t>       </a:t>
            </a:r>
            <a:r>
              <a:rPr lang="en-US" altLang="zh-CN" sz="3200">
                <a:solidFill>
                  <a:srgbClr val="FF0000"/>
                </a:solidFill>
                <a:latin typeface="Arial" panose="020B0604020202020204" pitchFamily="34" charset="0"/>
                <a:ea typeface="黑体" panose="02010609060101010101" charset="-122"/>
              </a:rPr>
              <a:t>1919</a:t>
            </a:r>
            <a:r>
              <a:rPr lang="zh-CN" altLang="en-US" sz="3200" dirty="0">
                <a:solidFill>
                  <a:srgbClr val="FF0000"/>
                </a:solidFill>
                <a:latin typeface="Arial" panose="020B0604020202020204" pitchFamily="34" charset="0"/>
                <a:ea typeface="黑体" panose="02010609060101010101" charset="-122"/>
              </a:rPr>
              <a:t>年</a:t>
            </a:r>
            <a:r>
              <a:rPr lang="en-US" altLang="zh-CN" sz="3200">
                <a:solidFill>
                  <a:srgbClr val="FF0000"/>
                </a:solidFill>
                <a:latin typeface="Arial" panose="020B0604020202020204" pitchFamily="34" charset="0"/>
                <a:ea typeface="黑体" panose="02010609060101010101" charset="-122"/>
              </a:rPr>
              <a:t>6</a:t>
            </a:r>
            <a:r>
              <a:rPr lang="zh-CN" altLang="en-US" sz="3200" dirty="0">
                <a:solidFill>
                  <a:srgbClr val="FF0000"/>
                </a:solidFill>
                <a:latin typeface="Arial" panose="020B0604020202020204" pitchFamily="34" charset="0"/>
                <a:ea typeface="黑体" panose="02010609060101010101" charset="-122"/>
              </a:rPr>
              <a:t>月</a:t>
            </a:r>
            <a:r>
              <a:rPr lang="en-US" altLang="zh-CN" sz="3200">
                <a:solidFill>
                  <a:srgbClr val="FF0000"/>
                </a:solidFill>
                <a:latin typeface="Arial" panose="020B0604020202020204" pitchFamily="34" charset="0"/>
                <a:ea typeface="黑体" panose="02010609060101010101" charset="-122"/>
              </a:rPr>
              <a:t>28</a:t>
            </a:r>
            <a:r>
              <a:rPr lang="zh-CN" altLang="en-US" sz="3200" dirty="0">
                <a:solidFill>
                  <a:srgbClr val="FF0000"/>
                </a:solidFill>
                <a:latin typeface="Arial" panose="020B0604020202020204" pitchFamily="34" charset="0"/>
                <a:ea typeface="黑体" panose="02010609060101010101" charset="-122"/>
              </a:rPr>
              <a:t>日，中国代表团没有出席会议，拒绝在</a:t>
            </a:r>
            <a:r>
              <a:rPr lang="en-US" altLang="zh-CN" sz="3200">
                <a:solidFill>
                  <a:srgbClr val="FF0000"/>
                </a:solidFill>
                <a:latin typeface="Arial" panose="020B0604020202020204" pitchFamily="34" charset="0"/>
                <a:ea typeface="黑体" panose="02010609060101010101" charset="-122"/>
              </a:rPr>
              <a:t>《</a:t>
            </a:r>
            <a:r>
              <a:rPr lang="zh-CN" altLang="en-US" sz="3200" dirty="0">
                <a:solidFill>
                  <a:srgbClr val="FF0000"/>
                </a:solidFill>
                <a:latin typeface="Arial" panose="020B0604020202020204" pitchFamily="34" charset="0"/>
                <a:ea typeface="黑体" panose="02010609060101010101" charset="-122"/>
              </a:rPr>
              <a:t>凡尔赛和约</a:t>
            </a:r>
            <a:r>
              <a:rPr lang="en-US" altLang="zh-CN" sz="3200">
                <a:solidFill>
                  <a:srgbClr val="FF0000"/>
                </a:solidFill>
                <a:latin typeface="Arial" panose="020B0604020202020204" pitchFamily="34" charset="0"/>
                <a:ea typeface="黑体" panose="02010609060101010101" charset="-122"/>
              </a:rPr>
              <a:t>》</a:t>
            </a:r>
            <a:r>
              <a:rPr lang="zh-CN" altLang="en-US" sz="3200" dirty="0">
                <a:solidFill>
                  <a:srgbClr val="FF0000"/>
                </a:solidFill>
                <a:latin typeface="Arial" panose="020B0604020202020204" pitchFamily="34" charset="0"/>
                <a:ea typeface="黑体" panose="02010609060101010101" charset="-122"/>
              </a:rPr>
              <a:t>上签字。</a:t>
            </a:r>
            <a:endParaRPr lang="zh-CN" altLang="en-US" sz="3200" dirty="0">
              <a:solidFill>
                <a:srgbClr val="FF0000"/>
              </a:solidFill>
              <a:latin typeface="Arial" panose="020B0604020202020204" pitchFamily="34" charset="0"/>
              <a:ea typeface="黑体" panose="02010609060101010101" charset="-122"/>
            </a:endParaRPr>
          </a:p>
        </p:txBody>
      </p:sp>
      <p:sp>
        <p:nvSpPr>
          <p:cNvPr id="11273" name="Text Box 12"/>
          <p:cNvSpPr txBox="1"/>
          <p:nvPr/>
        </p:nvSpPr>
        <p:spPr>
          <a:xfrm>
            <a:off x="2424113" y="6338888"/>
            <a:ext cx="7488237" cy="368300"/>
          </a:xfrm>
          <a:prstGeom prst="rect">
            <a:avLst/>
          </a:prstGeom>
          <a:noFill/>
          <a:ln w="9525">
            <a:noFill/>
          </a:ln>
        </p:spPr>
        <p:txBody>
          <a:bodyPr>
            <a:spAutoFit/>
          </a:bodyPr>
          <a:p>
            <a:pPr>
              <a:spcBef>
                <a:spcPct val="50000"/>
              </a:spcBef>
            </a:pPr>
            <a:endParaRPr lang="zh-CN" altLang="zh-CN"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3494"/>
                                        </p:tgtEl>
                                        <p:attrNameLst>
                                          <p:attrName>style.visibility</p:attrName>
                                        </p:attrNameLst>
                                      </p:cBhvr>
                                      <p:to>
                                        <p:strVal val="visible"/>
                                      </p:to>
                                    </p:set>
                                    <p:animEffect transition="in" filter="blinds(horizontal)">
                                      <p:cBhvr>
                                        <p:cTn id="7" dur="500"/>
                                        <p:tgtEl>
                                          <p:spTgt spid="6349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3491"/>
                                        </p:tgtEl>
                                        <p:attrNameLst>
                                          <p:attrName>style.visibility</p:attrName>
                                        </p:attrNameLst>
                                      </p:cBhvr>
                                      <p:to>
                                        <p:strVal val="visible"/>
                                      </p:to>
                                    </p:set>
                                    <p:animEffect transition="in" filter="blinds(horizontal)">
                                      <p:cBhvr>
                                        <p:cTn id="12" dur="500"/>
                                        <p:tgtEl>
                                          <p:spTgt spid="63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ldLvl="0" animBg="1"/>
      <p:bldP spid="6349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7410" name="Picture 2" descr="中国代表不签字之通告"/>
          <p:cNvPicPr>
            <a:picLocks noChangeAspect="1"/>
          </p:cNvPicPr>
          <p:nvPr/>
        </p:nvPicPr>
        <p:blipFill>
          <a:blip r:embed="rId1"/>
          <a:stretch>
            <a:fillRect/>
          </a:stretch>
        </p:blipFill>
        <p:spPr>
          <a:xfrm>
            <a:off x="1124585" y="228600"/>
            <a:ext cx="9784715" cy="6374130"/>
          </a:xfrm>
          <a:prstGeom prst="rect">
            <a:avLst/>
          </a:prstGeom>
          <a:noFill/>
          <a:ln w="9525">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9638" name="组合 69637"/>
          <p:cNvGrpSpPr/>
          <p:nvPr/>
        </p:nvGrpSpPr>
        <p:grpSpPr>
          <a:xfrm>
            <a:off x="946438" y="1904365"/>
            <a:ext cx="6657052" cy="2306331"/>
            <a:chOff x="1584" y="1152"/>
            <a:chExt cx="3566" cy="1453"/>
          </a:xfrm>
        </p:grpSpPr>
        <p:sp>
          <p:nvSpPr>
            <p:cNvPr id="69639" name="文本框 69638"/>
            <p:cNvSpPr txBox="1"/>
            <p:nvPr/>
          </p:nvSpPr>
          <p:spPr>
            <a:xfrm>
              <a:off x="1584" y="1152"/>
              <a:ext cx="2688" cy="445"/>
            </a:xfrm>
            <a:prstGeom prst="rect">
              <a:avLst/>
            </a:prstGeom>
            <a:noFill/>
            <a:ln w="12700">
              <a:noFill/>
            </a:ln>
          </p:spPr>
          <p:txBody>
            <a:bodyPr>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先锋</a:t>
              </a:r>
              <a:r>
                <a:rPr lang="zh-CN" altLang="en-US" sz="4000" b="1" dirty="0">
                  <a:latin typeface="Times New Roman" panose="02020603050405020304" pitchFamily="2" charset="0"/>
                  <a:ea typeface="楷体_GB2312" panose="02010609030101010101" charset="-122"/>
                </a:rPr>
                <a:t>：青年学生</a:t>
              </a:r>
              <a:endParaRPr lang="zh-CN" altLang="en-US" sz="4000" b="1" dirty="0">
                <a:latin typeface="Times New Roman" panose="02020603050405020304" pitchFamily="2" charset="0"/>
                <a:ea typeface="楷体_GB2312" panose="02010609030101010101" charset="-122"/>
              </a:endParaRPr>
            </a:p>
          </p:txBody>
        </p:sp>
        <p:sp>
          <p:nvSpPr>
            <p:cNvPr id="69640" name="文本框 69639">
              <a:hlinkClick r:id="rId1" action="ppaction://hlinksldjump"/>
            </p:cNvPr>
            <p:cNvSpPr txBox="1"/>
            <p:nvPr/>
          </p:nvSpPr>
          <p:spPr>
            <a:xfrm>
              <a:off x="1584" y="1488"/>
              <a:ext cx="3216" cy="445"/>
            </a:xfrm>
            <a:prstGeom prst="rect">
              <a:avLst/>
            </a:prstGeom>
            <a:noFill/>
            <a:ln w="12700">
              <a:noFill/>
            </a:ln>
          </p:spPr>
          <p:txBody>
            <a:bodyPr>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主力</a:t>
              </a:r>
              <a:r>
                <a:rPr lang="zh-CN" altLang="en-US" sz="4000" b="1" dirty="0">
                  <a:latin typeface="Times New Roman" panose="02020603050405020304" pitchFamily="2" charset="0"/>
                  <a:ea typeface="楷体_GB2312" panose="02010609030101010101" charset="-122"/>
                </a:rPr>
                <a:t>：中国工人阶级</a:t>
              </a:r>
              <a:endParaRPr lang="zh-CN" altLang="en-US" sz="4000" b="1" dirty="0">
                <a:latin typeface="Times New Roman" panose="02020603050405020304" pitchFamily="2" charset="0"/>
                <a:ea typeface="楷体_GB2312" panose="02010609030101010101" charset="-122"/>
              </a:endParaRPr>
            </a:p>
          </p:txBody>
        </p:sp>
        <p:sp>
          <p:nvSpPr>
            <p:cNvPr id="69641" name="文本框 69640"/>
            <p:cNvSpPr txBox="1"/>
            <p:nvPr/>
          </p:nvSpPr>
          <p:spPr>
            <a:xfrm>
              <a:off x="1584" y="1824"/>
              <a:ext cx="3216" cy="445"/>
            </a:xfrm>
            <a:prstGeom prst="rect">
              <a:avLst/>
            </a:prstGeom>
            <a:noFill/>
            <a:ln w="12700">
              <a:noFill/>
            </a:ln>
          </p:spPr>
          <p:txBody>
            <a:bodyPr wrap="square">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领导</a:t>
              </a:r>
              <a:r>
                <a:rPr lang="zh-CN" altLang="en-US" sz="4000" b="1" dirty="0">
                  <a:latin typeface="Times New Roman" panose="02020603050405020304" pitchFamily="2" charset="0"/>
                  <a:ea typeface="楷体_GB2312" panose="02010609030101010101" charset="-122"/>
                </a:rPr>
                <a:t>：先进的知识分子</a:t>
              </a:r>
              <a:endParaRPr lang="zh-CN" altLang="en-US" sz="4000" b="1" dirty="0">
                <a:latin typeface="Times New Roman" panose="02020603050405020304" pitchFamily="2" charset="0"/>
                <a:ea typeface="楷体_GB2312" panose="02010609030101010101" charset="-122"/>
              </a:endParaRPr>
            </a:p>
          </p:txBody>
        </p:sp>
        <p:sp>
          <p:nvSpPr>
            <p:cNvPr id="69642" name="文本框 69641"/>
            <p:cNvSpPr txBox="1"/>
            <p:nvPr/>
          </p:nvSpPr>
          <p:spPr>
            <a:xfrm>
              <a:off x="1584" y="2160"/>
              <a:ext cx="3566" cy="445"/>
            </a:xfrm>
            <a:prstGeom prst="rect">
              <a:avLst/>
            </a:prstGeom>
            <a:noFill/>
            <a:ln w="12700">
              <a:noFill/>
            </a:ln>
          </p:spPr>
          <p:txBody>
            <a:bodyPr wrap="square">
              <a:spAutoFit/>
            </a:bodyPr>
            <a:p>
              <a:pPr>
                <a:spcBef>
                  <a:spcPct val="50000"/>
                </a:spcBef>
                <a:buClr>
                  <a:schemeClr val="bg1"/>
                </a:buClr>
                <a:buChar char="•"/>
              </a:pPr>
              <a:r>
                <a:rPr lang="zh-CN" altLang="en-US" sz="4000" b="1" dirty="0">
                  <a:solidFill>
                    <a:srgbClr val="FF0000"/>
                  </a:solidFill>
                  <a:latin typeface="Times New Roman" panose="02020603050405020304" pitchFamily="2" charset="0"/>
                  <a:ea typeface="楷体_GB2312" panose="02010609030101010101" charset="-122"/>
                </a:rPr>
                <a:t>基础</a:t>
              </a:r>
              <a:r>
                <a:rPr lang="zh-CN" altLang="en-US" sz="4000" b="1" dirty="0">
                  <a:latin typeface="Times New Roman" panose="02020603050405020304" pitchFamily="2" charset="0"/>
                  <a:ea typeface="楷体_GB2312" panose="02010609030101010101" charset="-122"/>
                </a:rPr>
                <a:t>：中国社会各阶层</a:t>
              </a:r>
              <a:endParaRPr lang="zh-CN" altLang="en-US" sz="4000" b="1" dirty="0">
                <a:latin typeface="Times New Roman" panose="02020603050405020304" pitchFamily="2" charset="0"/>
                <a:ea typeface="楷体_GB2312" panose="02010609030101010101" charset="-122"/>
              </a:endParaRPr>
            </a:p>
          </p:txBody>
        </p:sp>
      </p:grpSp>
      <p:sp>
        <p:nvSpPr>
          <p:cNvPr id="69644" name="右箭头 69643"/>
          <p:cNvSpPr/>
          <p:nvPr/>
        </p:nvSpPr>
        <p:spPr>
          <a:xfrm>
            <a:off x="6689090" y="2839085"/>
            <a:ext cx="914400" cy="304800"/>
          </a:xfrm>
          <a:prstGeom prst="rightArrow">
            <a:avLst>
              <a:gd name="adj1" fmla="val 50000"/>
              <a:gd name="adj2" fmla="val 75000"/>
            </a:avLst>
          </a:prstGeom>
          <a:solidFill>
            <a:srgbClr val="FFCC99"/>
          </a:solidFill>
          <a:ln w="9525" cap="flat" cmpd="sng">
            <a:solidFill>
              <a:srgbClr val="FF0000"/>
            </a:solidFill>
            <a:prstDash val="solid"/>
            <a:miter/>
            <a:headEnd type="none" w="med" len="med"/>
            <a:tailEnd type="none" w="med" len="med"/>
          </a:ln>
        </p:spPr>
        <p:txBody>
          <a:bodyPr/>
          <a:p>
            <a:endParaRPr lang="zh-CN" altLang="en-US" sz="4000"/>
          </a:p>
        </p:txBody>
      </p:sp>
      <p:sp>
        <p:nvSpPr>
          <p:cNvPr id="69645" name="文本框 69644"/>
          <p:cNvSpPr txBox="1"/>
          <p:nvPr/>
        </p:nvSpPr>
        <p:spPr>
          <a:xfrm>
            <a:off x="7812405" y="2437765"/>
            <a:ext cx="3108325" cy="1322070"/>
          </a:xfrm>
          <a:prstGeom prst="rect">
            <a:avLst/>
          </a:prstGeom>
          <a:noFill/>
          <a:ln w="9525">
            <a:noFill/>
          </a:ln>
        </p:spPr>
        <p:txBody>
          <a:bodyPr wrap="square">
            <a:spAutoFit/>
          </a:bodyPr>
          <a:p>
            <a:r>
              <a:rPr lang="zh-CN" altLang="en-US" sz="4000" b="1" dirty="0">
                <a:solidFill>
                  <a:srgbClr val="CC0000"/>
                </a:solidFill>
                <a:latin typeface="Arial" panose="020B0604020202020204" pitchFamily="34" charset="0"/>
              </a:rPr>
              <a:t>无产阶级</a:t>
            </a:r>
            <a:r>
              <a:rPr lang="zh-CN" altLang="en-US" sz="4000" b="1" dirty="0">
                <a:latin typeface="Arial" panose="020B0604020202020204" pitchFamily="34" charset="0"/>
              </a:rPr>
              <a:t>登上历史舞台</a:t>
            </a:r>
            <a:endParaRPr lang="zh-CN" altLang="en-US" sz="4000" b="1" dirty="0">
              <a:latin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2211" name="矩形 222210"/>
          <p:cNvSpPr/>
          <p:nvPr/>
        </p:nvSpPr>
        <p:spPr>
          <a:xfrm>
            <a:off x="742950" y="385445"/>
            <a:ext cx="5212715" cy="922020"/>
          </a:xfrm>
          <a:prstGeom prst="rect">
            <a:avLst/>
          </a:prstGeom>
          <a:noFill/>
          <a:ln w="9525">
            <a:noFill/>
          </a:ln>
        </p:spPr>
        <p:txBody>
          <a:bodyPr wrap="none" anchor="t">
            <a:spAutoFit/>
          </a:bodyPr>
          <a:p>
            <a:pPr>
              <a:buClrTx/>
            </a:pPr>
            <a:r>
              <a:rPr lang="en-US" altLang="zh-CN" sz="4000" b="1" dirty="0">
                <a:solidFill>
                  <a:srgbClr val="FF0000"/>
                </a:solidFill>
                <a:latin typeface="汉仪行楷简" pitchFamily="49" charset="-122"/>
                <a:ea typeface="汉仪行楷简" pitchFamily="49" charset="-122"/>
              </a:rPr>
              <a:t>3</a:t>
            </a:r>
            <a:r>
              <a:rPr lang="zh-CN" altLang="en-US" sz="4000" b="1" dirty="0">
                <a:solidFill>
                  <a:srgbClr val="FF0000"/>
                </a:solidFill>
                <a:latin typeface="汉仪行楷简" pitchFamily="49" charset="-122"/>
                <a:ea typeface="汉仪行楷简" pitchFamily="49" charset="-122"/>
              </a:rPr>
              <a:t>、五四运动的意义</a:t>
            </a:r>
            <a:r>
              <a:rPr lang="zh-CN" altLang="en-US" sz="5400" b="1" dirty="0">
                <a:solidFill>
                  <a:srgbClr val="FF0000"/>
                </a:solidFill>
                <a:latin typeface="汉仪行楷简" pitchFamily="49" charset="-122"/>
                <a:ea typeface="汉仪行楷简" pitchFamily="49" charset="-122"/>
              </a:rPr>
              <a:t>：</a:t>
            </a:r>
            <a:endParaRPr lang="zh-CN" altLang="en-US" sz="5400" b="1" dirty="0">
              <a:solidFill>
                <a:srgbClr val="FF0000"/>
              </a:solidFill>
              <a:latin typeface="汉仪行楷简" pitchFamily="49" charset="-122"/>
              <a:ea typeface="汉仪行楷简" pitchFamily="49" charset="-122"/>
            </a:endParaRPr>
          </a:p>
        </p:txBody>
      </p:sp>
      <p:sp>
        <p:nvSpPr>
          <p:cNvPr id="222219" name="文本框 222218"/>
          <p:cNvSpPr txBox="1"/>
          <p:nvPr/>
        </p:nvSpPr>
        <p:spPr>
          <a:xfrm>
            <a:off x="1542415" y="1735455"/>
            <a:ext cx="9955530" cy="3784600"/>
          </a:xfrm>
          <a:prstGeom prst="rect">
            <a:avLst/>
          </a:prstGeom>
          <a:noFill/>
          <a:ln w="9525">
            <a:noFill/>
          </a:ln>
        </p:spPr>
        <p:txBody>
          <a:bodyPr wrap="square">
            <a:spAutoFit/>
          </a:bodyPr>
          <a:p>
            <a:pPr marL="457200" indent="-457200" fontAlgn="auto">
              <a:lnSpc>
                <a:spcPct val="150000"/>
              </a:lnSpc>
              <a:spcBef>
                <a:spcPts val="0"/>
              </a:spcBef>
              <a:buClr>
                <a:schemeClr val="tx1"/>
              </a:buClr>
              <a:buAutoNum type="circleNumDbPlain"/>
            </a:pPr>
            <a:r>
              <a:rPr lang="zh-CN" altLang="en-US" sz="3200" b="1" dirty="0">
                <a:latin typeface="Arial" panose="020B0604020202020204" pitchFamily="34" charset="0"/>
                <a:ea typeface="楷体_GB2312" panose="02010609030101010101" charset="-122"/>
              </a:rPr>
              <a:t>五四运动是广大人民群众直接参与的、毫不妥协的</a:t>
            </a:r>
            <a:r>
              <a:rPr lang="zh-CN" altLang="en-US" sz="3200" b="1" dirty="0">
                <a:solidFill>
                  <a:srgbClr val="FF0000"/>
                </a:solidFill>
                <a:latin typeface="Arial" panose="020B0604020202020204" pitchFamily="34" charset="0"/>
                <a:ea typeface="楷体_GB2312" panose="02010609030101010101" charset="-122"/>
              </a:rPr>
              <a:t>反帝反封建的革命运动</a:t>
            </a:r>
            <a:r>
              <a:rPr lang="zh-CN" altLang="en-US" sz="3200" b="1" dirty="0">
                <a:latin typeface="Arial" panose="020B0604020202020204" pitchFamily="34" charset="0"/>
                <a:ea typeface="楷体_GB2312" panose="02010609030101010101" charset="-122"/>
              </a:rPr>
              <a:t>，它标志着</a:t>
            </a:r>
            <a:r>
              <a:rPr lang="zh-CN" altLang="en-US" sz="3200" b="1" dirty="0">
                <a:solidFill>
                  <a:srgbClr val="FF0000"/>
                </a:solidFill>
                <a:latin typeface="Arial" panose="020B0604020202020204" pitchFamily="34" charset="0"/>
                <a:ea typeface="楷体_GB2312" panose="02010609030101010101" charset="-122"/>
              </a:rPr>
              <a:t>中国新民主主义革命的开端。</a:t>
            </a:r>
            <a:endParaRPr lang="zh-CN" altLang="en-US" sz="3200" b="1" dirty="0">
              <a:latin typeface="Arial" panose="020B0604020202020204" pitchFamily="34" charset="0"/>
              <a:ea typeface="楷体_GB2312" panose="02010609030101010101" charset="-122"/>
            </a:endParaRPr>
          </a:p>
          <a:p>
            <a:pPr marL="457200" indent="-457200" fontAlgn="auto">
              <a:lnSpc>
                <a:spcPct val="150000"/>
              </a:lnSpc>
              <a:spcBef>
                <a:spcPts val="0"/>
              </a:spcBef>
              <a:buClr>
                <a:schemeClr val="tx1"/>
              </a:buClr>
              <a:buAutoNum type="circleNumDbPlain"/>
            </a:pPr>
            <a:r>
              <a:rPr lang="zh-CN" altLang="en-US" sz="3200" b="1" dirty="0">
                <a:latin typeface="Arial" panose="020B0604020202020204" pitchFamily="34" charset="0"/>
                <a:ea typeface="楷体_GB2312" panose="02010609030101010101" charset="-122"/>
              </a:rPr>
              <a:t>五四运动促进了马克思主义的传播，</a:t>
            </a:r>
            <a:r>
              <a:rPr lang="zh-CN" altLang="en-US" sz="3200" b="1" dirty="0">
                <a:solidFill>
                  <a:srgbClr val="FF0000"/>
                </a:solidFill>
                <a:latin typeface="Arial" panose="020B0604020202020204" pitchFamily="34" charset="0"/>
                <a:ea typeface="楷体_GB2312" panose="02010609030101010101" charset="-122"/>
              </a:rPr>
              <a:t>为中国共产党的成立准备了思想基础。</a:t>
            </a:r>
            <a:endParaRPr lang="zh-CN" altLang="en-US" sz="4000" b="1" dirty="0">
              <a:latin typeface="Arial" panose="020B0604020202020204" pitchFamily="34" charset="0"/>
              <a:ea typeface="楷体_GB2312" panose="02010609030101010101"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2" name="Rectangle 2"/>
          <p:cNvSpPr>
            <a:spLocks noGrp="1" noRot="1"/>
          </p:cNvSpPr>
          <p:nvPr/>
        </p:nvSpPr>
        <p:spPr>
          <a:xfrm>
            <a:off x="-120015" y="435610"/>
            <a:ext cx="10737215" cy="967740"/>
          </a:xfrm>
          <a:prstGeom prst="rect">
            <a:avLst/>
          </a:prstGeom>
          <a:noFill/>
          <a:ln w="9525">
            <a:noFill/>
          </a:ln>
        </p:spPr>
        <p:txBody>
          <a:bodyPr vert="horz" wrap="square" lIns="91440" tIns="45720" rIns="91440" bIns="45720" anchor="ctr"/>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a:lstStyle>
          <a:p>
            <a:pPr eaLnBrk="1" hangingPunct="1"/>
            <a:r>
              <a:rPr lang="en-US" altLang="zh-CN" dirty="0">
                <a:solidFill>
                  <a:srgbClr val="7030A0"/>
                </a:solidFill>
                <a:ea typeface="楷体_GB2312" panose="02010609030101010101" charset="-122"/>
              </a:rPr>
              <a:t>4</a:t>
            </a:r>
            <a:r>
              <a:rPr lang="zh-CN" altLang="en-US" dirty="0">
                <a:solidFill>
                  <a:srgbClr val="7030A0"/>
                </a:solidFill>
                <a:ea typeface="楷体_GB2312" panose="02010609030101010101" charset="-122"/>
              </a:rPr>
              <a:t>、</a:t>
            </a:r>
            <a:r>
              <a:rPr lang="zh-CN" altLang="en-US" dirty="0">
                <a:solidFill>
                  <a:srgbClr val="7030A0"/>
                </a:solidFill>
                <a:ea typeface="楷体_GB2312" panose="02010609030101010101" charset="-122"/>
              </a:rPr>
              <a:t>五四运动对中国社会变革的影响</a:t>
            </a:r>
            <a:endParaRPr lang="zh-CN" altLang="en-US" dirty="0">
              <a:solidFill>
                <a:srgbClr val="7030A0"/>
              </a:solidFill>
              <a:ea typeface="楷体_GB2312" panose="02010609030101010101" charset="-122"/>
            </a:endParaRPr>
          </a:p>
        </p:txBody>
      </p:sp>
      <p:sp>
        <p:nvSpPr>
          <p:cNvPr id="25603" name="Rectangle 3"/>
          <p:cNvSpPr>
            <a:spLocks noGrp="1" noRot="1"/>
          </p:cNvSpPr>
          <p:nvPr/>
        </p:nvSpPr>
        <p:spPr>
          <a:xfrm>
            <a:off x="611505" y="1544955"/>
            <a:ext cx="11233785" cy="4598035"/>
          </a:xfrm>
          <a:prstGeom prst="rect">
            <a:avLst/>
          </a:prstGeom>
          <a:noFill/>
          <a:ln w="9525">
            <a:noFill/>
          </a:ln>
        </p:spPr>
        <p:txBody>
          <a:bodyPr vert="horz" wrap="square" lIns="91440" tIns="45720" rIns="91440" bIns="45720" anchor="t"/>
          <a:lstStyle>
            <a:lvl1pPr marL="342900" indent="-342900" algn="l" rtl="0" eaLnBrk="0" fontAlgn="base" hangingPunct="0">
              <a:spcBef>
                <a:spcPct val="20000"/>
              </a:spcBef>
              <a:spcAft>
                <a:spcPct val="0"/>
              </a:spcAft>
              <a:buClr>
                <a:schemeClr val="hlink"/>
              </a:buClr>
              <a:buFont typeface="Wingdings" panose="05000000000000000000" pitchFamily="2" charset="2"/>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SzPct val="85000"/>
              <a:buFont typeface="Wingdings" panose="05000000000000000000" pitchFamily="2" charset="2"/>
              <a:buChar char="Ø"/>
              <a:defRPr sz="2800">
                <a:solidFill>
                  <a:schemeClr val="tx1"/>
                </a:solidFill>
                <a:latin typeface="+mn-lt"/>
                <a:ea typeface="+mn-ea"/>
              </a:defRPr>
            </a:lvl2pPr>
            <a:lvl3pPr marL="1143000" indent="-228600" algn="l" rtl="0" eaLnBrk="0" fontAlgn="base" hangingPunct="0">
              <a:spcBef>
                <a:spcPct val="20000"/>
              </a:spcBef>
              <a:spcAft>
                <a:spcPct val="0"/>
              </a:spcAft>
              <a:buClr>
                <a:schemeClr val="hlink"/>
              </a:buClr>
              <a:buSzPct val="95000"/>
              <a:buFont typeface="Wingdings" panose="05000000000000000000" pitchFamily="2" charset="2"/>
              <a:buChar char="¡"/>
              <a:defRPr sz="2400">
                <a:solidFill>
                  <a:schemeClr val="tx1"/>
                </a:solidFill>
                <a:latin typeface="+mn-lt"/>
                <a:ea typeface="+mn-ea"/>
              </a:defRPr>
            </a:lvl3pPr>
            <a:lvl4pPr marL="1600200" indent="-228600" algn="l" rtl="0" eaLnBrk="0" fontAlgn="base" hangingPunct="0">
              <a:spcBef>
                <a:spcPct val="20000"/>
              </a:spcBef>
              <a:spcAft>
                <a:spcPct val="0"/>
              </a:spcAft>
              <a:buClr>
                <a:schemeClr val="tx2"/>
              </a:buClr>
              <a:buSzPct val="90000"/>
              <a:buFont typeface="Wingdings" panose="05000000000000000000" pitchFamily="2" charset="2"/>
              <a:buChar char="Ø"/>
              <a:defRPr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5pPr>
            <a:lvl6pPr marL="25146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6pPr>
            <a:lvl7pPr marL="29718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7pPr>
            <a:lvl8pPr marL="34290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8pPr>
            <a:lvl9pPr marL="3886200" indent="-228600" algn="l" rtl="0" fontAlgn="base">
              <a:spcBef>
                <a:spcPct val="20000"/>
              </a:spcBef>
              <a:spcAft>
                <a:spcPct val="0"/>
              </a:spcAft>
              <a:buClr>
                <a:schemeClr val="hlink"/>
              </a:buClr>
              <a:buFont typeface="Wingdings 2" panose="05020102010507070707" pitchFamily="18" charset="2"/>
              <a:buChar char="¡"/>
              <a:defRPr sz="2000">
                <a:solidFill>
                  <a:schemeClr val="tx1"/>
                </a:solidFill>
                <a:latin typeface="+mn-lt"/>
                <a:ea typeface="+mn-ea"/>
              </a:defRPr>
            </a:lvl9pPr>
          </a:lstStyle>
          <a:p>
            <a:pPr marL="0" indent="0" eaLnBrk="1" hangingPunct="1">
              <a:lnSpc>
                <a:spcPct val="150000"/>
              </a:lnSpc>
              <a:spcBef>
                <a:spcPts val="0"/>
              </a:spcBef>
              <a:buNone/>
            </a:pPr>
            <a:r>
              <a:rPr lang="zh-CN" altLang="en-US" b="1" dirty="0">
                <a:latin typeface="楷体_GB2312" panose="02010609030101010101" charset="-122"/>
                <a:ea typeface="楷体_GB2312" panose="02010609030101010101" charset="-122"/>
              </a:rPr>
              <a:t>（</a:t>
            </a:r>
            <a:r>
              <a:rPr lang="en-US" altLang="zh-CN" b="1" dirty="0">
                <a:latin typeface="楷体_GB2312" panose="02010609030101010101" charset="-122"/>
                <a:ea typeface="楷体_GB2312" panose="02010609030101010101" charset="-122"/>
              </a:rPr>
              <a:t>1</a:t>
            </a:r>
            <a:r>
              <a:rPr lang="zh-CN" altLang="en-US" b="1" dirty="0">
                <a:latin typeface="楷体_GB2312" panose="02010609030101010101" charset="-122"/>
                <a:ea typeface="楷体_GB2312" panose="02010609030101010101" charset="-122"/>
              </a:rPr>
              <a:t>）</a:t>
            </a:r>
            <a:r>
              <a:rPr lang="zh-CN" altLang="en-US" b="1" dirty="0">
                <a:solidFill>
                  <a:srgbClr val="FF3300"/>
                </a:solidFill>
                <a:latin typeface="楷体_GB2312" panose="02010609030101010101" charset="-122"/>
                <a:ea typeface="楷体_GB2312" panose="02010609030101010101" charset="-122"/>
              </a:rPr>
              <a:t>反帝反封建的爱国政治运动</a:t>
            </a:r>
            <a:r>
              <a:rPr lang="zh-CN" altLang="en-US" b="1" dirty="0">
                <a:latin typeface="楷体_GB2312" panose="02010609030101010101" charset="-122"/>
                <a:ea typeface="楷体_GB2312" panose="02010609030101010101" charset="-122"/>
              </a:rPr>
              <a:t>，打击北洋军阀为代表的本国封建势力和外国侵略势力，推动中国近代民主革命发展。</a:t>
            </a:r>
            <a:endParaRPr lang="zh-CN" altLang="en-US" b="1" dirty="0">
              <a:latin typeface="楷体_GB2312" panose="02010609030101010101" charset="-122"/>
              <a:ea typeface="楷体_GB2312" panose="02010609030101010101" charset="-122"/>
            </a:endParaRPr>
          </a:p>
          <a:p>
            <a:pPr marL="0" indent="0" eaLnBrk="1" hangingPunct="1">
              <a:lnSpc>
                <a:spcPct val="150000"/>
              </a:lnSpc>
              <a:spcBef>
                <a:spcPts val="0"/>
              </a:spcBef>
              <a:buNone/>
            </a:pPr>
            <a:r>
              <a:rPr lang="zh-CN" altLang="en-US" b="1" dirty="0">
                <a:latin typeface="楷体_GB2312" panose="02010609030101010101" charset="-122"/>
                <a:ea typeface="楷体_GB2312" panose="02010609030101010101" charset="-122"/>
              </a:rPr>
              <a:t>（</a:t>
            </a:r>
            <a:r>
              <a:rPr lang="en-US" altLang="zh-CN" b="1" dirty="0">
                <a:latin typeface="楷体_GB2312" panose="02010609030101010101" charset="-122"/>
                <a:ea typeface="楷体_GB2312" panose="02010609030101010101" charset="-122"/>
              </a:rPr>
              <a:t>2</a:t>
            </a:r>
            <a:r>
              <a:rPr lang="zh-CN" altLang="en-US" b="1" dirty="0">
                <a:latin typeface="楷体_GB2312" panose="02010609030101010101" charset="-122"/>
                <a:ea typeface="楷体_GB2312" panose="02010609030101010101" charset="-122"/>
              </a:rPr>
              <a:t>）在运动中，</a:t>
            </a:r>
            <a:r>
              <a:rPr lang="zh-CN" altLang="en-US" b="1" dirty="0">
                <a:solidFill>
                  <a:srgbClr val="FF3300"/>
                </a:solidFill>
                <a:latin typeface="楷体_GB2312" panose="02010609030101010101" charset="-122"/>
                <a:ea typeface="楷体_GB2312" panose="02010609030101010101" charset="-122"/>
              </a:rPr>
              <a:t>中国工人阶级</a:t>
            </a:r>
            <a:r>
              <a:rPr lang="zh-CN" altLang="en-US" b="1" dirty="0">
                <a:latin typeface="楷体_GB2312" panose="02010609030101010101" charset="-122"/>
                <a:ea typeface="楷体_GB2312" panose="02010609030101010101" charset="-122"/>
              </a:rPr>
              <a:t>作为一支独立的政治力量</a:t>
            </a:r>
            <a:r>
              <a:rPr lang="zh-CN" altLang="en-US" b="1" dirty="0">
                <a:solidFill>
                  <a:srgbClr val="FF3300"/>
                </a:solidFill>
                <a:latin typeface="楷体_GB2312" panose="02010609030101010101" charset="-122"/>
                <a:ea typeface="楷体_GB2312" panose="02010609030101010101" charset="-122"/>
              </a:rPr>
              <a:t>登上历史舞台</a:t>
            </a:r>
            <a:r>
              <a:rPr lang="zh-CN" altLang="en-US" b="1" dirty="0">
                <a:latin typeface="楷体_GB2312" panose="02010609030101010101" charset="-122"/>
                <a:ea typeface="楷体_GB2312" panose="02010609030101010101" charset="-122"/>
              </a:rPr>
              <a:t>，揭开新民主主义革命的序幕。</a:t>
            </a:r>
            <a:endParaRPr lang="zh-CN" altLang="en-US" b="1" dirty="0">
              <a:latin typeface="楷体_GB2312" panose="02010609030101010101" charset="-122"/>
              <a:ea typeface="楷体_GB2312" panose="02010609030101010101" charset="-122"/>
            </a:endParaRPr>
          </a:p>
          <a:p>
            <a:pPr marL="0" indent="0" eaLnBrk="1" hangingPunct="1">
              <a:lnSpc>
                <a:spcPct val="150000"/>
              </a:lnSpc>
              <a:spcBef>
                <a:spcPts val="0"/>
              </a:spcBef>
              <a:buNone/>
            </a:pPr>
            <a:r>
              <a:rPr lang="zh-CN" altLang="en-US" b="1" dirty="0">
                <a:latin typeface="楷体_GB2312" panose="02010609030101010101" charset="-122"/>
                <a:ea typeface="楷体_GB2312" panose="02010609030101010101" charset="-122"/>
              </a:rPr>
              <a:t>（</a:t>
            </a:r>
            <a:r>
              <a:rPr lang="en-US" altLang="zh-CN" b="1" dirty="0">
                <a:latin typeface="楷体_GB2312" panose="02010609030101010101" charset="-122"/>
                <a:ea typeface="楷体_GB2312" panose="02010609030101010101" charset="-122"/>
              </a:rPr>
              <a:t>3</a:t>
            </a:r>
            <a:r>
              <a:rPr lang="zh-CN" altLang="en-US" b="1" dirty="0">
                <a:latin typeface="楷体_GB2312" panose="02010609030101010101" charset="-122"/>
                <a:ea typeface="楷体_GB2312" panose="02010609030101010101" charset="-122"/>
              </a:rPr>
              <a:t>）</a:t>
            </a:r>
            <a:r>
              <a:rPr lang="zh-CN" altLang="en-US" b="1" dirty="0">
                <a:solidFill>
                  <a:srgbClr val="FF3300"/>
                </a:solidFill>
                <a:latin typeface="楷体_GB2312" panose="02010609030101010101" charset="-122"/>
                <a:ea typeface="楷体_GB2312" panose="02010609030101010101" charset="-122"/>
              </a:rPr>
              <a:t>文化运动和思想解放运动</a:t>
            </a:r>
            <a:endParaRPr lang="zh-CN" altLang="en-US" b="1" dirty="0">
              <a:solidFill>
                <a:srgbClr val="FF3300"/>
              </a:solidFill>
              <a:latin typeface="楷体_GB2312" panose="02010609030101010101" charset="-122"/>
              <a:ea typeface="楷体_GB2312" panose="02010609030101010101" charset="-122"/>
            </a:endParaRPr>
          </a:p>
          <a:p>
            <a:pPr marL="0" indent="0" eaLnBrk="1" hangingPunct="1">
              <a:lnSpc>
                <a:spcPct val="150000"/>
              </a:lnSpc>
              <a:spcBef>
                <a:spcPts val="0"/>
              </a:spcBef>
              <a:buNone/>
            </a:pPr>
            <a:r>
              <a:rPr lang="zh-CN" altLang="en-US" b="1" dirty="0">
                <a:latin typeface="楷体_GB2312" panose="02010609030101010101" charset="-122"/>
                <a:ea typeface="楷体_GB2312" panose="02010609030101010101" charset="-122"/>
              </a:rPr>
              <a:t>（</a:t>
            </a:r>
            <a:r>
              <a:rPr lang="en-US" altLang="zh-CN" b="1" dirty="0">
                <a:latin typeface="楷体_GB2312" panose="02010609030101010101" charset="-122"/>
                <a:ea typeface="楷体_GB2312" panose="02010609030101010101" charset="-122"/>
              </a:rPr>
              <a:t>4</a:t>
            </a:r>
            <a:r>
              <a:rPr lang="zh-CN" altLang="en-US" b="1" dirty="0">
                <a:latin typeface="楷体_GB2312" panose="02010609030101010101" charset="-122"/>
                <a:ea typeface="楷体_GB2312" panose="02010609030101010101" charset="-122"/>
              </a:rPr>
              <a:t>）</a:t>
            </a:r>
            <a:r>
              <a:rPr lang="zh-CN" altLang="en-US" b="1" dirty="0">
                <a:solidFill>
                  <a:srgbClr val="FF3300"/>
                </a:solidFill>
                <a:latin typeface="楷体_GB2312" panose="02010609030101010101" charset="-122"/>
                <a:ea typeface="楷体_GB2312" panose="02010609030101010101" charset="-122"/>
              </a:rPr>
              <a:t>五四运动的精神</a:t>
            </a:r>
            <a:r>
              <a:rPr lang="zh-CN" altLang="en-US" b="1" dirty="0">
                <a:latin typeface="楷体_GB2312" panose="02010609030101010101" charset="-122"/>
                <a:ea typeface="楷体_GB2312" panose="02010609030101010101" charset="-122"/>
              </a:rPr>
              <a:t>（内涵：爱国、进步、民主、科学）</a:t>
            </a:r>
            <a:endParaRPr lang="zh-CN" altLang="en-US" b="1" dirty="0">
              <a:latin typeface="楷体_GB2312" panose="02010609030101010101" charset="-122"/>
              <a:ea typeface="楷体_GB2312" panose="02010609030101010101"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6" name="Text Box 2"/>
          <p:cNvSpPr txBox="1"/>
          <p:nvPr/>
        </p:nvSpPr>
        <p:spPr>
          <a:xfrm>
            <a:off x="1167765" y="2913380"/>
            <a:ext cx="10440670" cy="3169285"/>
          </a:xfrm>
          <a:prstGeom prst="rect">
            <a:avLst/>
          </a:prstGeom>
          <a:noFill/>
          <a:ln w="9525">
            <a:noFill/>
          </a:ln>
        </p:spPr>
        <p:txBody>
          <a:bodyPr wrap="square">
            <a:spAutoFit/>
          </a:bodyPr>
          <a:p>
            <a:endParaRPr lang="en-US" altLang="zh-CN">
              <a:solidFill>
                <a:schemeClr val="hlink"/>
              </a:solidFill>
              <a:latin typeface="Tahoma" panose="020B0604030504040204" pitchFamily="34" charset="0"/>
              <a:ea typeface="隶书" panose="02010509060101010101" pitchFamily="49" charset="-122"/>
            </a:endParaRPr>
          </a:p>
          <a:p>
            <a:r>
              <a:rPr lang="zh-CN" altLang="en-US" sz="3600" dirty="0">
                <a:solidFill>
                  <a:srgbClr val="000000"/>
                </a:solidFill>
                <a:latin typeface="Tahoma" panose="020B0604030504040204" pitchFamily="34" charset="0"/>
                <a:ea typeface="隶书" panose="02010509060101010101" pitchFamily="49" charset="-122"/>
              </a:rPr>
              <a:t>弘扬五四传统就是要更高地举起</a:t>
            </a:r>
            <a:r>
              <a:rPr lang="zh-CN" altLang="en-US" sz="3600" dirty="0">
                <a:solidFill>
                  <a:srgbClr val="FF3300"/>
                </a:solidFill>
                <a:latin typeface="Tahoma" panose="020B0604030504040204" pitchFamily="34" charset="0"/>
                <a:ea typeface="隶书" panose="02010509060101010101" pitchFamily="49" charset="-122"/>
              </a:rPr>
              <a:t>爱国</a:t>
            </a:r>
            <a:r>
              <a:rPr lang="zh-CN" altLang="en-US" sz="3600" dirty="0">
                <a:solidFill>
                  <a:srgbClr val="000000"/>
                </a:solidFill>
                <a:latin typeface="Tahoma" panose="020B0604030504040204" pitchFamily="34" charset="0"/>
                <a:ea typeface="隶书" panose="02010509060101010101" pitchFamily="49" charset="-122"/>
              </a:rPr>
              <a:t>和</a:t>
            </a:r>
            <a:r>
              <a:rPr lang="zh-CN" altLang="en-US" sz="3600" dirty="0">
                <a:solidFill>
                  <a:srgbClr val="FF3300"/>
                </a:solidFill>
                <a:latin typeface="Tahoma" panose="020B0604030504040204" pitchFamily="34" charset="0"/>
                <a:ea typeface="隶书" panose="02010509060101010101" pitchFamily="49" charset="-122"/>
              </a:rPr>
              <a:t>进步</a:t>
            </a:r>
            <a:r>
              <a:rPr lang="zh-CN" altLang="en-US" sz="3600" dirty="0">
                <a:solidFill>
                  <a:srgbClr val="000000"/>
                </a:solidFill>
                <a:latin typeface="Tahoma" panose="020B0604030504040204" pitchFamily="34" charset="0"/>
                <a:ea typeface="隶书" panose="02010509060101010101" pitchFamily="49" charset="-122"/>
              </a:rPr>
              <a:t>的旗帜。</a:t>
            </a:r>
            <a:endParaRPr lang="zh-CN" altLang="en-US" sz="3600" dirty="0">
              <a:solidFill>
                <a:srgbClr val="000000"/>
              </a:solidFill>
              <a:latin typeface="Tahoma" panose="020B0604030504040204" pitchFamily="34" charset="0"/>
              <a:ea typeface="隶书" panose="02010509060101010101" pitchFamily="49" charset="-122"/>
            </a:endParaRPr>
          </a:p>
          <a:p>
            <a:r>
              <a:rPr lang="zh-CN" altLang="en-US" sz="3600" dirty="0">
                <a:solidFill>
                  <a:srgbClr val="000000"/>
                </a:solidFill>
                <a:latin typeface="Tahoma" panose="020B0604030504040204" pitchFamily="34" charset="0"/>
                <a:ea typeface="隶书" panose="02010509060101010101" pitchFamily="49" charset="-122"/>
              </a:rPr>
              <a:t>弘扬五四传统就是要发扬</a:t>
            </a:r>
            <a:r>
              <a:rPr lang="zh-CN" altLang="en-US" sz="3600" dirty="0">
                <a:solidFill>
                  <a:srgbClr val="FF3300"/>
                </a:solidFill>
                <a:latin typeface="Tahoma" panose="020B0604030504040204" pitchFamily="34" charset="0"/>
                <a:ea typeface="隶书" panose="02010509060101010101" pitchFamily="49" charset="-122"/>
              </a:rPr>
              <a:t>民主</a:t>
            </a:r>
            <a:r>
              <a:rPr lang="zh-CN" altLang="en-US" sz="3600" dirty="0">
                <a:solidFill>
                  <a:srgbClr val="000000"/>
                </a:solidFill>
                <a:latin typeface="Tahoma" panose="020B0604030504040204" pitchFamily="34" charset="0"/>
                <a:ea typeface="隶书" panose="02010509060101010101" pitchFamily="49" charset="-122"/>
              </a:rPr>
              <a:t>、崇尚</a:t>
            </a:r>
            <a:r>
              <a:rPr lang="zh-CN" altLang="en-US" sz="3600" dirty="0">
                <a:solidFill>
                  <a:srgbClr val="FF3300"/>
                </a:solidFill>
                <a:latin typeface="Tahoma" panose="020B0604030504040204" pitchFamily="34" charset="0"/>
                <a:ea typeface="隶书" panose="02010509060101010101" pitchFamily="49" charset="-122"/>
              </a:rPr>
              <a:t>科学</a:t>
            </a:r>
            <a:r>
              <a:rPr lang="zh-CN" altLang="en-US" sz="3600" dirty="0">
                <a:latin typeface="Tahoma" panose="020B0604030504040204" pitchFamily="34" charset="0"/>
                <a:ea typeface="隶书" panose="02010509060101010101" pitchFamily="49" charset="-122"/>
              </a:rPr>
              <a:t>。</a:t>
            </a:r>
            <a:endParaRPr lang="zh-CN" altLang="en-US" sz="3600" dirty="0">
              <a:latin typeface="Tahoma" panose="020B0604030504040204" pitchFamily="34" charset="0"/>
              <a:ea typeface="隶书" panose="02010509060101010101" pitchFamily="49" charset="-122"/>
            </a:endParaRPr>
          </a:p>
          <a:p>
            <a:r>
              <a:rPr lang="zh-CN" altLang="en-US" sz="3600" dirty="0">
                <a:solidFill>
                  <a:srgbClr val="000000"/>
                </a:solidFill>
                <a:latin typeface="Tahoma" panose="020B0604030504040204" pitchFamily="34" charset="0"/>
                <a:ea typeface="隶书" panose="02010509060101010101" pitchFamily="49" charset="-122"/>
              </a:rPr>
              <a:t>弘扬五四传统，就要进一步</a:t>
            </a:r>
            <a:r>
              <a:rPr lang="zh-CN" altLang="en-US" sz="3600" dirty="0">
                <a:solidFill>
                  <a:srgbClr val="FF3300"/>
                </a:solidFill>
                <a:latin typeface="Tahoma" panose="020B0604030504040204" pitchFamily="34" charset="0"/>
                <a:ea typeface="隶书" panose="02010509060101010101" pitchFamily="49" charset="-122"/>
              </a:rPr>
              <a:t>解放思想</a:t>
            </a:r>
            <a:r>
              <a:rPr lang="zh-CN" altLang="en-US" sz="3600" dirty="0">
                <a:latin typeface="Tahoma" panose="020B0604030504040204" pitchFamily="34" charset="0"/>
                <a:ea typeface="隶书" panose="02010509060101010101" pitchFamily="49" charset="-122"/>
              </a:rPr>
              <a:t>，</a:t>
            </a:r>
            <a:r>
              <a:rPr lang="zh-CN" altLang="en-US" sz="3600" dirty="0">
                <a:solidFill>
                  <a:srgbClr val="FF3300"/>
                </a:solidFill>
                <a:latin typeface="Tahoma" panose="020B0604030504040204" pitchFamily="34" charset="0"/>
                <a:ea typeface="隶书" panose="02010509060101010101" pitchFamily="49" charset="-122"/>
              </a:rPr>
              <a:t>锐意改革</a:t>
            </a:r>
            <a:r>
              <a:rPr lang="zh-CN" altLang="en-US" sz="3600" dirty="0">
                <a:latin typeface="Tahoma" panose="020B0604030504040204" pitchFamily="34" charset="0"/>
                <a:ea typeface="隶书" panose="02010509060101010101" pitchFamily="49" charset="-122"/>
              </a:rPr>
              <a:t>。</a:t>
            </a:r>
            <a:endParaRPr lang="zh-CN" altLang="en-US" sz="3200" dirty="0">
              <a:latin typeface="Tahoma" panose="020B0604030504040204" pitchFamily="34" charset="0"/>
              <a:ea typeface="隶书" panose="02010509060101010101" pitchFamily="49" charset="-122"/>
            </a:endParaRPr>
          </a:p>
          <a:p>
            <a:endParaRPr lang="zh-CN" altLang="en-US" sz="3200" dirty="0">
              <a:latin typeface="Tahoma" panose="020B0604030504040204" pitchFamily="34" charset="0"/>
              <a:ea typeface="隶书" panose="02010509060101010101" pitchFamily="49" charset="-122"/>
            </a:endParaRPr>
          </a:p>
          <a:p>
            <a:r>
              <a:rPr lang="zh-CN" altLang="en-US" sz="1800" dirty="0">
                <a:latin typeface="Tahoma" panose="020B0604030504040204" pitchFamily="34" charset="0"/>
                <a:ea typeface="隶书" panose="02010509060101010101" pitchFamily="49" charset="-122"/>
              </a:rPr>
              <a:t>                                                                             </a:t>
            </a:r>
            <a:endParaRPr lang="zh-CN" altLang="en-US" sz="1800" dirty="0">
              <a:latin typeface="Tahoma" panose="020B0604030504040204" pitchFamily="34" charset="0"/>
              <a:ea typeface="隶书" panose="02010509060101010101" pitchFamily="49" charset="-122"/>
            </a:endParaRPr>
          </a:p>
          <a:p>
            <a:r>
              <a:rPr lang="zh-CN" altLang="en-US" sz="1800" dirty="0">
                <a:latin typeface="Tahoma" panose="020B0604030504040204" pitchFamily="34" charset="0"/>
                <a:ea typeface="隶书" panose="02010509060101010101" pitchFamily="49" charset="-122"/>
              </a:rPr>
              <a:t>                                                                       </a:t>
            </a:r>
            <a:r>
              <a:rPr lang="en-US" altLang="zh-CN" sz="2400">
                <a:solidFill>
                  <a:srgbClr val="000000"/>
                </a:solidFill>
                <a:latin typeface="Tahoma" panose="020B0604030504040204" pitchFamily="34" charset="0"/>
                <a:ea typeface="隶书" panose="02010509060101010101" pitchFamily="49" charset="-122"/>
              </a:rPr>
              <a:t>1999</a:t>
            </a:r>
            <a:r>
              <a:rPr lang="zh-CN" altLang="en-US" sz="2400" dirty="0">
                <a:solidFill>
                  <a:srgbClr val="000000"/>
                </a:solidFill>
                <a:latin typeface="Tahoma" panose="020B0604030504040204" pitchFamily="34" charset="0"/>
                <a:ea typeface="隶书" panose="02010509060101010101" pitchFamily="49" charset="-122"/>
              </a:rPr>
              <a:t>年</a:t>
            </a:r>
            <a:r>
              <a:rPr lang="en-US" altLang="zh-CN" sz="2400">
                <a:solidFill>
                  <a:srgbClr val="000000"/>
                </a:solidFill>
                <a:latin typeface="Tahoma" panose="020B0604030504040204" pitchFamily="34" charset="0"/>
                <a:ea typeface="隶书" panose="02010509060101010101" pitchFamily="49" charset="-122"/>
              </a:rPr>
              <a:t>5</a:t>
            </a:r>
            <a:r>
              <a:rPr lang="zh-CN" altLang="en-US" sz="2400" dirty="0">
                <a:solidFill>
                  <a:srgbClr val="000000"/>
                </a:solidFill>
                <a:latin typeface="Tahoma" panose="020B0604030504040204" pitchFamily="34" charset="0"/>
                <a:ea typeface="隶书" panose="02010509060101010101" pitchFamily="49" charset="-122"/>
              </a:rPr>
              <a:t>月</a:t>
            </a:r>
            <a:r>
              <a:rPr lang="en-US" altLang="zh-CN" sz="2400">
                <a:solidFill>
                  <a:srgbClr val="000000"/>
                </a:solidFill>
                <a:latin typeface="Tahoma" panose="020B0604030504040204" pitchFamily="34" charset="0"/>
                <a:ea typeface="隶书" panose="02010509060101010101" pitchFamily="49" charset="-122"/>
              </a:rPr>
              <a:t>4</a:t>
            </a:r>
            <a:r>
              <a:rPr lang="zh-CN" altLang="en-US" sz="2400" dirty="0">
                <a:solidFill>
                  <a:srgbClr val="000000"/>
                </a:solidFill>
                <a:latin typeface="Tahoma" panose="020B0604030504040204" pitchFamily="34" charset="0"/>
                <a:ea typeface="隶书" panose="02010509060101010101" pitchFamily="49" charset="-122"/>
              </a:rPr>
              <a:t>日</a:t>
            </a:r>
            <a:r>
              <a:rPr lang="en-US" altLang="zh-CN" sz="2400">
                <a:solidFill>
                  <a:srgbClr val="000000"/>
                </a:solidFill>
                <a:latin typeface="Tahoma" panose="020B0604030504040204" pitchFamily="34" charset="0"/>
                <a:ea typeface="隶书" panose="02010509060101010101" pitchFamily="49" charset="-122"/>
              </a:rPr>
              <a:t>《</a:t>
            </a:r>
            <a:r>
              <a:rPr lang="zh-CN" altLang="en-US" sz="2400" dirty="0">
                <a:solidFill>
                  <a:srgbClr val="000000"/>
                </a:solidFill>
                <a:latin typeface="Tahoma" panose="020B0604030504040204" pitchFamily="34" charset="0"/>
                <a:ea typeface="隶书" panose="02010509060101010101" pitchFamily="49" charset="-122"/>
              </a:rPr>
              <a:t>人民日报</a:t>
            </a:r>
            <a:r>
              <a:rPr lang="en-US" altLang="zh-CN" sz="2400">
                <a:solidFill>
                  <a:srgbClr val="000000"/>
                </a:solidFill>
                <a:latin typeface="Tahoma" panose="020B0604030504040204" pitchFamily="34" charset="0"/>
                <a:ea typeface="隶书" panose="02010509060101010101" pitchFamily="49" charset="-122"/>
              </a:rPr>
              <a:t>》</a:t>
            </a:r>
            <a:r>
              <a:rPr lang="zh-CN" altLang="en-US" sz="2400" dirty="0">
                <a:solidFill>
                  <a:srgbClr val="000000"/>
                </a:solidFill>
                <a:latin typeface="Tahoma" panose="020B0604030504040204" pitchFamily="34" charset="0"/>
                <a:ea typeface="隶书" panose="02010509060101010101" pitchFamily="49" charset="-122"/>
              </a:rPr>
              <a:t>社论</a:t>
            </a:r>
            <a:r>
              <a:rPr lang="zh-CN" altLang="en-US" sz="2400" dirty="0">
                <a:latin typeface="Tahoma" panose="020B0604030504040204" pitchFamily="34" charset="0"/>
                <a:ea typeface="隶书" panose="02010509060101010101" pitchFamily="49" charset="-122"/>
                <a:sym typeface="+mn-ea"/>
              </a:rPr>
              <a:t> </a:t>
            </a:r>
            <a:endParaRPr lang="zh-CN" altLang="en-US" sz="2400" dirty="0">
              <a:solidFill>
                <a:srgbClr val="000000"/>
              </a:solidFill>
              <a:latin typeface="Tahoma" panose="020B0604030504040204" pitchFamily="34" charset="0"/>
              <a:ea typeface="隶书" panose="02010509060101010101" pitchFamily="49" charset="-122"/>
              <a:sym typeface="+mn-ea"/>
            </a:endParaRPr>
          </a:p>
        </p:txBody>
      </p:sp>
      <p:pic>
        <p:nvPicPr>
          <p:cNvPr id="11267" name="Picture 3" descr="江泽民在纪念辛亥革命九十周年大会上的讲话"/>
          <p:cNvPicPr>
            <a:picLocks noChangeAspect="1"/>
          </p:cNvPicPr>
          <p:nvPr/>
        </p:nvPicPr>
        <p:blipFill>
          <a:blip r:embed="rId1"/>
          <a:stretch>
            <a:fillRect/>
          </a:stretch>
        </p:blipFill>
        <p:spPr>
          <a:xfrm>
            <a:off x="545465" y="144780"/>
            <a:ext cx="1828800" cy="2398713"/>
          </a:xfrm>
          <a:prstGeom prst="rect">
            <a:avLst/>
          </a:prstGeom>
          <a:noFill/>
          <a:ln w="9525">
            <a:noFill/>
          </a:ln>
        </p:spPr>
      </p:pic>
      <p:sp>
        <p:nvSpPr>
          <p:cNvPr id="11268" name="Text Box 4"/>
          <p:cNvSpPr txBox="1"/>
          <p:nvPr/>
        </p:nvSpPr>
        <p:spPr>
          <a:xfrm>
            <a:off x="2896870" y="1052830"/>
            <a:ext cx="5903913" cy="583565"/>
          </a:xfrm>
          <a:prstGeom prst="rect">
            <a:avLst/>
          </a:prstGeom>
          <a:noFill/>
          <a:ln w="25400">
            <a:noFill/>
          </a:ln>
        </p:spPr>
        <p:txBody>
          <a:bodyPr>
            <a:spAutoFit/>
          </a:bodyPr>
          <a:p>
            <a:pPr algn="ctr">
              <a:spcBef>
                <a:spcPct val="50000"/>
              </a:spcBef>
            </a:pPr>
            <a:r>
              <a:rPr lang="zh-CN" altLang="en-US" sz="3200" dirty="0">
                <a:solidFill>
                  <a:srgbClr val="FF3300"/>
                </a:solidFill>
                <a:latin typeface="Arial" panose="020B0604020202020204" pitchFamily="34" charset="0"/>
              </a:rPr>
              <a:t>在北大</a:t>
            </a:r>
            <a:r>
              <a:rPr lang="en-US" altLang="zh-CN" sz="3200">
                <a:solidFill>
                  <a:srgbClr val="FF3300"/>
                </a:solidFill>
                <a:latin typeface="Arial" panose="020B0604020202020204" pitchFamily="34" charset="0"/>
              </a:rPr>
              <a:t>100</a:t>
            </a:r>
            <a:r>
              <a:rPr lang="zh-CN" altLang="en-US" sz="3200" dirty="0">
                <a:solidFill>
                  <a:srgbClr val="FF3300"/>
                </a:solidFill>
                <a:latin typeface="Arial" panose="020B0604020202020204" pitchFamily="34" charset="0"/>
              </a:rPr>
              <a:t>周年纪念会的讲话</a:t>
            </a:r>
            <a:endParaRPr lang="zh-CN" altLang="en-US" sz="3200" dirty="0">
              <a:solidFill>
                <a:srgbClr val="FF33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11267"/>
                                        </p:tgtEl>
                                        <p:attrNameLst>
                                          <p:attrName>style.visibility</p:attrName>
                                        </p:attrNameLst>
                                      </p:cBhvr>
                                      <p:to>
                                        <p:strVal val="visible"/>
                                      </p:to>
                                    </p:set>
                                    <p:anim calcmode="lin" valueType="num">
                                      <p:cBhvr>
                                        <p:cTn id="7" dur="500" fill="hold"/>
                                        <p:tgtEl>
                                          <p:spTgt spid="11267"/>
                                        </p:tgtEl>
                                        <p:attrNameLst>
                                          <p:attrName>ppt_w</p:attrName>
                                        </p:attrNameLst>
                                      </p:cBhvr>
                                      <p:tavLst>
                                        <p:tav tm="0">
                                          <p:val>
                                            <p:fltVal val="0.000000"/>
                                          </p:val>
                                        </p:tav>
                                        <p:tav tm="100000">
                                          <p:val>
                                            <p:strVal val="#ppt_w"/>
                                          </p:val>
                                        </p:tav>
                                      </p:tavLst>
                                    </p:anim>
                                    <p:anim calcmode="lin" valueType="num">
                                      <p:cBhvr>
                                        <p:cTn id="8" dur="500" fill="hold"/>
                                        <p:tgtEl>
                                          <p:spTgt spid="11267"/>
                                        </p:tgtEl>
                                        <p:attrNameLst>
                                          <p:attrName>ppt_h</p:attrName>
                                        </p:attrNameLst>
                                      </p:cBhvr>
                                      <p:tavLst>
                                        <p:tav tm="0">
                                          <p:val>
                                            <p:fltVal val="0.00000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par>
                          <p:cTn id="9" fill="hold">
                            <p:stCondLst>
                              <p:cond delay="500"/>
                            </p:stCondLst>
                            <p:childTnLst>
                              <p:par>
                                <p:cTn id="10" presetID="2" presetClass="entr" presetSubtype="4" fill="hold" grpId="0" nodeType="afterEffect">
                                  <p:stCondLst>
                                    <p:cond delay="1000"/>
                                  </p:stCondLst>
                                  <p:childTnLst>
                                    <p:set>
                                      <p:cBhvr>
                                        <p:cTn id="11" dur="1" fill="hold">
                                          <p:stCondLst>
                                            <p:cond delay="0"/>
                                          </p:stCondLst>
                                        </p:cTn>
                                        <p:tgtEl>
                                          <p:spTgt spid="11268"/>
                                        </p:tgtEl>
                                        <p:attrNameLst>
                                          <p:attrName>style.visibility</p:attrName>
                                        </p:attrNameLst>
                                      </p:cBhvr>
                                      <p:to>
                                        <p:strVal val="visible"/>
                                      </p:to>
                                    </p:set>
                                    <p:anim calcmode="lin" valueType="num">
                                      <p:cBhvr additive="base">
                                        <p:cTn id="12" dur="500" fill="hold"/>
                                        <p:tgtEl>
                                          <p:spTgt spid="11268"/>
                                        </p:tgtEl>
                                        <p:attrNameLst>
                                          <p:attrName>ppt_x</p:attrName>
                                        </p:attrNameLst>
                                      </p:cBhvr>
                                      <p:tavLst>
                                        <p:tav tm="0">
                                          <p:val>
                                            <p:strVal val="#ppt_x"/>
                                          </p:val>
                                        </p:tav>
                                        <p:tav tm="100000">
                                          <p:val>
                                            <p:strVal val="#ppt_x"/>
                                          </p:val>
                                        </p:tav>
                                      </p:tavLst>
                                    </p:anim>
                                    <p:anim calcmode="lin" valueType="num">
                                      <p:cBhvr additive="base">
                                        <p:cTn id="13"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266"/>
                                        </p:tgtEl>
                                        <p:attrNameLst>
                                          <p:attrName>style.visibility</p:attrName>
                                        </p:attrNameLst>
                                      </p:cBhvr>
                                      <p:to>
                                        <p:strVal val="visible"/>
                                      </p:to>
                                    </p:set>
                                    <p:animEffect transition="in" filter="blinds(horizontal)">
                                      <p:cBhvr>
                                        <p:cTn id="18" dur="500"/>
                                        <p:tgtEl>
                                          <p:spTgt spid="11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8"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226695" y="130810"/>
            <a:ext cx="11765915" cy="1325880"/>
          </a:xfrm>
          <a:noFill/>
        </p:spPr>
        <p:txBody>
          <a:bodyPr/>
          <a:p>
            <a:r>
              <a:rPr lang="zh-CN" altLang="en-US" sz="3200" b="1"/>
              <a:t>【思考】为什么说五四运动是中国新民主主义革命的开端</a:t>
            </a:r>
            <a:endParaRPr lang="zh-CN" altLang="en-US" sz="3200" b="1"/>
          </a:p>
        </p:txBody>
      </p:sp>
      <p:sp>
        <p:nvSpPr>
          <p:cNvPr id="3" name="内容占位符 2"/>
          <p:cNvSpPr>
            <a:spLocks noGrp="1"/>
          </p:cNvSpPr>
          <p:nvPr>
            <p:ph idx="1"/>
          </p:nvPr>
        </p:nvSpPr>
        <p:spPr>
          <a:xfrm>
            <a:off x="742950" y="1456690"/>
            <a:ext cx="11249025" cy="4351655"/>
          </a:xfrm>
          <a:noFill/>
        </p:spPr>
        <p:txBody>
          <a:bodyPr>
            <a:noAutofit/>
          </a:bodyPr>
          <a:p>
            <a:pPr marL="0" indent="0">
              <a:buNone/>
            </a:pPr>
            <a:r>
              <a:rPr lang="zh-CN" altLang="en-US" sz="3200">
                <a:latin typeface="Times New Roman" panose="02020603050405020304" pitchFamily="2" charset="0"/>
                <a:cs typeface="Times New Roman" panose="02020603050405020304" pitchFamily="2" charset="0"/>
              </a:rPr>
              <a:t>（</a:t>
            </a:r>
            <a:r>
              <a:rPr lang="en-US" altLang="zh-CN" sz="3200">
                <a:latin typeface="Times New Roman" panose="02020603050405020304" pitchFamily="2" charset="0"/>
                <a:cs typeface="Times New Roman" panose="02020603050405020304" pitchFamily="2" charset="0"/>
              </a:rPr>
              <a:t>1</a:t>
            </a:r>
            <a:r>
              <a:rPr lang="zh-CN" altLang="en-US" sz="3200">
                <a:latin typeface="Times New Roman" panose="02020603050405020304" pitchFamily="2" charset="0"/>
                <a:cs typeface="Times New Roman" panose="02020603050405020304" pitchFamily="2" charset="0"/>
              </a:rPr>
              <a:t>）</a:t>
            </a:r>
            <a:r>
              <a:rPr lang="zh-CN" altLang="en-US" sz="3200"/>
              <a:t>从</a:t>
            </a:r>
            <a:r>
              <a:rPr lang="zh-CN" altLang="en-US" sz="3200">
                <a:solidFill>
                  <a:srgbClr val="FF0000"/>
                </a:solidFill>
              </a:rPr>
              <a:t>领导阶级</a:t>
            </a:r>
            <a:r>
              <a:rPr lang="zh-CN" altLang="en-US" sz="3200"/>
              <a:t>上看，五四运动中，中国工人阶级开始</a:t>
            </a:r>
            <a:endParaRPr lang="zh-CN" altLang="en-US" sz="3200"/>
          </a:p>
          <a:p>
            <a:pPr marL="0" indent="0">
              <a:buNone/>
            </a:pPr>
            <a:r>
              <a:rPr lang="zh-CN" altLang="en-US" sz="3200"/>
              <a:t>登上政治舞台，在运动中发挥了主力军的作用。</a:t>
            </a:r>
            <a:endParaRPr lang="zh-CN" altLang="en-US" sz="3200"/>
          </a:p>
          <a:p>
            <a:pPr marL="0" indent="0">
              <a:buNone/>
            </a:pPr>
            <a:r>
              <a:rPr lang="zh-CN" altLang="en-US" sz="3200">
                <a:latin typeface="Times New Roman" panose="02020603050405020304" pitchFamily="2" charset="0"/>
                <a:cs typeface="Times New Roman" panose="02020603050405020304" pitchFamily="2" charset="0"/>
              </a:rPr>
              <a:t>（</a:t>
            </a:r>
            <a:r>
              <a:rPr lang="en-US" altLang="zh-CN" sz="3200">
                <a:latin typeface="Times New Roman" panose="02020603050405020304" pitchFamily="2" charset="0"/>
                <a:cs typeface="Times New Roman" panose="02020603050405020304" pitchFamily="2" charset="0"/>
              </a:rPr>
              <a:t>2</a:t>
            </a:r>
            <a:r>
              <a:rPr lang="zh-CN" altLang="en-US" sz="3200">
                <a:latin typeface="Times New Roman" panose="02020603050405020304" pitchFamily="2" charset="0"/>
                <a:cs typeface="Times New Roman" panose="02020603050405020304" pitchFamily="2" charset="0"/>
              </a:rPr>
              <a:t>）</a:t>
            </a:r>
            <a:r>
              <a:rPr lang="zh-CN" altLang="en-US" sz="3200"/>
              <a:t>从</a:t>
            </a:r>
            <a:r>
              <a:rPr lang="zh-CN" altLang="en-US" sz="3200">
                <a:solidFill>
                  <a:srgbClr val="FF0000"/>
                </a:solidFill>
              </a:rPr>
              <a:t>指导思想</a:t>
            </a:r>
            <a:r>
              <a:rPr lang="zh-CN" altLang="en-US" sz="3200"/>
              <a:t>上看，五四运动后，马克思主义的传播</a:t>
            </a:r>
            <a:endParaRPr lang="zh-CN" altLang="en-US" sz="3200"/>
          </a:p>
          <a:p>
            <a:pPr marL="0" indent="0">
              <a:buNone/>
            </a:pPr>
            <a:r>
              <a:rPr lang="zh-CN" altLang="en-US" sz="3200"/>
              <a:t>成为新文化运动的主流，并逐渐和工人运动结合在一起。</a:t>
            </a:r>
            <a:endParaRPr lang="zh-CN" altLang="en-US" sz="3200"/>
          </a:p>
          <a:p>
            <a:pPr marL="0" indent="0">
              <a:buNone/>
            </a:pPr>
            <a:r>
              <a:rPr lang="zh-CN" altLang="en-US" sz="3200">
                <a:latin typeface="宋体" panose="02010600030101010101" pitchFamily="2" charset="-122"/>
                <a:ea typeface="宋体" panose="02010600030101010101" pitchFamily="2" charset="-122"/>
                <a:cs typeface="宋体" panose="02010600030101010101" pitchFamily="2" charset="-122"/>
              </a:rPr>
              <a:t>（</a:t>
            </a:r>
            <a:r>
              <a:rPr lang="en-US" altLang="zh-CN" sz="3200">
                <a:latin typeface="宋体" panose="02010600030101010101" pitchFamily="2" charset="-122"/>
                <a:ea typeface="宋体" panose="02010600030101010101" pitchFamily="2" charset="-122"/>
                <a:cs typeface="宋体" panose="02010600030101010101" pitchFamily="2" charset="-122"/>
              </a:rPr>
              <a:t>3</a:t>
            </a:r>
            <a:r>
              <a:rPr lang="zh-CN" altLang="en-US" sz="3200">
                <a:latin typeface="宋体" panose="02010600030101010101" pitchFamily="2" charset="-122"/>
                <a:ea typeface="宋体" panose="02010600030101010101" pitchFamily="2" charset="-122"/>
                <a:cs typeface="宋体" panose="02010600030101010101" pitchFamily="2" charset="-122"/>
              </a:rPr>
              <a:t>）</a:t>
            </a:r>
            <a:r>
              <a:rPr lang="zh-CN" altLang="en-US" sz="3200"/>
              <a:t>从</a:t>
            </a:r>
            <a:r>
              <a:rPr lang="zh-CN" altLang="en-US" sz="3200">
                <a:solidFill>
                  <a:srgbClr val="FF0000"/>
                </a:solidFill>
              </a:rPr>
              <a:t>革命前途</a:t>
            </a:r>
            <a:r>
              <a:rPr lang="zh-CN" altLang="en-US" sz="3200"/>
              <a:t>上看，工人阶级不仅要砸碎一个旧世界，</a:t>
            </a:r>
            <a:endParaRPr lang="zh-CN" altLang="en-US" sz="3200"/>
          </a:p>
          <a:p>
            <a:pPr marL="0" indent="0">
              <a:buNone/>
            </a:pPr>
            <a:r>
              <a:rPr lang="zh-CN" altLang="en-US" sz="3200"/>
              <a:t>还要建立一个完全不同于以往的新社会。</a:t>
            </a:r>
            <a:endParaRPr lang="zh-CN" altLang="en-US" sz="3200"/>
          </a:p>
          <a:p>
            <a:pPr marL="0" indent="0">
              <a:buNone/>
            </a:pPr>
            <a:r>
              <a:rPr lang="zh-CN" altLang="en-US" sz="3200">
                <a:latin typeface="宋体" panose="02010600030101010101" pitchFamily="2" charset="-122"/>
                <a:ea typeface="宋体" panose="02010600030101010101" pitchFamily="2" charset="-122"/>
                <a:cs typeface="宋体" panose="02010600030101010101" pitchFamily="2" charset="-122"/>
              </a:rPr>
              <a:t>（</a:t>
            </a:r>
            <a:r>
              <a:rPr lang="en-US" altLang="zh-CN" sz="3200">
                <a:latin typeface="宋体" panose="02010600030101010101" pitchFamily="2" charset="-122"/>
                <a:ea typeface="宋体" panose="02010600030101010101" pitchFamily="2" charset="-122"/>
                <a:cs typeface="宋体" panose="02010600030101010101" pitchFamily="2" charset="-122"/>
              </a:rPr>
              <a:t>4</a:t>
            </a:r>
            <a:r>
              <a:rPr lang="zh-CN" altLang="en-US" sz="3200">
                <a:latin typeface="宋体" panose="02010600030101010101" pitchFamily="2" charset="-122"/>
                <a:ea typeface="宋体" panose="02010600030101010101" pitchFamily="2" charset="-122"/>
                <a:cs typeface="宋体" panose="02010600030101010101" pitchFamily="2" charset="-122"/>
              </a:rPr>
              <a:t>）</a:t>
            </a:r>
            <a:r>
              <a:rPr lang="zh-CN" altLang="en-US" sz="3200"/>
              <a:t>从</a:t>
            </a:r>
            <a:r>
              <a:rPr lang="zh-CN" altLang="en-US" sz="3200">
                <a:solidFill>
                  <a:srgbClr val="FF0000"/>
                </a:solidFill>
              </a:rPr>
              <a:t>时代特点</a:t>
            </a:r>
            <a:r>
              <a:rPr lang="zh-CN" altLang="en-US" sz="3200"/>
              <a:t>上看，五四运动发生在俄国十月革命之后。</a:t>
            </a:r>
            <a:endParaRPr lang="zh-CN" altLang="en-US"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linds(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blinds(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Rectangle 3"/>
          <p:cNvSpPr>
            <a:spLocks noGrp="1"/>
          </p:cNvSpPr>
          <p:nvPr>
            <p:ph idx="1"/>
          </p:nvPr>
        </p:nvSpPr>
        <p:spPr>
          <a:xfrm>
            <a:off x="683895" y="147955"/>
            <a:ext cx="11056620" cy="6087745"/>
          </a:xfrm>
        </p:spPr>
        <p:txBody>
          <a:bodyPr vert="horz" wrap="square" lIns="91440" tIns="45720" rIns="91440" bIns="45720" anchor="t">
            <a:noAutofit/>
          </a:bodyPr>
          <a:p>
            <a:pPr eaLnBrk="1" hangingPunct="1">
              <a:lnSpc>
                <a:spcPct val="80000"/>
              </a:lnSpc>
              <a:buNone/>
            </a:pPr>
            <a:r>
              <a:rPr lang="en-US" altLang="zh-CN" sz="3200" b="1"/>
              <a:t>1</a:t>
            </a:r>
            <a:r>
              <a:rPr lang="zh-CN" altLang="en-US" sz="3200" b="1" dirty="0"/>
              <a:t>、“五四”精神包括（    ）</a:t>
            </a:r>
            <a:endParaRPr lang="zh-CN" altLang="en-US" sz="3200" b="1" dirty="0"/>
          </a:p>
          <a:p>
            <a:pPr eaLnBrk="1" hangingPunct="1">
              <a:lnSpc>
                <a:spcPct val="80000"/>
              </a:lnSpc>
              <a:buNone/>
            </a:pPr>
            <a:r>
              <a:rPr lang="zh-CN" altLang="en-US" sz="3200" b="1" dirty="0"/>
              <a:t>①爱国主义精神   ②国际主义精神   ③民主与科学精神</a:t>
            </a:r>
            <a:endParaRPr lang="zh-CN" altLang="en-US" sz="3200" b="1" dirty="0"/>
          </a:p>
          <a:p>
            <a:pPr eaLnBrk="1" hangingPunct="1">
              <a:lnSpc>
                <a:spcPct val="80000"/>
              </a:lnSpc>
              <a:buNone/>
            </a:pPr>
            <a:r>
              <a:rPr lang="zh-CN" altLang="en-US" sz="3200" b="1" dirty="0"/>
              <a:t>④追求真理、勇于解放的精神</a:t>
            </a:r>
            <a:endParaRPr lang="zh-CN" altLang="en-US" sz="3200" b="1" dirty="0"/>
          </a:p>
          <a:p>
            <a:pPr eaLnBrk="1" hangingPunct="1">
              <a:lnSpc>
                <a:spcPct val="80000"/>
              </a:lnSpc>
              <a:buNone/>
            </a:pPr>
            <a:r>
              <a:rPr lang="zh-CN" altLang="en-US" sz="3200" b="1" dirty="0"/>
              <a:t> </a:t>
            </a:r>
            <a:r>
              <a:rPr lang="en-US" altLang="zh-CN" sz="3200" b="1"/>
              <a:t>A</a:t>
            </a:r>
            <a:r>
              <a:rPr lang="zh-CN" altLang="en-US" sz="3200" b="1" dirty="0"/>
              <a:t>．①②③          </a:t>
            </a:r>
            <a:r>
              <a:rPr lang="en-US" altLang="zh-CN" sz="3200" b="1"/>
              <a:t>B</a:t>
            </a:r>
            <a:r>
              <a:rPr lang="zh-CN" altLang="en-US" sz="3200" b="1" dirty="0"/>
              <a:t>．②③④      </a:t>
            </a:r>
            <a:endParaRPr lang="zh-CN" altLang="en-US" sz="3200" b="1" dirty="0"/>
          </a:p>
          <a:p>
            <a:pPr eaLnBrk="1" hangingPunct="1">
              <a:lnSpc>
                <a:spcPct val="80000"/>
              </a:lnSpc>
              <a:buNone/>
            </a:pPr>
            <a:r>
              <a:rPr lang="zh-CN" altLang="en-US" sz="3200" b="1" dirty="0"/>
              <a:t> </a:t>
            </a:r>
            <a:r>
              <a:rPr lang="en-US" altLang="zh-CN" sz="3200" b="1"/>
              <a:t>C</a:t>
            </a:r>
            <a:r>
              <a:rPr lang="zh-CN" altLang="en-US" sz="3200" b="1" dirty="0"/>
              <a:t>．①③④          </a:t>
            </a:r>
            <a:r>
              <a:rPr lang="en-US" altLang="zh-CN" sz="3200" b="1"/>
              <a:t>D</a:t>
            </a:r>
            <a:r>
              <a:rPr lang="zh-CN" altLang="en-US" sz="3200" b="1" dirty="0"/>
              <a:t>．①②④</a:t>
            </a:r>
            <a:endParaRPr lang="zh-CN" altLang="en-US" sz="3200" b="1" dirty="0"/>
          </a:p>
          <a:p>
            <a:pPr eaLnBrk="1" hangingPunct="1">
              <a:lnSpc>
                <a:spcPct val="80000"/>
              </a:lnSpc>
              <a:buNone/>
            </a:pPr>
            <a:r>
              <a:rPr lang="en-US" altLang="zh-CN" sz="3200" b="1"/>
              <a:t>2</a:t>
            </a:r>
            <a:r>
              <a:rPr lang="zh-CN" altLang="en-US" sz="3200" b="1" dirty="0"/>
              <a:t>、下列事件或现象，典型地体现了“五四精神”主旋</a:t>
            </a:r>
            <a:endParaRPr lang="zh-CN" altLang="en-US" sz="3200" b="1" dirty="0"/>
          </a:p>
          <a:p>
            <a:pPr eaLnBrk="1" hangingPunct="1">
              <a:lnSpc>
                <a:spcPct val="80000"/>
              </a:lnSpc>
              <a:buNone/>
            </a:pPr>
            <a:r>
              <a:rPr lang="zh-CN" altLang="en-US" sz="3200" b="1" dirty="0"/>
              <a:t>的是（     ）</a:t>
            </a:r>
            <a:endParaRPr lang="zh-CN" altLang="en-US" sz="3200" b="1" dirty="0"/>
          </a:p>
          <a:p>
            <a:pPr eaLnBrk="1" hangingPunct="1">
              <a:lnSpc>
                <a:spcPct val="80000"/>
              </a:lnSpc>
              <a:buNone/>
            </a:pPr>
            <a:r>
              <a:rPr lang="zh-CN" altLang="en-US" sz="3200" b="1" dirty="0"/>
              <a:t>①总统府外交委员会事务长林长民疾呼“胶州亡矣，山东亡矣”    ②某店主张贴“本店金钱主义，独自开张”的标语    ③北大学生谢绍敏用中指血书“还我青岛”    ④浙江海宁决定开除陆宗舆的县籍</a:t>
            </a:r>
            <a:endParaRPr lang="zh-CN" altLang="en-US" sz="3200" b="1" dirty="0"/>
          </a:p>
          <a:p>
            <a:pPr eaLnBrk="1" hangingPunct="1">
              <a:lnSpc>
                <a:spcPct val="80000"/>
              </a:lnSpc>
              <a:buNone/>
            </a:pPr>
            <a:r>
              <a:rPr lang="zh-CN" altLang="en-US" sz="3200" b="1" dirty="0"/>
              <a:t> </a:t>
            </a:r>
            <a:r>
              <a:rPr lang="en-US" altLang="zh-CN" sz="3200" b="1"/>
              <a:t>A</a:t>
            </a:r>
            <a:r>
              <a:rPr lang="zh-CN" altLang="en-US" sz="3200" b="1" dirty="0"/>
              <a:t>．①②③                      </a:t>
            </a:r>
            <a:r>
              <a:rPr lang="en-US" altLang="zh-CN" sz="3200" b="1"/>
              <a:t>B</a:t>
            </a:r>
            <a:r>
              <a:rPr lang="zh-CN" altLang="en-US" sz="3200" b="1" dirty="0"/>
              <a:t>．①②④  </a:t>
            </a:r>
            <a:endParaRPr lang="zh-CN" altLang="en-US" sz="3200" b="1" dirty="0"/>
          </a:p>
          <a:p>
            <a:pPr eaLnBrk="1" hangingPunct="1">
              <a:lnSpc>
                <a:spcPct val="80000"/>
              </a:lnSpc>
              <a:buNone/>
            </a:pPr>
            <a:r>
              <a:rPr lang="zh-CN" altLang="en-US" sz="3200" b="1" dirty="0"/>
              <a:t> </a:t>
            </a:r>
            <a:r>
              <a:rPr lang="en-US" altLang="zh-CN" sz="3200" b="1"/>
              <a:t>C</a:t>
            </a:r>
            <a:r>
              <a:rPr lang="zh-CN" altLang="en-US" sz="3200" b="1" dirty="0"/>
              <a:t>．①③④                      </a:t>
            </a:r>
            <a:r>
              <a:rPr lang="en-US" altLang="zh-CN" sz="3200" b="1"/>
              <a:t>D</a:t>
            </a:r>
            <a:r>
              <a:rPr lang="zh-CN" altLang="en-US" sz="3200" b="1" dirty="0"/>
              <a:t>．②③④</a:t>
            </a:r>
            <a:endParaRPr lang="zh-CN" altLang="en-US" sz="3200" b="1" dirty="0"/>
          </a:p>
        </p:txBody>
      </p:sp>
      <p:sp>
        <p:nvSpPr>
          <p:cNvPr id="44036" name="Text Box 4"/>
          <p:cNvSpPr txBox="1"/>
          <p:nvPr/>
        </p:nvSpPr>
        <p:spPr>
          <a:xfrm>
            <a:off x="4948873" y="-4127"/>
            <a:ext cx="586740" cy="768350"/>
          </a:xfrm>
          <a:prstGeom prst="rect">
            <a:avLst/>
          </a:prstGeom>
          <a:noFill/>
          <a:ln w="9525">
            <a:noFill/>
          </a:ln>
        </p:spPr>
        <p:txBody>
          <a:bodyPr wrap="none">
            <a:spAutoFit/>
          </a:bodyPr>
          <a:p>
            <a:r>
              <a:rPr lang="en-US" altLang="zh-CN" sz="4400" b="0">
                <a:solidFill>
                  <a:srgbClr val="990000"/>
                </a:solidFill>
                <a:latin typeface="Arial" panose="020B0604020202020204" pitchFamily="34" charset="0"/>
              </a:rPr>
              <a:t>C</a:t>
            </a:r>
            <a:endParaRPr lang="en-US" altLang="zh-CN" sz="4400" b="0">
              <a:solidFill>
                <a:srgbClr val="990000"/>
              </a:solidFill>
              <a:latin typeface="Arial" panose="020B0604020202020204" pitchFamily="34" charset="0"/>
            </a:endParaRPr>
          </a:p>
        </p:txBody>
      </p:sp>
      <p:sp>
        <p:nvSpPr>
          <p:cNvPr id="44037" name="Text Box 5"/>
          <p:cNvSpPr txBox="1"/>
          <p:nvPr/>
        </p:nvSpPr>
        <p:spPr>
          <a:xfrm>
            <a:off x="1877378" y="3075623"/>
            <a:ext cx="1008062" cy="706755"/>
          </a:xfrm>
          <a:prstGeom prst="rect">
            <a:avLst/>
          </a:prstGeom>
          <a:noFill/>
          <a:ln w="9525">
            <a:noFill/>
          </a:ln>
        </p:spPr>
        <p:txBody>
          <a:bodyPr>
            <a:spAutoFit/>
          </a:bodyPr>
          <a:p>
            <a:pPr>
              <a:spcBef>
                <a:spcPct val="50000"/>
              </a:spcBef>
            </a:pPr>
            <a:r>
              <a:rPr lang="en-US" altLang="zh-CN" sz="4000" b="0">
                <a:solidFill>
                  <a:srgbClr val="FF0000"/>
                </a:solidFill>
                <a:latin typeface="Arial" panose="020B0604020202020204" pitchFamily="34" charset="0"/>
              </a:rPr>
              <a:t>C</a:t>
            </a:r>
            <a:endParaRPr lang="en-US" altLang="zh-CN" sz="4000" b="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4036">
                                            <p:txEl>
                                              <p:charRg st="0" end="2"/>
                                            </p:txEl>
                                          </p:spTgt>
                                        </p:tgtEl>
                                        <p:attrNameLst>
                                          <p:attrName>style.visibility</p:attrName>
                                        </p:attrNameLst>
                                      </p:cBhvr>
                                      <p:to>
                                        <p:strVal val="visible"/>
                                      </p:to>
                                    </p:set>
                                    <p:anim calcmode="lin" valueType="num">
                                      <p:cBhvr additive="base">
                                        <p:cTn id="7" dur="500" fill="hold"/>
                                        <p:tgtEl>
                                          <p:spTgt spid="44036">
                                            <p:txEl>
                                              <p:charRg st="0"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4036">
                                            <p:txEl>
                                              <p:charRg st="0"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4037">
                                            <p:txEl>
                                              <p:charRg st="0" end="2"/>
                                            </p:txEl>
                                          </p:spTgt>
                                        </p:tgtEl>
                                        <p:attrNameLst>
                                          <p:attrName>style.visibility</p:attrName>
                                        </p:attrNameLst>
                                      </p:cBhvr>
                                      <p:to>
                                        <p:strVal val="visible"/>
                                      </p:to>
                                    </p:set>
                                    <p:anim calcmode="lin" valueType="num">
                                      <p:cBhvr additive="base">
                                        <p:cTn id="13" dur="500" fill="hold"/>
                                        <p:tgtEl>
                                          <p:spTgt spid="44037">
                                            <p:txEl>
                                              <p:charRg st="0"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4037">
                                            <p:txEl>
                                              <p:charRg st="0"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内容占位符 3"/>
          <p:cNvPicPr>
            <a:picLocks noChangeAspect="1"/>
          </p:cNvPicPr>
          <p:nvPr>
            <p:ph idx="1"/>
          </p:nvPr>
        </p:nvPicPr>
        <p:blipFill>
          <a:blip r:embed="rId1"/>
          <a:stretch>
            <a:fillRect/>
          </a:stretch>
        </p:blipFill>
        <p:spPr>
          <a:xfrm>
            <a:off x="521335" y="976630"/>
            <a:ext cx="4690745" cy="3804920"/>
          </a:xfrm>
          <a:prstGeom prst="rect">
            <a:avLst/>
          </a:prstGeom>
        </p:spPr>
      </p:pic>
      <p:pic>
        <p:nvPicPr>
          <p:cNvPr id="5" name="图片 4"/>
          <p:cNvPicPr>
            <a:picLocks noChangeAspect="1"/>
          </p:cNvPicPr>
          <p:nvPr/>
        </p:nvPicPr>
        <p:blipFill>
          <a:blip r:embed="rId2"/>
          <a:stretch>
            <a:fillRect/>
          </a:stretch>
        </p:blipFill>
        <p:spPr>
          <a:xfrm>
            <a:off x="5514975" y="1036320"/>
            <a:ext cx="5755640" cy="2857500"/>
          </a:xfrm>
          <a:prstGeom prst="rect">
            <a:avLst/>
          </a:prstGeom>
        </p:spPr>
      </p:pic>
      <p:sp>
        <p:nvSpPr>
          <p:cNvPr id="6" name="文本框 5"/>
          <p:cNvSpPr txBox="1"/>
          <p:nvPr/>
        </p:nvSpPr>
        <p:spPr>
          <a:xfrm>
            <a:off x="520700" y="190500"/>
            <a:ext cx="11597005" cy="583565"/>
          </a:xfrm>
          <a:prstGeom prst="rect">
            <a:avLst/>
          </a:prstGeom>
          <a:noFill/>
        </p:spPr>
        <p:txBody>
          <a:bodyPr wrap="square" rtlCol="0">
            <a:spAutoFit/>
          </a:bodyPr>
          <a:p>
            <a:r>
              <a:rPr lang="zh-CN" altLang="en-US" sz="3200">
                <a:solidFill>
                  <a:srgbClr val="FF0000"/>
                </a:solidFill>
              </a:rPr>
              <a:t>十月革命后，特别是五四运动以后，马克思主义广泛传入中国</a:t>
            </a:r>
            <a:endParaRPr lang="zh-CN" altLang="en-US" sz="3200">
              <a:solidFill>
                <a:srgbClr val="FF0000"/>
              </a:solidFill>
            </a:endParaRPr>
          </a:p>
        </p:txBody>
      </p:sp>
      <p:pic>
        <p:nvPicPr>
          <p:cNvPr id="7" name="图片 6"/>
          <p:cNvPicPr>
            <a:picLocks noChangeAspect="1"/>
          </p:cNvPicPr>
          <p:nvPr/>
        </p:nvPicPr>
        <p:blipFill>
          <a:blip r:embed="rId3"/>
          <a:stretch>
            <a:fillRect/>
          </a:stretch>
        </p:blipFill>
        <p:spPr>
          <a:xfrm>
            <a:off x="5514340" y="3999230"/>
            <a:ext cx="5756275" cy="2637155"/>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tretch>
            <a:fillRect/>
          </a:stretch>
        </p:blipFill>
        <p:spPr>
          <a:xfrm>
            <a:off x="669925" y="1755775"/>
            <a:ext cx="5755640" cy="4316730"/>
          </a:xfrm>
          <a:prstGeom prst="rect">
            <a:avLst/>
          </a:prstGeom>
        </p:spPr>
      </p:pic>
      <p:sp>
        <p:nvSpPr>
          <p:cNvPr id="7" name="文本框 6"/>
          <p:cNvSpPr txBox="1"/>
          <p:nvPr/>
        </p:nvSpPr>
        <p:spPr>
          <a:xfrm>
            <a:off x="6539865" y="2796540"/>
            <a:ext cx="5271135" cy="1568450"/>
          </a:xfrm>
          <a:prstGeom prst="rect">
            <a:avLst/>
          </a:prstGeom>
          <a:noFill/>
        </p:spPr>
        <p:txBody>
          <a:bodyPr wrap="square" rtlCol="0" anchor="t">
            <a:spAutoFit/>
          </a:bodyPr>
          <a:p>
            <a:r>
              <a:rPr lang="zh-CN" altLang="en-US" sz="3200" b="1" dirty="0">
                <a:solidFill>
                  <a:schemeClr val="tx1"/>
                </a:solidFill>
                <a:latin typeface="宋体" panose="02010600030101010101" pitchFamily="2" charset="-122"/>
                <a:ea typeface="宋体" panose="02010600030101010101" pitchFamily="2" charset="-122"/>
                <a:sym typeface="+mn-ea"/>
              </a:rPr>
              <a:t>新文化运动动摇了封建正统</a:t>
            </a:r>
            <a:endParaRPr lang="zh-CN" altLang="en-US" sz="3200" b="1" dirty="0">
              <a:solidFill>
                <a:schemeClr val="tx1"/>
              </a:solidFill>
              <a:latin typeface="宋体" panose="02010600030101010101" pitchFamily="2" charset="-122"/>
              <a:ea typeface="宋体" panose="02010600030101010101" pitchFamily="2" charset="-122"/>
              <a:sym typeface="+mn-ea"/>
            </a:endParaRPr>
          </a:p>
          <a:p>
            <a:r>
              <a:rPr lang="zh-CN" altLang="en-US" sz="3200" b="1" dirty="0">
                <a:solidFill>
                  <a:schemeClr val="tx1"/>
                </a:solidFill>
                <a:latin typeface="宋体" panose="02010600030101010101" pitchFamily="2" charset="-122"/>
                <a:ea typeface="宋体" panose="02010600030101010101" pitchFamily="2" charset="-122"/>
                <a:sym typeface="+mn-ea"/>
              </a:rPr>
              <a:t>思想的统治地位，为马克思</a:t>
            </a:r>
            <a:endParaRPr lang="zh-CN" altLang="en-US" sz="3200" b="1" dirty="0">
              <a:solidFill>
                <a:schemeClr val="tx1"/>
              </a:solidFill>
              <a:latin typeface="宋体" panose="02010600030101010101" pitchFamily="2" charset="-122"/>
              <a:ea typeface="宋体" panose="02010600030101010101" pitchFamily="2" charset="-122"/>
              <a:sym typeface="+mn-ea"/>
            </a:endParaRPr>
          </a:p>
          <a:p>
            <a:r>
              <a:rPr lang="zh-CN" altLang="en-US" sz="3200" b="1" dirty="0">
                <a:solidFill>
                  <a:schemeClr val="tx1"/>
                </a:solidFill>
                <a:latin typeface="宋体" panose="02010600030101010101" pitchFamily="2" charset="-122"/>
                <a:ea typeface="宋体" panose="02010600030101010101" pitchFamily="2" charset="-122"/>
                <a:sym typeface="+mn-ea"/>
              </a:rPr>
              <a:t>主义传入中国创造了条件</a:t>
            </a:r>
            <a:endParaRPr lang="zh-CN" altLang="en-US" sz="3200" b="1" dirty="0">
              <a:solidFill>
                <a:schemeClr val="tx1"/>
              </a:solidFill>
              <a:latin typeface="宋体" panose="02010600030101010101" pitchFamily="2" charset="-122"/>
              <a:ea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035800" y="431800"/>
            <a:ext cx="4992370" cy="5233670"/>
          </a:xfrm>
        </p:spPr>
        <p:txBody>
          <a:bodyPr/>
          <a:p>
            <a:r>
              <a:rPr>
                <a:effectLst>
                  <a:outerShdw blurRad="38100" dist="38100" dir="2700000">
                    <a:srgbClr val="FFFFFF"/>
                  </a:outerShdw>
                </a:effectLst>
                <a:latin typeface="黑体" panose="02010609060101010101" charset="-122"/>
                <a:ea typeface="黑体" panose="02010609060101010101" charset="-122"/>
                <a:sym typeface="+mn-ea"/>
              </a:rPr>
              <a:t>俄国的十月革命在马克思主义的故乡欧洲和殖民地半殖民地的亚洲国家之间架起了一座桥梁，马克思主义通过社会主义的俄国开始广泛地传入中国。中国的先进分子从俄国十月革命胜利的事实中认识到了马克思主义的强大威力。“十月革命一声炮响，给我们送来了马克思列宁主义。”</a:t>
            </a:r>
            <a:endParaRPr lang="zh-CN" altLang="en-US"/>
          </a:p>
        </p:txBody>
      </p:sp>
      <p:pic>
        <p:nvPicPr>
          <p:cNvPr id="5" name="内容占位符 4"/>
          <p:cNvPicPr>
            <a:picLocks noChangeAspect="1"/>
          </p:cNvPicPr>
          <p:nvPr>
            <p:ph idx="1"/>
          </p:nvPr>
        </p:nvPicPr>
        <p:blipFill>
          <a:blip r:embed="rId1"/>
          <a:stretch>
            <a:fillRect/>
          </a:stretch>
        </p:blipFill>
        <p:spPr>
          <a:xfrm>
            <a:off x="384175" y="1210945"/>
            <a:ext cx="6496050" cy="3674745"/>
          </a:xfrm>
          <a:prstGeom prst="rect">
            <a:avLst/>
          </a:prstGeom>
        </p:spPr>
      </p:pic>
      <p:sp>
        <p:nvSpPr>
          <p:cNvPr id="7" name="文本框 6"/>
          <p:cNvSpPr txBox="1"/>
          <p:nvPr/>
        </p:nvSpPr>
        <p:spPr>
          <a:xfrm>
            <a:off x="709930" y="5585460"/>
            <a:ext cx="10332085" cy="953135"/>
          </a:xfrm>
          <a:prstGeom prst="rect">
            <a:avLst/>
          </a:prstGeom>
          <a:noFill/>
        </p:spPr>
        <p:txBody>
          <a:bodyPr wrap="square" rtlCol="0">
            <a:spAutoFit/>
          </a:bodyPr>
          <a:p>
            <a:r>
              <a:rPr lang="zh-CN" altLang="en-US" sz="2800"/>
              <a:t>十月革命的胜利，显示了马克思主义的巨大威力，给正在苦寻救国之道的中国先进知识分子带来了新的希望。</a:t>
            </a:r>
            <a:endParaRPr lang="zh-CN" altLang="en-US" sz="2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6" name="Text Box 2"/>
          <p:cNvSpPr txBox="1">
            <a:spLocks noChangeArrowheads="1"/>
          </p:cNvSpPr>
          <p:nvPr/>
        </p:nvSpPr>
        <p:spPr bwMode="auto">
          <a:xfrm>
            <a:off x="4891405" y="304800"/>
            <a:ext cx="6313805" cy="6492875"/>
          </a:xfrm>
          <a:prstGeom prst="rect">
            <a:avLst/>
          </a:prstGeom>
          <a:noFill/>
          <a:ln w="9525">
            <a:noFill/>
            <a:miter lim="800000"/>
          </a:ln>
          <a:effectLst/>
        </p:spPr>
        <p:txBody>
          <a:bodyPr wrap="square">
            <a:spAutoFit/>
          </a:bodyPr>
          <a:p>
            <a:pPr>
              <a:spcBef>
                <a:spcPct val="50000"/>
              </a:spcBef>
            </a:pPr>
            <a:r>
              <a:rPr lang="zh-CN" altLang="en-US" sz="2000" b="1" dirty="0">
                <a:effectLst>
                  <a:outerShdw blurRad="38100" dist="38100" dir="2700000">
                    <a:srgbClr val="FFFFFF"/>
                  </a:outerShdw>
                </a:effectLst>
                <a:latin typeface="隶书" panose="02010509060101010101" pitchFamily="49" charset="-122"/>
                <a:ea typeface="隶书" panose="02010509060101010101" pitchFamily="49" charset="-122"/>
              </a:rPr>
              <a:t>　</a:t>
            </a:r>
            <a:r>
              <a:rPr lang="zh-CN" altLang="en-US" sz="3200" b="1" dirty="0">
                <a:effectLst/>
                <a:latin typeface="隶书" panose="02010509060101010101" pitchFamily="49" charset="-122"/>
                <a:ea typeface="隶书" panose="02010509060101010101" pitchFamily="49" charset="-122"/>
              </a:rPr>
              <a:t>　李大钊（</a:t>
            </a:r>
            <a:r>
              <a:rPr lang="en-US" altLang="zh-CN" sz="3200" b="1" dirty="0">
                <a:effectLst/>
                <a:latin typeface="隶书" panose="02010509060101010101" pitchFamily="49" charset="-122"/>
                <a:ea typeface="隶书" panose="02010509060101010101" pitchFamily="49" charset="-122"/>
              </a:rPr>
              <a:t>1889</a:t>
            </a:r>
            <a:r>
              <a:rPr lang="zh-CN" altLang="en-US" sz="3200" b="1" dirty="0">
                <a:effectLst/>
                <a:latin typeface="隶书" panose="02010509060101010101" pitchFamily="49" charset="-122"/>
                <a:ea typeface="隶书" panose="02010509060101010101" pitchFamily="49" charset="-122"/>
              </a:rPr>
              <a:t>－</a:t>
            </a:r>
            <a:r>
              <a:rPr lang="en-US" altLang="zh-CN" sz="3200" b="1" dirty="0">
                <a:effectLst/>
                <a:latin typeface="隶书" panose="02010509060101010101" pitchFamily="49" charset="-122"/>
                <a:ea typeface="隶书" panose="02010509060101010101" pitchFamily="49" charset="-122"/>
              </a:rPr>
              <a:t>1927</a:t>
            </a:r>
            <a:r>
              <a:rPr lang="zh-CN" altLang="en-US" sz="3200" b="1" dirty="0">
                <a:effectLst/>
                <a:latin typeface="隶书" panose="02010509060101010101" pitchFamily="49" charset="-122"/>
                <a:ea typeface="隶书" panose="02010509060101010101" pitchFamily="49" charset="-122"/>
              </a:rPr>
              <a:t>）字守常，河北乐亭人。</a:t>
            </a:r>
            <a:r>
              <a:rPr lang="en-US" altLang="zh-CN" sz="3200" b="1" dirty="0">
                <a:effectLst/>
                <a:latin typeface="隶书" panose="02010509060101010101" pitchFamily="49" charset="-122"/>
                <a:ea typeface="隶书" panose="02010509060101010101" pitchFamily="49" charset="-122"/>
              </a:rPr>
              <a:t>1913</a:t>
            </a:r>
            <a:r>
              <a:rPr lang="zh-CN" altLang="en-US" sz="3200" b="1" dirty="0">
                <a:effectLst/>
                <a:latin typeface="隶书" panose="02010509060101010101" pitchFamily="49" charset="-122"/>
                <a:ea typeface="隶书" panose="02010509060101010101" pitchFamily="49" charset="-122"/>
              </a:rPr>
              <a:t>年赴日本留学，开始接触社会主义思想。</a:t>
            </a:r>
            <a:r>
              <a:rPr lang="en-US" altLang="zh-CN" sz="3200" b="1" dirty="0">
                <a:effectLst/>
                <a:latin typeface="隶书" panose="02010509060101010101" pitchFamily="49" charset="-122"/>
                <a:ea typeface="隶书" panose="02010509060101010101" pitchFamily="49" charset="-122"/>
              </a:rPr>
              <a:t>1914</a:t>
            </a:r>
            <a:r>
              <a:rPr lang="zh-CN" altLang="en-US" sz="3200" b="1" dirty="0">
                <a:effectLst/>
                <a:latin typeface="隶书" panose="02010509060101010101" pitchFamily="49" charset="-122"/>
                <a:ea typeface="隶书" panose="02010509060101010101" pitchFamily="49" charset="-122"/>
              </a:rPr>
              <a:t>年组织神州学会，进行反袁活动。次年为反对日本灭亡中国的</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二十一条</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，以留日学生总会名义发出</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警告全国父老</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通电，号召国人以</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破釜沉舟之决心</a:t>
            </a:r>
            <a:r>
              <a:rPr lang="zh-CN" altLang="en-US" sz="3200" b="1" dirty="0">
                <a:effectLst/>
                <a:latin typeface="Arial" panose="020B0604020202020204" pitchFamily="34" charset="0"/>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誓死反抗。</a:t>
            </a:r>
            <a:r>
              <a:rPr lang="en-US" altLang="zh-CN" sz="3200" b="1" dirty="0">
                <a:effectLst/>
                <a:latin typeface="隶书" panose="02010509060101010101" pitchFamily="49" charset="-122"/>
                <a:ea typeface="隶书" panose="02010509060101010101" pitchFamily="49" charset="-122"/>
              </a:rPr>
              <a:t>1916</a:t>
            </a:r>
            <a:r>
              <a:rPr lang="zh-CN" altLang="en-US" sz="3200" b="1" dirty="0">
                <a:effectLst/>
                <a:latin typeface="隶书" panose="02010509060101010101" pitchFamily="49" charset="-122"/>
                <a:ea typeface="隶书" panose="02010509060101010101" pitchFamily="49" charset="-122"/>
              </a:rPr>
              <a:t>年</a:t>
            </a:r>
            <a:r>
              <a:rPr lang="en-US" altLang="zh-CN" sz="3200" b="1" dirty="0">
                <a:effectLst/>
                <a:latin typeface="隶书" panose="02010509060101010101" pitchFamily="49" charset="-122"/>
                <a:ea typeface="隶书" panose="02010509060101010101" pitchFamily="49" charset="-122"/>
              </a:rPr>
              <a:t>5</a:t>
            </a:r>
            <a:r>
              <a:rPr lang="zh-CN" altLang="en-US" sz="3200" b="1" dirty="0">
                <a:effectLst/>
                <a:latin typeface="隶书" panose="02010509060101010101" pitchFamily="49" charset="-122"/>
                <a:ea typeface="隶书" panose="02010509060101010101" pitchFamily="49" charset="-122"/>
              </a:rPr>
              <a:t>月回国，在北京创办</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晨钟报</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，任总编辑。旋辞职，任</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甲寅日刊</a:t>
            </a:r>
            <a:r>
              <a:rPr lang="en-US" altLang="zh-CN" sz="3200" b="1" dirty="0">
                <a:effectLst/>
                <a:latin typeface="隶书" panose="02010509060101010101" pitchFamily="49" charset="-122"/>
                <a:ea typeface="隶书" panose="02010509060101010101" pitchFamily="49" charset="-122"/>
              </a:rPr>
              <a:t>》</a:t>
            </a:r>
            <a:r>
              <a:rPr lang="zh-CN" altLang="en-US" sz="3200" b="1" dirty="0">
                <a:effectLst/>
                <a:latin typeface="隶书" panose="02010509060101010101" pitchFamily="49" charset="-122"/>
                <a:ea typeface="隶书" panose="02010509060101010101" pitchFamily="49" charset="-122"/>
              </a:rPr>
              <a:t>编辑，推动新文化运动的发展，</a:t>
            </a:r>
            <a:r>
              <a:rPr lang="zh-CN" altLang="en-US" sz="3200" b="1" dirty="0">
                <a:solidFill>
                  <a:srgbClr val="FF0000"/>
                </a:solidFill>
                <a:effectLst/>
                <a:latin typeface="隶书" panose="02010509060101010101" pitchFamily="49" charset="-122"/>
                <a:ea typeface="隶书" panose="02010509060101010101" pitchFamily="49" charset="-122"/>
              </a:rPr>
              <a:t>是把马克思主义全面介绍到中国的第一人，是先驱</a:t>
            </a:r>
            <a:endParaRPr lang="zh-CN" altLang="en-US" sz="3200" b="1" dirty="0">
              <a:solidFill>
                <a:srgbClr val="FF0000"/>
              </a:solidFill>
              <a:effectLst/>
              <a:latin typeface="隶书" panose="02010509060101010101" pitchFamily="49" charset="-122"/>
              <a:ea typeface="隶书" panose="02010509060101010101" pitchFamily="49" charset="-122"/>
            </a:endParaRPr>
          </a:p>
        </p:txBody>
      </p:sp>
      <p:pic>
        <p:nvPicPr>
          <p:cNvPr id="128003" name="Picture 3" descr="李大钊遗墨条幅：铁肩担道义，妙手著文章"/>
          <p:cNvPicPr>
            <a:picLocks noChangeAspect="1"/>
          </p:cNvPicPr>
          <p:nvPr/>
        </p:nvPicPr>
        <p:blipFill>
          <a:blip r:embed="rId1"/>
          <a:stretch>
            <a:fillRect/>
          </a:stretch>
        </p:blipFill>
        <p:spPr>
          <a:xfrm>
            <a:off x="1244600" y="3367088"/>
            <a:ext cx="2590800" cy="3389312"/>
          </a:xfrm>
          <a:prstGeom prst="rect">
            <a:avLst/>
          </a:prstGeom>
          <a:noFill/>
          <a:ln w="9525">
            <a:noFill/>
          </a:ln>
        </p:spPr>
      </p:pic>
      <p:grpSp>
        <p:nvGrpSpPr>
          <p:cNvPr id="128004" name="Group 4"/>
          <p:cNvGrpSpPr/>
          <p:nvPr/>
        </p:nvGrpSpPr>
        <p:grpSpPr>
          <a:xfrm>
            <a:off x="1052195" y="128905"/>
            <a:ext cx="2974975" cy="3213100"/>
            <a:chOff x="476" y="391"/>
            <a:chExt cx="4763" cy="3272"/>
          </a:xfrm>
        </p:grpSpPr>
        <p:pic>
          <p:nvPicPr>
            <p:cNvPr id="128005" name="Picture 5" descr="Snap2"/>
            <p:cNvPicPr>
              <a:picLocks noChangeAspect="1"/>
            </p:cNvPicPr>
            <p:nvPr/>
          </p:nvPicPr>
          <p:blipFill>
            <a:blip r:embed="rId2"/>
            <a:srcRect l="17717" t="16129" r="21039" b="27756"/>
            <a:stretch>
              <a:fillRect/>
            </a:stretch>
          </p:blipFill>
          <p:spPr>
            <a:xfrm>
              <a:off x="476" y="391"/>
              <a:ext cx="4763" cy="3272"/>
            </a:xfrm>
            <a:prstGeom prst="rect">
              <a:avLst/>
            </a:prstGeom>
            <a:noFill/>
            <a:ln w="76200" cap="flat" cmpd="tri">
              <a:noFill/>
              <a:prstDash val="solid"/>
              <a:miter/>
              <a:headEnd type="none" w="med" len="med"/>
              <a:tailEnd type="none" w="med" len="med"/>
            </a:ln>
          </p:spPr>
        </p:pic>
        <p:sp>
          <p:nvSpPr>
            <p:cNvPr id="128006" name="Rectangle 6"/>
            <p:cNvSpPr/>
            <p:nvPr/>
          </p:nvSpPr>
          <p:spPr>
            <a:xfrm>
              <a:off x="4060" y="3384"/>
              <a:ext cx="862" cy="227"/>
            </a:xfrm>
            <a:prstGeom prst="rect">
              <a:avLst/>
            </a:prstGeom>
            <a:solidFill>
              <a:srgbClr val="CC3300"/>
            </a:solidFill>
            <a:ln w="9525" cap="flat" cmpd="sng">
              <a:noFill/>
              <a:prstDash val="solid"/>
              <a:miter/>
              <a:headEnd type="none" w="med" len="med"/>
              <a:tailEnd type="none" w="med" len="med"/>
            </a:ln>
          </p:spPr>
          <p:txBody>
            <a:bodyPr wrap="none" anchor="ctr"/>
            <a:p>
              <a:endParaRPr dirty="0">
                <a:latin typeface="Arial" panose="020B0604020202020204" pitchFamily="34" charset="0"/>
              </a:endParaRPr>
            </a:p>
          </p:txBody>
        </p:sp>
      </p:gr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5" name="文本框 17414"/>
          <p:cNvSpPr txBox="1"/>
          <p:nvPr/>
        </p:nvSpPr>
        <p:spPr>
          <a:xfrm>
            <a:off x="473710" y="360680"/>
            <a:ext cx="11325860" cy="2553335"/>
          </a:xfrm>
          <a:prstGeom prst="rect">
            <a:avLst/>
          </a:prstGeom>
          <a:noFill/>
          <a:ln w="9525">
            <a:noFill/>
          </a:ln>
        </p:spPr>
        <p:txBody>
          <a:bodyPr wrap="square">
            <a:spAutoFit/>
          </a:bodyPr>
          <a:p>
            <a:r>
              <a:rPr lang="en-US" altLang="zh-CN" sz="4000" b="1" dirty="0">
                <a:solidFill>
                  <a:srgbClr val="000066"/>
                </a:solidFill>
                <a:latin typeface="仿宋_GB2312" pitchFamily="49" charset="-122"/>
                <a:ea typeface="仿宋_GB2312" pitchFamily="49" charset="-122"/>
              </a:rPr>
              <a:t>   </a:t>
            </a:r>
            <a:r>
              <a:rPr lang="en-US" altLang="zh-CN" sz="4000" b="1" dirty="0">
                <a:solidFill>
                  <a:schemeClr val="tx1"/>
                </a:solidFill>
                <a:latin typeface="仿宋_GB2312" pitchFamily="49" charset="-122"/>
                <a:ea typeface="仿宋_GB2312" pitchFamily="49" charset="-122"/>
              </a:rPr>
              <a:t> 1918</a:t>
            </a:r>
            <a:r>
              <a:rPr lang="zh-CN" altLang="en-US" sz="4000" b="1" dirty="0">
                <a:solidFill>
                  <a:schemeClr val="tx1"/>
                </a:solidFill>
                <a:latin typeface="仿宋_GB2312" pitchFamily="49" charset="-122"/>
                <a:ea typeface="仿宋_GB2312" pitchFamily="49" charset="-122"/>
              </a:rPr>
              <a:t>年</a:t>
            </a:r>
            <a:r>
              <a:rPr lang="en-US" altLang="zh-CN" sz="4000" b="1" dirty="0">
                <a:solidFill>
                  <a:schemeClr val="tx1"/>
                </a:solidFill>
                <a:latin typeface="仿宋_GB2312" pitchFamily="49" charset="-122"/>
                <a:ea typeface="仿宋_GB2312" pitchFamily="49" charset="-122"/>
              </a:rPr>
              <a:t>11</a:t>
            </a:r>
            <a:r>
              <a:rPr lang="zh-CN" altLang="en-US" sz="4000" b="1" dirty="0">
                <a:solidFill>
                  <a:schemeClr val="tx1"/>
                </a:solidFill>
                <a:latin typeface="仿宋_GB2312" pitchFamily="49" charset="-122"/>
                <a:ea typeface="仿宋_GB2312" pitchFamily="49" charset="-122"/>
              </a:rPr>
              <a:t>月，李大钊先后发表了</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法俄革命之比较观</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庶民的胜利</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a:t>
            </a:r>
            <a:r>
              <a:rPr lang="en-US" altLang="zh-CN" sz="4000" b="1" dirty="0">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布尔什维主义的胜利</a:t>
            </a:r>
            <a:r>
              <a:rPr lang="en-US" altLang="zh-CN" sz="4000" b="1">
                <a:solidFill>
                  <a:schemeClr val="tx1"/>
                </a:solidFill>
                <a:latin typeface="仿宋_GB2312" pitchFamily="49" charset="-122"/>
                <a:ea typeface="仿宋_GB2312" pitchFamily="49" charset="-122"/>
              </a:rPr>
              <a:t>》</a:t>
            </a:r>
            <a:r>
              <a:rPr lang="zh-CN" altLang="en-US" sz="4000" b="1" dirty="0">
                <a:solidFill>
                  <a:schemeClr val="tx1"/>
                </a:solidFill>
                <a:latin typeface="仿宋_GB2312" pitchFamily="49" charset="-122"/>
                <a:ea typeface="仿宋_GB2312" pitchFamily="49" charset="-122"/>
              </a:rPr>
              <a:t>、等文章，</a:t>
            </a:r>
            <a:r>
              <a:rPr lang="zh-CN" altLang="en-US" sz="4000" b="1" dirty="0">
                <a:solidFill>
                  <a:srgbClr val="FF0000"/>
                </a:solidFill>
                <a:latin typeface="仿宋_GB2312" pitchFamily="49" charset="-122"/>
                <a:ea typeface="仿宋_GB2312" pitchFamily="49" charset="-122"/>
              </a:rPr>
              <a:t>用马克思主义观点分析和</a:t>
            </a:r>
            <a:r>
              <a:rPr lang="zh-CN" altLang="en-US" sz="4000" b="1" dirty="0">
                <a:solidFill>
                  <a:srgbClr val="FF0000"/>
                </a:solidFill>
                <a:latin typeface="华文新魏" panose="02010800040101010101" pitchFamily="2" charset="-122"/>
                <a:ea typeface="华文新魏" panose="02010800040101010101" pitchFamily="2" charset="-122"/>
              </a:rPr>
              <a:t>歌颂</a:t>
            </a:r>
            <a:r>
              <a:rPr lang="zh-CN" altLang="en-US" sz="4000" b="1" dirty="0">
                <a:solidFill>
                  <a:srgbClr val="FF0000"/>
                </a:solidFill>
                <a:latin typeface="仿宋_GB2312" pitchFamily="49" charset="-122"/>
                <a:ea typeface="仿宋_GB2312" pitchFamily="49" charset="-122"/>
              </a:rPr>
              <a:t>俄国十月革命，率先举起社会主义大旗。</a:t>
            </a:r>
            <a:endParaRPr lang="zh-CN" altLang="en-US" sz="4000" b="1" dirty="0">
              <a:solidFill>
                <a:srgbClr val="FF0000"/>
              </a:solidFill>
              <a:latin typeface="仿宋_GB2312" pitchFamily="49" charset="-122"/>
              <a:ea typeface="仿宋_GB2312" pitchFamily="49" charset="-122"/>
            </a:endParaRPr>
          </a:p>
        </p:txBody>
      </p:sp>
      <p:pic>
        <p:nvPicPr>
          <p:cNvPr id="2" name="图片 1"/>
          <p:cNvPicPr>
            <a:picLocks noChangeAspect="1"/>
          </p:cNvPicPr>
          <p:nvPr/>
        </p:nvPicPr>
        <p:blipFill>
          <a:blip r:embed="rId1"/>
          <a:stretch>
            <a:fillRect/>
          </a:stretch>
        </p:blipFill>
        <p:spPr>
          <a:xfrm>
            <a:off x="5896610" y="2901950"/>
            <a:ext cx="5502275" cy="393954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4" name="文本框 79873"/>
          <p:cNvSpPr txBox="1"/>
          <p:nvPr/>
        </p:nvSpPr>
        <p:spPr>
          <a:xfrm>
            <a:off x="3540125" y="855980"/>
            <a:ext cx="8072755" cy="2553335"/>
          </a:xfrm>
          <a:prstGeom prst="rect">
            <a:avLst/>
          </a:prstGeom>
          <a:noFill/>
          <a:ln w="9525">
            <a:noFill/>
          </a:ln>
        </p:spPr>
        <p:txBody>
          <a:bodyPr wrap="square">
            <a:spAutoFit/>
          </a:bodyPr>
          <a:p>
            <a:r>
              <a:rPr lang="en-US" altLang="zh-CN" sz="4000" b="1" dirty="0">
                <a:solidFill>
                  <a:srgbClr val="000066"/>
                </a:solidFill>
                <a:latin typeface="仿宋_GB2312" pitchFamily="49" charset="-122"/>
                <a:ea typeface="仿宋_GB2312" pitchFamily="49" charset="-122"/>
              </a:rPr>
              <a:t>    </a:t>
            </a:r>
            <a:r>
              <a:rPr lang="en-US" altLang="zh-CN" sz="4000" b="1" dirty="0">
                <a:solidFill>
                  <a:schemeClr val="tx1"/>
                </a:solidFill>
                <a:latin typeface="仿宋_GB2312" pitchFamily="49" charset="-122"/>
                <a:ea typeface="仿宋_GB2312" pitchFamily="49" charset="-122"/>
              </a:rPr>
              <a:t>1919</a:t>
            </a:r>
            <a:r>
              <a:rPr lang="zh-CN" altLang="en-US" sz="4000" b="1" dirty="0">
                <a:solidFill>
                  <a:schemeClr val="tx1"/>
                </a:solidFill>
                <a:latin typeface="仿宋_GB2312" pitchFamily="49" charset="-122"/>
                <a:ea typeface="仿宋_GB2312" pitchFamily="49" charset="-122"/>
              </a:rPr>
              <a:t>年</a:t>
            </a:r>
            <a:r>
              <a:rPr lang="en-US" altLang="zh-CN" sz="4000" b="1" dirty="0">
                <a:solidFill>
                  <a:schemeClr val="tx1"/>
                </a:solidFill>
                <a:latin typeface="仿宋_GB2312" pitchFamily="49" charset="-122"/>
                <a:ea typeface="仿宋_GB2312" pitchFamily="49" charset="-122"/>
              </a:rPr>
              <a:t>5</a:t>
            </a:r>
            <a:r>
              <a:rPr lang="zh-CN" altLang="en-US" sz="4000" b="1" dirty="0">
                <a:solidFill>
                  <a:schemeClr val="tx1"/>
                </a:solidFill>
                <a:latin typeface="仿宋_GB2312" pitchFamily="49" charset="-122"/>
                <a:ea typeface="仿宋_GB2312" pitchFamily="49" charset="-122"/>
              </a:rPr>
              <a:t>月李大钊发表</a:t>
            </a:r>
            <a:r>
              <a:rPr lang="en-US" altLang="zh-CN" sz="4000" b="1" dirty="0">
                <a:solidFill>
                  <a:srgbClr val="FF0000"/>
                </a:solidFill>
                <a:latin typeface="仿宋_GB2312" pitchFamily="49" charset="-122"/>
                <a:ea typeface="仿宋_GB2312" pitchFamily="49" charset="-122"/>
              </a:rPr>
              <a:t>《</a:t>
            </a:r>
            <a:r>
              <a:rPr lang="zh-CN" altLang="en-US" sz="4000" b="1" dirty="0">
                <a:solidFill>
                  <a:srgbClr val="FF0000"/>
                </a:solidFill>
                <a:latin typeface="仿宋_GB2312" pitchFamily="49" charset="-122"/>
                <a:ea typeface="仿宋_GB2312" pitchFamily="49" charset="-122"/>
              </a:rPr>
              <a:t>我的马克思主义观</a:t>
            </a:r>
            <a:r>
              <a:rPr lang="en-US" altLang="zh-CN" sz="4000" b="1">
                <a:solidFill>
                  <a:srgbClr val="FF0000"/>
                </a:solidFill>
                <a:latin typeface="仿宋_GB2312" pitchFamily="49" charset="-122"/>
                <a:ea typeface="仿宋_GB2312" pitchFamily="49" charset="-122"/>
              </a:rPr>
              <a:t>》</a:t>
            </a:r>
            <a:r>
              <a:rPr lang="zh-CN" altLang="en-US" sz="4000" b="1" dirty="0">
                <a:solidFill>
                  <a:srgbClr val="000066"/>
                </a:solidFill>
                <a:latin typeface="仿宋_GB2312" pitchFamily="49" charset="-122"/>
                <a:ea typeface="仿宋_GB2312" pitchFamily="49" charset="-122"/>
              </a:rPr>
              <a:t>，</a:t>
            </a:r>
            <a:r>
              <a:rPr lang="zh-CN" altLang="en-US" sz="4000" b="1" dirty="0">
                <a:gradFill>
                  <a:gsLst>
                    <a:gs pos="0">
                      <a:srgbClr val="7B32B2"/>
                    </a:gs>
                    <a:gs pos="100000">
                      <a:srgbClr val="401A5D"/>
                    </a:gs>
                  </a:gsLst>
                  <a:lin scaled="0"/>
                </a:gradFill>
                <a:latin typeface="华文新魏" panose="02010800040101010101" pitchFamily="2" charset="-122"/>
                <a:ea typeface="华文新魏" panose="02010800040101010101" pitchFamily="2" charset="-122"/>
              </a:rPr>
              <a:t>比较全面的介绍马克思主义。</a:t>
            </a:r>
            <a:r>
              <a:rPr lang="zh-CN" altLang="en-US" sz="4000" b="1" dirty="0">
                <a:solidFill>
                  <a:schemeClr val="tx1"/>
                </a:solidFill>
                <a:latin typeface="仿宋_GB2312" pitchFamily="49" charset="-122"/>
                <a:ea typeface="仿宋_GB2312" pitchFamily="49" charset="-122"/>
              </a:rPr>
              <a:t>标志马克思主义的传播进入了一个新阶段。 </a:t>
            </a:r>
            <a:endParaRPr lang="zh-CN" altLang="en-US" sz="4000" b="1" dirty="0">
              <a:solidFill>
                <a:schemeClr val="tx1"/>
              </a:solidFill>
              <a:latin typeface="仿宋_GB2312" pitchFamily="49" charset="-122"/>
              <a:ea typeface="仿宋_GB2312" pitchFamily="49" charset="-122"/>
            </a:endParaRPr>
          </a:p>
        </p:txBody>
      </p:sp>
      <p:grpSp>
        <p:nvGrpSpPr>
          <p:cNvPr id="128004" name="Group 4"/>
          <p:cNvGrpSpPr/>
          <p:nvPr/>
        </p:nvGrpSpPr>
        <p:grpSpPr>
          <a:xfrm>
            <a:off x="204470" y="525780"/>
            <a:ext cx="2974975" cy="4498340"/>
            <a:chOff x="476" y="391"/>
            <a:chExt cx="4763" cy="3272"/>
          </a:xfrm>
        </p:grpSpPr>
        <p:pic>
          <p:nvPicPr>
            <p:cNvPr id="128005" name="Picture 5" descr="Snap2"/>
            <p:cNvPicPr>
              <a:picLocks noChangeAspect="1"/>
            </p:cNvPicPr>
            <p:nvPr/>
          </p:nvPicPr>
          <p:blipFill>
            <a:blip r:embed="rId1"/>
            <a:srcRect l="17717" t="16129" r="21039" b="27756"/>
            <a:stretch>
              <a:fillRect/>
            </a:stretch>
          </p:blipFill>
          <p:spPr>
            <a:xfrm>
              <a:off x="476" y="391"/>
              <a:ext cx="4763" cy="3272"/>
            </a:xfrm>
            <a:prstGeom prst="rect">
              <a:avLst/>
            </a:prstGeom>
            <a:noFill/>
            <a:ln w="76200" cap="flat" cmpd="tri">
              <a:noFill/>
              <a:prstDash val="solid"/>
              <a:miter/>
              <a:headEnd type="none" w="med" len="med"/>
              <a:tailEnd type="none" w="med" len="med"/>
            </a:ln>
          </p:spPr>
        </p:pic>
        <p:sp>
          <p:nvSpPr>
            <p:cNvPr id="128006" name="Rectangle 6"/>
            <p:cNvSpPr/>
            <p:nvPr/>
          </p:nvSpPr>
          <p:spPr>
            <a:xfrm>
              <a:off x="4060" y="3384"/>
              <a:ext cx="862" cy="227"/>
            </a:xfrm>
            <a:prstGeom prst="rect">
              <a:avLst/>
            </a:prstGeom>
            <a:solidFill>
              <a:srgbClr val="CC3300"/>
            </a:solidFill>
            <a:ln w="9525" cap="flat" cmpd="sng">
              <a:noFill/>
              <a:prstDash val="solid"/>
              <a:miter/>
              <a:headEnd type="none" w="med" len="med"/>
              <a:tailEnd type="none" w="med" len="med"/>
            </a:ln>
          </p:spPr>
          <p:txBody>
            <a:bodyPr wrap="none" anchor="ctr"/>
            <a:p>
              <a:endParaRPr dirty="0">
                <a:latin typeface="Arial" panose="020B0604020202020204" pitchFamily="34" charset="0"/>
              </a:endParaRPr>
            </a:p>
          </p:txBody>
        </p:sp>
      </p:grpSp>
      <p:sp>
        <p:nvSpPr>
          <p:cNvPr id="80899" name="文本框 80898"/>
          <p:cNvSpPr txBox="1"/>
          <p:nvPr/>
        </p:nvSpPr>
        <p:spPr>
          <a:xfrm>
            <a:off x="3094355" y="4116705"/>
            <a:ext cx="8769985" cy="2553335"/>
          </a:xfrm>
          <a:prstGeom prst="rect">
            <a:avLst/>
          </a:prstGeom>
          <a:noFill/>
          <a:ln w="9525">
            <a:noFill/>
          </a:ln>
        </p:spPr>
        <p:txBody>
          <a:bodyPr wrap="square">
            <a:spAutoFit/>
          </a:bodyPr>
          <a:p>
            <a:r>
              <a:rPr lang="en-US" altLang="zh-CN" sz="4000" b="1" dirty="0">
                <a:solidFill>
                  <a:srgbClr val="000066"/>
                </a:solidFill>
                <a:latin typeface="仿宋_GB2312" pitchFamily="49" charset="-122"/>
                <a:ea typeface="仿宋_GB2312" pitchFamily="49" charset="-122"/>
              </a:rPr>
              <a:t>    </a:t>
            </a:r>
            <a:r>
              <a:rPr lang="zh-CN" altLang="en-US" sz="4000" b="1" dirty="0">
                <a:solidFill>
                  <a:schemeClr val="tx1"/>
                </a:solidFill>
                <a:latin typeface="仿宋_GB2312" pitchFamily="49" charset="-122"/>
                <a:ea typeface="仿宋_GB2312" pitchFamily="49" charset="-122"/>
              </a:rPr>
              <a:t>在北京大学和北京女子高等师范，</a:t>
            </a:r>
            <a:r>
              <a:rPr lang="zh-CN" altLang="en-US" sz="4000" b="1" dirty="0">
                <a:solidFill>
                  <a:schemeClr val="tx1"/>
                </a:solidFill>
                <a:latin typeface="华文新魏" panose="02010800040101010101" pitchFamily="2" charset="-122"/>
                <a:ea typeface="华文新魏" panose="02010800040101010101" pitchFamily="2" charset="-122"/>
              </a:rPr>
              <a:t>开设</a:t>
            </a:r>
            <a:r>
              <a:rPr lang="zh-CN" altLang="en-US" sz="4000" b="1" dirty="0">
                <a:solidFill>
                  <a:schemeClr val="tx1"/>
                </a:solidFill>
                <a:latin typeface="仿宋_GB2312" pitchFamily="49" charset="-122"/>
                <a:ea typeface="仿宋_GB2312" pitchFamily="49" charset="-122"/>
              </a:rPr>
              <a:t>唯物史观、社会主义与社会运动、社会主义的将来等课程，利用讲坛向学生宣传社会主义思想</a:t>
            </a:r>
            <a:r>
              <a:rPr lang="zh-CN" altLang="en-US" sz="4000" b="1" dirty="0">
                <a:solidFill>
                  <a:schemeClr val="tx1"/>
                </a:solidFill>
                <a:latin typeface="仿宋_GB2312" pitchFamily="49" charset="-122"/>
                <a:ea typeface="仿宋_GB2312" pitchFamily="49" charset="-122"/>
              </a:rPr>
              <a:t>。 </a:t>
            </a:r>
            <a:endParaRPr lang="zh-CN" altLang="en-US" sz="4000" b="1" dirty="0">
              <a:solidFill>
                <a:schemeClr val="tx1"/>
              </a:solidFill>
              <a:latin typeface="仿宋_GB2312" pitchFamily="49" charset="-122"/>
              <a:ea typeface="仿宋_GB2312" pitchFamily="49" charset="-122"/>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Text Box 6"/>
          <p:cNvSpPr txBox="1">
            <a:spLocks noChangeArrowheads="1"/>
          </p:cNvSpPr>
          <p:nvPr/>
        </p:nvSpPr>
        <p:spPr bwMode="auto">
          <a:xfrm>
            <a:off x="1759585" y="6061075"/>
            <a:ext cx="8069580" cy="583565"/>
          </a:xfrm>
          <a:prstGeom prst="rect">
            <a:avLst/>
          </a:prstGeom>
          <a:noFill/>
          <a:ln w="9525" algn="ctr">
            <a:noFill/>
            <a:miter lim="800000"/>
          </a:ln>
        </p:spPr>
        <p:txBody>
          <a:bodyPr wrap="square">
            <a:spAutoFit/>
          </a:bodyPr>
          <a:lstStyle/>
          <a:p>
            <a:pPr algn="just" eaLnBrk="1" hangingPunct="1">
              <a:spcBef>
                <a:spcPct val="50000"/>
              </a:spcBef>
            </a:pPr>
            <a:r>
              <a:rPr kumimoji="1" lang="en-US" altLang="zh-CN" sz="2800" b="1" dirty="0">
                <a:solidFill>
                  <a:srgbClr val="0000FF"/>
                </a:solidFill>
                <a:latin typeface="宋体" panose="02010600030101010101" pitchFamily="2" charset="-122"/>
              </a:rPr>
              <a:t> </a:t>
            </a:r>
            <a:r>
              <a:rPr kumimoji="1" lang="zh-CN" altLang="en-US" sz="3200" b="1" dirty="0">
                <a:gradFill>
                  <a:gsLst>
                    <a:gs pos="0">
                      <a:srgbClr val="7B32B2"/>
                    </a:gs>
                    <a:gs pos="100000">
                      <a:srgbClr val="401A5D"/>
                    </a:gs>
                  </a:gsLst>
                  <a:lin scaled="0"/>
                </a:gradFill>
                <a:latin typeface="宋体" panose="02010600030101010101" pitchFamily="2" charset="-122"/>
              </a:rPr>
              <a:t>最根本的原因是中国革命实践的客观需要。 </a:t>
            </a:r>
            <a:endParaRPr kumimoji="1" lang="zh-CN" altLang="en-US" sz="3200" b="1" dirty="0">
              <a:gradFill>
                <a:gsLst>
                  <a:gs pos="0">
                    <a:srgbClr val="7B32B2"/>
                  </a:gs>
                  <a:gs pos="100000">
                    <a:srgbClr val="401A5D"/>
                  </a:gs>
                </a:gsLst>
                <a:lin scaled="0"/>
              </a:gradFill>
              <a:latin typeface="宋体" panose="02010600030101010101" pitchFamily="2" charset="-122"/>
            </a:endParaRPr>
          </a:p>
        </p:txBody>
      </p:sp>
      <p:sp>
        <p:nvSpPr>
          <p:cNvPr id="14343" name="Rectangle 7"/>
          <p:cNvSpPr>
            <a:spLocks noChangeArrowheads="1"/>
          </p:cNvSpPr>
          <p:nvPr/>
        </p:nvSpPr>
        <p:spPr bwMode="auto">
          <a:xfrm>
            <a:off x="696595" y="136525"/>
            <a:ext cx="6057900" cy="829945"/>
          </a:xfrm>
          <a:prstGeom prst="rect">
            <a:avLst/>
          </a:prstGeom>
          <a:noFill/>
          <a:ln w="9525">
            <a:noFill/>
            <a:miter lim="800000"/>
          </a:ln>
        </p:spPr>
        <p:txBody>
          <a:bodyPr wrap="square">
            <a:spAutoFit/>
          </a:bodyPr>
          <a:lstStyle/>
          <a:p>
            <a:pPr eaLnBrk="1" hangingPunct="1">
              <a:lnSpc>
                <a:spcPct val="150000"/>
              </a:lnSpc>
            </a:pPr>
            <a:r>
              <a:rPr lang="zh-CN" altLang="en-US" sz="3200" b="1" dirty="0" smtClean="0">
                <a:solidFill>
                  <a:srgbClr val="FF0000"/>
                </a:solidFill>
                <a:latin typeface="宋体" panose="02010600030101010101" pitchFamily="2" charset="-122"/>
              </a:rPr>
              <a:t>二、马</a:t>
            </a:r>
            <a:r>
              <a:rPr lang="zh-CN" altLang="en-US" sz="3200" b="1" dirty="0">
                <a:solidFill>
                  <a:srgbClr val="FF0000"/>
                </a:solidFill>
                <a:latin typeface="宋体" panose="02010600030101010101" pitchFamily="2" charset="-122"/>
              </a:rPr>
              <a:t>克思主义的广泛传播</a:t>
            </a:r>
            <a:r>
              <a:rPr lang="zh-CN" altLang="en-US" sz="3200" b="1" dirty="0">
                <a:solidFill>
                  <a:srgbClr val="0000FF"/>
                </a:solidFill>
                <a:latin typeface="宋体" panose="02010600030101010101" pitchFamily="2" charset="-122"/>
              </a:rPr>
              <a:t> </a:t>
            </a:r>
            <a:endParaRPr lang="zh-CN" altLang="en-US" sz="3200" b="1" dirty="0">
              <a:solidFill>
                <a:srgbClr val="0000FF"/>
              </a:solidFill>
              <a:latin typeface="宋体" panose="02010600030101010101" pitchFamily="2" charset="-122"/>
            </a:endParaRPr>
          </a:p>
        </p:txBody>
      </p:sp>
      <p:sp>
        <p:nvSpPr>
          <p:cNvPr id="8" name="矩形 7"/>
          <p:cNvSpPr/>
          <p:nvPr/>
        </p:nvSpPr>
        <p:spPr>
          <a:xfrm>
            <a:off x="786765" y="1701165"/>
            <a:ext cx="2337435" cy="829945"/>
          </a:xfrm>
          <a:prstGeom prst="rect">
            <a:avLst/>
          </a:prstGeom>
        </p:spPr>
        <p:txBody>
          <a:bodyPr wrap="square">
            <a:spAutoFit/>
          </a:bodyPr>
          <a:lstStyle/>
          <a:p>
            <a:pPr>
              <a:lnSpc>
                <a:spcPct val="150000"/>
              </a:lnSpc>
            </a:pPr>
            <a:r>
              <a:rPr lang="en-US" altLang="zh-CN" sz="3200" dirty="0" smtClean="0">
                <a:solidFill>
                  <a:srgbClr val="0000FF"/>
                </a:solidFill>
                <a:latin typeface="宋体" panose="02010600030101010101" pitchFamily="2" charset="-122"/>
              </a:rPr>
              <a:t>2</a:t>
            </a:r>
            <a:r>
              <a:rPr lang="zh-CN" altLang="en-US" sz="3200" dirty="0" smtClean="0">
                <a:solidFill>
                  <a:srgbClr val="0000FF"/>
                </a:solidFill>
                <a:latin typeface="宋体" panose="02010600030101010101" pitchFamily="2" charset="-122"/>
              </a:rPr>
              <a:t>、原因：</a:t>
            </a:r>
            <a:endParaRPr lang="zh-CN" altLang="en-US" sz="3200" dirty="0">
              <a:solidFill>
                <a:srgbClr val="0000FF"/>
              </a:solidFill>
              <a:latin typeface="宋体" panose="02010600030101010101" pitchFamily="2" charset="-122"/>
            </a:endParaRPr>
          </a:p>
        </p:txBody>
      </p:sp>
      <p:sp>
        <p:nvSpPr>
          <p:cNvPr id="9" name="矩形 8"/>
          <p:cNvSpPr/>
          <p:nvPr/>
        </p:nvSpPr>
        <p:spPr>
          <a:xfrm>
            <a:off x="797367" y="1072679"/>
            <a:ext cx="6405880" cy="521970"/>
          </a:xfrm>
          <a:prstGeom prst="rect">
            <a:avLst/>
          </a:prstGeom>
        </p:spPr>
        <p:txBody>
          <a:bodyPr wrap="none">
            <a:spAutoFit/>
          </a:bodyPr>
          <a:lstStyle/>
          <a:p>
            <a:r>
              <a:rPr lang="zh-CN" altLang="en-US" sz="3200" dirty="0" smtClean="0">
                <a:solidFill>
                  <a:srgbClr val="0000FF"/>
                </a:solidFill>
                <a:latin typeface="宋体" panose="02010600030101010101" pitchFamily="2" charset="-122"/>
              </a:rPr>
              <a:t>1、时间：</a:t>
            </a:r>
            <a:r>
              <a:rPr lang="zh-CN" altLang="en-US" sz="2800" dirty="0" smtClean="0">
                <a:solidFill>
                  <a:schemeClr val="tx1"/>
                </a:solidFill>
                <a:latin typeface="宋体" panose="02010600030101010101" pitchFamily="2" charset="-122"/>
              </a:rPr>
              <a:t>十月革命后特别是五四运动后</a:t>
            </a:r>
            <a:endParaRPr lang="zh-CN" altLang="en-US" sz="2800" dirty="0" smtClean="0">
              <a:solidFill>
                <a:schemeClr val="tx1"/>
              </a:solidFill>
              <a:latin typeface="宋体" panose="02010600030101010101" pitchFamily="2" charset="-122"/>
            </a:endParaRPr>
          </a:p>
        </p:txBody>
      </p:sp>
      <p:sp>
        <p:nvSpPr>
          <p:cNvPr id="11" name="Text Box 6"/>
          <p:cNvSpPr txBox="1">
            <a:spLocks noChangeArrowheads="1"/>
          </p:cNvSpPr>
          <p:nvPr/>
        </p:nvSpPr>
        <p:spPr bwMode="auto">
          <a:xfrm>
            <a:off x="2747645" y="1701165"/>
            <a:ext cx="9004300" cy="4399915"/>
          </a:xfrm>
          <a:prstGeom prst="rect">
            <a:avLst/>
          </a:prstGeom>
          <a:noFill/>
          <a:ln w="9525">
            <a:noFill/>
            <a:miter lim="800000"/>
          </a:ln>
        </p:spPr>
        <p:txBody>
          <a:bodyPr wrap="square">
            <a:spAutoFit/>
          </a:bodyPr>
          <a:lstStyle/>
          <a:p>
            <a:pPr eaLnBrk="1" hangingPunct="1">
              <a:buFont typeface="Arial" panose="020B0604020202020204" pitchFamily="34" charset="0"/>
              <a:buNone/>
            </a:pPr>
            <a:r>
              <a:rPr lang="en-US" altLang="zh-CN" sz="2800" b="1" dirty="0">
                <a:ea typeface="黑体" panose="02010609060101010101" charset="-122"/>
              </a:rPr>
              <a:t>⑴</a:t>
            </a:r>
            <a:r>
              <a:rPr lang="zh-CN" altLang="en-US" sz="2800" b="1" dirty="0">
                <a:ea typeface="黑体" panose="02010609060101010101" charset="-122"/>
              </a:rPr>
              <a:t>马克思主义本身的科学性</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solidFill>
                  <a:srgbClr val="FF0000"/>
                </a:solidFill>
                <a:ea typeface="黑体" panose="02010609060101010101" charset="-122"/>
              </a:rPr>
              <a:t>⑵国际因素：</a:t>
            </a:r>
            <a:endParaRPr lang="zh-CN" altLang="en-US" sz="2800" b="1" dirty="0">
              <a:solidFill>
                <a:srgbClr val="FF0000"/>
              </a:solidFill>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①“一战”暴露了西方文明的缺陷</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②马克思主义指导俄国十月革命取得胜</a:t>
            </a:r>
            <a:r>
              <a:rPr lang="zh-CN" altLang="en-US" sz="2800" b="1" dirty="0" smtClean="0">
                <a:ea typeface="黑体" panose="02010609060101010101" charset="-122"/>
              </a:rPr>
              <a:t>利</a:t>
            </a:r>
            <a:endParaRPr lang="en-US" altLang="zh-CN" sz="2800" b="1" dirty="0" smtClean="0">
              <a:ea typeface="黑体" panose="02010609060101010101" charset="-122"/>
            </a:endParaRPr>
          </a:p>
          <a:p>
            <a:pPr eaLnBrk="1" hangingPunct="1">
              <a:buFont typeface="Arial" panose="020B0604020202020204" pitchFamily="34" charset="0"/>
              <a:buNone/>
            </a:pPr>
            <a:r>
              <a:rPr lang="zh-CN" altLang="en-US" sz="2800" b="1" dirty="0">
                <a:solidFill>
                  <a:srgbClr val="FF0000"/>
                </a:solidFill>
                <a:ea typeface="黑体" panose="02010609060101010101" charset="-122"/>
              </a:rPr>
              <a:t>⑶国内因素：</a:t>
            </a:r>
            <a:endParaRPr lang="zh-CN" altLang="en-US" sz="2800" b="1" dirty="0">
              <a:solidFill>
                <a:srgbClr val="FF0000"/>
              </a:solidFill>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①中国旧民主主义革命失败</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②新文化运动动摇了封建正统思想</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③工人阶级队伍壮大</a:t>
            </a:r>
            <a:endParaRPr lang="zh-CN" altLang="en-US" sz="2800" b="1" dirty="0">
              <a:ea typeface="黑体" panose="02010609060101010101" charset="-122"/>
            </a:endParaRPr>
          </a:p>
          <a:p>
            <a:pPr eaLnBrk="1" hangingPunct="1">
              <a:buFont typeface="Arial" panose="020B0604020202020204" pitchFamily="34" charset="0"/>
              <a:buNone/>
            </a:pPr>
            <a:r>
              <a:rPr lang="zh-CN" altLang="en-US" sz="2800" b="1" dirty="0">
                <a:ea typeface="黑体" panose="02010609060101010101" charset="-122"/>
              </a:rPr>
              <a:t>④五四运动推动了马克思主义传播及</a:t>
            </a:r>
            <a:r>
              <a:rPr lang="zh-CN" altLang="en-US" sz="2800" b="1" dirty="0">
                <a:ea typeface="黑体" panose="02010609060101010101" charset="-122"/>
                <a:sym typeface="+mn-ea"/>
              </a:rPr>
              <a:t>早期马克思主义者的宣传</a:t>
            </a:r>
            <a:endParaRPr lang="zh-CN" altLang="en-US" sz="2800" b="1" dirty="0">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blinds(horizontal)">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blinds(horizontal)">
                                      <p:cBhvr>
                                        <p:cTn id="17" dur="500"/>
                                        <p:tgtEl>
                                          <p:spTgt spid="11">
                                            <p:txEl>
                                              <p:pRg st="2" end="2"/>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11">
                                            <p:txEl>
                                              <p:pRg st="3" end="3"/>
                                            </p:txEl>
                                          </p:spTgt>
                                        </p:tgtEl>
                                        <p:attrNameLst>
                                          <p:attrName>style.visibility</p:attrName>
                                        </p:attrNameLst>
                                      </p:cBhvr>
                                      <p:to>
                                        <p:strVal val="visible"/>
                                      </p:to>
                                    </p:set>
                                    <p:animEffect transition="in" filter="blinds(horizontal)">
                                      <p:cBhvr>
                                        <p:cTn id="20" dur="500"/>
                                        <p:tgtEl>
                                          <p:spTgt spid="11">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Effect transition="in" filter="blinds(horizontal)">
                                      <p:cBhvr>
                                        <p:cTn id="25" dur="500"/>
                                        <p:tgtEl>
                                          <p:spTgt spid="11">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1">
                                            <p:txEl>
                                              <p:pRg st="5" end="5"/>
                                            </p:txEl>
                                          </p:spTgt>
                                        </p:tgtEl>
                                        <p:attrNameLst>
                                          <p:attrName>style.visibility</p:attrName>
                                        </p:attrNameLst>
                                      </p:cBhvr>
                                      <p:to>
                                        <p:strVal val="visible"/>
                                      </p:to>
                                    </p:set>
                                    <p:animEffect transition="in" filter="blinds(horizontal)">
                                      <p:cBhvr>
                                        <p:cTn id="30" dur="500"/>
                                        <p:tgtEl>
                                          <p:spTgt spid="11">
                                            <p:txEl>
                                              <p:pRg st="5" end="5"/>
                                            </p:txEl>
                                          </p:spTgt>
                                        </p:tgtEl>
                                      </p:cBhvr>
                                    </p:animEffect>
                                  </p:childTnLst>
                                </p:cTn>
                              </p:par>
                              <p:par>
                                <p:cTn id="31" presetID="3" presetClass="entr" presetSubtype="10" fill="hold" nodeType="withEffect">
                                  <p:stCondLst>
                                    <p:cond delay="0"/>
                                  </p:stCondLst>
                                  <p:childTnLst>
                                    <p:set>
                                      <p:cBhvr>
                                        <p:cTn id="32" dur="1" fill="hold">
                                          <p:stCondLst>
                                            <p:cond delay="0"/>
                                          </p:stCondLst>
                                        </p:cTn>
                                        <p:tgtEl>
                                          <p:spTgt spid="11">
                                            <p:txEl>
                                              <p:pRg st="6" end="6"/>
                                            </p:txEl>
                                          </p:spTgt>
                                        </p:tgtEl>
                                        <p:attrNameLst>
                                          <p:attrName>style.visibility</p:attrName>
                                        </p:attrNameLst>
                                      </p:cBhvr>
                                      <p:to>
                                        <p:strVal val="visible"/>
                                      </p:to>
                                    </p:set>
                                    <p:animEffect transition="in" filter="blinds(horizontal)">
                                      <p:cBhvr>
                                        <p:cTn id="33" dur="500"/>
                                        <p:tgtEl>
                                          <p:spTgt spid="11">
                                            <p:txEl>
                                              <p:pRg st="6" end="6"/>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11">
                                            <p:txEl>
                                              <p:pRg st="7" end="7"/>
                                            </p:txEl>
                                          </p:spTgt>
                                        </p:tgtEl>
                                        <p:attrNameLst>
                                          <p:attrName>style.visibility</p:attrName>
                                        </p:attrNameLst>
                                      </p:cBhvr>
                                      <p:to>
                                        <p:strVal val="visible"/>
                                      </p:to>
                                    </p:set>
                                    <p:animEffect transition="in" filter="blinds(horizontal)">
                                      <p:cBhvr>
                                        <p:cTn id="36" dur="500"/>
                                        <p:tgtEl>
                                          <p:spTgt spid="11">
                                            <p:txEl>
                                              <p:pRg st="7" end="7"/>
                                            </p:txEl>
                                          </p:spTgt>
                                        </p:tgtEl>
                                      </p:cBhvr>
                                    </p:animEffect>
                                  </p:childTnLst>
                                </p:cTn>
                              </p:par>
                              <p:par>
                                <p:cTn id="37" presetID="3" presetClass="entr" presetSubtype="10" fill="hold" nodeType="withEffect">
                                  <p:stCondLst>
                                    <p:cond delay="0"/>
                                  </p:stCondLst>
                                  <p:childTnLst>
                                    <p:set>
                                      <p:cBhvr>
                                        <p:cTn id="38" dur="1" fill="hold">
                                          <p:stCondLst>
                                            <p:cond delay="0"/>
                                          </p:stCondLst>
                                        </p:cTn>
                                        <p:tgtEl>
                                          <p:spTgt spid="11">
                                            <p:txEl>
                                              <p:pRg st="8" end="8"/>
                                            </p:txEl>
                                          </p:spTgt>
                                        </p:tgtEl>
                                        <p:attrNameLst>
                                          <p:attrName>style.visibility</p:attrName>
                                        </p:attrNameLst>
                                      </p:cBhvr>
                                      <p:to>
                                        <p:strVal val="visible"/>
                                      </p:to>
                                    </p:set>
                                    <p:animEffect transition="in" filter="blinds(horizontal)">
                                      <p:cBhvr>
                                        <p:cTn id="39" dur="500"/>
                                        <p:tgtEl>
                                          <p:spTgt spid="11">
                                            <p:txEl>
                                              <p:pRg st="8"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1" nodeType="clickEffect">
                                  <p:stCondLst>
                                    <p:cond delay="0"/>
                                  </p:stCondLst>
                                  <p:childTnLst>
                                    <p:set>
                                      <p:cBhvr>
                                        <p:cTn id="43" dur="1" fill="hold">
                                          <p:stCondLst>
                                            <p:cond delay="0"/>
                                          </p:stCondLst>
                                        </p:cTn>
                                        <p:tgtEl>
                                          <p:spTgt spid="20486"/>
                                        </p:tgtEl>
                                        <p:attrNameLst>
                                          <p:attrName>style.visibility</p:attrName>
                                        </p:attrNameLst>
                                      </p:cBhvr>
                                      <p:to>
                                        <p:strVal val="visible"/>
                                      </p:to>
                                    </p:set>
                                    <p:animEffect transition="in" filter="blinds(horizontal)">
                                      <p:cBhvr>
                                        <p:cTn id="44" dur="500"/>
                                        <p:tgtEl>
                                          <p:spTgt spid="20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1524000" y="395288"/>
            <a:ext cx="9123680" cy="5835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3200" b="1">
                <a:effectLst/>
                <a:latin typeface="宋体" panose="02010600030101010101" pitchFamily="2" charset="-122"/>
              </a:rPr>
              <a:t>思辨提升：五四运动前后，新文化运动有何不同？</a:t>
            </a:r>
            <a:endParaRPr lang="zh-CN" altLang="en-US" sz="3200" b="1">
              <a:effectLst/>
              <a:latin typeface="宋体" panose="02010600030101010101" pitchFamily="2" charset="-122"/>
            </a:endParaRPr>
          </a:p>
        </p:txBody>
      </p:sp>
      <p:graphicFrame>
        <p:nvGraphicFramePr>
          <p:cNvPr id="3" name="Group 38"/>
          <p:cNvGraphicFramePr>
            <a:graphicFrameLocks noGrp="1"/>
          </p:cNvGraphicFramePr>
          <p:nvPr/>
        </p:nvGraphicFramePr>
        <p:xfrm>
          <a:off x="1524000" y="1336675"/>
          <a:ext cx="9372600" cy="3986530"/>
        </p:xfrm>
        <a:graphic>
          <a:graphicData uri="http://schemas.openxmlformats.org/drawingml/2006/table">
            <a:tbl>
              <a:tblPr/>
              <a:tblGrid>
                <a:gridCol w="1600200"/>
                <a:gridCol w="4038600"/>
                <a:gridCol w="3733800"/>
              </a:tblGrid>
              <a:tr h="57912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时期</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en-US"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    </a:t>
                      </a: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五四运动前</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五四运动后</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0840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性质</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6459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指导</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rPr>
                        <a:t>思想</a:t>
                      </a:r>
                      <a:endParaRPr kumimoji="0" lang="zh-CN" altLang="en-US"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441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rPr>
                        <a:t>阵营</a:t>
                      </a:r>
                      <a:endParaRPr kumimoji="0" lang="zh-CN" altLang="en-US"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3200"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Text Box 25"/>
          <p:cNvSpPr txBox="1">
            <a:spLocks noChangeArrowheads="1"/>
          </p:cNvSpPr>
          <p:nvPr/>
        </p:nvSpPr>
        <p:spPr bwMode="auto">
          <a:xfrm>
            <a:off x="3333750" y="1870075"/>
            <a:ext cx="3535680" cy="1198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400" b="1">
                <a:solidFill>
                  <a:srgbClr val="FF0000"/>
                </a:solidFill>
                <a:effectLst/>
                <a:latin typeface="宋体" panose="02010600030101010101" pitchFamily="2" charset="-122"/>
              </a:rPr>
              <a:t>资产阶级新文化反对封建</a:t>
            </a:r>
            <a:endParaRPr lang="zh-CN" altLang="en-US" sz="2400" b="1">
              <a:solidFill>
                <a:srgbClr val="FF0000"/>
              </a:solidFill>
              <a:effectLst/>
              <a:latin typeface="宋体" panose="02010600030101010101" pitchFamily="2" charset="-122"/>
            </a:endParaRPr>
          </a:p>
          <a:p>
            <a:pPr>
              <a:defRPr/>
            </a:pPr>
            <a:r>
              <a:rPr lang="zh-CN" altLang="en-US" sz="2400" b="1">
                <a:solidFill>
                  <a:srgbClr val="FF0000"/>
                </a:solidFill>
                <a:effectLst/>
                <a:latin typeface="宋体" panose="02010600030101010101" pitchFamily="2" charset="-122"/>
              </a:rPr>
              <a:t>旧文化的斗争，</a:t>
            </a:r>
            <a:endParaRPr lang="zh-CN" altLang="en-US" sz="2400" b="1">
              <a:solidFill>
                <a:srgbClr val="FF0000"/>
              </a:solidFill>
              <a:effectLst/>
              <a:latin typeface="宋体" panose="02010600030101010101" pitchFamily="2" charset="-122"/>
            </a:endParaRPr>
          </a:p>
          <a:p>
            <a:pPr>
              <a:defRPr/>
            </a:pPr>
            <a:r>
              <a:rPr lang="zh-CN" altLang="en-US" sz="2400" b="1">
                <a:solidFill>
                  <a:srgbClr val="FF0000"/>
                </a:solidFill>
                <a:effectLst/>
                <a:latin typeface="宋体" panose="02010600030101010101" pitchFamily="2" charset="-122"/>
              </a:rPr>
              <a:t>属于旧民主主义革命性质</a:t>
            </a:r>
            <a:endParaRPr lang="zh-CN" altLang="en-US" sz="2400" b="1">
              <a:solidFill>
                <a:srgbClr val="FF0000"/>
              </a:solidFill>
              <a:effectLst/>
              <a:latin typeface="宋体" panose="02010600030101010101" pitchFamily="2" charset="-122"/>
            </a:endParaRPr>
          </a:p>
        </p:txBody>
      </p:sp>
      <p:sp>
        <p:nvSpPr>
          <p:cNvPr id="5" name="Text Box 26"/>
          <p:cNvSpPr txBox="1">
            <a:spLocks noChangeArrowheads="1"/>
          </p:cNvSpPr>
          <p:nvPr/>
        </p:nvSpPr>
        <p:spPr bwMode="auto">
          <a:xfrm>
            <a:off x="7162800" y="2179638"/>
            <a:ext cx="323088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400" b="1">
                <a:solidFill>
                  <a:srgbClr val="0000FF"/>
                </a:solidFill>
                <a:effectLst/>
                <a:latin typeface="宋体" panose="02010600030101010101" pitchFamily="2" charset="-122"/>
              </a:rPr>
              <a:t>新民主主义革命的性质</a:t>
            </a:r>
            <a:endParaRPr lang="zh-CN" altLang="en-US" sz="2400" b="1">
              <a:solidFill>
                <a:srgbClr val="0000FF"/>
              </a:solidFill>
              <a:effectLst/>
              <a:latin typeface="宋体" panose="02010600030101010101" pitchFamily="2" charset="-122"/>
            </a:endParaRPr>
          </a:p>
        </p:txBody>
      </p:sp>
      <p:sp>
        <p:nvSpPr>
          <p:cNvPr id="6" name="Text Box 27"/>
          <p:cNvSpPr txBox="1">
            <a:spLocks noChangeArrowheads="1"/>
          </p:cNvSpPr>
          <p:nvPr/>
        </p:nvSpPr>
        <p:spPr bwMode="auto">
          <a:xfrm>
            <a:off x="3419475" y="3357563"/>
            <a:ext cx="3243263"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zh-CN" altLang="en-US" sz="2800" b="1" dirty="0">
                <a:solidFill>
                  <a:srgbClr val="FF0000"/>
                </a:solidFill>
                <a:effectLst/>
                <a:latin typeface="宋体" panose="02010600030101010101" pitchFamily="2" charset="-122"/>
              </a:rPr>
              <a:t>民主，科学</a:t>
            </a:r>
            <a:endParaRPr lang="zh-CN" altLang="en-US" sz="2800" b="1" dirty="0">
              <a:solidFill>
                <a:srgbClr val="FF0000"/>
              </a:solidFill>
              <a:effectLst/>
              <a:latin typeface="宋体" panose="02010600030101010101" pitchFamily="2" charset="-122"/>
            </a:endParaRPr>
          </a:p>
        </p:txBody>
      </p:sp>
      <p:sp>
        <p:nvSpPr>
          <p:cNvPr id="7" name="Text Box 28"/>
          <p:cNvSpPr txBox="1">
            <a:spLocks noChangeArrowheads="1"/>
          </p:cNvSpPr>
          <p:nvPr/>
        </p:nvSpPr>
        <p:spPr bwMode="auto">
          <a:xfrm>
            <a:off x="7693025" y="3449638"/>
            <a:ext cx="196088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800" b="1" dirty="0">
                <a:solidFill>
                  <a:srgbClr val="0000FF"/>
                </a:solidFill>
                <a:effectLst/>
                <a:latin typeface="宋体" panose="02010600030101010101" pitchFamily="2" charset="-122"/>
              </a:rPr>
              <a:t>马克思主义</a:t>
            </a:r>
            <a:endParaRPr lang="zh-CN" altLang="en-US" sz="2800" b="1" dirty="0">
              <a:solidFill>
                <a:srgbClr val="0000FF"/>
              </a:solidFill>
              <a:effectLst/>
              <a:latin typeface="宋体" panose="02010600030101010101" pitchFamily="2" charset="-122"/>
            </a:endParaRPr>
          </a:p>
        </p:txBody>
      </p:sp>
      <p:sp>
        <p:nvSpPr>
          <p:cNvPr id="8" name="Text Box 29"/>
          <p:cNvSpPr txBox="1">
            <a:spLocks noChangeArrowheads="1"/>
          </p:cNvSpPr>
          <p:nvPr/>
        </p:nvSpPr>
        <p:spPr bwMode="auto">
          <a:xfrm>
            <a:off x="3333750" y="4335463"/>
            <a:ext cx="373888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800" b="1" dirty="0">
                <a:solidFill>
                  <a:srgbClr val="FF0000"/>
                </a:solidFill>
                <a:effectLst/>
                <a:latin typeface="宋体" panose="02010600030101010101" pitchFamily="2" charset="-122"/>
              </a:rPr>
              <a:t>资产阶级知识分子组成</a:t>
            </a:r>
            <a:endParaRPr lang="zh-CN" altLang="en-US" sz="2800" b="1" dirty="0">
              <a:solidFill>
                <a:srgbClr val="FF0000"/>
              </a:solidFill>
              <a:effectLst/>
              <a:latin typeface="宋体" panose="02010600030101010101" pitchFamily="2" charset="-122"/>
            </a:endParaRPr>
          </a:p>
          <a:p>
            <a:pPr>
              <a:defRPr/>
            </a:pPr>
            <a:r>
              <a:rPr lang="zh-CN" altLang="en-US" sz="2800" b="1" dirty="0">
                <a:solidFill>
                  <a:srgbClr val="FF0000"/>
                </a:solidFill>
                <a:effectLst/>
                <a:latin typeface="宋体" panose="02010600030101010101" pitchFamily="2" charset="-122"/>
              </a:rPr>
              <a:t>的反封建阵营</a:t>
            </a:r>
            <a:endParaRPr lang="zh-CN" altLang="en-US" sz="2800" b="1" dirty="0">
              <a:solidFill>
                <a:srgbClr val="FF0000"/>
              </a:solidFill>
              <a:effectLst/>
              <a:latin typeface="宋体" panose="02010600030101010101" pitchFamily="2" charset="-122"/>
            </a:endParaRPr>
          </a:p>
        </p:txBody>
      </p:sp>
      <p:sp>
        <p:nvSpPr>
          <p:cNvPr id="9" name="Text Box 30"/>
          <p:cNvSpPr txBox="1">
            <a:spLocks noChangeArrowheads="1"/>
          </p:cNvSpPr>
          <p:nvPr/>
        </p:nvSpPr>
        <p:spPr bwMode="auto">
          <a:xfrm>
            <a:off x="7312025" y="4335463"/>
            <a:ext cx="3738880" cy="953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CN" altLang="en-US" sz="2800" b="1" dirty="0">
                <a:solidFill>
                  <a:srgbClr val="0000FF"/>
                </a:solidFill>
                <a:effectLst/>
                <a:latin typeface="宋体" panose="02010600030101010101" pitchFamily="2" charset="-122"/>
              </a:rPr>
              <a:t>新文化运动阵营分化，</a:t>
            </a:r>
            <a:endParaRPr lang="zh-CN" altLang="en-US" sz="2800" b="1" dirty="0">
              <a:solidFill>
                <a:srgbClr val="0000FF"/>
              </a:solidFill>
              <a:effectLst/>
              <a:latin typeface="宋体" panose="02010600030101010101" pitchFamily="2" charset="-122"/>
            </a:endParaRPr>
          </a:p>
          <a:p>
            <a:pPr>
              <a:defRPr/>
            </a:pPr>
            <a:r>
              <a:rPr lang="zh-CN" altLang="en-US" sz="2800" b="1" dirty="0">
                <a:solidFill>
                  <a:srgbClr val="0000FF"/>
                </a:solidFill>
                <a:effectLst/>
                <a:latin typeface="宋体" panose="02010600030101010101" pitchFamily="2" charset="-122"/>
              </a:rPr>
              <a:t>展开论战</a:t>
            </a:r>
            <a:endParaRPr lang="zh-CN" altLang="en-US" sz="2800" b="1" dirty="0">
              <a:solidFill>
                <a:srgbClr val="0000FF"/>
              </a:solidFill>
              <a:effectLst/>
              <a:latin typeface="宋体" panose="02010600030101010101" pitchFamily="2" charset="-122"/>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ChangeArrowheads="1"/>
          </p:cNvSpPr>
          <p:nvPr/>
        </p:nvSpPr>
        <p:spPr bwMode="auto">
          <a:xfrm>
            <a:off x="857250" y="981075"/>
            <a:ext cx="10627995" cy="5302250"/>
          </a:xfrm>
          <a:prstGeom prst="rect">
            <a:avLst/>
          </a:prstGeom>
          <a:noFill/>
          <a:ln w="9525">
            <a:noFill/>
            <a:miter lim="800000"/>
          </a:ln>
        </p:spPr>
        <p:txBody>
          <a:bodyPr wrap="square">
            <a:spAutoFit/>
          </a:bodyPr>
          <a:lstStyle/>
          <a:p>
            <a:pPr eaLnBrk="1" hangingPunct="1">
              <a:lnSpc>
                <a:spcPct val="130000"/>
              </a:lnSpc>
            </a:pPr>
            <a:r>
              <a:rPr lang="zh-CN" altLang="en-US" sz="2800">
                <a:solidFill>
                  <a:schemeClr val="tx1"/>
                </a:solidFill>
                <a:latin typeface="宋体" panose="02010600030101010101" pitchFamily="2" charset="-122"/>
              </a:rPr>
              <a:t>（</a:t>
            </a:r>
            <a:r>
              <a:rPr lang="en-US" altLang="zh-CN" sz="2800">
                <a:solidFill>
                  <a:schemeClr val="tx1"/>
                </a:solidFill>
                <a:latin typeface="宋体" panose="02010600030101010101" pitchFamily="2" charset="-122"/>
              </a:rPr>
              <a:t>1</a:t>
            </a:r>
            <a:r>
              <a:rPr lang="zh-CN" altLang="en-US" sz="2800">
                <a:solidFill>
                  <a:schemeClr val="tx1"/>
                </a:solidFill>
                <a:latin typeface="宋体" panose="02010600030101010101" pitchFamily="2" charset="-122"/>
              </a:rPr>
              <a:t>）使新文化运动的阵营分化，并引发问题与主义之争，改变了新文化运动方向和性质。</a:t>
            </a:r>
            <a:endParaRPr lang="zh-CN" altLang="en-US" sz="2800">
              <a:solidFill>
                <a:schemeClr val="tx1"/>
              </a:solidFill>
              <a:latin typeface="宋体" panose="02010600030101010101" pitchFamily="2" charset="-122"/>
            </a:endParaRPr>
          </a:p>
          <a:p>
            <a:pPr eaLnBrk="1" hangingPunct="1">
              <a:lnSpc>
                <a:spcPct val="130000"/>
              </a:lnSpc>
            </a:pPr>
            <a:r>
              <a:rPr lang="zh-CN" altLang="en-US" sz="2800">
                <a:solidFill>
                  <a:schemeClr val="tx1"/>
                </a:solidFill>
                <a:latin typeface="宋体" panose="02010600030101010101" pitchFamily="2" charset="-122"/>
              </a:rPr>
              <a:t>（</a:t>
            </a:r>
            <a:r>
              <a:rPr lang="en-US" altLang="zh-CN" sz="2800">
                <a:solidFill>
                  <a:schemeClr val="tx1"/>
                </a:solidFill>
                <a:latin typeface="宋体" panose="02010600030101010101" pitchFamily="2" charset="-122"/>
              </a:rPr>
              <a:t>2</a:t>
            </a:r>
            <a:r>
              <a:rPr lang="zh-CN" altLang="en-US" sz="2800">
                <a:solidFill>
                  <a:schemeClr val="tx1"/>
                </a:solidFill>
                <a:latin typeface="宋体" panose="02010600030101010101" pitchFamily="2" charset="-122"/>
              </a:rPr>
              <a:t>）为中共诞生奠定了思想、干部和阶级基础。使更多的先进分子接受了马克思主义，并成为马克思主义者，为中共的成立提供了重要的干部队伍；提高了中国工人的政治觉悟，促进了工人运动的发展，为中共的成立创造了阶级基础；马克思主义广泛传播是中共诞生的思想基础。</a:t>
            </a:r>
            <a:endParaRPr lang="zh-CN" altLang="en-US" sz="2800">
              <a:solidFill>
                <a:schemeClr val="tx1"/>
              </a:solidFill>
              <a:latin typeface="宋体" panose="02010600030101010101" pitchFamily="2" charset="-122"/>
            </a:endParaRPr>
          </a:p>
          <a:p>
            <a:pPr eaLnBrk="1" hangingPunct="1"/>
            <a:r>
              <a:rPr lang="zh-CN" altLang="en-US" sz="2800">
                <a:solidFill>
                  <a:schemeClr val="tx1"/>
                </a:solidFill>
                <a:latin typeface="宋体" panose="02010600030101010101" pitchFamily="2" charset="-122"/>
              </a:rPr>
              <a:t>（</a:t>
            </a:r>
            <a:r>
              <a:rPr lang="en-US" altLang="zh-CN" sz="2800">
                <a:solidFill>
                  <a:schemeClr val="tx1"/>
                </a:solidFill>
                <a:latin typeface="宋体" panose="02010600030101010101" pitchFamily="2" charset="-122"/>
              </a:rPr>
              <a:t>3</a:t>
            </a:r>
            <a:r>
              <a:rPr lang="zh-CN" altLang="en-US" sz="2800">
                <a:solidFill>
                  <a:schemeClr val="tx1"/>
                </a:solidFill>
                <a:latin typeface="宋体" panose="02010600030101010101" pitchFamily="2" charset="-122"/>
              </a:rPr>
              <a:t>）成为中国革命和建设的指导思想。</a:t>
            </a:r>
            <a:r>
              <a:rPr lang="zh-CN" altLang="en-US" sz="2800">
                <a:solidFill>
                  <a:schemeClr val="tx1"/>
                </a:solidFill>
                <a:sym typeface="方正姚体" panose="02010601030101010101" pitchFamily="2" charset="-122"/>
              </a:rPr>
              <a:t>使中国人民找到救国救民的理论武器，成为中国共产党领导中国革命和建设走向胜利的指导思想。</a:t>
            </a:r>
            <a:endParaRPr lang="zh-CN" altLang="en-US" sz="2800">
              <a:solidFill>
                <a:schemeClr val="tx1"/>
              </a:solidFill>
              <a:latin typeface="宋体" panose="02010600030101010101" pitchFamily="2" charset="-122"/>
              <a:sym typeface="方正姚体" panose="02010601030101010101" pitchFamily="2" charset="-122"/>
            </a:endParaRPr>
          </a:p>
        </p:txBody>
      </p:sp>
      <p:sp>
        <p:nvSpPr>
          <p:cNvPr id="20483" name="Rectangle 3"/>
          <p:cNvSpPr>
            <a:spLocks noChangeArrowheads="1"/>
          </p:cNvSpPr>
          <p:nvPr/>
        </p:nvSpPr>
        <p:spPr bwMode="auto">
          <a:xfrm>
            <a:off x="963295" y="320993"/>
            <a:ext cx="6096000" cy="583565"/>
          </a:xfrm>
          <a:prstGeom prst="rect">
            <a:avLst/>
          </a:prstGeom>
          <a:noFill/>
          <a:ln w="9525">
            <a:noFill/>
            <a:miter lim="800000"/>
          </a:ln>
        </p:spPr>
        <p:txBody>
          <a:bodyPr>
            <a:spAutoFit/>
          </a:bodyPr>
          <a:lstStyle/>
          <a:p>
            <a:pPr eaLnBrk="1" hangingPunct="1"/>
            <a:r>
              <a:rPr lang="en-US" altLang="zh-CN" sz="3200" b="1" dirty="0">
                <a:solidFill>
                  <a:srgbClr val="FF0000"/>
                </a:solidFill>
              </a:rPr>
              <a:t>3</a:t>
            </a:r>
            <a:r>
              <a:rPr lang="zh-CN" altLang="en-US" sz="3200" b="1" dirty="0">
                <a:solidFill>
                  <a:srgbClr val="FF0000"/>
                </a:solidFill>
              </a:rPr>
              <a:t>、影响</a:t>
            </a:r>
            <a:endParaRPr lang="zh-CN" altLang="en-US" sz="32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27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27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en-US" altLang="zh-CN"/>
              <a:t>4.</a:t>
            </a:r>
            <a:r>
              <a:t>马克思主义在中国传播的特点</a:t>
            </a:r>
          </a:p>
        </p:txBody>
      </p:sp>
      <p:sp>
        <p:nvSpPr>
          <p:cNvPr id="3" name="内容占位符 2"/>
          <p:cNvSpPr>
            <a:spLocks noGrp="1"/>
          </p:cNvSpPr>
          <p:nvPr>
            <p:ph idx="1"/>
          </p:nvPr>
        </p:nvSpPr>
        <p:spPr>
          <a:xfrm>
            <a:off x="736600" y="1505585"/>
            <a:ext cx="10852150" cy="3041015"/>
          </a:xfrm>
        </p:spPr>
        <p:txBody>
          <a:bodyPr/>
          <a:p>
            <a:r>
              <a:rPr sz="2800"/>
              <a:t>（</a:t>
            </a:r>
            <a:r>
              <a:rPr lang="en-US" altLang="zh-CN" sz="2800"/>
              <a:t>1</a:t>
            </a:r>
            <a:r>
              <a:rPr sz="2800"/>
              <a:t>）先进知识分子起到核心倡导作用</a:t>
            </a:r>
            <a:endParaRPr sz="2800"/>
          </a:p>
          <a:p>
            <a:r>
              <a:rPr sz="2800"/>
              <a:t>（</a:t>
            </a:r>
            <a:r>
              <a:rPr lang="en-US" altLang="zh-CN" sz="2800"/>
              <a:t>2</a:t>
            </a:r>
            <a:r>
              <a:rPr sz="2800"/>
              <a:t>）理论宣传与工人运动相结合</a:t>
            </a:r>
            <a:endParaRPr sz="2800"/>
          </a:p>
          <a:p>
            <a:r>
              <a:rPr sz="2800"/>
              <a:t>（</a:t>
            </a:r>
            <a:r>
              <a:rPr lang="en-US" altLang="zh-CN" sz="2800"/>
              <a:t>3</a:t>
            </a:r>
            <a:r>
              <a:rPr sz="2800"/>
              <a:t>）与其他各种非马克思主义思潮斗争中发展传播</a:t>
            </a:r>
            <a:endParaRPr sz="2800"/>
          </a:p>
          <a:p>
            <a:r>
              <a:rPr sz="2800"/>
              <a:t>（</a:t>
            </a:r>
            <a:r>
              <a:rPr lang="en-US" altLang="zh-CN" sz="2800"/>
              <a:t>4</a:t>
            </a:r>
            <a:r>
              <a:rPr sz="2800"/>
              <a:t>）经历了由学术思想向社会改造指导思想的转变斗争</a:t>
            </a:r>
            <a:endParaRPr sz="28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6083935" cy="647700"/>
          </a:xfrm>
        </p:spPr>
        <p:txBody>
          <a:bodyPr/>
          <a:p>
            <a:r>
              <a:rPr lang="zh-CN" altLang="en-US" sz="4000" b="1"/>
              <a:t>三</a:t>
            </a:r>
            <a:r>
              <a:rPr lang="zh-CN" altLang="en-US" sz="4000" b="1"/>
              <a:t>、中国共产党的诞生</a:t>
            </a:r>
            <a:endParaRPr lang="zh-CN" altLang="en-US" sz="4000" b="1"/>
          </a:p>
        </p:txBody>
      </p:sp>
      <p:sp>
        <p:nvSpPr>
          <p:cNvPr id="3" name="内容占位符 2"/>
          <p:cNvSpPr>
            <a:spLocks noGrp="1"/>
          </p:cNvSpPr>
          <p:nvPr>
            <p:ph idx="1"/>
          </p:nvPr>
        </p:nvSpPr>
        <p:spPr>
          <a:xfrm>
            <a:off x="982980" y="1451610"/>
            <a:ext cx="10515600" cy="4664710"/>
          </a:xfrm>
        </p:spPr>
        <p:txBody>
          <a:bodyPr/>
          <a:p>
            <a:pPr marL="0" indent="0">
              <a:buNone/>
            </a:pPr>
            <a:r>
              <a:rPr lang="zh-CN" altLang="en-US" sz="3200" b="1">
                <a:latin typeface="Times New Roman" panose="02020603050405020304" pitchFamily="2" charset="0"/>
                <a:cs typeface="Times New Roman" panose="02020603050405020304" pitchFamily="2" charset="0"/>
              </a:rPr>
              <a:t>1、</a:t>
            </a:r>
            <a:r>
              <a:rPr lang="zh-CN" altLang="en-US" sz="3200" b="1"/>
              <a:t>成立条件：</a:t>
            </a:r>
            <a:endParaRPr lang="zh-CN" altLang="en-US" sz="3200" b="1"/>
          </a:p>
          <a:p>
            <a:r>
              <a:rPr lang="zh-CN" altLang="en-US" sz="3200" b="1"/>
              <a:t>（</a:t>
            </a:r>
            <a:r>
              <a:rPr lang="en-US" altLang="zh-CN" sz="3200" b="1"/>
              <a:t>1</a:t>
            </a:r>
            <a:r>
              <a:rPr lang="zh-CN" altLang="en-US" sz="3200" b="1"/>
              <a:t>）经济基础：辛亥革命后民族工业迅速发展；</a:t>
            </a:r>
            <a:endParaRPr lang="zh-CN" altLang="en-US" sz="3200" b="1"/>
          </a:p>
          <a:p>
            <a:r>
              <a:rPr lang="zh-CN" altLang="en-US" sz="3200" b="1">
                <a:latin typeface="Times New Roman" panose="02020603050405020304" pitchFamily="2" charset="0"/>
                <a:cs typeface="Times New Roman" panose="02020603050405020304" pitchFamily="2" charset="0"/>
              </a:rPr>
              <a:t>（</a:t>
            </a:r>
            <a:r>
              <a:rPr lang="en-US" altLang="zh-CN" sz="3200" b="1">
                <a:latin typeface="Times New Roman" panose="02020603050405020304" pitchFamily="2" charset="0"/>
                <a:cs typeface="Times New Roman" panose="02020603050405020304" pitchFamily="2" charset="0"/>
              </a:rPr>
              <a:t>2</a:t>
            </a:r>
            <a:r>
              <a:rPr lang="zh-CN" altLang="en-US" sz="3200" b="1">
                <a:latin typeface="Times New Roman" panose="02020603050405020304" pitchFamily="2" charset="0"/>
                <a:cs typeface="Times New Roman" panose="02020603050405020304" pitchFamily="2" charset="0"/>
              </a:rPr>
              <a:t>）阶级基础：无产阶级队伍壮大并登上历史舞台；</a:t>
            </a:r>
            <a:endParaRPr lang="zh-CN" altLang="en-US" sz="3200" b="1">
              <a:latin typeface="Times New Roman" panose="02020603050405020304" pitchFamily="2" charset="0"/>
              <a:cs typeface="Times New Roman" panose="02020603050405020304" pitchFamily="2" charset="0"/>
            </a:endParaRPr>
          </a:p>
          <a:p>
            <a:r>
              <a:rPr lang="zh-CN" altLang="en-US" sz="3200" b="1">
                <a:latin typeface="Times New Roman" panose="02020603050405020304" pitchFamily="2" charset="0"/>
                <a:cs typeface="Times New Roman" panose="02020603050405020304" pitchFamily="2" charset="0"/>
              </a:rPr>
              <a:t>（</a:t>
            </a:r>
            <a:r>
              <a:rPr lang="en-US" altLang="zh-CN" sz="3200" b="1">
                <a:latin typeface="Times New Roman" panose="02020603050405020304" pitchFamily="2" charset="0"/>
                <a:cs typeface="Times New Roman" panose="02020603050405020304" pitchFamily="2" charset="0"/>
              </a:rPr>
              <a:t>3</a:t>
            </a:r>
            <a:r>
              <a:rPr lang="zh-CN" altLang="en-US" sz="3200" b="1">
                <a:latin typeface="Times New Roman" panose="02020603050405020304" pitchFamily="2" charset="0"/>
                <a:cs typeface="Times New Roman" panose="02020603050405020304" pitchFamily="2" charset="0"/>
              </a:rPr>
              <a:t>）思想基础：马克思主义在中国广泛传播；</a:t>
            </a:r>
            <a:endParaRPr lang="zh-CN" altLang="en-US" sz="3200" b="1">
              <a:latin typeface="Times New Roman" panose="02020603050405020304" pitchFamily="2" charset="0"/>
              <a:cs typeface="Times New Roman" panose="02020603050405020304" pitchFamily="2" charset="0"/>
            </a:endParaRPr>
          </a:p>
          <a:p>
            <a:r>
              <a:rPr lang="zh-CN" altLang="en-US" sz="3200" b="1">
                <a:latin typeface="Times New Roman" panose="02020603050405020304" pitchFamily="2" charset="0"/>
                <a:cs typeface="Times New Roman" panose="02020603050405020304" pitchFamily="2" charset="0"/>
              </a:rPr>
              <a:t>（</a:t>
            </a:r>
            <a:r>
              <a:rPr lang="en-US" altLang="zh-CN" sz="3200" b="1">
                <a:latin typeface="Times New Roman" panose="02020603050405020304" pitchFamily="2" charset="0"/>
                <a:cs typeface="Times New Roman" panose="02020603050405020304" pitchFamily="2" charset="0"/>
              </a:rPr>
              <a:t>4</a:t>
            </a:r>
            <a:r>
              <a:rPr lang="zh-CN" altLang="en-US" sz="3200" b="1">
                <a:latin typeface="Times New Roman" panose="02020603050405020304" pitchFamily="2" charset="0"/>
                <a:cs typeface="Times New Roman" panose="02020603050405020304" pitchFamily="2" charset="0"/>
              </a:rPr>
              <a:t>）组织基础：各地共产党早期组织的成立。</a:t>
            </a:r>
            <a:endParaRPr lang="zh-CN" altLang="en-US" sz="3200" b="1">
              <a:latin typeface="Times New Roman" panose="02020603050405020304" pitchFamily="2" charset="0"/>
              <a:cs typeface="Times New Roman" panose="02020603050405020304" pitchFamily="2" charset="0"/>
            </a:endParaRPr>
          </a:p>
          <a:p>
            <a:r>
              <a:rPr lang="zh-CN" altLang="en-US" sz="3200" b="1">
                <a:latin typeface="Times New Roman" panose="02020603050405020304" pitchFamily="2" charset="0"/>
                <a:cs typeface="Times New Roman" panose="02020603050405020304" pitchFamily="2" charset="0"/>
              </a:rPr>
              <a:t>（</a:t>
            </a:r>
            <a:r>
              <a:rPr lang="en-US" altLang="zh-CN" sz="3200" b="1">
                <a:latin typeface="Times New Roman" panose="02020603050405020304" pitchFamily="2" charset="0"/>
                <a:cs typeface="Times New Roman" panose="02020603050405020304" pitchFamily="2" charset="0"/>
              </a:rPr>
              <a:t>5</a:t>
            </a:r>
            <a:r>
              <a:rPr lang="zh-CN" altLang="en-US" sz="3200" b="1">
                <a:latin typeface="Times New Roman" panose="02020603050405020304" pitchFamily="2" charset="0"/>
                <a:cs typeface="Times New Roman" panose="02020603050405020304" pitchFamily="2" charset="0"/>
              </a:rPr>
              <a:t>）外部条件：共产国际的支持和帮助。</a:t>
            </a:r>
            <a:endParaRPr lang="zh-CN" altLang="en-US" sz="3200" b="1">
              <a:latin typeface="Times New Roman" panose="02020603050405020304" pitchFamily="2" charset="0"/>
              <a:cs typeface="Times New Roman" panose="02020603050405020304" pitchFamily="2"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556260"/>
            <a:ext cx="10515600" cy="824230"/>
          </a:xfrm>
        </p:spPr>
        <p:txBody>
          <a:bodyPr/>
          <a:p>
            <a:r>
              <a:rPr lang="en-US" altLang="zh-CN" sz="3600" b="1">
                <a:solidFill>
                  <a:srgbClr val="7030A0"/>
                </a:solidFill>
                <a:latin typeface="Times New Roman" panose="02020603050405020304" pitchFamily="2" charset="0"/>
                <a:cs typeface="Times New Roman" panose="02020603050405020304" pitchFamily="2" charset="0"/>
              </a:rPr>
              <a:t>2</a:t>
            </a:r>
            <a:r>
              <a:rPr lang="zh-CN" altLang="en-US" sz="3600" b="1">
                <a:solidFill>
                  <a:srgbClr val="7030A0"/>
                </a:solidFill>
                <a:latin typeface="Times New Roman" panose="02020603050405020304" pitchFamily="2" charset="0"/>
                <a:cs typeface="Times New Roman" panose="02020603050405020304" pitchFamily="2" charset="0"/>
              </a:rPr>
              <a:t>、</a:t>
            </a:r>
            <a:r>
              <a:rPr lang="zh-CN" altLang="en-US" sz="3600" b="1">
                <a:solidFill>
                  <a:srgbClr val="7030A0"/>
                </a:solidFill>
              </a:rPr>
              <a:t>成立过程</a:t>
            </a:r>
            <a:endParaRPr lang="zh-CN" altLang="en-US" sz="3600" b="1">
              <a:solidFill>
                <a:srgbClr val="7030A0"/>
              </a:solidFill>
            </a:endParaRPr>
          </a:p>
        </p:txBody>
      </p:sp>
      <p:sp>
        <p:nvSpPr>
          <p:cNvPr id="3" name="内容占位符 2"/>
          <p:cNvSpPr>
            <a:spLocks noGrp="1"/>
          </p:cNvSpPr>
          <p:nvPr>
            <p:ph idx="1"/>
          </p:nvPr>
        </p:nvSpPr>
        <p:spPr>
          <a:xfrm>
            <a:off x="838200" y="1574165"/>
            <a:ext cx="10515600" cy="4351338"/>
          </a:xfrm>
        </p:spPr>
        <p:txBody>
          <a:bodyPr>
            <a:normAutofit lnSpcReduction="20000"/>
          </a:bodyPr>
          <a:p>
            <a:pPr marL="0" indent="0">
              <a:buNone/>
            </a:pPr>
            <a:r>
              <a:rPr lang="zh-CN" altLang="en-US" sz="3200" b="1"/>
              <a:t>★</a:t>
            </a:r>
            <a:r>
              <a:rPr lang="zh-CN" altLang="en-US" sz="3200" b="1">
                <a:solidFill>
                  <a:srgbClr val="FF0000"/>
                </a:solidFill>
              </a:rPr>
              <a:t>中共一大</a:t>
            </a:r>
            <a:endParaRPr lang="zh-CN" altLang="en-US" sz="3200" b="1">
              <a:solidFill>
                <a:srgbClr val="FF0000"/>
              </a:solidFill>
            </a:endParaRPr>
          </a:p>
          <a:p>
            <a:r>
              <a:rPr lang="zh-CN" altLang="en-US" sz="3200" b="1"/>
              <a:t>时间：</a:t>
            </a:r>
            <a:r>
              <a:rPr lang="en-US" altLang="zh-CN" sz="3200" b="1"/>
              <a:t>1921</a:t>
            </a:r>
            <a:r>
              <a:rPr lang="zh-CN" altLang="en-US" sz="3200" b="1"/>
              <a:t>年</a:t>
            </a:r>
            <a:r>
              <a:rPr lang="en-US" altLang="zh-CN" sz="3200" b="1"/>
              <a:t>7</a:t>
            </a:r>
            <a:r>
              <a:rPr lang="zh-CN" altLang="en-US" sz="3200" b="1"/>
              <a:t>月</a:t>
            </a:r>
            <a:r>
              <a:rPr lang="en-US" altLang="zh-CN" sz="3200" b="1"/>
              <a:t>23</a:t>
            </a:r>
            <a:r>
              <a:rPr lang="zh-CN" altLang="en-US" sz="3200" b="1"/>
              <a:t>日</a:t>
            </a:r>
            <a:endParaRPr lang="zh-CN" altLang="en-US" sz="3200" b="1"/>
          </a:p>
          <a:p>
            <a:r>
              <a:rPr lang="zh-CN" altLang="en-US" sz="3200" b="1"/>
              <a:t>地点：上海</a:t>
            </a:r>
            <a:r>
              <a:rPr lang="en-US" altLang="zh-CN" sz="3200" b="1"/>
              <a:t>——</a:t>
            </a:r>
            <a:r>
              <a:rPr lang="zh-CN" altLang="en-US" sz="3200" b="1"/>
              <a:t>嘉兴南湖</a:t>
            </a:r>
            <a:endParaRPr lang="zh-CN" altLang="en-US" sz="3200" b="1"/>
          </a:p>
          <a:p>
            <a:r>
              <a:rPr lang="zh-CN" altLang="en-US" sz="3200" b="1"/>
              <a:t>代表：</a:t>
            </a:r>
            <a:r>
              <a:rPr lang="zh-CN" altLang="en-US" sz="3200" b="1">
                <a:latin typeface="楷体" panose="02010609060101010101" charset="-122"/>
                <a:ea typeface="楷体" panose="02010609060101010101" charset="-122"/>
              </a:rPr>
              <a:t>李达、李汉俊、董必武、陈潭秋、毛泽东、何叔衡、王尽美、邓恩铭、张国焘、刘仁静、陈公博、周佛海、包惠僧，共产国际派马林（荷兰人）、尼克尔斯基（俄国人）出席了会议。</a:t>
            </a:r>
            <a:endParaRPr lang="zh-CN" altLang="en-US" sz="3200" b="1">
              <a:latin typeface="楷体" panose="02010609060101010101" charset="-122"/>
              <a:ea typeface="楷体" panose="02010609060101010101" charset="-122"/>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pic>
        <p:nvPicPr>
          <p:cNvPr id="4" name="内容占位符 3"/>
          <p:cNvPicPr>
            <a:picLocks noChangeAspect="1"/>
          </p:cNvPicPr>
          <p:nvPr>
            <p:ph idx="1"/>
          </p:nvPr>
        </p:nvPicPr>
        <p:blipFill>
          <a:blip r:embed="rId1"/>
          <a:stretch>
            <a:fillRect/>
          </a:stretch>
        </p:blipFill>
        <p:spPr>
          <a:xfrm>
            <a:off x="-10795" y="-15875"/>
            <a:ext cx="12199620" cy="6862445"/>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6684" name="矩形 156683"/>
          <p:cNvSpPr/>
          <p:nvPr/>
        </p:nvSpPr>
        <p:spPr>
          <a:xfrm>
            <a:off x="453390" y="5628005"/>
            <a:ext cx="5256530" cy="1170940"/>
          </a:xfrm>
          <a:prstGeom prst="rect">
            <a:avLst/>
          </a:prstGeom>
          <a:noFill/>
          <a:ln w="9525">
            <a:noFill/>
          </a:ln>
        </p:spPr>
        <p:txBody>
          <a:bodyPr anchor="ctr"/>
          <a:p>
            <a:pPr>
              <a:lnSpc>
                <a:spcPct val="150000"/>
              </a:lnSpc>
              <a:buClr>
                <a:schemeClr val="tx1"/>
              </a:buClr>
            </a:pPr>
            <a:r>
              <a:rPr lang="zh-CN" altLang="en-US" sz="3200" b="1" dirty="0">
                <a:solidFill>
                  <a:srgbClr val="000000"/>
                </a:solidFill>
                <a:latin typeface="Arial" panose="020B0604020202020204" pitchFamily="34" charset="0"/>
                <a:ea typeface="宋体" panose="02010600030101010101" pitchFamily="2" charset="-122"/>
              </a:rPr>
              <a:t>中共“一大”会址（上海）</a:t>
            </a:r>
            <a:endParaRPr lang="zh-CN" altLang="en-US" sz="3200" b="1" dirty="0">
              <a:solidFill>
                <a:srgbClr val="000000"/>
              </a:solidFill>
              <a:latin typeface="Arial" panose="020B0604020202020204" pitchFamily="34" charset="0"/>
              <a:ea typeface="宋体" panose="02010600030101010101" pitchFamily="2" charset="-122"/>
            </a:endParaRPr>
          </a:p>
          <a:p>
            <a:pPr>
              <a:lnSpc>
                <a:spcPct val="150000"/>
              </a:lnSpc>
              <a:buClr>
                <a:schemeClr val="tx1"/>
              </a:buClr>
            </a:pPr>
            <a:r>
              <a:rPr lang="zh-CN" altLang="zh-CN" dirty="0">
                <a:latin typeface="Arial" panose="020B0604020202020204" pitchFamily="34" charset="0"/>
                <a:sym typeface="+mn-ea"/>
              </a:rPr>
              <a:t>（原上海法租界望志路106号，现改为兴业路76号）</a:t>
            </a:r>
            <a:endParaRPr lang="zh-CN" altLang="en-US" sz="3200" b="1" dirty="0">
              <a:latin typeface="Arial" panose="020B0604020202020204" pitchFamily="34" charset="0"/>
              <a:ea typeface="宋体" panose="02010600030101010101" pitchFamily="2" charset="-122"/>
            </a:endParaRPr>
          </a:p>
        </p:txBody>
      </p:sp>
      <p:sp>
        <p:nvSpPr>
          <p:cNvPr id="156686" name="矩形 156685"/>
          <p:cNvSpPr/>
          <p:nvPr/>
        </p:nvSpPr>
        <p:spPr>
          <a:xfrm>
            <a:off x="6011545" y="5628005"/>
            <a:ext cx="5793740" cy="822325"/>
          </a:xfrm>
          <a:prstGeom prst="rect">
            <a:avLst/>
          </a:prstGeom>
          <a:noFill/>
          <a:ln w="9525">
            <a:noFill/>
          </a:ln>
        </p:spPr>
        <p:txBody>
          <a:bodyPr anchor="ctr"/>
          <a:p>
            <a:pPr algn="r">
              <a:lnSpc>
                <a:spcPct val="150000"/>
              </a:lnSpc>
              <a:buClr>
                <a:schemeClr val="tx1"/>
              </a:buClr>
            </a:pPr>
            <a:r>
              <a:rPr lang="zh-CN" altLang="en-US" sz="3200" b="1" dirty="0">
                <a:solidFill>
                  <a:srgbClr val="000000"/>
                </a:solidFill>
                <a:latin typeface="Arial" panose="020B0604020202020204" pitchFamily="34" charset="0"/>
                <a:ea typeface="宋体" panose="02010600030101010101" pitchFamily="2" charset="-122"/>
              </a:rPr>
              <a:t>中国“一大”会址（嘉兴南湖）</a:t>
            </a:r>
            <a:endParaRPr lang="zh-CN" altLang="en-US" sz="3200" b="1" dirty="0">
              <a:latin typeface="Arial" panose="020B0604020202020204" pitchFamily="34" charset="0"/>
              <a:ea typeface="宋体" panose="02010600030101010101" pitchFamily="2" charset="-122"/>
            </a:endParaRPr>
          </a:p>
        </p:txBody>
      </p:sp>
      <p:pic>
        <p:nvPicPr>
          <p:cNvPr id="156687" name="图片 156686" descr="中国一大会址2"/>
          <p:cNvPicPr>
            <a:picLocks noChangeAspect="1"/>
          </p:cNvPicPr>
          <p:nvPr/>
        </p:nvPicPr>
        <p:blipFill>
          <a:blip r:embed="rId1"/>
          <a:stretch>
            <a:fillRect/>
          </a:stretch>
        </p:blipFill>
        <p:spPr>
          <a:xfrm>
            <a:off x="363855" y="192405"/>
            <a:ext cx="5648325" cy="5435600"/>
          </a:xfrm>
          <a:prstGeom prst="rect">
            <a:avLst/>
          </a:prstGeom>
          <a:noFill/>
          <a:ln w="9525">
            <a:noFill/>
          </a:ln>
        </p:spPr>
      </p:pic>
      <p:pic>
        <p:nvPicPr>
          <p:cNvPr id="156688" name="图片 156687" descr="南湖游船3"/>
          <p:cNvPicPr>
            <a:picLocks noChangeAspect="1"/>
          </p:cNvPicPr>
          <p:nvPr/>
        </p:nvPicPr>
        <p:blipFill>
          <a:blip r:embed="rId2"/>
          <a:stretch>
            <a:fillRect/>
          </a:stretch>
        </p:blipFill>
        <p:spPr>
          <a:xfrm>
            <a:off x="6188075" y="281305"/>
            <a:ext cx="5617210" cy="52578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6686"/>
                                        </p:tgtEl>
                                        <p:attrNameLst>
                                          <p:attrName>style.visibility</p:attrName>
                                        </p:attrNameLst>
                                      </p:cBhvr>
                                      <p:to>
                                        <p:strVal val="visible"/>
                                      </p:to>
                                    </p:set>
                                    <p:animEffect transition="in" filter="blinds(horizontal)">
                                      <p:cBhvr>
                                        <p:cTn id="7" dur="500"/>
                                        <p:tgtEl>
                                          <p:spTgt spid="156686"/>
                                        </p:tgtEl>
                                      </p:cBhvr>
                                    </p:animEffect>
                                  </p:childTnLst>
                                </p:cTn>
                              </p:par>
                              <p:par>
                                <p:cTn id="8" presetID="3" presetClass="entr" presetSubtype="10" fill="hold" nodeType="withEffect">
                                  <p:stCondLst>
                                    <p:cond delay="0"/>
                                  </p:stCondLst>
                                  <p:childTnLst>
                                    <p:set>
                                      <p:cBhvr>
                                        <p:cTn id="9" dur="1" fill="hold">
                                          <p:stCondLst>
                                            <p:cond delay="0"/>
                                          </p:stCondLst>
                                        </p:cTn>
                                        <p:tgtEl>
                                          <p:spTgt spid="156688"/>
                                        </p:tgtEl>
                                        <p:attrNameLst>
                                          <p:attrName>style.visibility</p:attrName>
                                        </p:attrNameLst>
                                      </p:cBhvr>
                                      <p:to>
                                        <p:strVal val="visible"/>
                                      </p:to>
                                    </p:set>
                                    <p:animEffect transition="in" filter="blinds(horizontal)">
                                      <p:cBhvr>
                                        <p:cTn id="10" dur="500"/>
                                        <p:tgtEl>
                                          <p:spTgt spid="156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8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556260" y="1322705"/>
            <a:ext cx="11196955" cy="4474210"/>
          </a:xfrm>
        </p:spPr>
        <p:txBody>
          <a:bodyPr/>
          <a:p>
            <a:r>
              <a:rPr lang="zh-CN" altLang="en-US" sz="3200" b="1"/>
              <a:t>内容：</a:t>
            </a:r>
            <a:r>
              <a:rPr lang="zh-CN" altLang="en-US" sz="3200" b="1">
                <a:latin typeface="Calibri" panose="020F0502020204030204" charset="0"/>
              </a:rPr>
              <a:t>①</a:t>
            </a:r>
            <a:r>
              <a:rPr lang="zh-CN" altLang="en-US" sz="3200" b="1"/>
              <a:t>规定党的奋斗目标是推翻资产阶级，建立无产</a:t>
            </a:r>
            <a:endParaRPr lang="zh-CN" altLang="en-US" sz="3200" b="1"/>
          </a:p>
          <a:p>
            <a:pPr marL="0" indent="0">
              <a:buNone/>
            </a:pPr>
            <a:r>
              <a:rPr lang="zh-CN" altLang="en-US" sz="3200" b="1"/>
              <a:t>                阶级专政，消灭阶级差别，实现共产主义；</a:t>
            </a:r>
            <a:r>
              <a:rPr lang="zh-CN" altLang="en-US" sz="3200" b="1">
                <a:latin typeface="Calibri" panose="020F0502020204030204" charset="0"/>
                <a:sym typeface="+mn-ea"/>
              </a:rPr>
              <a:t>②</a:t>
            </a:r>
            <a:r>
              <a:rPr lang="zh-CN" altLang="en-US" sz="3200" b="1"/>
              <a:t>确</a:t>
            </a:r>
            <a:endParaRPr lang="zh-CN" altLang="en-US" sz="3200" b="1"/>
          </a:p>
          <a:p>
            <a:pPr marL="0" indent="0">
              <a:buNone/>
            </a:pPr>
            <a:r>
              <a:rPr lang="zh-CN" altLang="en-US" sz="3200" b="1"/>
              <a:t>                定</a:t>
            </a:r>
            <a:r>
              <a:rPr lang="zh-CN" altLang="en-US" sz="3200" b="1">
                <a:solidFill>
                  <a:srgbClr val="7030A0"/>
                </a:solidFill>
              </a:rPr>
              <a:t>党的中心任务</a:t>
            </a:r>
            <a:r>
              <a:rPr lang="zh-CN" altLang="en-US" sz="3200" b="1"/>
              <a:t>是</a:t>
            </a:r>
            <a:r>
              <a:rPr lang="zh-CN" altLang="en-US" sz="3200" b="1">
                <a:solidFill>
                  <a:srgbClr val="FF0000"/>
                </a:solidFill>
              </a:rPr>
              <a:t>领导工人运动</a:t>
            </a:r>
            <a:r>
              <a:rPr lang="zh-CN" altLang="en-US" sz="3200" b="1"/>
              <a:t>。</a:t>
            </a:r>
            <a:endParaRPr lang="zh-CN" altLang="en-US" sz="3200" b="1"/>
          </a:p>
          <a:p>
            <a:pPr marL="0" indent="0">
              <a:buNone/>
            </a:pPr>
            <a:endParaRPr lang="zh-CN" altLang="en-US" sz="3200" b="1"/>
          </a:p>
          <a:p>
            <a:r>
              <a:rPr lang="zh-CN" altLang="en-US" sz="3200" b="1">
                <a:sym typeface="+mn-ea"/>
              </a:rPr>
              <a:t>意义：中共一大正式宣告了中国共产党的成立。</a:t>
            </a:r>
            <a:endParaRPr lang="zh-CN" altLang="en-US" sz="3200" b="1"/>
          </a:p>
          <a:p>
            <a:pPr marL="0" indent="0">
              <a:buNone/>
            </a:pPr>
            <a:r>
              <a:rPr lang="zh-CN" altLang="en-US" sz="3200" b="1">
                <a:sym typeface="+mn-ea"/>
              </a:rPr>
              <a:t>               </a:t>
            </a:r>
            <a:r>
              <a:rPr lang="zh-CN" altLang="en-US" sz="3200" b="1">
                <a:solidFill>
                  <a:srgbClr val="7030A0"/>
                </a:solidFill>
                <a:sym typeface="+mn-ea"/>
              </a:rPr>
              <a:t>自从有了中国共产党，中国革命的面目焕然一新（毛泽东）。</a:t>
            </a:r>
            <a:endParaRPr lang="zh-CN" altLang="en-US" sz="3200" b="1">
              <a:sym typeface="+mn-ea"/>
            </a:endParaRPr>
          </a:p>
          <a:p>
            <a:endParaRPr lang="en-US" altLang="zh-CN" sz="3200" b="1"/>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45490" y="989330"/>
            <a:ext cx="11047095" cy="1198880"/>
          </a:xfrm>
          <a:prstGeom prst="rect">
            <a:avLst/>
          </a:prstGeom>
          <a:noFill/>
          <a:ln w="28575" cmpd="sng">
            <a:noFill/>
            <a:prstDash val="solid"/>
          </a:ln>
        </p:spPr>
        <p:txBody>
          <a:bodyPr wrap="square" rtlCol="0">
            <a:spAutoFit/>
          </a:bodyPr>
          <a:p>
            <a:r>
              <a:rPr lang="zh-CN" altLang="en-US" sz="3600" b="1">
                <a:latin typeface="宋体" panose="02010600030101010101" pitchFamily="2" charset="-122"/>
                <a:ea typeface="宋体" panose="02010600030101010101" pitchFamily="2" charset="-122"/>
                <a:cs typeface="宋体" panose="02010600030101010101" pitchFamily="2" charset="-122"/>
              </a:rPr>
              <a:t>【思考】“自从有了中国共产党，中国革命的面目焕然一新”，“新”在哪里？</a:t>
            </a:r>
            <a:endParaRPr lang="zh-CN" altLang="en-US" sz="3600" b="1">
              <a:latin typeface="宋体" panose="02010600030101010101" pitchFamily="2" charset="-122"/>
              <a:ea typeface="宋体" panose="02010600030101010101" pitchFamily="2" charset="-122"/>
              <a:cs typeface="宋体" panose="02010600030101010101" pitchFamily="2" charset="-122"/>
            </a:endParaRPr>
          </a:p>
        </p:txBody>
      </p:sp>
      <p:sp>
        <p:nvSpPr>
          <p:cNvPr id="8" name="文本框 7"/>
          <p:cNvSpPr txBox="1"/>
          <p:nvPr/>
        </p:nvSpPr>
        <p:spPr>
          <a:xfrm>
            <a:off x="2620645" y="3220085"/>
            <a:ext cx="6950710" cy="2306955"/>
          </a:xfrm>
          <a:prstGeom prst="rect">
            <a:avLst/>
          </a:prstGeom>
          <a:noFill/>
          <a:ln w="28575" cmpd="sng">
            <a:noFill/>
            <a:prstDash val="solid"/>
          </a:ln>
        </p:spPr>
        <p:txBody>
          <a:bodyPr wrap="square" rtlCol="0">
            <a:spAutoFit/>
          </a:bodyPr>
          <a:p>
            <a:r>
              <a:rPr lang="zh-CN" altLang="en-US" sz="3600" b="1"/>
              <a:t>新的领导阶级：无产阶级 </a:t>
            </a:r>
            <a:endParaRPr lang="zh-CN" altLang="en-US" sz="3600" b="1"/>
          </a:p>
          <a:p>
            <a:r>
              <a:rPr lang="zh-CN" altLang="en-US" sz="3600" b="1"/>
              <a:t>新的领导力量：中国共产党</a:t>
            </a:r>
            <a:endParaRPr lang="zh-CN" altLang="en-US" sz="3600" b="1"/>
          </a:p>
          <a:p>
            <a:r>
              <a:rPr lang="zh-CN" altLang="en-US" sz="3600" b="1"/>
              <a:t>新的指导思想：马克思主义理论</a:t>
            </a:r>
            <a:endParaRPr lang="zh-CN" altLang="en-US" sz="3600" b="1"/>
          </a:p>
          <a:p>
            <a:r>
              <a:rPr lang="zh-CN" altLang="en-US" sz="3600" b="1"/>
              <a:t>新的革命前途：实现共产主义</a:t>
            </a:r>
            <a:endParaRPr lang="zh-CN" altLang="en-US" sz="36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0" name="文本框 99"/>
          <p:cNvSpPr txBox="1"/>
          <p:nvPr/>
        </p:nvSpPr>
        <p:spPr>
          <a:xfrm>
            <a:off x="788670" y="1197610"/>
            <a:ext cx="11049635" cy="3538220"/>
          </a:xfrm>
          <a:prstGeom prst="rect">
            <a:avLst/>
          </a:prstGeom>
          <a:noFill/>
          <a:ln w="9525">
            <a:noFill/>
          </a:ln>
        </p:spPr>
        <p:txBody>
          <a:bodyPr wrap="square">
            <a:spAutoFit/>
          </a:bodyPr>
          <a:p>
            <a:pPr indent="0"/>
            <a:r>
              <a:rPr lang="zh-CN" sz="3200" b="1">
                <a:ea typeface="宋体" panose="02010600030101010101" pitchFamily="2" charset="-122"/>
              </a:rPr>
              <a:t>①时间：1922年7月；</a:t>
            </a:r>
            <a:endParaRPr lang="zh-CN" sz="3200" b="1">
              <a:ea typeface="宋体" panose="02010600030101010101" pitchFamily="2" charset="-122"/>
            </a:endParaRPr>
          </a:p>
          <a:p>
            <a:pPr indent="0"/>
            <a:r>
              <a:rPr lang="zh-CN" sz="3200" b="1">
                <a:ea typeface="宋体" panose="02010600030101010101" pitchFamily="2" charset="-122"/>
              </a:rPr>
              <a:t>    地点：上海②内容：</a:t>
            </a:r>
            <a:r>
              <a:rPr lang="zh-CN" sz="3200" b="1">
                <a:solidFill>
                  <a:srgbClr val="FF0000"/>
                </a:solidFill>
                <a:ea typeface="宋体" panose="02010600030101010101" pitchFamily="2" charset="-122"/>
              </a:rPr>
              <a:t>最高纲领</a:t>
            </a:r>
            <a:r>
              <a:rPr lang="zh-CN" sz="3200" b="1">
                <a:ea typeface="宋体" panose="02010600030101010101" pitchFamily="2" charset="-122"/>
              </a:rPr>
              <a:t>是</a:t>
            </a:r>
            <a:r>
              <a:rPr lang="zh-CN" sz="3200" b="1">
                <a:solidFill>
                  <a:srgbClr val="FF0000"/>
                </a:solidFill>
                <a:ea typeface="宋体" panose="02010600030101010101" pitchFamily="2" charset="-122"/>
              </a:rPr>
              <a:t>实现共产主义</a:t>
            </a:r>
            <a:r>
              <a:rPr lang="zh-CN" sz="3200" b="1">
                <a:ea typeface="宋体" panose="02010600030101010101" pitchFamily="2" charset="-122"/>
              </a:rPr>
              <a:t>；</a:t>
            </a:r>
            <a:endParaRPr lang="zh-CN" sz="3200" b="1">
              <a:ea typeface="宋体" panose="02010600030101010101" pitchFamily="2" charset="-122"/>
            </a:endParaRPr>
          </a:p>
          <a:p>
            <a:pPr indent="0"/>
            <a:r>
              <a:rPr lang="zh-CN" sz="3200" b="1">
                <a:ea typeface="宋体" panose="02010600030101010101" pitchFamily="2" charset="-122"/>
              </a:rPr>
              <a:t>                  </a:t>
            </a:r>
            <a:r>
              <a:rPr lang="zh-CN" sz="3200" b="1">
                <a:solidFill>
                  <a:srgbClr val="FF0000"/>
                </a:solidFill>
                <a:ea typeface="宋体" panose="02010600030101010101" pitchFamily="2" charset="-122"/>
              </a:rPr>
              <a:t>最低纲领</a:t>
            </a:r>
            <a:r>
              <a:rPr lang="zh-CN" sz="3200" b="1">
                <a:ea typeface="宋体" panose="02010600030101010101" pitchFamily="2" charset="-122"/>
              </a:rPr>
              <a:t>，即</a:t>
            </a:r>
            <a:r>
              <a:rPr lang="zh-CN" sz="3200" b="1">
                <a:solidFill>
                  <a:srgbClr val="FF0000"/>
                </a:solidFill>
                <a:ea typeface="宋体" panose="02010600030101010101" pitchFamily="2" charset="-122"/>
              </a:rPr>
              <a:t>民主革命纲领</a:t>
            </a:r>
            <a:r>
              <a:rPr lang="zh-CN" sz="3200" b="1">
                <a:ea typeface="宋体" panose="02010600030101010101" pitchFamily="2" charset="-122"/>
              </a:rPr>
              <a:t>，是打倒军阀，推翻 </a:t>
            </a:r>
            <a:endParaRPr lang="zh-CN" sz="3200" b="1">
              <a:ea typeface="宋体" panose="02010600030101010101" pitchFamily="2" charset="-122"/>
            </a:endParaRPr>
          </a:p>
          <a:p>
            <a:pPr indent="0"/>
            <a:r>
              <a:rPr lang="zh-CN" sz="3200" b="1">
                <a:ea typeface="宋体" panose="02010600030101010101" pitchFamily="2" charset="-122"/>
              </a:rPr>
              <a:t>        国际帝国主义的压迫，统一中国为真正的民主共和国；</a:t>
            </a:r>
            <a:r>
              <a:rPr lang="en-US" sz="3200" b="1">
                <a:latin typeface="宋体" panose="02010600030101010101" pitchFamily="2" charset="-122"/>
              </a:rPr>
              <a:t>③</a:t>
            </a:r>
            <a:r>
              <a:rPr lang="zh-CN" sz="3200" b="1">
                <a:ea typeface="宋体" panose="02010600030101010101" pitchFamily="2" charset="-122"/>
              </a:rPr>
              <a:t>意义：中共二大制定的最低纲领是中国近代以来第一个</a:t>
            </a:r>
            <a:endParaRPr lang="zh-CN" sz="3200" b="1">
              <a:ea typeface="宋体" panose="02010600030101010101" pitchFamily="2" charset="-122"/>
            </a:endParaRPr>
          </a:p>
          <a:p>
            <a:pPr indent="0"/>
            <a:r>
              <a:rPr lang="zh-CN" sz="3200" b="1">
                <a:ea typeface="宋体" panose="02010600030101010101" pitchFamily="2" charset="-122"/>
              </a:rPr>
              <a:t>                </a:t>
            </a:r>
            <a:r>
              <a:rPr lang="zh-CN" sz="3200" b="1">
                <a:gradFill>
                  <a:gsLst>
                    <a:gs pos="0">
                      <a:srgbClr val="7B32B2"/>
                    </a:gs>
                    <a:gs pos="100000">
                      <a:srgbClr val="401A5D"/>
                    </a:gs>
                  </a:gsLst>
                  <a:lin scaled="0"/>
                </a:gradFill>
                <a:ea typeface="宋体" panose="02010600030101010101" pitchFamily="2" charset="-122"/>
              </a:rPr>
              <a:t> 彻底的反帝反封建的民主革命纲领</a:t>
            </a:r>
            <a:r>
              <a:rPr lang="zh-CN" sz="3200" b="1">
                <a:ea typeface="宋体" panose="02010600030101010101" pitchFamily="2" charset="-122"/>
              </a:rPr>
              <a:t>。</a:t>
            </a:r>
            <a:endParaRPr lang="zh-CN" altLang="en-US" sz="3200" b="1">
              <a:ea typeface="宋体" panose="02010600030101010101" pitchFamily="2" charset="-122"/>
            </a:endParaRPr>
          </a:p>
        </p:txBody>
      </p:sp>
      <p:sp>
        <p:nvSpPr>
          <p:cNvPr id="2" name="文本框 1"/>
          <p:cNvSpPr txBox="1"/>
          <p:nvPr/>
        </p:nvSpPr>
        <p:spPr>
          <a:xfrm>
            <a:off x="982345" y="323215"/>
            <a:ext cx="4547870" cy="645160"/>
          </a:xfrm>
          <a:prstGeom prst="rect">
            <a:avLst/>
          </a:prstGeom>
          <a:noFill/>
        </p:spPr>
        <p:txBody>
          <a:bodyPr wrap="square" rtlCol="0" anchor="t">
            <a:spAutoFit/>
          </a:bodyPr>
          <a:p>
            <a:pPr indent="0"/>
            <a:r>
              <a:rPr lang="en-US" altLang="zh-CN" sz="3600" b="1">
                <a:solidFill>
                  <a:srgbClr val="FF0000"/>
                </a:solidFill>
                <a:ea typeface="宋体" panose="02010600030101010101" pitchFamily="2" charset="-122"/>
                <a:sym typeface="+mn-ea"/>
              </a:rPr>
              <a:t>3</a:t>
            </a:r>
            <a:r>
              <a:rPr lang="zh-CN" altLang="en-US" sz="3600" b="1">
                <a:solidFill>
                  <a:srgbClr val="FF0000"/>
                </a:solidFill>
                <a:ea typeface="宋体" panose="02010600030101010101" pitchFamily="2" charset="-122"/>
                <a:sym typeface="+mn-ea"/>
              </a:rPr>
              <a:t>、</a:t>
            </a:r>
            <a:r>
              <a:rPr lang="zh-CN" sz="3600" b="1">
                <a:solidFill>
                  <a:srgbClr val="FF0000"/>
                </a:solidFill>
                <a:ea typeface="宋体" panose="02010600030101010101" pitchFamily="2" charset="-122"/>
                <a:sym typeface="+mn-ea"/>
              </a:rPr>
              <a:t>中共二大</a:t>
            </a:r>
            <a:endParaRPr lang="zh-CN" altLang="en-US" sz="3600" b="1">
              <a:solidFill>
                <a:srgbClr val="FF0000"/>
              </a:solidFill>
              <a:ea typeface="宋体" panose="02010600030101010101" pitchFamily="2" charset="-122"/>
              <a:sym typeface="+mn-ea"/>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07950" y="443230"/>
            <a:ext cx="6771005" cy="6330315"/>
          </a:xfrm>
        </p:spPr>
        <p:txBody>
          <a:bodyPr>
            <a:noAutofit/>
          </a:bodyPr>
          <a:p>
            <a:r>
              <a:rPr lang="zh-CN" altLang="en-US" sz="3600" b="1">
                <a:solidFill>
                  <a:srgbClr val="FF0000"/>
                </a:solidFill>
                <a:latin typeface="+mn-lt"/>
                <a:ea typeface="宋体" panose="02010600030101010101" pitchFamily="2" charset="-122"/>
                <a:cs typeface="+mn-cs"/>
              </a:rPr>
              <a:t>4、中共三大：</a:t>
            </a:r>
            <a:r>
              <a:rPr lang="zh-CN" altLang="en-US" sz="3200"/>
              <a:t>1923年6月12日至20日，在广州召开。</a:t>
            </a:r>
            <a:br>
              <a:rPr lang="zh-CN" altLang="en-US" sz="3200"/>
            </a:br>
            <a:r>
              <a:rPr lang="zh-CN" altLang="en-US" sz="3200"/>
              <a:t>大会的主要议程有三项：一、讨论党纲草案；二、</a:t>
            </a:r>
            <a:r>
              <a:rPr lang="zh-CN" altLang="en-US" sz="3200">
                <a:solidFill>
                  <a:srgbClr val="FF0000"/>
                </a:solidFill>
              </a:rPr>
              <a:t>讨论同国民党建立革命统一战线问题；</a:t>
            </a:r>
            <a:r>
              <a:rPr lang="zh-CN" altLang="en-US" sz="3200"/>
              <a:t>三、选举党的中央执行委员会。</a:t>
            </a:r>
            <a:br>
              <a:rPr lang="zh-CN" altLang="en-US" sz="3200"/>
            </a:br>
            <a:r>
              <a:rPr lang="zh-CN" altLang="en-US" sz="3200"/>
              <a:t>会议的中心议题是</a:t>
            </a:r>
            <a:r>
              <a:rPr lang="zh-CN" altLang="en-US" sz="3200">
                <a:solidFill>
                  <a:srgbClr val="FF0000"/>
                </a:solidFill>
              </a:rPr>
              <a:t>讨论与国民党合作、建立革命统一战线的问题</a:t>
            </a:r>
            <a:r>
              <a:rPr lang="zh-CN" altLang="en-US" sz="3200"/>
              <a:t>。陈独秀在报告中，着重说明了中国共产党决定和国民党建立革命统一战线的依据和过程。代表们就共产党员以个人身份加入国民党、建立革命统一战线的问题进行了热烈的讨论。</a:t>
            </a:r>
            <a:endParaRPr lang="zh-CN" altLang="en-US" sz="3200"/>
          </a:p>
        </p:txBody>
      </p:sp>
      <p:pic>
        <p:nvPicPr>
          <p:cNvPr id="4" name="内容占位符 3"/>
          <p:cNvPicPr>
            <a:picLocks noChangeAspect="1"/>
          </p:cNvPicPr>
          <p:nvPr>
            <p:ph idx="1"/>
          </p:nvPr>
        </p:nvPicPr>
        <p:blipFill>
          <a:blip r:embed="rId1"/>
          <a:stretch>
            <a:fillRect/>
          </a:stretch>
        </p:blipFill>
        <p:spPr>
          <a:xfrm>
            <a:off x="6937375" y="1912620"/>
            <a:ext cx="4762500" cy="3571875"/>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649095" y="1861820"/>
            <a:ext cx="8894445" cy="2265680"/>
          </a:xfrm>
        </p:spPr>
        <p:txBody>
          <a:bodyPr/>
          <a:p>
            <a:r>
              <a:rPr lang="zh-CN" altLang="en-US" sz="3200" b="1">
                <a:solidFill>
                  <a:srgbClr val="FF0000"/>
                </a:solidFill>
              </a:rPr>
              <a:t>国民革命</a:t>
            </a:r>
            <a:r>
              <a:rPr lang="zh-CN" altLang="en-US" sz="3200" b="1"/>
              <a:t>：国民革命是国共两党共同领导，以</a:t>
            </a:r>
            <a:endParaRPr lang="zh-CN" altLang="en-US" sz="3200" b="1"/>
          </a:p>
          <a:p>
            <a:pPr marL="0" indent="0">
              <a:buNone/>
            </a:pPr>
            <a:r>
              <a:rPr lang="zh-CN" altLang="en-US" sz="3200" b="1"/>
              <a:t>“国民革命”为口号的一场</a:t>
            </a:r>
            <a:r>
              <a:rPr lang="zh-CN" altLang="en-US" sz="3200" b="1">
                <a:solidFill>
                  <a:srgbClr val="FF0000"/>
                </a:solidFill>
              </a:rPr>
              <a:t>反对军阀和帝国主义</a:t>
            </a:r>
            <a:endParaRPr lang="zh-CN" altLang="en-US" sz="3200" b="1"/>
          </a:p>
          <a:p>
            <a:pPr marL="0" indent="0">
              <a:buNone/>
            </a:pPr>
            <a:r>
              <a:rPr lang="zh-CN" altLang="en-US" sz="3200" b="1"/>
              <a:t>  的全国性革命运动。</a:t>
            </a:r>
            <a:endParaRPr lang="zh-CN" altLang="en-US" sz="3200" b="1"/>
          </a:p>
        </p:txBody>
      </p:sp>
      <p:sp>
        <p:nvSpPr>
          <p:cNvPr id="4" name="标题 3"/>
          <p:cNvSpPr>
            <a:spLocks noGrp="1"/>
          </p:cNvSpPr>
          <p:nvPr>
            <p:ph type="title"/>
          </p:nvPr>
        </p:nvSpPr>
        <p:spPr>
          <a:xfrm>
            <a:off x="480060" y="250825"/>
            <a:ext cx="6712585" cy="840740"/>
          </a:xfrm>
        </p:spPr>
        <p:txBody>
          <a:bodyPr>
            <a:normAutofit/>
          </a:bodyPr>
          <a:p>
            <a:r>
              <a:rPr lang="zh-CN" altLang="en-US" b="1"/>
              <a:t>三、国共合作与</a:t>
            </a:r>
            <a:r>
              <a:rPr lang="zh-CN" altLang="en-US" b="1"/>
              <a:t>国民革命</a:t>
            </a:r>
            <a:endParaRPr lang="zh-CN" altLang="en-US" b="1"/>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Picture 2" descr="二七惨案"/>
          <p:cNvPicPr>
            <a:picLocks noGrp="1" noChangeAspect="1" noChangeArrowheads="1"/>
          </p:cNvPicPr>
          <p:nvPr>
            <p:ph idx="1"/>
          </p:nvPr>
        </p:nvPicPr>
        <p:blipFill>
          <a:blip r:embed="rId1" cstate="print"/>
          <a:srcRect/>
          <a:stretch>
            <a:fillRect/>
          </a:stretch>
        </p:blipFill>
        <p:spPr>
          <a:xfrm>
            <a:off x="1018528" y="1256668"/>
            <a:ext cx="3724031" cy="4786346"/>
          </a:xfrm>
          <a:prstGeom prst="snip2DiagRect">
            <a:avLst/>
          </a:prstGeom>
          <a:solidFill>
            <a:srgbClr val="FFFFFF">
              <a:shade val="85000"/>
            </a:srgbClr>
          </a:solidFill>
          <a:ln w="88900" cap="sq">
            <a:solidFill>
              <a:srgbClr val="FFFFFF"/>
            </a:solidFill>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5" name="TextBox 4"/>
          <p:cNvSpPr txBox="1"/>
          <p:nvPr/>
        </p:nvSpPr>
        <p:spPr>
          <a:xfrm>
            <a:off x="5744845" y="1102360"/>
            <a:ext cx="5332730" cy="2306955"/>
          </a:xfrm>
          <a:prstGeom prst="rect">
            <a:avLst/>
          </a:prstGeom>
          <a:noFill/>
        </p:spPr>
        <p:txBody>
          <a:bodyPr wrap="square">
            <a:spAutoFit/>
          </a:bodyPr>
          <a:lstStyle/>
          <a:p>
            <a:pPr marR="0" defTabSz="914400">
              <a:buClrTx/>
              <a:buSzTx/>
              <a:buFontTx/>
              <a:buNone/>
              <a:defRPr/>
            </a:pPr>
            <a:r>
              <a:rPr kumimoji="0" lang="zh-CN" altLang="en-US" sz="3600" kern="1200" cap="none" spc="300" normalizeH="0" baseline="0" noProof="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outerShdw blurRad="38100" dist="38100" dir="2700000" algn="tl">
                    <a:srgbClr val="000000">
                      <a:alpha val="43137"/>
                    </a:srgbClr>
                  </a:outerShdw>
                </a:effectLst>
                <a:latin typeface="Arial" panose="020B0604020202020204" pitchFamily="34" charset="0"/>
                <a:ea typeface="华文新魏" panose="02010800040101010101" pitchFamily="2" charset="-122"/>
                <a:cs typeface="+mn-cs"/>
              </a:rPr>
              <a:t>　　</a:t>
            </a:r>
            <a:r>
              <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Arial" panose="020B0604020202020204" pitchFamily="34" charset="0"/>
                <a:ea typeface="华文新魏" panose="02010800040101010101" pitchFamily="2" charset="-122"/>
                <a:cs typeface="+mn-cs"/>
              </a:rPr>
              <a:t>“头可断，工不可复！”</a:t>
            </a:r>
            <a:r>
              <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华文新魏" panose="02010800040101010101" pitchFamily="2" charset="-122"/>
                <a:ea typeface="华文新魏" panose="02010800040101010101" pitchFamily="2" charset="-122"/>
                <a:cs typeface="+mn-cs"/>
              </a:rPr>
              <a:t>京汉铁路总工会江岸分会委员长</a:t>
            </a:r>
            <a:r>
              <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Arial" panose="020B0604020202020204" pitchFamily="34" charset="0"/>
                <a:ea typeface="华文新魏" panose="02010800040101010101" pitchFamily="2" charset="-122"/>
                <a:cs typeface="+mn-cs"/>
              </a:rPr>
              <a:t>林祥谦英勇就义。</a:t>
            </a:r>
            <a:endParaRPr kumimoji="0" lang="zh-CN" altLang="en-US" sz="3600" kern="1200" cap="none" spc="300" normalizeH="0" baseline="0" noProof="0" dirty="0">
              <a:solidFill>
                <a:schemeClr val="tx1"/>
              </a:solidFill>
              <a:effectLst>
                <a:outerShdw blurRad="38100" dist="19050" dir="2700000" algn="tl" rotWithShape="0">
                  <a:schemeClr val="dk1">
                    <a:alpha val="40000"/>
                  </a:schemeClr>
                </a:outerShdw>
              </a:effectLst>
              <a:latin typeface="Arial" panose="020B0604020202020204" pitchFamily="34" charset="0"/>
              <a:ea typeface="华文新魏" panose="02010800040101010101" pitchFamily="2" charset="-122"/>
              <a:cs typeface="+mn-cs"/>
            </a:endParaRPr>
          </a:p>
        </p:txBody>
      </p:sp>
      <p:sp>
        <p:nvSpPr>
          <p:cNvPr id="12293" name="TextBox 7"/>
          <p:cNvSpPr txBox="1">
            <a:spLocks noChangeArrowheads="1"/>
          </p:cNvSpPr>
          <p:nvPr/>
        </p:nvSpPr>
        <p:spPr bwMode="auto">
          <a:xfrm>
            <a:off x="5881688" y="3408998"/>
            <a:ext cx="4572000" cy="583565"/>
          </a:xfrm>
          <a:prstGeom prst="rect">
            <a:avLst/>
          </a:prstGeom>
          <a:noFill/>
          <a:ln w="9525">
            <a:noFill/>
            <a:miter lim="800000"/>
          </a:ln>
        </p:spPr>
        <p:txBody>
          <a:bodyPr>
            <a:spAutoFit/>
          </a:bodyPr>
          <a:lstStyle/>
          <a:p>
            <a:pPr marR="0" algn="ctr" defTabSz="914400">
              <a:buClrTx/>
              <a:buSzTx/>
              <a:buFontTx/>
              <a:buNone/>
              <a:defRPr/>
            </a:pPr>
            <a:r>
              <a:rPr kumimoji="0" lang="zh-CN" altLang="en-US" sz="3200" kern="1200" cap="none" spc="0" normalizeH="0" baseline="0" noProof="0" dirty="0">
                <a:solidFill>
                  <a:prstClr val="black"/>
                </a:solidFill>
                <a:effectLst/>
                <a:latin typeface="+mn-ea"/>
                <a:ea typeface="+mn-ea"/>
                <a:cs typeface="+mn-cs"/>
              </a:rPr>
              <a:t>时间：</a:t>
            </a:r>
            <a:r>
              <a:rPr kumimoji="0" lang="en-US" altLang="zh-CN" sz="3200" kern="1200" cap="none" spc="0" normalizeH="0" baseline="0" noProof="0" dirty="0">
                <a:solidFill>
                  <a:prstClr val="black"/>
                </a:solidFill>
                <a:effectLst/>
                <a:latin typeface="+mn-ea"/>
                <a:ea typeface="+mn-ea"/>
                <a:cs typeface="+mn-cs"/>
              </a:rPr>
              <a:t>1922</a:t>
            </a:r>
            <a:r>
              <a:rPr kumimoji="0" lang="zh-CN" altLang="en-US" sz="3200" kern="1200" cap="none" spc="0" normalizeH="0" baseline="0" noProof="0" dirty="0">
                <a:solidFill>
                  <a:prstClr val="black"/>
                </a:solidFill>
                <a:effectLst/>
                <a:latin typeface="+mn-ea"/>
                <a:ea typeface="+mn-ea"/>
                <a:cs typeface="+mn-cs"/>
              </a:rPr>
              <a:t>年－</a:t>
            </a:r>
            <a:r>
              <a:rPr kumimoji="0" lang="en-US" altLang="zh-CN" sz="3200" kern="1200" cap="none" spc="0" normalizeH="0" baseline="0" noProof="0" dirty="0">
                <a:solidFill>
                  <a:prstClr val="black"/>
                </a:solidFill>
                <a:effectLst/>
                <a:latin typeface="+mn-ea"/>
                <a:ea typeface="+mn-ea"/>
                <a:cs typeface="+mn-cs"/>
              </a:rPr>
              <a:t>1923</a:t>
            </a:r>
            <a:r>
              <a:rPr kumimoji="0" lang="zh-CN" altLang="en-US" sz="3200" kern="1200" cap="none" spc="0" normalizeH="0" baseline="0" noProof="0" dirty="0">
                <a:solidFill>
                  <a:prstClr val="black"/>
                </a:solidFill>
                <a:effectLst/>
                <a:latin typeface="+mn-ea"/>
                <a:ea typeface="+mn-ea"/>
                <a:cs typeface="+mn-cs"/>
              </a:rPr>
              <a:t>年</a:t>
            </a:r>
            <a:endParaRPr kumimoji="0" lang="zh-CN" altLang="en-US" sz="3200" kern="1200" cap="none" spc="0" normalizeH="0" baseline="0" noProof="0" dirty="0">
              <a:solidFill>
                <a:prstClr val="black"/>
              </a:solidFill>
              <a:effectLst/>
              <a:latin typeface="+mn-ea"/>
              <a:ea typeface="+mn-ea"/>
              <a:cs typeface="+mn-cs"/>
            </a:endParaRPr>
          </a:p>
        </p:txBody>
      </p:sp>
      <p:sp>
        <p:nvSpPr>
          <p:cNvPr id="9" name="矩形 8"/>
          <p:cNvSpPr/>
          <p:nvPr/>
        </p:nvSpPr>
        <p:spPr>
          <a:xfrm>
            <a:off x="6504639" y="4225407"/>
            <a:ext cx="3659505" cy="175323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rPr>
              <a:t>教训？</a:t>
            </a:r>
            <a:endParaRPr kumimoji="0" lang="en-US" altLang="zh-CN"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rPr>
              <a:t>该怎么做？</a:t>
            </a:r>
            <a:endParaRPr kumimoji="0" lang="zh-CN" altLang="en-US" sz="5400" b="1" i="0" u="none" strike="noStrike" kern="1200" cap="none" spc="50" normalizeH="0" baseline="0" noProof="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uLnTx/>
              <a:uFillTx/>
              <a:latin typeface="华文新魏" panose="02010800040101010101" pitchFamily="2" charset="-122"/>
              <a:ea typeface="华文新魏" panose="02010800040101010101" pitchFamily="2" charset="-122"/>
              <a:cs typeface="+mn-cs"/>
            </a:endParaRPr>
          </a:p>
        </p:txBody>
      </p:sp>
      <p:sp>
        <p:nvSpPr>
          <p:cNvPr id="8" name="TextBox 7"/>
          <p:cNvSpPr txBox="1"/>
          <p:nvPr/>
        </p:nvSpPr>
        <p:spPr>
          <a:xfrm>
            <a:off x="2484438" y="187325"/>
            <a:ext cx="5000625" cy="706755"/>
          </a:xfrm>
          <a:prstGeom prst="rect">
            <a:avLst/>
          </a:prstGeom>
          <a:noFill/>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smtClean="0">
                <a:ln>
                  <a:noFill/>
                </a:ln>
                <a:solidFill>
                  <a:srgbClr val="FF0000"/>
                </a:solidFill>
                <a:effectLst/>
                <a:uLnTx/>
                <a:uFillTx/>
                <a:latin typeface="华文新魏" panose="02010800040101010101" pitchFamily="2" charset="-122"/>
                <a:ea typeface="华文新魏" panose="02010800040101010101" pitchFamily="2" charset="-122"/>
                <a:cs typeface="+mn-cs"/>
              </a:rPr>
              <a:t>第一次工人运动高潮</a:t>
            </a:r>
            <a:endParaRPr kumimoji="0" lang="zh-CN" altLang="en-US" sz="4000" b="1" i="0" u="none" strike="noStrike" kern="1200" cap="none" spc="0" normalizeH="0" baseline="0" noProof="0" smtClean="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transition advTm="22553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200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p:nvPr/>
        </p:nvSpPr>
        <p:spPr>
          <a:xfrm>
            <a:off x="294005" y="283210"/>
            <a:ext cx="11307445" cy="4498340"/>
          </a:xfrm>
          <a:prstGeom prst="rect">
            <a:avLst/>
          </a:prstGeom>
          <a:noFill/>
          <a:ln w="38100" cap="flat" cmpd="sng">
            <a:noFill/>
            <a:prstDash val="solid"/>
            <a:miter/>
            <a:headEnd type="none" w="med" len="med"/>
            <a:tailEnd type="none" w="med" len="med"/>
          </a:ln>
        </p:spPr>
        <p:txBody>
          <a:bodyPr wrap="square" anchor="t">
            <a:spAutoFit/>
          </a:bodyPr>
          <a:lstStyle/>
          <a:p>
            <a:pPr lvl="0" indent="0">
              <a:spcBef>
                <a:spcPct val="20000"/>
              </a:spcBef>
            </a:pP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材料一 中华民国就像我的孩子，他现在有淹死的危险。</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我向英国和美国求救，他们只顾着站在岸上嘲笑我。这时候，漂来了苏俄这根稻草。因为要淹死了，我决定抓住它。                  </a:t>
            </a:r>
            <a:endPar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lvl="0" indent="0">
              <a:spcBef>
                <a:spcPct val="20000"/>
              </a:spcBef>
            </a:pP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材料二 彼共产党成立未久，已有青年同志二百万人，可见彼等奋斗之成绩。</a:t>
            </a:r>
            <a:endPar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lvl="0" indent="0"/>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材料三 </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我目前正在改组中国国民党，使本党能有更多的农民、工人参加进来。</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rPr>
              <a:t>为了谋求社会的根本改革，还要努力唤起民众觉醒</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rPr>
              <a:t>……</a:t>
            </a:r>
            <a:endPar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endParaRPr>
          </a:p>
          <a:p>
            <a:pPr lvl="0" indent="0"/>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rPr>
              <a:t>                            </a:t>
            </a:r>
            <a:r>
              <a:rPr lang="en-US" altLang="zh-CN" sz="2400" b="1" dirty="0">
                <a:solidFill>
                  <a:srgbClr val="000000"/>
                </a:solidFill>
                <a:latin typeface="楷体_GB2312" panose="02010609030101010101" charset="-122"/>
                <a:ea typeface="楷体_GB2312" panose="02010609030101010101" charset="-122"/>
              </a:rPr>
              <a:t>                    </a:t>
            </a:r>
            <a:r>
              <a:rPr lang="en-US" altLang="zh-CN" sz="2400" b="1" dirty="0">
                <a:solidFill>
                  <a:srgbClr val="000000"/>
                </a:solidFill>
                <a:latin typeface="Arial" panose="020B0604020202020204" pitchFamily="34" charset="0"/>
                <a:ea typeface="楷体_GB2312" panose="02010609030101010101" charset="-122"/>
              </a:rPr>
              <a:t>—</a:t>
            </a:r>
            <a:r>
              <a:rPr lang="zh-CN" altLang="en-US" sz="2400" b="1" dirty="0">
                <a:solidFill>
                  <a:srgbClr val="000000"/>
                </a:solidFill>
                <a:latin typeface="楷体_GB2312" panose="02010609030101010101" charset="-122"/>
                <a:ea typeface="楷体_GB2312" panose="02010609030101010101" charset="-122"/>
              </a:rPr>
              <a:t>孙中山谈话录</a:t>
            </a:r>
            <a:endParaRPr lang="zh-CN" altLang="en-US" sz="2400" b="1" dirty="0">
              <a:solidFill>
                <a:srgbClr val="000000"/>
              </a:solidFill>
              <a:latin typeface="楷体_GB2312" panose="02010609030101010101" charset="-122"/>
              <a:ea typeface="楷体_GB2312" panose="02010609030101010101" charset="-122"/>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Rectangle 2"/>
          <p:cNvSpPr>
            <a:spLocks noChangeArrowheads="1"/>
          </p:cNvSpPr>
          <p:nvPr/>
        </p:nvSpPr>
        <p:spPr bwMode="auto">
          <a:xfrm>
            <a:off x="1849120" y="869315"/>
            <a:ext cx="8935720" cy="4399915"/>
          </a:xfrm>
          <a:prstGeom prst="rect">
            <a:avLst/>
          </a:prstGeom>
          <a:noFill/>
          <a:ln w="38100">
            <a:noFill/>
            <a:miter lim="800000"/>
          </a:ln>
          <a:effectLst>
            <a:prstShdw prst="shdw13" dist="53882" dir="13500000">
              <a:schemeClr val="bg2">
                <a:alpha val="50000"/>
              </a:schemeClr>
            </a:prstShdw>
          </a:effectLst>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　　当</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孙文</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为维护共和一次又一次的失败，他才</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意识到自己的孤独</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　　当</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共产党</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领导的工人运动一次又一次被军阀镇压，他们</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意识到自己的弱小</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　　于是</a:t>
            </a:r>
            <a:r>
              <a:rPr kumimoji="0" lang="zh-CN" altLang="en-US" sz="4000" b="1" i="0" u="none" strike="noStrike" kern="1200" cap="none" spc="0" normalizeH="0" baseline="0" noProof="0">
                <a:ln>
                  <a:noFill/>
                </a:ln>
                <a:solidFill>
                  <a:srgbClr val="FF0000"/>
                </a:solidFill>
                <a:effectLst/>
                <a:uLnTx/>
                <a:uFillTx/>
                <a:latin typeface="华文新魏" panose="02010800040101010101" pitchFamily="2" charset="-122"/>
                <a:ea typeface="华文新魏" panose="02010800040101010101" pitchFamily="2" charset="-122"/>
                <a:cs typeface="+mn-cs"/>
              </a:rPr>
              <a:t>我们的代表</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可以把急需伙伴的他们叫到一起，达成他们自己的同盟。</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a:p>
            <a:pPr marL="0" marR="0" lvl="0" indent="0" algn="r"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a:t>
            </a:r>
            <a:r>
              <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rPr>
              <a:t>共产国际</a:t>
            </a:r>
            <a:endParaRPr kumimoji="0" lang="zh-CN" altLang="en-US" sz="4000" b="1" i="0" u="none" strike="noStrike" kern="1200" cap="none" spc="0" normalizeH="0" baseline="0" noProof="0">
              <a:ln>
                <a:noFill/>
              </a:ln>
              <a:solidFill>
                <a:schemeClr val="tx1"/>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1619885"/>
            <a:ext cx="10515600" cy="4351338"/>
          </a:xfrm>
        </p:spPr>
        <p:txBody>
          <a:bodyPr/>
          <a:p>
            <a:pPr marL="0" indent="0">
              <a:buNone/>
            </a:pPr>
            <a:r>
              <a:rPr lang="zh-CN" altLang="en-US" sz="3600" b="1">
                <a:latin typeface="Times New Roman" panose="02020603050405020304" pitchFamily="2" charset="0"/>
                <a:cs typeface="Times New Roman" panose="02020603050405020304" pitchFamily="2" charset="0"/>
              </a:rPr>
              <a:t>（</a:t>
            </a:r>
            <a:r>
              <a:rPr lang="en-US" altLang="zh-CN" sz="3600" b="1">
                <a:latin typeface="Times New Roman" panose="02020603050405020304" pitchFamily="2" charset="0"/>
                <a:cs typeface="Times New Roman" panose="02020603050405020304" pitchFamily="2" charset="0"/>
              </a:rPr>
              <a:t>1</a:t>
            </a:r>
            <a:r>
              <a:rPr lang="zh-CN" altLang="en-US" sz="3600" b="1">
                <a:latin typeface="Times New Roman" panose="02020603050405020304" pitchFamily="2" charset="0"/>
                <a:cs typeface="Times New Roman" panose="02020603050405020304" pitchFamily="2" charset="0"/>
              </a:rPr>
              <a:t>）</a:t>
            </a:r>
            <a:r>
              <a:rPr lang="zh-CN" altLang="en-US" sz="3600" b="1"/>
              <a:t>条件：</a:t>
            </a:r>
            <a:endParaRPr lang="zh-CN" altLang="en-US" b="1"/>
          </a:p>
          <a:p>
            <a:r>
              <a:rPr lang="zh-CN" altLang="en-US" sz="3200" b="1"/>
              <a:t>①共产党：中共领导的第一次工人运动高潮遭到严重挫折，使其认识到建立</a:t>
            </a:r>
            <a:r>
              <a:rPr lang="zh-CN" altLang="en-US" sz="3200" b="1">
                <a:solidFill>
                  <a:srgbClr val="FF0000"/>
                </a:solidFill>
              </a:rPr>
              <a:t>革命统一战线</a:t>
            </a:r>
            <a:r>
              <a:rPr lang="zh-CN" altLang="en-US" sz="3200" b="1"/>
              <a:t>的必要性。</a:t>
            </a:r>
            <a:endParaRPr lang="zh-CN" altLang="en-US" sz="3200" b="1"/>
          </a:p>
          <a:p>
            <a:r>
              <a:rPr lang="zh-CN" altLang="en-US" sz="3200" b="1"/>
              <a:t>②国民党：在十月革命和五四运动之后，孙中山深感人民群众力量的伟大，同意以“</a:t>
            </a:r>
            <a:r>
              <a:rPr lang="zh-CN" altLang="en-US" sz="3200" b="1">
                <a:solidFill>
                  <a:srgbClr val="FF0000"/>
                </a:solidFill>
              </a:rPr>
              <a:t>党内</a:t>
            </a:r>
            <a:r>
              <a:rPr lang="zh-CN" altLang="en-US" sz="3200" b="1">
                <a:solidFill>
                  <a:srgbClr val="FF0000"/>
                </a:solidFill>
              </a:rPr>
              <a:t>合作</a:t>
            </a:r>
            <a:r>
              <a:rPr lang="zh-CN" altLang="en-US" sz="3200" b="1"/>
              <a:t>”的方式同中国共产党合作。</a:t>
            </a:r>
            <a:endParaRPr lang="zh-CN" altLang="en-US" sz="3200" b="1"/>
          </a:p>
          <a:p>
            <a:r>
              <a:rPr lang="zh-CN" altLang="en-US" sz="3200" b="1">
                <a:latin typeface="Calibri" panose="020F0502020204030204" charset="0"/>
              </a:rPr>
              <a:t>③国际：共产国际和苏俄的援助。</a:t>
            </a:r>
            <a:endParaRPr lang="zh-CN" altLang="en-US" sz="3200" b="1">
              <a:latin typeface="Calibri" panose="020F0502020204030204" charset="0"/>
            </a:endParaRPr>
          </a:p>
        </p:txBody>
      </p:sp>
      <p:sp>
        <p:nvSpPr>
          <p:cNvPr id="8" name="TextBox 7"/>
          <p:cNvSpPr txBox="1"/>
          <p:nvPr/>
        </p:nvSpPr>
        <p:spPr>
          <a:xfrm>
            <a:off x="962660" y="548640"/>
            <a:ext cx="6240145" cy="706755"/>
          </a:xfrm>
          <a:prstGeom prst="rect">
            <a:avLst/>
          </a:prstGeom>
          <a:noFill/>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4000" b="1" i="0" u="none" strike="noStrike" kern="1200" cap="none" spc="0" normalizeH="0" baseline="0" noProof="0" smtClean="0">
                <a:ln>
                  <a:noFill/>
                </a:ln>
                <a:solidFill>
                  <a:srgbClr val="FF0000"/>
                </a:solidFill>
                <a:effectLst/>
                <a:uLnTx/>
                <a:uFillTx/>
                <a:latin typeface="华文新魏" panose="02010800040101010101" pitchFamily="2" charset="-122"/>
                <a:ea typeface="华文新魏" panose="02010800040101010101" pitchFamily="2" charset="-122"/>
                <a:cs typeface="+mn-cs"/>
              </a:rPr>
              <a:t>1</a:t>
            </a:r>
            <a:r>
              <a:rPr kumimoji="0" lang="zh-CN" altLang="en-US" sz="4000" b="1" i="0" u="none" strike="noStrike" kern="1200" cap="none" spc="0" normalizeH="0" baseline="0" noProof="0" smtClean="0">
                <a:ln>
                  <a:noFill/>
                </a:ln>
                <a:solidFill>
                  <a:srgbClr val="FF0000"/>
                </a:solidFill>
                <a:effectLst/>
                <a:uLnTx/>
                <a:uFillTx/>
                <a:latin typeface="华文新魏" panose="02010800040101010101" pitchFamily="2" charset="-122"/>
                <a:ea typeface="华文新魏" panose="02010800040101010101" pitchFamily="2" charset="-122"/>
                <a:cs typeface="+mn-cs"/>
              </a:rPr>
              <a:t>、第一次国共合作</a:t>
            </a:r>
            <a:endParaRPr kumimoji="0" lang="zh-CN" altLang="en-US" sz="4000" b="1" i="0" u="none" strike="noStrike" kern="1200" cap="none" spc="0" normalizeH="0" baseline="0" noProof="0" smtClean="0">
              <a:ln>
                <a:noFill/>
              </a:ln>
              <a:solidFill>
                <a:srgbClr val="FF0000"/>
              </a:solidFill>
              <a:effectLst/>
              <a:uLnTx/>
              <a:uFillTx/>
              <a:latin typeface="华文新魏" panose="02010800040101010101" pitchFamily="2" charset="-122"/>
              <a:ea typeface="华文新魏" panose="02010800040101010101" pitchFamily="2" charset="-122"/>
              <a:cs typeface="+mn-cs"/>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内容占位符 4"/>
          <p:cNvSpPr/>
          <p:nvPr>
            <p:ph idx="1"/>
          </p:nvPr>
        </p:nvSpPr>
        <p:spPr>
          <a:xfrm>
            <a:off x="843280" y="348615"/>
            <a:ext cx="10902950" cy="6179820"/>
          </a:xfrm>
        </p:spPr>
        <p:txBody>
          <a:bodyPr>
            <a:normAutofit/>
          </a:bodyPr>
          <a:p>
            <a:pPr marL="0" indent="0">
              <a:lnSpc>
                <a:spcPct val="100000"/>
              </a:lnSpc>
              <a:buNone/>
            </a:pPr>
            <a:r>
              <a:rPr lang="zh-CN" altLang="en-US" sz="3600" b="1">
                <a:latin typeface="宋体" panose="02010600030101010101" pitchFamily="2" charset="-122"/>
                <a:ea typeface="宋体" panose="02010600030101010101" pitchFamily="2" charset="-122"/>
                <a:cs typeface="宋体" panose="02010600030101010101" pitchFamily="2" charset="-122"/>
              </a:rPr>
              <a:t>（</a:t>
            </a:r>
            <a:r>
              <a:rPr lang="en-US" altLang="zh-CN" sz="3600" b="1">
                <a:latin typeface="宋体" panose="02010600030101010101" pitchFamily="2" charset="-122"/>
                <a:ea typeface="宋体" panose="02010600030101010101" pitchFamily="2" charset="-122"/>
                <a:cs typeface="宋体" panose="02010600030101010101" pitchFamily="2" charset="-122"/>
              </a:rPr>
              <a:t>2</a:t>
            </a:r>
            <a:r>
              <a:rPr lang="zh-CN" altLang="en-US" sz="3600" b="1">
                <a:latin typeface="宋体" panose="02010600030101010101" pitchFamily="2" charset="-122"/>
                <a:ea typeface="宋体" panose="02010600030101010101" pitchFamily="2" charset="-122"/>
                <a:cs typeface="宋体" panose="02010600030101010101" pitchFamily="2" charset="-122"/>
              </a:rPr>
              <a:t>）标志：国民党一大的召开</a:t>
            </a:r>
            <a:endParaRPr lang="zh-CN" altLang="en-US"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①时间：</a:t>
            </a:r>
            <a:r>
              <a:rPr lang="zh-CN" altLang="en-US" sz="3200" b="1">
                <a:latin typeface="宋体" panose="02010600030101010101" pitchFamily="2" charset="-122"/>
                <a:ea typeface="宋体" panose="02010600030101010101" pitchFamily="2" charset="-122"/>
                <a:cs typeface="宋体" panose="02010600030101010101" pitchFamily="2" charset="-122"/>
                <a:sym typeface="+mn-ea"/>
              </a:rPr>
              <a:t>1924年初</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②</a:t>
            </a:r>
            <a:r>
              <a:rPr lang="zh-CN" altLang="en-US" sz="3200" b="1">
                <a:latin typeface="宋体" panose="02010600030101010101" pitchFamily="2" charset="-122"/>
                <a:ea typeface="宋体" panose="02010600030101010101" pitchFamily="2" charset="-122"/>
                <a:cs typeface="宋体" panose="02010600030101010101" pitchFamily="2" charset="-122"/>
              </a:rPr>
              <a:t>地点：广州</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sym typeface="+mn-ea"/>
              </a:rPr>
              <a:t>③</a:t>
            </a:r>
            <a:r>
              <a:rPr lang="zh-CN" altLang="en-US" sz="3200" b="1">
                <a:latin typeface="宋体" panose="02010600030101010101" pitchFamily="2" charset="-122"/>
                <a:ea typeface="宋体" panose="02010600030101010101" pitchFamily="2" charset="-122"/>
                <a:cs typeface="宋体" panose="02010600030101010101" pitchFamily="2" charset="-122"/>
              </a:rPr>
              <a:t>内容：合作方式：</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党内合作</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        合作基础：</a:t>
            </a:r>
            <a:r>
              <a:rPr lang="en-US" altLang="zh-CN" sz="3200" b="1">
                <a:latin typeface="宋体" panose="02010600030101010101" pitchFamily="2" charset="-122"/>
                <a:ea typeface="宋体" panose="02010600030101010101" pitchFamily="2" charset="-122"/>
                <a:cs typeface="宋体" panose="02010600030101010101" pitchFamily="2" charset="-122"/>
              </a:rPr>
              <a:t>“</a:t>
            </a:r>
            <a:r>
              <a:rPr lang="zh-CN" altLang="en-US" sz="3200" b="1">
                <a:latin typeface="宋体" panose="02010600030101010101" pitchFamily="2" charset="-122"/>
                <a:ea typeface="宋体" panose="02010600030101010101" pitchFamily="2" charset="-122"/>
                <a:cs typeface="宋体" panose="02010600030101010101" pitchFamily="2" charset="-122"/>
              </a:rPr>
              <a:t>新三民主义</a:t>
            </a:r>
            <a:r>
              <a:rPr lang="en-US" altLang="zh-CN" sz="3200" b="1">
                <a:latin typeface="宋体" panose="02010600030101010101" pitchFamily="2" charset="-122"/>
                <a:ea typeface="宋体" panose="02010600030101010101" pitchFamily="2" charset="-122"/>
                <a:cs typeface="宋体" panose="02010600030101010101" pitchFamily="2" charset="-122"/>
              </a:rPr>
              <a:t>”</a:t>
            </a:r>
            <a:endParaRPr lang="en-US" altLang="zh-CN"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en-US" altLang="zh-CN" sz="3200" b="1">
                <a:latin typeface="宋体" panose="02010600030101010101" pitchFamily="2" charset="-122"/>
                <a:ea typeface="宋体" panose="02010600030101010101" pitchFamily="2" charset="-122"/>
                <a:cs typeface="宋体" panose="02010600030101010101" pitchFamily="2" charset="-122"/>
              </a:rPr>
              <a:t>        </a:t>
            </a:r>
            <a:r>
              <a:rPr lang="zh-CN" altLang="en-US" sz="3200" b="1">
                <a:latin typeface="宋体" panose="02010600030101010101" pitchFamily="2" charset="-122"/>
                <a:ea typeface="宋体" panose="02010600030101010101" pitchFamily="2" charset="-122"/>
                <a:cs typeface="宋体" panose="02010600030101010101" pitchFamily="2" charset="-122"/>
              </a:rPr>
              <a:t>合作政策：联俄、联共、扶助农工三大政策</a:t>
            </a:r>
            <a:endParaRPr lang="zh-CN" altLang="en-US" sz="3200" b="1">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④影响：</a:t>
            </a: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国共合作的实现</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        革命统一战线的正式建立</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rPr>
              <a:t>        国民革命运动由此兴起</a:t>
            </a:r>
            <a:endParaRPr lang="zh-CN" altLang="en-US" sz="3200" b="1">
              <a:solidFill>
                <a:srgbClr val="FF0000"/>
              </a:solidFill>
              <a:latin typeface="宋体" panose="02010600030101010101" pitchFamily="2" charset="-122"/>
              <a:ea typeface="宋体" panose="02010600030101010101" pitchFamily="2" charset="-122"/>
              <a:cs typeface="宋体" panose="02010600030101010101" pitchFamily="2" charset="-122"/>
            </a:endParaRPr>
          </a:p>
          <a:p>
            <a:pPr marL="0" indent="0">
              <a:lnSpc>
                <a:spcPct val="100000"/>
              </a:lnSpc>
              <a:buNone/>
            </a:pPr>
            <a:r>
              <a:rPr lang="zh-CN" altLang="en-US" sz="3200" b="1">
                <a:latin typeface="宋体" panose="02010600030101010101" pitchFamily="2" charset="-122"/>
                <a:ea typeface="宋体" panose="02010600030101010101" pitchFamily="2" charset="-122"/>
                <a:cs typeface="宋体" panose="02010600030101010101" pitchFamily="2" charset="-122"/>
              </a:rPr>
              <a:t>⑤表现：北伐战争</a:t>
            </a:r>
            <a:endParaRPr lang="zh-CN" altLang="en-US" sz="3200" b="1">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tretch>
            <a:fillRect/>
          </a:stretch>
        </p:blipFill>
        <p:spPr>
          <a:xfrm>
            <a:off x="1449705" y="461645"/>
            <a:ext cx="9836150" cy="5157470"/>
          </a:xfrm>
          <a:prstGeom prst="rect">
            <a:avLst/>
          </a:prstGeom>
        </p:spPr>
      </p:pic>
      <p:sp>
        <p:nvSpPr>
          <p:cNvPr id="6" name="文本框 5"/>
          <p:cNvSpPr txBox="1"/>
          <p:nvPr/>
        </p:nvSpPr>
        <p:spPr>
          <a:xfrm>
            <a:off x="2418715" y="5925820"/>
            <a:ext cx="7864475" cy="521970"/>
          </a:xfrm>
          <a:prstGeom prst="rect">
            <a:avLst/>
          </a:prstGeom>
          <a:noFill/>
        </p:spPr>
        <p:txBody>
          <a:bodyPr wrap="square" rtlCol="0">
            <a:spAutoFit/>
          </a:bodyPr>
          <a:p>
            <a:r>
              <a:rPr lang="zh-CN" altLang="en-US" sz="2800" b="1"/>
              <a:t>中国国民党第一次全国代表大会（</a:t>
            </a:r>
            <a:r>
              <a:rPr lang="en-US" altLang="zh-CN" sz="2800" b="1">
                <a:latin typeface="Times New Roman" panose="02020603050405020304" pitchFamily="2" charset="0"/>
                <a:cs typeface="Times New Roman" panose="02020603050405020304" pitchFamily="2" charset="0"/>
              </a:rPr>
              <a:t>1924</a:t>
            </a:r>
            <a:r>
              <a:rPr lang="zh-CN" altLang="en-US" sz="2800" b="1">
                <a:latin typeface="Times New Roman" panose="02020603050405020304" pitchFamily="2" charset="0"/>
                <a:cs typeface="Times New Roman" panose="02020603050405020304" pitchFamily="2" charset="0"/>
              </a:rPr>
              <a:t>年</a:t>
            </a:r>
            <a:r>
              <a:rPr lang="en-US" altLang="zh-CN" sz="2800" b="1">
                <a:latin typeface="Times New Roman" panose="02020603050405020304" pitchFamily="2" charset="0"/>
                <a:cs typeface="Times New Roman" panose="02020603050405020304" pitchFamily="2" charset="0"/>
              </a:rPr>
              <a:t>1</a:t>
            </a:r>
            <a:r>
              <a:rPr lang="zh-CN" altLang="en-US" sz="2800" b="1">
                <a:latin typeface="Times New Roman" panose="02020603050405020304" pitchFamily="2" charset="0"/>
                <a:cs typeface="Times New Roman" panose="02020603050405020304" pitchFamily="2" charset="0"/>
              </a:rPr>
              <a:t>月</a:t>
            </a:r>
            <a:r>
              <a:rPr lang="zh-CN" altLang="en-US" sz="2800" b="1"/>
              <a:t>）</a:t>
            </a:r>
            <a:endParaRPr lang="zh-CN" altLang="en-US" sz="2800" b="1"/>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6546" name="文本框 236545"/>
          <p:cNvSpPr txBox="1"/>
          <p:nvPr/>
        </p:nvSpPr>
        <p:spPr>
          <a:xfrm>
            <a:off x="2091055" y="58103"/>
            <a:ext cx="8153400" cy="706755"/>
          </a:xfrm>
          <a:prstGeom prst="rect">
            <a:avLst/>
          </a:prstGeom>
          <a:noFill/>
          <a:ln w="9525">
            <a:noFill/>
          </a:ln>
        </p:spPr>
        <p:txBody>
          <a:bodyPr>
            <a:spAutoFit/>
          </a:bodyPr>
          <a:p>
            <a:pPr algn="ctr">
              <a:spcBef>
                <a:spcPct val="50000"/>
              </a:spcBef>
            </a:pPr>
            <a:r>
              <a:rPr lang="zh-CN" altLang="en-US" sz="4000" b="1" dirty="0">
                <a:solidFill>
                  <a:srgbClr val="FF0000"/>
                </a:solidFill>
                <a:effectLst/>
                <a:latin typeface="黑体" panose="02010609060101010101" charset="-122"/>
                <a:ea typeface="黑体" panose="02010609060101010101" charset="-122"/>
              </a:rPr>
              <a:t>新旧三民主义之内容比较</a:t>
            </a:r>
            <a:endParaRPr lang="zh-CN" altLang="en-US" sz="4000" b="1" dirty="0">
              <a:solidFill>
                <a:srgbClr val="FF0000"/>
              </a:solidFill>
              <a:effectLst/>
              <a:latin typeface="黑体" panose="02010609060101010101" charset="-122"/>
              <a:ea typeface="黑体" panose="02010609060101010101" charset="-122"/>
            </a:endParaRPr>
          </a:p>
        </p:txBody>
      </p:sp>
      <p:graphicFrame>
        <p:nvGraphicFramePr>
          <p:cNvPr id="236547" name="表格 236546"/>
          <p:cNvGraphicFramePr/>
          <p:nvPr/>
        </p:nvGraphicFramePr>
        <p:xfrm>
          <a:off x="508000" y="765175"/>
          <a:ext cx="10052050" cy="5986780"/>
        </p:xfrm>
        <a:graphic>
          <a:graphicData uri="http://schemas.openxmlformats.org/drawingml/2006/table">
            <a:tbl>
              <a:tblPr/>
              <a:tblGrid>
                <a:gridCol w="1045845"/>
                <a:gridCol w="2090420"/>
                <a:gridCol w="3620135"/>
                <a:gridCol w="3295650"/>
              </a:tblGrid>
              <a:tr h="81407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buNone/>
                      </a:pPr>
                      <a:r>
                        <a:rPr lang="zh-CN" altLang="en-US" b="1" dirty="0">
                          <a:solidFill>
                            <a:srgbClr val="A50021"/>
                          </a:solidFill>
                          <a:latin typeface="黑体" panose="02010609060101010101" charset="-122"/>
                          <a:ea typeface="黑体" panose="02010609060101010101" charset="-122"/>
                        </a:rPr>
                        <a:t>新发展</a:t>
                      </a:r>
                      <a:endParaRPr lang="zh-CN" altLang="en-US" b="1" dirty="0">
                        <a:solidFill>
                          <a:srgbClr val="A50021"/>
                        </a:solidFill>
                        <a:latin typeface="黑体" panose="02010609060101010101" charset="-122"/>
                        <a:ea typeface="黑体" panose="02010609060101010101" charset="-122"/>
                      </a:endParaRPr>
                    </a:p>
                  </a:txBody>
                  <a:tcPr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7145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15709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30111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36575" name="文本框 236574"/>
          <p:cNvSpPr txBox="1"/>
          <p:nvPr/>
        </p:nvSpPr>
        <p:spPr>
          <a:xfrm>
            <a:off x="1558925" y="895350"/>
            <a:ext cx="2000250" cy="521970"/>
          </a:xfrm>
          <a:prstGeom prst="rect">
            <a:avLst/>
          </a:prstGeom>
          <a:noFill/>
          <a:ln w="76200">
            <a:noFill/>
          </a:ln>
        </p:spPr>
        <p:txBody>
          <a:bodyPr wrap="square">
            <a:spAutoFit/>
          </a:bodyPr>
          <a:p>
            <a:pPr>
              <a:spcBef>
                <a:spcPct val="50000"/>
              </a:spcBef>
            </a:pPr>
            <a:r>
              <a:rPr lang="zh-CN" altLang="en-US" sz="2800" b="1" dirty="0">
                <a:solidFill>
                  <a:srgbClr val="A50021"/>
                </a:solidFill>
                <a:latin typeface="黑体" panose="02010609060101010101" charset="-122"/>
                <a:ea typeface="黑体" panose="02010609060101010101" charset="-122"/>
              </a:rPr>
              <a:t>旧三民主义</a:t>
            </a:r>
            <a:endParaRPr lang="zh-CN" altLang="en-US" sz="2800" b="1" dirty="0">
              <a:solidFill>
                <a:srgbClr val="A50021"/>
              </a:solidFill>
              <a:latin typeface="黑体" panose="02010609060101010101" charset="-122"/>
              <a:ea typeface="黑体" panose="02010609060101010101" charset="-122"/>
            </a:endParaRPr>
          </a:p>
        </p:txBody>
      </p:sp>
      <p:sp>
        <p:nvSpPr>
          <p:cNvPr id="236576" name="文本框 236575"/>
          <p:cNvSpPr txBox="1"/>
          <p:nvPr/>
        </p:nvSpPr>
        <p:spPr>
          <a:xfrm>
            <a:off x="3945255" y="863600"/>
            <a:ext cx="2997835" cy="521970"/>
          </a:xfrm>
          <a:prstGeom prst="rect">
            <a:avLst/>
          </a:prstGeom>
          <a:noFill/>
          <a:ln w="57150">
            <a:noFill/>
          </a:ln>
        </p:spPr>
        <p:txBody>
          <a:bodyPr wrap="square">
            <a:spAutoFit/>
          </a:bodyPr>
          <a:p>
            <a:pPr>
              <a:spcBef>
                <a:spcPct val="50000"/>
              </a:spcBef>
            </a:pPr>
            <a:r>
              <a:rPr lang="en-US" altLang="zh-CN" sz="2800" b="1" dirty="0">
                <a:solidFill>
                  <a:srgbClr val="A50021"/>
                </a:solidFill>
                <a:latin typeface="黑体" panose="02010609060101010101" charset="-122"/>
                <a:ea typeface="黑体" panose="02010609060101010101" charset="-122"/>
              </a:rPr>
              <a:t>    </a:t>
            </a:r>
            <a:r>
              <a:rPr lang="zh-CN" altLang="en-US" sz="2800" b="1" dirty="0">
                <a:solidFill>
                  <a:srgbClr val="A50021"/>
                </a:solidFill>
                <a:latin typeface="黑体" panose="02010609060101010101" charset="-122"/>
                <a:ea typeface="黑体" panose="02010609060101010101" charset="-122"/>
              </a:rPr>
              <a:t>新三民主义</a:t>
            </a:r>
            <a:endParaRPr lang="zh-CN" altLang="en-US" sz="2800" b="1" dirty="0">
              <a:solidFill>
                <a:srgbClr val="A50021"/>
              </a:solidFill>
              <a:latin typeface="黑体" panose="02010609060101010101" charset="-122"/>
              <a:ea typeface="黑体" panose="02010609060101010101" charset="-122"/>
            </a:endParaRPr>
          </a:p>
        </p:txBody>
      </p:sp>
      <p:sp>
        <p:nvSpPr>
          <p:cNvPr id="236577" name="文本框 236576"/>
          <p:cNvSpPr txBox="1"/>
          <p:nvPr/>
        </p:nvSpPr>
        <p:spPr>
          <a:xfrm>
            <a:off x="508000" y="1783715"/>
            <a:ext cx="1241425" cy="1076325"/>
          </a:xfrm>
          <a:prstGeom prst="rect">
            <a:avLst/>
          </a:prstGeom>
          <a:noFill/>
          <a:ln w="9525">
            <a:noFill/>
          </a:ln>
        </p:spPr>
        <p:txBody>
          <a:bodyPr>
            <a:spAutoFit/>
          </a:bodyPr>
          <a:p>
            <a:pPr>
              <a:spcBef>
                <a:spcPct val="50000"/>
              </a:spcBef>
            </a:pPr>
            <a:r>
              <a:rPr lang="zh-CN" altLang="en-US" sz="3200" b="1" dirty="0">
                <a:solidFill>
                  <a:srgbClr val="0000CC"/>
                </a:solidFill>
                <a:latin typeface="黑体" panose="02010609060101010101" charset="-122"/>
                <a:ea typeface="黑体" panose="02010609060101010101" charset="-122"/>
              </a:rPr>
              <a:t>民族主义</a:t>
            </a:r>
            <a:endParaRPr lang="zh-CN" altLang="en-US" sz="2800" b="1" dirty="0">
              <a:solidFill>
                <a:srgbClr val="0000CC"/>
              </a:solidFill>
              <a:latin typeface="黑体" panose="02010609060101010101" charset="-122"/>
              <a:ea typeface="黑体" panose="02010609060101010101" charset="-122"/>
            </a:endParaRPr>
          </a:p>
        </p:txBody>
      </p:sp>
      <p:sp>
        <p:nvSpPr>
          <p:cNvPr id="236578" name="文本框 236577"/>
          <p:cNvSpPr txBox="1"/>
          <p:nvPr/>
        </p:nvSpPr>
        <p:spPr>
          <a:xfrm>
            <a:off x="560705" y="3789363"/>
            <a:ext cx="1135063" cy="1076325"/>
          </a:xfrm>
          <a:prstGeom prst="rect">
            <a:avLst/>
          </a:prstGeom>
          <a:noFill/>
          <a:ln w="9525">
            <a:noFill/>
          </a:ln>
        </p:spPr>
        <p:txBody>
          <a:bodyPr>
            <a:spAutoFit/>
          </a:bodyPr>
          <a:p>
            <a:pPr>
              <a:spcBef>
                <a:spcPct val="50000"/>
              </a:spcBef>
            </a:pPr>
            <a:r>
              <a:rPr lang="zh-CN" altLang="en-US" sz="3200" b="1" dirty="0">
                <a:solidFill>
                  <a:srgbClr val="0000CC"/>
                </a:solidFill>
                <a:latin typeface="黑体" panose="02010609060101010101" charset="-122"/>
                <a:ea typeface="黑体" panose="02010609060101010101" charset="-122"/>
              </a:rPr>
              <a:t>民权主义</a:t>
            </a:r>
            <a:endParaRPr lang="zh-CN" altLang="en-US" sz="3200" b="1" dirty="0">
              <a:solidFill>
                <a:srgbClr val="0000CC"/>
              </a:solidFill>
              <a:latin typeface="黑体" panose="02010609060101010101" charset="-122"/>
              <a:ea typeface="黑体" panose="02010609060101010101" charset="-122"/>
            </a:endParaRPr>
          </a:p>
        </p:txBody>
      </p:sp>
      <p:sp>
        <p:nvSpPr>
          <p:cNvPr id="236579" name="文本框 236578"/>
          <p:cNvSpPr txBox="1"/>
          <p:nvPr/>
        </p:nvSpPr>
        <p:spPr>
          <a:xfrm>
            <a:off x="508000" y="5529898"/>
            <a:ext cx="1135063" cy="1076325"/>
          </a:xfrm>
          <a:prstGeom prst="rect">
            <a:avLst/>
          </a:prstGeom>
          <a:noFill/>
          <a:ln w="9525">
            <a:noFill/>
          </a:ln>
        </p:spPr>
        <p:txBody>
          <a:bodyPr>
            <a:spAutoFit/>
          </a:bodyPr>
          <a:p>
            <a:pPr>
              <a:spcBef>
                <a:spcPct val="50000"/>
              </a:spcBef>
            </a:pPr>
            <a:r>
              <a:rPr lang="zh-CN" altLang="en-US" sz="3200" b="1" dirty="0">
                <a:solidFill>
                  <a:srgbClr val="0000CC"/>
                </a:solidFill>
                <a:latin typeface="黑体" panose="02010609060101010101" charset="-122"/>
                <a:ea typeface="黑体" panose="02010609060101010101" charset="-122"/>
              </a:rPr>
              <a:t>民生主义</a:t>
            </a:r>
            <a:endParaRPr lang="zh-CN" altLang="en-US" sz="3200" b="1" dirty="0">
              <a:solidFill>
                <a:srgbClr val="0000CC"/>
              </a:solidFill>
              <a:latin typeface="黑体" panose="02010609060101010101" charset="-122"/>
              <a:ea typeface="黑体" panose="02010609060101010101" charset="-122"/>
            </a:endParaRPr>
          </a:p>
        </p:txBody>
      </p:sp>
      <p:sp>
        <p:nvSpPr>
          <p:cNvPr id="236580" name="文本框 236579"/>
          <p:cNvSpPr txBox="1"/>
          <p:nvPr/>
        </p:nvSpPr>
        <p:spPr>
          <a:xfrm>
            <a:off x="1643063" y="1857375"/>
            <a:ext cx="2087562" cy="1383665"/>
          </a:xfrm>
          <a:prstGeom prst="rect">
            <a:avLst/>
          </a:prstGeom>
          <a:noFill/>
          <a:ln w="9525">
            <a:noFill/>
          </a:ln>
        </p:spPr>
        <p:txBody>
          <a:bodyPr>
            <a:spAutoFit/>
          </a:bodyPr>
          <a:p>
            <a:pPr>
              <a:spcBef>
                <a:spcPct val="50000"/>
              </a:spcBef>
            </a:pPr>
            <a:r>
              <a:rPr lang="zh-CN" altLang="en-US" sz="2800" b="1" dirty="0">
                <a:latin typeface="黑体" panose="02010609060101010101" charset="-122"/>
                <a:ea typeface="黑体" panose="02010609060101010101" charset="-122"/>
              </a:rPr>
              <a:t>反对民族压迫，反对满洲贵族统治 </a:t>
            </a:r>
            <a:endParaRPr lang="zh-CN" altLang="en-US" sz="2800" b="1" dirty="0">
              <a:latin typeface="黑体" panose="02010609060101010101" charset="-122"/>
              <a:ea typeface="黑体" panose="02010609060101010101" charset="-122"/>
            </a:endParaRPr>
          </a:p>
        </p:txBody>
      </p:sp>
      <p:sp>
        <p:nvSpPr>
          <p:cNvPr id="236581" name="文本框 236580"/>
          <p:cNvSpPr txBox="1"/>
          <p:nvPr/>
        </p:nvSpPr>
        <p:spPr>
          <a:xfrm>
            <a:off x="1643380" y="3482340"/>
            <a:ext cx="2011045" cy="1383665"/>
          </a:xfrm>
          <a:prstGeom prst="rect">
            <a:avLst/>
          </a:prstGeom>
          <a:noFill/>
          <a:ln w="9525">
            <a:noFill/>
          </a:ln>
        </p:spPr>
        <p:txBody>
          <a:bodyPr wrap="square">
            <a:spAutoFit/>
          </a:bodyPr>
          <a:p>
            <a:pPr>
              <a:spcBef>
                <a:spcPct val="50000"/>
              </a:spcBef>
            </a:pPr>
            <a:r>
              <a:rPr lang="zh-CN" altLang="en-US" sz="2800" b="1" dirty="0">
                <a:latin typeface="黑体" panose="02010609060101010101" charset="-122"/>
                <a:ea typeface="黑体" panose="02010609060101010101" charset="-122"/>
              </a:rPr>
              <a:t>推翻帝制，建立资产阶级共和国</a:t>
            </a:r>
            <a:endParaRPr lang="zh-CN" altLang="en-US" sz="2800" b="1" dirty="0">
              <a:latin typeface="黑体" panose="02010609060101010101" charset="-122"/>
              <a:ea typeface="黑体" panose="02010609060101010101" charset="-122"/>
            </a:endParaRPr>
          </a:p>
        </p:txBody>
      </p:sp>
      <p:sp>
        <p:nvSpPr>
          <p:cNvPr id="236582" name="文本框 236581"/>
          <p:cNvSpPr txBox="1"/>
          <p:nvPr/>
        </p:nvSpPr>
        <p:spPr>
          <a:xfrm>
            <a:off x="1559560" y="5915660"/>
            <a:ext cx="1903095" cy="521970"/>
          </a:xfrm>
          <a:prstGeom prst="rect">
            <a:avLst/>
          </a:prstGeom>
          <a:noFill/>
          <a:ln w="9525">
            <a:noFill/>
          </a:ln>
        </p:spPr>
        <p:txBody>
          <a:bodyPr wrap="square">
            <a:spAutoFit/>
          </a:bodyPr>
          <a:p>
            <a:r>
              <a:rPr lang="zh-CN" altLang="en-US" sz="2800" b="1" dirty="0">
                <a:latin typeface="黑体" panose="02010609060101010101" charset="-122"/>
                <a:ea typeface="黑体" panose="02010609060101010101" charset="-122"/>
              </a:rPr>
              <a:t>平均地权</a:t>
            </a:r>
            <a:endParaRPr lang="zh-CN" altLang="en-US" sz="2800" b="1" dirty="0">
              <a:latin typeface="黑体" panose="02010609060101010101" charset="-122"/>
              <a:ea typeface="黑体" panose="02010609060101010101" charset="-122"/>
            </a:endParaRPr>
          </a:p>
        </p:txBody>
      </p:sp>
      <p:sp>
        <p:nvSpPr>
          <p:cNvPr id="236583" name="文本框 236582"/>
          <p:cNvSpPr txBox="1"/>
          <p:nvPr/>
        </p:nvSpPr>
        <p:spPr>
          <a:xfrm>
            <a:off x="3655060" y="1484630"/>
            <a:ext cx="3578225" cy="1814830"/>
          </a:xfrm>
          <a:prstGeom prst="rect">
            <a:avLst/>
          </a:prstGeom>
          <a:noFill/>
          <a:ln w="9525">
            <a:noFill/>
          </a:ln>
        </p:spPr>
        <p:txBody>
          <a:bodyPr wrap="square">
            <a:spAutoFit/>
          </a:bodyPr>
          <a:p>
            <a:r>
              <a:rPr lang="zh-CN" altLang="en-US" sz="2800" b="1" dirty="0">
                <a:latin typeface="黑体" panose="02010609060101010101" charset="-122"/>
                <a:ea typeface="黑体" panose="02010609060101010101" charset="-122"/>
              </a:rPr>
              <a:t>中国民族自求解放，反对帝国主义侵略；中国境内各民族一</a:t>
            </a:r>
            <a:endParaRPr lang="zh-CN" altLang="en-US" sz="2800" b="1" dirty="0">
              <a:latin typeface="黑体" panose="02010609060101010101" charset="-122"/>
              <a:ea typeface="黑体" panose="02010609060101010101" charset="-122"/>
            </a:endParaRPr>
          </a:p>
          <a:p>
            <a:r>
              <a:rPr lang="zh-CN" altLang="en-US" sz="2800" b="1" dirty="0">
                <a:latin typeface="黑体" panose="02010609060101010101" charset="-122"/>
                <a:ea typeface="黑体" panose="02010609060101010101" charset="-122"/>
              </a:rPr>
              <a:t>律平等</a:t>
            </a:r>
            <a:endParaRPr lang="zh-CN" altLang="en-US" sz="2800" b="1" dirty="0">
              <a:latin typeface="黑体" panose="02010609060101010101" charset="-122"/>
              <a:ea typeface="黑体" panose="02010609060101010101" charset="-122"/>
            </a:endParaRPr>
          </a:p>
        </p:txBody>
      </p:sp>
      <p:sp>
        <p:nvSpPr>
          <p:cNvPr id="236584" name="文本框 236583"/>
          <p:cNvSpPr txBox="1"/>
          <p:nvPr/>
        </p:nvSpPr>
        <p:spPr>
          <a:xfrm>
            <a:off x="3730625" y="3344545"/>
            <a:ext cx="3502660" cy="2245360"/>
          </a:xfrm>
          <a:prstGeom prst="rect">
            <a:avLst/>
          </a:prstGeom>
          <a:noFill/>
          <a:ln w="9525">
            <a:noFill/>
          </a:ln>
        </p:spPr>
        <p:txBody>
          <a:bodyPr wrap="square">
            <a:spAutoFit/>
          </a:bodyPr>
          <a:p>
            <a:pPr>
              <a:spcBef>
                <a:spcPct val="50000"/>
              </a:spcBef>
            </a:pPr>
            <a:r>
              <a:rPr lang="zh-CN" altLang="en-US" sz="2800" b="1" dirty="0">
                <a:latin typeface="黑体" panose="02010609060101010101" charset="-122"/>
                <a:ea typeface="黑体" panose="02010609060101010101" charset="-122"/>
              </a:rPr>
              <a:t>民权为一般平民所共有，凡真正反对帝国主义之个人及团体，均得享有一切自由及权利。</a:t>
            </a:r>
            <a:endParaRPr lang="zh-CN" altLang="en-US" sz="2800" b="1" dirty="0">
              <a:latin typeface="黑体" panose="02010609060101010101" charset="-122"/>
              <a:ea typeface="黑体" panose="02010609060101010101" charset="-122"/>
            </a:endParaRPr>
          </a:p>
        </p:txBody>
      </p:sp>
      <p:sp>
        <p:nvSpPr>
          <p:cNvPr id="236585" name="文本框 236584"/>
          <p:cNvSpPr txBox="1"/>
          <p:nvPr/>
        </p:nvSpPr>
        <p:spPr>
          <a:xfrm>
            <a:off x="3790950" y="5485130"/>
            <a:ext cx="3442335" cy="1383665"/>
          </a:xfrm>
          <a:prstGeom prst="rect">
            <a:avLst/>
          </a:prstGeom>
          <a:noFill/>
          <a:ln w="9525">
            <a:noFill/>
          </a:ln>
        </p:spPr>
        <p:txBody>
          <a:bodyPr wrap="square">
            <a:spAutoFit/>
          </a:bodyPr>
          <a:p>
            <a:pPr algn="ctr"/>
            <a:r>
              <a:rPr lang="zh-CN" altLang="en-US" sz="2800" b="1" dirty="0">
                <a:latin typeface="黑体" panose="02010609060101010101" charset="-122"/>
                <a:ea typeface="黑体" panose="02010609060101010101" charset="-122"/>
              </a:rPr>
              <a:t>平均地权</a:t>
            </a:r>
            <a:endParaRPr lang="zh-CN" altLang="en-US" sz="2800" b="1" dirty="0">
              <a:latin typeface="黑体" panose="02010609060101010101" charset="-122"/>
              <a:ea typeface="黑体" panose="02010609060101010101" charset="-122"/>
            </a:endParaRPr>
          </a:p>
          <a:p>
            <a:pPr algn="ctr"/>
            <a:r>
              <a:rPr lang="en-US" altLang="zh-CN" sz="2800" b="1" dirty="0">
                <a:latin typeface="黑体" panose="02010609060101010101" charset="-122"/>
                <a:ea typeface="黑体" panose="02010609060101010101" charset="-122"/>
              </a:rPr>
              <a:t>(</a:t>
            </a:r>
            <a:r>
              <a:rPr lang="zh-CN" altLang="en-US" sz="2800" b="1" dirty="0">
                <a:latin typeface="黑体" panose="02010609060101010101" charset="-122"/>
                <a:ea typeface="黑体" panose="02010609060101010101" charset="-122"/>
              </a:rPr>
              <a:t>后提耕者有其田）</a:t>
            </a:r>
            <a:endParaRPr lang="zh-CN" altLang="en-US" sz="2800" b="1">
              <a:latin typeface="黑体" panose="02010609060101010101" charset="-122"/>
              <a:ea typeface="黑体" panose="02010609060101010101" charset="-122"/>
            </a:endParaRPr>
          </a:p>
          <a:p>
            <a:pPr algn="ctr"/>
            <a:r>
              <a:rPr lang="zh-CN" altLang="en-US" sz="2800" b="1" dirty="0">
                <a:latin typeface="黑体" panose="02010609060101010101" charset="-122"/>
                <a:ea typeface="黑体" panose="02010609060101010101" charset="-122"/>
              </a:rPr>
              <a:t>节制资本</a:t>
            </a:r>
            <a:endParaRPr lang="zh-CN" altLang="en-US" sz="2800" b="1" dirty="0">
              <a:latin typeface="黑体" panose="02010609060101010101" charset="-122"/>
              <a:ea typeface="黑体" panose="02010609060101010101" charset="-122"/>
            </a:endParaRPr>
          </a:p>
        </p:txBody>
      </p:sp>
      <p:sp>
        <p:nvSpPr>
          <p:cNvPr id="236586" name="矩形 236585"/>
          <p:cNvSpPr/>
          <p:nvPr/>
        </p:nvSpPr>
        <p:spPr>
          <a:xfrm>
            <a:off x="7688263" y="1906588"/>
            <a:ext cx="3016250" cy="953135"/>
          </a:xfrm>
          <a:prstGeom prst="rect">
            <a:avLst/>
          </a:prstGeom>
          <a:noFill/>
          <a:ln w="9525">
            <a:noFill/>
          </a:ln>
        </p:spPr>
        <p:txBody>
          <a:bodyPr>
            <a:spAutoFit/>
          </a:bodyPr>
          <a:p>
            <a:r>
              <a:rPr lang="zh-CN" altLang="en-US" sz="2800" b="1" dirty="0">
                <a:solidFill>
                  <a:srgbClr val="0000CC"/>
                </a:solidFill>
                <a:latin typeface="黑体" panose="02010609060101010101" charset="-122"/>
                <a:ea typeface="黑体" panose="02010609060101010101" charset="-122"/>
              </a:rPr>
              <a:t>明确提出反帝；</a:t>
            </a:r>
            <a:endParaRPr lang="zh-CN" altLang="en-US" sz="2800" b="1" dirty="0">
              <a:solidFill>
                <a:srgbClr val="0000CC"/>
              </a:solidFill>
              <a:latin typeface="黑体" panose="02010609060101010101" charset="-122"/>
              <a:ea typeface="黑体" panose="02010609060101010101" charset="-122"/>
            </a:endParaRPr>
          </a:p>
          <a:p>
            <a:r>
              <a:rPr lang="zh-CN" altLang="en-US" sz="2800" b="1" dirty="0">
                <a:solidFill>
                  <a:srgbClr val="0000CC"/>
                </a:solidFill>
                <a:latin typeface="黑体" panose="02010609060101010101" charset="-122"/>
                <a:ea typeface="黑体" panose="02010609060101010101" charset="-122"/>
              </a:rPr>
              <a:t>反满到民族平等</a:t>
            </a:r>
            <a:endParaRPr lang="zh-CN" altLang="en-US" sz="2800" b="1" dirty="0">
              <a:solidFill>
                <a:srgbClr val="0000CC"/>
              </a:solidFill>
              <a:latin typeface="黑体" panose="02010609060101010101" charset="-122"/>
              <a:ea typeface="黑体" panose="02010609060101010101" charset="-122"/>
            </a:endParaRPr>
          </a:p>
        </p:txBody>
      </p:sp>
      <p:sp>
        <p:nvSpPr>
          <p:cNvPr id="236587" name="矩形 236586"/>
          <p:cNvSpPr/>
          <p:nvPr/>
        </p:nvSpPr>
        <p:spPr>
          <a:xfrm>
            <a:off x="7535863" y="5589588"/>
            <a:ext cx="3455987" cy="953135"/>
          </a:xfrm>
          <a:prstGeom prst="rect">
            <a:avLst/>
          </a:prstGeom>
          <a:noFill/>
          <a:ln w="9525">
            <a:noFill/>
          </a:ln>
        </p:spPr>
        <p:txBody>
          <a:bodyPr>
            <a:spAutoFit/>
          </a:bodyPr>
          <a:p>
            <a:r>
              <a:rPr lang="zh-CN" altLang="en-US" sz="2800" b="1" dirty="0">
                <a:solidFill>
                  <a:srgbClr val="0000CC"/>
                </a:solidFill>
                <a:latin typeface="黑体" panose="02010609060101010101" charset="-122"/>
                <a:ea typeface="黑体" panose="02010609060101010101" charset="-122"/>
              </a:rPr>
              <a:t>增加节制资本</a:t>
            </a:r>
            <a:endParaRPr lang="zh-CN" altLang="en-US" sz="2800" b="1" dirty="0">
              <a:solidFill>
                <a:srgbClr val="0000CC"/>
              </a:solidFill>
              <a:latin typeface="黑体" panose="02010609060101010101" charset="-122"/>
              <a:ea typeface="黑体" panose="02010609060101010101" charset="-122"/>
            </a:endParaRPr>
          </a:p>
          <a:p>
            <a:r>
              <a:rPr lang="en-US" altLang="zh-CN" sz="2800" b="1" dirty="0">
                <a:solidFill>
                  <a:srgbClr val="0000CC"/>
                </a:solidFill>
                <a:latin typeface="黑体" panose="02010609060101010101" charset="-122"/>
                <a:ea typeface="黑体" panose="02010609060101010101" charset="-122"/>
              </a:rPr>
              <a:t>“</a:t>
            </a:r>
            <a:r>
              <a:rPr lang="zh-CN" altLang="en-US" sz="2800" b="1" dirty="0">
                <a:solidFill>
                  <a:srgbClr val="0000CC"/>
                </a:solidFill>
                <a:latin typeface="黑体" panose="02010609060101010101" charset="-122"/>
                <a:ea typeface="黑体" panose="02010609060101010101" charset="-122"/>
              </a:rPr>
              <a:t>耕者有其田</a:t>
            </a:r>
            <a:r>
              <a:rPr lang="en-US" altLang="zh-CN" sz="2800" b="1" dirty="0">
                <a:solidFill>
                  <a:srgbClr val="0000CC"/>
                </a:solidFill>
                <a:latin typeface="黑体" panose="02010609060101010101" charset="-122"/>
                <a:ea typeface="黑体" panose="02010609060101010101" charset="-122"/>
              </a:rPr>
              <a:t>”</a:t>
            </a:r>
            <a:r>
              <a:rPr lang="zh-CN" altLang="en-US" sz="2800" b="1" dirty="0">
                <a:solidFill>
                  <a:srgbClr val="0000CC"/>
                </a:solidFill>
                <a:latin typeface="黑体" panose="02010609060101010101" charset="-122"/>
                <a:ea typeface="黑体" panose="02010609060101010101" charset="-122"/>
              </a:rPr>
              <a:t> </a:t>
            </a:r>
            <a:endParaRPr lang="zh-CN" altLang="en-US" sz="2800" b="1" dirty="0">
              <a:solidFill>
                <a:srgbClr val="0000CC"/>
              </a:solidFill>
              <a:latin typeface="黑体" panose="02010609060101010101" charset="-122"/>
              <a:ea typeface="黑体" panose="02010609060101010101" charset="-122"/>
            </a:endParaRPr>
          </a:p>
        </p:txBody>
      </p:sp>
      <p:sp>
        <p:nvSpPr>
          <p:cNvPr id="236588" name="矩形 236587"/>
          <p:cNvSpPr/>
          <p:nvPr/>
        </p:nvSpPr>
        <p:spPr>
          <a:xfrm>
            <a:off x="7608888" y="3851275"/>
            <a:ext cx="3124200" cy="953135"/>
          </a:xfrm>
          <a:prstGeom prst="rect">
            <a:avLst/>
          </a:prstGeom>
          <a:noFill/>
          <a:ln w="9525">
            <a:noFill/>
          </a:ln>
        </p:spPr>
        <p:txBody>
          <a:bodyPr>
            <a:spAutoFit/>
          </a:bodyPr>
          <a:p>
            <a:r>
              <a:rPr lang="zh-CN" altLang="en-US" sz="2800" b="1" dirty="0">
                <a:solidFill>
                  <a:srgbClr val="0000CC"/>
                </a:solidFill>
                <a:latin typeface="黑体" panose="02010609060101010101" charset="-122"/>
                <a:ea typeface="黑体" panose="02010609060101010101" charset="-122"/>
              </a:rPr>
              <a:t>强调民权普遍性；</a:t>
            </a:r>
            <a:endParaRPr lang="zh-CN" altLang="en-US" sz="2800" b="1" dirty="0">
              <a:solidFill>
                <a:srgbClr val="0000CC"/>
              </a:solidFill>
              <a:latin typeface="黑体" panose="02010609060101010101" charset="-122"/>
              <a:ea typeface="黑体" panose="02010609060101010101" charset="-122"/>
            </a:endParaRPr>
          </a:p>
          <a:p>
            <a:r>
              <a:rPr lang="zh-CN" altLang="en-US" sz="2800" b="1" dirty="0">
                <a:solidFill>
                  <a:srgbClr val="0000CC"/>
                </a:solidFill>
                <a:latin typeface="黑体" panose="02010609060101010101" charset="-122"/>
                <a:ea typeface="黑体" panose="02010609060101010101" charset="-122"/>
              </a:rPr>
              <a:t>反帝反封相结合</a:t>
            </a:r>
            <a:endParaRPr lang="zh-CN" altLang="en-US" sz="2800" b="1" dirty="0">
              <a:solidFill>
                <a:srgbClr val="0000CC"/>
              </a:solidFill>
              <a:latin typeface="黑体" panose="02010609060101010101" charset="-122"/>
              <a:ea typeface="黑体" panose="02010609060101010101" charset="-122"/>
            </a:endParaRPr>
          </a:p>
        </p:txBody>
      </p:sp>
      <p:sp>
        <p:nvSpPr>
          <p:cNvPr id="13337" name="矩形 13336"/>
          <p:cNvSpPr/>
          <p:nvPr/>
        </p:nvSpPr>
        <p:spPr>
          <a:xfrm>
            <a:off x="7611110" y="1857375"/>
            <a:ext cx="2879725" cy="1079500"/>
          </a:xfrm>
          <a:prstGeom prst="rect">
            <a:avLst/>
          </a:prstGeom>
          <a:solidFill>
            <a:srgbClr val="FFFF99"/>
          </a:solidFill>
          <a:ln w="9525" cap="flat" cmpd="sng">
            <a:solidFill>
              <a:schemeClr val="tx1"/>
            </a:solidFill>
            <a:prstDash val="solid"/>
            <a:miter/>
            <a:headEnd type="none" w="med" len="med"/>
            <a:tailEnd type="none" w="med" len="med"/>
          </a:ln>
        </p:spPr>
        <p:txBody>
          <a:bodyPr wrap="none" anchor="ctr"/>
          <a:p>
            <a:pPr marL="0" marR="0" lvl="0" indent="0" algn="ctr" defTabSz="914400" rtl="0" eaLnBrk="1" fontAlgn="base" latinLnBrk="0" hangingPunct="1">
              <a:lnSpc>
                <a:spcPct val="100000"/>
              </a:lnSpc>
              <a:spcBef>
                <a:spcPct val="0"/>
              </a:spcBef>
              <a:spcAft>
                <a:spcPct val="0"/>
              </a:spcAft>
              <a:buClr>
                <a:srgbClr val="000000"/>
              </a:buClr>
              <a:buSzTx/>
              <a:buFontTx/>
              <a:buNone/>
              <a:defRPr/>
            </a:pPr>
            <a:r>
              <a:rPr kumimoji="0" lang="en-US" altLang="zh-CN" sz="40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宋体" panose="02010600030101010101" pitchFamily="2" charset="-122"/>
                <a:cs typeface="+mn-ea"/>
              </a:rPr>
              <a:t>“</a:t>
            </a:r>
            <a:r>
              <a:rPr kumimoji="0" lang="zh-CN" altLang="en-US" sz="40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宋体" panose="02010600030101010101" pitchFamily="2" charset="-122"/>
                <a:cs typeface="+mn-ea"/>
              </a:rPr>
              <a:t>新”在</a:t>
            </a:r>
            <a:r>
              <a:rPr kumimoji="0" lang="zh-CN" altLang="en-US" sz="40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宋体" panose="02010600030101010101" pitchFamily="2" charset="-122"/>
                <a:cs typeface="+mn-ea"/>
              </a:rPr>
              <a:t>反帝</a:t>
            </a:r>
            <a:endParaRPr kumimoji="0" lang="zh-CN" altLang="en-US" sz="40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宋体" panose="02010600030101010101" pitchFamily="2" charset="-122"/>
              <a:cs typeface="+mn-cs"/>
            </a:endParaRPr>
          </a:p>
        </p:txBody>
      </p:sp>
      <p:sp>
        <p:nvSpPr>
          <p:cNvPr id="13339" name="文本框 13338"/>
          <p:cNvSpPr txBox="1"/>
          <p:nvPr/>
        </p:nvSpPr>
        <p:spPr>
          <a:xfrm>
            <a:off x="7609205" y="3623310"/>
            <a:ext cx="2950845" cy="1568450"/>
          </a:xfrm>
          <a:prstGeom prst="rect">
            <a:avLst/>
          </a:prstGeom>
          <a:solidFill>
            <a:srgbClr val="FFFF99"/>
          </a:solidFill>
          <a:ln w="9525" cap="flat" cmpd="sng">
            <a:solidFill>
              <a:schemeClr val="tx1"/>
            </a:solidFill>
            <a:prstDash val="solid"/>
            <a:miter/>
            <a:headEnd type="none" w="med" len="med"/>
            <a:tailEnd type="none" w="med" len="med"/>
          </a:ln>
        </p:spPr>
        <p:txBody>
          <a:bodyPr wrap="square">
            <a:spAutoFit/>
          </a:bodyPr>
          <a:p>
            <a:pPr marL="0" marR="0" lvl="0" indent="0" algn="l" defTabSz="914400" rtl="0" eaLnBrk="1" fontAlgn="base" latinLnBrk="0" hangingPunct="1">
              <a:lnSpc>
                <a:spcPct val="100000"/>
              </a:lnSpc>
              <a:spcBef>
                <a:spcPct val="50000"/>
              </a:spcBef>
              <a:spcAft>
                <a:spcPct val="0"/>
              </a:spcAft>
              <a:buClr>
                <a:srgbClr val="000000"/>
              </a:buClr>
              <a:buSzTx/>
              <a:buFontTx/>
              <a:buNone/>
              <a:defRPr/>
            </a:pPr>
            <a:r>
              <a:rPr kumimoji="0" lang="en-US" altLang="zh-CN" sz="3200" b="1" i="0" u="none" strike="noStrike" kern="1200" cap="none" spc="0" normalizeH="0" baseline="0" noProof="1">
                <a:ln>
                  <a:noFill/>
                </a:ln>
                <a:solidFill>
                  <a:schemeClr val="tx1"/>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a:t>
            </a:r>
            <a:r>
              <a:rPr kumimoji="0" lang="zh-CN" altLang="en-US" sz="3200" b="1" i="0" u="none" strike="noStrike" kern="1200" cap="none" spc="0" normalizeH="0" baseline="0" noProof="1">
                <a:ln>
                  <a:noFill/>
                </a:ln>
                <a:solidFill>
                  <a:schemeClr val="tx1"/>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新”在</a:t>
            </a: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民权的普遍性</a:t>
            </a:r>
            <a:r>
              <a:rPr kumimoji="0" lang="zh-CN" altLang="en-US" sz="3200" b="1" i="0" u="none" strike="noStrike" kern="1200" cap="none" spc="0" normalizeH="0" baseline="0" noProof="1">
                <a:ln>
                  <a:noFill/>
                </a:ln>
                <a:solidFill>
                  <a:schemeClr val="tx1"/>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和</a:t>
            </a: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可行性</a:t>
            </a:r>
            <a:endPar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cs"/>
            </a:endParaRPr>
          </a:p>
        </p:txBody>
      </p:sp>
      <p:sp>
        <p:nvSpPr>
          <p:cNvPr id="13338" name="矩形 13337"/>
          <p:cNvSpPr/>
          <p:nvPr/>
        </p:nvSpPr>
        <p:spPr>
          <a:xfrm>
            <a:off x="7536180" y="5383213"/>
            <a:ext cx="2879725" cy="1368425"/>
          </a:xfrm>
          <a:prstGeom prst="rect">
            <a:avLst/>
          </a:prstGeom>
          <a:solidFill>
            <a:srgbClr val="FFFF99"/>
          </a:solidFill>
          <a:ln w="9525" cap="flat" cmpd="sng">
            <a:solidFill>
              <a:schemeClr val="tx1"/>
            </a:solidFill>
            <a:prstDash val="solid"/>
            <a:miter/>
            <a:headEnd type="none" w="med" len="med"/>
            <a:tailEnd type="none" w="med" len="med"/>
          </a:ln>
        </p:spPr>
        <p:txBody>
          <a:bodyPr wrap="none" anchor="ctr"/>
          <a:p>
            <a:pPr marL="0" marR="0" lvl="0" indent="0" algn="ctr" defTabSz="914400" rtl="0" eaLnBrk="1" fontAlgn="base" latinLnBrk="0" hangingPunct="1">
              <a:lnSpc>
                <a:spcPct val="100000"/>
              </a:lnSpc>
              <a:spcBef>
                <a:spcPct val="0"/>
              </a:spcBef>
              <a:spcAft>
                <a:spcPct val="0"/>
              </a:spcAft>
              <a:buClr>
                <a:srgbClr val="000000"/>
              </a:buClr>
              <a:buSzTx/>
              <a:buFontTx/>
              <a:buNone/>
              <a:defRPr/>
            </a:pPr>
            <a:r>
              <a:rPr kumimoji="0" lang="en-US" altLang="zh-CN" sz="32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a:t>
            </a:r>
            <a:r>
              <a:rPr kumimoji="0" lang="zh-CN" altLang="en-US" sz="3200" b="1" i="0" u="none" strike="noStrike" kern="1200" cap="none" spc="0" normalizeH="0" baseline="0" noProof="1">
                <a:ln>
                  <a:noFill/>
                </a:ln>
                <a:solidFill>
                  <a:schemeClr val="tx2"/>
                </a:solidFill>
                <a:effectLst>
                  <a:outerShdw blurRad="38100" dist="38100" dir="2700000">
                    <a:srgbClr val="FFFFFF"/>
                  </a:outerShdw>
                </a:effectLst>
                <a:uLnTx/>
                <a:uFillTx/>
                <a:latin typeface="Times New Roman" panose="02020603050405020304" pitchFamily="2" charset="0"/>
                <a:ea typeface="黑体" panose="02010609060101010101" charset="-122"/>
                <a:cs typeface="+mn-ea"/>
              </a:rPr>
              <a:t>新”在</a:t>
            </a: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更</a:t>
            </a:r>
            <a:endPar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cs"/>
            </a:endParaRPr>
          </a:p>
          <a:p>
            <a:pPr marL="0" marR="0" lvl="0" indent="0" algn="ctr" defTabSz="914400" rtl="0" eaLnBrk="1" fontAlgn="base" latinLnBrk="0" hangingPunct="1">
              <a:lnSpc>
                <a:spcPct val="100000"/>
              </a:lnSpc>
              <a:spcBef>
                <a:spcPct val="0"/>
              </a:spcBef>
              <a:spcAft>
                <a:spcPct val="0"/>
              </a:spcAft>
              <a:buClr>
                <a:srgbClr val="000000"/>
              </a:buClr>
              <a:buSzTx/>
              <a:buFontTx/>
              <a:buNone/>
              <a:defRPr/>
            </a:pPr>
            <a:r>
              <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ea"/>
              </a:rPr>
              <a:t>关注农民和工人</a:t>
            </a:r>
            <a:endParaRPr kumimoji="0" lang="zh-CN" altLang="en-US" sz="3200" b="1" i="0" u="none" strike="noStrike" kern="1200" cap="none" spc="0" normalizeH="0" baseline="0" noProof="1">
              <a:ln>
                <a:noFill/>
              </a:ln>
              <a:solidFill>
                <a:srgbClr val="FF0000"/>
              </a:solidFill>
              <a:effectLst>
                <a:outerShdw blurRad="38100" dist="38100" dir="2700000">
                  <a:srgbClr val="000000"/>
                </a:outerShdw>
              </a:effectLst>
              <a:uLnTx/>
              <a:uFillTx/>
              <a:latin typeface="Times New Roman" panose="02020603050405020304" pitchFamily="2" charset="0"/>
              <a:ea typeface="黑体" panose="02010609060101010101" charset="-122"/>
              <a:cs typeface="+mn-cs"/>
            </a:endParaRPr>
          </a:p>
        </p:txBody>
      </p:sp>
      <p:sp>
        <p:nvSpPr>
          <p:cNvPr id="13334" name="文本框 13333"/>
          <p:cNvSpPr txBox="1"/>
          <p:nvPr/>
        </p:nvSpPr>
        <p:spPr>
          <a:xfrm>
            <a:off x="10704830" y="2122170"/>
            <a:ext cx="996950" cy="521970"/>
          </a:xfrm>
          <a:prstGeom prst="rect">
            <a:avLst/>
          </a:prstGeom>
          <a:solidFill>
            <a:schemeClr val="accent1"/>
          </a:solidFill>
          <a:ln w="9525">
            <a:noFill/>
          </a:ln>
        </p:spPr>
        <p:txBody>
          <a:bodyPr>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联俄</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p:txBody>
      </p:sp>
      <p:sp>
        <p:nvSpPr>
          <p:cNvPr id="13335" name="文本框 13334"/>
          <p:cNvSpPr txBox="1"/>
          <p:nvPr/>
        </p:nvSpPr>
        <p:spPr>
          <a:xfrm>
            <a:off x="10871835" y="3789363"/>
            <a:ext cx="898525" cy="521970"/>
          </a:xfrm>
          <a:prstGeom prst="rect">
            <a:avLst/>
          </a:prstGeom>
          <a:solidFill>
            <a:schemeClr val="accent1"/>
          </a:solidFill>
          <a:ln w="9525">
            <a:noFill/>
          </a:ln>
        </p:spPr>
        <p:txBody>
          <a:bodyPr>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联共</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p:txBody>
      </p:sp>
      <p:sp>
        <p:nvSpPr>
          <p:cNvPr id="13336" name="文本框 13335"/>
          <p:cNvSpPr txBox="1"/>
          <p:nvPr/>
        </p:nvSpPr>
        <p:spPr>
          <a:xfrm>
            <a:off x="10803255" y="5484813"/>
            <a:ext cx="898525" cy="953135"/>
          </a:xfrm>
          <a:prstGeom prst="rect">
            <a:avLst/>
          </a:prstGeom>
          <a:solidFill>
            <a:schemeClr val="accent1"/>
          </a:solidFill>
          <a:ln w="9525">
            <a:noFill/>
          </a:ln>
        </p:spPr>
        <p:txBody>
          <a:bodyPr>
            <a:spAutoFit/>
          </a:bodyPr>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扶助</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ea"/>
              </a:rPr>
              <a:t>农工</a:t>
            </a:r>
            <a:endParaRPr kumimoji="0" lang="zh-CN" altLang="en-US" sz="2800" b="1" i="0" u="none" strike="noStrike" kern="1200" cap="none" spc="0" normalizeH="0" baseline="0" noProof="1">
              <a:ln>
                <a:noFill/>
              </a:ln>
              <a:solidFill>
                <a:srgbClr val="FF0000"/>
              </a:solidFill>
              <a:effectLst>
                <a:outerShdw blurRad="38100" dist="38100" dir="2700000">
                  <a:srgbClr val="000000"/>
                </a:outerShdw>
              </a:effectLst>
              <a:uLnTx/>
              <a:uFillTx/>
              <a:latin typeface="Arial" panose="020B0604020202020204" pitchFamily="34" charset="0"/>
              <a:ea typeface="黑体" panose="02010609060101010101"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6586">
                                            <p:txEl>
                                              <p:charRg st="0" end="8"/>
                                            </p:txEl>
                                          </p:spTgt>
                                        </p:tgtEl>
                                        <p:attrNameLst>
                                          <p:attrName>style.visibility</p:attrName>
                                        </p:attrNameLst>
                                      </p:cBhvr>
                                      <p:to>
                                        <p:strVal val="visible"/>
                                      </p:to>
                                    </p:set>
                                    <p:animEffect transition="in" filter="blinds(horizontal)">
                                      <p:cBhvr>
                                        <p:cTn id="7" dur="500"/>
                                        <p:tgtEl>
                                          <p:spTgt spid="236586">
                                            <p:txEl>
                                              <p:charRg st="0"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6586">
                                            <p:txEl>
                                              <p:charRg st="8" end="16"/>
                                            </p:txEl>
                                          </p:spTgt>
                                        </p:tgtEl>
                                        <p:attrNameLst>
                                          <p:attrName>style.visibility</p:attrName>
                                        </p:attrNameLst>
                                      </p:cBhvr>
                                      <p:to>
                                        <p:strVal val="visible"/>
                                      </p:to>
                                    </p:set>
                                    <p:animEffect transition="in" filter="blinds(horizontal)">
                                      <p:cBhvr>
                                        <p:cTn id="12" dur="500"/>
                                        <p:tgtEl>
                                          <p:spTgt spid="236586">
                                            <p:txEl>
                                              <p:charRg st="8" end="1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6588"/>
                                        </p:tgtEl>
                                        <p:attrNameLst>
                                          <p:attrName>style.visibility</p:attrName>
                                        </p:attrNameLst>
                                      </p:cBhvr>
                                      <p:to>
                                        <p:strVal val="visible"/>
                                      </p:to>
                                    </p:set>
                                    <p:animEffect transition="in" filter="blinds(horizontal)">
                                      <p:cBhvr>
                                        <p:cTn id="17" dur="500"/>
                                        <p:tgtEl>
                                          <p:spTgt spid="236588"/>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36587"/>
                                        </p:tgtEl>
                                        <p:attrNameLst>
                                          <p:attrName>style.visibility</p:attrName>
                                        </p:attrNameLst>
                                      </p:cBhvr>
                                      <p:to>
                                        <p:strVal val="visible"/>
                                      </p:to>
                                    </p:set>
                                    <p:animEffect transition="in" filter="blinds(horizontal)">
                                      <p:cBhvr>
                                        <p:cTn id="22" dur="500"/>
                                        <p:tgtEl>
                                          <p:spTgt spid="236587"/>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3337"/>
                                        </p:tgtEl>
                                        <p:attrNameLst>
                                          <p:attrName>style.visibility</p:attrName>
                                        </p:attrNameLst>
                                      </p:cBhvr>
                                      <p:to>
                                        <p:strVal val="visible"/>
                                      </p:to>
                                    </p:set>
                                    <p:anim calcmode="lin" valueType="num">
                                      <p:cBhvr additive="base">
                                        <p:cTn id="27" dur="500" fill="hold"/>
                                        <p:tgtEl>
                                          <p:spTgt spid="13337"/>
                                        </p:tgtEl>
                                        <p:attrNameLst>
                                          <p:attrName>ppt_x</p:attrName>
                                        </p:attrNameLst>
                                      </p:cBhvr>
                                      <p:tavLst>
                                        <p:tav tm="0">
                                          <p:val>
                                            <p:strVal val="#ppt_x"/>
                                          </p:val>
                                        </p:tav>
                                        <p:tav tm="100000">
                                          <p:val>
                                            <p:strVal val="#ppt_x"/>
                                          </p:val>
                                        </p:tav>
                                      </p:tavLst>
                                    </p:anim>
                                    <p:anim calcmode="lin" valueType="num">
                                      <p:cBhvr additive="base">
                                        <p:cTn id="28" dur="500" fill="hold"/>
                                        <p:tgtEl>
                                          <p:spTgt spid="13337"/>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339"/>
                                        </p:tgtEl>
                                        <p:attrNameLst>
                                          <p:attrName>style.visibility</p:attrName>
                                        </p:attrNameLst>
                                      </p:cBhvr>
                                      <p:to>
                                        <p:strVal val="visible"/>
                                      </p:to>
                                    </p:set>
                                    <p:anim calcmode="lin" valueType="num">
                                      <p:cBhvr additive="base">
                                        <p:cTn id="33" dur="500" fill="hold"/>
                                        <p:tgtEl>
                                          <p:spTgt spid="13339"/>
                                        </p:tgtEl>
                                        <p:attrNameLst>
                                          <p:attrName>ppt_x</p:attrName>
                                        </p:attrNameLst>
                                      </p:cBhvr>
                                      <p:tavLst>
                                        <p:tav tm="0">
                                          <p:val>
                                            <p:strVal val="#ppt_x"/>
                                          </p:val>
                                        </p:tav>
                                        <p:tav tm="100000">
                                          <p:val>
                                            <p:strVal val="#ppt_x"/>
                                          </p:val>
                                        </p:tav>
                                      </p:tavLst>
                                    </p:anim>
                                    <p:anim calcmode="lin" valueType="num">
                                      <p:cBhvr additive="base">
                                        <p:cTn id="34" dur="500" fill="hold"/>
                                        <p:tgtEl>
                                          <p:spTgt spid="1333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3338"/>
                                        </p:tgtEl>
                                        <p:attrNameLst>
                                          <p:attrName>style.visibility</p:attrName>
                                        </p:attrNameLst>
                                      </p:cBhvr>
                                      <p:to>
                                        <p:strVal val="visible"/>
                                      </p:to>
                                    </p:set>
                                    <p:anim calcmode="lin" valueType="num">
                                      <p:cBhvr additive="base">
                                        <p:cTn id="39" dur="500" fill="hold"/>
                                        <p:tgtEl>
                                          <p:spTgt spid="13338"/>
                                        </p:tgtEl>
                                        <p:attrNameLst>
                                          <p:attrName>ppt_x</p:attrName>
                                        </p:attrNameLst>
                                      </p:cBhvr>
                                      <p:tavLst>
                                        <p:tav tm="0">
                                          <p:val>
                                            <p:strVal val="#ppt_x"/>
                                          </p:val>
                                        </p:tav>
                                        <p:tav tm="100000">
                                          <p:val>
                                            <p:strVal val="#ppt_x"/>
                                          </p:val>
                                        </p:tav>
                                      </p:tavLst>
                                    </p:anim>
                                    <p:anim calcmode="lin" valueType="num">
                                      <p:cBhvr additive="base">
                                        <p:cTn id="40" dur="500" fill="hold"/>
                                        <p:tgtEl>
                                          <p:spTgt spid="13338"/>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13334">
                                            <p:txEl>
                                              <p:pRg st="0" end="0"/>
                                            </p:txEl>
                                          </p:spTgt>
                                        </p:tgtEl>
                                        <p:attrNameLst>
                                          <p:attrName>style.visibility</p:attrName>
                                        </p:attrNameLst>
                                      </p:cBhvr>
                                      <p:to>
                                        <p:strVal val="visible"/>
                                      </p:to>
                                    </p:set>
                                    <p:anim calcmode="lin" valueType="num">
                                      <p:cBhvr additive="base">
                                        <p:cTn id="45" dur="500" fill="hold"/>
                                        <p:tgtEl>
                                          <p:spTgt spid="13334">
                                            <p:txEl>
                                              <p:pRg st="0" end="0"/>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1333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 presetClass="entr" presetSubtype="16" fill="hold" nodeType="clickEffect">
                                  <p:stCondLst>
                                    <p:cond delay="0"/>
                                  </p:stCondLst>
                                  <p:childTnLst>
                                    <p:set>
                                      <p:cBhvr>
                                        <p:cTn id="50" dur="1" fill="hold">
                                          <p:stCondLst>
                                            <p:cond delay="0"/>
                                          </p:stCondLst>
                                        </p:cTn>
                                        <p:tgtEl>
                                          <p:spTgt spid="13335">
                                            <p:txEl>
                                              <p:pRg st="0" end="0"/>
                                            </p:txEl>
                                          </p:spTgt>
                                        </p:tgtEl>
                                        <p:attrNameLst>
                                          <p:attrName>style.visibility</p:attrName>
                                        </p:attrNameLst>
                                      </p:cBhvr>
                                      <p:to>
                                        <p:strVal val="visible"/>
                                      </p:to>
                                    </p:set>
                                    <p:animEffect transition="in" filter="box(in)">
                                      <p:cBhvr>
                                        <p:cTn id="51" dur="500"/>
                                        <p:tgtEl>
                                          <p:spTgt spid="13335">
                                            <p:txEl>
                                              <p:pRg st="0" end="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8" presetClass="entr" presetSubtype="16" fill="hold" grpId="0" nodeType="clickEffect">
                                  <p:stCondLst>
                                    <p:cond delay="0"/>
                                  </p:stCondLst>
                                  <p:childTnLst>
                                    <p:set>
                                      <p:cBhvr>
                                        <p:cTn id="55" dur="1" fill="hold">
                                          <p:stCondLst>
                                            <p:cond delay="0"/>
                                          </p:stCondLst>
                                        </p:cTn>
                                        <p:tgtEl>
                                          <p:spTgt spid="13336"/>
                                        </p:tgtEl>
                                        <p:attrNameLst>
                                          <p:attrName>style.visibility</p:attrName>
                                        </p:attrNameLst>
                                      </p:cBhvr>
                                      <p:to>
                                        <p:strVal val="visible"/>
                                      </p:to>
                                    </p:set>
                                    <p:animEffect transition="in" filter="diamond(in)">
                                      <p:cBhvr>
                                        <p:cTn id="56" dur="2000"/>
                                        <p:tgtEl>
                                          <p:spTgt spid="133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586" grpId="0" build="p"/>
      <p:bldP spid="236587" grpId="0"/>
      <p:bldP spid="236588" grpId="0"/>
      <p:bldP spid="13337" grpId="0" bldLvl="0" animBg="1"/>
      <p:bldP spid="13339" grpId="0" bldLvl="0" animBg="1"/>
      <p:bldP spid="13338" grpId="0" bldLvl="0" animBg="1"/>
      <p:bldP spid="13336" grpId="0" bldLvl="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p:nvPr/>
        </p:nvSpPr>
        <p:spPr>
          <a:xfrm>
            <a:off x="1456055" y="688658"/>
            <a:ext cx="2484438" cy="583565"/>
          </a:xfrm>
          <a:prstGeom prst="rect">
            <a:avLst/>
          </a:prstGeom>
          <a:noFill/>
          <a:ln w="9525">
            <a:noFill/>
          </a:ln>
        </p:spPr>
        <p:txBody>
          <a:bodyPr>
            <a:spAutoFit/>
          </a:bodyPr>
          <a:lstStyle/>
          <a:p>
            <a:pPr lvl="0"/>
            <a:r>
              <a:rPr lang="zh-CN" altLang="en-US" sz="3200" b="1" dirty="0">
                <a:solidFill>
                  <a:schemeClr val="accent2"/>
                </a:solidFill>
                <a:latin typeface="Verdana" panose="020B0604030504040204" pitchFamily="34" charset="0"/>
                <a:ea typeface="黑体" panose="02010609060101010101" charset="-122"/>
              </a:rPr>
              <a:t>民族主义：</a:t>
            </a:r>
            <a:endParaRPr lang="zh-CN" altLang="en-US" sz="3200" b="1" dirty="0">
              <a:solidFill>
                <a:schemeClr val="accent2"/>
              </a:solidFill>
              <a:latin typeface="Verdana" panose="020B0604030504040204" pitchFamily="34" charset="0"/>
              <a:ea typeface="黑体" panose="02010609060101010101" charset="-122"/>
            </a:endParaRPr>
          </a:p>
        </p:txBody>
      </p:sp>
      <p:sp>
        <p:nvSpPr>
          <p:cNvPr id="22532" name="Rectangle 4"/>
          <p:cNvSpPr/>
          <p:nvPr/>
        </p:nvSpPr>
        <p:spPr>
          <a:xfrm>
            <a:off x="1992630" y="1572578"/>
            <a:ext cx="8064500" cy="583565"/>
          </a:xfrm>
          <a:prstGeom prst="rect">
            <a:avLst/>
          </a:prstGeom>
          <a:noFill/>
          <a:ln w="9525">
            <a:noFill/>
          </a:ln>
        </p:spPr>
        <p:txBody>
          <a:bodyPr>
            <a:spAutoFit/>
          </a:bodyPr>
          <a:lstStyle/>
          <a:p>
            <a:pPr lvl="0" eaLnBrk="0" hangingPunct="0"/>
            <a:r>
              <a:rPr lang="zh-CN" altLang="en-US" sz="3200" b="1" dirty="0">
                <a:solidFill>
                  <a:srgbClr val="FF3300"/>
                </a:solidFill>
                <a:latin typeface="Arial" panose="020B0604020202020204" pitchFamily="34" charset="0"/>
                <a:ea typeface="楷体_GB2312" panose="02010609030101010101" charset="-122"/>
              </a:rPr>
              <a:t>对外</a:t>
            </a:r>
            <a:r>
              <a:rPr lang="zh-CN" altLang="en-US" sz="3200" b="1" dirty="0">
                <a:latin typeface="Arial" panose="020B0604020202020204" pitchFamily="34" charset="0"/>
                <a:ea typeface="楷体_GB2312" panose="02010609030101010101" charset="-122"/>
              </a:rPr>
              <a:t>突出反对帝国主义、</a:t>
            </a:r>
            <a:r>
              <a:rPr lang="zh-CN" altLang="en-US" sz="3200" b="1" dirty="0">
                <a:solidFill>
                  <a:srgbClr val="FF3300"/>
                </a:solidFill>
                <a:latin typeface="Arial" panose="020B0604020202020204" pitchFamily="34" charset="0"/>
                <a:ea typeface="楷体_GB2312" panose="02010609030101010101" charset="-122"/>
              </a:rPr>
              <a:t>对内</a:t>
            </a:r>
            <a:r>
              <a:rPr lang="zh-CN" altLang="en-US" sz="3200" b="1" dirty="0">
                <a:latin typeface="Arial" panose="020B0604020202020204" pitchFamily="34" charset="0"/>
                <a:ea typeface="楷体_GB2312" panose="02010609030101010101" charset="-122"/>
              </a:rPr>
              <a:t>主张民族平等</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22533" name="Rectangle 5"/>
          <p:cNvSpPr/>
          <p:nvPr/>
        </p:nvSpPr>
        <p:spPr>
          <a:xfrm>
            <a:off x="1416050" y="2482215"/>
            <a:ext cx="2771775" cy="583565"/>
          </a:xfrm>
          <a:prstGeom prst="rect">
            <a:avLst/>
          </a:prstGeom>
          <a:noFill/>
          <a:ln w="9525">
            <a:noFill/>
          </a:ln>
        </p:spPr>
        <p:txBody>
          <a:bodyPr>
            <a:spAutoFit/>
          </a:bodyPr>
          <a:lstStyle/>
          <a:p>
            <a:pPr lvl="0"/>
            <a:r>
              <a:rPr lang="zh-CN" altLang="en-US" sz="3200" b="1" dirty="0">
                <a:solidFill>
                  <a:schemeClr val="accent2"/>
                </a:solidFill>
                <a:latin typeface="Verdana" panose="020B0604030504040204" pitchFamily="34" charset="0"/>
                <a:ea typeface="黑体" panose="02010609060101010101" charset="-122"/>
              </a:rPr>
              <a:t>民权主义：</a:t>
            </a:r>
            <a:endParaRPr lang="zh-CN" altLang="en-US" sz="3200" b="1" dirty="0">
              <a:solidFill>
                <a:schemeClr val="accent2"/>
              </a:solidFill>
              <a:latin typeface="Verdana" panose="020B0604030504040204" pitchFamily="34" charset="0"/>
              <a:ea typeface="黑体" panose="02010609060101010101" charset="-122"/>
            </a:endParaRPr>
          </a:p>
        </p:txBody>
      </p:sp>
      <p:sp>
        <p:nvSpPr>
          <p:cNvPr id="22534" name="Rectangle 6"/>
          <p:cNvSpPr/>
          <p:nvPr/>
        </p:nvSpPr>
        <p:spPr>
          <a:xfrm>
            <a:off x="2057083" y="3310573"/>
            <a:ext cx="4464050" cy="583565"/>
          </a:xfrm>
          <a:prstGeom prst="rect">
            <a:avLst/>
          </a:prstGeom>
          <a:noFill/>
          <a:ln w="9525">
            <a:noFill/>
          </a:ln>
        </p:spPr>
        <p:txBody>
          <a:bodyPr>
            <a:spAutoFit/>
          </a:bodyPr>
          <a:lstStyle/>
          <a:p>
            <a:pPr lvl="0"/>
            <a:r>
              <a:rPr lang="zh-CN" altLang="en-US" sz="3200" b="1" dirty="0">
                <a:latin typeface="楷体_GB2312" panose="02010609030101010101" charset="-122"/>
                <a:ea typeface="楷体_GB2312" panose="02010609030101010101" charset="-122"/>
              </a:rPr>
              <a:t>主张普遍平等的</a:t>
            </a:r>
            <a:r>
              <a:rPr lang="zh-CN" altLang="en-US" sz="3200" b="1" dirty="0">
                <a:latin typeface="Arial" panose="020B0604020202020204" pitchFamily="34" charset="0"/>
                <a:ea typeface="楷体_GB2312" panose="02010609030101010101" charset="-122"/>
              </a:rPr>
              <a:t>民权</a:t>
            </a:r>
            <a:endParaRPr lang="zh-CN" altLang="en-US" sz="3200" b="1" dirty="0">
              <a:latin typeface="Arial" panose="020B0604020202020204" pitchFamily="34" charset="0"/>
              <a:ea typeface="楷体_GB2312" panose="02010609030101010101" charset="-122"/>
            </a:endParaRPr>
          </a:p>
        </p:txBody>
      </p:sp>
      <p:sp>
        <p:nvSpPr>
          <p:cNvPr id="22535" name="Rectangle 7"/>
          <p:cNvSpPr/>
          <p:nvPr/>
        </p:nvSpPr>
        <p:spPr>
          <a:xfrm>
            <a:off x="1456055" y="4217353"/>
            <a:ext cx="2555875" cy="583565"/>
          </a:xfrm>
          <a:prstGeom prst="rect">
            <a:avLst/>
          </a:prstGeom>
          <a:noFill/>
          <a:ln w="9525">
            <a:noFill/>
          </a:ln>
        </p:spPr>
        <p:txBody>
          <a:bodyPr>
            <a:spAutoFit/>
          </a:bodyPr>
          <a:lstStyle/>
          <a:p>
            <a:pPr lvl="0"/>
            <a:r>
              <a:rPr lang="zh-CN" altLang="en-US" sz="3200" b="1" dirty="0">
                <a:solidFill>
                  <a:schemeClr val="accent2"/>
                </a:solidFill>
                <a:latin typeface="Verdana" panose="020B0604030504040204" pitchFamily="34" charset="0"/>
                <a:ea typeface="黑体" panose="02010609060101010101" charset="-122"/>
              </a:rPr>
              <a:t>民生主义：</a:t>
            </a:r>
            <a:endParaRPr lang="zh-CN" altLang="en-US" sz="3200" b="1" dirty="0">
              <a:solidFill>
                <a:schemeClr val="accent2"/>
              </a:solidFill>
              <a:latin typeface="Verdana" panose="020B0604030504040204" pitchFamily="34" charset="0"/>
              <a:ea typeface="黑体" panose="02010609060101010101" charset="-122"/>
            </a:endParaRPr>
          </a:p>
        </p:txBody>
      </p:sp>
      <p:sp>
        <p:nvSpPr>
          <p:cNvPr id="22536" name="Rectangle 8"/>
          <p:cNvSpPr/>
          <p:nvPr/>
        </p:nvSpPr>
        <p:spPr>
          <a:xfrm>
            <a:off x="2057400" y="5203508"/>
            <a:ext cx="2355850" cy="583565"/>
          </a:xfrm>
          <a:prstGeom prst="rect">
            <a:avLst/>
          </a:prstGeom>
          <a:noFill/>
          <a:ln w="9525">
            <a:noFill/>
          </a:ln>
        </p:spPr>
        <p:txBody>
          <a:bodyPr>
            <a:spAutoFit/>
          </a:bodyPr>
          <a:lstStyle/>
          <a:p>
            <a:pPr lvl="0" eaLnBrk="0" hangingPunct="0"/>
            <a:r>
              <a:rPr lang="zh-CN" altLang="en-US" sz="3200" b="1" dirty="0">
                <a:latin typeface="楷体_GB2312" panose="02010609030101010101" charset="-122"/>
                <a:ea typeface="楷体_GB2312" panose="02010609030101010101" charset="-122"/>
              </a:rPr>
              <a:t>平均地权</a:t>
            </a:r>
            <a:endParaRPr lang="zh-CN" altLang="en-US" sz="3200" dirty="0">
              <a:latin typeface="楷体_GB2312" panose="02010609030101010101" charset="-122"/>
              <a:ea typeface="楷体_GB2312" panose="02010609030101010101" charset="-122"/>
            </a:endParaRPr>
          </a:p>
        </p:txBody>
      </p:sp>
      <p:sp>
        <p:nvSpPr>
          <p:cNvPr id="22537" name="Rectangle 9"/>
          <p:cNvSpPr/>
          <p:nvPr/>
        </p:nvSpPr>
        <p:spPr>
          <a:xfrm>
            <a:off x="2145030" y="5966778"/>
            <a:ext cx="1951038" cy="583565"/>
          </a:xfrm>
          <a:prstGeom prst="rect">
            <a:avLst/>
          </a:prstGeom>
          <a:noFill/>
          <a:ln w="9525">
            <a:noFill/>
          </a:ln>
        </p:spPr>
        <p:txBody>
          <a:bodyPr>
            <a:spAutoFit/>
          </a:bodyPr>
          <a:lstStyle/>
          <a:p>
            <a:pPr lvl="0" eaLnBrk="0" hangingPunct="0"/>
            <a:r>
              <a:rPr lang="zh-CN" altLang="en-US" sz="3200" b="1" dirty="0">
                <a:latin typeface="楷体_GB2312" panose="02010609030101010101" charset="-122"/>
                <a:ea typeface="楷体_GB2312" panose="02010609030101010101" charset="-122"/>
              </a:rPr>
              <a:t>节制资本</a:t>
            </a:r>
            <a:endParaRPr lang="zh-CN" altLang="en-US" sz="3200" b="1" dirty="0">
              <a:latin typeface="楷体_GB2312" panose="02010609030101010101" charset="-122"/>
              <a:ea typeface="楷体_GB2312" panose="02010609030101010101" charset="-122"/>
            </a:endParaRPr>
          </a:p>
        </p:txBody>
      </p:sp>
      <p:sp>
        <p:nvSpPr>
          <p:cNvPr id="22538" name="Rectangle 10"/>
          <p:cNvSpPr/>
          <p:nvPr/>
        </p:nvSpPr>
        <p:spPr>
          <a:xfrm>
            <a:off x="4460875" y="5203508"/>
            <a:ext cx="3270250" cy="583565"/>
          </a:xfrm>
          <a:prstGeom prst="rect">
            <a:avLst/>
          </a:prstGeom>
          <a:noFill/>
          <a:ln w="9525">
            <a:noFill/>
          </a:ln>
        </p:spPr>
        <p:txBody>
          <a:bodyPr>
            <a:spAutoFit/>
          </a:bodyPr>
          <a:lstStyle/>
          <a:p>
            <a:pPr lvl="0" eaLnBrk="0" hangingPunct="0"/>
            <a:r>
              <a:rPr lang="en-US" altLang="x-none" sz="3200" b="1" dirty="0">
                <a:latin typeface="Arial" panose="020B0604020202020204" pitchFamily="34" charset="0"/>
                <a:ea typeface="楷体_GB2312" panose="02010609030101010101" charset="-122"/>
              </a:rPr>
              <a:t>“</a:t>
            </a:r>
            <a:r>
              <a:rPr lang="zh-CN" altLang="en-US" sz="3200" b="1" dirty="0">
                <a:latin typeface="楷体_GB2312" panose="02010609030101010101" charset="-122"/>
                <a:ea typeface="楷体_GB2312" panose="02010609030101010101" charset="-122"/>
              </a:rPr>
              <a:t>耕者有其田</a:t>
            </a:r>
            <a:r>
              <a:rPr lang="zh-CN" altLang="en-US" sz="3200" b="1" dirty="0">
                <a:latin typeface="Arial" panose="020B0604020202020204" pitchFamily="34" charset="0"/>
                <a:ea typeface="楷体_GB2312" panose="02010609030101010101" charset="-122"/>
              </a:rPr>
              <a:t>”</a:t>
            </a:r>
            <a:endParaRPr lang="zh-CN" altLang="en-US" sz="3200" dirty="0">
              <a:latin typeface="楷体_GB2312" panose="02010609030101010101" charset="-122"/>
              <a:ea typeface="楷体_GB2312" panose="02010609030101010101" charset="-122"/>
            </a:endParaRPr>
          </a:p>
        </p:txBody>
      </p:sp>
      <p:sp>
        <p:nvSpPr>
          <p:cNvPr id="22539" name="Rectangle 11"/>
          <p:cNvSpPr/>
          <p:nvPr/>
        </p:nvSpPr>
        <p:spPr>
          <a:xfrm>
            <a:off x="4677410" y="5967095"/>
            <a:ext cx="3270250" cy="583565"/>
          </a:xfrm>
          <a:prstGeom prst="rect">
            <a:avLst/>
          </a:prstGeom>
          <a:noFill/>
          <a:ln w="9525">
            <a:noFill/>
          </a:ln>
        </p:spPr>
        <p:txBody>
          <a:bodyPr>
            <a:spAutoFit/>
          </a:bodyPr>
          <a:lstStyle/>
          <a:p>
            <a:pPr lvl="0" eaLnBrk="0" hangingPunct="0"/>
            <a:r>
              <a:rPr lang="zh-CN" altLang="en-US" sz="3200" b="1" dirty="0">
                <a:latin typeface="楷体_GB2312" panose="02010609030101010101" charset="-122"/>
                <a:ea typeface="楷体_GB2312" panose="02010609030101010101" charset="-122"/>
              </a:rPr>
              <a:t>关注国计民生</a:t>
            </a:r>
            <a:endParaRPr lang="zh-CN" altLang="en-US" sz="3200" dirty="0">
              <a:latin typeface="楷体_GB2312" panose="02010609030101010101" charset="-122"/>
              <a:ea typeface="楷体_GB2312" panose="02010609030101010101" charset="-122"/>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2450" name="矩形 232449"/>
          <p:cNvSpPr/>
          <p:nvPr/>
        </p:nvSpPr>
        <p:spPr>
          <a:xfrm>
            <a:off x="1847850" y="1050449"/>
            <a:ext cx="5943600" cy="583565"/>
          </a:xfrm>
          <a:prstGeom prst="rect">
            <a:avLst/>
          </a:prstGeom>
          <a:noFill/>
          <a:ln w="9525">
            <a:noFill/>
          </a:ln>
        </p:spPr>
        <p:txBody>
          <a:bodyPr anchor="ctr">
            <a:spAutoFit/>
          </a:bodyPr>
          <a:p>
            <a:r>
              <a:rPr lang="zh-CN" altLang="en-US" sz="3200" b="1" dirty="0">
                <a:latin typeface="Arial" panose="020B0604020202020204" pitchFamily="34" charset="0"/>
                <a:ea typeface="楷体_GB2312" panose="02010609030101010101" charset="-122"/>
              </a:rPr>
              <a:t>相辅相成、缺一不可</a:t>
            </a:r>
            <a:r>
              <a:rPr lang="zh-CN" altLang="en-US" sz="3200" dirty="0">
                <a:latin typeface="Arial" panose="020B0604020202020204" pitchFamily="34" charset="0"/>
              </a:rPr>
              <a:t> </a:t>
            </a:r>
            <a:endParaRPr lang="zh-CN" altLang="en-US" sz="3200" dirty="0">
              <a:latin typeface="Arial" panose="020B0604020202020204" pitchFamily="34" charset="0"/>
            </a:endParaRPr>
          </a:p>
        </p:txBody>
      </p:sp>
      <p:sp>
        <p:nvSpPr>
          <p:cNvPr id="232451" name="矩形 232450"/>
          <p:cNvSpPr/>
          <p:nvPr/>
        </p:nvSpPr>
        <p:spPr>
          <a:xfrm>
            <a:off x="1558925" y="1793875"/>
            <a:ext cx="9109075" cy="1076325"/>
          </a:xfrm>
          <a:prstGeom prst="rect">
            <a:avLst/>
          </a:prstGeom>
          <a:noFill/>
          <a:ln w="9525">
            <a:noFill/>
          </a:ln>
        </p:spPr>
        <p:txBody>
          <a:bodyPr anchor="ctr">
            <a:spAutoFit/>
          </a:bodyPr>
          <a:p>
            <a:r>
              <a:rPr lang="zh-CN" altLang="en-US" sz="3200" b="1" dirty="0">
                <a:latin typeface="楷体_GB2312" panose="02010609030101010101" charset="-122"/>
                <a:ea typeface="楷体_GB2312" panose="02010609030101010101" charset="-122"/>
              </a:rPr>
              <a:t>（</a:t>
            </a:r>
            <a:r>
              <a:rPr lang="en-US" altLang="zh-CN" sz="3200" b="1" dirty="0">
                <a:latin typeface="楷体_GB2312" panose="02010609030101010101" charset="-122"/>
                <a:ea typeface="楷体_GB2312" panose="02010609030101010101" charset="-122"/>
              </a:rPr>
              <a:t>1</a:t>
            </a:r>
            <a:r>
              <a:rPr lang="zh-CN" altLang="en-US" sz="3200" b="1" dirty="0">
                <a:latin typeface="楷体_GB2312" panose="02010609030101010101" charset="-122"/>
                <a:ea typeface="楷体_GB2312" panose="02010609030101010101" charset="-122"/>
              </a:rPr>
              <a:t>）新三民主义是</a:t>
            </a:r>
            <a:r>
              <a:rPr lang="zh-CN" altLang="en-US" sz="3200" b="1" dirty="0">
                <a:solidFill>
                  <a:srgbClr val="0000FF"/>
                </a:solidFill>
                <a:latin typeface="楷体_GB2312" panose="02010609030101010101" charset="-122"/>
                <a:ea typeface="楷体_GB2312" panose="02010609030101010101" charset="-122"/>
              </a:rPr>
              <a:t>革命的纲领</a:t>
            </a:r>
            <a:r>
              <a:rPr lang="zh-CN" altLang="en-US" sz="3200" b="1" dirty="0">
                <a:latin typeface="楷体_GB2312" panose="02010609030101010101" charset="-122"/>
                <a:ea typeface="楷体_GB2312" panose="02010609030101010101" charset="-122"/>
              </a:rPr>
              <a:t>，是</a:t>
            </a:r>
            <a:r>
              <a:rPr lang="zh-CN" altLang="en-US" sz="3200" b="1" dirty="0">
                <a:solidFill>
                  <a:srgbClr val="0000FF"/>
                </a:solidFill>
                <a:latin typeface="楷体_GB2312" panose="02010609030101010101" charset="-122"/>
                <a:ea typeface="楷体_GB2312" panose="02010609030101010101" charset="-122"/>
              </a:rPr>
              <a:t>奋斗的目标</a:t>
            </a:r>
            <a:r>
              <a:rPr lang="zh-CN" altLang="en-US" sz="3200" b="1" dirty="0">
                <a:latin typeface="楷体_GB2312" panose="02010609030101010101" charset="-122"/>
                <a:ea typeface="楷体_GB2312" panose="02010609030101010101" charset="-122"/>
              </a:rPr>
              <a:t>， </a:t>
            </a:r>
            <a:endParaRPr lang="zh-CN" altLang="en-US" sz="3200" b="1" dirty="0">
              <a:latin typeface="楷体_GB2312" panose="02010609030101010101" charset="-122"/>
              <a:ea typeface="楷体_GB2312" panose="02010609030101010101" charset="-122"/>
            </a:endParaRPr>
          </a:p>
          <a:p>
            <a:r>
              <a:rPr lang="zh-CN" altLang="en-US" sz="3200" b="1" dirty="0">
                <a:latin typeface="楷体_GB2312" panose="02010609030101010101" charset="-122"/>
                <a:ea typeface="楷体_GB2312" panose="02010609030101010101" charset="-122"/>
              </a:rPr>
              <a:t>     蕴含着三大政策的精神。 </a:t>
            </a:r>
            <a:endParaRPr lang="zh-CN" altLang="en-US" sz="3200" b="1" dirty="0">
              <a:latin typeface="楷体_GB2312" panose="02010609030101010101" charset="-122"/>
              <a:ea typeface="楷体_GB2312" panose="02010609030101010101" charset="-122"/>
            </a:endParaRPr>
          </a:p>
        </p:txBody>
      </p:sp>
      <p:sp>
        <p:nvSpPr>
          <p:cNvPr id="232452" name="矩形 232451"/>
          <p:cNvSpPr/>
          <p:nvPr/>
        </p:nvSpPr>
        <p:spPr>
          <a:xfrm>
            <a:off x="1524000" y="3119438"/>
            <a:ext cx="9525000" cy="1076325"/>
          </a:xfrm>
          <a:prstGeom prst="rect">
            <a:avLst/>
          </a:prstGeom>
          <a:noFill/>
          <a:ln w="9525">
            <a:noFill/>
          </a:ln>
        </p:spPr>
        <p:txBody>
          <a:bodyPr anchor="ctr">
            <a:spAutoFit/>
          </a:bodyPr>
          <a:p>
            <a:r>
              <a:rPr lang="zh-CN" altLang="en-US" sz="3200" b="1" dirty="0">
                <a:latin typeface="楷体_GB2312" panose="02010609030101010101" charset="-122"/>
                <a:ea typeface="楷体_GB2312" panose="02010609030101010101" charset="-122"/>
              </a:rPr>
              <a:t>（</a:t>
            </a:r>
            <a:r>
              <a:rPr lang="en-US" altLang="zh-CN" sz="3200" b="1" dirty="0">
                <a:latin typeface="楷体_GB2312" panose="02010609030101010101" charset="-122"/>
                <a:ea typeface="楷体_GB2312" panose="02010609030101010101" charset="-122"/>
              </a:rPr>
              <a:t>2</a:t>
            </a:r>
            <a:r>
              <a:rPr lang="zh-CN" altLang="en-US" sz="3200" b="1" dirty="0">
                <a:latin typeface="楷体_GB2312" panose="02010609030101010101" charset="-122"/>
                <a:ea typeface="楷体_GB2312" panose="02010609030101010101" charset="-122"/>
              </a:rPr>
              <a:t>）三大政策是实现新三民主义革命纲领的方法</a:t>
            </a:r>
            <a:endParaRPr lang="zh-CN" altLang="en-US" sz="3200" b="1" dirty="0">
              <a:latin typeface="楷体_GB2312" panose="02010609030101010101" charset="-122"/>
              <a:ea typeface="楷体_GB2312" panose="02010609030101010101" charset="-122"/>
            </a:endParaRPr>
          </a:p>
          <a:p>
            <a:r>
              <a:rPr lang="zh-CN" altLang="en-US" sz="3200" b="1" dirty="0">
                <a:latin typeface="楷体_GB2312" panose="02010609030101010101" charset="-122"/>
                <a:ea typeface="楷体_GB2312" panose="02010609030101010101" charset="-122"/>
              </a:rPr>
              <a:t>     和手段 。</a:t>
            </a:r>
            <a:endParaRPr lang="zh-CN" altLang="en-US" sz="3200" b="1" dirty="0">
              <a:latin typeface="楷体_GB2312" panose="02010609030101010101" charset="-122"/>
              <a:ea typeface="楷体_GB2312" panose="02010609030101010101" charset="-122"/>
            </a:endParaRPr>
          </a:p>
        </p:txBody>
      </p:sp>
      <p:sp>
        <p:nvSpPr>
          <p:cNvPr id="232455" name="文本框 232454"/>
          <p:cNvSpPr txBox="1"/>
          <p:nvPr/>
        </p:nvSpPr>
        <p:spPr>
          <a:xfrm>
            <a:off x="316865" y="260350"/>
            <a:ext cx="11570335" cy="706755"/>
          </a:xfrm>
          <a:prstGeom prst="rect">
            <a:avLst/>
          </a:prstGeom>
          <a:noFill/>
          <a:ln w="9525">
            <a:noFill/>
          </a:ln>
        </p:spPr>
        <p:txBody>
          <a:bodyPr wrap="square">
            <a:spAutoFit/>
          </a:bodyPr>
          <a:p>
            <a:pPr>
              <a:spcBef>
                <a:spcPct val="50000"/>
              </a:spcBef>
            </a:pPr>
            <a:r>
              <a:rPr lang="zh-CN" altLang="en-US" sz="4000" b="1" dirty="0">
                <a:solidFill>
                  <a:srgbClr val="FF0000"/>
                </a:solidFill>
                <a:latin typeface="楷体_GB2312" panose="02010609030101010101" charset="-122"/>
                <a:ea typeface="楷体_GB2312" panose="02010609030101010101" charset="-122"/>
              </a:rPr>
              <a:t>易错易混提示：</a:t>
            </a:r>
            <a:r>
              <a:rPr lang="zh-CN" altLang="en-US" sz="4000" b="1" dirty="0">
                <a:solidFill>
                  <a:srgbClr val="FF0000"/>
                </a:solidFill>
                <a:latin typeface="楷体_GB2312" panose="02010609030101010101" charset="-122"/>
                <a:ea typeface="楷体_GB2312" panose="02010609030101010101" charset="-122"/>
              </a:rPr>
              <a:t>新三民主义和三大政策的关系？</a:t>
            </a:r>
            <a:endParaRPr lang="zh-CN" altLang="en-US" sz="4000" b="1">
              <a:solidFill>
                <a:srgbClr val="FF0000"/>
              </a:solidFill>
              <a:latin typeface="楷体_GB2312" panose="02010609030101010101" charset="-122"/>
              <a:ea typeface="楷体_GB2312" panose="02010609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2450"/>
                                        </p:tgtEl>
                                        <p:attrNameLst>
                                          <p:attrName>style.visibility</p:attrName>
                                        </p:attrNameLst>
                                      </p:cBhvr>
                                      <p:to>
                                        <p:strVal val="visible"/>
                                      </p:to>
                                    </p:set>
                                    <p:animEffect transition="in" filter="blinds(horizontal)">
                                      <p:cBhvr>
                                        <p:cTn id="7" dur="500"/>
                                        <p:tgtEl>
                                          <p:spTgt spid="23245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2451"/>
                                        </p:tgtEl>
                                        <p:attrNameLst>
                                          <p:attrName>style.visibility</p:attrName>
                                        </p:attrNameLst>
                                      </p:cBhvr>
                                      <p:to>
                                        <p:strVal val="visible"/>
                                      </p:to>
                                    </p:set>
                                    <p:animEffect transition="in" filter="blinds(horizontal)">
                                      <p:cBhvr>
                                        <p:cTn id="12" dur="500"/>
                                        <p:tgtEl>
                                          <p:spTgt spid="23245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32452"/>
                                        </p:tgtEl>
                                        <p:attrNameLst>
                                          <p:attrName>style.visibility</p:attrName>
                                        </p:attrNameLst>
                                      </p:cBhvr>
                                      <p:to>
                                        <p:strVal val="visible"/>
                                      </p:to>
                                    </p:set>
                                    <p:animEffect transition="in" filter="blinds(horizontal)">
                                      <p:cBhvr>
                                        <p:cTn id="17" dur="500"/>
                                        <p:tgtEl>
                                          <p:spTgt spid="2324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50" grpId="0"/>
      <p:bldP spid="232451" grpId="0"/>
      <p:bldP spid="232452"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p:cNvSpPr>
          <p:nvPr>
            <p:ph type="title"/>
          </p:nvPr>
        </p:nvSpPr>
        <p:spPr>
          <a:xfrm>
            <a:off x="1847850" y="836613"/>
            <a:ext cx="8820150" cy="1800225"/>
          </a:xfrm>
        </p:spPr>
        <p:txBody>
          <a:bodyPr wrap="square" lIns="91440" tIns="45720" rIns="91440" bIns="45720" anchor="ctr" anchorCtr="1"/>
          <a:lstStyle/>
          <a:p>
            <a:pPr algn="l"/>
            <a:r>
              <a:rPr lang="en-US" altLang="zh-CN" sz="4000" b="1" dirty="0">
                <a:solidFill>
                  <a:schemeClr val="tx1"/>
                </a:solidFill>
                <a:ea typeface="楷体_GB2312" panose="02010609030101010101" charset="-122"/>
              </a:rPr>
              <a:t>      </a:t>
            </a:r>
            <a:r>
              <a:rPr lang="zh-CN" altLang="en-US" sz="3200" b="0"/>
              <a:t>为什么新三民主义能够成为第一次国共合作的政治基础？</a:t>
            </a:r>
            <a:endParaRPr lang="zh-CN" altLang="en-US" sz="3200" b="0"/>
          </a:p>
        </p:txBody>
      </p:sp>
      <p:sp>
        <p:nvSpPr>
          <p:cNvPr id="35842" name="Text Box 3"/>
          <p:cNvSpPr txBox="1"/>
          <p:nvPr/>
        </p:nvSpPr>
        <p:spPr>
          <a:xfrm>
            <a:off x="1524000" y="-100012"/>
            <a:ext cx="3708400" cy="829945"/>
          </a:xfrm>
          <a:prstGeom prst="rect">
            <a:avLst/>
          </a:prstGeom>
          <a:noFill/>
          <a:ln w="9525">
            <a:noFill/>
          </a:ln>
        </p:spPr>
        <p:txBody>
          <a:bodyPr anchor="t">
            <a:spAutoFit/>
          </a:bodyPr>
          <a:lstStyle/>
          <a:p>
            <a:pPr lvl="0" indent="0" eaLnBrk="0" hangingPunct="0"/>
            <a:r>
              <a:rPr lang="zh-CN" altLang="en-US" sz="4800" dirty="0">
                <a:latin typeface="隶书" panose="02010509060101010101" pitchFamily="49" charset="-122"/>
                <a:ea typeface="隶书" panose="02010509060101010101" pitchFamily="49" charset="-122"/>
              </a:rPr>
              <a:t>问题探究：</a:t>
            </a:r>
            <a:endParaRPr lang="zh-CN" altLang="en-US" sz="4800" dirty="0">
              <a:latin typeface="隶书" panose="02010509060101010101" pitchFamily="49" charset="-122"/>
              <a:ea typeface="隶书" panose="02010509060101010101" pitchFamily="49" charset="-122"/>
            </a:endParaRPr>
          </a:p>
        </p:txBody>
      </p:sp>
      <p:sp>
        <p:nvSpPr>
          <p:cNvPr id="32772" name="Rectangle 4"/>
          <p:cNvSpPr>
            <a:spLocks noChangeArrowheads="1"/>
          </p:cNvSpPr>
          <p:nvPr/>
        </p:nvSpPr>
        <p:spPr bwMode="auto">
          <a:xfrm>
            <a:off x="2135188" y="2420938"/>
            <a:ext cx="7920038" cy="1198880"/>
          </a:xfrm>
          <a:prstGeom prst="rect">
            <a:avLst/>
          </a:prstGeom>
          <a:no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0" fontAlgn="base"/>
            <a:r>
              <a:rPr lang="en-US" altLang="zh-CN" sz="4000" strike="noStrike" noProof="1">
                <a:effectLst>
                  <a:outerShdw blurRad="38100" dist="38100" dir="2700000">
                    <a:srgbClr val="FFFFFF"/>
                  </a:outerShdw>
                </a:effectLst>
                <a:latin typeface="Arial" panose="020B0604020202020204" pitchFamily="34" charset="0"/>
                <a:ea typeface="楷体_GB2312" panose="02010609030101010101" charset="-122"/>
                <a:cs typeface="+mn-ea"/>
              </a:rPr>
              <a:t>      </a:t>
            </a:r>
            <a:r>
              <a:rPr lang="en-US" altLang="zh-CN" sz="3200" strike="noStrike" noProof="1">
                <a:effectLst/>
                <a:latin typeface="Arial" panose="020B0604020202020204" pitchFamily="34" charset="0"/>
                <a:ea typeface="楷体_GB2312" panose="02010609030101010101" charset="-122"/>
                <a:cs typeface="+mn-ea"/>
              </a:rPr>
              <a:t> </a:t>
            </a:r>
            <a:r>
              <a:rPr lang="zh-CN" altLang="en-US" sz="3200" strike="noStrike" noProof="1">
                <a:solidFill>
                  <a:srgbClr val="0000FF"/>
                </a:solidFill>
                <a:effectLst/>
                <a:latin typeface="Arial" panose="020B0604020202020204" pitchFamily="34" charset="0"/>
                <a:ea typeface="楷体_GB2312" panose="02010609030101010101" charset="-122"/>
                <a:cs typeface="+mn-ea"/>
              </a:rPr>
              <a:t>主要是因为新三民主义与中共</a:t>
            </a:r>
            <a:r>
              <a:rPr lang="zh-CN" altLang="en-US" sz="3200" strike="noStrike" noProof="1">
                <a:solidFill>
                  <a:srgbClr val="0000FF"/>
                </a:solidFill>
                <a:effectLst/>
                <a:latin typeface="Arial" panose="020B0604020202020204" pitchFamily="34" charset="0"/>
                <a:ea typeface="楷体_GB2312" panose="02010609030101010101" charset="-122"/>
                <a:cs typeface="+mn-ea"/>
                <a:hlinkClick r:id="" action="ppaction://noaction"/>
              </a:rPr>
              <a:t>民主革命纲领</a:t>
            </a:r>
            <a:r>
              <a:rPr lang="zh-CN" altLang="en-US" sz="3200" strike="noStrike" noProof="1">
                <a:solidFill>
                  <a:srgbClr val="0000FF"/>
                </a:solidFill>
                <a:effectLst/>
                <a:latin typeface="Arial" panose="020B0604020202020204" pitchFamily="34" charset="0"/>
                <a:ea typeface="楷体_GB2312" panose="02010609030101010101" charset="-122"/>
                <a:cs typeface="+mn-ea"/>
              </a:rPr>
              <a:t>是</a:t>
            </a:r>
            <a:r>
              <a:rPr lang="zh-CN" altLang="en-US" sz="3200" strike="noStrike" noProof="1">
                <a:solidFill>
                  <a:srgbClr val="FF0000"/>
                </a:solidFill>
                <a:effectLst/>
                <a:latin typeface="Arial" panose="020B0604020202020204" pitchFamily="34" charset="0"/>
                <a:ea typeface="楷体_GB2312" panose="02010609030101010101" charset="-122"/>
                <a:cs typeface="+mn-ea"/>
              </a:rPr>
              <a:t>基本一致</a:t>
            </a:r>
            <a:r>
              <a:rPr lang="zh-CN" altLang="en-US" sz="3200" strike="noStrike" noProof="1">
                <a:solidFill>
                  <a:srgbClr val="0000FF"/>
                </a:solidFill>
                <a:effectLst/>
                <a:latin typeface="Arial" panose="020B0604020202020204" pitchFamily="34" charset="0"/>
                <a:ea typeface="楷体_GB2312" panose="02010609030101010101" charset="-122"/>
                <a:cs typeface="+mn-ea"/>
              </a:rPr>
              <a:t>的</a:t>
            </a:r>
            <a:r>
              <a:rPr lang="zh-CN" altLang="en-US" sz="3200" strike="noStrike" noProof="1">
                <a:effectLst/>
                <a:latin typeface="Arial" panose="020B0604020202020204" pitchFamily="34" charset="0"/>
                <a:ea typeface="楷体_GB2312" panose="02010609030101010101" charset="-122"/>
                <a:cs typeface="+mn-ea"/>
              </a:rPr>
              <a:t>。</a:t>
            </a:r>
            <a:endParaRPr lang="zh-CN" altLang="en-US" sz="3200" strike="noStrike" noProof="1">
              <a:effectLst/>
              <a:latin typeface="Arial" panose="020B0604020202020204" pitchFamily="34" charset="0"/>
              <a:ea typeface="楷体_GB2312" panose="02010609030101010101" charset="-122"/>
              <a:cs typeface="+mn-ea"/>
            </a:endParaRPr>
          </a:p>
        </p:txBody>
      </p:sp>
      <p:sp>
        <p:nvSpPr>
          <p:cNvPr id="32777" name="Oval 9"/>
          <p:cNvSpPr/>
          <p:nvPr/>
        </p:nvSpPr>
        <p:spPr>
          <a:xfrm>
            <a:off x="3216275" y="3960813"/>
            <a:ext cx="3887788" cy="2492375"/>
          </a:xfrm>
          <a:prstGeom prst="ellipse">
            <a:avLst/>
          </a:prstGeom>
          <a:solidFill>
            <a:srgbClr val="FFCC00"/>
          </a:solidFill>
          <a:ln w="9525" cap="flat" cmpd="sng">
            <a:solidFill>
              <a:schemeClr val="tx1"/>
            </a:solidFill>
            <a:prstDash val="solid"/>
            <a:round/>
            <a:headEnd type="none" w="med" len="med"/>
            <a:tailEnd type="none" w="med" len="med"/>
          </a:ln>
        </p:spPr>
        <p:txBody>
          <a:bodyPr wrap="none" anchor="ctr"/>
          <a:lstStyle/>
          <a:p>
            <a:pPr lvl="0" indent="0"/>
            <a:endParaRPr lang="zh-CN" altLang="en-US" dirty="0">
              <a:latin typeface="Arial" panose="020B0604020202020204" pitchFamily="34" charset="0"/>
              <a:ea typeface="宋体" panose="02010600030101010101" pitchFamily="2" charset="-122"/>
            </a:endParaRPr>
          </a:p>
        </p:txBody>
      </p:sp>
      <p:sp>
        <p:nvSpPr>
          <p:cNvPr id="32778" name="Text Box 10"/>
          <p:cNvSpPr txBox="1"/>
          <p:nvPr/>
        </p:nvSpPr>
        <p:spPr>
          <a:xfrm>
            <a:off x="4412298" y="4364038"/>
            <a:ext cx="459740" cy="1944687"/>
          </a:xfrm>
          <a:prstGeom prst="rect">
            <a:avLst/>
          </a:prstGeom>
          <a:noFill/>
          <a:ln w="9525">
            <a:noFill/>
          </a:ln>
        </p:spPr>
        <p:txBody>
          <a:bodyPr vert="eaVert" anchor="t">
            <a:spAutoFit/>
          </a:bodyPr>
          <a:lstStyle/>
          <a:p>
            <a:pPr lvl="0" indent="0"/>
            <a:r>
              <a:rPr lang="zh-CN" altLang="en-US" dirty="0">
                <a:solidFill>
                  <a:srgbClr val="333300"/>
                </a:solidFill>
                <a:latin typeface="Arial" panose="020B0604020202020204" pitchFamily="34" charset="0"/>
                <a:ea typeface="华文中宋" panose="02010600040101010101" pitchFamily="2" charset="-122"/>
              </a:rPr>
              <a:t>中共民主革命纲领</a:t>
            </a:r>
            <a:endParaRPr lang="zh-CN" altLang="en-US" dirty="0">
              <a:solidFill>
                <a:srgbClr val="333300"/>
              </a:solidFill>
              <a:latin typeface="Arial" panose="020B0604020202020204" pitchFamily="34" charset="0"/>
              <a:ea typeface="楷体_GB2312" panose="02010609030101010101" charset="-122"/>
            </a:endParaRPr>
          </a:p>
        </p:txBody>
      </p:sp>
      <p:sp>
        <p:nvSpPr>
          <p:cNvPr id="32780" name="Oval 12"/>
          <p:cNvSpPr/>
          <p:nvPr/>
        </p:nvSpPr>
        <p:spPr>
          <a:xfrm>
            <a:off x="5087938" y="3960813"/>
            <a:ext cx="3673475" cy="2420937"/>
          </a:xfrm>
          <a:prstGeom prst="ellipse">
            <a:avLst/>
          </a:prstGeom>
          <a:solidFill>
            <a:schemeClr val="accent1">
              <a:alpha val="56078"/>
            </a:schemeClr>
          </a:solidFill>
          <a:ln w="9525" cap="flat" cmpd="sng">
            <a:solidFill>
              <a:schemeClr val="tx1"/>
            </a:solidFill>
            <a:prstDash val="solid"/>
            <a:round/>
            <a:headEnd type="none" w="med" len="med"/>
            <a:tailEnd type="none" w="med" len="med"/>
          </a:ln>
        </p:spPr>
        <p:txBody>
          <a:bodyPr wrap="none" anchor="ctr"/>
          <a:lstStyle/>
          <a:p>
            <a:pPr lvl="0" indent="0"/>
            <a:endParaRPr lang="zh-CN" altLang="en-US" dirty="0">
              <a:latin typeface="Arial" panose="020B0604020202020204" pitchFamily="34" charset="0"/>
              <a:ea typeface="宋体" panose="02010600030101010101" pitchFamily="2" charset="-122"/>
            </a:endParaRPr>
          </a:p>
        </p:txBody>
      </p:sp>
      <p:sp>
        <p:nvSpPr>
          <p:cNvPr id="32781" name="Text Box 13"/>
          <p:cNvSpPr txBox="1"/>
          <p:nvPr/>
        </p:nvSpPr>
        <p:spPr>
          <a:xfrm>
            <a:off x="7498715" y="4221163"/>
            <a:ext cx="613410" cy="1993900"/>
          </a:xfrm>
          <a:prstGeom prst="rect">
            <a:avLst/>
          </a:prstGeom>
          <a:noFill/>
          <a:ln w="9525">
            <a:noFill/>
          </a:ln>
        </p:spPr>
        <p:txBody>
          <a:bodyPr vert="eaVert" anchor="t">
            <a:spAutoFit/>
          </a:bodyPr>
          <a:lstStyle/>
          <a:p>
            <a:pPr lvl="0" indent="0"/>
            <a:r>
              <a:rPr lang="en-US" altLang="zh-CN" sz="1600" dirty="0">
                <a:latin typeface="Arial" panose="020B0604020202020204" pitchFamily="34" charset="0"/>
                <a:ea typeface="华文中宋" panose="02010600040101010101" pitchFamily="2" charset="-122"/>
              </a:rPr>
              <a:t> </a:t>
            </a:r>
            <a:r>
              <a:rPr lang="zh-CN" altLang="en-US" sz="2800" dirty="0">
                <a:latin typeface="Arial" panose="020B0604020202020204" pitchFamily="34" charset="0"/>
                <a:ea typeface="华文中宋" panose="02010600040101010101" pitchFamily="2" charset="-122"/>
              </a:rPr>
              <a:t>新三民主义</a:t>
            </a:r>
            <a:endParaRPr lang="zh-CN" altLang="en-US" sz="2800" dirty="0">
              <a:latin typeface="Arial" panose="020B0604020202020204" pitchFamily="34" charset="0"/>
              <a:ea typeface="楷体_GB2312" panose="02010609030101010101" charset="-122"/>
            </a:endParaRPr>
          </a:p>
        </p:txBody>
      </p:sp>
      <p:sp>
        <p:nvSpPr>
          <p:cNvPr id="32773" name="Text Box 5"/>
          <p:cNvSpPr txBox="1"/>
          <p:nvPr/>
        </p:nvSpPr>
        <p:spPr>
          <a:xfrm>
            <a:off x="5422900" y="4221163"/>
            <a:ext cx="1536700" cy="1944687"/>
          </a:xfrm>
          <a:prstGeom prst="rect">
            <a:avLst/>
          </a:prstGeom>
          <a:noFill/>
          <a:ln w="9525">
            <a:noFill/>
          </a:ln>
        </p:spPr>
        <p:txBody>
          <a:bodyPr vert="eaVert" anchor="t">
            <a:spAutoFit/>
          </a:bodyPr>
          <a:lstStyle/>
          <a:p>
            <a:pPr lvl="0" indent="0" algn="ctr" eaLnBrk="0" hangingPunct="0"/>
            <a:r>
              <a:rPr lang="zh-CN" altLang="en-US" sz="4400" dirty="0">
                <a:solidFill>
                  <a:srgbClr val="FF0000"/>
                </a:solidFill>
                <a:latin typeface="Arial" panose="020B0604020202020204" pitchFamily="34" charset="0"/>
                <a:ea typeface="楷体_GB2312" panose="02010609030101010101" charset="-122"/>
              </a:rPr>
              <a:t>反帝</a:t>
            </a:r>
            <a:endParaRPr lang="zh-CN" altLang="en-US" sz="4400" dirty="0">
              <a:solidFill>
                <a:srgbClr val="FF0000"/>
              </a:solidFill>
              <a:latin typeface="Arial" panose="020B0604020202020204" pitchFamily="34" charset="0"/>
              <a:ea typeface="楷体_GB2312" panose="02010609030101010101" charset="-122"/>
            </a:endParaRPr>
          </a:p>
          <a:p>
            <a:pPr lvl="0" indent="0" algn="ctr" eaLnBrk="0" hangingPunct="0"/>
            <a:r>
              <a:rPr lang="zh-CN" altLang="en-US" sz="4400" dirty="0">
                <a:solidFill>
                  <a:srgbClr val="FF0000"/>
                </a:solidFill>
                <a:latin typeface="Arial" panose="020B0604020202020204" pitchFamily="34" charset="0"/>
                <a:ea typeface="楷体_GB2312" panose="02010609030101010101" charset="-122"/>
              </a:rPr>
              <a:t>反封建</a:t>
            </a:r>
            <a:endParaRPr lang="zh-CN" altLang="en-US" sz="4400" dirty="0">
              <a:solidFill>
                <a:srgbClr val="FF0000"/>
              </a:solidFill>
              <a:latin typeface="Arial" panose="020B0604020202020204" pitchFamily="34" charset="0"/>
              <a:ea typeface="楷体_GB2312" panose="02010609030101010101" charset="-122"/>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9875" name="Rectangle 3"/>
          <p:cNvSpPr/>
          <p:nvPr/>
        </p:nvSpPr>
        <p:spPr>
          <a:xfrm>
            <a:off x="2228850" y="940118"/>
            <a:ext cx="5761038" cy="534035"/>
          </a:xfrm>
          <a:prstGeom prst="rect">
            <a:avLst/>
          </a:prstGeom>
          <a:noFill/>
          <a:ln w="9525">
            <a:noFill/>
          </a:ln>
        </p:spPr>
        <p:txBody>
          <a:bodyPr>
            <a:spAutoFit/>
          </a:bodyPr>
          <a:p>
            <a:pPr algn="just" eaLnBrk="0" hangingPunct="0">
              <a:lnSpc>
                <a:spcPct val="80000"/>
              </a:lnSpc>
            </a:pPr>
            <a:r>
              <a:rPr lang="en-US" altLang="zh-CN" sz="3600" b="0">
                <a:solidFill>
                  <a:srgbClr val="FF0000"/>
                </a:solidFill>
                <a:latin typeface="Times New Roman" panose="02020603050405020304" pitchFamily="2" charset="0"/>
              </a:rPr>
              <a:t>  </a:t>
            </a:r>
            <a:r>
              <a:rPr lang="zh-CN" altLang="en-US" sz="3200" b="1" dirty="0">
                <a:solidFill>
                  <a:srgbClr val="990000"/>
                </a:solidFill>
                <a:latin typeface="Times New Roman" panose="02020603050405020304" pitchFamily="2" charset="0"/>
              </a:rPr>
              <a:t>打倒帝国主义，推翻军阀统治</a:t>
            </a:r>
            <a:r>
              <a:rPr lang="zh-CN" altLang="en-US" sz="3600" b="1" dirty="0">
                <a:solidFill>
                  <a:srgbClr val="990000"/>
                </a:solidFill>
                <a:latin typeface="Times New Roman" panose="02020603050405020304" pitchFamily="2" charset="0"/>
              </a:rPr>
              <a:t>    </a:t>
            </a:r>
            <a:endParaRPr lang="zh-CN" altLang="en-US" sz="2400" b="1" dirty="0">
              <a:latin typeface="Times New Roman" panose="02020603050405020304" pitchFamily="2" charset="0"/>
            </a:endParaRPr>
          </a:p>
        </p:txBody>
      </p:sp>
      <p:sp>
        <p:nvSpPr>
          <p:cNvPr id="28675" name="Rectangle 4"/>
          <p:cNvSpPr/>
          <p:nvPr/>
        </p:nvSpPr>
        <p:spPr>
          <a:xfrm>
            <a:off x="619443" y="940118"/>
            <a:ext cx="1223962" cy="554037"/>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目的</a:t>
            </a:r>
            <a:endParaRPr lang="zh-CN" altLang="en-US" sz="3200" b="1" dirty="0">
              <a:solidFill>
                <a:srgbClr val="7030A0"/>
              </a:solidFill>
              <a:latin typeface="Times New Roman" panose="02020603050405020304" pitchFamily="2" charset="0"/>
            </a:endParaRPr>
          </a:p>
        </p:txBody>
      </p:sp>
      <p:sp>
        <p:nvSpPr>
          <p:cNvPr id="28676" name="Rectangle 5"/>
          <p:cNvSpPr/>
          <p:nvPr/>
        </p:nvSpPr>
        <p:spPr>
          <a:xfrm>
            <a:off x="619443" y="1892300"/>
            <a:ext cx="1223962" cy="546100"/>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对象</a:t>
            </a:r>
            <a:endParaRPr lang="zh-CN" altLang="en-US" sz="3200" b="1" dirty="0">
              <a:solidFill>
                <a:srgbClr val="7030A0"/>
              </a:solidFill>
              <a:latin typeface="Times New Roman" panose="02020603050405020304" pitchFamily="2" charset="0"/>
            </a:endParaRPr>
          </a:p>
        </p:txBody>
      </p:sp>
      <p:sp>
        <p:nvSpPr>
          <p:cNvPr id="28677" name="Rectangle 6"/>
          <p:cNvSpPr/>
          <p:nvPr/>
        </p:nvSpPr>
        <p:spPr>
          <a:xfrm>
            <a:off x="619443" y="3280093"/>
            <a:ext cx="1296987" cy="508000"/>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经过</a:t>
            </a:r>
            <a:endParaRPr lang="zh-CN" altLang="en-US" sz="3200" b="1" dirty="0">
              <a:solidFill>
                <a:srgbClr val="7030A0"/>
              </a:solidFill>
              <a:latin typeface="Times New Roman" panose="02020603050405020304" pitchFamily="2" charset="0"/>
            </a:endParaRPr>
          </a:p>
        </p:txBody>
      </p:sp>
      <p:sp>
        <p:nvSpPr>
          <p:cNvPr id="28678" name="Rectangle 7"/>
          <p:cNvSpPr/>
          <p:nvPr/>
        </p:nvSpPr>
        <p:spPr>
          <a:xfrm>
            <a:off x="620713" y="5103178"/>
            <a:ext cx="1295400" cy="508000"/>
          </a:xfrm>
          <a:prstGeom prst="rect">
            <a:avLst/>
          </a:prstGeom>
          <a:no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7030A0"/>
                </a:solidFill>
                <a:latin typeface="Times New Roman" panose="02020603050405020304" pitchFamily="2" charset="0"/>
              </a:rPr>
              <a:t>影响</a:t>
            </a:r>
            <a:endParaRPr lang="zh-CN" altLang="en-US" sz="3200" b="1" dirty="0">
              <a:solidFill>
                <a:srgbClr val="7030A0"/>
              </a:solidFill>
              <a:latin typeface="Times New Roman" panose="02020603050405020304" pitchFamily="2" charset="0"/>
            </a:endParaRPr>
          </a:p>
        </p:txBody>
      </p:sp>
      <p:sp>
        <p:nvSpPr>
          <p:cNvPr id="79882" name="Rectangle 10"/>
          <p:cNvSpPr/>
          <p:nvPr/>
        </p:nvSpPr>
        <p:spPr>
          <a:xfrm>
            <a:off x="4511675" y="5880894"/>
            <a:ext cx="309880" cy="368300"/>
          </a:xfrm>
          <a:prstGeom prst="rect">
            <a:avLst/>
          </a:prstGeom>
          <a:noFill/>
          <a:ln w="9525">
            <a:noFill/>
          </a:ln>
        </p:spPr>
        <p:txBody>
          <a:bodyPr wrap="none" anchor="ctr">
            <a:spAutoFit/>
          </a:bodyPr>
          <a:p>
            <a:pPr eaLnBrk="0" hangingPunct="0"/>
            <a:endParaRPr lang="zh-CN" altLang="zh-CN" dirty="0">
              <a:solidFill>
                <a:srgbClr val="000099"/>
              </a:solidFill>
              <a:latin typeface="Times New Roman" panose="02020603050405020304" pitchFamily="2" charset="0"/>
            </a:endParaRPr>
          </a:p>
        </p:txBody>
      </p:sp>
      <p:sp>
        <p:nvSpPr>
          <p:cNvPr id="79884" name="Rectangle 12"/>
          <p:cNvSpPr/>
          <p:nvPr/>
        </p:nvSpPr>
        <p:spPr>
          <a:xfrm>
            <a:off x="2228850" y="2438400"/>
            <a:ext cx="9570720" cy="2553335"/>
          </a:xfrm>
          <a:prstGeom prst="rect">
            <a:avLst/>
          </a:prstGeom>
          <a:noFill/>
          <a:ln w="9525">
            <a:noFill/>
          </a:ln>
        </p:spPr>
        <p:txBody>
          <a:bodyPr wrap="square">
            <a:spAutoFit/>
          </a:bodyPr>
          <a:p>
            <a:r>
              <a:rPr lang="en-US" altLang="zh-CN" sz="3200">
                <a:solidFill>
                  <a:schemeClr val="tx1"/>
                </a:solidFill>
                <a:latin typeface="宋体" panose="02010600030101010101" pitchFamily="2" charset="-122"/>
                <a:ea typeface="宋体" panose="02010600030101010101" pitchFamily="2" charset="-122"/>
                <a:cs typeface="宋体" panose="02010600030101010101" pitchFamily="2" charset="-122"/>
              </a:rPr>
              <a:t>①1926</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年</a:t>
            </a:r>
            <a:r>
              <a:rPr lang="en-US" altLang="zh-CN" sz="3200">
                <a:solidFill>
                  <a:schemeClr val="tx1"/>
                </a:solidFill>
                <a:latin typeface="宋体" panose="02010600030101010101" pitchFamily="2" charset="-122"/>
                <a:ea typeface="宋体" panose="02010600030101010101" pitchFamily="2" charset="-122"/>
                <a:cs typeface="宋体" panose="02010600030101010101" pitchFamily="2" charset="-122"/>
              </a:rPr>
              <a:t>7</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月，出师北伐，连克武昌、九江、南昌。</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②收回汉口、九江英租界。</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③</a:t>
            </a:r>
            <a:r>
              <a:rPr lang="en-US" altLang="zh-CN" sz="3200">
                <a:solidFill>
                  <a:schemeClr val="tx1"/>
                </a:solidFill>
                <a:latin typeface="宋体" panose="02010600030101010101" pitchFamily="2" charset="-122"/>
                <a:ea typeface="宋体" panose="02010600030101010101" pitchFamily="2" charset="-122"/>
                <a:cs typeface="宋体" panose="02010600030101010101" pitchFamily="2" charset="-122"/>
              </a:rPr>
              <a:t>1927</a:t>
            </a:r>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年初，直捣南京、上海。</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a:p>
            <a:r>
              <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rPr>
              <a:t>④歼灭了孙、吴主力，革命势力从珠江流域发展到长江流域。</a:t>
            </a:r>
            <a:endParaRPr lang="zh-CN" altLang="en-US" sz="3200" dirty="0">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79885" name="Rectangle 13"/>
          <p:cNvSpPr/>
          <p:nvPr/>
        </p:nvSpPr>
        <p:spPr>
          <a:xfrm>
            <a:off x="2228850" y="5118735"/>
            <a:ext cx="4084320" cy="1568450"/>
          </a:xfrm>
          <a:prstGeom prst="rect">
            <a:avLst/>
          </a:prstGeom>
          <a:noFill/>
          <a:ln w="9525">
            <a:noFill/>
          </a:ln>
        </p:spPr>
        <p:txBody>
          <a:bodyPr wrap="square">
            <a:spAutoFit/>
          </a:bodyPr>
          <a:p>
            <a:pPr>
              <a:spcBef>
                <a:spcPct val="50000"/>
              </a:spcBef>
            </a:pPr>
            <a:r>
              <a:rPr lang="zh-CN" altLang="en-US" sz="3200" b="1" dirty="0">
                <a:solidFill>
                  <a:schemeClr val="tx1"/>
                </a:solidFill>
                <a:latin typeface="宋体" panose="02010600030101010101" pitchFamily="2" charset="-122"/>
              </a:rPr>
              <a:t>基本上动摇了北洋军阀的反动统治，沉重打击了帝国主义势力。   </a:t>
            </a:r>
            <a:endParaRPr lang="zh-CN" altLang="en-US" sz="3200" b="1" dirty="0">
              <a:solidFill>
                <a:schemeClr val="tx1"/>
              </a:solidFill>
              <a:latin typeface="宋体" panose="02010600030101010101" pitchFamily="2" charset="-122"/>
            </a:endParaRPr>
          </a:p>
        </p:txBody>
      </p:sp>
      <p:sp>
        <p:nvSpPr>
          <p:cNvPr id="79886" name="Rectangle 14"/>
          <p:cNvSpPr/>
          <p:nvPr/>
        </p:nvSpPr>
        <p:spPr>
          <a:xfrm>
            <a:off x="6565265" y="4511675"/>
            <a:ext cx="5550535" cy="2355850"/>
          </a:xfrm>
          <a:prstGeom prst="rect">
            <a:avLst/>
          </a:prstGeom>
          <a:solidFill>
            <a:schemeClr val="tx1"/>
          </a:solidFill>
          <a:ln w="9525">
            <a:noFill/>
          </a:ln>
        </p:spPr>
        <p:txBody>
          <a:bodyPr wrap="square">
            <a:spAutoFit/>
          </a:bodyPr>
          <a:p>
            <a:pPr>
              <a:lnSpc>
                <a:spcPct val="90000"/>
              </a:lnSpc>
              <a:spcBef>
                <a:spcPct val="50000"/>
              </a:spcBef>
              <a:buClr>
                <a:schemeClr val="accent2"/>
              </a:buClr>
              <a:buSzPct val="80000"/>
              <a:buFont typeface="Wingdings" panose="05000000000000000000" pitchFamily="2" charset="2"/>
              <a:buNone/>
            </a:pPr>
            <a:r>
              <a:rPr lang="zh-CN" altLang="en-US" sz="3200" dirty="0">
                <a:solidFill>
                  <a:schemeClr val="bg1"/>
                </a:solidFill>
                <a:latin typeface="黑体" panose="02010609060101010101" charset="-122"/>
                <a:ea typeface="黑体" panose="02010609060101010101" charset="-122"/>
              </a:rPr>
              <a:t>北伐胜利进军的主要原因</a:t>
            </a:r>
            <a:endParaRPr lang="zh-CN" altLang="en-US" sz="3200" dirty="0">
              <a:solidFill>
                <a:schemeClr val="bg1"/>
              </a:solidFill>
              <a:latin typeface="黑体" panose="02010609060101010101" charset="-122"/>
              <a:ea typeface="黑体" panose="02010609060101010101" charset="-122"/>
            </a:endParaRPr>
          </a:p>
          <a:p>
            <a:pPr>
              <a:lnSpc>
                <a:spcPct val="90000"/>
              </a:lnSpc>
              <a:spcBef>
                <a:spcPct val="50000"/>
              </a:spcBef>
              <a:buClr>
                <a:schemeClr val="accent2"/>
              </a:buClr>
              <a:buSzPct val="80000"/>
              <a:buFont typeface="Wingdings" panose="05000000000000000000" pitchFamily="2" charset="2"/>
              <a:buNone/>
            </a:pPr>
            <a:r>
              <a:rPr lang="zh-CN" altLang="en-US" sz="3200" dirty="0">
                <a:solidFill>
                  <a:schemeClr val="bg1"/>
                </a:solidFill>
                <a:latin typeface="黑体" panose="02010609060101010101" charset="-122"/>
                <a:ea typeface="黑体" panose="02010609060101010101" charset="-122"/>
              </a:rPr>
              <a:t>①根本原因：第一次国共合作的实现   </a:t>
            </a:r>
            <a:endParaRPr lang="zh-CN" altLang="en-US" sz="3200" dirty="0">
              <a:solidFill>
                <a:schemeClr val="bg1"/>
              </a:solidFill>
              <a:latin typeface="黑体" panose="02010609060101010101" charset="-122"/>
              <a:ea typeface="黑体" panose="02010609060101010101" charset="-122"/>
            </a:endParaRPr>
          </a:p>
          <a:p>
            <a:pPr>
              <a:lnSpc>
                <a:spcPct val="90000"/>
              </a:lnSpc>
              <a:spcBef>
                <a:spcPct val="50000"/>
              </a:spcBef>
              <a:buClr>
                <a:schemeClr val="accent2"/>
              </a:buClr>
              <a:buSzPct val="80000"/>
              <a:buFont typeface="Wingdings" panose="05000000000000000000" pitchFamily="2" charset="2"/>
              <a:buNone/>
            </a:pPr>
            <a:r>
              <a:rPr lang="zh-CN" altLang="en-US" sz="3200" dirty="0">
                <a:solidFill>
                  <a:schemeClr val="bg1"/>
                </a:solidFill>
                <a:latin typeface="黑体" panose="02010609060101010101" charset="-122"/>
                <a:ea typeface="黑体" panose="02010609060101010101" charset="-122"/>
              </a:rPr>
              <a:t>②工农群众的大力支持</a:t>
            </a:r>
            <a:endParaRPr lang="zh-CN" altLang="en-US" sz="3200" dirty="0">
              <a:solidFill>
                <a:schemeClr val="bg1"/>
              </a:solidFill>
              <a:latin typeface="黑体" panose="02010609060101010101" charset="-122"/>
              <a:ea typeface="黑体" panose="02010609060101010101" charset="-122"/>
            </a:endParaRPr>
          </a:p>
        </p:txBody>
      </p:sp>
      <p:sp>
        <p:nvSpPr>
          <p:cNvPr id="28683" name="Text Box 16"/>
          <p:cNvSpPr txBox="1"/>
          <p:nvPr/>
        </p:nvSpPr>
        <p:spPr>
          <a:xfrm>
            <a:off x="144780" y="51435"/>
            <a:ext cx="8239125" cy="706755"/>
          </a:xfrm>
          <a:prstGeom prst="rect">
            <a:avLst/>
          </a:prstGeom>
          <a:noFill/>
          <a:ln w="9525">
            <a:noFill/>
          </a:ln>
        </p:spPr>
        <p:txBody>
          <a:bodyPr wrap="square">
            <a:spAutoFit/>
          </a:bodyPr>
          <a:p>
            <a:pPr eaLnBrk="0" hangingPunct="0">
              <a:spcBef>
                <a:spcPct val="50000"/>
              </a:spcBef>
            </a:pPr>
            <a:r>
              <a:rPr lang="en-US" altLang="zh-CN" sz="4000" dirty="0">
                <a:solidFill>
                  <a:srgbClr val="000000"/>
                </a:solidFill>
                <a:latin typeface="黑体" panose="02010609060101010101" charset="-122"/>
                <a:ea typeface="黑体" panose="02010609060101010101" charset="-122"/>
              </a:rPr>
              <a:t>2</a:t>
            </a:r>
            <a:r>
              <a:rPr lang="zh-CN" altLang="en-US" sz="4000" dirty="0">
                <a:solidFill>
                  <a:srgbClr val="000000"/>
                </a:solidFill>
                <a:latin typeface="黑体" panose="02010609060101010101" charset="-122"/>
                <a:ea typeface="黑体" panose="02010609060101010101" charset="-122"/>
              </a:rPr>
              <a:t>、大革命高潮</a:t>
            </a:r>
            <a:r>
              <a:rPr lang="en-US" altLang="zh-CN" sz="4000">
                <a:solidFill>
                  <a:srgbClr val="000000"/>
                </a:solidFill>
                <a:latin typeface="Arial" panose="020B0604020202020204" pitchFamily="34" charset="0"/>
                <a:ea typeface="黑体" panose="02010609060101010101" charset="-122"/>
              </a:rPr>
              <a:t>—</a:t>
            </a:r>
            <a:r>
              <a:rPr lang="zh-CN" altLang="en-US" sz="4000">
                <a:solidFill>
                  <a:srgbClr val="FF0000"/>
                </a:solidFill>
                <a:latin typeface="Arial" panose="020B0604020202020204" pitchFamily="34" charset="0"/>
                <a:ea typeface="黑体" panose="02010609060101010101" charset="-122"/>
              </a:rPr>
              <a:t>北伐战争</a:t>
            </a:r>
            <a:endParaRPr lang="zh-CN" altLang="en-US" sz="4000">
              <a:solidFill>
                <a:srgbClr val="FF0000"/>
              </a:solidFill>
              <a:latin typeface="Arial" panose="020B0604020202020204" pitchFamily="34" charset="0"/>
              <a:ea typeface="黑体" panose="02010609060101010101" charset="-122"/>
            </a:endParaRPr>
          </a:p>
        </p:txBody>
      </p:sp>
      <p:sp>
        <p:nvSpPr>
          <p:cNvPr id="79889" name="Text Box 17"/>
          <p:cNvSpPr txBox="1"/>
          <p:nvPr/>
        </p:nvSpPr>
        <p:spPr>
          <a:xfrm>
            <a:off x="2517140" y="1736725"/>
            <a:ext cx="5184775" cy="583565"/>
          </a:xfrm>
          <a:prstGeom prst="rect">
            <a:avLst/>
          </a:prstGeom>
          <a:noFill/>
          <a:ln w="9525">
            <a:noFill/>
          </a:ln>
        </p:spPr>
        <p:txBody>
          <a:bodyPr>
            <a:spAutoFit/>
          </a:bodyPr>
          <a:p>
            <a:pPr>
              <a:spcBef>
                <a:spcPct val="50000"/>
              </a:spcBef>
            </a:pPr>
            <a:r>
              <a:rPr lang="zh-CN" altLang="en-US" sz="3200" b="1" dirty="0">
                <a:latin typeface="宋体" panose="02010600030101010101" pitchFamily="2" charset="-122"/>
              </a:rPr>
              <a:t>吴佩孚、孙传芳、张作霖</a:t>
            </a:r>
            <a:endParaRPr lang="zh-CN" altLang="en-US" sz="3200" b="1"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500" fill="hold">
                                          <p:stCondLst>
                                            <p:cond delay="0"/>
                                          </p:stCondLst>
                                        </p:cTn>
                                        <p:tgtEl>
                                          <p:spTgt spid="79875">
                                            <p:txEl>
                                              <p:charRg st="0" end="20"/>
                                            </p:txEl>
                                          </p:spTgt>
                                        </p:tgtEl>
                                        <p:attrNameLst>
                                          <p:attrName>style.visibility</p:attrName>
                                        </p:attrNameLst>
                                      </p:cBhvr>
                                      <p:to>
                                        <p:strVal val="visible"/>
                                      </p:to>
                                    </p:set>
                                    <p:animEffect transition="in" filter="wipe(down)">
                                      <p:cBhvr>
                                        <p:cTn id="7" dur="500"/>
                                        <p:tgtEl>
                                          <p:spTgt spid="79875">
                                            <p:txEl>
                                              <p:charRg st="0" end="2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9889">
                                            <p:txEl>
                                              <p:charRg st="0" end="12"/>
                                            </p:txEl>
                                          </p:spTgt>
                                        </p:tgtEl>
                                        <p:attrNameLst>
                                          <p:attrName>style.visibility</p:attrName>
                                        </p:attrNameLst>
                                      </p:cBhvr>
                                      <p:to>
                                        <p:strVal val="visible"/>
                                      </p:to>
                                    </p:set>
                                    <p:anim calcmode="lin" valueType="num">
                                      <p:cBhvr additive="base">
                                        <p:cTn id="12" dur="500" fill="hold"/>
                                        <p:tgtEl>
                                          <p:spTgt spid="79889">
                                            <p:txEl>
                                              <p:charRg st="0" end="1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79889">
                                            <p:txEl>
                                              <p:charRg st="0" end="1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nodePh="1">
                                  <p:stCondLst>
                                    <p:cond delay="0"/>
                                  </p:stCondLst>
                                  <p:endCondLst>
                                    <p:cond evt="begin" delay="0">
                                      <p:tn val="16"/>
                                    </p:cond>
                                  </p:endCondLst>
                                  <p:childTnLst>
                                    <p:set>
                                      <p:cBhvr>
                                        <p:cTn id="17" dur="1" fill="hold">
                                          <p:stCondLst>
                                            <p:cond delay="0"/>
                                          </p:stCondLst>
                                        </p:cTn>
                                        <p:tgtEl>
                                          <p:spTgt spid="79882">
                                            <p:txEl>
                                              <p:charRg st="0" end="1"/>
                                            </p:txEl>
                                          </p:spTgt>
                                        </p:tgtEl>
                                        <p:attrNameLst>
                                          <p:attrName>style.visibility</p:attrName>
                                        </p:attrNameLst>
                                      </p:cBhvr>
                                      <p:to>
                                        <p:strVal val="visible"/>
                                      </p:to>
                                    </p:set>
                                    <p:anim calcmode="lin" valueType="num">
                                      <p:cBhvr additive="base">
                                        <p:cTn id="18" dur="500" fill="hold"/>
                                        <p:tgtEl>
                                          <p:spTgt spid="79882">
                                            <p:txEl>
                                              <p:charRg st="0"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79882">
                                            <p:txEl>
                                              <p:charRg st="0"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79884"/>
                                        </p:tgtEl>
                                        <p:attrNameLst>
                                          <p:attrName>style.visibility</p:attrName>
                                        </p:attrNameLst>
                                      </p:cBhvr>
                                      <p:to>
                                        <p:strVal val="visible"/>
                                      </p:to>
                                    </p:set>
                                    <p:animEffect transition="in" filter="blinds(horizontal)">
                                      <p:cBhvr>
                                        <p:cTn id="24" dur="500"/>
                                        <p:tgtEl>
                                          <p:spTgt spid="79884"/>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79885"/>
                                        </p:tgtEl>
                                        <p:attrNameLst>
                                          <p:attrName>style.visibility</p:attrName>
                                        </p:attrNameLst>
                                      </p:cBhvr>
                                      <p:to>
                                        <p:strVal val="visible"/>
                                      </p:to>
                                    </p:set>
                                    <p:animEffect transition="in" filter="blinds(horizontal)">
                                      <p:cBhvr>
                                        <p:cTn id="29" dur="500"/>
                                        <p:tgtEl>
                                          <p:spTgt spid="79885"/>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grpId="0" nodeType="clickEffect">
                                  <p:stCondLst>
                                    <p:cond delay="0"/>
                                  </p:stCondLst>
                                  <p:childTnLst>
                                    <p:set>
                                      <p:cBhvr>
                                        <p:cTn id="33" dur="1" fill="hold">
                                          <p:stCondLst>
                                            <p:cond delay="0"/>
                                          </p:stCondLst>
                                        </p:cTn>
                                        <p:tgtEl>
                                          <p:spTgt spid="79886"/>
                                        </p:tgtEl>
                                        <p:attrNameLst>
                                          <p:attrName>style.visibility</p:attrName>
                                        </p:attrNameLst>
                                      </p:cBhvr>
                                      <p:to>
                                        <p:strVal val="visible"/>
                                      </p:to>
                                    </p:set>
                                    <p:anim calcmode="lin" valueType="num">
                                      <p:cBhvr additive="base">
                                        <p:cTn id="34" dur="500" fill="hold"/>
                                        <p:tgtEl>
                                          <p:spTgt spid="79886"/>
                                        </p:tgtEl>
                                        <p:attrNameLst>
                                          <p:attrName>ppt_x</p:attrName>
                                        </p:attrNameLst>
                                      </p:cBhvr>
                                      <p:tavLst>
                                        <p:tav tm="0">
                                          <p:val>
                                            <p:strVal val="0-#ppt_w/2"/>
                                          </p:val>
                                        </p:tav>
                                        <p:tav tm="100000">
                                          <p:val>
                                            <p:strVal val="#ppt_x"/>
                                          </p:val>
                                        </p:tav>
                                      </p:tavLst>
                                    </p:anim>
                                    <p:anim calcmode="lin" valueType="num">
                                      <p:cBhvr additive="base">
                                        <p:cTn id="35" dur="500" fill="hold"/>
                                        <p:tgtEl>
                                          <p:spTgt spid="79886"/>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79886">
                                            <p:txEl>
                                              <p:charRg st="0" end="12"/>
                                            </p:txEl>
                                          </p:spTgt>
                                        </p:tgtEl>
                                        <p:attrNameLst>
                                          <p:attrName>style.visibility</p:attrName>
                                        </p:attrNameLst>
                                      </p:cBhvr>
                                      <p:to>
                                        <p:strVal val="visible"/>
                                      </p:to>
                                    </p:set>
                                    <p:anim calcmode="lin" valueType="num">
                                      <p:cBhvr additive="base">
                                        <p:cTn id="40" dur="500" fill="hold"/>
                                        <p:tgtEl>
                                          <p:spTgt spid="79886">
                                            <p:txEl>
                                              <p:charRg st="0" end="12"/>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79886">
                                            <p:txEl>
                                              <p:charRg st="0" end="12"/>
                                            </p:txEl>
                                          </p:spTgt>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79886">
                                            <p:txEl>
                                              <p:charRg st="12" end="32"/>
                                            </p:txEl>
                                          </p:spTgt>
                                        </p:tgtEl>
                                        <p:attrNameLst>
                                          <p:attrName>style.visibility</p:attrName>
                                        </p:attrNameLst>
                                      </p:cBhvr>
                                      <p:to>
                                        <p:strVal val="visible"/>
                                      </p:to>
                                    </p:set>
                                    <p:anim calcmode="lin" valueType="num">
                                      <p:cBhvr additive="base">
                                        <p:cTn id="46" dur="500" fill="hold"/>
                                        <p:tgtEl>
                                          <p:spTgt spid="79886">
                                            <p:txEl>
                                              <p:charRg st="12" end="32"/>
                                            </p:txEl>
                                          </p:spTgt>
                                        </p:tgtEl>
                                        <p:attrNameLst>
                                          <p:attrName>ppt_x</p:attrName>
                                        </p:attrNameLst>
                                      </p:cBhvr>
                                      <p:tavLst>
                                        <p:tav tm="0">
                                          <p:val>
                                            <p:strVal val="0-#ppt_w/2"/>
                                          </p:val>
                                        </p:tav>
                                        <p:tav tm="100000">
                                          <p:val>
                                            <p:strVal val="#ppt_x"/>
                                          </p:val>
                                        </p:tav>
                                      </p:tavLst>
                                    </p:anim>
                                    <p:anim calcmode="lin" valueType="num">
                                      <p:cBhvr additive="base">
                                        <p:cTn id="47" dur="500" fill="hold"/>
                                        <p:tgtEl>
                                          <p:spTgt spid="79886">
                                            <p:txEl>
                                              <p:charRg st="12" end="32"/>
                                            </p:txEl>
                                          </p:spTgt>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8" fill="hold" grpId="0" nodeType="clickEffect">
                                  <p:stCondLst>
                                    <p:cond delay="0"/>
                                  </p:stCondLst>
                                  <p:childTnLst>
                                    <p:set>
                                      <p:cBhvr>
                                        <p:cTn id="51" dur="1" fill="hold">
                                          <p:stCondLst>
                                            <p:cond delay="0"/>
                                          </p:stCondLst>
                                        </p:cTn>
                                        <p:tgtEl>
                                          <p:spTgt spid="79886">
                                            <p:txEl>
                                              <p:charRg st="32" end="43"/>
                                            </p:txEl>
                                          </p:spTgt>
                                        </p:tgtEl>
                                        <p:attrNameLst>
                                          <p:attrName>style.visibility</p:attrName>
                                        </p:attrNameLst>
                                      </p:cBhvr>
                                      <p:to>
                                        <p:strVal val="visible"/>
                                      </p:to>
                                    </p:set>
                                    <p:anim calcmode="lin" valueType="num">
                                      <p:cBhvr additive="base">
                                        <p:cTn id="52" dur="500" fill="hold"/>
                                        <p:tgtEl>
                                          <p:spTgt spid="79886">
                                            <p:txEl>
                                              <p:charRg st="32" end="43"/>
                                            </p:txEl>
                                          </p:spTgt>
                                        </p:tgtEl>
                                        <p:attrNameLst>
                                          <p:attrName>ppt_x</p:attrName>
                                        </p:attrNameLst>
                                      </p:cBhvr>
                                      <p:tavLst>
                                        <p:tav tm="0">
                                          <p:val>
                                            <p:strVal val="0-#ppt_w/2"/>
                                          </p:val>
                                        </p:tav>
                                        <p:tav tm="100000">
                                          <p:val>
                                            <p:strVal val="#ppt_x"/>
                                          </p:val>
                                        </p:tav>
                                      </p:tavLst>
                                    </p:anim>
                                    <p:anim calcmode="lin" valueType="num">
                                      <p:cBhvr additive="base">
                                        <p:cTn id="53" dur="500" fill="hold"/>
                                        <p:tgtEl>
                                          <p:spTgt spid="79886">
                                            <p:txEl>
                                              <p:charRg st="32" end="4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4" grpId="0"/>
      <p:bldP spid="79885" grpId="0"/>
      <p:bldP spid="79886" grpId="0" animBg="1" uiExpand="1"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8130" name="Picture 2" descr="未命名"/>
          <p:cNvPicPr>
            <a:picLocks noChangeAspect="1"/>
          </p:cNvPicPr>
          <p:nvPr/>
        </p:nvPicPr>
        <p:blipFill>
          <a:blip r:embed="rId1"/>
          <a:stretch>
            <a:fillRect/>
          </a:stretch>
        </p:blipFill>
        <p:spPr>
          <a:xfrm>
            <a:off x="663575" y="0"/>
            <a:ext cx="9692640" cy="6858000"/>
          </a:xfrm>
          <a:prstGeom prst="rect">
            <a:avLst/>
          </a:prstGeom>
          <a:noFill/>
          <a:ln w="12700" cap="flat" cmpd="sng">
            <a:solidFill>
              <a:schemeClr val="tx1"/>
            </a:solidFill>
            <a:prstDash val="solid"/>
            <a:miter/>
            <a:headEnd type="none" w="med" len="med"/>
            <a:tailEnd type="none" w="med" len="med"/>
          </a:ln>
        </p:spPr>
      </p:pic>
      <p:grpSp>
        <p:nvGrpSpPr>
          <p:cNvPr id="48131" name="Group 3"/>
          <p:cNvGrpSpPr/>
          <p:nvPr/>
        </p:nvGrpSpPr>
        <p:grpSpPr>
          <a:xfrm>
            <a:off x="6975475" y="3817938"/>
            <a:ext cx="488950" cy="474662"/>
            <a:chOff x="3434" y="2405"/>
            <a:chExt cx="308" cy="299"/>
          </a:xfrm>
        </p:grpSpPr>
        <p:sp>
          <p:nvSpPr>
            <p:cNvPr id="48211" name="Oval 4"/>
            <p:cNvSpPr/>
            <p:nvPr/>
          </p:nvSpPr>
          <p:spPr>
            <a:xfrm>
              <a:off x="3515" y="265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212" name="Oval 5"/>
            <p:cNvSpPr/>
            <p:nvPr/>
          </p:nvSpPr>
          <p:spPr>
            <a:xfrm>
              <a:off x="3697" y="2432"/>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213" name="Oval 6"/>
            <p:cNvSpPr/>
            <p:nvPr/>
          </p:nvSpPr>
          <p:spPr>
            <a:xfrm>
              <a:off x="3434" y="2405"/>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sp>
        <p:nvSpPr>
          <p:cNvPr id="48132" name="Text Box 7"/>
          <p:cNvSpPr txBox="1"/>
          <p:nvPr/>
        </p:nvSpPr>
        <p:spPr>
          <a:xfrm>
            <a:off x="11298238" y="96203"/>
            <a:ext cx="720725" cy="4030980"/>
          </a:xfrm>
          <a:prstGeom prst="rect">
            <a:avLst/>
          </a:prstGeom>
          <a:noFill/>
          <a:ln w="9525">
            <a:noFill/>
          </a:ln>
        </p:spPr>
        <p:txBody>
          <a:bodyPr>
            <a:spAutoFit/>
          </a:bodyPr>
          <a:p>
            <a:pPr>
              <a:spcBef>
                <a:spcPct val="50000"/>
              </a:spcBef>
            </a:pPr>
            <a:r>
              <a:rPr lang="zh-CN" altLang="en-US" sz="3200" dirty="0">
                <a:solidFill>
                  <a:srgbClr val="FF0000"/>
                </a:solidFill>
                <a:latin typeface="Arial" panose="020B0604020202020204" pitchFamily="34" charset="0"/>
                <a:ea typeface="黑体" panose="02010609060101010101" charset="-122"/>
              </a:rPr>
              <a:t>北伐战争前形势图</a:t>
            </a:r>
            <a:endParaRPr lang="zh-CN" altLang="en-US" sz="3200" dirty="0">
              <a:solidFill>
                <a:srgbClr val="FF0000"/>
              </a:solidFill>
              <a:latin typeface="Arial" panose="020B0604020202020204" pitchFamily="34" charset="0"/>
              <a:ea typeface="黑体" panose="02010609060101010101" charset="-122"/>
            </a:endParaRPr>
          </a:p>
        </p:txBody>
      </p:sp>
      <p:sp>
        <p:nvSpPr>
          <p:cNvPr id="75784" name="Freeform 8"/>
          <p:cNvSpPr/>
          <p:nvPr/>
        </p:nvSpPr>
        <p:spPr>
          <a:xfrm>
            <a:off x="6356350" y="3384550"/>
            <a:ext cx="1022350" cy="742950"/>
          </a:xfrm>
          <a:custGeom>
            <a:avLst/>
            <a:gdLst/>
            <a:ahLst/>
            <a:cxnLst>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44" h="468">
                <a:moveTo>
                  <a:pt x="32" y="32"/>
                </a:moveTo>
                <a:cubicBezTo>
                  <a:pt x="16" y="40"/>
                  <a:pt x="6" y="42"/>
                  <a:pt x="0" y="60"/>
                </a:cubicBezTo>
                <a:cubicBezTo>
                  <a:pt x="5" y="76"/>
                  <a:pt x="17" y="82"/>
                  <a:pt x="24" y="96"/>
                </a:cubicBezTo>
                <a:cubicBezTo>
                  <a:pt x="28" y="104"/>
                  <a:pt x="30" y="120"/>
                  <a:pt x="32" y="128"/>
                </a:cubicBezTo>
                <a:cubicBezTo>
                  <a:pt x="40" y="126"/>
                  <a:pt x="75" y="119"/>
                  <a:pt x="80" y="120"/>
                </a:cubicBezTo>
                <a:cubicBezTo>
                  <a:pt x="90" y="122"/>
                  <a:pt x="95" y="135"/>
                  <a:pt x="104" y="140"/>
                </a:cubicBezTo>
                <a:cubicBezTo>
                  <a:pt x="119" y="148"/>
                  <a:pt x="149" y="147"/>
                  <a:pt x="160" y="148"/>
                </a:cubicBezTo>
                <a:cubicBezTo>
                  <a:pt x="174" y="158"/>
                  <a:pt x="191" y="166"/>
                  <a:pt x="208" y="172"/>
                </a:cubicBezTo>
                <a:cubicBezTo>
                  <a:pt x="209" y="187"/>
                  <a:pt x="207" y="202"/>
                  <a:pt x="212" y="216"/>
                </a:cubicBezTo>
                <a:cubicBezTo>
                  <a:pt x="213" y="220"/>
                  <a:pt x="222" y="216"/>
                  <a:pt x="224" y="220"/>
                </a:cubicBezTo>
                <a:cubicBezTo>
                  <a:pt x="228" y="227"/>
                  <a:pt x="224" y="237"/>
                  <a:pt x="228" y="244"/>
                </a:cubicBezTo>
                <a:cubicBezTo>
                  <a:pt x="234" y="256"/>
                  <a:pt x="264" y="260"/>
                  <a:pt x="264" y="260"/>
                </a:cubicBezTo>
                <a:cubicBezTo>
                  <a:pt x="291" y="301"/>
                  <a:pt x="257" y="368"/>
                  <a:pt x="316" y="380"/>
                </a:cubicBezTo>
                <a:cubicBezTo>
                  <a:pt x="339" y="395"/>
                  <a:pt x="324" y="420"/>
                  <a:pt x="348" y="436"/>
                </a:cubicBezTo>
                <a:cubicBezTo>
                  <a:pt x="381" y="414"/>
                  <a:pt x="369" y="424"/>
                  <a:pt x="404" y="428"/>
                </a:cubicBezTo>
                <a:cubicBezTo>
                  <a:pt x="427" y="430"/>
                  <a:pt x="449" y="431"/>
                  <a:pt x="472" y="432"/>
                </a:cubicBezTo>
                <a:cubicBezTo>
                  <a:pt x="484" y="468"/>
                  <a:pt x="516" y="443"/>
                  <a:pt x="540" y="432"/>
                </a:cubicBezTo>
                <a:cubicBezTo>
                  <a:pt x="548" y="429"/>
                  <a:pt x="564" y="424"/>
                  <a:pt x="564" y="424"/>
                </a:cubicBezTo>
                <a:cubicBezTo>
                  <a:pt x="576" y="406"/>
                  <a:pt x="573" y="388"/>
                  <a:pt x="580" y="368"/>
                </a:cubicBezTo>
                <a:cubicBezTo>
                  <a:pt x="567" y="349"/>
                  <a:pt x="548" y="351"/>
                  <a:pt x="528" y="344"/>
                </a:cubicBezTo>
                <a:cubicBezTo>
                  <a:pt x="527" y="342"/>
                  <a:pt x="508" y="322"/>
                  <a:pt x="528" y="320"/>
                </a:cubicBezTo>
                <a:cubicBezTo>
                  <a:pt x="539" y="319"/>
                  <a:pt x="549" y="325"/>
                  <a:pt x="560" y="328"/>
                </a:cubicBezTo>
                <a:cubicBezTo>
                  <a:pt x="568" y="330"/>
                  <a:pt x="584" y="336"/>
                  <a:pt x="584" y="336"/>
                </a:cubicBezTo>
                <a:cubicBezTo>
                  <a:pt x="593" y="322"/>
                  <a:pt x="592" y="313"/>
                  <a:pt x="608" y="308"/>
                </a:cubicBezTo>
                <a:cubicBezTo>
                  <a:pt x="633" y="316"/>
                  <a:pt x="636" y="315"/>
                  <a:pt x="644" y="340"/>
                </a:cubicBezTo>
                <a:cubicBezTo>
                  <a:pt x="635" y="354"/>
                  <a:pt x="628" y="359"/>
                  <a:pt x="612" y="364"/>
                </a:cubicBezTo>
                <a:cubicBezTo>
                  <a:pt x="585" y="355"/>
                  <a:pt x="593" y="343"/>
                  <a:pt x="596" y="316"/>
                </a:cubicBezTo>
                <a:cubicBezTo>
                  <a:pt x="595" y="304"/>
                  <a:pt x="596" y="291"/>
                  <a:pt x="592" y="280"/>
                </a:cubicBezTo>
                <a:cubicBezTo>
                  <a:pt x="590" y="275"/>
                  <a:pt x="583" y="275"/>
                  <a:pt x="580" y="272"/>
                </a:cubicBezTo>
                <a:cubicBezTo>
                  <a:pt x="559" y="251"/>
                  <a:pt x="545" y="221"/>
                  <a:pt x="520" y="204"/>
                </a:cubicBezTo>
                <a:cubicBezTo>
                  <a:pt x="503" y="178"/>
                  <a:pt x="503" y="170"/>
                  <a:pt x="476" y="152"/>
                </a:cubicBezTo>
                <a:cubicBezTo>
                  <a:pt x="469" y="147"/>
                  <a:pt x="452" y="144"/>
                  <a:pt x="452" y="144"/>
                </a:cubicBezTo>
                <a:cubicBezTo>
                  <a:pt x="442" y="115"/>
                  <a:pt x="451" y="125"/>
                  <a:pt x="432" y="112"/>
                </a:cubicBezTo>
                <a:cubicBezTo>
                  <a:pt x="425" y="92"/>
                  <a:pt x="411" y="82"/>
                  <a:pt x="392" y="76"/>
                </a:cubicBezTo>
                <a:cubicBezTo>
                  <a:pt x="377" y="54"/>
                  <a:pt x="346" y="38"/>
                  <a:pt x="320" y="32"/>
                </a:cubicBezTo>
                <a:cubicBezTo>
                  <a:pt x="309" y="15"/>
                  <a:pt x="295" y="6"/>
                  <a:pt x="276" y="0"/>
                </a:cubicBezTo>
                <a:cubicBezTo>
                  <a:pt x="247" y="7"/>
                  <a:pt x="260" y="29"/>
                  <a:pt x="232" y="48"/>
                </a:cubicBezTo>
                <a:cubicBezTo>
                  <a:pt x="225" y="68"/>
                  <a:pt x="216" y="77"/>
                  <a:pt x="196" y="84"/>
                </a:cubicBezTo>
                <a:cubicBezTo>
                  <a:pt x="180" y="68"/>
                  <a:pt x="183" y="58"/>
                  <a:pt x="160" y="64"/>
                </a:cubicBezTo>
                <a:cubicBezTo>
                  <a:pt x="142" y="92"/>
                  <a:pt x="153" y="85"/>
                  <a:pt x="132" y="92"/>
                </a:cubicBezTo>
                <a:cubicBezTo>
                  <a:pt x="114" y="86"/>
                  <a:pt x="99" y="77"/>
                  <a:pt x="80" y="72"/>
                </a:cubicBezTo>
                <a:cubicBezTo>
                  <a:pt x="77" y="64"/>
                  <a:pt x="80" y="51"/>
                  <a:pt x="72" y="48"/>
                </a:cubicBezTo>
                <a:cubicBezTo>
                  <a:pt x="60" y="44"/>
                  <a:pt x="42" y="42"/>
                  <a:pt x="32" y="32"/>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5" name="Freeform 9"/>
          <p:cNvSpPr/>
          <p:nvPr/>
        </p:nvSpPr>
        <p:spPr>
          <a:xfrm>
            <a:off x="6153150" y="3568700"/>
            <a:ext cx="865188" cy="931863"/>
          </a:xfrm>
          <a:custGeom>
            <a:avLst/>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pathLst>
              <a:path w="545" h="587">
                <a:moveTo>
                  <a:pt x="160" y="0"/>
                </a:moveTo>
                <a:cubicBezTo>
                  <a:pt x="159" y="19"/>
                  <a:pt x="159" y="38"/>
                  <a:pt x="156" y="56"/>
                </a:cubicBezTo>
                <a:cubicBezTo>
                  <a:pt x="154" y="68"/>
                  <a:pt x="124" y="76"/>
                  <a:pt x="124" y="76"/>
                </a:cubicBezTo>
                <a:cubicBezTo>
                  <a:pt x="100" y="71"/>
                  <a:pt x="103" y="64"/>
                  <a:pt x="84" y="52"/>
                </a:cubicBezTo>
                <a:cubicBezTo>
                  <a:pt x="79" y="53"/>
                  <a:pt x="72" y="52"/>
                  <a:pt x="68" y="56"/>
                </a:cubicBezTo>
                <a:cubicBezTo>
                  <a:pt x="63" y="62"/>
                  <a:pt x="63" y="72"/>
                  <a:pt x="60" y="80"/>
                </a:cubicBezTo>
                <a:cubicBezTo>
                  <a:pt x="54" y="99"/>
                  <a:pt x="39" y="112"/>
                  <a:pt x="28" y="128"/>
                </a:cubicBezTo>
                <a:cubicBezTo>
                  <a:pt x="35" y="148"/>
                  <a:pt x="33" y="136"/>
                  <a:pt x="24" y="164"/>
                </a:cubicBezTo>
                <a:cubicBezTo>
                  <a:pt x="21" y="172"/>
                  <a:pt x="0" y="172"/>
                  <a:pt x="0" y="172"/>
                </a:cubicBezTo>
                <a:cubicBezTo>
                  <a:pt x="36" y="196"/>
                  <a:pt x="50" y="208"/>
                  <a:pt x="96" y="216"/>
                </a:cubicBezTo>
                <a:cubicBezTo>
                  <a:pt x="114" y="244"/>
                  <a:pt x="120" y="241"/>
                  <a:pt x="108" y="280"/>
                </a:cubicBezTo>
                <a:cubicBezTo>
                  <a:pt x="106" y="285"/>
                  <a:pt x="99" y="288"/>
                  <a:pt x="96" y="292"/>
                </a:cubicBezTo>
                <a:cubicBezTo>
                  <a:pt x="90" y="300"/>
                  <a:pt x="80" y="316"/>
                  <a:pt x="80" y="316"/>
                </a:cubicBezTo>
                <a:cubicBezTo>
                  <a:pt x="83" y="320"/>
                  <a:pt x="85" y="325"/>
                  <a:pt x="88" y="328"/>
                </a:cubicBezTo>
                <a:cubicBezTo>
                  <a:pt x="91" y="331"/>
                  <a:pt x="97" y="332"/>
                  <a:pt x="100" y="336"/>
                </a:cubicBezTo>
                <a:cubicBezTo>
                  <a:pt x="115" y="355"/>
                  <a:pt x="107" y="362"/>
                  <a:pt x="136" y="372"/>
                </a:cubicBezTo>
                <a:cubicBezTo>
                  <a:pt x="151" y="394"/>
                  <a:pt x="125" y="418"/>
                  <a:pt x="156" y="428"/>
                </a:cubicBezTo>
                <a:cubicBezTo>
                  <a:pt x="169" y="448"/>
                  <a:pt x="163" y="472"/>
                  <a:pt x="176" y="492"/>
                </a:cubicBezTo>
                <a:cubicBezTo>
                  <a:pt x="181" y="500"/>
                  <a:pt x="192" y="516"/>
                  <a:pt x="192" y="516"/>
                </a:cubicBezTo>
                <a:cubicBezTo>
                  <a:pt x="208" y="511"/>
                  <a:pt x="208" y="497"/>
                  <a:pt x="224" y="492"/>
                </a:cubicBezTo>
                <a:cubicBezTo>
                  <a:pt x="233" y="489"/>
                  <a:pt x="243" y="489"/>
                  <a:pt x="252" y="488"/>
                </a:cubicBezTo>
                <a:cubicBezTo>
                  <a:pt x="265" y="508"/>
                  <a:pt x="247" y="518"/>
                  <a:pt x="268" y="532"/>
                </a:cubicBezTo>
                <a:cubicBezTo>
                  <a:pt x="288" y="525"/>
                  <a:pt x="288" y="507"/>
                  <a:pt x="308" y="500"/>
                </a:cubicBezTo>
                <a:cubicBezTo>
                  <a:pt x="343" y="512"/>
                  <a:pt x="364" y="517"/>
                  <a:pt x="404" y="520"/>
                </a:cubicBezTo>
                <a:cubicBezTo>
                  <a:pt x="413" y="547"/>
                  <a:pt x="385" y="587"/>
                  <a:pt x="412" y="560"/>
                </a:cubicBezTo>
                <a:cubicBezTo>
                  <a:pt x="417" y="545"/>
                  <a:pt x="427" y="537"/>
                  <a:pt x="436" y="524"/>
                </a:cubicBezTo>
                <a:cubicBezTo>
                  <a:pt x="440" y="507"/>
                  <a:pt x="456" y="494"/>
                  <a:pt x="472" y="484"/>
                </a:cubicBezTo>
                <a:cubicBezTo>
                  <a:pt x="486" y="441"/>
                  <a:pt x="466" y="426"/>
                  <a:pt x="516" y="416"/>
                </a:cubicBezTo>
                <a:cubicBezTo>
                  <a:pt x="519" y="408"/>
                  <a:pt x="519" y="399"/>
                  <a:pt x="524" y="392"/>
                </a:cubicBezTo>
                <a:cubicBezTo>
                  <a:pt x="527" y="388"/>
                  <a:pt x="530" y="384"/>
                  <a:pt x="532" y="380"/>
                </a:cubicBezTo>
                <a:cubicBezTo>
                  <a:pt x="535" y="372"/>
                  <a:pt x="537" y="364"/>
                  <a:pt x="540" y="356"/>
                </a:cubicBezTo>
                <a:cubicBezTo>
                  <a:pt x="541" y="352"/>
                  <a:pt x="544" y="344"/>
                  <a:pt x="544" y="344"/>
                </a:cubicBezTo>
                <a:cubicBezTo>
                  <a:pt x="538" y="320"/>
                  <a:pt x="545" y="330"/>
                  <a:pt x="516" y="320"/>
                </a:cubicBezTo>
                <a:cubicBezTo>
                  <a:pt x="508" y="317"/>
                  <a:pt x="492" y="312"/>
                  <a:pt x="492" y="312"/>
                </a:cubicBezTo>
                <a:cubicBezTo>
                  <a:pt x="488" y="313"/>
                  <a:pt x="466" y="321"/>
                  <a:pt x="460" y="312"/>
                </a:cubicBezTo>
                <a:cubicBezTo>
                  <a:pt x="445" y="291"/>
                  <a:pt x="451" y="274"/>
                  <a:pt x="424" y="256"/>
                </a:cubicBezTo>
                <a:cubicBezTo>
                  <a:pt x="417" y="245"/>
                  <a:pt x="408" y="220"/>
                  <a:pt x="408" y="220"/>
                </a:cubicBezTo>
                <a:cubicBezTo>
                  <a:pt x="402" y="177"/>
                  <a:pt x="400" y="147"/>
                  <a:pt x="356" y="132"/>
                </a:cubicBezTo>
                <a:cubicBezTo>
                  <a:pt x="347" y="118"/>
                  <a:pt x="336" y="100"/>
                  <a:pt x="332" y="84"/>
                </a:cubicBezTo>
                <a:cubicBezTo>
                  <a:pt x="330" y="76"/>
                  <a:pt x="330" y="58"/>
                  <a:pt x="320" y="52"/>
                </a:cubicBezTo>
                <a:cubicBezTo>
                  <a:pt x="313" y="48"/>
                  <a:pt x="303" y="49"/>
                  <a:pt x="296" y="44"/>
                </a:cubicBezTo>
                <a:cubicBezTo>
                  <a:pt x="292" y="41"/>
                  <a:pt x="288" y="39"/>
                  <a:pt x="284" y="36"/>
                </a:cubicBezTo>
                <a:cubicBezTo>
                  <a:pt x="258" y="45"/>
                  <a:pt x="215" y="21"/>
                  <a:pt x="188" y="12"/>
                </a:cubicBezTo>
                <a:cubicBezTo>
                  <a:pt x="159" y="17"/>
                  <a:pt x="166" y="24"/>
                  <a:pt x="160" y="0"/>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6" name="Freeform 10"/>
          <p:cNvSpPr/>
          <p:nvPr/>
        </p:nvSpPr>
        <p:spPr>
          <a:xfrm>
            <a:off x="6819900" y="4038600"/>
            <a:ext cx="647700" cy="698500"/>
          </a:xfrm>
          <a:custGeom>
            <a:avLst/>
            <a:gdLst/>
            <a:ahLst/>
            <a:cxnLst>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Lst>
            <a:pathLst>
              <a:path w="408" h="440">
                <a:moveTo>
                  <a:pt x="280" y="0"/>
                </a:moveTo>
                <a:cubicBezTo>
                  <a:pt x="287" y="2"/>
                  <a:pt x="300" y="5"/>
                  <a:pt x="304" y="12"/>
                </a:cubicBezTo>
                <a:cubicBezTo>
                  <a:pt x="308" y="19"/>
                  <a:pt x="312" y="36"/>
                  <a:pt x="312" y="36"/>
                </a:cubicBezTo>
                <a:cubicBezTo>
                  <a:pt x="308" y="60"/>
                  <a:pt x="308" y="67"/>
                  <a:pt x="288" y="80"/>
                </a:cubicBezTo>
                <a:cubicBezTo>
                  <a:pt x="275" y="99"/>
                  <a:pt x="285" y="90"/>
                  <a:pt x="256" y="100"/>
                </a:cubicBezTo>
                <a:cubicBezTo>
                  <a:pt x="252" y="101"/>
                  <a:pt x="244" y="104"/>
                  <a:pt x="244" y="104"/>
                </a:cubicBezTo>
                <a:cubicBezTo>
                  <a:pt x="229" y="148"/>
                  <a:pt x="306" y="97"/>
                  <a:pt x="324" y="92"/>
                </a:cubicBezTo>
                <a:cubicBezTo>
                  <a:pt x="345" y="96"/>
                  <a:pt x="384" y="115"/>
                  <a:pt x="404" y="128"/>
                </a:cubicBezTo>
                <a:cubicBezTo>
                  <a:pt x="392" y="140"/>
                  <a:pt x="381" y="146"/>
                  <a:pt x="372" y="160"/>
                </a:cubicBezTo>
                <a:cubicBezTo>
                  <a:pt x="390" y="165"/>
                  <a:pt x="397" y="164"/>
                  <a:pt x="408" y="180"/>
                </a:cubicBezTo>
                <a:cubicBezTo>
                  <a:pt x="398" y="194"/>
                  <a:pt x="391" y="212"/>
                  <a:pt x="384" y="228"/>
                </a:cubicBezTo>
                <a:cubicBezTo>
                  <a:pt x="381" y="236"/>
                  <a:pt x="376" y="252"/>
                  <a:pt x="376" y="252"/>
                </a:cubicBezTo>
                <a:cubicBezTo>
                  <a:pt x="383" y="272"/>
                  <a:pt x="380" y="290"/>
                  <a:pt x="368" y="308"/>
                </a:cubicBezTo>
                <a:cubicBezTo>
                  <a:pt x="371" y="312"/>
                  <a:pt x="372" y="317"/>
                  <a:pt x="376" y="320"/>
                </a:cubicBezTo>
                <a:cubicBezTo>
                  <a:pt x="379" y="323"/>
                  <a:pt x="388" y="320"/>
                  <a:pt x="388" y="324"/>
                </a:cubicBezTo>
                <a:cubicBezTo>
                  <a:pt x="388" y="331"/>
                  <a:pt x="342" y="342"/>
                  <a:pt x="336" y="344"/>
                </a:cubicBezTo>
                <a:cubicBezTo>
                  <a:pt x="331" y="359"/>
                  <a:pt x="321" y="365"/>
                  <a:pt x="316" y="380"/>
                </a:cubicBezTo>
                <a:cubicBezTo>
                  <a:pt x="311" y="416"/>
                  <a:pt x="305" y="420"/>
                  <a:pt x="272" y="428"/>
                </a:cubicBezTo>
                <a:cubicBezTo>
                  <a:pt x="256" y="424"/>
                  <a:pt x="246" y="421"/>
                  <a:pt x="232" y="412"/>
                </a:cubicBezTo>
                <a:cubicBezTo>
                  <a:pt x="223" y="414"/>
                  <a:pt x="213" y="424"/>
                  <a:pt x="204" y="420"/>
                </a:cubicBezTo>
                <a:cubicBezTo>
                  <a:pt x="200" y="418"/>
                  <a:pt x="203" y="411"/>
                  <a:pt x="200" y="408"/>
                </a:cubicBezTo>
                <a:cubicBezTo>
                  <a:pt x="197" y="404"/>
                  <a:pt x="192" y="403"/>
                  <a:pt x="188" y="400"/>
                </a:cubicBezTo>
                <a:cubicBezTo>
                  <a:pt x="157" y="431"/>
                  <a:pt x="189" y="433"/>
                  <a:pt x="144" y="440"/>
                </a:cubicBezTo>
                <a:cubicBezTo>
                  <a:pt x="113" y="432"/>
                  <a:pt x="123" y="416"/>
                  <a:pt x="112" y="392"/>
                </a:cubicBezTo>
                <a:cubicBezTo>
                  <a:pt x="108" y="383"/>
                  <a:pt x="99" y="377"/>
                  <a:pt x="96" y="368"/>
                </a:cubicBezTo>
                <a:cubicBezTo>
                  <a:pt x="95" y="364"/>
                  <a:pt x="96" y="358"/>
                  <a:pt x="92" y="356"/>
                </a:cubicBezTo>
                <a:cubicBezTo>
                  <a:pt x="84" y="352"/>
                  <a:pt x="73" y="353"/>
                  <a:pt x="64" y="352"/>
                </a:cubicBezTo>
                <a:cubicBezTo>
                  <a:pt x="60" y="349"/>
                  <a:pt x="55" y="348"/>
                  <a:pt x="52" y="344"/>
                </a:cubicBezTo>
                <a:cubicBezTo>
                  <a:pt x="49" y="341"/>
                  <a:pt x="51" y="335"/>
                  <a:pt x="48" y="332"/>
                </a:cubicBezTo>
                <a:cubicBezTo>
                  <a:pt x="41" y="325"/>
                  <a:pt x="24" y="316"/>
                  <a:pt x="24" y="316"/>
                </a:cubicBezTo>
                <a:cubicBezTo>
                  <a:pt x="6" y="289"/>
                  <a:pt x="26" y="323"/>
                  <a:pt x="12" y="280"/>
                </a:cubicBezTo>
                <a:cubicBezTo>
                  <a:pt x="8" y="269"/>
                  <a:pt x="0" y="265"/>
                  <a:pt x="0" y="252"/>
                </a:cubicBezTo>
                <a:cubicBezTo>
                  <a:pt x="26" y="245"/>
                  <a:pt x="16" y="240"/>
                  <a:pt x="28" y="220"/>
                </a:cubicBezTo>
                <a:cubicBezTo>
                  <a:pt x="33" y="212"/>
                  <a:pt x="44" y="205"/>
                  <a:pt x="52" y="200"/>
                </a:cubicBezTo>
                <a:cubicBezTo>
                  <a:pt x="73" y="168"/>
                  <a:pt x="54" y="134"/>
                  <a:pt x="96" y="120"/>
                </a:cubicBezTo>
                <a:cubicBezTo>
                  <a:pt x="103" y="109"/>
                  <a:pt x="111" y="96"/>
                  <a:pt x="116" y="84"/>
                </a:cubicBezTo>
                <a:cubicBezTo>
                  <a:pt x="119" y="76"/>
                  <a:pt x="124" y="60"/>
                  <a:pt x="124" y="60"/>
                </a:cubicBezTo>
                <a:cubicBezTo>
                  <a:pt x="123" y="51"/>
                  <a:pt x="124" y="41"/>
                  <a:pt x="120" y="32"/>
                </a:cubicBezTo>
                <a:cubicBezTo>
                  <a:pt x="118" y="28"/>
                  <a:pt x="112" y="26"/>
                  <a:pt x="108" y="24"/>
                </a:cubicBezTo>
                <a:cubicBezTo>
                  <a:pt x="104" y="22"/>
                  <a:pt x="92" y="20"/>
                  <a:pt x="96" y="20"/>
                </a:cubicBezTo>
                <a:cubicBezTo>
                  <a:pt x="123" y="20"/>
                  <a:pt x="149" y="23"/>
                  <a:pt x="176" y="24"/>
                </a:cubicBezTo>
                <a:cubicBezTo>
                  <a:pt x="180" y="27"/>
                  <a:pt x="185" y="29"/>
                  <a:pt x="188" y="32"/>
                </a:cubicBezTo>
                <a:cubicBezTo>
                  <a:pt x="191" y="35"/>
                  <a:pt x="191" y="43"/>
                  <a:pt x="196" y="44"/>
                </a:cubicBezTo>
                <a:cubicBezTo>
                  <a:pt x="196" y="44"/>
                  <a:pt x="226" y="34"/>
                  <a:pt x="232" y="32"/>
                </a:cubicBezTo>
                <a:cubicBezTo>
                  <a:pt x="236" y="31"/>
                  <a:pt x="244" y="28"/>
                  <a:pt x="244" y="28"/>
                </a:cubicBezTo>
                <a:cubicBezTo>
                  <a:pt x="248" y="24"/>
                  <a:pt x="279" y="0"/>
                  <a:pt x="280" y="0"/>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7" name="Freeform 11"/>
          <p:cNvSpPr/>
          <p:nvPr/>
        </p:nvSpPr>
        <p:spPr>
          <a:xfrm>
            <a:off x="6024563" y="4332288"/>
            <a:ext cx="858837" cy="1027112"/>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541" h="647">
                <a:moveTo>
                  <a:pt x="253" y="19"/>
                </a:moveTo>
                <a:cubicBezTo>
                  <a:pt x="231" y="26"/>
                  <a:pt x="209" y="19"/>
                  <a:pt x="185" y="23"/>
                </a:cubicBezTo>
                <a:cubicBezTo>
                  <a:pt x="170" y="67"/>
                  <a:pt x="189" y="0"/>
                  <a:pt x="189" y="47"/>
                </a:cubicBezTo>
                <a:cubicBezTo>
                  <a:pt x="189" y="62"/>
                  <a:pt x="166" y="66"/>
                  <a:pt x="157" y="71"/>
                </a:cubicBezTo>
                <a:cubicBezTo>
                  <a:pt x="121" y="89"/>
                  <a:pt x="98" y="99"/>
                  <a:pt x="57" y="103"/>
                </a:cubicBezTo>
                <a:cubicBezTo>
                  <a:pt x="32" y="128"/>
                  <a:pt x="44" y="148"/>
                  <a:pt x="53" y="175"/>
                </a:cubicBezTo>
                <a:cubicBezTo>
                  <a:pt x="49" y="216"/>
                  <a:pt x="48" y="240"/>
                  <a:pt x="13" y="263"/>
                </a:cubicBezTo>
                <a:cubicBezTo>
                  <a:pt x="0" y="282"/>
                  <a:pt x="2" y="311"/>
                  <a:pt x="25" y="319"/>
                </a:cubicBezTo>
                <a:cubicBezTo>
                  <a:pt x="40" y="363"/>
                  <a:pt x="16" y="296"/>
                  <a:pt x="37" y="343"/>
                </a:cubicBezTo>
                <a:cubicBezTo>
                  <a:pt x="50" y="372"/>
                  <a:pt x="50" y="396"/>
                  <a:pt x="73" y="419"/>
                </a:cubicBezTo>
                <a:cubicBezTo>
                  <a:pt x="80" y="441"/>
                  <a:pt x="81" y="456"/>
                  <a:pt x="77" y="479"/>
                </a:cubicBezTo>
                <a:cubicBezTo>
                  <a:pt x="76" y="496"/>
                  <a:pt x="75" y="514"/>
                  <a:pt x="73" y="531"/>
                </a:cubicBezTo>
                <a:cubicBezTo>
                  <a:pt x="72" y="535"/>
                  <a:pt x="66" y="540"/>
                  <a:pt x="69" y="543"/>
                </a:cubicBezTo>
                <a:cubicBezTo>
                  <a:pt x="73" y="547"/>
                  <a:pt x="114" y="561"/>
                  <a:pt x="121" y="563"/>
                </a:cubicBezTo>
                <a:cubicBezTo>
                  <a:pt x="125" y="562"/>
                  <a:pt x="181" y="562"/>
                  <a:pt x="149" y="551"/>
                </a:cubicBezTo>
                <a:cubicBezTo>
                  <a:pt x="150" y="551"/>
                  <a:pt x="172" y="541"/>
                  <a:pt x="173" y="551"/>
                </a:cubicBezTo>
                <a:cubicBezTo>
                  <a:pt x="177" y="576"/>
                  <a:pt x="153" y="580"/>
                  <a:pt x="141" y="595"/>
                </a:cubicBezTo>
                <a:cubicBezTo>
                  <a:pt x="135" y="603"/>
                  <a:pt x="125" y="619"/>
                  <a:pt x="125" y="619"/>
                </a:cubicBezTo>
                <a:cubicBezTo>
                  <a:pt x="131" y="643"/>
                  <a:pt x="124" y="633"/>
                  <a:pt x="153" y="643"/>
                </a:cubicBezTo>
                <a:cubicBezTo>
                  <a:pt x="157" y="644"/>
                  <a:pt x="165" y="647"/>
                  <a:pt x="165" y="647"/>
                </a:cubicBezTo>
                <a:cubicBezTo>
                  <a:pt x="178" y="628"/>
                  <a:pt x="167" y="638"/>
                  <a:pt x="193" y="631"/>
                </a:cubicBezTo>
                <a:cubicBezTo>
                  <a:pt x="201" y="629"/>
                  <a:pt x="217" y="623"/>
                  <a:pt x="217" y="623"/>
                </a:cubicBezTo>
                <a:cubicBezTo>
                  <a:pt x="234" y="598"/>
                  <a:pt x="220" y="610"/>
                  <a:pt x="273" y="619"/>
                </a:cubicBezTo>
                <a:cubicBezTo>
                  <a:pt x="281" y="620"/>
                  <a:pt x="297" y="627"/>
                  <a:pt x="297" y="627"/>
                </a:cubicBezTo>
                <a:cubicBezTo>
                  <a:pt x="308" y="616"/>
                  <a:pt x="325" y="591"/>
                  <a:pt x="325" y="591"/>
                </a:cubicBezTo>
                <a:cubicBezTo>
                  <a:pt x="320" y="572"/>
                  <a:pt x="311" y="567"/>
                  <a:pt x="317" y="547"/>
                </a:cubicBezTo>
                <a:cubicBezTo>
                  <a:pt x="319" y="539"/>
                  <a:pt x="322" y="531"/>
                  <a:pt x="325" y="523"/>
                </a:cubicBezTo>
                <a:cubicBezTo>
                  <a:pt x="326" y="519"/>
                  <a:pt x="329" y="511"/>
                  <a:pt x="329" y="511"/>
                </a:cubicBezTo>
                <a:cubicBezTo>
                  <a:pt x="327" y="505"/>
                  <a:pt x="310" y="469"/>
                  <a:pt x="329" y="463"/>
                </a:cubicBezTo>
                <a:cubicBezTo>
                  <a:pt x="337" y="460"/>
                  <a:pt x="353" y="455"/>
                  <a:pt x="353" y="455"/>
                </a:cubicBezTo>
                <a:cubicBezTo>
                  <a:pt x="365" y="418"/>
                  <a:pt x="357" y="380"/>
                  <a:pt x="369" y="343"/>
                </a:cubicBezTo>
                <a:cubicBezTo>
                  <a:pt x="374" y="329"/>
                  <a:pt x="405" y="319"/>
                  <a:pt x="405" y="319"/>
                </a:cubicBezTo>
                <a:cubicBezTo>
                  <a:pt x="406" y="317"/>
                  <a:pt x="425" y="251"/>
                  <a:pt x="425" y="251"/>
                </a:cubicBezTo>
                <a:cubicBezTo>
                  <a:pt x="428" y="248"/>
                  <a:pt x="433" y="248"/>
                  <a:pt x="437" y="247"/>
                </a:cubicBezTo>
                <a:cubicBezTo>
                  <a:pt x="440" y="243"/>
                  <a:pt x="443" y="239"/>
                  <a:pt x="445" y="235"/>
                </a:cubicBezTo>
                <a:cubicBezTo>
                  <a:pt x="447" y="231"/>
                  <a:pt x="445" y="224"/>
                  <a:pt x="449" y="223"/>
                </a:cubicBezTo>
                <a:cubicBezTo>
                  <a:pt x="457" y="222"/>
                  <a:pt x="473" y="231"/>
                  <a:pt x="473" y="231"/>
                </a:cubicBezTo>
                <a:cubicBezTo>
                  <a:pt x="484" y="229"/>
                  <a:pt x="497" y="231"/>
                  <a:pt x="505" y="223"/>
                </a:cubicBezTo>
                <a:cubicBezTo>
                  <a:pt x="519" y="209"/>
                  <a:pt x="534" y="183"/>
                  <a:pt x="541" y="163"/>
                </a:cubicBezTo>
                <a:cubicBezTo>
                  <a:pt x="516" y="147"/>
                  <a:pt x="518" y="108"/>
                  <a:pt x="501" y="83"/>
                </a:cubicBezTo>
                <a:cubicBezTo>
                  <a:pt x="471" y="90"/>
                  <a:pt x="472" y="87"/>
                  <a:pt x="477" y="55"/>
                </a:cubicBezTo>
                <a:cubicBezTo>
                  <a:pt x="476" y="48"/>
                  <a:pt x="479" y="38"/>
                  <a:pt x="473" y="35"/>
                </a:cubicBezTo>
                <a:cubicBezTo>
                  <a:pt x="455" y="25"/>
                  <a:pt x="411" y="29"/>
                  <a:pt x="389" y="23"/>
                </a:cubicBezTo>
                <a:cubicBezTo>
                  <a:pt x="369" y="30"/>
                  <a:pt x="374" y="48"/>
                  <a:pt x="353" y="55"/>
                </a:cubicBezTo>
                <a:cubicBezTo>
                  <a:pt x="340" y="35"/>
                  <a:pt x="342" y="11"/>
                  <a:pt x="317" y="3"/>
                </a:cubicBezTo>
                <a:cubicBezTo>
                  <a:pt x="282" y="12"/>
                  <a:pt x="296" y="26"/>
                  <a:pt x="253" y="19"/>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8" name="Freeform 12"/>
          <p:cNvSpPr/>
          <p:nvPr/>
        </p:nvSpPr>
        <p:spPr>
          <a:xfrm>
            <a:off x="6505575" y="4538663"/>
            <a:ext cx="809625" cy="928687"/>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510" h="585">
                <a:moveTo>
                  <a:pt x="490" y="113"/>
                </a:moveTo>
                <a:cubicBezTo>
                  <a:pt x="497" y="134"/>
                  <a:pt x="510" y="144"/>
                  <a:pt x="482" y="153"/>
                </a:cubicBezTo>
                <a:cubicBezTo>
                  <a:pt x="471" y="164"/>
                  <a:pt x="468" y="184"/>
                  <a:pt x="454" y="189"/>
                </a:cubicBezTo>
                <a:cubicBezTo>
                  <a:pt x="425" y="199"/>
                  <a:pt x="437" y="192"/>
                  <a:pt x="418" y="205"/>
                </a:cubicBezTo>
                <a:cubicBezTo>
                  <a:pt x="423" y="226"/>
                  <a:pt x="423" y="248"/>
                  <a:pt x="430" y="269"/>
                </a:cubicBezTo>
                <a:cubicBezTo>
                  <a:pt x="429" y="293"/>
                  <a:pt x="439" y="350"/>
                  <a:pt x="406" y="361"/>
                </a:cubicBezTo>
                <a:cubicBezTo>
                  <a:pt x="364" y="333"/>
                  <a:pt x="383" y="410"/>
                  <a:pt x="350" y="421"/>
                </a:cubicBezTo>
                <a:cubicBezTo>
                  <a:pt x="346" y="444"/>
                  <a:pt x="348" y="453"/>
                  <a:pt x="330" y="465"/>
                </a:cubicBezTo>
                <a:cubicBezTo>
                  <a:pt x="299" y="461"/>
                  <a:pt x="285" y="457"/>
                  <a:pt x="274" y="489"/>
                </a:cubicBezTo>
                <a:cubicBezTo>
                  <a:pt x="279" y="508"/>
                  <a:pt x="270" y="539"/>
                  <a:pt x="254" y="553"/>
                </a:cubicBezTo>
                <a:cubicBezTo>
                  <a:pt x="254" y="553"/>
                  <a:pt x="224" y="573"/>
                  <a:pt x="218" y="577"/>
                </a:cubicBezTo>
                <a:cubicBezTo>
                  <a:pt x="214" y="580"/>
                  <a:pt x="206" y="585"/>
                  <a:pt x="206" y="585"/>
                </a:cubicBezTo>
                <a:cubicBezTo>
                  <a:pt x="138" y="577"/>
                  <a:pt x="196" y="585"/>
                  <a:pt x="154" y="557"/>
                </a:cubicBezTo>
                <a:cubicBezTo>
                  <a:pt x="144" y="526"/>
                  <a:pt x="155" y="562"/>
                  <a:pt x="146" y="497"/>
                </a:cubicBezTo>
                <a:cubicBezTo>
                  <a:pt x="140" y="452"/>
                  <a:pt x="43" y="458"/>
                  <a:pt x="22" y="457"/>
                </a:cubicBezTo>
                <a:cubicBezTo>
                  <a:pt x="0" y="443"/>
                  <a:pt x="16" y="423"/>
                  <a:pt x="22" y="401"/>
                </a:cubicBezTo>
                <a:cubicBezTo>
                  <a:pt x="21" y="394"/>
                  <a:pt x="10" y="355"/>
                  <a:pt x="18" y="345"/>
                </a:cubicBezTo>
                <a:cubicBezTo>
                  <a:pt x="26" y="336"/>
                  <a:pt x="44" y="332"/>
                  <a:pt x="54" y="325"/>
                </a:cubicBezTo>
                <a:cubicBezTo>
                  <a:pt x="58" y="294"/>
                  <a:pt x="51" y="216"/>
                  <a:pt x="66" y="205"/>
                </a:cubicBezTo>
                <a:cubicBezTo>
                  <a:pt x="77" y="197"/>
                  <a:pt x="91" y="196"/>
                  <a:pt x="102" y="189"/>
                </a:cubicBezTo>
                <a:cubicBezTo>
                  <a:pt x="109" y="168"/>
                  <a:pt x="114" y="147"/>
                  <a:pt x="126" y="129"/>
                </a:cubicBezTo>
                <a:cubicBezTo>
                  <a:pt x="133" y="100"/>
                  <a:pt x="162" y="100"/>
                  <a:pt x="190" y="97"/>
                </a:cubicBezTo>
                <a:cubicBezTo>
                  <a:pt x="211" y="90"/>
                  <a:pt x="206" y="72"/>
                  <a:pt x="226" y="65"/>
                </a:cubicBezTo>
                <a:cubicBezTo>
                  <a:pt x="227" y="60"/>
                  <a:pt x="230" y="54"/>
                  <a:pt x="230" y="49"/>
                </a:cubicBezTo>
                <a:cubicBezTo>
                  <a:pt x="230" y="34"/>
                  <a:pt x="224" y="20"/>
                  <a:pt x="226" y="5"/>
                </a:cubicBezTo>
                <a:cubicBezTo>
                  <a:pt x="227" y="0"/>
                  <a:pt x="231" y="14"/>
                  <a:pt x="234" y="17"/>
                </a:cubicBezTo>
                <a:cubicBezTo>
                  <a:pt x="237" y="20"/>
                  <a:pt x="242" y="22"/>
                  <a:pt x="246" y="25"/>
                </a:cubicBezTo>
                <a:cubicBezTo>
                  <a:pt x="253" y="45"/>
                  <a:pt x="246" y="36"/>
                  <a:pt x="274" y="45"/>
                </a:cubicBezTo>
                <a:cubicBezTo>
                  <a:pt x="278" y="46"/>
                  <a:pt x="286" y="49"/>
                  <a:pt x="286" y="49"/>
                </a:cubicBezTo>
                <a:cubicBezTo>
                  <a:pt x="293" y="71"/>
                  <a:pt x="307" y="87"/>
                  <a:pt x="314" y="109"/>
                </a:cubicBezTo>
                <a:cubicBezTo>
                  <a:pt x="318" y="121"/>
                  <a:pt x="350" y="125"/>
                  <a:pt x="350" y="125"/>
                </a:cubicBezTo>
                <a:cubicBezTo>
                  <a:pt x="363" y="121"/>
                  <a:pt x="364" y="123"/>
                  <a:pt x="370" y="109"/>
                </a:cubicBezTo>
                <a:cubicBezTo>
                  <a:pt x="373" y="101"/>
                  <a:pt x="378" y="85"/>
                  <a:pt x="378" y="85"/>
                </a:cubicBezTo>
                <a:cubicBezTo>
                  <a:pt x="395" y="91"/>
                  <a:pt x="391" y="99"/>
                  <a:pt x="406" y="109"/>
                </a:cubicBezTo>
                <a:cubicBezTo>
                  <a:pt x="414" y="106"/>
                  <a:pt x="430" y="100"/>
                  <a:pt x="438" y="101"/>
                </a:cubicBezTo>
                <a:cubicBezTo>
                  <a:pt x="450" y="102"/>
                  <a:pt x="480" y="123"/>
                  <a:pt x="490" y="113"/>
                </a:cubicBezTo>
                <a:close/>
              </a:path>
            </a:pathLst>
          </a:custGeom>
          <a:solidFill>
            <a:srgbClr val="00CC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89" name="Freeform 13"/>
          <p:cNvSpPr/>
          <p:nvPr/>
        </p:nvSpPr>
        <p:spPr>
          <a:xfrm>
            <a:off x="5419725" y="5162550"/>
            <a:ext cx="1414463" cy="981075"/>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91" h="618">
                <a:moveTo>
                  <a:pt x="75" y="558"/>
                </a:moveTo>
                <a:cubicBezTo>
                  <a:pt x="97" y="573"/>
                  <a:pt x="80" y="558"/>
                  <a:pt x="91" y="578"/>
                </a:cubicBezTo>
                <a:cubicBezTo>
                  <a:pt x="96" y="586"/>
                  <a:pt x="107" y="602"/>
                  <a:pt x="107" y="602"/>
                </a:cubicBezTo>
                <a:cubicBezTo>
                  <a:pt x="92" y="612"/>
                  <a:pt x="81" y="614"/>
                  <a:pt x="63" y="618"/>
                </a:cubicBezTo>
                <a:cubicBezTo>
                  <a:pt x="47" y="614"/>
                  <a:pt x="23" y="590"/>
                  <a:pt x="23" y="590"/>
                </a:cubicBezTo>
                <a:cubicBezTo>
                  <a:pt x="12" y="558"/>
                  <a:pt x="0" y="538"/>
                  <a:pt x="35" y="514"/>
                </a:cubicBezTo>
                <a:cubicBezTo>
                  <a:pt x="31" y="495"/>
                  <a:pt x="24" y="481"/>
                  <a:pt x="31" y="462"/>
                </a:cubicBezTo>
                <a:cubicBezTo>
                  <a:pt x="35" y="450"/>
                  <a:pt x="63" y="442"/>
                  <a:pt x="63" y="442"/>
                </a:cubicBezTo>
                <a:cubicBezTo>
                  <a:pt x="80" y="425"/>
                  <a:pt x="86" y="412"/>
                  <a:pt x="111" y="406"/>
                </a:cubicBezTo>
                <a:cubicBezTo>
                  <a:pt x="115" y="402"/>
                  <a:pt x="121" y="399"/>
                  <a:pt x="123" y="394"/>
                </a:cubicBezTo>
                <a:cubicBezTo>
                  <a:pt x="127" y="385"/>
                  <a:pt x="121" y="373"/>
                  <a:pt x="127" y="366"/>
                </a:cubicBezTo>
                <a:cubicBezTo>
                  <a:pt x="132" y="359"/>
                  <a:pt x="143" y="361"/>
                  <a:pt x="151" y="358"/>
                </a:cubicBezTo>
                <a:cubicBezTo>
                  <a:pt x="167" y="353"/>
                  <a:pt x="175" y="346"/>
                  <a:pt x="187" y="334"/>
                </a:cubicBezTo>
                <a:cubicBezTo>
                  <a:pt x="193" y="315"/>
                  <a:pt x="197" y="297"/>
                  <a:pt x="203" y="278"/>
                </a:cubicBezTo>
                <a:cubicBezTo>
                  <a:pt x="206" y="244"/>
                  <a:pt x="207" y="225"/>
                  <a:pt x="235" y="206"/>
                </a:cubicBezTo>
                <a:cubicBezTo>
                  <a:pt x="242" y="185"/>
                  <a:pt x="256" y="167"/>
                  <a:pt x="263" y="146"/>
                </a:cubicBezTo>
                <a:cubicBezTo>
                  <a:pt x="265" y="111"/>
                  <a:pt x="261" y="56"/>
                  <a:pt x="303" y="42"/>
                </a:cubicBezTo>
                <a:cubicBezTo>
                  <a:pt x="323" y="49"/>
                  <a:pt x="323" y="67"/>
                  <a:pt x="343" y="74"/>
                </a:cubicBezTo>
                <a:cubicBezTo>
                  <a:pt x="355" y="56"/>
                  <a:pt x="360" y="43"/>
                  <a:pt x="379" y="30"/>
                </a:cubicBezTo>
                <a:cubicBezTo>
                  <a:pt x="387" y="0"/>
                  <a:pt x="399" y="10"/>
                  <a:pt x="423" y="18"/>
                </a:cubicBezTo>
                <a:cubicBezTo>
                  <a:pt x="462" y="10"/>
                  <a:pt x="461" y="29"/>
                  <a:pt x="491" y="34"/>
                </a:cubicBezTo>
                <a:cubicBezTo>
                  <a:pt x="510" y="37"/>
                  <a:pt x="528" y="39"/>
                  <a:pt x="547" y="42"/>
                </a:cubicBezTo>
                <a:cubicBezTo>
                  <a:pt x="542" y="47"/>
                  <a:pt x="487" y="94"/>
                  <a:pt x="523" y="82"/>
                </a:cubicBezTo>
                <a:cubicBezTo>
                  <a:pt x="527" y="71"/>
                  <a:pt x="565" y="39"/>
                  <a:pt x="535" y="54"/>
                </a:cubicBezTo>
                <a:cubicBezTo>
                  <a:pt x="531" y="56"/>
                  <a:pt x="527" y="59"/>
                  <a:pt x="523" y="62"/>
                </a:cubicBezTo>
                <a:cubicBezTo>
                  <a:pt x="518" y="76"/>
                  <a:pt x="507" y="98"/>
                  <a:pt x="519" y="114"/>
                </a:cubicBezTo>
                <a:cubicBezTo>
                  <a:pt x="524" y="121"/>
                  <a:pt x="543" y="122"/>
                  <a:pt x="543" y="122"/>
                </a:cubicBezTo>
                <a:cubicBezTo>
                  <a:pt x="571" y="115"/>
                  <a:pt x="600" y="107"/>
                  <a:pt x="627" y="98"/>
                </a:cubicBezTo>
                <a:cubicBezTo>
                  <a:pt x="653" y="103"/>
                  <a:pt x="659" y="106"/>
                  <a:pt x="687" y="102"/>
                </a:cubicBezTo>
                <a:cubicBezTo>
                  <a:pt x="710" y="94"/>
                  <a:pt x="689" y="104"/>
                  <a:pt x="707" y="86"/>
                </a:cubicBezTo>
                <a:cubicBezTo>
                  <a:pt x="717" y="76"/>
                  <a:pt x="732" y="73"/>
                  <a:pt x="743" y="66"/>
                </a:cubicBezTo>
                <a:cubicBezTo>
                  <a:pt x="774" y="69"/>
                  <a:pt x="797" y="69"/>
                  <a:pt x="823" y="86"/>
                </a:cubicBezTo>
                <a:cubicBezTo>
                  <a:pt x="827" y="98"/>
                  <a:pt x="831" y="110"/>
                  <a:pt x="835" y="122"/>
                </a:cubicBezTo>
                <a:cubicBezTo>
                  <a:pt x="836" y="126"/>
                  <a:pt x="839" y="134"/>
                  <a:pt x="839" y="134"/>
                </a:cubicBezTo>
                <a:cubicBezTo>
                  <a:pt x="843" y="173"/>
                  <a:pt x="836" y="176"/>
                  <a:pt x="867" y="186"/>
                </a:cubicBezTo>
                <a:cubicBezTo>
                  <a:pt x="870" y="190"/>
                  <a:pt x="871" y="195"/>
                  <a:pt x="875" y="198"/>
                </a:cubicBezTo>
                <a:cubicBezTo>
                  <a:pt x="878" y="201"/>
                  <a:pt x="886" y="198"/>
                  <a:pt x="887" y="202"/>
                </a:cubicBezTo>
                <a:cubicBezTo>
                  <a:pt x="891" y="216"/>
                  <a:pt x="859" y="219"/>
                  <a:pt x="851" y="222"/>
                </a:cubicBezTo>
                <a:cubicBezTo>
                  <a:pt x="844" y="233"/>
                  <a:pt x="832" y="260"/>
                  <a:pt x="819" y="266"/>
                </a:cubicBezTo>
                <a:cubicBezTo>
                  <a:pt x="811" y="269"/>
                  <a:pt x="803" y="271"/>
                  <a:pt x="795" y="274"/>
                </a:cubicBezTo>
                <a:cubicBezTo>
                  <a:pt x="791" y="275"/>
                  <a:pt x="783" y="278"/>
                  <a:pt x="783" y="278"/>
                </a:cubicBezTo>
                <a:cubicBezTo>
                  <a:pt x="746" y="266"/>
                  <a:pt x="758" y="271"/>
                  <a:pt x="723" y="294"/>
                </a:cubicBezTo>
                <a:cubicBezTo>
                  <a:pt x="712" y="302"/>
                  <a:pt x="683" y="302"/>
                  <a:pt x="683" y="302"/>
                </a:cubicBezTo>
                <a:cubicBezTo>
                  <a:pt x="623" y="294"/>
                  <a:pt x="653" y="307"/>
                  <a:pt x="635" y="270"/>
                </a:cubicBezTo>
                <a:cubicBezTo>
                  <a:pt x="629" y="258"/>
                  <a:pt x="599" y="254"/>
                  <a:pt x="599" y="254"/>
                </a:cubicBezTo>
                <a:cubicBezTo>
                  <a:pt x="583" y="256"/>
                  <a:pt x="564" y="252"/>
                  <a:pt x="551" y="262"/>
                </a:cubicBezTo>
                <a:cubicBezTo>
                  <a:pt x="541" y="270"/>
                  <a:pt x="535" y="298"/>
                  <a:pt x="535" y="298"/>
                </a:cubicBezTo>
                <a:cubicBezTo>
                  <a:pt x="537" y="311"/>
                  <a:pt x="532" y="330"/>
                  <a:pt x="543" y="338"/>
                </a:cubicBezTo>
                <a:cubicBezTo>
                  <a:pt x="550" y="343"/>
                  <a:pt x="559" y="343"/>
                  <a:pt x="567" y="346"/>
                </a:cubicBezTo>
                <a:cubicBezTo>
                  <a:pt x="571" y="347"/>
                  <a:pt x="579" y="350"/>
                  <a:pt x="579" y="350"/>
                </a:cubicBezTo>
                <a:cubicBezTo>
                  <a:pt x="600" y="347"/>
                  <a:pt x="610" y="345"/>
                  <a:pt x="627" y="334"/>
                </a:cubicBezTo>
                <a:cubicBezTo>
                  <a:pt x="639" y="315"/>
                  <a:pt x="652" y="284"/>
                  <a:pt x="623" y="274"/>
                </a:cubicBezTo>
                <a:cubicBezTo>
                  <a:pt x="614" y="248"/>
                  <a:pt x="593" y="259"/>
                  <a:pt x="567" y="262"/>
                </a:cubicBezTo>
                <a:cubicBezTo>
                  <a:pt x="524" y="273"/>
                  <a:pt x="529" y="315"/>
                  <a:pt x="523" y="354"/>
                </a:cubicBezTo>
                <a:cubicBezTo>
                  <a:pt x="498" y="349"/>
                  <a:pt x="487" y="343"/>
                  <a:pt x="479" y="318"/>
                </a:cubicBezTo>
                <a:cubicBezTo>
                  <a:pt x="465" y="327"/>
                  <a:pt x="460" y="334"/>
                  <a:pt x="455" y="350"/>
                </a:cubicBezTo>
                <a:cubicBezTo>
                  <a:pt x="458" y="363"/>
                  <a:pt x="464" y="377"/>
                  <a:pt x="455" y="390"/>
                </a:cubicBezTo>
                <a:cubicBezTo>
                  <a:pt x="453" y="394"/>
                  <a:pt x="454" y="381"/>
                  <a:pt x="451" y="378"/>
                </a:cubicBezTo>
                <a:cubicBezTo>
                  <a:pt x="448" y="374"/>
                  <a:pt x="443" y="373"/>
                  <a:pt x="439" y="370"/>
                </a:cubicBezTo>
                <a:cubicBezTo>
                  <a:pt x="432" y="350"/>
                  <a:pt x="439" y="359"/>
                  <a:pt x="411" y="350"/>
                </a:cubicBezTo>
                <a:cubicBezTo>
                  <a:pt x="407" y="349"/>
                  <a:pt x="399" y="346"/>
                  <a:pt x="399" y="346"/>
                </a:cubicBezTo>
                <a:cubicBezTo>
                  <a:pt x="365" y="353"/>
                  <a:pt x="362" y="357"/>
                  <a:pt x="351" y="390"/>
                </a:cubicBezTo>
                <a:cubicBezTo>
                  <a:pt x="356" y="406"/>
                  <a:pt x="359" y="413"/>
                  <a:pt x="375" y="418"/>
                </a:cubicBezTo>
                <a:cubicBezTo>
                  <a:pt x="390" y="433"/>
                  <a:pt x="394" y="435"/>
                  <a:pt x="415" y="430"/>
                </a:cubicBezTo>
                <a:cubicBezTo>
                  <a:pt x="419" y="426"/>
                  <a:pt x="424" y="422"/>
                  <a:pt x="427" y="418"/>
                </a:cubicBezTo>
                <a:cubicBezTo>
                  <a:pt x="433" y="410"/>
                  <a:pt x="438" y="402"/>
                  <a:pt x="443" y="394"/>
                </a:cubicBezTo>
                <a:cubicBezTo>
                  <a:pt x="445" y="390"/>
                  <a:pt x="441" y="402"/>
                  <a:pt x="439" y="406"/>
                </a:cubicBezTo>
                <a:cubicBezTo>
                  <a:pt x="436" y="410"/>
                  <a:pt x="434" y="415"/>
                  <a:pt x="431" y="418"/>
                </a:cubicBezTo>
                <a:cubicBezTo>
                  <a:pt x="423" y="426"/>
                  <a:pt x="417" y="427"/>
                  <a:pt x="407" y="430"/>
                </a:cubicBezTo>
                <a:cubicBezTo>
                  <a:pt x="392" y="429"/>
                  <a:pt x="378" y="428"/>
                  <a:pt x="363" y="426"/>
                </a:cubicBezTo>
                <a:cubicBezTo>
                  <a:pt x="359" y="425"/>
                  <a:pt x="355" y="420"/>
                  <a:pt x="351" y="422"/>
                </a:cubicBezTo>
                <a:cubicBezTo>
                  <a:pt x="347" y="424"/>
                  <a:pt x="346" y="431"/>
                  <a:pt x="343" y="434"/>
                </a:cubicBezTo>
                <a:cubicBezTo>
                  <a:pt x="326" y="451"/>
                  <a:pt x="295" y="448"/>
                  <a:pt x="275" y="450"/>
                </a:cubicBezTo>
                <a:cubicBezTo>
                  <a:pt x="264" y="467"/>
                  <a:pt x="255" y="466"/>
                  <a:pt x="235" y="470"/>
                </a:cubicBezTo>
                <a:cubicBezTo>
                  <a:pt x="206" y="489"/>
                  <a:pt x="220" y="484"/>
                  <a:pt x="195" y="490"/>
                </a:cubicBezTo>
                <a:cubicBezTo>
                  <a:pt x="177" y="502"/>
                  <a:pt x="157" y="498"/>
                  <a:pt x="139" y="510"/>
                </a:cubicBezTo>
                <a:cubicBezTo>
                  <a:pt x="115" y="546"/>
                  <a:pt x="115" y="528"/>
                  <a:pt x="83" y="550"/>
                </a:cubicBezTo>
                <a:cubicBezTo>
                  <a:pt x="78" y="564"/>
                  <a:pt x="82" y="565"/>
                  <a:pt x="75" y="558"/>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0" name="Freeform 14"/>
          <p:cNvSpPr/>
          <p:nvPr/>
        </p:nvSpPr>
        <p:spPr>
          <a:xfrm>
            <a:off x="4462463" y="5029200"/>
            <a:ext cx="1373187" cy="95885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65" h="604">
                <a:moveTo>
                  <a:pt x="622" y="570"/>
                </a:moveTo>
                <a:cubicBezTo>
                  <a:pt x="637" y="548"/>
                  <a:pt x="644" y="530"/>
                  <a:pt x="666" y="518"/>
                </a:cubicBezTo>
                <a:cubicBezTo>
                  <a:pt x="666" y="518"/>
                  <a:pt x="696" y="498"/>
                  <a:pt x="702" y="494"/>
                </a:cubicBezTo>
                <a:cubicBezTo>
                  <a:pt x="706" y="491"/>
                  <a:pt x="714" y="486"/>
                  <a:pt x="714" y="486"/>
                </a:cubicBezTo>
                <a:cubicBezTo>
                  <a:pt x="719" y="478"/>
                  <a:pt x="727" y="471"/>
                  <a:pt x="730" y="462"/>
                </a:cubicBezTo>
                <a:cubicBezTo>
                  <a:pt x="731" y="458"/>
                  <a:pt x="731" y="453"/>
                  <a:pt x="734" y="450"/>
                </a:cubicBezTo>
                <a:cubicBezTo>
                  <a:pt x="737" y="447"/>
                  <a:pt x="742" y="448"/>
                  <a:pt x="746" y="446"/>
                </a:cubicBezTo>
                <a:cubicBezTo>
                  <a:pt x="754" y="441"/>
                  <a:pt x="762" y="435"/>
                  <a:pt x="770" y="430"/>
                </a:cubicBezTo>
                <a:cubicBezTo>
                  <a:pt x="774" y="427"/>
                  <a:pt x="782" y="422"/>
                  <a:pt x="782" y="422"/>
                </a:cubicBezTo>
                <a:cubicBezTo>
                  <a:pt x="794" y="404"/>
                  <a:pt x="807" y="383"/>
                  <a:pt x="814" y="362"/>
                </a:cubicBezTo>
                <a:cubicBezTo>
                  <a:pt x="811" y="354"/>
                  <a:pt x="809" y="346"/>
                  <a:pt x="806" y="338"/>
                </a:cubicBezTo>
                <a:cubicBezTo>
                  <a:pt x="803" y="329"/>
                  <a:pt x="817" y="322"/>
                  <a:pt x="822" y="314"/>
                </a:cubicBezTo>
                <a:cubicBezTo>
                  <a:pt x="830" y="303"/>
                  <a:pt x="838" y="291"/>
                  <a:pt x="842" y="278"/>
                </a:cubicBezTo>
                <a:cubicBezTo>
                  <a:pt x="848" y="259"/>
                  <a:pt x="852" y="246"/>
                  <a:pt x="862" y="230"/>
                </a:cubicBezTo>
                <a:cubicBezTo>
                  <a:pt x="861" y="215"/>
                  <a:pt x="865" y="199"/>
                  <a:pt x="858" y="186"/>
                </a:cubicBezTo>
                <a:cubicBezTo>
                  <a:pt x="856" y="181"/>
                  <a:pt x="847" y="188"/>
                  <a:pt x="842" y="190"/>
                </a:cubicBezTo>
                <a:cubicBezTo>
                  <a:pt x="834" y="192"/>
                  <a:pt x="818" y="198"/>
                  <a:pt x="818" y="198"/>
                </a:cubicBezTo>
                <a:cubicBezTo>
                  <a:pt x="810" y="195"/>
                  <a:pt x="802" y="193"/>
                  <a:pt x="794" y="190"/>
                </a:cubicBezTo>
                <a:cubicBezTo>
                  <a:pt x="786" y="187"/>
                  <a:pt x="794" y="168"/>
                  <a:pt x="786" y="166"/>
                </a:cubicBezTo>
                <a:cubicBezTo>
                  <a:pt x="761" y="160"/>
                  <a:pt x="775" y="163"/>
                  <a:pt x="742" y="158"/>
                </a:cubicBezTo>
                <a:cubicBezTo>
                  <a:pt x="749" y="144"/>
                  <a:pt x="766" y="118"/>
                  <a:pt x="766" y="118"/>
                </a:cubicBezTo>
                <a:cubicBezTo>
                  <a:pt x="763" y="81"/>
                  <a:pt x="767" y="68"/>
                  <a:pt x="750" y="42"/>
                </a:cubicBezTo>
                <a:cubicBezTo>
                  <a:pt x="742" y="0"/>
                  <a:pt x="752" y="16"/>
                  <a:pt x="674" y="26"/>
                </a:cubicBezTo>
                <a:cubicBezTo>
                  <a:pt x="666" y="27"/>
                  <a:pt x="650" y="34"/>
                  <a:pt x="650" y="34"/>
                </a:cubicBezTo>
                <a:cubicBezTo>
                  <a:pt x="640" y="49"/>
                  <a:pt x="636" y="52"/>
                  <a:pt x="618" y="46"/>
                </a:cubicBezTo>
                <a:cubicBezTo>
                  <a:pt x="606" y="49"/>
                  <a:pt x="599" y="49"/>
                  <a:pt x="590" y="58"/>
                </a:cubicBezTo>
                <a:cubicBezTo>
                  <a:pt x="587" y="61"/>
                  <a:pt x="586" y="68"/>
                  <a:pt x="582" y="70"/>
                </a:cubicBezTo>
                <a:cubicBezTo>
                  <a:pt x="571" y="76"/>
                  <a:pt x="558" y="75"/>
                  <a:pt x="546" y="78"/>
                </a:cubicBezTo>
                <a:cubicBezTo>
                  <a:pt x="528" y="83"/>
                  <a:pt x="514" y="95"/>
                  <a:pt x="498" y="102"/>
                </a:cubicBezTo>
                <a:cubicBezTo>
                  <a:pt x="486" y="107"/>
                  <a:pt x="473" y="107"/>
                  <a:pt x="462" y="114"/>
                </a:cubicBezTo>
                <a:cubicBezTo>
                  <a:pt x="454" y="119"/>
                  <a:pt x="447" y="127"/>
                  <a:pt x="438" y="130"/>
                </a:cubicBezTo>
                <a:cubicBezTo>
                  <a:pt x="430" y="133"/>
                  <a:pt x="414" y="138"/>
                  <a:pt x="414" y="138"/>
                </a:cubicBezTo>
                <a:cubicBezTo>
                  <a:pt x="396" y="166"/>
                  <a:pt x="407" y="159"/>
                  <a:pt x="386" y="166"/>
                </a:cubicBezTo>
                <a:cubicBezTo>
                  <a:pt x="373" y="157"/>
                  <a:pt x="363" y="147"/>
                  <a:pt x="350" y="138"/>
                </a:cubicBezTo>
                <a:cubicBezTo>
                  <a:pt x="337" y="142"/>
                  <a:pt x="327" y="150"/>
                  <a:pt x="314" y="154"/>
                </a:cubicBezTo>
                <a:cubicBezTo>
                  <a:pt x="293" y="147"/>
                  <a:pt x="281" y="146"/>
                  <a:pt x="258" y="150"/>
                </a:cubicBezTo>
                <a:cubicBezTo>
                  <a:pt x="248" y="165"/>
                  <a:pt x="246" y="175"/>
                  <a:pt x="230" y="182"/>
                </a:cubicBezTo>
                <a:cubicBezTo>
                  <a:pt x="222" y="185"/>
                  <a:pt x="213" y="185"/>
                  <a:pt x="206" y="190"/>
                </a:cubicBezTo>
                <a:cubicBezTo>
                  <a:pt x="183" y="205"/>
                  <a:pt x="161" y="221"/>
                  <a:pt x="134" y="230"/>
                </a:cubicBezTo>
                <a:cubicBezTo>
                  <a:pt x="119" y="225"/>
                  <a:pt x="113" y="215"/>
                  <a:pt x="98" y="210"/>
                </a:cubicBezTo>
                <a:cubicBezTo>
                  <a:pt x="0" y="215"/>
                  <a:pt x="25" y="198"/>
                  <a:pt x="2" y="266"/>
                </a:cubicBezTo>
                <a:cubicBezTo>
                  <a:pt x="16" y="287"/>
                  <a:pt x="38" y="283"/>
                  <a:pt x="62" y="286"/>
                </a:cubicBezTo>
                <a:cubicBezTo>
                  <a:pt x="73" y="318"/>
                  <a:pt x="145" y="313"/>
                  <a:pt x="166" y="314"/>
                </a:cubicBezTo>
                <a:cubicBezTo>
                  <a:pt x="162" y="337"/>
                  <a:pt x="164" y="346"/>
                  <a:pt x="146" y="358"/>
                </a:cubicBezTo>
                <a:cubicBezTo>
                  <a:pt x="127" y="386"/>
                  <a:pt x="138" y="377"/>
                  <a:pt x="118" y="390"/>
                </a:cubicBezTo>
                <a:cubicBezTo>
                  <a:pt x="113" y="398"/>
                  <a:pt x="102" y="401"/>
                  <a:pt x="98" y="410"/>
                </a:cubicBezTo>
                <a:cubicBezTo>
                  <a:pt x="89" y="432"/>
                  <a:pt x="132" y="440"/>
                  <a:pt x="142" y="442"/>
                </a:cubicBezTo>
                <a:cubicBezTo>
                  <a:pt x="179" y="439"/>
                  <a:pt x="201" y="435"/>
                  <a:pt x="234" y="446"/>
                </a:cubicBezTo>
                <a:cubicBezTo>
                  <a:pt x="232" y="469"/>
                  <a:pt x="216" y="501"/>
                  <a:pt x="234" y="514"/>
                </a:cubicBezTo>
                <a:cubicBezTo>
                  <a:pt x="241" y="519"/>
                  <a:pt x="258" y="522"/>
                  <a:pt x="258" y="522"/>
                </a:cubicBezTo>
                <a:cubicBezTo>
                  <a:pt x="261" y="531"/>
                  <a:pt x="261" y="542"/>
                  <a:pt x="266" y="550"/>
                </a:cubicBezTo>
                <a:cubicBezTo>
                  <a:pt x="273" y="560"/>
                  <a:pt x="303" y="570"/>
                  <a:pt x="314" y="574"/>
                </a:cubicBezTo>
                <a:cubicBezTo>
                  <a:pt x="324" y="603"/>
                  <a:pt x="340" y="593"/>
                  <a:pt x="370" y="590"/>
                </a:cubicBezTo>
                <a:cubicBezTo>
                  <a:pt x="371" y="585"/>
                  <a:pt x="369" y="577"/>
                  <a:pt x="374" y="574"/>
                </a:cubicBezTo>
                <a:cubicBezTo>
                  <a:pt x="381" y="570"/>
                  <a:pt x="417" y="588"/>
                  <a:pt x="426" y="594"/>
                </a:cubicBezTo>
                <a:cubicBezTo>
                  <a:pt x="472" y="589"/>
                  <a:pt x="453" y="589"/>
                  <a:pt x="482" y="570"/>
                </a:cubicBezTo>
                <a:cubicBezTo>
                  <a:pt x="505" y="578"/>
                  <a:pt x="510" y="582"/>
                  <a:pt x="538" y="586"/>
                </a:cubicBezTo>
                <a:cubicBezTo>
                  <a:pt x="565" y="604"/>
                  <a:pt x="585" y="593"/>
                  <a:pt x="594" y="566"/>
                </a:cubicBezTo>
                <a:cubicBezTo>
                  <a:pt x="598" y="567"/>
                  <a:pt x="602" y="570"/>
                  <a:pt x="606" y="570"/>
                </a:cubicBezTo>
                <a:cubicBezTo>
                  <a:pt x="627" y="568"/>
                  <a:pt x="639" y="553"/>
                  <a:pt x="622" y="570"/>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1" name="Freeform 15"/>
          <p:cNvSpPr/>
          <p:nvPr/>
        </p:nvSpPr>
        <p:spPr>
          <a:xfrm>
            <a:off x="5291138" y="4922838"/>
            <a:ext cx="869950" cy="420687"/>
          </a:xfrm>
          <a:custGeom>
            <a:avLst/>
            <a:gdLst/>
            <a:ahLst/>
            <a:cxnLst>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548" h="265">
                <a:moveTo>
                  <a:pt x="16" y="1"/>
                </a:moveTo>
                <a:cubicBezTo>
                  <a:pt x="21" y="49"/>
                  <a:pt x="24" y="28"/>
                  <a:pt x="12" y="65"/>
                </a:cubicBezTo>
                <a:cubicBezTo>
                  <a:pt x="9" y="73"/>
                  <a:pt x="7" y="81"/>
                  <a:pt x="4" y="89"/>
                </a:cubicBezTo>
                <a:cubicBezTo>
                  <a:pt x="3" y="93"/>
                  <a:pt x="0" y="101"/>
                  <a:pt x="0" y="101"/>
                </a:cubicBezTo>
                <a:cubicBezTo>
                  <a:pt x="7" y="121"/>
                  <a:pt x="16" y="130"/>
                  <a:pt x="36" y="137"/>
                </a:cubicBezTo>
                <a:cubicBezTo>
                  <a:pt x="74" y="124"/>
                  <a:pt x="108" y="107"/>
                  <a:pt x="148" y="101"/>
                </a:cubicBezTo>
                <a:cubicBezTo>
                  <a:pt x="174" y="84"/>
                  <a:pt x="179" y="90"/>
                  <a:pt x="216" y="93"/>
                </a:cubicBezTo>
                <a:cubicBezTo>
                  <a:pt x="229" y="112"/>
                  <a:pt x="222" y="100"/>
                  <a:pt x="232" y="129"/>
                </a:cubicBezTo>
                <a:cubicBezTo>
                  <a:pt x="235" y="137"/>
                  <a:pt x="240" y="153"/>
                  <a:pt x="240" y="153"/>
                </a:cubicBezTo>
                <a:cubicBezTo>
                  <a:pt x="239" y="165"/>
                  <a:pt x="238" y="177"/>
                  <a:pt x="236" y="189"/>
                </a:cubicBezTo>
                <a:cubicBezTo>
                  <a:pt x="234" y="197"/>
                  <a:pt x="231" y="205"/>
                  <a:pt x="228" y="213"/>
                </a:cubicBezTo>
                <a:cubicBezTo>
                  <a:pt x="227" y="217"/>
                  <a:pt x="224" y="225"/>
                  <a:pt x="224" y="225"/>
                </a:cubicBezTo>
                <a:cubicBezTo>
                  <a:pt x="237" y="229"/>
                  <a:pt x="251" y="233"/>
                  <a:pt x="264" y="237"/>
                </a:cubicBezTo>
                <a:cubicBezTo>
                  <a:pt x="268" y="250"/>
                  <a:pt x="292" y="265"/>
                  <a:pt x="292" y="265"/>
                </a:cubicBezTo>
                <a:cubicBezTo>
                  <a:pt x="308" y="261"/>
                  <a:pt x="320" y="253"/>
                  <a:pt x="336" y="249"/>
                </a:cubicBezTo>
                <a:cubicBezTo>
                  <a:pt x="357" y="218"/>
                  <a:pt x="349" y="234"/>
                  <a:pt x="360" y="201"/>
                </a:cubicBezTo>
                <a:cubicBezTo>
                  <a:pt x="363" y="192"/>
                  <a:pt x="379" y="196"/>
                  <a:pt x="388" y="193"/>
                </a:cubicBezTo>
                <a:cubicBezTo>
                  <a:pt x="416" y="211"/>
                  <a:pt x="403" y="206"/>
                  <a:pt x="424" y="213"/>
                </a:cubicBezTo>
                <a:cubicBezTo>
                  <a:pt x="435" y="196"/>
                  <a:pt x="436" y="180"/>
                  <a:pt x="456" y="173"/>
                </a:cubicBezTo>
                <a:cubicBezTo>
                  <a:pt x="459" y="169"/>
                  <a:pt x="459" y="162"/>
                  <a:pt x="464" y="161"/>
                </a:cubicBezTo>
                <a:cubicBezTo>
                  <a:pt x="472" y="160"/>
                  <a:pt x="488" y="169"/>
                  <a:pt x="488" y="169"/>
                </a:cubicBezTo>
                <a:cubicBezTo>
                  <a:pt x="518" y="166"/>
                  <a:pt x="533" y="172"/>
                  <a:pt x="548" y="149"/>
                </a:cubicBezTo>
                <a:cubicBezTo>
                  <a:pt x="536" y="114"/>
                  <a:pt x="539" y="133"/>
                  <a:pt x="544" y="89"/>
                </a:cubicBezTo>
                <a:cubicBezTo>
                  <a:pt x="537" y="61"/>
                  <a:pt x="531" y="19"/>
                  <a:pt x="500" y="9"/>
                </a:cubicBezTo>
                <a:cubicBezTo>
                  <a:pt x="473" y="18"/>
                  <a:pt x="503" y="10"/>
                  <a:pt x="456" y="9"/>
                </a:cubicBezTo>
                <a:cubicBezTo>
                  <a:pt x="311" y="7"/>
                  <a:pt x="165" y="6"/>
                  <a:pt x="20" y="5"/>
                </a:cubicBezTo>
                <a:cubicBezTo>
                  <a:pt x="5" y="0"/>
                  <a:pt x="4" y="1"/>
                  <a:pt x="16" y="1"/>
                </a:cubicBezTo>
                <a:close/>
              </a:path>
            </a:pathLst>
          </a:custGeom>
          <a:solidFill>
            <a:srgbClr val="FF00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2" name="Freeform 16"/>
          <p:cNvSpPr/>
          <p:nvPr/>
        </p:nvSpPr>
        <p:spPr>
          <a:xfrm>
            <a:off x="5151438" y="4375150"/>
            <a:ext cx="955675" cy="595313"/>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02" h="375">
                <a:moveTo>
                  <a:pt x="99" y="344"/>
                </a:moveTo>
                <a:cubicBezTo>
                  <a:pt x="79" y="343"/>
                  <a:pt x="56" y="351"/>
                  <a:pt x="39" y="340"/>
                </a:cubicBezTo>
                <a:cubicBezTo>
                  <a:pt x="0" y="315"/>
                  <a:pt x="67" y="301"/>
                  <a:pt x="71" y="300"/>
                </a:cubicBezTo>
                <a:cubicBezTo>
                  <a:pt x="87" y="284"/>
                  <a:pt x="92" y="281"/>
                  <a:pt x="75" y="264"/>
                </a:cubicBezTo>
                <a:cubicBezTo>
                  <a:pt x="66" y="238"/>
                  <a:pt x="54" y="223"/>
                  <a:pt x="39" y="200"/>
                </a:cubicBezTo>
                <a:cubicBezTo>
                  <a:pt x="40" y="196"/>
                  <a:pt x="43" y="192"/>
                  <a:pt x="43" y="188"/>
                </a:cubicBezTo>
                <a:cubicBezTo>
                  <a:pt x="45" y="161"/>
                  <a:pt x="40" y="134"/>
                  <a:pt x="47" y="108"/>
                </a:cubicBezTo>
                <a:cubicBezTo>
                  <a:pt x="51" y="94"/>
                  <a:pt x="83" y="84"/>
                  <a:pt x="83" y="84"/>
                </a:cubicBezTo>
                <a:cubicBezTo>
                  <a:pt x="109" y="45"/>
                  <a:pt x="101" y="56"/>
                  <a:pt x="167" y="52"/>
                </a:cubicBezTo>
                <a:cubicBezTo>
                  <a:pt x="184" y="46"/>
                  <a:pt x="180" y="38"/>
                  <a:pt x="195" y="28"/>
                </a:cubicBezTo>
                <a:cubicBezTo>
                  <a:pt x="200" y="12"/>
                  <a:pt x="211" y="12"/>
                  <a:pt x="223" y="0"/>
                </a:cubicBezTo>
                <a:cubicBezTo>
                  <a:pt x="240" y="4"/>
                  <a:pt x="246" y="14"/>
                  <a:pt x="263" y="8"/>
                </a:cubicBezTo>
                <a:cubicBezTo>
                  <a:pt x="293" y="18"/>
                  <a:pt x="257" y="3"/>
                  <a:pt x="283" y="24"/>
                </a:cubicBezTo>
                <a:cubicBezTo>
                  <a:pt x="286" y="26"/>
                  <a:pt x="310" y="32"/>
                  <a:pt x="311" y="32"/>
                </a:cubicBezTo>
                <a:cubicBezTo>
                  <a:pt x="329" y="28"/>
                  <a:pt x="345" y="23"/>
                  <a:pt x="363" y="20"/>
                </a:cubicBezTo>
                <a:cubicBezTo>
                  <a:pt x="382" y="26"/>
                  <a:pt x="386" y="28"/>
                  <a:pt x="391" y="48"/>
                </a:cubicBezTo>
                <a:cubicBezTo>
                  <a:pt x="398" y="47"/>
                  <a:pt x="404" y="46"/>
                  <a:pt x="411" y="44"/>
                </a:cubicBezTo>
                <a:cubicBezTo>
                  <a:pt x="419" y="42"/>
                  <a:pt x="435" y="36"/>
                  <a:pt x="435" y="36"/>
                </a:cubicBezTo>
                <a:cubicBezTo>
                  <a:pt x="442" y="14"/>
                  <a:pt x="454" y="26"/>
                  <a:pt x="463" y="40"/>
                </a:cubicBezTo>
                <a:cubicBezTo>
                  <a:pt x="470" y="74"/>
                  <a:pt x="474" y="62"/>
                  <a:pt x="503" y="52"/>
                </a:cubicBezTo>
                <a:cubicBezTo>
                  <a:pt x="513" y="37"/>
                  <a:pt x="516" y="26"/>
                  <a:pt x="535" y="32"/>
                </a:cubicBezTo>
                <a:cubicBezTo>
                  <a:pt x="539" y="75"/>
                  <a:pt x="531" y="79"/>
                  <a:pt x="567" y="88"/>
                </a:cubicBezTo>
                <a:cubicBezTo>
                  <a:pt x="585" y="100"/>
                  <a:pt x="593" y="92"/>
                  <a:pt x="587" y="116"/>
                </a:cubicBezTo>
                <a:cubicBezTo>
                  <a:pt x="602" y="175"/>
                  <a:pt x="600" y="200"/>
                  <a:pt x="551" y="232"/>
                </a:cubicBezTo>
                <a:cubicBezTo>
                  <a:pt x="542" y="259"/>
                  <a:pt x="551" y="292"/>
                  <a:pt x="575" y="308"/>
                </a:cubicBezTo>
                <a:cubicBezTo>
                  <a:pt x="579" y="321"/>
                  <a:pt x="587" y="331"/>
                  <a:pt x="591" y="344"/>
                </a:cubicBezTo>
                <a:cubicBezTo>
                  <a:pt x="581" y="375"/>
                  <a:pt x="536" y="352"/>
                  <a:pt x="511" y="348"/>
                </a:cubicBezTo>
                <a:cubicBezTo>
                  <a:pt x="372" y="365"/>
                  <a:pt x="223" y="361"/>
                  <a:pt x="83" y="344"/>
                </a:cubicBezTo>
                <a:cubicBezTo>
                  <a:pt x="97" y="349"/>
                  <a:pt x="92" y="351"/>
                  <a:pt x="99" y="344"/>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3" name="Freeform 17"/>
          <p:cNvSpPr/>
          <p:nvPr/>
        </p:nvSpPr>
        <p:spPr>
          <a:xfrm>
            <a:off x="5086350" y="3797300"/>
            <a:ext cx="1349375" cy="742950"/>
          </a:xfrm>
          <a:custGeom>
            <a:avLst/>
            <a:gdLst/>
            <a:ahLst/>
            <a:cxnLst>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50" h="468">
                <a:moveTo>
                  <a:pt x="76" y="456"/>
                </a:moveTo>
                <a:cubicBezTo>
                  <a:pt x="60" y="432"/>
                  <a:pt x="44" y="423"/>
                  <a:pt x="16" y="416"/>
                </a:cubicBezTo>
                <a:cubicBezTo>
                  <a:pt x="9" y="405"/>
                  <a:pt x="0" y="380"/>
                  <a:pt x="0" y="380"/>
                </a:cubicBezTo>
                <a:cubicBezTo>
                  <a:pt x="1" y="364"/>
                  <a:pt x="0" y="347"/>
                  <a:pt x="4" y="332"/>
                </a:cubicBezTo>
                <a:cubicBezTo>
                  <a:pt x="7" y="322"/>
                  <a:pt x="38" y="320"/>
                  <a:pt x="40" y="320"/>
                </a:cubicBezTo>
                <a:cubicBezTo>
                  <a:pt x="48" y="318"/>
                  <a:pt x="64" y="312"/>
                  <a:pt x="64" y="312"/>
                </a:cubicBezTo>
                <a:cubicBezTo>
                  <a:pt x="88" y="328"/>
                  <a:pt x="92" y="324"/>
                  <a:pt x="124" y="320"/>
                </a:cubicBezTo>
                <a:cubicBezTo>
                  <a:pt x="140" y="315"/>
                  <a:pt x="147" y="312"/>
                  <a:pt x="152" y="296"/>
                </a:cubicBezTo>
                <a:cubicBezTo>
                  <a:pt x="125" y="287"/>
                  <a:pt x="164" y="280"/>
                  <a:pt x="176" y="272"/>
                </a:cubicBezTo>
                <a:cubicBezTo>
                  <a:pt x="190" y="252"/>
                  <a:pt x="171" y="234"/>
                  <a:pt x="164" y="212"/>
                </a:cubicBezTo>
                <a:cubicBezTo>
                  <a:pt x="161" y="203"/>
                  <a:pt x="164" y="190"/>
                  <a:pt x="156" y="184"/>
                </a:cubicBezTo>
                <a:cubicBezTo>
                  <a:pt x="142" y="174"/>
                  <a:pt x="116" y="173"/>
                  <a:pt x="100" y="168"/>
                </a:cubicBezTo>
                <a:cubicBezTo>
                  <a:pt x="96" y="146"/>
                  <a:pt x="91" y="133"/>
                  <a:pt x="100" y="108"/>
                </a:cubicBezTo>
                <a:cubicBezTo>
                  <a:pt x="101" y="104"/>
                  <a:pt x="108" y="106"/>
                  <a:pt x="112" y="104"/>
                </a:cubicBezTo>
                <a:cubicBezTo>
                  <a:pt x="120" y="99"/>
                  <a:pt x="136" y="88"/>
                  <a:pt x="136" y="88"/>
                </a:cubicBezTo>
                <a:cubicBezTo>
                  <a:pt x="156" y="58"/>
                  <a:pt x="108" y="45"/>
                  <a:pt x="88" y="32"/>
                </a:cubicBezTo>
                <a:cubicBezTo>
                  <a:pt x="136" y="0"/>
                  <a:pt x="198" y="30"/>
                  <a:pt x="252" y="16"/>
                </a:cubicBezTo>
                <a:cubicBezTo>
                  <a:pt x="260" y="49"/>
                  <a:pt x="249" y="18"/>
                  <a:pt x="268" y="40"/>
                </a:cubicBezTo>
                <a:cubicBezTo>
                  <a:pt x="274" y="47"/>
                  <a:pt x="279" y="56"/>
                  <a:pt x="284" y="64"/>
                </a:cubicBezTo>
                <a:cubicBezTo>
                  <a:pt x="289" y="71"/>
                  <a:pt x="301" y="67"/>
                  <a:pt x="308" y="72"/>
                </a:cubicBezTo>
                <a:cubicBezTo>
                  <a:pt x="338" y="92"/>
                  <a:pt x="365" y="90"/>
                  <a:pt x="392" y="108"/>
                </a:cubicBezTo>
                <a:cubicBezTo>
                  <a:pt x="425" y="97"/>
                  <a:pt x="372" y="114"/>
                  <a:pt x="432" y="100"/>
                </a:cubicBezTo>
                <a:cubicBezTo>
                  <a:pt x="440" y="98"/>
                  <a:pt x="456" y="92"/>
                  <a:pt x="456" y="92"/>
                </a:cubicBezTo>
                <a:cubicBezTo>
                  <a:pt x="476" y="93"/>
                  <a:pt x="496" y="94"/>
                  <a:pt x="516" y="96"/>
                </a:cubicBezTo>
                <a:cubicBezTo>
                  <a:pt x="529" y="97"/>
                  <a:pt x="544" y="93"/>
                  <a:pt x="556" y="100"/>
                </a:cubicBezTo>
                <a:cubicBezTo>
                  <a:pt x="556" y="100"/>
                  <a:pt x="566" y="130"/>
                  <a:pt x="568" y="136"/>
                </a:cubicBezTo>
                <a:cubicBezTo>
                  <a:pt x="571" y="146"/>
                  <a:pt x="589" y="141"/>
                  <a:pt x="600" y="144"/>
                </a:cubicBezTo>
                <a:cubicBezTo>
                  <a:pt x="608" y="146"/>
                  <a:pt x="624" y="152"/>
                  <a:pt x="624" y="152"/>
                </a:cubicBezTo>
                <a:cubicBezTo>
                  <a:pt x="641" y="146"/>
                  <a:pt x="646" y="150"/>
                  <a:pt x="660" y="160"/>
                </a:cubicBezTo>
                <a:cubicBezTo>
                  <a:pt x="669" y="174"/>
                  <a:pt x="676" y="179"/>
                  <a:pt x="692" y="184"/>
                </a:cubicBezTo>
                <a:cubicBezTo>
                  <a:pt x="719" y="177"/>
                  <a:pt x="716" y="171"/>
                  <a:pt x="748" y="176"/>
                </a:cubicBezTo>
                <a:cubicBezTo>
                  <a:pt x="761" y="185"/>
                  <a:pt x="767" y="195"/>
                  <a:pt x="780" y="204"/>
                </a:cubicBezTo>
                <a:cubicBezTo>
                  <a:pt x="791" y="221"/>
                  <a:pt x="801" y="236"/>
                  <a:pt x="812" y="252"/>
                </a:cubicBezTo>
                <a:cubicBezTo>
                  <a:pt x="816" y="279"/>
                  <a:pt x="825" y="290"/>
                  <a:pt x="840" y="312"/>
                </a:cubicBezTo>
                <a:cubicBezTo>
                  <a:pt x="844" y="340"/>
                  <a:pt x="850" y="349"/>
                  <a:pt x="828" y="364"/>
                </a:cubicBezTo>
                <a:cubicBezTo>
                  <a:pt x="808" y="360"/>
                  <a:pt x="800" y="355"/>
                  <a:pt x="780" y="360"/>
                </a:cubicBezTo>
                <a:cubicBezTo>
                  <a:pt x="771" y="373"/>
                  <a:pt x="771" y="392"/>
                  <a:pt x="756" y="400"/>
                </a:cubicBezTo>
                <a:cubicBezTo>
                  <a:pt x="749" y="404"/>
                  <a:pt x="740" y="405"/>
                  <a:pt x="732" y="408"/>
                </a:cubicBezTo>
                <a:cubicBezTo>
                  <a:pt x="728" y="409"/>
                  <a:pt x="720" y="412"/>
                  <a:pt x="720" y="412"/>
                </a:cubicBezTo>
                <a:cubicBezTo>
                  <a:pt x="696" y="436"/>
                  <a:pt x="672" y="437"/>
                  <a:pt x="640" y="448"/>
                </a:cubicBezTo>
                <a:cubicBezTo>
                  <a:pt x="631" y="451"/>
                  <a:pt x="616" y="464"/>
                  <a:pt x="616" y="464"/>
                </a:cubicBezTo>
                <a:cubicBezTo>
                  <a:pt x="589" y="455"/>
                  <a:pt x="585" y="442"/>
                  <a:pt x="576" y="416"/>
                </a:cubicBezTo>
                <a:cubicBezTo>
                  <a:pt x="573" y="408"/>
                  <a:pt x="568" y="392"/>
                  <a:pt x="568" y="392"/>
                </a:cubicBezTo>
                <a:cubicBezTo>
                  <a:pt x="541" y="401"/>
                  <a:pt x="570" y="389"/>
                  <a:pt x="548" y="408"/>
                </a:cubicBezTo>
                <a:cubicBezTo>
                  <a:pt x="541" y="414"/>
                  <a:pt x="524" y="424"/>
                  <a:pt x="524" y="424"/>
                </a:cubicBezTo>
                <a:cubicBezTo>
                  <a:pt x="493" y="416"/>
                  <a:pt x="508" y="400"/>
                  <a:pt x="484" y="392"/>
                </a:cubicBezTo>
                <a:cubicBezTo>
                  <a:pt x="455" y="402"/>
                  <a:pt x="467" y="395"/>
                  <a:pt x="448" y="408"/>
                </a:cubicBezTo>
                <a:cubicBezTo>
                  <a:pt x="440" y="407"/>
                  <a:pt x="431" y="407"/>
                  <a:pt x="424" y="404"/>
                </a:cubicBezTo>
                <a:cubicBezTo>
                  <a:pt x="415" y="400"/>
                  <a:pt x="400" y="388"/>
                  <a:pt x="400" y="388"/>
                </a:cubicBezTo>
                <a:cubicBezTo>
                  <a:pt x="328" y="394"/>
                  <a:pt x="331" y="380"/>
                  <a:pt x="272" y="368"/>
                </a:cubicBezTo>
                <a:cubicBezTo>
                  <a:pt x="243" y="375"/>
                  <a:pt x="239" y="399"/>
                  <a:pt x="212" y="408"/>
                </a:cubicBezTo>
                <a:cubicBezTo>
                  <a:pt x="175" y="420"/>
                  <a:pt x="196" y="415"/>
                  <a:pt x="148" y="420"/>
                </a:cubicBezTo>
                <a:cubicBezTo>
                  <a:pt x="129" y="426"/>
                  <a:pt x="119" y="442"/>
                  <a:pt x="100" y="448"/>
                </a:cubicBezTo>
                <a:cubicBezTo>
                  <a:pt x="96" y="453"/>
                  <a:pt x="89" y="468"/>
                  <a:pt x="80" y="468"/>
                </a:cubicBezTo>
                <a:cubicBezTo>
                  <a:pt x="75" y="468"/>
                  <a:pt x="70" y="465"/>
                  <a:pt x="68" y="460"/>
                </a:cubicBezTo>
                <a:cubicBezTo>
                  <a:pt x="67" y="457"/>
                  <a:pt x="73" y="457"/>
                  <a:pt x="76" y="456"/>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4" name="Freeform 18"/>
          <p:cNvSpPr/>
          <p:nvPr/>
        </p:nvSpPr>
        <p:spPr>
          <a:xfrm>
            <a:off x="5345113" y="3224213"/>
            <a:ext cx="1042987" cy="852487"/>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57" h="537">
                <a:moveTo>
                  <a:pt x="337" y="9"/>
                </a:moveTo>
                <a:cubicBezTo>
                  <a:pt x="328" y="37"/>
                  <a:pt x="337" y="3"/>
                  <a:pt x="337" y="53"/>
                </a:cubicBezTo>
                <a:cubicBezTo>
                  <a:pt x="337" y="67"/>
                  <a:pt x="322" y="80"/>
                  <a:pt x="313" y="89"/>
                </a:cubicBezTo>
                <a:cubicBezTo>
                  <a:pt x="312" y="93"/>
                  <a:pt x="312" y="98"/>
                  <a:pt x="309" y="101"/>
                </a:cubicBezTo>
                <a:cubicBezTo>
                  <a:pt x="301" y="111"/>
                  <a:pt x="295" y="108"/>
                  <a:pt x="285" y="113"/>
                </a:cubicBezTo>
                <a:cubicBezTo>
                  <a:pt x="271" y="120"/>
                  <a:pt x="265" y="132"/>
                  <a:pt x="249" y="137"/>
                </a:cubicBezTo>
                <a:cubicBezTo>
                  <a:pt x="230" y="132"/>
                  <a:pt x="224" y="128"/>
                  <a:pt x="205" y="133"/>
                </a:cubicBezTo>
                <a:cubicBezTo>
                  <a:pt x="197" y="141"/>
                  <a:pt x="191" y="149"/>
                  <a:pt x="181" y="153"/>
                </a:cubicBezTo>
                <a:cubicBezTo>
                  <a:pt x="173" y="156"/>
                  <a:pt x="157" y="161"/>
                  <a:pt x="157" y="161"/>
                </a:cubicBezTo>
                <a:cubicBezTo>
                  <a:pt x="154" y="165"/>
                  <a:pt x="153" y="170"/>
                  <a:pt x="149" y="173"/>
                </a:cubicBezTo>
                <a:cubicBezTo>
                  <a:pt x="142" y="177"/>
                  <a:pt x="125" y="181"/>
                  <a:pt x="125" y="181"/>
                </a:cubicBezTo>
                <a:cubicBezTo>
                  <a:pt x="104" y="212"/>
                  <a:pt x="88" y="210"/>
                  <a:pt x="53" y="213"/>
                </a:cubicBezTo>
                <a:cubicBezTo>
                  <a:pt x="40" y="217"/>
                  <a:pt x="30" y="225"/>
                  <a:pt x="17" y="229"/>
                </a:cubicBezTo>
                <a:cubicBezTo>
                  <a:pt x="8" y="256"/>
                  <a:pt x="0" y="258"/>
                  <a:pt x="33" y="269"/>
                </a:cubicBezTo>
                <a:cubicBezTo>
                  <a:pt x="43" y="299"/>
                  <a:pt x="50" y="335"/>
                  <a:pt x="77" y="353"/>
                </a:cubicBezTo>
                <a:cubicBezTo>
                  <a:pt x="85" y="378"/>
                  <a:pt x="111" y="431"/>
                  <a:pt x="141" y="437"/>
                </a:cubicBezTo>
                <a:cubicBezTo>
                  <a:pt x="162" y="441"/>
                  <a:pt x="179" y="445"/>
                  <a:pt x="197" y="457"/>
                </a:cubicBezTo>
                <a:cubicBezTo>
                  <a:pt x="218" y="489"/>
                  <a:pt x="295" y="456"/>
                  <a:pt x="329" y="449"/>
                </a:cubicBezTo>
                <a:cubicBezTo>
                  <a:pt x="350" y="456"/>
                  <a:pt x="371" y="464"/>
                  <a:pt x="393" y="469"/>
                </a:cubicBezTo>
                <a:cubicBezTo>
                  <a:pt x="404" y="501"/>
                  <a:pt x="393" y="490"/>
                  <a:pt x="425" y="501"/>
                </a:cubicBezTo>
                <a:cubicBezTo>
                  <a:pt x="433" y="504"/>
                  <a:pt x="449" y="509"/>
                  <a:pt x="449" y="509"/>
                </a:cubicBezTo>
                <a:cubicBezTo>
                  <a:pt x="457" y="506"/>
                  <a:pt x="465" y="504"/>
                  <a:pt x="473" y="501"/>
                </a:cubicBezTo>
                <a:cubicBezTo>
                  <a:pt x="477" y="500"/>
                  <a:pt x="485" y="497"/>
                  <a:pt x="485" y="497"/>
                </a:cubicBezTo>
                <a:cubicBezTo>
                  <a:pt x="493" y="520"/>
                  <a:pt x="496" y="521"/>
                  <a:pt x="521" y="529"/>
                </a:cubicBezTo>
                <a:cubicBezTo>
                  <a:pt x="529" y="532"/>
                  <a:pt x="545" y="537"/>
                  <a:pt x="545" y="537"/>
                </a:cubicBezTo>
                <a:cubicBezTo>
                  <a:pt x="563" y="533"/>
                  <a:pt x="574" y="531"/>
                  <a:pt x="589" y="521"/>
                </a:cubicBezTo>
                <a:cubicBezTo>
                  <a:pt x="599" y="507"/>
                  <a:pt x="607" y="490"/>
                  <a:pt x="613" y="473"/>
                </a:cubicBezTo>
                <a:cubicBezTo>
                  <a:pt x="612" y="468"/>
                  <a:pt x="612" y="462"/>
                  <a:pt x="609" y="457"/>
                </a:cubicBezTo>
                <a:cubicBezTo>
                  <a:pt x="607" y="454"/>
                  <a:pt x="568" y="423"/>
                  <a:pt x="601" y="445"/>
                </a:cubicBezTo>
                <a:cubicBezTo>
                  <a:pt x="619" y="472"/>
                  <a:pt x="603" y="442"/>
                  <a:pt x="593" y="437"/>
                </a:cubicBezTo>
                <a:cubicBezTo>
                  <a:pt x="581" y="432"/>
                  <a:pt x="569" y="429"/>
                  <a:pt x="557" y="425"/>
                </a:cubicBezTo>
                <a:cubicBezTo>
                  <a:pt x="553" y="424"/>
                  <a:pt x="545" y="421"/>
                  <a:pt x="545" y="421"/>
                </a:cubicBezTo>
                <a:cubicBezTo>
                  <a:pt x="537" y="409"/>
                  <a:pt x="513" y="393"/>
                  <a:pt x="513" y="393"/>
                </a:cubicBezTo>
                <a:cubicBezTo>
                  <a:pt x="517" y="382"/>
                  <a:pt x="532" y="338"/>
                  <a:pt x="537" y="333"/>
                </a:cubicBezTo>
                <a:cubicBezTo>
                  <a:pt x="558" y="312"/>
                  <a:pt x="570" y="286"/>
                  <a:pt x="577" y="257"/>
                </a:cubicBezTo>
                <a:cubicBezTo>
                  <a:pt x="594" y="268"/>
                  <a:pt x="607" y="279"/>
                  <a:pt x="625" y="285"/>
                </a:cubicBezTo>
                <a:cubicBezTo>
                  <a:pt x="654" y="275"/>
                  <a:pt x="644" y="284"/>
                  <a:pt x="657" y="265"/>
                </a:cubicBezTo>
                <a:cubicBezTo>
                  <a:pt x="655" y="251"/>
                  <a:pt x="648" y="190"/>
                  <a:pt x="645" y="189"/>
                </a:cubicBezTo>
                <a:cubicBezTo>
                  <a:pt x="634" y="185"/>
                  <a:pt x="621" y="186"/>
                  <a:pt x="609" y="185"/>
                </a:cubicBezTo>
                <a:cubicBezTo>
                  <a:pt x="590" y="179"/>
                  <a:pt x="570" y="184"/>
                  <a:pt x="549" y="181"/>
                </a:cubicBezTo>
                <a:cubicBezTo>
                  <a:pt x="528" y="167"/>
                  <a:pt x="509" y="155"/>
                  <a:pt x="485" y="149"/>
                </a:cubicBezTo>
                <a:cubicBezTo>
                  <a:pt x="451" y="99"/>
                  <a:pt x="501" y="96"/>
                  <a:pt x="529" y="77"/>
                </a:cubicBezTo>
                <a:cubicBezTo>
                  <a:pt x="540" y="61"/>
                  <a:pt x="557" y="48"/>
                  <a:pt x="573" y="37"/>
                </a:cubicBezTo>
                <a:cubicBezTo>
                  <a:pt x="557" y="13"/>
                  <a:pt x="546" y="34"/>
                  <a:pt x="525" y="41"/>
                </a:cubicBezTo>
                <a:cubicBezTo>
                  <a:pt x="516" y="27"/>
                  <a:pt x="517" y="18"/>
                  <a:pt x="501" y="13"/>
                </a:cubicBezTo>
                <a:cubicBezTo>
                  <a:pt x="472" y="23"/>
                  <a:pt x="485" y="19"/>
                  <a:pt x="461" y="25"/>
                </a:cubicBezTo>
                <a:cubicBezTo>
                  <a:pt x="439" y="22"/>
                  <a:pt x="418" y="19"/>
                  <a:pt x="397" y="13"/>
                </a:cubicBezTo>
                <a:cubicBezTo>
                  <a:pt x="389" y="11"/>
                  <a:pt x="381" y="8"/>
                  <a:pt x="373" y="5"/>
                </a:cubicBezTo>
                <a:cubicBezTo>
                  <a:pt x="369" y="4"/>
                  <a:pt x="361" y="1"/>
                  <a:pt x="361" y="1"/>
                </a:cubicBezTo>
                <a:cubicBezTo>
                  <a:pt x="339" y="5"/>
                  <a:pt x="346" y="0"/>
                  <a:pt x="337" y="9"/>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5" name="Freeform 19"/>
          <p:cNvSpPr/>
          <p:nvPr/>
        </p:nvSpPr>
        <p:spPr>
          <a:xfrm>
            <a:off x="5799138" y="2533650"/>
            <a:ext cx="449262" cy="73660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283" h="464">
                <a:moveTo>
                  <a:pt x="43" y="428"/>
                </a:moveTo>
                <a:cubicBezTo>
                  <a:pt x="10" y="406"/>
                  <a:pt x="29" y="387"/>
                  <a:pt x="43" y="360"/>
                </a:cubicBezTo>
                <a:cubicBezTo>
                  <a:pt x="49" y="348"/>
                  <a:pt x="59" y="324"/>
                  <a:pt x="59" y="324"/>
                </a:cubicBezTo>
                <a:cubicBezTo>
                  <a:pt x="54" y="285"/>
                  <a:pt x="48" y="246"/>
                  <a:pt x="7" y="232"/>
                </a:cubicBezTo>
                <a:cubicBezTo>
                  <a:pt x="3" y="215"/>
                  <a:pt x="0" y="192"/>
                  <a:pt x="11" y="176"/>
                </a:cubicBezTo>
                <a:cubicBezTo>
                  <a:pt x="19" y="163"/>
                  <a:pt x="47" y="148"/>
                  <a:pt x="47" y="148"/>
                </a:cubicBezTo>
                <a:cubicBezTo>
                  <a:pt x="52" y="133"/>
                  <a:pt x="46" y="127"/>
                  <a:pt x="51" y="112"/>
                </a:cubicBezTo>
                <a:cubicBezTo>
                  <a:pt x="76" y="117"/>
                  <a:pt x="87" y="110"/>
                  <a:pt x="75" y="80"/>
                </a:cubicBezTo>
                <a:lnTo>
                  <a:pt x="39" y="20"/>
                </a:lnTo>
                <a:cubicBezTo>
                  <a:pt x="39" y="20"/>
                  <a:pt x="75" y="8"/>
                  <a:pt x="75" y="8"/>
                </a:cubicBezTo>
                <a:cubicBezTo>
                  <a:pt x="83" y="5"/>
                  <a:pt x="99" y="0"/>
                  <a:pt x="99" y="0"/>
                </a:cubicBezTo>
                <a:cubicBezTo>
                  <a:pt x="123" y="6"/>
                  <a:pt x="147" y="12"/>
                  <a:pt x="171" y="20"/>
                </a:cubicBezTo>
                <a:cubicBezTo>
                  <a:pt x="176" y="35"/>
                  <a:pt x="176" y="48"/>
                  <a:pt x="191" y="56"/>
                </a:cubicBezTo>
                <a:cubicBezTo>
                  <a:pt x="198" y="60"/>
                  <a:pt x="215" y="64"/>
                  <a:pt x="215" y="64"/>
                </a:cubicBezTo>
                <a:cubicBezTo>
                  <a:pt x="232" y="63"/>
                  <a:pt x="251" y="54"/>
                  <a:pt x="267" y="60"/>
                </a:cubicBezTo>
                <a:cubicBezTo>
                  <a:pt x="283" y="66"/>
                  <a:pt x="261" y="121"/>
                  <a:pt x="259" y="128"/>
                </a:cubicBezTo>
                <a:cubicBezTo>
                  <a:pt x="258" y="132"/>
                  <a:pt x="255" y="140"/>
                  <a:pt x="255" y="140"/>
                </a:cubicBezTo>
                <a:cubicBezTo>
                  <a:pt x="261" y="177"/>
                  <a:pt x="260" y="220"/>
                  <a:pt x="239" y="252"/>
                </a:cubicBezTo>
                <a:cubicBezTo>
                  <a:pt x="240" y="273"/>
                  <a:pt x="240" y="295"/>
                  <a:pt x="243" y="316"/>
                </a:cubicBezTo>
                <a:cubicBezTo>
                  <a:pt x="245" y="331"/>
                  <a:pt x="260" y="324"/>
                  <a:pt x="247" y="340"/>
                </a:cubicBezTo>
                <a:cubicBezTo>
                  <a:pt x="238" y="352"/>
                  <a:pt x="224" y="358"/>
                  <a:pt x="215" y="372"/>
                </a:cubicBezTo>
                <a:cubicBezTo>
                  <a:pt x="211" y="396"/>
                  <a:pt x="211" y="421"/>
                  <a:pt x="203" y="444"/>
                </a:cubicBezTo>
                <a:cubicBezTo>
                  <a:pt x="204" y="448"/>
                  <a:pt x="210" y="453"/>
                  <a:pt x="207" y="456"/>
                </a:cubicBezTo>
                <a:cubicBezTo>
                  <a:pt x="201" y="462"/>
                  <a:pt x="183" y="464"/>
                  <a:pt x="183" y="464"/>
                </a:cubicBezTo>
                <a:cubicBezTo>
                  <a:pt x="152" y="460"/>
                  <a:pt x="121" y="452"/>
                  <a:pt x="91" y="444"/>
                </a:cubicBezTo>
                <a:cubicBezTo>
                  <a:pt x="87" y="443"/>
                  <a:pt x="34" y="428"/>
                  <a:pt x="43" y="428"/>
                </a:cubicBezTo>
                <a:close/>
              </a:path>
            </a:pathLst>
          </a:custGeom>
          <a:solidFill>
            <a:srgbClr val="3366FF">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6" name="Freeform 20"/>
          <p:cNvSpPr/>
          <p:nvPr/>
        </p:nvSpPr>
        <p:spPr>
          <a:xfrm>
            <a:off x="6089650" y="2844800"/>
            <a:ext cx="1181100" cy="68580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744" h="432">
                <a:moveTo>
                  <a:pt x="744" y="60"/>
                </a:moveTo>
                <a:cubicBezTo>
                  <a:pt x="723" y="67"/>
                  <a:pt x="702" y="72"/>
                  <a:pt x="684" y="84"/>
                </a:cubicBezTo>
                <a:cubicBezTo>
                  <a:pt x="666" y="111"/>
                  <a:pt x="670" y="109"/>
                  <a:pt x="640" y="116"/>
                </a:cubicBezTo>
                <a:cubicBezTo>
                  <a:pt x="623" y="127"/>
                  <a:pt x="596" y="139"/>
                  <a:pt x="576" y="144"/>
                </a:cubicBezTo>
                <a:cubicBezTo>
                  <a:pt x="573" y="155"/>
                  <a:pt x="570" y="165"/>
                  <a:pt x="568" y="176"/>
                </a:cubicBezTo>
                <a:cubicBezTo>
                  <a:pt x="567" y="183"/>
                  <a:pt x="569" y="191"/>
                  <a:pt x="564" y="196"/>
                </a:cubicBezTo>
                <a:cubicBezTo>
                  <a:pt x="558" y="202"/>
                  <a:pt x="540" y="204"/>
                  <a:pt x="540" y="204"/>
                </a:cubicBezTo>
                <a:cubicBezTo>
                  <a:pt x="531" y="230"/>
                  <a:pt x="510" y="267"/>
                  <a:pt x="484" y="276"/>
                </a:cubicBezTo>
                <a:cubicBezTo>
                  <a:pt x="467" y="301"/>
                  <a:pt x="470" y="327"/>
                  <a:pt x="444" y="344"/>
                </a:cubicBezTo>
                <a:cubicBezTo>
                  <a:pt x="426" y="338"/>
                  <a:pt x="422" y="341"/>
                  <a:pt x="412" y="356"/>
                </a:cubicBezTo>
                <a:cubicBezTo>
                  <a:pt x="408" y="375"/>
                  <a:pt x="411" y="386"/>
                  <a:pt x="392" y="392"/>
                </a:cubicBezTo>
                <a:cubicBezTo>
                  <a:pt x="383" y="406"/>
                  <a:pt x="374" y="415"/>
                  <a:pt x="360" y="424"/>
                </a:cubicBezTo>
                <a:cubicBezTo>
                  <a:pt x="341" y="395"/>
                  <a:pt x="353" y="398"/>
                  <a:pt x="328" y="404"/>
                </a:cubicBezTo>
                <a:cubicBezTo>
                  <a:pt x="316" y="416"/>
                  <a:pt x="312" y="427"/>
                  <a:pt x="296" y="432"/>
                </a:cubicBezTo>
                <a:cubicBezTo>
                  <a:pt x="289" y="431"/>
                  <a:pt x="282" y="431"/>
                  <a:pt x="276" y="428"/>
                </a:cubicBezTo>
                <a:cubicBezTo>
                  <a:pt x="267" y="424"/>
                  <a:pt x="252" y="412"/>
                  <a:pt x="252" y="412"/>
                </a:cubicBezTo>
                <a:cubicBezTo>
                  <a:pt x="247" y="398"/>
                  <a:pt x="243" y="386"/>
                  <a:pt x="228" y="380"/>
                </a:cubicBezTo>
                <a:cubicBezTo>
                  <a:pt x="220" y="377"/>
                  <a:pt x="204" y="372"/>
                  <a:pt x="204" y="372"/>
                </a:cubicBezTo>
                <a:cubicBezTo>
                  <a:pt x="181" y="378"/>
                  <a:pt x="172" y="385"/>
                  <a:pt x="164" y="408"/>
                </a:cubicBezTo>
                <a:cubicBezTo>
                  <a:pt x="165" y="415"/>
                  <a:pt x="173" y="423"/>
                  <a:pt x="168" y="428"/>
                </a:cubicBezTo>
                <a:cubicBezTo>
                  <a:pt x="164" y="432"/>
                  <a:pt x="142" y="421"/>
                  <a:pt x="136" y="420"/>
                </a:cubicBezTo>
                <a:cubicBezTo>
                  <a:pt x="120" y="418"/>
                  <a:pt x="104" y="417"/>
                  <a:pt x="88" y="416"/>
                </a:cubicBezTo>
                <a:cubicBezTo>
                  <a:pt x="76" y="412"/>
                  <a:pt x="63" y="406"/>
                  <a:pt x="52" y="400"/>
                </a:cubicBezTo>
                <a:cubicBezTo>
                  <a:pt x="44" y="395"/>
                  <a:pt x="36" y="389"/>
                  <a:pt x="28" y="384"/>
                </a:cubicBezTo>
                <a:cubicBezTo>
                  <a:pt x="24" y="381"/>
                  <a:pt x="16" y="376"/>
                  <a:pt x="16" y="376"/>
                </a:cubicBezTo>
                <a:cubicBezTo>
                  <a:pt x="0" y="352"/>
                  <a:pt x="14" y="347"/>
                  <a:pt x="36" y="332"/>
                </a:cubicBezTo>
                <a:cubicBezTo>
                  <a:pt x="44" y="327"/>
                  <a:pt x="60" y="316"/>
                  <a:pt x="60" y="316"/>
                </a:cubicBezTo>
                <a:cubicBezTo>
                  <a:pt x="68" y="304"/>
                  <a:pt x="92" y="288"/>
                  <a:pt x="92" y="288"/>
                </a:cubicBezTo>
                <a:cubicBezTo>
                  <a:pt x="102" y="272"/>
                  <a:pt x="102" y="266"/>
                  <a:pt x="84" y="260"/>
                </a:cubicBezTo>
                <a:cubicBezTo>
                  <a:pt x="65" y="266"/>
                  <a:pt x="67" y="281"/>
                  <a:pt x="48" y="268"/>
                </a:cubicBezTo>
                <a:cubicBezTo>
                  <a:pt x="43" y="253"/>
                  <a:pt x="33" y="249"/>
                  <a:pt x="24" y="236"/>
                </a:cubicBezTo>
                <a:cubicBezTo>
                  <a:pt x="25" y="229"/>
                  <a:pt x="36" y="162"/>
                  <a:pt x="44" y="156"/>
                </a:cubicBezTo>
                <a:cubicBezTo>
                  <a:pt x="56" y="148"/>
                  <a:pt x="68" y="140"/>
                  <a:pt x="80" y="132"/>
                </a:cubicBezTo>
                <a:cubicBezTo>
                  <a:pt x="84" y="129"/>
                  <a:pt x="92" y="124"/>
                  <a:pt x="92" y="124"/>
                </a:cubicBezTo>
                <a:cubicBezTo>
                  <a:pt x="105" y="84"/>
                  <a:pt x="115" y="98"/>
                  <a:pt x="148" y="76"/>
                </a:cubicBezTo>
                <a:cubicBezTo>
                  <a:pt x="159" y="42"/>
                  <a:pt x="164" y="52"/>
                  <a:pt x="208" y="48"/>
                </a:cubicBezTo>
                <a:cubicBezTo>
                  <a:pt x="228" y="35"/>
                  <a:pt x="232" y="7"/>
                  <a:pt x="252" y="0"/>
                </a:cubicBezTo>
                <a:cubicBezTo>
                  <a:pt x="257" y="16"/>
                  <a:pt x="260" y="23"/>
                  <a:pt x="276" y="28"/>
                </a:cubicBezTo>
                <a:cubicBezTo>
                  <a:pt x="292" y="24"/>
                  <a:pt x="308" y="19"/>
                  <a:pt x="324" y="16"/>
                </a:cubicBezTo>
                <a:cubicBezTo>
                  <a:pt x="339" y="20"/>
                  <a:pt x="349" y="27"/>
                  <a:pt x="364" y="32"/>
                </a:cubicBezTo>
                <a:cubicBezTo>
                  <a:pt x="380" y="79"/>
                  <a:pt x="346" y="84"/>
                  <a:pt x="400" y="92"/>
                </a:cubicBezTo>
                <a:cubicBezTo>
                  <a:pt x="415" y="115"/>
                  <a:pt x="422" y="113"/>
                  <a:pt x="448" y="104"/>
                </a:cubicBezTo>
                <a:cubicBezTo>
                  <a:pt x="456" y="101"/>
                  <a:pt x="472" y="96"/>
                  <a:pt x="472" y="96"/>
                </a:cubicBezTo>
                <a:cubicBezTo>
                  <a:pt x="477" y="71"/>
                  <a:pt x="483" y="60"/>
                  <a:pt x="508" y="52"/>
                </a:cubicBezTo>
                <a:cubicBezTo>
                  <a:pt x="518" y="37"/>
                  <a:pt x="525" y="36"/>
                  <a:pt x="540" y="28"/>
                </a:cubicBezTo>
                <a:cubicBezTo>
                  <a:pt x="548" y="23"/>
                  <a:pt x="564" y="12"/>
                  <a:pt x="564" y="12"/>
                </a:cubicBezTo>
                <a:cubicBezTo>
                  <a:pt x="578" y="33"/>
                  <a:pt x="593" y="28"/>
                  <a:pt x="616" y="24"/>
                </a:cubicBezTo>
                <a:cubicBezTo>
                  <a:pt x="622" y="43"/>
                  <a:pt x="630" y="41"/>
                  <a:pt x="648" y="36"/>
                </a:cubicBezTo>
                <a:cubicBezTo>
                  <a:pt x="661" y="27"/>
                  <a:pt x="673" y="25"/>
                  <a:pt x="688" y="20"/>
                </a:cubicBezTo>
                <a:cubicBezTo>
                  <a:pt x="696" y="21"/>
                  <a:pt x="705" y="20"/>
                  <a:pt x="712" y="24"/>
                </a:cubicBezTo>
                <a:cubicBezTo>
                  <a:pt x="716" y="26"/>
                  <a:pt x="713" y="33"/>
                  <a:pt x="716" y="36"/>
                </a:cubicBezTo>
                <a:cubicBezTo>
                  <a:pt x="722" y="42"/>
                  <a:pt x="733" y="43"/>
                  <a:pt x="740" y="48"/>
                </a:cubicBezTo>
                <a:cubicBezTo>
                  <a:pt x="735" y="72"/>
                  <a:pt x="731" y="73"/>
                  <a:pt x="744" y="60"/>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7" name="Freeform 21"/>
          <p:cNvSpPr/>
          <p:nvPr/>
        </p:nvSpPr>
        <p:spPr>
          <a:xfrm>
            <a:off x="5765800" y="2070100"/>
            <a:ext cx="1000125" cy="985838"/>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630" h="621">
                <a:moveTo>
                  <a:pt x="444" y="484"/>
                </a:moveTo>
                <a:cubicBezTo>
                  <a:pt x="437" y="463"/>
                  <a:pt x="442" y="476"/>
                  <a:pt x="424" y="448"/>
                </a:cubicBezTo>
                <a:cubicBezTo>
                  <a:pt x="421" y="444"/>
                  <a:pt x="416" y="436"/>
                  <a:pt x="416" y="436"/>
                </a:cubicBezTo>
                <a:cubicBezTo>
                  <a:pt x="425" y="409"/>
                  <a:pt x="431" y="385"/>
                  <a:pt x="456" y="368"/>
                </a:cubicBezTo>
                <a:cubicBezTo>
                  <a:pt x="467" y="375"/>
                  <a:pt x="492" y="384"/>
                  <a:pt x="492" y="384"/>
                </a:cubicBezTo>
                <a:cubicBezTo>
                  <a:pt x="511" y="379"/>
                  <a:pt x="526" y="370"/>
                  <a:pt x="544" y="364"/>
                </a:cubicBezTo>
                <a:cubicBezTo>
                  <a:pt x="557" y="344"/>
                  <a:pt x="551" y="335"/>
                  <a:pt x="560" y="312"/>
                </a:cubicBezTo>
                <a:cubicBezTo>
                  <a:pt x="564" y="301"/>
                  <a:pt x="588" y="276"/>
                  <a:pt x="600" y="268"/>
                </a:cubicBezTo>
                <a:cubicBezTo>
                  <a:pt x="614" y="247"/>
                  <a:pt x="630" y="259"/>
                  <a:pt x="608" y="244"/>
                </a:cubicBezTo>
                <a:cubicBezTo>
                  <a:pt x="603" y="228"/>
                  <a:pt x="598" y="221"/>
                  <a:pt x="584" y="212"/>
                </a:cubicBezTo>
                <a:cubicBezTo>
                  <a:pt x="565" y="184"/>
                  <a:pt x="592" y="217"/>
                  <a:pt x="544" y="196"/>
                </a:cubicBezTo>
                <a:cubicBezTo>
                  <a:pt x="539" y="194"/>
                  <a:pt x="527" y="150"/>
                  <a:pt x="524" y="144"/>
                </a:cubicBezTo>
                <a:cubicBezTo>
                  <a:pt x="517" y="129"/>
                  <a:pt x="509" y="126"/>
                  <a:pt x="496" y="116"/>
                </a:cubicBezTo>
                <a:cubicBezTo>
                  <a:pt x="486" y="118"/>
                  <a:pt x="478" y="126"/>
                  <a:pt x="468" y="128"/>
                </a:cubicBezTo>
                <a:cubicBezTo>
                  <a:pt x="457" y="130"/>
                  <a:pt x="447" y="122"/>
                  <a:pt x="436" y="120"/>
                </a:cubicBezTo>
                <a:cubicBezTo>
                  <a:pt x="419" y="94"/>
                  <a:pt x="424" y="60"/>
                  <a:pt x="404" y="36"/>
                </a:cubicBezTo>
                <a:cubicBezTo>
                  <a:pt x="396" y="26"/>
                  <a:pt x="378" y="11"/>
                  <a:pt x="368" y="8"/>
                </a:cubicBezTo>
                <a:cubicBezTo>
                  <a:pt x="360" y="5"/>
                  <a:pt x="344" y="0"/>
                  <a:pt x="344" y="0"/>
                </a:cubicBezTo>
                <a:cubicBezTo>
                  <a:pt x="317" y="7"/>
                  <a:pt x="299" y="25"/>
                  <a:pt x="284" y="48"/>
                </a:cubicBezTo>
                <a:cubicBezTo>
                  <a:pt x="298" y="91"/>
                  <a:pt x="244" y="85"/>
                  <a:pt x="216" y="88"/>
                </a:cubicBezTo>
                <a:cubicBezTo>
                  <a:pt x="206" y="103"/>
                  <a:pt x="211" y="114"/>
                  <a:pt x="192" y="108"/>
                </a:cubicBezTo>
                <a:cubicBezTo>
                  <a:pt x="181" y="110"/>
                  <a:pt x="167" y="107"/>
                  <a:pt x="160" y="116"/>
                </a:cubicBezTo>
                <a:cubicBezTo>
                  <a:pt x="130" y="153"/>
                  <a:pt x="182" y="115"/>
                  <a:pt x="144" y="140"/>
                </a:cubicBezTo>
                <a:cubicBezTo>
                  <a:pt x="115" y="134"/>
                  <a:pt x="117" y="128"/>
                  <a:pt x="108" y="100"/>
                </a:cubicBezTo>
                <a:cubicBezTo>
                  <a:pt x="104" y="88"/>
                  <a:pt x="72" y="84"/>
                  <a:pt x="72" y="84"/>
                </a:cubicBezTo>
                <a:cubicBezTo>
                  <a:pt x="47" y="92"/>
                  <a:pt x="54" y="127"/>
                  <a:pt x="40" y="148"/>
                </a:cubicBezTo>
                <a:cubicBezTo>
                  <a:pt x="34" y="173"/>
                  <a:pt x="41" y="161"/>
                  <a:pt x="12" y="180"/>
                </a:cubicBezTo>
                <a:cubicBezTo>
                  <a:pt x="8" y="183"/>
                  <a:pt x="0" y="188"/>
                  <a:pt x="0" y="188"/>
                </a:cubicBezTo>
                <a:cubicBezTo>
                  <a:pt x="25" y="213"/>
                  <a:pt x="19" y="241"/>
                  <a:pt x="52" y="252"/>
                </a:cubicBezTo>
                <a:cubicBezTo>
                  <a:pt x="60" y="264"/>
                  <a:pt x="64" y="276"/>
                  <a:pt x="72" y="288"/>
                </a:cubicBezTo>
                <a:cubicBezTo>
                  <a:pt x="68" y="303"/>
                  <a:pt x="54" y="319"/>
                  <a:pt x="76" y="312"/>
                </a:cubicBezTo>
                <a:cubicBezTo>
                  <a:pt x="108" y="280"/>
                  <a:pt x="128" y="297"/>
                  <a:pt x="184" y="300"/>
                </a:cubicBezTo>
                <a:cubicBezTo>
                  <a:pt x="190" y="324"/>
                  <a:pt x="186" y="311"/>
                  <a:pt x="196" y="340"/>
                </a:cubicBezTo>
                <a:cubicBezTo>
                  <a:pt x="200" y="352"/>
                  <a:pt x="220" y="348"/>
                  <a:pt x="232" y="352"/>
                </a:cubicBezTo>
                <a:cubicBezTo>
                  <a:pt x="236" y="353"/>
                  <a:pt x="244" y="356"/>
                  <a:pt x="244" y="356"/>
                </a:cubicBezTo>
                <a:cubicBezTo>
                  <a:pt x="251" y="355"/>
                  <a:pt x="288" y="342"/>
                  <a:pt x="292" y="364"/>
                </a:cubicBezTo>
                <a:cubicBezTo>
                  <a:pt x="295" y="377"/>
                  <a:pt x="284" y="404"/>
                  <a:pt x="280" y="416"/>
                </a:cubicBezTo>
                <a:cubicBezTo>
                  <a:pt x="279" y="420"/>
                  <a:pt x="276" y="428"/>
                  <a:pt x="276" y="428"/>
                </a:cubicBezTo>
                <a:cubicBezTo>
                  <a:pt x="276" y="432"/>
                  <a:pt x="269" y="524"/>
                  <a:pt x="268" y="532"/>
                </a:cubicBezTo>
                <a:cubicBezTo>
                  <a:pt x="267" y="540"/>
                  <a:pt x="260" y="556"/>
                  <a:pt x="260" y="556"/>
                </a:cubicBezTo>
                <a:cubicBezTo>
                  <a:pt x="264" y="610"/>
                  <a:pt x="251" y="621"/>
                  <a:pt x="296" y="612"/>
                </a:cubicBezTo>
                <a:cubicBezTo>
                  <a:pt x="300" y="609"/>
                  <a:pt x="305" y="608"/>
                  <a:pt x="308" y="604"/>
                </a:cubicBezTo>
                <a:cubicBezTo>
                  <a:pt x="312" y="597"/>
                  <a:pt x="308" y="581"/>
                  <a:pt x="316" y="580"/>
                </a:cubicBezTo>
                <a:cubicBezTo>
                  <a:pt x="324" y="579"/>
                  <a:pt x="332" y="577"/>
                  <a:pt x="340" y="576"/>
                </a:cubicBezTo>
                <a:cubicBezTo>
                  <a:pt x="369" y="533"/>
                  <a:pt x="336" y="543"/>
                  <a:pt x="404" y="536"/>
                </a:cubicBezTo>
                <a:cubicBezTo>
                  <a:pt x="425" y="529"/>
                  <a:pt x="414" y="536"/>
                  <a:pt x="432" y="508"/>
                </a:cubicBezTo>
                <a:cubicBezTo>
                  <a:pt x="435" y="504"/>
                  <a:pt x="440" y="496"/>
                  <a:pt x="440" y="496"/>
                </a:cubicBezTo>
                <a:cubicBezTo>
                  <a:pt x="435" y="481"/>
                  <a:pt x="432" y="484"/>
                  <a:pt x="444" y="484"/>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8" name="Freeform 22"/>
          <p:cNvSpPr/>
          <p:nvPr/>
        </p:nvSpPr>
        <p:spPr>
          <a:xfrm>
            <a:off x="6502400" y="-28575"/>
            <a:ext cx="2032000" cy="1635125"/>
          </a:xfrm>
          <a:custGeom>
            <a:avLst/>
            <a:gdLst/>
            <a:ahLst/>
            <a:cxnLst>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1280" h="1030">
                <a:moveTo>
                  <a:pt x="4" y="42"/>
                </a:moveTo>
                <a:cubicBezTo>
                  <a:pt x="31" y="49"/>
                  <a:pt x="28" y="58"/>
                  <a:pt x="32" y="86"/>
                </a:cubicBezTo>
                <a:cubicBezTo>
                  <a:pt x="21" y="118"/>
                  <a:pt x="37" y="81"/>
                  <a:pt x="16" y="102"/>
                </a:cubicBezTo>
                <a:cubicBezTo>
                  <a:pt x="9" y="109"/>
                  <a:pt x="0" y="126"/>
                  <a:pt x="0" y="126"/>
                </a:cubicBezTo>
                <a:cubicBezTo>
                  <a:pt x="5" y="149"/>
                  <a:pt x="7" y="151"/>
                  <a:pt x="28" y="158"/>
                </a:cubicBezTo>
                <a:cubicBezTo>
                  <a:pt x="46" y="154"/>
                  <a:pt x="55" y="148"/>
                  <a:pt x="72" y="142"/>
                </a:cubicBezTo>
                <a:cubicBezTo>
                  <a:pt x="78" y="143"/>
                  <a:pt x="112" y="141"/>
                  <a:pt x="120" y="154"/>
                </a:cubicBezTo>
                <a:cubicBezTo>
                  <a:pt x="134" y="176"/>
                  <a:pt x="121" y="186"/>
                  <a:pt x="144" y="194"/>
                </a:cubicBezTo>
                <a:cubicBezTo>
                  <a:pt x="150" y="211"/>
                  <a:pt x="143" y="231"/>
                  <a:pt x="152" y="246"/>
                </a:cubicBezTo>
                <a:cubicBezTo>
                  <a:pt x="158" y="257"/>
                  <a:pt x="188" y="258"/>
                  <a:pt x="188" y="258"/>
                </a:cubicBezTo>
                <a:cubicBezTo>
                  <a:pt x="208" y="257"/>
                  <a:pt x="229" y="259"/>
                  <a:pt x="248" y="254"/>
                </a:cubicBezTo>
                <a:cubicBezTo>
                  <a:pt x="252" y="253"/>
                  <a:pt x="249" y="245"/>
                  <a:pt x="252" y="242"/>
                </a:cubicBezTo>
                <a:cubicBezTo>
                  <a:pt x="264" y="230"/>
                  <a:pt x="287" y="236"/>
                  <a:pt x="304" y="234"/>
                </a:cubicBezTo>
                <a:cubicBezTo>
                  <a:pt x="317" y="230"/>
                  <a:pt x="332" y="206"/>
                  <a:pt x="332" y="206"/>
                </a:cubicBezTo>
                <a:cubicBezTo>
                  <a:pt x="338" y="183"/>
                  <a:pt x="333" y="180"/>
                  <a:pt x="372" y="194"/>
                </a:cubicBezTo>
                <a:cubicBezTo>
                  <a:pt x="384" y="198"/>
                  <a:pt x="377" y="211"/>
                  <a:pt x="384" y="218"/>
                </a:cubicBezTo>
                <a:cubicBezTo>
                  <a:pt x="386" y="220"/>
                  <a:pt x="412" y="226"/>
                  <a:pt x="412" y="226"/>
                </a:cubicBezTo>
                <a:cubicBezTo>
                  <a:pt x="423" y="243"/>
                  <a:pt x="418" y="255"/>
                  <a:pt x="412" y="274"/>
                </a:cubicBezTo>
                <a:cubicBezTo>
                  <a:pt x="408" y="307"/>
                  <a:pt x="406" y="347"/>
                  <a:pt x="396" y="378"/>
                </a:cubicBezTo>
                <a:cubicBezTo>
                  <a:pt x="400" y="447"/>
                  <a:pt x="398" y="425"/>
                  <a:pt x="412" y="466"/>
                </a:cubicBezTo>
                <a:cubicBezTo>
                  <a:pt x="411" y="473"/>
                  <a:pt x="412" y="480"/>
                  <a:pt x="408" y="486"/>
                </a:cubicBezTo>
                <a:cubicBezTo>
                  <a:pt x="406" y="490"/>
                  <a:pt x="399" y="487"/>
                  <a:pt x="396" y="490"/>
                </a:cubicBezTo>
                <a:cubicBezTo>
                  <a:pt x="389" y="497"/>
                  <a:pt x="380" y="514"/>
                  <a:pt x="380" y="514"/>
                </a:cubicBezTo>
                <a:cubicBezTo>
                  <a:pt x="400" y="573"/>
                  <a:pt x="381" y="576"/>
                  <a:pt x="336" y="582"/>
                </a:cubicBezTo>
                <a:cubicBezTo>
                  <a:pt x="318" y="588"/>
                  <a:pt x="305" y="607"/>
                  <a:pt x="288" y="618"/>
                </a:cubicBezTo>
                <a:cubicBezTo>
                  <a:pt x="278" y="648"/>
                  <a:pt x="263" y="672"/>
                  <a:pt x="236" y="690"/>
                </a:cubicBezTo>
                <a:cubicBezTo>
                  <a:pt x="237" y="702"/>
                  <a:pt x="234" y="716"/>
                  <a:pt x="240" y="726"/>
                </a:cubicBezTo>
                <a:cubicBezTo>
                  <a:pt x="245" y="733"/>
                  <a:pt x="264" y="734"/>
                  <a:pt x="264" y="734"/>
                </a:cubicBezTo>
                <a:cubicBezTo>
                  <a:pt x="296" y="783"/>
                  <a:pt x="257" y="771"/>
                  <a:pt x="332" y="778"/>
                </a:cubicBezTo>
                <a:cubicBezTo>
                  <a:pt x="323" y="792"/>
                  <a:pt x="312" y="798"/>
                  <a:pt x="300" y="810"/>
                </a:cubicBezTo>
                <a:cubicBezTo>
                  <a:pt x="294" y="827"/>
                  <a:pt x="295" y="832"/>
                  <a:pt x="312" y="838"/>
                </a:cubicBezTo>
                <a:cubicBezTo>
                  <a:pt x="341" y="828"/>
                  <a:pt x="306" y="842"/>
                  <a:pt x="336" y="822"/>
                </a:cubicBezTo>
                <a:cubicBezTo>
                  <a:pt x="339" y="820"/>
                  <a:pt x="362" y="815"/>
                  <a:pt x="364" y="814"/>
                </a:cubicBezTo>
                <a:cubicBezTo>
                  <a:pt x="388" y="820"/>
                  <a:pt x="403" y="844"/>
                  <a:pt x="424" y="858"/>
                </a:cubicBezTo>
                <a:cubicBezTo>
                  <a:pt x="426" y="869"/>
                  <a:pt x="423" y="884"/>
                  <a:pt x="432" y="890"/>
                </a:cubicBezTo>
                <a:cubicBezTo>
                  <a:pt x="439" y="895"/>
                  <a:pt x="456" y="898"/>
                  <a:pt x="456" y="898"/>
                </a:cubicBezTo>
                <a:cubicBezTo>
                  <a:pt x="491" y="895"/>
                  <a:pt x="503" y="899"/>
                  <a:pt x="528" y="882"/>
                </a:cubicBezTo>
                <a:cubicBezTo>
                  <a:pt x="577" y="887"/>
                  <a:pt x="565" y="891"/>
                  <a:pt x="600" y="914"/>
                </a:cubicBezTo>
                <a:cubicBezTo>
                  <a:pt x="626" y="910"/>
                  <a:pt x="650" y="903"/>
                  <a:pt x="676" y="898"/>
                </a:cubicBezTo>
                <a:cubicBezTo>
                  <a:pt x="710" y="921"/>
                  <a:pt x="670" y="890"/>
                  <a:pt x="692" y="918"/>
                </a:cubicBezTo>
                <a:cubicBezTo>
                  <a:pt x="699" y="927"/>
                  <a:pt x="721" y="932"/>
                  <a:pt x="728" y="934"/>
                </a:cubicBezTo>
                <a:cubicBezTo>
                  <a:pt x="736" y="937"/>
                  <a:pt x="744" y="939"/>
                  <a:pt x="752" y="942"/>
                </a:cubicBezTo>
                <a:cubicBezTo>
                  <a:pt x="756" y="943"/>
                  <a:pt x="764" y="946"/>
                  <a:pt x="764" y="946"/>
                </a:cubicBezTo>
                <a:cubicBezTo>
                  <a:pt x="777" y="965"/>
                  <a:pt x="772" y="986"/>
                  <a:pt x="796" y="994"/>
                </a:cubicBezTo>
                <a:cubicBezTo>
                  <a:pt x="802" y="990"/>
                  <a:pt x="817" y="981"/>
                  <a:pt x="820" y="974"/>
                </a:cubicBezTo>
                <a:cubicBezTo>
                  <a:pt x="834" y="939"/>
                  <a:pt x="811" y="950"/>
                  <a:pt x="836" y="942"/>
                </a:cubicBezTo>
                <a:cubicBezTo>
                  <a:pt x="875" y="952"/>
                  <a:pt x="850" y="967"/>
                  <a:pt x="868" y="990"/>
                </a:cubicBezTo>
                <a:cubicBezTo>
                  <a:pt x="874" y="997"/>
                  <a:pt x="884" y="999"/>
                  <a:pt x="892" y="1002"/>
                </a:cubicBezTo>
                <a:cubicBezTo>
                  <a:pt x="903" y="1013"/>
                  <a:pt x="928" y="1030"/>
                  <a:pt x="928" y="1030"/>
                </a:cubicBezTo>
                <a:cubicBezTo>
                  <a:pt x="936" y="1025"/>
                  <a:pt x="944" y="1019"/>
                  <a:pt x="952" y="1014"/>
                </a:cubicBezTo>
                <a:cubicBezTo>
                  <a:pt x="956" y="1011"/>
                  <a:pt x="964" y="1006"/>
                  <a:pt x="964" y="1006"/>
                </a:cubicBezTo>
                <a:cubicBezTo>
                  <a:pt x="967" y="996"/>
                  <a:pt x="964" y="982"/>
                  <a:pt x="972" y="974"/>
                </a:cubicBezTo>
                <a:cubicBezTo>
                  <a:pt x="978" y="968"/>
                  <a:pt x="988" y="969"/>
                  <a:pt x="996" y="966"/>
                </a:cubicBezTo>
                <a:cubicBezTo>
                  <a:pt x="1000" y="965"/>
                  <a:pt x="1008" y="962"/>
                  <a:pt x="1008" y="962"/>
                </a:cubicBezTo>
                <a:cubicBezTo>
                  <a:pt x="1026" y="967"/>
                  <a:pt x="1037" y="974"/>
                  <a:pt x="1056" y="978"/>
                </a:cubicBezTo>
                <a:cubicBezTo>
                  <a:pt x="1069" y="997"/>
                  <a:pt x="1087" y="995"/>
                  <a:pt x="1108" y="1002"/>
                </a:cubicBezTo>
                <a:cubicBezTo>
                  <a:pt x="1136" y="993"/>
                  <a:pt x="1129" y="1002"/>
                  <a:pt x="1136" y="982"/>
                </a:cubicBezTo>
                <a:cubicBezTo>
                  <a:pt x="1135" y="978"/>
                  <a:pt x="1134" y="974"/>
                  <a:pt x="1132" y="970"/>
                </a:cubicBezTo>
                <a:cubicBezTo>
                  <a:pt x="1130" y="966"/>
                  <a:pt x="1126" y="962"/>
                  <a:pt x="1124" y="958"/>
                </a:cubicBezTo>
                <a:cubicBezTo>
                  <a:pt x="1121" y="950"/>
                  <a:pt x="1116" y="934"/>
                  <a:pt x="1116" y="934"/>
                </a:cubicBezTo>
                <a:cubicBezTo>
                  <a:pt x="1113" y="905"/>
                  <a:pt x="1116" y="890"/>
                  <a:pt x="1096" y="870"/>
                </a:cubicBezTo>
                <a:cubicBezTo>
                  <a:pt x="1090" y="853"/>
                  <a:pt x="1082" y="857"/>
                  <a:pt x="1072" y="842"/>
                </a:cubicBezTo>
                <a:cubicBezTo>
                  <a:pt x="1077" y="819"/>
                  <a:pt x="1079" y="817"/>
                  <a:pt x="1100" y="810"/>
                </a:cubicBezTo>
                <a:cubicBezTo>
                  <a:pt x="1113" y="791"/>
                  <a:pt x="1117" y="776"/>
                  <a:pt x="1136" y="766"/>
                </a:cubicBezTo>
                <a:cubicBezTo>
                  <a:pt x="1162" y="775"/>
                  <a:pt x="1189" y="776"/>
                  <a:pt x="1216" y="778"/>
                </a:cubicBezTo>
                <a:cubicBezTo>
                  <a:pt x="1242" y="771"/>
                  <a:pt x="1243" y="758"/>
                  <a:pt x="1256" y="738"/>
                </a:cubicBezTo>
                <a:cubicBezTo>
                  <a:pt x="1259" y="704"/>
                  <a:pt x="1256" y="695"/>
                  <a:pt x="1264" y="670"/>
                </a:cubicBezTo>
                <a:cubicBezTo>
                  <a:pt x="1266" y="662"/>
                  <a:pt x="1272" y="646"/>
                  <a:pt x="1272" y="646"/>
                </a:cubicBezTo>
                <a:cubicBezTo>
                  <a:pt x="1265" y="580"/>
                  <a:pt x="1264" y="588"/>
                  <a:pt x="1272" y="490"/>
                </a:cubicBezTo>
                <a:cubicBezTo>
                  <a:pt x="1273" y="482"/>
                  <a:pt x="1280" y="466"/>
                  <a:pt x="1280" y="466"/>
                </a:cubicBezTo>
                <a:cubicBezTo>
                  <a:pt x="1276" y="443"/>
                  <a:pt x="1278" y="434"/>
                  <a:pt x="1260" y="422"/>
                </a:cubicBezTo>
                <a:cubicBezTo>
                  <a:pt x="1248" y="387"/>
                  <a:pt x="1246" y="398"/>
                  <a:pt x="1200" y="402"/>
                </a:cubicBezTo>
                <a:cubicBezTo>
                  <a:pt x="1171" y="412"/>
                  <a:pt x="1183" y="405"/>
                  <a:pt x="1164" y="418"/>
                </a:cubicBezTo>
                <a:cubicBezTo>
                  <a:pt x="1154" y="449"/>
                  <a:pt x="1126" y="448"/>
                  <a:pt x="1104" y="470"/>
                </a:cubicBezTo>
                <a:cubicBezTo>
                  <a:pt x="1092" y="482"/>
                  <a:pt x="1084" y="489"/>
                  <a:pt x="1068" y="494"/>
                </a:cubicBezTo>
                <a:cubicBezTo>
                  <a:pt x="1051" y="519"/>
                  <a:pt x="1033" y="518"/>
                  <a:pt x="1004" y="522"/>
                </a:cubicBezTo>
                <a:cubicBezTo>
                  <a:pt x="978" y="531"/>
                  <a:pt x="985" y="533"/>
                  <a:pt x="960" y="526"/>
                </a:cubicBezTo>
                <a:cubicBezTo>
                  <a:pt x="952" y="524"/>
                  <a:pt x="944" y="521"/>
                  <a:pt x="936" y="518"/>
                </a:cubicBezTo>
                <a:cubicBezTo>
                  <a:pt x="932" y="517"/>
                  <a:pt x="924" y="514"/>
                  <a:pt x="924" y="514"/>
                </a:cubicBezTo>
                <a:cubicBezTo>
                  <a:pt x="921" y="475"/>
                  <a:pt x="928" y="465"/>
                  <a:pt x="900" y="446"/>
                </a:cubicBezTo>
                <a:cubicBezTo>
                  <a:pt x="885" y="424"/>
                  <a:pt x="884" y="418"/>
                  <a:pt x="860" y="410"/>
                </a:cubicBezTo>
                <a:cubicBezTo>
                  <a:pt x="815" y="418"/>
                  <a:pt x="801" y="392"/>
                  <a:pt x="760" y="382"/>
                </a:cubicBezTo>
                <a:cubicBezTo>
                  <a:pt x="705" y="390"/>
                  <a:pt x="642" y="388"/>
                  <a:pt x="588" y="370"/>
                </a:cubicBezTo>
                <a:cubicBezTo>
                  <a:pt x="582" y="352"/>
                  <a:pt x="584" y="341"/>
                  <a:pt x="568" y="330"/>
                </a:cubicBezTo>
                <a:cubicBezTo>
                  <a:pt x="547" y="298"/>
                  <a:pt x="575" y="337"/>
                  <a:pt x="548" y="310"/>
                </a:cubicBezTo>
                <a:cubicBezTo>
                  <a:pt x="537" y="299"/>
                  <a:pt x="543" y="299"/>
                  <a:pt x="536" y="286"/>
                </a:cubicBezTo>
                <a:cubicBezTo>
                  <a:pt x="529" y="272"/>
                  <a:pt x="517" y="263"/>
                  <a:pt x="504" y="254"/>
                </a:cubicBezTo>
                <a:cubicBezTo>
                  <a:pt x="484" y="224"/>
                  <a:pt x="480" y="183"/>
                  <a:pt x="448" y="162"/>
                </a:cubicBezTo>
                <a:cubicBezTo>
                  <a:pt x="436" y="144"/>
                  <a:pt x="427" y="129"/>
                  <a:pt x="412" y="114"/>
                </a:cubicBezTo>
                <a:cubicBezTo>
                  <a:pt x="402" y="84"/>
                  <a:pt x="399" y="78"/>
                  <a:pt x="368" y="70"/>
                </a:cubicBezTo>
                <a:cubicBezTo>
                  <a:pt x="344" y="34"/>
                  <a:pt x="329" y="34"/>
                  <a:pt x="284" y="30"/>
                </a:cubicBezTo>
                <a:cubicBezTo>
                  <a:pt x="228" y="19"/>
                  <a:pt x="258" y="23"/>
                  <a:pt x="196" y="18"/>
                </a:cubicBezTo>
                <a:cubicBezTo>
                  <a:pt x="141" y="0"/>
                  <a:pt x="56" y="7"/>
                  <a:pt x="4" y="42"/>
                </a:cubicBezTo>
                <a:cubicBezTo>
                  <a:pt x="8" y="45"/>
                  <a:pt x="16" y="50"/>
                  <a:pt x="16" y="50"/>
                </a:cubicBezTo>
                <a:cubicBezTo>
                  <a:pt x="16" y="50"/>
                  <a:pt x="8" y="45"/>
                  <a:pt x="4" y="42"/>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799" name="Freeform 23"/>
          <p:cNvSpPr/>
          <p:nvPr/>
        </p:nvSpPr>
        <p:spPr>
          <a:xfrm>
            <a:off x="6815138" y="1270000"/>
            <a:ext cx="1514475" cy="92710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Lst>
            <a:pathLst>
              <a:path w="954" h="584">
                <a:moveTo>
                  <a:pt x="99" y="20"/>
                </a:moveTo>
                <a:cubicBezTo>
                  <a:pt x="97" y="45"/>
                  <a:pt x="107" y="89"/>
                  <a:pt x="83" y="92"/>
                </a:cubicBezTo>
                <a:cubicBezTo>
                  <a:pt x="69" y="94"/>
                  <a:pt x="56" y="84"/>
                  <a:pt x="43" y="80"/>
                </a:cubicBezTo>
                <a:cubicBezTo>
                  <a:pt x="39" y="79"/>
                  <a:pt x="31" y="76"/>
                  <a:pt x="31" y="76"/>
                </a:cubicBezTo>
                <a:cubicBezTo>
                  <a:pt x="24" y="77"/>
                  <a:pt x="14" y="74"/>
                  <a:pt x="11" y="80"/>
                </a:cubicBezTo>
                <a:cubicBezTo>
                  <a:pt x="0" y="99"/>
                  <a:pt x="29" y="114"/>
                  <a:pt x="39" y="124"/>
                </a:cubicBezTo>
                <a:cubicBezTo>
                  <a:pt x="42" y="153"/>
                  <a:pt x="37" y="205"/>
                  <a:pt x="71" y="216"/>
                </a:cubicBezTo>
                <a:cubicBezTo>
                  <a:pt x="81" y="231"/>
                  <a:pt x="85" y="249"/>
                  <a:pt x="95" y="264"/>
                </a:cubicBezTo>
                <a:cubicBezTo>
                  <a:pt x="103" y="262"/>
                  <a:pt x="121" y="261"/>
                  <a:pt x="127" y="252"/>
                </a:cubicBezTo>
                <a:cubicBezTo>
                  <a:pt x="151" y="214"/>
                  <a:pt x="120" y="238"/>
                  <a:pt x="147" y="220"/>
                </a:cubicBezTo>
                <a:cubicBezTo>
                  <a:pt x="155" y="221"/>
                  <a:pt x="164" y="219"/>
                  <a:pt x="171" y="224"/>
                </a:cubicBezTo>
                <a:cubicBezTo>
                  <a:pt x="179" y="230"/>
                  <a:pt x="178" y="245"/>
                  <a:pt x="187" y="248"/>
                </a:cubicBezTo>
                <a:cubicBezTo>
                  <a:pt x="191" y="249"/>
                  <a:pt x="195" y="251"/>
                  <a:pt x="199" y="252"/>
                </a:cubicBezTo>
                <a:cubicBezTo>
                  <a:pt x="212" y="271"/>
                  <a:pt x="222" y="259"/>
                  <a:pt x="215" y="280"/>
                </a:cubicBezTo>
                <a:cubicBezTo>
                  <a:pt x="217" y="295"/>
                  <a:pt x="211" y="315"/>
                  <a:pt x="223" y="324"/>
                </a:cubicBezTo>
                <a:cubicBezTo>
                  <a:pt x="230" y="329"/>
                  <a:pt x="247" y="332"/>
                  <a:pt x="247" y="332"/>
                </a:cubicBezTo>
                <a:cubicBezTo>
                  <a:pt x="276" y="322"/>
                  <a:pt x="294" y="336"/>
                  <a:pt x="319" y="344"/>
                </a:cubicBezTo>
                <a:cubicBezTo>
                  <a:pt x="325" y="350"/>
                  <a:pt x="333" y="361"/>
                  <a:pt x="343" y="360"/>
                </a:cubicBezTo>
                <a:cubicBezTo>
                  <a:pt x="351" y="359"/>
                  <a:pt x="367" y="352"/>
                  <a:pt x="367" y="352"/>
                </a:cubicBezTo>
                <a:cubicBezTo>
                  <a:pt x="378" y="369"/>
                  <a:pt x="387" y="400"/>
                  <a:pt x="399" y="412"/>
                </a:cubicBezTo>
                <a:cubicBezTo>
                  <a:pt x="409" y="422"/>
                  <a:pt x="424" y="425"/>
                  <a:pt x="435" y="432"/>
                </a:cubicBezTo>
                <a:cubicBezTo>
                  <a:pt x="429" y="451"/>
                  <a:pt x="443" y="459"/>
                  <a:pt x="447" y="480"/>
                </a:cubicBezTo>
                <a:cubicBezTo>
                  <a:pt x="448" y="487"/>
                  <a:pt x="446" y="495"/>
                  <a:pt x="451" y="500"/>
                </a:cubicBezTo>
                <a:cubicBezTo>
                  <a:pt x="460" y="509"/>
                  <a:pt x="476" y="509"/>
                  <a:pt x="487" y="516"/>
                </a:cubicBezTo>
                <a:cubicBezTo>
                  <a:pt x="498" y="532"/>
                  <a:pt x="493" y="539"/>
                  <a:pt x="487" y="556"/>
                </a:cubicBezTo>
                <a:cubicBezTo>
                  <a:pt x="496" y="570"/>
                  <a:pt x="495" y="579"/>
                  <a:pt x="511" y="584"/>
                </a:cubicBezTo>
                <a:cubicBezTo>
                  <a:pt x="548" y="560"/>
                  <a:pt x="544" y="542"/>
                  <a:pt x="567" y="508"/>
                </a:cubicBezTo>
                <a:cubicBezTo>
                  <a:pt x="570" y="484"/>
                  <a:pt x="567" y="473"/>
                  <a:pt x="587" y="460"/>
                </a:cubicBezTo>
                <a:cubicBezTo>
                  <a:pt x="621" y="467"/>
                  <a:pt x="634" y="483"/>
                  <a:pt x="671" y="488"/>
                </a:cubicBezTo>
                <a:cubicBezTo>
                  <a:pt x="694" y="485"/>
                  <a:pt x="710" y="488"/>
                  <a:pt x="723" y="468"/>
                </a:cubicBezTo>
                <a:cubicBezTo>
                  <a:pt x="719" y="446"/>
                  <a:pt x="712" y="417"/>
                  <a:pt x="723" y="396"/>
                </a:cubicBezTo>
                <a:cubicBezTo>
                  <a:pt x="727" y="389"/>
                  <a:pt x="772" y="382"/>
                  <a:pt x="779" y="380"/>
                </a:cubicBezTo>
                <a:cubicBezTo>
                  <a:pt x="791" y="344"/>
                  <a:pt x="789" y="323"/>
                  <a:pt x="831" y="316"/>
                </a:cubicBezTo>
                <a:cubicBezTo>
                  <a:pt x="847" y="300"/>
                  <a:pt x="842" y="296"/>
                  <a:pt x="835" y="276"/>
                </a:cubicBezTo>
                <a:cubicBezTo>
                  <a:pt x="844" y="249"/>
                  <a:pt x="869" y="274"/>
                  <a:pt x="887" y="280"/>
                </a:cubicBezTo>
                <a:cubicBezTo>
                  <a:pt x="899" y="292"/>
                  <a:pt x="907" y="299"/>
                  <a:pt x="923" y="304"/>
                </a:cubicBezTo>
                <a:cubicBezTo>
                  <a:pt x="954" y="294"/>
                  <a:pt x="930" y="306"/>
                  <a:pt x="939" y="244"/>
                </a:cubicBezTo>
                <a:cubicBezTo>
                  <a:pt x="941" y="231"/>
                  <a:pt x="951" y="208"/>
                  <a:pt x="951" y="208"/>
                </a:cubicBezTo>
                <a:cubicBezTo>
                  <a:pt x="933" y="180"/>
                  <a:pt x="944" y="187"/>
                  <a:pt x="923" y="180"/>
                </a:cubicBezTo>
                <a:cubicBezTo>
                  <a:pt x="882" y="194"/>
                  <a:pt x="855" y="164"/>
                  <a:pt x="819" y="152"/>
                </a:cubicBezTo>
                <a:cubicBezTo>
                  <a:pt x="802" y="154"/>
                  <a:pt x="779" y="148"/>
                  <a:pt x="767" y="160"/>
                </a:cubicBezTo>
                <a:cubicBezTo>
                  <a:pt x="754" y="173"/>
                  <a:pt x="757" y="192"/>
                  <a:pt x="739" y="204"/>
                </a:cubicBezTo>
                <a:cubicBezTo>
                  <a:pt x="696" y="199"/>
                  <a:pt x="695" y="188"/>
                  <a:pt x="659" y="176"/>
                </a:cubicBezTo>
                <a:cubicBezTo>
                  <a:pt x="656" y="167"/>
                  <a:pt x="658" y="154"/>
                  <a:pt x="651" y="148"/>
                </a:cubicBezTo>
                <a:cubicBezTo>
                  <a:pt x="645" y="143"/>
                  <a:pt x="627" y="140"/>
                  <a:pt x="627" y="140"/>
                </a:cubicBezTo>
                <a:cubicBezTo>
                  <a:pt x="622" y="158"/>
                  <a:pt x="623" y="165"/>
                  <a:pt x="607" y="176"/>
                </a:cubicBezTo>
                <a:cubicBezTo>
                  <a:pt x="574" y="169"/>
                  <a:pt x="595" y="168"/>
                  <a:pt x="571" y="152"/>
                </a:cubicBezTo>
                <a:cubicBezTo>
                  <a:pt x="560" y="119"/>
                  <a:pt x="519" y="113"/>
                  <a:pt x="491" y="104"/>
                </a:cubicBezTo>
                <a:cubicBezTo>
                  <a:pt x="474" y="79"/>
                  <a:pt x="450" y="89"/>
                  <a:pt x="423" y="96"/>
                </a:cubicBezTo>
                <a:cubicBezTo>
                  <a:pt x="392" y="92"/>
                  <a:pt x="369" y="85"/>
                  <a:pt x="343" y="68"/>
                </a:cubicBezTo>
                <a:cubicBezTo>
                  <a:pt x="323" y="69"/>
                  <a:pt x="303" y="70"/>
                  <a:pt x="283" y="72"/>
                </a:cubicBezTo>
                <a:cubicBezTo>
                  <a:pt x="279" y="72"/>
                  <a:pt x="275" y="76"/>
                  <a:pt x="271" y="76"/>
                </a:cubicBezTo>
                <a:cubicBezTo>
                  <a:pt x="258" y="75"/>
                  <a:pt x="235" y="64"/>
                  <a:pt x="235" y="64"/>
                </a:cubicBezTo>
                <a:cubicBezTo>
                  <a:pt x="232" y="55"/>
                  <a:pt x="233" y="43"/>
                  <a:pt x="227" y="36"/>
                </a:cubicBezTo>
                <a:cubicBezTo>
                  <a:pt x="215" y="22"/>
                  <a:pt x="186" y="6"/>
                  <a:pt x="167" y="0"/>
                </a:cubicBezTo>
                <a:cubicBezTo>
                  <a:pt x="144" y="4"/>
                  <a:pt x="121" y="9"/>
                  <a:pt x="99" y="16"/>
                </a:cubicBezTo>
                <a:cubicBezTo>
                  <a:pt x="94" y="31"/>
                  <a:pt x="93" y="32"/>
                  <a:pt x="99" y="20"/>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800" name="Freeform 24"/>
          <p:cNvSpPr/>
          <p:nvPr/>
        </p:nvSpPr>
        <p:spPr>
          <a:xfrm>
            <a:off x="6591300" y="1790700"/>
            <a:ext cx="1017588" cy="915988"/>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Lst>
            <a:pathLst>
              <a:path w="641" h="577">
                <a:moveTo>
                  <a:pt x="384" y="4"/>
                </a:moveTo>
                <a:cubicBezTo>
                  <a:pt x="382" y="20"/>
                  <a:pt x="386" y="39"/>
                  <a:pt x="376" y="52"/>
                </a:cubicBezTo>
                <a:cubicBezTo>
                  <a:pt x="370" y="60"/>
                  <a:pt x="352" y="68"/>
                  <a:pt x="352" y="68"/>
                </a:cubicBezTo>
                <a:cubicBezTo>
                  <a:pt x="334" y="95"/>
                  <a:pt x="311" y="86"/>
                  <a:pt x="276" y="88"/>
                </a:cubicBezTo>
                <a:cubicBezTo>
                  <a:pt x="262" y="97"/>
                  <a:pt x="255" y="109"/>
                  <a:pt x="244" y="120"/>
                </a:cubicBezTo>
                <a:cubicBezTo>
                  <a:pt x="227" y="137"/>
                  <a:pt x="198" y="137"/>
                  <a:pt x="176" y="140"/>
                </a:cubicBezTo>
                <a:cubicBezTo>
                  <a:pt x="171" y="156"/>
                  <a:pt x="162" y="155"/>
                  <a:pt x="148" y="164"/>
                </a:cubicBezTo>
                <a:cubicBezTo>
                  <a:pt x="140" y="187"/>
                  <a:pt x="150" y="166"/>
                  <a:pt x="132" y="184"/>
                </a:cubicBezTo>
                <a:cubicBezTo>
                  <a:pt x="126" y="190"/>
                  <a:pt x="126" y="202"/>
                  <a:pt x="120" y="208"/>
                </a:cubicBezTo>
                <a:cubicBezTo>
                  <a:pt x="106" y="222"/>
                  <a:pt x="99" y="223"/>
                  <a:pt x="84" y="228"/>
                </a:cubicBezTo>
                <a:cubicBezTo>
                  <a:pt x="66" y="216"/>
                  <a:pt x="65" y="199"/>
                  <a:pt x="48" y="188"/>
                </a:cubicBezTo>
                <a:cubicBezTo>
                  <a:pt x="45" y="184"/>
                  <a:pt x="44" y="179"/>
                  <a:pt x="40" y="176"/>
                </a:cubicBezTo>
                <a:cubicBezTo>
                  <a:pt x="33" y="172"/>
                  <a:pt x="16" y="168"/>
                  <a:pt x="16" y="168"/>
                </a:cubicBezTo>
                <a:cubicBezTo>
                  <a:pt x="1" y="190"/>
                  <a:pt x="2" y="198"/>
                  <a:pt x="8" y="228"/>
                </a:cubicBezTo>
                <a:cubicBezTo>
                  <a:pt x="10" y="236"/>
                  <a:pt x="16" y="252"/>
                  <a:pt x="16" y="252"/>
                </a:cubicBezTo>
                <a:cubicBezTo>
                  <a:pt x="13" y="278"/>
                  <a:pt x="13" y="288"/>
                  <a:pt x="0" y="308"/>
                </a:cubicBezTo>
                <a:cubicBezTo>
                  <a:pt x="6" y="331"/>
                  <a:pt x="10" y="339"/>
                  <a:pt x="24" y="360"/>
                </a:cubicBezTo>
                <a:cubicBezTo>
                  <a:pt x="26" y="364"/>
                  <a:pt x="24" y="370"/>
                  <a:pt x="28" y="372"/>
                </a:cubicBezTo>
                <a:cubicBezTo>
                  <a:pt x="36" y="376"/>
                  <a:pt x="47" y="375"/>
                  <a:pt x="56" y="376"/>
                </a:cubicBezTo>
                <a:cubicBezTo>
                  <a:pt x="71" y="381"/>
                  <a:pt x="75" y="391"/>
                  <a:pt x="88" y="400"/>
                </a:cubicBezTo>
                <a:cubicBezTo>
                  <a:pt x="92" y="418"/>
                  <a:pt x="90" y="426"/>
                  <a:pt x="108" y="432"/>
                </a:cubicBezTo>
                <a:cubicBezTo>
                  <a:pt x="108" y="432"/>
                  <a:pt x="139" y="428"/>
                  <a:pt x="144" y="424"/>
                </a:cubicBezTo>
                <a:cubicBezTo>
                  <a:pt x="153" y="417"/>
                  <a:pt x="158" y="395"/>
                  <a:pt x="160" y="388"/>
                </a:cubicBezTo>
                <a:cubicBezTo>
                  <a:pt x="162" y="381"/>
                  <a:pt x="179" y="372"/>
                  <a:pt x="184" y="368"/>
                </a:cubicBezTo>
                <a:cubicBezTo>
                  <a:pt x="211" y="327"/>
                  <a:pt x="217" y="329"/>
                  <a:pt x="272" y="324"/>
                </a:cubicBezTo>
                <a:cubicBezTo>
                  <a:pt x="290" y="336"/>
                  <a:pt x="301" y="348"/>
                  <a:pt x="308" y="368"/>
                </a:cubicBezTo>
                <a:cubicBezTo>
                  <a:pt x="303" y="386"/>
                  <a:pt x="304" y="393"/>
                  <a:pt x="288" y="404"/>
                </a:cubicBezTo>
                <a:cubicBezTo>
                  <a:pt x="267" y="435"/>
                  <a:pt x="275" y="419"/>
                  <a:pt x="264" y="452"/>
                </a:cubicBezTo>
                <a:cubicBezTo>
                  <a:pt x="263" y="456"/>
                  <a:pt x="260" y="464"/>
                  <a:pt x="260" y="464"/>
                </a:cubicBezTo>
                <a:cubicBezTo>
                  <a:pt x="271" y="481"/>
                  <a:pt x="282" y="494"/>
                  <a:pt x="288" y="512"/>
                </a:cubicBezTo>
                <a:cubicBezTo>
                  <a:pt x="271" y="529"/>
                  <a:pt x="261" y="552"/>
                  <a:pt x="248" y="572"/>
                </a:cubicBezTo>
                <a:cubicBezTo>
                  <a:pt x="245" y="577"/>
                  <a:pt x="259" y="570"/>
                  <a:pt x="264" y="568"/>
                </a:cubicBezTo>
                <a:cubicBezTo>
                  <a:pt x="272" y="566"/>
                  <a:pt x="280" y="563"/>
                  <a:pt x="288" y="560"/>
                </a:cubicBezTo>
                <a:cubicBezTo>
                  <a:pt x="292" y="559"/>
                  <a:pt x="300" y="556"/>
                  <a:pt x="300" y="556"/>
                </a:cubicBezTo>
                <a:cubicBezTo>
                  <a:pt x="320" y="536"/>
                  <a:pt x="344" y="520"/>
                  <a:pt x="360" y="496"/>
                </a:cubicBezTo>
                <a:cubicBezTo>
                  <a:pt x="362" y="479"/>
                  <a:pt x="360" y="458"/>
                  <a:pt x="372" y="444"/>
                </a:cubicBezTo>
                <a:cubicBezTo>
                  <a:pt x="381" y="433"/>
                  <a:pt x="385" y="438"/>
                  <a:pt x="396" y="432"/>
                </a:cubicBezTo>
                <a:cubicBezTo>
                  <a:pt x="416" y="421"/>
                  <a:pt x="435" y="399"/>
                  <a:pt x="456" y="392"/>
                </a:cubicBezTo>
                <a:cubicBezTo>
                  <a:pt x="481" y="396"/>
                  <a:pt x="496" y="396"/>
                  <a:pt x="520" y="388"/>
                </a:cubicBezTo>
                <a:cubicBezTo>
                  <a:pt x="540" y="368"/>
                  <a:pt x="531" y="345"/>
                  <a:pt x="556" y="328"/>
                </a:cubicBezTo>
                <a:cubicBezTo>
                  <a:pt x="573" y="302"/>
                  <a:pt x="613" y="291"/>
                  <a:pt x="636" y="268"/>
                </a:cubicBezTo>
                <a:cubicBezTo>
                  <a:pt x="637" y="264"/>
                  <a:pt x="641" y="260"/>
                  <a:pt x="640" y="256"/>
                </a:cubicBezTo>
                <a:cubicBezTo>
                  <a:pt x="639" y="247"/>
                  <a:pt x="630" y="241"/>
                  <a:pt x="628" y="232"/>
                </a:cubicBezTo>
                <a:cubicBezTo>
                  <a:pt x="625" y="220"/>
                  <a:pt x="629" y="205"/>
                  <a:pt x="620" y="196"/>
                </a:cubicBezTo>
                <a:cubicBezTo>
                  <a:pt x="613" y="189"/>
                  <a:pt x="596" y="180"/>
                  <a:pt x="596" y="180"/>
                </a:cubicBezTo>
                <a:cubicBezTo>
                  <a:pt x="580" y="156"/>
                  <a:pt x="576" y="113"/>
                  <a:pt x="548" y="104"/>
                </a:cubicBezTo>
                <a:cubicBezTo>
                  <a:pt x="535" y="64"/>
                  <a:pt x="557" y="125"/>
                  <a:pt x="532" y="80"/>
                </a:cubicBezTo>
                <a:cubicBezTo>
                  <a:pt x="521" y="61"/>
                  <a:pt x="523" y="36"/>
                  <a:pt x="500" y="28"/>
                </a:cubicBezTo>
                <a:cubicBezTo>
                  <a:pt x="458" y="39"/>
                  <a:pt x="472" y="20"/>
                  <a:pt x="444" y="8"/>
                </a:cubicBezTo>
                <a:cubicBezTo>
                  <a:pt x="436" y="5"/>
                  <a:pt x="420" y="0"/>
                  <a:pt x="420" y="0"/>
                </a:cubicBezTo>
                <a:cubicBezTo>
                  <a:pt x="408" y="1"/>
                  <a:pt x="384" y="4"/>
                  <a:pt x="384" y="4"/>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75801" name="Freeform 25"/>
          <p:cNvSpPr/>
          <p:nvPr/>
        </p:nvSpPr>
        <p:spPr>
          <a:xfrm>
            <a:off x="5880100" y="44450"/>
            <a:ext cx="1308100" cy="2228850"/>
          </a:xfrm>
          <a:custGeom>
            <a:avLst/>
            <a:gdLst/>
            <a:ahLst/>
            <a:cxnLst>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824" h="1404">
                <a:moveTo>
                  <a:pt x="176" y="1356"/>
                </a:moveTo>
                <a:cubicBezTo>
                  <a:pt x="188" y="1348"/>
                  <a:pt x="204" y="1324"/>
                  <a:pt x="204" y="1324"/>
                </a:cubicBezTo>
                <a:cubicBezTo>
                  <a:pt x="194" y="1295"/>
                  <a:pt x="198" y="1308"/>
                  <a:pt x="192" y="1284"/>
                </a:cubicBezTo>
                <a:cubicBezTo>
                  <a:pt x="196" y="1249"/>
                  <a:pt x="199" y="1214"/>
                  <a:pt x="208" y="1180"/>
                </a:cubicBezTo>
                <a:cubicBezTo>
                  <a:pt x="212" y="1129"/>
                  <a:pt x="208" y="1068"/>
                  <a:pt x="232" y="1020"/>
                </a:cubicBezTo>
                <a:cubicBezTo>
                  <a:pt x="249" y="987"/>
                  <a:pt x="284" y="959"/>
                  <a:pt x="296" y="924"/>
                </a:cubicBezTo>
                <a:cubicBezTo>
                  <a:pt x="302" y="907"/>
                  <a:pt x="306" y="889"/>
                  <a:pt x="312" y="872"/>
                </a:cubicBezTo>
                <a:cubicBezTo>
                  <a:pt x="308" y="858"/>
                  <a:pt x="292" y="832"/>
                  <a:pt x="292" y="832"/>
                </a:cubicBezTo>
                <a:cubicBezTo>
                  <a:pt x="299" y="787"/>
                  <a:pt x="322" y="797"/>
                  <a:pt x="364" y="792"/>
                </a:cubicBezTo>
                <a:cubicBezTo>
                  <a:pt x="389" y="784"/>
                  <a:pt x="389" y="736"/>
                  <a:pt x="368" y="720"/>
                </a:cubicBezTo>
                <a:cubicBezTo>
                  <a:pt x="359" y="713"/>
                  <a:pt x="342" y="709"/>
                  <a:pt x="332" y="704"/>
                </a:cubicBezTo>
                <a:cubicBezTo>
                  <a:pt x="298" y="687"/>
                  <a:pt x="264" y="672"/>
                  <a:pt x="228" y="660"/>
                </a:cubicBezTo>
                <a:cubicBezTo>
                  <a:pt x="224" y="663"/>
                  <a:pt x="219" y="664"/>
                  <a:pt x="216" y="668"/>
                </a:cubicBezTo>
                <a:cubicBezTo>
                  <a:pt x="213" y="671"/>
                  <a:pt x="215" y="677"/>
                  <a:pt x="212" y="680"/>
                </a:cubicBezTo>
                <a:cubicBezTo>
                  <a:pt x="200" y="692"/>
                  <a:pt x="164" y="699"/>
                  <a:pt x="148" y="704"/>
                </a:cubicBezTo>
                <a:cubicBezTo>
                  <a:pt x="121" y="701"/>
                  <a:pt x="112" y="694"/>
                  <a:pt x="88" y="688"/>
                </a:cubicBezTo>
                <a:cubicBezTo>
                  <a:pt x="60" y="694"/>
                  <a:pt x="74" y="690"/>
                  <a:pt x="44" y="700"/>
                </a:cubicBezTo>
                <a:cubicBezTo>
                  <a:pt x="40" y="701"/>
                  <a:pt x="32" y="704"/>
                  <a:pt x="32" y="704"/>
                </a:cubicBezTo>
                <a:cubicBezTo>
                  <a:pt x="14" y="700"/>
                  <a:pt x="6" y="702"/>
                  <a:pt x="0" y="684"/>
                </a:cubicBezTo>
                <a:cubicBezTo>
                  <a:pt x="6" y="667"/>
                  <a:pt x="14" y="650"/>
                  <a:pt x="24" y="636"/>
                </a:cubicBezTo>
                <a:cubicBezTo>
                  <a:pt x="25" y="616"/>
                  <a:pt x="23" y="596"/>
                  <a:pt x="28" y="576"/>
                </a:cubicBezTo>
                <a:cubicBezTo>
                  <a:pt x="29" y="571"/>
                  <a:pt x="37" y="572"/>
                  <a:pt x="40" y="568"/>
                </a:cubicBezTo>
                <a:cubicBezTo>
                  <a:pt x="47" y="557"/>
                  <a:pt x="52" y="532"/>
                  <a:pt x="52" y="532"/>
                </a:cubicBezTo>
                <a:cubicBezTo>
                  <a:pt x="53" y="517"/>
                  <a:pt x="49" y="501"/>
                  <a:pt x="56" y="488"/>
                </a:cubicBezTo>
                <a:cubicBezTo>
                  <a:pt x="60" y="481"/>
                  <a:pt x="80" y="480"/>
                  <a:pt x="80" y="480"/>
                </a:cubicBezTo>
                <a:cubicBezTo>
                  <a:pt x="120" y="488"/>
                  <a:pt x="118" y="488"/>
                  <a:pt x="172" y="484"/>
                </a:cubicBezTo>
                <a:cubicBezTo>
                  <a:pt x="200" y="466"/>
                  <a:pt x="187" y="471"/>
                  <a:pt x="208" y="464"/>
                </a:cubicBezTo>
                <a:cubicBezTo>
                  <a:pt x="211" y="460"/>
                  <a:pt x="212" y="455"/>
                  <a:pt x="216" y="452"/>
                </a:cubicBezTo>
                <a:cubicBezTo>
                  <a:pt x="228" y="445"/>
                  <a:pt x="261" y="433"/>
                  <a:pt x="276" y="428"/>
                </a:cubicBezTo>
                <a:cubicBezTo>
                  <a:pt x="286" y="414"/>
                  <a:pt x="290" y="409"/>
                  <a:pt x="284" y="392"/>
                </a:cubicBezTo>
                <a:cubicBezTo>
                  <a:pt x="285" y="367"/>
                  <a:pt x="286" y="341"/>
                  <a:pt x="288" y="316"/>
                </a:cubicBezTo>
                <a:cubicBezTo>
                  <a:pt x="289" y="302"/>
                  <a:pt x="308" y="280"/>
                  <a:pt x="308" y="280"/>
                </a:cubicBezTo>
                <a:cubicBezTo>
                  <a:pt x="311" y="244"/>
                  <a:pt x="306" y="220"/>
                  <a:pt x="336" y="200"/>
                </a:cubicBezTo>
                <a:cubicBezTo>
                  <a:pt x="343" y="189"/>
                  <a:pt x="352" y="164"/>
                  <a:pt x="352" y="164"/>
                </a:cubicBezTo>
                <a:cubicBezTo>
                  <a:pt x="351" y="151"/>
                  <a:pt x="353" y="137"/>
                  <a:pt x="348" y="124"/>
                </a:cubicBezTo>
                <a:cubicBezTo>
                  <a:pt x="347" y="120"/>
                  <a:pt x="340" y="122"/>
                  <a:pt x="336" y="120"/>
                </a:cubicBezTo>
                <a:cubicBezTo>
                  <a:pt x="298" y="101"/>
                  <a:pt x="362" y="125"/>
                  <a:pt x="300" y="104"/>
                </a:cubicBezTo>
                <a:cubicBezTo>
                  <a:pt x="296" y="103"/>
                  <a:pt x="288" y="100"/>
                  <a:pt x="288" y="100"/>
                </a:cubicBezTo>
                <a:cubicBezTo>
                  <a:pt x="273" y="54"/>
                  <a:pt x="321" y="32"/>
                  <a:pt x="356" y="20"/>
                </a:cubicBezTo>
                <a:cubicBezTo>
                  <a:pt x="369" y="16"/>
                  <a:pt x="392" y="0"/>
                  <a:pt x="392" y="0"/>
                </a:cubicBezTo>
                <a:cubicBezTo>
                  <a:pt x="412" y="5"/>
                  <a:pt x="414" y="9"/>
                  <a:pt x="420" y="28"/>
                </a:cubicBezTo>
                <a:cubicBezTo>
                  <a:pt x="415" y="46"/>
                  <a:pt x="416" y="53"/>
                  <a:pt x="400" y="64"/>
                </a:cubicBezTo>
                <a:cubicBezTo>
                  <a:pt x="401" y="76"/>
                  <a:pt x="398" y="90"/>
                  <a:pt x="404" y="100"/>
                </a:cubicBezTo>
                <a:cubicBezTo>
                  <a:pt x="409" y="107"/>
                  <a:pt x="428" y="108"/>
                  <a:pt x="428" y="108"/>
                </a:cubicBezTo>
                <a:cubicBezTo>
                  <a:pt x="457" y="98"/>
                  <a:pt x="471" y="101"/>
                  <a:pt x="504" y="104"/>
                </a:cubicBezTo>
                <a:cubicBezTo>
                  <a:pt x="512" y="112"/>
                  <a:pt x="520" y="120"/>
                  <a:pt x="528" y="128"/>
                </a:cubicBezTo>
                <a:cubicBezTo>
                  <a:pt x="533" y="133"/>
                  <a:pt x="530" y="141"/>
                  <a:pt x="532" y="148"/>
                </a:cubicBezTo>
                <a:cubicBezTo>
                  <a:pt x="540" y="177"/>
                  <a:pt x="546" y="198"/>
                  <a:pt x="576" y="208"/>
                </a:cubicBezTo>
                <a:cubicBezTo>
                  <a:pt x="631" y="204"/>
                  <a:pt x="637" y="195"/>
                  <a:pt x="684" y="188"/>
                </a:cubicBezTo>
                <a:cubicBezTo>
                  <a:pt x="692" y="185"/>
                  <a:pt x="700" y="183"/>
                  <a:pt x="708" y="180"/>
                </a:cubicBezTo>
                <a:cubicBezTo>
                  <a:pt x="712" y="179"/>
                  <a:pt x="720" y="176"/>
                  <a:pt x="720" y="176"/>
                </a:cubicBezTo>
                <a:cubicBezTo>
                  <a:pt x="738" y="148"/>
                  <a:pt x="727" y="155"/>
                  <a:pt x="748" y="148"/>
                </a:cubicBezTo>
                <a:cubicBezTo>
                  <a:pt x="769" y="162"/>
                  <a:pt x="772" y="188"/>
                  <a:pt x="796" y="196"/>
                </a:cubicBezTo>
                <a:cubicBezTo>
                  <a:pt x="809" y="236"/>
                  <a:pt x="802" y="272"/>
                  <a:pt x="792" y="312"/>
                </a:cubicBezTo>
                <a:cubicBezTo>
                  <a:pt x="792" y="312"/>
                  <a:pt x="805" y="427"/>
                  <a:pt x="796" y="452"/>
                </a:cubicBezTo>
                <a:cubicBezTo>
                  <a:pt x="794" y="457"/>
                  <a:pt x="788" y="457"/>
                  <a:pt x="784" y="460"/>
                </a:cubicBezTo>
                <a:cubicBezTo>
                  <a:pt x="776" y="468"/>
                  <a:pt x="760" y="484"/>
                  <a:pt x="760" y="484"/>
                </a:cubicBezTo>
                <a:cubicBezTo>
                  <a:pt x="765" y="498"/>
                  <a:pt x="773" y="510"/>
                  <a:pt x="764" y="524"/>
                </a:cubicBezTo>
                <a:cubicBezTo>
                  <a:pt x="759" y="532"/>
                  <a:pt x="733" y="538"/>
                  <a:pt x="728" y="540"/>
                </a:cubicBezTo>
                <a:cubicBezTo>
                  <a:pt x="720" y="543"/>
                  <a:pt x="704" y="548"/>
                  <a:pt x="704" y="548"/>
                </a:cubicBezTo>
                <a:cubicBezTo>
                  <a:pt x="675" y="591"/>
                  <a:pt x="720" y="526"/>
                  <a:pt x="684" y="572"/>
                </a:cubicBezTo>
                <a:cubicBezTo>
                  <a:pt x="669" y="592"/>
                  <a:pt x="665" y="614"/>
                  <a:pt x="644" y="628"/>
                </a:cubicBezTo>
                <a:cubicBezTo>
                  <a:pt x="631" y="647"/>
                  <a:pt x="611" y="654"/>
                  <a:pt x="628" y="684"/>
                </a:cubicBezTo>
                <a:cubicBezTo>
                  <a:pt x="633" y="692"/>
                  <a:pt x="652" y="700"/>
                  <a:pt x="652" y="700"/>
                </a:cubicBezTo>
                <a:cubicBezTo>
                  <a:pt x="657" y="708"/>
                  <a:pt x="659" y="721"/>
                  <a:pt x="668" y="724"/>
                </a:cubicBezTo>
                <a:cubicBezTo>
                  <a:pt x="676" y="727"/>
                  <a:pt x="684" y="729"/>
                  <a:pt x="692" y="732"/>
                </a:cubicBezTo>
                <a:cubicBezTo>
                  <a:pt x="696" y="733"/>
                  <a:pt x="704" y="736"/>
                  <a:pt x="704" y="736"/>
                </a:cubicBezTo>
                <a:cubicBezTo>
                  <a:pt x="707" y="740"/>
                  <a:pt x="713" y="743"/>
                  <a:pt x="712" y="748"/>
                </a:cubicBezTo>
                <a:cubicBezTo>
                  <a:pt x="711" y="753"/>
                  <a:pt x="703" y="753"/>
                  <a:pt x="700" y="756"/>
                </a:cubicBezTo>
                <a:cubicBezTo>
                  <a:pt x="692" y="764"/>
                  <a:pt x="691" y="770"/>
                  <a:pt x="688" y="780"/>
                </a:cubicBezTo>
                <a:cubicBezTo>
                  <a:pt x="686" y="805"/>
                  <a:pt x="690" y="854"/>
                  <a:pt x="660" y="864"/>
                </a:cubicBezTo>
                <a:cubicBezTo>
                  <a:pt x="636" y="861"/>
                  <a:pt x="629" y="855"/>
                  <a:pt x="608" y="848"/>
                </a:cubicBezTo>
                <a:cubicBezTo>
                  <a:pt x="589" y="861"/>
                  <a:pt x="595" y="872"/>
                  <a:pt x="612" y="884"/>
                </a:cubicBezTo>
                <a:cubicBezTo>
                  <a:pt x="615" y="892"/>
                  <a:pt x="617" y="900"/>
                  <a:pt x="620" y="908"/>
                </a:cubicBezTo>
                <a:cubicBezTo>
                  <a:pt x="621" y="912"/>
                  <a:pt x="624" y="920"/>
                  <a:pt x="624" y="920"/>
                </a:cubicBezTo>
                <a:cubicBezTo>
                  <a:pt x="627" y="964"/>
                  <a:pt x="619" y="986"/>
                  <a:pt x="660" y="1000"/>
                </a:cubicBezTo>
                <a:cubicBezTo>
                  <a:pt x="672" y="1019"/>
                  <a:pt x="673" y="1028"/>
                  <a:pt x="696" y="1036"/>
                </a:cubicBezTo>
                <a:cubicBezTo>
                  <a:pt x="714" y="1032"/>
                  <a:pt x="727" y="1032"/>
                  <a:pt x="720" y="1012"/>
                </a:cubicBezTo>
                <a:cubicBezTo>
                  <a:pt x="734" y="1002"/>
                  <a:pt x="739" y="998"/>
                  <a:pt x="756" y="1004"/>
                </a:cubicBezTo>
                <a:cubicBezTo>
                  <a:pt x="768" y="1022"/>
                  <a:pt x="783" y="1025"/>
                  <a:pt x="800" y="1036"/>
                </a:cubicBezTo>
                <a:cubicBezTo>
                  <a:pt x="800" y="1036"/>
                  <a:pt x="807" y="1093"/>
                  <a:pt x="808" y="1096"/>
                </a:cubicBezTo>
                <a:cubicBezTo>
                  <a:pt x="811" y="1105"/>
                  <a:pt x="824" y="1120"/>
                  <a:pt x="824" y="1120"/>
                </a:cubicBezTo>
                <a:cubicBezTo>
                  <a:pt x="820" y="1144"/>
                  <a:pt x="820" y="1151"/>
                  <a:pt x="800" y="1164"/>
                </a:cubicBezTo>
                <a:cubicBezTo>
                  <a:pt x="792" y="1176"/>
                  <a:pt x="768" y="1192"/>
                  <a:pt x="768" y="1192"/>
                </a:cubicBezTo>
                <a:cubicBezTo>
                  <a:pt x="743" y="1186"/>
                  <a:pt x="740" y="1184"/>
                  <a:pt x="712" y="1188"/>
                </a:cubicBezTo>
                <a:cubicBezTo>
                  <a:pt x="695" y="1199"/>
                  <a:pt x="694" y="1220"/>
                  <a:pt x="676" y="1228"/>
                </a:cubicBezTo>
                <a:cubicBezTo>
                  <a:pt x="646" y="1241"/>
                  <a:pt x="614" y="1236"/>
                  <a:pt x="592" y="1264"/>
                </a:cubicBezTo>
                <a:cubicBezTo>
                  <a:pt x="583" y="1275"/>
                  <a:pt x="580" y="1292"/>
                  <a:pt x="568" y="1300"/>
                </a:cubicBezTo>
                <a:cubicBezTo>
                  <a:pt x="560" y="1305"/>
                  <a:pt x="552" y="1311"/>
                  <a:pt x="544" y="1316"/>
                </a:cubicBezTo>
                <a:cubicBezTo>
                  <a:pt x="540" y="1319"/>
                  <a:pt x="532" y="1324"/>
                  <a:pt x="532" y="1324"/>
                </a:cubicBezTo>
                <a:cubicBezTo>
                  <a:pt x="501" y="1314"/>
                  <a:pt x="515" y="1304"/>
                  <a:pt x="496" y="1288"/>
                </a:cubicBezTo>
                <a:cubicBezTo>
                  <a:pt x="479" y="1273"/>
                  <a:pt x="476" y="1273"/>
                  <a:pt x="460" y="1268"/>
                </a:cubicBezTo>
                <a:cubicBezTo>
                  <a:pt x="442" y="1295"/>
                  <a:pt x="449" y="1301"/>
                  <a:pt x="452" y="1340"/>
                </a:cubicBezTo>
                <a:cubicBezTo>
                  <a:pt x="450" y="1366"/>
                  <a:pt x="458" y="1395"/>
                  <a:pt x="432" y="1404"/>
                </a:cubicBezTo>
                <a:cubicBezTo>
                  <a:pt x="423" y="1402"/>
                  <a:pt x="414" y="1395"/>
                  <a:pt x="404" y="1396"/>
                </a:cubicBezTo>
                <a:cubicBezTo>
                  <a:pt x="396" y="1397"/>
                  <a:pt x="380" y="1404"/>
                  <a:pt x="380" y="1404"/>
                </a:cubicBezTo>
                <a:cubicBezTo>
                  <a:pt x="350" y="1394"/>
                  <a:pt x="345" y="1355"/>
                  <a:pt x="336" y="1328"/>
                </a:cubicBezTo>
                <a:cubicBezTo>
                  <a:pt x="327" y="1301"/>
                  <a:pt x="302" y="1285"/>
                  <a:pt x="276" y="1276"/>
                </a:cubicBezTo>
                <a:cubicBezTo>
                  <a:pt x="241" y="1281"/>
                  <a:pt x="252" y="1284"/>
                  <a:pt x="228" y="1300"/>
                </a:cubicBezTo>
                <a:cubicBezTo>
                  <a:pt x="209" y="1328"/>
                  <a:pt x="218" y="1349"/>
                  <a:pt x="184" y="1360"/>
                </a:cubicBezTo>
                <a:cubicBezTo>
                  <a:pt x="179" y="1345"/>
                  <a:pt x="182" y="1344"/>
                  <a:pt x="176" y="1356"/>
                </a:cubicBezTo>
                <a:close/>
              </a:path>
            </a:pathLst>
          </a:custGeom>
          <a:solidFill>
            <a:srgbClr val="FFFF00">
              <a:alpha val="100000"/>
            </a:srgbClr>
          </a:solidFill>
          <a:ln w="9525" cap="flat" cmpd="sng">
            <a:solidFill>
              <a:schemeClr val="tx1">
                <a:alpha val="100000"/>
              </a:schemeClr>
            </a:solidFill>
            <a:prstDash val="solid"/>
            <a:round/>
            <a:headEnd type="none" w="med" len="med"/>
            <a:tailEnd type="none" w="med" len="med"/>
          </a:ln>
        </p:spPr>
        <p:txBody>
          <a:bodyPr/>
          <a:p>
            <a:endParaRPr lang="zh-CN" altLang="en-US"/>
          </a:p>
        </p:txBody>
      </p:sp>
      <p:sp>
        <p:nvSpPr>
          <p:cNvPr id="48151" name="Oval 26"/>
          <p:cNvSpPr/>
          <p:nvPr/>
        </p:nvSpPr>
        <p:spPr>
          <a:xfrm>
            <a:off x="7104063" y="4221163"/>
            <a:ext cx="71437"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2" name="Oval 27"/>
          <p:cNvSpPr/>
          <p:nvPr/>
        </p:nvSpPr>
        <p:spPr>
          <a:xfrm>
            <a:off x="6959600" y="3860800"/>
            <a:ext cx="71438" cy="71438"/>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nvGrpSpPr>
          <p:cNvPr id="48153" name="Group 28"/>
          <p:cNvGrpSpPr/>
          <p:nvPr/>
        </p:nvGrpSpPr>
        <p:grpSpPr>
          <a:xfrm>
            <a:off x="4900613" y="2276475"/>
            <a:ext cx="3384550" cy="3475038"/>
            <a:chOff x="2109" y="1424"/>
            <a:chExt cx="2177" cy="2189"/>
          </a:xfrm>
        </p:grpSpPr>
        <p:sp>
          <p:nvSpPr>
            <p:cNvPr id="48189" name="Oval 29"/>
            <p:cNvSpPr/>
            <p:nvPr/>
          </p:nvSpPr>
          <p:spPr>
            <a:xfrm>
              <a:off x="2853" y="353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0" name="Oval 30"/>
            <p:cNvSpPr/>
            <p:nvPr/>
          </p:nvSpPr>
          <p:spPr>
            <a:xfrm>
              <a:off x="2699" y="2976"/>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1" name="Oval 31"/>
            <p:cNvSpPr/>
            <p:nvPr/>
          </p:nvSpPr>
          <p:spPr>
            <a:xfrm>
              <a:off x="2744" y="265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2" name="Oval 32"/>
            <p:cNvSpPr/>
            <p:nvPr/>
          </p:nvSpPr>
          <p:spPr>
            <a:xfrm>
              <a:off x="3424" y="3158"/>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3" name="Oval 33"/>
            <p:cNvSpPr/>
            <p:nvPr/>
          </p:nvSpPr>
          <p:spPr>
            <a:xfrm>
              <a:off x="2926" y="1570"/>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4" name="Oval 34"/>
            <p:cNvSpPr/>
            <p:nvPr/>
          </p:nvSpPr>
          <p:spPr>
            <a:xfrm>
              <a:off x="3044" y="1679"/>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5" name="Oval 35"/>
            <p:cNvSpPr/>
            <p:nvPr/>
          </p:nvSpPr>
          <p:spPr>
            <a:xfrm>
              <a:off x="2762" y="2233"/>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6" name="Oval 36"/>
            <p:cNvSpPr/>
            <p:nvPr/>
          </p:nvSpPr>
          <p:spPr>
            <a:xfrm>
              <a:off x="3061" y="2976"/>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97" name="Oval 37"/>
            <p:cNvSpPr/>
            <p:nvPr/>
          </p:nvSpPr>
          <p:spPr>
            <a:xfrm>
              <a:off x="2354" y="3376"/>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nvGrpSpPr>
            <p:cNvPr id="48198" name="Group 38"/>
            <p:cNvGrpSpPr/>
            <p:nvPr/>
          </p:nvGrpSpPr>
          <p:grpSpPr>
            <a:xfrm>
              <a:off x="2109" y="1424"/>
              <a:ext cx="2177" cy="2189"/>
              <a:chOff x="2109" y="1424"/>
              <a:chExt cx="2177" cy="2189"/>
            </a:xfrm>
          </p:grpSpPr>
          <p:sp>
            <p:nvSpPr>
              <p:cNvPr id="48199" name="Text Box 39"/>
              <p:cNvSpPr txBox="1"/>
              <p:nvPr/>
            </p:nvSpPr>
            <p:spPr>
              <a:xfrm>
                <a:off x="2672" y="3376"/>
                <a:ext cx="590" cy="193"/>
              </a:xfrm>
              <a:prstGeom prst="rect">
                <a:avLst/>
              </a:prstGeom>
              <a:noFill/>
              <a:ln w="9525">
                <a:noFill/>
              </a:ln>
            </p:spPr>
            <p:txBody>
              <a:bodyPr>
                <a:spAutoFit/>
              </a:bodyPr>
              <a:p>
                <a:pPr>
                  <a:spcBef>
                    <a:spcPct val="50000"/>
                  </a:spcBef>
                </a:pPr>
                <a:endParaRPr lang="zh-CN" altLang="zh-CN" sz="1400" dirty="0">
                  <a:solidFill>
                    <a:srgbClr val="FF0000"/>
                  </a:solidFill>
                  <a:latin typeface="Arial" panose="020B0604020202020204" pitchFamily="34" charset="0"/>
                </a:endParaRPr>
              </a:p>
            </p:txBody>
          </p:sp>
          <p:sp>
            <p:nvSpPr>
              <p:cNvPr id="48200" name="Text Box 40"/>
              <p:cNvSpPr txBox="1"/>
              <p:nvPr/>
            </p:nvSpPr>
            <p:spPr>
              <a:xfrm>
                <a:off x="3370" y="2666"/>
                <a:ext cx="590"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浙江</a:t>
                </a:r>
                <a:endParaRPr lang="zh-CN" altLang="en-US" sz="1800" dirty="0">
                  <a:solidFill>
                    <a:srgbClr val="FFFF00"/>
                  </a:solidFill>
                  <a:latin typeface="Arial" panose="020B0604020202020204" pitchFamily="34" charset="0"/>
                </a:endParaRPr>
              </a:p>
            </p:txBody>
          </p:sp>
          <p:sp>
            <p:nvSpPr>
              <p:cNvPr id="48201" name="Text Box 41"/>
              <p:cNvSpPr txBox="1"/>
              <p:nvPr/>
            </p:nvSpPr>
            <p:spPr>
              <a:xfrm>
                <a:off x="3198" y="2987"/>
                <a:ext cx="590"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福建</a:t>
                </a:r>
                <a:endParaRPr lang="zh-CN" altLang="en-US" sz="1800" dirty="0">
                  <a:solidFill>
                    <a:srgbClr val="FFFF00"/>
                  </a:solidFill>
                  <a:latin typeface="Arial" panose="020B0604020202020204" pitchFamily="34" charset="0"/>
                </a:endParaRPr>
              </a:p>
            </p:txBody>
          </p:sp>
          <p:sp>
            <p:nvSpPr>
              <p:cNvPr id="48202" name="Text Box 42"/>
              <p:cNvSpPr txBox="1"/>
              <p:nvPr/>
            </p:nvSpPr>
            <p:spPr>
              <a:xfrm>
                <a:off x="2399" y="2877"/>
                <a:ext cx="590" cy="193"/>
              </a:xfrm>
              <a:prstGeom prst="rect">
                <a:avLst/>
              </a:prstGeom>
              <a:noFill/>
              <a:ln w="9525">
                <a:noFill/>
              </a:ln>
            </p:spPr>
            <p:txBody>
              <a:bodyPr>
                <a:spAutoFit/>
              </a:bodyPr>
              <a:p>
                <a:pPr>
                  <a:spcBef>
                    <a:spcPct val="50000"/>
                  </a:spcBef>
                </a:pPr>
                <a:endParaRPr lang="zh-CN" altLang="zh-CN" sz="1400" dirty="0">
                  <a:solidFill>
                    <a:srgbClr val="FF0000"/>
                  </a:solidFill>
                  <a:latin typeface="Arial" panose="020B0604020202020204" pitchFamily="34" charset="0"/>
                </a:endParaRPr>
              </a:p>
            </p:txBody>
          </p:sp>
          <p:sp>
            <p:nvSpPr>
              <p:cNvPr id="48203" name="Text Box 43"/>
              <p:cNvSpPr txBox="1"/>
              <p:nvPr/>
            </p:nvSpPr>
            <p:spPr>
              <a:xfrm>
                <a:off x="2426" y="2568"/>
                <a:ext cx="590" cy="290"/>
              </a:xfrm>
              <a:prstGeom prst="rect">
                <a:avLst/>
              </a:prstGeom>
              <a:noFill/>
              <a:ln w="9525">
                <a:noFill/>
              </a:ln>
            </p:spPr>
            <p:txBody>
              <a:bodyPr>
                <a:spAutoFit/>
              </a:bodyPr>
              <a:p>
                <a:pPr>
                  <a:spcBef>
                    <a:spcPct val="50000"/>
                  </a:spcBef>
                </a:pPr>
                <a:endParaRPr lang="zh-CN" altLang="zh-CN" sz="2400" dirty="0">
                  <a:solidFill>
                    <a:srgbClr val="FF0000"/>
                  </a:solidFill>
                  <a:latin typeface="Arial" panose="020B0604020202020204" pitchFamily="34" charset="0"/>
                </a:endParaRPr>
              </a:p>
            </p:txBody>
          </p:sp>
          <p:sp>
            <p:nvSpPr>
              <p:cNvPr id="48204" name="Text Box 44"/>
              <p:cNvSpPr txBox="1"/>
              <p:nvPr/>
            </p:nvSpPr>
            <p:spPr>
              <a:xfrm>
                <a:off x="2607" y="2231"/>
                <a:ext cx="591"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河南</a:t>
                </a:r>
                <a:endParaRPr lang="zh-CN" altLang="en-US" sz="1800" dirty="0">
                  <a:solidFill>
                    <a:srgbClr val="FFFF00"/>
                  </a:solidFill>
                  <a:latin typeface="Arial" panose="020B0604020202020204" pitchFamily="34" charset="0"/>
                </a:endParaRPr>
              </a:p>
            </p:txBody>
          </p:sp>
          <p:sp>
            <p:nvSpPr>
              <p:cNvPr id="48205" name="Text Box 45"/>
              <p:cNvSpPr txBox="1"/>
              <p:nvPr/>
            </p:nvSpPr>
            <p:spPr>
              <a:xfrm>
                <a:off x="3696" y="2331"/>
                <a:ext cx="590" cy="193"/>
              </a:xfrm>
              <a:prstGeom prst="rect">
                <a:avLst/>
              </a:prstGeom>
              <a:noFill/>
              <a:ln w="9525">
                <a:noFill/>
              </a:ln>
            </p:spPr>
            <p:txBody>
              <a:bodyPr>
                <a:spAutoFit/>
              </a:bodyPr>
              <a:p>
                <a:pPr>
                  <a:spcBef>
                    <a:spcPct val="50000"/>
                  </a:spcBef>
                </a:pPr>
                <a:r>
                  <a:rPr lang="zh-CN" altLang="en-US" sz="1400" dirty="0">
                    <a:solidFill>
                      <a:srgbClr val="FF0000"/>
                    </a:solidFill>
                    <a:latin typeface="Arial" panose="020B0604020202020204" pitchFamily="34" charset="0"/>
                  </a:rPr>
                  <a:t>上海</a:t>
                </a:r>
                <a:endParaRPr lang="zh-CN" altLang="en-US" sz="1400" dirty="0">
                  <a:solidFill>
                    <a:srgbClr val="FF0000"/>
                  </a:solidFill>
                  <a:latin typeface="Arial" panose="020B0604020202020204" pitchFamily="34" charset="0"/>
                </a:endParaRPr>
              </a:p>
            </p:txBody>
          </p:sp>
          <p:sp>
            <p:nvSpPr>
              <p:cNvPr id="48206" name="Text Box 46"/>
              <p:cNvSpPr txBox="1"/>
              <p:nvPr/>
            </p:nvSpPr>
            <p:spPr>
              <a:xfrm>
                <a:off x="2653" y="1424"/>
                <a:ext cx="590" cy="193"/>
              </a:xfrm>
              <a:prstGeom prst="rect">
                <a:avLst/>
              </a:prstGeom>
              <a:noFill/>
              <a:ln w="9525">
                <a:noFill/>
              </a:ln>
            </p:spPr>
            <p:txBody>
              <a:bodyPr>
                <a:spAutoFit/>
              </a:bodyPr>
              <a:p>
                <a:pPr>
                  <a:spcBef>
                    <a:spcPct val="50000"/>
                  </a:spcBef>
                </a:pPr>
                <a:r>
                  <a:rPr lang="zh-CN" altLang="en-US" sz="1400" dirty="0">
                    <a:solidFill>
                      <a:srgbClr val="FF0000"/>
                    </a:solidFill>
                    <a:latin typeface="Arial" panose="020B0604020202020204" pitchFamily="34" charset="0"/>
                  </a:rPr>
                  <a:t>北京</a:t>
                </a:r>
                <a:endParaRPr lang="zh-CN" altLang="en-US" sz="1400" dirty="0">
                  <a:solidFill>
                    <a:srgbClr val="FF0000"/>
                  </a:solidFill>
                  <a:latin typeface="Arial" panose="020B0604020202020204" pitchFamily="34" charset="0"/>
                </a:endParaRPr>
              </a:p>
            </p:txBody>
          </p:sp>
          <p:sp>
            <p:nvSpPr>
              <p:cNvPr id="48207" name="Text Box 47"/>
              <p:cNvSpPr txBox="1"/>
              <p:nvPr/>
            </p:nvSpPr>
            <p:spPr>
              <a:xfrm>
                <a:off x="2908" y="2822"/>
                <a:ext cx="589" cy="494"/>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江</a:t>
                </a:r>
                <a:endParaRPr lang="zh-CN" altLang="en-US" sz="1800" dirty="0">
                  <a:solidFill>
                    <a:srgbClr val="FFFF00"/>
                  </a:solidFill>
                  <a:latin typeface="Arial" panose="020B0604020202020204" pitchFamily="34" charset="0"/>
                </a:endParaRPr>
              </a:p>
              <a:p>
                <a:pPr>
                  <a:spcBef>
                    <a:spcPct val="50000"/>
                  </a:spcBef>
                </a:pPr>
                <a:r>
                  <a:rPr lang="zh-CN" altLang="en-US" sz="1800" dirty="0">
                    <a:solidFill>
                      <a:srgbClr val="FFFF00"/>
                    </a:solidFill>
                    <a:latin typeface="Arial" panose="020B0604020202020204" pitchFamily="34" charset="0"/>
                  </a:rPr>
                  <a:t>西</a:t>
                </a:r>
                <a:endParaRPr lang="zh-CN" altLang="en-US" sz="1800" dirty="0">
                  <a:solidFill>
                    <a:srgbClr val="FFFF00"/>
                  </a:solidFill>
                  <a:latin typeface="Arial" panose="020B0604020202020204" pitchFamily="34" charset="0"/>
                </a:endParaRPr>
              </a:p>
            </p:txBody>
          </p:sp>
          <p:sp>
            <p:nvSpPr>
              <p:cNvPr id="48208" name="Text Box 48"/>
              <p:cNvSpPr txBox="1"/>
              <p:nvPr/>
            </p:nvSpPr>
            <p:spPr>
              <a:xfrm>
                <a:off x="2154" y="3420"/>
                <a:ext cx="590" cy="193"/>
              </a:xfrm>
              <a:prstGeom prst="rect">
                <a:avLst/>
              </a:prstGeom>
              <a:noFill/>
              <a:ln w="9525">
                <a:noFill/>
              </a:ln>
            </p:spPr>
            <p:txBody>
              <a:bodyPr>
                <a:spAutoFit/>
              </a:bodyPr>
              <a:p>
                <a:pPr>
                  <a:spcBef>
                    <a:spcPct val="50000"/>
                  </a:spcBef>
                </a:pPr>
                <a:endParaRPr lang="zh-CN" altLang="zh-CN" sz="1400" dirty="0">
                  <a:solidFill>
                    <a:srgbClr val="FF0000"/>
                  </a:solidFill>
                  <a:latin typeface="Arial" panose="020B0604020202020204" pitchFamily="34" charset="0"/>
                </a:endParaRPr>
              </a:p>
            </p:txBody>
          </p:sp>
          <p:sp>
            <p:nvSpPr>
              <p:cNvPr id="48209" name="Text Box 49"/>
              <p:cNvSpPr txBox="1"/>
              <p:nvPr/>
            </p:nvSpPr>
            <p:spPr>
              <a:xfrm>
                <a:off x="3288" y="2240"/>
                <a:ext cx="590" cy="232"/>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江苏</a:t>
                </a:r>
                <a:endParaRPr lang="zh-CN" altLang="en-US" sz="1800" dirty="0">
                  <a:solidFill>
                    <a:srgbClr val="FFFF00"/>
                  </a:solidFill>
                  <a:latin typeface="Arial" panose="020B0604020202020204" pitchFamily="34" charset="0"/>
                </a:endParaRPr>
              </a:p>
            </p:txBody>
          </p:sp>
          <p:sp>
            <p:nvSpPr>
              <p:cNvPr id="48210" name="Oval 50"/>
              <p:cNvSpPr/>
              <p:nvPr/>
            </p:nvSpPr>
            <p:spPr>
              <a:xfrm>
                <a:off x="2109" y="1661"/>
                <a:ext cx="45" cy="45"/>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grpSp>
      </p:grpSp>
      <p:sp>
        <p:nvSpPr>
          <p:cNvPr id="48154" name="Oval 51"/>
          <p:cNvSpPr/>
          <p:nvPr/>
        </p:nvSpPr>
        <p:spPr>
          <a:xfrm>
            <a:off x="6254750" y="5589588"/>
            <a:ext cx="144463" cy="14446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5" name="Oval 52"/>
          <p:cNvSpPr/>
          <p:nvPr/>
        </p:nvSpPr>
        <p:spPr>
          <a:xfrm>
            <a:off x="5995988" y="5719763"/>
            <a:ext cx="85725" cy="100012"/>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6" name="Oval 53"/>
          <p:cNvSpPr/>
          <p:nvPr/>
        </p:nvSpPr>
        <p:spPr>
          <a:xfrm>
            <a:off x="6283325" y="5603875"/>
            <a:ext cx="85725" cy="100013"/>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7" name="Oval 54"/>
          <p:cNvSpPr/>
          <p:nvPr/>
        </p:nvSpPr>
        <p:spPr>
          <a:xfrm>
            <a:off x="6067425" y="5589588"/>
            <a:ext cx="71438"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8" name="Oval 55"/>
          <p:cNvSpPr/>
          <p:nvPr/>
        </p:nvSpPr>
        <p:spPr>
          <a:xfrm>
            <a:off x="6081713" y="5589588"/>
            <a:ext cx="71437"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59" name="Text Box 56"/>
          <p:cNvSpPr txBox="1"/>
          <p:nvPr/>
        </p:nvSpPr>
        <p:spPr>
          <a:xfrm>
            <a:off x="5894388" y="2347913"/>
            <a:ext cx="790575" cy="645160"/>
          </a:xfrm>
          <a:prstGeom prst="rect">
            <a:avLst/>
          </a:prstGeom>
          <a:noFill/>
          <a:ln w="9525">
            <a:noFill/>
          </a:ln>
        </p:spPr>
        <p:txBody>
          <a:bodyPr>
            <a:spAutoFit/>
          </a:bodyPr>
          <a:p>
            <a:pPr>
              <a:spcBef>
                <a:spcPct val="50000"/>
              </a:spcBef>
            </a:pPr>
            <a:r>
              <a:rPr lang="en-US" altLang="zh-CN" sz="1800">
                <a:solidFill>
                  <a:srgbClr val="FF0000"/>
                </a:solidFill>
                <a:latin typeface="Arial" panose="020B0604020202020204" pitchFamily="34" charset="0"/>
              </a:rPr>
              <a:t>    </a:t>
            </a:r>
            <a:r>
              <a:rPr lang="zh-CN" altLang="en-US" sz="1800" dirty="0">
                <a:solidFill>
                  <a:srgbClr val="FF0000"/>
                </a:solidFill>
                <a:latin typeface="Arial" panose="020B0604020202020204" pitchFamily="34" charset="0"/>
              </a:rPr>
              <a:t>直</a:t>
            </a:r>
            <a:r>
              <a:rPr lang="zh-CN" altLang="en-US" sz="1800" dirty="0">
                <a:solidFill>
                  <a:srgbClr val="FFFF00"/>
                </a:solidFill>
                <a:latin typeface="Arial" panose="020B0604020202020204" pitchFamily="34" charset="0"/>
              </a:rPr>
              <a:t>隶</a:t>
            </a:r>
            <a:endParaRPr lang="zh-CN" altLang="en-US" sz="1800" dirty="0">
              <a:solidFill>
                <a:srgbClr val="FFFF00"/>
              </a:solidFill>
              <a:latin typeface="Arial" panose="020B0604020202020204" pitchFamily="34" charset="0"/>
            </a:endParaRPr>
          </a:p>
        </p:txBody>
      </p:sp>
      <p:sp>
        <p:nvSpPr>
          <p:cNvPr id="48160" name="Text Box 57"/>
          <p:cNvSpPr txBox="1"/>
          <p:nvPr/>
        </p:nvSpPr>
        <p:spPr>
          <a:xfrm>
            <a:off x="5791200" y="5348288"/>
            <a:ext cx="79057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广东</a:t>
            </a:r>
            <a:endParaRPr lang="zh-CN" altLang="en-US" sz="1800" dirty="0">
              <a:solidFill>
                <a:srgbClr val="FF0000"/>
              </a:solidFill>
              <a:latin typeface="Arial" panose="020B0604020202020204" pitchFamily="34" charset="0"/>
            </a:endParaRPr>
          </a:p>
        </p:txBody>
      </p:sp>
      <p:sp>
        <p:nvSpPr>
          <p:cNvPr id="48161" name="Text Box 58"/>
          <p:cNvSpPr txBox="1"/>
          <p:nvPr/>
        </p:nvSpPr>
        <p:spPr>
          <a:xfrm>
            <a:off x="4953000" y="5410200"/>
            <a:ext cx="79057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广西</a:t>
            </a:r>
            <a:endParaRPr lang="zh-CN" altLang="en-US" sz="1800" dirty="0">
              <a:solidFill>
                <a:srgbClr val="FF0000"/>
              </a:solidFill>
              <a:latin typeface="Arial" panose="020B0604020202020204" pitchFamily="34" charset="0"/>
            </a:endParaRPr>
          </a:p>
        </p:txBody>
      </p:sp>
      <p:sp>
        <p:nvSpPr>
          <p:cNvPr id="48162" name="Oval 59"/>
          <p:cNvSpPr/>
          <p:nvPr/>
        </p:nvSpPr>
        <p:spPr>
          <a:xfrm>
            <a:off x="5275263" y="5373688"/>
            <a:ext cx="71437" cy="71437"/>
          </a:xfrm>
          <a:prstGeom prst="ellipse">
            <a:avLst/>
          </a:prstGeom>
          <a:solidFill>
            <a:srgbClr val="FF0000"/>
          </a:solidFill>
          <a:ln w="9525" cap="flat" cmpd="sng">
            <a:solidFill>
              <a:schemeClr val="tx1"/>
            </a:solidFill>
            <a:prstDash val="solid"/>
            <a:headEnd type="none" w="med" len="med"/>
            <a:tailEnd type="none" w="med" len="med"/>
          </a:ln>
        </p:spPr>
        <p:txBody>
          <a:bodyPr wrap="none" anchor="ctr"/>
          <a:p>
            <a:endParaRPr lang="zh-CN" altLang="en-US" dirty="0">
              <a:latin typeface="宋体" panose="02010600030101010101" pitchFamily="2" charset="-122"/>
            </a:endParaRPr>
          </a:p>
        </p:txBody>
      </p:sp>
      <p:sp>
        <p:nvSpPr>
          <p:cNvPr id="48163" name="Text Box 60"/>
          <p:cNvSpPr txBox="1"/>
          <p:nvPr/>
        </p:nvSpPr>
        <p:spPr>
          <a:xfrm>
            <a:off x="5432425" y="4479925"/>
            <a:ext cx="790575" cy="78359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湖</a:t>
            </a:r>
            <a:endParaRPr lang="zh-CN" altLang="en-US" sz="1800" dirty="0">
              <a:solidFill>
                <a:srgbClr val="FFFF00"/>
              </a:solidFill>
              <a:latin typeface="Arial" panose="020B0604020202020204" pitchFamily="34" charset="0"/>
            </a:endParaRPr>
          </a:p>
          <a:p>
            <a:pPr>
              <a:spcBef>
                <a:spcPct val="50000"/>
              </a:spcBef>
            </a:pPr>
            <a:r>
              <a:rPr lang="zh-CN" altLang="en-US" sz="1800" dirty="0">
                <a:solidFill>
                  <a:srgbClr val="FFFF00"/>
                </a:solidFill>
                <a:latin typeface="Arial" panose="020B0604020202020204" pitchFamily="34" charset="0"/>
              </a:rPr>
              <a:t>   南</a:t>
            </a:r>
            <a:endParaRPr lang="zh-CN" altLang="en-US" sz="1800" dirty="0">
              <a:solidFill>
                <a:srgbClr val="FFFF00"/>
              </a:solidFill>
              <a:latin typeface="Arial" panose="020B0604020202020204" pitchFamily="34" charset="0"/>
            </a:endParaRPr>
          </a:p>
        </p:txBody>
      </p:sp>
      <p:sp>
        <p:nvSpPr>
          <p:cNvPr id="48164" name="Text Box 61"/>
          <p:cNvSpPr txBox="1"/>
          <p:nvPr/>
        </p:nvSpPr>
        <p:spPr>
          <a:xfrm>
            <a:off x="6383338" y="3573463"/>
            <a:ext cx="1008062" cy="78359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安</a:t>
            </a:r>
            <a:endParaRPr lang="zh-CN" altLang="en-US" sz="1800" dirty="0">
              <a:solidFill>
                <a:srgbClr val="FFFF00"/>
              </a:solidFill>
              <a:latin typeface="Arial" panose="020B0604020202020204" pitchFamily="34" charset="0"/>
            </a:endParaRPr>
          </a:p>
          <a:p>
            <a:pPr>
              <a:spcBef>
                <a:spcPct val="50000"/>
              </a:spcBef>
            </a:pPr>
            <a:r>
              <a:rPr lang="zh-CN" altLang="en-US" sz="1800" dirty="0">
                <a:solidFill>
                  <a:srgbClr val="FFFF00"/>
                </a:solidFill>
                <a:latin typeface="Arial" panose="020B0604020202020204" pitchFamily="34" charset="0"/>
              </a:rPr>
              <a:t>徽</a:t>
            </a:r>
            <a:endParaRPr lang="zh-CN" altLang="en-US" sz="1800" dirty="0">
              <a:solidFill>
                <a:srgbClr val="FFFF00"/>
              </a:solidFill>
              <a:latin typeface="Arial" panose="020B0604020202020204" pitchFamily="34" charset="0"/>
            </a:endParaRPr>
          </a:p>
        </p:txBody>
      </p:sp>
      <p:sp>
        <p:nvSpPr>
          <p:cNvPr id="48165" name="Text Box 62"/>
          <p:cNvSpPr txBox="1"/>
          <p:nvPr/>
        </p:nvSpPr>
        <p:spPr>
          <a:xfrm>
            <a:off x="6224588" y="2997200"/>
            <a:ext cx="1008062"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山东</a:t>
            </a:r>
            <a:endParaRPr lang="zh-CN" altLang="en-US" sz="1800" dirty="0">
              <a:solidFill>
                <a:srgbClr val="FF0000"/>
              </a:solidFill>
              <a:latin typeface="Arial" panose="020B0604020202020204" pitchFamily="34" charset="0"/>
            </a:endParaRPr>
          </a:p>
        </p:txBody>
      </p:sp>
      <p:sp>
        <p:nvSpPr>
          <p:cNvPr id="48166" name="Text Box 63"/>
          <p:cNvSpPr txBox="1"/>
          <p:nvPr/>
        </p:nvSpPr>
        <p:spPr>
          <a:xfrm>
            <a:off x="7175500" y="765175"/>
            <a:ext cx="93662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黑龙江</a:t>
            </a:r>
            <a:endParaRPr lang="zh-CN" altLang="en-US" sz="1800" dirty="0">
              <a:solidFill>
                <a:srgbClr val="FF0000"/>
              </a:solidFill>
              <a:latin typeface="Arial" panose="020B0604020202020204" pitchFamily="34" charset="0"/>
            </a:endParaRPr>
          </a:p>
        </p:txBody>
      </p:sp>
      <p:sp>
        <p:nvSpPr>
          <p:cNvPr id="48167" name="Text Box 64"/>
          <p:cNvSpPr txBox="1"/>
          <p:nvPr/>
        </p:nvSpPr>
        <p:spPr>
          <a:xfrm>
            <a:off x="7246938" y="1484313"/>
            <a:ext cx="93662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吉林</a:t>
            </a:r>
            <a:endParaRPr lang="zh-CN" altLang="en-US" sz="1800" dirty="0">
              <a:solidFill>
                <a:srgbClr val="FF0000"/>
              </a:solidFill>
              <a:latin typeface="Arial" panose="020B0604020202020204" pitchFamily="34" charset="0"/>
            </a:endParaRPr>
          </a:p>
        </p:txBody>
      </p:sp>
      <p:sp>
        <p:nvSpPr>
          <p:cNvPr id="48168" name="Text Box 65"/>
          <p:cNvSpPr txBox="1"/>
          <p:nvPr/>
        </p:nvSpPr>
        <p:spPr>
          <a:xfrm>
            <a:off x="6959600" y="1909763"/>
            <a:ext cx="936625"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辽宁</a:t>
            </a:r>
            <a:endParaRPr lang="zh-CN" altLang="en-US" sz="1800" dirty="0">
              <a:solidFill>
                <a:srgbClr val="FF0000"/>
              </a:solidFill>
              <a:latin typeface="Arial" panose="020B0604020202020204" pitchFamily="34" charset="0"/>
            </a:endParaRPr>
          </a:p>
        </p:txBody>
      </p:sp>
      <p:pic>
        <p:nvPicPr>
          <p:cNvPr id="75842" name="Picture 66"/>
          <p:cNvPicPr>
            <a:picLocks noChangeAspect="1"/>
          </p:cNvPicPr>
          <p:nvPr/>
        </p:nvPicPr>
        <p:blipFill>
          <a:blip r:embed="rId2"/>
          <a:srcRect b="10866"/>
          <a:stretch>
            <a:fillRect/>
          </a:stretch>
        </p:blipFill>
        <p:spPr>
          <a:xfrm>
            <a:off x="1703388" y="3141663"/>
            <a:ext cx="2325687" cy="2628900"/>
          </a:xfrm>
          <a:prstGeom prst="rect">
            <a:avLst/>
          </a:prstGeom>
          <a:noFill/>
          <a:ln w="76200" cap="flat" cmpd="sng">
            <a:solidFill>
              <a:schemeClr val="tx1"/>
            </a:solidFill>
            <a:prstDash val="solid"/>
            <a:miter/>
            <a:headEnd type="none" w="med" len="med"/>
            <a:tailEnd type="none" w="med" len="med"/>
          </a:ln>
        </p:spPr>
      </p:pic>
      <p:pic>
        <p:nvPicPr>
          <p:cNvPr id="75843" name="Picture 67" descr="sunchuanfang">
            <a:hlinkClick r:id="rId3" action="ppaction://hlinksldjump"/>
          </p:cNvPr>
          <p:cNvPicPr>
            <a:picLocks noChangeAspect="1"/>
          </p:cNvPicPr>
          <p:nvPr/>
        </p:nvPicPr>
        <p:blipFill>
          <a:blip r:embed="rId4"/>
          <a:srcRect l="8099" r="2740" b="1779"/>
          <a:stretch>
            <a:fillRect/>
          </a:stretch>
        </p:blipFill>
        <p:spPr>
          <a:xfrm>
            <a:off x="8277225" y="3366135"/>
            <a:ext cx="2390775" cy="3491865"/>
          </a:xfrm>
          <a:prstGeom prst="rect">
            <a:avLst/>
          </a:prstGeom>
          <a:noFill/>
          <a:ln w="76200" cap="flat" cmpd="sng">
            <a:solidFill>
              <a:srgbClr val="000000"/>
            </a:solidFill>
            <a:prstDash val="solid"/>
            <a:miter/>
            <a:headEnd type="none" w="med" len="med"/>
            <a:tailEnd type="none" w="med" len="med"/>
          </a:ln>
        </p:spPr>
      </p:pic>
      <p:pic>
        <p:nvPicPr>
          <p:cNvPr id="75844" name="Picture 68" descr="I009.JPG (17833 bytes)"/>
          <p:cNvPicPr>
            <a:picLocks noChangeAspect="1"/>
          </p:cNvPicPr>
          <p:nvPr/>
        </p:nvPicPr>
        <p:blipFill>
          <a:blip r:embed="rId5"/>
          <a:stretch>
            <a:fillRect/>
          </a:stretch>
        </p:blipFill>
        <p:spPr>
          <a:xfrm>
            <a:off x="3287713" y="0"/>
            <a:ext cx="2232025" cy="2838450"/>
          </a:xfrm>
          <a:prstGeom prst="rect">
            <a:avLst/>
          </a:prstGeom>
          <a:noFill/>
          <a:ln w="76200" cap="flat" cmpd="sng">
            <a:solidFill>
              <a:srgbClr val="000000"/>
            </a:solidFill>
            <a:prstDash val="solid"/>
            <a:miter/>
            <a:headEnd type="none" w="med" len="med"/>
            <a:tailEnd type="none" w="med" len="med"/>
          </a:ln>
        </p:spPr>
      </p:pic>
      <p:sp>
        <p:nvSpPr>
          <p:cNvPr id="75845" name="Line 69"/>
          <p:cNvSpPr/>
          <p:nvPr/>
        </p:nvSpPr>
        <p:spPr>
          <a:xfrm flipV="1">
            <a:off x="4008438" y="4005263"/>
            <a:ext cx="1150937" cy="719137"/>
          </a:xfrm>
          <a:prstGeom prst="line">
            <a:avLst/>
          </a:prstGeom>
          <a:ln w="123825" cap="flat" cmpd="sng">
            <a:solidFill>
              <a:srgbClr val="0000FF"/>
            </a:solidFill>
            <a:prstDash val="solid"/>
            <a:headEnd type="none" w="med" len="med"/>
            <a:tailEnd type="triangle" w="med" len="med"/>
          </a:ln>
        </p:spPr>
      </p:sp>
      <p:sp>
        <p:nvSpPr>
          <p:cNvPr id="75846" name="Line 70"/>
          <p:cNvSpPr/>
          <p:nvPr/>
        </p:nvSpPr>
        <p:spPr>
          <a:xfrm>
            <a:off x="5562600" y="1447800"/>
            <a:ext cx="838200" cy="0"/>
          </a:xfrm>
          <a:prstGeom prst="line">
            <a:avLst/>
          </a:prstGeom>
          <a:ln w="111125" cap="flat" cmpd="sng">
            <a:solidFill>
              <a:srgbClr val="FFFF00"/>
            </a:solidFill>
            <a:prstDash val="solid"/>
            <a:headEnd type="none" w="med" len="med"/>
            <a:tailEnd type="triangle" w="med" len="med"/>
          </a:ln>
        </p:spPr>
      </p:sp>
      <p:sp>
        <p:nvSpPr>
          <p:cNvPr id="75847" name="Line 71"/>
          <p:cNvSpPr/>
          <p:nvPr/>
        </p:nvSpPr>
        <p:spPr>
          <a:xfrm flipH="1" flipV="1">
            <a:off x="7391400" y="4149725"/>
            <a:ext cx="792163" cy="503238"/>
          </a:xfrm>
          <a:prstGeom prst="line">
            <a:avLst/>
          </a:prstGeom>
          <a:ln w="111125" cap="flat" cmpd="sng">
            <a:solidFill>
              <a:srgbClr val="00CCFF"/>
            </a:solidFill>
            <a:prstDash val="solid"/>
            <a:headEnd type="none" w="med" len="med"/>
            <a:tailEnd type="triangle" w="med" len="med"/>
          </a:ln>
        </p:spPr>
      </p:sp>
      <p:sp>
        <p:nvSpPr>
          <p:cNvPr id="48175" name="Text Box 72"/>
          <p:cNvSpPr txBox="1"/>
          <p:nvPr/>
        </p:nvSpPr>
        <p:spPr>
          <a:xfrm>
            <a:off x="5305425" y="3919538"/>
            <a:ext cx="935038" cy="36830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湖北</a:t>
            </a:r>
            <a:endParaRPr lang="zh-CN" altLang="en-US" sz="1800" dirty="0">
              <a:solidFill>
                <a:srgbClr val="FFFF00"/>
              </a:solidFill>
              <a:latin typeface="Arial" panose="020B0604020202020204" pitchFamily="34" charset="0"/>
            </a:endParaRPr>
          </a:p>
        </p:txBody>
      </p:sp>
      <p:sp>
        <p:nvSpPr>
          <p:cNvPr id="48176" name="Text Box 73"/>
          <p:cNvSpPr txBox="1"/>
          <p:nvPr/>
        </p:nvSpPr>
        <p:spPr>
          <a:xfrm>
            <a:off x="5791200" y="5348288"/>
            <a:ext cx="790575" cy="36830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广东</a:t>
            </a:r>
            <a:endParaRPr lang="zh-CN" altLang="en-US" sz="1800" dirty="0">
              <a:solidFill>
                <a:srgbClr val="FFFF00"/>
              </a:solidFill>
              <a:latin typeface="Arial" panose="020B0604020202020204" pitchFamily="34" charset="0"/>
            </a:endParaRPr>
          </a:p>
        </p:txBody>
      </p:sp>
      <p:sp>
        <p:nvSpPr>
          <p:cNvPr id="48177" name="Text Box 74"/>
          <p:cNvSpPr txBox="1"/>
          <p:nvPr/>
        </p:nvSpPr>
        <p:spPr>
          <a:xfrm>
            <a:off x="4953000" y="5410200"/>
            <a:ext cx="790575" cy="368300"/>
          </a:xfrm>
          <a:prstGeom prst="rect">
            <a:avLst/>
          </a:prstGeom>
          <a:noFill/>
          <a:ln w="9525">
            <a:noFill/>
          </a:ln>
        </p:spPr>
        <p:txBody>
          <a:bodyPr>
            <a:spAutoFit/>
          </a:bodyPr>
          <a:p>
            <a:pPr>
              <a:spcBef>
                <a:spcPct val="50000"/>
              </a:spcBef>
            </a:pPr>
            <a:r>
              <a:rPr lang="zh-CN" altLang="en-US" sz="1800" dirty="0">
                <a:solidFill>
                  <a:srgbClr val="FFFF00"/>
                </a:solidFill>
                <a:latin typeface="Arial" panose="020B0604020202020204" pitchFamily="34" charset="0"/>
              </a:rPr>
              <a:t>广西</a:t>
            </a:r>
            <a:endParaRPr lang="zh-CN" altLang="en-US" sz="1800" dirty="0">
              <a:solidFill>
                <a:srgbClr val="FFFF00"/>
              </a:solidFill>
              <a:latin typeface="Arial" panose="020B0604020202020204" pitchFamily="34" charset="0"/>
            </a:endParaRPr>
          </a:p>
        </p:txBody>
      </p:sp>
      <p:sp>
        <p:nvSpPr>
          <p:cNvPr id="75851" name="Rectangle 75"/>
          <p:cNvSpPr/>
          <p:nvPr/>
        </p:nvSpPr>
        <p:spPr>
          <a:xfrm>
            <a:off x="1703388" y="5805488"/>
            <a:ext cx="2376487" cy="863600"/>
          </a:xfrm>
          <a:prstGeom prst="rect">
            <a:avLst/>
          </a:prstGeom>
          <a:solidFill>
            <a:schemeClr val="tx1"/>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52" name="Text Box 76"/>
          <p:cNvSpPr txBox="1"/>
          <p:nvPr/>
        </p:nvSpPr>
        <p:spPr>
          <a:xfrm>
            <a:off x="1847850" y="5949950"/>
            <a:ext cx="1871663" cy="583565"/>
          </a:xfrm>
          <a:prstGeom prst="rect">
            <a:avLst/>
          </a:prstGeom>
          <a:noFill/>
          <a:ln w="9525">
            <a:noFill/>
          </a:ln>
        </p:spPr>
        <p:txBody>
          <a:bodyPr>
            <a:spAutoFit/>
          </a:bodyPr>
          <a:p>
            <a:pPr>
              <a:spcBef>
                <a:spcPct val="50000"/>
              </a:spcBef>
            </a:pPr>
            <a:r>
              <a:rPr lang="zh-CN" altLang="en-US" sz="3200" dirty="0">
                <a:solidFill>
                  <a:schemeClr val="bg1"/>
                </a:solidFill>
                <a:latin typeface="Arial" panose="020B0604020202020204" pitchFamily="34" charset="0"/>
              </a:rPr>
              <a:t>吴佩孚</a:t>
            </a:r>
            <a:endParaRPr lang="zh-CN" altLang="en-US" sz="3200" dirty="0">
              <a:solidFill>
                <a:schemeClr val="bg1"/>
              </a:solidFill>
              <a:latin typeface="Arial" panose="020B0604020202020204" pitchFamily="34" charset="0"/>
            </a:endParaRPr>
          </a:p>
        </p:txBody>
      </p:sp>
      <p:sp>
        <p:nvSpPr>
          <p:cNvPr id="75853" name="Text Box 77"/>
          <p:cNvSpPr txBox="1"/>
          <p:nvPr/>
        </p:nvSpPr>
        <p:spPr>
          <a:xfrm>
            <a:off x="3071813" y="6237288"/>
            <a:ext cx="1150937" cy="368300"/>
          </a:xfrm>
          <a:prstGeom prst="rect">
            <a:avLst/>
          </a:prstGeom>
          <a:noFill/>
          <a:ln w="9525">
            <a:noFill/>
          </a:ln>
        </p:spPr>
        <p:txBody>
          <a:bodyPr>
            <a:spAutoFit/>
          </a:bodyPr>
          <a:p>
            <a:pPr>
              <a:spcBef>
                <a:spcPct val="50000"/>
              </a:spcBef>
            </a:pPr>
            <a:r>
              <a:rPr lang="zh-CN" altLang="en-US" sz="1800" dirty="0">
                <a:solidFill>
                  <a:schemeClr val="bg1"/>
                </a:solidFill>
                <a:latin typeface="Arial" panose="020B0604020202020204" pitchFamily="34" charset="0"/>
              </a:rPr>
              <a:t>兵力</a:t>
            </a:r>
            <a:r>
              <a:rPr lang="en-US" altLang="zh-CN" sz="1800">
                <a:solidFill>
                  <a:schemeClr val="bg1"/>
                </a:solidFill>
                <a:latin typeface="Arial" panose="020B0604020202020204" pitchFamily="34" charset="0"/>
              </a:rPr>
              <a:t>20</a:t>
            </a:r>
            <a:r>
              <a:rPr lang="zh-CN" altLang="en-US" sz="1800" dirty="0">
                <a:solidFill>
                  <a:schemeClr val="bg1"/>
                </a:solidFill>
                <a:latin typeface="Arial" panose="020B0604020202020204" pitchFamily="34" charset="0"/>
              </a:rPr>
              <a:t>万</a:t>
            </a:r>
            <a:endParaRPr lang="zh-CN" altLang="en-US" sz="1800" dirty="0">
              <a:solidFill>
                <a:schemeClr val="bg1"/>
              </a:solidFill>
              <a:latin typeface="Arial" panose="020B0604020202020204" pitchFamily="34" charset="0"/>
            </a:endParaRPr>
          </a:p>
        </p:txBody>
      </p:sp>
      <p:sp>
        <p:nvSpPr>
          <p:cNvPr id="75854" name="Rectangle 78"/>
          <p:cNvSpPr/>
          <p:nvPr/>
        </p:nvSpPr>
        <p:spPr>
          <a:xfrm>
            <a:off x="7104063" y="4724400"/>
            <a:ext cx="1079500" cy="1943100"/>
          </a:xfrm>
          <a:prstGeom prst="rect">
            <a:avLst/>
          </a:prstGeom>
          <a:solidFill>
            <a:schemeClr val="tx1"/>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55" name="Text Box 79"/>
          <p:cNvSpPr txBox="1"/>
          <p:nvPr/>
        </p:nvSpPr>
        <p:spPr>
          <a:xfrm>
            <a:off x="7319963" y="4797425"/>
            <a:ext cx="719137" cy="1568450"/>
          </a:xfrm>
          <a:prstGeom prst="rect">
            <a:avLst/>
          </a:prstGeom>
          <a:noFill/>
          <a:ln w="9525">
            <a:noFill/>
          </a:ln>
        </p:spPr>
        <p:txBody>
          <a:bodyPr>
            <a:spAutoFit/>
          </a:bodyPr>
          <a:p>
            <a:pPr>
              <a:spcBef>
                <a:spcPct val="50000"/>
              </a:spcBef>
            </a:pPr>
            <a:r>
              <a:rPr lang="zh-CN" altLang="en-US" sz="3200" dirty="0">
                <a:solidFill>
                  <a:schemeClr val="bg1"/>
                </a:solidFill>
                <a:latin typeface="Arial" panose="020B0604020202020204" pitchFamily="34" charset="0"/>
              </a:rPr>
              <a:t>孙传芳</a:t>
            </a:r>
            <a:endParaRPr lang="zh-CN" altLang="en-US" sz="3200" dirty="0">
              <a:solidFill>
                <a:schemeClr val="bg1"/>
              </a:solidFill>
              <a:latin typeface="Arial" panose="020B0604020202020204" pitchFamily="34" charset="0"/>
            </a:endParaRPr>
          </a:p>
        </p:txBody>
      </p:sp>
      <p:sp>
        <p:nvSpPr>
          <p:cNvPr id="75856" name="Text Box 80"/>
          <p:cNvSpPr txBox="1"/>
          <p:nvPr/>
        </p:nvSpPr>
        <p:spPr>
          <a:xfrm>
            <a:off x="7104063" y="6237288"/>
            <a:ext cx="1150937" cy="368300"/>
          </a:xfrm>
          <a:prstGeom prst="rect">
            <a:avLst/>
          </a:prstGeom>
          <a:noFill/>
          <a:ln w="9525">
            <a:noFill/>
          </a:ln>
        </p:spPr>
        <p:txBody>
          <a:bodyPr>
            <a:spAutoFit/>
          </a:bodyPr>
          <a:p>
            <a:pPr>
              <a:spcBef>
                <a:spcPct val="50000"/>
              </a:spcBef>
            </a:pPr>
            <a:r>
              <a:rPr lang="zh-CN" altLang="en-US" sz="1800" dirty="0">
                <a:solidFill>
                  <a:schemeClr val="bg1"/>
                </a:solidFill>
                <a:latin typeface="Arial" panose="020B0604020202020204" pitchFamily="34" charset="0"/>
              </a:rPr>
              <a:t>兵力</a:t>
            </a:r>
            <a:r>
              <a:rPr lang="en-US" altLang="zh-CN" sz="1800">
                <a:solidFill>
                  <a:schemeClr val="bg1"/>
                </a:solidFill>
                <a:latin typeface="Arial" panose="020B0604020202020204" pitchFamily="34" charset="0"/>
              </a:rPr>
              <a:t>20</a:t>
            </a:r>
            <a:r>
              <a:rPr lang="zh-CN" altLang="en-US" sz="1800" dirty="0">
                <a:solidFill>
                  <a:schemeClr val="bg1"/>
                </a:solidFill>
                <a:latin typeface="Arial" panose="020B0604020202020204" pitchFamily="34" charset="0"/>
              </a:rPr>
              <a:t>万</a:t>
            </a:r>
            <a:endParaRPr lang="zh-CN" altLang="en-US" sz="1800" dirty="0">
              <a:solidFill>
                <a:schemeClr val="bg1"/>
              </a:solidFill>
              <a:latin typeface="Arial" panose="020B0604020202020204" pitchFamily="34" charset="0"/>
            </a:endParaRPr>
          </a:p>
        </p:txBody>
      </p:sp>
      <p:sp>
        <p:nvSpPr>
          <p:cNvPr id="75857" name="Rectangle 81"/>
          <p:cNvSpPr/>
          <p:nvPr/>
        </p:nvSpPr>
        <p:spPr>
          <a:xfrm>
            <a:off x="2063750" y="476250"/>
            <a:ext cx="1152525" cy="1944688"/>
          </a:xfrm>
          <a:prstGeom prst="rect">
            <a:avLst/>
          </a:prstGeom>
          <a:solidFill>
            <a:srgbClr val="FFFF00"/>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58" name="Text Box 82"/>
          <p:cNvSpPr txBox="1"/>
          <p:nvPr/>
        </p:nvSpPr>
        <p:spPr>
          <a:xfrm>
            <a:off x="2063750" y="2060575"/>
            <a:ext cx="1150938" cy="368300"/>
          </a:xfrm>
          <a:prstGeom prst="rect">
            <a:avLst/>
          </a:prstGeom>
          <a:noFill/>
          <a:ln w="9525">
            <a:noFill/>
          </a:ln>
        </p:spPr>
        <p:txBody>
          <a:bodyPr>
            <a:spAutoFit/>
          </a:bodyPr>
          <a:p>
            <a:pPr>
              <a:spcBef>
                <a:spcPct val="50000"/>
              </a:spcBef>
            </a:pPr>
            <a:r>
              <a:rPr lang="zh-CN" altLang="en-US" sz="1800" dirty="0">
                <a:solidFill>
                  <a:srgbClr val="FF0000"/>
                </a:solidFill>
                <a:latin typeface="Arial" panose="020B0604020202020204" pitchFamily="34" charset="0"/>
              </a:rPr>
              <a:t>兵力</a:t>
            </a:r>
            <a:r>
              <a:rPr lang="en-US" altLang="zh-CN" sz="1800">
                <a:solidFill>
                  <a:srgbClr val="FF0000"/>
                </a:solidFill>
                <a:latin typeface="Arial" panose="020B0604020202020204" pitchFamily="34" charset="0"/>
              </a:rPr>
              <a:t>35</a:t>
            </a:r>
            <a:r>
              <a:rPr lang="zh-CN" altLang="en-US" sz="1800" dirty="0">
                <a:solidFill>
                  <a:srgbClr val="FF0000"/>
                </a:solidFill>
                <a:latin typeface="Arial" panose="020B0604020202020204" pitchFamily="34" charset="0"/>
              </a:rPr>
              <a:t>万</a:t>
            </a:r>
            <a:endParaRPr lang="zh-CN" altLang="en-US" sz="1800" dirty="0">
              <a:solidFill>
                <a:srgbClr val="FF0000"/>
              </a:solidFill>
              <a:latin typeface="Arial" panose="020B0604020202020204" pitchFamily="34" charset="0"/>
            </a:endParaRPr>
          </a:p>
        </p:txBody>
      </p:sp>
      <p:sp>
        <p:nvSpPr>
          <p:cNvPr id="75859" name="Text Box 83"/>
          <p:cNvSpPr txBox="1"/>
          <p:nvPr/>
        </p:nvSpPr>
        <p:spPr>
          <a:xfrm>
            <a:off x="2351088" y="549275"/>
            <a:ext cx="719137" cy="1568450"/>
          </a:xfrm>
          <a:prstGeom prst="rect">
            <a:avLst/>
          </a:prstGeom>
          <a:noFill/>
          <a:ln w="9525">
            <a:noFill/>
          </a:ln>
        </p:spPr>
        <p:txBody>
          <a:bodyPr>
            <a:spAutoFit/>
          </a:bodyPr>
          <a:p>
            <a:pPr>
              <a:spcBef>
                <a:spcPct val="50000"/>
              </a:spcBef>
            </a:pPr>
            <a:r>
              <a:rPr lang="zh-CN" altLang="en-US" sz="3200" dirty="0">
                <a:solidFill>
                  <a:srgbClr val="0000FF"/>
                </a:solidFill>
                <a:latin typeface="Arial" panose="020B0604020202020204" pitchFamily="34" charset="0"/>
              </a:rPr>
              <a:t>张作霖</a:t>
            </a:r>
            <a:endParaRPr lang="zh-CN" altLang="en-US" sz="3200" dirty="0">
              <a:solidFill>
                <a:srgbClr val="0000FF"/>
              </a:solidFill>
              <a:latin typeface="Arial" panose="020B0604020202020204" pitchFamily="34" charset="0"/>
            </a:endParaRPr>
          </a:p>
        </p:txBody>
      </p:sp>
      <p:sp>
        <p:nvSpPr>
          <p:cNvPr id="75860" name="Rectangle 84"/>
          <p:cNvSpPr/>
          <p:nvPr/>
        </p:nvSpPr>
        <p:spPr>
          <a:xfrm>
            <a:off x="4367213" y="5805488"/>
            <a:ext cx="2449512" cy="863600"/>
          </a:xfrm>
          <a:prstGeom prst="rect">
            <a:avLst/>
          </a:prstGeom>
          <a:solidFill>
            <a:srgbClr val="FF0000"/>
          </a:solidFill>
          <a:ln w="9525" cap="flat" cmpd="sng">
            <a:solidFill>
              <a:schemeClr val="tx1"/>
            </a:solidFill>
            <a:prstDash val="solid"/>
            <a:miter/>
            <a:headEnd type="none" w="med" len="med"/>
            <a:tailEnd type="none" w="med" len="med"/>
          </a:ln>
        </p:spPr>
        <p:txBody>
          <a:bodyPr wrap="none" anchor="ctr"/>
          <a:p>
            <a:endParaRPr lang="zh-CN" altLang="en-US" dirty="0">
              <a:latin typeface="宋体" panose="02010600030101010101" pitchFamily="2" charset="-122"/>
            </a:endParaRPr>
          </a:p>
        </p:txBody>
      </p:sp>
      <p:sp>
        <p:nvSpPr>
          <p:cNvPr id="75861" name="Text Box 85"/>
          <p:cNvSpPr txBox="1"/>
          <p:nvPr/>
        </p:nvSpPr>
        <p:spPr>
          <a:xfrm>
            <a:off x="4367213" y="5876925"/>
            <a:ext cx="2447925" cy="755015"/>
          </a:xfrm>
          <a:prstGeom prst="rect">
            <a:avLst/>
          </a:prstGeom>
          <a:noFill/>
          <a:ln w="9525">
            <a:noFill/>
          </a:ln>
        </p:spPr>
        <p:txBody>
          <a:bodyPr lIns="92075" tIns="46038" rIns="92075" bIns="46038">
            <a:spAutoFit/>
          </a:bodyPr>
          <a:p>
            <a:pPr>
              <a:lnSpc>
                <a:spcPct val="80000"/>
              </a:lnSpc>
              <a:spcBef>
                <a:spcPct val="20000"/>
              </a:spcBef>
              <a:buClr>
                <a:schemeClr val="tx2"/>
              </a:buClr>
              <a:buSzPct val="95000"/>
              <a:buFont typeface="Wingdings" panose="05000000000000000000" pitchFamily="2" charset="2"/>
              <a:buNone/>
            </a:pPr>
            <a:r>
              <a:rPr lang="en-US" altLang="zh-CN" sz="2400">
                <a:solidFill>
                  <a:schemeClr val="bg1"/>
                </a:solidFill>
                <a:latin typeface="Times New Roman" panose="02020603050405020304" pitchFamily="2" charset="0"/>
                <a:ea typeface="楷体_GB2312" panose="02010609030101010101" charset="-122"/>
              </a:rPr>
              <a:t>   </a:t>
            </a:r>
            <a:r>
              <a:rPr lang="zh-CN" altLang="en-US" dirty="0">
                <a:solidFill>
                  <a:schemeClr val="bg1"/>
                </a:solidFill>
                <a:latin typeface="Times New Roman" panose="02020603050405020304" pitchFamily="2" charset="0"/>
                <a:ea typeface="楷体_GB2312" panose="02010609030101010101" charset="-122"/>
              </a:rPr>
              <a:t>国民政府</a:t>
            </a:r>
            <a:endParaRPr lang="zh-CN" altLang="en-US" dirty="0">
              <a:solidFill>
                <a:schemeClr val="bg1"/>
              </a:solidFill>
              <a:latin typeface="Times New Roman" panose="02020603050405020304" pitchFamily="2" charset="0"/>
              <a:ea typeface="楷体_GB2312" panose="02010609030101010101" charset="-122"/>
            </a:endParaRPr>
          </a:p>
          <a:p>
            <a:pPr>
              <a:lnSpc>
                <a:spcPct val="80000"/>
              </a:lnSpc>
              <a:spcBef>
                <a:spcPct val="20000"/>
              </a:spcBef>
              <a:buClr>
                <a:schemeClr val="tx2"/>
              </a:buClr>
              <a:buSzPct val="95000"/>
              <a:buFont typeface="Wingdings" panose="05000000000000000000" pitchFamily="2" charset="2"/>
              <a:buNone/>
            </a:pPr>
            <a:r>
              <a:rPr lang="zh-CN" altLang="en-US" sz="2400" dirty="0">
                <a:solidFill>
                  <a:schemeClr val="bg1"/>
                </a:solidFill>
                <a:latin typeface="Times New Roman" panose="02020603050405020304" pitchFamily="2" charset="0"/>
                <a:ea typeface="楷体_GB2312" panose="02010609030101010101" charset="-122"/>
              </a:rPr>
              <a:t>  兵力约</a:t>
            </a:r>
            <a:r>
              <a:rPr lang="en-US" altLang="zh-CN" sz="2400">
                <a:solidFill>
                  <a:schemeClr val="bg1"/>
                </a:solidFill>
                <a:latin typeface="Times New Roman" panose="02020603050405020304" pitchFamily="2" charset="0"/>
                <a:ea typeface="楷体_GB2312" panose="02010609030101010101" charset="-122"/>
              </a:rPr>
              <a:t>10</a:t>
            </a:r>
            <a:r>
              <a:rPr lang="zh-CN" altLang="en-US" sz="2400" dirty="0">
                <a:solidFill>
                  <a:schemeClr val="bg1"/>
                </a:solidFill>
                <a:latin typeface="Times New Roman" panose="02020603050405020304" pitchFamily="2" charset="0"/>
                <a:ea typeface="楷体_GB2312" panose="02010609030101010101" charset="-122"/>
              </a:rPr>
              <a:t>万</a:t>
            </a:r>
            <a:endParaRPr lang="zh-CN" altLang="en-US" sz="2400" dirty="0">
              <a:solidFill>
                <a:schemeClr val="bg1"/>
              </a:solidFill>
              <a:latin typeface="Times New Roman" panose="02020603050405020304" pitchFamily="2" charset="0"/>
              <a:ea typeface="楷体_GB2312" panose="0201060903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75790"/>
                                        </p:tgtEl>
                                        <p:attrNameLst>
                                          <p:attrName>style.visibility</p:attrName>
                                        </p:attrNameLst>
                                      </p:cBhvr>
                                      <p:to>
                                        <p:strVal val="visible"/>
                                      </p:to>
                                    </p:set>
                                    <p:animEffect transition="in" filter="strips(upRight)">
                                      <p:cBhvr>
                                        <p:cTn id="7" dur="2000"/>
                                        <p:tgtEl>
                                          <p:spTgt spid="75790"/>
                                        </p:tgtEl>
                                      </p:cBhvr>
                                    </p:animEffect>
                                  </p:childTnLst>
                                </p:cTn>
                              </p:par>
                              <p:par>
                                <p:cTn id="8" presetID="18" presetClass="entr" presetSubtype="3" fill="hold" nodeType="withEffect">
                                  <p:stCondLst>
                                    <p:cond delay="0"/>
                                  </p:stCondLst>
                                  <p:childTnLst>
                                    <p:set>
                                      <p:cBhvr>
                                        <p:cTn id="9" dur="1" fill="hold">
                                          <p:stCondLst>
                                            <p:cond delay="0"/>
                                          </p:stCondLst>
                                        </p:cTn>
                                        <p:tgtEl>
                                          <p:spTgt spid="75789"/>
                                        </p:tgtEl>
                                        <p:attrNameLst>
                                          <p:attrName>style.visibility</p:attrName>
                                        </p:attrNameLst>
                                      </p:cBhvr>
                                      <p:to>
                                        <p:strVal val="visible"/>
                                      </p:to>
                                    </p:set>
                                    <p:animEffect transition="in" filter="strips(upRight)">
                                      <p:cBhvr>
                                        <p:cTn id="10" dur="2000"/>
                                        <p:tgtEl>
                                          <p:spTgt spid="75789"/>
                                        </p:tgtEl>
                                      </p:cBhvr>
                                    </p:animEffect>
                                  </p:childTnLst>
                                </p:cTn>
                              </p:par>
                              <p:par>
                                <p:cTn id="11" presetID="18" presetClass="entr" presetSubtype="3" fill="hold" nodeType="withEffect">
                                  <p:stCondLst>
                                    <p:cond delay="0"/>
                                  </p:stCondLst>
                                  <p:childTnLst>
                                    <p:set>
                                      <p:cBhvr>
                                        <p:cTn id="12" dur="1" fill="hold">
                                          <p:stCondLst>
                                            <p:cond delay="0"/>
                                          </p:stCondLst>
                                        </p:cTn>
                                        <p:tgtEl>
                                          <p:spTgt spid="75791"/>
                                        </p:tgtEl>
                                        <p:attrNameLst>
                                          <p:attrName>style.visibility</p:attrName>
                                        </p:attrNameLst>
                                      </p:cBhvr>
                                      <p:to>
                                        <p:strVal val="visible"/>
                                      </p:to>
                                    </p:set>
                                    <p:animEffect transition="in" filter="strips(upRight)">
                                      <p:cBhvr>
                                        <p:cTn id="13" dur="2000"/>
                                        <p:tgtEl>
                                          <p:spTgt spid="75791"/>
                                        </p:tgtEl>
                                      </p:cBhvr>
                                    </p:animEffect>
                                  </p:childTnLst>
                                </p:cTn>
                              </p:par>
                            </p:childTnLst>
                          </p:cTn>
                        </p:par>
                        <p:par>
                          <p:cTn id="14" fill="hold">
                            <p:stCondLst>
                              <p:cond delay="2000"/>
                            </p:stCondLst>
                            <p:childTnLst>
                              <p:par>
                                <p:cTn id="15" presetID="2" presetClass="entr" presetSubtype="4" fill="hold" grpId="0" nodeType="afterEffect">
                                  <p:stCondLst>
                                    <p:cond delay="0"/>
                                  </p:stCondLst>
                                  <p:childTnLst>
                                    <p:set>
                                      <p:cBhvr>
                                        <p:cTn id="16" dur="1" fill="hold">
                                          <p:stCondLst>
                                            <p:cond delay="0"/>
                                          </p:stCondLst>
                                        </p:cTn>
                                        <p:tgtEl>
                                          <p:spTgt spid="75861"/>
                                        </p:tgtEl>
                                        <p:attrNameLst>
                                          <p:attrName>style.visibility</p:attrName>
                                        </p:attrNameLst>
                                      </p:cBhvr>
                                      <p:to>
                                        <p:strVal val="visible"/>
                                      </p:to>
                                    </p:set>
                                    <p:anim calcmode="lin" valueType="num">
                                      <p:cBhvr additive="base">
                                        <p:cTn id="17" dur="500" fill="hold"/>
                                        <p:tgtEl>
                                          <p:spTgt spid="75861"/>
                                        </p:tgtEl>
                                        <p:attrNameLst>
                                          <p:attrName>ppt_x</p:attrName>
                                        </p:attrNameLst>
                                      </p:cBhvr>
                                      <p:tavLst>
                                        <p:tav tm="0">
                                          <p:val>
                                            <p:strVal val="#ppt_x"/>
                                          </p:val>
                                        </p:tav>
                                        <p:tav tm="100000">
                                          <p:val>
                                            <p:strVal val="#ppt_x"/>
                                          </p:val>
                                        </p:tav>
                                      </p:tavLst>
                                    </p:anim>
                                    <p:anim calcmode="lin" valueType="num">
                                      <p:cBhvr additive="base">
                                        <p:cTn id="18" dur="500" fill="hold"/>
                                        <p:tgtEl>
                                          <p:spTgt spid="75861"/>
                                        </p:tgtEl>
                                        <p:attrNameLst>
                                          <p:attrName>ppt_y</p:attrName>
                                        </p:attrNameLst>
                                      </p:cBhvr>
                                      <p:tavLst>
                                        <p:tav tm="0">
                                          <p:val>
                                            <p:strVal val="1+#ppt_h/2"/>
                                          </p:val>
                                        </p:tav>
                                        <p:tav tm="100000">
                                          <p:val>
                                            <p:strVal val="#ppt_y"/>
                                          </p:val>
                                        </p:tav>
                                      </p:tavLst>
                                    </p:anim>
                                  </p:childTnLst>
                                </p:cTn>
                              </p:par>
                              <p:par>
                                <p:cTn id="19" presetID="22" presetClass="entr" presetSubtype="4" fill="hold" grpId="0" nodeType="withEffect">
                                  <p:stCondLst>
                                    <p:cond delay="0"/>
                                  </p:stCondLst>
                                  <p:childTnLst>
                                    <p:set>
                                      <p:cBhvr>
                                        <p:cTn id="20" dur="1" fill="hold">
                                          <p:stCondLst>
                                            <p:cond delay="0"/>
                                          </p:stCondLst>
                                        </p:cTn>
                                        <p:tgtEl>
                                          <p:spTgt spid="75860"/>
                                        </p:tgtEl>
                                        <p:attrNameLst>
                                          <p:attrName>style.visibility</p:attrName>
                                        </p:attrNameLst>
                                      </p:cBhvr>
                                      <p:to>
                                        <p:strVal val="visible"/>
                                      </p:to>
                                    </p:set>
                                    <p:animEffect transition="in" filter="wipe(down)">
                                      <p:cBhvr>
                                        <p:cTn id="21" dur="500"/>
                                        <p:tgtEl>
                                          <p:spTgt spid="75860"/>
                                        </p:tgtEl>
                                      </p:cBhvr>
                                    </p:animEffect>
                                  </p:childTnLst>
                                </p:cTn>
                              </p:par>
                            </p:childTnLst>
                          </p:cTn>
                        </p:par>
                        <p:par>
                          <p:cTn id="22" fill="hold">
                            <p:stCondLst>
                              <p:cond delay="2500"/>
                            </p:stCondLst>
                            <p:childTnLst>
                              <p:par>
                                <p:cTn id="23" presetID="2" presetClass="entr" presetSubtype="8" fill="hold" nodeType="afterEffect">
                                  <p:stCondLst>
                                    <p:cond delay="0"/>
                                  </p:stCondLst>
                                  <p:childTnLst>
                                    <p:set>
                                      <p:cBhvr>
                                        <p:cTn id="24" dur="1" fill="hold">
                                          <p:stCondLst>
                                            <p:cond delay="0"/>
                                          </p:stCondLst>
                                        </p:cTn>
                                        <p:tgtEl>
                                          <p:spTgt spid="75842"/>
                                        </p:tgtEl>
                                        <p:attrNameLst>
                                          <p:attrName>style.visibility</p:attrName>
                                        </p:attrNameLst>
                                      </p:cBhvr>
                                      <p:to>
                                        <p:strVal val="visible"/>
                                      </p:to>
                                    </p:set>
                                    <p:anim calcmode="lin" valueType="num">
                                      <p:cBhvr additive="base">
                                        <p:cTn id="25" dur="500" fill="hold"/>
                                        <p:tgtEl>
                                          <p:spTgt spid="75842"/>
                                        </p:tgtEl>
                                        <p:attrNameLst>
                                          <p:attrName>ppt_x</p:attrName>
                                        </p:attrNameLst>
                                      </p:cBhvr>
                                      <p:tavLst>
                                        <p:tav tm="0">
                                          <p:val>
                                            <p:strVal val="0-#ppt_w/2"/>
                                          </p:val>
                                        </p:tav>
                                        <p:tav tm="100000">
                                          <p:val>
                                            <p:strVal val="#ppt_x"/>
                                          </p:val>
                                        </p:tav>
                                      </p:tavLst>
                                    </p:anim>
                                    <p:anim calcmode="lin" valueType="num">
                                      <p:cBhvr additive="base">
                                        <p:cTn id="26" dur="500" fill="hold"/>
                                        <p:tgtEl>
                                          <p:spTgt spid="75842"/>
                                        </p:tgtEl>
                                        <p:attrNameLst>
                                          <p:attrName>ppt_y</p:attrName>
                                        </p:attrNameLst>
                                      </p:cBhvr>
                                      <p:tavLst>
                                        <p:tav tm="0">
                                          <p:val>
                                            <p:strVal val="#ppt_y"/>
                                          </p:val>
                                        </p:tav>
                                        <p:tav tm="100000">
                                          <p:val>
                                            <p:strVal val="#ppt_y"/>
                                          </p:val>
                                        </p:tav>
                                      </p:tavLst>
                                    </p:anim>
                                  </p:childTnLst>
                                </p:cTn>
                              </p:par>
                              <p:par>
                                <p:cTn id="27" presetID="22" presetClass="entr" presetSubtype="4" fill="hold" grpId="0" nodeType="withEffect">
                                  <p:stCondLst>
                                    <p:cond delay="0"/>
                                  </p:stCondLst>
                                  <p:childTnLst>
                                    <p:set>
                                      <p:cBhvr>
                                        <p:cTn id="28" dur="1" fill="hold">
                                          <p:stCondLst>
                                            <p:cond delay="0"/>
                                          </p:stCondLst>
                                        </p:cTn>
                                        <p:tgtEl>
                                          <p:spTgt spid="75851"/>
                                        </p:tgtEl>
                                        <p:attrNameLst>
                                          <p:attrName>style.visibility</p:attrName>
                                        </p:attrNameLst>
                                      </p:cBhvr>
                                      <p:to>
                                        <p:strVal val="visible"/>
                                      </p:to>
                                    </p:set>
                                    <p:animEffect transition="in" filter="wipe(down)">
                                      <p:cBhvr>
                                        <p:cTn id="29" dur="500"/>
                                        <p:tgtEl>
                                          <p:spTgt spid="75851"/>
                                        </p:tgtEl>
                                      </p:cBhvr>
                                    </p:animEffect>
                                  </p:childTnLst>
                                </p:cTn>
                              </p:par>
                            </p:childTnLst>
                          </p:cTn>
                        </p:par>
                        <p:par>
                          <p:cTn id="30" fill="hold">
                            <p:stCondLst>
                              <p:cond delay="3000"/>
                            </p:stCondLst>
                            <p:childTnLst>
                              <p:par>
                                <p:cTn id="31" presetID="3" presetClass="entr" presetSubtype="10" fill="hold" nodeType="afterEffect">
                                  <p:stCondLst>
                                    <p:cond delay="0"/>
                                  </p:stCondLst>
                                  <p:childTnLst>
                                    <p:set>
                                      <p:cBhvr>
                                        <p:cTn id="32" dur="1" fill="hold">
                                          <p:stCondLst>
                                            <p:cond delay="0"/>
                                          </p:stCondLst>
                                        </p:cTn>
                                        <p:tgtEl>
                                          <p:spTgt spid="75852"/>
                                        </p:tgtEl>
                                        <p:attrNameLst>
                                          <p:attrName>style.visibility</p:attrName>
                                        </p:attrNameLst>
                                      </p:cBhvr>
                                      <p:to>
                                        <p:strVal val="visible"/>
                                      </p:to>
                                    </p:set>
                                    <p:animEffect transition="in" filter="blinds(horizontal)">
                                      <p:cBhvr>
                                        <p:cTn id="33" dur="500"/>
                                        <p:tgtEl>
                                          <p:spTgt spid="75852"/>
                                        </p:tgtEl>
                                      </p:cBhvr>
                                    </p:animEffect>
                                  </p:childTnLst>
                                </p:cTn>
                              </p:par>
                            </p:childTnLst>
                          </p:cTn>
                        </p:par>
                        <p:par>
                          <p:cTn id="34" fill="hold">
                            <p:stCondLst>
                              <p:cond delay="3500"/>
                            </p:stCondLst>
                            <p:childTnLst>
                              <p:par>
                                <p:cTn id="35" presetID="18" presetClass="entr" presetSubtype="3" fill="hold" nodeType="afterEffect">
                                  <p:stCondLst>
                                    <p:cond delay="0"/>
                                  </p:stCondLst>
                                  <p:childTnLst>
                                    <p:set>
                                      <p:cBhvr>
                                        <p:cTn id="36" dur="1" fill="hold">
                                          <p:stCondLst>
                                            <p:cond delay="0"/>
                                          </p:stCondLst>
                                        </p:cTn>
                                        <p:tgtEl>
                                          <p:spTgt spid="75845"/>
                                        </p:tgtEl>
                                        <p:attrNameLst>
                                          <p:attrName>style.visibility</p:attrName>
                                        </p:attrNameLst>
                                      </p:cBhvr>
                                      <p:to>
                                        <p:strVal val="visible"/>
                                      </p:to>
                                    </p:set>
                                    <p:animEffect transition="in" filter="strips(upRight)">
                                      <p:cBhvr>
                                        <p:cTn id="37" dur="500"/>
                                        <p:tgtEl>
                                          <p:spTgt spid="75845"/>
                                        </p:tgtEl>
                                      </p:cBhvr>
                                    </p:animEffect>
                                  </p:childTnLst>
                                </p:cTn>
                              </p:par>
                            </p:childTnLst>
                          </p:cTn>
                        </p:par>
                        <p:par>
                          <p:cTn id="38" fill="hold">
                            <p:stCondLst>
                              <p:cond delay="4000"/>
                            </p:stCondLst>
                            <p:childTnLst>
                              <p:par>
                                <p:cTn id="39" presetID="18" presetClass="entr" presetSubtype="3" fill="hold" nodeType="afterEffect">
                                  <p:stCondLst>
                                    <p:cond delay="0"/>
                                  </p:stCondLst>
                                  <p:childTnLst>
                                    <p:set>
                                      <p:cBhvr>
                                        <p:cTn id="40" dur="1" fill="hold">
                                          <p:stCondLst>
                                            <p:cond delay="0"/>
                                          </p:stCondLst>
                                        </p:cTn>
                                        <p:tgtEl>
                                          <p:spTgt spid="75792"/>
                                        </p:tgtEl>
                                        <p:attrNameLst>
                                          <p:attrName>style.visibility</p:attrName>
                                        </p:attrNameLst>
                                      </p:cBhvr>
                                      <p:to>
                                        <p:strVal val="visible"/>
                                      </p:to>
                                    </p:set>
                                    <p:animEffect transition="in" filter="strips(upRight)">
                                      <p:cBhvr>
                                        <p:cTn id="41" dur="500"/>
                                        <p:tgtEl>
                                          <p:spTgt spid="75792"/>
                                        </p:tgtEl>
                                      </p:cBhvr>
                                    </p:animEffect>
                                  </p:childTnLst>
                                </p:cTn>
                              </p:par>
                            </p:childTnLst>
                          </p:cTn>
                        </p:par>
                        <p:par>
                          <p:cTn id="42" fill="hold">
                            <p:stCondLst>
                              <p:cond delay="4500"/>
                            </p:stCondLst>
                            <p:childTnLst>
                              <p:par>
                                <p:cTn id="43" presetID="18" presetClass="entr" presetSubtype="3" fill="hold" nodeType="afterEffect">
                                  <p:stCondLst>
                                    <p:cond delay="0"/>
                                  </p:stCondLst>
                                  <p:childTnLst>
                                    <p:set>
                                      <p:cBhvr>
                                        <p:cTn id="44" dur="1" fill="hold">
                                          <p:stCondLst>
                                            <p:cond delay="0"/>
                                          </p:stCondLst>
                                        </p:cTn>
                                        <p:tgtEl>
                                          <p:spTgt spid="75793"/>
                                        </p:tgtEl>
                                        <p:attrNameLst>
                                          <p:attrName>style.visibility</p:attrName>
                                        </p:attrNameLst>
                                      </p:cBhvr>
                                      <p:to>
                                        <p:strVal val="visible"/>
                                      </p:to>
                                    </p:set>
                                    <p:animEffect transition="in" filter="strips(upRight)">
                                      <p:cBhvr>
                                        <p:cTn id="45" dur="500"/>
                                        <p:tgtEl>
                                          <p:spTgt spid="75793"/>
                                        </p:tgtEl>
                                      </p:cBhvr>
                                    </p:animEffect>
                                  </p:childTnLst>
                                </p:cTn>
                              </p:par>
                            </p:childTnLst>
                          </p:cTn>
                        </p:par>
                        <p:par>
                          <p:cTn id="46" fill="hold">
                            <p:stCondLst>
                              <p:cond delay="5000"/>
                            </p:stCondLst>
                            <p:childTnLst>
                              <p:par>
                                <p:cTn id="47" presetID="18" presetClass="entr" presetSubtype="3" fill="hold" nodeType="afterEffect">
                                  <p:stCondLst>
                                    <p:cond delay="0"/>
                                  </p:stCondLst>
                                  <p:childTnLst>
                                    <p:set>
                                      <p:cBhvr>
                                        <p:cTn id="48" dur="1" fill="hold">
                                          <p:stCondLst>
                                            <p:cond delay="0"/>
                                          </p:stCondLst>
                                        </p:cTn>
                                        <p:tgtEl>
                                          <p:spTgt spid="75794"/>
                                        </p:tgtEl>
                                        <p:attrNameLst>
                                          <p:attrName>style.visibility</p:attrName>
                                        </p:attrNameLst>
                                      </p:cBhvr>
                                      <p:to>
                                        <p:strVal val="visible"/>
                                      </p:to>
                                    </p:set>
                                    <p:animEffect transition="in" filter="strips(upRight)">
                                      <p:cBhvr>
                                        <p:cTn id="49" dur="500"/>
                                        <p:tgtEl>
                                          <p:spTgt spid="75794"/>
                                        </p:tgtEl>
                                      </p:cBhvr>
                                    </p:animEffect>
                                  </p:childTnLst>
                                </p:cTn>
                              </p:par>
                            </p:childTnLst>
                          </p:cTn>
                        </p:par>
                        <p:par>
                          <p:cTn id="50" fill="hold">
                            <p:stCondLst>
                              <p:cond delay="5500"/>
                            </p:stCondLst>
                            <p:childTnLst>
                              <p:par>
                                <p:cTn id="51" presetID="18" presetClass="entr" presetSubtype="3" fill="hold" nodeType="afterEffect">
                                  <p:stCondLst>
                                    <p:cond delay="0"/>
                                  </p:stCondLst>
                                  <p:childTnLst>
                                    <p:set>
                                      <p:cBhvr>
                                        <p:cTn id="52" dur="1" fill="hold">
                                          <p:stCondLst>
                                            <p:cond delay="0"/>
                                          </p:stCondLst>
                                        </p:cTn>
                                        <p:tgtEl>
                                          <p:spTgt spid="75795"/>
                                        </p:tgtEl>
                                        <p:attrNameLst>
                                          <p:attrName>style.visibility</p:attrName>
                                        </p:attrNameLst>
                                      </p:cBhvr>
                                      <p:to>
                                        <p:strVal val="visible"/>
                                      </p:to>
                                    </p:set>
                                    <p:animEffect transition="in" filter="strips(upRight)">
                                      <p:cBhvr>
                                        <p:cTn id="53" dur="500"/>
                                        <p:tgtEl>
                                          <p:spTgt spid="75795"/>
                                        </p:tgtEl>
                                      </p:cBhvr>
                                    </p:animEffect>
                                  </p:childTnLst>
                                </p:cTn>
                              </p:par>
                            </p:childTnLst>
                          </p:cTn>
                        </p:par>
                        <p:par>
                          <p:cTn id="54" fill="hold">
                            <p:stCondLst>
                              <p:cond delay="6000"/>
                            </p:stCondLst>
                            <p:childTnLst>
                              <p:par>
                                <p:cTn id="55" presetID="55" presetClass="entr" presetSubtype="0" fill="hold" grpId="0" nodeType="afterEffect">
                                  <p:stCondLst>
                                    <p:cond delay="0"/>
                                  </p:stCondLst>
                                  <p:childTnLst>
                                    <p:set>
                                      <p:cBhvr>
                                        <p:cTn id="56" dur="1" fill="hold">
                                          <p:stCondLst>
                                            <p:cond delay="0"/>
                                          </p:stCondLst>
                                        </p:cTn>
                                        <p:tgtEl>
                                          <p:spTgt spid="75853"/>
                                        </p:tgtEl>
                                        <p:attrNameLst>
                                          <p:attrName>style.visibility</p:attrName>
                                        </p:attrNameLst>
                                      </p:cBhvr>
                                      <p:to>
                                        <p:strVal val="visible"/>
                                      </p:to>
                                    </p:set>
                                    <p:anim calcmode="lin" valueType="num">
                                      <p:cBhvr>
                                        <p:cTn id="57" dur="500" fill="hold"/>
                                        <p:tgtEl>
                                          <p:spTgt spid="75853"/>
                                        </p:tgtEl>
                                        <p:attrNameLst>
                                          <p:attrName>ppt_w</p:attrName>
                                        </p:attrNameLst>
                                      </p:cBhvr>
                                      <p:tavLst>
                                        <p:tav tm="0">
                                          <p:val>
                                            <p:strVal val="#ppt_w*0.70"/>
                                          </p:val>
                                        </p:tav>
                                        <p:tav tm="100000">
                                          <p:val>
                                            <p:strVal val="#ppt_w"/>
                                          </p:val>
                                        </p:tav>
                                      </p:tavLst>
                                    </p:anim>
                                    <p:anim calcmode="lin" valueType="num">
                                      <p:cBhvr>
                                        <p:cTn id="58" dur="500" fill="hold"/>
                                        <p:tgtEl>
                                          <p:spTgt spid="75853"/>
                                        </p:tgtEl>
                                        <p:attrNameLst>
                                          <p:attrName>ppt_h</p:attrName>
                                        </p:attrNameLst>
                                      </p:cBhvr>
                                      <p:tavLst>
                                        <p:tav tm="0">
                                          <p:val>
                                            <p:strVal val="#ppt_h"/>
                                          </p:val>
                                        </p:tav>
                                        <p:tav tm="100000">
                                          <p:val>
                                            <p:strVal val="#ppt_h"/>
                                          </p:val>
                                        </p:tav>
                                      </p:tavLst>
                                    </p:anim>
                                    <p:animEffect transition="in" filter="fade">
                                      <p:cBhvr>
                                        <p:cTn id="59" dur="500"/>
                                        <p:tgtEl>
                                          <p:spTgt spid="75853"/>
                                        </p:tgtEl>
                                      </p:cBhvr>
                                    </p:animEffect>
                                  </p:childTnLst>
                                </p:cTn>
                              </p:par>
                            </p:childTnLst>
                          </p:cTn>
                        </p:par>
                        <p:par>
                          <p:cTn id="60" fill="hold">
                            <p:stCondLst>
                              <p:cond delay="6500"/>
                            </p:stCondLst>
                            <p:childTnLst>
                              <p:par>
                                <p:cTn id="61" presetID="2" presetClass="entr" presetSubtype="2" fill="hold" nodeType="afterEffect">
                                  <p:stCondLst>
                                    <p:cond delay="0"/>
                                  </p:stCondLst>
                                  <p:childTnLst>
                                    <p:set>
                                      <p:cBhvr>
                                        <p:cTn id="62" dur="1" fill="hold">
                                          <p:stCondLst>
                                            <p:cond delay="0"/>
                                          </p:stCondLst>
                                        </p:cTn>
                                        <p:tgtEl>
                                          <p:spTgt spid="75843"/>
                                        </p:tgtEl>
                                        <p:attrNameLst>
                                          <p:attrName>style.visibility</p:attrName>
                                        </p:attrNameLst>
                                      </p:cBhvr>
                                      <p:to>
                                        <p:strVal val="visible"/>
                                      </p:to>
                                    </p:set>
                                    <p:anim calcmode="lin" valueType="num">
                                      <p:cBhvr additive="base">
                                        <p:cTn id="63" dur="500" fill="hold"/>
                                        <p:tgtEl>
                                          <p:spTgt spid="75843"/>
                                        </p:tgtEl>
                                        <p:attrNameLst>
                                          <p:attrName>ppt_x</p:attrName>
                                        </p:attrNameLst>
                                      </p:cBhvr>
                                      <p:tavLst>
                                        <p:tav tm="0">
                                          <p:val>
                                            <p:strVal val="1+#ppt_w/2"/>
                                          </p:val>
                                        </p:tav>
                                        <p:tav tm="100000">
                                          <p:val>
                                            <p:strVal val="#ppt_x"/>
                                          </p:val>
                                        </p:tav>
                                      </p:tavLst>
                                    </p:anim>
                                    <p:anim calcmode="lin" valueType="num">
                                      <p:cBhvr additive="base">
                                        <p:cTn id="64" dur="500" fill="hold"/>
                                        <p:tgtEl>
                                          <p:spTgt spid="75843"/>
                                        </p:tgtEl>
                                        <p:attrNameLst>
                                          <p:attrName>ppt_y</p:attrName>
                                        </p:attrNameLst>
                                      </p:cBhvr>
                                      <p:tavLst>
                                        <p:tav tm="0">
                                          <p:val>
                                            <p:strVal val="#ppt_y"/>
                                          </p:val>
                                        </p:tav>
                                        <p:tav tm="100000">
                                          <p:val>
                                            <p:strVal val="#ppt_y"/>
                                          </p:val>
                                        </p:tav>
                                      </p:tavLst>
                                    </p:anim>
                                  </p:childTnLst>
                                </p:cTn>
                              </p:par>
                            </p:childTnLst>
                          </p:cTn>
                        </p:par>
                        <p:par>
                          <p:cTn id="65" fill="hold">
                            <p:stCondLst>
                              <p:cond delay="7000"/>
                            </p:stCondLst>
                            <p:childTnLst>
                              <p:par>
                                <p:cTn id="66" presetID="3" presetClass="entr" presetSubtype="10" fill="hold" grpId="0" nodeType="afterEffect">
                                  <p:stCondLst>
                                    <p:cond delay="0"/>
                                  </p:stCondLst>
                                  <p:childTnLst>
                                    <p:set>
                                      <p:cBhvr>
                                        <p:cTn id="67" dur="1" fill="hold">
                                          <p:stCondLst>
                                            <p:cond delay="0"/>
                                          </p:stCondLst>
                                        </p:cTn>
                                        <p:tgtEl>
                                          <p:spTgt spid="75855"/>
                                        </p:tgtEl>
                                        <p:attrNameLst>
                                          <p:attrName>style.visibility</p:attrName>
                                        </p:attrNameLst>
                                      </p:cBhvr>
                                      <p:to>
                                        <p:strVal val="visible"/>
                                      </p:to>
                                    </p:set>
                                    <p:animEffect transition="in" filter="blinds(horizontal)">
                                      <p:cBhvr>
                                        <p:cTn id="68" dur="500"/>
                                        <p:tgtEl>
                                          <p:spTgt spid="75855"/>
                                        </p:tgtEl>
                                      </p:cBhvr>
                                    </p:animEffect>
                                  </p:childTnLst>
                                </p:cTn>
                              </p:par>
                            </p:childTnLst>
                          </p:cTn>
                        </p:par>
                        <p:par>
                          <p:cTn id="69" fill="hold">
                            <p:stCondLst>
                              <p:cond delay="7500"/>
                            </p:stCondLst>
                            <p:childTnLst>
                              <p:par>
                                <p:cTn id="70" presetID="22" presetClass="entr" presetSubtype="4" fill="hold" grpId="0" nodeType="afterEffect">
                                  <p:stCondLst>
                                    <p:cond delay="0"/>
                                  </p:stCondLst>
                                  <p:childTnLst>
                                    <p:set>
                                      <p:cBhvr>
                                        <p:cTn id="71" dur="1" fill="hold">
                                          <p:stCondLst>
                                            <p:cond delay="0"/>
                                          </p:stCondLst>
                                        </p:cTn>
                                        <p:tgtEl>
                                          <p:spTgt spid="75854"/>
                                        </p:tgtEl>
                                        <p:attrNameLst>
                                          <p:attrName>style.visibility</p:attrName>
                                        </p:attrNameLst>
                                      </p:cBhvr>
                                      <p:to>
                                        <p:strVal val="visible"/>
                                      </p:to>
                                    </p:set>
                                    <p:animEffect transition="in" filter="wipe(down)">
                                      <p:cBhvr>
                                        <p:cTn id="72" dur="500"/>
                                        <p:tgtEl>
                                          <p:spTgt spid="75854"/>
                                        </p:tgtEl>
                                      </p:cBhvr>
                                    </p:animEffect>
                                  </p:childTnLst>
                                </p:cTn>
                              </p:par>
                            </p:childTnLst>
                          </p:cTn>
                        </p:par>
                        <p:par>
                          <p:cTn id="73" fill="hold">
                            <p:stCondLst>
                              <p:cond delay="8000"/>
                            </p:stCondLst>
                            <p:childTnLst>
                              <p:par>
                                <p:cTn id="74" presetID="18" presetClass="entr" presetSubtype="9" fill="hold" nodeType="afterEffect">
                                  <p:stCondLst>
                                    <p:cond delay="0"/>
                                  </p:stCondLst>
                                  <p:childTnLst>
                                    <p:set>
                                      <p:cBhvr>
                                        <p:cTn id="75" dur="1" fill="hold">
                                          <p:stCondLst>
                                            <p:cond delay="0"/>
                                          </p:stCondLst>
                                        </p:cTn>
                                        <p:tgtEl>
                                          <p:spTgt spid="75847"/>
                                        </p:tgtEl>
                                        <p:attrNameLst>
                                          <p:attrName>style.visibility</p:attrName>
                                        </p:attrNameLst>
                                      </p:cBhvr>
                                      <p:to>
                                        <p:strVal val="visible"/>
                                      </p:to>
                                    </p:set>
                                    <p:animEffect transition="in" filter="strips(upLeft)">
                                      <p:cBhvr>
                                        <p:cTn id="76" dur="500"/>
                                        <p:tgtEl>
                                          <p:spTgt spid="75847"/>
                                        </p:tgtEl>
                                      </p:cBhvr>
                                    </p:animEffect>
                                  </p:childTnLst>
                                </p:cTn>
                              </p:par>
                            </p:childTnLst>
                          </p:cTn>
                        </p:par>
                        <p:par>
                          <p:cTn id="77" fill="hold">
                            <p:stCondLst>
                              <p:cond delay="8500"/>
                            </p:stCondLst>
                            <p:childTnLst>
                              <p:par>
                                <p:cTn id="78" presetID="18" presetClass="entr" presetSubtype="12" fill="hold" nodeType="afterEffect">
                                  <p:stCondLst>
                                    <p:cond delay="0"/>
                                  </p:stCondLst>
                                  <p:childTnLst>
                                    <p:set>
                                      <p:cBhvr>
                                        <p:cTn id="79" dur="1" fill="hold">
                                          <p:stCondLst>
                                            <p:cond delay="0"/>
                                          </p:stCondLst>
                                        </p:cTn>
                                        <p:tgtEl>
                                          <p:spTgt spid="75784"/>
                                        </p:tgtEl>
                                        <p:attrNameLst>
                                          <p:attrName>style.visibility</p:attrName>
                                        </p:attrNameLst>
                                      </p:cBhvr>
                                      <p:to>
                                        <p:strVal val="visible"/>
                                      </p:to>
                                    </p:set>
                                    <p:animEffect transition="in" filter="strips(downLeft)">
                                      <p:cBhvr>
                                        <p:cTn id="80" dur="2000"/>
                                        <p:tgtEl>
                                          <p:spTgt spid="75784"/>
                                        </p:tgtEl>
                                      </p:cBhvr>
                                    </p:animEffect>
                                  </p:childTnLst>
                                </p:cTn>
                              </p:par>
                            </p:childTnLst>
                          </p:cTn>
                        </p:par>
                        <p:par>
                          <p:cTn id="81" fill="hold">
                            <p:stCondLst>
                              <p:cond delay="10500"/>
                            </p:stCondLst>
                            <p:childTnLst>
                              <p:par>
                                <p:cTn id="82" presetID="18" presetClass="entr" presetSubtype="12" fill="hold" nodeType="afterEffect">
                                  <p:stCondLst>
                                    <p:cond delay="0"/>
                                  </p:stCondLst>
                                  <p:childTnLst>
                                    <p:set>
                                      <p:cBhvr>
                                        <p:cTn id="83" dur="1" fill="hold">
                                          <p:stCondLst>
                                            <p:cond delay="0"/>
                                          </p:stCondLst>
                                        </p:cTn>
                                        <p:tgtEl>
                                          <p:spTgt spid="75785"/>
                                        </p:tgtEl>
                                        <p:attrNameLst>
                                          <p:attrName>style.visibility</p:attrName>
                                        </p:attrNameLst>
                                      </p:cBhvr>
                                      <p:to>
                                        <p:strVal val="visible"/>
                                      </p:to>
                                    </p:set>
                                    <p:animEffect transition="in" filter="strips(downLeft)">
                                      <p:cBhvr>
                                        <p:cTn id="84" dur="2000"/>
                                        <p:tgtEl>
                                          <p:spTgt spid="75785"/>
                                        </p:tgtEl>
                                      </p:cBhvr>
                                    </p:animEffect>
                                  </p:childTnLst>
                                </p:cTn>
                              </p:par>
                            </p:childTnLst>
                          </p:cTn>
                        </p:par>
                        <p:par>
                          <p:cTn id="85" fill="hold">
                            <p:stCondLst>
                              <p:cond delay="12500"/>
                            </p:stCondLst>
                            <p:childTnLst>
                              <p:par>
                                <p:cTn id="86" presetID="18" presetClass="entr" presetSubtype="12" fill="hold" nodeType="afterEffect">
                                  <p:stCondLst>
                                    <p:cond delay="0"/>
                                  </p:stCondLst>
                                  <p:childTnLst>
                                    <p:set>
                                      <p:cBhvr>
                                        <p:cTn id="87" dur="1" fill="hold">
                                          <p:stCondLst>
                                            <p:cond delay="0"/>
                                          </p:stCondLst>
                                        </p:cTn>
                                        <p:tgtEl>
                                          <p:spTgt spid="75787"/>
                                        </p:tgtEl>
                                        <p:attrNameLst>
                                          <p:attrName>style.visibility</p:attrName>
                                        </p:attrNameLst>
                                      </p:cBhvr>
                                      <p:to>
                                        <p:strVal val="visible"/>
                                      </p:to>
                                    </p:set>
                                    <p:animEffect transition="in" filter="strips(downLeft)">
                                      <p:cBhvr>
                                        <p:cTn id="88" dur="2000"/>
                                        <p:tgtEl>
                                          <p:spTgt spid="75787"/>
                                        </p:tgtEl>
                                      </p:cBhvr>
                                    </p:animEffect>
                                  </p:childTnLst>
                                </p:cTn>
                              </p:par>
                              <p:par>
                                <p:cTn id="89" presetID="18" presetClass="entr" presetSubtype="12" fill="hold" nodeType="withEffect">
                                  <p:stCondLst>
                                    <p:cond delay="0"/>
                                  </p:stCondLst>
                                  <p:childTnLst>
                                    <p:set>
                                      <p:cBhvr>
                                        <p:cTn id="90" dur="1" fill="hold">
                                          <p:stCondLst>
                                            <p:cond delay="0"/>
                                          </p:stCondLst>
                                        </p:cTn>
                                        <p:tgtEl>
                                          <p:spTgt spid="75786"/>
                                        </p:tgtEl>
                                        <p:attrNameLst>
                                          <p:attrName>style.visibility</p:attrName>
                                        </p:attrNameLst>
                                      </p:cBhvr>
                                      <p:to>
                                        <p:strVal val="visible"/>
                                      </p:to>
                                    </p:set>
                                    <p:animEffect transition="in" filter="strips(downLeft)">
                                      <p:cBhvr>
                                        <p:cTn id="91" dur="2000"/>
                                        <p:tgtEl>
                                          <p:spTgt spid="75786"/>
                                        </p:tgtEl>
                                      </p:cBhvr>
                                    </p:animEffect>
                                  </p:childTnLst>
                                </p:cTn>
                              </p:par>
                              <p:par>
                                <p:cTn id="92" presetID="18" presetClass="entr" presetSubtype="12" fill="hold" nodeType="withEffect">
                                  <p:stCondLst>
                                    <p:cond delay="0"/>
                                  </p:stCondLst>
                                  <p:childTnLst>
                                    <p:set>
                                      <p:cBhvr>
                                        <p:cTn id="93" dur="1" fill="hold">
                                          <p:stCondLst>
                                            <p:cond delay="0"/>
                                          </p:stCondLst>
                                        </p:cTn>
                                        <p:tgtEl>
                                          <p:spTgt spid="75788"/>
                                        </p:tgtEl>
                                        <p:attrNameLst>
                                          <p:attrName>style.visibility</p:attrName>
                                        </p:attrNameLst>
                                      </p:cBhvr>
                                      <p:to>
                                        <p:strVal val="visible"/>
                                      </p:to>
                                    </p:set>
                                    <p:animEffect transition="in" filter="strips(downLeft)">
                                      <p:cBhvr>
                                        <p:cTn id="94" dur="2000"/>
                                        <p:tgtEl>
                                          <p:spTgt spid="75788"/>
                                        </p:tgtEl>
                                      </p:cBhvr>
                                    </p:animEffect>
                                  </p:childTnLst>
                                </p:cTn>
                              </p:par>
                            </p:childTnLst>
                          </p:cTn>
                        </p:par>
                        <p:par>
                          <p:cTn id="95" fill="hold">
                            <p:stCondLst>
                              <p:cond delay="14500"/>
                            </p:stCondLst>
                            <p:childTnLst>
                              <p:par>
                                <p:cTn id="96" presetID="55" presetClass="entr" presetSubtype="0" fill="hold" grpId="0" nodeType="afterEffect">
                                  <p:stCondLst>
                                    <p:cond delay="0"/>
                                  </p:stCondLst>
                                  <p:childTnLst>
                                    <p:set>
                                      <p:cBhvr>
                                        <p:cTn id="97" dur="1" fill="hold">
                                          <p:stCondLst>
                                            <p:cond delay="0"/>
                                          </p:stCondLst>
                                        </p:cTn>
                                        <p:tgtEl>
                                          <p:spTgt spid="75856"/>
                                        </p:tgtEl>
                                        <p:attrNameLst>
                                          <p:attrName>style.visibility</p:attrName>
                                        </p:attrNameLst>
                                      </p:cBhvr>
                                      <p:to>
                                        <p:strVal val="visible"/>
                                      </p:to>
                                    </p:set>
                                    <p:anim calcmode="lin" valueType="num">
                                      <p:cBhvr>
                                        <p:cTn id="98" dur="500" fill="hold"/>
                                        <p:tgtEl>
                                          <p:spTgt spid="75856"/>
                                        </p:tgtEl>
                                        <p:attrNameLst>
                                          <p:attrName>ppt_w</p:attrName>
                                        </p:attrNameLst>
                                      </p:cBhvr>
                                      <p:tavLst>
                                        <p:tav tm="0">
                                          <p:val>
                                            <p:strVal val="#ppt_w*0.70"/>
                                          </p:val>
                                        </p:tav>
                                        <p:tav tm="100000">
                                          <p:val>
                                            <p:strVal val="#ppt_w"/>
                                          </p:val>
                                        </p:tav>
                                      </p:tavLst>
                                    </p:anim>
                                    <p:anim calcmode="lin" valueType="num">
                                      <p:cBhvr>
                                        <p:cTn id="99" dur="500" fill="hold"/>
                                        <p:tgtEl>
                                          <p:spTgt spid="75856"/>
                                        </p:tgtEl>
                                        <p:attrNameLst>
                                          <p:attrName>ppt_h</p:attrName>
                                        </p:attrNameLst>
                                      </p:cBhvr>
                                      <p:tavLst>
                                        <p:tav tm="0">
                                          <p:val>
                                            <p:strVal val="#ppt_h"/>
                                          </p:val>
                                        </p:tav>
                                        <p:tav tm="100000">
                                          <p:val>
                                            <p:strVal val="#ppt_h"/>
                                          </p:val>
                                        </p:tav>
                                      </p:tavLst>
                                    </p:anim>
                                    <p:animEffect transition="in" filter="fade">
                                      <p:cBhvr>
                                        <p:cTn id="100" dur="500"/>
                                        <p:tgtEl>
                                          <p:spTgt spid="75856"/>
                                        </p:tgtEl>
                                      </p:cBhvr>
                                    </p:animEffect>
                                  </p:childTnLst>
                                </p:cTn>
                              </p:par>
                            </p:childTnLst>
                          </p:cTn>
                        </p:par>
                        <p:par>
                          <p:cTn id="101" fill="hold">
                            <p:stCondLst>
                              <p:cond delay="15000"/>
                            </p:stCondLst>
                            <p:childTnLst>
                              <p:par>
                                <p:cTn id="102" presetID="2" presetClass="entr" presetSubtype="1" fill="hold" nodeType="afterEffect">
                                  <p:stCondLst>
                                    <p:cond delay="0"/>
                                  </p:stCondLst>
                                  <p:childTnLst>
                                    <p:set>
                                      <p:cBhvr>
                                        <p:cTn id="103" dur="1" fill="hold">
                                          <p:stCondLst>
                                            <p:cond delay="0"/>
                                          </p:stCondLst>
                                        </p:cTn>
                                        <p:tgtEl>
                                          <p:spTgt spid="75844"/>
                                        </p:tgtEl>
                                        <p:attrNameLst>
                                          <p:attrName>style.visibility</p:attrName>
                                        </p:attrNameLst>
                                      </p:cBhvr>
                                      <p:to>
                                        <p:strVal val="visible"/>
                                      </p:to>
                                    </p:set>
                                    <p:anim calcmode="lin" valueType="num">
                                      <p:cBhvr additive="base">
                                        <p:cTn id="104" dur="1000" fill="hold"/>
                                        <p:tgtEl>
                                          <p:spTgt spid="75844"/>
                                        </p:tgtEl>
                                        <p:attrNameLst>
                                          <p:attrName>ppt_x</p:attrName>
                                        </p:attrNameLst>
                                      </p:cBhvr>
                                      <p:tavLst>
                                        <p:tav tm="0">
                                          <p:val>
                                            <p:strVal val="#ppt_x"/>
                                          </p:val>
                                        </p:tav>
                                        <p:tav tm="100000">
                                          <p:val>
                                            <p:strVal val="#ppt_x"/>
                                          </p:val>
                                        </p:tav>
                                      </p:tavLst>
                                    </p:anim>
                                    <p:anim calcmode="lin" valueType="num">
                                      <p:cBhvr additive="base">
                                        <p:cTn id="105" dur="1000" fill="hold"/>
                                        <p:tgtEl>
                                          <p:spTgt spid="75844"/>
                                        </p:tgtEl>
                                        <p:attrNameLst>
                                          <p:attrName>ppt_y</p:attrName>
                                        </p:attrNameLst>
                                      </p:cBhvr>
                                      <p:tavLst>
                                        <p:tav tm="0">
                                          <p:val>
                                            <p:strVal val="0-#ppt_h/2"/>
                                          </p:val>
                                        </p:tav>
                                        <p:tav tm="100000">
                                          <p:val>
                                            <p:strVal val="#ppt_y"/>
                                          </p:val>
                                        </p:tav>
                                      </p:tavLst>
                                    </p:anim>
                                  </p:childTnLst>
                                </p:cTn>
                              </p:par>
                            </p:childTnLst>
                          </p:cTn>
                        </p:par>
                        <p:par>
                          <p:cTn id="106" fill="hold">
                            <p:stCondLst>
                              <p:cond delay="16000"/>
                            </p:stCondLst>
                            <p:childTnLst>
                              <p:par>
                                <p:cTn id="107" presetID="3" presetClass="entr" presetSubtype="10" fill="hold" grpId="0" nodeType="afterEffect">
                                  <p:stCondLst>
                                    <p:cond delay="0"/>
                                  </p:stCondLst>
                                  <p:childTnLst>
                                    <p:set>
                                      <p:cBhvr>
                                        <p:cTn id="108" dur="1" fill="hold">
                                          <p:stCondLst>
                                            <p:cond delay="0"/>
                                          </p:stCondLst>
                                        </p:cTn>
                                        <p:tgtEl>
                                          <p:spTgt spid="75859"/>
                                        </p:tgtEl>
                                        <p:attrNameLst>
                                          <p:attrName>style.visibility</p:attrName>
                                        </p:attrNameLst>
                                      </p:cBhvr>
                                      <p:to>
                                        <p:strVal val="visible"/>
                                      </p:to>
                                    </p:set>
                                    <p:animEffect transition="in" filter="blinds(horizontal)">
                                      <p:cBhvr>
                                        <p:cTn id="109" dur="500"/>
                                        <p:tgtEl>
                                          <p:spTgt spid="75859"/>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75857"/>
                                        </p:tgtEl>
                                        <p:attrNameLst>
                                          <p:attrName>style.visibility</p:attrName>
                                        </p:attrNameLst>
                                      </p:cBhvr>
                                      <p:to>
                                        <p:strVal val="visible"/>
                                      </p:to>
                                    </p:set>
                                    <p:animEffect transition="in" filter="wipe(down)">
                                      <p:cBhvr>
                                        <p:cTn id="112" dur="500"/>
                                        <p:tgtEl>
                                          <p:spTgt spid="75857"/>
                                        </p:tgtEl>
                                      </p:cBhvr>
                                    </p:animEffect>
                                  </p:childTnLst>
                                </p:cTn>
                              </p:par>
                            </p:childTnLst>
                          </p:cTn>
                        </p:par>
                        <p:par>
                          <p:cTn id="113" fill="hold">
                            <p:stCondLst>
                              <p:cond delay="16500"/>
                            </p:stCondLst>
                            <p:childTnLst>
                              <p:par>
                                <p:cTn id="114" presetID="18" presetClass="entr" presetSubtype="6" fill="hold" nodeType="afterEffect">
                                  <p:stCondLst>
                                    <p:cond delay="0"/>
                                  </p:stCondLst>
                                  <p:childTnLst>
                                    <p:set>
                                      <p:cBhvr>
                                        <p:cTn id="115" dur="1" fill="hold">
                                          <p:stCondLst>
                                            <p:cond delay="0"/>
                                          </p:stCondLst>
                                        </p:cTn>
                                        <p:tgtEl>
                                          <p:spTgt spid="75846"/>
                                        </p:tgtEl>
                                        <p:attrNameLst>
                                          <p:attrName>style.visibility</p:attrName>
                                        </p:attrNameLst>
                                      </p:cBhvr>
                                      <p:to>
                                        <p:strVal val="visible"/>
                                      </p:to>
                                    </p:set>
                                    <p:animEffect transition="in" filter="strips(downRight)">
                                      <p:cBhvr>
                                        <p:cTn id="116" dur="1000"/>
                                        <p:tgtEl>
                                          <p:spTgt spid="75846"/>
                                        </p:tgtEl>
                                      </p:cBhvr>
                                    </p:animEffect>
                                  </p:childTnLst>
                                </p:cTn>
                              </p:par>
                            </p:childTnLst>
                          </p:cTn>
                        </p:par>
                        <p:par>
                          <p:cTn id="117" fill="hold">
                            <p:stCondLst>
                              <p:cond delay="17500"/>
                            </p:stCondLst>
                            <p:childTnLst>
                              <p:par>
                                <p:cTn id="118" presetID="18" presetClass="entr" presetSubtype="3" fill="hold" nodeType="afterEffect">
                                  <p:stCondLst>
                                    <p:cond delay="0"/>
                                  </p:stCondLst>
                                  <p:childTnLst>
                                    <p:set>
                                      <p:cBhvr>
                                        <p:cTn id="119" dur="1" fill="hold">
                                          <p:stCondLst>
                                            <p:cond delay="0"/>
                                          </p:stCondLst>
                                        </p:cTn>
                                        <p:tgtEl>
                                          <p:spTgt spid="75797"/>
                                        </p:tgtEl>
                                        <p:attrNameLst>
                                          <p:attrName>style.visibility</p:attrName>
                                        </p:attrNameLst>
                                      </p:cBhvr>
                                      <p:to>
                                        <p:strVal val="visible"/>
                                      </p:to>
                                    </p:set>
                                    <p:animEffect transition="in" filter="strips(upRight)">
                                      <p:cBhvr>
                                        <p:cTn id="120" dur="2000"/>
                                        <p:tgtEl>
                                          <p:spTgt spid="75797"/>
                                        </p:tgtEl>
                                      </p:cBhvr>
                                    </p:animEffect>
                                  </p:childTnLst>
                                </p:cTn>
                              </p:par>
                            </p:childTnLst>
                          </p:cTn>
                        </p:par>
                        <p:par>
                          <p:cTn id="121" fill="hold">
                            <p:stCondLst>
                              <p:cond delay="19500"/>
                            </p:stCondLst>
                            <p:childTnLst>
                              <p:par>
                                <p:cTn id="122" presetID="18" presetClass="entr" presetSubtype="3" fill="hold" nodeType="afterEffect">
                                  <p:stCondLst>
                                    <p:cond delay="0"/>
                                  </p:stCondLst>
                                  <p:childTnLst>
                                    <p:set>
                                      <p:cBhvr>
                                        <p:cTn id="123" dur="1" fill="hold">
                                          <p:stCondLst>
                                            <p:cond delay="0"/>
                                          </p:stCondLst>
                                        </p:cTn>
                                        <p:tgtEl>
                                          <p:spTgt spid="75796"/>
                                        </p:tgtEl>
                                        <p:attrNameLst>
                                          <p:attrName>style.visibility</p:attrName>
                                        </p:attrNameLst>
                                      </p:cBhvr>
                                      <p:to>
                                        <p:strVal val="visible"/>
                                      </p:to>
                                    </p:set>
                                    <p:animEffect transition="in" filter="strips(upRight)">
                                      <p:cBhvr>
                                        <p:cTn id="124" dur="2000"/>
                                        <p:tgtEl>
                                          <p:spTgt spid="75796"/>
                                        </p:tgtEl>
                                      </p:cBhvr>
                                    </p:animEffect>
                                  </p:childTnLst>
                                </p:cTn>
                              </p:par>
                              <p:par>
                                <p:cTn id="125" presetID="18" presetClass="entr" presetSubtype="3" fill="hold" nodeType="withEffect">
                                  <p:stCondLst>
                                    <p:cond delay="0"/>
                                  </p:stCondLst>
                                  <p:childTnLst>
                                    <p:set>
                                      <p:cBhvr>
                                        <p:cTn id="126" dur="1" fill="hold">
                                          <p:stCondLst>
                                            <p:cond delay="0"/>
                                          </p:stCondLst>
                                        </p:cTn>
                                        <p:tgtEl>
                                          <p:spTgt spid="75800"/>
                                        </p:tgtEl>
                                        <p:attrNameLst>
                                          <p:attrName>style.visibility</p:attrName>
                                        </p:attrNameLst>
                                      </p:cBhvr>
                                      <p:to>
                                        <p:strVal val="visible"/>
                                      </p:to>
                                    </p:set>
                                    <p:animEffect transition="in" filter="strips(upRight)">
                                      <p:cBhvr>
                                        <p:cTn id="127" dur="2000"/>
                                        <p:tgtEl>
                                          <p:spTgt spid="75800"/>
                                        </p:tgtEl>
                                      </p:cBhvr>
                                    </p:animEffect>
                                  </p:childTnLst>
                                </p:cTn>
                              </p:par>
                              <p:par>
                                <p:cTn id="128" presetID="18" presetClass="entr" presetSubtype="3" fill="hold" nodeType="withEffect">
                                  <p:stCondLst>
                                    <p:cond delay="0"/>
                                  </p:stCondLst>
                                  <p:childTnLst>
                                    <p:set>
                                      <p:cBhvr>
                                        <p:cTn id="129" dur="1" fill="hold">
                                          <p:stCondLst>
                                            <p:cond delay="0"/>
                                          </p:stCondLst>
                                        </p:cTn>
                                        <p:tgtEl>
                                          <p:spTgt spid="75799"/>
                                        </p:tgtEl>
                                        <p:attrNameLst>
                                          <p:attrName>style.visibility</p:attrName>
                                        </p:attrNameLst>
                                      </p:cBhvr>
                                      <p:to>
                                        <p:strVal val="visible"/>
                                      </p:to>
                                    </p:set>
                                    <p:animEffect transition="in" filter="strips(upRight)">
                                      <p:cBhvr>
                                        <p:cTn id="130" dur="2000"/>
                                        <p:tgtEl>
                                          <p:spTgt spid="75799"/>
                                        </p:tgtEl>
                                      </p:cBhvr>
                                    </p:animEffect>
                                  </p:childTnLst>
                                </p:cTn>
                              </p:par>
                              <p:par>
                                <p:cTn id="131" presetID="18" presetClass="entr" presetSubtype="3" fill="hold" nodeType="withEffect">
                                  <p:stCondLst>
                                    <p:cond delay="0"/>
                                  </p:stCondLst>
                                  <p:childTnLst>
                                    <p:set>
                                      <p:cBhvr>
                                        <p:cTn id="132" dur="1" fill="hold">
                                          <p:stCondLst>
                                            <p:cond delay="0"/>
                                          </p:stCondLst>
                                        </p:cTn>
                                        <p:tgtEl>
                                          <p:spTgt spid="75798"/>
                                        </p:tgtEl>
                                        <p:attrNameLst>
                                          <p:attrName>style.visibility</p:attrName>
                                        </p:attrNameLst>
                                      </p:cBhvr>
                                      <p:to>
                                        <p:strVal val="visible"/>
                                      </p:to>
                                    </p:set>
                                    <p:animEffect transition="in" filter="strips(upRight)">
                                      <p:cBhvr>
                                        <p:cTn id="133" dur="2000"/>
                                        <p:tgtEl>
                                          <p:spTgt spid="75798"/>
                                        </p:tgtEl>
                                      </p:cBhvr>
                                    </p:animEffect>
                                  </p:childTnLst>
                                </p:cTn>
                              </p:par>
                              <p:par>
                                <p:cTn id="134" presetID="18" presetClass="entr" presetSubtype="3" fill="hold" nodeType="withEffect">
                                  <p:stCondLst>
                                    <p:cond delay="0"/>
                                  </p:stCondLst>
                                  <p:childTnLst>
                                    <p:set>
                                      <p:cBhvr>
                                        <p:cTn id="135" dur="1" fill="hold">
                                          <p:stCondLst>
                                            <p:cond delay="0"/>
                                          </p:stCondLst>
                                        </p:cTn>
                                        <p:tgtEl>
                                          <p:spTgt spid="75801"/>
                                        </p:tgtEl>
                                        <p:attrNameLst>
                                          <p:attrName>style.visibility</p:attrName>
                                        </p:attrNameLst>
                                      </p:cBhvr>
                                      <p:to>
                                        <p:strVal val="visible"/>
                                      </p:to>
                                    </p:set>
                                    <p:animEffect transition="in" filter="strips(upRight)">
                                      <p:cBhvr>
                                        <p:cTn id="136" dur="2000"/>
                                        <p:tgtEl>
                                          <p:spTgt spid="75801"/>
                                        </p:tgtEl>
                                      </p:cBhvr>
                                    </p:animEffect>
                                  </p:childTnLst>
                                </p:cTn>
                              </p:par>
                            </p:childTnLst>
                          </p:cTn>
                        </p:par>
                        <p:par>
                          <p:cTn id="137" fill="hold">
                            <p:stCondLst>
                              <p:cond delay="21500"/>
                            </p:stCondLst>
                            <p:childTnLst>
                              <p:par>
                                <p:cTn id="138" presetID="3" presetClass="entr" presetSubtype="10" fill="hold" grpId="0" nodeType="afterEffect">
                                  <p:stCondLst>
                                    <p:cond delay="0"/>
                                  </p:stCondLst>
                                  <p:childTnLst>
                                    <p:set>
                                      <p:cBhvr>
                                        <p:cTn id="139" dur="1" fill="hold">
                                          <p:stCondLst>
                                            <p:cond delay="0"/>
                                          </p:stCondLst>
                                        </p:cTn>
                                        <p:tgtEl>
                                          <p:spTgt spid="75858"/>
                                        </p:tgtEl>
                                        <p:attrNameLst>
                                          <p:attrName>style.visibility</p:attrName>
                                        </p:attrNameLst>
                                      </p:cBhvr>
                                      <p:to>
                                        <p:strVal val="visible"/>
                                      </p:to>
                                    </p:set>
                                    <p:animEffect transition="in" filter="blinds(horizontal)">
                                      <p:cBhvr>
                                        <p:cTn id="140" dur="500"/>
                                        <p:tgtEl>
                                          <p:spTgt spid="758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851" grpId="0" bldLvl="0" animBg="1"/>
      <p:bldP spid="75853" grpId="0"/>
      <p:bldP spid="75854" grpId="0" bldLvl="0" animBg="1"/>
      <p:bldP spid="75855" grpId="0"/>
      <p:bldP spid="75856" grpId="0"/>
      <p:bldP spid="75857" grpId="0" bldLvl="0" animBg="1"/>
      <p:bldP spid="75858" grpId="0"/>
      <p:bldP spid="75859" grpId="0"/>
      <p:bldP spid="75860" grpId="0" bldLvl="0" animBg="1"/>
      <p:bldP spid="7586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5059" name="Text Box 3"/>
          <p:cNvSpPr txBox="1"/>
          <p:nvPr/>
        </p:nvSpPr>
        <p:spPr>
          <a:xfrm>
            <a:off x="4282758" y="6121083"/>
            <a:ext cx="3625850" cy="521970"/>
          </a:xfrm>
          <a:prstGeom prst="rect">
            <a:avLst/>
          </a:prstGeom>
          <a:noFill/>
          <a:ln w="9525">
            <a:noFill/>
          </a:ln>
        </p:spPr>
        <p:txBody>
          <a:bodyPr>
            <a:spAutoFit/>
          </a:bodyPr>
          <a:p>
            <a:pPr algn="ctr"/>
            <a:r>
              <a:rPr lang="zh-CN" altLang="en-US" sz="2800" b="1" dirty="0">
                <a:solidFill>
                  <a:srgbClr val="FF0000"/>
                </a:solidFill>
                <a:latin typeface="Arial" panose="020B0604020202020204" pitchFamily="34" charset="0"/>
                <a:ea typeface="黑体" panose="02010609060101010101" charset="-122"/>
              </a:rPr>
              <a:t>北伐誓师大会</a:t>
            </a:r>
            <a:endParaRPr lang="zh-CN" altLang="en-US" sz="2800" b="1" dirty="0">
              <a:solidFill>
                <a:srgbClr val="FF0000"/>
              </a:solidFill>
              <a:latin typeface="Arial" panose="020B0604020202020204" pitchFamily="34" charset="0"/>
              <a:ea typeface="黑体" panose="02010609060101010101" charset="-122"/>
            </a:endParaRPr>
          </a:p>
        </p:txBody>
      </p:sp>
      <p:pic>
        <p:nvPicPr>
          <p:cNvPr id="45060" name="Picture 4" descr="誓师北伐"/>
          <p:cNvPicPr>
            <a:picLocks noChangeAspect="1"/>
          </p:cNvPicPr>
          <p:nvPr/>
        </p:nvPicPr>
        <p:blipFill>
          <a:blip r:embed="rId1"/>
          <a:stretch>
            <a:fillRect/>
          </a:stretch>
        </p:blipFill>
        <p:spPr>
          <a:xfrm>
            <a:off x="897890" y="217805"/>
            <a:ext cx="10637520" cy="5696585"/>
          </a:xfrm>
          <a:prstGeom prst="rect">
            <a:avLst/>
          </a:prstGeom>
          <a:noFill/>
          <a:ln w="9525">
            <a:noFill/>
          </a:ln>
        </p:spPr>
      </p:pic>
      <p:sp>
        <p:nvSpPr>
          <p:cNvPr id="9228" name="矩形 9227"/>
          <p:cNvSpPr/>
          <p:nvPr/>
        </p:nvSpPr>
        <p:spPr>
          <a:xfrm>
            <a:off x="2103120" y="1653858"/>
            <a:ext cx="7386955" cy="2984500"/>
          </a:xfrm>
          <a:prstGeom prst="rect">
            <a:avLst/>
          </a:prstGeom>
          <a:solidFill>
            <a:schemeClr val="bg1"/>
          </a:solidFill>
          <a:ln w="9525">
            <a:noFill/>
          </a:ln>
        </p:spPr>
        <p:txBody>
          <a:bodyPr wrap="square" anchor="ctr">
            <a:spAutoFit/>
          </a:bodyPr>
          <a:p>
            <a:pPr eaLnBrk="0" hangingPunct="0">
              <a:buClr>
                <a:schemeClr val="bg1"/>
              </a:buClr>
            </a:pPr>
            <a:r>
              <a:rPr lang="zh-CN" altLang="en-US" sz="4000" b="1" dirty="0">
                <a:solidFill>
                  <a:srgbClr val="000099"/>
                </a:solidFill>
                <a:latin typeface="Times New Roman" panose="02020603050405020304" pitchFamily="2" charset="0"/>
              </a:rPr>
              <a:t>打倒列强，打倒列强。</a:t>
            </a:r>
            <a:endParaRPr lang="zh-CN" altLang="en-US" sz="4000" b="1" dirty="0">
              <a:solidFill>
                <a:srgbClr val="000099"/>
              </a:solidFill>
              <a:latin typeface="Times New Roman" panose="02020603050405020304" pitchFamily="2" charset="0"/>
            </a:endParaRPr>
          </a:p>
          <a:p>
            <a:pPr eaLnBrk="0" hangingPunct="0">
              <a:buClr>
                <a:schemeClr val="bg1"/>
              </a:buClr>
            </a:pPr>
            <a:r>
              <a:rPr lang="zh-CN" altLang="en-US" sz="4000" b="1" dirty="0">
                <a:solidFill>
                  <a:srgbClr val="000099"/>
                </a:solidFill>
                <a:latin typeface="Times New Roman" panose="02020603050405020304" pitchFamily="2" charset="0"/>
              </a:rPr>
              <a:t>除军阀，除军阀。</a:t>
            </a:r>
            <a:endParaRPr lang="zh-CN" altLang="en-US" sz="4000" b="1" dirty="0">
              <a:solidFill>
                <a:srgbClr val="000099"/>
              </a:solidFill>
              <a:latin typeface="Times New Roman" panose="02020603050405020304" pitchFamily="2" charset="0"/>
            </a:endParaRPr>
          </a:p>
          <a:p>
            <a:pPr eaLnBrk="0" hangingPunct="0">
              <a:buClr>
                <a:schemeClr val="bg1"/>
              </a:buClr>
            </a:pPr>
            <a:r>
              <a:rPr lang="zh-CN" altLang="en-US" sz="4000" b="1" dirty="0">
                <a:solidFill>
                  <a:srgbClr val="000099"/>
                </a:solidFill>
                <a:latin typeface="Times New Roman" panose="02020603050405020304" pitchFamily="2" charset="0"/>
              </a:rPr>
              <a:t>国民革命成功，国民革命成功。齐欢唱，齐欢唱。</a:t>
            </a:r>
            <a:endParaRPr lang="zh-CN" altLang="en-US" sz="4000" b="1" dirty="0">
              <a:solidFill>
                <a:srgbClr val="000099"/>
              </a:solidFill>
              <a:latin typeface="Times New Roman" panose="02020603050405020304" pitchFamily="2" charset="0"/>
            </a:endParaRPr>
          </a:p>
          <a:p>
            <a:pPr eaLnBrk="0" hangingPunct="0">
              <a:buClr>
                <a:schemeClr val="bg1"/>
              </a:buClr>
            </a:pPr>
            <a:r>
              <a:rPr lang="en-US" altLang="zh-CN" sz="2800" b="1" dirty="0">
                <a:solidFill>
                  <a:srgbClr val="000099"/>
                </a:solidFill>
                <a:latin typeface="Times New Roman" panose="02020603050405020304" pitchFamily="2" charset="0"/>
              </a:rPr>
              <a:t>            ——</a:t>
            </a:r>
            <a:r>
              <a:rPr lang="zh-CN" altLang="en-US" sz="2800" b="1" dirty="0">
                <a:solidFill>
                  <a:srgbClr val="000099"/>
                </a:solidFill>
                <a:latin typeface="Times New Roman" panose="02020603050405020304" pitchFamily="2" charset="0"/>
              </a:rPr>
              <a:t>《国民革命军军歌》（北伐时期）</a:t>
            </a:r>
            <a:endParaRPr lang="zh-CN" altLang="en-US" sz="2800" b="1" dirty="0">
              <a:solidFill>
                <a:srgbClr val="000099"/>
              </a:solidFill>
              <a:latin typeface="Times New Roman" panose="02020603050405020304"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28"/>
                                        </p:tgtEl>
                                        <p:attrNameLst>
                                          <p:attrName>style.visibility</p:attrName>
                                        </p:attrNameLst>
                                      </p:cBhvr>
                                      <p:to>
                                        <p:strVal val="visible"/>
                                      </p:to>
                                    </p:set>
                                    <p:animEffect transition="in" filter="blinds(horizontal)">
                                      <p:cBhvr>
                                        <p:cTn id="7" dur="500"/>
                                        <p:tgtEl>
                                          <p:spTgt spid="9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8" grpId="0" bldLvl="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838200" y="258445"/>
            <a:ext cx="10515600" cy="819150"/>
          </a:xfrm>
        </p:spPr>
        <p:txBody>
          <a:bodyPr/>
          <a:p>
            <a:r>
              <a:rPr lang="en-US" altLang="zh-CN" sz="3600" b="1"/>
              <a:t>3</a:t>
            </a:r>
            <a:r>
              <a:rPr lang="zh-CN" altLang="en-US" sz="3600" b="1"/>
              <a:t>、国民大革命的失败</a:t>
            </a:r>
            <a:endParaRPr lang="zh-CN" altLang="en-US" sz="3600" b="1"/>
          </a:p>
        </p:txBody>
      </p:sp>
      <p:sp>
        <p:nvSpPr>
          <p:cNvPr id="3" name="内容占位符 2"/>
          <p:cNvSpPr>
            <a:spLocks noGrp="1"/>
          </p:cNvSpPr>
          <p:nvPr>
            <p:ph idx="1"/>
          </p:nvPr>
        </p:nvSpPr>
        <p:spPr>
          <a:xfrm>
            <a:off x="838200" y="1420495"/>
            <a:ext cx="9657715" cy="4351655"/>
          </a:xfrm>
        </p:spPr>
        <p:txBody>
          <a:bodyPr>
            <a:normAutofit lnSpcReduction="10000"/>
          </a:bodyPr>
          <a:p>
            <a:pPr marL="0" indent="0">
              <a:buNone/>
            </a:pPr>
            <a:r>
              <a:rPr lang="zh-CN" altLang="en-US" sz="3200" b="1">
                <a:latin typeface="Times New Roman" panose="02020603050405020304" pitchFamily="2" charset="0"/>
                <a:cs typeface="Times New Roman" panose="02020603050405020304" pitchFamily="2" charset="0"/>
              </a:rPr>
              <a:t>（</a:t>
            </a:r>
            <a:r>
              <a:rPr lang="en-US" altLang="zh-CN" sz="3200" b="1">
                <a:latin typeface="Times New Roman" panose="02020603050405020304" pitchFamily="2" charset="0"/>
                <a:cs typeface="Times New Roman" panose="02020603050405020304" pitchFamily="2" charset="0"/>
              </a:rPr>
              <a:t>1</a:t>
            </a:r>
            <a:r>
              <a:rPr lang="zh-CN" altLang="en-US" sz="3200" b="1">
                <a:latin typeface="Times New Roman" panose="02020603050405020304" pitchFamily="2" charset="0"/>
                <a:cs typeface="Times New Roman" panose="02020603050405020304" pitchFamily="2" charset="0"/>
              </a:rPr>
              <a:t>）</a:t>
            </a:r>
            <a:r>
              <a:rPr lang="zh-CN" altLang="en-US" sz="3200" b="1"/>
              <a:t>标志：</a:t>
            </a:r>
            <a:r>
              <a:rPr lang="en-US" altLang="zh-CN" sz="3200" b="1"/>
              <a:t>1927</a:t>
            </a:r>
            <a:r>
              <a:rPr lang="zh-CN" altLang="en-US" sz="3200" b="1"/>
              <a:t>年，蒋介石和汪精卫分别制造了</a:t>
            </a:r>
            <a:endParaRPr lang="zh-CN" altLang="en-US" sz="3200" b="1"/>
          </a:p>
          <a:p>
            <a:pPr marL="0" indent="0">
              <a:buNone/>
            </a:pPr>
            <a:r>
              <a:rPr lang="zh-CN" altLang="en-US" sz="3200" b="1">
                <a:solidFill>
                  <a:srgbClr val="FF0000"/>
                </a:solidFill>
              </a:rPr>
              <a:t>              四一二政变</a:t>
            </a:r>
            <a:r>
              <a:rPr lang="zh-CN" altLang="en-US" sz="3200" b="1">
                <a:solidFill>
                  <a:schemeClr val="tx1"/>
                </a:solidFill>
              </a:rPr>
              <a:t>（上海）</a:t>
            </a:r>
            <a:r>
              <a:rPr lang="zh-CN" altLang="en-US" sz="3200" b="1"/>
              <a:t>和</a:t>
            </a:r>
            <a:r>
              <a:rPr lang="zh-CN" altLang="en-US" sz="3200" b="1">
                <a:solidFill>
                  <a:srgbClr val="FF0000"/>
                </a:solidFill>
              </a:rPr>
              <a:t>七一五政变</a:t>
            </a:r>
            <a:r>
              <a:rPr lang="zh-CN" altLang="en-US" sz="3200" b="1">
                <a:solidFill>
                  <a:schemeClr val="tx1"/>
                </a:solidFill>
              </a:rPr>
              <a:t>（武汉）</a:t>
            </a:r>
            <a:r>
              <a:rPr lang="zh-CN" altLang="en-US" sz="3200" b="1"/>
              <a:t>。</a:t>
            </a:r>
            <a:endParaRPr lang="zh-CN" altLang="en-US" sz="3200" b="1"/>
          </a:p>
          <a:p>
            <a:pPr marL="0" indent="0">
              <a:buNone/>
            </a:pPr>
            <a:r>
              <a:rPr lang="zh-CN" altLang="en-US" sz="3200" b="1">
                <a:latin typeface="宋体" panose="02010600030101010101" pitchFamily="2" charset="-122"/>
                <a:ea typeface="宋体" panose="02010600030101010101" pitchFamily="2" charset="-122"/>
                <a:cs typeface="宋体" panose="02010600030101010101" pitchFamily="2" charset="-122"/>
              </a:rPr>
              <a:t>（</a:t>
            </a:r>
            <a:r>
              <a:rPr lang="en-US" altLang="zh-CN" sz="3200" b="1">
                <a:latin typeface="宋体" panose="02010600030101010101" pitchFamily="2" charset="-122"/>
                <a:ea typeface="宋体" panose="02010600030101010101" pitchFamily="2" charset="-122"/>
                <a:cs typeface="宋体" panose="02010600030101010101" pitchFamily="2" charset="-122"/>
              </a:rPr>
              <a:t>2</a:t>
            </a:r>
            <a:r>
              <a:rPr lang="zh-CN" altLang="en-US" sz="3200" b="1">
                <a:latin typeface="宋体" panose="02010600030101010101" pitchFamily="2" charset="-122"/>
                <a:ea typeface="宋体" panose="02010600030101010101" pitchFamily="2" charset="-122"/>
                <a:cs typeface="宋体" panose="02010600030101010101" pitchFamily="2" charset="-122"/>
              </a:rPr>
              <a:t>）</a:t>
            </a:r>
            <a:r>
              <a:rPr lang="zh-CN" altLang="en-US" sz="3200" b="1"/>
              <a:t>失败原因：</a:t>
            </a:r>
            <a:endParaRPr lang="zh-CN" altLang="en-US" sz="3200" b="1"/>
          </a:p>
          <a:p>
            <a:r>
              <a:rPr lang="zh-CN" altLang="en-US" sz="3200" b="1"/>
              <a:t>客观原因：</a:t>
            </a:r>
            <a:r>
              <a:rPr lang="zh-CN" altLang="en-US" sz="3200" b="1">
                <a:latin typeface="Calibri" panose="020F0502020204030204" charset="0"/>
              </a:rPr>
              <a:t>①</a:t>
            </a:r>
            <a:r>
              <a:rPr lang="zh-CN" altLang="en-US" sz="3200" b="1"/>
              <a:t>国民党右派背叛革命</a:t>
            </a:r>
            <a:endParaRPr lang="zh-CN" altLang="en-US" sz="3200" b="1"/>
          </a:p>
          <a:p>
            <a:pPr marL="0" indent="0">
              <a:buNone/>
            </a:pPr>
            <a:r>
              <a:rPr lang="zh-CN" altLang="en-US" sz="3200" b="1"/>
              <a:t>  </a:t>
            </a:r>
            <a:r>
              <a:rPr lang="zh-CN" altLang="en-US" sz="3200" b="1">
                <a:latin typeface="Calibri" panose="020F0502020204030204" charset="0"/>
                <a:sym typeface="+mn-ea"/>
              </a:rPr>
              <a:t>②</a:t>
            </a:r>
            <a:r>
              <a:rPr lang="zh-CN" altLang="en-US" sz="3200" b="1"/>
              <a:t>中外反动势力的联合绞杀</a:t>
            </a:r>
            <a:endParaRPr lang="zh-CN" altLang="en-US" sz="3200" b="1"/>
          </a:p>
          <a:p>
            <a:r>
              <a:rPr lang="zh-CN" altLang="en-US" sz="3200" b="1"/>
              <a:t>主观原因：中共犯了</a:t>
            </a:r>
            <a:endParaRPr lang="zh-CN" altLang="en-US" sz="3200" b="1"/>
          </a:p>
          <a:p>
            <a:pPr marL="0" indent="0">
              <a:buNone/>
            </a:pPr>
            <a:r>
              <a:rPr lang="zh-CN" altLang="en-US" sz="3200" b="1" u="sng">
                <a:solidFill>
                  <a:srgbClr val="FF0000"/>
                </a:solidFill>
              </a:rPr>
              <a:t>右倾机会主义错误</a:t>
            </a:r>
            <a:r>
              <a:rPr lang="zh-CN" altLang="en-US" sz="3200" b="1"/>
              <a:t>，放弃了</a:t>
            </a:r>
            <a:endParaRPr lang="zh-CN" altLang="en-US" sz="3200" b="1"/>
          </a:p>
          <a:p>
            <a:pPr marL="0" indent="0">
              <a:buNone/>
            </a:pPr>
            <a:r>
              <a:rPr lang="zh-CN" altLang="en-US" sz="3200" b="1"/>
              <a:t>对革命和武装的领导权。 </a:t>
            </a:r>
            <a:endParaRPr lang="zh-CN" altLang="en-US" sz="3200" b="1"/>
          </a:p>
        </p:txBody>
      </p:sp>
      <p:sp>
        <p:nvSpPr>
          <p:cNvPr id="36879" name="AutoShape 15"/>
          <p:cNvSpPr/>
          <p:nvPr/>
        </p:nvSpPr>
        <p:spPr>
          <a:xfrm>
            <a:off x="7348220" y="2466975"/>
            <a:ext cx="4731385" cy="4293870"/>
          </a:xfrm>
          <a:prstGeom prst="wedgeRoundRectCallout">
            <a:avLst>
              <a:gd name="adj1" fmla="val -114528"/>
              <a:gd name="adj2" fmla="val 6225"/>
              <a:gd name="adj3" fmla="val 16667"/>
            </a:avLst>
          </a:prstGeom>
          <a:solidFill>
            <a:srgbClr val="CC9900"/>
          </a:solidFill>
          <a:ln w="9525" cap="flat" cmpd="sng">
            <a:solidFill>
              <a:srgbClr val="000000"/>
            </a:solidFill>
            <a:prstDash val="solid"/>
            <a:miter/>
            <a:headEnd type="none" w="med" len="med"/>
            <a:tailEnd type="none" w="med" len="med"/>
          </a:ln>
        </p:spPr>
        <p:txBody>
          <a:bodyPr/>
          <a:p>
            <a:pPr>
              <a:spcBef>
                <a:spcPct val="50000"/>
              </a:spcBef>
            </a:pPr>
            <a:r>
              <a:rPr lang="zh-CN" altLang="en-US" sz="3600" b="1" dirty="0">
                <a:latin typeface="Arial" panose="020B0604020202020204" pitchFamily="34" charset="0"/>
              </a:rPr>
              <a:t>中国革命目前的任务，只是进行国民革命，国民党是代表国民革命运动的党，主张“</a:t>
            </a:r>
            <a:r>
              <a:rPr lang="zh-CN" altLang="en-US" sz="3600" b="1" dirty="0">
                <a:solidFill>
                  <a:srgbClr val="FF0000"/>
                </a:solidFill>
                <a:latin typeface="Arial" panose="020B0604020202020204" pitchFamily="34" charset="0"/>
              </a:rPr>
              <a:t>一切工作归国民党</a:t>
            </a:r>
            <a:r>
              <a:rPr lang="zh-CN" altLang="en-US" sz="3600" b="1" dirty="0">
                <a:latin typeface="Arial" panose="020B0604020202020204" pitchFamily="34" charset="0"/>
              </a:rPr>
              <a:t>”。</a:t>
            </a:r>
            <a:endParaRPr lang="zh-CN" altLang="en-US" sz="3600" b="1" dirty="0">
              <a:latin typeface="Arial" panose="020B0604020202020204" pitchFamily="34" charset="0"/>
            </a:endParaRPr>
          </a:p>
          <a:p>
            <a:pPr>
              <a:spcBef>
                <a:spcPct val="50000"/>
              </a:spcBef>
            </a:pPr>
            <a:r>
              <a:rPr lang="en-US" altLang="zh-CN" sz="3200" b="1" dirty="0">
                <a:latin typeface="Arial" panose="020B0604020202020204" pitchFamily="34" charset="0"/>
                <a:sym typeface="+mn-ea"/>
              </a:rPr>
              <a:t>       ——</a:t>
            </a:r>
            <a:r>
              <a:rPr lang="zh-CN" altLang="en-US" sz="3200" b="1" dirty="0">
                <a:latin typeface="Arial" panose="020B0604020202020204" pitchFamily="34" charset="0"/>
                <a:sym typeface="+mn-ea"/>
              </a:rPr>
              <a:t>马林、陈独秀</a:t>
            </a:r>
            <a:endParaRPr lang="zh-CN" altLang="en-US" sz="3200" b="1" dirty="0">
              <a:latin typeface="Arial" panose="020B0604020202020204" pitchFamily="34" charset="0"/>
            </a:endParaRPr>
          </a:p>
          <a:p>
            <a:pPr algn="ctr"/>
            <a:endParaRPr lang="zh-CN" altLang="en-US" sz="3200" b="1" dirty="0">
              <a:latin typeface="Arial" panose="020B0604020202020204" pitchFamily="34" charset="0"/>
            </a:endParaRPr>
          </a:p>
        </p:txBody>
      </p:sp>
      <p:sp>
        <p:nvSpPr>
          <p:cNvPr id="4" name="文本框 3"/>
          <p:cNvSpPr txBox="1"/>
          <p:nvPr/>
        </p:nvSpPr>
        <p:spPr>
          <a:xfrm>
            <a:off x="1073785" y="5749290"/>
            <a:ext cx="5871210" cy="1568450"/>
          </a:xfrm>
          <a:prstGeom prst="rect">
            <a:avLst/>
          </a:prstGeom>
          <a:noFill/>
        </p:spPr>
        <p:txBody>
          <a:bodyPr wrap="square" rtlCol="0">
            <a:spAutoFit/>
          </a:bodyPr>
          <a:p>
            <a:r>
              <a:rPr lang="zh-CN" altLang="en-US" sz="3200" b="1"/>
              <a:t>教训</a:t>
            </a:r>
            <a:r>
              <a:rPr lang="zh-CN" altLang="en-US" sz="3200"/>
              <a:t>：</a:t>
            </a:r>
            <a:r>
              <a:rPr lang="zh-CN" altLang="en-US" sz="3200" dirty="0">
                <a:solidFill>
                  <a:srgbClr val="7030A0"/>
                </a:solidFill>
                <a:latin typeface="Arial" panose="020B0604020202020204" pitchFamily="34" charset="0"/>
                <a:ea typeface="黑体" panose="02010609060101010101" charset="-122"/>
                <a:sym typeface="+mn-ea"/>
              </a:rPr>
              <a:t>工人阶级应该坚持对革命、尤其是革命武装的领导权</a:t>
            </a:r>
            <a:r>
              <a:rPr lang="zh-CN" altLang="en-US" sz="3200" dirty="0">
                <a:solidFill>
                  <a:schemeClr val="tx1"/>
                </a:solidFill>
                <a:latin typeface="Arial" panose="020B0604020202020204" pitchFamily="34" charset="0"/>
                <a:ea typeface="黑体" panose="02010609060101010101" charset="-122"/>
                <a:sym typeface="+mn-ea"/>
              </a:rPr>
              <a:t>。</a:t>
            </a:r>
            <a:endParaRPr lang="zh-CN" altLang="en-US" sz="3200" dirty="0">
              <a:solidFill>
                <a:schemeClr val="tx1"/>
              </a:solidFill>
              <a:latin typeface="Arial" panose="020B0604020202020204" pitchFamily="34" charset="0"/>
              <a:ea typeface="黑体" panose="02010609060101010101" charset="-122"/>
            </a:endParaRPr>
          </a:p>
          <a:p>
            <a:endParaRPr lang="zh-CN" altLang="en-US" sz="3200" dirty="0">
              <a:solidFill>
                <a:schemeClr val="tx1"/>
              </a:solidFill>
              <a:latin typeface="Arial" panose="020B0604020202020204" pitchFamily="34" charset="0"/>
              <a:ea typeface="黑体" panose="0201060906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79"/>
                                        </p:tgtEl>
                                        <p:attrNameLst>
                                          <p:attrName>style.visibility</p:attrName>
                                        </p:attrNameLst>
                                      </p:cBhvr>
                                      <p:to>
                                        <p:strVal val="visible"/>
                                      </p:to>
                                    </p:set>
                                    <p:animEffect transition="in" filter="blinds(horizontal)">
                                      <p:cBhvr>
                                        <p:cTn id="7" dur="500"/>
                                        <p:tgtEl>
                                          <p:spTgt spid="368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36879"/>
                                        </p:tgtEl>
                                      </p:cBhvr>
                                    </p:animEffect>
                                    <p:set>
                                      <p:cBhvr>
                                        <p:cTn id="12" dur="1" fill="hold">
                                          <p:stCondLst>
                                            <p:cond delay="499"/>
                                          </p:stCondLst>
                                        </p:cTn>
                                        <p:tgtEl>
                                          <p:spTgt spid="368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9" grpId="0" bldLvl="0" animBg="1"/>
      <p:bldP spid="36879" grpId="1" bldLvl="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 name="Group 2"/>
          <p:cNvGrpSpPr/>
          <p:nvPr/>
        </p:nvGrpSpPr>
        <p:grpSpPr>
          <a:xfrm>
            <a:off x="2161540" y="0"/>
            <a:ext cx="4321175" cy="6858000"/>
            <a:chOff x="476" y="0"/>
            <a:chExt cx="2722" cy="4320"/>
          </a:xfrm>
        </p:grpSpPr>
        <p:pic>
          <p:nvPicPr>
            <p:cNvPr id="10250" name="Picture 3" descr="jiangjieshi"/>
            <p:cNvPicPr>
              <a:picLocks noChangeAspect="1"/>
            </p:cNvPicPr>
            <p:nvPr/>
          </p:nvPicPr>
          <p:blipFill>
            <a:blip r:embed="rId1"/>
            <a:stretch>
              <a:fillRect/>
            </a:stretch>
          </p:blipFill>
          <p:spPr>
            <a:xfrm>
              <a:off x="639" y="0"/>
              <a:ext cx="1606" cy="2115"/>
            </a:xfrm>
            <a:prstGeom prst="rect">
              <a:avLst/>
            </a:prstGeom>
            <a:noFill/>
            <a:ln w="9525">
              <a:noFill/>
            </a:ln>
          </p:spPr>
        </p:pic>
        <p:pic>
          <p:nvPicPr>
            <p:cNvPr id="10251" name="Picture 4" descr="4-0412150"/>
            <p:cNvPicPr>
              <a:picLocks noChangeAspect="1"/>
            </p:cNvPicPr>
            <p:nvPr/>
          </p:nvPicPr>
          <p:blipFill>
            <a:blip r:embed="rId2"/>
            <a:stretch>
              <a:fillRect/>
            </a:stretch>
          </p:blipFill>
          <p:spPr>
            <a:xfrm>
              <a:off x="476" y="2123"/>
              <a:ext cx="2722" cy="2197"/>
            </a:xfrm>
            <a:prstGeom prst="rect">
              <a:avLst/>
            </a:prstGeom>
            <a:noFill/>
            <a:ln w="9525">
              <a:noFill/>
            </a:ln>
          </p:spPr>
        </p:pic>
      </p:grpSp>
      <p:grpSp>
        <p:nvGrpSpPr>
          <p:cNvPr id="5" name="Group 5"/>
          <p:cNvGrpSpPr/>
          <p:nvPr/>
        </p:nvGrpSpPr>
        <p:grpSpPr>
          <a:xfrm>
            <a:off x="5473065" y="215900"/>
            <a:ext cx="4176713" cy="6669088"/>
            <a:chOff x="2562" y="119"/>
            <a:chExt cx="2631" cy="4201"/>
          </a:xfrm>
        </p:grpSpPr>
        <p:pic>
          <p:nvPicPr>
            <p:cNvPr id="10248" name="Picture 6" descr="国民党反动派捕杀共产党员和人民群众的情形"/>
            <p:cNvPicPr>
              <a:picLocks noChangeAspect="1"/>
            </p:cNvPicPr>
            <p:nvPr/>
          </p:nvPicPr>
          <p:blipFill>
            <a:blip r:embed="rId3"/>
            <a:stretch>
              <a:fillRect/>
            </a:stretch>
          </p:blipFill>
          <p:spPr>
            <a:xfrm>
              <a:off x="2562" y="119"/>
              <a:ext cx="2586" cy="2049"/>
            </a:xfrm>
            <a:prstGeom prst="rect">
              <a:avLst/>
            </a:prstGeom>
            <a:noFill/>
            <a:ln w="76200" cap="flat" cmpd="sng">
              <a:solidFill>
                <a:srgbClr val="000000"/>
              </a:solidFill>
              <a:prstDash val="solid"/>
              <a:miter/>
              <a:headEnd type="none" w="med" len="med"/>
              <a:tailEnd type="none" w="med" len="med"/>
            </a:ln>
          </p:spPr>
        </p:pic>
        <p:pic>
          <p:nvPicPr>
            <p:cNvPr id="10249" name="Picture 7" descr="xin_5405020414285932229336">
              <a:hlinkClick r:id="rId4"/>
            </p:cNvPr>
            <p:cNvPicPr>
              <a:picLocks noChangeAspect="1"/>
            </p:cNvPicPr>
            <p:nvPr/>
          </p:nvPicPr>
          <p:blipFill>
            <a:blip r:embed="rId5"/>
            <a:stretch>
              <a:fillRect/>
            </a:stretch>
          </p:blipFill>
          <p:spPr>
            <a:xfrm>
              <a:off x="3424" y="2160"/>
              <a:ext cx="1769" cy="2160"/>
            </a:xfrm>
            <a:prstGeom prst="rect">
              <a:avLst/>
            </a:prstGeom>
            <a:noFill/>
            <a:ln w="9525">
              <a:noFill/>
            </a:ln>
          </p:spPr>
        </p:pic>
      </p:grpSp>
      <p:sp>
        <p:nvSpPr>
          <p:cNvPr id="24584" name="Text Box 8"/>
          <p:cNvSpPr txBox="1">
            <a:spLocks noChangeArrowheads="1"/>
          </p:cNvSpPr>
          <p:nvPr/>
        </p:nvSpPr>
        <p:spPr bwMode="auto">
          <a:xfrm>
            <a:off x="1494790" y="360363"/>
            <a:ext cx="738188" cy="5948363"/>
          </a:xfrm>
          <a:prstGeom prst="rect">
            <a:avLst/>
          </a:prstGeom>
          <a:noFill/>
          <a:ln w="12700" algn="ctr">
            <a:noFill/>
            <a:miter lim="800000"/>
          </a:ln>
          <a:effectLst/>
        </p:spPr>
        <p:txBody>
          <a:bodyPr vert="eaVert">
            <a:spAutoFit/>
          </a:bodyPr>
          <a:lstStyle/>
          <a:p>
            <a:pPr marR="0" defTabSz="914400">
              <a:spcBef>
                <a:spcPct val="50000"/>
              </a:spcBef>
              <a:buClrTx/>
              <a:buSzTx/>
              <a:buFontTx/>
              <a:buNone/>
              <a:defRPr/>
            </a:pP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蒋介石</a:t>
            </a:r>
            <a:r>
              <a:rPr kumimoji="0" lang="zh-CN" altLang="en-US" sz="3600" b="1" kern="1200" cap="none" spc="0" normalizeH="0" baseline="0" noProof="0" dirty="0">
                <a:solidFill>
                  <a:srgbClr val="0000FF"/>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与</a:t>
            </a: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四一二政变</a:t>
            </a:r>
            <a:endPar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endParaRPr>
          </a:p>
        </p:txBody>
      </p:sp>
      <p:sp>
        <p:nvSpPr>
          <p:cNvPr id="24585" name="Text Box 9"/>
          <p:cNvSpPr txBox="1">
            <a:spLocks noChangeArrowheads="1"/>
          </p:cNvSpPr>
          <p:nvPr/>
        </p:nvSpPr>
        <p:spPr bwMode="auto">
          <a:xfrm>
            <a:off x="9573578" y="576263"/>
            <a:ext cx="738188" cy="5805488"/>
          </a:xfrm>
          <a:prstGeom prst="rect">
            <a:avLst/>
          </a:prstGeom>
          <a:noFill/>
          <a:ln w="12700" algn="ctr">
            <a:noFill/>
            <a:miter lim="800000"/>
          </a:ln>
          <a:effectLst/>
        </p:spPr>
        <p:txBody>
          <a:bodyPr vert="eaVert">
            <a:spAutoFit/>
          </a:bodyPr>
          <a:lstStyle/>
          <a:p>
            <a:pPr marR="0" defTabSz="914400">
              <a:spcBef>
                <a:spcPct val="50000"/>
              </a:spcBef>
              <a:buClrTx/>
              <a:buSzTx/>
              <a:buFontTx/>
              <a:buNone/>
              <a:defRPr/>
            </a:pP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汪精卫</a:t>
            </a:r>
            <a:r>
              <a:rPr kumimoji="0" lang="zh-CN" altLang="en-US" sz="3600" b="1" kern="1200" cap="none" spc="0" normalizeH="0" baseline="0" noProof="0" dirty="0">
                <a:solidFill>
                  <a:srgbClr val="0000FF"/>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与</a:t>
            </a:r>
            <a:r>
              <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rPr>
              <a:t>七一五政变</a:t>
            </a:r>
            <a:endParaRPr kumimoji="0" lang="zh-CN" altLang="en-US" sz="3600" b="1" kern="1200" cap="none" spc="0" normalizeH="0" baseline="0" noProof="0" dirty="0">
              <a:solidFill>
                <a:srgbClr val="FF0000"/>
              </a:solidFill>
              <a:effectLst>
                <a:outerShdw blurRad="38100" dist="38100" dir="2700000" algn="tl">
                  <a:srgbClr val="C0C0C0"/>
                </a:outerShdw>
              </a:effectLst>
              <a:latin typeface="华文新魏" panose="02010800040101010101" pitchFamily="2" charset="-122"/>
              <a:ea typeface="华文新魏" panose="02010800040101010101" pitchFamily="2" charset="-122"/>
              <a:cs typeface="+mn-cs"/>
            </a:endParaRPr>
          </a:p>
        </p:txBody>
      </p:sp>
      <p:pic>
        <p:nvPicPr>
          <p:cNvPr id="10246" name="Picture 10" descr="滴血图"/>
          <p:cNvPicPr>
            <a:picLocks noChangeAspect="1"/>
          </p:cNvPicPr>
          <p:nvPr/>
        </p:nvPicPr>
        <p:blipFill>
          <a:blip r:embed="rId6"/>
          <a:stretch>
            <a:fillRect/>
          </a:stretch>
        </p:blipFill>
        <p:spPr>
          <a:xfrm>
            <a:off x="1405890" y="0"/>
            <a:ext cx="9144000" cy="460375"/>
          </a:xfrm>
          <a:prstGeom prst="rect">
            <a:avLst/>
          </a:prstGeom>
          <a:noFill/>
          <a:ln w="9525">
            <a:noFill/>
          </a:ln>
        </p:spPr>
      </p:pic>
      <p:pic>
        <p:nvPicPr>
          <p:cNvPr id="10247" name="Picture 11" descr="滴血图"/>
          <p:cNvPicPr>
            <a:picLocks noChangeAspect="1"/>
          </p:cNvPicPr>
          <p:nvPr/>
        </p:nvPicPr>
        <p:blipFill>
          <a:blip r:embed="rId6"/>
          <a:stretch>
            <a:fillRect/>
          </a:stretch>
        </p:blipFill>
        <p:spPr>
          <a:xfrm rot="10800000">
            <a:off x="1440815" y="6424613"/>
            <a:ext cx="9144000" cy="4603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 fill="hold"/>
                                        <p:tgtEl>
                                          <p:spTgt spid="4"/>
                                        </p:tgtEl>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370840" y="423545"/>
            <a:ext cx="10515600" cy="4351338"/>
          </a:xfrm>
        </p:spPr>
        <p:txBody>
          <a:bodyPr>
            <a:noAutofit/>
          </a:bodyPr>
          <a:p>
            <a:r>
              <a:rPr lang="zh-CN" altLang="en-US" sz="3200" b="1">
                <a:solidFill>
                  <a:srgbClr val="FF0000"/>
                </a:solidFill>
              </a:rPr>
              <a:t>四一二反革命政变 </a:t>
            </a:r>
            <a:endParaRPr lang="zh-CN" altLang="en-US" sz="3200"/>
          </a:p>
          <a:p>
            <a:endParaRPr lang="zh-CN" altLang="en-US" sz="3200"/>
          </a:p>
          <a:p>
            <a:r>
              <a:rPr lang="zh-CN" altLang="en-US" sz="3200"/>
              <a:t>1927年4月12日，以蒋介石为首的国民党新右派在上海发动反对国民党左派和共产党的武装政变，大肆屠杀共产党员、国民党左派及革命群众。这就是历史上著名的“四一二”反革命政变。 使中国大革命受到严重的摧残，标志着大革命的部分失败，是大革命从胜利走向失败的转折点。同时也宣告国共两党第一次合作失败。经过四一二政变，国民党基层组织基本瘫痪，共产党在群众中的影响迅速扩大，经历了深刻的锻炼和严峻的考验，共产党初步积累了反正两方面的经验，为领导中国人民把斗争推向新的更高的阶段准备了条件。</a:t>
            </a:r>
            <a:endParaRPr lang="zh-CN" altLang="en-US" sz="320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614045" y="560070"/>
            <a:ext cx="10515600" cy="4351338"/>
          </a:xfrm>
        </p:spPr>
        <p:txBody>
          <a:bodyPr>
            <a:noAutofit/>
          </a:bodyPr>
          <a:p>
            <a:r>
              <a:rPr lang="zh-CN" altLang="en-US" sz="3200" b="1">
                <a:solidFill>
                  <a:srgbClr val="FF0000"/>
                </a:solidFill>
              </a:rPr>
              <a:t>七一五反革命政变</a:t>
            </a:r>
            <a:r>
              <a:rPr lang="zh-CN" altLang="en-US" sz="3200"/>
              <a:t> </a:t>
            </a:r>
            <a:endParaRPr lang="zh-CN" altLang="en-US" sz="3200"/>
          </a:p>
          <a:p>
            <a:endParaRPr lang="zh-CN" altLang="en-US" sz="3200"/>
          </a:p>
          <a:p>
            <a:r>
              <a:rPr lang="zh-CN" altLang="en-US" sz="3200"/>
              <a:t>七·一五反革命政变（中国国民党称之为武汉分共，或视之为“清共”的一个环节）爆发于1927年7月15日。在中华民国政府进行北伐（1926年至1928年）时，原先采取“联俄容共”的方针，与中国共产党合作。但在北伐期间，国民政府内部就容纳共产党与否的问题，于1927年分成南京（蒋中正等领导）及武汉（汪精卫等领导）两政府。武汉方面最初仍主张容共，其后与共产党发生摩擦，再加上冯玉祥等军事实力派人士的表态要求分共，汪精卫乃于7月15日当日，在武汉召集会议，宣布停止与中国共产党的合作。至此第一次国共合作正式结束。</a:t>
            </a:r>
            <a:endParaRPr lang="zh-CN" altLang="en-US" sz="3200"/>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1457325" y="1396365"/>
            <a:ext cx="9573895" cy="4351655"/>
          </a:xfrm>
        </p:spPr>
        <p:txBody>
          <a:bodyPr/>
          <a:p>
            <a:pPr marL="0" indent="0">
              <a:buNone/>
            </a:pPr>
            <a:r>
              <a:rPr lang="en-US" altLang="zh-CN"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什么是机会主义呢，</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机会主义</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就是这里有利就到这里去，那里有利就到那里去，无一定原则，无一定方向，什么是</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右倾</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：过高地估计敌人力量，过低估计人民群众的革命力量，主张搞阶级合作；</a:t>
            </a:r>
            <a:r>
              <a:rPr lang="zh-CN" altLang="en-US" sz="3600" b="1" dirty="0">
                <a:solidFill>
                  <a:srgbClr val="FF0000"/>
                </a:solidFill>
                <a:latin typeface="宋体" panose="02010600030101010101" pitchFamily="2" charset="-122"/>
                <a:ea typeface="宋体" panose="02010600030101010101" pitchFamily="2" charset="-122"/>
                <a:cs typeface="宋体" panose="02010600030101010101" pitchFamily="2" charset="-122"/>
                <a:sym typeface="+mn-ea"/>
              </a:rPr>
              <a:t>右倾机会主义</a:t>
            </a:r>
            <a:r>
              <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在思想上是保守主义，行动上是逃跑主义，组织上是投降主义。</a:t>
            </a:r>
            <a:endParaRPr lang="zh-CN" altLang="en-US" sz="36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endParaRPr>
          </a:p>
          <a:p>
            <a:pPr marL="0" indent="0">
              <a:buNone/>
            </a:pPr>
            <a:r>
              <a:rPr lang="en-US" altLang="zh-CN" sz="24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                                             </a:t>
            </a:r>
            <a:r>
              <a:rPr lang="en-US" altLang="zh-CN" sz="32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a:t>
            </a:r>
            <a:r>
              <a:rPr lang="zh-CN" altLang="en-US" sz="3200" b="1" dirty="0">
                <a:solidFill>
                  <a:srgbClr val="000000"/>
                </a:solidFill>
                <a:latin typeface="宋体" panose="02010600030101010101" pitchFamily="2" charset="-122"/>
                <a:ea typeface="宋体" panose="02010600030101010101" pitchFamily="2" charset="-122"/>
                <a:cs typeface="宋体" panose="02010600030101010101" pitchFamily="2" charset="-122"/>
                <a:sym typeface="+mn-ea"/>
              </a:rPr>
              <a:t>毛泽东</a:t>
            </a:r>
            <a:endParaRPr lang="zh-CN" altLang="en-US" sz="3200" b="1" dirty="0">
              <a:latin typeface="宋体" panose="02010600030101010101" pitchFamily="2" charset="-122"/>
              <a:ea typeface="宋体" panose="02010600030101010101" pitchFamily="2" charset="-122"/>
              <a:cs typeface="宋体" panose="02010600030101010101" pitchFamily="2" charset="-122"/>
            </a:endParaRPr>
          </a:p>
          <a:p>
            <a:endParaRPr lang="zh-CN" altLang="en-US" sz="3200" b="1" dirty="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7476</Words>
  <Application>WPS 演示</Application>
  <PresentationFormat>宽屏</PresentationFormat>
  <Paragraphs>644</Paragraphs>
  <Slides>62</Slides>
  <Notes>1</Notes>
  <HiddenSlides>0</HiddenSlides>
  <MMClips>0</MMClips>
  <ScaleCrop>false</ScaleCrop>
  <HeadingPairs>
    <vt:vector size="6" baseType="variant">
      <vt:variant>
        <vt:lpstr>已用的字体</vt:lpstr>
      </vt:variant>
      <vt:variant>
        <vt:i4>27</vt:i4>
      </vt:variant>
      <vt:variant>
        <vt:lpstr>主题</vt:lpstr>
      </vt:variant>
      <vt:variant>
        <vt:i4>2</vt:i4>
      </vt:variant>
      <vt:variant>
        <vt:lpstr>幻灯片标题</vt:lpstr>
      </vt:variant>
      <vt:variant>
        <vt:i4>62</vt:i4>
      </vt:variant>
    </vt:vector>
  </HeadingPairs>
  <TitlesOfParts>
    <vt:vector size="91" baseType="lpstr">
      <vt:lpstr>Arial</vt:lpstr>
      <vt:lpstr>宋体</vt:lpstr>
      <vt:lpstr>Wingdings</vt:lpstr>
      <vt:lpstr>微软雅黑</vt:lpstr>
      <vt:lpstr>Times New Roman</vt:lpstr>
      <vt:lpstr>华文细黑</vt:lpstr>
      <vt:lpstr>黑体</vt:lpstr>
      <vt:lpstr>华文中宋</vt:lpstr>
      <vt:lpstr>隶书</vt:lpstr>
      <vt:lpstr>Arial Unicode MS</vt:lpstr>
      <vt:lpstr>华文行楷</vt:lpstr>
      <vt:lpstr>华文新魏</vt:lpstr>
      <vt:lpstr>楷体_GB2312</vt:lpstr>
      <vt:lpstr>新宋体</vt:lpstr>
      <vt:lpstr>汉仪行楷简</vt:lpstr>
      <vt:lpstr>Wingdings 2</vt:lpstr>
      <vt:lpstr>Tahoma</vt:lpstr>
      <vt:lpstr>仿宋_GB2312</vt:lpstr>
      <vt:lpstr>仿宋</vt:lpstr>
      <vt:lpstr>方正姚体</vt:lpstr>
      <vt:lpstr>Calibri</vt:lpstr>
      <vt:lpstr>Verdana</vt:lpstr>
      <vt:lpstr>Wingdings</vt:lpstr>
      <vt:lpstr>方正财神附体</vt:lpstr>
      <vt:lpstr>Calibri Light</vt:lpstr>
      <vt:lpstr>等线</vt:lpstr>
      <vt:lpstr>楷体</vt:lpstr>
      <vt:lpstr>Office 主题​​</vt:lpstr>
      <vt:lpstr>Office 主题</vt:lpstr>
      <vt:lpstr>第21课  五四运动与中国共产党的诞生</vt:lpstr>
      <vt:lpstr>概念辨析</vt:lpstr>
      <vt:lpstr>PowerPoint 演示文稿</vt:lpstr>
      <vt:lpstr>PowerPoint 演示文稿</vt:lpstr>
      <vt:lpstr>一、五四运动和马克思主义在中国传播</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【思考】为什么说五四运动是中国新民主主义革命的开端</vt:lpstr>
      <vt:lpstr>PowerPoint 演示文稿</vt:lpstr>
      <vt:lpstr>PowerPoint 演示文稿</vt:lpstr>
      <vt:lpstr>背景：</vt:lpstr>
      <vt:lpstr>俄国的十月革命在马克思主义的故乡欧洲和殖民地半殖民地的亚洲国家之间架起了一座桥梁，马克思主义通过社会主义的俄国开始广泛地传入中国。中国的先进分子从俄国十月革命胜利的事实中认识到了马克思主义的强大威力。“十月革命一声炮响，给我们送来了马克思列宁主义。”</vt:lpstr>
      <vt:lpstr>PowerPoint 演示文稿</vt:lpstr>
      <vt:lpstr>PowerPoint 演示文稿</vt:lpstr>
      <vt:lpstr>PowerPoint 演示文稿</vt:lpstr>
      <vt:lpstr>PowerPoint 演示文稿</vt:lpstr>
      <vt:lpstr>PowerPoint 演示文稿</vt:lpstr>
      <vt:lpstr>PowerPoint 演示文稿</vt:lpstr>
      <vt:lpstr>3.马克思主义在中国传播的特点</vt:lpstr>
      <vt:lpstr>二、中国共产党的诞生</vt:lpstr>
      <vt:lpstr>2、成立过程</vt:lpstr>
      <vt:lpstr>PowerPoint 演示文稿</vt:lpstr>
      <vt:lpstr>PowerPoint 演示文稿</vt:lpstr>
      <vt:lpstr>PowerPoint 演示文稿</vt:lpstr>
      <vt:lpstr>PowerPoint 演示文稿</vt:lpstr>
      <vt:lpstr>PowerPoint 演示文稿</vt:lpstr>
      <vt:lpstr>中共三大：1923年6月12日至20日，在广州召开。 大会的主要议程有三项：一、讨论党纲草案；二、讨论同国民党建立革命统一战线问题；三、选举党的中央执行委员会。 会议的中心议题是讨论与国民党合作、建立革命统一战线的问题。陈独秀在报告中，着重说明了中国共产党决定和国民党建立革命统一战线的依据和过程。代表们就共产党员以个人身份加入国民党、建立革命统一战线的问题进行了热烈的讨论。</vt:lpstr>
      <vt:lpstr>三、国共合作与国民革命</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为什么新三民主义能够成为第一次国共合作的政治基础？</vt:lpstr>
      <vt:lpstr>PowerPoint 演示文稿</vt:lpstr>
      <vt:lpstr>PowerPoint 演示文稿</vt:lpstr>
      <vt:lpstr>PowerPoint 演示文稿</vt:lpstr>
      <vt:lpstr>3、国民大革命的失败</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WPS_1502849049</cp:lastModifiedBy>
  <cp:revision>33</cp:revision>
  <dcterms:created xsi:type="dcterms:W3CDTF">2019-06-19T02:08:00Z</dcterms:created>
  <dcterms:modified xsi:type="dcterms:W3CDTF">2019-10-26T14:06:03Z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