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258" r:id="rId4"/>
    <p:sldId id="422" r:id="rId5"/>
    <p:sldId id="260" r:id="rId7"/>
    <p:sldId id="360" r:id="rId8"/>
    <p:sldId id="389" r:id="rId9"/>
    <p:sldId id="361" r:id="rId10"/>
    <p:sldId id="395" r:id="rId11"/>
    <p:sldId id="450" r:id="rId12"/>
    <p:sldId id="367" r:id="rId13"/>
    <p:sldId id="398" r:id="rId14"/>
    <p:sldId id="397" r:id="rId15"/>
    <p:sldId id="488" r:id="rId16"/>
    <p:sldId id="489" r:id="rId17"/>
    <p:sldId id="373" r:id="rId18"/>
    <p:sldId id="490" r:id="rId19"/>
    <p:sldId id="414" r:id="rId20"/>
    <p:sldId id="491" r:id="rId21"/>
    <p:sldId id="415" r:id="rId22"/>
    <p:sldId id="552" r:id="rId23"/>
    <p:sldId id="493" r:id="rId24"/>
    <p:sldId id="516" r:id="rId25"/>
    <p:sldId id="535" r:id="rId26"/>
    <p:sldId id="494" r:id="rId27"/>
    <p:sldId id="550" r:id="rId28"/>
    <p:sldId id="555" r:id="rId29"/>
    <p:sldId id="536" r:id="rId30"/>
    <p:sldId id="553" r:id="rId31"/>
    <p:sldId id="559" r:id="rId32"/>
    <p:sldId id="560" r:id="rId33"/>
    <p:sldId id="561" r:id="rId34"/>
    <p:sldId id="562" r:id="rId35"/>
    <p:sldId id="563" r:id="rId36"/>
    <p:sldId id="564" r:id="rId3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65" d="100"/>
          <a:sy n="65" d="100"/>
        </p:scale>
        <p:origin x="-36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5F3F9-7828-403D-B35C-4472C296A1E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FA893F-60B6-4F44-9205-984B4D2DA44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5362" name="文本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/>
              <a:t>资本主义制度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buFontTx/>
              <a:buChar char="•"/>
            </a:pPr>
            <a:fld id="{677EB93B-C733-44D1-A159-F5328D87D5E8}" type="slidenum">
              <a:rPr lang="en-US" altLang="zh-CN" sz="1200"/>
            </a:fld>
            <a:endParaRPr lang="en-US" altLang="zh-CN" sz="120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53251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/>
              <a:t>看看是否还有漏掉的</a:t>
            </a:r>
            <a:endParaRPr lang="zh-CN" altLang="en-US" b="1"/>
          </a:p>
        </p:txBody>
      </p:sp>
      <p:sp>
        <p:nvSpPr>
          <p:cNvPr id="53252" name="灯片编号占位符 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526127E-E7F5-4718-AF0B-29FC1C6DB00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FA893F-60B6-4F44-9205-984B4D2DA4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6C2EF5-CA96-4480-96EA-8C9520A558B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FEA74-C088-49DC-AFA3-831C41798AC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Relationship Id="rId3" Type="http://schemas.microsoft.com/office/2007/relationships/media" Target="file:///G:\&#26580;&#21644;&#30340;&#39118;_&#29233;&#32473;&#32593;_aigei_com.mp3" TargetMode="External"/><Relationship Id="rId2" Type="http://schemas.openxmlformats.org/officeDocument/2006/relationships/audio" Target="file:///G:\&#26580;&#21644;&#30340;&#39118;_&#29233;&#32473;&#32593;_aigei_com.mp3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audio" Target="../media/audio2.wav"/><Relationship Id="rId3" Type="http://schemas.openxmlformats.org/officeDocument/2006/relationships/audio" Target="../media/audio1.wav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audio" Target="../media/audio2.wav"/><Relationship Id="rId8" Type="http://schemas.openxmlformats.org/officeDocument/2006/relationships/audio" Target="../media/audio1.wav"/><Relationship Id="rId7" Type="http://schemas.openxmlformats.org/officeDocument/2006/relationships/image" Target="../media/image14.jpeg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audio" Target="../media/audio1.wav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2.xml"/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6.jpeg"/><Relationship Id="rId4" Type="http://schemas.openxmlformats.org/officeDocument/2006/relationships/image" Target="../media/image35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4.jpeg"/><Relationship Id="rId1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" Target="slide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" Target="slide2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9" descr="1886年德国的卡尔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1"/>
          <a:stretch>
            <a:fillRect/>
          </a:stretch>
        </p:blipFill>
        <p:spPr bwMode="auto">
          <a:xfrm>
            <a:off x="-635" y="-635"/>
            <a:ext cx="12192635" cy="6829425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0" y="751840"/>
            <a:ext cx="12192000" cy="1861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defRPr/>
            </a:pPr>
            <a:r>
              <a:rPr lang="zh-CN" altLang="en-US" sz="115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第二次工业革命</a:t>
            </a:r>
            <a:endParaRPr lang="zh-CN" altLang="en-US" sz="11500" b="1" dirty="0">
              <a:ln w="22225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6" name="柔和的风_爱给网_aigei_com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43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edge/>
    <p:sndAc>
      <p:stSnd>
        <p:snd r:embed="rId5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667518"/>
            <a:ext cx="10515600" cy="1668058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cs typeface="+mn-ea"/>
                <a:sym typeface="+mn-lt"/>
              </a:rPr>
              <a:t>一、时间：</a:t>
            </a:r>
            <a:endParaRPr lang="en-US" altLang="zh-CN" sz="3600" b="1" dirty="0">
              <a:cs typeface="+mn-ea"/>
              <a:sym typeface="+mn-lt"/>
            </a:endParaRPr>
          </a:p>
          <a:p>
            <a:r>
              <a:rPr lang="zh-CN" altLang="en-US" sz="3600" b="1" dirty="0">
                <a:cs typeface="+mn-ea"/>
                <a:sym typeface="+mn-lt"/>
              </a:rPr>
              <a:t>二、概念：</a:t>
            </a:r>
            <a:endParaRPr lang="zh-CN" altLang="en-US" sz="3600" b="1" dirty="0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2086" y="2044005"/>
            <a:ext cx="10515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dirty="0">
                <a:cs typeface="+mn-ea"/>
                <a:sym typeface="+mn-lt"/>
              </a:rPr>
              <a:t>19</a:t>
            </a:r>
            <a:r>
              <a:rPr lang="zh-CN" altLang="en-US" sz="3600" b="1" dirty="0">
                <a:cs typeface="+mn-ea"/>
                <a:sym typeface="+mn-lt"/>
              </a:rPr>
              <a:t>世纪中后期，很多科学研究成果都应用于生产，各种新发明、新技术层出不穷，带来了社会生产力的巨大飞跃，人们把这一历史进程称为第二次工业革命。</a:t>
            </a:r>
            <a:endParaRPr lang="en-US" altLang="zh-CN" sz="3600" b="1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92729" y="705097"/>
            <a:ext cx="39405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cs typeface="+mn-ea"/>
                <a:sym typeface="+mn-lt"/>
              </a:rPr>
              <a:t>19</a:t>
            </a:r>
            <a:r>
              <a:rPr lang="zh-CN" altLang="en-US" sz="3600" b="1" dirty="0">
                <a:cs typeface="+mn-ea"/>
                <a:sym typeface="+mn-lt"/>
              </a:rPr>
              <a:t>世纪六七十年代</a:t>
            </a:r>
            <a:endParaRPr lang="zh-CN" altLang="en-US" sz="3600" dirty="0"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文本框 10242"/>
          <p:cNvSpPr txBox="1">
            <a:spLocks noChangeArrowheads="1"/>
          </p:cNvSpPr>
          <p:nvPr/>
        </p:nvSpPr>
        <p:spPr bwMode="auto">
          <a:xfrm>
            <a:off x="1052946" y="1127126"/>
            <a:ext cx="2070100" cy="523875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政治前提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4" name="文本框 10243"/>
          <p:cNvSpPr txBox="1">
            <a:spLocks noChangeArrowheads="1"/>
          </p:cNvSpPr>
          <p:nvPr/>
        </p:nvSpPr>
        <p:spPr bwMode="auto">
          <a:xfrm>
            <a:off x="1052945" y="4735512"/>
            <a:ext cx="2070098" cy="5842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3200" dirty="0">
                <a:latin typeface="+mn-lt"/>
                <a:ea typeface="+mn-ea"/>
                <a:cs typeface="+mn-ea"/>
                <a:sym typeface="+mn-lt"/>
              </a:rPr>
              <a:t>市场条件            </a:t>
            </a:r>
            <a:endParaRPr lang="en-US" altLang="zh-CN" sz="2000" dirty="0">
              <a:solidFill>
                <a:srgbClr val="FFFF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5" name="文本框 10244"/>
          <p:cNvSpPr txBox="1">
            <a:spLocks noChangeArrowheads="1"/>
          </p:cNvSpPr>
          <p:nvPr/>
        </p:nvSpPr>
        <p:spPr bwMode="auto">
          <a:xfrm>
            <a:off x="1052946" y="2733675"/>
            <a:ext cx="2070100" cy="522288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资 本条件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6" name="文本框 10245"/>
          <p:cNvSpPr txBox="1">
            <a:spLocks noChangeArrowheads="1"/>
          </p:cNvSpPr>
          <p:nvPr/>
        </p:nvSpPr>
        <p:spPr bwMode="auto">
          <a:xfrm>
            <a:off x="1052945" y="3836987"/>
            <a:ext cx="2070099" cy="522288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技 术条件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7" name="文本框 10246"/>
          <p:cNvSpPr txBox="1">
            <a:spLocks noChangeArrowheads="1"/>
          </p:cNvSpPr>
          <p:nvPr/>
        </p:nvSpPr>
        <p:spPr bwMode="auto">
          <a:xfrm>
            <a:off x="3359727" y="1169412"/>
            <a:ext cx="67167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资本主义制度在世界范围内确立。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8" name="文本框 10247"/>
          <p:cNvSpPr txBox="1">
            <a:spLocks noChangeArrowheads="1"/>
          </p:cNvSpPr>
          <p:nvPr/>
        </p:nvSpPr>
        <p:spPr bwMode="auto">
          <a:xfrm>
            <a:off x="3359726" y="4648346"/>
            <a:ext cx="706596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国内市场的统一和资本主义世界市场初步形成</a:t>
            </a:r>
            <a:r>
              <a:rPr lang="en-US" altLang="zh-CN" sz="2800" dirty="0">
                <a:latin typeface="+mn-lt"/>
                <a:ea typeface="+mn-ea"/>
                <a:cs typeface="+mn-ea"/>
                <a:sym typeface="+mn-lt"/>
              </a:rPr>
              <a:t>,</a:t>
            </a:r>
            <a:r>
              <a:rPr lang="zh-CN" altLang="zh-CN" sz="2800" dirty="0">
                <a:latin typeface="+mn-lt"/>
                <a:ea typeface="+mn-ea"/>
                <a:cs typeface="+mn-ea"/>
                <a:sym typeface="+mn-lt"/>
              </a:rPr>
              <a:t>不断刺激工业的发展。</a:t>
            </a:r>
            <a:endParaRPr lang="zh-CN" altLang="zh-CN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49" name="文本框 10248"/>
          <p:cNvSpPr txBox="1">
            <a:spLocks noChangeArrowheads="1"/>
          </p:cNvSpPr>
          <p:nvPr/>
        </p:nvSpPr>
        <p:spPr bwMode="auto">
          <a:xfrm>
            <a:off x="3359727" y="2608514"/>
            <a:ext cx="671671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殖民掠夺、商品输出和垄断的出现以及西方各国通过对本国的改革，为资本主义发展提供了充足的资本。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250" name="文本框 10249"/>
          <p:cNvSpPr txBox="1">
            <a:spLocks noChangeArrowheads="1"/>
          </p:cNvSpPr>
          <p:nvPr/>
        </p:nvSpPr>
        <p:spPr bwMode="auto">
          <a:xfrm>
            <a:off x="3359726" y="3902075"/>
            <a:ext cx="67167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自然科学研究重大进展并迅速转化为技术。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052946" y="1835150"/>
            <a:ext cx="2070100" cy="5842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3200" dirty="0">
                <a:latin typeface="+mn-lt"/>
                <a:ea typeface="+mn-ea"/>
                <a:cs typeface="+mn-ea"/>
                <a:sym typeface="+mn-lt"/>
              </a:rPr>
              <a:t>经 济基础</a:t>
            </a:r>
            <a:endParaRPr lang="zh-CN" altLang="en-US" sz="3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361315" y="1712118"/>
            <a:ext cx="67151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dirty="0">
                <a:latin typeface="+mn-lt"/>
                <a:ea typeface="+mn-ea"/>
                <a:cs typeface="+mn-ea"/>
                <a:sym typeface="+mn-lt"/>
              </a:rPr>
              <a:t>19</a:t>
            </a: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世纪，随着工业革命的开展，欧美主要资本主义国家经济迅速发展。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054097" y="5633750"/>
            <a:ext cx="2068946" cy="579438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>
              <a:buFontTx/>
              <a:buNone/>
              <a:defRPr/>
            </a:pPr>
            <a:r>
              <a:rPr lang="zh-CN" altLang="en-US" sz="3200" dirty="0">
                <a:latin typeface="+mn-lt"/>
                <a:ea typeface="+mn-ea"/>
                <a:cs typeface="+mn-ea"/>
                <a:sym typeface="+mn-lt"/>
              </a:rPr>
              <a:t>原 料            </a:t>
            </a:r>
            <a:endParaRPr lang="en-US" altLang="zh-CN" sz="2000" dirty="0">
              <a:solidFill>
                <a:srgbClr val="FFFF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469" name="文本框 17410"/>
          <p:cNvSpPr txBox="1">
            <a:spLocks noChangeArrowheads="1"/>
          </p:cNvSpPr>
          <p:nvPr/>
        </p:nvSpPr>
        <p:spPr bwMode="auto">
          <a:xfrm>
            <a:off x="3359726" y="5672535"/>
            <a:ext cx="67214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+mn-lt"/>
                <a:ea typeface="+mn-ea"/>
                <a:cs typeface="+mn-ea"/>
                <a:sym typeface="+mn-lt"/>
              </a:rPr>
              <a:t>亚非拉国家沦为原料产地</a:t>
            </a:r>
            <a:endParaRPr lang="zh-CN" altLang="en-US" sz="28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905163" y="68265"/>
            <a:ext cx="76327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6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三、背景</a:t>
            </a:r>
            <a:r>
              <a:rPr lang="en-US" altLang="zh-CN" sz="4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(</a:t>
            </a:r>
            <a:r>
              <a:rPr lang="zh-CN" altLang="en-US" sz="4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条件</a:t>
            </a:r>
            <a:r>
              <a:rPr lang="en-US" altLang="zh-CN" sz="40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)</a:t>
            </a:r>
            <a:endParaRPr lang="zh-CN" altLang="en-US" sz="4000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bldLvl="0"/>
      <p:bldP spid="10248" grpId="0" bldLvl="0"/>
      <p:bldP spid="10249" grpId="0" bldLvl="0"/>
      <p:bldP spid="10250" grpId="0" bldLvl="0"/>
      <p:bldP spid="3" grpId="0" bldLvl="0"/>
      <p:bldP spid="194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000" dirty="0">
                <a:latin typeface="+mn-lt"/>
                <a:ea typeface="+mn-ea"/>
                <a:cs typeface="+mn-ea"/>
                <a:sym typeface="+mn-lt"/>
              </a:rPr>
              <a:t>四、特点：</a:t>
            </a:r>
            <a:br>
              <a:rPr lang="en-US" altLang="zh-CN" sz="4000" dirty="0">
                <a:latin typeface="+mn-lt"/>
                <a:ea typeface="+mn-ea"/>
                <a:cs typeface="+mn-ea"/>
                <a:sym typeface="+mn-lt"/>
              </a:rPr>
            </a:br>
            <a:endParaRPr lang="zh-CN" altLang="en-US" sz="4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95189" y="603356"/>
            <a:ext cx="6689771" cy="5296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3600" b="1" noProof="1">
                <a:cs typeface="+mn-ea"/>
                <a:sym typeface="+mn-lt"/>
              </a:rPr>
              <a:t>科学研究同工业生产紧密结合</a:t>
            </a:r>
            <a:endParaRPr lang="zh-CN" altLang="en-US" sz="3600" b="1" noProof="1">
              <a:cs typeface="+mn-ea"/>
              <a:sym typeface="+mn-lt"/>
            </a:endParaRPr>
          </a:p>
          <a:p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8200" y="1515409"/>
            <a:ext cx="27494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dirty="0">
                <a:cs typeface="+mn-ea"/>
                <a:sym typeface="+mn-lt"/>
              </a:rPr>
              <a:t>五、成就：</a:t>
            </a:r>
            <a:endParaRPr lang="en-US" altLang="zh-CN" sz="4000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5513" y="2679781"/>
            <a:ext cx="3877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C00000"/>
                </a:solidFill>
                <a:cs typeface="+mn-ea"/>
                <a:sym typeface="+mn-lt"/>
              </a:rPr>
              <a:t>成就一：电的应用</a:t>
            </a:r>
            <a:endParaRPr lang="en-US" altLang="zh-CN" sz="3600" dirty="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544069" y="3886699"/>
            <a:ext cx="4039429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noProof="1">
                <a:cs typeface="+mn-ea"/>
                <a:sym typeface="+mn-lt"/>
              </a:rPr>
              <a:t>理论指导：</a:t>
            </a:r>
            <a:endParaRPr lang="zh-CN" altLang="en-US" sz="3600" b="1" noProof="1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64837" y="3843546"/>
            <a:ext cx="7172095" cy="73263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b="1" noProof="1">
                <a:cs typeface="+mn-ea"/>
                <a:sym typeface="+mn-lt"/>
              </a:rPr>
              <a:t>英国法拉第发现电磁感应现象</a:t>
            </a:r>
            <a:endParaRPr lang="zh-CN" altLang="en-US" sz="3600" b="1" noProof="1"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图片 8196" descr="未标题-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30" y="2482639"/>
            <a:ext cx="6083617" cy="419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2" name="Picture 11" descr="法拉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92"/>
          <a:stretch>
            <a:fillRect/>
          </a:stretch>
        </p:blipFill>
        <p:spPr bwMode="auto">
          <a:xfrm>
            <a:off x="239127" y="1560296"/>
            <a:ext cx="3887289" cy="4321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239127" y="808972"/>
            <a:ext cx="3887289" cy="585097"/>
          </a:xfrm>
          <a:prstGeom prst="rect">
            <a:avLst/>
          </a:prstGeom>
          <a:solidFill>
            <a:srgbClr val="99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rPr>
              <a:t>法拉第</a:t>
            </a:r>
            <a:r>
              <a:rPr lang="en-US" altLang="zh-CN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rPr>
              <a:t>(1791-1867)</a:t>
            </a:r>
            <a:endParaRPr lang="en-US" altLang="zh-CN" sz="32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51204" name="WordArt 13"/>
          <p:cNvSpPr>
            <a:spLocks noChangeArrowheads="1" noChangeShapeType="1" noTextEdit="1"/>
          </p:cNvSpPr>
          <p:nvPr/>
        </p:nvSpPr>
        <p:spPr bwMode="auto">
          <a:xfrm>
            <a:off x="239126" y="6031736"/>
            <a:ext cx="2905379" cy="5418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cs typeface="+mn-ea"/>
                <a:sym typeface="+mn-lt"/>
              </a:rPr>
              <a:t>Michael Faraday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5845" name="TextBox 1"/>
          <p:cNvSpPr txBox="1">
            <a:spLocks noChangeArrowheads="1"/>
          </p:cNvSpPr>
          <p:nvPr/>
        </p:nvSpPr>
        <p:spPr bwMode="auto">
          <a:xfrm>
            <a:off x="541407" y="-38902"/>
            <a:ext cx="5206195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4355" b="1" dirty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成就一：电的应用</a:t>
            </a:r>
            <a:endParaRPr lang="zh-CN" altLang="en-US" sz="4355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5062" name="Text Box 2"/>
          <p:cNvSpPr txBox="1">
            <a:spLocks noChangeArrowheads="1"/>
          </p:cNvSpPr>
          <p:nvPr/>
        </p:nvSpPr>
        <p:spPr bwMode="auto">
          <a:xfrm>
            <a:off x="4268610" y="807049"/>
            <a:ext cx="7042468" cy="1656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    </a:t>
            </a:r>
            <a:r>
              <a:rPr lang="en-US" altLang="zh-CN" sz="3390" b="1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1831</a:t>
            </a:r>
            <a:r>
              <a:rPr lang="zh-CN" altLang="en-US" sz="3390" b="1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年英国科学家法拉第发现</a:t>
            </a:r>
            <a:r>
              <a:rPr lang="zh-CN" altLang="en-US" sz="3390" b="1">
                <a:latin typeface="+mn-lt"/>
                <a:ea typeface="+mn-ea"/>
                <a:cs typeface="+mn-ea"/>
                <a:sym typeface="+mn-lt"/>
              </a:rPr>
              <a:t>电磁感应现象</a:t>
            </a:r>
            <a:r>
              <a:rPr lang="zh-CN" altLang="en-US" sz="3390" b="1">
                <a:solidFill>
                  <a:srgbClr val="0000FF"/>
                </a:solidFill>
                <a:latin typeface="+mn-lt"/>
                <a:ea typeface="+mn-ea"/>
                <a:cs typeface="+mn-ea"/>
                <a:sym typeface="+mn-lt"/>
              </a:rPr>
              <a:t>，找到了打开电能宝库大门的钥匙。</a:t>
            </a:r>
            <a:endParaRPr lang="zh-CN" altLang="en-US" sz="3390" b="1">
              <a:solidFill>
                <a:srgbClr val="0000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196" name="文本框 8195"/>
          <p:cNvSpPr txBox="1">
            <a:spLocks noChangeArrowheads="1"/>
          </p:cNvSpPr>
          <p:nvPr/>
        </p:nvSpPr>
        <p:spPr bwMode="auto">
          <a:xfrm>
            <a:off x="5352363" y="2557579"/>
            <a:ext cx="6312280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905" b="1">
                <a:solidFill>
                  <a:srgbClr val="CC3300"/>
                </a:solidFill>
                <a:latin typeface="+mn-lt"/>
                <a:ea typeface="+mn-ea"/>
                <a:cs typeface="+mn-ea"/>
                <a:sym typeface="+mn-lt"/>
              </a:rPr>
              <a:t>切割磁场会产生电流</a:t>
            </a:r>
            <a:endParaRPr lang="zh-CN" altLang="en-US" sz="2905" b="1">
              <a:solidFill>
                <a:srgbClr val="CC33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8197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bldLvl="0" animBg="1"/>
      <p:bldP spid="45062" grpId="0"/>
      <p:bldP spid="819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矩形 3"/>
          <p:cNvSpPr>
            <a:spLocks noChangeArrowheads="1"/>
          </p:cNvSpPr>
          <p:nvPr/>
        </p:nvSpPr>
        <p:spPr bwMode="auto">
          <a:xfrm>
            <a:off x="0" y="351581"/>
            <a:ext cx="11185742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（</a:t>
            </a:r>
            <a:r>
              <a:rPr lang="en-US" altLang="zh-CN" sz="3600" b="1" dirty="0" smtClean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1</a:t>
            </a:r>
            <a:r>
              <a:rPr lang="zh-CN" altLang="en-US" sz="3600" b="1" dirty="0" smtClean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）电的应用</a:t>
            </a:r>
            <a:endParaRPr lang="en-US" altLang="zh-CN" sz="3600" b="1" dirty="0" smtClean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五</a:t>
            </a:r>
            <a:r>
              <a:rPr lang="zh-CN" altLang="en-US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、成就</a:t>
            </a:r>
            <a:r>
              <a:rPr lang="zh-CN" altLang="en-US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：</a:t>
            </a:r>
            <a:endParaRPr lang="zh-CN" altLang="en-US" sz="3600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①最显著的成就：</a:t>
            </a:r>
            <a:endParaRPr lang="zh-CN" altLang="en-US" sz="3600" b="1" dirty="0">
              <a:solidFill>
                <a:srgbClr val="474BE7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②发明</a:t>
            </a:r>
            <a:r>
              <a:rPr lang="zh-CN" altLang="en-US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：</a:t>
            </a:r>
            <a:endParaRPr lang="en-US" altLang="zh-CN" sz="3600" b="1" dirty="0" smtClean="0">
              <a:solidFill>
                <a:srgbClr val="474BE7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a</a:t>
            </a:r>
            <a:r>
              <a:rPr lang="en-US" altLang="zh-CN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.</a:t>
            </a:r>
            <a:r>
              <a:rPr lang="zh-CN" altLang="en-US" sz="3600" b="1" dirty="0" smtClean="0">
                <a:solidFill>
                  <a:srgbClr val="FF0066"/>
                </a:solidFill>
                <a:cs typeface="+mn-ea"/>
                <a:sym typeface="+mn-lt"/>
              </a:rPr>
              <a:t>美国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发明家</a:t>
            </a:r>
            <a:r>
              <a:rPr lang="zh-CN" altLang="en-US" sz="3600" b="1" dirty="0" smtClean="0">
                <a:solidFill>
                  <a:srgbClr val="FF0066"/>
                </a:solidFill>
                <a:cs typeface="+mn-ea"/>
                <a:sym typeface="+mn-lt"/>
              </a:rPr>
              <a:t>爱迪生，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发明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了耐用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的</a:t>
            </a:r>
            <a:r>
              <a:rPr lang="zh-CN" altLang="en-US" sz="3600" b="1" dirty="0" smtClean="0">
                <a:solidFill>
                  <a:srgbClr val="FF0066"/>
                </a:solidFill>
                <a:cs typeface="+mn-ea"/>
                <a:sym typeface="+mn-lt"/>
              </a:rPr>
              <a:t>白炽电灯、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碱性蓄电池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、电影摄影机和放映机等事物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。</a:t>
            </a:r>
            <a:endParaRPr lang="en-US" altLang="zh-CN" sz="3600" b="1" dirty="0" smtClean="0"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 smtClean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b</a:t>
            </a:r>
            <a:r>
              <a:rPr lang="en-US" altLang="zh-CN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.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他在纽约建成了世界上第一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个</a:t>
            </a:r>
            <a:r>
              <a:rPr lang="zh-CN" altLang="en-US" sz="3600" b="1" dirty="0" smtClean="0">
                <a:solidFill>
                  <a:srgbClr val="FF0066"/>
                </a:solidFill>
                <a:cs typeface="+mn-ea"/>
                <a:sym typeface="+mn-lt"/>
              </a:rPr>
              <a:t>火力发电站</a:t>
            </a:r>
            <a:r>
              <a:rPr lang="zh-CN" altLang="en-US" sz="3600" b="1" dirty="0" smtClean="0">
                <a:latin typeface="+mn-lt"/>
                <a:ea typeface="+mn-ea"/>
                <a:cs typeface="+mn-ea"/>
                <a:sym typeface="+mn-lt"/>
              </a:rPr>
              <a:t>和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输电网。</a:t>
            </a:r>
            <a:r>
              <a:rPr lang="zh-CN" altLang="en-US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c</a:t>
            </a:r>
            <a:r>
              <a:rPr lang="en-US" altLang="zh-CN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.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发电机、电动机、</a:t>
            </a:r>
            <a:r>
              <a:rPr lang="zh-CN" altLang="en-US" sz="3600" b="1" dirty="0">
                <a:solidFill>
                  <a:srgbClr val="495FE5"/>
                </a:solidFill>
                <a:latin typeface="+mn-lt"/>
                <a:ea typeface="+mn-ea"/>
                <a:cs typeface="+mn-ea"/>
                <a:sym typeface="+mn-lt"/>
              </a:rPr>
              <a:t>电话、电车、电报</a:t>
            </a:r>
            <a:r>
              <a:rPr lang="zh-CN" altLang="en-US" sz="3600" b="1" dirty="0">
                <a:latin typeface="+mn-lt"/>
                <a:ea typeface="+mn-ea"/>
                <a:cs typeface="+mn-ea"/>
                <a:sym typeface="+mn-lt"/>
              </a:rPr>
              <a:t>等纷纷问世。</a:t>
            </a:r>
            <a:endParaRPr lang="zh-CN" altLang="en-US" sz="3600" b="1" dirty="0"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600" b="1" dirty="0">
                <a:solidFill>
                  <a:srgbClr val="474BE7"/>
                </a:solidFill>
                <a:latin typeface="+mn-lt"/>
                <a:ea typeface="+mn-ea"/>
                <a:cs typeface="+mn-ea"/>
                <a:sym typeface="+mn-lt"/>
              </a:rPr>
              <a:t>③影响：</a:t>
            </a:r>
            <a:endParaRPr lang="en-US" altLang="zh-CN" sz="3600" b="1" dirty="0">
              <a:solidFill>
                <a:srgbClr val="474BE7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694315" y="1445861"/>
            <a:ext cx="84976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FF0066"/>
                </a:solidFill>
                <a:latin typeface="+mn-lt"/>
                <a:ea typeface="+mn-ea"/>
                <a:cs typeface="+mn-ea"/>
                <a:sym typeface="+mn-lt"/>
              </a:rPr>
              <a:t>电力成为新的能源进入生产生活领域</a:t>
            </a:r>
            <a:endParaRPr lang="zh-CN" altLang="en-US" sz="3600" b="1" dirty="0">
              <a:solidFill>
                <a:srgbClr val="FF006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712600" y="5205882"/>
            <a:ext cx="72071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世界由此进入“电气时代”。</a:t>
            </a:r>
            <a:endParaRPr lang="zh-CN" altLang="en-US" sz="3600" b="1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snap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910" y="908892"/>
            <a:ext cx="3239728" cy="28054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3" descr="Phonograph01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719" y="835874"/>
            <a:ext cx="4027562" cy="28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 Box 4"/>
          <p:cNvSpPr txBox="1"/>
          <p:nvPr/>
        </p:nvSpPr>
        <p:spPr>
          <a:xfrm>
            <a:off x="1522719" y="3645175"/>
            <a:ext cx="4394578" cy="1077859"/>
          </a:xfrm>
          <a:prstGeom prst="rect">
            <a:avLst/>
          </a:prstGeom>
          <a:noFill/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 noProof="1">
                <a:cs typeface="+mn-ea"/>
                <a:sym typeface="+mn-lt"/>
              </a:rPr>
              <a:t>早期发电机</a:t>
            </a:r>
            <a:endParaRPr lang="zh-CN" altLang="en-US" sz="3200" b="1" noProof="1">
              <a:cs typeface="+mn-ea"/>
              <a:sym typeface="+mn-lt"/>
            </a:endParaRPr>
          </a:p>
          <a:p>
            <a:pPr algn="ctr"/>
            <a:r>
              <a:rPr lang="en-US" altLang="zh-CN" sz="3200" b="1" noProof="1">
                <a:cs typeface="+mn-ea"/>
                <a:sym typeface="+mn-lt"/>
              </a:rPr>
              <a:t>—</a:t>
            </a:r>
            <a:r>
              <a:rPr lang="zh-CN" altLang="en-US" sz="3200" b="1" noProof="1">
                <a:cs typeface="+mn-ea"/>
                <a:sym typeface="+mn-lt"/>
              </a:rPr>
              <a:t>德意志人西门子</a:t>
            </a:r>
            <a:endParaRPr lang="zh-CN" altLang="en-US" sz="3200" b="1" noProof="1">
              <a:cs typeface="+mn-ea"/>
              <a:sym typeface="+mn-lt"/>
            </a:endParaRPr>
          </a:p>
        </p:txBody>
      </p:sp>
      <p:sp>
        <p:nvSpPr>
          <p:cNvPr id="53253" name="Text Box 5"/>
          <p:cNvSpPr txBox="1"/>
          <p:nvPr/>
        </p:nvSpPr>
        <p:spPr>
          <a:xfrm>
            <a:off x="7248928" y="3860388"/>
            <a:ext cx="3201297" cy="7078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4000" b="1" noProof="1">
                <a:cs typeface="+mn-ea"/>
                <a:sym typeface="+mn-lt"/>
              </a:rPr>
              <a:t>早期电动机</a:t>
            </a:r>
            <a:endParaRPr lang="zh-CN" altLang="en-US" sz="4000" b="1" noProof="1">
              <a:cs typeface="+mn-ea"/>
              <a:sym typeface="+mn-lt"/>
            </a:endParaRPr>
          </a:p>
        </p:txBody>
      </p:sp>
      <p:sp>
        <p:nvSpPr>
          <p:cNvPr id="9222" name="文本框 9221"/>
          <p:cNvSpPr txBox="1">
            <a:spLocks noChangeArrowheads="1"/>
          </p:cNvSpPr>
          <p:nvPr/>
        </p:nvSpPr>
        <p:spPr bwMode="auto">
          <a:xfrm>
            <a:off x="392850" y="5263117"/>
            <a:ext cx="11406301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355" b="1">
                <a:solidFill>
                  <a:srgbClr val="CC3300"/>
                </a:solidFill>
                <a:latin typeface="+mn-lt"/>
                <a:ea typeface="+mn-ea"/>
                <a:cs typeface="+mn-ea"/>
                <a:sym typeface="+mn-lt"/>
              </a:rPr>
              <a:t>发电机</a:t>
            </a:r>
            <a:r>
              <a:rPr lang="zh-CN" altLang="en-US" sz="4355" b="1">
                <a:solidFill>
                  <a:srgbClr val="0066FF"/>
                </a:solidFill>
                <a:latin typeface="+mn-lt"/>
                <a:ea typeface="+mn-ea"/>
                <a:cs typeface="+mn-ea"/>
                <a:sym typeface="+mn-lt"/>
              </a:rPr>
              <a:t>和</a:t>
            </a:r>
            <a:r>
              <a:rPr lang="zh-CN" altLang="en-US" sz="4355" b="1">
                <a:solidFill>
                  <a:srgbClr val="CC3300"/>
                </a:solidFill>
                <a:latin typeface="+mn-lt"/>
                <a:ea typeface="+mn-ea"/>
                <a:cs typeface="+mn-ea"/>
                <a:sym typeface="+mn-lt"/>
              </a:rPr>
              <a:t>电动机</a:t>
            </a:r>
            <a:r>
              <a:rPr lang="zh-CN" altLang="en-US" sz="4355" b="1">
                <a:solidFill>
                  <a:srgbClr val="0066FF"/>
                </a:solidFill>
                <a:latin typeface="+mn-lt"/>
                <a:ea typeface="+mn-ea"/>
                <a:cs typeface="+mn-ea"/>
                <a:sym typeface="+mn-lt"/>
              </a:rPr>
              <a:t>的发明，使电力得以实际利用</a:t>
            </a:r>
            <a:r>
              <a:rPr lang="zh-CN" altLang="en-US" sz="2905">
                <a:solidFill>
                  <a:srgbClr val="0066FF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sz="2905">
              <a:solidFill>
                <a:srgbClr val="0066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585004" y="-101842"/>
            <a:ext cx="5206195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4355" b="1" dirty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成就一：电的应用</a:t>
            </a:r>
            <a:endParaRPr lang="zh-CN" altLang="en-US" sz="4355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ChangeArrowheads="1"/>
          </p:cNvSpPr>
          <p:nvPr/>
        </p:nvSpPr>
        <p:spPr bwMode="auto">
          <a:xfrm>
            <a:off x="20070" y="2369267"/>
            <a:ext cx="9867143" cy="11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2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2227" name="Rectangle 12"/>
          <p:cNvSpPr/>
          <p:nvPr/>
        </p:nvSpPr>
        <p:spPr>
          <a:xfrm>
            <a:off x="1272918" y="1612179"/>
            <a:ext cx="2002252" cy="885832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 noProof="1">
                <a:solidFill>
                  <a:srgbClr val="0000FF"/>
                </a:solidFill>
                <a:cs typeface="+mn-ea"/>
                <a:sym typeface="+mn-lt"/>
              </a:rPr>
              <a:t>机械能</a:t>
            </a:r>
            <a:endParaRPr lang="zh-CN" altLang="en-US" sz="4000" b="1" noProof="1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52228" name="Rectangle 13"/>
          <p:cNvSpPr/>
          <p:nvPr/>
        </p:nvSpPr>
        <p:spPr>
          <a:xfrm>
            <a:off x="7125950" y="1537237"/>
            <a:ext cx="1479591" cy="96077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 noProof="1">
                <a:solidFill>
                  <a:srgbClr val="0000FF"/>
                </a:solidFill>
                <a:cs typeface="+mn-ea"/>
                <a:sym typeface="+mn-lt"/>
              </a:rPr>
              <a:t>电能</a:t>
            </a:r>
            <a:endParaRPr lang="zh-CN" altLang="en-US" sz="4000" b="1" noProof="1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52229" name="Oval 14"/>
          <p:cNvSpPr/>
          <p:nvPr/>
        </p:nvSpPr>
        <p:spPr>
          <a:xfrm>
            <a:off x="3911202" y="818579"/>
            <a:ext cx="1835076" cy="1337396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 noProof="1">
                <a:solidFill>
                  <a:srgbClr val="CC3300"/>
                </a:solidFill>
                <a:cs typeface="+mn-ea"/>
                <a:sym typeface="+mn-lt"/>
              </a:rPr>
              <a:t>发电机</a:t>
            </a:r>
            <a:endParaRPr lang="zh-CN" altLang="en-US" sz="4000" b="1" noProof="1">
              <a:solidFill>
                <a:srgbClr val="CC3300"/>
              </a:solidFill>
              <a:cs typeface="+mn-ea"/>
              <a:sym typeface="+mn-lt"/>
            </a:endParaRPr>
          </a:p>
        </p:txBody>
      </p:sp>
      <p:sp>
        <p:nvSpPr>
          <p:cNvPr id="52230" name="Oval 15"/>
          <p:cNvSpPr/>
          <p:nvPr/>
        </p:nvSpPr>
        <p:spPr>
          <a:xfrm>
            <a:off x="7556376" y="3232042"/>
            <a:ext cx="1564139" cy="1518022"/>
          </a:xfrm>
          <a:prstGeom prst="ellipse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 noProof="1">
                <a:solidFill>
                  <a:srgbClr val="CC3300"/>
                </a:solidFill>
                <a:cs typeface="+mn-ea"/>
                <a:sym typeface="+mn-lt"/>
              </a:rPr>
              <a:t>电动机</a:t>
            </a:r>
            <a:endParaRPr lang="zh-CN" altLang="en-US" sz="4000" b="1" noProof="1">
              <a:solidFill>
                <a:srgbClr val="CC3300"/>
              </a:solidFill>
              <a:cs typeface="+mn-ea"/>
              <a:sym typeface="+mn-lt"/>
            </a:endParaRPr>
          </a:p>
        </p:txBody>
      </p:sp>
      <p:sp>
        <p:nvSpPr>
          <p:cNvPr id="52231" name="Rectangle 16"/>
          <p:cNvSpPr/>
          <p:nvPr/>
        </p:nvSpPr>
        <p:spPr>
          <a:xfrm>
            <a:off x="7125949" y="5499467"/>
            <a:ext cx="1514179" cy="828187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4000" b="1" noProof="1">
                <a:solidFill>
                  <a:srgbClr val="0000FF"/>
                </a:solidFill>
                <a:cs typeface="+mn-ea"/>
                <a:sym typeface="+mn-lt"/>
              </a:rPr>
              <a:t>机械能</a:t>
            </a:r>
            <a:endParaRPr lang="zh-CN" altLang="en-US" sz="4000" b="1" noProof="1">
              <a:solidFill>
                <a:srgbClr val="0000FF"/>
              </a:solidFill>
              <a:cs typeface="+mn-ea"/>
              <a:sym typeface="+mn-lt"/>
            </a:endParaRPr>
          </a:p>
        </p:txBody>
      </p:sp>
      <p:sp>
        <p:nvSpPr>
          <p:cNvPr id="52232" name="Rectangle 17"/>
          <p:cNvSpPr/>
          <p:nvPr/>
        </p:nvSpPr>
        <p:spPr>
          <a:xfrm>
            <a:off x="1167234" y="2974554"/>
            <a:ext cx="5403389" cy="2161741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5400" b="1" noProof="1">
                <a:solidFill>
                  <a:srgbClr val="800000"/>
                </a:solidFill>
                <a:cs typeface="+mn-ea"/>
                <a:sym typeface="+mn-lt"/>
              </a:rPr>
              <a:t>原理：电磁</a:t>
            </a:r>
            <a:endParaRPr lang="en-US" altLang="zh-CN" sz="5400" b="1" noProof="1">
              <a:solidFill>
                <a:srgbClr val="800000"/>
              </a:solidFill>
              <a:cs typeface="+mn-ea"/>
              <a:sym typeface="+mn-lt"/>
            </a:endParaRPr>
          </a:p>
          <a:p>
            <a:pPr algn="ctr"/>
            <a:r>
              <a:rPr lang="zh-CN" altLang="en-US" sz="5400" b="1" noProof="1">
                <a:solidFill>
                  <a:srgbClr val="800000"/>
                </a:solidFill>
                <a:cs typeface="+mn-ea"/>
                <a:sym typeface="+mn-lt"/>
              </a:rPr>
              <a:t>感应原理</a:t>
            </a:r>
            <a:endParaRPr lang="zh-CN" altLang="en-US" sz="5400" b="1" noProof="1">
              <a:solidFill>
                <a:srgbClr val="800000"/>
              </a:solidFill>
              <a:cs typeface="+mn-ea"/>
              <a:sym typeface="+mn-lt"/>
            </a:endParaRPr>
          </a:p>
        </p:txBody>
      </p:sp>
      <p:sp>
        <p:nvSpPr>
          <p:cNvPr id="37896" name="AutoShape 18"/>
          <p:cNvSpPr>
            <a:spLocks noChangeArrowheads="1"/>
          </p:cNvSpPr>
          <p:nvPr/>
        </p:nvSpPr>
        <p:spPr bwMode="auto">
          <a:xfrm>
            <a:off x="3482697" y="2084879"/>
            <a:ext cx="3345413" cy="384309"/>
          </a:xfrm>
          <a:prstGeom prst="rightArrow">
            <a:avLst>
              <a:gd name="adj1" fmla="val 50000"/>
              <a:gd name="adj2" fmla="val 86365"/>
            </a:avLst>
          </a:prstGeom>
          <a:solidFill>
            <a:srgbClr val="CC3300"/>
          </a:solidFill>
          <a:ln w="9525">
            <a:solidFill>
              <a:srgbClr val="CC3300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2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897" name="AutoShape 20"/>
          <p:cNvSpPr>
            <a:spLocks noChangeArrowheads="1"/>
          </p:cNvSpPr>
          <p:nvPr/>
        </p:nvSpPr>
        <p:spPr bwMode="auto">
          <a:xfrm>
            <a:off x="7402652" y="2707460"/>
            <a:ext cx="155646" cy="2695929"/>
          </a:xfrm>
          <a:prstGeom prst="downArrow">
            <a:avLst>
              <a:gd name="adj1" fmla="val 50000"/>
              <a:gd name="adj2" fmla="val 343532"/>
            </a:avLst>
          </a:prstGeom>
          <a:solidFill>
            <a:srgbClr val="CC3300"/>
          </a:solidFill>
          <a:ln w="9525">
            <a:solidFill>
              <a:srgbClr val="CC3300"/>
            </a:solidFill>
            <a:miter lim="800000"/>
          </a:ln>
        </p:spPr>
        <p:txBody>
          <a:bodyPr vert="eaVert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20" b="1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11" name="Group 22"/>
          <p:cNvGrpSpPr/>
          <p:nvPr/>
        </p:nvGrpSpPr>
        <p:grpSpPr bwMode="auto">
          <a:xfrm>
            <a:off x="9087849" y="1594884"/>
            <a:ext cx="2380796" cy="3787061"/>
            <a:chOff x="-672" y="125"/>
            <a:chExt cx="3473" cy="4415"/>
          </a:xfrm>
        </p:grpSpPr>
        <p:sp>
          <p:nvSpPr>
            <p:cNvPr id="52242" name="Text Box 23"/>
            <p:cNvSpPr txBox="1"/>
            <p:nvPr/>
          </p:nvSpPr>
          <p:spPr>
            <a:xfrm>
              <a:off x="-672" y="2280"/>
              <a:ext cx="3473" cy="22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4000" b="1" noProof="1">
                  <a:cs typeface="+mn-ea"/>
                  <a:sym typeface="+mn-lt"/>
                </a:rPr>
                <a:t>电灯、电话等电器设备</a:t>
              </a:r>
              <a:endParaRPr lang="zh-CN" altLang="en-US" sz="4000" b="1" noProof="1">
                <a:cs typeface="+mn-ea"/>
                <a:sym typeface="+mn-lt"/>
              </a:endParaRPr>
            </a:p>
          </p:txBody>
        </p:sp>
        <p:sp>
          <p:nvSpPr>
            <p:cNvPr id="37900" name="AutoShape 24"/>
            <p:cNvSpPr>
              <a:spLocks noChangeArrowheads="1"/>
            </p:cNvSpPr>
            <p:nvPr/>
          </p:nvSpPr>
          <p:spPr bwMode="auto">
            <a:xfrm>
              <a:off x="-672" y="125"/>
              <a:ext cx="907" cy="2183"/>
            </a:xfrm>
            <a:prstGeom prst="curvedLeftArrow">
              <a:avLst>
                <a:gd name="adj1" fmla="val 35022"/>
                <a:gd name="adj2" fmla="val 70032"/>
                <a:gd name="adj3" fmla="val 33315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2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4" name="Group 25"/>
          <p:cNvGrpSpPr/>
          <p:nvPr/>
        </p:nvGrpSpPr>
        <p:grpSpPr bwMode="auto">
          <a:xfrm>
            <a:off x="2422003" y="5808836"/>
            <a:ext cx="4701084" cy="708315"/>
            <a:chOff x="915" y="1845"/>
            <a:chExt cx="6570" cy="825"/>
          </a:xfrm>
        </p:grpSpPr>
        <p:sp>
          <p:nvSpPr>
            <p:cNvPr id="52240" name="Text Box 26"/>
            <p:cNvSpPr txBox="1"/>
            <p:nvPr/>
          </p:nvSpPr>
          <p:spPr>
            <a:xfrm>
              <a:off x="915" y="1845"/>
              <a:ext cx="4721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4000" b="1" noProof="1">
                  <a:cs typeface="+mn-ea"/>
                  <a:sym typeface="+mn-lt"/>
                </a:rPr>
                <a:t>电动机械设备</a:t>
              </a:r>
              <a:endParaRPr lang="zh-CN" altLang="en-US" sz="4000" b="1" noProof="1">
                <a:cs typeface="+mn-ea"/>
                <a:sym typeface="+mn-lt"/>
              </a:endParaRPr>
            </a:p>
          </p:txBody>
        </p:sp>
        <p:sp>
          <p:nvSpPr>
            <p:cNvPr id="37903" name="AutoShape 27"/>
            <p:cNvSpPr>
              <a:spLocks noChangeArrowheads="1"/>
            </p:cNvSpPr>
            <p:nvPr/>
          </p:nvSpPr>
          <p:spPr bwMode="auto">
            <a:xfrm rot="4851123" flipH="1">
              <a:off x="6152" y="1224"/>
              <a:ext cx="671" cy="1994"/>
            </a:xfrm>
            <a:prstGeom prst="curvedRightArrow">
              <a:avLst>
                <a:gd name="adj1" fmla="val 53380"/>
                <a:gd name="adj2" fmla="val 106761"/>
                <a:gd name="adj3" fmla="val 33315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2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Group 28"/>
          <p:cNvGrpSpPr/>
          <p:nvPr/>
        </p:nvGrpSpPr>
        <p:grpSpPr bwMode="auto">
          <a:xfrm>
            <a:off x="264106" y="762854"/>
            <a:ext cx="2951496" cy="1944605"/>
            <a:chOff x="0" y="0"/>
            <a:chExt cx="4306" cy="2268"/>
          </a:xfrm>
        </p:grpSpPr>
        <p:sp>
          <p:nvSpPr>
            <p:cNvPr id="52238" name="Text Box 29"/>
            <p:cNvSpPr txBox="1"/>
            <p:nvPr/>
          </p:nvSpPr>
          <p:spPr>
            <a:xfrm>
              <a:off x="451" y="0"/>
              <a:ext cx="3855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4000" b="1" noProof="1">
                  <a:cs typeface="+mn-ea"/>
                  <a:sym typeface="+mn-lt"/>
                </a:rPr>
                <a:t>发电厂</a:t>
              </a:r>
              <a:endParaRPr lang="zh-CN" altLang="en-US" sz="4000" b="1" noProof="1">
                <a:cs typeface="+mn-ea"/>
                <a:sym typeface="+mn-lt"/>
              </a:endParaRPr>
            </a:p>
          </p:txBody>
        </p:sp>
        <p:sp>
          <p:nvSpPr>
            <p:cNvPr id="37906" name="AutoShape 30"/>
            <p:cNvSpPr>
              <a:spLocks noChangeArrowheads="1"/>
            </p:cNvSpPr>
            <p:nvPr/>
          </p:nvSpPr>
          <p:spPr bwMode="auto">
            <a:xfrm>
              <a:off x="0" y="453"/>
              <a:ext cx="452" cy="1815"/>
            </a:xfrm>
            <a:prstGeom prst="curvedRightArrow">
              <a:avLst>
                <a:gd name="adj1" fmla="val 80310"/>
                <a:gd name="adj2" fmla="val 160619"/>
                <a:gd name="adj3" fmla="val 33315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2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585004" y="-101842"/>
            <a:ext cx="5206195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4355" b="1" dirty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成就一：电的应用</a:t>
            </a:r>
            <a:endParaRPr lang="zh-CN" altLang="en-US" sz="4355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6"/>
          <p:cNvSpPr>
            <a:spLocks noChangeArrowheads="1"/>
          </p:cNvSpPr>
          <p:nvPr/>
        </p:nvSpPr>
        <p:spPr bwMode="auto">
          <a:xfrm>
            <a:off x="2208712" y="42274"/>
            <a:ext cx="5399546" cy="79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 “发明大王”爱迪生</a:t>
            </a:r>
            <a:endParaRPr lang="zh-CN" altLang="en-US" sz="435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914" name="Text Box 16"/>
          <p:cNvSpPr txBox="1">
            <a:spLocks noChangeArrowheads="1"/>
          </p:cNvSpPr>
          <p:nvPr/>
        </p:nvSpPr>
        <p:spPr bwMode="auto">
          <a:xfrm>
            <a:off x="5100640" y="833951"/>
            <a:ext cx="6354555" cy="582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爱迪生</a:t>
            </a:r>
            <a:r>
              <a:rPr lang="en-US" altLang="zh-CN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(Edison)</a:t>
            </a:r>
            <a:r>
              <a:rPr lang="zh-CN" altLang="en-US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的主要发明：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投票计数器    普用印刷机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改良打字机    留声机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白炽灯泡      碱性蓄电池  </a:t>
            </a:r>
            <a:endParaRPr lang="zh-CN" altLang="en-US" sz="3390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世界第一个火力</a:t>
            </a:r>
            <a:r>
              <a:rPr lang="zh-CN" altLang="en-US" sz="3390" b="1" u="sng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发电站</a:t>
            </a:r>
            <a:r>
              <a:rPr lang="zh-CN" altLang="en-US" sz="339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和输电网</a:t>
            </a:r>
            <a:endParaRPr lang="zh-CN" altLang="en-US" sz="3390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活动电影机     大型碎石机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世界上第一座电影“摄影棚”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传真电报    有声电影机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鱼雷机械装置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喷火器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水底潜望镜等</a:t>
            </a:r>
            <a:endParaRPr lang="zh-CN" altLang="en-US" sz="3390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38915" name="Picture 6" descr="爱迪生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21" y="833951"/>
            <a:ext cx="4098660" cy="5803071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 Box 5"/>
          <p:cNvSpPr txBox="1">
            <a:spLocks noChangeArrowheads="1"/>
          </p:cNvSpPr>
          <p:nvPr/>
        </p:nvSpPr>
        <p:spPr bwMode="auto">
          <a:xfrm>
            <a:off x="7608258" y="5203548"/>
            <a:ext cx="2628676" cy="11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爱迪生在留声机旁打盹</a:t>
            </a:r>
            <a:endParaRPr lang="zh-CN" altLang="en-US" sz="12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aphicFrame>
        <p:nvGraphicFramePr>
          <p:cNvPr id="234585" name="Group 89"/>
          <p:cNvGraphicFramePr>
            <a:graphicFrameLocks noGrp="1"/>
          </p:cNvGraphicFramePr>
          <p:nvPr/>
        </p:nvGraphicFramePr>
        <p:xfrm>
          <a:off x="487006" y="1110654"/>
          <a:ext cx="6986744" cy="471510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986744"/>
              </a:tblGrid>
              <a:tr h="20478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0000" marR="90000" marT="46805" marB="46805" anchor="ctr" horzOverflow="overflow">
                    <a:solidFill>
                      <a:schemeClr val="tx1"/>
                    </a:solidFill>
                  </a:tcPr>
                </a:tc>
              </a:tr>
              <a:tr h="12300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lang="en-US" altLang="zh-CN" sz="3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3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0000" marR="90000" marT="46805" marB="46805" anchor="ctr" horzOverflow="overflow">
                    <a:solidFill>
                      <a:schemeClr val="tx1"/>
                    </a:solidFill>
                  </a:tcPr>
                </a:tc>
              </a:tr>
              <a:tr h="7164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4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0000" marR="90000" marT="46805" marB="46805" anchor="ctr" horzOverflow="overflow">
                    <a:solidFill>
                      <a:schemeClr val="tx1"/>
                    </a:solidFill>
                  </a:tcPr>
                </a:tc>
              </a:tr>
              <a:tr h="7172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zh-CN" sz="3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0000" marR="90000" marT="46805" marB="46805" anchor="ctr" horzOverflow="overflow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sp>
        <p:nvSpPr>
          <p:cNvPr id="39950" name="Rectangle 50"/>
          <p:cNvSpPr>
            <a:spLocks noChangeArrowheads="1"/>
          </p:cNvSpPr>
          <p:nvPr/>
        </p:nvSpPr>
        <p:spPr bwMode="auto">
          <a:xfrm>
            <a:off x="3676774" y="59568"/>
            <a:ext cx="3829895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数字”爱迪生</a:t>
            </a:r>
            <a:endParaRPr lang="zh-CN" altLang="en-US" sz="435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1" name="Rectangle 83"/>
          <p:cNvSpPr>
            <a:spLocks noChangeArrowheads="1"/>
          </p:cNvSpPr>
          <p:nvPr/>
        </p:nvSpPr>
        <p:spPr bwMode="auto">
          <a:xfrm>
            <a:off x="558103" y="2549893"/>
            <a:ext cx="6752315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致力于电灯研究，历时</a:t>
            </a:r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10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余年。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2" name="Rectangle 85"/>
          <p:cNvSpPr>
            <a:spLocks noChangeArrowheads="1"/>
          </p:cNvSpPr>
          <p:nvPr/>
        </p:nvSpPr>
        <p:spPr bwMode="auto">
          <a:xfrm>
            <a:off x="471634" y="3358864"/>
            <a:ext cx="7050154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为了改进留声机，一连</a:t>
            </a:r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5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天没有睡觉。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3" name="Rectangle 86"/>
          <p:cNvSpPr>
            <a:spLocks noChangeArrowheads="1"/>
          </p:cNvSpPr>
          <p:nvPr/>
        </p:nvSpPr>
        <p:spPr bwMode="auto">
          <a:xfrm>
            <a:off x="631121" y="4350381"/>
            <a:ext cx="5856090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75</a:t>
            </a:r>
            <a:r>
              <a:rPr lang="zh-CN" altLang="en-US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岁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的时候，每天准时上班。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4" name="Rectangle 88"/>
          <p:cNvSpPr>
            <a:spLocks noChangeArrowheads="1"/>
          </p:cNvSpPr>
          <p:nvPr/>
        </p:nvSpPr>
        <p:spPr bwMode="auto">
          <a:xfrm>
            <a:off x="631121" y="5070962"/>
            <a:ext cx="4592924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81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岁时提炼橡</a:t>
            </a:r>
            <a:r>
              <a:rPr lang="zh-CN" altLang="en-US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胶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成功。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5" name="Rectangle 90"/>
          <p:cNvSpPr>
            <a:spLocks noChangeArrowheads="1"/>
          </p:cNvSpPr>
          <p:nvPr/>
        </p:nvSpPr>
        <p:spPr bwMode="auto">
          <a:xfrm>
            <a:off x="487006" y="1325867"/>
            <a:ext cx="6821098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曾对</a:t>
            </a:r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1600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多种耐热材料进行实验。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56" name="Rectangle 91"/>
          <p:cNvSpPr>
            <a:spLocks noChangeArrowheads="1"/>
          </p:cNvSpPr>
          <p:nvPr/>
        </p:nvSpPr>
        <p:spPr bwMode="auto">
          <a:xfrm>
            <a:off x="558103" y="1973429"/>
            <a:ext cx="4641014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先后失败了</a:t>
            </a:r>
            <a:r>
              <a:rPr lang="en-US" altLang="zh-CN" sz="339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2000</a:t>
            </a:r>
            <a:r>
              <a:rPr lang="zh-CN" altLang="en-US" sz="3390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多次。</a:t>
            </a:r>
            <a:endParaRPr lang="zh-CN" altLang="en-US" sz="339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4588" name="Rectangle 92"/>
          <p:cNvSpPr/>
          <p:nvPr/>
        </p:nvSpPr>
        <p:spPr>
          <a:xfrm>
            <a:off x="3605676" y="5991383"/>
            <a:ext cx="5724288" cy="769441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 noProof="1">
                <a:solidFill>
                  <a:srgbClr val="FF0000"/>
                </a:solidFill>
                <a:cs typeface="+mn-ea"/>
                <a:sym typeface="+mn-lt"/>
              </a:rPr>
              <a:t>勤奋、探索、创新</a:t>
            </a:r>
            <a:endParaRPr lang="zh-CN" altLang="en-US" sz="4400" b="1" noProof="1">
              <a:solidFill>
                <a:srgbClr val="FF0000"/>
              </a:solidFill>
              <a:cs typeface="+mn-ea"/>
              <a:sym typeface="+mn-lt"/>
            </a:endParaRPr>
          </a:p>
        </p:txBody>
      </p:sp>
      <p:sp>
        <p:nvSpPr>
          <p:cNvPr id="18448" name="矩形 1"/>
          <p:cNvSpPr>
            <a:spLocks noChangeArrowheads="1"/>
          </p:cNvSpPr>
          <p:nvPr/>
        </p:nvSpPr>
        <p:spPr bwMode="auto">
          <a:xfrm>
            <a:off x="7877275" y="1143321"/>
            <a:ext cx="3654782" cy="4264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天才是</a:t>
            </a:r>
            <a:r>
              <a:rPr lang="en-US" altLang="zh-CN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1%</a:t>
            </a:r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的灵感加</a:t>
            </a:r>
            <a:r>
              <a:rPr lang="en-US" altLang="zh-CN" sz="339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99%</a:t>
            </a:r>
            <a:r>
              <a:rPr lang="zh-CN" altLang="en-US" sz="339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的汗水。</a:t>
            </a:r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”</a:t>
            </a:r>
            <a:endParaRPr lang="zh-CN" altLang="en-US" sz="3390" b="1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endParaRPr lang="en-US" altLang="zh-CN" sz="3390" b="1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所谓天才，那就是假话，</a:t>
            </a:r>
            <a:r>
              <a:rPr lang="zh-CN" altLang="en-US" sz="339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勤奋</a:t>
            </a:r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的工作才是实在的。 </a:t>
            </a:r>
            <a:endParaRPr lang="zh-CN" altLang="en-US" sz="3390" b="1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                                </a:t>
            </a:r>
            <a:r>
              <a:rPr lang="en-US" altLang="zh-CN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——</a:t>
            </a:r>
            <a:r>
              <a:rPr lang="zh-CN" altLang="en-US" sz="3390" b="1" dirty="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爱迪生</a:t>
            </a:r>
            <a:endParaRPr lang="zh-CN" altLang="en-US" sz="3390" b="1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88" grpId="0" bldLvl="0" animBg="1"/>
      <p:bldP spid="184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 bwMode="auto">
          <a:xfrm>
            <a:off x="189166" y="772461"/>
            <a:ext cx="2961873" cy="2971480"/>
            <a:chOff x="235" y="1005"/>
            <a:chExt cx="3853" cy="3865"/>
          </a:xfrm>
        </p:grpSpPr>
        <p:pic>
          <p:nvPicPr>
            <p:cNvPr id="40963" name="Picture 2" descr="https://gss1.bdstatic.com/9vo3dSag_xI4khGkpoWK1HF6hhy/baike/w%3D268%3Bg%3D0/sign=fb57242010d5ad6eaaf963ecb9f05ee6/b7003af33a87e9501c66ec881b385343faf2b4e4.jp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" y="1005"/>
              <a:ext cx="3853" cy="38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文本框 2"/>
            <p:cNvSpPr txBox="1"/>
            <p:nvPr/>
          </p:nvSpPr>
          <p:spPr>
            <a:xfrm>
              <a:off x="2352" y="1005"/>
              <a:ext cx="1370" cy="798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39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电焊</a:t>
              </a:r>
              <a:endParaRPr lang="zh-CN" altLang="en-US" sz="339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3298229" y="732110"/>
            <a:ext cx="3049495" cy="3051416"/>
            <a:chOff x="4280" y="953"/>
            <a:chExt cx="3968" cy="3970"/>
          </a:xfrm>
        </p:grpSpPr>
        <p:pic>
          <p:nvPicPr>
            <p:cNvPr id="40966" name="Picture 4" descr="https://gss1.bdstatic.com/-vo3dSag_xI4khGkpoWK1HF6hhy/baike/w%3D268%3Bg%3D0/sign=4d19b66ba718972ba33a07ccdef61cb4/9213b07eca80653891d82e6c9bdda144ad34829b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0" y="953"/>
              <a:ext cx="3968" cy="3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3"/>
            <p:cNvSpPr txBox="1"/>
            <p:nvPr/>
          </p:nvSpPr>
          <p:spPr>
            <a:xfrm>
              <a:off x="5728" y="1005"/>
              <a:ext cx="1371" cy="7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339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电钻</a:t>
              </a:r>
              <a:endParaRPr lang="zh-CN" altLang="en-US" sz="339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 bwMode="auto">
          <a:xfrm>
            <a:off x="6514898" y="807050"/>
            <a:ext cx="5275415" cy="3018750"/>
            <a:chOff x="8465" y="1050"/>
            <a:chExt cx="6863" cy="3928"/>
          </a:xfrm>
        </p:grpSpPr>
        <p:grpSp>
          <p:nvGrpSpPr>
            <p:cNvPr id="40969" name="组合 4"/>
            <p:cNvGrpSpPr/>
            <p:nvPr/>
          </p:nvGrpSpPr>
          <p:grpSpPr bwMode="auto">
            <a:xfrm>
              <a:off x="8465" y="1050"/>
              <a:ext cx="6863" cy="3928"/>
              <a:chOff x="8464" y="1049"/>
              <a:chExt cx="6864" cy="3928"/>
            </a:xfrm>
          </p:grpSpPr>
          <p:pic>
            <p:nvPicPr>
              <p:cNvPr id="40970" name="Picture 10" descr="d120223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644" y="1049"/>
                <a:ext cx="2684" cy="3928"/>
              </a:xfrm>
              <a:prstGeom prst="rect">
                <a:avLst/>
              </a:prstGeom>
              <a:noFill/>
              <a:ln w="9525">
                <a:solidFill>
                  <a:srgbClr val="FF66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971" name="Picture 6" descr="200886121927824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268" r="18494"/>
              <a:stretch>
                <a:fillRect/>
              </a:stretch>
            </p:blipFill>
            <p:spPr bwMode="auto">
              <a:xfrm>
                <a:off x="8464" y="1049"/>
                <a:ext cx="4063" cy="3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" name="文本框 6"/>
            <p:cNvSpPr txBox="1"/>
            <p:nvPr/>
          </p:nvSpPr>
          <p:spPr>
            <a:xfrm>
              <a:off x="8465" y="1055"/>
              <a:ext cx="6297" cy="1477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/>
            <a:p>
              <a:r>
                <a:rPr lang="zh-CN" altLang="en-US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美国人</a:t>
              </a:r>
              <a:r>
                <a:rPr lang="zh-CN" altLang="en-US" sz="339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贝尔</a:t>
              </a:r>
              <a:r>
                <a:rPr lang="zh-CN" altLang="en-US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发明电话（</a:t>
              </a:r>
              <a:r>
                <a:rPr lang="en-US" altLang="zh-CN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19</a:t>
              </a:r>
              <a:r>
                <a:rPr lang="zh-CN" altLang="en-US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世纪</a:t>
              </a:r>
              <a:r>
                <a:rPr lang="en-US" altLang="zh-CN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70</a:t>
              </a:r>
              <a:r>
                <a:rPr lang="zh-CN" altLang="en-US" sz="339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年代）</a:t>
              </a:r>
              <a:endParaRPr lang="zh-CN" altLang="en-US" sz="339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212611" y="3975332"/>
            <a:ext cx="7812623" cy="2686322"/>
            <a:chOff x="123" y="5215"/>
            <a:chExt cx="10164" cy="3494"/>
          </a:xfrm>
        </p:grpSpPr>
        <p:grpSp>
          <p:nvGrpSpPr>
            <p:cNvPr id="40974" name="组合 4"/>
            <p:cNvGrpSpPr/>
            <p:nvPr/>
          </p:nvGrpSpPr>
          <p:grpSpPr bwMode="auto">
            <a:xfrm>
              <a:off x="123" y="5215"/>
              <a:ext cx="10164" cy="3494"/>
              <a:chOff x="123" y="5215"/>
              <a:chExt cx="10164" cy="3494"/>
            </a:xfrm>
          </p:grpSpPr>
          <p:pic>
            <p:nvPicPr>
              <p:cNvPr id="40975" name="Picture 4" descr="108_10972_8926d4b037e63d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3" y="5215"/>
                <a:ext cx="4982" cy="34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0976" name="Picture 5" descr="200942203938253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7767" b="11461"/>
              <a:stretch>
                <a:fillRect/>
              </a:stretch>
            </p:blipFill>
            <p:spPr bwMode="auto">
              <a:xfrm>
                <a:off x="5305" y="5215"/>
                <a:ext cx="4983" cy="3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0418" name="Text Box 2"/>
            <p:cNvSpPr txBox="1"/>
            <p:nvPr/>
          </p:nvSpPr>
          <p:spPr>
            <a:xfrm>
              <a:off x="190" y="7854"/>
              <a:ext cx="2501" cy="798"/>
            </a:xfrm>
            <a:prstGeom prst="rect">
              <a:avLst/>
            </a:prstGeom>
            <a:solidFill>
              <a:schemeClr val="bg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r>
                <a:rPr lang="zh-CN" altLang="en-US" sz="339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有轨电车</a:t>
              </a:r>
              <a:endParaRPr lang="zh-CN" altLang="en-US" sz="339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60419" name="Text Box 3"/>
            <p:cNvSpPr txBox="1"/>
            <p:nvPr/>
          </p:nvSpPr>
          <p:spPr>
            <a:xfrm>
              <a:off x="6317" y="7842"/>
              <a:ext cx="2501" cy="798"/>
            </a:xfrm>
            <a:prstGeom prst="rect">
              <a:avLst/>
            </a:prstGeom>
            <a:solidFill>
              <a:schemeClr val="bg1"/>
            </a:solidFill>
            <a:ln w="25400" cap="flat" cmpd="sng">
              <a:noFill/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r>
                <a:rPr lang="zh-CN" altLang="en-US" sz="339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无轨电车</a:t>
              </a:r>
              <a:endParaRPr lang="zh-CN" altLang="en-US" sz="339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 bwMode="auto">
          <a:xfrm>
            <a:off x="8138608" y="4048699"/>
            <a:ext cx="3870765" cy="2730538"/>
            <a:chOff x="10578" y="5268"/>
            <a:chExt cx="5035" cy="3551"/>
          </a:xfrm>
        </p:grpSpPr>
        <p:pic>
          <p:nvPicPr>
            <p:cNvPr id="40980" name="Picture 2" descr="00000_24"/>
            <p:cNvPicPr>
              <a:picLocks noChangeAspect="1" noChangeArrowheads="1"/>
            </p:cNvPicPr>
            <p:nvPr/>
          </p:nvPicPr>
          <p:blipFill>
            <a:blip r:embed="rId7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78" b="2969"/>
            <a:stretch>
              <a:fillRect/>
            </a:stretch>
          </p:blipFill>
          <p:spPr bwMode="auto">
            <a:xfrm>
              <a:off x="10578" y="5268"/>
              <a:ext cx="5035" cy="3487"/>
            </a:xfrm>
            <a:prstGeom prst="rect">
              <a:avLst/>
            </a:prstGeom>
            <a:noFill/>
            <a:ln w="19050">
              <a:solidFill>
                <a:srgbClr val="8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文本框 10"/>
            <p:cNvSpPr txBox="1"/>
            <p:nvPr/>
          </p:nvSpPr>
          <p:spPr>
            <a:xfrm>
              <a:off x="10788" y="7578"/>
              <a:ext cx="4614" cy="124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电报（意大利人马可尼</a:t>
              </a:r>
              <a:r>
                <a:rPr lang="en-US" altLang="zh-CN" sz="280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19</a:t>
              </a:r>
              <a:r>
                <a:rPr lang="zh-CN" altLang="en-US" sz="280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世纪</a:t>
              </a:r>
              <a:r>
                <a:rPr lang="en-US" altLang="zh-CN" sz="280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90</a:t>
              </a:r>
              <a:r>
                <a:rPr lang="zh-CN" altLang="en-US" sz="2800" b="1" noProof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ea"/>
                  <a:sym typeface="+mn-lt"/>
                </a:rPr>
                <a:t>年代）</a:t>
              </a:r>
              <a:endParaRPr lang="zh-CN" altLang="en-US" sz="28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57347" name="TextBox 2"/>
          <p:cNvSpPr txBox="1"/>
          <p:nvPr/>
        </p:nvSpPr>
        <p:spPr>
          <a:xfrm>
            <a:off x="1115401" y="3453906"/>
            <a:ext cx="9294522" cy="1899879"/>
          </a:xfrm>
          <a:prstGeom prst="rect">
            <a:avLst/>
          </a:prstGeom>
          <a:solidFill>
            <a:srgbClr val="FFFF00"/>
          </a:solidFill>
          <a:ln w="28575" cmpd="sng">
            <a:solidFill>
              <a:srgbClr val="FF0000"/>
            </a:solidFill>
            <a:prstDash val="solid"/>
          </a:ln>
        </p:spPr>
        <p:txBody>
          <a:bodyPr>
            <a:spAutoFit/>
          </a:bodyPr>
          <a:lstStyle/>
          <a:p>
            <a:r>
              <a:rPr lang="zh-CN" altLang="en-US" sz="3875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发电机、电动机、电焊、电钻、电话、电车、电报等纷纷问世。世界由此进入了</a:t>
            </a:r>
            <a:r>
              <a:rPr lang="en-US" altLang="zh-CN" sz="3875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“</a:t>
            </a:r>
            <a:r>
              <a:rPr lang="zh-CN" altLang="en-US" sz="3875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电气时代</a:t>
            </a:r>
            <a:r>
              <a:rPr lang="en-US" altLang="zh-CN" sz="3875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”</a:t>
            </a:r>
            <a:r>
              <a:rPr lang="zh-CN" altLang="en-US" sz="3875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（</a:t>
            </a:r>
            <a:r>
              <a:rPr lang="zh-CN" altLang="en-US" sz="3600" b="1" dirty="0">
                <a:solidFill>
                  <a:srgbClr val="474BE7"/>
                </a:solidFill>
                <a:cs typeface="+mn-ea"/>
                <a:sym typeface="+mn-lt"/>
              </a:rPr>
              <a:t>影响</a:t>
            </a:r>
            <a:r>
              <a:rPr lang="zh-CN" altLang="en-US" sz="3875" b="1" noProof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）</a:t>
            </a:r>
            <a:endParaRPr lang="en-US" altLang="zh-CN" sz="3875" b="1" noProof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8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9"/>
          <p:cNvSpPr txBox="1"/>
          <p:nvPr/>
        </p:nvSpPr>
        <p:spPr>
          <a:xfrm>
            <a:off x="3034977" y="126822"/>
            <a:ext cx="8035908" cy="64645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noProof="1">
                <a:cs typeface="+mn-ea"/>
                <a:sym typeface="+mn-lt"/>
              </a:rPr>
              <a:t>电作为能源和蒸汽相比具有哪些优点？</a:t>
            </a:r>
            <a:endParaRPr lang="zh-CN" altLang="en-US" sz="3600" b="1" noProof="1">
              <a:cs typeface="+mn-ea"/>
              <a:sym typeface="+mn-lt"/>
            </a:endParaRPr>
          </a:p>
        </p:txBody>
      </p:sp>
      <p:sp>
        <p:nvSpPr>
          <p:cNvPr id="41986" name="矩形 5"/>
          <p:cNvSpPr>
            <a:spLocks noChangeArrowheads="1"/>
          </p:cNvSpPr>
          <p:nvPr/>
        </p:nvSpPr>
        <p:spPr bwMode="auto">
          <a:xfrm>
            <a:off x="707983" y="-19216"/>
            <a:ext cx="2422458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355" b="1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想一想：</a:t>
            </a:r>
            <a:endParaRPr lang="zh-CN" altLang="en-US" sz="4355" b="1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1987" name="Group 20"/>
          <p:cNvGrpSpPr/>
          <p:nvPr/>
        </p:nvGrpSpPr>
        <p:grpSpPr bwMode="auto">
          <a:xfrm>
            <a:off x="413988" y="1062616"/>
            <a:ext cx="10656898" cy="3520273"/>
            <a:chOff x="48" y="1616"/>
            <a:chExt cx="5576" cy="1833"/>
          </a:xfrm>
        </p:grpSpPr>
        <p:pic>
          <p:nvPicPr>
            <p:cNvPr id="41988" name="Picture 17" descr="蒸汽火车0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1616"/>
              <a:ext cx="2403" cy="1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989" name="Picture 18" descr="无轨电车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98" y="1616"/>
              <a:ext cx="2426" cy="1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0" name="AutoShape 19"/>
            <p:cNvSpPr>
              <a:spLocks noChangeArrowheads="1"/>
            </p:cNvSpPr>
            <p:nvPr/>
          </p:nvSpPr>
          <p:spPr bwMode="auto">
            <a:xfrm>
              <a:off x="2517" y="2205"/>
              <a:ext cx="499" cy="272"/>
            </a:xfrm>
            <a:prstGeom prst="rightArrow">
              <a:avLst>
                <a:gd name="adj1" fmla="val 50000"/>
                <a:gd name="adj2" fmla="val 45830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20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977000" y="4969119"/>
            <a:ext cx="9734555" cy="128432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875" b="1">
                <a:latin typeface="+mn-lt"/>
                <a:ea typeface="+mn-ea"/>
                <a:cs typeface="+mn-ea"/>
                <a:sym typeface="+mn-lt"/>
              </a:rPr>
              <a:t>污染小、能远距离输送、控制较方便、廉价、传递速度快、损失小等</a:t>
            </a:r>
            <a:endParaRPr lang="zh-CN" altLang="en-US" sz="3875" b="1"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08381" y="2581436"/>
            <a:ext cx="184731" cy="2178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 sz="3390" b="1" dirty="0">
              <a:solidFill>
                <a:srgbClr val="008000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390" b="1" dirty="0">
              <a:solidFill>
                <a:srgbClr val="008000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390" b="1" dirty="0">
              <a:solidFill>
                <a:srgbClr val="008000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390" b="1" dirty="0">
              <a:solidFill>
                <a:srgbClr val="008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606" name="Text Box 6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068569" y="2480544"/>
            <a:ext cx="7061549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19世纪80年代</a:t>
            </a:r>
            <a:r>
              <a:rPr lang="zh-CN" altLang="en-US" sz="339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（1885年）卡尔·本茨</a:t>
            </a:r>
            <a:endParaRPr lang="zh-CN" altLang="en-US" sz="3390" b="1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240331" y="707271"/>
            <a:ext cx="1136464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  <a:ea typeface="+mn-ea"/>
                <a:cs typeface="+mn-ea"/>
                <a:sym typeface="+mn-lt"/>
              </a:rPr>
              <a:t>1876</a:t>
            </a:r>
            <a:r>
              <a:rPr lang="zh-CN" altLang="en-US" sz="2800" b="1" dirty="0" smtClean="0">
                <a:latin typeface="+mn-lt"/>
                <a:ea typeface="+mn-ea"/>
                <a:cs typeface="+mn-ea"/>
                <a:sym typeface="+mn-lt"/>
              </a:rPr>
              <a:t>年，德国人奥托发明煤汽内燃机 </a:t>
            </a:r>
            <a:endParaRPr lang="en-US" altLang="zh-CN" sz="2800" b="1" dirty="0" smtClean="0"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 smtClean="0">
                <a:latin typeface="+mn-lt"/>
                <a:ea typeface="+mn-ea"/>
                <a:cs typeface="+mn-ea"/>
                <a:sym typeface="+mn-lt"/>
              </a:rPr>
              <a:t>1883年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德国戴姆勒</a:t>
            </a:r>
            <a:r>
              <a:rPr lang="en-US" altLang="zh-CN" sz="2800" b="1" dirty="0">
                <a:latin typeface="+mn-lt"/>
                <a:ea typeface="+mn-ea"/>
                <a:cs typeface="+mn-ea"/>
                <a:sym typeface="+mn-lt"/>
              </a:rPr>
              <a:t>,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汽油内燃机。</a:t>
            </a:r>
            <a:endParaRPr lang="zh-CN" altLang="en-US" sz="2800" b="1" dirty="0"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后来，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德国狄塞尔，</a:t>
            </a:r>
            <a:r>
              <a:rPr lang="zh-CN" altLang="en-US" sz="2800" b="1" dirty="0">
                <a:latin typeface="+mn-lt"/>
                <a:ea typeface="+mn-ea"/>
                <a:cs typeface="+mn-ea"/>
                <a:sym typeface="+mn-lt"/>
              </a:rPr>
              <a:t>柴油内燃机 </a:t>
            </a:r>
            <a:r>
              <a:rPr lang="en-US" altLang="zh-CN" sz="2800" b="1" dirty="0" smtClean="0">
                <a:latin typeface="+mn-lt"/>
                <a:ea typeface="+mn-ea"/>
                <a:cs typeface="+mn-ea"/>
                <a:sym typeface="+mn-lt"/>
              </a:rPr>
              <a:t>.</a:t>
            </a:r>
            <a:endParaRPr lang="en-US" altLang="zh-CN" sz="2800" b="1" dirty="0">
              <a:latin typeface="+mn-lt"/>
              <a:ea typeface="+mn-ea"/>
              <a:cs typeface="+mn-ea"/>
              <a:sym typeface="+mn-lt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 smtClean="0">
                <a:latin typeface="+mn-lt"/>
                <a:ea typeface="+mn-ea"/>
                <a:cs typeface="+mn-ea"/>
                <a:sym typeface="+mn-lt"/>
              </a:rPr>
              <a:t>内燃机的发明解决了交通运输工具的发动机问题。</a:t>
            </a:r>
            <a:endParaRPr lang="en-US" altLang="zh-CN" sz="2800" b="1" dirty="0" smtClean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610" name="Text Box 10"/>
          <p:cNvSpPr txBox="1"/>
          <p:nvPr/>
        </p:nvSpPr>
        <p:spPr>
          <a:xfrm>
            <a:off x="5235148" y="155646"/>
            <a:ext cx="1581433" cy="462114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endParaRPr lang="zh-CN" altLang="en-US" sz="2405" noProof="1">
              <a:cs typeface="+mn-ea"/>
              <a:sym typeface="+mn-lt"/>
            </a:endParaRPr>
          </a:p>
        </p:txBody>
      </p:sp>
      <p:sp>
        <p:nvSpPr>
          <p:cNvPr id="25613" name="文本框 25612"/>
          <p:cNvSpPr txBox="1"/>
          <p:nvPr/>
        </p:nvSpPr>
        <p:spPr>
          <a:xfrm>
            <a:off x="282603" y="3047137"/>
            <a:ext cx="11191088" cy="52354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noProof="1">
                <a:cs typeface="+mn-ea"/>
                <a:sym typeface="+mn-lt"/>
              </a:rPr>
              <a:t>1913年，美国福特使用流水线生产汽车，带来汽车制造业的革命。</a:t>
            </a:r>
            <a:endParaRPr lang="zh-CN" altLang="en-US" sz="2800" b="1" noProof="1">
              <a:cs typeface="+mn-ea"/>
              <a:sym typeface="+mn-lt"/>
            </a:endParaRPr>
          </a:p>
        </p:txBody>
      </p:sp>
      <p:sp>
        <p:nvSpPr>
          <p:cNvPr id="25614" name="文本框 25613"/>
          <p:cNvSpPr txBox="1">
            <a:spLocks noChangeArrowheads="1"/>
          </p:cNvSpPr>
          <p:nvPr/>
        </p:nvSpPr>
        <p:spPr bwMode="auto">
          <a:xfrm>
            <a:off x="219435" y="3496782"/>
            <a:ext cx="1099998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 smtClean="0">
                <a:latin typeface="+mn-ea"/>
                <a:ea typeface="+mn-ea"/>
                <a:cs typeface="+mn-ea"/>
                <a:sym typeface="+mn-lt"/>
              </a:rPr>
              <a:t>影响：</a:t>
            </a:r>
            <a:endParaRPr lang="en-US" altLang="zh-CN" sz="2800" b="1" dirty="0" smtClean="0">
              <a:latin typeface="+mn-ea"/>
              <a:ea typeface="+mn-ea"/>
              <a:cs typeface="+mn-ea"/>
              <a:sym typeface="+mn-lt"/>
            </a:endParaRPr>
          </a:p>
          <a:p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cs typeface="+mn-ea"/>
                <a:sym typeface="+mn-lt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cs typeface="+mn-ea"/>
                <a:sym typeface="+mn-lt"/>
              </a:rPr>
              <a:t>、</a:t>
            </a:r>
            <a:r>
              <a:rPr lang="en-US" altLang="zh-CN" sz="2800" b="1" dirty="0" err="1" smtClean="0">
                <a:solidFill>
                  <a:srgbClr val="FF0000"/>
                </a:solidFill>
                <a:latin typeface="+mn-ea"/>
                <a:ea typeface="+mn-ea"/>
                <a:cs typeface="+mn-ea"/>
                <a:sym typeface="+mn-lt"/>
              </a:rPr>
              <a:t>内燃机的发明带动了相应的新兴工业的发展，为人们的生产和生活带来了极大的便利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cs typeface="+mn-ea"/>
                <a:sym typeface="+mn-lt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+mn-ea"/>
              <a:ea typeface="+mn-ea"/>
              <a:cs typeface="+mn-ea"/>
              <a:sym typeface="+mn-lt"/>
            </a:endParaRPr>
          </a:p>
          <a:p>
            <a:r>
              <a:rPr lang="en-US" altLang="zh-CN" sz="2800" b="1" dirty="0" smtClean="0">
                <a:solidFill>
                  <a:srgbClr val="404040"/>
                </a:solidFill>
                <a:latin typeface="+mn-ea"/>
                <a:ea typeface="+mn-ea"/>
                <a:cs typeface="+mn-ea"/>
                <a:sym typeface="+mn-lt"/>
              </a:rPr>
              <a:t>2</a:t>
            </a:r>
            <a:r>
              <a:rPr lang="zh-CN" altLang="en-US" sz="2800" b="1" dirty="0" smtClean="0">
                <a:solidFill>
                  <a:srgbClr val="404040"/>
                </a:solidFill>
                <a:latin typeface="+mn-ea"/>
                <a:ea typeface="+mn-ea"/>
                <a:cs typeface="+mn-ea"/>
                <a:sym typeface="+mn-lt"/>
              </a:rPr>
              <a:t>、</a:t>
            </a:r>
            <a:r>
              <a:rPr lang="en-US" altLang="zh-CN" sz="2800" b="1" dirty="0" err="1" smtClean="0">
                <a:solidFill>
                  <a:srgbClr val="404040"/>
                </a:solidFill>
                <a:latin typeface="+mn-ea"/>
                <a:ea typeface="+mn-ea"/>
                <a:cs typeface="+mn-ea"/>
                <a:sym typeface="+mn-lt"/>
              </a:rPr>
              <a:t>内燃机的发明</a:t>
            </a:r>
            <a:r>
              <a:rPr lang="zh-CN" altLang="en-US" sz="2800" b="1" dirty="0" smtClean="0">
                <a:solidFill>
                  <a:srgbClr val="404040"/>
                </a:solidFill>
                <a:latin typeface="+mn-ea"/>
                <a:ea typeface="+mn-ea"/>
                <a:cs typeface="+mn-ea"/>
                <a:sym typeface="+mn-lt"/>
              </a:rPr>
              <a:t>推动了石油开采业的发展，加速了石油化学工业的发展。</a:t>
            </a:r>
            <a:endParaRPr lang="zh-CN" altLang="en-US" sz="2800" b="1" dirty="0" smtClean="0">
              <a:solidFill>
                <a:srgbClr val="404040"/>
              </a:solidFill>
              <a:latin typeface="+mn-ea"/>
              <a:ea typeface="+mn-ea"/>
              <a:cs typeface="+mn-ea"/>
              <a:sym typeface="+mn-lt"/>
            </a:endParaRPr>
          </a:p>
        </p:txBody>
      </p:sp>
      <p:sp>
        <p:nvSpPr>
          <p:cNvPr id="43021" name="Rectangle 2"/>
          <p:cNvSpPr>
            <a:spLocks noChangeArrowheads="1"/>
          </p:cNvSpPr>
          <p:nvPr/>
        </p:nvSpPr>
        <p:spPr bwMode="auto">
          <a:xfrm>
            <a:off x="286451" y="185664"/>
            <a:ext cx="8227424" cy="55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成就二、内燃机和新的交通工具</a:t>
            </a:r>
            <a:endParaRPr lang="zh-CN" altLang="en-US" sz="3200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3022" name="文本框 2"/>
          <p:cNvSpPr txBox="1">
            <a:spLocks noChangeArrowheads="1"/>
          </p:cNvSpPr>
          <p:nvPr/>
        </p:nvSpPr>
        <p:spPr bwMode="auto">
          <a:xfrm>
            <a:off x="208381" y="2427186"/>
            <a:ext cx="26484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008000"/>
                </a:solidFill>
                <a:latin typeface="+mn-lt"/>
                <a:ea typeface="+mn-ea"/>
                <a:cs typeface="+mn-ea"/>
                <a:sym typeface="+mn-lt"/>
              </a:rPr>
              <a:t>3</a:t>
            </a:r>
            <a:r>
              <a:rPr lang="zh-CN" altLang="en-US" sz="2800" b="1" dirty="0">
                <a:solidFill>
                  <a:srgbClr val="008000"/>
                </a:solidFill>
                <a:latin typeface="+mn-lt"/>
                <a:ea typeface="+mn-ea"/>
                <a:cs typeface="+mn-ea"/>
                <a:sym typeface="+mn-lt"/>
              </a:rPr>
              <a:t>、 </a:t>
            </a:r>
            <a:r>
              <a:rPr lang="zh-CN" altLang="en-US" sz="2800" b="1" dirty="0" smtClean="0">
                <a:solidFill>
                  <a:srgbClr val="008000"/>
                </a:solidFill>
                <a:latin typeface="+mn-lt"/>
                <a:ea typeface="+mn-ea"/>
                <a:cs typeface="+mn-ea"/>
                <a:sym typeface="+mn-lt"/>
              </a:rPr>
              <a:t>汽车的发明</a:t>
            </a:r>
            <a:endParaRPr lang="zh-CN" altLang="en-US" sz="2800" b="1" dirty="0">
              <a:solidFill>
                <a:srgbClr val="008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6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6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56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5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56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/>
          <p:nvPr/>
        </p:nvSpPr>
        <p:spPr>
          <a:xfrm>
            <a:off x="373952" y="5094020"/>
            <a:ext cx="3000821" cy="1239506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3200" noProof="1">
                <a:cs typeface="+mn-ea"/>
                <a:sym typeface="+mn-lt"/>
              </a:rPr>
              <a:t>卡尔</a:t>
            </a:r>
            <a:r>
              <a:rPr lang="en-US" altLang="zh-CN" sz="3200" noProof="1">
                <a:cs typeface="+mn-ea"/>
                <a:sym typeface="+mn-lt"/>
              </a:rPr>
              <a:t>·</a:t>
            </a:r>
            <a:r>
              <a:rPr lang="zh-CN" altLang="en-US" sz="3200" noProof="1">
                <a:cs typeface="+mn-ea"/>
                <a:sym typeface="+mn-lt"/>
              </a:rPr>
              <a:t>本茨</a:t>
            </a:r>
            <a:endParaRPr lang="zh-CN" altLang="en-US" sz="3200" noProof="1">
              <a:cs typeface="+mn-ea"/>
              <a:sym typeface="+mn-lt"/>
            </a:endParaRPr>
          </a:p>
          <a:p>
            <a:pPr algn="ctr">
              <a:lnSpc>
                <a:spcPct val="90000"/>
              </a:lnSpc>
            </a:pPr>
            <a:r>
              <a:rPr lang="en-US" altLang="zh-CN" sz="1795" noProof="1">
                <a:cs typeface="+mn-ea"/>
                <a:sym typeface="+mn-lt"/>
              </a:rPr>
              <a:t>Karl Friedrich Benz</a:t>
            </a:r>
            <a:endParaRPr lang="en-US" altLang="zh-CN" sz="1795" noProof="1">
              <a:cs typeface="+mn-ea"/>
              <a:sym typeface="+mn-lt"/>
            </a:endParaRPr>
          </a:p>
          <a:p>
            <a:pPr algn="ctr">
              <a:lnSpc>
                <a:spcPct val="90000"/>
              </a:lnSpc>
            </a:pPr>
            <a:r>
              <a:rPr lang="en-US" altLang="zh-CN" sz="1795" noProof="1">
                <a:cs typeface="+mn-ea"/>
                <a:sym typeface="+mn-lt"/>
              </a:rPr>
              <a:t>1844.11.25～1929.4.4</a:t>
            </a:r>
            <a:endParaRPr lang="en-US" altLang="zh-CN" sz="1795" noProof="1">
              <a:cs typeface="+mn-ea"/>
              <a:sym typeface="+mn-lt"/>
            </a:endParaRPr>
          </a:p>
          <a:p>
            <a:pPr algn="ctr">
              <a:lnSpc>
                <a:spcPct val="90000"/>
              </a:lnSpc>
            </a:pPr>
            <a:r>
              <a:rPr lang="zh-CN" altLang="en-US" sz="1795" noProof="1">
                <a:cs typeface="+mn-ea"/>
                <a:sym typeface="+mn-lt"/>
              </a:rPr>
              <a:t>德国现代汽车工业先驱者之一</a:t>
            </a:r>
            <a:endParaRPr lang="zh-CN" altLang="en-US" sz="1795" noProof="1">
              <a:cs typeface="+mn-ea"/>
              <a:sym typeface="+mn-lt"/>
            </a:endParaRPr>
          </a:p>
        </p:txBody>
      </p:sp>
      <p:sp>
        <p:nvSpPr>
          <p:cNvPr id="44034" name="Rectangle 4"/>
          <p:cNvSpPr>
            <a:spLocks noChangeArrowheads="1"/>
          </p:cNvSpPr>
          <p:nvPr/>
        </p:nvSpPr>
        <p:spPr bwMode="auto">
          <a:xfrm>
            <a:off x="4152310" y="99979"/>
            <a:ext cx="3084178" cy="67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汽车之父”</a:t>
            </a:r>
            <a:endParaRPr lang="zh-CN" altLang="en-US" sz="435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676" name="Text Box 5"/>
          <p:cNvSpPr txBox="1"/>
          <p:nvPr/>
        </p:nvSpPr>
        <p:spPr>
          <a:xfrm>
            <a:off x="3943868" y="4690496"/>
            <a:ext cx="7853362" cy="202318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Ctr="1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20" noProof="1">
                <a:solidFill>
                  <a:srgbClr val="333333"/>
                </a:solidFill>
                <a:cs typeface="+mn-ea"/>
                <a:sym typeface="+mn-lt"/>
              </a:rPr>
              <a:t>　</a:t>
            </a:r>
            <a:r>
              <a:rPr lang="zh-CN" altLang="en-US" sz="2420" noProof="1">
                <a:effectLst>
                  <a:outerShdw blurRad="38100" dist="38100" dir="2700000">
                    <a:srgbClr val="000000"/>
                  </a:outerShdw>
                </a:effectLst>
                <a:cs typeface="+mn-ea"/>
                <a:sym typeface="+mn-lt"/>
              </a:rPr>
              <a:t>1885年德国的卡尔·本茨制造出世界上第一辆以汽油机为动力的三轮汽车</a:t>
            </a:r>
            <a:r>
              <a:rPr lang="en-US" altLang="zh-CN" sz="2420" noProof="1">
                <a:effectLst>
                  <a:outerShdw blurRad="38100" dist="38100" dir="2700000">
                    <a:srgbClr val="000000"/>
                  </a:outerShdw>
                </a:effectLst>
                <a:cs typeface="+mn-ea"/>
                <a:sym typeface="+mn-lt"/>
              </a:rPr>
              <a:t>，</a:t>
            </a:r>
            <a:r>
              <a:rPr lang="en-US" altLang="zh-CN" sz="242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于1886年1月29日立案获得专利，因此</a:t>
            </a:r>
            <a:r>
              <a:rPr lang="en-US" altLang="zh-CN" sz="2420" i="1" u="sng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1月29日</a:t>
            </a:r>
            <a:r>
              <a:rPr lang="en-US" altLang="zh-CN" sz="2420" noProof="1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被认为是世界汽车诞生日。</a:t>
            </a:r>
            <a:r>
              <a:rPr lang="zh-CN" altLang="en-US" sz="2420" noProof="1">
                <a:solidFill>
                  <a:srgbClr val="333333"/>
                </a:solidFill>
                <a:cs typeface="+mn-ea"/>
                <a:sym typeface="+mn-lt"/>
              </a:rPr>
              <a:t>后来中国人根据本茨姓氏的译音，译为“奔驰”，巧妙而恰当地表现出汽车的特征。</a:t>
            </a:r>
            <a:endParaRPr lang="zh-CN" altLang="en-US" sz="2420" noProof="1">
              <a:solidFill>
                <a:srgbClr val="333333"/>
              </a:solidFill>
              <a:cs typeface="+mn-ea"/>
              <a:sym typeface="+mn-lt"/>
            </a:endParaRPr>
          </a:p>
        </p:txBody>
      </p:sp>
      <p:pic>
        <p:nvPicPr>
          <p:cNvPr id="44036" name="Picture 6" descr="b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64" y="931951"/>
            <a:ext cx="3331962" cy="392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37" name="Group 7"/>
          <p:cNvGrpSpPr/>
          <p:nvPr/>
        </p:nvGrpSpPr>
        <p:grpSpPr bwMode="auto">
          <a:xfrm>
            <a:off x="4604880" y="770541"/>
            <a:ext cx="6621650" cy="3827721"/>
            <a:chOff x="130" y="4"/>
            <a:chExt cx="3189" cy="2399"/>
          </a:xfrm>
        </p:grpSpPr>
        <p:pic>
          <p:nvPicPr>
            <p:cNvPr id="44038" name="Picture 9" descr="b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" y="4"/>
              <a:ext cx="3189" cy="2399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039" name="Text Box 8"/>
            <p:cNvSpPr txBox="1">
              <a:spLocks noChangeArrowheads="1"/>
            </p:cNvSpPr>
            <p:nvPr/>
          </p:nvSpPr>
          <p:spPr bwMode="auto">
            <a:xfrm>
              <a:off x="380" y="2193"/>
              <a:ext cx="2939" cy="21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rou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180">
                  <a:solidFill>
                    <a:srgbClr val="663300"/>
                  </a:solidFill>
                  <a:latin typeface="+mn-lt"/>
                  <a:ea typeface="+mn-ea"/>
                  <a:cs typeface="+mn-ea"/>
                  <a:sym typeface="+mn-lt"/>
                </a:rPr>
                <a:t>卡尔</a:t>
              </a:r>
              <a:r>
                <a:rPr lang="en-US" altLang="zh-CN" sz="2180">
                  <a:solidFill>
                    <a:srgbClr val="663300"/>
                  </a:solidFill>
                  <a:latin typeface="+mn-lt"/>
                  <a:ea typeface="+mn-ea"/>
                  <a:cs typeface="+mn-ea"/>
                  <a:sym typeface="+mn-lt"/>
                </a:rPr>
                <a:t>·</a:t>
              </a:r>
              <a:r>
                <a:rPr lang="zh-CN" altLang="en-US" sz="2180">
                  <a:solidFill>
                    <a:srgbClr val="663300"/>
                  </a:solidFill>
                  <a:latin typeface="+mn-lt"/>
                  <a:ea typeface="+mn-ea"/>
                  <a:cs typeface="+mn-ea"/>
                  <a:sym typeface="+mn-lt"/>
                </a:rPr>
                <a:t>本茨发明的世界上第一辆</a:t>
              </a:r>
              <a:r>
                <a:rPr lang="zh-CN" altLang="en-US" sz="2180">
                  <a:latin typeface="+mn-lt"/>
                  <a:ea typeface="+mn-ea"/>
                  <a:cs typeface="+mn-ea"/>
                  <a:sym typeface="+mn-lt"/>
                </a:rPr>
                <a:t>三轮汽车</a:t>
              </a:r>
              <a:endParaRPr lang="zh-CN" altLang="en-US" sz="218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4" name="Picture 6" descr="最早的汽车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964" y="872383"/>
            <a:ext cx="3581763" cy="2686322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295" name="Picture 7" descr="奔驰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964" y="3827721"/>
            <a:ext cx="3614430" cy="2590245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WordArt 8"/>
          <p:cNvSpPr>
            <a:spLocks noChangeArrowheads="1" noChangeShapeType="1" noTextEdit="1"/>
          </p:cNvSpPr>
          <p:nvPr/>
        </p:nvSpPr>
        <p:spPr bwMode="auto">
          <a:xfrm>
            <a:off x="3959241" y="48039"/>
            <a:ext cx="3969915" cy="62834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51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cs typeface="+mn-ea"/>
                <a:sym typeface="+mn-lt"/>
              </a:rPr>
              <a:t>汽车的演变</a:t>
            </a:r>
            <a:endParaRPr lang="zh-CN" altLang="en-US" sz="351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5060" name="Picture 9" descr="1886年德国的卡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71"/>
          <a:stretch>
            <a:fillRect/>
          </a:stretch>
        </p:blipFill>
        <p:spPr bwMode="auto">
          <a:xfrm>
            <a:off x="252578" y="872382"/>
            <a:ext cx="3706663" cy="2730518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298" name="Picture 10" descr="19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78" y="872382"/>
            <a:ext cx="4150541" cy="2709381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300" name="Picture 12" descr="老爷车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7" y="3827721"/>
            <a:ext cx="3664389" cy="2590245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8301" name="Picture 13" descr="xinshich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78" y="3773918"/>
            <a:ext cx="4150541" cy="2697851"/>
          </a:xfrm>
          <a:prstGeom prst="rect">
            <a:avLst/>
          </a:prstGeom>
          <a:noFill/>
          <a:ln w="28575">
            <a:solidFill>
              <a:srgbClr val="89A4A7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edge/>
    <p:sndAc>
      <p:stSnd>
        <p:snd r:embed="rId7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682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8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83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"/>
                                        <p:tgtEl>
                                          <p:spTgt spid="2682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683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 Box 4"/>
          <p:cNvSpPr txBox="1">
            <a:spLocks noChangeArrowheads="1"/>
          </p:cNvSpPr>
          <p:nvPr/>
        </p:nvSpPr>
        <p:spPr bwMode="auto">
          <a:xfrm>
            <a:off x="-2989" y="720581"/>
            <a:ext cx="10770270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390" b="1" dirty="0" smtClean="0">
                <a:latin typeface="+mn-lt"/>
                <a:ea typeface="+mn-ea"/>
                <a:cs typeface="+mn-ea"/>
                <a:sym typeface="+mn-lt"/>
              </a:rPr>
              <a:t>1</a:t>
            </a:r>
            <a:r>
              <a:rPr lang="zh-CN" altLang="en-US" sz="3390" b="1" dirty="0" smtClean="0">
                <a:latin typeface="+mn-lt"/>
                <a:ea typeface="+mn-ea"/>
                <a:cs typeface="+mn-ea"/>
                <a:sym typeface="+mn-lt"/>
              </a:rPr>
              <a:t>、汽车优越性（</a:t>
            </a: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积极）</a:t>
            </a:r>
            <a:endParaRPr lang="zh-CN" altLang="en-US" sz="339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0" y="1262086"/>
            <a:ext cx="11348581" cy="1500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zh-CN" altLang="en-US" sz="339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       它的动力是新型的，既稳定又强大，行驶速度快，增强了人们的生产能力，改变了人们的生活方式，扩大了人们的活动范围，加强了人与人之间的交流。</a:t>
            </a:r>
            <a:endParaRPr lang="zh-CN" altLang="en-US" sz="3390" b="1" dirty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2688943"/>
            <a:ext cx="11436192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390" b="1" dirty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、</a:t>
            </a:r>
            <a:r>
              <a:rPr lang="zh-CN" altLang="en-US" sz="3390" b="1" dirty="0" smtClean="0">
                <a:latin typeface="+mn-lt"/>
                <a:ea typeface="+mn-ea"/>
                <a:cs typeface="+mn-ea"/>
                <a:sym typeface="+mn-lt"/>
              </a:rPr>
              <a:t>汽车破坏性（</a:t>
            </a: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消极）</a:t>
            </a:r>
            <a:endParaRPr lang="zh-CN" altLang="en-US" sz="339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726" name="Text Box 7"/>
          <p:cNvSpPr txBox="1">
            <a:spLocks noChangeArrowheads="1"/>
          </p:cNvSpPr>
          <p:nvPr/>
        </p:nvSpPr>
        <p:spPr bwMode="auto">
          <a:xfrm>
            <a:off x="291541" y="3269106"/>
            <a:ext cx="6786903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39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空气污染、交通阻塞、交通事故等 </a:t>
            </a:r>
            <a:endParaRPr lang="zh-CN" altLang="en-US" sz="3390" b="1" dirty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09" name="文本框 1"/>
          <p:cNvSpPr txBox="1">
            <a:spLocks noChangeArrowheads="1"/>
          </p:cNvSpPr>
          <p:nvPr/>
        </p:nvSpPr>
        <p:spPr bwMode="auto">
          <a:xfrm>
            <a:off x="4136022" y="26901"/>
            <a:ext cx="2705538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355" b="1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想一想</a:t>
            </a:r>
            <a:endParaRPr lang="zh-CN" altLang="en-US" sz="4355" b="1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7110" name="Picture 2" descr="0709261542232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868" y="4348461"/>
            <a:ext cx="3708585" cy="236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3" descr="u=1171029236,2551522999&amp;fm=0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15" y="4377283"/>
            <a:ext cx="3143650" cy="2305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2" name="Picture 4" descr="u=3717020660,3481759240&amp;fm=0&amp;gp=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1350" y="4279285"/>
            <a:ext cx="3408824" cy="2444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edge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Box 6"/>
          <p:cNvSpPr txBox="1"/>
          <p:nvPr/>
        </p:nvSpPr>
        <p:spPr>
          <a:xfrm>
            <a:off x="4262845" y="-30745"/>
            <a:ext cx="2855418" cy="83086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 noProof="1">
                <a:solidFill>
                  <a:schemeClr val="bg2"/>
                </a:solidFill>
                <a:cs typeface="+mn-ea"/>
                <a:sym typeface="+mn-lt"/>
              </a:rPr>
              <a:t>相关史事</a:t>
            </a:r>
            <a:endParaRPr lang="zh-CN" altLang="en-US" sz="4800" b="1" noProof="1">
              <a:solidFill>
                <a:schemeClr val="bg2"/>
              </a:solidFill>
              <a:cs typeface="+mn-ea"/>
              <a:sym typeface="+mn-lt"/>
            </a:endParaRPr>
          </a:p>
        </p:txBody>
      </p:sp>
      <p:pic>
        <p:nvPicPr>
          <p:cNvPr id="48130" name="Picture 0" descr="SJJDZSD16100L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39" y="818579"/>
            <a:ext cx="11087324" cy="6010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文本框 2"/>
          <p:cNvSpPr txBox="1">
            <a:spLocks noChangeArrowheads="1"/>
          </p:cNvSpPr>
          <p:nvPr/>
        </p:nvSpPr>
        <p:spPr bwMode="auto">
          <a:xfrm>
            <a:off x="389007" y="818578"/>
            <a:ext cx="11250656" cy="68833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1903</a:t>
            </a:r>
            <a:r>
              <a:rPr lang="zh-CN" altLang="en-US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年</a:t>
            </a:r>
            <a:r>
              <a:rPr lang="en-US" altLang="zh-CN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12</a:t>
            </a:r>
            <a:r>
              <a:rPr lang="zh-CN" altLang="en-US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月</a:t>
            </a:r>
            <a:r>
              <a:rPr lang="en-US" altLang="zh-CN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17</a:t>
            </a:r>
            <a:r>
              <a:rPr lang="zh-CN" altLang="en-US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日莱特兄弟 的飞行者 </a:t>
            </a:r>
            <a:r>
              <a:rPr lang="en-US" altLang="zh-CN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1 </a:t>
            </a:r>
            <a:r>
              <a:rPr lang="zh-CN" altLang="en-US" sz="3875" b="1">
                <a:solidFill>
                  <a:schemeClr val="bg2"/>
                </a:solidFill>
                <a:latin typeface="+mn-lt"/>
                <a:ea typeface="+mn-ea"/>
                <a:cs typeface="+mn-ea"/>
                <a:sym typeface="+mn-lt"/>
              </a:rPr>
              <a:t>号试飞成功。</a:t>
            </a:r>
            <a:endParaRPr lang="zh-CN" altLang="en-US" sz="3875" b="1">
              <a:solidFill>
                <a:schemeClr val="bg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481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025" y="2803537"/>
            <a:ext cx="2886163" cy="3356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●“冯如一号” 实现了中华飞天梦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879" y="2136760"/>
            <a:ext cx="6100910" cy="4579046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4" name="Picture 4" descr="冯如在广州开办第一家飞机作坊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394" y="2125230"/>
            <a:ext cx="3462627" cy="4596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extBox 6"/>
          <p:cNvSpPr txBox="1"/>
          <p:nvPr/>
        </p:nvSpPr>
        <p:spPr>
          <a:xfrm>
            <a:off x="4262845" y="-30745"/>
            <a:ext cx="2855418" cy="83086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 noProof="1">
                <a:cs typeface="+mn-ea"/>
                <a:sym typeface="+mn-lt"/>
              </a:rPr>
              <a:t>相关史事</a:t>
            </a:r>
            <a:endParaRPr lang="zh-CN" altLang="en-US" sz="4800" b="1" noProof="1">
              <a:cs typeface="+mn-ea"/>
              <a:sym typeface="+mn-lt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50815" y="818578"/>
            <a:ext cx="11809826" cy="131112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4400" b="1" noProof="1">
                <a:cs typeface="+mn-ea"/>
                <a:sym typeface="+mn-lt"/>
              </a:rPr>
              <a:t>   </a:t>
            </a:r>
            <a:r>
              <a:rPr lang="zh-CN" altLang="en-US" sz="4400" b="1" noProof="1">
                <a:cs typeface="+mn-ea"/>
                <a:sym typeface="+mn-lt"/>
              </a:rPr>
              <a:t>中国人冯如制造飞机，被誉为</a:t>
            </a:r>
            <a:r>
              <a:rPr lang="zh-CN" altLang="en-US" sz="4400" b="1" noProof="1">
                <a:solidFill>
                  <a:srgbClr val="FF0000"/>
                </a:solidFill>
                <a:cs typeface="+mn-ea"/>
                <a:sym typeface="+mn-lt"/>
              </a:rPr>
              <a:t>“中国航空之父”“中国始创飞行大家”</a:t>
            </a:r>
            <a:r>
              <a:rPr lang="zh-CN" altLang="en-US" sz="4400" b="1" noProof="1">
                <a:cs typeface="+mn-ea"/>
                <a:sym typeface="+mn-lt"/>
              </a:rPr>
              <a:t>。</a:t>
            </a:r>
            <a:endParaRPr lang="zh-CN" altLang="en-US" sz="4400" b="1" noProof="1"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wedg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09600" y="2325558"/>
            <a:ext cx="10634133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1.1867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年，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瑞典人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化学家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诺贝尔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发明现代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炸药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；</a:t>
            </a:r>
            <a:endParaRPr lang="en-US" altLang="zh-CN" sz="3200" b="1" dirty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2.1869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年，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美国人海厄特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发明了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赛璐珞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现代塑料</a:t>
            </a:r>
            <a:r>
              <a:rPr lang="zh-CN" altLang="en-US" sz="3200" b="1" dirty="0" smtClean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工业</a:t>
            </a:r>
            <a:endParaRPr lang="en-US" altLang="zh-CN" sz="3200" b="1" dirty="0" smtClean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由此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诞生；</a:t>
            </a:r>
            <a:endParaRPr lang="en-US" altLang="zh-CN" sz="3200" b="1" dirty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3.1884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年，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法国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人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夏尔多内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发明了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人造纤维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，开辟新</a:t>
            </a:r>
            <a:r>
              <a:rPr lang="zh-CN" altLang="en-US" sz="3200" b="1" dirty="0" smtClean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的</a:t>
            </a:r>
            <a:endParaRPr lang="en-US" altLang="zh-CN" sz="3200" b="1" dirty="0" smtClean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纺织品</a:t>
            </a:r>
            <a:r>
              <a:rPr lang="zh-CN" altLang="en-US" sz="3200" b="1" dirty="0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生产领域。</a:t>
            </a:r>
            <a:endParaRPr lang="zh-CN" altLang="en-US" sz="3200" b="1" dirty="0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178" name="文本框 39937"/>
          <p:cNvSpPr txBox="1">
            <a:spLocks noChangeArrowheads="1"/>
          </p:cNvSpPr>
          <p:nvPr/>
        </p:nvSpPr>
        <p:spPr bwMode="auto">
          <a:xfrm>
            <a:off x="367870" y="17294"/>
            <a:ext cx="6898042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355" b="1" dirty="0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成就三、化学工业和新材料</a:t>
            </a:r>
            <a:endParaRPr lang="zh-CN" altLang="en-US" sz="4355" b="1" dirty="0">
              <a:solidFill>
                <a:srgbClr val="C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39" name="文本框 39938"/>
          <p:cNvSpPr txBox="1">
            <a:spLocks noChangeArrowheads="1"/>
          </p:cNvSpPr>
          <p:nvPr/>
        </p:nvSpPr>
        <p:spPr bwMode="auto">
          <a:xfrm>
            <a:off x="531201" y="830108"/>
            <a:ext cx="10213052" cy="1135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一</a:t>
            </a:r>
            <a:r>
              <a:rPr lang="zh-CN" altLang="en-US" sz="3390" b="1" dirty="0" smtClean="0">
                <a:latin typeface="+mn-lt"/>
                <a:ea typeface="+mn-ea"/>
                <a:cs typeface="+mn-ea"/>
                <a:sym typeface="+mn-lt"/>
              </a:rPr>
              <a:t>、</a:t>
            </a: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内燃机的发明推动了石油开采业的发展，加速了</a:t>
            </a:r>
            <a:endParaRPr lang="zh-CN" altLang="en-US" sz="3390" b="1" dirty="0"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      石油化学工业</a:t>
            </a:r>
            <a:r>
              <a:rPr lang="zh-CN" altLang="en-US" sz="3390" b="1" dirty="0" smtClean="0">
                <a:latin typeface="+mn-lt"/>
                <a:ea typeface="+mn-ea"/>
                <a:cs typeface="+mn-ea"/>
                <a:sym typeface="+mn-lt"/>
              </a:rPr>
              <a:t>的产生。</a:t>
            </a:r>
            <a:endParaRPr lang="zh-CN" altLang="en-US" sz="339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940" name="文本框 39939"/>
          <p:cNvSpPr txBox="1">
            <a:spLocks noChangeArrowheads="1"/>
          </p:cNvSpPr>
          <p:nvPr/>
        </p:nvSpPr>
        <p:spPr bwMode="auto">
          <a:xfrm>
            <a:off x="531201" y="1875913"/>
            <a:ext cx="2800767" cy="613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二</a:t>
            </a:r>
            <a:r>
              <a:rPr lang="zh-CN" altLang="en-US" sz="3390" b="1" dirty="0" smtClean="0">
                <a:latin typeface="+mn-lt"/>
                <a:ea typeface="+mn-ea"/>
                <a:cs typeface="+mn-ea"/>
                <a:sym typeface="+mn-lt"/>
              </a:rPr>
              <a:t>、</a:t>
            </a:r>
            <a:r>
              <a:rPr lang="zh-CN" altLang="en-US" sz="3390" b="1" dirty="0">
                <a:latin typeface="+mn-lt"/>
                <a:ea typeface="+mn-ea"/>
                <a:cs typeface="+mn-ea"/>
                <a:sym typeface="+mn-lt"/>
              </a:rPr>
              <a:t>重大发明</a:t>
            </a:r>
            <a:endParaRPr lang="zh-CN" altLang="en-US" sz="339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421" name="TextBox 1"/>
          <p:cNvSpPr txBox="1">
            <a:spLocks noChangeArrowheads="1"/>
          </p:cNvSpPr>
          <p:nvPr/>
        </p:nvSpPr>
        <p:spPr bwMode="auto">
          <a:xfrm>
            <a:off x="688623" y="5123097"/>
            <a:ext cx="6446788" cy="107721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三、特点：</a:t>
            </a:r>
            <a:endParaRPr lang="en-US" altLang="zh-CN" sz="3200" b="1" dirty="0" smtClean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成本</a:t>
            </a:r>
            <a:r>
              <a:rPr lang="zh-CN" altLang="en-US" sz="320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更低、性能更好。</a:t>
            </a:r>
            <a:endParaRPr lang="zh-CN" altLang="en-US" sz="3200" b="1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604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604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9939" grpId="0" bldLvl="0"/>
      <p:bldP spid="39940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矩形 76801"/>
          <p:cNvSpPr/>
          <p:nvPr/>
        </p:nvSpPr>
        <p:spPr>
          <a:xfrm>
            <a:off x="723356" y="3439636"/>
            <a:ext cx="10226471" cy="831894"/>
          </a:xfrm>
          <a:prstGeom prst="rect">
            <a:avLst/>
          </a:prstGeom>
          <a:noFill/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en-US" altLang="zh-CN" sz="2405" b="1" noProof="1">
                <a:cs typeface="+mn-ea"/>
                <a:sym typeface="+mn-lt"/>
              </a:rPr>
              <a:t>   </a:t>
            </a:r>
            <a:r>
              <a:rPr lang="zh-CN" altLang="en-US" sz="2405" b="1" noProof="1">
                <a:cs typeface="+mn-ea"/>
                <a:sym typeface="+mn-lt"/>
              </a:rPr>
              <a:t>根据诺贝尔的遗嘱：“诺贝尔奖每年发给那些在过去的一年里，在物理、化学、医学、文学及和平事业方面为人类作出最大贡献者。”</a:t>
            </a:r>
            <a:endParaRPr lang="zh-CN" altLang="en-US" sz="2405" b="1" noProof="1">
              <a:cs typeface="+mn-ea"/>
              <a:sym typeface="+mn-lt"/>
            </a:endParaRPr>
          </a:p>
        </p:txBody>
      </p:sp>
      <p:pic>
        <p:nvPicPr>
          <p:cNvPr id="51202" name="图片 76802" descr="NewsMedia_21265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959" y="776305"/>
            <a:ext cx="2230916" cy="230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图片 76803" descr="NewsMedia_2126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07" y="776305"/>
            <a:ext cx="2015702" cy="247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5" name="矩形 76804"/>
          <p:cNvSpPr/>
          <p:nvPr/>
        </p:nvSpPr>
        <p:spPr>
          <a:xfrm>
            <a:off x="723356" y="4463516"/>
            <a:ext cx="10656898" cy="1941237"/>
          </a:xfrm>
          <a:prstGeom prst="rect">
            <a:avLst/>
          </a:prstGeom>
          <a:noFill/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en-US" altLang="zh-CN" sz="2405" b="1" noProof="1">
                <a:cs typeface="+mn-ea"/>
                <a:sym typeface="+mn-lt"/>
              </a:rPr>
              <a:t>    1867</a:t>
            </a:r>
            <a:r>
              <a:rPr lang="zh-CN" altLang="en-US" sz="2405" b="1" noProof="1">
                <a:cs typeface="+mn-ea"/>
                <a:sym typeface="+mn-lt"/>
              </a:rPr>
              <a:t>年，瑞典化学家诺贝尔发明了黄色炸药，以后又发明了多种炸药，结果使他获得巨款。</a:t>
            </a:r>
            <a:r>
              <a:rPr lang="en-US" altLang="zh-CN" sz="2405" b="1" noProof="1">
                <a:cs typeface="+mn-ea"/>
                <a:sym typeface="+mn-lt"/>
              </a:rPr>
              <a:t>1886</a:t>
            </a:r>
            <a:r>
              <a:rPr lang="zh-CN" altLang="en-US" sz="2405" b="1" noProof="1">
                <a:cs typeface="+mn-ea"/>
                <a:sym typeface="+mn-lt"/>
              </a:rPr>
              <a:t>年诺贝尔逝世时，这笔巨款用来设立了诺贝尔奖金。他留下来的资金每年的利息将支付这</a:t>
            </a:r>
            <a:r>
              <a:rPr lang="en-US" altLang="zh-CN" sz="2405" b="1" noProof="1">
                <a:cs typeface="+mn-ea"/>
                <a:sym typeface="+mn-lt"/>
              </a:rPr>
              <a:t>5</a:t>
            </a:r>
            <a:r>
              <a:rPr lang="zh-CN" altLang="en-US" sz="2405" b="1" noProof="1">
                <a:cs typeface="+mn-ea"/>
                <a:sym typeface="+mn-lt"/>
              </a:rPr>
              <a:t>种诺贝尔奖金。诺贝尔基金会是这笔资金的合法拥有者，并起管理这笔资金的作用，但与诺贝尔奖的评定无关。诺贝尔的评议权属于瑞典和挪威的诺贝尔奖评委会。 </a:t>
            </a:r>
            <a:endParaRPr lang="zh-CN" altLang="en-US" sz="2405" b="1" noProof="1">
              <a:cs typeface="+mn-ea"/>
              <a:sym typeface="+mn-lt"/>
            </a:endParaRPr>
          </a:p>
        </p:txBody>
      </p:sp>
      <p:sp>
        <p:nvSpPr>
          <p:cNvPr id="76806" name="矩形 76805"/>
          <p:cNvSpPr/>
          <p:nvPr/>
        </p:nvSpPr>
        <p:spPr>
          <a:xfrm>
            <a:off x="3038820" y="860194"/>
            <a:ext cx="3887288" cy="2311017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en-US" altLang="zh-CN" sz="2405" b="1" noProof="1">
                <a:cs typeface="+mn-ea"/>
                <a:sym typeface="+mn-lt"/>
              </a:rPr>
              <a:t>1833</a:t>
            </a:r>
            <a:r>
              <a:rPr lang="zh-CN" altLang="en-US" sz="2405" b="1" noProof="1">
                <a:cs typeface="+mn-ea"/>
                <a:sym typeface="+mn-lt"/>
              </a:rPr>
              <a:t>年</a:t>
            </a:r>
            <a:r>
              <a:rPr lang="en-US" altLang="zh-CN" sz="2405" b="1" noProof="1">
                <a:cs typeface="+mn-ea"/>
                <a:sym typeface="+mn-lt"/>
              </a:rPr>
              <a:t>10</a:t>
            </a:r>
            <a:r>
              <a:rPr lang="zh-CN" altLang="en-US" sz="2405" b="1" noProof="1">
                <a:cs typeface="+mn-ea"/>
                <a:sym typeface="+mn-lt"/>
              </a:rPr>
              <a:t>月</a:t>
            </a:r>
            <a:r>
              <a:rPr lang="en-US" altLang="zh-CN" sz="2405" b="1" noProof="1">
                <a:cs typeface="+mn-ea"/>
                <a:sym typeface="+mn-lt"/>
              </a:rPr>
              <a:t>21</a:t>
            </a:r>
            <a:r>
              <a:rPr lang="zh-CN" altLang="en-US" sz="2405" b="1" noProof="1">
                <a:cs typeface="+mn-ea"/>
                <a:sym typeface="+mn-lt"/>
              </a:rPr>
              <a:t>日出生于斯德哥尔摩。诺贝尔一生未婚，没有子女。 </a:t>
            </a:r>
            <a:r>
              <a:rPr lang="en-US" altLang="zh-CN" sz="2405" b="1" noProof="1">
                <a:cs typeface="+mn-ea"/>
                <a:sym typeface="+mn-lt"/>
              </a:rPr>
              <a:t>1896</a:t>
            </a:r>
            <a:r>
              <a:rPr lang="zh-CN" altLang="en-US" sz="2405" b="1" noProof="1">
                <a:cs typeface="+mn-ea"/>
                <a:sym typeface="+mn-lt"/>
              </a:rPr>
              <a:t>年</a:t>
            </a:r>
            <a:r>
              <a:rPr lang="en-US" altLang="zh-CN" sz="2405" b="1" noProof="1">
                <a:cs typeface="+mn-ea"/>
                <a:sym typeface="+mn-lt"/>
              </a:rPr>
              <a:t>12</a:t>
            </a:r>
            <a:r>
              <a:rPr lang="zh-CN" altLang="en-US" sz="2405" b="1" noProof="1">
                <a:cs typeface="+mn-ea"/>
                <a:sym typeface="+mn-lt"/>
              </a:rPr>
              <a:t>月</a:t>
            </a:r>
            <a:r>
              <a:rPr lang="en-US" altLang="zh-CN" sz="2405" b="1" noProof="1">
                <a:cs typeface="+mn-ea"/>
                <a:sym typeface="+mn-lt"/>
              </a:rPr>
              <a:t>10</a:t>
            </a:r>
            <a:r>
              <a:rPr lang="zh-CN" altLang="en-US" sz="2405" b="1" noProof="1">
                <a:cs typeface="+mn-ea"/>
                <a:sym typeface="+mn-lt"/>
              </a:rPr>
              <a:t>日诺贝尔在意大利的桑利玛去世，终年</a:t>
            </a:r>
            <a:r>
              <a:rPr lang="en-US" altLang="zh-CN" sz="2405" b="1" noProof="1">
                <a:cs typeface="+mn-ea"/>
                <a:sym typeface="+mn-lt"/>
              </a:rPr>
              <a:t>63</a:t>
            </a:r>
            <a:r>
              <a:rPr lang="zh-CN" altLang="en-US" sz="2405" b="1" noProof="1">
                <a:cs typeface="+mn-ea"/>
                <a:sym typeface="+mn-lt"/>
              </a:rPr>
              <a:t>岁 </a:t>
            </a:r>
            <a:endParaRPr lang="zh-CN" altLang="en-US" sz="2405" b="1" noProof="1">
              <a:cs typeface="+mn-ea"/>
              <a:sym typeface="+mn-lt"/>
            </a:endParaRPr>
          </a:p>
          <a:p>
            <a:endParaRPr lang="zh-CN" altLang="en-US" sz="2405" b="1" noProof="1">
              <a:cs typeface="+mn-ea"/>
              <a:sym typeface="+mn-lt"/>
            </a:endParaRPr>
          </a:p>
        </p:txBody>
      </p:sp>
      <p:sp>
        <p:nvSpPr>
          <p:cNvPr id="51206" name="文本框 1"/>
          <p:cNvSpPr txBox="1">
            <a:spLocks noChangeArrowheads="1"/>
          </p:cNvSpPr>
          <p:nvPr/>
        </p:nvSpPr>
        <p:spPr bwMode="auto">
          <a:xfrm>
            <a:off x="4111043" y="-80705"/>
            <a:ext cx="2242922" cy="91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325" b="1">
                <a:latin typeface="+mn-lt"/>
                <a:ea typeface="+mn-ea"/>
                <a:cs typeface="+mn-ea"/>
                <a:sym typeface="+mn-lt"/>
              </a:rPr>
              <a:t>诺贝尔</a:t>
            </a:r>
            <a:endParaRPr lang="zh-CN" altLang="en-US" sz="532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2"/>
          <p:cNvSpPr>
            <a:spLocks noGrp="1"/>
          </p:cNvSpPr>
          <p:nvPr>
            <p:ph type="title" idx="4294967295"/>
          </p:nvPr>
        </p:nvSpPr>
        <p:spPr>
          <a:xfrm>
            <a:off x="1858990" y="-192155"/>
            <a:ext cx="8229984" cy="1141399"/>
          </a:xfrm>
        </p:spPr>
        <p:txBody>
          <a:bodyPr vert="horz" wrap="square" lIns="91445" tIns="45723" rIns="91445" bIns="45723" rtlCol="0" anchor="ctr">
            <a:normAutofit/>
          </a:bodyPr>
          <a:lstStyle/>
          <a:p>
            <a:r>
              <a:rPr lang="zh-CN" altLang="en-US" b="1" noProof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化工新材料</a:t>
            </a:r>
            <a:endParaRPr lang="zh-CN" altLang="en-US" b="1" noProof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8676" name="Picture 3" descr="塑料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79" y="851245"/>
            <a:ext cx="4855748" cy="3005299"/>
          </a:xfrm>
        </p:spPr>
      </p:pic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2118399" y="6118204"/>
            <a:ext cx="184731" cy="11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120" b="1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Group 16"/>
          <p:cNvGrpSpPr/>
          <p:nvPr/>
        </p:nvGrpSpPr>
        <p:grpSpPr bwMode="auto">
          <a:xfrm>
            <a:off x="5942276" y="851246"/>
            <a:ext cx="4926846" cy="2807379"/>
            <a:chOff x="2544" y="816"/>
            <a:chExt cx="2178" cy="1440"/>
          </a:xfrm>
        </p:grpSpPr>
        <p:pic>
          <p:nvPicPr>
            <p:cNvPr id="52229" name="Picture 8" descr="T01EEC~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44" y="816"/>
              <a:ext cx="2178" cy="1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230" name="Text Box 15"/>
            <p:cNvSpPr txBox="1">
              <a:spLocks noChangeArrowheads="1"/>
            </p:cNvSpPr>
            <p:nvPr/>
          </p:nvSpPr>
          <p:spPr bwMode="auto">
            <a:xfrm>
              <a:off x="2611" y="816"/>
              <a:ext cx="777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390" b="1">
                  <a:latin typeface="+mn-lt"/>
                  <a:ea typeface="+mn-ea"/>
                  <a:cs typeface="+mn-ea"/>
                  <a:sym typeface="+mn-lt"/>
                </a:rPr>
                <a:t>药品</a:t>
              </a:r>
              <a:endParaRPr lang="zh-CN" altLang="en-US" sz="339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" name="Group 20"/>
          <p:cNvGrpSpPr/>
          <p:nvPr/>
        </p:nvGrpSpPr>
        <p:grpSpPr bwMode="auto">
          <a:xfrm>
            <a:off x="5942277" y="3929564"/>
            <a:ext cx="5076726" cy="2784320"/>
            <a:chOff x="3744" y="2544"/>
            <a:chExt cx="1536" cy="1405"/>
          </a:xfrm>
        </p:grpSpPr>
        <p:graphicFrame>
          <p:nvGraphicFramePr>
            <p:cNvPr id="52232" name="Object 12"/>
            <p:cNvGraphicFramePr/>
            <p:nvPr/>
          </p:nvGraphicFramePr>
          <p:xfrm>
            <a:off x="3744" y="2544"/>
            <a:ext cx="1536" cy="14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" name="" r:id="rId3" imgW="28851225" imgH="16725900" progId="">
                    <p:embed/>
                  </p:oleObj>
                </mc:Choice>
                <mc:Fallback>
                  <p:oleObj name="" r:id="rId3" imgW="28851225" imgH="16725900" progId="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744" y="2544"/>
                          <a:ext cx="1536" cy="140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2233" name="Text Box 19"/>
            <p:cNvSpPr txBox="1">
              <a:spLocks noChangeArrowheads="1"/>
            </p:cNvSpPr>
            <p:nvPr/>
          </p:nvSpPr>
          <p:spPr bwMode="auto">
            <a:xfrm>
              <a:off x="4844" y="2728"/>
              <a:ext cx="436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390" b="1">
                  <a:latin typeface="+mn-lt"/>
                  <a:ea typeface="+mn-ea"/>
                  <a:cs typeface="+mn-ea"/>
                  <a:sym typeface="+mn-lt"/>
                </a:rPr>
                <a:t>炸药</a:t>
              </a:r>
              <a:endParaRPr lang="zh-CN" altLang="en-US" sz="3390" b="1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2234" name="Text Box 21"/>
          <p:cNvSpPr txBox="1">
            <a:spLocks noChangeArrowheads="1"/>
          </p:cNvSpPr>
          <p:nvPr/>
        </p:nvSpPr>
        <p:spPr bwMode="auto">
          <a:xfrm>
            <a:off x="1964675" y="6043264"/>
            <a:ext cx="184731" cy="11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sz="12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" name="Group 29"/>
          <p:cNvGrpSpPr/>
          <p:nvPr/>
        </p:nvGrpSpPr>
        <p:grpSpPr bwMode="auto">
          <a:xfrm>
            <a:off x="279479" y="3856545"/>
            <a:ext cx="4550222" cy="2857339"/>
            <a:chOff x="336" y="2304"/>
            <a:chExt cx="2064" cy="1800"/>
          </a:xfrm>
        </p:grpSpPr>
        <p:pic>
          <p:nvPicPr>
            <p:cNvPr id="52236" name="Picture 27" descr="u=844637172,1410085501&amp;fm=23&amp;gp=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" y="2304"/>
              <a:ext cx="2064" cy="1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237" name="Text Box 28"/>
            <p:cNvSpPr txBox="1">
              <a:spLocks noChangeArrowheads="1"/>
            </p:cNvSpPr>
            <p:nvPr/>
          </p:nvSpPr>
          <p:spPr bwMode="auto">
            <a:xfrm>
              <a:off x="2171" y="2351"/>
              <a:ext cx="180" cy="1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905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人造纤维</a:t>
              </a:r>
              <a:endParaRPr lang="zh-CN" altLang="en-US" sz="2905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med">
    <p:wedge/>
    <p:sndAc>
      <p:stSnd>
        <p:snd r:embed="rId6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11" name="Text Box 7"/>
          <p:cNvSpPr txBox="1">
            <a:spLocks noChangeArrowheads="1"/>
          </p:cNvSpPr>
          <p:nvPr/>
        </p:nvSpPr>
        <p:spPr bwMode="auto">
          <a:xfrm>
            <a:off x="314309" y="1998947"/>
            <a:ext cx="11042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3200" b="1" dirty="0" smtClean="0">
                <a:latin typeface="+mn-lt"/>
                <a:ea typeface="+mn-ea"/>
                <a:cs typeface="+mn-ea"/>
                <a:sym typeface="+mn-lt"/>
              </a:rPr>
              <a:t>、主要</a:t>
            </a:r>
            <a:r>
              <a:rPr lang="zh-CN" altLang="en-US" sz="3200" b="1" dirty="0">
                <a:latin typeface="+mn-lt"/>
                <a:ea typeface="+mn-ea"/>
                <a:cs typeface="+mn-ea"/>
                <a:sym typeface="+mn-lt"/>
              </a:rPr>
              <a:t>资本主义国家出现了垄断组织，资本主义由自由资本主义向垄断资本主义过渡。</a:t>
            </a:r>
            <a:endParaRPr lang="zh-CN" altLang="en-US" sz="3200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5301" name="Rectangle 2"/>
          <p:cNvSpPr>
            <a:spLocks noChangeArrowheads="1"/>
          </p:cNvSpPr>
          <p:nvPr/>
        </p:nvSpPr>
        <p:spPr bwMode="auto">
          <a:xfrm>
            <a:off x="2813998" y="-38431"/>
            <a:ext cx="7378739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Clr>
                <a:schemeClr val="tx2"/>
              </a:buClr>
              <a:buSzPct val="50000"/>
              <a:buFont typeface="Wingdings 2" panose="05020102010507070707" pitchFamily="18" charset="2"/>
              <a:buNone/>
            </a:pPr>
            <a:r>
              <a:rPr lang="zh-CN" altLang="en-US" sz="4355" b="1" dirty="0">
                <a:latin typeface="+mn-lt"/>
                <a:ea typeface="+mn-ea"/>
                <a:cs typeface="+mn-ea"/>
                <a:sym typeface="+mn-lt"/>
              </a:rPr>
              <a:t>六、影响</a:t>
            </a:r>
            <a:endParaRPr lang="zh-CN" altLang="en-US" sz="4355" b="1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3823" y="881924"/>
            <a:ext cx="108599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cs typeface="+mn-ea"/>
                <a:sym typeface="+mn-lt"/>
              </a:rPr>
              <a:t>1</a:t>
            </a:r>
            <a:r>
              <a:rPr lang="zh-CN" altLang="en-US" sz="3200" b="1" dirty="0" smtClean="0">
                <a:cs typeface="+mn-ea"/>
                <a:sym typeface="+mn-lt"/>
              </a:rPr>
              <a:t>、促进了</a:t>
            </a:r>
            <a:r>
              <a:rPr lang="zh-CN" altLang="en-US" sz="3200" b="1" dirty="0" smtClean="0">
                <a:solidFill>
                  <a:srgbClr val="FF0000"/>
                </a:solidFill>
                <a:cs typeface="+mn-ea"/>
                <a:sym typeface="+mn-lt"/>
              </a:rPr>
              <a:t>生产力</a:t>
            </a:r>
            <a:r>
              <a:rPr lang="zh-CN" altLang="en-US" sz="3200" b="1" dirty="0" smtClean="0">
                <a:cs typeface="+mn-ea"/>
                <a:sym typeface="+mn-lt"/>
              </a:rPr>
              <a:t>的发展，极大地改善了人们的生活</a:t>
            </a:r>
            <a:r>
              <a:rPr lang="en-US" altLang="zh-CN" sz="3200" b="1" dirty="0" smtClean="0">
                <a:cs typeface="+mn-ea"/>
                <a:sym typeface="+mn-lt"/>
              </a:rPr>
              <a:t>,</a:t>
            </a:r>
            <a:r>
              <a:rPr lang="zh-CN" altLang="en-US" sz="3200" b="1" dirty="0" smtClean="0">
                <a:cs typeface="+mn-ea"/>
                <a:sym typeface="+mn-lt"/>
              </a:rPr>
              <a:t>使欧美资本主义国家成为工业强国</a:t>
            </a:r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496710" y="3184857"/>
            <a:ext cx="107244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cs typeface="+mn-ea"/>
                <a:sym typeface="+mn-lt"/>
              </a:rPr>
              <a:t>3</a:t>
            </a:r>
            <a:r>
              <a:rPr lang="zh-CN" altLang="en-US" sz="3200" b="1" dirty="0" smtClean="0">
                <a:cs typeface="+mn-ea"/>
                <a:sym typeface="+mn-lt"/>
              </a:rPr>
              <a:t>资本主义对外扩张的增强，</a:t>
            </a:r>
            <a:r>
              <a:rPr lang="zh-CN" altLang="en-US" sz="3200" b="1" dirty="0" smtClean="0">
                <a:solidFill>
                  <a:srgbClr val="FF0000"/>
                </a:solidFill>
                <a:cs typeface="+mn-ea"/>
                <a:sym typeface="+mn-lt"/>
              </a:rPr>
              <a:t>对世界产生了深远影响。</a:t>
            </a:r>
            <a:endParaRPr lang="zh-CN" altLang="en-US" sz="3200" b="1" dirty="0">
              <a:solidFill>
                <a:srgbClr val="FF0000"/>
              </a:solidFill>
              <a:cs typeface="+mn-ea"/>
              <a:sym typeface="+mn-lt"/>
            </a:endParaRPr>
          </a:p>
        </p:txBody>
      </p:sp>
      <p:sp>
        <p:nvSpPr>
          <p:cNvPr id="8" name="右箭头 7">
            <a:hlinkClick r:id="rId1" action="ppaction://hlinksldjump"/>
          </p:cNvPr>
          <p:cNvSpPr/>
          <p:nvPr/>
        </p:nvSpPr>
        <p:spPr>
          <a:xfrm>
            <a:off x="8893479" y="5248405"/>
            <a:ext cx="1678488" cy="9519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39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1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Text Box 3"/>
          <p:cNvSpPr txBox="1"/>
          <p:nvPr/>
        </p:nvSpPr>
        <p:spPr>
          <a:xfrm>
            <a:off x="390929" y="2832359"/>
            <a:ext cx="7864890" cy="403264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noProof="1">
                <a:solidFill>
                  <a:srgbClr val="FF0000"/>
                </a:solidFill>
                <a:cs typeface="+mn-ea"/>
                <a:sym typeface="+mn-lt"/>
              </a:rPr>
              <a:t>1.</a:t>
            </a:r>
            <a:r>
              <a:rPr lang="zh-CN" altLang="en-US" sz="3600" b="1" noProof="1">
                <a:solidFill>
                  <a:srgbClr val="FF0000"/>
                </a:solidFill>
                <a:cs typeface="+mn-ea"/>
                <a:sym typeface="+mn-lt"/>
              </a:rPr>
              <a:t>垄断的方式</a:t>
            </a:r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r>
              <a:rPr lang="zh-CN" altLang="en-US" sz="3600" b="1" noProof="1">
                <a:solidFill>
                  <a:srgbClr val="FF0000"/>
                </a:solidFill>
                <a:cs typeface="+mn-ea"/>
                <a:sym typeface="+mn-lt"/>
              </a:rPr>
              <a:t> </a:t>
            </a:r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r>
              <a:rPr lang="en-US" altLang="zh-CN" sz="3600" b="1" noProof="1">
                <a:solidFill>
                  <a:srgbClr val="FF0000"/>
                </a:solidFill>
                <a:cs typeface="+mn-ea"/>
                <a:sym typeface="+mn-lt"/>
              </a:rPr>
              <a:t>2.</a:t>
            </a:r>
            <a:r>
              <a:rPr lang="zh-CN" altLang="en-US" sz="3600" b="1" noProof="1">
                <a:solidFill>
                  <a:srgbClr val="FF0000"/>
                </a:solidFill>
                <a:cs typeface="+mn-ea"/>
                <a:sym typeface="+mn-lt"/>
              </a:rPr>
              <a:t>垄断的表现</a:t>
            </a:r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r>
              <a:rPr lang="en-US" altLang="zh-CN" sz="3600" b="1" noProof="1">
                <a:solidFill>
                  <a:srgbClr val="FF0000"/>
                </a:solidFill>
                <a:cs typeface="+mn-ea"/>
                <a:sym typeface="+mn-lt"/>
              </a:rPr>
              <a:t>3.</a:t>
            </a:r>
            <a:r>
              <a:rPr lang="zh-CN" altLang="en-US" sz="3600" b="1" noProof="1">
                <a:solidFill>
                  <a:srgbClr val="FF0000"/>
                </a:solidFill>
                <a:cs typeface="+mn-ea"/>
                <a:sym typeface="+mn-lt"/>
              </a:rPr>
              <a:t>垄断的目的</a:t>
            </a:r>
            <a:endParaRPr lang="zh-CN" altLang="en-US" sz="3600" b="1" noProof="1">
              <a:solidFill>
                <a:srgbClr val="FF0000"/>
              </a:solidFill>
              <a:cs typeface="+mn-ea"/>
              <a:sym typeface="+mn-lt"/>
            </a:endParaRPr>
          </a:p>
          <a:p>
            <a:r>
              <a:rPr lang="zh-CN" altLang="en-US" sz="4000" b="1" noProof="1">
                <a:solidFill>
                  <a:srgbClr val="FF0000"/>
                </a:solidFill>
                <a:cs typeface="+mn-ea"/>
                <a:sym typeface="+mn-lt"/>
              </a:rPr>
              <a:t> </a:t>
            </a:r>
            <a:endParaRPr lang="zh-CN" altLang="en-US" sz="4000" b="1" noProof="1">
              <a:solidFill>
                <a:srgbClr val="FF0000"/>
              </a:solidFill>
              <a:cs typeface="+mn-ea"/>
              <a:sym typeface="+mn-lt"/>
            </a:endParaRPr>
          </a:p>
        </p:txBody>
      </p:sp>
      <p:sp>
        <p:nvSpPr>
          <p:cNvPr id="56322" name="Rectangle 4"/>
          <p:cNvSpPr>
            <a:spLocks noChangeArrowheads="1"/>
          </p:cNvSpPr>
          <p:nvPr/>
        </p:nvSpPr>
        <p:spPr bwMode="auto">
          <a:xfrm>
            <a:off x="179558" y="684972"/>
            <a:ext cx="11060423" cy="2150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87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垄断组织</a:t>
            </a:r>
            <a:r>
              <a:rPr lang="en-US" altLang="zh-CN" sz="3390" b="1">
                <a:latin typeface="+mn-lt"/>
                <a:ea typeface="+mn-ea"/>
                <a:cs typeface="+mn-ea"/>
                <a:sym typeface="+mn-lt"/>
              </a:rPr>
              <a:t>──</a:t>
            </a:r>
            <a:r>
              <a:rPr lang="zh-CN" altLang="en-US" sz="3390" b="1" u="sng">
                <a:latin typeface="+mn-lt"/>
                <a:ea typeface="+mn-ea"/>
                <a:cs typeface="+mn-ea"/>
                <a:sym typeface="+mn-lt"/>
              </a:rPr>
              <a:t>大企业之间为控制生产与市场以获取</a:t>
            </a:r>
            <a:r>
              <a:rPr lang="zh-CN" altLang="en-US" sz="3390" b="1" u="sng">
                <a:solidFill>
                  <a:srgbClr val="7030A0"/>
                </a:solidFill>
                <a:latin typeface="+mn-lt"/>
                <a:ea typeface="+mn-ea"/>
                <a:cs typeface="+mn-ea"/>
                <a:sym typeface="+mn-lt"/>
              </a:rPr>
              <a:t>更大利润</a:t>
            </a:r>
            <a:r>
              <a:rPr lang="zh-CN" altLang="en-US" sz="3390" b="1" u="sng">
                <a:latin typeface="+mn-lt"/>
                <a:ea typeface="+mn-ea"/>
                <a:cs typeface="+mn-ea"/>
                <a:sym typeface="+mn-lt"/>
              </a:rPr>
              <a:t>而结成的</a:t>
            </a:r>
            <a:r>
              <a:rPr lang="zh-CN" altLang="en-US" sz="3390" b="1" u="sng">
                <a:solidFill>
                  <a:srgbClr val="7030A0"/>
                </a:solidFill>
                <a:latin typeface="+mn-lt"/>
                <a:ea typeface="+mn-ea"/>
                <a:cs typeface="+mn-ea"/>
                <a:sym typeface="+mn-lt"/>
              </a:rPr>
              <a:t>经济联合体。</a:t>
            </a:r>
            <a:r>
              <a:rPr lang="zh-CN" altLang="en-US" sz="3390" b="1">
                <a:latin typeface="+mn-lt"/>
                <a:ea typeface="+mn-ea"/>
                <a:cs typeface="+mn-ea"/>
                <a:sym typeface="+mn-lt"/>
              </a:rPr>
              <a:t>这种控制是通过订立各种协议规定价格、</a:t>
            </a:r>
            <a:r>
              <a:rPr lang="zh-CN" altLang="en-US" sz="3390" b="1" u="sng">
                <a:solidFill>
                  <a:srgbClr val="7030A0"/>
                </a:solidFill>
                <a:latin typeface="+mn-lt"/>
                <a:ea typeface="+mn-ea"/>
                <a:cs typeface="+mn-ea"/>
                <a:sym typeface="+mn-lt"/>
              </a:rPr>
              <a:t>划分市场、</a:t>
            </a:r>
            <a:r>
              <a:rPr lang="zh-CN" altLang="en-US" sz="3390" b="1">
                <a:latin typeface="+mn-lt"/>
                <a:ea typeface="+mn-ea"/>
                <a:cs typeface="+mn-ea"/>
                <a:sym typeface="+mn-lt"/>
              </a:rPr>
              <a:t>分配产量来实现的。</a:t>
            </a:r>
            <a:endParaRPr lang="zh-CN" altLang="en-US" sz="3390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4213" name="AutoShape 5"/>
          <p:cNvSpPr/>
          <p:nvPr/>
        </p:nvSpPr>
        <p:spPr bwMode="auto">
          <a:xfrm>
            <a:off x="3822811" y="2832360"/>
            <a:ext cx="4031405" cy="676384"/>
          </a:xfrm>
          <a:prstGeom prst="borderCallout2">
            <a:avLst>
              <a:gd name="adj1" fmla="val 2380"/>
              <a:gd name="adj2" fmla="val 4593"/>
              <a:gd name="adj3" fmla="val 2380"/>
              <a:gd name="adj4" fmla="val 4917"/>
              <a:gd name="adj5" fmla="val -117801"/>
              <a:gd name="adj6" fmla="val -682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875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兼并或相互联合</a:t>
            </a:r>
            <a:endParaRPr lang="zh-CN" altLang="en-US" sz="3875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4214" name="AutoShape 6"/>
          <p:cNvSpPr/>
          <p:nvPr/>
        </p:nvSpPr>
        <p:spPr bwMode="auto">
          <a:xfrm>
            <a:off x="3496148" y="3927642"/>
            <a:ext cx="6861842" cy="1387357"/>
          </a:xfrm>
          <a:prstGeom prst="borderCallout2">
            <a:avLst>
              <a:gd name="adj1" fmla="val -3051"/>
              <a:gd name="adj2" fmla="val 19065"/>
              <a:gd name="adj3" fmla="val 4380"/>
              <a:gd name="adj4" fmla="val 19847"/>
              <a:gd name="adj5" fmla="val -88741"/>
              <a:gd name="adj6" fmla="val -1119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875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控制某一种或几种产品的产量、价格和市场</a:t>
            </a:r>
            <a:endParaRPr lang="zh-CN" altLang="en-US" sz="3875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endParaRPr lang="zh-CN" altLang="en-US" sz="3875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4215" name="AutoShape 7"/>
          <p:cNvSpPr/>
          <p:nvPr/>
        </p:nvSpPr>
        <p:spPr bwMode="auto">
          <a:xfrm>
            <a:off x="3534579" y="5647426"/>
            <a:ext cx="4319637" cy="616816"/>
          </a:xfrm>
          <a:prstGeom prst="borderCallout2">
            <a:avLst>
              <a:gd name="adj1" fmla="val -6546"/>
              <a:gd name="adj2" fmla="val 100213"/>
              <a:gd name="adj3" fmla="val -824"/>
              <a:gd name="adj4" fmla="val 98773"/>
              <a:gd name="adj5" fmla="val -689074"/>
              <a:gd name="adj6" fmla="val 15209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875" b="1">
                <a:solidFill>
                  <a:srgbClr val="000000"/>
                </a:solidFill>
                <a:latin typeface="+mn-lt"/>
                <a:ea typeface="+mn-ea"/>
                <a:cs typeface="+mn-ea"/>
                <a:sym typeface="+mn-lt"/>
              </a:rPr>
              <a:t>追求更多的利润</a:t>
            </a:r>
            <a:endParaRPr lang="zh-CN" altLang="en-US" sz="3875" b="1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4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3" grpId="0" bldLvl="0" animBg="1"/>
      <p:bldP spid="94214" grpId="0" bldLvl="0" animBg="1"/>
      <p:bldP spid="94215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文本框 1"/>
          <p:cNvSpPr txBox="1">
            <a:spLocks noChangeArrowheads="1"/>
          </p:cNvSpPr>
          <p:nvPr/>
        </p:nvSpPr>
        <p:spPr bwMode="auto">
          <a:xfrm>
            <a:off x="540810" y="880069"/>
            <a:ext cx="10670348" cy="1433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355" b="1" dirty="0" smtClean="0">
                <a:latin typeface="+mn-lt"/>
                <a:ea typeface="+mn-ea"/>
                <a:cs typeface="+mn-ea"/>
                <a:sym typeface="+mn-lt"/>
              </a:rPr>
              <a:t>对</a:t>
            </a:r>
            <a:r>
              <a:rPr lang="zh-CN" altLang="en-US" sz="4355" b="1" dirty="0">
                <a:latin typeface="+mn-lt"/>
                <a:ea typeface="+mn-ea"/>
                <a:cs typeface="+mn-ea"/>
                <a:sym typeface="+mn-lt"/>
              </a:rPr>
              <a:t>世界：随之而来的资本主义对外扩张的增强，</a:t>
            </a:r>
            <a:r>
              <a:rPr lang="zh-CN" altLang="en-US" sz="4355" b="1" u="sng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对世界产生了深远影响</a:t>
            </a:r>
            <a:endParaRPr lang="zh-CN" altLang="en-US" sz="4355" b="1" u="sng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587" name="文本框 2"/>
          <p:cNvSpPr txBox="1">
            <a:spLocks noChangeArrowheads="1"/>
          </p:cNvSpPr>
          <p:nvPr/>
        </p:nvSpPr>
        <p:spPr bwMode="auto">
          <a:xfrm>
            <a:off x="540809" y="3320433"/>
            <a:ext cx="4248539" cy="307289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84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840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世界联系更加紧密，</a:t>
            </a:r>
            <a:r>
              <a:rPr lang="en-US" altLang="zh-CN" sz="4840" b="1">
                <a:latin typeface="+mn-lt"/>
                <a:ea typeface="+mn-ea"/>
                <a:cs typeface="+mn-ea"/>
                <a:sym typeface="+mn-lt"/>
              </a:rPr>
              <a:t>20</a:t>
            </a:r>
            <a:r>
              <a:rPr lang="zh-CN" altLang="en-US" sz="4840" b="1">
                <a:latin typeface="+mn-lt"/>
                <a:ea typeface="+mn-ea"/>
                <a:cs typeface="+mn-ea"/>
                <a:sym typeface="+mn-lt"/>
              </a:rPr>
              <a:t>世纪初世界市场最终形成。</a:t>
            </a:r>
            <a:endParaRPr lang="zh-CN" altLang="en-US" sz="4840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588" name="文本框 3"/>
          <p:cNvSpPr txBox="1">
            <a:spLocks noChangeArrowheads="1"/>
          </p:cNvSpPr>
          <p:nvPr/>
        </p:nvSpPr>
        <p:spPr bwMode="auto">
          <a:xfrm>
            <a:off x="5146756" y="3320432"/>
            <a:ext cx="6821491" cy="307289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  <a:rou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40" b="1" dirty="0">
                <a:latin typeface="+mn-lt"/>
                <a:ea typeface="+mn-ea"/>
                <a:cs typeface="+mn-ea"/>
                <a:sym typeface="+mn-lt"/>
              </a:rPr>
              <a:t>主要资本主义国家</a:t>
            </a:r>
            <a:r>
              <a:rPr lang="zh-CN" altLang="en-US" sz="484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经济政治发展的不平衡</a:t>
            </a:r>
            <a:r>
              <a:rPr lang="zh-CN" altLang="en-US" sz="4840" b="1" dirty="0">
                <a:latin typeface="+mn-lt"/>
                <a:ea typeface="+mn-ea"/>
                <a:cs typeface="+mn-ea"/>
                <a:sym typeface="+mn-lt"/>
              </a:rPr>
              <a:t>，重新瓜分世界的矛盾加剧，引发了</a:t>
            </a:r>
            <a:r>
              <a:rPr lang="zh-CN" altLang="en-US" sz="4840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第一次世界大战。</a:t>
            </a:r>
            <a:endParaRPr lang="zh-CN" altLang="en-US" sz="4840" b="1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左大括号 5"/>
          <p:cNvSpPr/>
          <p:nvPr/>
        </p:nvSpPr>
        <p:spPr>
          <a:xfrm rot="5400000">
            <a:off x="4845074" y="124902"/>
            <a:ext cx="939636" cy="5451427"/>
          </a:xfrm>
          <a:prstGeom prst="leftBrace">
            <a:avLst>
              <a:gd name="adj1" fmla="val 2864"/>
              <a:gd name="adj2" fmla="val 50916"/>
            </a:avLst>
          </a:prstGeom>
          <a:ln w="25400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sz="2180" noProof="1"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animBg="1"/>
      <p:bldP spid="6758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2"/>
          <p:cNvSpPr txBox="1">
            <a:spLocks noChangeArrowheads="1"/>
          </p:cNvSpPr>
          <p:nvPr/>
        </p:nvSpPr>
        <p:spPr bwMode="auto">
          <a:xfrm>
            <a:off x="590769" y="814736"/>
            <a:ext cx="4848062" cy="837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420" b="1">
                <a:latin typeface="+mn-lt"/>
                <a:ea typeface="+mn-ea"/>
                <a:cs typeface="+mn-ea"/>
                <a:sym typeface="+mn-lt"/>
              </a:rPr>
              <a:t>材料一：</a:t>
            </a:r>
            <a:r>
              <a:rPr lang="en-US" altLang="zh-CN" sz="2420" b="1">
                <a:latin typeface="+mn-lt"/>
                <a:ea typeface="+mn-ea"/>
                <a:cs typeface="+mn-ea"/>
                <a:sym typeface="+mn-lt"/>
              </a:rPr>
              <a:t>1870-1913</a:t>
            </a:r>
            <a:r>
              <a:rPr lang="zh-CN" altLang="en-US" sz="2420" b="1">
                <a:latin typeface="+mn-lt"/>
                <a:ea typeface="+mn-ea"/>
                <a:cs typeface="+mn-ea"/>
                <a:sym typeface="+mn-lt"/>
              </a:rPr>
              <a:t>年主要资本主义国家工业生产总值的比较</a:t>
            </a:r>
            <a:endParaRPr lang="zh-CN" altLang="en-US" sz="2420" b="1">
              <a:latin typeface="+mn-lt"/>
              <a:ea typeface="+mn-ea"/>
              <a:cs typeface="+mn-ea"/>
              <a:sym typeface="+mn-lt"/>
            </a:endParaRPr>
          </a:p>
        </p:txBody>
      </p:sp>
      <p:graphicFrame>
        <p:nvGraphicFramePr>
          <p:cNvPr id="41987" name="表格 41986"/>
          <p:cNvGraphicFramePr/>
          <p:nvPr/>
        </p:nvGraphicFramePr>
        <p:xfrm>
          <a:off x="419752" y="1671745"/>
          <a:ext cx="5862642" cy="1794354"/>
        </p:xfrm>
        <a:graphic>
          <a:graphicData uri="http://schemas.openxmlformats.org/drawingml/2006/table">
            <a:tbl>
              <a:tblPr/>
              <a:tblGrid>
                <a:gridCol w="1172990"/>
                <a:gridCol w="1171452"/>
                <a:gridCol w="1173758"/>
                <a:gridCol w="1172221"/>
                <a:gridCol w="1172221"/>
              </a:tblGrid>
              <a:tr h="39063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zh-CN" sz="21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1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英国</a:t>
                      </a:r>
                      <a:endParaRPr lang="zh-CN" altLang="en-US" sz="2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1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法国</a:t>
                      </a:r>
                      <a:endParaRPr lang="zh-CN" altLang="en-US" sz="21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100" b="1" dirty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美国</a:t>
                      </a:r>
                      <a:endParaRPr lang="zh-CN" altLang="en-US" sz="2100" b="1" dirty="0">
                        <a:solidFill>
                          <a:srgbClr val="990033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100" b="1" dirty="0">
                          <a:solidFill>
                            <a:srgbClr val="990033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德国</a:t>
                      </a:r>
                      <a:endParaRPr lang="zh-CN" altLang="en-US" sz="2100" b="1" dirty="0">
                        <a:solidFill>
                          <a:srgbClr val="990033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639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>
                          <a:latin typeface="+mn-lt"/>
                          <a:ea typeface="+mn-ea"/>
                          <a:cs typeface="+mn-ea"/>
                          <a:sym typeface="+mn-lt"/>
                        </a:rPr>
                        <a:t>1870</a:t>
                      </a:r>
                      <a:r>
                        <a:rPr lang="zh-CN" altLang="en-US" sz="2100" dirty="0">
                          <a:latin typeface="+mn-lt"/>
                          <a:ea typeface="+mn-ea"/>
                          <a:cs typeface="+mn-ea"/>
                          <a:sym typeface="+mn-lt"/>
                        </a:rPr>
                        <a:t>年</a:t>
                      </a:r>
                      <a:endParaRPr lang="zh-CN" altLang="en-US" sz="21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31.8%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10%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23.3%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13.2%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639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>
                          <a:latin typeface="+mn-lt"/>
                          <a:ea typeface="+mn-ea"/>
                          <a:cs typeface="+mn-ea"/>
                          <a:sym typeface="+mn-lt"/>
                        </a:rPr>
                        <a:t>1913</a:t>
                      </a:r>
                      <a:r>
                        <a:rPr lang="zh-CN" altLang="en-US" sz="2100" dirty="0">
                          <a:latin typeface="+mn-lt"/>
                          <a:ea typeface="+mn-ea"/>
                          <a:cs typeface="+mn-ea"/>
                          <a:sym typeface="+mn-lt"/>
                        </a:rPr>
                        <a:t>年</a:t>
                      </a:r>
                      <a:endParaRPr lang="zh-CN" altLang="en-US" sz="2100" dirty="0"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14%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6%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35.8%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 Rounded MT Bold" pitchFamily="34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100" b="1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15.7%</a:t>
                      </a:r>
                      <a:endParaRPr lang="en-US" altLang="zh-CN" sz="2100" b="1">
                        <a:solidFill>
                          <a:srgbClr val="0000FF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51" marR="91451" marT="38518" marB="3851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013" name="Text Box 29"/>
          <p:cNvSpPr txBox="1"/>
          <p:nvPr/>
        </p:nvSpPr>
        <p:spPr>
          <a:xfrm>
            <a:off x="315988" y="3587529"/>
            <a:ext cx="5966403" cy="107785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 Rounded MT Bold" pitchFamily="34" charset="0"/>
                <a:ea typeface="黑体" panose="02010609060101010101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 Rounded MT Bold" pitchFamily="34" charset="0"/>
                <a:ea typeface="黑体" panose="02010609060101010101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 Rounded MT Bold" pitchFamily="34" charset="0"/>
                <a:ea typeface="黑体" panose="02010609060101010101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 Rounded MT Bold" pitchFamily="34" charset="0"/>
                <a:ea typeface="黑体" panose="02010609060101010101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 Rounded MT Bold" pitchFamily="34" charset="0"/>
                <a:ea typeface="黑体" panose="02010609060101010101" charset="-122"/>
              </a:defRPr>
            </a:lvl5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b="1" noProof="1"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zh-CN" altLang="en-US" sz="3200" b="1" noProof="1">
                <a:latin typeface="+mn-lt"/>
                <a:ea typeface="+mn-ea"/>
                <a:cs typeface="+mn-ea"/>
                <a:sym typeface="+mn-lt"/>
              </a:rPr>
              <a:t>两则材料分别反映了什么现象？给我们什么启示？</a:t>
            </a:r>
            <a:endParaRPr lang="zh-CN" altLang="en-US" sz="3200" b="1" noProof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8130" name="Text Box 2"/>
          <p:cNvSpPr txBox="1"/>
          <p:nvPr/>
        </p:nvSpPr>
        <p:spPr>
          <a:xfrm>
            <a:off x="6445721" y="901206"/>
            <a:ext cx="5626289" cy="412337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>
              <a:buFont typeface="Arial" panose="020B0604020202020204"/>
              <a:buNone/>
            </a:pPr>
            <a:r>
              <a:rPr lang="zh-CN" altLang="en-US" sz="2180" b="1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材料二：图片说明：墨西哥湾，死亡的水</a:t>
            </a:r>
            <a:r>
              <a:rPr lang="zh-CN" altLang="en-US" sz="2420" b="1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鸟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英国石油公司海上石油钻井平台</a:t>
            </a:r>
            <a:r>
              <a:rPr lang="en-US" altLang="zh-CN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2010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年</a:t>
            </a:r>
            <a:r>
              <a:rPr lang="en-US" altLang="zh-CN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4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月</a:t>
            </a:r>
            <a:r>
              <a:rPr lang="en-US" altLang="zh-CN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20</a:t>
            </a:r>
            <a:r>
              <a:rPr lang="zh-CN" altLang="en-US" sz="2800" noProof="1">
                <a:effectLst>
                  <a:outerShdw blurRad="38100" dist="38100" dir="2700000">
                    <a:srgbClr val="FFFFFF"/>
                  </a:outerShdw>
                </a:effectLst>
                <a:cs typeface="+mn-ea"/>
                <a:sym typeface="+mn-lt"/>
              </a:rPr>
              <a:t>日在墨西哥湾水域发生爆炸并沉没，导致了美国历史上最严重的生态灾难。</a:t>
            </a:r>
            <a:endParaRPr lang="zh-CN" altLang="en-US" sz="1695" noProof="1">
              <a:effectLst>
                <a:outerShdw blurRad="38100" dist="38100" dir="2700000">
                  <a:srgbClr val="FFFFFF"/>
                </a:outerShdw>
              </a:effectLst>
              <a:cs typeface="+mn-ea"/>
              <a:sym typeface="+mn-lt"/>
            </a:endParaRPr>
          </a:p>
        </p:txBody>
      </p:sp>
      <p:pic>
        <p:nvPicPr>
          <p:cNvPr id="59424" name="Picture 4"/>
          <p:cNvPicPr>
            <a:picLocks noChangeAspect="1" noChangeArrowheads="1"/>
          </p:cNvPicPr>
          <p:nvPr/>
        </p:nvPicPr>
        <p:blipFill>
          <a:blip r:embed="rId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543" y="3133996"/>
            <a:ext cx="5119000" cy="2947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49956" y="4718756"/>
            <a:ext cx="58476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材料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：美国和德国发展较快，成为头号二号工业强国。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材料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：石油的开发和利用带来严重的环境污染。</a:t>
            </a:r>
            <a:endParaRPr lang="zh-CN" altLang="en-US" sz="2800" b="1" dirty="0"/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6" name="Rectangle 6"/>
          <p:cNvSpPr/>
          <p:nvPr/>
        </p:nvSpPr>
        <p:spPr>
          <a:xfrm>
            <a:off x="1114817" y="463551"/>
            <a:ext cx="10033348" cy="59991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sz="4000" b="1" noProof="1">
                <a:solidFill>
                  <a:srgbClr val="FF0000"/>
                </a:solidFill>
                <a:cs typeface="+mn-ea"/>
                <a:sym typeface="+mn-lt"/>
              </a:rPr>
              <a:t>启示：</a:t>
            </a:r>
            <a:endParaRPr lang="zh-CN" altLang="en-US" sz="4000" b="1" noProof="1">
              <a:cs typeface="+mn-ea"/>
              <a:sym typeface="+mn-lt"/>
            </a:endParaRPr>
          </a:p>
          <a:p>
            <a:pPr marL="742950" indent="-742950">
              <a:spcBef>
                <a:spcPct val="20000"/>
              </a:spcBef>
              <a:buFont typeface="+mj-lt"/>
              <a:buAutoNum type="arabicPeriod"/>
            </a:pPr>
            <a:r>
              <a:rPr lang="zh-CN" altLang="en-US" sz="4000" b="1" noProof="1">
                <a:solidFill>
                  <a:srgbClr val="474BE7"/>
                </a:solidFill>
                <a:cs typeface="+mn-ea"/>
                <a:sym typeface="+mn-lt"/>
              </a:rPr>
              <a:t>科技是第一生产力，科技推动社会进步。</a:t>
            </a:r>
            <a:endParaRPr lang="zh-CN" altLang="en-US" sz="4000" b="1" noProof="1">
              <a:solidFill>
                <a:srgbClr val="474BE7"/>
              </a:solidFill>
              <a:cs typeface="+mn-ea"/>
              <a:sym typeface="+mn-lt"/>
            </a:endParaRPr>
          </a:p>
          <a:p>
            <a:pPr marL="742950" indent="-742950">
              <a:spcBef>
                <a:spcPct val="20000"/>
              </a:spcBef>
              <a:buFont typeface="+mj-lt"/>
              <a:buAutoNum type="arabicPeriod"/>
            </a:pPr>
            <a:r>
              <a:rPr lang="zh-CN" altLang="en-US" sz="4000" b="1" noProof="1">
                <a:solidFill>
                  <a:srgbClr val="474BE7"/>
                </a:solidFill>
                <a:cs typeface="+mn-ea"/>
                <a:sym typeface="+mn-lt"/>
              </a:rPr>
              <a:t>科技是一把双刃剑，发展科技的同时要保护环境。</a:t>
            </a:r>
            <a:endParaRPr lang="zh-CN" altLang="en-US" sz="4000" b="1" noProof="1">
              <a:solidFill>
                <a:srgbClr val="474BE7"/>
              </a:solidFill>
              <a:cs typeface="+mn-ea"/>
              <a:sym typeface="+mn-lt"/>
            </a:endParaRPr>
          </a:p>
          <a:p>
            <a:pPr marL="742950" indent="-742950">
              <a:spcBef>
                <a:spcPct val="20000"/>
              </a:spcBef>
              <a:buFont typeface="+mj-lt"/>
              <a:buAutoNum type="arabicPeriod"/>
            </a:pPr>
            <a:r>
              <a:rPr lang="zh-CN" altLang="en-US" sz="4000" b="1" noProof="1">
                <a:solidFill>
                  <a:srgbClr val="FF0000"/>
                </a:solidFill>
                <a:cs typeface="+mn-ea"/>
                <a:sym typeface="+mn-lt"/>
              </a:rPr>
              <a:t>创新是一个民族进步的灵魂，我们要学习科学家勇于创新，努力探索科学奥秘的精神和品质。</a:t>
            </a:r>
            <a:endParaRPr lang="zh-CN" altLang="en-US" sz="4000" b="1" noProof="1">
              <a:solidFill>
                <a:srgbClr val="474BE7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6"/>
          <p:cNvSpPr>
            <a:spLocks noChangeArrowheads="1"/>
          </p:cNvSpPr>
          <p:nvPr/>
        </p:nvSpPr>
        <p:spPr bwMode="auto">
          <a:xfrm>
            <a:off x="2373965" y="126822"/>
            <a:ext cx="7478329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355" b="1">
                <a:solidFill>
                  <a:srgbClr val="C00000"/>
                </a:solidFill>
                <a:latin typeface="+mn-lt"/>
                <a:ea typeface="+mn-ea"/>
                <a:cs typeface="+mn-ea"/>
                <a:sym typeface="+mn-lt"/>
              </a:rPr>
              <a:t>知识拓展：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世界市场形成过程</a:t>
            </a:r>
            <a:endParaRPr lang="zh-CN" altLang="en-US" sz="435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08" name="Rectangle 8"/>
          <p:cNvSpPr>
            <a:spLocks noChangeArrowheads="1"/>
          </p:cNvSpPr>
          <p:nvPr/>
        </p:nvSpPr>
        <p:spPr bwMode="auto">
          <a:xfrm>
            <a:off x="581161" y="906970"/>
            <a:ext cx="6220047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4355" b="1">
                <a:latin typeface="+mn-lt"/>
                <a:ea typeface="+mn-ea"/>
                <a:cs typeface="+mn-ea"/>
                <a:sym typeface="+mn-lt"/>
              </a:rPr>
              <a:t>①</a:t>
            </a:r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世界市场</a:t>
            </a:r>
            <a:r>
              <a:rPr lang="zh-CN" altLang="en-US" sz="435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雏形形成</a:t>
            </a:r>
            <a:endParaRPr lang="zh-CN" altLang="en-US" sz="435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10" name="Rectangle 10"/>
          <p:cNvSpPr>
            <a:spLocks noChangeArrowheads="1"/>
          </p:cNvSpPr>
          <p:nvPr/>
        </p:nvSpPr>
        <p:spPr bwMode="auto">
          <a:xfrm>
            <a:off x="4958444" y="1441159"/>
            <a:ext cx="5666936" cy="68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——16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世纪，新航路开辟</a:t>
            </a:r>
            <a:endParaRPr lang="zh-CN" altLang="en-US" sz="387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12" name="Rectangle 12"/>
          <p:cNvSpPr>
            <a:spLocks noChangeArrowheads="1"/>
          </p:cNvSpPr>
          <p:nvPr/>
        </p:nvSpPr>
        <p:spPr bwMode="auto">
          <a:xfrm>
            <a:off x="583083" y="2059898"/>
            <a:ext cx="6848392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4355" b="1">
                <a:latin typeface="+mn-lt"/>
                <a:ea typeface="+mn-ea"/>
                <a:cs typeface="+mn-ea"/>
                <a:sym typeface="+mn-lt"/>
              </a:rPr>
              <a:t>②</a:t>
            </a:r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世界市场</a:t>
            </a:r>
            <a:r>
              <a:rPr lang="zh-CN" altLang="en-US" sz="435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进一步拓展</a:t>
            </a:r>
            <a:endParaRPr lang="zh-CN" altLang="en-US" sz="435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14" name="Rectangle 14"/>
          <p:cNvSpPr>
            <a:spLocks noChangeArrowheads="1"/>
          </p:cNvSpPr>
          <p:nvPr/>
        </p:nvSpPr>
        <p:spPr bwMode="auto">
          <a:xfrm>
            <a:off x="3029212" y="2765106"/>
            <a:ext cx="9550087" cy="688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——17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至</a:t>
            </a:r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18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世纪西方殖民国家的殖民扩张</a:t>
            </a:r>
            <a:endParaRPr lang="zh-CN" altLang="en-US" sz="387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16" name="Rectangle 16"/>
          <p:cNvSpPr>
            <a:spLocks noChangeArrowheads="1"/>
          </p:cNvSpPr>
          <p:nvPr/>
        </p:nvSpPr>
        <p:spPr bwMode="auto">
          <a:xfrm>
            <a:off x="477398" y="3458784"/>
            <a:ext cx="5618602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4355" b="1">
                <a:latin typeface="+mn-lt"/>
                <a:ea typeface="+mn-ea"/>
                <a:cs typeface="+mn-ea"/>
                <a:sym typeface="+mn-lt"/>
              </a:rPr>
              <a:t>③</a:t>
            </a:r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世界市场</a:t>
            </a:r>
            <a:r>
              <a:rPr lang="zh-CN" altLang="en-US" sz="435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初步形成</a:t>
            </a:r>
            <a:endParaRPr lang="zh-CN" altLang="en-US" sz="435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19" name="Rectangle 19"/>
          <p:cNvSpPr>
            <a:spLocks noChangeArrowheads="1"/>
          </p:cNvSpPr>
          <p:nvPr/>
        </p:nvSpPr>
        <p:spPr bwMode="auto">
          <a:xfrm>
            <a:off x="5196716" y="4046778"/>
            <a:ext cx="6210439" cy="128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——18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世纪中期至</a:t>
            </a:r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19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世纪七十年代，第一次工业革命</a:t>
            </a:r>
            <a:endParaRPr lang="zh-CN" altLang="en-US" sz="387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21" name="Rectangle 21"/>
          <p:cNvSpPr>
            <a:spLocks noChangeArrowheads="1"/>
          </p:cNvSpPr>
          <p:nvPr/>
        </p:nvSpPr>
        <p:spPr bwMode="auto">
          <a:xfrm>
            <a:off x="396693" y="5495624"/>
            <a:ext cx="5699307" cy="76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4355" b="1">
                <a:latin typeface="+mn-lt"/>
                <a:ea typeface="+mn-ea"/>
                <a:cs typeface="+mn-ea"/>
                <a:sym typeface="+mn-lt"/>
              </a:rPr>
              <a:t>④</a:t>
            </a:r>
            <a:r>
              <a:rPr lang="en-US" altLang="zh-CN" sz="4355" b="1"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355" b="1">
                <a:latin typeface="+mn-lt"/>
                <a:ea typeface="+mn-ea"/>
                <a:cs typeface="+mn-ea"/>
                <a:sym typeface="+mn-lt"/>
              </a:rPr>
              <a:t>世界市场</a:t>
            </a:r>
            <a:r>
              <a:rPr lang="zh-CN" altLang="en-US" sz="435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最终形成</a:t>
            </a:r>
            <a:endParaRPr lang="zh-CN" altLang="en-US" sz="435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8023" name="Rectangle 23"/>
          <p:cNvSpPr>
            <a:spLocks noChangeArrowheads="1"/>
          </p:cNvSpPr>
          <p:nvPr/>
        </p:nvSpPr>
        <p:spPr bwMode="auto">
          <a:xfrm>
            <a:off x="5669417" y="5495624"/>
            <a:ext cx="5608995" cy="128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——19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世纪末</a:t>
            </a:r>
            <a:r>
              <a:rPr lang="en-US" altLang="zh-CN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20</a:t>
            </a:r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世纪初，</a:t>
            </a:r>
            <a:endParaRPr lang="zh-CN" altLang="en-US" sz="387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sz="3875" b="1">
                <a:solidFill>
                  <a:srgbClr val="0033CC"/>
                </a:solidFill>
                <a:latin typeface="+mn-lt"/>
                <a:ea typeface="+mn-ea"/>
                <a:cs typeface="+mn-ea"/>
                <a:sym typeface="+mn-lt"/>
              </a:rPr>
              <a:t>    第二次工业革命</a:t>
            </a:r>
            <a:endParaRPr lang="zh-CN" altLang="en-US" sz="3875" b="1">
              <a:solidFill>
                <a:srgbClr val="0033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8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8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8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8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8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8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8" grpId="0"/>
      <p:bldP spid="128010" grpId="0"/>
      <p:bldP spid="128012" grpId="0"/>
      <p:bldP spid="128014" grpId="0"/>
      <p:bldP spid="128016" grpId="0"/>
      <p:bldP spid="128019" grpId="0"/>
      <p:bldP spid="128021" grpId="0"/>
      <p:bldP spid="1280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06" name="表格 47105"/>
          <p:cNvGraphicFramePr/>
          <p:nvPr/>
        </p:nvGraphicFramePr>
        <p:xfrm>
          <a:off x="235283" y="121058"/>
          <a:ext cx="11748336" cy="6652540"/>
        </p:xfrm>
        <a:graphic>
          <a:graphicData uri="http://schemas.openxmlformats.org/drawingml/2006/table">
            <a:tbl>
              <a:tblPr/>
              <a:tblGrid>
                <a:gridCol w="1806135"/>
                <a:gridCol w="4715935"/>
                <a:gridCol w="5226266"/>
              </a:tblGrid>
              <a:tr h="606374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 dirty="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3100" b="1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第一次工业革命</a:t>
                      </a:r>
                      <a:endParaRPr lang="zh-CN" altLang="en-US" sz="31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3100" b="1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第二次工业革命</a:t>
                      </a:r>
                      <a:endParaRPr lang="zh-CN" altLang="en-US" sz="310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884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en-US" altLang="zh-CN" sz="29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  </a:t>
                      </a:r>
                      <a:endParaRPr lang="en-US" altLang="zh-CN" sz="29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29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时间</a:t>
                      </a:r>
                      <a:endParaRPr lang="zh-CN" altLang="en-US" sz="29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5632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2900" b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领先国家</a:t>
                      </a:r>
                      <a:endParaRPr lang="zh-CN" altLang="en-US" sz="29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021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en-US" altLang="zh-CN" sz="29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  </a:t>
                      </a:r>
                      <a:r>
                        <a:rPr lang="zh-CN" altLang="en-US" sz="29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标  志</a:t>
                      </a:r>
                      <a:endParaRPr lang="zh-CN" altLang="en-US" sz="29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12385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9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2900" b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主要成就</a:t>
                      </a:r>
                      <a:endParaRPr lang="zh-CN" altLang="en-US" sz="29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160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2900" b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进入时代</a:t>
                      </a:r>
                      <a:endParaRPr lang="zh-CN" altLang="en-US" sz="2900" b="1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4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6084"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en-US" altLang="zh-CN" sz="29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  <a:p>
                      <a:pPr marL="0" lvl="0" indent="0" algn="ctr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r>
                        <a:rPr lang="zh-CN" altLang="en-US" sz="29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ea"/>
                          <a:sym typeface="+mn-lt"/>
                        </a:rPr>
                        <a:t>影  响</a:t>
                      </a:r>
                      <a:endParaRPr lang="zh-CN" altLang="en-US" sz="29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 dirty="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ß"/>
                        <a:defRPr sz="2800" b="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1pPr>
                      <a:lvl2pPr marL="742950" lvl="1" indent="-28575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Þ"/>
                        <a:defRPr sz="24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2pPr>
                      <a:lvl3pPr marL="1143000" lvl="2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"/>
                        <a:defRPr sz="20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3pPr>
                      <a:lvl4pPr marL="1600200" lvl="3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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4pPr>
                      <a:lvl5pPr marL="2057400" lvl="4" indent="-228600" algn="l" defTabSz="91440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Char char=""/>
                        <a:defRPr sz="1800" kern="1200">
                          <a:solidFill>
                            <a:schemeClr val="tx1"/>
                          </a:solidFill>
                          <a:latin typeface="Franklin Gothic Book" pitchFamily="2" charset="0"/>
                          <a:ea typeface="黑体" panose="02010609060101010101" charset="-122"/>
                        </a:defRPr>
                      </a:lvl5pPr>
                    </a:lstStyle>
                    <a:p>
                      <a:pPr marL="0" lvl="0" indent="0" defTabSz="914400" eaLnBrk="1" hangingPunct="1">
                        <a:spcBef>
                          <a:spcPct val="0"/>
                        </a:spcBef>
                        <a:buClr>
                          <a:schemeClr val="tx2"/>
                        </a:buClr>
                        <a:buSzPct val="50000"/>
                        <a:buFont typeface="Wingdings 2" panose="05020102010507070707" pitchFamily="18" charset="2"/>
                        <a:buNone/>
                      </a:pPr>
                      <a:endParaRPr lang="zh-CN" altLang="en-US" sz="2800" dirty="0">
                        <a:solidFill>
                          <a:srgbClr val="FF3300"/>
                        </a:solidFill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91439" marR="91439" marT="45718" marB="45718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40" name="Text Box 36"/>
          <p:cNvSpPr txBox="1">
            <a:spLocks noChangeArrowheads="1"/>
          </p:cNvSpPr>
          <p:nvPr/>
        </p:nvSpPr>
        <p:spPr bwMode="auto">
          <a:xfrm>
            <a:off x="2089576" y="860853"/>
            <a:ext cx="4615555" cy="897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zh-CN" sz="2905" b="1">
                <a:latin typeface="+mn-lt"/>
                <a:ea typeface="+mn-ea"/>
                <a:cs typeface="+mn-ea"/>
                <a:sym typeface="+mn-lt"/>
              </a:rPr>
              <a:t>18</a:t>
            </a:r>
            <a:r>
              <a:rPr lang="zh-CN" altLang="en-US" sz="2905" b="1">
                <a:latin typeface="+mn-lt"/>
                <a:ea typeface="+mn-ea"/>
                <a:cs typeface="+mn-ea"/>
                <a:sym typeface="+mn-lt"/>
              </a:rPr>
              <a:t>世纪</a:t>
            </a:r>
            <a:r>
              <a:rPr lang="en-US" altLang="zh-CN" sz="2905" b="1">
                <a:latin typeface="+mn-lt"/>
                <a:ea typeface="+mn-ea"/>
                <a:cs typeface="+mn-ea"/>
                <a:sym typeface="+mn-lt"/>
              </a:rPr>
              <a:t>60</a:t>
            </a:r>
            <a:r>
              <a:rPr lang="zh-CN" altLang="en-US" sz="2905" b="1">
                <a:latin typeface="+mn-lt"/>
                <a:ea typeface="+mn-ea"/>
                <a:cs typeface="+mn-ea"/>
                <a:sym typeface="+mn-lt"/>
              </a:rPr>
              <a:t>年代 ---19世纪上半期</a:t>
            </a:r>
            <a:endParaRPr lang="zh-CN" altLang="en-US" sz="290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41" name="Text Box 37"/>
          <p:cNvSpPr txBox="1"/>
          <p:nvPr/>
        </p:nvSpPr>
        <p:spPr>
          <a:xfrm>
            <a:off x="3432737" y="1689040"/>
            <a:ext cx="2878477" cy="5850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noProof="1">
                <a:cs typeface="+mn-ea"/>
                <a:sym typeface="+mn-lt"/>
              </a:rPr>
              <a:t>英国</a:t>
            </a:r>
            <a:endParaRPr lang="zh-CN" altLang="en-US" sz="3200" b="1" noProof="1">
              <a:cs typeface="+mn-ea"/>
              <a:sym typeface="+mn-lt"/>
            </a:endParaRPr>
          </a:p>
        </p:txBody>
      </p:sp>
      <p:sp>
        <p:nvSpPr>
          <p:cNvPr id="47142" name="Text Box 38"/>
          <p:cNvSpPr txBox="1">
            <a:spLocks noChangeArrowheads="1"/>
          </p:cNvSpPr>
          <p:nvPr/>
        </p:nvSpPr>
        <p:spPr bwMode="auto">
          <a:xfrm>
            <a:off x="2458513" y="2277033"/>
            <a:ext cx="3998738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905" b="1" dirty="0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蒸汽机的发明和应用 </a:t>
            </a:r>
            <a:endParaRPr lang="zh-CN" altLang="en-US" sz="2905" b="1" dirty="0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43" name="Text Box 39"/>
          <p:cNvSpPr txBox="1"/>
          <p:nvPr/>
        </p:nvSpPr>
        <p:spPr>
          <a:xfrm>
            <a:off x="2456591" y="2830438"/>
            <a:ext cx="4496419" cy="157145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5" b="1" noProof="1">
                <a:cs typeface="+mn-ea"/>
                <a:sym typeface="+mn-lt"/>
              </a:rPr>
              <a:t>纺织：珍妮纺纱机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动力：蒸汽机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交通：汽船、火车机车 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新能源：煤炭</a:t>
            </a:r>
            <a:endParaRPr lang="zh-CN" altLang="en-US" sz="2405" b="1" noProof="1">
              <a:cs typeface="+mn-ea"/>
              <a:sym typeface="+mn-lt"/>
            </a:endParaRPr>
          </a:p>
        </p:txBody>
      </p:sp>
      <p:sp>
        <p:nvSpPr>
          <p:cNvPr id="47144" name="Text Box 40"/>
          <p:cNvSpPr txBox="1">
            <a:spLocks noChangeArrowheads="1"/>
          </p:cNvSpPr>
          <p:nvPr/>
        </p:nvSpPr>
        <p:spPr bwMode="auto">
          <a:xfrm>
            <a:off x="3647949" y="4507948"/>
            <a:ext cx="2161741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90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蒸汽时代</a:t>
            </a:r>
            <a:endParaRPr lang="zh-CN" altLang="en-US" sz="290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46" name="Text Box 42"/>
          <p:cNvSpPr txBox="1">
            <a:spLocks noChangeArrowheads="1"/>
          </p:cNvSpPr>
          <p:nvPr/>
        </p:nvSpPr>
        <p:spPr bwMode="auto">
          <a:xfrm>
            <a:off x="6672464" y="860853"/>
            <a:ext cx="4923003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905" b="1">
                <a:latin typeface="+mn-lt"/>
                <a:ea typeface="+mn-ea"/>
                <a:cs typeface="+mn-ea"/>
                <a:sym typeface="+mn-lt"/>
              </a:rPr>
              <a:t>19</a:t>
            </a:r>
            <a:r>
              <a:rPr lang="zh-CN" altLang="en-US" sz="2905" b="1">
                <a:latin typeface="+mn-lt"/>
                <a:ea typeface="+mn-ea"/>
                <a:cs typeface="+mn-ea"/>
                <a:sym typeface="+mn-lt"/>
              </a:rPr>
              <a:t>世纪</a:t>
            </a:r>
            <a:r>
              <a:rPr lang="en-US" altLang="zh-CN" sz="2905" b="1">
                <a:latin typeface="+mn-lt"/>
                <a:ea typeface="+mn-ea"/>
                <a:cs typeface="+mn-ea"/>
                <a:sym typeface="+mn-lt"/>
              </a:rPr>
              <a:t>70</a:t>
            </a:r>
            <a:r>
              <a:rPr lang="zh-CN" altLang="en-US" sz="2905" b="1">
                <a:latin typeface="+mn-lt"/>
                <a:ea typeface="+mn-ea"/>
                <a:cs typeface="+mn-ea"/>
                <a:sym typeface="+mn-lt"/>
              </a:rPr>
              <a:t>年代 --20世纪初</a:t>
            </a:r>
            <a:endParaRPr lang="zh-CN" altLang="en-US" sz="2905" b="1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47" name="Text Box 43"/>
          <p:cNvSpPr txBox="1">
            <a:spLocks noChangeArrowheads="1"/>
          </p:cNvSpPr>
          <p:nvPr/>
        </p:nvSpPr>
        <p:spPr bwMode="auto">
          <a:xfrm>
            <a:off x="6887677" y="2277033"/>
            <a:ext cx="4242775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90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电力的广泛应用 </a:t>
            </a:r>
            <a:endParaRPr lang="zh-CN" altLang="en-US" sz="290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7148" name="Text Box 44"/>
          <p:cNvSpPr txBox="1"/>
          <p:nvPr/>
        </p:nvSpPr>
        <p:spPr>
          <a:xfrm>
            <a:off x="7177832" y="1671746"/>
            <a:ext cx="2448050" cy="5850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noProof="1">
                <a:cs typeface="+mn-ea"/>
                <a:sym typeface="+mn-lt"/>
              </a:rPr>
              <a:t>美国、德国</a:t>
            </a:r>
            <a:endParaRPr lang="zh-CN" altLang="en-US" sz="3200" b="1" noProof="1">
              <a:cs typeface="+mn-ea"/>
              <a:sym typeface="+mn-lt"/>
            </a:endParaRPr>
          </a:p>
        </p:txBody>
      </p:sp>
      <p:sp>
        <p:nvSpPr>
          <p:cNvPr id="47149" name="Text Box 45"/>
          <p:cNvSpPr txBox="1"/>
          <p:nvPr/>
        </p:nvSpPr>
        <p:spPr>
          <a:xfrm>
            <a:off x="6966461" y="2830438"/>
            <a:ext cx="3310824" cy="157145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5" b="1" noProof="1">
                <a:cs typeface="+mn-ea"/>
                <a:sym typeface="+mn-lt"/>
              </a:rPr>
              <a:t>电力：发电机、电灯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动力：电动机、内燃机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交通：汽车、飞机</a:t>
            </a:r>
            <a:endParaRPr lang="zh-CN" altLang="en-US" sz="2405" b="1" noProof="1">
              <a:cs typeface="+mn-ea"/>
              <a:sym typeface="+mn-lt"/>
            </a:endParaRPr>
          </a:p>
          <a:p>
            <a:r>
              <a:rPr lang="zh-CN" altLang="en-US" sz="2405" b="1" noProof="1">
                <a:cs typeface="+mn-ea"/>
                <a:sym typeface="+mn-lt"/>
              </a:rPr>
              <a:t>新能源：电力、石油</a:t>
            </a:r>
            <a:endParaRPr lang="zh-CN" altLang="en-US" sz="2405" b="1" noProof="1">
              <a:cs typeface="+mn-ea"/>
              <a:sym typeface="+mn-lt"/>
            </a:endParaRPr>
          </a:p>
        </p:txBody>
      </p:sp>
      <p:sp>
        <p:nvSpPr>
          <p:cNvPr id="47150" name="Text Box 46"/>
          <p:cNvSpPr txBox="1">
            <a:spLocks noChangeArrowheads="1"/>
          </p:cNvSpPr>
          <p:nvPr/>
        </p:nvSpPr>
        <p:spPr bwMode="auto">
          <a:xfrm>
            <a:off x="7104813" y="4580967"/>
            <a:ext cx="2015702" cy="5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905" b="1">
                <a:solidFill>
                  <a:srgbClr val="FF0000"/>
                </a:solidFill>
                <a:latin typeface="+mn-lt"/>
                <a:ea typeface="+mn-ea"/>
                <a:cs typeface="+mn-ea"/>
                <a:sym typeface="+mn-lt"/>
              </a:rPr>
              <a:t>电气时代</a:t>
            </a:r>
            <a:endParaRPr lang="zh-CN" altLang="en-US" sz="2905" b="1">
              <a:solidFill>
                <a:srgbClr val="FF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54577" y="4989689"/>
            <a:ext cx="47187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None/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对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欧美</a:t>
            </a:r>
            <a:r>
              <a:rPr 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生产力、社会面貌、社会转型</a:t>
            </a:r>
            <a:endParaRPr lang="zh-CN" altLang="en-US" sz="2400" b="1" dirty="0" smtClean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ts val="600"/>
              </a:spcBef>
              <a:buNone/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对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世界</a:t>
            </a:r>
            <a:r>
              <a:rPr 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资本主义统治，西方先进东方落后</a:t>
            </a:r>
            <a:endParaRPr lang="zh-CN" altLang="en-US" sz="2400" b="1" dirty="0" smtClean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lvl="0">
              <a:spcBef>
                <a:spcPts val="600"/>
              </a:spcBef>
              <a:buClr>
                <a:schemeClr val="tx2"/>
              </a:buClr>
              <a:buSzPct val="50000"/>
            </a:pPr>
            <a:endParaRPr lang="zh-CN" altLang="en-US" sz="2400" dirty="0" smtClean="0">
              <a:solidFill>
                <a:srgbClr val="FF3300"/>
              </a:solidFill>
              <a:cs typeface="+mn-ea"/>
              <a:sym typeface="+mn-lt"/>
            </a:endParaRPr>
          </a:p>
          <a:p>
            <a:pPr>
              <a:spcBef>
                <a:spcPts val="600"/>
              </a:spcBef>
            </a:pPr>
            <a:endParaRPr lang="zh-CN" altLang="en-US" sz="2400" dirty="0"/>
          </a:p>
        </p:txBody>
      </p:sp>
      <p:sp>
        <p:nvSpPr>
          <p:cNvPr id="14" name="右箭头 13">
            <a:hlinkClick r:id="rId1" action="ppaction://hlinksldjump"/>
          </p:cNvPr>
          <p:cNvSpPr/>
          <p:nvPr/>
        </p:nvSpPr>
        <p:spPr>
          <a:xfrm>
            <a:off x="7890933" y="5215467"/>
            <a:ext cx="1907823" cy="6547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1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7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1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1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7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71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7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71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1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1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40" grpId="0" bldLvl="0"/>
      <p:bldP spid="47141" grpId="0" bldLvl="0"/>
      <p:bldP spid="47142" grpId="0" bldLvl="0"/>
      <p:bldP spid="47143" grpId="0" bldLvl="0"/>
      <p:bldP spid="47144" grpId="0" bldLvl="0"/>
      <p:bldP spid="47146" grpId="0" bldLvl="0"/>
      <p:bldP spid="47147" grpId="0" bldLvl="0"/>
      <p:bldP spid="47148" grpId="0" bldLvl="0"/>
      <p:bldP spid="47149" grpId="0" bldLvl="0"/>
      <p:bldP spid="47150" grpId="0" bldLvl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44312" y="1595279"/>
          <a:ext cx="10839324" cy="3581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4997"/>
                <a:gridCol w="3791219"/>
                <a:gridCol w="3613108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 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第一次工业革命</a:t>
                      </a:r>
                      <a:endParaRPr lang="zh-CN" sz="2800" b="1" kern="10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第二次工业革命</a:t>
                      </a:r>
                      <a:endParaRPr lang="zh-CN" sz="2800" b="1" kern="10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</a:tr>
              <a:tr h="2095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主要标志</a:t>
                      </a:r>
                      <a:endParaRPr lang="zh-CN" sz="2800" b="1" kern="10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蒸汽机的广泛运用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altLang="zh-CN" sz="2800" b="1" kern="100" dirty="0" smtClean="0">
                          <a:solidFill>
                            <a:srgbClr val="C00000"/>
                          </a:solidFill>
                          <a:cs typeface="+mn-ea"/>
                          <a:sym typeface="+mn-lt"/>
                        </a:rPr>
                        <a:t>电力的广泛使用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</a:tr>
              <a:tr h="2095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领先国家</a:t>
                      </a:r>
                      <a:endParaRPr lang="zh-CN" sz="2800" b="1" kern="10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英国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美国</a:t>
                      </a:r>
                      <a:r>
                        <a:rPr lang="zh-CN" sz="2800" b="1" kern="100" dirty="0" smtClean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、</a:t>
                      </a:r>
                      <a:r>
                        <a:rPr lang="zh-CN" altLang="zh-CN" sz="2800" b="1" kern="100" dirty="0" smtClean="0">
                          <a:solidFill>
                            <a:srgbClr val="C00000"/>
                          </a:solidFill>
                          <a:cs typeface="+mn-ea"/>
                          <a:sym typeface="+mn-lt"/>
                        </a:rPr>
                        <a:t>德国；</a:t>
                      </a:r>
                      <a:r>
                        <a:rPr lang="en-US" sz="2800" b="1" u="sng" kern="100" dirty="0" smtClean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         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</a:tr>
              <a:tr h="2095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进入时代</a:t>
                      </a:r>
                      <a:endParaRPr lang="zh-CN" sz="2800" b="1" kern="10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2800" b="1" kern="100" dirty="0" smtClean="0">
                          <a:solidFill>
                            <a:srgbClr val="C00000"/>
                          </a:solidFill>
                          <a:cs typeface="+mn-ea"/>
                          <a:sym typeface="+mn-lt"/>
                        </a:rPr>
                        <a:t>蒸汽时代。</a:t>
                      </a:r>
                      <a:endParaRPr lang="zh-CN" altLang="zh-CN" sz="2800" b="1" kern="100" dirty="0" smtClean="0">
                        <a:solidFill>
                          <a:srgbClr val="C00000"/>
                        </a:solidFill>
                        <a:cs typeface="+mn-ea"/>
                        <a:sym typeface="+mn-lt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u="sng" kern="100" dirty="0" smtClean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       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+mn-lt"/>
                          <a:ea typeface="+mn-ea"/>
                          <a:cs typeface="+mn-ea"/>
                          <a:sym typeface="+mn-lt"/>
                        </a:rPr>
                        <a:t>电气时代</a:t>
                      </a:r>
                      <a:endParaRPr lang="zh-CN" sz="2800" b="1" kern="100" dirty="0">
                        <a:effectLst/>
                        <a:latin typeface="+mn-lt"/>
                        <a:ea typeface="+mn-ea"/>
                        <a:cs typeface="+mn-ea"/>
                        <a:sym typeface="+mn-lt"/>
                      </a:endParaRPr>
                    </a:p>
                  </a:txBody>
                  <a:tcPr marL="68580" marR="68580" marT="47625" marB="47625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15443"/>
            <a:ext cx="12192000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从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18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世纪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60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年代以来，人类社会出现了两次全球性的科技革命，人们的生产生活和世界历史面貌发生了十分深刻的变化。阅读下列材料，回答下列问题材料一  </a:t>
            </a:r>
            <a:endParaRPr kumimoji="0" lang="zh-CN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32756" y="2480153"/>
            <a:ext cx="3131507" cy="5887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528142" y="2467627"/>
            <a:ext cx="2768253" cy="5636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20230" y="3156559"/>
            <a:ext cx="901874" cy="5260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578247" y="3219189"/>
            <a:ext cx="2141950" cy="5511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732756" y="3883068"/>
            <a:ext cx="1716066" cy="7139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565721" y="4171167"/>
            <a:ext cx="1528175" cy="613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908" y="0"/>
            <a:ext cx="1411728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材料二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  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5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pic>
        <p:nvPicPr>
          <p:cNvPr id="3073" name="图片 10000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62" y="483831"/>
            <a:ext cx="10076873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" y="3358064"/>
            <a:ext cx="1111955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（</a:t>
            </a: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2</a:t>
            </a: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）在材料二所示的交通工具中，属于第二次工业革命成果的是哪几项发明？为它们提供动力的机器是什么？这些交通工具的出现促进了什么新能源的广泛运用？</a:t>
            </a:r>
            <a:endParaRPr kumimoji="0" lang="zh-C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47329" y="5016948"/>
            <a:ext cx="10883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cs typeface="+mn-ea"/>
                <a:sym typeface="+mn-lt"/>
              </a:rPr>
              <a:t>（</a:t>
            </a:r>
            <a:r>
              <a:rPr lang="en-US" altLang="zh-CN" sz="2800" b="1" kern="100" dirty="0">
                <a:cs typeface="+mn-ea"/>
                <a:sym typeface="+mn-lt"/>
              </a:rPr>
              <a:t>3</a:t>
            </a:r>
            <a:r>
              <a:rPr lang="zh-CN" altLang="zh-CN" sz="2800" b="1" kern="100" dirty="0">
                <a:cs typeface="+mn-ea"/>
                <a:sym typeface="+mn-lt"/>
              </a:rPr>
              <a:t>）材料二中图一的发明者是谁？蒸汽机车的出现对人类产生了怎样的影响？</a:t>
            </a:r>
            <a:endParaRPr lang="zh-CN" altLang="zh-CN" sz="2800" kern="100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78959" y="4301088"/>
            <a:ext cx="6572633" cy="7467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2</a:t>
            </a:r>
            <a:r>
              <a:rPr lang="zh-CN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）汽车、飞机；内燃机；石油。</a:t>
            </a:r>
            <a:endParaRPr lang="zh-CN" altLang="zh-CN" sz="32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34561" y="5620855"/>
            <a:ext cx="9850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C00000"/>
                </a:solidFill>
                <a:cs typeface="+mn-ea"/>
                <a:sym typeface="+mn-lt"/>
              </a:rPr>
              <a:t>史</a:t>
            </a:r>
            <a:r>
              <a:rPr lang="zh-CN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蒂芬孙：极大地便利了人员和物资的流动，方便了人们的生活。</a:t>
            </a:r>
            <a:endParaRPr lang="zh-CN" altLang="zh-CN" sz="24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97050" y="93666"/>
            <a:ext cx="106337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cs typeface="+mn-ea"/>
                <a:sym typeface="+mn-lt"/>
              </a:rPr>
              <a:t>材料三</a:t>
            </a:r>
            <a:r>
              <a:rPr lang="en-US" altLang="zh-CN" sz="2800" b="1" kern="100" dirty="0">
                <a:cs typeface="+mn-ea"/>
                <a:sym typeface="+mn-lt"/>
              </a:rPr>
              <a:t>  </a:t>
            </a:r>
            <a:r>
              <a:rPr lang="zh-CN" altLang="zh-CN" sz="2800" b="1" kern="100" dirty="0">
                <a:cs typeface="+mn-ea"/>
                <a:sym typeface="+mn-lt"/>
              </a:rPr>
              <a:t>自从全球涌现出发明和使用机器的热潮后，烟囱、厂房、机器轰鸣声，打破了人们恬静的田园生活，改变了人们的生产生活方式。</a:t>
            </a:r>
            <a:r>
              <a:rPr lang="en-US" altLang="zh-CN" sz="2800" b="1" kern="100" dirty="0">
                <a:cs typeface="+mn-ea"/>
                <a:sym typeface="+mn-lt"/>
              </a:rPr>
              <a:t>……1827</a:t>
            </a:r>
            <a:r>
              <a:rPr lang="zh-CN" altLang="zh-CN" sz="2800" b="1" kern="100" dirty="0">
                <a:cs typeface="+mn-ea"/>
                <a:sym typeface="+mn-lt"/>
              </a:rPr>
              <a:t>年，法国数学家富利埃提出来二氧化碳的排放会使大气变暖，在他之后，瑞典学者阿伦尼乌斯提出了</a:t>
            </a:r>
            <a:r>
              <a:rPr lang="en-US" altLang="zh-CN" sz="2800" b="1" kern="100" dirty="0">
                <a:cs typeface="+mn-ea"/>
                <a:sym typeface="+mn-lt"/>
              </a:rPr>
              <a:t>“</a:t>
            </a:r>
            <a:r>
              <a:rPr lang="zh-CN" altLang="zh-CN" sz="2800" b="1" kern="100" dirty="0">
                <a:cs typeface="+mn-ea"/>
                <a:sym typeface="+mn-lt"/>
              </a:rPr>
              <a:t>温室效应</a:t>
            </a:r>
            <a:r>
              <a:rPr lang="en-US" altLang="zh-CN" sz="2800" b="1" kern="100" dirty="0">
                <a:cs typeface="+mn-ea"/>
                <a:sym typeface="+mn-lt"/>
              </a:rPr>
              <a:t>”</a:t>
            </a:r>
            <a:r>
              <a:rPr lang="zh-CN" altLang="zh-CN" sz="2800" b="1" kern="100" dirty="0">
                <a:cs typeface="+mn-ea"/>
                <a:sym typeface="+mn-lt"/>
              </a:rPr>
              <a:t>。</a:t>
            </a:r>
            <a:endParaRPr lang="zh-CN" altLang="zh-CN" sz="2800" kern="100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1704" y="2700041"/>
            <a:ext cx="1162858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cs typeface="+mn-ea"/>
                <a:sym typeface="+mn-lt"/>
              </a:rPr>
              <a:t>（</a:t>
            </a:r>
            <a:r>
              <a:rPr lang="en-US" altLang="zh-CN" sz="2800" b="1" kern="100" dirty="0">
                <a:cs typeface="+mn-ea"/>
                <a:sym typeface="+mn-lt"/>
              </a:rPr>
              <a:t>4</a:t>
            </a:r>
            <a:r>
              <a:rPr lang="zh-CN" altLang="zh-CN" sz="2800" b="1" kern="100" dirty="0">
                <a:cs typeface="+mn-ea"/>
                <a:sym typeface="+mn-lt"/>
              </a:rPr>
              <a:t>）根据材料三和所学知识，说说工业革命对人类发展有哪些影响？</a:t>
            </a:r>
            <a:endParaRPr lang="en-US" altLang="zh-CN" sz="2800" b="1" kern="100" dirty="0">
              <a:cs typeface="+mn-ea"/>
              <a:sym typeface="+mn-lt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altLang="zh-CN" sz="2800" b="1" kern="100" dirty="0">
              <a:cs typeface="+mn-ea"/>
              <a:sym typeface="+mn-lt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altLang="zh-CN" sz="2800" b="1" kern="100" dirty="0" smtClean="0">
              <a:cs typeface="+mn-ea"/>
              <a:sym typeface="+mn-lt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cs typeface="+mn-ea"/>
                <a:sym typeface="+mn-lt"/>
              </a:rPr>
              <a:t>（</a:t>
            </a:r>
            <a:r>
              <a:rPr lang="en-US" altLang="zh-CN" sz="2800" b="1" kern="100" dirty="0" smtClean="0">
                <a:cs typeface="+mn-ea"/>
                <a:sym typeface="+mn-lt"/>
              </a:rPr>
              <a:t>5</a:t>
            </a:r>
            <a:r>
              <a:rPr lang="zh-CN" altLang="zh-CN" sz="2800" b="1" kern="100" dirty="0">
                <a:cs typeface="+mn-ea"/>
                <a:sym typeface="+mn-lt"/>
              </a:rPr>
              <a:t>）学习了两次工业革命，谈谈你的感想和启示。</a:t>
            </a:r>
            <a:endParaRPr lang="zh-CN" altLang="zh-CN" sz="2800" kern="100" dirty="0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170" y="3145082"/>
            <a:ext cx="10720119" cy="1128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4</a:t>
            </a:r>
            <a:r>
              <a:rPr lang="zh-CN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）促进了社会生产力的发展，改变了人们的生产生活方式，同时也带来了环境污染</a:t>
            </a:r>
            <a:r>
              <a:rPr lang="zh-CN" altLang="zh-CN" sz="2400" b="1" kern="100" dirty="0" smtClean="0">
                <a:solidFill>
                  <a:srgbClr val="C00000"/>
                </a:solidFill>
                <a:cs typeface="+mn-ea"/>
                <a:sym typeface="+mn-lt"/>
              </a:rPr>
              <a:t>。</a:t>
            </a:r>
            <a:endParaRPr lang="en-US" altLang="zh-CN" sz="24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9005" y="5220940"/>
            <a:ext cx="10487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5</a:t>
            </a:r>
            <a:r>
              <a:rPr lang="zh-CN" altLang="zh-CN" sz="2400" b="1" kern="100" dirty="0">
                <a:solidFill>
                  <a:srgbClr val="C00000"/>
                </a:solidFill>
                <a:cs typeface="+mn-ea"/>
                <a:sym typeface="+mn-lt"/>
              </a:rPr>
              <a:t>）科学技术是第一生产力；科学技术也给人类带来环境污染，带来灾难，有负面影响；科学技术是一杷双刃剑；</a:t>
            </a:r>
            <a:endParaRPr lang="zh-CN" altLang="zh-CN" sz="24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10677"/>
            <a:ext cx="11794836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1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．科技发展推动了人类社会进步。阅读材料，回答问题：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材料一  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19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世纪上半叶英国各经济部门就业人口所占比例表（</a:t>
            </a:r>
            <a:r>
              <a:rPr kumimoji="0" lang="en-US" altLang="zh-CN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%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cs typeface="+mn-ea"/>
                <a:sym typeface="+mn-lt"/>
              </a:rPr>
              <a:t>）</a:t>
            </a:r>
            <a:endParaRPr kumimoji="0" lang="zh-CN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+mn-ea"/>
              <a:sym typeface="+mn-lt"/>
            </a:endParaRPr>
          </a:p>
        </p:txBody>
      </p:sp>
      <p:pic>
        <p:nvPicPr>
          <p:cNvPr id="4097" name="图片 10000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372720"/>
            <a:ext cx="11805132" cy="12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03200" y="1135818"/>
            <a:ext cx="29217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endParaRPr lang="zh-CN" altLang="en-US" sz="440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-1" y="3429000"/>
            <a:ext cx="11794835" cy="1485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b="1" kern="100" dirty="0">
                <a:cs typeface="+mn-ea"/>
                <a:sym typeface="+mn-lt"/>
              </a:rPr>
              <a:t>（</a:t>
            </a:r>
            <a:r>
              <a:rPr lang="en-US" altLang="zh-CN" sz="3200" b="1" kern="100" dirty="0">
                <a:cs typeface="+mn-ea"/>
                <a:sym typeface="+mn-lt"/>
              </a:rPr>
              <a:t>1</a:t>
            </a:r>
            <a:r>
              <a:rPr lang="zh-CN" altLang="zh-CN" sz="3200" b="1" kern="100" dirty="0">
                <a:cs typeface="+mn-ea"/>
                <a:sym typeface="+mn-lt"/>
              </a:rPr>
              <a:t>）根据材料一，归纳</a:t>
            </a:r>
            <a:r>
              <a:rPr lang="en-US" altLang="zh-CN" sz="3200" b="1" kern="100" dirty="0">
                <a:cs typeface="+mn-ea"/>
                <a:sym typeface="+mn-lt"/>
              </a:rPr>
              <a:t>19</a:t>
            </a:r>
            <a:r>
              <a:rPr lang="zh-CN" altLang="zh-CN" sz="3200" b="1" kern="100" dirty="0">
                <a:cs typeface="+mn-ea"/>
                <a:sym typeface="+mn-lt"/>
              </a:rPr>
              <a:t>世纪上半叶英国各经济部门就业人口所占比例的变化趋势。导致这一变化最主要的原因是什么？</a:t>
            </a:r>
            <a:endParaRPr lang="zh-CN" altLang="zh-CN" sz="3200" kern="100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49625" y="4889295"/>
            <a:ext cx="101086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1</a:t>
            </a:r>
            <a:r>
              <a:rPr lang="zh-CN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）农业人口下降，而工商运输业人口增加；工业革命的开展。</a:t>
            </a:r>
            <a:endParaRPr lang="zh-CN" altLang="zh-CN" sz="28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5561" y="340361"/>
            <a:ext cx="11277601" cy="3709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3200" b="1" kern="100" dirty="0">
                <a:cs typeface="+mn-ea"/>
                <a:sym typeface="+mn-lt"/>
              </a:rPr>
              <a:t>材料二</a:t>
            </a:r>
            <a:r>
              <a:rPr lang="en-US" altLang="zh-CN" sz="3200" b="1" kern="100" dirty="0">
                <a:cs typeface="+mn-ea"/>
                <a:sym typeface="+mn-lt"/>
              </a:rPr>
              <a:t>  </a:t>
            </a:r>
            <a:r>
              <a:rPr lang="zh-CN" altLang="zh-CN" sz="3200" b="1" kern="100" dirty="0">
                <a:cs typeface="+mn-ea"/>
                <a:sym typeface="+mn-lt"/>
              </a:rPr>
              <a:t>科学与技术的紧密结合推动了当时生产力的发展。从英国的一枝独秀到先进资本主义国家的百花齐放，革命几乎是同时进行的，世界各地的联系也越来越紧密了。</a:t>
            </a:r>
            <a:r>
              <a:rPr lang="en-US" altLang="zh-CN" sz="3200" b="1" kern="100" dirty="0">
                <a:cs typeface="+mn-ea"/>
                <a:sym typeface="+mn-lt"/>
              </a:rPr>
              <a:t>——</a:t>
            </a:r>
            <a:r>
              <a:rPr lang="zh-CN" altLang="zh-CN" sz="3200" b="1" kern="100" dirty="0">
                <a:cs typeface="+mn-ea"/>
                <a:sym typeface="+mn-lt"/>
              </a:rPr>
              <a:t>《工业化发展史》</a:t>
            </a:r>
            <a:endParaRPr lang="zh-CN" altLang="zh-CN" sz="3200" kern="100" dirty="0">
              <a:cs typeface="+mn-ea"/>
              <a:sym typeface="+mn-lt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3200" kern="100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4109" y="3605347"/>
            <a:ext cx="11277600" cy="1311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cs typeface="+mn-ea"/>
                <a:sym typeface="+mn-lt"/>
              </a:rPr>
              <a:t>（</a:t>
            </a:r>
            <a:r>
              <a:rPr lang="en-US" altLang="zh-CN" sz="2800" b="1" kern="100" dirty="0">
                <a:cs typeface="+mn-ea"/>
                <a:sym typeface="+mn-lt"/>
              </a:rPr>
              <a:t>2</a:t>
            </a:r>
            <a:r>
              <a:rPr lang="zh-CN" altLang="zh-CN" sz="2800" b="1" kern="100" dirty="0">
                <a:cs typeface="+mn-ea"/>
                <a:sym typeface="+mn-lt"/>
              </a:rPr>
              <a:t>）根据材料二概括第二次工业革命的特点。第二次工业革命中导致</a:t>
            </a:r>
            <a:r>
              <a:rPr lang="en-US" altLang="zh-CN" sz="2800" b="1" kern="100" dirty="0">
                <a:cs typeface="+mn-ea"/>
                <a:sym typeface="+mn-lt"/>
              </a:rPr>
              <a:t>“</a:t>
            </a:r>
            <a:r>
              <a:rPr lang="zh-CN" altLang="zh-CN" sz="2800" b="1" kern="100" dirty="0">
                <a:cs typeface="+mn-ea"/>
                <a:sym typeface="+mn-lt"/>
              </a:rPr>
              <a:t>世界各地的联系也越来越紧密</a:t>
            </a:r>
            <a:r>
              <a:rPr lang="en-US" altLang="zh-CN" sz="2800" b="1" kern="100" dirty="0">
                <a:cs typeface="+mn-ea"/>
                <a:sym typeface="+mn-lt"/>
              </a:rPr>
              <a:t>”</a:t>
            </a:r>
            <a:r>
              <a:rPr lang="zh-CN" altLang="zh-CN" sz="2800" b="1" kern="100" dirty="0">
                <a:cs typeface="+mn-ea"/>
                <a:sym typeface="+mn-lt"/>
              </a:rPr>
              <a:t>的发明有哪些（举两例即可）？</a:t>
            </a:r>
            <a:endParaRPr lang="zh-CN" altLang="zh-CN" sz="2800" kern="1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5637" y="4779973"/>
            <a:ext cx="10788072" cy="1311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2</a:t>
            </a:r>
            <a:r>
              <a:rPr lang="zh-CN" altLang="zh-CN" sz="2800" b="1" kern="100" dirty="0">
                <a:solidFill>
                  <a:srgbClr val="C00000"/>
                </a:solidFill>
                <a:cs typeface="+mn-ea"/>
                <a:sym typeface="+mn-lt"/>
              </a:rPr>
              <a:t>）科学与技术的紧密结合，几乎同时发生在几个先进的资本主义国家；电报、电话、汽车、飞机。（举两例即可）</a:t>
            </a:r>
            <a:endParaRPr lang="zh-CN" altLang="zh-CN" sz="28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7785" y="3429000"/>
            <a:ext cx="11833306" cy="1485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b="1" kern="100" dirty="0">
                <a:cs typeface="+mn-ea"/>
                <a:sym typeface="+mn-lt"/>
              </a:rPr>
              <a:t>（</a:t>
            </a:r>
            <a:r>
              <a:rPr lang="en-US" altLang="zh-CN" sz="3200" b="1" kern="100" dirty="0">
                <a:cs typeface="+mn-ea"/>
                <a:sym typeface="+mn-lt"/>
              </a:rPr>
              <a:t>3</a:t>
            </a:r>
            <a:r>
              <a:rPr lang="zh-CN" altLang="zh-CN" sz="3200" b="1" kern="100" dirty="0">
                <a:cs typeface="+mn-ea"/>
                <a:sym typeface="+mn-lt"/>
              </a:rPr>
              <a:t>）材料三反映的现象说明了什么？你认为人类该如何避免这些现象重演？</a:t>
            </a:r>
            <a:endParaRPr lang="zh-CN" altLang="zh-CN" sz="3200" kern="100" dirty="0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9385" y="0"/>
            <a:ext cx="11462327" cy="3250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cs typeface="+mn-ea"/>
                <a:sym typeface="+mn-lt"/>
              </a:rPr>
              <a:t>材料三</a:t>
            </a:r>
            <a:r>
              <a:rPr lang="en-US" altLang="zh-CN" sz="2800" b="1" kern="100" dirty="0">
                <a:cs typeface="+mn-ea"/>
                <a:sym typeface="+mn-lt"/>
              </a:rPr>
              <a:t>  </a:t>
            </a:r>
            <a:r>
              <a:rPr lang="zh-CN" altLang="zh-CN" sz="2800" b="1" kern="100" dirty="0">
                <a:cs typeface="+mn-ea"/>
                <a:sym typeface="+mn-lt"/>
              </a:rPr>
              <a:t>随着科技的进步，燃料消耗急剧增加，地下矿藏被大量开采和冶炼，工业高度发达，为人类带来了巨大的财富</a:t>
            </a:r>
            <a:r>
              <a:rPr lang="en-US" altLang="zh-CN" sz="2800" b="1" kern="100" dirty="0">
                <a:cs typeface="+mn-ea"/>
                <a:sym typeface="+mn-lt"/>
              </a:rPr>
              <a:t>——</a:t>
            </a:r>
            <a:r>
              <a:rPr lang="zh-CN" altLang="zh-CN" sz="2800" b="1" kern="100" dirty="0">
                <a:cs typeface="+mn-ea"/>
                <a:sym typeface="+mn-lt"/>
              </a:rPr>
              <a:t>造成大量生产性废弃物（废水，废气，废渣）及生活性废弃物不断进入环境，严重污染大气、水、土壤等自然环境，使正常的生态环境遭受破坏，直接威胁着人类的健康。</a:t>
            </a:r>
            <a:r>
              <a:rPr lang="en-US" altLang="zh-CN" sz="2800" b="1" kern="100" dirty="0">
                <a:cs typeface="+mn-ea"/>
                <a:sym typeface="+mn-lt"/>
              </a:rPr>
              <a:t>——</a:t>
            </a:r>
            <a:r>
              <a:rPr lang="zh-CN" altLang="zh-CN" sz="2800" b="1" kern="100" dirty="0">
                <a:cs typeface="+mn-ea"/>
                <a:sym typeface="+mn-lt"/>
              </a:rPr>
              <a:t>中国碳排放交易网</a:t>
            </a:r>
            <a:endParaRPr lang="zh-CN" altLang="zh-CN" sz="2800" kern="100" dirty="0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78270" y="4564970"/>
            <a:ext cx="89171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（</a:t>
            </a:r>
            <a:r>
              <a:rPr lang="en-US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3</a:t>
            </a:r>
            <a:r>
              <a:rPr lang="zh-CN" altLang="zh-CN" sz="3200" b="1" kern="100" dirty="0">
                <a:solidFill>
                  <a:srgbClr val="C00000"/>
                </a:solidFill>
                <a:cs typeface="+mn-ea"/>
                <a:sym typeface="+mn-lt"/>
              </a:rPr>
              <a:t>）出现了环境污染问题；加大对环境的保护，走可持续发展之路。</a:t>
            </a:r>
            <a:endParaRPr lang="zh-CN" altLang="zh-CN" sz="3200" b="1" kern="100" dirty="0">
              <a:solidFill>
                <a:srgbClr val="C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edge/>
    <p:sndAc>
      <p:stSnd>
        <p:snd r:embed="rId1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bczhb0i">
      <a:majorFont>
        <a:latin typeface="Arial"/>
        <a:ea typeface="SimHei"/>
        <a:cs typeface=""/>
      </a:majorFont>
      <a:minorFont>
        <a:latin typeface="Arial"/>
        <a:ea typeface="Sim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4346</Words>
  <PresentationFormat>自定义</PresentationFormat>
  <Paragraphs>455</Paragraphs>
  <Slides>34</Slides>
  <Notes>3</Notes>
  <HiddenSlides>0</HiddenSlides>
  <MMClips>1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34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黑体</vt:lpstr>
      <vt:lpstr>微软雅黑</vt:lpstr>
      <vt:lpstr>Arial Unicode MS</vt:lpstr>
      <vt:lpstr>等线</vt:lpstr>
      <vt:lpstr>Arial</vt:lpstr>
      <vt:lpstr>Wingdings 2</vt:lpstr>
      <vt:lpstr>Wingdings</vt:lpstr>
      <vt:lpstr>Arial Rounded MT Bold</vt:lpstr>
      <vt:lpstr>Franklin Gothic Book</vt:lpstr>
      <vt:lpstr>Office 主题​​</vt:lpstr>
      <vt:lpstr>PowerPoint 演示文稿</vt:lpstr>
      <vt:lpstr>PowerPoint 演示文稿</vt:lpstr>
      <vt:lpstr>PowerPoint 演示文稿</vt:lpstr>
      <vt:lpstr>四、特点：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化工新材料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2019-02-22T13:23:00Z</dcterms:created>
  <dcterms:modified xsi:type="dcterms:W3CDTF">2020-02-19T09:58:15Z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2052-11.1.0.9440</vt:lpwstr>
  </property>
</Properties>
</file>