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 id="2147483675" r:id="rId4"/>
  </p:sldMasterIdLst>
  <p:notesMasterIdLst>
    <p:notesMasterId r:id="rId6"/>
  </p:notesMasterIdLst>
  <p:sldIdLst>
    <p:sldId id="257" r:id="rId5"/>
    <p:sldId id="259" r:id="rId7"/>
    <p:sldId id="279" r:id="rId8"/>
    <p:sldId id="316" r:id="rId9"/>
    <p:sldId id="260" r:id="rId10"/>
    <p:sldId id="283" r:id="rId11"/>
    <p:sldId id="282" r:id="rId12"/>
    <p:sldId id="310" r:id="rId13"/>
    <p:sldId id="285" r:id="rId14"/>
    <p:sldId id="284" r:id="rId15"/>
    <p:sldId id="318" r:id="rId16"/>
    <p:sldId id="321" r:id="rId17"/>
    <p:sldId id="263" r:id="rId18"/>
    <p:sldId id="262" r:id="rId19"/>
    <p:sldId id="323" r:id="rId20"/>
    <p:sldId id="327" r:id="rId21"/>
    <p:sldId id="328" r:id="rId22"/>
    <p:sldId id="325" r:id="rId23"/>
    <p:sldId id="326" r:id="rId24"/>
    <p:sldId id="264" r:id="rId25"/>
    <p:sldId id="307" r:id="rId26"/>
    <p:sldId id="265" r:id="rId27"/>
    <p:sldId id="331" r:id="rId28"/>
    <p:sldId id="332" r:id="rId29"/>
    <p:sldId id="334" r:id="rId30"/>
    <p:sldId id="335" r:id="rId31"/>
    <p:sldId id="336" r:id="rId32"/>
    <p:sldId id="340" r:id="rId33"/>
  </p:sldIdLst>
  <p:sldSz cx="12192000" cy="6858000"/>
  <p:notesSz cx="6858000" cy="9144000"/>
  <p:custDataLst>
    <p:tags r:id="rId3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PPTer_Tang" initials="" lastIdx="0" clrIdx="0"/>
  <p:cmAuthor id="1" name="pc" initials="p" lastIdx="0" clrIdx="0"/>
  <p:cmAuthor id="2" name="作者"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9" d="100"/>
          <a:sy n="89" d="100"/>
        </p:scale>
        <p:origin x="-570" y="-108"/>
      </p:cViewPr>
      <p:guideLst>
        <p:guide orient="horz" pos="2160"/>
        <p:guide pos="3840"/>
      </p:guideLst>
    </p:cSldViewPr>
  </p:slideViewPr>
  <p:notesTextViewPr>
    <p:cViewPr>
      <p:scale>
        <a:sx n="1" d="1"/>
        <a:sy n="1" d="1"/>
      </p:scale>
      <p:origin x="0" y="0"/>
    </p:cViewPr>
  </p:notesTextViewPr>
  <p:sorterViewPr>
    <p:cViewPr>
      <p:scale>
        <a:sx n="120" d="100"/>
        <a:sy n="120" d="100"/>
      </p:scale>
      <p:origin x="0" y="0"/>
    </p:cViewPr>
  </p:sorterViewPr>
  <p:notesViewPr>
    <p:cSldViewPr>
      <p:cViewPr>
        <p:scale>
          <a:sx n="1" d="100"/>
          <a:sy n="1" d="100"/>
        </p:scale>
        <p:origin x="0" y="0"/>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4.xml"/><Relationship Id="rId8" Type="http://schemas.openxmlformats.org/officeDocument/2006/relationships/slide" Target="slides/slide3.xml"/><Relationship Id="rId7" Type="http://schemas.openxmlformats.org/officeDocument/2006/relationships/slide" Target="slides/slide2.xml"/><Relationship Id="rId6" Type="http://schemas.openxmlformats.org/officeDocument/2006/relationships/notesMaster" Target="notesMasters/notesMaster1.xml"/><Relationship Id="rId5" Type="http://schemas.openxmlformats.org/officeDocument/2006/relationships/slide" Target="slides/slide1.xml"/><Relationship Id="rId4" Type="http://schemas.openxmlformats.org/officeDocument/2006/relationships/slideMaster" Target="slideMasters/slideMaster3.xml"/><Relationship Id="rId38" Type="http://schemas.openxmlformats.org/officeDocument/2006/relationships/tags" Target="tags/tag8.xml"/><Relationship Id="rId37" Type="http://schemas.openxmlformats.org/officeDocument/2006/relationships/commentAuthors" Target="commentAuthors.xml"/><Relationship Id="rId36" Type="http://schemas.openxmlformats.org/officeDocument/2006/relationships/tableStyles" Target="tableStyles.xml"/><Relationship Id="rId35" Type="http://schemas.openxmlformats.org/officeDocument/2006/relationships/viewProps" Target="viewProps.xml"/><Relationship Id="rId34" Type="http://schemas.openxmlformats.org/officeDocument/2006/relationships/presProps" Target="presProps.xml"/><Relationship Id="rId33" Type="http://schemas.openxmlformats.org/officeDocument/2006/relationships/slide" Target="slides/slide28.xml"/><Relationship Id="rId32" Type="http://schemas.openxmlformats.org/officeDocument/2006/relationships/slide" Target="slides/slide27.xml"/><Relationship Id="rId31" Type="http://schemas.openxmlformats.org/officeDocument/2006/relationships/slide" Target="slides/slide26.xml"/><Relationship Id="rId30" Type="http://schemas.openxmlformats.org/officeDocument/2006/relationships/slide" Target="slides/slide25.xml"/><Relationship Id="rId3" Type="http://schemas.openxmlformats.org/officeDocument/2006/relationships/slideMaster" Target="slideMasters/slideMaster2.xml"/><Relationship Id="rId29" Type="http://schemas.openxmlformats.org/officeDocument/2006/relationships/slide" Target="slides/slide24.xml"/><Relationship Id="rId28" Type="http://schemas.openxmlformats.org/officeDocument/2006/relationships/slide" Target="slides/slide23.xml"/><Relationship Id="rId27" Type="http://schemas.openxmlformats.org/officeDocument/2006/relationships/slide" Target="slides/slide22.xml"/><Relationship Id="rId26" Type="http://schemas.openxmlformats.org/officeDocument/2006/relationships/slide" Target="slides/slide21.xml"/><Relationship Id="rId25" Type="http://schemas.openxmlformats.org/officeDocument/2006/relationships/slide" Target="slides/slide20.xml"/><Relationship Id="rId24" Type="http://schemas.openxmlformats.org/officeDocument/2006/relationships/slide" Target="slides/slide19.xml"/><Relationship Id="rId23" Type="http://schemas.openxmlformats.org/officeDocument/2006/relationships/slide" Target="slides/slide18.xml"/><Relationship Id="rId22" Type="http://schemas.openxmlformats.org/officeDocument/2006/relationships/slide" Target="slides/slide17.xml"/><Relationship Id="rId21" Type="http://schemas.openxmlformats.org/officeDocument/2006/relationships/slide" Target="slides/slide16.xml"/><Relationship Id="rId20" Type="http://schemas.openxmlformats.org/officeDocument/2006/relationships/slide" Target="slides/slide15.xml"/><Relationship Id="rId2" Type="http://schemas.openxmlformats.org/officeDocument/2006/relationships/theme" Target="theme/theme1.xml"/><Relationship Id="rId19" Type="http://schemas.openxmlformats.org/officeDocument/2006/relationships/slide" Target="slides/slide14.xml"/><Relationship Id="rId18" Type="http://schemas.openxmlformats.org/officeDocument/2006/relationships/slide" Target="slides/slide13.xml"/><Relationship Id="rId17" Type="http://schemas.openxmlformats.org/officeDocument/2006/relationships/slide" Target="slides/slide12.xml"/><Relationship Id="rId16" Type="http://schemas.openxmlformats.org/officeDocument/2006/relationships/slide" Target="slides/slide11.xml"/><Relationship Id="rId15" Type="http://schemas.openxmlformats.org/officeDocument/2006/relationships/slide" Target="slides/slide10.xml"/><Relationship Id="rId14" Type="http://schemas.openxmlformats.org/officeDocument/2006/relationships/slide" Target="slides/slide9.xml"/><Relationship Id="rId13" Type="http://schemas.openxmlformats.org/officeDocument/2006/relationships/slide" Target="slides/slide8.xml"/><Relationship Id="rId12" Type="http://schemas.openxmlformats.org/officeDocument/2006/relationships/slide" Target="slides/slide7.xml"/><Relationship Id="rId11" Type="http://schemas.openxmlformats.org/officeDocument/2006/relationships/slide" Target="slides/slide6.xml"/><Relationship Id="rId10" Type="http://schemas.openxmlformats.org/officeDocument/2006/relationships/slide" Target="slides/slide5.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fld>
            <a:endParaRPr lang="en-US">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幻灯片图像占位符 1"/>
          <p:cNvSpPr>
            <a:spLocks noGrp="1" noRot="1" noChangeAspect="1"/>
          </p:cNvSpPr>
          <p:nvPr>
            <p:ph type="sldImg" idx="2"/>
          </p:nvPr>
        </p:nvSpPr>
        <p:spPr>
          <a:ln>
            <a:solidFill>
              <a:srgbClr val="000000"/>
            </a:solidFill>
            <a:miter/>
          </a:ln>
        </p:spPr>
      </p:sp>
      <p:sp>
        <p:nvSpPr>
          <p:cNvPr id="41986" name="文本占位符 2"/>
          <p:cNvSpPr>
            <a:spLocks noGrp="1"/>
          </p:cNvSpPr>
          <p:nvPr>
            <p:ph type="body" idx="3"/>
          </p:nvPr>
        </p:nvSpPr>
        <p:spPr>
          <a:noFill/>
          <a:ln>
            <a:noFill/>
          </a:ln>
        </p:spPr>
        <p:txBody>
          <a:bodyPr wrap="square" lIns="91440" tIns="45720" rIns="91440" bIns="45720" anchor="t"/>
          <a:lstStyle/>
          <a:p>
            <a:pPr lvl="0">
              <a:spcBef>
                <a:spcPct val="0"/>
              </a:spcBef>
            </a:pPr>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9" Type="http://schemas.openxmlformats.org/officeDocument/2006/relationships/image" Target="../media/image9.png"/><Relationship Id="rId8" Type="http://schemas.openxmlformats.org/officeDocument/2006/relationships/image" Target="../media/image8.png"/><Relationship Id="rId7" Type="http://schemas.openxmlformats.org/officeDocument/2006/relationships/image" Target="../media/image7.png"/><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3" Type="http://schemas.openxmlformats.org/officeDocument/2006/relationships/image" Target="../media/image3.png"/><Relationship Id="rId2" Type="http://schemas.openxmlformats.org/officeDocument/2006/relationships/image" Target="../media/image2.png"/><Relationship Id="rId14" Type="http://schemas.openxmlformats.org/officeDocument/2006/relationships/image" Target="../media/image14.png"/><Relationship Id="rId13" Type="http://schemas.openxmlformats.org/officeDocument/2006/relationships/image" Target="../media/image13.png"/><Relationship Id="rId12" Type="http://schemas.openxmlformats.org/officeDocument/2006/relationships/image" Target="../media/image12.png"/><Relationship Id="rId11" Type="http://schemas.openxmlformats.org/officeDocument/2006/relationships/image" Target="../media/image11.png"/><Relationship Id="rId10" Type="http://schemas.openxmlformats.org/officeDocument/2006/relationships/image" Target="../media/image10.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dpi="0" rotWithShape="1">
          <a:blip r:embed="rId2">
            <a:lum/>
          </a:blip>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111">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标题和内容">
    <p:bg>
      <p:bgPr>
        <a:blipFill dpi="0" rotWithShape="1">
          <a:blip r:embed="rId2">
            <a:lum/>
          </a:blip>
          <a:stretch>
            <a:fillRect/>
          </a:stretch>
        </a:blipFill>
        <a:effectLst/>
      </p:bgPr>
    </p:bg>
    <p:spTree>
      <p:nvGrpSpPr>
        <p:cNvPr id="1" name=""/>
        <p:cNvGrpSpPr/>
        <p:nvPr/>
      </p:nvGrpSpPr>
      <p:grpSpPr>
        <a:xfrm>
          <a:off x="0" y="0"/>
          <a:ext cx="0" cy="0"/>
          <a:chOff x="0" y="0"/>
          <a:chExt cx="0" cy="0"/>
        </a:xfrm>
      </p:grpSpPr>
      <p:sp>
        <p:nvSpPr>
          <p:cNvPr id="2" name="矩形 1"/>
          <p:cNvSpPr/>
          <p:nvPr userDrawn="1"/>
        </p:nvSpPr>
        <p:spPr bwMode="auto">
          <a:xfrm>
            <a:off x="0" y="6812280"/>
            <a:ext cx="12192000" cy="76200"/>
          </a:xfrm>
          <a:prstGeom prst="rect">
            <a:avLst/>
          </a:prstGeom>
          <a:solidFill>
            <a:srgbClr val="706460"/>
          </a:solidFill>
          <a:ln>
            <a:noFill/>
          </a:ln>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06" tIns="45703" rIns="91406" bIns="45703" numCol="1" anchor="t" anchorCtr="0" compatLnSpc="1"/>
          <a:lstStyle/>
          <a:p>
            <a:pPr lvl="0"/>
            <a:endParaRPr lang="zh-CN" altLang="en-US"/>
          </a:p>
        </p:txBody>
      </p:sp>
    </p:spTree>
  </p:cSld>
  <p:clrMapOvr>
    <a:masterClrMapping/>
  </p:clrMapOvr>
  <p:transition spd="slow" advTm="4111">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262" y="4406900"/>
            <a:ext cx="10362597" cy="1362075"/>
          </a:xfrm>
        </p:spPr>
        <p:txBody>
          <a:bodyPr anchor="t"/>
          <a:lstStyle>
            <a:lvl1pPr algn="l">
              <a:defRPr sz="4000" b="1" cap="all">
                <a:solidFill>
                  <a:schemeClr val="tx1"/>
                </a:solidFill>
              </a:defRPr>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963262" y="2906713"/>
            <a:ext cx="10362597" cy="1500187"/>
          </a:xfrm>
        </p:spPr>
        <p:txBody>
          <a:bodyPr anchor="b"/>
          <a:lstStyle>
            <a:lvl1pPr marL="0" indent="0">
              <a:buNone/>
              <a:defRPr sz="2000">
                <a:solidFill>
                  <a:schemeClr val="tx1"/>
                </a:solidFill>
              </a:defRPr>
            </a:lvl1pPr>
            <a:lvl2pPr marL="457200" indent="0">
              <a:buNone/>
              <a:defRPr sz="1800"/>
            </a:lvl2pPr>
            <a:lvl3pPr marL="913765" indent="0">
              <a:buNone/>
              <a:defRPr sz="1600"/>
            </a:lvl3pPr>
            <a:lvl4pPr marL="1370965" indent="0">
              <a:buNone/>
              <a:defRPr sz="1400"/>
            </a:lvl4pPr>
            <a:lvl5pPr marL="1828165" indent="0">
              <a:buNone/>
              <a:defRPr sz="1400"/>
            </a:lvl5pPr>
            <a:lvl6pPr marL="2285365" indent="0">
              <a:buNone/>
              <a:defRPr sz="1400"/>
            </a:lvl6pPr>
            <a:lvl7pPr marL="2741930" indent="0">
              <a:buNone/>
              <a:defRPr sz="1400"/>
            </a:lvl7pPr>
            <a:lvl8pPr marL="3199130" indent="0">
              <a:buNone/>
              <a:defRPr sz="1400"/>
            </a:lvl8pPr>
            <a:lvl9pPr marL="3656330" indent="0">
              <a:buNone/>
              <a:defRPr sz="1400"/>
            </a:lvl9pPr>
          </a:lstStyle>
          <a:p>
            <a:pPr lvl="0"/>
            <a:r>
              <a:rPr lang="zh-CN" altLang="en-US"/>
              <a:t>编辑母版文本样式</a:t>
            </a:r>
            <a:endParaRPr lang="zh-CN" altLang="en-US"/>
          </a:p>
        </p:txBody>
      </p:sp>
    </p:spTree>
  </p:cSld>
  <p:clrMapOvr>
    <a:masterClrMapping/>
  </p:clrMapOvr>
  <p:transition spd="slow" advTm="4111">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hasCustomPrompt="1"/>
          </p:nvPr>
        </p:nvSpPr>
        <p:spPr>
          <a:xfrm>
            <a:off x="609378" y="1600200"/>
            <a:ext cx="540981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hasCustomPrompt="1"/>
          </p:nvPr>
        </p:nvSpPr>
        <p:spPr>
          <a:xfrm>
            <a:off x="6171538" y="1600200"/>
            <a:ext cx="541140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spd="slow" advTm="4111">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378" y="274638"/>
            <a:ext cx="10973562" cy="1143000"/>
          </a:xfrm>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609378" y="1535113"/>
            <a:ext cx="5387599" cy="639762"/>
          </a:xfrm>
        </p:spPr>
        <p:txBody>
          <a:bodyPr anchor="b"/>
          <a:lstStyle>
            <a:lvl1pPr marL="0" indent="0">
              <a:buNone/>
              <a:defRPr sz="2400" b="1"/>
            </a:lvl1pPr>
            <a:lvl2pPr marL="457200" indent="0">
              <a:buNone/>
              <a:defRPr sz="2000" b="1"/>
            </a:lvl2pPr>
            <a:lvl3pPr marL="913765" indent="0">
              <a:buNone/>
              <a:defRPr sz="1800" b="1"/>
            </a:lvl3pPr>
            <a:lvl4pPr marL="1370965" indent="0">
              <a:buNone/>
              <a:defRPr sz="1600" b="1"/>
            </a:lvl4pPr>
            <a:lvl5pPr marL="1828165" indent="0">
              <a:buNone/>
              <a:defRPr sz="1600" b="1"/>
            </a:lvl5pPr>
            <a:lvl6pPr marL="2285365" indent="0">
              <a:buNone/>
              <a:defRPr sz="1600" b="1"/>
            </a:lvl6pPr>
            <a:lvl7pPr marL="2741930" indent="0">
              <a:buNone/>
              <a:defRPr sz="1600" b="1"/>
            </a:lvl7pPr>
            <a:lvl8pPr marL="3199130" indent="0">
              <a:buNone/>
              <a:defRPr sz="1600" b="1"/>
            </a:lvl8pPr>
            <a:lvl9pPr marL="3656330" indent="0">
              <a:buNone/>
              <a:defRPr sz="1600" b="1"/>
            </a:lvl9pPr>
          </a:lstStyle>
          <a:p>
            <a:pPr lvl="0"/>
            <a:r>
              <a:rPr lang="zh-CN" altLang="en-US"/>
              <a:t>编辑母版文本样式</a:t>
            </a:r>
            <a:endParaRPr lang="zh-CN" altLang="en-US"/>
          </a:p>
        </p:txBody>
      </p:sp>
      <p:sp>
        <p:nvSpPr>
          <p:cNvPr id="4" name="内容占位符 3"/>
          <p:cNvSpPr>
            <a:spLocks noGrp="1"/>
          </p:cNvSpPr>
          <p:nvPr>
            <p:ph sz="half" idx="2" hasCustomPrompt="1"/>
          </p:nvPr>
        </p:nvSpPr>
        <p:spPr>
          <a:xfrm>
            <a:off x="609378" y="2174875"/>
            <a:ext cx="538759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nvPr>
        </p:nvSpPr>
        <p:spPr>
          <a:xfrm>
            <a:off x="6193755" y="1535113"/>
            <a:ext cx="5389185" cy="639762"/>
          </a:xfrm>
        </p:spPr>
        <p:txBody>
          <a:bodyPr anchor="b"/>
          <a:lstStyle>
            <a:lvl1pPr marL="0" indent="0">
              <a:buNone/>
              <a:defRPr sz="2400" b="1"/>
            </a:lvl1pPr>
            <a:lvl2pPr marL="457200" indent="0">
              <a:buNone/>
              <a:defRPr sz="2000" b="1"/>
            </a:lvl2pPr>
            <a:lvl3pPr marL="913765" indent="0">
              <a:buNone/>
              <a:defRPr sz="1800" b="1"/>
            </a:lvl3pPr>
            <a:lvl4pPr marL="1370965" indent="0">
              <a:buNone/>
              <a:defRPr sz="1600" b="1"/>
            </a:lvl4pPr>
            <a:lvl5pPr marL="1828165" indent="0">
              <a:buNone/>
              <a:defRPr sz="1600" b="1"/>
            </a:lvl5pPr>
            <a:lvl6pPr marL="2285365" indent="0">
              <a:buNone/>
              <a:defRPr sz="1600" b="1"/>
            </a:lvl6pPr>
            <a:lvl7pPr marL="2741930" indent="0">
              <a:buNone/>
              <a:defRPr sz="1600" b="1"/>
            </a:lvl7pPr>
            <a:lvl8pPr marL="3199130" indent="0">
              <a:buNone/>
              <a:defRPr sz="1600" b="1"/>
            </a:lvl8pPr>
            <a:lvl9pPr marL="3656330" indent="0">
              <a:buNone/>
              <a:defRPr sz="1600" b="1"/>
            </a:lvl9pPr>
          </a:lstStyle>
          <a:p>
            <a:pPr lvl="0"/>
            <a:r>
              <a:rPr lang="zh-CN" altLang="en-US"/>
              <a:t>编辑母版文本样式</a:t>
            </a:r>
            <a:endParaRPr lang="zh-CN" altLang="en-US"/>
          </a:p>
        </p:txBody>
      </p:sp>
      <p:sp>
        <p:nvSpPr>
          <p:cNvPr id="6" name="内容占位符 5"/>
          <p:cNvSpPr>
            <a:spLocks noGrp="1"/>
          </p:cNvSpPr>
          <p:nvPr>
            <p:ph sz="quarter" idx="4" hasCustomPrompt="1"/>
          </p:nvPr>
        </p:nvSpPr>
        <p:spPr>
          <a:xfrm>
            <a:off x="6193755" y="2174875"/>
            <a:ext cx="538918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spd="slow" advTm="4111">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Tree>
  </p:cSld>
  <p:clrMapOvr>
    <a:masterClrMapping/>
  </p:clrMapOvr>
  <p:transition spd="slow" advTm="4111">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spd="slow" advTm="4111">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378" y="273050"/>
            <a:ext cx="4011737" cy="1162050"/>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4767112" y="273050"/>
            <a:ext cx="6815828"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hasCustomPrompt="1"/>
          </p:nvPr>
        </p:nvSpPr>
        <p:spPr>
          <a:xfrm>
            <a:off x="609378" y="1435100"/>
            <a:ext cx="4011737" cy="4691063"/>
          </a:xfrm>
        </p:spPr>
        <p:txBody>
          <a:bodyPr/>
          <a:lstStyle>
            <a:lvl1pPr marL="0" indent="0">
              <a:buNone/>
              <a:defRPr sz="1400"/>
            </a:lvl1pPr>
            <a:lvl2pPr marL="457200" indent="0">
              <a:buNone/>
              <a:defRPr sz="1200"/>
            </a:lvl2pPr>
            <a:lvl3pPr marL="913765" indent="0">
              <a:buNone/>
              <a:defRPr sz="1000"/>
            </a:lvl3pPr>
            <a:lvl4pPr marL="1370965" indent="0">
              <a:buNone/>
              <a:defRPr sz="900"/>
            </a:lvl4pPr>
            <a:lvl5pPr marL="1828165" indent="0">
              <a:buNone/>
              <a:defRPr sz="900"/>
            </a:lvl5pPr>
            <a:lvl6pPr marL="2285365" indent="0">
              <a:buNone/>
              <a:defRPr sz="900"/>
            </a:lvl6pPr>
            <a:lvl7pPr marL="2741930" indent="0">
              <a:buNone/>
              <a:defRPr sz="900"/>
            </a:lvl7pPr>
            <a:lvl8pPr marL="3199130" indent="0">
              <a:buNone/>
              <a:defRPr sz="900"/>
            </a:lvl8pPr>
            <a:lvl9pPr marL="3656330" indent="0">
              <a:buNone/>
              <a:defRPr sz="900"/>
            </a:lvl9pPr>
          </a:lstStyle>
          <a:p>
            <a:pPr lvl="0"/>
            <a:r>
              <a:rPr lang="zh-CN" altLang="en-US"/>
              <a:t>编辑母版文本样式</a:t>
            </a:r>
            <a:endParaRPr lang="zh-CN" altLang="en-US"/>
          </a:p>
        </p:txBody>
      </p:sp>
    </p:spTree>
  </p:cSld>
  <p:clrMapOvr>
    <a:masterClrMapping/>
  </p:clrMapOvr>
  <p:transition spd="slow" advTm="4111">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904" y="4800600"/>
            <a:ext cx="7315708" cy="566738"/>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2389904" y="612775"/>
            <a:ext cx="7315708" cy="4114800"/>
          </a:xfrm>
        </p:spPr>
        <p:txBody>
          <a:bodyPr/>
          <a:lstStyle>
            <a:lvl1pPr marL="0" indent="0">
              <a:buNone/>
              <a:defRPr sz="3200"/>
            </a:lvl1pPr>
            <a:lvl2pPr marL="457200" indent="0">
              <a:buNone/>
              <a:defRPr sz="2800"/>
            </a:lvl2pPr>
            <a:lvl3pPr marL="913765" indent="0">
              <a:buNone/>
              <a:defRPr sz="2400"/>
            </a:lvl3pPr>
            <a:lvl4pPr marL="1370965" indent="0">
              <a:buNone/>
              <a:defRPr sz="2000"/>
            </a:lvl4pPr>
            <a:lvl5pPr marL="1828165" indent="0">
              <a:buNone/>
              <a:defRPr sz="2000"/>
            </a:lvl5pPr>
            <a:lvl6pPr marL="2285365" indent="0">
              <a:buNone/>
              <a:defRPr sz="2000"/>
            </a:lvl6pPr>
            <a:lvl7pPr marL="2741930" indent="0">
              <a:buNone/>
              <a:defRPr sz="2000"/>
            </a:lvl7pPr>
            <a:lvl8pPr marL="3199130" indent="0">
              <a:buNone/>
              <a:defRPr sz="2000"/>
            </a:lvl8pPr>
            <a:lvl9pPr marL="3656330" indent="0">
              <a:buNone/>
              <a:defRPr sz="2000"/>
            </a:lvl9pPr>
          </a:lstStyle>
          <a:p>
            <a:r>
              <a:rPr lang="zh-CN" altLang="en-US"/>
              <a:t>单击图标添加图片</a:t>
            </a:r>
            <a:endParaRPr lang="zh-CN" altLang="en-US"/>
          </a:p>
        </p:txBody>
      </p:sp>
      <p:sp>
        <p:nvSpPr>
          <p:cNvPr id="4" name="文本占位符 3"/>
          <p:cNvSpPr>
            <a:spLocks noGrp="1"/>
          </p:cNvSpPr>
          <p:nvPr>
            <p:ph type="body" sz="half" idx="2" hasCustomPrompt="1"/>
          </p:nvPr>
        </p:nvSpPr>
        <p:spPr>
          <a:xfrm>
            <a:off x="2389904" y="5367338"/>
            <a:ext cx="7315708" cy="804862"/>
          </a:xfrm>
        </p:spPr>
        <p:txBody>
          <a:bodyPr/>
          <a:lstStyle>
            <a:lvl1pPr marL="0" indent="0">
              <a:buNone/>
              <a:defRPr sz="1400"/>
            </a:lvl1pPr>
            <a:lvl2pPr marL="457200" indent="0">
              <a:buNone/>
              <a:defRPr sz="1200"/>
            </a:lvl2pPr>
            <a:lvl3pPr marL="913765" indent="0">
              <a:buNone/>
              <a:defRPr sz="1000"/>
            </a:lvl3pPr>
            <a:lvl4pPr marL="1370965" indent="0">
              <a:buNone/>
              <a:defRPr sz="900"/>
            </a:lvl4pPr>
            <a:lvl5pPr marL="1828165" indent="0">
              <a:buNone/>
              <a:defRPr sz="900"/>
            </a:lvl5pPr>
            <a:lvl6pPr marL="2285365" indent="0">
              <a:buNone/>
              <a:defRPr sz="900"/>
            </a:lvl6pPr>
            <a:lvl7pPr marL="2741930" indent="0">
              <a:buNone/>
              <a:defRPr sz="900"/>
            </a:lvl7pPr>
            <a:lvl8pPr marL="3199130" indent="0">
              <a:buNone/>
              <a:defRPr sz="900"/>
            </a:lvl8pPr>
            <a:lvl9pPr marL="3656330" indent="0">
              <a:buNone/>
              <a:defRPr sz="900"/>
            </a:lvl9pPr>
          </a:lstStyle>
          <a:p>
            <a:pPr lvl="0"/>
            <a:r>
              <a:rPr lang="zh-CN" altLang="en-US"/>
              <a:t>编辑母版文本样式</a:t>
            </a:r>
            <a:endParaRPr lang="zh-CN" altLang="en-US"/>
          </a:p>
        </p:txBody>
      </p:sp>
    </p:spTree>
  </p:cSld>
  <p:clrMapOvr>
    <a:masterClrMapping/>
  </p:clrMapOvr>
  <p:transition spd="slow" advTm="4111">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spd="slow" advTm="4111">
    <p:rand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40740" y="908050"/>
            <a:ext cx="2742200" cy="5218113"/>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a:xfrm>
            <a:off x="609378" y="908050"/>
            <a:ext cx="8079018" cy="5218113"/>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spd="slow" advTm="4111">
    <p:random/>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标题幻灯片">
    <p:spTree>
      <p:nvGrpSpPr>
        <p:cNvPr id="1" name=""/>
        <p:cNvGrpSpPr/>
        <p:nvPr/>
      </p:nvGrpSpPr>
      <p:grpSpPr>
        <a:xfrm>
          <a:off x="0" y="0"/>
          <a:ext cx="0" cy="0"/>
          <a:chOff x="0" y="0"/>
          <a:chExt cx="0" cy="0"/>
        </a:xfrm>
      </p:grpSpPr>
      <p:pic>
        <p:nvPicPr>
          <p:cNvPr id="4" name="Picture 2" descr="PPECLOGO-eff-0-1"/>
          <p:cNvPicPr>
            <a:picLocks noChangeAspect="1" noChangeArrowheads="1"/>
          </p:cNvPicPr>
          <p:nvPr userDrawn="1"/>
        </p:nvPicPr>
        <p:blipFill>
          <a:blip r:embed="rId2"/>
          <a:stretch>
            <a:fillRect/>
          </a:stretch>
        </p:blipFill>
        <p:spPr bwMode="auto">
          <a:xfrm>
            <a:off x="4145402" y="2886609"/>
            <a:ext cx="1059963" cy="79878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descr="PPECLOGO-eff-0-2"/>
          <p:cNvPicPr>
            <a:picLocks noChangeAspect="1" noChangeArrowheads="1"/>
          </p:cNvPicPr>
          <p:nvPr userDrawn="1"/>
        </p:nvPicPr>
        <p:blipFill>
          <a:blip r:embed="rId3"/>
          <a:stretch>
            <a:fillRect/>
          </a:stretch>
        </p:blipFill>
        <p:spPr bwMode="auto">
          <a:xfrm>
            <a:off x="8427390" y="2758265"/>
            <a:ext cx="1096414" cy="83893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PPECLOGO-eff-0-3"/>
          <p:cNvPicPr>
            <a:picLocks noChangeAspect="1" noChangeArrowheads="1"/>
          </p:cNvPicPr>
          <p:nvPr userDrawn="1"/>
        </p:nvPicPr>
        <p:blipFill>
          <a:blip r:embed="rId4"/>
          <a:stretch>
            <a:fillRect/>
          </a:stretch>
        </p:blipFill>
        <p:spPr bwMode="auto">
          <a:xfrm>
            <a:off x="1040072" y="1447779"/>
            <a:ext cx="3012633" cy="237621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5" descr="PPECLOGO-eff-0-1"/>
          <p:cNvPicPr>
            <a:picLocks noChangeAspect="1" noChangeArrowheads="1"/>
          </p:cNvPicPr>
          <p:nvPr userDrawn="1"/>
        </p:nvPicPr>
        <p:blipFill>
          <a:blip r:embed="rId5"/>
          <a:stretch>
            <a:fillRect/>
          </a:stretch>
        </p:blipFill>
        <p:spPr bwMode="auto">
          <a:xfrm>
            <a:off x="4465808" y="3771071"/>
            <a:ext cx="523936" cy="39561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PPECLOGO-eff-0-1"/>
          <p:cNvPicPr>
            <a:picLocks noChangeAspect="1" noChangeArrowheads="1"/>
          </p:cNvPicPr>
          <p:nvPr userDrawn="1"/>
        </p:nvPicPr>
        <p:blipFill>
          <a:blip r:embed="rId6"/>
          <a:stretch>
            <a:fillRect/>
          </a:stretch>
        </p:blipFill>
        <p:spPr bwMode="auto">
          <a:xfrm>
            <a:off x="7373652" y="2904246"/>
            <a:ext cx="401012" cy="30238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PPECLOGO-eff-0-2"/>
          <p:cNvPicPr>
            <a:picLocks noChangeAspect="1" noChangeArrowheads="1"/>
          </p:cNvPicPr>
          <p:nvPr userDrawn="1"/>
        </p:nvPicPr>
        <p:blipFill>
          <a:blip r:embed="rId7"/>
          <a:stretch>
            <a:fillRect/>
          </a:stretch>
        </p:blipFill>
        <p:spPr bwMode="auto">
          <a:xfrm>
            <a:off x="5275893" y="2574149"/>
            <a:ext cx="981373" cy="750913"/>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PPECLOGO-eff-5-4"/>
          <p:cNvPicPr>
            <a:picLocks noChangeAspect="1" noChangeArrowheads="1"/>
          </p:cNvPicPr>
          <p:nvPr userDrawn="1"/>
        </p:nvPicPr>
        <p:blipFill>
          <a:blip r:embed="rId8"/>
          <a:stretch>
            <a:fillRect/>
          </a:stretch>
        </p:blipFill>
        <p:spPr bwMode="auto">
          <a:xfrm>
            <a:off x="3260753" y="3206628"/>
            <a:ext cx="1477097" cy="112384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PPECLOGO-eff-5-2"/>
          <p:cNvPicPr>
            <a:picLocks noChangeAspect="1" noChangeArrowheads="1"/>
          </p:cNvPicPr>
          <p:nvPr userDrawn="1"/>
        </p:nvPicPr>
        <p:blipFill>
          <a:blip r:embed="rId9"/>
          <a:stretch>
            <a:fillRect/>
          </a:stretch>
        </p:blipFill>
        <p:spPr bwMode="auto">
          <a:xfrm>
            <a:off x="5350453" y="3446014"/>
            <a:ext cx="1833775" cy="143630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PPECLOGO-eff-5-4"/>
          <p:cNvPicPr>
            <a:picLocks noChangeAspect="1" noChangeArrowheads="1"/>
          </p:cNvPicPr>
          <p:nvPr userDrawn="1"/>
        </p:nvPicPr>
        <p:blipFill>
          <a:blip r:embed="rId10"/>
          <a:stretch>
            <a:fillRect/>
          </a:stretch>
        </p:blipFill>
        <p:spPr bwMode="auto">
          <a:xfrm>
            <a:off x="9882499" y="2725338"/>
            <a:ext cx="1116387" cy="85170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descr="PPECLOGO-eff-0-1"/>
          <p:cNvPicPr>
            <a:picLocks noChangeAspect="1" noChangeArrowheads="1"/>
          </p:cNvPicPr>
          <p:nvPr userDrawn="1"/>
        </p:nvPicPr>
        <p:blipFill>
          <a:blip r:embed="rId11"/>
          <a:stretch>
            <a:fillRect/>
          </a:stretch>
        </p:blipFill>
        <p:spPr bwMode="auto">
          <a:xfrm>
            <a:off x="7939905" y="3624920"/>
            <a:ext cx="521922" cy="39309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descr="PPECLOGO-eff-0-1"/>
          <p:cNvPicPr>
            <a:picLocks noChangeAspect="1" noChangeArrowheads="1"/>
          </p:cNvPicPr>
          <p:nvPr userDrawn="1"/>
        </p:nvPicPr>
        <p:blipFill>
          <a:blip r:embed="rId11"/>
          <a:stretch>
            <a:fillRect/>
          </a:stretch>
        </p:blipFill>
        <p:spPr bwMode="auto">
          <a:xfrm>
            <a:off x="11250778" y="2365000"/>
            <a:ext cx="521920" cy="39309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PPECLOGO-eff2-1-2"/>
          <p:cNvPicPr>
            <a:picLocks noChangeAspect="1" noChangeArrowheads="1"/>
          </p:cNvPicPr>
          <p:nvPr userDrawn="1"/>
        </p:nvPicPr>
        <p:blipFill>
          <a:blip r:embed="rId12"/>
          <a:stretch>
            <a:fillRect/>
          </a:stretch>
        </p:blipFill>
        <p:spPr bwMode="auto">
          <a:xfrm>
            <a:off x="2053688" y="2795894"/>
            <a:ext cx="1696746" cy="1428749"/>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descr="PPECLOGO-eff2-1-3"/>
          <p:cNvPicPr>
            <a:picLocks noChangeAspect="1" noChangeArrowheads="1"/>
          </p:cNvPicPr>
          <p:nvPr userDrawn="1"/>
        </p:nvPicPr>
        <p:blipFill>
          <a:blip r:embed="rId13"/>
          <a:stretch>
            <a:fillRect/>
          </a:stretch>
        </p:blipFill>
        <p:spPr bwMode="auto">
          <a:xfrm>
            <a:off x="3982174" y="2785815"/>
            <a:ext cx="437286" cy="365376"/>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descr="PPECLOGO-eff2-1-4"/>
          <p:cNvPicPr>
            <a:picLocks noChangeAspect="1" noChangeArrowheads="1"/>
          </p:cNvPicPr>
          <p:nvPr userDrawn="1"/>
        </p:nvPicPr>
        <p:blipFill>
          <a:blip r:embed="rId14"/>
          <a:stretch>
            <a:fillRect/>
          </a:stretch>
        </p:blipFill>
        <p:spPr bwMode="auto">
          <a:xfrm>
            <a:off x="8516235" y="3325061"/>
            <a:ext cx="703284" cy="587123"/>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descr="PPECLOGO-eff2-1-3"/>
          <p:cNvPicPr>
            <a:picLocks noChangeAspect="1" noChangeArrowheads="1"/>
          </p:cNvPicPr>
          <p:nvPr userDrawn="1"/>
        </p:nvPicPr>
        <p:blipFill>
          <a:blip r:embed="rId13"/>
          <a:stretch>
            <a:fillRect/>
          </a:stretch>
        </p:blipFill>
        <p:spPr bwMode="auto">
          <a:xfrm>
            <a:off x="9235641" y="2909285"/>
            <a:ext cx="360709" cy="302381"/>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descr="PPECLOGO-eff2-1-3"/>
          <p:cNvPicPr>
            <a:picLocks noChangeAspect="1" noChangeArrowheads="1"/>
          </p:cNvPicPr>
          <p:nvPr userDrawn="1"/>
        </p:nvPicPr>
        <p:blipFill>
          <a:blip r:embed="rId13"/>
          <a:stretch>
            <a:fillRect/>
          </a:stretch>
        </p:blipFill>
        <p:spPr bwMode="auto">
          <a:xfrm>
            <a:off x="9741438" y="3446013"/>
            <a:ext cx="282119" cy="23686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Tm="4111">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10"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par>
                                <p:cTn id="17" presetID="10"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par>
                                <p:cTn id="20" presetID="10" presetClass="entr" presetSubtype="0"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par>
                                <p:cTn id="23" presetID="10" presetClass="entr" presetSubtype="0"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par>
                                <p:cTn id="26" presetID="10" presetClass="entr" presetSubtype="0"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par>
                                <p:cTn id="29" presetID="10" presetClass="entr" presetSubtype="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par>
                                <p:cTn id="32" presetID="10" presetClass="entr" presetSubtype="0"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childTnLst>
                                </p:cTn>
                              </p:par>
                              <p:par>
                                <p:cTn id="35" presetID="10" presetClass="entr" presetSubtype="0"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par>
                                <p:cTn id="38" presetID="35" presetClass="path" presetSubtype="0" fill="hold" nodeType="withEffect">
                                  <p:stCondLst>
                                    <p:cond delay="0"/>
                                  </p:stCondLst>
                                  <p:childTnLst>
                                    <p:animMotion origin="layout" path="M 0 0 L -0.25 0 E" pathEditMode="relative" rAng="0" ptsTypes="">
                                      <p:cBhvr>
                                        <p:cTn id="39" dur="3000" fill="hold"/>
                                        <p:tgtEl>
                                          <p:spTgt spid="12"/>
                                        </p:tgtEl>
                                        <p:attrNameLst>
                                          <p:attrName>ppt_x</p:attrName>
                                          <p:attrName>ppt_y</p:attrName>
                                        </p:attrNameLst>
                                      </p:cBhvr>
                                      <p:rCtr x="0" y="0"/>
                                    </p:animMotion>
                                  </p:childTnLst>
                                </p:cTn>
                              </p:par>
                              <p:par>
                                <p:cTn id="40" presetID="35" presetClass="path" presetSubtype="0" fill="hold" nodeType="withEffect">
                                  <p:stCondLst>
                                    <p:cond delay="0"/>
                                  </p:stCondLst>
                                  <p:childTnLst>
                                    <p:animMotion origin="layout" path="M 4.16667E-06 3.33333E-06 L -0.31632 3.33333E-06" pathEditMode="relative" rAng="0" ptsTypes="AA">
                                      <p:cBhvr>
                                        <p:cTn id="41" dur="3000" fill="hold"/>
                                        <p:tgtEl>
                                          <p:spTgt spid="5"/>
                                        </p:tgtEl>
                                        <p:attrNameLst>
                                          <p:attrName>ppt_x</p:attrName>
                                          <p:attrName>ppt_y</p:attrName>
                                        </p:attrNameLst>
                                      </p:cBhvr>
                                      <p:rCtr x="-15816" y="0"/>
                                    </p:animMotion>
                                  </p:childTnLst>
                                </p:cTn>
                              </p:par>
                              <p:par>
                                <p:cTn id="42" presetID="35" presetClass="path" presetSubtype="0" fill="hold" nodeType="withEffect">
                                  <p:stCondLst>
                                    <p:cond delay="0"/>
                                  </p:stCondLst>
                                  <p:childTnLst>
                                    <p:animMotion origin="layout" path="M 0.00504 -1.85185E-06 L -0.46684 -1.85185E-06" pathEditMode="relative" rAng="0" ptsTypes="AA">
                                      <p:cBhvr>
                                        <p:cTn id="43" dur="3000" fill="hold"/>
                                        <p:tgtEl>
                                          <p:spTgt spid="8"/>
                                        </p:tgtEl>
                                        <p:attrNameLst>
                                          <p:attrName>ppt_x</p:attrName>
                                          <p:attrName>ppt_y</p:attrName>
                                        </p:attrNameLst>
                                      </p:cBhvr>
                                      <p:rCtr x="-23594" y="0"/>
                                    </p:animMotion>
                                  </p:childTnLst>
                                </p:cTn>
                              </p:par>
                              <p:par>
                                <p:cTn id="44" presetID="35" presetClass="path" presetSubtype="0" fill="hold" nodeType="withEffect">
                                  <p:stCondLst>
                                    <p:cond delay="0"/>
                                  </p:stCondLst>
                                  <p:childTnLst>
                                    <p:animMotion origin="layout" path="M -3.05556E-06 1.11111E-06 L -0.19531 1.11111E-06" pathEditMode="relative" rAng="0" ptsTypes="AA">
                                      <p:cBhvr>
                                        <p:cTn id="45" dur="3000" fill="hold"/>
                                        <p:tgtEl>
                                          <p:spTgt spid="9"/>
                                        </p:tgtEl>
                                        <p:attrNameLst>
                                          <p:attrName>ppt_x</p:attrName>
                                          <p:attrName>ppt_y</p:attrName>
                                        </p:attrNameLst>
                                      </p:cBhvr>
                                      <p:rCtr x="-9774" y="0"/>
                                    </p:animMotion>
                                  </p:childTnLst>
                                </p:cTn>
                              </p:par>
                              <p:par>
                                <p:cTn id="46" presetID="35" presetClass="path" presetSubtype="0" fill="hold" nodeType="withEffect">
                                  <p:stCondLst>
                                    <p:cond delay="0"/>
                                  </p:stCondLst>
                                  <p:childTnLst>
                                    <p:animMotion origin="layout" path="M 5.55556E-07 2.59259E-06 L -0.43594 2.59259E-06" pathEditMode="relative" rAng="0" ptsTypes="AA">
                                      <p:cBhvr>
                                        <p:cTn id="47" dur="3000" fill="hold"/>
                                        <p:tgtEl>
                                          <p:spTgt spid="7"/>
                                        </p:tgtEl>
                                        <p:attrNameLst>
                                          <p:attrName>ppt_x</p:attrName>
                                          <p:attrName>ppt_y</p:attrName>
                                        </p:attrNameLst>
                                      </p:cBhvr>
                                      <p:rCtr x="-21806" y="0"/>
                                    </p:animMotion>
                                  </p:childTnLst>
                                </p:cTn>
                              </p:par>
                              <p:par>
                                <p:cTn id="48" presetID="35" presetClass="path" presetSubtype="0" fill="hold" nodeType="withEffect">
                                  <p:stCondLst>
                                    <p:cond delay="0"/>
                                  </p:stCondLst>
                                  <p:childTnLst>
                                    <p:animMotion origin="layout" path="M 3.05556E-06 -1.85185E-06 L -0.33577 -1.85185E-06" pathEditMode="relative" rAng="0" ptsTypes="AA">
                                      <p:cBhvr>
                                        <p:cTn id="49" dur="3000" fill="hold"/>
                                        <p:tgtEl>
                                          <p:spTgt spid="4"/>
                                        </p:tgtEl>
                                        <p:attrNameLst>
                                          <p:attrName>ppt_x</p:attrName>
                                          <p:attrName>ppt_y</p:attrName>
                                        </p:attrNameLst>
                                      </p:cBhvr>
                                      <p:rCtr x="-16788" y="0"/>
                                    </p:animMotion>
                                  </p:childTnLst>
                                </p:cTn>
                              </p:par>
                              <p:par>
                                <p:cTn id="50" presetID="35" presetClass="path" presetSubtype="0" fill="hold" nodeType="withEffect">
                                  <p:stCondLst>
                                    <p:cond delay="0"/>
                                  </p:stCondLst>
                                  <p:childTnLst>
                                    <p:animMotion origin="layout" path="M 1.66667E-06 -1.85185E-06 L -0.57188 -1.85185E-06" pathEditMode="relative" rAng="0" ptsTypes="AA">
                                      <p:cBhvr>
                                        <p:cTn id="51" dur="3000" fill="hold"/>
                                        <p:tgtEl>
                                          <p:spTgt spid="13"/>
                                        </p:tgtEl>
                                        <p:attrNameLst>
                                          <p:attrName>ppt_x</p:attrName>
                                          <p:attrName>ppt_y</p:attrName>
                                        </p:attrNameLst>
                                      </p:cBhvr>
                                      <p:rCtr x="-28594" y="0"/>
                                    </p:animMotion>
                                  </p:childTnLst>
                                </p:cTn>
                              </p:par>
                              <p:par>
                                <p:cTn id="52" presetID="35" presetClass="path" presetSubtype="0" fill="hold" nodeType="withEffect">
                                  <p:stCondLst>
                                    <p:cond delay="0"/>
                                  </p:stCondLst>
                                  <p:childTnLst>
                                    <p:animMotion origin="layout" path="M 1.66667E-06 -1.85185E-06 L -0.57188 -1.85185E-06" pathEditMode="relative" rAng="0" ptsTypes="AA">
                                      <p:cBhvr>
                                        <p:cTn id="53" dur="3000" fill="hold"/>
                                        <p:tgtEl>
                                          <p:spTgt spid="14"/>
                                        </p:tgtEl>
                                        <p:attrNameLst>
                                          <p:attrName>ppt_x</p:attrName>
                                          <p:attrName>ppt_y</p:attrName>
                                        </p:attrNameLst>
                                      </p:cBhvr>
                                      <p:rCtr x="-28594" y="0"/>
                                    </p:animMotion>
                                  </p:childTnLst>
                                </p:cTn>
                              </p:par>
                              <p:par>
                                <p:cTn id="54" presetID="63" presetClass="path" presetSubtype="0" fill="hold" nodeType="withEffect">
                                  <p:stCondLst>
                                    <p:cond delay="0"/>
                                  </p:stCondLst>
                                  <p:childTnLst>
                                    <p:animMotion origin="layout" path="M 5.55556E-07 2.59259E-06 L 0.43906 2.59259E-06" pathEditMode="relative" rAng="0" ptsTypes="AA">
                                      <p:cBhvr>
                                        <p:cTn id="55" dur="3000" fill="hold"/>
                                        <p:tgtEl>
                                          <p:spTgt spid="11"/>
                                        </p:tgtEl>
                                        <p:attrNameLst>
                                          <p:attrName>ppt_x</p:attrName>
                                          <p:attrName>ppt_y</p:attrName>
                                        </p:attrNameLst>
                                      </p:cBhvr>
                                      <p:rCtr x="21944" y="0"/>
                                    </p:animMotion>
                                  </p:childTnLst>
                                </p:cTn>
                              </p:par>
                              <p:par>
                                <p:cTn id="56" presetID="63" presetClass="path" presetSubtype="0" fill="hold" nodeType="withEffect">
                                  <p:stCondLst>
                                    <p:cond delay="0"/>
                                  </p:stCondLst>
                                  <p:childTnLst>
                                    <p:animMotion origin="layout" path="M -1.38889E-06 2.96296E-06 L 0.62813 2.96296E-06" pathEditMode="relative" rAng="0" ptsTypes="AA">
                                      <p:cBhvr>
                                        <p:cTn id="57" dur="3000" fill="hold"/>
                                        <p:tgtEl>
                                          <p:spTgt spid="10"/>
                                        </p:tgtEl>
                                        <p:attrNameLst>
                                          <p:attrName>ppt_x</p:attrName>
                                          <p:attrName>ppt_y</p:attrName>
                                        </p:attrNameLst>
                                      </p:cBhvr>
                                      <p:rCtr x="31406" y="0"/>
                                    </p:animMotion>
                                  </p:childTnLst>
                                </p:cTn>
                              </p:par>
                              <p:par>
                                <p:cTn id="58" presetID="63" presetClass="path" presetSubtype="0" fill="hold" nodeType="withEffect">
                                  <p:stCondLst>
                                    <p:cond delay="0"/>
                                  </p:stCondLst>
                                  <p:childTnLst>
                                    <p:animMotion origin="layout" path="M 2.77778E-06 -2.96296E-06 L 0.42465 -2.96296E-06" pathEditMode="relative" rAng="0" ptsTypes="AA">
                                      <p:cBhvr>
                                        <p:cTn id="59" dur="3000" fill="hold"/>
                                        <p:tgtEl>
                                          <p:spTgt spid="6"/>
                                        </p:tgtEl>
                                        <p:attrNameLst>
                                          <p:attrName>ppt_x</p:attrName>
                                          <p:attrName>ppt_y</p:attrName>
                                        </p:attrNameLst>
                                      </p:cBhvr>
                                      <p:rCtr x="21233" y="0"/>
                                    </p:animMotion>
                                  </p:childTnLst>
                                </p:cTn>
                              </p:par>
                              <p:par>
                                <p:cTn id="60" presetID="10" presetClass="exit" presetSubtype="0" fill="hold" nodeType="withEffect">
                                  <p:stCondLst>
                                    <p:cond delay="2500"/>
                                  </p:stCondLst>
                                  <p:childTnLst>
                                    <p:animEffect transition="out" filter="fade">
                                      <p:cBhvr>
                                        <p:cTn id="61" dur="500"/>
                                        <p:tgtEl>
                                          <p:spTgt spid="10"/>
                                        </p:tgtEl>
                                      </p:cBhvr>
                                    </p:animEffect>
                                    <p:set>
                                      <p:cBhvr>
                                        <p:cTn id="62" dur="1" fill="hold">
                                          <p:stCondLst>
                                            <p:cond delay="499"/>
                                          </p:stCondLst>
                                        </p:cTn>
                                        <p:tgtEl>
                                          <p:spTgt spid="10"/>
                                        </p:tgtEl>
                                        <p:attrNameLst>
                                          <p:attrName>style.visibility</p:attrName>
                                        </p:attrNameLst>
                                      </p:cBhvr>
                                      <p:to>
                                        <p:strVal val="hidden"/>
                                      </p:to>
                                    </p:set>
                                  </p:childTnLst>
                                </p:cTn>
                              </p:par>
                              <p:par>
                                <p:cTn id="63" presetID="10" presetClass="exit" presetSubtype="0" fill="hold" nodeType="withEffect">
                                  <p:stCondLst>
                                    <p:cond delay="2500"/>
                                  </p:stCondLst>
                                  <p:childTnLst>
                                    <p:animEffect transition="out" filter="fade">
                                      <p:cBhvr>
                                        <p:cTn id="64" dur="500"/>
                                        <p:tgtEl>
                                          <p:spTgt spid="11"/>
                                        </p:tgtEl>
                                      </p:cBhvr>
                                    </p:animEffect>
                                    <p:set>
                                      <p:cBhvr>
                                        <p:cTn id="65" dur="1" fill="hold">
                                          <p:stCondLst>
                                            <p:cond delay="499"/>
                                          </p:stCondLst>
                                        </p:cTn>
                                        <p:tgtEl>
                                          <p:spTgt spid="11"/>
                                        </p:tgtEl>
                                        <p:attrNameLst>
                                          <p:attrName>style.visibility</p:attrName>
                                        </p:attrNameLst>
                                      </p:cBhvr>
                                      <p:to>
                                        <p:strVal val="hidden"/>
                                      </p:to>
                                    </p:set>
                                  </p:childTnLst>
                                </p:cTn>
                              </p:par>
                              <p:par>
                                <p:cTn id="66" presetID="10" presetClass="exit" presetSubtype="0" fill="hold" nodeType="withEffect">
                                  <p:stCondLst>
                                    <p:cond delay="2500"/>
                                  </p:stCondLst>
                                  <p:childTnLst>
                                    <p:animEffect transition="out" filter="fade">
                                      <p:cBhvr>
                                        <p:cTn id="67" dur="500"/>
                                        <p:tgtEl>
                                          <p:spTgt spid="13"/>
                                        </p:tgtEl>
                                      </p:cBhvr>
                                    </p:animEffect>
                                    <p:set>
                                      <p:cBhvr>
                                        <p:cTn id="68" dur="1" fill="hold">
                                          <p:stCondLst>
                                            <p:cond delay="499"/>
                                          </p:stCondLst>
                                        </p:cTn>
                                        <p:tgtEl>
                                          <p:spTgt spid="13"/>
                                        </p:tgtEl>
                                        <p:attrNameLst>
                                          <p:attrName>style.visibility</p:attrName>
                                        </p:attrNameLst>
                                      </p:cBhvr>
                                      <p:to>
                                        <p:strVal val="hidden"/>
                                      </p:to>
                                    </p:set>
                                  </p:childTnLst>
                                </p:cTn>
                              </p:par>
                              <p:par>
                                <p:cTn id="69" presetID="10" presetClass="exit" presetSubtype="0" fill="hold" nodeType="withEffect">
                                  <p:stCondLst>
                                    <p:cond delay="2500"/>
                                  </p:stCondLst>
                                  <p:childTnLst>
                                    <p:animEffect transition="out" filter="fade">
                                      <p:cBhvr>
                                        <p:cTn id="70" dur="500"/>
                                        <p:tgtEl>
                                          <p:spTgt spid="7"/>
                                        </p:tgtEl>
                                      </p:cBhvr>
                                    </p:animEffect>
                                    <p:set>
                                      <p:cBhvr>
                                        <p:cTn id="71" dur="1" fill="hold">
                                          <p:stCondLst>
                                            <p:cond delay="499"/>
                                          </p:stCondLst>
                                        </p:cTn>
                                        <p:tgtEl>
                                          <p:spTgt spid="7"/>
                                        </p:tgtEl>
                                        <p:attrNameLst>
                                          <p:attrName>style.visibility</p:attrName>
                                        </p:attrNameLst>
                                      </p:cBhvr>
                                      <p:to>
                                        <p:strVal val="hidden"/>
                                      </p:to>
                                    </p:set>
                                  </p:childTnLst>
                                </p:cTn>
                              </p:par>
                              <p:par>
                                <p:cTn id="72" presetID="10" presetClass="exit" presetSubtype="0" fill="hold" nodeType="withEffect">
                                  <p:stCondLst>
                                    <p:cond delay="2500"/>
                                  </p:stCondLst>
                                  <p:childTnLst>
                                    <p:animEffect transition="out" filter="fade">
                                      <p:cBhvr>
                                        <p:cTn id="73" dur="500"/>
                                        <p:tgtEl>
                                          <p:spTgt spid="9"/>
                                        </p:tgtEl>
                                      </p:cBhvr>
                                    </p:animEffect>
                                    <p:set>
                                      <p:cBhvr>
                                        <p:cTn id="74" dur="1" fill="hold">
                                          <p:stCondLst>
                                            <p:cond delay="499"/>
                                          </p:stCondLst>
                                        </p:cTn>
                                        <p:tgtEl>
                                          <p:spTgt spid="9"/>
                                        </p:tgtEl>
                                        <p:attrNameLst>
                                          <p:attrName>style.visibility</p:attrName>
                                        </p:attrNameLst>
                                      </p:cBhvr>
                                      <p:to>
                                        <p:strVal val="hidden"/>
                                      </p:to>
                                    </p:set>
                                  </p:childTnLst>
                                </p:cTn>
                              </p:par>
                              <p:par>
                                <p:cTn id="75" presetID="10" presetClass="exit" presetSubtype="0" fill="hold" nodeType="withEffect">
                                  <p:stCondLst>
                                    <p:cond delay="2500"/>
                                  </p:stCondLst>
                                  <p:childTnLst>
                                    <p:animEffect transition="out" filter="fade">
                                      <p:cBhvr>
                                        <p:cTn id="76" dur="500"/>
                                        <p:tgtEl>
                                          <p:spTgt spid="5"/>
                                        </p:tgtEl>
                                      </p:cBhvr>
                                    </p:animEffect>
                                    <p:set>
                                      <p:cBhvr>
                                        <p:cTn id="77" dur="1" fill="hold">
                                          <p:stCondLst>
                                            <p:cond delay="499"/>
                                          </p:stCondLst>
                                        </p:cTn>
                                        <p:tgtEl>
                                          <p:spTgt spid="5"/>
                                        </p:tgtEl>
                                        <p:attrNameLst>
                                          <p:attrName>style.visibility</p:attrName>
                                        </p:attrNameLst>
                                      </p:cBhvr>
                                      <p:to>
                                        <p:strVal val="hidden"/>
                                      </p:to>
                                    </p:set>
                                  </p:childTnLst>
                                </p:cTn>
                              </p:par>
                              <p:par>
                                <p:cTn id="78" presetID="10" presetClass="exit" presetSubtype="0" fill="hold" nodeType="withEffect">
                                  <p:stCondLst>
                                    <p:cond delay="2500"/>
                                  </p:stCondLst>
                                  <p:childTnLst>
                                    <p:animEffect transition="out" filter="fade">
                                      <p:cBhvr>
                                        <p:cTn id="79" dur="500"/>
                                        <p:tgtEl>
                                          <p:spTgt spid="12"/>
                                        </p:tgtEl>
                                      </p:cBhvr>
                                    </p:animEffect>
                                    <p:set>
                                      <p:cBhvr>
                                        <p:cTn id="80" dur="1" fill="hold">
                                          <p:stCondLst>
                                            <p:cond delay="499"/>
                                          </p:stCondLst>
                                        </p:cTn>
                                        <p:tgtEl>
                                          <p:spTgt spid="12"/>
                                        </p:tgtEl>
                                        <p:attrNameLst>
                                          <p:attrName>style.visibility</p:attrName>
                                        </p:attrNameLst>
                                      </p:cBhvr>
                                      <p:to>
                                        <p:strVal val="hidden"/>
                                      </p:to>
                                    </p:set>
                                  </p:childTnLst>
                                </p:cTn>
                              </p:par>
                              <p:par>
                                <p:cTn id="81" presetID="10" presetClass="exit" presetSubtype="0" fill="hold" nodeType="withEffect">
                                  <p:stCondLst>
                                    <p:cond delay="2500"/>
                                  </p:stCondLst>
                                  <p:childTnLst>
                                    <p:animEffect transition="out" filter="fade">
                                      <p:cBhvr>
                                        <p:cTn id="82" dur="500"/>
                                        <p:tgtEl>
                                          <p:spTgt spid="14"/>
                                        </p:tgtEl>
                                      </p:cBhvr>
                                    </p:animEffect>
                                    <p:set>
                                      <p:cBhvr>
                                        <p:cTn id="83" dur="1" fill="hold">
                                          <p:stCondLst>
                                            <p:cond delay="499"/>
                                          </p:stCondLst>
                                        </p:cTn>
                                        <p:tgtEl>
                                          <p:spTgt spid="14"/>
                                        </p:tgtEl>
                                        <p:attrNameLst>
                                          <p:attrName>style.visibility</p:attrName>
                                        </p:attrNameLst>
                                      </p:cBhvr>
                                      <p:to>
                                        <p:strVal val="hidden"/>
                                      </p:to>
                                    </p:set>
                                  </p:childTnLst>
                                </p:cTn>
                              </p:par>
                              <p:par>
                                <p:cTn id="84" presetID="10" presetClass="exit" presetSubtype="0" fill="hold" nodeType="withEffect">
                                  <p:stCondLst>
                                    <p:cond delay="2500"/>
                                  </p:stCondLst>
                                  <p:childTnLst>
                                    <p:animEffect transition="out" filter="fade">
                                      <p:cBhvr>
                                        <p:cTn id="85" dur="500"/>
                                        <p:tgtEl>
                                          <p:spTgt spid="6"/>
                                        </p:tgtEl>
                                      </p:cBhvr>
                                    </p:animEffect>
                                    <p:set>
                                      <p:cBhvr>
                                        <p:cTn id="86" dur="1" fill="hold">
                                          <p:stCondLst>
                                            <p:cond delay="499"/>
                                          </p:stCondLst>
                                        </p:cTn>
                                        <p:tgtEl>
                                          <p:spTgt spid="6"/>
                                        </p:tgtEl>
                                        <p:attrNameLst>
                                          <p:attrName>style.visibility</p:attrName>
                                        </p:attrNameLst>
                                      </p:cBhvr>
                                      <p:to>
                                        <p:strVal val="hidden"/>
                                      </p:to>
                                    </p:set>
                                  </p:childTnLst>
                                </p:cTn>
                              </p:par>
                              <p:par>
                                <p:cTn id="87" presetID="10" presetClass="exit" presetSubtype="0" fill="hold" nodeType="withEffect">
                                  <p:stCondLst>
                                    <p:cond delay="2500"/>
                                  </p:stCondLst>
                                  <p:childTnLst>
                                    <p:animEffect transition="out" filter="fade">
                                      <p:cBhvr>
                                        <p:cTn id="88" dur="500"/>
                                        <p:tgtEl>
                                          <p:spTgt spid="4"/>
                                        </p:tgtEl>
                                      </p:cBhvr>
                                    </p:animEffect>
                                    <p:set>
                                      <p:cBhvr>
                                        <p:cTn id="89" dur="1" fill="hold">
                                          <p:stCondLst>
                                            <p:cond delay="499"/>
                                          </p:stCondLst>
                                        </p:cTn>
                                        <p:tgtEl>
                                          <p:spTgt spid="4"/>
                                        </p:tgtEl>
                                        <p:attrNameLst>
                                          <p:attrName>style.visibility</p:attrName>
                                        </p:attrNameLst>
                                      </p:cBhvr>
                                      <p:to>
                                        <p:strVal val="hidden"/>
                                      </p:to>
                                    </p:set>
                                  </p:childTnLst>
                                </p:cTn>
                              </p:par>
                              <p:par>
                                <p:cTn id="90" presetID="10" presetClass="exit" presetSubtype="0" fill="hold" nodeType="withEffect">
                                  <p:stCondLst>
                                    <p:cond delay="2500"/>
                                  </p:stCondLst>
                                  <p:childTnLst>
                                    <p:animEffect transition="out" filter="fade">
                                      <p:cBhvr>
                                        <p:cTn id="91" dur="500"/>
                                        <p:tgtEl>
                                          <p:spTgt spid="8"/>
                                        </p:tgtEl>
                                      </p:cBhvr>
                                    </p:animEffect>
                                    <p:set>
                                      <p:cBhvr>
                                        <p:cTn id="92" dur="1" fill="hold">
                                          <p:stCondLst>
                                            <p:cond delay="499"/>
                                          </p:stCondLst>
                                        </p:cTn>
                                        <p:tgtEl>
                                          <p:spTgt spid="8"/>
                                        </p:tgtEl>
                                        <p:attrNameLst>
                                          <p:attrName>style.visibility</p:attrName>
                                        </p:attrNameLst>
                                      </p:cBhvr>
                                      <p:to>
                                        <p:strVal val="hidden"/>
                                      </p:to>
                                    </p:set>
                                  </p:childTnLst>
                                </p:cTn>
                              </p:par>
                              <p:par>
                                <p:cTn id="93" presetID="10" presetClass="entr" presetSubtype="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Effect transition="in" filter="fade">
                                      <p:cBhvr>
                                        <p:cTn id="95" dur="100"/>
                                        <p:tgtEl>
                                          <p:spTgt spid="15"/>
                                        </p:tgtEl>
                                      </p:cBhvr>
                                    </p:animEffect>
                                  </p:childTnLst>
                                </p:cTn>
                              </p:par>
                              <p:par>
                                <p:cTn id="96" presetID="10" presetClass="entr" presetSubtype="0" fill="hold" nodeType="withEffect">
                                  <p:stCondLst>
                                    <p:cond delay="600"/>
                                  </p:stCondLst>
                                  <p:childTnLst>
                                    <p:set>
                                      <p:cBhvr>
                                        <p:cTn id="97" dur="1" fill="hold">
                                          <p:stCondLst>
                                            <p:cond delay="0"/>
                                          </p:stCondLst>
                                        </p:cTn>
                                        <p:tgtEl>
                                          <p:spTgt spid="16"/>
                                        </p:tgtEl>
                                        <p:attrNameLst>
                                          <p:attrName>style.visibility</p:attrName>
                                        </p:attrNameLst>
                                      </p:cBhvr>
                                      <p:to>
                                        <p:strVal val="visible"/>
                                      </p:to>
                                    </p:set>
                                    <p:animEffect transition="in" filter="fade">
                                      <p:cBhvr>
                                        <p:cTn id="98" dur="100"/>
                                        <p:tgtEl>
                                          <p:spTgt spid="16"/>
                                        </p:tgtEl>
                                      </p:cBhvr>
                                    </p:animEffect>
                                  </p:childTnLst>
                                </p:cTn>
                              </p:par>
                              <p:par>
                                <p:cTn id="99" presetID="10" presetClass="entr" presetSubtype="0" fill="hold" nodeType="withEffect">
                                  <p:stCondLst>
                                    <p:cond delay="200"/>
                                  </p:stCondLst>
                                  <p:childTnLst>
                                    <p:set>
                                      <p:cBhvr>
                                        <p:cTn id="100" dur="1" fill="hold">
                                          <p:stCondLst>
                                            <p:cond delay="0"/>
                                          </p:stCondLst>
                                        </p:cTn>
                                        <p:tgtEl>
                                          <p:spTgt spid="17"/>
                                        </p:tgtEl>
                                        <p:attrNameLst>
                                          <p:attrName>style.visibility</p:attrName>
                                        </p:attrNameLst>
                                      </p:cBhvr>
                                      <p:to>
                                        <p:strVal val="visible"/>
                                      </p:to>
                                    </p:set>
                                    <p:animEffect transition="in" filter="fade">
                                      <p:cBhvr>
                                        <p:cTn id="101" dur="100"/>
                                        <p:tgtEl>
                                          <p:spTgt spid="17"/>
                                        </p:tgtEl>
                                      </p:cBhvr>
                                    </p:animEffect>
                                  </p:childTnLst>
                                </p:cTn>
                              </p:par>
                              <p:par>
                                <p:cTn id="102" presetID="10" presetClass="entr" presetSubtype="0" fill="hold" nodeType="withEffect">
                                  <p:stCondLst>
                                    <p:cond delay="1800"/>
                                  </p:stCondLst>
                                  <p:childTnLst>
                                    <p:set>
                                      <p:cBhvr>
                                        <p:cTn id="103" dur="1" fill="hold">
                                          <p:stCondLst>
                                            <p:cond delay="0"/>
                                          </p:stCondLst>
                                        </p:cTn>
                                        <p:tgtEl>
                                          <p:spTgt spid="18"/>
                                        </p:tgtEl>
                                        <p:attrNameLst>
                                          <p:attrName>style.visibility</p:attrName>
                                        </p:attrNameLst>
                                      </p:cBhvr>
                                      <p:to>
                                        <p:strVal val="visible"/>
                                      </p:to>
                                    </p:set>
                                    <p:animEffect transition="in" filter="fade">
                                      <p:cBhvr>
                                        <p:cTn id="104" dur="100"/>
                                        <p:tgtEl>
                                          <p:spTgt spid="18"/>
                                        </p:tgtEl>
                                      </p:cBhvr>
                                    </p:animEffect>
                                  </p:childTnLst>
                                </p:cTn>
                              </p:par>
                              <p:par>
                                <p:cTn id="105" presetID="10" presetClass="entr" presetSubtype="0" fill="hold" nodeType="withEffect">
                                  <p:stCondLst>
                                    <p:cond delay="2200"/>
                                  </p:stCondLst>
                                  <p:childTnLst>
                                    <p:set>
                                      <p:cBhvr>
                                        <p:cTn id="106" dur="1" fill="hold">
                                          <p:stCondLst>
                                            <p:cond delay="0"/>
                                          </p:stCondLst>
                                        </p:cTn>
                                        <p:tgtEl>
                                          <p:spTgt spid="19"/>
                                        </p:tgtEl>
                                        <p:attrNameLst>
                                          <p:attrName>style.visibility</p:attrName>
                                        </p:attrNameLst>
                                      </p:cBhvr>
                                      <p:to>
                                        <p:strVal val="visible"/>
                                      </p:to>
                                    </p:set>
                                    <p:animEffect transition="in" filter="fade">
                                      <p:cBhvr>
                                        <p:cTn id="107" dur="100"/>
                                        <p:tgtEl>
                                          <p:spTgt spid="19"/>
                                        </p:tgtEl>
                                      </p:cBhvr>
                                    </p:animEffect>
                                  </p:childTnLst>
                                </p:cTn>
                              </p:par>
                              <p:par>
                                <p:cTn id="108" presetID="53" presetClass="exit" presetSubtype="16" fill="hold" nodeType="withEffect">
                                  <p:stCondLst>
                                    <p:cond delay="100"/>
                                  </p:stCondLst>
                                  <p:childTnLst>
                                    <p:anim calcmode="lin" valueType="num">
                                      <p:cBhvr>
                                        <p:cTn id="109" dur="1000"/>
                                        <p:tgtEl>
                                          <p:spTgt spid="15"/>
                                        </p:tgtEl>
                                        <p:attrNameLst>
                                          <p:attrName>ppt_w</p:attrName>
                                        </p:attrNameLst>
                                      </p:cBhvr>
                                      <p:tavLst>
                                        <p:tav tm="0">
                                          <p:val>
                                            <p:strVal val="ppt_w"/>
                                          </p:val>
                                        </p:tav>
                                        <p:tav tm="100000">
                                          <p:val>
                                            <p:fltVal val="0"/>
                                          </p:val>
                                        </p:tav>
                                      </p:tavLst>
                                    </p:anim>
                                    <p:anim calcmode="lin" valueType="num">
                                      <p:cBhvr>
                                        <p:cTn id="110" dur="1000"/>
                                        <p:tgtEl>
                                          <p:spTgt spid="15"/>
                                        </p:tgtEl>
                                        <p:attrNameLst>
                                          <p:attrName>ppt_h</p:attrName>
                                        </p:attrNameLst>
                                      </p:cBhvr>
                                      <p:tavLst>
                                        <p:tav tm="0">
                                          <p:val>
                                            <p:strVal val="ppt_h"/>
                                          </p:val>
                                        </p:tav>
                                        <p:tav tm="100000">
                                          <p:val>
                                            <p:fltVal val="0"/>
                                          </p:val>
                                        </p:tav>
                                      </p:tavLst>
                                    </p:anim>
                                    <p:animEffect transition="out" filter="fade">
                                      <p:cBhvr>
                                        <p:cTn id="111" dur="1000"/>
                                        <p:tgtEl>
                                          <p:spTgt spid="15"/>
                                        </p:tgtEl>
                                      </p:cBhvr>
                                    </p:animEffect>
                                    <p:set>
                                      <p:cBhvr>
                                        <p:cTn id="112" dur="1" fill="hold">
                                          <p:stCondLst>
                                            <p:cond delay="999"/>
                                          </p:stCondLst>
                                        </p:cTn>
                                        <p:tgtEl>
                                          <p:spTgt spid="15"/>
                                        </p:tgtEl>
                                        <p:attrNameLst>
                                          <p:attrName>style.visibility</p:attrName>
                                        </p:attrNameLst>
                                      </p:cBhvr>
                                      <p:to>
                                        <p:strVal val="hidden"/>
                                      </p:to>
                                    </p:set>
                                  </p:childTnLst>
                                </p:cTn>
                              </p:par>
                              <p:par>
                                <p:cTn id="113" presetID="53" presetClass="exit" presetSubtype="16" fill="hold" nodeType="withEffect">
                                  <p:stCondLst>
                                    <p:cond delay="700"/>
                                  </p:stCondLst>
                                  <p:childTnLst>
                                    <p:anim calcmode="lin" valueType="num">
                                      <p:cBhvr>
                                        <p:cTn id="114" dur="500"/>
                                        <p:tgtEl>
                                          <p:spTgt spid="16"/>
                                        </p:tgtEl>
                                        <p:attrNameLst>
                                          <p:attrName>ppt_w</p:attrName>
                                        </p:attrNameLst>
                                      </p:cBhvr>
                                      <p:tavLst>
                                        <p:tav tm="0">
                                          <p:val>
                                            <p:strVal val="ppt_w"/>
                                          </p:val>
                                        </p:tav>
                                        <p:tav tm="100000">
                                          <p:val>
                                            <p:fltVal val="0"/>
                                          </p:val>
                                        </p:tav>
                                      </p:tavLst>
                                    </p:anim>
                                    <p:anim calcmode="lin" valueType="num">
                                      <p:cBhvr>
                                        <p:cTn id="115" dur="500"/>
                                        <p:tgtEl>
                                          <p:spTgt spid="16"/>
                                        </p:tgtEl>
                                        <p:attrNameLst>
                                          <p:attrName>ppt_h</p:attrName>
                                        </p:attrNameLst>
                                      </p:cBhvr>
                                      <p:tavLst>
                                        <p:tav tm="0">
                                          <p:val>
                                            <p:strVal val="ppt_h"/>
                                          </p:val>
                                        </p:tav>
                                        <p:tav tm="100000">
                                          <p:val>
                                            <p:fltVal val="0"/>
                                          </p:val>
                                        </p:tav>
                                      </p:tavLst>
                                    </p:anim>
                                    <p:animEffect transition="out" filter="fade">
                                      <p:cBhvr>
                                        <p:cTn id="116" dur="500"/>
                                        <p:tgtEl>
                                          <p:spTgt spid="16"/>
                                        </p:tgtEl>
                                      </p:cBhvr>
                                    </p:animEffect>
                                    <p:set>
                                      <p:cBhvr>
                                        <p:cTn id="117" dur="1" fill="hold">
                                          <p:stCondLst>
                                            <p:cond delay="499"/>
                                          </p:stCondLst>
                                        </p:cTn>
                                        <p:tgtEl>
                                          <p:spTgt spid="16"/>
                                        </p:tgtEl>
                                        <p:attrNameLst>
                                          <p:attrName>style.visibility</p:attrName>
                                        </p:attrNameLst>
                                      </p:cBhvr>
                                      <p:to>
                                        <p:strVal val="hidden"/>
                                      </p:to>
                                    </p:set>
                                  </p:childTnLst>
                                </p:cTn>
                              </p:par>
                              <p:par>
                                <p:cTn id="118" presetID="53" presetClass="exit" presetSubtype="16" fill="hold" nodeType="withEffect">
                                  <p:stCondLst>
                                    <p:cond delay="300"/>
                                  </p:stCondLst>
                                  <p:childTnLst>
                                    <p:anim calcmode="lin" valueType="num">
                                      <p:cBhvr>
                                        <p:cTn id="119" dur="500"/>
                                        <p:tgtEl>
                                          <p:spTgt spid="17"/>
                                        </p:tgtEl>
                                        <p:attrNameLst>
                                          <p:attrName>ppt_w</p:attrName>
                                        </p:attrNameLst>
                                      </p:cBhvr>
                                      <p:tavLst>
                                        <p:tav tm="0">
                                          <p:val>
                                            <p:strVal val="ppt_w"/>
                                          </p:val>
                                        </p:tav>
                                        <p:tav tm="100000">
                                          <p:val>
                                            <p:fltVal val="0"/>
                                          </p:val>
                                        </p:tav>
                                      </p:tavLst>
                                    </p:anim>
                                    <p:anim calcmode="lin" valueType="num">
                                      <p:cBhvr>
                                        <p:cTn id="120" dur="500"/>
                                        <p:tgtEl>
                                          <p:spTgt spid="17"/>
                                        </p:tgtEl>
                                        <p:attrNameLst>
                                          <p:attrName>ppt_h</p:attrName>
                                        </p:attrNameLst>
                                      </p:cBhvr>
                                      <p:tavLst>
                                        <p:tav tm="0">
                                          <p:val>
                                            <p:strVal val="ppt_h"/>
                                          </p:val>
                                        </p:tav>
                                        <p:tav tm="100000">
                                          <p:val>
                                            <p:fltVal val="0"/>
                                          </p:val>
                                        </p:tav>
                                      </p:tavLst>
                                    </p:anim>
                                    <p:animEffect transition="out" filter="fade">
                                      <p:cBhvr>
                                        <p:cTn id="121" dur="500"/>
                                        <p:tgtEl>
                                          <p:spTgt spid="17"/>
                                        </p:tgtEl>
                                      </p:cBhvr>
                                    </p:animEffect>
                                    <p:set>
                                      <p:cBhvr>
                                        <p:cTn id="122" dur="1" fill="hold">
                                          <p:stCondLst>
                                            <p:cond delay="499"/>
                                          </p:stCondLst>
                                        </p:cTn>
                                        <p:tgtEl>
                                          <p:spTgt spid="17"/>
                                        </p:tgtEl>
                                        <p:attrNameLst>
                                          <p:attrName>style.visibility</p:attrName>
                                        </p:attrNameLst>
                                      </p:cBhvr>
                                      <p:to>
                                        <p:strVal val="hidden"/>
                                      </p:to>
                                    </p:set>
                                  </p:childTnLst>
                                </p:cTn>
                              </p:par>
                              <p:par>
                                <p:cTn id="123" presetID="53" presetClass="exit" presetSubtype="16" fill="hold" nodeType="withEffect">
                                  <p:stCondLst>
                                    <p:cond delay="1900"/>
                                  </p:stCondLst>
                                  <p:childTnLst>
                                    <p:anim calcmode="lin" valueType="num">
                                      <p:cBhvr>
                                        <p:cTn id="124" dur="500"/>
                                        <p:tgtEl>
                                          <p:spTgt spid="18"/>
                                        </p:tgtEl>
                                        <p:attrNameLst>
                                          <p:attrName>ppt_w</p:attrName>
                                        </p:attrNameLst>
                                      </p:cBhvr>
                                      <p:tavLst>
                                        <p:tav tm="0">
                                          <p:val>
                                            <p:strVal val="ppt_w"/>
                                          </p:val>
                                        </p:tav>
                                        <p:tav tm="100000">
                                          <p:val>
                                            <p:fltVal val="0"/>
                                          </p:val>
                                        </p:tav>
                                      </p:tavLst>
                                    </p:anim>
                                    <p:anim calcmode="lin" valueType="num">
                                      <p:cBhvr>
                                        <p:cTn id="125" dur="500"/>
                                        <p:tgtEl>
                                          <p:spTgt spid="18"/>
                                        </p:tgtEl>
                                        <p:attrNameLst>
                                          <p:attrName>ppt_h</p:attrName>
                                        </p:attrNameLst>
                                      </p:cBhvr>
                                      <p:tavLst>
                                        <p:tav tm="0">
                                          <p:val>
                                            <p:strVal val="ppt_h"/>
                                          </p:val>
                                        </p:tav>
                                        <p:tav tm="100000">
                                          <p:val>
                                            <p:fltVal val="0"/>
                                          </p:val>
                                        </p:tav>
                                      </p:tavLst>
                                    </p:anim>
                                    <p:animEffect transition="out" filter="fade">
                                      <p:cBhvr>
                                        <p:cTn id="126" dur="500"/>
                                        <p:tgtEl>
                                          <p:spTgt spid="18"/>
                                        </p:tgtEl>
                                      </p:cBhvr>
                                    </p:animEffect>
                                    <p:set>
                                      <p:cBhvr>
                                        <p:cTn id="127" dur="1" fill="hold">
                                          <p:stCondLst>
                                            <p:cond delay="499"/>
                                          </p:stCondLst>
                                        </p:cTn>
                                        <p:tgtEl>
                                          <p:spTgt spid="18"/>
                                        </p:tgtEl>
                                        <p:attrNameLst>
                                          <p:attrName>style.visibility</p:attrName>
                                        </p:attrNameLst>
                                      </p:cBhvr>
                                      <p:to>
                                        <p:strVal val="hidden"/>
                                      </p:to>
                                    </p:set>
                                  </p:childTnLst>
                                </p:cTn>
                              </p:par>
                              <p:par>
                                <p:cTn id="128" presetID="53" presetClass="exit" presetSubtype="16" fill="hold" nodeType="withEffect">
                                  <p:stCondLst>
                                    <p:cond delay="2300"/>
                                  </p:stCondLst>
                                  <p:childTnLst>
                                    <p:anim calcmode="lin" valueType="num">
                                      <p:cBhvr>
                                        <p:cTn id="129" dur="500"/>
                                        <p:tgtEl>
                                          <p:spTgt spid="19"/>
                                        </p:tgtEl>
                                        <p:attrNameLst>
                                          <p:attrName>ppt_w</p:attrName>
                                        </p:attrNameLst>
                                      </p:cBhvr>
                                      <p:tavLst>
                                        <p:tav tm="0">
                                          <p:val>
                                            <p:strVal val="ppt_w"/>
                                          </p:val>
                                        </p:tav>
                                        <p:tav tm="100000">
                                          <p:val>
                                            <p:fltVal val="0"/>
                                          </p:val>
                                        </p:tav>
                                      </p:tavLst>
                                    </p:anim>
                                    <p:anim calcmode="lin" valueType="num">
                                      <p:cBhvr>
                                        <p:cTn id="130" dur="500"/>
                                        <p:tgtEl>
                                          <p:spTgt spid="19"/>
                                        </p:tgtEl>
                                        <p:attrNameLst>
                                          <p:attrName>ppt_h</p:attrName>
                                        </p:attrNameLst>
                                      </p:cBhvr>
                                      <p:tavLst>
                                        <p:tav tm="0">
                                          <p:val>
                                            <p:strVal val="ppt_h"/>
                                          </p:val>
                                        </p:tav>
                                        <p:tav tm="100000">
                                          <p:val>
                                            <p:fltVal val="0"/>
                                          </p:val>
                                        </p:tav>
                                      </p:tavLst>
                                    </p:anim>
                                    <p:animEffect transition="out" filter="fade">
                                      <p:cBhvr>
                                        <p:cTn id="131" dur="500"/>
                                        <p:tgtEl>
                                          <p:spTgt spid="19"/>
                                        </p:tgtEl>
                                      </p:cBhvr>
                                    </p:animEffect>
                                    <p:set>
                                      <p:cBhvr>
                                        <p:cTn id="132" dur="1" fill="hold">
                                          <p:stCondLst>
                                            <p:cond delay="499"/>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25323" y="908050"/>
            <a:ext cx="10597485" cy="635000"/>
          </a:xfrm>
        </p:spPr>
        <p:txBody>
          <a:bodyPr/>
          <a:lstStyle>
            <a:lvl1pPr>
              <a:defRPr>
                <a:solidFill>
                  <a:schemeClr val="accent1"/>
                </a:solidFill>
              </a:defRPr>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825323" y="1600200"/>
            <a:ext cx="10597485" cy="4525963"/>
          </a:xfrm>
        </p:spPr>
        <p:txBody>
          <a:bodyPr/>
          <a:lstStyle>
            <a:lvl1pPr>
              <a:defRPr>
                <a:solidFill>
                  <a:schemeClr val="accent1"/>
                </a:solidFill>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cxnSp>
        <p:nvCxnSpPr>
          <p:cNvPr id="4" name="直接连接符 3"/>
          <p:cNvCxnSpPr/>
          <p:nvPr userDrawn="1"/>
        </p:nvCxnSpPr>
        <p:spPr bwMode="auto">
          <a:xfrm>
            <a:off x="794469" y="627765"/>
            <a:ext cx="8728831" cy="0"/>
          </a:xfrm>
          <a:prstGeom prst="line">
            <a:avLst/>
          </a:prstGeom>
          <a:solidFill>
            <a:schemeClr val="accent1"/>
          </a:solidFill>
          <a:ln w="9525" cap="flat" cmpd="sng" algn="ctr">
            <a:solidFill>
              <a:schemeClr val="accent3"/>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 name="Freeform 5"/>
          <p:cNvSpPr/>
          <p:nvPr userDrawn="1"/>
        </p:nvSpPr>
        <p:spPr bwMode="auto">
          <a:xfrm>
            <a:off x="10627244" y="195484"/>
            <a:ext cx="1234625" cy="442913"/>
          </a:xfrm>
          <a:custGeom>
            <a:avLst/>
            <a:gdLst>
              <a:gd name="T0" fmla="*/ 201 w 1654"/>
              <a:gd name="T1" fmla="*/ 0 h 554"/>
              <a:gd name="T2" fmla="*/ 1654 w 1654"/>
              <a:gd name="T3" fmla="*/ 0 h 554"/>
              <a:gd name="T4" fmla="*/ 1453 w 1654"/>
              <a:gd name="T5" fmla="*/ 554 h 554"/>
              <a:gd name="T6" fmla="*/ 0 w 1654"/>
              <a:gd name="T7" fmla="*/ 554 h 554"/>
              <a:gd name="T8" fmla="*/ 201 w 1654"/>
              <a:gd name="T9" fmla="*/ 0 h 554"/>
            </a:gdLst>
            <a:ahLst/>
            <a:cxnLst>
              <a:cxn ang="0">
                <a:pos x="T0" y="T1"/>
              </a:cxn>
              <a:cxn ang="0">
                <a:pos x="T2" y="T3"/>
              </a:cxn>
              <a:cxn ang="0">
                <a:pos x="T4" y="T5"/>
              </a:cxn>
              <a:cxn ang="0">
                <a:pos x="T6" y="T7"/>
              </a:cxn>
              <a:cxn ang="0">
                <a:pos x="T8" y="T9"/>
              </a:cxn>
            </a:cxnLst>
            <a:rect l="0" t="0" r="r" b="b"/>
            <a:pathLst>
              <a:path w="1653" h="554">
                <a:moveTo>
                  <a:pt x="201" y="0"/>
                </a:moveTo>
                <a:lnTo>
                  <a:pt x="1654" y="0"/>
                </a:lnTo>
                <a:lnTo>
                  <a:pt x="1453" y="554"/>
                </a:lnTo>
                <a:lnTo>
                  <a:pt x="0" y="554"/>
                </a:lnTo>
                <a:lnTo>
                  <a:pt x="201" y="0"/>
                </a:lnTo>
                <a:close/>
              </a:path>
            </a:pathLst>
          </a:custGeom>
          <a:solidFill>
            <a:schemeClr val="accent1"/>
          </a:solidFill>
          <a:ln>
            <a:noFill/>
          </a:ln>
        </p:spPr>
        <p:txBody>
          <a:bodyPr vert="horz" wrap="square" lIns="91406" tIns="45703" rIns="91406" bIns="45703" numCol="1" anchor="t" anchorCtr="0" compatLnSpc="1"/>
          <a:lstStyle/>
          <a:p>
            <a:endParaRPr lang="zh-CN" altLang="en-US"/>
          </a:p>
        </p:txBody>
      </p:sp>
      <p:sp>
        <p:nvSpPr>
          <p:cNvPr id="6" name="Freeform 16"/>
          <p:cNvSpPr/>
          <p:nvPr userDrawn="1"/>
        </p:nvSpPr>
        <p:spPr bwMode="auto">
          <a:xfrm>
            <a:off x="10289231" y="195484"/>
            <a:ext cx="426882" cy="442913"/>
          </a:xfrm>
          <a:custGeom>
            <a:avLst/>
            <a:gdLst>
              <a:gd name="T0" fmla="*/ 202 w 571"/>
              <a:gd name="T1" fmla="*/ 0 h 554"/>
              <a:gd name="T2" fmla="*/ 571 w 571"/>
              <a:gd name="T3" fmla="*/ 0 h 554"/>
              <a:gd name="T4" fmla="*/ 369 w 571"/>
              <a:gd name="T5" fmla="*/ 554 h 554"/>
              <a:gd name="T6" fmla="*/ 0 w 571"/>
              <a:gd name="T7" fmla="*/ 554 h 554"/>
              <a:gd name="T8" fmla="*/ 202 w 571"/>
              <a:gd name="T9" fmla="*/ 0 h 554"/>
            </a:gdLst>
            <a:ahLst/>
            <a:cxnLst>
              <a:cxn ang="0">
                <a:pos x="T0" y="T1"/>
              </a:cxn>
              <a:cxn ang="0">
                <a:pos x="T2" y="T3"/>
              </a:cxn>
              <a:cxn ang="0">
                <a:pos x="T4" y="T5"/>
              </a:cxn>
              <a:cxn ang="0">
                <a:pos x="T6" y="T7"/>
              </a:cxn>
              <a:cxn ang="0">
                <a:pos x="T8" y="T9"/>
              </a:cxn>
            </a:cxnLst>
            <a:rect l="0" t="0" r="r" b="b"/>
            <a:pathLst>
              <a:path w="571" h="554">
                <a:moveTo>
                  <a:pt x="202" y="0"/>
                </a:moveTo>
                <a:lnTo>
                  <a:pt x="571" y="0"/>
                </a:lnTo>
                <a:lnTo>
                  <a:pt x="369" y="554"/>
                </a:lnTo>
                <a:lnTo>
                  <a:pt x="0" y="554"/>
                </a:lnTo>
                <a:lnTo>
                  <a:pt x="202" y="0"/>
                </a:lnTo>
                <a:close/>
              </a:path>
            </a:pathLst>
          </a:custGeom>
          <a:solidFill>
            <a:schemeClr val="bg2"/>
          </a:solidFill>
          <a:ln>
            <a:noFill/>
          </a:ln>
        </p:spPr>
        <p:txBody>
          <a:bodyPr vert="horz" wrap="square" lIns="91406" tIns="45703" rIns="91406" bIns="45703" numCol="1" anchor="t" anchorCtr="0" compatLnSpc="1"/>
          <a:lstStyle/>
          <a:p>
            <a:endParaRPr lang="zh-CN" altLang="en-US"/>
          </a:p>
        </p:txBody>
      </p:sp>
      <p:sp>
        <p:nvSpPr>
          <p:cNvPr id="7" name="Freeform 17"/>
          <p:cNvSpPr/>
          <p:nvPr userDrawn="1"/>
        </p:nvSpPr>
        <p:spPr bwMode="auto">
          <a:xfrm>
            <a:off x="9954390" y="195484"/>
            <a:ext cx="426882" cy="442913"/>
          </a:xfrm>
          <a:custGeom>
            <a:avLst/>
            <a:gdLst>
              <a:gd name="T0" fmla="*/ 202 w 571"/>
              <a:gd name="T1" fmla="*/ 0 h 554"/>
              <a:gd name="T2" fmla="*/ 571 w 571"/>
              <a:gd name="T3" fmla="*/ 0 h 554"/>
              <a:gd name="T4" fmla="*/ 369 w 571"/>
              <a:gd name="T5" fmla="*/ 554 h 554"/>
              <a:gd name="T6" fmla="*/ 0 w 571"/>
              <a:gd name="T7" fmla="*/ 554 h 554"/>
              <a:gd name="T8" fmla="*/ 202 w 571"/>
              <a:gd name="T9" fmla="*/ 0 h 554"/>
            </a:gdLst>
            <a:ahLst/>
            <a:cxnLst>
              <a:cxn ang="0">
                <a:pos x="T0" y="T1"/>
              </a:cxn>
              <a:cxn ang="0">
                <a:pos x="T2" y="T3"/>
              </a:cxn>
              <a:cxn ang="0">
                <a:pos x="T4" y="T5"/>
              </a:cxn>
              <a:cxn ang="0">
                <a:pos x="T6" y="T7"/>
              </a:cxn>
              <a:cxn ang="0">
                <a:pos x="T8" y="T9"/>
              </a:cxn>
            </a:cxnLst>
            <a:rect l="0" t="0" r="r" b="b"/>
            <a:pathLst>
              <a:path w="571" h="554">
                <a:moveTo>
                  <a:pt x="202" y="0"/>
                </a:moveTo>
                <a:lnTo>
                  <a:pt x="571" y="0"/>
                </a:lnTo>
                <a:lnTo>
                  <a:pt x="369" y="554"/>
                </a:lnTo>
                <a:lnTo>
                  <a:pt x="0" y="554"/>
                </a:lnTo>
                <a:lnTo>
                  <a:pt x="202" y="0"/>
                </a:lnTo>
                <a:close/>
              </a:path>
            </a:pathLst>
          </a:custGeom>
          <a:solidFill>
            <a:schemeClr val="bg1"/>
          </a:solidFill>
          <a:ln>
            <a:noFill/>
          </a:ln>
        </p:spPr>
        <p:txBody>
          <a:bodyPr vert="horz" wrap="square" lIns="91406" tIns="45703" rIns="91406" bIns="45703" numCol="1" anchor="t" anchorCtr="0" compatLnSpc="1"/>
          <a:lstStyle/>
          <a:p>
            <a:endParaRPr lang="zh-CN" altLang="en-US"/>
          </a:p>
        </p:txBody>
      </p:sp>
      <p:sp>
        <p:nvSpPr>
          <p:cNvPr id="8" name="Freeform 18"/>
          <p:cNvSpPr/>
          <p:nvPr userDrawn="1"/>
        </p:nvSpPr>
        <p:spPr bwMode="auto">
          <a:xfrm>
            <a:off x="9616376" y="195484"/>
            <a:ext cx="426882" cy="442913"/>
          </a:xfrm>
          <a:custGeom>
            <a:avLst/>
            <a:gdLst>
              <a:gd name="T0" fmla="*/ 202 w 571"/>
              <a:gd name="T1" fmla="*/ 0 h 554"/>
              <a:gd name="T2" fmla="*/ 571 w 571"/>
              <a:gd name="T3" fmla="*/ 0 h 554"/>
              <a:gd name="T4" fmla="*/ 369 w 571"/>
              <a:gd name="T5" fmla="*/ 554 h 554"/>
              <a:gd name="T6" fmla="*/ 0 w 571"/>
              <a:gd name="T7" fmla="*/ 554 h 554"/>
              <a:gd name="T8" fmla="*/ 202 w 571"/>
              <a:gd name="T9" fmla="*/ 0 h 554"/>
            </a:gdLst>
            <a:ahLst/>
            <a:cxnLst>
              <a:cxn ang="0">
                <a:pos x="T0" y="T1"/>
              </a:cxn>
              <a:cxn ang="0">
                <a:pos x="T2" y="T3"/>
              </a:cxn>
              <a:cxn ang="0">
                <a:pos x="T4" y="T5"/>
              </a:cxn>
              <a:cxn ang="0">
                <a:pos x="T6" y="T7"/>
              </a:cxn>
              <a:cxn ang="0">
                <a:pos x="T8" y="T9"/>
              </a:cxn>
            </a:cxnLst>
            <a:rect l="0" t="0" r="r" b="b"/>
            <a:pathLst>
              <a:path w="571" h="554">
                <a:moveTo>
                  <a:pt x="202" y="0"/>
                </a:moveTo>
                <a:lnTo>
                  <a:pt x="571" y="0"/>
                </a:lnTo>
                <a:lnTo>
                  <a:pt x="369" y="554"/>
                </a:lnTo>
                <a:lnTo>
                  <a:pt x="0" y="554"/>
                </a:lnTo>
                <a:lnTo>
                  <a:pt x="202" y="0"/>
                </a:lnTo>
                <a:close/>
              </a:path>
            </a:pathLst>
          </a:custGeom>
          <a:solidFill>
            <a:schemeClr val="tx1"/>
          </a:solidFill>
          <a:ln>
            <a:noFill/>
          </a:ln>
        </p:spPr>
        <p:txBody>
          <a:bodyPr vert="horz" wrap="square" lIns="91406" tIns="45703" rIns="91406" bIns="45703" numCol="1" anchor="t" anchorCtr="0" compatLnSpc="1"/>
          <a:lstStyle/>
          <a:p>
            <a:endParaRPr lang="zh-CN" altLang="en-US"/>
          </a:p>
        </p:txBody>
      </p:sp>
      <p:sp>
        <p:nvSpPr>
          <p:cNvPr id="9" name="文本框 8"/>
          <p:cNvSpPr txBox="1"/>
          <p:nvPr userDrawn="1"/>
        </p:nvSpPr>
        <p:spPr>
          <a:xfrm>
            <a:off x="11089616" y="218008"/>
            <a:ext cx="309880" cy="368300"/>
          </a:xfrm>
          <a:prstGeom prst="rect">
            <a:avLst/>
          </a:prstGeom>
          <a:noFill/>
        </p:spPr>
        <p:txBody>
          <a:bodyPr wrap="none" rtlCol="0">
            <a:spAutoFit/>
          </a:bodyPr>
          <a:lstStyle/>
          <a:p>
            <a:pPr algn="ctr"/>
            <a:fld id="{D8D532AE-1218-4540-83FB-2A8BCE0E4579}" type="slidenum">
              <a:rPr lang="zh-CN" altLang="en-US" smtClean="0">
                <a:solidFill>
                  <a:schemeClr val="accent2"/>
                </a:solidFill>
                <a:latin typeface="+mj-ea"/>
                <a:ea typeface="+mj-ea"/>
              </a:rPr>
            </a:fld>
            <a:endParaRPr lang="zh-CN" altLang="en-US">
              <a:solidFill>
                <a:schemeClr val="accent2"/>
              </a:solidFill>
              <a:latin typeface="+mj-ea"/>
              <a:ea typeface="+mj-ea"/>
            </a:endParaRPr>
          </a:p>
        </p:txBody>
      </p:sp>
    </p:spTree>
  </p:cSld>
  <p:clrMapOvr>
    <a:masterClrMapping/>
  </p:clrMapOvr>
  <p:transition spd="slow" advTm="4111">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3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clipArtAndTx" preserve="1">
  <p:cSld name="标题，剪贴画与文本">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联机映像占位符 2"/>
          <p:cNvSpPr>
            <a:spLocks noGrp="1"/>
          </p:cNvSpPr>
          <p:nvPr>
            <p:ph type="clipArt" sz="half" idx="1"/>
          </p:nvPr>
        </p:nvSpPr>
        <p:spPr>
          <a:xfrm>
            <a:off x="838200" y="1825625"/>
            <a:ext cx="5181600" cy="4351338"/>
          </a:xfrm>
        </p:spPr>
        <p:txBody>
          <a:bodyPr/>
          <a:lstStyle/>
          <a:p>
            <a:endParaRPr lang="zh-CN" altLang="en-US"/>
          </a:p>
        </p:txBody>
      </p:sp>
      <p:sp>
        <p:nvSpPr>
          <p:cNvPr id="4" name="文本占位符 3"/>
          <p:cNvSpPr>
            <a:spLocks noGrp="1"/>
          </p:cNvSpPr>
          <p:nvPr>
            <p:ph type="body"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a:xfrm>
            <a:off x="879742" y="6349833"/>
            <a:ext cx="2700000" cy="316800"/>
          </a:xfrm>
        </p:spPr>
        <p:txBody>
          <a:bodyPr/>
          <a:lstStyle/>
          <a:p>
            <a:pPr lvl="0">
              <a:buClrTx/>
            </a:pPr>
            <a:endParaRPr lang="zh-CN" altLang="en-US"/>
          </a:p>
        </p:txBody>
      </p:sp>
      <p:sp>
        <p:nvSpPr>
          <p:cNvPr id="6" name="页脚占位符 5"/>
          <p:cNvSpPr>
            <a:spLocks noGrp="1"/>
          </p:cNvSpPr>
          <p:nvPr>
            <p:ph type="ftr" sz="quarter" idx="11"/>
          </p:nvPr>
        </p:nvSpPr>
        <p:spPr>
          <a:xfrm>
            <a:off x="4116000" y="6349833"/>
            <a:ext cx="3960000" cy="316800"/>
          </a:xfrm>
        </p:spPr>
        <p:txBody>
          <a:bodyPr/>
          <a:lstStyle/>
          <a:p>
            <a:pPr lvl="0">
              <a:buClrTx/>
            </a:pPr>
            <a:endParaRPr lang="zh-CN" altLang="en-US"/>
          </a:p>
        </p:txBody>
      </p:sp>
      <p:sp>
        <p:nvSpPr>
          <p:cNvPr id="7" name="灯片编号占位符 6"/>
          <p:cNvSpPr>
            <a:spLocks noGrp="1"/>
          </p:cNvSpPr>
          <p:nvPr>
            <p:ph type="sldNum" sz="quarter" idx="12"/>
          </p:nvPr>
        </p:nvSpPr>
        <p:spPr>
          <a:xfrm>
            <a:off x="8610600" y="6349833"/>
            <a:ext cx="2700000" cy="316800"/>
          </a:xfrm>
        </p:spPr>
        <p:txBody>
          <a:bodyPr/>
          <a:lstStyle/>
          <a:p>
            <a:pPr lvl="0">
              <a:buClrTx/>
            </a:pPr>
            <a:fld id="{9A0DB2DC-4C9A-4742-B13C-FB6460FD3503}" type="slidenum">
              <a:rPr lang="zh-CN" altLang="en-US"/>
            </a:fld>
            <a:endParaRPr lang="zh-CN" altLang="en-US"/>
          </a:p>
        </p:txBody>
      </p:sp>
    </p:spTree>
  </p:cSld>
  <p:clrMapOvr>
    <a:masterClrMapping/>
  </p:clrMapOvr>
  <p:transition spd="slow" advTm="4111">
    <p:random/>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2EDD3DAE-9C2A-4B9C-B35A-C4188754B35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FC9495A-8E6B-444C-8C11-CE948D930455}" type="slidenum">
              <a:rPr lang="zh-CN" altLang="en-US" smtClean="0"/>
            </a:fld>
            <a:endParaRPr lang="zh-CN" altLang="en-US"/>
          </a:p>
        </p:txBody>
      </p:sp>
    </p:spTree>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EDD3DAE-9C2A-4B9C-B35A-C4188754B35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FC9495A-8E6B-444C-8C11-CE948D930455}" type="slidenum">
              <a:rPr lang="zh-CN" altLang="en-US" smtClean="0"/>
            </a:fld>
            <a:endParaRPr lang="zh-CN" altLang="en-US"/>
          </a:p>
        </p:txBody>
      </p:sp>
    </p:spTree>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2EDD3DAE-9C2A-4B9C-B35A-C4188754B35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FC9495A-8E6B-444C-8C11-CE948D930455}" type="slidenum">
              <a:rPr lang="zh-CN" altLang="en-US" smtClean="0"/>
            </a:fld>
            <a:endParaRPr lang="zh-CN" altLang="en-US"/>
          </a:p>
        </p:txBody>
      </p:sp>
    </p:spTree>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97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2EDD3DAE-9C2A-4B9C-B35A-C4188754B353}"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FC9495A-8E6B-444C-8C11-CE948D930455}" type="slidenum">
              <a:rPr lang="zh-CN" altLang="en-US" smtClean="0"/>
            </a:fld>
            <a:endParaRPr lang="zh-CN" altLang="en-US"/>
          </a:p>
        </p:txBody>
      </p:sp>
    </p:spTree>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9336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9336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2EDD3DAE-9C2A-4B9C-B35A-C4188754B353}"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FC9495A-8E6B-444C-8C11-CE948D930455}" type="slidenum">
              <a:rPr lang="zh-CN" altLang="en-US" smtClean="0"/>
            </a:fld>
            <a:endParaRPr lang="zh-CN" altLang="en-US"/>
          </a:p>
        </p:txBody>
      </p:sp>
    </p:spTree>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EDD3DAE-9C2A-4B9C-B35A-C4188754B353}"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FC9495A-8E6B-444C-8C11-CE948D930455}" type="slidenum">
              <a:rPr lang="zh-CN" altLang="en-US" smtClean="0"/>
            </a:fld>
            <a:endParaRPr lang="zh-CN" altLang="en-US"/>
          </a:p>
        </p:txBody>
      </p:sp>
    </p:spTree>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EDD3DAE-9C2A-4B9C-B35A-C4188754B353}"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FC9495A-8E6B-444C-8C11-CE948D930455}" type="slidenum">
              <a:rPr lang="zh-CN" altLang="en-US" smtClean="0"/>
            </a:fld>
            <a:endParaRPr lang="zh-CN" altLang="en-US"/>
          </a:p>
        </p:txBody>
      </p:sp>
    </p:spTree>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084"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50"/>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2EDD3DAE-9C2A-4B9C-B35A-C4188754B353}"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FC9495A-8E6B-444C-8C11-CE948D930455}" type="slidenum">
              <a:rPr lang="zh-CN" altLang="en-US" smtClean="0"/>
            </a:fld>
            <a:endParaRPr lang="zh-CN" altLang="en-US"/>
          </a:p>
        </p:txBody>
      </p:sp>
    </p:spTree>
  </p:cSld>
  <p:clrMapOvr>
    <a:masterClrMapping/>
  </p:clrMapOv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2EDD3DAE-9C2A-4B9C-B35A-C4188754B353}"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FC9495A-8E6B-444C-8C11-CE948D930455}" type="slidenum">
              <a:rPr lang="zh-CN" altLang="en-US" smtClean="0"/>
            </a:fld>
            <a:endParaRPr lang="zh-CN" altLang="en-US"/>
          </a:p>
        </p:txBody>
      </p:sp>
    </p:spTree>
  </p:cSld>
  <p:clrMapOvr>
    <a:masterClrMapping/>
  </p:clrMapOv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EDD3DAE-9C2A-4B9C-B35A-C4188754B35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FC9495A-8E6B-444C-8C11-CE948D930455}" type="slidenum">
              <a:rPr lang="zh-CN" altLang="en-US" smtClean="0"/>
            </a:fld>
            <a:endParaRPr lang="zh-CN" altLang="en-US"/>
          </a:p>
        </p:txBody>
      </p:sp>
    </p:spTree>
  </p:cSld>
  <p:clrMapOvr>
    <a:masterClrMapping/>
  </p:clrMapOv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8"/>
            <a:ext cx="80264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EDD3DAE-9C2A-4B9C-B35A-C4188754B353}"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FC9495A-8E6B-444C-8C11-CE948D930455}" type="slidenum">
              <a:rPr lang="zh-CN" altLang="en-US" smtClean="0"/>
            </a:fld>
            <a:endParaRPr lang="zh-CN" altLang="en-US"/>
          </a:p>
        </p:txBody>
      </p:sp>
    </p:spTree>
  </p:cSld>
  <p:clrMapOvr>
    <a:masterClrMapping/>
  </p:clrMapOv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objOnly">
  <p:cSld name="1_内容">
    <p:spTree>
      <p:nvGrpSpPr>
        <p:cNvPr id="1" name=""/>
        <p:cNvGrpSpPr/>
        <p:nvPr/>
      </p:nvGrpSpPr>
      <p:grpSpPr>
        <a:xfrm>
          <a:off x="0" y="0"/>
          <a:ext cx="0" cy="0"/>
          <a:chOff x="0" y="0"/>
          <a:chExt cx="0" cy="0"/>
        </a:xfrm>
      </p:grpSpPr>
      <p:sp>
        <p:nvSpPr>
          <p:cNvPr id="2" name="内容占位符 1"/>
          <p:cNvSpPr>
            <a:spLocks noGrp="1"/>
          </p:cNvSpPr>
          <p:nvPr>
            <p:ph/>
          </p:nvPr>
        </p:nvSpPr>
        <p:spPr>
          <a:xfrm>
            <a:off x="668867" y="432556"/>
            <a:ext cx="10854267" cy="5903329"/>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a:xfrm>
            <a:off x="880535" y="6351130"/>
            <a:ext cx="2698751" cy="316318"/>
          </a:xfrm>
        </p:spPr>
        <p:txBody>
          <a:bodyPr/>
          <a:lstStyle>
            <a:lvl1pPr>
              <a:defRPr/>
            </a:lvl1pPr>
          </a:lstStyle>
          <a:p>
            <a:fld id="{760FBDFE-C587-4B4C-A407-44438C67B59E}" type="datetimeFigureOut">
              <a:rPr lang="zh-CN" altLang="en-US"/>
            </a:fld>
            <a:endParaRPr lang="zh-CN" altLang="en-US"/>
          </a:p>
        </p:txBody>
      </p:sp>
      <p:sp>
        <p:nvSpPr>
          <p:cNvPr id="4" name="页脚占位符 3"/>
          <p:cNvSpPr>
            <a:spLocks noGrp="1"/>
          </p:cNvSpPr>
          <p:nvPr>
            <p:ph type="ftr" sz="quarter" idx="11"/>
          </p:nvPr>
        </p:nvSpPr>
        <p:spPr>
          <a:xfrm>
            <a:off x="4116919" y="6351130"/>
            <a:ext cx="3958167" cy="316318"/>
          </a:xfrm>
        </p:spPr>
        <p:txBody>
          <a:bodyPr/>
          <a:lstStyle>
            <a:lvl1pPr>
              <a:defRPr/>
            </a:lvl1pPr>
          </a:lstStyle>
          <a:p>
            <a:endParaRPr lang="zh-CN" altLang="en-US"/>
          </a:p>
        </p:txBody>
      </p:sp>
      <p:sp>
        <p:nvSpPr>
          <p:cNvPr id="5" name="灯片编号占位符 4"/>
          <p:cNvSpPr>
            <a:spLocks noGrp="1"/>
          </p:cNvSpPr>
          <p:nvPr>
            <p:ph type="sldNum" sz="quarter" idx="12"/>
          </p:nvPr>
        </p:nvSpPr>
        <p:spPr>
          <a:xfrm>
            <a:off x="8610600" y="6351130"/>
            <a:ext cx="2700867" cy="316318"/>
          </a:xfrm>
        </p:spPr>
        <p:txBody>
          <a:bodyPr/>
          <a:lstStyle>
            <a:lvl1pPr>
              <a:defRPr/>
            </a:lvl1pPr>
          </a:lstStyle>
          <a:p>
            <a:fld id="{F59583FD-75AD-4546-A9CB-673AA7DA6502}" type="slidenum">
              <a:rPr lang="zh-CN" altLang="en-US"/>
            </a:fld>
            <a:endParaRPr lang="en-US" altLang="zh-CN"/>
          </a:p>
        </p:txBody>
      </p:sp>
    </p:spTree>
  </p:cSld>
  <p:clrMapOvr>
    <a:masterClrMapping/>
  </p:clrMapOvr>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5" Type="http://schemas.openxmlformats.org/officeDocument/2006/relationships/theme" Target="../theme/theme2.xml"/><Relationship Id="rId14" Type="http://schemas.openxmlformats.org/officeDocument/2006/relationships/slideLayout" Target="../slideLayouts/slideLayout25.xml"/><Relationship Id="rId13" Type="http://schemas.openxmlformats.org/officeDocument/2006/relationships/slideLayout" Target="../slideLayouts/slideLayout24.xml"/><Relationship Id="rId12" Type="http://schemas.openxmlformats.org/officeDocument/2006/relationships/slideLayout" Target="../slideLayouts/slideLayout23.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4.xml"/><Relationship Id="rId8" Type="http://schemas.openxmlformats.org/officeDocument/2006/relationships/slideLayout" Target="../slideLayouts/slideLayout33.xml"/><Relationship Id="rId7" Type="http://schemas.openxmlformats.org/officeDocument/2006/relationships/slideLayout" Target="../slideLayouts/slideLayout32.xml"/><Relationship Id="rId6" Type="http://schemas.openxmlformats.org/officeDocument/2006/relationships/slideLayout" Target="../slideLayouts/slideLayout31.xml"/><Relationship Id="rId5" Type="http://schemas.openxmlformats.org/officeDocument/2006/relationships/slideLayout" Target="../slideLayouts/slideLayout30.xml"/><Relationship Id="rId4" Type="http://schemas.openxmlformats.org/officeDocument/2006/relationships/slideLayout" Target="../slideLayouts/slideLayout29.xml"/><Relationship Id="rId3" Type="http://schemas.openxmlformats.org/officeDocument/2006/relationships/slideLayout" Target="../slideLayouts/slideLayout28.xml"/><Relationship Id="rId2" Type="http://schemas.openxmlformats.org/officeDocument/2006/relationships/slideLayout" Target="../slideLayouts/slideLayout27.xml"/><Relationship Id="rId13" Type="http://schemas.openxmlformats.org/officeDocument/2006/relationships/theme" Target="../theme/theme3.xml"/><Relationship Id="rId12" Type="http://schemas.openxmlformats.org/officeDocument/2006/relationships/slideLayout" Target="../slideLayouts/slideLayout37.xml"/><Relationship Id="rId11" Type="http://schemas.openxmlformats.org/officeDocument/2006/relationships/slideLayout" Target="../slideLayouts/slideLayout36.xml"/><Relationship Id="rId10" Type="http://schemas.openxmlformats.org/officeDocument/2006/relationships/slideLayout" Target="../slideLayouts/slideLayout35.xml"/><Relationship Id="rId1"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solidFill>
          <a:schemeClr val="accent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378" y="908050"/>
            <a:ext cx="10973562"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zh-CN"/>
              <a:t>单击此处编辑母版标题样式</a:t>
            </a:r>
            <a:endParaRPr lang="zh-CN"/>
          </a:p>
        </p:txBody>
      </p:sp>
      <p:sp>
        <p:nvSpPr>
          <p:cNvPr id="1027" name="Rectangle 3"/>
          <p:cNvSpPr>
            <a:spLocks noGrp="1" noChangeArrowheads="1"/>
          </p:cNvSpPr>
          <p:nvPr>
            <p:ph type="body" idx="1"/>
          </p:nvPr>
        </p:nvSpPr>
        <p:spPr bwMode="auto">
          <a:xfrm>
            <a:off x="609378" y="1600200"/>
            <a:ext cx="10973562"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t>单击此处编辑母版文本样式</a:t>
            </a:r>
            <a:endParaRPr lang="zh-CN"/>
          </a:p>
          <a:p>
            <a:pPr lvl="1"/>
            <a:r>
              <a:rPr lang="zh-CN"/>
              <a:t>第二级</a:t>
            </a:r>
            <a:endParaRPr lang="zh-CN"/>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transition spd="slow" advTm="4111">
    <p:random/>
  </p:transition>
  <p:txStyles>
    <p:titleStyle>
      <a:lvl1pPr algn="l" rtl="0" eaLnBrk="1" fontAlgn="base" hangingPunct="1">
        <a:spcBef>
          <a:spcPct val="0"/>
        </a:spcBef>
        <a:spcAft>
          <a:spcPct val="0"/>
        </a:spcAft>
        <a:defRPr sz="2400">
          <a:solidFill>
            <a:schemeClr val="accent1"/>
          </a:solidFill>
          <a:latin typeface="+mj-lt"/>
          <a:ea typeface="+mj-ea"/>
          <a:cs typeface="+mj-cs"/>
        </a:defRPr>
      </a:lvl1pPr>
      <a:lvl2pPr algn="l" rtl="0" eaLnBrk="1" fontAlgn="base" hangingPunct="1">
        <a:spcBef>
          <a:spcPct val="0"/>
        </a:spcBef>
        <a:spcAft>
          <a:spcPct val="0"/>
        </a:spcAft>
        <a:defRPr sz="2400">
          <a:solidFill>
            <a:schemeClr val="tx2"/>
          </a:solidFill>
          <a:latin typeface="Arial" panose="020B0604020202020204" pitchFamily="34" charset="0"/>
          <a:ea typeface="微软雅黑" panose="020B0503020204020204" charset="-122"/>
        </a:defRPr>
      </a:lvl2pPr>
      <a:lvl3pPr algn="l" rtl="0" eaLnBrk="1" fontAlgn="base" hangingPunct="1">
        <a:spcBef>
          <a:spcPct val="0"/>
        </a:spcBef>
        <a:spcAft>
          <a:spcPct val="0"/>
        </a:spcAft>
        <a:defRPr sz="2400">
          <a:solidFill>
            <a:schemeClr val="tx2"/>
          </a:solidFill>
          <a:latin typeface="Arial" panose="020B0604020202020204" pitchFamily="34" charset="0"/>
          <a:ea typeface="微软雅黑" panose="020B0503020204020204" charset="-122"/>
        </a:defRPr>
      </a:lvl3pPr>
      <a:lvl4pPr algn="l" rtl="0" eaLnBrk="1" fontAlgn="base" hangingPunct="1">
        <a:spcBef>
          <a:spcPct val="0"/>
        </a:spcBef>
        <a:spcAft>
          <a:spcPct val="0"/>
        </a:spcAft>
        <a:defRPr sz="2400">
          <a:solidFill>
            <a:schemeClr val="tx2"/>
          </a:solidFill>
          <a:latin typeface="Arial" panose="020B0604020202020204" pitchFamily="34" charset="0"/>
          <a:ea typeface="微软雅黑" panose="020B0503020204020204" charset="-122"/>
        </a:defRPr>
      </a:lvl4pPr>
      <a:lvl5pPr algn="l" rtl="0" eaLnBrk="1" fontAlgn="base" hangingPunct="1">
        <a:spcBef>
          <a:spcPct val="0"/>
        </a:spcBef>
        <a:spcAft>
          <a:spcPct val="0"/>
        </a:spcAft>
        <a:defRPr sz="2400">
          <a:solidFill>
            <a:schemeClr val="tx2"/>
          </a:solidFill>
          <a:latin typeface="Arial" panose="020B0604020202020204" pitchFamily="34" charset="0"/>
          <a:ea typeface="微软雅黑" panose="020B0503020204020204" charset="-122"/>
        </a:defRPr>
      </a:lvl5pPr>
      <a:lvl6pPr marL="457200" algn="l" rtl="0" eaLnBrk="1" fontAlgn="base" hangingPunct="1">
        <a:spcBef>
          <a:spcPct val="0"/>
        </a:spcBef>
        <a:spcAft>
          <a:spcPct val="0"/>
        </a:spcAft>
        <a:defRPr sz="2400">
          <a:solidFill>
            <a:schemeClr val="tx2"/>
          </a:solidFill>
          <a:latin typeface="Arial" panose="020B0604020202020204" pitchFamily="34" charset="0"/>
          <a:ea typeface="微软雅黑" panose="020B0503020204020204" charset="-122"/>
        </a:defRPr>
      </a:lvl6pPr>
      <a:lvl7pPr marL="914400" algn="l" rtl="0" eaLnBrk="1" fontAlgn="base" hangingPunct="1">
        <a:spcBef>
          <a:spcPct val="0"/>
        </a:spcBef>
        <a:spcAft>
          <a:spcPct val="0"/>
        </a:spcAft>
        <a:defRPr sz="2400">
          <a:solidFill>
            <a:schemeClr val="tx2"/>
          </a:solidFill>
          <a:latin typeface="Arial" panose="020B0604020202020204" pitchFamily="34" charset="0"/>
          <a:ea typeface="微软雅黑" panose="020B0503020204020204" charset="-122"/>
        </a:defRPr>
      </a:lvl7pPr>
      <a:lvl8pPr marL="1371600" algn="l" rtl="0" eaLnBrk="1" fontAlgn="base" hangingPunct="1">
        <a:spcBef>
          <a:spcPct val="0"/>
        </a:spcBef>
        <a:spcAft>
          <a:spcPct val="0"/>
        </a:spcAft>
        <a:defRPr sz="2400">
          <a:solidFill>
            <a:schemeClr val="tx2"/>
          </a:solidFill>
          <a:latin typeface="Arial" panose="020B0604020202020204" pitchFamily="34" charset="0"/>
          <a:ea typeface="微软雅黑" panose="020B0503020204020204" charset="-122"/>
        </a:defRPr>
      </a:lvl8pPr>
      <a:lvl9pPr marL="1828800" algn="l" rtl="0" eaLnBrk="1" fontAlgn="base" hangingPunct="1">
        <a:spcBef>
          <a:spcPct val="0"/>
        </a:spcBef>
        <a:spcAft>
          <a:spcPct val="0"/>
        </a:spcAft>
        <a:defRPr sz="2400">
          <a:solidFill>
            <a:schemeClr val="tx2"/>
          </a:solidFill>
          <a:latin typeface="Arial" panose="020B0604020202020204" pitchFamily="34" charset="0"/>
          <a:ea typeface="微软雅黑" panose="020B0503020204020204" charset="-122"/>
        </a:defRPr>
      </a:lvl9pPr>
    </p:titleStyle>
    <p:bodyStyle>
      <a:lvl1pPr marL="342900" indent="-342900" algn="l" rtl="0" eaLnBrk="1" fontAlgn="base" hangingPunct="1">
        <a:spcBef>
          <a:spcPct val="20000"/>
        </a:spcBef>
        <a:spcAft>
          <a:spcPct val="0"/>
        </a:spcAft>
        <a:buChar char="•"/>
        <a:defRPr sz="2000">
          <a:solidFill>
            <a:schemeClr val="accent1"/>
          </a:solidFill>
          <a:latin typeface="+mn-lt"/>
          <a:ea typeface="+mn-ea"/>
          <a:cs typeface="+mn-cs"/>
        </a:defRPr>
      </a:lvl1pPr>
      <a:lvl2pPr marL="742950" indent="-285750" algn="l" rtl="0" eaLnBrk="1" fontAlgn="base" hangingPunct="1">
        <a:spcBef>
          <a:spcPct val="20000"/>
        </a:spcBef>
        <a:spcAft>
          <a:spcPct val="0"/>
        </a:spcAft>
        <a:buChar char="–"/>
        <a:defRPr sz="2000">
          <a:solidFill>
            <a:schemeClr val="accent1"/>
          </a:solidFill>
          <a:latin typeface="+mn-lt"/>
          <a:ea typeface="仿宋_GB2312" pitchFamily="49" charset="-122"/>
        </a:defRPr>
      </a:lvl2pPr>
      <a:lvl3pPr marL="1142365" indent="-228600" algn="l" rtl="0" eaLnBrk="1" fontAlgn="base" hangingPunct="1">
        <a:spcBef>
          <a:spcPct val="20000"/>
        </a:spcBef>
        <a:spcAft>
          <a:spcPct val="0"/>
        </a:spcAft>
        <a:buChar char="•"/>
        <a:defRPr sz="2400">
          <a:solidFill>
            <a:schemeClr val="tx1"/>
          </a:solidFill>
          <a:latin typeface="+mn-lt"/>
          <a:ea typeface="宋体" panose="02010600030101010101" pitchFamily="2" charset="-122"/>
        </a:defRPr>
      </a:lvl3pPr>
      <a:lvl4pPr marL="1599565" indent="-228600" algn="l" rtl="0" eaLnBrk="1" fontAlgn="base" hangingPunct="1">
        <a:spcBef>
          <a:spcPct val="20000"/>
        </a:spcBef>
        <a:spcAft>
          <a:spcPct val="0"/>
        </a:spcAft>
        <a:buChar char="–"/>
        <a:defRPr sz="2000">
          <a:solidFill>
            <a:schemeClr val="tx1"/>
          </a:solidFill>
          <a:latin typeface="+mn-lt"/>
          <a:ea typeface="宋体" panose="02010600030101010101" pitchFamily="2" charset="-122"/>
        </a:defRPr>
      </a:lvl4pPr>
      <a:lvl5pPr marL="2056765" indent="-228600" algn="l" rtl="0" eaLnBrk="1" fontAlgn="base" hangingPunct="1">
        <a:spcBef>
          <a:spcPct val="20000"/>
        </a:spcBef>
        <a:spcAft>
          <a:spcPct val="0"/>
        </a:spcAft>
        <a:buChar char="»"/>
        <a:defRPr sz="2000">
          <a:solidFill>
            <a:schemeClr val="tx1"/>
          </a:solidFill>
          <a:latin typeface="+mn-lt"/>
          <a:ea typeface="宋体" panose="02010600030101010101" pitchFamily="2" charset="-122"/>
        </a:defRPr>
      </a:lvl5pPr>
      <a:lvl6pPr marL="2513965" indent="-228600" algn="l" rtl="0" eaLnBrk="1" fontAlgn="base" hangingPunct="1">
        <a:spcBef>
          <a:spcPct val="20000"/>
        </a:spcBef>
        <a:spcAft>
          <a:spcPct val="0"/>
        </a:spcAft>
        <a:buChar char="»"/>
        <a:defRPr sz="2000">
          <a:solidFill>
            <a:schemeClr val="tx1"/>
          </a:solidFill>
          <a:latin typeface="+mn-lt"/>
          <a:ea typeface="宋体" panose="02010600030101010101" pitchFamily="2" charset="-122"/>
        </a:defRPr>
      </a:lvl6pPr>
      <a:lvl7pPr marL="2970530" indent="-228600" algn="l" rtl="0" eaLnBrk="1" fontAlgn="base" hangingPunct="1">
        <a:spcBef>
          <a:spcPct val="20000"/>
        </a:spcBef>
        <a:spcAft>
          <a:spcPct val="0"/>
        </a:spcAft>
        <a:buChar char="»"/>
        <a:defRPr sz="2000">
          <a:solidFill>
            <a:schemeClr val="tx1"/>
          </a:solidFill>
          <a:latin typeface="+mn-lt"/>
          <a:ea typeface="宋体" panose="02010600030101010101" pitchFamily="2" charset="-122"/>
        </a:defRPr>
      </a:lvl7pPr>
      <a:lvl8pPr marL="3427730" indent="-228600" algn="l" rtl="0" eaLnBrk="1" fontAlgn="base" hangingPunct="1">
        <a:spcBef>
          <a:spcPct val="20000"/>
        </a:spcBef>
        <a:spcAft>
          <a:spcPct val="0"/>
        </a:spcAft>
        <a:buChar char="»"/>
        <a:defRPr sz="2000">
          <a:solidFill>
            <a:schemeClr val="tx1"/>
          </a:solidFill>
          <a:latin typeface="+mn-lt"/>
          <a:ea typeface="宋体" panose="02010600030101010101" pitchFamily="2" charset="-122"/>
        </a:defRPr>
      </a:lvl8pPr>
      <a:lvl9pPr marL="3884930" indent="-228600" algn="l" rtl="0" eaLnBrk="1" fontAlgn="base" hangingPunct="1">
        <a:spcBef>
          <a:spcPct val="20000"/>
        </a:spcBef>
        <a:spcAft>
          <a:spcPct val="0"/>
        </a:spcAft>
        <a:buChar char="»"/>
        <a:defRPr sz="2000">
          <a:solidFill>
            <a:schemeClr val="tx1"/>
          </a:solidFill>
          <a:latin typeface="+mn-lt"/>
          <a:ea typeface="宋体" panose="02010600030101010101" pitchFamily="2" charset="-122"/>
        </a:defRPr>
      </a:lvl9pPr>
    </p:bodyStyle>
    <p:other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3765" algn="l" defTabSz="913765" rtl="0" eaLnBrk="1" latinLnBrk="0" hangingPunct="1">
        <a:defRPr sz="1800" kern="1200">
          <a:solidFill>
            <a:schemeClr val="tx1"/>
          </a:solidFill>
          <a:latin typeface="+mn-lt"/>
          <a:ea typeface="+mn-ea"/>
          <a:cs typeface="+mn-cs"/>
        </a:defRPr>
      </a:lvl3pPr>
      <a:lvl4pPr marL="1370965" algn="l" defTabSz="913765" rtl="0" eaLnBrk="1" latinLnBrk="0" hangingPunct="1">
        <a:defRPr sz="1800" kern="1200">
          <a:solidFill>
            <a:schemeClr val="tx1"/>
          </a:solidFill>
          <a:latin typeface="+mn-lt"/>
          <a:ea typeface="+mn-ea"/>
          <a:cs typeface="+mn-cs"/>
        </a:defRPr>
      </a:lvl4pPr>
      <a:lvl5pPr marL="1828165" algn="l" defTabSz="913765" rtl="0" eaLnBrk="1" latinLnBrk="0" hangingPunct="1">
        <a:defRPr sz="1800" kern="1200">
          <a:solidFill>
            <a:schemeClr val="tx1"/>
          </a:solidFill>
          <a:latin typeface="+mn-lt"/>
          <a:ea typeface="+mn-ea"/>
          <a:cs typeface="+mn-cs"/>
        </a:defRPr>
      </a:lvl5pPr>
      <a:lvl6pPr marL="2285365" algn="l" defTabSz="913765" rtl="0" eaLnBrk="1" latinLnBrk="0" hangingPunct="1">
        <a:defRPr sz="1800" kern="1200">
          <a:solidFill>
            <a:schemeClr val="tx1"/>
          </a:solidFill>
          <a:latin typeface="+mn-lt"/>
          <a:ea typeface="+mn-ea"/>
          <a:cs typeface="+mn-cs"/>
        </a:defRPr>
      </a:lvl6pPr>
      <a:lvl7pPr marL="2741930" algn="l" defTabSz="913765" rtl="0" eaLnBrk="1" latinLnBrk="0" hangingPunct="1">
        <a:defRPr sz="1800" kern="1200">
          <a:solidFill>
            <a:schemeClr val="tx1"/>
          </a:solidFill>
          <a:latin typeface="+mn-lt"/>
          <a:ea typeface="+mn-ea"/>
          <a:cs typeface="+mn-cs"/>
        </a:defRPr>
      </a:lvl7pPr>
      <a:lvl8pPr marL="3199130" algn="l" defTabSz="913765" rtl="0" eaLnBrk="1" latinLnBrk="0" hangingPunct="1">
        <a:defRPr sz="1800" kern="1200">
          <a:solidFill>
            <a:schemeClr val="tx1"/>
          </a:solidFill>
          <a:latin typeface="+mn-lt"/>
          <a:ea typeface="+mn-ea"/>
          <a:cs typeface="+mn-cs"/>
        </a:defRPr>
      </a:lvl8pPr>
      <a:lvl9pPr marL="3656330" algn="l" defTabSz="913765"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600200"/>
            <a:ext cx="10972800" cy="4525963"/>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609600" y="6356350"/>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DD3DAE-9C2A-4B9C-B35A-C4188754B353}" type="datetimeFigureOut">
              <a:rPr lang="zh-CN" altLang="en-US" smtClean="0"/>
            </a:fld>
            <a:endParaRPr lang="zh-CN" altLang="en-US"/>
          </a:p>
        </p:txBody>
      </p:sp>
      <p:sp>
        <p:nvSpPr>
          <p:cNvPr id="5" name="页脚占位符 4"/>
          <p:cNvSpPr>
            <a:spLocks noGrp="1"/>
          </p:cNvSpPr>
          <p:nvPr>
            <p:ph type="ftr" sz="quarter" idx="3"/>
          </p:nvPr>
        </p:nvSpPr>
        <p:spPr>
          <a:xfrm>
            <a:off x="4165600" y="6356350"/>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7600" y="6356350"/>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FC9495A-8E6B-444C-8C11-CE948D930455}"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Ls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xml"/><Relationship Id="rId1" Type="http://schemas.openxmlformats.org/officeDocument/2006/relationships/image" Target="../media/image15.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6.jpeg"/><Relationship Id="rId1" Type="http://schemas.openxmlformats.org/officeDocument/2006/relationships/hyperlink" Target="file:///C:\Documents%20and%20Settings\Administrator\Local%20Settings\Temp\&#8220;&#19977;&#35282;&#36152;&#26131;&#8221;&#31034;&#24847;&#22270;.swf" TargetMode="Externa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7.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xml"/><Relationship Id="rId1" Type="http://schemas.openxmlformats.org/officeDocument/2006/relationships/image" Target="../media/image18.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3.xml"/><Relationship Id="rId1" Type="http://schemas.openxmlformats.org/officeDocument/2006/relationships/image" Target="../media/image19.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4.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0.png"/></Relationships>
</file>

<file path=ppt/slides/_rels/slide11.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image" Target="../media/image24.png"/><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7.png"/><Relationship Id="rId1" Type="http://schemas.openxmlformats.org/officeDocument/2006/relationships/image" Target="../media/image26.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5.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8.jpeg"/><Relationship Id="rId1" Type="http://schemas.openxmlformats.org/officeDocument/2006/relationships/image" Target="../media/image2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30.png"/><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image" Target="../media/image18.jpe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7.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1.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32.xml"/><Relationship Id="rId2" Type="http://schemas.openxmlformats.org/officeDocument/2006/relationships/image" Target="../media/image33.png"/><Relationship Id="rId1" Type="http://schemas.openxmlformats.org/officeDocument/2006/relationships/image" Target="../media/image32.pn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5.png"/></Relationships>
</file>

<file path=ppt/slides/_rels/slide28.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openxmlformats.org/officeDocument/2006/relationships/image" Target="../media/image40.png"/><Relationship Id="rId4" Type="http://schemas.openxmlformats.org/officeDocument/2006/relationships/image" Target="../media/image39.png"/><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4"/>
          <p:cNvSpPr txBox="1"/>
          <p:nvPr/>
        </p:nvSpPr>
        <p:spPr>
          <a:xfrm>
            <a:off x="2042458" y="2815029"/>
            <a:ext cx="8107680" cy="645160"/>
          </a:xfrm>
          <a:prstGeom prst="rect">
            <a:avLst/>
          </a:prstGeom>
          <a:noFill/>
        </p:spPr>
        <p:txBody>
          <a:bodyPr wrap="square" rtlCol="0">
            <a:spAutoFit/>
          </a:bodyPr>
          <a:lstStyle/>
          <a:p>
            <a:pPr algn="ctr"/>
            <a:r>
              <a:rPr lang="zh-CN" altLang="en-US" sz="3600">
                <a:solidFill>
                  <a:srgbClr val="FF0000"/>
                </a:solidFill>
                <a:effectLst>
                  <a:glow rad="228600">
                    <a:srgbClr val="ED7D31">
                      <a:satMod val="175000"/>
                      <a:alpha val="40000"/>
                    </a:srgbClr>
                  </a:glow>
                </a:effectLst>
                <a:latin typeface="楷体" panose="02010609060101010101" charset="-122"/>
                <a:ea typeface="楷体" panose="02010609060101010101" charset="-122"/>
                <a:cs typeface="楷体" panose="02010609060101010101" charset="-122"/>
                <a:sym typeface="+mn-ea"/>
              </a:rPr>
              <a:t>第12课　资本主义世界殖民体系的形成</a:t>
            </a:r>
            <a:endParaRPr lang="zh-CN" altLang="en-US" sz="3600">
              <a:solidFill>
                <a:srgbClr val="FF0000"/>
              </a:solidFill>
              <a:effectLst>
                <a:glow rad="228600">
                  <a:srgbClr val="ED7D31">
                    <a:satMod val="175000"/>
                    <a:alpha val="40000"/>
                  </a:srgbClr>
                </a:glow>
              </a:effectLst>
              <a:latin typeface="楷体" panose="02010609060101010101" charset="-122"/>
              <a:ea typeface="楷体" panose="02010609060101010101" charset="-122"/>
              <a:cs typeface="楷体" panose="02010609060101010101" charset="-122"/>
              <a:sym typeface="+mn-ea"/>
            </a:endParaRPr>
          </a:p>
        </p:txBody>
      </p:sp>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文本框 13"/>
          <p:cNvSpPr txBox="1"/>
          <p:nvPr/>
        </p:nvSpPr>
        <p:spPr>
          <a:xfrm>
            <a:off x="5368925" y="37465"/>
            <a:ext cx="6625590" cy="700405"/>
          </a:xfrm>
          <a:prstGeom prst="rect">
            <a:avLst/>
          </a:prstGeom>
          <a:solidFill>
            <a:schemeClr val="accent1">
              <a:lumMod val="60000"/>
              <a:lumOff val="40000"/>
            </a:schemeClr>
          </a:solidFill>
          <a:ln w="9525">
            <a:noFill/>
          </a:ln>
        </p:spPr>
        <p:txBody>
          <a:bodyPr wrap="square">
            <a:spAutoFit/>
          </a:bodyPr>
          <a:lstStyle/>
          <a:p>
            <a:pPr indent="0">
              <a:lnSpc>
                <a:spcPct val="90000"/>
              </a:lnSpc>
              <a:spcBef>
                <a:spcPct val="0"/>
              </a:spcBef>
              <a:spcAft>
                <a:spcPct val="0"/>
              </a:spcAft>
            </a:pPr>
            <a:r>
              <a:rPr lang="zh-CN" sz="2200" b="0">
                <a:solidFill>
                  <a:srgbClr val="000000"/>
                </a:solidFill>
                <a:ea typeface="宋体" panose="02010600030101010101" pitchFamily="2" charset="-122"/>
              </a:rPr>
              <a:t>拉丁美洲，指今天美国以南的所有美洲地区。这一地区曾经长期沦为西班牙和菊萄牙的殖民地，以西班牙</a:t>
            </a:r>
            <a:endParaRPr lang="zh-CN" altLang="en-US" sz="2200"/>
          </a:p>
        </p:txBody>
      </p:sp>
      <p:sp>
        <p:nvSpPr>
          <p:cNvPr id="16" name="文本框 15"/>
          <p:cNvSpPr txBox="1"/>
          <p:nvPr/>
        </p:nvSpPr>
        <p:spPr>
          <a:xfrm>
            <a:off x="339725" y="142240"/>
            <a:ext cx="4680585" cy="521970"/>
          </a:xfrm>
          <a:prstGeom prst="rect">
            <a:avLst/>
          </a:prstGeom>
          <a:gradFill>
            <a:gsLst>
              <a:gs pos="0">
                <a:srgbClr val="012D86"/>
              </a:gs>
              <a:gs pos="100000">
                <a:srgbClr val="0E2557"/>
              </a:gs>
            </a:gsLst>
            <a:lin ang="5400000" scaled="0"/>
          </a:gradFill>
        </p:spPr>
        <p:txBody>
          <a:bodyPr wrap="square" rtlCol="0" anchor="t">
            <a:spAutoFit/>
          </a:bodyPr>
          <a:lstStyle/>
          <a:p>
            <a:r>
              <a:rPr lang="zh-CN" altLang="en-US" sz="2800" spc="300">
                <a:solidFill>
                  <a:srgbClr val="FFFF00"/>
                </a:solidFill>
                <a:latin typeface="黑体" panose="02010609060101010101" charset="-122"/>
                <a:ea typeface="黑体" panose="02010609060101010101" charset="-122"/>
                <a:sym typeface="+mn-ea"/>
              </a:rPr>
              <a:t>一、</a:t>
            </a:r>
            <a:r>
              <a:rPr lang="zh-CN" altLang="zh-CN" sz="2800" spc="300">
                <a:solidFill>
                  <a:srgbClr val="FFFF00"/>
                </a:solidFill>
                <a:latin typeface="黑体" panose="02010609060101010101" charset="-122"/>
                <a:ea typeface="黑体" panose="02010609060101010101" charset="-122"/>
                <a:sym typeface="微软雅黑 Light" panose="020B0502040204020203" pitchFamily="34" charset="-122"/>
              </a:rPr>
              <a:t>拉丁美洲的殖民地化</a:t>
            </a:r>
            <a:endParaRPr lang="zh-CN" altLang="zh-CN" sz="2800" spc="300">
              <a:solidFill>
                <a:srgbClr val="FFFF00"/>
              </a:solidFill>
              <a:latin typeface="黑体" panose="02010609060101010101" charset="-122"/>
              <a:ea typeface="黑体" panose="02010609060101010101" charset="-122"/>
              <a:sym typeface="微软雅黑 Light" panose="020B0502040204020203" pitchFamily="34" charset="-122"/>
            </a:endParaRPr>
          </a:p>
        </p:txBody>
      </p:sp>
      <p:pic>
        <p:nvPicPr>
          <p:cNvPr id="6" name="图片 5"/>
          <p:cNvPicPr>
            <a:picLocks noChangeAspect="1"/>
          </p:cNvPicPr>
          <p:nvPr/>
        </p:nvPicPr>
        <p:blipFill>
          <a:blip r:embed="rId1"/>
          <a:stretch>
            <a:fillRect/>
          </a:stretch>
        </p:blipFill>
        <p:spPr>
          <a:xfrm>
            <a:off x="9271635" y="2968625"/>
            <a:ext cx="2823210" cy="3573780"/>
          </a:xfrm>
          <a:prstGeom prst="rect">
            <a:avLst/>
          </a:prstGeom>
        </p:spPr>
      </p:pic>
      <p:graphicFrame>
        <p:nvGraphicFramePr>
          <p:cNvPr id="11" name="表格 10"/>
          <p:cNvGraphicFramePr>
            <a:graphicFrameLocks noGrp="1"/>
          </p:cNvGraphicFramePr>
          <p:nvPr>
            <p:custDataLst>
              <p:tags r:id="rId2"/>
            </p:custDataLst>
          </p:nvPr>
        </p:nvGraphicFramePr>
        <p:xfrm>
          <a:off x="263525" y="711200"/>
          <a:ext cx="8908415" cy="5867400"/>
        </p:xfrm>
        <a:graphic>
          <a:graphicData uri="http://schemas.openxmlformats.org/drawingml/2006/table">
            <a:tbl>
              <a:tblPr firstRow="1" bandRow="1">
                <a:tableStyleId>{5C22544A-7EE6-4342-B048-85BDC9FD1C3A}</a:tableStyleId>
              </a:tblPr>
              <a:tblGrid>
                <a:gridCol w="735965"/>
                <a:gridCol w="3894455"/>
                <a:gridCol w="4277995"/>
              </a:tblGrid>
              <a:tr h="365760">
                <a:tc>
                  <a:txBody>
                    <a:bodyPr wrap="square"/>
                    <a:lstStyle/>
                    <a:p>
                      <a:pPr algn="ctr">
                        <a:buNone/>
                      </a:pPr>
                      <a:r>
                        <a:rPr lang="zh-CN" altLang="en-US" sz="1800">
                          <a:solidFill>
                            <a:schemeClr val="tx1"/>
                          </a:solidFill>
                          <a:latin typeface="黑体" panose="02010609060101010101" charset="-122"/>
                          <a:ea typeface="黑体" panose="02010609060101010101" charset="-122"/>
                          <a:sym typeface="+mn-ea"/>
                        </a:rPr>
                        <a:t>国家</a:t>
                      </a:r>
                      <a:endParaRPr lang="zh-CN" altLang="en-US" sz="1800">
                        <a:solidFill>
                          <a:schemeClr val="tx1"/>
                        </a:solidFill>
                        <a:latin typeface="黑体" panose="02010609060101010101" charset="-122"/>
                        <a:ea typeface="黑体" panose="02010609060101010101" charset="-122"/>
                        <a:sym typeface="+mn-ea"/>
                      </a:endParaRPr>
                    </a:p>
                  </a:txBody>
                  <a:tcPr vert="horz" anchor="ctr">
                    <a:solidFill>
                      <a:schemeClr val="accent2">
                        <a:lumMod val="60000"/>
                        <a:lumOff val="40000"/>
                      </a:schemeClr>
                    </a:solidFill>
                  </a:tcPr>
                </a:tc>
                <a:tc>
                  <a:txBody>
                    <a:bodyPr wrap="square"/>
                    <a:lstStyle/>
                    <a:p>
                      <a:pPr algn="ctr">
                        <a:buNone/>
                      </a:pPr>
                      <a:r>
                        <a:rPr lang="zh-CN" altLang="en-US">
                          <a:solidFill>
                            <a:schemeClr val="tx1"/>
                          </a:solidFill>
                          <a:latin typeface="黑体" panose="02010609060101010101" charset="-122"/>
                          <a:ea typeface="黑体" panose="02010609060101010101" charset="-122"/>
                        </a:rPr>
                        <a:t>西 班 牙</a:t>
                      </a:r>
                      <a:endParaRPr lang="zh-CN" altLang="en-US">
                        <a:solidFill>
                          <a:schemeClr val="tx1"/>
                        </a:solidFill>
                        <a:latin typeface="黑体" panose="02010609060101010101" charset="-122"/>
                        <a:ea typeface="黑体" panose="02010609060101010101" charset="-122"/>
                      </a:endParaRPr>
                    </a:p>
                  </a:txBody>
                  <a:tcPr vert="horz" anchor="ctr">
                    <a:solidFill>
                      <a:schemeClr val="accent2">
                        <a:lumMod val="60000"/>
                        <a:lumOff val="40000"/>
                      </a:schemeClr>
                    </a:solidFill>
                  </a:tcPr>
                </a:tc>
                <a:tc>
                  <a:txBody>
                    <a:bodyPr wrap="square"/>
                    <a:lstStyle/>
                    <a:p>
                      <a:pPr algn="ctr">
                        <a:buNone/>
                      </a:pPr>
                      <a:r>
                        <a:rPr lang="zh-CN" altLang="en-US">
                          <a:solidFill>
                            <a:schemeClr val="tx1"/>
                          </a:solidFill>
                          <a:latin typeface="黑体" panose="02010609060101010101" charset="-122"/>
                          <a:ea typeface="黑体" panose="02010609060101010101" charset="-122"/>
                        </a:rPr>
                        <a:t>葡 萄 牙</a:t>
                      </a:r>
                      <a:endParaRPr lang="zh-CN" altLang="en-US">
                        <a:solidFill>
                          <a:schemeClr val="tx1"/>
                        </a:solidFill>
                        <a:latin typeface="黑体" panose="02010609060101010101" charset="-122"/>
                        <a:ea typeface="黑体" panose="02010609060101010101" charset="-122"/>
                      </a:endParaRPr>
                    </a:p>
                  </a:txBody>
                  <a:tcPr vert="horz" anchor="ctr">
                    <a:solidFill>
                      <a:schemeClr val="accent2">
                        <a:lumMod val="60000"/>
                        <a:lumOff val="40000"/>
                      </a:schemeClr>
                    </a:solidFill>
                  </a:tcPr>
                </a:tc>
              </a:tr>
              <a:tr h="638175">
                <a:tc>
                  <a:txBody>
                    <a:bodyPr wrap="square"/>
                    <a:lstStyle/>
                    <a:p>
                      <a:pPr algn="ctr">
                        <a:buNone/>
                      </a:pPr>
                      <a:r>
                        <a:rPr lang="zh-CN" altLang="en-US" sz="1800">
                          <a:solidFill>
                            <a:schemeClr val="tx1"/>
                          </a:solidFill>
                          <a:latin typeface="黑体" panose="02010609060101010101" charset="-122"/>
                          <a:ea typeface="黑体" panose="02010609060101010101" charset="-122"/>
                          <a:sym typeface="+mn-ea"/>
                        </a:rPr>
                        <a:t>时间</a:t>
                      </a:r>
                      <a:endParaRPr lang="zh-CN" altLang="en-US" sz="1800">
                        <a:solidFill>
                          <a:schemeClr val="tx1"/>
                        </a:solidFill>
                        <a:latin typeface="黑体" panose="02010609060101010101" charset="-122"/>
                        <a:ea typeface="黑体" panose="02010609060101010101" charset="-122"/>
                        <a:sym typeface="+mn-ea"/>
                      </a:endParaRPr>
                    </a:p>
                  </a:txBody>
                  <a:tcPr vert="horz" anchor="ctr">
                    <a:solidFill>
                      <a:schemeClr val="accent4">
                        <a:lumMod val="60000"/>
                        <a:lumOff val="40000"/>
                      </a:schemeClr>
                    </a:solidFill>
                  </a:tcPr>
                </a:tc>
                <a:tc>
                  <a:txBody>
                    <a:bodyPr wrap="square"/>
                    <a:lstStyle/>
                    <a:p>
                      <a:pPr algn="ctr">
                        <a:buNone/>
                      </a:pPr>
                      <a:r>
                        <a:rPr lang="en-US" sz="1800">
                          <a:solidFill>
                            <a:srgbClr val="0E13D8"/>
                          </a:solidFill>
                          <a:latin typeface="黑体" panose="02010609060101010101" charset="-122"/>
                          <a:ea typeface="黑体" panose="02010609060101010101" charset="-122"/>
                          <a:cs typeface="黑体" panose="02010609060101010101" charset="-122"/>
                          <a:sym typeface="+mn-ea"/>
                        </a:rPr>
                        <a:t>1496</a:t>
                      </a:r>
                      <a:r>
                        <a:rPr lang="zh-CN" sz="1800">
                          <a:solidFill>
                            <a:srgbClr val="0E13D8"/>
                          </a:solidFill>
                          <a:latin typeface="黑体" panose="02010609060101010101" charset="-122"/>
                          <a:ea typeface="黑体" panose="02010609060101010101" charset="-122"/>
                          <a:cs typeface="黑体" panose="02010609060101010101" charset="-122"/>
                          <a:sym typeface="+mn-ea"/>
                        </a:rPr>
                        <a:t>年</a:t>
                      </a:r>
                      <a:r>
                        <a:rPr lang="zh-CN" sz="1800">
                          <a:solidFill>
                            <a:srgbClr val="000000"/>
                          </a:solidFill>
                          <a:latin typeface="黑体" panose="02010609060101010101" charset="-122"/>
                          <a:ea typeface="黑体" panose="02010609060101010101" charset="-122"/>
                          <a:cs typeface="黑体" panose="02010609060101010101" charset="-122"/>
                          <a:sym typeface="+mn-ea"/>
                        </a:rPr>
                        <a:t>，西班牙在</a:t>
                      </a:r>
                      <a:r>
                        <a:rPr lang="zh-CN" sz="1800">
                          <a:solidFill>
                            <a:srgbClr val="0E13D8"/>
                          </a:solidFill>
                          <a:latin typeface="黑体" panose="02010609060101010101" charset="-122"/>
                          <a:ea typeface="黑体" panose="02010609060101010101" charset="-122"/>
                          <a:cs typeface="黑体" panose="02010609060101010101" charset="-122"/>
                          <a:sym typeface="+mn-ea"/>
                        </a:rPr>
                        <a:t>海地</a:t>
                      </a:r>
                      <a:r>
                        <a:rPr lang="zh-CN" sz="1800">
                          <a:solidFill>
                            <a:srgbClr val="000000"/>
                          </a:solidFill>
                          <a:latin typeface="黑体" panose="02010609060101010101" charset="-122"/>
                          <a:ea typeface="黑体" panose="02010609060101010101" charset="-122"/>
                          <a:cs typeface="黑体" panose="02010609060101010101" charset="-122"/>
                          <a:sym typeface="+mn-ea"/>
                        </a:rPr>
                        <a:t>建立了第一个永久性殖民地圣多明各。</a:t>
                      </a:r>
                      <a:endParaRPr lang="zh-CN" altLang="en-US" sz="1800" smtClean="0">
                        <a:solidFill>
                          <a:schemeClr val="tx1"/>
                        </a:solidFill>
                        <a:latin typeface="黑体" panose="02010609060101010101" charset="-122"/>
                        <a:ea typeface="黑体" panose="02010609060101010101" charset="-122"/>
                        <a:cs typeface="黑体" panose="02010609060101010101" charset="-122"/>
                        <a:sym typeface="+mn-ea"/>
                      </a:endParaRPr>
                    </a:p>
                  </a:txBody>
                  <a:tcPr vert="horz" anchor="ctr">
                    <a:solidFill>
                      <a:schemeClr val="accent4">
                        <a:lumMod val="60000"/>
                        <a:lumOff val="40000"/>
                      </a:schemeClr>
                    </a:solidFill>
                  </a:tcPr>
                </a:tc>
                <a:tc>
                  <a:txBody>
                    <a:bodyPr wrap="square"/>
                    <a:lstStyle/>
                    <a:p>
                      <a:pPr fontAlgn="auto">
                        <a:lnSpc>
                          <a:spcPts val="1860"/>
                        </a:lnSpc>
                        <a:buNone/>
                      </a:pPr>
                      <a:r>
                        <a:rPr lang="zh-CN" altLang="en-US" sz="1800">
                          <a:solidFill>
                            <a:srgbClr val="0E13D8"/>
                          </a:solidFill>
                          <a:latin typeface="黑体" panose="02010609060101010101" charset="-122"/>
                          <a:ea typeface="黑体" panose="02010609060101010101" charset="-122"/>
                          <a:cs typeface="黑体" panose="02010609060101010101" charset="-122"/>
                          <a:sym typeface="+mn-ea"/>
                        </a:rPr>
                        <a:t>1500年</a:t>
                      </a:r>
                      <a:r>
                        <a:rPr lang="zh-CN" altLang="en-US" sz="1800">
                          <a:latin typeface="黑体" panose="02010609060101010101" charset="-122"/>
                          <a:ea typeface="黑体" panose="02010609060101010101" charset="-122"/>
                          <a:cs typeface="黑体" panose="02010609060101010101" charset="-122"/>
                          <a:sym typeface="+mn-ea"/>
                        </a:rPr>
                        <a:t>，葡萄牙航海家佩德罗·卡布拉尔到达巴西。</a:t>
                      </a:r>
                      <a:endParaRPr lang="zh-CN" altLang="en-US" sz="1800">
                        <a:latin typeface="黑体" panose="02010609060101010101" charset="-122"/>
                        <a:ea typeface="黑体" panose="02010609060101010101" charset="-122"/>
                        <a:cs typeface="黑体" panose="02010609060101010101" charset="-122"/>
                        <a:sym typeface="+mn-ea"/>
                      </a:endParaRPr>
                    </a:p>
                  </a:txBody>
                  <a:tcPr vert="horz" anchor="ctr">
                    <a:solidFill>
                      <a:schemeClr val="accent4">
                        <a:lumMod val="60000"/>
                        <a:lumOff val="40000"/>
                      </a:schemeClr>
                    </a:solidFill>
                  </a:tcPr>
                </a:tc>
              </a:tr>
              <a:tr h="838200">
                <a:tc rowSpan="2">
                  <a:txBody>
                    <a:bodyPr wrap="square"/>
                    <a:lstStyle/>
                    <a:p>
                      <a:pPr algn="ctr">
                        <a:buNone/>
                      </a:pPr>
                      <a:r>
                        <a:rPr lang="zh-CN" altLang="en-US" sz="1800" smtClean="0">
                          <a:solidFill>
                            <a:schemeClr val="tx1"/>
                          </a:solidFill>
                          <a:latin typeface="黑体" panose="02010609060101010101" charset="-122"/>
                          <a:ea typeface="黑体" panose="02010609060101010101" charset="-122"/>
                          <a:sym typeface="+mn-ea"/>
                        </a:rPr>
                        <a:t>殖民范围</a:t>
                      </a:r>
                      <a:endParaRPr lang="zh-CN" altLang="en-US" sz="1800" smtClean="0">
                        <a:solidFill>
                          <a:schemeClr val="tx1"/>
                        </a:solidFill>
                        <a:latin typeface="黑体" panose="02010609060101010101" charset="-122"/>
                        <a:ea typeface="黑体" panose="02010609060101010101" charset="-122"/>
                        <a:sym typeface="+mn-ea"/>
                      </a:endParaRPr>
                    </a:p>
                  </a:txBody>
                  <a:tcPr vert="horz" anchor="ctr">
                    <a:solidFill>
                      <a:schemeClr val="accent6">
                        <a:lumMod val="60000"/>
                        <a:lumOff val="40000"/>
                      </a:schemeClr>
                    </a:solidFill>
                  </a:tcPr>
                </a:tc>
                <a:tc>
                  <a:txBody>
                    <a:bodyPr wrap="square"/>
                    <a:lstStyle/>
                    <a:p>
                      <a:pPr fontAlgn="auto">
                        <a:lnSpc>
                          <a:spcPts val="1960"/>
                        </a:lnSpc>
                        <a:buNone/>
                      </a:pPr>
                      <a:r>
                        <a:rPr lang="zh-CN" sz="1800">
                          <a:solidFill>
                            <a:srgbClr val="000000"/>
                          </a:solidFill>
                          <a:latin typeface="黑体" panose="02010609060101010101" charset="-122"/>
                          <a:ea typeface="黑体" panose="02010609060101010101" charset="-122"/>
                          <a:cs typeface="黑体" panose="02010609060101010101" charset="-122"/>
                          <a:sym typeface="+mn-ea"/>
                        </a:rPr>
                        <a:t>到</a:t>
                      </a:r>
                      <a:r>
                        <a:rPr lang="en-US" sz="1800">
                          <a:solidFill>
                            <a:srgbClr val="000000"/>
                          </a:solidFill>
                          <a:latin typeface="黑体" panose="02010609060101010101" charset="-122"/>
                          <a:ea typeface="黑体" panose="02010609060101010101" charset="-122"/>
                          <a:cs typeface="黑体" panose="02010609060101010101" charset="-122"/>
                          <a:sym typeface="+mn-ea"/>
                        </a:rPr>
                        <a:t>16</a:t>
                      </a:r>
                      <a:r>
                        <a:rPr lang="zh-CN" sz="1800">
                          <a:solidFill>
                            <a:srgbClr val="000000"/>
                          </a:solidFill>
                          <a:latin typeface="黑体" panose="02010609060101010101" charset="-122"/>
                          <a:ea typeface="黑体" panose="02010609060101010101" charset="-122"/>
                          <a:cs typeface="黑体" panose="02010609060101010101" charset="-122"/>
                          <a:sym typeface="+mn-ea"/>
                        </a:rPr>
                        <a:t>世纪中叶，西班牙已经把除</a:t>
                      </a:r>
                      <a:r>
                        <a:rPr lang="zh-CN" sz="1800">
                          <a:solidFill>
                            <a:srgbClr val="0E13D8"/>
                          </a:solidFill>
                          <a:latin typeface="黑体" panose="02010609060101010101" charset="-122"/>
                          <a:ea typeface="黑体" panose="02010609060101010101" charset="-122"/>
                          <a:cs typeface="黑体" panose="02010609060101010101" charset="-122"/>
                          <a:sym typeface="+mn-ea"/>
                        </a:rPr>
                        <a:t>巴西</a:t>
                      </a:r>
                      <a:r>
                        <a:rPr lang="zh-CN" sz="1800">
                          <a:solidFill>
                            <a:srgbClr val="000000"/>
                          </a:solidFill>
                          <a:latin typeface="黑体" panose="02010609060101010101" charset="-122"/>
                          <a:ea typeface="黑体" panose="02010609060101010101" charset="-122"/>
                          <a:cs typeface="黑体" panose="02010609060101010101" charset="-122"/>
                          <a:sym typeface="+mn-ea"/>
                        </a:rPr>
                        <a:t>之外的大部分南美洲、整个中美洲和部分北美洲变成了自己的殖民地。</a:t>
                      </a:r>
                      <a:endParaRPr lang="zh-CN" altLang="en-US" sz="1800">
                        <a:latin typeface="黑体" panose="02010609060101010101" charset="-122"/>
                        <a:ea typeface="黑体" panose="02010609060101010101" charset="-122"/>
                        <a:cs typeface="黑体" panose="02010609060101010101" charset="-122"/>
                      </a:endParaRPr>
                    </a:p>
                  </a:txBody>
                  <a:tcPr vert="horz" anchor="ctr">
                    <a:solidFill>
                      <a:schemeClr val="accent6">
                        <a:lumMod val="60000"/>
                        <a:lumOff val="40000"/>
                      </a:schemeClr>
                    </a:solidFill>
                  </a:tcPr>
                </a:tc>
                <a:tc>
                  <a:txBody>
                    <a:bodyPr wrap="square"/>
                    <a:lstStyle/>
                    <a:p>
                      <a:pPr>
                        <a:buNone/>
                      </a:pPr>
                      <a:r>
                        <a:rPr lang="zh-CN" sz="1800">
                          <a:solidFill>
                            <a:srgbClr val="0E13D8"/>
                          </a:solidFill>
                          <a:latin typeface="黑体" panose="02010609060101010101" charset="-122"/>
                          <a:ea typeface="黑体" panose="02010609060101010101" charset="-122"/>
                          <a:cs typeface="Calibri" panose="020F0502020204030204" charset="0"/>
                          <a:sym typeface="+mn-ea"/>
                        </a:rPr>
                        <a:t>葡萄牙</a:t>
                      </a:r>
                      <a:r>
                        <a:rPr lang="zh-CN" sz="1800">
                          <a:solidFill>
                            <a:srgbClr val="000000"/>
                          </a:solidFill>
                          <a:latin typeface="黑体" panose="02010609060101010101" charset="-122"/>
                          <a:ea typeface="黑体" panose="02010609060101010101" charset="-122"/>
                          <a:cs typeface="Calibri" panose="020F0502020204030204" charset="0"/>
                          <a:sym typeface="+mn-ea"/>
                        </a:rPr>
                        <a:t>紧随西班牙之后侵入拉丁美洲，</a:t>
                      </a:r>
                      <a:r>
                        <a:rPr lang="zh-CN" altLang="en-US" sz="1800">
                          <a:latin typeface="黑体" panose="02010609060101010101" charset="-122"/>
                          <a:ea typeface="黑体" panose="02010609060101010101" charset="-122"/>
                          <a:cs typeface="黑体" panose="02010609060101010101" charset="-122"/>
                          <a:sym typeface="+mn-ea"/>
                        </a:rPr>
                        <a:t>随后的三百年里，</a:t>
                      </a:r>
                      <a:r>
                        <a:rPr lang="zh-CN" sz="1800">
                          <a:solidFill>
                            <a:srgbClr val="000000"/>
                          </a:solidFill>
                          <a:latin typeface="黑体" panose="02010609060101010101" charset="-122"/>
                          <a:ea typeface="黑体" panose="02010609060101010101" charset="-122"/>
                          <a:cs typeface="Calibri" panose="020F0502020204030204" charset="0"/>
                          <a:sym typeface="+mn-ea"/>
                        </a:rPr>
                        <a:t>建立了</a:t>
                      </a:r>
                      <a:r>
                        <a:rPr lang="zh-CN" sz="1800">
                          <a:solidFill>
                            <a:srgbClr val="0E13D8"/>
                          </a:solidFill>
                          <a:latin typeface="黑体" panose="02010609060101010101" charset="-122"/>
                          <a:ea typeface="黑体" panose="02010609060101010101" charset="-122"/>
                          <a:cs typeface="Calibri" panose="020F0502020204030204" charset="0"/>
                          <a:sym typeface="+mn-ea"/>
                        </a:rPr>
                        <a:t>巴西</a:t>
                      </a:r>
                      <a:r>
                        <a:rPr lang="zh-CN" sz="1800">
                          <a:solidFill>
                            <a:srgbClr val="000000"/>
                          </a:solidFill>
                          <a:latin typeface="黑体" panose="02010609060101010101" charset="-122"/>
                          <a:ea typeface="黑体" panose="02010609060101010101" charset="-122"/>
                          <a:cs typeface="Calibri" panose="020F0502020204030204" charset="0"/>
                          <a:sym typeface="+mn-ea"/>
                        </a:rPr>
                        <a:t>殖民地。</a:t>
                      </a:r>
                      <a:endParaRPr lang="zh-CN" altLang="en-US" sz="1800">
                        <a:latin typeface="黑体" panose="02010609060101010101" charset="-122"/>
                        <a:ea typeface="黑体" panose="02010609060101010101" charset="-122"/>
                      </a:endParaRPr>
                    </a:p>
                  </a:txBody>
                  <a:tcPr vert="horz" anchor="ctr">
                    <a:solidFill>
                      <a:schemeClr val="accent6">
                        <a:lumMod val="60000"/>
                        <a:lumOff val="40000"/>
                      </a:schemeClr>
                    </a:solidFill>
                  </a:tcPr>
                </a:tc>
              </a:tr>
              <a:tr h="417195">
                <a:tc vMerge="1">
                  <a:tcPr anchor="ctr"/>
                </a:tc>
                <a:tc gridSpan="2">
                  <a:txBody>
                    <a:bodyPr wrap="square"/>
                    <a:lstStyle/>
                    <a:p>
                      <a:pPr>
                        <a:buNone/>
                      </a:pPr>
                      <a:r>
                        <a:rPr lang="zh-CN" sz="1800">
                          <a:solidFill>
                            <a:srgbClr val="000000"/>
                          </a:solidFill>
                          <a:latin typeface="黑体" panose="02010609060101010101" charset="-122"/>
                          <a:ea typeface="黑体" panose="02010609060101010101" charset="-122"/>
                          <a:cs typeface="黑体" panose="02010609060101010101" charset="-122"/>
                          <a:sym typeface="+mn-ea"/>
                        </a:rPr>
                        <a:t>到</a:t>
                      </a:r>
                      <a:r>
                        <a:rPr lang="en-US" sz="1800">
                          <a:solidFill>
                            <a:srgbClr val="000000"/>
                          </a:solidFill>
                          <a:latin typeface="黑体" panose="02010609060101010101" charset="-122"/>
                          <a:ea typeface="黑体" panose="02010609060101010101" charset="-122"/>
                          <a:cs typeface="黑体" panose="02010609060101010101" charset="-122"/>
                          <a:sym typeface="+mn-ea"/>
                        </a:rPr>
                        <a:t>18</a:t>
                      </a:r>
                      <a:r>
                        <a:rPr lang="zh-CN" sz="1800">
                          <a:solidFill>
                            <a:srgbClr val="000000"/>
                          </a:solidFill>
                          <a:latin typeface="黑体" panose="02010609060101010101" charset="-122"/>
                          <a:ea typeface="黑体" panose="02010609060101010101" charset="-122"/>
                          <a:cs typeface="黑体" panose="02010609060101010101" charset="-122"/>
                          <a:sym typeface="+mn-ea"/>
                        </a:rPr>
                        <a:t>世纪晚期，拉丁美洲已完全处于欧洲列强的殖民统治之下，其中绝大部分土地为</a:t>
                      </a:r>
                      <a:r>
                        <a:rPr lang="zh-CN" sz="1800">
                          <a:solidFill>
                            <a:srgbClr val="0E13D8"/>
                          </a:solidFill>
                          <a:latin typeface="黑体" panose="02010609060101010101" charset="-122"/>
                          <a:ea typeface="黑体" panose="02010609060101010101" charset="-122"/>
                          <a:cs typeface="黑体" panose="02010609060101010101" charset="-122"/>
                          <a:sym typeface="+mn-ea"/>
                        </a:rPr>
                        <a:t>西班牙</a:t>
                      </a:r>
                      <a:r>
                        <a:rPr lang="zh-CN" sz="1800">
                          <a:solidFill>
                            <a:srgbClr val="000000"/>
                          </a:solidFill>
                          <a:latin typeface="黑体" panose="02010609060101010101" charset="-122"/>
                          <a:ea typeface="黑体" panose="02010609060101010101" charset="-122"/>
                          <a:cs typeface="黑体" panose="02010609060101010101" charset="-122"/>
                          <a:sym typeface="+mn-ea"/>
                        </a:rPr>
                        <a:t>和</a:t>
                      </a:r>
                      <a:r>
                        <a:rPr lang="zh-CN" sz="1800">
                          <a:solidFill>
                            <a:srgbClr val="0E13D8"/>
                          </a:solidFill>
                          <a:latin typeface="黑体" panose="02010609060101010101" charset="-122"/>
                          <a:ea typeface="黑体" panose="02010609060101010101" charset="-122"/>
                          <a:cs typeface="黑体" panose="02010609060101010101" charset="-122"/>
                          <a:sym typeface="+mn-ea"/>
                        </a:rPr>
                        <a:t>葡萄牙</a:t>
                      </a:r>
                      <a:r>
                        <a:rPr lang="zh-CN" sz="1800">
                          <a:solidFill>
                            <a:srgbClr val="000000"/>
                          </a:solidFill>
                          <a:latin typeface="黑体" panose="02010609060101010101" charset="-122"/>
                          <a:ea typeface="黑体" panose="02010609060101010101" charset="-122"/>
                          <a:cs typeface="黑体" panose="02010609060101010101" charset="-122"/>
                          <a:sym typeface="+mn-ea"/>
                        </a:rPr>
                        <a:t>的殖民地，小部分土地（</a:t>
                      </a:r>
                      <a:r>
                        <a:rPr lang="zh-CN" sz="1800">
                          <a:solidFill>
                            <a:srgbClr val="C00000"/>
                          </a:solidFill>
                          <a:latin typeface="黑体" panose="02010609060101010101" charset="-122"/>
                          <a:ea typeface="黑体" panose="02010609060101010101" charset="-122"/>
                          <a:cs typeface="黑体" panose="02010609060101010101" charset="-122"/>
                          <a:sym typeface="+mn-ea"/>
                        </a:rPr>
                        <a:t>圭亚那</a:t>
                      </a:r>
                      <a:r>
                        <a:rPr lang="zh-CN" sz="1800">
                          <a:solidFill>
                            <a:srgbClr val="000000"/>
                          </a:solidFill>
                          <a:latin typeface="黑体" panose="02010609060101010101" charset="-122"/>
                          <a:ea typeface="黑体" panose="02010609060101010101" charset="-122"/>
                          <a:cs typeface="黑体" panose="02010609060101010101" charset="-122"/>
                          <a:sym typeface="+mn-ea"/>
                        </a:rPr>
                        <a:t>）</a:t>
                      </a:r>
                      <a:r>
                        <a:rPr lang="zh-CN" sz="1800">
                          <a:solidFill>
                            <a:srgbClr val="0E13D8"/>
                          </a:solidFill>
                          <a:latin typeface="黑体" panose="02010609060101010101" charset="-122"/>
                          <a:ea typeface="黑体" panose="02010609060101010101" charset="-122"/>
                          <a:cs typeface="黑体" panose="02010609060101010101" charset="-122"/>
                          <a:sym typeface="+mn-ea"/>
                        </a:rPr>
                        <a:t>荷兰、英国和法国</a:t>
                      </a:r>
                      <a:endParaRPr lang="zh-CN" altLang="en-US" sz="1800">
                        <a:latin typeface="黑体" panose="02010609060101010101" charset="-122"/>
                        <a:ea typeface="黑体" panose="02010609060101010101" charset="-122"/>
                        <a:cs typeface="黑体" panose="02010609060101010101" charset="-122"/>
                        <a:sym typeface="+mn-ea"/>
                      </a:endParaRPr>
                    </a:p>
                  </a:txBody>
                  <a:tcPr vert="horz" anchor="ctr">
                    <a:solidFill>
                      <a:schemeClr val="accent6">
                        <a:lumMod val="60000"/>
                        <a:lumOff val="40000"/>
                      </a:schemeClr>
                    </a:solidFill>
                  </a:tcPr>
                </a:tc>
                <a:tc hMerge="1">
                  <a:tcPr anchor="ctr"/>
                </a:tc>
              </a:tr>
              <a:tr h="365760">
                <a:tc rowSpan="3">
                  <a:txBody>
                    <a:bodyPr wrap="square"/>
                    <a:lstStyle/>
                    <a:p>
                      <a:pPr algn="ctr">
                        <a:buNone/>
                      </a:pPr>
                      <a:r>
                        <a:rPr lang="zh-CN" altLang="en-US" sz="1800">
                          <a:solidFill>
                            <a:schemeClr val="tx1"/>
                          </a:solidFill>
                          <a:latin typeface="黑体" panose="02010609060101010101" charset="-122"/>
                          <a:ea typeface="黑体" panose="02010609060101010101" charset="-122"/>
                          <a:sym typeface="微软雅黑" panose="020B0503020204020204" charset="-122"/>
                        </a:rPr>
                        <a:t>殖民统治</a:t>
                      </a:r>
                      <a:endParaRPr lang="zh-CN" altLang="en-US" sz="1800" smtClean="0">
                        <a:solidFill>
                          <a:schemeClr val="tx1"/>
                        </a:solidFill>
                        <a:latin typeface="黑体" panose="02010609060101010101" charset="-122"/>
                        <a:ea typeface="黑体" panose="02010609060101010101" charset="-122"/>
                        <a:sym typeface="微软雅黑" panose="020B0503020204020204" charset="-122"/>
                      </a:endParaRPr>
                    </a:p>
                  </a:txBody>
                  <a:tcPr vert="horz" anchor="ctr">
                    <a:solidFill>
                      <a:schemeClr val="accent1">
                        <a:lumMod val="40000"/>
                        <a:lumOff val="60000"/>
                      </a:schemeClr>
                    </a:solidFill>
                  </a:tcPr>
                </a:tc>
                <a:tc gridSpan="2">
                  <a:txBody>
                    <a:bodyPr wrap="square"/>
                    <a:lstStyle/>
                    <a:p>
                      <a:pPr>
                        <a:buNone/>
                      </a:pPr>
                      <a:r>
                        <a:rPr lang="zh-CN" altLang="en-US" sz="1800">
                          <a:latin typeface="黑体" panose="02010609060101010101" charset="-122"/>
                          <a:ea typeface="黑体" panose="02010609060101010101" charset="-122"/>
                          <a:sym typeface="+mn-ea"/>
                        </a:rPr>
                        <a:t>政治：总督治理；专制统治</a:t>
                      </a:r>
                      <a:endParaRPr lang="zh-CN" altLang="en-US" sz="1800">
                        <a:latin typeface="黑体" panose="02010609060101010101" charset="-122"/>
                        <a:ea typeface="黑体" panose="02010609060101010101" charset="-122"/>
                        <a:cs typeface="黑体" panose="02010609060101010101" charset="-122"/>
                        <a:sym typeface="+mn-ea"/>
                      </a:endParaRPr>
                    </a:p>
                  </a:txBody>
                  <a:tcPr vert="horz" anchor="ctr">
                    <a:solidFill>
                      <a:schemeClr val="accent1">
                        <a:lumMod val="40000"/>
                        <a:lumOff val="60000"/>
                      </a:schemeClr>
                    </a:solidFill>
                  </a:tcPr>
                </a:tc>
                <a:tc hMerge="1">
                  <a:tcPr anchor="ctr"/>
                </a:tc>
              </a:tr>
              <a:tr h="1016635">
                <a:tc vMerge="1">
                  <a:tcPr anchor="ctr"/>
                </a:tc>
                <a:tc>
                  <a:txBody>
                    <a:bodyPr wrap="square"/>
                    <a:lstStyle/>
                    <a:p>
                      <a:pPr>
                        <a:buNone/>
                      </a:pPr>
                      <a:r>
                        <a:rPr lang="zh-CN" altLang="en-US" sz="1800">
                          <a:latin typeface="黑体" panose="02010609060101010101" charset="-122"/>
                          <a:ea typeface="黑体" panose="02010609060101010101" charset="-122"/>
                          <a:cs typeface="黑体" panose="02010609060101010101" charset="-122"/>
                          <a:sym typeface="+mn-ea"/>
                        </a:rPr>
                        <a:t>①建立了几个</a:t>
                      </a:r>
                      <a:r>
                        <a:rPr lang="zh-CN" altLang="en-US" sz="1800">
                          <a:solidFill>
                            <a:srgbClr val="0E13D8"/>
                          </a:solidFill>
                          <a:latin typeface="黑体" panose="02010609060101010101" charset="-122"/>
                          <a:ea typeface="黑体" panose="02010609060101010101" charset="-122"/>
                          <a:cs typeface="黑体" panose="02010609060101010101" charset="-122"/>
                          <a:sym typeface="+mn-ea"/>
                        </a:rPr>
                        <a:t>总督辖区</a:t>
                      </a:r>
                      <a:r>
                        <a:rPr lang="zh-CN" altLang="en-US" sz="1800">
                          <a:latin typeface="黑体" panose="02010609060101010101" charset="-122"/>
                          <a:ea typeface="黑体" panose="02010609060101010101" charset="-122"/>
                          <a:cs typeface="黑体" panose="02010609060101010101" charset="-122"/>
                          <a:sym typeface="+mn-ea"/>
                        </a:rPr>
                        <a:t>进行管理，</a:t>
                      </a:r>
                      <a:endParaRPr lang="zh-CN" altLang="en-US" sz="1800">
                        <a:latin typeface="黑体" panose="02010609060101010101" charset="-122"/>
                        <a:ea typeface="黑体" panose="02010609060101010101" charset="-122"/>
                        <a:cs typeface="黑体" panose="02010609060101010101" charset="-122"/>
                        <a:sym typeface="+mn-ea"/>
                      </a:endParaRPr>
                    </a:p>
                    <a:p>
                      <a:pPr>
                        <a:buNone/>
                      </a:pPr>
                      <a:r>
                        <a:rPr lang="zh-CN" altLang="en-US" sz="1800">
                          <a:latin typeface="黑体" panose="02010609060101010101" charset="-122"/>
                          <a:ea typeface="黑体" panose="02010609060101010101" charset="-122"/>
                          <a:cs typeface="黑体" panose="02010609060101010101" charset="-122"/>
                          <a:sym typeface="+mn-ea"/>
                        </a:rPr>
                        <a:t>②国王</a:t>
                      </a:r>
                      <a:r>
                        <a:rPr lang="zh-CN" altLang="en-US" sz="1800">
                          <a:solidFill>
                            <a:srgbClr val="0E13D8"/>
                          </a:solidFill>
                          <a:latin typeface="黑体" panose="02010609060101010101" charset="-122"/>
                          <a:ea typeface="黑体" panose="02010609060101010101" charset="-122"/>
                          <a:cs typeface="黑体" panose="02010609060101010101" charset="-122"/>
                          <a:sym typeface="+mn-ea"/>
                        </a:rPr>
                        <a:t>任命</a:t>
                      </a:r>
                      <a:r>
                        <a:rPr lang="zh-CN" altLang="en-US" sz="1800">
                          <a:latin typeface="黑体" panose="02010609060101010101" charset="-122"/>
                          <a:ea typeface="黑体" panose="02010609060101010101" charset="-122"/>
                          <a:cs typeface="黑体" panose="02010609060101010101" charset="-122"/>
                          <a:sym typeface="+mn-ea"/>
                        </a:rPr>
                        <a:t>总督和高级官吏，并派人监督总督，总督代表国王在辖区内行使军事、行政和司法的最高权力。</a:t>
                      </a:r>
                      <a:endParaRPr lang="zh-CN" altLang="en-US" sz="1800">
                        <a:latin typeface="黑体" panose="02010609060101010101" charset="-122"/>
                        <a:ea typeface="黑体" panose="02010609060101010101" charset="-122"/>
                        <a:cs typeface="黑体" panose="02010609060101010101" charset="-122"/>
                        <a:sym typeface="+mn-ea"/>
                      </a:endParaRPr>
                    </a:p>
                  </a:txBody>
                  <a:tcPr vert="horz" anchor="ctr">
                    <a:solidFill>
                      <a:schemeClr val="accent1">
                        <a:lumMod val="40000"/>
                        <a:lumOff val="60000"/>
                      </a:schemeClr>
                    </a:solidFill>
                  </a:tcPr>
                </a:tc>
                <a:tc>
                  <a:txBody>
                    <a:bodyPr wrap="square"/>
                    <a:lstStyle/>
                    <a:p>
                      <a:pPr>
                        <a:buNone/>
                      </a:pPr>
                      <a:r>
                        <a:rPr lang="zh-CN" altLang="en-US" sz="1800">
                          <a:latin typeface="黑体" panose="02010609060101010101" charset="-122"/>
                          <a:ea typeface="黑体" panose="02010609060101010101" charset="-122"/>
                        </a:rPr>
                        <a:t>设立</a:t>
                      </a:r>
                      <a:r>
                        <a:rPr lang="zh-CN" altLang="en-US" sz="1800">
                          <a:solidFill>
                            <a:srgbClr val="0E13D8"/>
                          </a:solidFill>
                          <a:latin typeface="黑体" panose="02010609060101010101" charset="-122"/>
                          <a:ea typeface="黑体" panose="02010609060101010101" charset="-122"/>
                        </a:rPr>
                        <a:t>总督制</a:t>
                      </a:r>
                      <a:r>
                        <a:rPr lang="zh-CN" altLang="en-US" sz="1800">
                          <a:latin typeface="黑体" panose="02010609060101010101" charset="-122"/>
                          <a:ea typeface="黑体" panose="02010609060101010101" charset="-122"/>
                        </a:rPr>
                        <a:t>度，由国王</a:t>
                      </a:r>
                      <a:r>
                        <a:rPr lang="zh-CN" altLang="en-US" sz="1800">
                          <a:solidFill>
                            <a:srgbClr val="0E13D8"/>
                          </a:solidFill>
                          <a:latin typeface="黑体" panose="02010609060101010101" charset="-122"/>
                          <a:ea typeface="黑体" panose="02010609060101010101" charset="-122"/>
                        </a:rPr>
                        <a:t>任命</a:t>
                      </a:r>
                      <a:r>
                        <a:rPr lang="zh-CN" altLang="en-US" sz="1800">
                          <a:latin typeface="黑体" panose="02010609060101010101" charset="-122"/>
                          <a:ea typeface="黑体" panose="02010609060101010101" charset="-122"/>
                        </a:rPr>
                        <a:t>，享有行政权和征税权。</a:t>
                      </a:r>
                      <a:endParaRPr lang="zh-CN" altLang="en-US" sz="1800">
                        <a:latin typeface="黑体" panose="02010609060101010101" charset="-122"/>
                        <a:ea typeface="黑体" panose="02010609060101010101" charset="-122"/>
                      </a:endParaRPr>
                    </a:p>
                  </a:txBody>
                  <a:tcPr vert="horz" anchor="ctr">
                    <a:solidFill>
                      <a:schemeClr val="accent1">
                        <a:lumMod val="40000"/>
                        <a:lumOff val="60000"/>
                      </a:schemeClr>
                    </a:solidFill>
                  </a:tcPr>
                </a:tc>
              </a:tr>
              <a:tr h="508000">
                <a:tc vMerge="1">
                  <a:tcPr anchor="ctr"/>
                </a:tc>
                <a:tc gridSpan="2">
                  <a:txBody>
                    <a:bodyPr wrap="square"/>
                    <a:lstStyle/>
                    <a:p>
                      <a:pPr>
                        <a:buNone/>
                      </a:pPr>
                      <a:r>
                        <a:rPr lang="zh-CN" altLang="en-US" sz="1800">
                          <a:latin typeface="黑体" panose="02010609060101010101" charset="-122"/>
                          <a:ea typeface="黑体" panose="02010609060101010101" charset="-122"/>
                          <a:sym typeface="+mn-ea"/>
                        </a:rPr>
                        <a:t>经济掠夺（方式）：</a:t>
                      </a:r>
                      <a:r>
                        <a:rPr lang="zh-CN" altLang="en-US" sz="1800" b="1">
                          <a:latin typeface="黑体" panose="02010609060101010101" charset="-122"/>
                          <a:ea typeface="黑体" panose="02010609060101010101" charset="-122"/>
                          <a:sym typeface="+mn-ea"/>
                        </a:rPr>
                        <a:t>掠夺金银财富；奴役、屠杀印第安人；开采金银矿；</a:t>
                      </a:r>
                      <a:endParaRPr lang="zh-CN" altLang="en-US" sz="1800" b="1">
                        <a:latin typeface="黑体" panose="02010609060101010101" charset="-122"/>
                        <a:ea typeface="黑体" panose="02010609060101010101" charset="-122"/>
                        <a:sym typeface="+mn-ea"/>
                      </a:endParaRPr>
                    </a:p>
                    <a:p>
                      <a:pPr>
                        <a:buNone/>
                      </a:pPr>
                      <a:r>
                        <a:rPr lang="zh-CN" altLang="en-US" sz="1800" b="1">
                          <a:latin typeface="黑体" panose="02010609060101010101" charset="-122"/>
                          <a:ea typeface="黑体" panose="02010609060101010101" charset="-122"/>
                          <a:sym typeface="+mn-ea"/>
                        </a:rPr>
                        <a:t>                  </a:t>
                      </a:r>
                      <a:r>
                        <a:rPr lang="zh-CN" sz="1800" b="1">
                          <a:solidFill>
                            <a:srgbClr val="000000"/>
                          </a:solidFill>
                          <a:latin typeface="黑体" panose="02010609060101010101" charset="-122"/>
                          <a:ea typeface="黑体" panose="02010609060101010101" charset="-122"/>
                          <a:sym typeface="+mn-ea"/>
                        </a:rPr>
                        <a:t>推行农奴制，发展</a:t>
                      </a:r>
                      <a:r>
                        <a:rPr lang="zh-CN" altLang="en-US" sz="1800" b="1">
                          <a:latin typeface="黑体" panose="02010609060101010101" charset="-122"/>
                          <a:ea typeface="黑体" panose="02010609060101010101" charset="-122"/>
                          <a:sym typeface="+mn-ea"/>
                        </a:rPr>
                        <a:t>种植园经济；黑奴贸易</a:t>
                      </a:r>
                      <a:endParaRPr lang="zh-CN" altLang="en-US" sz="1800" b="1">
                        <a:latin typeface="黑体" panose="02010609060101010101" charset="-122"/>
                        <a:ea typeface="黑体" panose="02010609060101010101" charset="-122"/>
                        <a:cs typeface="黑体" panose="02010609060101010101" charset="-122"/>
                        <a:sym typeface="+mn-ea"/>
                      </a:endParaRPr>
                    </a:p>
                  </a:txBody>
                  <a:tcPr marL="144145" vert="horz" anchor="ctr">
                    <a:solidFill>
                      <a:schemeClr val="accent1">
                        <a:lumMod val="40000"/>
                        <a:lumOff val="60000"/>
                      </a:schemeClr>
                    </a:solidFill>
                  </a:tcPr>
                </a:tc>
                <a:tc hMerge="1">
                  <a:tcPr/>
                </a:tc>
              </a:tr>
              <a:tr h="742315">
                <a:tc>
                  <a:txBody>
                    <a:bodyPr wrap="square"/>
                    <a:lstStyle/>
                    <a:p>
                      <a:pPr algn="ctr">
                        <a:buNone/>
                      </a:pPr>
                      <a:r>
                        <a:rPr lang="zh-CN" altLang="en-US" sz="1800">
                          <a:solidFill>
                            <a:schemeClr val="tx1"/>
                          </a:solidFill>
                          <a:latin typeface="黑体" panose="02010609060101010101" charset="-122"/>
                          <a:ea typeface="黑体" panose="02010609060101010101" charset="-122"/>
                          <a:sym typeface="+mn-ea"/>
                        </a:rPr>
                        <a:t>影响</a:t>
                      </a:r>
                      <a:endParaRPr lang="zh-CN" altLang="en-US" sz="1800">
                        <a:solidFill>
                          <a:schemeClr val="tx1"/>
                        </a:solidFill>
                        <a:latin typeface="黑体" panose="02010609060101010101" charset="-122"/>
                        <a:ea typeface="黑体" panose="02010609060101010101" charset="-122"/>
                        <a:sym typeface="+mn-ea"/>
                      </a:endParaRPr>
                    </a:p>
                    <a:p>
                      <a:pPr algn="ctr">
                        <a:buNone/>
                      </a:pPr>
                      <a:endParaRPr lang="zh-CN" altLang="en-US" sz="1800">
                        <a:solidFill>
                          <a:schemeClr val="tx1"/>
                        </a:solidFill>
                        <a:latin typeface="黑体" panose="02010609060101010101" charset="-122"/>
                        <a:ea typeface="黑体" panose="02010609060101010101" charset="-122"/>
                        <a:sym typeface="+mn-ea"/>
                      </a:endParaRPr>
                    </a:p>
                  </a:txBody>
                  <a:tcPr vert="horz" anchor="ctr">
                    <a:solidFill>
                      <a:schemeClr val="accent4">
                        <a:lumMod val="60000"/>
                        <a:lumOff val="40000"/>
                      </a:schemeClr>
                    </a:solidFill>
                  </a:tcPr>
                </a:tc>
                <a:tc gridSpan="2">
                  <a:txBody>
                    <a:bodyPr wrap="square"/>
                    <a:lstStyle/>
                    <a:p>
                      <a:pPr>
                        <a:lnSpc>
                          <a:spcPct val="100000"/>
                        </a:lnSpc>
                      </a:pPr>
                      <a:r>
                        <a:rPr lang="zh-CN" altLang="en-US" sz="1800">
                          <a:latin typeface="黑体" panose="02010609060101010101" charset="-122"/>
                          <a:ea typeface="黑体" panose="02010609060101010101" charset="-122"/>
                          <a:cs typeface="黑体" panose="02010609060101010101" charset="-122"/>
                          <a:sym typeface="+mn-ea"/>
                        </a:rPr>
                        <a:t>⑴殖民者在拉丁美洲实行</a:t>
                      </a:r>
                      <a:r>
                        <a:rPr lang="zh-CN" altLang="en-US" sz="1800">
                          <a:solidFill>
                            <a:srgbClr val="0E13D8"/>
                          </a:solidFill>
                          <a:latin typeface="黑体" panose="02010609060101010101" charset="-122"/>
                          <a:ea typeface="黑体" panose="02010609060101010101" charset="-122"/>
                          <a:cs typeface="黑体" panose="02010609060101010101" charset="-122"/>
                          <a:sym typeface="+mn-ea"/>
                        </a:rPr>
                        <a:t>专制统治</a:t>
                      </a:r>
                      <a:r>
                        <a:rPr lang="zh-CN" altLang="en-US" sz="1800">
                          <a:latin typeface="黑体" panose="02010609060101010101" charset="-122"/>
                          <a:ea typeface="黑体" panose="02010609060101010101" charset="-122"/>
                          <a:cs typeface="黑体" panose="02010609060101010101" charset="-122"/>
                          <a:sym typeface="+mn-ea"/>
                        </a:rPr>
                        <a:t>，掠夺了巨额财富。</a:t>
                      </a:r>
                      <a:endParaRPr lang="zh-CN" altLang="en-US" sz="1800">
                        <a:latin typeface="黑体" panose="02010609060101010101" charset="-122"/>
                        <a:ea typeface="黑体" panose="02010609060101010101" charset="-122"/>
                        <a:cs typeface="黑体" panose="02010609060101010101" charset="-122"/>
                      </a:endParaRPr>
                    </a:p>
                    <a:p>
                      <a:pPr>
                        <a:lnSpc>
                          <a:spcPct val="100000"/>
                        </a:lnSpc>
                      </a:pPr>
                      <a:r>
                        <a:rPr lang="zh-CN" altLang="en-US" sz="1800">
                          <a:latin typeface="黑体" panose="02010609060101010101" charset="-122"/>
                          <a:ea typeface="黑体" panose="02010609060101010101" charset="-122"/>
                          <a:cs typeface="黑体" panose="02010609060101010101" charset="-122"/>
                          <a:sym typeface="+mn-ea"/>
                        </a:rPr>
                        <a:t>⑵殖民者</a:t>
                      </a:r>
                      <a:r>
                        <a:rPr lang="zh-CN" altLang="en-US" sz="1800">
                          <a:solidFill>
                            <a:srgbClr val="0E13D8"/>
                          </a:solidFill>
                          <a:latin typeface="黑体" panose="02010609060101010101" charset="-122"/>
                          <a:ea typeface="黑体" panose="02010609060101010101" charset="-122"/>
                          <a:cs typeface="黑体" panose="02010609060101010101" charset="-122"/>
                          <a:sym typeface="+mn-ea"/>
                        </a:rPr>
                        <a:t>奴役和屠杀印第安人</a:t>
                      </a:r>
                      <a:r>
                        <a:rPr lang="zh-CN" altLang="en-US" sz="1800">
                          <a:latin typeface="黑体" panose="02010609060101010101" charset="-122"/>
                          <a:ea typeface="黑体" panose="02010609060101010101" charset="-122"/>
                          <a:cs typeface="黑体" panose="02010609060101010101" charset="-122"/>
                          <a:sym typeface="+mn-ea"/>
                        </a:rPr>
                        <a:t>，造成后者大量死亡。</a:t>
                      </a:r>
                      <a:endParaRPr lang="zh-CN" altLang="en-US" sz="1800">
                        <a:latin typeface="黑体" panose="02010609060101010101" charset="-122"/>
                        <a:ea typeface="黑体" panose="02010609060101010101" charset="-122"/>
                        <a:cs typeface="黑体" panose="02010609060101010101" charset="-122"/>
                      </a:endParaRPr>
                    </a:p>
                    <a:p>
                      <a:pPr>
                        <a:lnSpc>
                          <a:spcPct val="100000"/>
                        </a:lnSpc>
                      </a:pPr>
                      <a:r>
                        <a:rPr lang="zh-CN" altLang="en-US" sz="1800">
                          <a:latin typeface="黑体" panose="02010609060101010101" charset="-122"/>
                          <a:ea typeface="黑体" panose="02010609060101010101" charset="-122"/>
                          <a:cs typeface="黑体" panose="02010609060101010101" charset="-122"/>
                          <a:sym typeface="+mn-ea"/>
                        </a:rPr>
                        <a:t>⑶为弥补劳动力不足，殖民者发展起罪恶的</a:t>
                      </a:r>
                      <a:r>
                        <a:rPr lang="zh-CN" altLang="en-US" sz="1800">
                          <a:solidFill>
                            <a:srgbClr val="0E13D8"/>
                          </a:solidFill>
                          <a:latin typeface="黑体" panose="02010609060101010101" charset="-122"/>
                          <a:ea typeface="黑体" panose="02010609060101010101" charset="-122"/>
                          <a:cs typeface="黑体" panose="02010609060101010101" charset="-122"/>
                          <a:sym typeface="+mn-ea"/>
                        </a:rPr>
                        <a:t>黑奴贸易</a:t>
                      </a:r>
                      <a:r>
                        <a:rPr lang="zh-CN" altLang="en-US" sz="1800">
                          <a:latin typeface="黑体" panose="02010609060101010101" charset="-122"/>
                          <a:ea typeface="黑体" panose="02010609060101010101" charset="-122"/>
                          <a:cs typeface="黑体" panose="02010609060101010101" charset="-122"/>
                          <a:sym typeface="+mn-ea"/>
                        </a:rPr>
                        <a:t>。</a:t>
                      </a:r>
                      <a:endParaRPr lang="zh-CN" altLang="en-US" sz="1800">
                        <a:latin typeface="黑体" panose="02010609060101010101" charset="-122"/>
                        <a:ea typeface="黑体" panose="02010609060101010101" charset="-122"/>
                        <a:cs typeface="黑体" panose="02010609060101010101" charset="-122"/>
                      </a:endParaRPr>
                    </a:p>
                    <a:p>
                      <a:pPr>
                        <a:lnSpc>
                          <a:spcPct val="100000"/>
                        </a:lnSpc>
                      </a:pPr>
                      <a:r>
                        <a:rPr lang="zh-CN" altLang="en-US" sz="1800">
                          <a:latin typeface="黑体" panose="02010609060101010101" charset="-122"/>
                          <a:ea typeface="黑体" panose="02010609060101010101" charset="-122"/>
                          <a:cs typeface="黑体" panose="02010609060101010101" charset="-122"/>
                          <a:sym typeface="+mn-ea"/>
                        </a:rPr>
                        <a:t>⑷宗主国禁止或限制殖民地同任何其他国家进行贸易，</a:t>
                      </a:r>
                      <a:r>
                        <a:rPr lang="zh-CN" altLang="en-US" sz="1800">
                          <a:solidFill>
                            <a:srgbClr val="0E13D8"/>
                          </a:solidFill>
                          <a:latin typeface="黑体" panose="02010609060101010101" charset="-122"/>
                          <a:ea typeface="黑体" panose="02010609060101010101" charset="-122"/>
                          <a:cs typeface="黑体" panose="02010609060101010101" charset="-122"/>
                          <a:sym typeface="+mn-ea"/>
                        </a:rPr>
                        <a:t>限制</a:t>
                      </a:r>
                      <a:r>
                        <a:rPr lang="zh-CN" altLang="en-US" sz="1800">
                          <a:latin typeface="黑体" panose="02010609060101010101" charset="-122"/>
                          <a:ea typeface="黑体" panose="02010609060101010101" charset="-122"/>
                          <a:cs typeface="黑体" panose="02010609060101010101" charset="-122"/>
                          <a:sym typeface="+mn-ea"/>
                        </a:rPr>
                        <a:t>了殖民地经济的发展。</a:t>
                      </a:r>
                      <a:endParaRPr lang="zh-CN" altLang="en-US">
                        <a:latin typeface="黑体" panose="02010609060101010101" charset="-122"/>
                        <a:ea typeface="黑体" panose="02010609060101010101" charset="-122"/>
                        <a:cs typeface="黑体" panose="02010609060101010101" charset="-122"/>
                      </a:endParaRPr>
                    </a:p>
                  </a:txBody>
                  <a:tcPr marL="0" vert="horz" anchor="ctr">
                    <a:solidFill>
                      <a:schemeClr val="accent4">
                        <a:lumMod val="60000"/>
                        <a:lumOff val="40000"/>
                      </a:schemeClr>
                    </a:solidFill>
                  </a:tcPr>
                </a:tc>
                <a:tc hMerge="1">
                  <a:tcPr/>
                </a:tc>
              </a:tr>
            </a:tbl>
          </a:graphicData>
        </a:graphic>
      </p:graphicFrame>
      <p:sp>
        <p:nvSpPr>
          <p:cNvPr id="15" name="文本框 14"/>
          <p:cNvSpPr txBox="1"/>
          <p:nvPr/>
        </p:nvSpPr>
        <p:spPr>
          <a:xfrm>
            <a:off x="9371330" y="739775"/>
            <a:ext cx="2623820" cy="2122805"/>
          </a:xfrm>
          <a:prstGeom prst="rect">
            <a:avLst/>
          </a:prstGeom>
          <a:solidFill>
            <a:schemeClr val="accent1">
              <a:lumMod val="60000"/>
              <a:lumOff val="40000"/>
            </a:schemeClr>
          </a:solidFill>
        </p:spPr>
        <p:txBody>
          <a:bodyPr wrap="square" rtlCol="0" anchor="t">
            <a:spAutoFit/>
          </a:bodyPr>
          <a:lstStyle/>
          <a:p>
            <a:pPr indent="0"/>
            <a:r>
              <a:rPr lang="zh-CN" sz="2200">
                <a:solidFill>
                  <a:srgbClr val="000000"/>
                </a:solidFill>
                <a:ea typeface="宋体" panose="02010600030101010101" pitchFamily="2" charset="-122"/>
                <a:sym typeface="+mn-ea"/>
              </a:rPr>
              <a:t>语和葡萄牙语为官方语言，而这两种语言都属印欧语系拉丁语族,因此，这一地区被称为"拉丁美洲”</a:t>
            </a:r>
            <a:endParaRPr lang="zh-CN" altLang="en-US" sz="2200">
              <a:latin typeface="楷体" panose="02010609060101010101" charset="-122"/>
              <a:ea typeface="楷体" panose="02010609060101010101" charset="-122"/>
              <a:cs typeface="楷体" panose="02010609060101010101" charset="-122"/>
            </a:endParaRP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圆角矩形 9"/>
          <p:cNvSpPr/>
          <p:nvPr/>
        </p:nvSpPr>
        <p:spPr>
          <a:xfrm>
            <a:off x="189230" y="0"/>
            <a:ext cx="1560830" cy="541655"/>
          </a:xfrm>
          <a:prstGeom prst="roundRect">
            <a:avLst/>
          </a:prstGeom>
          <a:gradFill>
            <a:gsLst>
              <a:gs pos="0">
                <a:srgbClr val="007BD3"/>
              </a:gs>
              <a:gs pos="100000">
                <a:srgbClr val="034373"/>
              </a:gs>
            </a:gsLst>
            <a:lin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lnSpc>
                <a:spcPct val="100000"/>
              </a:lnSpc>
              <a:spcBef>
                <a:spcPct val="0"/>
              </a:spcBef>
              <a:spcAft>
                <a:spcPct val="0"/>
              </a:spcAft>
            </a:pPr>
            <a:r>
              <a:rPr lang="zh-CN" altLang="en-US" sz="2400" b="1" smtClean="0">
                <a:solidFill>
                  <a:schemeClr val="bg1"/>
                </a:solidFill>
                <a:effectLst>
                  <a:outerShdw blurRad="38100" dist="38100" dir="2700000" algn="tl">
                    <a:srgbClr val="000000">
                      <a:alpha val="43137"/>
                    </a:srgbClr>
                  </a:outerShdw>
                </a:effectLst>
                <a:latin typeface="黑体" panose="02010609060101010101" charset="-122"/>
                <a:ea typeface="黑体" panose="02010609060101010101" charset="-122"/>
                <a:sym typeface="+mn-ea"/>
              </a:rPr>
              <a:t>黑奴贸易</a:t>
            </a:r>
            <a:endParaRPr lang="zh-CN" altLang="en-US" sz="2400" b="1" smtClean="0">
              <a:solidFill>
                <a:schemeClr val="bg1"/>
              </a:solidFill>
              <a:effectLst>
                <a:outerShdw blurRad="38100" dist="38100" dir="2700000" algn="tl">
                  <a:srgbClr val="000000">
                    <a:alpha val="43137"/>
                  </a:srgbClr>
                </a:outerShdw>
              </a:effectLst>
              <a:latin typeface="黑体" panose="02010609060101010101" charset="-122"/>
              <a:ea typeface="黑体" panose="02010609060101010101" charset="-122"/>
              <a:sym typeface="+mn-ea"/>
            </a:endParaRPr>
          </a:p>
        </p:txBody>
      </p:sp>
      <p:pic>
        <p:nvPicPr>
          <p:cNvPr id="43012" name="图片 43011" descr="三角贸易示意图">
            <a:hlinkClick r:id="rId1" action="ppaction://hlinkfile"/>
          </p:cNvPr>
          <p:cNvPicPr>
            <a:picLocks noChangeAspect="1"/>
          </p:cNvPicPr>
          <p:nvPr/>
        </p:nvPicPr>
        <p:blipFill>
          <a:blip r:embed="rId2"/>
          <a:stretch>
            <a:fillRect/>
          </a:stretch>
        </p:blipFill>
        <p:spPr>
          <a:xfrm>
            <a:off x="7539990" y="121285"/>
            <a:ext cx="4418330" cy="3554095"/>
          </a:xfrm>
          <a:prstGeom prst="rect">
            <a:avLst/>
          </a:prstGeom>
          <a:noFill/>
          <a:ln w="9525">
            <a:noFill/>
          </a:ln>
        </p:spPr>
      </p:pic>
      <p:sp>
        <p:nvSpPr>
          <p:cNvPr id="43015" name="文本框 43014"/>
          <p:cNvSpPr txBox="1"/>
          <p:nvPr/>
        </p:nvSpPr>
        <p:spPr>
          <a:xfrm>
            <a:off x="344805" y="5853430"/>
            <a:ext cx="5003800" cy="706755"/>
          </a:xfrm>
          <a:prstGeom prst="rect">
            <a:avLst/>
          </a:prstGeom>
          <a:solidFill>
            <a:srgbClr val="FFCCFF"/>
          </a:solidFill>
          <a:ln w="25400" cap="flat" cmpd="sng">
            <a:solidFill>
              <a:srgbClr val="800000"/>
            </a:solidFill>
            <a:prstDash val="solid"/>
            <a:miter/>
            <a:headEnd type="none" w="med" len="med"/>
            <a:tailEnd type="none" w="med" len="med"/>
          </a:ln>
        </p:spPr>
        <p:txBody>
          <a:bodyPr wrap="square">
            <a:spAutoFit/>
          </a:bodyPr>
          <a:lstStyle/>
          <a:p>
            <a:pPr>
              <a:lnSpc>
                <a:spcPct val="100000"/>
              </a:lnSpc>
              <a:spcBef>
                <a:spcPct val="50000"/>
              </a:spcBef>
            </a:pPr>
            <a:r>
              <a:rPr lang="zh-CN" altLang="en-US" sz="2000" b="1">
                <a:latin typeface="黑体" panose="02010609060101010101" charset="-122"/>
                <a:ea typeface="黑体" panose="02010609060101010101" charset="-122"/>
              </a:rPr>
              <a:t>三角航程一次航行六个月，做三次买卖，获利高达</a:t>
            </a:r>
            <a:r>
              <a:rPr lang="en-US" altLang="zh-CN" sz="2000" b="1">
                <a:latin typeface="黑体" panose="02010609060101010101" charset="-122"/>
                <a:ea typeface="黑体" panose="02010609060101010101" charset="-122"/>
              </a:rPr>
              <a:t>300</a:t>
            </a:r>
            <a:r>
              <a:rPr lang="zh-CN" altLang="en-US" sz="2000" b="1">
                <a:latin typeface="黑体" panose="02010609060101010101" charset="-122"/>
                <a:ea typeface="黑体" panose="02010609060101010101" charset="-122"/>
              </a:rPr>
              <a:t>％。</a:t>
            </a:r>
            <a:r>
              <a:rPr lang="zh-CN" altLang="en-US" sz="2000" b="1">
                <a:solidFill>
                  <a:srgbClr val="6600CC"/>
                </a:solidFill>
                <a:latin typeface="黑体" panose="02010609060101010101" charset="-122"/>
                <a:ea typeface="黑体" panose="02010609060101010101" charset="-122"/>
              </a:rPr>
              <a:t>（死亡航线）</a:t>
            </a:r>
            <a:endParaRPr lang="zh-CN" altLang="en-US" sz="2000" b="1">
              <a:solidFill>
                <a:srgbClr val="6600CC"/>
              </a:solidFill>
              <a:latin typeface="黑体" panose="02010609060101010101" charset="-122"/>
              <a:ea typeface="黑体" panose="02010609060101010101" charset="-122"/>
            </a:endParaRPr>
          </a:p>
        </p:txBody>
      </p:sp>
      <p:sp>
        <p:nvSpPr>
          <p:cNvPr id="8" name="矩形 7"/>
          <p:cNvSpPr/>
          <p:nvPr/>
        </p:nvSpPr>
        <p:spPr>
          <a:xfrm>
            <a:off x="189230" y="4604385"/>
            <a:ext cx="4048125" cy="1045210"/>
          </a:xfrm>
          <a:prstGeom prst="rect">
            <a:avLst/>
          </a:prstGeom>
          <a:solidFill>
            <a:srgbClr val="FFFF00"/>
          </a:solidFill>
          <a:ln w="9525">
            <a:noFill/>
          </a:ln>
        </p:spPr>
        <p:txBody>
          <a:bodyPr wrap="square" anchor="t">
            <a:spAutoFit/>
          </a:bodyPr>
          <a:lstStyle/>
          <a:p>
            <a:r>
              <a:rPr lang="zh-CN" altLang="en-US" sz="2000" b="1">
                <a:solidFill>
                  <a:srgbClr val="0000FF"/>
                </a:solidFill>
                <a:latin typeface="Arial" panose="020B0604020202020204" pitchFamily="34" charset="0"/>
                <a:ea typeface="宋体" panose="02010600030101010101" pitchFamily="2" charset="-122"/>
              </a:rPr>
              <a:t>非洲丧失了近亿劳动力，破坏了原有社会结构，极大地制约了非洲的发展；造成非洲长期贫穷与落后。</a:t>
            </a:r>
            <a:r>
              <a:rPr lang="zh-CN" altLang="en-US" sz="2200" b="1">
                <a:solidFill>
                  <a:srgbClr val="0000FF"/>
                </a:solidFill>
                <a:latin typeface="Arial" panose="020B0604020202020204" pitchFamily="34" charset="0"/>
                <a:ea typeface="宋体" panose="02010600030101010101" pitchFamily="2" charset="-122"/>
              </a:rPr>
              <a:t> </a:t>
            </a:r>
            <a:endParaRPr lang="zh-CN" altLang="en-US" sz="2200" b="1">
              <a:solidFill>
                <a:srgbClr val="0000FF"/>
              </a:solidFill>
              <a:latin typeface="Arial" panose="020B0604020202020204" pitchFamily="34" charset="0"/>
              <a:ea typeface="宋体" panose="02010600030101010101" pitchFamily="2" charset="-122"/>
            </a:endParaRPr>
          </a:p>
        </p:txBody>
      </p:sp>
      <p:sp>
        <p:nvSpPr>
          <p:cNvPr id="11" name="矩形 10"/>
          <p:cNvSpPr/>
          <p:nvPr/>
        </p:nvSpPr>
        <p:spPr>
          <a:xfrm>
            <a:off x="3743325" y="19050"/>
            <a:ext cx="3665855" cy="1198880"/>
          </a:xfrm>
          <a:prstGeom prst="rect">
            <a:avLst/>
          </a:prstGeom>
          <a:solidFill>
            <a:srgbClr val="FFFF00"/>
          </a:solidFill>
          <a:ln w="9525">
            <a:noFill/>
          </a:ln>
        </p:spPr>
        <p:txBody>
          <a:bodyPr wrap="square" anchor="t">
            <a:spAutoFit/>
          </a:bodyPr>
          <a:lstStyle/>
          <a:p>
            <a:r>
              <a:rPr lang="zh-CN" altLang="en-US" b="1">
                <a:solidFill>
                  <a:srgbClr val="0000FF"/>
                </a:solidFill>
                <a:latin typeface="Arial" panose="020B0604020202020204" pitchFamily="34" charset="0"/>
                <a:ea typeface="宋体" panose="02010600030101010101" pitchFamily="2" charset="-122"/>
              </a:rPr>
              <a:t>带来巨额财富，创造巨额原始资本积累，引发</a:t>
            </a:r>
            <a:r>
              <a:rPr lang="zh-CN" altLang="en-US" b="1">
                <a:solidFill>
                  <a:srgbClr val="0000FF"/>
                </a:solidFill>
                <a:latin typeface="Arial" panose="020B0604020202020204" pitchFamily="34" charset="0"/>
                <a:ea typeface="宋体" panose="02010600030101010101" pitchFamily="2" charset="-122"/>
                <a:sym typeface="+mn-ea"/>
              </a:rPr>
              <a:t>价格革命和商业革命；加速欧洲封建制度的衰落，</a:t>
            </a:r>
            <a:r>
              <a:rPr lang="zh-CN" altLang="en-US" b="1">
                <a:solidFill>
                  <a:srgbClr val="0000FF"/>
                </a:solidFill>
                <a:latin typeface="Arial" panose="020B0604020202020204" pitchFamily="34" charset="0"/>
                <a:ea typeface="宋体" panose="02010600030101010101" pitchFamily="2" charset="-122"/>
              </a:rPr>
              <a:t>促进了欧洲资本主义工商业的发展。 </a:t>
            </a:r>
            <a:endParaRPr lang="zh-CN" altLang="en-US" b="1">
              <a:solidFill>
                <a:srgbClr val="0000FF"/>
              </a:solidFill>
              <a:latin typeface="Arial" panose="020B0604020202020204" pitchFamily="34" charset="0"/>
              <a:ea typeface="宋体" panose="02010600030101010101" pitchFamily="2" charset="-122"/>
            </a:endParaRPr>
          </a:p>
        </p:txBody>
      </p:sp>
      <p:grpSp>
        <p:nvGrpSpPr>
          <p:cNvPr id="15" name="组合 14"/>
          <p:cNvGrpSpPr/>
          <p:nvPr/>
        </p:nvGrpSpPr>
        <p:grpSpPr>
          <a:xfrm>
            <a:off x="616585" y="902970"/>
            <a:ext cx="5558790" cy="3855085"/>
            <a:chOff x="971" y="958"/>
            <a:chExt cx="8754" cy="6071"/>
          </a:xfrm>
        </p:grpSpPr>
        <p:sp>
          <p:nvSpPr>
            <p:cNvPr id="12" name="椭圆 11"/>
            <p:cNvSpPr/>
            <p:nvPr/>
          </p:nvSpPr>
          <p:spPr>
            <a:xfrm>
              <a:off x="7111" y="1423"/>
              <a:ext cx="1630" cy="92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tx1"/>
                  </a:solidFill>
                </a:rPr>
                <a:t>欧洲</a:t>
              </a:r>
              <a:endParaRPr lang="zh-CN" altLang="en-US">
                <a:solidFill>
                  <a:schemeClr val="tx1"/>
                </a:solidFill>
              </a:endParaRPr>
            </a:p>
          </p:txBody>
        </p:sp>
        <p:sp>
          <p:nvSpPr>
            <p:cNvPr id="13" name="椭圆 12"/>
            <p:cNvSpPr/>
            <p:nvPr/>
          </p:nvSpPr>
          <p:spPr>
            <a:xfrm>
              <a:off x="6361" y="6103"/>
              <a:ext cx="1726" cy="92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tx1"/>
                  </a:solidFill>
                </a:rPr>
                <a:t>非洲</a:t>
              </a:r>
              <a:endParaRPr lang="zh-CN" altLang="en-US">
                <a:solidFill>
                  <a:schemeClr val="tx1"/>
                </a:solidFill>
              </a:endParaRPr>
            </a:p>
          </p:txBody>
        </p:sp>
        <p:sp>
          <p:nvSpPr>
            <p:cNvPr id="14" name="椭圆 13"/>
            <p:cNvSpPr/>
            <p:nvPr/>
          </p:nvSpPr>
          <p:spPr>
            <a:xfrm>
              <a:off x="971" y="2660"/>
              <a:ext cx="1727" cy="92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tx1"/>
                  </a:solidFill>
                </a:rPr>
                <a:t>美洲</a:t>
              </a:r>
              <a:endParaRPr lang="zh-CN" altLang="en-US">
                <a:solidFill>
                  <a:schemeClr val="tx1"/>
                </a:solidFill>
              </a:endParaRPr>
            </a:p>
          </p:txBody>
        </p:sp>
        <p:cxnSp>
          <p:nvCxnSpPr>
            <p:cNvPr id="16" name="直接箭头连接符 15"/>
            <p:cNvCxnSpPr/>
            <p:nvPr/>
          </p:nvCxnSpPr>
          <p:spPr>
            <a:xfrm flipH="1">
              <a:off x="7586" y="2356"/>
              <a:ext cx="448" cy="3724"/>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7" name="直接箭头连接符 16"/>
            <p:cNvCxnSpPr/>
            <p:nvPr/>
          </p:nvCxnSpPr>
          <p:spPr>
            <a:xfrm flipV="1">
              <a:off x="2698" y="1749"/>
              <a:ext cx="4361" cy="1006"/>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8" name="直接箭头连接符 17"/>
            <p:cNvCxnSpPr/>
            <p:nvPr/>
          </p:nvCxnSpPr>
          <p:spPr>
            <a:xfrm flipH="1" flipV="1">
              <a:off x="2443" y="3586"/>
              <a:ext cx="3881" cy="2814"/>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7234" y="3794"/>
              <a:ext cx="1189" cy="623"/>
            </a:xfrm>
            <a:prstGeom prst="rect">
              <a:avLst/>
            </a:prstGeom>
            <a:solidFill>
              <a:schemeClr val="bg2"/>
            </a:solidFill>
          </p:spPr>
          <p:txBody>
            <a:bodyPr wrap="square" rtlCol="0" anchor="t">
              <a:spAutoFit/>
            </a:bodyPr>
            <a:lstStyle/>
            <a:p>
              <a:pPr algn="ctr">
                <a:lnSpc>
                  <a:spcPct val="110000"/>
                </a:lnSpc>
                <a:spcBef>
                  <a:spcPct val="0"/>
                </a:spcBef>
                <a:spcAft>
                  <a:spcPct val="0"/>
                </a:spcAft>
              </a:pPr>
              <a:r>
                <a:rPr lang="zh-CN" altLang="en-US" b="1">
                  <a:latin typeface="楷体" panose="02010609060101010101" charset="-122"/>
                  <a:ea typeface="楷体" panose="02010609060101010101" charset="-122"/>
                  <a:cs typeface="楷体" panose="02010609060101010101" charset="-122"/>
                </a:rPr>
                <a:t>出程</a:t>
              </a:r>
              <a:endParaRPr lang="zh-CN" altLang="en-US" b="1">
                <a:latin typeface="楷体" panose="02010609060101010101" charset="-122"/>
                <a:ea typeface="楷体" panose="02010609060101010101" charset="-122"/>
                <a:cs typeface="楷体" panose="02010609060101010101" charset="-122"/>
              </a:endParaRPr>
            </a:p>
          </p:txBody>
        </p:sp>
        <p:sp>
          <p:nvSpPr>
            <p:cNvPr id="20" name="文本框 19"/>
            <p:cNvSpPr txBox="1"/>
            <p:nvPr/>
          </p:nvSpPr>
          <p:spPr>
            <a:xfrm>
              <a:off x="3707" y="4919"/>
              <a:ext cx="1189" cy="623"/>
            </a:xfrm>
            <a:prstGeom prst="rect">
              <a:avLst/>
            </a:prstGeom>
            <a:solidFill>
              <a:schemeClr val="bg2"/>
            </a:solidFill>
          </p:spPr>
          <p:txBody>
            <a:bodyPr wrap="square" rtlCol="0" anchor="t">
              <a:spAutoFit/>
            </a:bodyPr>
            <a:lstStyle/>
            <a:p>
              <a:pPr algn="ctr">
                <a:lnSpc>
                  <a:spcPct val="110000"/>
                </a:lnSpc>
                <a:spcBef>
                  <a:spcPct val="0"/>
                </a:spcBef>
                <a:spcAft>
                  <a:spcPct val="0"/>
                </a:spcAft>
              </a:pPr>
              <a:r>
                <a:rPr lang="zh-CN" altLang="en-US" b="1">
                  <a:latin typeface="楷体" panose="02010609060101010101" charset="-122"/>
                  <a:ea typeface="楷体" panose="02010609060101010101" charset="-122"/>
                  <a:cs typeface="楷体" panose="02010609060101010101" charset="-122"/>
                </a:rPr>
                <a:t>中程</a:t>
              </a:r>
              <a:endParaRPr lang="zh-CN" altLang="en-US" b="1">
                <a:latin typeface="楷体" panose="02010609060101010101" charset="-122"/>
                <a:ea typeface="楷体" panose="02010609060101010101" charset="-122"/>
                <a:cs typeface="楷体" panose="02010609060101010101" charset="-122"/>
              </a:endParaRPr>
            </a:p>
          </p:txBody>
        </p:sp>
        <p:sp>
          <p:nvSpPr>
            <p:cNvPr id="21" name="文本框 20"/>
            <p:cNvSpPr txBox="1"/>
            <p:nvPr/>
          </p:nvSpPr>
          <p:spPr>
            <a:xfrm>
              <a:off x="4098" y="1940"/>
              <a:ext cx="1189" cy="623"/>
            </a:xfrm>
            <a:prstGeom prst="rect">
              <a:avLst/>
            </a:prstGeom>
            <a:solidFill>
              <a:schemeClr val="bg2"/>
            </a:solidFill>
          </p:spPr>
          <p:txBody>
            <a:bodyPr wrap="square" rtlCol="0" anchor="t">
              <a:spAutoFit/>
            </a:bodyPr>
            <a:lstStyle/>
            <a:p>
              <a:pPr>
                <a:lnSpc>
                  <a:spcPct val="110000"/>
                </a:lnSpc>
                <a:spcBef>
                  <a:spcPct val="0"/>
                </a:spcBef>
                <a:spcAft>
                  <a:spcPct val="0"/>
                </a:spcAft>
              </a:pPr>
              <a:r>
                <a:rPr lang="zh-CN" altLang="en-US" b="1">
                  <a:latin typeface="楷体" panose="02010609060101010101" charset="-122"/>
                  <a:ea typeface="楷体" panose="02010609060101010101" charset="-122"/>
                  <a:cs typeface="楷体" panose="02010609060101010101" charset="-122"/>
                </a:rPr>
                <a:t>归程</a:t>
              </a:r>
              <a:endParaRPr lang="zh-CN" altLang="en-US" b="1">
                <a:latin typeface="楷体" panose="02010609060101010101" charset="-122"/>
                <a:ea typeface="楷体" panose="02010609060101010101" charset="-122"/>
                <a:cs typeface="楷体" panose="02010609060101010101" charset="-122"/>
              </a:endParaRPr>
            </a:p>
          </p:txBody>
        </p:sp>
        <p:sp>
          <p:nvSpPr>
            <p:cNvPr id="22" name="文本框 21"/>
            <p:cNvSpPr txBox="1"/>
            <p:nvPr/>
          </p:nvSpPr>
          <p:spPr>
            <a:xfrm rot="18900000">
              <a:off x="2897" y="3936"/>
              <a:ext cx="754" cy="3021"/>
            </a:xfrm>
            <a:prstGeom prst="rect">
              <a:avLst/>
            </a:prstGeom>
            <a:solidFill>
              <a:schemeClr val="accent4">
                <a:lumMod val="75000"/>
              </a:schemeClr>
            </a:solidFill>
          </p:spPr>
          <p:txBody>
            <a:bodyPr wrap="square" rtlCol="0" anchor="t">
              <a:spAutoFit/>
            </a:bodyPr>
            <a:lstStyle/>
            <a:p>
              <a:pPr>
                <a:lnSpc>
                  <a:spcPct val="110000"/>
                </a:lnSpc>
                <a:spcBef>
                  <a:spcPct val="0"/>
                </a:spcBef>
                <a:spcAft>
                  <a:spcPct val="0"/>
                </a:spcAft>
              </a:pPr>
              <a:r>
                <a:rPr lang="zh-CN" altLang="en-US" b="1">
                  <a:latin typeface="宋体" panose="02010600030101010101" pitchFamily="2" charset="-122"/>
                  <a:ea typeface="宋体" panose="02010600030101010101" pitchFamily="2" charset="-122"/>
                  <a:cs typeface="楷体" panose="02010609060101010101" charset="-122"/>
                </a:rPr>
                <a:t>非</a:t>
              </a:r>
              <a:endParaRPr lang="zh-CN" altLang="en-US" b="1">
                <a:latin typeface="宋体" panose="02010600030101010101" pitchFamily="2" charset="-122"/>
                <a:ea typeface="宋体" panose="02010600030101010101" pitchFamily="2" charset="-122"/>
                <a:cs typeface="楷体" panose="02010609060101010101" charset="-122"/>
              </a:endParaRPr>
            </a:p>
            <a:p>
              <a:pPr>
                <a:lnSpc>
                  <a:spcPct val="110000"/>
                </a:lnSpc>
                <a:spcBef>
                  <a:spcPct val="0"/>
                </a:spcBef>
                <a:spcAft>
                  <a:spcPct val="0"/>
                </a:spcAft>
              </a:pPr>
              <a:r>
                <a:rPr lang="zh-CN" altLang="en-US" b="1">
                  <a:latin typeface="宋体" panose="02010600030101010101" pitchFamily="2" charset="-122"/>
                  <a:ea typeface="宋体" panose="02010600030101010101" pitchFamily="2" charset="-122"/>
                  <a:cs typeface="楷体" panose="02010609060101010101" charset="-122"/>
                </a:rPr>
                <a:t>洲</a:t>
              </a:r>
              <a:endParaRPr lang="zh-CN" altLang="en-US" b="1">
                <a:latin typeface="宋体" panose="02010600030101010101" pitchFamily="2" charset="-122"/>
                <a:ea typeface="宋体" panose="02010600030101010101" pitchFamily="2" charset="-122"/>
                <a:cs typeface="楷体" panose="02010609060101010101" charset="-122"/>
              </a:endParaRPr>
            </a:p>
            <a:p>
              <a:pPr>
                <a:lnSpc>
                  <a:spcPct val="110000"/>
                </a:lnSpc>
                <a:spcBef>
                  <a:spcPct val="0"/>
                </a:spcBef>
                <a:spcAft>
                  <a:spcPct val="0"/>
                </a:spcAft>
              </a:pPr>
              <a:r>
                <a:rPr lang="zh-CN" altLang="en-US" b="1">
                  <a:latin typeface="宋体" panose="02010600030101010101" pitchFamily="2" charset="-122"/>
                  <a:ea typeface="宋体" panose="02010600030101010101" pitchFamily="2" charset="-122"/>
                  <a:cs typeface="楷体" panose="02010609060101010101" charset="-122"/>
                </a:rPr>
                <a:t>黑</a:t>
              </a:r>
              <a:endParaRPr lang="zh-CN" altLang="en-US" b="1">
                <a:latin typeface="宋体" panose="02010600030101010101" pitchFamily="2" charset="-122"/>
                <a:ea typeface="宋体" panose="02010600030101010101" pitchFamily="2" charset="-122"/>
                <a:cs typeface="楷体" panose="02010609060101010101" charset="-122"/>
              </a:endParaRPr>
            </a:p>
            <a:p>
              <a:pPr>
                <a:lnSpc>
                  <a:spcPct val="110000"/>
                </a:lnSpc>
                <a:spcBef>
                  <a:spcPct val="0"/>
                </a:spcBef>
                <a:spcAft>
                  <a:spcPct val="0"/>
                </a:spcAft>
              </a:pPr>
              <a:r>
                <a:rPr lang="zh-CN" altLang="en-US" b="1">
                  <a:latin typeface="宋体" panose="02010600030101010101" pitchFamily="2" charset="-122"/>
                  <a:ea typeface="宋体" panose="02010600030101010101" pitchFamily="2" charset="-122"/>
                  <a:cs typeface="楷体" panose="02010609060101010101" charset="-122"/>
                </a:rPr>
                <a:t>人</a:t>
              </a:r>
              <a:endParaRPr lang="zh-CN" altLang="en-US" b="1">
                <a:latin typeface="宋体" panose="02010600030101010101" pitchFamily="2" charset="-122"/>
                <a:ea typeface="宋体" panose="02010600030101010101" pitchFamily="2" charset="-122"/>
                <a:cs typeface="楷体" panose="02010609060101010101" charset="-122"/>
              </a:endParaRPr>
            </a:p>
            <a:p>
              <a:pPr>
                <a:lnSpc>
                  <a:spcPct val="110000"/>
                </a:lnSpc>
                <a:spcBef>
                  <a:spcPct val="0"/>
                </a:spcBef>
                <a:spcAft>
                  <a:spcPct val="0"/>
                </a:spcAft>
              </a:pPr>
              <a:r>
                <a:rPr lang="zh-CN" altLang="en-US" b="1">
                  <a:latin typeface="宋体" panose="02010600030101010101" pitchFamily="2" charset="-122"/>
                  <a:ea typeface="宋体" panose="02010600030101010101" pitchFamily="2" charset="-122"/>
                  <a:cs typeface="楷体" panose="02010609060101010101" charset="-122"/>
                </a:rPr>
                <a:t>奴</a:t>
              </a:r>
              <a:endParaRPr lang="zh-CN" altLang="en-US" b="1">
                <a:latin typeface="宋体" panose="02010600030101010101" pitchFamily="2" charset="-122"/>
                <a:ea typeface="宋体" panose="02010600030101010101" pitchFamily="2" charset="-122"/>
                <a:cs typeface="楷体" panose="02010609060101010101" charset="-122"/>
              </a:endParaRPr>
            </a:p>
            <a:p>
              <a:pPr>
                <a:lnSpc>
                  <a:spcPct val="110000"/>
                </a:lnSpc>
                <a:spcBef>
                  <a:spcPct val="0"/>
                </a:spcBef>
                <a:spcAft>
                  <a:spcPct val="0"/>
                </a:spcAft>
              </a:pPr>
              <a:r>
                <a:rPr lang="zh-CN" altLang="en-US" b="1">
                  <a:latin typeface="宋体" panose="02010600030101010101" pitchFamily="2" charset="-122"/>
                  <a:ea typeface="宋体" panose="02010600030101010101" pitchFamily="2" charset="-122"/>
                  <a:cs typeface="楷体" panose="02010609060101010101" charset="-122"/>
                </a:rPr>
                <a:t>隶</a:t>
              </a:r>
              <a:endParaRPr lang="zh-CN" altLang="en-US" b="1">
                <a:latin typeface="宋体" panose="02010600030101010101" pitchFamily="2" charset="-122"/>
                <a:ea typeface="宋体" panose="02010600030101010101" pitchFamily="2" charset="-122"/>
                <a:cs typeface="楷体" panose="02010609060101010101" charset="-122"/>
              </a:endParaRPr>
            </a:p>
          </p:txBody>
        </p:sp>
        <p:sp>
          <p:nvSpPr>
            <p:cNvPr id="23" name="文本框 22"/>
            <p:cNvSpPr txBox="1"/>
            <p:nvPr/>
          </p:nvSpPr>
          <p:spPr>
            <a:xfrm rot="20820000">
              <a:off x="2283" y="958"/>
              <a:ext cx="3610" cy="1103"/>
            </a:xfrm>
            <a:prstGeom prst="rect">
              <a:avLst/>
            </a:prstGeom>
            <a:solidFill>
              <a:schemeClr val="accent4">
                <a:lumMod val="75000"/>
              </a:schemeClr>
            </a:solidFill>
          </p:spPr>
          <p:txBody>
            <a:bodyPr wrap="square" rtlCol="0" anchor="t">
              <a:spAutoFit/>
            </a:bodyPr>
            <a:lstStyle/>
            <a:p>
              <a:pPr algn="ctr">
                <a:lnSpc>
                  <a:spcPct val="110000"/>
                </a:lnSpc>
                <a:spcBef>
                  <a:spcPct val="0"/>
                </a:spcBef>
                <a:spcAft>
                  <a:spcPct val="0"/>
                </a:spcAft>
              </a:pPr>
              <a:r>
                <a:rPr lang="zh-CN" altLang="en-US">
                  <a:latin typeface="宋体" panose="02010600030101010101" pitchFamily="2" charset="-122"/>
                  <a:ea typeface="宋体" panose="02010600030101010101" pitchFamily="2" charset="-122"/>
                  <a:cs typeface="楷体" panose="02010609060101010101" charset="-122"/>
                  <a:sym typeface="+mn-ea"/>
                </a:rPr>
                <a:t>金银</a:t>
              </a:r>
              <a:r>
                <a:rPr lang="zh-CN" altLang="en-US">
                  <a:latin typeface="宋体" panose="02010600030101010101" pitchFamily="2" charset="-122"/>
                  <a:ea typeface="宋体" panose="02010600030101010101" pitchFamily="2" charset="-122"/>
                  <a:cs typeface="楷体" panose="02010609060101010101" charset="-122"/>
                </a:rPr>
                <a:t>、蔗糖、烟草、棉花等农产品</a:t>
              </a:r>
              <a:endParaRPr lang="zh-CN" altLang="en-US">
                <a:latin typeface="宋体" panose="02010600030101010101" pitchFamily="2" charset="-122"/>
                <a:ea typeface="宋体" panose="02010600030101010101" pitchFamily="2" charset="-122"/>
                <a:cs typeface="楷体" panose="02010609060101010101" charset="-122"/>
              </a:endParaRPr>
            </a:p>
          </p:txBody>
        </p:sp>
        <p:sp>
          <p:nvSpPr>
            <p:cNvPr id="24" name="文本框 23"/>
            <p:cNvSpPr txBox="1"/>
            <p:nvPr/>
          </p:nvSpPr>
          <p:spPr>
            <a:xfrm rot="360000">
              <a:off x="8321" y="3308"/>
              <a:ext cx="1404" cy="2542"/>
            </a:xfrm>
            <a:prstGeom prst="rect">
              <a:avLst/>
            </a:prstGeom>
            <a:solidFill>
              <a:schemeClr val="accent4">
                <a:lumMod val="75000"/>
              </a:schemeClr>
            </a:solidFill>
          </p:spPr>
          <p:txBody>
            <a:bodyPr wrap="square" rtlCol="0" anchor="t">
              <a:spAutoFit/>
            </a:bodyPr>
            <a:lstStyle/>
            <a:p>
              <a:pPr>
                <a:lnSpc>
                  <a:spcPct val="110000"/>
                </a:lnSpc>
                <a:spcBef>
                  <a:spcPct val="0"/>
                </a:spcBef>
                <a:spcAft>
                  <a:spcPct val="0"/>
                </a:spcAft>
              </a:pPr>
              <a:r>
                <a:rPr lang="zh-CN" altLang="en-US">
                  <a:latin typeface="宋体" panose="02010600030101010101" pitchFamily="2" charset="-122"/>
                  <a:ea typeface="宋体" panose="02010600030101010101" pitchFamily="2" charset="-122"/>
                  <a:cs typeface="楷体" panose="02010609060101010101" charset="-122"/>
                </a:rPr>
                <a:t>枪械、火药、纺织品、</a:t>
              </a:r>
              <a:r>
                <a:rPr lang="zh-CN" altLang="en-US">
                  <a:solidFill>
                    <a:schemeClr val="tx1"/>
                  </a:solidFill>
                  <a:latin typeface="宋体" panose="02010600030101010101" pitchFamily="2" charset="-122"/>
                  <a:ea typeface="宋体" panose="02010600030101010101" pitchFamily="2" charset="-122"/>
                  <a:cs typeface="黑体" panose="02010609060101010101" charset="-122"/>
                  <a:sym typeface="+mn-ea"/>
                </a:rPr>
                <a:t>手工制品</a:t>
              </a:r>
              <a:r>
                <a:rPr lang="zh-CN" altLang="en-US">
                  <a:latin typeface="宋体" panose="02010600030101010101" pitchFamily="2" charset="-122"/>
                  <a:ea typeface="宋体" panose="02010600030101010101" pitchFamily="2" charset="-122"/>
                  <a:cs typeface="楷体" panose="02010609060101010101" charset="-122"/>
                </a:rPr>
                <a:t>等</a:t>
              </a:r>
              <a:endParaRPr lang="zh-CN" altLang="en-US">
                <a:latin typeface="宋体" panose="02010600030101010101" pitchFamily="2" charset="-122"/>
                <a:ea typeface="宋体" panose="02010600030101010101" pitchFamily="2" charset="-122"/>
                <a:cs typeface="楷体" panose="02010609060101010101" charset="-122"/>
              </a:endParaRPr>
            </a:p>
          </p:txBody>
        </p:sp>
      </p:grpSp>
      <p:sp>
        <p:nvSpPr>
          <p:cNvPr id="25" name="文本框 24"/>
          <p:cNvSpPr txBox="1"/>
          <p:nvPr/>
        </p:nvSpPr>
        <p:spPr>
          <a:xfrm>
            <a:off x="6024245" y="3883660"/>
            <a:ext cx="5934075" cy="3046095"/>
          </a:xfrm>
          <a:prstGeom prst="rect">
            <a:avLst/>
          </a:prstGeom>
          <a:noFill/>
          <a:ln w="19050">
            <a:solidFill>
              <a:srgbClr val="0070C0"/>
            </a:solidFill>
            <a:prstDash val="sysDash"/>
          </a:ln>
        </p:spPr>
        <p:txBody>
          <a:bodyPr wrap="square">
            <a:spAutoFit/>
          </a:bodyPr>
          <a:lstStyle/>
          <a:p>
            <a:pPr indent="419100"/>
            <a:r>
              <a:rPr lang="zh-CN" sz="2400" b="0">
                <a:solidFill>
                  <a:srgbClr val="000000"/>
                </a:solidFill>
                <a:latin typeface="楷体" panose="02010609060101010101" charset="-122"/>
                <a:ea typeface="楷体" panose="02010609060101010101" charset="-122"/>
                <a:cs typeface="楷体" panose="02010609060101010101" charset="-122"/>
              </a:rPr>
              <a:t>【</a:t>
            </a:r>
            <a:r>
              <a:rPr lang="zh-CN" sz="2400" b="0">
                <a:solidFill>
                  <a:srgbClr val="FF0000"/>
                </a:solidFill>
                <a:latin typeface="楷体" panose="02010609060101010101" charset="-122"/>
                <a:ea typeface="楷体" panose="02010609060101010101" charset="-122"/>
                <a:cs typeface="楷体" panose="02010609060101010101" charset="-122"/>
              </a:rPr>
              <a:t>学思之窗</a:t>
            </a:r>
            <a:r>
              <a:rPr lang="zh-CN" sz="2400" b="0">
                <a:solidFill>
                  <a:srgbClr val="000000"/>
                </a:solidFill>
                <a:latin typeface="楷体" panose="02010609060101010101" charset="-122"/>
                <a:ea typeface="楷体" panose="02010609060101010101" charset="-122"/>
                <a:cs typeface="楷体" panose="02010609060101010101" charset="-122"/>
              </a:rPr>
              <a:t>】殖民者从拉丁美洲殖民地掠夺了巨额财富。据统计，</a:t>
            </a:r>
            <a:r>
              <a:rPr lang="en-US" sz="2400" b="0">
                <a:solidFill>
                  <a:srgbClr val="000000"/>
                </a:solidFill>
                <a:latin typeface="楷体" panose="02010609060101010101" charset="-122"/>
                <a:ea typeface="楷体" panose="02010609060101010101" charset="-122"/>
                <a:cs typeface="楷体" panose="02010609060101010101" charset="-122"/>
              </a:rPr>
              <a:t>16</a:t>
            </a:r>
            <a:r>
              <a:rPr lang="zh-CN" sz="2400" b="0">
                <a:solidFill>
                  <a:srgbClr val="000000"/>
                </a:solidFill>
                <a:latin typeface="楷体" panose="02010609060101010101" charset="-122"/>
                <a:ea typeface="楷体" panose="02010609060101010101" charset="-122"/>
                <a:cs typeface="楷体" panose="02010609060101010101" charset="-122"/>
              </a:rPr>
              <a:t>、</a:t>
            </a:r>
            <a:r>
              <a:rPr lang="en-US" sz="2400" b="0">
                <a:solidFill>
                  <a:srgbClr val="000000"/>
                </a:solidFill>
                <a:latin typeface="楷体" panose="02010609060101010101" charset="-122"/>
                <a:ea typeface="楷体" panose="02010609060101010101" charset="-122"/>
                <a:cs typeface="楷体" panose="02010609060101010101" charset="-122"/>
              </a:rPr>
              <a:t> 17</a:t>
            </a:r>
            <a:r>
              <a:rPr lang="zh-CN" sz="2400" b="0">
                <a:solidFill>
                  <a:srgbClr val="000000"/>
                </a:solidFill>
                <a:latin typeface="楷体" panose="02010609060101010101" charset="-122"/>
                <a:ea typeface="楷体" panose="02010609060101010101" charset="-122"/>
                <a:cs typeface="楷体" panose="02010609060101010101" charset="-122"/>
              </a:rPr>
              <a:t>世纪时，西班牙在殖民地开采的黄金、白银超过当时世界</a:t>
            </a:r>
            <a:r>
              <a:rPr lang="en-US" sz="2400" b="0">
                <a:solidFill>
                  <a:srgbClr val="000000"/>
                </a:solidFill>
                <a:latin typeface="楷体" panose="02010609060101010101" charset="-122"/>
                <a:ea typeface="楷体" panose="02010609060101010101" charset="-122"/>
                <a:cs typeface="楷体" panose="02010609060101010101" charset="-122"/>
              </a:rPr>
              <a:t> </a:t>
            </a:r>
            <a:r>
              <a:rPr lang="zh-CN" sz="2400" b="0">
                <a:solidFill>
                  <a:srgbClr val="000000"/>
                </a:solidFill>
                <a:latin typeface="楷体" panose="02010609060101010101" charset="-122"/>
                <a:ea typeface="楷体" panose="02010609060101010101" charset="-122"/>
                <a:cs typeface="楷体" panose="02010609060101010101" charset="-122"/>
              </a:rPr>
              <a:t>总产量的</a:t>
            </a:r>
            <a:r>
              <a:rPr lang="en-US" sz="2400" b="0">
                <a:solidFill>
                  <a:srgbClr val="000000"/>
                </a:solidFill>
                <a:latin typeface="楷体" panose="02010609060101010101" charset="-122"/>
                <a:ea typeface="楷体" panose="02010609060101010101" charset="-122"/>
                <a:cs typeface="楷体" panose="02010609060101010101" charset="-122"/>
              </a:rPr>
              <a:t>2/3</a:t>
            </a:r>
            <a:r>
              <a:rPr lang="zh-CN" sz="2400" b="0">
                <a:solidFill>
                  <a:srgbClr val="000000"/>
                </a:solidFill>
                <a:latin typeface="楷体" panose="02010609060101010101" charset="-122"/>
                <a:ea typeface="楷体" panose="02010609060101010101" charset="-122"/>
                <a:cs typeface="楷体" panose="02010609060101010101" charset="-122"/>
              </a:rPr>
              <a:t>。</a:t>
            </a:r>
            <a:r>
              <a:rPr lang="en-US" sz="2400" b="0">
                <a:solidFill>
                  <a:srgbClr val="000000"/>
                </a:solidFill>
                <a:latin typeface="楷体" panose="02010609060101010101" charset="-122"/>
                <a:ea typeface="楷体" panose="02010609060101010101" charset="-122"/>
                <a:cs typeface="楷体" panose="02010609060101010101" charset="-122"/>
              </a:rPr>
              <a:t>1500—1650</a:t>
            </a:r>
            <a:r>
              <a:rPr lang="zh-CN" sz="2400" b="0">
                <a:solidFill>
                  <a:srgbClr val="000000"/>
                </a:solidFill>
                <a:latin typeface="楷体" panose="02010609060101010101" charset="-122"/>
                <a:ea typeface="楷体" panose="02010609060101010101" charset="-122"/>
                <a:cs typeface="楷体" panose="02010609060101010101" charset="-122"/>
              </a:rPr>
              <a:t>年，西班牙从美洲掠夺的黄金多达</a:t>
            </a:r>
            <a:r>
              <a:rPr lang="en-US" sz="2400" b="0">
                <a:solidFill>
                  <a:srgbClr val="000000"/>
                </a:solidFill>
                <a:latin typeface="楷体" panose="02010609060101010101" charset="-122"/>
                <a:ea typeface="楷体" panose="02010609060101010101" charset="-122"/>
                <a:cs typeface="楷体" panose="02010609060101010101" charset="-122"/>
              </a:rPr>
              <a:t> 180</a:t>
            </a:r>
            <a:r>
              <a:rPr lang="zh-CN" sz="2400" b="0">
                <a:solidFill>
                  <a:srgbClr val="000000"/>
                </a:solidFill>
                <a:latin typeface="楷体" panose="02010609060101010101" charset="-122"/>
                <a:ea typeface="楷体" panose="02010609060101010101" charset="-122"/>
                <a:cs typeface="楷体" panose="02010609060101010101" charset="-122"/>
              </a:rPr>
              <a:t>吨，白银多达</a:t>
            </a:r>
            <a:r>
              <a:rPr lang="en-US" sz="2400" b="0">
                <a:solidFill>
                  <a:srgbClr val="000000"/>
                </a:solidFill>
                <a:latin typeface="楷体" panose="02010609060101010101" charset="-122"/>
                <a:ea typeface="楷体" panose="02010609060101010101" charset="-122"/>
                <a:cs typeface="楷体" panose="02010609060101010101" charset="-122"/>
              </a:rPr>
              <a:t>16000</a:t>
            </a:r>
            <a:r>
              <a:rPr lang="zh-CN" sz="2400" b="0">
                <a:solidFill>
                  <a:srgbClr val="000000"/>
                </a:solidFill>
                <a:latin typeface="楷体" panose="02010609060101010101" charset="-122"/>
                <a:ea typeface="楷体" panose="02010609060101010101" charset="-122"/>
                <a:cs typeface="楷体" panose="02010609060101010101" charset="-122"/>
              </a:rPr>
              <a:t>吨。</a:t>
            </a:r>
            <a:endParaRPr lang="zh-CN" sz="2400" b="0">
              <a:solidFill>
                <a:srgbClr val="000000"/>
              </a:solidFill>
              <a:latin typeface="楷体" panose="02010609060101010101" charset="-122"/>
              <a:ea typeface="楷体" panose="02010609060101010101" charset="-122"/>
              <a:cs typeface="楷体" panose="02010609060101010101" charset="-122"/>
            </a:endParaRPr>
          </a:p>
          <a:p>
            <a:pPr indent="419100"/>
            <a:r>
              <a:rPr lang="zh-CN" altLang="en-US" sz="2400">
                <a:latin typeface="黑体" panose="02010609060101010101" charset="-122"/>
                <a:ea typeface="黑体" panose="02010609060101010101" charset="-122"/>
                <a:cs typeface="黑体" panose="02010609060101010101" charset="-122"/>
              </a:rPr>
              <a:t>殖民者的掠夺对美洲和欧洲分别产生了怎样的影响?</a:t>
            </a:r>
            <a:endParaRPr lang="zh-CN" altLang="en-US" sz="2400">
              <a:latin typeface="黑体" panose="02010609060101010101" charset="-122"/>
              <a:ea typeface="黑体" panose="02010609060101010101" charset="-122"/>
              <a:cs typeface="黑体" panose="02010609060101010101" charset="-122"/>
            </a:endParaRPr>
          </a:p>
        </p:txBody>
      </p:sp>
      <p:sp>
        <p:nvSpPr>
          <p:cNvPr id="26" name="文本框 25"/>
          <p:cNvSpPr txBox="1"/>
          <p:nvPr/>
        </p:nvSpPr>
        <p:spPr>
          <a:xfrm>
            <a:off x="3108960" y="2264410"/>
            <a:ext cx="1328420" cy="835025"/>
          </a:xfrm>
          <a:prstGeom prst="rect">
            <a:avLst/>
          </a:prstGeom>
          <a:gradFill>
            <a:gsLst>
              <a:gs pos="100000">
                <a:srgbClr val="007BD3"/>
              </a:gs>
              <a:gs pos="100000">
                <a:srgbClr val="034373"/>
              </a:gs>
            </a:gsLst>
            <a:lin ang="0" scaled="0"/>
          </a:gradFill>
        </p:spPr>
        <p:txBody>
          <a:bodyPr wrap="square" rtlCol="0" anchor="t">
            <a:spAutoFit/>
          </a:bodyPr>
          <a:lstStyle/>
          <a:p>
            <a:pPr algn="ctr">
              <a:lnSpc>
                <a:spcPct val="110000"/>
              </a:lnSpc>
              <a:spcBef>
                <a:spcPct val="0"/>
              </a:spcBef>
              <a:spcAft>
                <a:spcPct val="0"/>
              </a:spcAft>
            </a:pPr>
            <a:r>
              <a:rPr lang="zh-CN" altLang="en-US" sz="2200" b="1">
                <a:solidFill>
                  <a:srgbClr val="FFFF00"/>
                </a:solidFill>
                <a:latin typeface="楷体" panose="02010609060101010101" charset="-122"/>
                <a:ea typeface="楷体" panose="02010609060101010101" charset="-122"/>
                <a:cs typeface="楷体" panose="02010609060101010101" charset="-122"/>
              </a:rPr>
              <a:t>大西洋</a:t>
            </a:r>
            <a:endParaRPr lang="zh-CN" altLang="en-US" sz="2200" b="1">
              <a:solidFill>
                <a:srgbClr val="FFFF00"/>
              </a:solidFill>
              <a:latin typeface="楷体" panose="02010609060101010101" charset="-122"/>
              <a:ea typeface="楷体" panose="02010609060101010101" charset="-122"/>
              <a:cs typeface="楷体" panose="02010609060101010101" charset="-122"/>
            </a:endParaRPr>
          </a:p>
          <a:p>
            <a:pPr algn="ctr">
              <a:lnSpc>
                <a:spcPct val="110000"/>
              </a:lnSpc>
              <a:spcBef>
                <a:spcPct val="0"/>
              </a:spcBef>
              <a:spcAft>
                <a:spcPct val="0"/>
              </a:spcAft>
            </a:pPr>
            <a:r>
              <a:rPr lang="zh-CN" altLang="en-US" sz="2200" b="1">
                <a:solidFill>
                  <a:srgbClr val="FFFF00"/>
                </a:solidFill>
                <a:latin typeface="楷体" panose="02010609060101010101" charset="-122"/>
                <a:ea typeface="楷体" panose="02010609060101010101" charset="-122"/>
                <a:cs typeface="楷体" panose="02010609060101010101" charset="-122"/>
              </a:rPr>
              <a:t>三角贸易</a:t>
            </a:r>
            <a:endParaRPr lang="zh-CN" altLang="en-US" sz="2200" b="1">
              <a:solidFill>
                <a:srgbClr val="FFFF00"/>
              </a:solidFill>
              <a:latin typeface="楷体" panose="02010609060101010101" charset="-122"/>
              <a:ea typeface="楷体" panose="02010609060101010101" charset="-122"/>
              <a:cs typeface="楷体" panose="02010609060101010101" charset="-122"/>
            </a:endParaRPr>
          </a:p>
        </p:txBody>
      </p:sp>
      <p:sp>
        <p:nvSpPr>
          <p:cNvPr id="9" name="矩形 8"/>
          <p:cNvSpPr/>
          <p:nvPr/>
        </p:nvSpPr>
        <p:spPr>
          <a:xfrm>
            <a:off x="1750060" y="1996440"/>
            <a:ext cx="2901950" cy="922020"/>
          </a:xfrm>
          <a:prstGeom prst="rect">
            <a:avLst/>
          </a:prstGeom>
          <a:solidFill>
            <a:srgbClr val="FFFF00"/>
          </a:solidFill>
          <a:ln w="9525">
            <a:noFill/>
          </a:ln>
        </p:spPr>
        <p:txBody>
          <a:bodyPr wrap="square" anchor="t">
            <a:spAutoFit/>
          </a:bodyPr>
          <a:lstStyle/>
          <a:p>
            <a:pPr algn="l"/>
            <a:r>
              <a:rPr lang="zh-CN" altLang="en-US" b="1">
                <a:solidFill>
                  <a:srgbClr val="0000FF"/>
                </a:solidFill>
                <a:latin typeface="Arial" panose="020B0604020202020204" pitchFamily="34" charset="0"/>
                <a:ea typeface="宋体" panose="02010600030101010101" pitchFamily="2" charset="-122"/>
              </a:rPr>
              <a:t>美洲获得了廉价劳动力，促进了</a:t>
            </a:r>
            <a:r>
              <a:rPr lang="zh-CN" altLang="en-US" b="1">
                <a:solidFill>
                  <a:srgbClr val="0000FF"/>
                </a:solidFill>
                <a:latin typeface="Arial" panose="020B0604020202020204" pitchFamily="34" charset="0"/>
                <a:ea typeface="宋体" panose="02010600030101010101" pitchFamily="2" charset="-122"/>
                <a:sym typeface="+mn-ea"/>
              </a:rPr>
              <a:t>美洲种植园经济的发展与</a:t>
            </a:r>
            <a:r>
              <a:rPr lang="zh-CN" altLang="en-US" b="1">
                <a:solidFill>
                  <a:srgbClr val="0000FF"/>
                </a:solidFill>
                <a:latin typeface="Arial" panose="020B0604020202020204" pitchFamily="34" charset="0"/>
                <a:ea typeface="宋体" panose="02010600030101010101" pitchFamily="2" charset="-122"/>
              </a:rPr>
              <a:t>殖民地的开发。 </a:t>
            </a:r>
            <a:endParaRPr lang="zh-CN" altLang="en-US" b="1">
              <a:solidFill>
                <a:srgbClr val="0000FF"/>
              </a:solidFill>
              <a:latin typeface="Arial" panose="020B0604020202020204" pitchFamily="34"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strips(downRigh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6"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strips(downRight)">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6"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strips(downRigh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546735" y="2712085"/>
            <a:ext cx="6656070" cy="3415030"/>
          </a:xfrm>
          <a:prstGeom prst="rect">
            <a:avLst/>
          </a:prstGeom>
          <a:noFill/>
        </p:spPr>
        <p:txBody>
          <a:bodyPr wrap="square" rtlCol="0" anchor="t">
            <a:spAutoFit/>
          </a:bodyPr>
          <a:lstStyle/>
          <a:p>
            <a:r>
              <a:rPr lang="en-US" altLang="zh-CN" sz="2400" b="1">
                <a:latin typeface="楷体" panose="02010609060101010101" charset="-122"/>
                <a:ea typeface="楷体" panose="02010609060101010101" charset="-122"/>
                <a:cs typeface="楷体" panose="02010609060101010101" charset="-122"/>
              </a:rPr>
              <a:t> </a:t>
            </a:r>
            <a:r>
              <a:rPr lang="zh-CN" altLang="en-US" sz="2400" b="1">
                <a:latin typeface="楷体" panose="02010609060101010101" charset="-122"/>
                <a:ea typeface="楷体" panose="02010609060101010101" charset="-122"/>
                <a:cs typeface="楷体" panose="02010609060101010101" charset="-122"/>
              </a:rPr>
              <a:t>      </a:t>
            </a:r>
            <a:r>
              <a:rPr lang="en-US" altLang="zh-CN" sz="2400" b="1">
                <a:latin typeface="楷体" panose="02010609060101010101" charset="-122"/>
                <a:ea typeface="楷体" panose="02010609060101010101" charset="-122"/>
                <a:cs typeface="楷体" panose="02010609060101010101" charset="-122"/>
              </a:rPr>
              <a:t>1</a:t>
            </a:r>
            <a:r>
              <a:rPr lang="zh-CN" altLang="en-US" sz="2400" b="1">
                <a:latin typeface="楷体" panose="02010609060101010101" charset="-122"/>
                <a:ea typeface="楷体" panose="02010609060101010101" charset="-122"/>
                <a:cs typeface="楷体" panose="02010609060101010101" charset="-122"/>
              </a:rPr>
              <a:t>823年美国提出</a:t>
            </a:r>
            <a:r>
              <a:rPr lang="zh-CN" altLang="en-US" sz="2400" b="1">
                <a:solidFill>
                  <a:srgbClr val="FF0000"/>
                </a:solidFill>
                <a:latin typeface="楷体" panose="02010609060101010101" charset="-122"/>
                <a:ea typeface="楷体" panose="02010609060101010101" charset="-122"/>
                <a:cs typeface="楷体" panose="02010609060101010101" charset="-122"/>
              </a:rPr>
              <a:t>“门罗宣言”，</a:t>
            </a:r>
            <a:r>
              <a:rPr lang="zh-CN" altLang="en-US" sz="2400" b="1">
                <a:solidFill>
                  <a:schemeClr val="tx1"/>
                </a:solidFill>
                <a:latin typeface="楷体" panose="02010609060101010101" charset="-122"/>
                <a:ea typeface="楷体" panose="02010609060101010101" charset="-122"/>
                <a:cs typeface="楷体" panose="02010609060101010101" charset="-122"/>
              </a:rPr>
              <a:t>宣称美洲是美洲人的美洲，</a:t>
            </a:r>
            <a:r>
              <a:rPr lang="zh-CN" altLang="en-US" sz="2400" b="1">
                <a:solidFill>
                  <a:schemeClr val="tx1"/>
                </a:solidFill>
                <a:latin typeface="楷体" panose="02010609060101010101" charset="-122"/>
                <a:ea typeface="楷体" panose="02010609060101010101" charset="-122"/>
                <a:cs typeface="楷体" panose="02010609060101010101" charset="-122"/>
                <a:sym typeface="+mn-ea"/>
              </a:rPr>
              <a:t>反欧洲国家在美洲夺取殖民地原则，</a:t>
            </a:r>
            <a:r>
              <a:rPr lang="zh-CN" altLang="en-US" sz="2400" b="1">
                <a:solidFill>
                  <a:schemeClr val="tx1"/>
                </a:solidFill>
                <a:latin typeface="楷体" panose="02010609060101010101" charset="-122"/>
                <a:ea typeface="楷体" panose="02010609060101010101" charset="-122"/>
                <a:cs typeface="楷体" panose="02010609060101010101" charset="-122"/>
              </a:rPr>
              <a:t>将拉丁美洲视为自己的势力范围。</a:t>
            </a:r>
            <a:r>
              <a:rPr lang="zh-CN" altLang="en-US" sz="2400" b="1">
                <a:latin typeface="楷体" panose="02010609060101010101" charset="-122"/>
                <a:ea typeface="楷体" panose="02010609060101010101" charset="-122"/>
                <a:cs typeface="楷体" panose="02010609060101010101" charset="-122"/>
              </a:rPr>
              <a:t>；</a:t>
            </a:r>
            <a:endParaRPr lang="zh-CN" altLang="en-US" sz="2400" b="1">
              <a:latin typeface="楷体" panose="02010609060101010101" charset="-122"/>
              <a:ea typeface="楷体" panose="02010609060101010101" charset="-122"/>
              <a:cs typeface="楷体" panose="02010609060101010101" charset="-122"/>
            </a:endParaRPr>
          </a:p>
          <a:p>
            <a:r>
              <a:rPr lang="zh-CN" altLang="en-US" sz="2400" b="1">
                <a:latin typeface="楷体" panose="02010609060101010101" charset="-122"/>
                <a:ea typeface="楷体" panose="02010609060101010101" charset="-122"/>
                <a:cs typeface="楷体" panose="02010609060101010101" charset="-122"/>
              </a:rPr>
              <a:t>    1889年又建立“美洲共和国联盟”；</a:t>
            </a:r>
            <a:endParaRPr lang="zh-CN" altLang="en-US" sz="2400" b="1">
              <a:latin typeface="楷体" panose="02010609060101010101" charset="-122"/>
              <a:ea typeface="楷体" panose="02010609060101010101" charset="-122"/>
              <a:cs typeface="楷体" panose="02010609060101010101" charset="-122"/>
            </a:endParaRPr>
          </a:p>
          <a:p>
            <a:r>
              <a:rPr lang="zh-CN" altLang="en-US" sz="2400" b="1">
                <a:latin typeface="楷体" panose="02010609060101010101" charset="-122"/>
                <a:ea typeface="楷体" panose="02010609060101010101" charset="-122"/>
                <a:cs typeface="楷体" panose="02010609060101010101" charset="-122"/>
              </a:rPr>
              <a:t>    1898年美西战争揭开美国向拉美全面扩张的序幕。随后，美国交替推行</a:t>
            </a:r>
            <a:r>
              <a:rPr lang="zh-CN" altLang="en-US" sz="2400" b="1">
                <a:solidFill>
                  <a:srgbClr val="FF0000"/>
                </a:solidFill>
                <a:latin typeface="楷体" panose="02010609060101010101" charset="-122"/>
                <a:ea typeface="楷体" panose="02010609060101010101" charset="-122"/>
                <a:cs typeface="楷体" panose="02010609060101010101" charset="-122"/>
              </a:rPr>
              <a:t>“大棒政策”和“金元外交”</a:t>
            </a:r>
            <a:r>
              <a:rPr lang="zh-CN" altLang="en-US" sz="2400" b="1">
                <a:latin typeface="楷体" panose="02010609060101010101" charset="-122"/>
                <a:ea typeface="楷体" panose="02010609060101010101" charset="-122"/>
                <a:cs typeface="楷体" panose="02010609060101010101" charset="-122"/>
              </a:rPr>
              <a:t>的政策，凭借其大为增强的军事经济力量，积极推行向外扩张计划，加强了对拉丁美洲，特别是加勒比海地区的侵略。</a:t>
            </a:r>
            <a:endParaRPr lang="zh-CN" altLang="en-US" sz="2400" b="1">
              <a:latin typeface="楷体" panose="02010609060101010101" charset="-122"/>
              <a:ea typeface="楷体" panose="02010609060101010101" charset="-122"/>
              <a:cs typeface="楷体" panose="02010609060101010101" charset="-122"/>
            </a:endParaRPr>
          </a:p>
        </p:txBody>
      </p:sp>
      <p:pic>
        <p:nvPicPr>
          <p:cNvPr id="5" name="图片 4"/>
          <p:cNvPicPr>
            <a:picLocks noChangeAspect="1"/>
          </p:cNvPicPr>
          <p:nvPr/>
        </p:nvPicPr>
        <p:blipFill>
          <a:blip r:embed="rId1"/>
          <a:stretch>
            <a:fillRect/>
          </a:stretch>
        </p:blipFill>
        <p:spPr>
          <a:xfrm>
            <a:off x="7433310" y="2849880"/>
            <a:ext cx="4626610" cy="3229610"/>
          </a:xfrm>
          <a:prstGeom prst="rect">
            <a:avLst/>
          </a:prstGeom>
        </p:spPr>
      </p:pic>
      <p:sp>
        <p:nvSpPr>
          <p:cNvPr id="2" name="文本框 1"/>
          <p:cNvSpPr txBox="1"/>
          <p:nvPr/>
        </p:nvSpPr>
        <p:spPr>
          <a:xfrm>
            <a:off x="546735" y="920115"/>
            <a:ext cx="10991850" cy="1714500"/>
          </a:xfrm>
          <a:prstGeom prst="rect">
            <a:avLst/>
          </a:prstGeom>
          <a:noFill/>
        </p:spPr>
        <p:txBody>
          <a:bodyPr wrap="square" rtlCol="0" anchor="t">
            <a:spAutoFit/>
          </a:bodyPr>
          <a:lstStyle/>
          <a:p>
            <a:pPr>
              <a:lnSpc>
                <a:spcPct val="110000"/>
              </a:lnSpc>
              <a:spcBef>
                <a:spcPct val="0"/>
              </a:spcBef>
              <a:spcAft>
                <a:spcPct val="0"/>
              </a:spcAft>
            </a:pPr>
            <a:r>
              <a:rPr lang="en-US" altLang="zh-CN" sz="2400" b="1">
                <a:latin typeface="楷体" panose="02010609060101010101" charset="-122"/>
                <a:ea typeface="楷体" panose="02010609060101010101" charset="-122"/>
                <a:cs typeface="楷体" panose="02010609060101010101" charset="-122"/>
                <a:sym typeface="+mn-ea"/>
              </a:rPr>
              <a:t>   </a:t>
            </a:r>
            <a:r>
              <a:rPr lang="zh-CN" altLang="en-US" sz="2400" b="1">
                <a:latin typeface="楷体" panose="02010609060101010101" charset="-122"/>
                <a:ea typeface="楷体" panose="02010609060101010101" charset="-122"/>
                <a:cs typeface="楷体" panose="02010609060101010101" charset="-122"/>
                <a:sym typeface="+mn-ea"/>
              </a:rPr>
              <a:t>   拉丁美洲在拉美摆脱西班牙葡萄牙统治获得独立后，，各国大多政局动荡，普遍实行军事独裁统治，政治经济发展停滞不前。</a:t>
            </a:r>
            <a:r>
              <a:rPr lang="en-US" altLang="zh-CN" sz="2400" b="1">
                <a:latin typeface="楷体" panose="02010609060101010101" charset="-122"/>
                <a:ea typeface="楷体" panose="02010609060101010101" charset="-122"/>
                <a:cs typeface="楷体" panose="02010609060101010101" charset="-122"/>
                <a:sym typeface="+mn-ea"/>
              </a:rPr>
              <a:t> </a:t>
            </a:r>
            <a:r>
              <a:rPr lang="zh-CN" altLang="en-US" sz="2400" b="1">
                <a:latin typeface="楷体" panose="02010609060101010101" charset="-122"/>
                <a:ea typeface="楷体" panose="02010609060101010101" charset="-122"/>
                <a:cs typeface="楷体" panose="02010609060101010101" charset="-122"/>
                <a:sym typeface="+mn-ea"/>
              </a:rPr>
              <a:t>欧美各国纷纷采取经济、政治、军事手段，对拉美各国进行渗透。并展开争夺拉美的角逐，以英美为主。</a:t>
            </a:r>
            <a:endParaRPr lang="zh-CN" altLang="en-US" sz="2400" b="1">
              <a:latin typeface="楷体" panose="02010609060101010101" charset="-122"/>
              <a:ea typeface="楷体" panose="02010609060101010101" charset="-122"/>
              <a:cs typeface="楷体" panose="02010609060101010101" charset="-122"/>
              <a:sym typeface="+mn-ea"/>
            </a:endParaRPr>
          </a:p>
          <a:p>
            <a:pPr>
              <a:lnSpc>
                <a:spcPct val="110000"/>
              </a:lnSpc>
              <a:spcBef>
                <a:spcPct val="0"/>
              </a:spcBef>
              <a:spcAft>
                <a:spcPct val="0"/>
              </a:spcAft>
            </a:pPr>
            <a:r>
              <a:rPr lang="zh-CN" altLang="en-US" sz="2400" b="1">
                <a:latin typeface="楷体" panose="02010609060101010101" charset="-122"/>
                <a:ea typeface="楷体" panose="02010609060101010101" charset="-122"/>
                <a:cs typeface="楷体" panose="02010609060101010101" charset="-122"/>
                <a:sym typeface="+mn-ea"/>
              </a:rPr>
              <a:t>英美等国在“援助”的幌子下， 加紧了对拉丁美洲的经济侵略和政治渗透。</a:t>
            </a:r>
            <a:endParaRPr lang="zh-CN" altLang="en-US" sz="2400">
              <a:latin typeface="楷体" panose="02010609060101010101" charset="-122"/>
              <a:ea typeface="楷体" panose="02010609060101010101" charset="-122"/>
              <a:cs typeface="楷体" panose="02010609060101010101" charset="-122"/>
            </a:endParaRPr>
          </a:p>
        </p:txBody>
      </p:sp>
      <p:sp>
        <p:nvSpPr>
          <p:cNvPr id="3" name="文本框 2"/>
          <p:cNvSpPr txBox="1"/>
          <p:nvPr/>
        </p:nvSpPr>
        <p:spPr>
          <a:xfrm>
            <a:off x="546735" y="375285"/>
            <a:ext cx="7232015" cy="497205"/>
          </a:xfrm>
          <a:prstGeom prst="rect">
            <a:avLst/>
          </a:prstGeom>
          <a:gradFill>
            <a:gsLst>
              <a:gs pos="100000">
                <a:srgbClr val="FBFB11"/>
              </a:gs>
              <a:gs pos="100000">
                <a:srgbClr val="838309"/>
              </a:gs>
            </a:gsLst>
            <a:lin ang="0" scaled="0"/>
          </a:gradFill>
        </p:spPr>
        <p:txBody>
          <a:bodyPr wrap="square" rtlCol="0" anchor="t">
            <a:spAutoFit/>
          </a:bodyPr>
          <a:lstStyle/>
          <a:p>
            <a:pPr>
              <a:lnSpc>
                <a:spcPct val="110000"/>
              </a:lnSpc>
              <a:spcBef>
                <a:spcPct val="0"/>
              </a:spcBef>
              <a:spcAft>
                <a:spcPct val="0"/>
              </a:spcAft>
            </a:pPr>
            <a:r>
              <a:rPr lang="zh-CN" altLang="en-US" sz="2400">
                <a:latin typeface="黑体" panose="02010609060101010101" charset="-122"/>
                <a:ea typeface="黑体" panose="02010609060101010101" charset="-122"/>
                <a:cs typeface="楷体" panose="02010609060101010101" charset="-122"/>
              </a:rPr>
              <a:t>【知识拓展】拉丁美洲独立后，列强的殖民扩张</a:t>
            </a:r>
            <a:endParaRPr lang="zh-CN" altLang="en-US" sz="2400">
              <a:latin typeface="黑体" panose="02010609060101010101" charset="-122"/>
              <a:ea typeface="黑体" panose="02010609060101010101" charset="-122"/>
              <a:cs typeface="楷体" panose="02010609060101010101" charset="-122"/>
            </a:endParaRPr>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扫描0001"/>
          <p:cNvPicPr>
            <a:picLocks noChangeAspect="1"/>
          </p:cNvPicPr>
          <p:nvPr/>
        </p:nvPicPr>
        <p:blipFill>
          <a:blip r:embed="rId1"/>
          <a:srcRect l="59623" t="13382" r="583" b="19470"/>
          <a:stretch>
            <a:fillRect/>
          </a:stretch>
        </p:blipFill>
        <p:spPr>
          <a:xfrm>
            <a:off x="8336915" y="142240"/>
            <a:ext cx="3632200" cy="3113405"/>
          </a:xfrm>
          <a:prstGeom prst="rect">
            <a:avLst/>
          </a:prstGeom>
          <a:solidFill>
            <a:schemeClr val="tx2"/>
          </a:solidFill>
          <a:ln w="9525">
            <a:noFill/>
          </a:ln>
        </p:spPr>
      </p:pic>
      <p:sp>
        <p:nvSpPr>
          <p:cNvPr id="16" name="文本框 15"/>
          <p:cNvSpPr txBox="1"/>
          <p:nvPr/>
        </p:nvSpPr>
        <p:spPr>
          <a:xfrm>
            <a:off x="339725" y="142240"/>
            <a:ext cx="5551805" cy="521970"/>
          </a:xfrm>
          <a:prstGeom prst="rect">
            <a:avLst/>
          </a:prstGeom>
          <a:gradFill>
            <a:gsLst>
              <a:gs pos="0">
                <a:srgbClr val="012D86"/>
              </a:gs>
              <a:gs pos="100000">
                <a:srgbClr val="0E2557"/>
              </a:gs>
            </a:gsLst>
            <a:lin ang="5400000" scaled="0"/>
          </a:gradFill>
        </p:spPr>
        <p:txBody>
          <a:bodyPr wrap="square" rtlCol="0" anchor="t">
            <a:spAutoFit/>
          </a:bodyPr>
          <a:lstStyle/>
          <a:p>
            <a:r>
              <a:rPr lang="zh-CN" altLang="en-US" sz="2800" spc="300">
                <a:solidFill>
                  <a:srgbClr val="FFFF00"/>
                </a:solidFill>
                <a:latin typeface="黑体" panose="02010609060101010101" charset="-122"/>
                <a:ea typeface="黑体" panose="02010609060101010101" charset="-122"/>
                <a:sym typeface="+mn-ea"/>
              </a:rPr>
              <a:t>二、</a:t>
            </a:r>
            <a:r>
              <a:rPr lang="zh-CN" altLang="en-US" sz="2800" spc="300">
                <a:solidFill>
                  <a:srgbClr val="FFFF00"/>
                </a:solidFill>
                <a:uFillTx/>
                <a:latin typeface="黑体" panose="02010609060101010101" charset="-122"/>
                <a:ea typeface="黑体" panose="02010609060101010101" charset="-122"/>
                <a:sym typeface="+mn-ea"/>
              </a:rPr>
              <a:t>亚洲沦为殖民地半殖民地</a:t>
            </a:r>
            <a:endParaRPr lang="zh-CN" altLang="en-US" sz="2800" spc="300">
              <a:solidFill>
                <a:srgbClr val="FFFF00"/>
              </a:solidFill>
              <a:uFillTx/>
              <a:latin typeface="黑体" panose="02010609060101010101" charset="-122"/>
              <a:ea typeface="黑体" panose="02010609060101010101" charset="-122"/>
              <a:sym typeface="+mn-ea"/>
            </a:endParaRPr>
          </a:p>
        </p:txBody>
      </p:sp>
      <p:graphicFrame>
        <p:nvGraphicFramePr>
          <p:cNvPr id="10272" name="表格 10271"/>
          <p:cNvGraphicFramePr>
            <a:graphicFrameLocks noGrp="1"/>
          </p:cNvGraphicFramePr>
          <p:nvPr>
            <p:custDataLst>
              <p:tags r:id="rId2"/>
            </p:custDataLst>
          </p:nvPr>
        </p:nvGraphicFramePr>
        <p:xfrm>
          <a:off x="628650" y="3552825"/>
          <a:ext cx="11104245" cy="1645992"/>
        </p:xfrm>
        <a:graphic>
          <a:graphicData uri="http://schemas.openxmlformats.org/drawingml/2006/table">
            <a:tbl>
              <a:tblPr/>
              <a:tblGrid>
                <a:gridCol w="1247775"/>
                <a:gridCol w="1546860"/>
                <a:gridCol w="8309610"/>
              </a:tblGrid>
              <a:tr h="548005">
                <a:tc>
                  <a:txBody>
                    <a:bodyPr wrap="square"/>
                    <a:lstStyle/>
                    <a:p>
                      <a:pPr marL="0" lvl="0" indent="0" algn="ctr" defTabSz="914400">
                        <a:lnSpc>
                          <a:spcPct val="120000"/>
                        </a:lnSpc>
                        <a:spcAft>
                          <a:spcPct val="0"/>
                        </a:spcAft>
                        <a:buFontTx/>
                        <a:buNone/>
                      </a:pPr>
                      <a:r>
                        <a:rPr lang="zh-CN" altLang="en-US" sz="2400" b="1">
                          <a:latin typeface="黑体" panose="02010609060101010101" charset="-122"/>
                          <a:ea typeface="黑体" panose="02010609060101010101" charset="-122"/>
                          <a:cs typeface="Times New Roman" panose="02020603050405020304" charset="0"/>
                        </a:rPr>
                        <a:t>国家</a:t>
                      </a:r>
                      <a:endParaRPr lang="zh-CN" altLang="en-US" sz="2400" b="1">
                        <a:latin typeface="黑体" panose="02010609060101010101" charset="-122"/>
                        <a:ea typeface="黑体" panose="02010609060101010101" charset="-122"/>
                        <a:cs typeface="Times New Roman" panose="02020603050405020304" charset="0"/>
                      </a:endParaRPr>
                    </a:p>
                  </a:txBody>
                  <a:tcPr marL="109752" marR="109752" marT="54876" marB="54876" vert="horz" anchor="ctr">
                    <a:lnL w="2540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2540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wrap="square"/>
                    <a:lstStyle/>
                    <a:p>
                      <a:pPr marL="0" lvl="0" indent="0" algn="ctr" defTabSz="914400">
                        <a:lnSpc>
                          <a:spcPct val="120000"/>
                        </a:lnSpc>
                        <a:spcAft>
                          <a:spcPct val="0"/>
                        </a:spcAft>
                        <a:buFontTx/>
                        <a:buNone/>
                      </a:pPr>
                      <a:r>
                        <a:rPr lang="zh-CN" altLang="en-US" sz="2400" b="1">
                          <a:latin typeface="黑体" panose="02010609060101010101" charset="-122"/>
                          <a:ea typeface="黑体" panose="02010609060101010101" charset="-122"/>
                          <a:cs typeface="Times New Roman" panose="02020603050405020304" charset="0"/>
                        </a:rPr>
                        <a:t>殖民方式</a:t>
                      </a:r>
                      <a:endParaRPr lang="zh-CN" altLang="en-US" sz="2400" b="1">
                        <a:latin typeface="黑体" panose="02010609060101010101" charset="-122"/>
                        <a:ea typeface="黑体" panose="02010609060101010101" charset="-122"/>
                        <a:cs typeface="Times New Roman" panose="02020603050405020304" charset="0"/>
                      </a:endParaRPr>
                    </a:p>
                  </a:txBody>
                  <a:tcPr marL="109752" marR="109752" marT="54876" marB="54876" vert="horz"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2540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wrap="square"/>
                    <a:lstStyle/>
                    <a:p>
                      <a:pPr marL="0" lvl="0" indent="0" algn="ctr" defTabSz="914400">
                        <a:lnSpc>
                          <a:spcPct val="120000"/>
                        </a:lnSpc>
                        <a:spcAft>
                          <a:spcPct val="0"/>
                        </a:spcAft>
                        <a:buFontTx/>
                        <a:buNone/>
                      </a:pPr>
                      <a:r>
                        <a:rPr lang="zh-CN" altLang="en-US" sz="2400" b="1">
                          <a:latin typeface="黑体" panose="02010609060101010101" charset="-122"/>
                          <a:ea typeface="黑体" panose="02010609060101010101" charset="-122"/>
                          <a:cs typeface="Times New Roman" panose="02020603050405020304" charset="0"/>
                        </a:rPr>
                        <a:t>殖民概况</a:t>
                      </a:r>
                      <a:endParaRPr lang="zh-CN" altLang="en-US" sz="2400" b="1">
                        <a:latin typeface="黑体" panose="02010609060101010101" charset="-122"/>
                        <a:ea typeface="黑体" panose="02010609060101010101" charset="-122"/>
                        <a:cs typeface="Times New Roman" panose="02020603050405020304" charset="0"/>
                      </a:endParaRPr>
                    </a:p>
                  </a:txBody>
                  <a:tcPr marL="109752" marR="109752" marT="54876" marB="54876" vert="horz" anchor="ctr">
                    <a:lnL w="0" cap="flat" cmpd="sng">
                      <a:solidFill>
                        <a:srgbClr val="000000"/>
                      </a:solidFill>
                      <a:prstDash val="solid"/>
                      <a:headEnd type="none" w="med" len="med"/>
                      <a:tailEnd type="none" w="med" len="med"/>
                    </a:lnL>
                    <a:lnR w="25400" cap="flat" cmpd="sng">
                      <a:solidFill>
                        <a:srgbClr val="000000"/>
                      </a:solidFill>
                      <a:prstDash val="solid"/>
                      <a:headEnd type="none" w="med" len="med"/>
                      <a:tailEnd type="none" w="med" len="med"/>
                    </a:lnR>
                    <a:lnT w="2540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r>
              <a:tr h="448945">
                <a:tc>
                  <a:txBody>
                    <a:bodyPr wrap="square"/>
                    <a:lstStyle/>
                    <a:p>
                      <a:pPr marL="0" lvl="0" indent="0" algn="ctr" defTabSz="914400">
                        <a:lnSpc>
                          <a:spcPct val="120000"/>
                        </a:lnSpc>
                        <a:spcAft>
                          <a:spcPct val="0"/>
                        </a:spcAft>
                        <a:buFontTx/>
                        <a:buNone/>
                      </a:pPr>
                      <a:r>
                        <a:rPr lang="zh-CN" altLang="en-US" sz="2400" b="1">
                          <a:latin typeface="黑体" panose="02010609060101010101" charset="-122"/>
                          <a:ea typeface="黑体" panose="02010609060101010101" charset="-122"/>
                          <a:cs typeface="Times New Roman" panose="02020603050405020304" charset="0"/>
                        </a:rPr>
                        <a:t>葡萄牙</a:t>
                      </a:r>
                      <a:endParaRPr lang="zh-CN" altLang="en-US" sz="2400" b="1">
                        <a:latin typeface="黑体" panose="02010609060101010101" charset="-122"/>
                        <a:ea typeface="黑体" panose="02010609060101010101" charset="-122"/>
                        <a:cs typeface="Times New Roman" panose="02020603050405020304" charset="0"/>
                      </a:endParaRPr>
                    </a:p>
                  </a:txBody>
                  <a:tcPr marL="109752" marR="109752" marT="54876" marB="54876" vert="horz" anchor="ctr">
                    <a:lnL w="2540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rowSpan="2">
                  <a:txBody>
                    <a:bodyPr wrap="square"/>
                    <a:lstStyle/>
                    <a:p>
                      <a:pPr marL="0" lvl="0" indent="0" algn="ctr" defTabSz="914400">
                        <a:lnSpc>
                          <a:spcPct val="120000"/>
                        </a:lnSpc>
                        <a:spcAft>
                          <a:spcPct val="0"/>
                        </a:spcAft>
                        <a:buFontTx/>
                        <a:buNone/>
                      </a:pPr>
                      <a:r>
                        <a:rPr lang="zh-CN" altLang="en-US" sz="2400" b="1">
                          <a:solidFill>
                            <a:srgbClr val="FF0000"/>
                          </a:solidFill>
                          <a:latin typeface="黑体" panose="02010609060101010101" charset="-122"/>
                          <a:ea typeface="黑体" panose="02010609060101010101" charset="-122"/>
                          <a:sym typeface="+mn-ea"/>
                        </a:rPr>
                        <a:t>建立商站</a:t>
                      </a:r>
                      <a:endParaRPr lang="zh-CN" altLang="en-US" sz="2400" b="1">
                        <a:solidFill>
                          <a:srgbClr val="FF0000"/>
                        </a:solidFill>
                        <a:latin typeface="黑体" panose="02010609060101010101" charset="-122"/>
                        <a:ea typeface="黑体" panose="02010609060101010101" charset="-122"/>
                        <a:sym typeface="+mn-ea"/>
                      </a:endParaRPr>
                    </a:p>
                    <a:p>
                      <a:pPr marL="0" lvl="0" indent="0" algn="ctr" defTabSz="914400">
                        <a:lnSpc>
                          <a:spcPct val="120000"/>
                        </a:lnSpc>
                        <a:spcAft>
                          <a:spcPct val="0"/>
                        </a:spcAft>
                        <a:buFontTx/>
                        <a:buNone/>
                      </a:pPr>
                      <a:r>
                        <a:rPr lang="zh-CN" altLang="en-US" sz="2400" b="1">
                          <a:latin typeface="黑体" panose="02010609060101010101" charset="-122"/>
                          <a:ea typeface="黑体" panose="02010609060101010101" charset="-122"/>
                          <a:cs typeface="Times New Roman" panose="02020603050405020304" charset="0"/>
                          <a:sym typeface="+mn-ea"/>
                        </a:rPr>
                        <a:t>控制商路</a:t>
                      </a:r>
                      <a:endParaRPr lang="zh-CN" altLang="en-US" sz="2400" b="1">
                        <a:latin typeface="黑体" panose="02010609060101010101" charset="-122"/>
                        <a:ea typeface="黑体" panose="02010609060101010101" charset="-122"/>
                        <a:sym typeface="+mn-ea"/>
                      </a:endParaRPr>
                    </a:p>
                  </a:txBody>
                  <a:tcPr marL="109752" marR="109752" marT="54876" marB="54876" vert="horz"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5400" cap="flat" cmpd="sng">
                      <a:solidFill>
                        <a:srgbClr val="000000"/>
                      </a:solidFill>
                      <a:prstDash val="solid"/>
                      <a:headEnd type="none" w="med" len="med"/>
                      <a:tailEnd type="none" w="med" len="med"/>
                    </a:lnB>
                    <a:lnTlToBr>
                      <a:noFill/>
                    </a:lnTlToBr>
                    <a:lnBlToTr>
                      <a:noFill/>
                    </a:lnBlToTr>
                    <a:noFill/>
                  </a:tcPr>
                </a:tc>
                <a:tc>
                  <a:txBody>
                    <a:bodyPr wrap="square"/>
                    <a:lstStyle/>
                    <a:p>
                      <a:pPr marL="0" lvl="0" indent="0" algn="l" defTabSz="914400">
                        <a:lnSpc>
                          <a:spcPct val="120000"/>
                        </a:lnSpc>
                        <a:spcAft>
                          <a:spcPct val="0"/>
                        </a:spcAft>
                        <a:buFontTx/>
                        <a:buNone/>
                      </a:pPr>
                      <a:r>
                        <a:rPr lang="en-US" altLang="zh-CN" sz="2400" b="1">
                          <a:latin typeface="黑体" panose="02010609060101010101" charset="-122"/>
                          <a:ea typeface="黑体" panose="02010609060101010101" charset="-122"/>
                          <a:cs typeface="黑体" panose="02010609060101010101" charset="-122"/>
                        </a:rPr>
                        <a:t>16</a:t>
                      </a:r>
                      <a:r>
                        <a:rPr lang="zh-CN" altLang="en-US" sz="2400" b="1">
                          <a:latin typeface="黑体" panose="02010609060101010101" charset="-122"/>
                          <a:ea typeface="黑体" panose="02010609060101010101" charset="-122"/>
                          <a:cs typeface="黑体" panose="02010609060101010101" charset="-122"/>
                        </a:rPr>
                        <a:t>世纪中叶</a:t>
                      </a:r>
                      <a:r>
                        <a:rPr lang="en-US" altLang="zh-CN" sz="2400" b="1">
                          <a:latin typeface="黑体" panose="02010609060101010101" charset="-122"/>
                          <a:ea typeface="黑体" panose="02010609060101010101" charset="-122"/>
                          <a:cs typeface="黑体" panose="02010609060101010101" charset="-122"/>
                        </a:rPr>
                        <a:t>,</a:t>
                      </a:r>
                      <a:r>
                        <a:rPr lang="zh-CN" altLang="en-US" sz="2400" b="1">
                          <a:latin typeface="黑体" panose="02010609060101010101" charset="-122"/>
                          <a:ea typeface="黑体" panose="02010609060101010101" charset="-122"/>
                          <a:cs typeface="黑体" panose="02010609060101010101" charset="-122"/>
                        </a:rPr>
                        <a:t>在亚洲建立了包括</a:t>
                      </a:r>
                      <a:r>
                        <a:rPr lang="zh-CN" altLang="en-US" sz="2400" b="1">
                          <a:solidFill>
                            <a:srgbClr val="FF0000"/>
                          </a:solidFill>
                          <a:latin typeface="黑体" panose="02010609060101010101" charset="-122"/>
                          <a:ea typeface="黑体" panose="02010609060101010101" charset="-122"/>
                          <a:cs typeface="黑体" panose="02010609060101010101" charset="-122"/>
                          <a:sym typeface="+mn-ea"/>
                        </a:rPr>
                        <a:t>中国澳门</a:t>
                      </a:r>
                      <a:r>
                        <a:rPr lang="zh-CN" altLang="en-US" sz="2400" b="1">
                          <a:latin typeface="黑体" panose="02010609060101010101" charset="-122"/>
                          <a:ea typeface="黑体" panose="02010609060101010101" charset="-122"/>
                          <a:cs typeface="黑体" panose="02010609060101010101" charset="-122"/>
                        </a:rPr>
                        <a:t>在内的几十个商站</a:t>
                      </a:r>
                      <a:endParaRPr lang="zh-CN" altLang="en-US" sz="2400" b="1">
                        <a:latin typeface="黑体" panose="02010609060101010101" charset="-122"/>
                        <a:ea typeface="黑体" panose="02010609060101010101" charset="-122"/>
                        <a:cs typeface="黑体" panose="02010609060101010101" charset="-122"/>
                      </a:endParaRPr>
                    </a:p>
                  </a:txBody>
                  <a:tcPr marL="109752" marR="109752" marT="54876" marB="54876" vert="horz" anchor="ctr">
                    <a:lnL w="0" cap="flat" cmpd="sng">
                      <a:solidFill>
                        <a:srgbClr val="000000"/>
                      </a:solidFill>
                      <a:prstDash val="solid"/>
                      <a:headEnd type="none" w="med" len="med"/>
                      <a:tailEnd type="none" w="med" len="med"/>
                    </a:lnL>
                    <a:lnR w="2540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r>
              <a:tr h="548005">
                <a:tc>
                  <a:txBody>
                    <a:bodyPr wrap="square"/>
                    <a:lstStyle/>
                    <a:p>
                      <a:pPr marL="0" lvl="0" indent="0" algn="ctr" defTabSz="914400">
                        <a:lnSpc>
                          <a:spcPct val="120000"/>
                        </a:lnSpc>
                        <a:spcAft>
                          <a:spcPct val="0"/>
                        </a:spcAft>
                        <a:buFontTx/>
                        <a:buNone/>
                      </a:pPr>
                      <a:r>
                        <a:rPr lang="zh-CN" altLang="en-US" sz="2400" b="1">
                          <a:latin typeface="黑体" panose="02010609060101010101" charset="-122"/>
                          <a:ea typeface="黑体" panose="02010609060101010101" charset="-122"/>
                          <a:cs typeface="Times New Roman" panose="02020603050405020304" charset="0"/>
                        </a:rPr>
                        <a:t>西班牙</a:t>
                      </a:r>
                      <a:endParaRPr lang="zh-CN" altLang="en-US" sz="2400" b="1">
                        <a:latin typeface="黑体" panose="02010609060101010101" charset="-122"/>
                        <a:ea typeface="黑体" panose="02010609060101010101" charset="-122"/>
                        <a:cs typeface="Times New Roman" panose="02020603050405020304" charset="0"/>
                      </a:endParaRPr>
                    </a:p>
                  </a:txBody>
                  <a:tcPr marL="109752" marR="109752" marT="54876" marB="54876" vert="horz" anchor="ctr">
                    <a:lnL w="2540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5400" cap="flat" cmpd="sng">
                      <a:solidFill>
                        <a:srgbClr val="000000"/>
                      </a:solidFill>
                      <a:prstDash val="solid"/>
                      <a:headEnd type="none" w="med" len="med"/>
                      <a:tailEnd type="none" w="med" len="med"/>
                    </a:lnB>
                    <a:lnTlToBr>
                      <a:noFill/>
                    </a:lnTlToBr>
                    <a:lnBlToTr>
                      <a:noFill/>
                    </a:lnBlToTr>
                    <a:noFill/>
                  </a:tcPr>
                </a:tc>
                <a:tc vMerge="1">
                  <a:tcP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B w="25400" cap="flat" cmpd="sng">
                      <a:solidFill>
                        <a:srgbClr val="000000"/>
                      </a:solidFill>
                      <a:prstDash val="solid"/>
                      <a:headEnd type="none" w="med" len="med"/>
                      <a:tailEnd type="none" w="med" len="med"/>
                    </a:lnB>
                  </a:tcPr>
                </a:tc>
                <a:tc>
                  <a:txBody>
                    <a:bodyPr wrap="square"/>
                    <a:lstStyle/>
                    <a:p>
                      <a:pPr marL="0" lvl="0" indent="0" algn="l" defTabSz="914400">
                        <a:lnSpc>
                          <a:spcPct val="120000"/>
                        </a:lnSpc>
                        <a:spcAft>
                          <a:spcPct val="0"/>
                        </a:spcAft>
                        <a:buFontTx/>
                        <a:buNone/>
                      </a:pPr>
                      <a:r>
                        <a:rPr lang="zh-CN" altLang="en-US" sz="2400" b="1">
                          <a:latin typeface="黑体" panose="02010609060101010101" charset="-122"/>
                          <a:ea typeface="黑体" panose="02010609060101010101" charset="-122"/>
                          <a:cs typeface="黑体" panose="02010609060101010101" charset="-122"/>
                        </a:rPr>
                        <a:t>入侵</a:t>
                      </a:r>
                      <a:r>
                        <a:rPr lang="zh-CN" altLang="en-US" sz="2400" b="1">
                          <a:solidFill>
                            <a:srgbClr val="FF0000"/>
                          </a:solidFill>
                          <a:latin typeface="黑体" panose="02010609060101010101" charset="-122"/>
                          <a:ea typeface="黑体" panose="02010609060101010101" charset="-122"/>
                          <a:cs typeface="黑体" panose="02010609060101010101" charset="-122"/>
                        </a:rPr>
                        <a:t>菲律宾</a:t>
                      </a:r>
                      <a:r>
                        <a:rPr lang="en-US" altLang="zh-CN" sz="2400" b="1">
                          <a:latin typeface="黑体" panose="02010609060101010101" charset="-122"/>
                          <a:ea typeface="黑体" panose="02010609060101010101" charset="-122"/>
                          <a:cs typeface="黑体" panose="02010609060101010101" charset="-122"/>
                        </a:rPr>
                        <a:t>,</a:t>
                      </a:r>
                      <a:r>
                        <a:rPr lang="zh-CN" altLang="en-US" sz="2400" b="1">
                          <a:latin typeface="黑体" panose="02010609060101010101" charset="-122"/>
                          <a:ea typeface="黑体" panose="02010609060101010101" charset="-122"/>
                          <a:cs typeface="黑体" panose="02010609060101010101" charset="-122"/>
                        </a:rPr>
                        <a:t>将其变成了殖民地</a:t>
                      </a:r>
                      <a:endParaRPr lang="zh-CN" altLang="en-US" sz="2400" b="1">
                        <a:latin typeface="黑体" panose="02010609060101010101" charset="-122"/>
                        <a:ea typeface="黑体" panose="02010609060101010101" charset="-122"/>
                        <a:cs typeface="黑体" panose="02010609060101010101" charset="-122"/>
                      </a:endParaRPr>
                    </a:p>
                  </a:txBody>
                  <a:tcPr marL="109752" marR="109752" marT="54876" marB="54876" vert="horz" anchor="ctr">
                    <a:lnL w="0" cap="flat" cmpd="sng">
                      <a:solidFill>
                        <a:srgbClr val="000000"/>
                      </a:solidFill>
                      <a:prstDash val="solid"/>
                      <a:headEnd type="none" w="med" len="med"/>
                      <a:tailEnd type="none" w="med" len="med"/>
                    </a:lnL>
                    <a:lnR w="2540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5400" cap="flat" cmpd="sng">
                      <a:solidFill>
                        <a:srgbClr val="000000"/>
                      </a:solidFill>
                      <a:prstDash val="solid"/>
                      <a:headEnd type="none" w="med" len="med"/>
                      <a:tailEnd type="none" w="med" len="med"/>
                    </a:lnB>
                    <a:lnTlToBr>
                      <a:noFill/>
                    </a:lnTlToBr>
                    <a:lnBlToTr>
                      <a:noFill/>
                    </a:lnBlToTr>
                    <a:noFill/>
                  </a:tcPr>
                </a:tc>
              </a:tr>
            </a:tbl>
          </a:graphicData>
        </a:graphic>
      </p:graphicFrame>
      <p:sp>
        <p:nvSpPr>
          <p:cNvPr id="10268" name="矩形 10267"/>
          <p:cNvSpPr/>
          <p:nvPr/>
        </p:nvSpPr>
        <p:spPr>
          <a:xfrm>
            <a:off x="821055" y="1502410"/>
            <a:ext cx="4876165" cy="1863725"/>
          </a:xfrm>
          <a:prstGeom prst="rect">
            <a:avLst/>
          </a:prstGeom>
          <a:noFill/>
          <a:ln w="9525">
            <a:noFill/>
          </a:ln>
        </p:spPr>
        <p:txBody>
          <a:bodyPr wrap="square">
            <a:spAutoFit/>
          </a:bodyPr>
          <a:lstStyle/>
          <a:p>
            <a:pPr>
              <a:lnSpc>
                <a:spcPct val="120000"/>
              </a:lnSpc>
              <a:spcBef>
                <a:spcPct val="0"/>
              </a:spcBef>
              <a:spcAft>
                <a:spcPct val="0"/>
              </a:spcAft>
            </a:pPr>
            <a:r>
              <a:rPr lang="en-US" altLang="zh-CN" sz="2400" b="1">
                <a:latin typeface="黑体" panose="02010609060101010101" charset="-122"/>
                <a:ea typeface="黑体" panose="02010609060101010101" charset="-122"/>
                <a:cs typeface="黑体" panose="02010609060101010101" charset="-122"/>
              </a:rPr>
              <a:t>1.</a:t>
            </a:r>
            <a:r>
              <a:rPr lang="zh-CN" altLang="en-US" sz="2400" b="1">
                <a:latin typeface="黑体" panose="02010609060101010101" charset="-122"/>
                <a:ea typeface="黑体" panose="02010609060101010101" charset="-122"/>
                <a:cs typeface="黑体" panose="02010609060101010101" charset="-122"/>
              </a:rPr>
              <a:t>主要国家</a:t>
            </a:r>
            <a:r>
              <a:rPr lang="en-US" altLang="zh-CN" sz="2400" b="1">
                <a:latin typeface="黑体" panose="02010609060101010101" charset="-122"/>
                <a:ea typeface="黑体" panose="02010609060101010101" charset="-122"/>
                <a:cs typeface="黑体" panose="02010609060101010101" charset="-122"/>
              </a:rPr>
              <a:t>:</a:t>
            </a:r>
            <a:r>
              <a:rPr lang="zh-CN" altLang="en-US" sz="2400" b="1">
                <a:solidFill>
                  <a:srgbClr val="FF0000"/>
                </a:solidFill>
                <a:latin typeface="黑体" panose="02010609060101010101" charset="-122"/>
                <a:ea typeface="黑体" panose="02010609060101010101" charset="-122"/>
                <a:cs typeface="黑体" panose="02010609060101010101" charset="-122"/>
              </a:rPr>
              <a:t>葡萄牙和西班牙</a:t>
            </a:r>
            <a:endParaRPr lang="zh-CN" altLang="en-US" sz="2400" b="1">
              <a:latin typeface="黑体" panose="02010609060101010101" charset="-122"/>
              <a:ea typeface="黑体" panose="02010609060101010101" charset="-122"/>
              <a:cs typeface="黑体" panose="02010609060101010101" charset="-122"/>
            </a:endParaRPr>
          </a:p>
          <a:p>
            <a:pPr>
              <a:lnSpc>
                <a:spcPct val="120000"/>
              </a:lnSpc>
              <a:spcBef>
                <a:spcPct val="0"/>
              </a:spcBef>
              <a:spcAft>
                <a:spcPct val="0"/>
              </a:spcAft>
            </a:pPr>
            <a:r>
              <a:rPr lang="en-US" altLang="zh-CN" sz="2400" b="1">
                <a:latin typeface="黑体" panose="02010609060101010101" charset="-122"/>
                <a:ea typeface="黑体" panose="02010609060101010101" charset="-122"/>
                <a:cs typeface="黑体" panose="02010609060101010101" charset="-122"/>
              </a:rPr>
              <a:t>2.</a:t>
            </a:r>
            <a:r>
              <a:rPr lang="zh-CN" altLang="en-US" sz="2400" b="1">
                <a:latin typeface="黑体" panose="02010609060101010101" charset="-122"/>
                <a:ea typeface="黑体" panose="02010609060101010101" charset="-122"/>
                <a:cs typeface="黑体" panose="02010609060101010101" charset="-122"/>
              </a:rPr>
              <a:t>背景</a:t>
            </a:r>
            <a:r>
              <a:rPr lang="en-US" altLang="zh-CN" sz="2400" b="1">
                <a:latin typeface="黑体" panose="02010609060101010101" charset="-122"/>
                <a:ea typeface="黑体" panose="02010609060101010101" charset="-122"/>
                <a:cs typeface="黑体" panose="02010609060101010101" charset="-122"/>
              </a:rPr>
              <a:t>:</a:t>
            </a:r>
            <a:r>
              <a:rPr lang="zh-CN" altLang="en-US" sz="2400" b="1">
                <a:latin typeface="黑体" panose="02010609060101010101" charset="-122"/>
                <a:ea typeface="黑体" panose="02010609060101010101" charset="-122"/>
                <a:cs typeface="黑体" panose="02010609060101010101" charset="-122"/>
              </a:rPr>
              <a:t>随着新航路的开辟</a:t>
            </a:r>
            <a:r>
              <a:rPr lang="en-US" altLang="zh-CN" sz="2400" b="1">
                <a:latin typeface="黑体" panose="02010609060101010101" charset="-122"/>
                <a:ea typeface="黑体" panose="02010609060101010101" charset="-122"/>
                <a:cs typeface="黑体" panose="02010609060101010101" charset="-122"/>
              </a:rPr>
              <a:t>,</a:t>
            </a:r>
            <a:r>
              <a:rPr lang="zh-CN" altLang="en-US" sz="2400" b="1">
                <a:latin typeface="黑体" panose="02010609060101010101" charset="-122"/>
                <a:ea typeface="黑体" panose="02010609060101010101" charset="-122"/>
                <a:cs typeface="黑体" panose="02010609060101010101" charset="-122"/>
              </a:rPr>
              <a:t>葡萄牙、西班牙人到达东方。</a:t>
            </a:r>
            <a:endParaRPr lang="zh-CN" altLang="en-US" sz="2400" b="1">
              <a:latin typeface="黑体" panose="02010609060101010101" charset="-122"/>
              <a:ea typeface="黑体" panose="02010609060101010101" charset="-122"/>
              <a:cs typeface="黑体" panose="02010609060101010101" charset="-122"/>
            </a:endParaRPr>
          </a:p>
          <a:p>
            <a:pPr>
              <a:lnSpc>
                <a:spcPct val="120000"/>
              </a:lnSpc>
              <a:spcBef>
                <a:spcPct val="0"/>
              </a:spcBef>
              <a:spcAft>
                <a:spcPct val="0"/>
              </a:spcAft>
            </a:pPr>
            <a:r>
              <a:rPr lang="en-US" altLang="zh-CN" sz="2400" b="1">
                <a:latin typeface="黑体" panose="02010609060101010101" charset="-122"/>
                <a:ea typeface="黑体" panose="02010609060101010101" charset="-122"/>
                <a:cs typeface="黑体" panose="02010609060101010101" charset="-122"/>
              </a:rPr>
              <a:t>3.</a:t>
            </a:r>
            <a:r>
              <a:rPr lang="zh-CN" altLang="en-US" sz="2400" b="1">
                <a:latin typeface="黑体" panose="02010609060101010101" charset="-122"/>
                <a:ea typeface="黑体" panose="02010609060101010101" charset="-122"/>
                <a:cs typeface="黑体" panose="02010609060101010101" charset="-122"/>
              </a:rPr>
              <a:t>概况。</a:t>
            </a:r>
            <a:endParaRPr lang="zh-CN" altLang="en-US" sz="2400" b="1">
              <a:latin typeface="黑体" panose="02010609060101010101" charset="-122"/>
              <a:ea typeface="黑体" panose="02010609060101010101" charset="-122"/>
              <a:cs typeface="黑体" panose="02010609060101010101" charset="-122"/>
            </a:endParaRPr>
          </a:p>
        </p:txBody>
      </p:sp>
      <p:sp>
        <p:nvSpPr>
          <p:cNvPr id="2" name="文本框 1"/>
          <p:cNvSpPr txBox="1"/>
          <p:nvPr/>
        </p:nvSpPr>
        <p:spPr>
          <a:xfrm>
            <a:off x="628650" y="904875"/>
            <a:ext cx="4164965" cy="534035"/>
          </a:xfrm>
          <a:prstGeom prst="rect">
            <a:avLst/>
          </a:prstGeom>
          <a:gradFill>
            <a:gsLst>
              <a:gs pos="100000">
                <a:srgbClr val="007BD3"/>
              </a:gs>
              <a:gs pos="100000">
                <a:srgbClr val="034373"/>
              </a:gs>
            </a:gsLst>
            <a:lin scaled="0"/>
          </a:gradFill>
        </p:spPr>
        <p:txBody>
          <a:bodyPr wrap="square" rtlCol="0" anchor="t">
            <a:spAutoFit/>
          </a:bodyPr>
          <a:lstStyle/>
          <a:p>
            <a:pPr>
              <a:lnSpc>
                <a:spcPct val="120000"/>
              </a:lnSpc>
              <a:spcBef>
                <a:spcPct val="0"/>
              </a:spcBef>
              <a:spcAft>
                <a:spcPct val="0"/>
              </a:spcAft>
            </a:pPr>
            <a:r>
              <a:rPr lang="en-US" altLang="zh-CN" sz="2400" b="1">
                <a:solidFill>
                  <a:srgbClr val="FFFF00"/>
                </a:solidFill>
                <a:latin typeface="黑体" panose="02010609060101010101" charset="-122"/>
                <a:ea typeface="黑体" panose="02010609060101010101" charset="-122"/>
                <a:cs typeface="黑体" panose="02010609060101010101" charset="-122"/>
                <a:sym typeface="+mn-ea"/>
              </a:rPr>
              <a:t>(</a:t>
            </a:r>
            <a:r>
              <a:rPr lang="zh-CN" altLang="zh-CN" sz="2400" b="1">
                <a:solidFill>
                  <a:srgbClr val="FFFF00"/>
                </a:solidFill>
                <a:latin typeface="黑体" panose="02010609060101010101" charset="-122"/>
                <a:ea typeface="黑体" panose="02010609060101010101" charset="-122"/>
                <a:cs typeface="黑体" panose="02010609060101010101" charset="-122"/>
                <a:sym typeface="+mn-ea"/>
              </a:rPr>
              <a:t>一</a:t>
            </a:r>
            <a:r>
              <a:rPr lang="en-US" altLang="zh-CN" sz="2400" b="1">
                <a:solidFill>
                  <a:srgbClr val="FFFF00"/>
                </a:solidFill>
                <a:latin typeface="黑体" panose="02010609060101010101" charset="-122"/>
                <a:ea typeface="黑体" panose="02010609060101010101" charset="-122"/>
                <a:cs typeface="黑体" panose="02010609060101010101" charset="-122"/>
                <a:sym typeface="+mn-ea"/>
              </a:rPr>
              <a:t>).15、16世纪的殖民扩张</a:t>
            </a:r>
            <a:endParaRPr lang="en-US" altLang="zh-CN" sz="2400" b="1">
              <a:solidFill>
                <a:srgbClr val="FFFF00"/>
              </a:solidFill>
              <a:latin typeface="黑体" panose="02010609060101010101" charset="-122"/>
              <a:ea typeface="黑体" panose="02010609060101010101" charset="-122"/>
              <a:cs typeface="黑体" panose="02010609060101010101" charset="-122"/>
              <a:sym typeface="+mn-ea"/>
            </a:endParaRPr>
          </a:p>
        </p:txBody>
      </p:sp>
      <p:sp>
        <p:nvSpPr>
          <p:cNvPr id="4099" name="Rectangle 27"/>
          <p:cNvSpPr/>
          <p:nvPr/>
        </p:nvSpPr>
        <p:spPr>
          <a:xfrm>
            <a:off x="8330565" y="3101340"/>
            <a:ext cx="665480" cy="360045"/>
          </a:xfrm>
          <a:prstGeom prst="rect">
            <a:avLst/>
          </a:prstGeom>
          <a:solidFill>
            <a:srgbClr val="0000FF"/>
          </a:solidFill>
          <a:ln w="9525">
            <a:noFill/>
          </a:ln>
        </p:spPr>
        <p:txBody>
          <a:bodyPr wrap="none" anchor="ctr"/>
          <a:lstStyle/>
          <a:p>
            <a:endParaRPr lang="zh-CN" altLang="en-US">
              <a:latin typeface="Arial" panose="020B0604020202020204" pitchFamily="34" charset="0"/>
            </a:endParaRPr>
          </a:p>
        </p:txBody>
      </p:sp>
      <p:sp>
        <p:nvSpPr>
          <p:cNvPr id="4100" name="Rectangle 28"/>
          <p:cNvSpPr/>
          <p:nvPr/>
        </p:nvSpPr>
        <p:spPr>
          <a:xfrm>
            <a:off x="8381365" y="133985"/>
            <a:ext cx="665480" cy="358775"/>
          </a:xfrm>
          <a:prstGeom prst="rect">
            <a:avLst/>
          </a:prstGeom>
          <a:solidFill>
            <a:srgbClr val="FF0000"/>
          </a:solidFill>
          <a:ln w="9525">
            <a:noFill/>
          </a:ln>
        </p:spPr>
        <p:txBody>
          <a:bodyPr wrap="none" anchor="ctr"/>
          <a:lstStyle/>
          <a:p>
            <a:endParaRPr lang="zh-CN" altLang="en-US">
              <a:latin typeface="Arial" panose="020B0604020202020204" pitchFamily="34" charset="0"/>
            </a:endParaRPr>
          </a:p>
        </p:txBody>
      </p:sp>
      <p:sp>
        <p:nvSpPr>
          <p:cNvPr id="4101" name="Text Box 29"/>
          <p:cNvSpPr txBox="1"/>
          <p:nvPr/>
        </p:nvSpPr>
        <p:spPr>
          <a:xfrm>
            <a:off x="8996045" y="3101340"/>
            <a:ext cx="2275205" cy="337185"/>
          </a:xfrm>
          <a:prstGeom prst="rect">
            <a:avLst/>
          </a:prstGeom>
          <a:solidFill>
            <a:schemeClr val="bg1"/>
          </a:solidFill>
          <a:ln w="9525">
            <a:noFill/>
          </a:ln>
        </p:spPr>
        <p:txBody>
          <a:bodyPr wrap="square">
            <a:spAutoFit/>
          </a:bodyPr>
          <a:lstStyle/>
          <a:p>
            <a:pPr>
              <a:spcBef>
                <a:spcPct val="50000"/>
              </a:spcBef>
            </a:pPr>
            <a:r>
              <a:rPr lang="zh-CN" altLang="zh-CN" sz="1600" b="1">
                <a:latin typeface="黑体" panose="02010609060101010101" charset="-122"/>
              </a:rPr>
              <a:t>16</a:t>
            </a:r>
            <a:r>
              <a:rPr lang="zh-CN" altLang="en-US" sz="1600" b="1">
                <a:latin typeface="黑体" panose="02010609060101010101" charset="-122"/>
              </a:rPr>
              <a:t>世纪葡萄牙占领地区</a:t>
            </a:r>
            <a:endParaRPr lang="zh-CN" altLang="en-US" sz="1600" b="1">
              <a:latin typeface="黑体" panose="02010609060101010101" charset="-122"/>
            </a:endParaRPr>
          </a:p>
        </p:txBody>
      </p:sp>
      <p:sp>
        <p:nvSpPr>
          <p:cNvPr id="4102" name="Text Box 30"/>
          <p:cNvSpPr txBox="1"/>
          <p:nvPr/>
        </p:nvSpPr>
        <p:spPr>
          <a:xfrm>
            <a:off x="9111615" y="144780"/>
            <a:ext cx="2301240" cy="337185"/>
          </a:xfrm>
          <a:prstGeom prst="rect">
            <a:avLst/>
          </a:prstGeom>
          <a:solidFill>
            <a:schemeClr val="bg1"/>
          </a:solidFill>
          <a:ln w="9525">
            <a:noFill/>
          </a:ln>
        </p:spPr>
        <p:txBody>
          <a:bodyPr wrap="square">
            <a:spAutoFit/>
          </a:bodyPr>
          <a:lstStyle/>
          <a:p>
            <a:pPr>
              <a:spcBef>
                <a:spcPct val="50000"/>
              </a:spcBef>
            </a:pPr>
            <a:r>
              <a:rPr lang="zh-CN" altLang="zh-CN" sz="1600" b="1">
                <a:latin typeface="黑体" panose="02010609060101010101" charset="-122"/>
              </a:rPr>
              <a:t>16</a:t>
            </a:r>
            <a:r>
              <a:rPr lang="zh-CN" altLang="en-US" sz="1600" b="1">
                <a:latin typeface="黑体" panose="02010609060101010101" charset="-122"/>
              </a:rPr>
              <a:t>世纪西班牙占领地区</a:t>
            </a:r>
            <a:endParaRPr lang="zh-CN" altLang="en-US" sz="1600" b="1">
              <a:latin typeface="黑体" panose="02010609060101010101" charset="-122"/>
            </a:endParaRPr>
          </a:p>
        </p:txBody>
      </p:sp>
      <p:sp>
        <p:nvSpPr>
          <p:cNvPr id="4" name="未知"/>
          <p:cNvSpPr/>
          <p:nvPr/>
        </p:nvSpPr>
        <p:spPr>
          <a:xfrm>
            <a:off x="10824845" y="1473835"/>
            <a:ext cx="264160" cy="478790"/>
          </a:xfrm>
          <a:custGeom>
            <a:avLst/>
            <a:gdLst>
              <a:gd name="txL" fmla="*/ 0 w 206"/>
              <a:gd name="txT" fmla="*/ 0 h 334"/>
              <a:gd name="txR" fmla="*/ 206 w 206"/>
              <a:gd name="txB" fmla="*/ 334 h 334"/>
            </a:gdLst>
            <a:ahLst/>
            <a:cxnLst>
              <a:cxn ang="0">
                <a:pos x="55" y="79"/>
              </a:cxn>
              <a:cxn ang="0">
                <a:pos x="46" y="19"/>
              </a:cxn>
              <a:cxn ang="0">
                <a:pos x="20" y="2"/>
              </a:cxn>
              <a:cxn ang="0">
                <a:pos x="20" y="53"/>
              </a:cxn>
              <a:cxn ang="0">
                <a:pos x="46" y="174"/>
              </a:cxn>
              <a:cxn ang="0">
                <a:pos x="98" y="208"/>
              </a:cxn>
              <a:cxn ang="0">
                <a:pos x="141" y="328"/>
              </a:cxn>
              <a:cxn ang="0">
                <a:pos x="201" y="320"/>
              </a:cxn>
              <a:cxn ang="0">
                <a:pos x="184" y="251"/>
              </a:cxn>
              <a:cxn ang="0">
                <a:pos x="81" y="105"/>
              </a:cxn>
              <a:cxn ang="0">
                <a:pos x="55" y="79"/>
              </a:cxn>
            </a:cxnLst>
            <a:rect l="txL" t="txT" r="txR" b="txB"/>
            <a:pathLst>
              <a:path w="206" h="334">
                <a:moveTo>
                  <a:pt x="55" y="79"/>
                </a:moveTo>
                <a:cubicBezTo>
                  <a:pt x="67" y="40"/>
                  <a:pt x="92" y="33"/>
                  <a:pt x="46" y="19"/>
                </a:cubicBezTo>
                <a:cubicBezTo>
                  <a:pt x="37" y="13"/>
                  <a:pt x="30" y="0"/>
                  <a:pt x="20" y="2"/>
                </a:cubicBezTo>
                <a:cubicBezTo>
                  <a:pt x="0" y="7"/>
                  <a:pt x="19" y="49"/>
                  <a:pt x="20" y="53"/>
                </a:cubicBezTo>
                <a:cubicBezTo>
                  <a:pt x="20" y="56"/>
                  <a:pt x="32" y="160"/>
                  <a:pt x="46" y="174"/>
                </a:cubicBezTo>
                <a:cubicBezTo>
                  <a:pt x="61" y="189"/>
                  <a:pt x="98" y="208"/>
                  <a:pt x="98" y="208"/>
                </a:cubicBezTo>
                <a:cubicBezTo>
                  <a:pt x="123" y="247"/>
                  <a:pt x="126" y="285"/>
                  <a:pt x="141" y="328"/>
                </a:cubicBezTo>
                <a:cubicBezTo>
                  <a:pt x="161" y="325"/>
                  <a:pt x="187" y="334"/>
                  <a:pt x="201" y="320"/>
                </a:cubicBezTo>
                <a:cubicBezTo>
                  <a:pt x="206" y="315"/>
                  <a:pt x="187" y="262"/>
                  <a:pt x="184" y="251"/>
                </a:cubicBezTo>
                <a:cubicBezTo>
                  <a:pt x="170" y="194"/>
                  <a:pt x="141" y="124"/>
                  <a:pt x="81" y="105"/>
                </a:cubicBezTo>
                <a:cubicBezTo>
                  <a:pt x="70" y="74"/>
                  <a:pt x="81" y="79"/>
                  <a:pt x="55" y="79"/>
                </a:cubicBezTo>
                <a:close/>
              </a:path>
            </a:pathLst>
          </a:custGeom>
          <a:solidFill>
            <a:srgbClr val="FF0000">
              <a:alpha val="100000"/>
            </a:srgbClr>
          </a:solidFill>
          <a:ln w="9525">
            <a:noFill/>
          </a:ln>
        </p:spPr>
        <p:txBody>
          <a:bodyPr/>
          <a:lstStyle/>
          <a:p>
            <a:endParaRPr lang="zh-CN" altLang="en-US"/>
          </a:p>
        </p:txBody>
      </p:sp>
      <p:sp>
        <p:nvSpPr>
          <p:cNvPr id="5" name="未知"/>
          <p:cNvSpPr/>
          <p:nvPr/>
        </p:nvSpPr>
        <p:spPr>
          <a:xfrm>
            <a:off x="9159240" y="1305560"/>
            <a:ext cx="346075" cy="589280"/>
          </a:xfrm>
          <a:custGeom>
            <a:avLst/>
            <a:gdLst>
              <a:gd name="txL" fmla="*/ 0 w 234"/>
              <a:gd name="txT" fmla="*/ 0 h 408"/>
              <a:gd name="txR" fmla="*/ 234 w 234"/>
              <a:gd name="txB" fmla="*/ 408 h 408"/>
            </a:gdLst>
            <a:ahLst/>
            <a:cxnLst>
              <a:cxn ang="0">
                <a:pos x="12" y="18"/>
              </a:cxn>
              <a:cxn ang="0">
                <a:pos x="115" y="26"/>
              </a:cxn>
              <a:cxn ang="0">
                <a:pos x="124" y="147"/>
              </a:cxn>
              <a:cxn ang="0">
                <a:pos x="158" y="198"/>
              </a:cxn>
              <a:cxn ang="0">
                <a:pos x="210" y="345"/>
              </a:cxn>
              <a:cxn ang="0">
                <a:pos x="210" y="405"/>
              </a:cxn>
              <a:cxn ang="0">
                <a:pos x="193" y="379"/>
              </a:cxn>
              <a:cxn ang="0">
                <a:pos x="141" y="267"/>
              </a:cxn>
              <a:cxn ang="0">
                <a:pos x="98" y="130"/>
              </a:cxn>
              <a:cxn ang="0">
                <a:pos x="81" y="69"/>
              </a:cxn>
              <a:cxn ang="0">
                <a:pos x="21" y="61"/>
              </a:cxn>
              <a:cxn ang="0">
                <a:pos x="12" y="18"/>
              </a:cxn>
            </a:cxnLst>
            <a:rect l="txL" t="txT" r="txR" b="txB"/>
            <a:pathLst>
              <a:path w="234" h="408">
                <a:moveTo>
                  <a:pt x="12" y="18"/>
                </a:moveTo>
                <a:cubicBezTo>
                  <a:pt x="46" y="21"/>
                  <a:pt x="92" y="0"/>
                  <a:pt x="115" y="26"/>
                </a:cubicBezTo>
                <a:cubicBezTo>
                  <a:pt x="142" y="57"/>
                  <a:pt x="114" y="108"/>
                  <a:pt x="124" y="147"/>
                </a:cubicBezTo>
                <a:cubicBezTo>
                  <a:pt x="129" y="167"/>
                  <a:pt x="158" y="198"/>
                  <a:pt x="158" y="198"/>
                </a:cubicBezTo>
                <a:cubicBezTo>
                  <a:pt x="168" y="246"/>
                  <a:pt x="175" y="308"/>
                  <a:pt x="210" y="345"/>
                </a:cubicBezTo>
                <a:cubicBezTo>
                  <a:pt x="214" y="355"/>
                  <a:pt x="234" y="397"/>
                  <a:pt x="210" y="405"/>
                </a:cubicBezTo>
                <a:cubicBezTo>
                  <a:pt x="200" y="408"/>
                  <a:pt x="199" y="388"/>
                  <a:pt x="193" y="379"/>
                </a:cubicBezTo>
                <a:cubicBezTo>
                  <a:pt x="179" y="313"/>
                  <a:pt x="175" y="319"/>
                  <a:pt x="141" y="267"/>
                </a:cubicBezTo>
                <a:cubicBezTo>
                  <a:pt x="130" y="220"/>
                  <a:pt x="111" y="176"/>
                  <a:pt x="98" y="130"/>
                </a:cubicBezTo>
                <a:cubicBezTo>
                  <a:pt x="94" y="117"/>
                  <a:pt x="86" y="72"/>
                  <a:pt x="81" y="69"/>
                </a:cubicBezTo>
                <a:cubicBezTo>
                  <a:pt x="63" y="60"/>
                  <a:pt x="41" y="64"/>
                  <a:pt x="21" y="61"/>
                </a:cubicBezTo>
                <a:cubicBezTo>
                  <a:pt x="1" y="30"/>
                  <a:pt x="0" y="44"/>
                  <a:pt x="12" y="18"/>
                </a:cubicBezTo>
                <a:close/>
              </a:path>
            </a:pathLst>
          </a:custGeom>
          <a:solidFill>
            <a:srgbClr val="0000FF">
              <a:alpha val="100000"/>
            </a:srgbClr>
          </a:solidFill>
          <a:ln w="9525">
            <a:noFill/>
          </a:ln>
        </p:spPr>
        <p:txBody>
          <a:bodyPr/>
          <a:lstStyle/>
          <a:p>
            <a:endParaRPr lang="zh-CN" altLang="en-US"/>
          </a:p>
        </p:txBody>
      </p:sp>
      <p:sp>
        <p:nvSpPr>
          <p:cNvPr id="6" name="未知"/>
          <p:cNvSpPr/>
          <p:nvPr/>
        </p:nvSpPr>
        <p:spPr>
          <a:xfrm>
            <a:off x="9514840" y="1827530"/>
            <a:ext cx="101600" cy="134620"/>
          </a:xfrm>
          <a:custGeom>
            <a:avLst/>
            <a:gdLst>
              <a:gd name="txL" fmla="*/ 0 w 69"/>
              <a:gd name="txT" fmla="*/ 0 h 121"/>
              <a:gd name="txR" fmla="*/ 69 w 69"/>
              <a:gd name="txB" fmla="*/ 121 h 121"/>
            </a:gdLst>
            <a:ahLst/>
            <a:cxnLst>
              <a:cxn ang="0">
                <a:pos x="9" y="0"/>
              </a:cxn>
              <a:cxn ang="0">
                <a:pos x="69" y="60"/>
              </a:cxn>
              <a:cxn ang="0">
                <a:pos x="35" y="103"/>
              </a:cxn>
              <a:cxn ang="0">
                <a:pos x="9" y="112"/>
              </a:cxn>
              <a:cxn ang="0">
                <a:pos x="9" y="0"/>
              </a:cxn>
            </a:cxnLst>
            <a:rect l="txL" t="txT" r="txR" b="txB"/>
            <a:pathLst>
              <a:path w="69" h="120">
                <a:moveTo>
                  <a:pt x="9" y="0"/>
                </a:moveTo>
                <a:cubicBezTo>
                  <a:pt x="68" y="39"/>
                  <a:pt x="53" y="15"/>
                  <a:pt x="69" y="60"/>
                </a:cubicBezTo>
                <a:cubicBezTo>
                  <a:pt x="59" y="89"/>
                  <a:pt x="65" y="88"/>
                  <a:pt x="35" y="103"/>
                </a:cubicBezTo>
                <a:cubicBezTo>
                  <a:pt x="27" y="107"/>
                  <a:pt x="11" y="121"/>
                  <a:pt x="9" y="112"/>
                </a:cubicBezTo>
                <a:cubicBezTo>
                  <a:pt x="0" y="76"/>
                  <a:pt x="9" y="37"/>
                  <a:pt x="9" y="0"/>
                </a:cubicBezTo>
                <a:close/>
              </a:path>
            </a:pathLst>
          </a:custGeom>
          <a:solidFill>
            <a:srgbClr val="0000FF">
              <a:alpha val="100000"/>
            </a:srgbClr>
          </a:solidFill>
          <a:ln w="9525">
            <a:noFill/>
          </a:ln>
        </p:spPr>
        <p:txBody>
          <a:bodyPr/>
          <a:lstStyle/>
          <a:p>
            <a:endParaRPr lang="zh-CN" altLang="en-US"/>
          </a:p>
        </p:txBody>
      </p:sp>
      <p:sp>
        <p:nvSpPr>
          <p:cNvPr id="7" name="未知"/>
          <p:cNvSpPr/>
          <p:nvPr/>
        </p:nvSpPr>
        <p:spPr>
          <a:xfrm>
            <a:off x="8700770" y="1252855"/>
            <a:ext cx="148590" cy="180975"/>
          </a:xfrm>
          <a:custGeom>
            <a:avLst/>
            <a:gdLst>
              <a:gd name="txL" fmla="*/ 0 w 101"/>
              <a:gd name="txT" fmla="*/ 0 h 163"/>
              <a:gd name="txR" fmla="*/ 101 w 101"/>
              <a:gd name="txB" fmla="*/ 163 h 163"/>
            </a:gdLst>
            <a:ahLst/>
            <a:cxnLst>
              <a:cxn ang="0">
                <a:pos x="10" y="9"/>
              </a:cxn>
              <a:cxn ang="0">
                <a:pos x="44" y="163"/>
              </a:cxn>
              <a:cxn ang="0">
                <a:pos x="96" y="103"/>
              </a:cxn>
              <a:cxn ang="0">
                <a:pos x="61" y="60"/>
              </a:cxn>
              <a:cxn ang="0">
                <a:pos x="44" y="34"/>
              </a:cxn>
              <a:cxn ang="0">
                <a:pos x="10" y="9"/>
              </a:cxn>
            </a:cxnLst>
            <a:rect l="txL" t="txT" r="txR" b="txB"/>
            <a:pathLst>
              <a:path w="100" h="163">
                <a:moveTo>
                  <a:pt x="10" y="9"/>
                </a:moveTo>
                <a:cubicBezTo>
                  <a:pt x="18" y="79"/>
                  <a:pt x="35" y="93"/>
                  <a:pt x="44" y="163"/>
                </a:cubicBezTo>
                <a:cubicBezTo>
                  <a:pt x="79" y="152"/>
                  <a:pt x="84" y="137"/>
                  <a:pt x="96" y="103"/>
                </a:cubicBezTo>
                <a:cubicBezTo>
                  <a:pt x="78" y="51"/>
                  <a:pt x="101" y="100"/>
                  <a:pt x="61" y="60"/>
                </a:cubicBezTo>
                <a:cubicBezTo>
                  <a:pt x="54" y="53"/>
                  <a:pt x="52" y="40"/>
                  <a:pt x="44" y="34"/>
                </a:cubicBezTo>
                <a:cubicBezTo>
                  <a:pt x="0" y="0"/>
                  <a:pt x="30" y="51"/>
                  <a:pt x="10" y="9"/>
                </a:cubicBezTo>
                <a:close/>
              </a:path>
            </a:pathLst>
          </a:custGeom>
          <a:solidFill>
            <a:srgbClr val="0000FF">
              <a:alpha val="100000"/>
            </a:srgbClr>
          </a:solidFill>
          <a:ln w="9525">
            <a:noFill/>
          </a:ln>
        </p:spPr>
        <p:txBody>
          <a:bodyPr/>
          <a:lstStyle/>
          <a:p>
            <a:endParaRPr lang="zh-CN" altLang="en-US"/>
          </a:p>
        </p:txBody>
      </p:sp>
      <p:sp>
        <p:nvSpPr>
          <p:cNvPr id="8" name="未知"/>
          <p:cNvSpPr/>
          <p:nvPr/>
        </p:nvSpPr>
        <p:spPr>
          <a:xfrm>
            <a:off x="8336915" y="1622425"/>
            <a:ext cx="92075" cy="76200"/>
          </a:xfrm>
          <a:custGeom>
            <a:avLst/>
            <a:gdLst>
              <a:gd name="txL" fmla="*/ 0 w 49"/>
              <a:gd name="txT" fmla="*/ 0 h 37"/>
              <a:gd name="txR" fmla="*/ 49 w 49"/>
              <a:gd name="txB" fmla="*/ 37 h 37"/>
            </a:gdLst>
            <a:ahLst/>
            <a:cxnLst>
              <a:cxn ang="0">
                <a:pos x="20" y="0"/>
              </a:cxn>
              <a:cxn ang="0">
                <a:pos x="3" y="26"/>
              </a:cxn>
              <a:cxn ang="0">
                <a:pos x="29" y="34"/>
              </a:cxn>
              <a:cxn ang="0">
                <a:pos x="46" y="9"/>
              </a:cxn>
              <a:cxn ang="0">
                <a:pos x="20" y="0"/>
              </a:cxn>
            </a:cxnLst>
            <a:rect l="txL" t="txT" r="txR" b="txB"/>
            <a:pathLst>
              <a:path w="49" h="37">
                <a:moveTo>
                  <a:pt x="20" y="0"/>
                </a:moveTo>
                <a:cubicBezTo>
                  <a:pt x="14" y="9"/>
                  <a:pt x="0" y="16"/>
                  <a:pt x="3" y="26"/>
                </a:cubicBezTo>
                <a:cubicBezTo>
                  <a:pt x="5" y="35"/>
                  <a:pt x="21" y="37"/>
                  <a:pt x="29" y="34"/>
                </a:cubicBezTo>
                <a:cubicBezTo>
                  <a:pt x="38" y="30"/>
                  <a:pt x="49" y="19"/>
                  <a:pt x="46" y="9"/>
                </a:cubicBezTo>
                <a:cubicBezTo>
                  <a:pt x="44" y="0"/>
                  <a:pt x="29" y="3"/>
                  <a:pt x="20" y="0"/>
                </a:cubicBezTo>
                <a:close/>
              </a:path>
            </a:pathLst>
          </a:custGeom>
          <a:solidFill>
            <a:srgbClr val="0000FF">
              <a:alpha val="100000"/>
            </a:srgbClr>
          </a:solidFill>
          <a:ln w="9525">
            <a:noFill/>
          </a:ln>
        </p:spPr>
        <p:txBody>
          <a:bodyPr/>
          <a:lstStyle/>
          <a:p>
            <a:endParaRPr lang="zh-CN" altLang="en-US"/>
          </a:p>
        </p:txBody>
      </p:sp>
      <p:sp>
        <p:nvSpPr>
          <p:cNvPr id="9" name="未知"/>
          <p:cNvSpPr/>
          <p:nvPr/>
        </p:nvSpPr>
        <p:spPr>
          <a:xfrm>
            <a:off x="8691245" y="1126490"/>
            <a:ext cx="92075" cy="90170"/>
          </a:xfrm>
          <a:custGeom>
            <a:avLst/>
            <a:gdLst>
              <a:gd name="txL" fmla="*/ 0 w 45"/>
              <a:gd name="txT" fmla="*/ 0 h 81"/>
              <a:gd name="txR" fmla="*/ 45 w 45"/>
              <a:gd name="txB" fmla="*/ 81 h 81"/>
            </a:gdLst>
            <a:ahLst/>
            <a:cxnLst>
              <a:cxn ang="0">
                <a:pos x="43" y="65"/>
              </a:cxn>
              <a:cxn ang="0">
                <a:pos x="35" y="22"/>
              </a:cxn>
              <a:cxn ang="0">
                <a:pos x="0" y="56"/>
              </a:cxn>
              <a:cxn ang="0">
                <a:pos x="43" y="65"/>
              </a:cxn>
            </a:cxnLst>
            <a:rect l="txL" t="txT" r="txR" b="txB"/>
            <a:pathLst>
              <a:path w="45" h="81">
                <a:moveTo>
                  <a:pt x="43" y="65"/>
                </a:moveTo>
                <a:cubicBezTo>
                  <a:pt x="40" y="51"/>
                  <a:pt x="45" y="32"/>
                  <a:pt x="35" y="22"/>
                </a:cubicBezTo>
                <a:cubicBezTo>
                  <a:pt x="13" y="0"/>
                  <a:pt x="0" y="55"/>
                  <a:pt x="0" y="56"/>
                </a:cubicBezTo>
                <a:cubicBezTo>
                  <a:pt x="23" y="81"/>
                  <a:pt x="9" y="77"/>
                  <a:pt x="43" y="65"/>
                </a:cubicBezTo>
                <a:close/>
              </a:path>
            </a:pathLst>
          </a:custGeom>
          <a:solidFill>
            <a:srgbClr val="0000FF">
              <a:alpha val="100000"/>
            </a:srgbClr>
          </a:solidFill>
          <a:ln w="9525">
            <a:noFill/>
          </a:ln>
        </p:spPr>
        <p:txBody>
          <a:bodyPr/>
          <a:lstStyle/>
          <a:p>
            <a:endParaRPr lang="zh-CN" altLang="en-US"/>
          </a:p>
        </p:txBody>
      </p:sp>
      <p:sp>
        <p:nvSpPr>
          <p:cNvPr id="10" name="未知"/>
          <p:cNvSpPr/>
          <p:nvPr/>
        </p:nvSpPr>
        <p:spPr>
          <a:xfrm>
            <a:off x="10507345" y="1305560"/>
            <a:ext cx="97155" cy="76200"/>
          </a:xfrm>
          <a:custGeom>
            <a:avLst/>
            <a:gdLst>
              <a:gd name="txL" fmla="*/ 0 w 133"/>
              <a:gd name="txT" fmla="*/ 0 h 63"/>
              <a:gd name="txR" fmla="*/ 133 w 133"/>
              <a:gd name="txB" fmla="*/ 63 h 63"/>
            </a:gdLst>
            <a:ahLst/>
            <a:cxnLst>
              <a:cxn ang="0">
                <a:pos x="88" y="0"/>
              </a:cxn>
              <a:cxn ang="0">
                <a:pos x="70" y="54"/>
              </a:cxn>
              <a:cxn ang="0">
                <a:pos x="133" y="45"/>
              </a:cxn>
              <a:cxn ang="0">
                <a:pos x="115" y="18"/>
              </a:cxn>
              <a:cxn ang="0">
                <a:pos x="88" y="0"/>
              </a:cxn>
            </a:cxnLst>
            <a:rect l="txL" t="txT" r="txR" b="txB"/>
            <a:pathLst>
              <a:path w="133" h="62">
                <a:moveTo>
                  <a:pt x="88" y="0"/>
                </a:moveTo>
                <a:cubicBezTo>
                  <a:pt x="83" y="2"/>
                  <a:pt x="0" y="19"/>
                  <a:pt x="70" y="54"/>
                </a:cubicBezTo>
                <a:cubicBezTo>
                  <a:pt x="89" y="63"/>
                  <a:pt x="112" y="48"/>
                  <a:pt x="133" y="45"/>
                </a:cubicBezTo>
                <a:cubicBezTo>
                  <a:pt x="127" y="36"/>
                  <a:pt x="123" y="26"/>
                  <a:pt x="115" y="18"/>
                </a:cubicBezTo>
                <a:cubicBezTo>
                  <a:pt x="107" y="10"/>
                  <a:pt x="88" y="0"/>
                  <a:pt x="88" y="0"/>
                </a:cubicBezTo>
                <a:close/>
              </a:path>
            </a:pathLst>
          </a:custGeom>
          <a:solidFill>
            <a:srgbClr val="0000FF">
              <a:alpha val="100000"/>
            </a:srgbClr>
          </a:solidFill>
          <a:ln w="9525">
            <a:noFill/>
          </a:ln>
        </p:spPr>
        <p:txBody>
          <a:bodyPr/>
          <a:lstStyle/>
          <a:p>
            <a:endParaRPr lang="zh-CN" altLang="en-US"/>
          </a:p>
        </p:txBody>
      </p:sp>
      <p:sp>
        <p:nvSpPr>
          <p:cNvPr id="11" name="文本框 10"/>
          <p:cNvSpPr txBox="1"/>
          <p:nvPr/>
        </p:nvSpPr>
        <p:spPr>
          <a:xfrm>
            <a:off x="439420" y="5729605"/>
            <a:ext cx="10649585" cy="1014730"/>
          </a:xfrm>
          <a:prstGeom prst="rect">
            <a:avLst/>
          </a:prstGeom>
          <a:noFill/>
          <a:ln w="9525">
            <a:noFill/>
          </a:ln>
        </p:spPr>
        <p:txBody>
          <a:bodyPr wrap="square">
            <a:spAutoFit/>
          </a:bodyPr>
          <a:lstStyle/>
          <a:p>
            <a:pPr indent="0"/>
            <a:r>
              <a:rPr lang="zh-CN" altLang="en-US" sz="2000" b="1">
                <a:latin typeface="黑体" panose="02010609060101010101" charset="-122"/>
                <a:ea typeface="黑体" panose="02010609060101010101" charset="-122"/>
                <a:cs typeface="黑体" panose="02010609060101010101" charset="-122"/>
              </a:rPr>
              <a:t>  ⑴随着新航路的开辟</a:t>
            </a:r>
            <a:r>
              <a:rPr lang="zh-CN" sz="2000" b="1">
                <a:latin typeface="黑体" panose="02010609060101010101" charset="-122"/>
                <a:ea typeface="黑体" panose="02010609060101010101" charset="-122"/>
                <a:cs typeface="黑体" panose="02010609060101010101" charset="-122"/>
              </a:rPr>
              <a:t>的开辟，西欧国家走上了对外扩张的道路。</a:t>
            </a:r>
            <a:endParaRPr lang="zh-CN" altLang="en-US" sz="2000" b="1">
              <a:latin typeface="黑体" panose="02010609060101010101" charset="-122"/>
              <a:ea typeface="黑体" panose="02010609060101010101" charset="-122"/>
              <a:cs typeface="黑体" panose="02010609060101010101" charset="-122"/>
            </a:endParaRPr>
          </a:p>
          <a:p>
            <a:pPr indent="0"/>
            <a:r>
              <a:rPr lang="zh-CN" altLang="en-US" sz="2000" b="1">
                <a:latin typeface="黑体" panose="02010609060101010101" charset="-122"/>
                <a:ea typeface="黑体" panose="02010609060101010101" charset="-122"/>
                <a:cs typeface="黑体" panose="02010609060101010101" charset="-122"/>
              </a:rPr>
              <a:t>  ⑵资本主义经济的发展。</a:t>
            </a:r>
            <a:endParaRPr lang="zh-CN" altLang="en-US" sz="2000" b="1">
              <a:latin typeface="黑体" panose="02010609060101010101" charset="-122"/>
              <a:ea typeface="黑体" panose="02010609060101010101" charset="-122"/>
              <a:cs typeface="黑体" panose="02010609060101010101" charset="-122"/>
            </a:endParaRPr>
          </a:p>
          <a:p>
            <a:pPr indent="0"/>
            <a:r>
              <a:rPr lang="zh-CN" altLang="en-US" sz="2000" b="1">
                <a:latin typeface="黑体" panose="02010609060101010101" charset="-122"/>
                <a:ea typeface="黑体" panose="02010609060101010101" charset="-122"/>
                <a:cs typeface="黑体" panose="02010609060101010101" charset="-122"/>
              </a:rPr>
              <a:t>  ⑶</a:t>
            </a:r>
            <a:r>
              <a:rPr lang="en-US" altLang="zh-CN" sz="2000" b="1">
                <a:latin typeface="黑体" panose="02010609060101010101" charset="-122"/>
                <a:ea typeface="黑体" panose="02010609060101010101" charset="-122"/>
                <a:cs typeface="黑体" panose="02010609060101010101" charset="-122"/>
              </a:rPr>
              <a:t>14</a:t>
            </a:r>
            <a:r>
              <a:rPr lang="zh-CN" altLang="en-US" sz="2000" b="1">
                <a:latin typeface="黑体" panose="02010609060101010101" charset="-122"/>
                <a:ea typeface="黑体" panose="02010609060101010101" charset="-122"/>
                <a:cs typeface="黑体" panose="02010609060101010101" charset="-122"/>
              </a:rPr>
              <a:t>世纪兴起的文艺复兴运动</a:t>
            </a:r>
            <a:r>
              <a:rPr lang="zh-CN" altLang="en-US" sz="2000" b="1">
                <a:latin typeface="黑体" panose="02010609060101010101" charset="-122"/>
                <a:ea typeface="黑体" panose="02010609060101010101" charset="-122"/>
                <a:cs typeface="黑体" panose="02010609060101010101" charset="-122"/>
                <a:sym typeface="+mn-ea"/>
              </a:rPr>
              <a:t>（</a:t>
            </a:r>
            <a:r>
              <a:rPr lang="zh-CN" altLang="en-US" sz="2000" b="1">
                <a:latin typeface="黑体" panose="02010609060101010101" charset="-122"/>
                <a:ea typeface="黑体" panose="02010609060101010101" charset="-122"/>
                <a:cs typeface="黑体" panose="02010609060101010101" charset="-122"/>
              </a:rPr>
              <a:t>人文主义：</a:t>
            </a:r>
            <a:r>
              <a:rPr lang="zh-CN" altLang="en-US" sz="2000" smtClean="0">
                <a:effectLst/>
                <a:latin typeface="黑体" panose="02010609060101010101" charset="-122"/>
                <a:ea typeface="黑体" panose="02010609060101010101" charset="-122"/>
                <a:cs typeface="黑体" panose="02010609060101010101" charset="-122"/>
                <a:sym typeface="宋体" panose="02010600030101010101" pitchFamily="2" charset="-122"/>
              </a:rPr>
              <a:t>冒险精神、开拓进取</a:t>
            </a:r>
            <a:r>
              <a:rPr lang="zh-CN" altLang="en-US" sz="2000" b="1">
                <a:latin typeface="黑体" panose="02010609060101010101" charset="-122"/>
                <a:ea typeface="黑体" panose="02010609060101010101" charset="-122"/>
                <a:cs typeface="黑体" panose="02010609060101010101" charset="-122"/>
              </a:rPr>
              <a:t>）</a:t>
            </a:r>
            <a:r>
              <a:rPr lang="zh-CN" altLang="en-US" sz="2000" b="1">
                <a:latin typeface="黑体" panose="02010609060101010101" charset="-122"/>
                <a:ea typeface="黑体" panose="02010609060101010101" charset="-122"/>
                <a:cs typeface="黑体" panose="02010609060101010101" charset="-122"/>
                <a:sym typeface="+mn-ea"/>
              </a:rPr>
              <a:t>，</a:t>
            </a:r>
            <a:r>
              <a:rPr lang="zh-CN" sz="2000" b="1">
                <a:latin typeface="黑体" panose="02010609060101010101" charset="-122"/>
                <a:ea typeface="黑体" panose="02010609060101010101" charset="-122"/>
                <a:cs typeface="黑体" panose="02010609060101010101" charset="-122"/>
              </a:rPr>
              <a:t>解放了人们的思想。</a:t>
            </a:r>
            <a:endParaRPr lang="zh-CN" altLang="en-US" sz="2000">
              <a:latin typeface="黑体" panose="02010609060101010101" charset="-122"/>
              <a:ea typeface="黑体" panose="02010609060101010101" charset="-122"/>
              <a:cs typeface="黑体" panose="02010609060101010101" charset="-122"/>
            </a:endParaRPr>
          </a:p>
        </p:txBody>
      </p:sp>
      <p:sp>
        <p:nvSpPr>
          <p:cNvPr id="13" name="文本框 12"/>
          <p:cNvSpPr txBox="1"/>
          <p:nvPr/>
        </p:nvSpPr>
        <p:spPr>
          <a:xfrm>
            <a:off x="699770" y="5266690"/>
            <a:ext cx="5260975" cy="462915"/>
          </a:xfrm>
          <a:prstGeom prst="rect">
            <a:avLst/>
          </a:prstGeom>
          <a:noFill/>
        </p:spPr>
        <p:txBody>
          <a:bodyPr wrap="square" rtlCol="0" anchor="t">
            <a:spAutoFit/>
          </a:bodyPr>
          <a:lstStyle/>
          <a:p>
            <a:pPr>
              <a:lnSpc>
                <a:spcPct val="110000"/>
              </a:lnSpc>
              <a:spcBef>
                <a:spcPct val="0"/>
              </a:spcBef>
              <a:spcAft>
                <a:spcPct val="0"/>
              </a:spcAft>
            </a:pPr>
            <a:r>
              <a:rPr lang="zh-CN" altLang="en-US" sz="2200" b="1">
                <a:solidFill>
                  <a:srgbClr val="0E13D8"/>
                </a:solidFill>
                <a:latin typeface="黑体" panose="02010609060101010101" charset="-122"/>
                <a:ea typeface="黑体" panose="02010609060101010101" charset="-122"/>
                <a:cs typeface="黑体" panose="02010609060101010101" charset="-122"/>
                <a:sym typeface="+mn-ea"/>
              </a:rPr>
              <a:t>【</a:t>
            </a:r>
            <a:r>
              <a:rPr lang="zh-CN" altLang="en-US" sz="2200" b="1">
                <a:solidFill>
                  <a:srgbClr val="FF0000"/>
                </a:solidFill>
                <a:latin typeface="黑体" panose="02010609060101010101" charset="-122"/>
                <a:ea typeface="黑体" panose="02010609060101010101" charset="-122"/>
                <a:cs typeface="黑体" panose="02010609060101010101" charset="-122"/>
                <a:sym typeface="+mn-ea"/>
              </a:rPr>
              <a:t>思考</a:t>
            </a:r>
            <a:r>
              <a:rPr lang="zh-CN" altLang="en-US" sz="2200" b="1">
                <a:solidFill>
                  <a:srgbClr val="0E13D8"/>
                </a:solidFill>
                <a:latin typeface="黑体" panose="02010609060101010101" charset="-122"/>
                <a:ea typeface="黑体" panose="02010609060101010101" charset="-122"/>
                <a:cs typeface="黑体" panose="02010609060101010101" charset="-122"/>
                <a:sym typeface="+mn-ea"/>
              </a:rPr>
              <a:t>】殖民扩张兴起的时代背景：</a:t>
            </a:r>
            <a:endParaRPr lang="zh-CN" altLang="en-US" sz="2200" b="1">
              <a:solidFill>
                <a:srgbClr val="0E13D8"/>
              </a:solidFill>
              <a:latin typeface="黑体" panose="02010609060101010101" charset="-122"/>
              <a:ea typeface="黑体" panose="02010609060101010101" charset="-122"/>
              <a:cs typeface="黑体" panose="02010609060101010101"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ipe(down)">
                                      <p:cBhvr>
                                        <p:cTn id="7"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文本框 1688577"/>
          <p:cNvSpPr txBox="1"/>
          <p:nvPr/>
        </p:nvSpPr>
        <p:spPr>
          <a:xfrm>
            <a:off x="466090" y="1121410"/>
            <a:ext cx="3644900" cy="460375"/>
          </a:xfrm>
          <a:prstGeom prst="rect">
            <a:avLst/>
          </a:prstGeom>
          <a:noFill/>
          <a:ln w="9525">
            <a:noFill/>
          </a:ln>
        </p:spPr>
        <p:txBody>
          <a:bodyPr wrap="square">
            <a:spAutoFit/>
          </a:bodyPr>
          <a:lstStyle/>
          <a:p>
            <a:r>
              <a:rPr lang="en-US" altLang="zh-CN" sz="2400" b="1">
                <a:latin typeface="黑体" panose="02010609060101010101" charset="-122"/>
                <a:ea typeface="黑体" panose="02010609060101010101" charset="-122"/>
                <a:cs typeface="黑体" panose="02010609060101010101" charset="-122"/>
              </a:rPr>
              <a:t>2.</a:t>
            </a:r>
            <a:r>
              <a:rPr lang="zh-CN" altLang="en-US" sz="2400" b="1">
                <a:latin typeface="黑体" panose="02010609060101010101" charset="-122"/>
                <a:ea typeface="黑体" panose="02010609060101010101" charset="-122"/>
                <a:cs typeface="黑体" panose="02010609060101010101" charset="-122"/>
              </a:rPr>
              <a:t>概况</a:t>
            </a:r>
            <a:endParaRPr lang="zh-CN" altLang="en-US" sz="2400" b="1">
              <a:latin typeface="黑体" panose="02010609060101010101" charset="-122"/>
              <a:ea typeface="黑体" panose="02010609060101010101" charset="-122"/>
              <a:cs typeface="黑体" panose="02010609060101010101" charset="-122"/>
            </a:endParaRPr>
          </a:p>
        </p:txBody>
      </p:sp>
      <p:sp>
        <p:nvSpPr>
          <p:cNvPr id="2" name="文本框 1"/>
          <p:cNvSpPr txBox="1"/>
          <p:nvPr/>
        </p:nvSpPr>
        <p:spPr>
          <a:xfrm>
            <a:off x="466090" y="696595"/>
            <a:ext cx="5339080" cy="462915"/>
          </a:xfrm>
          <a:prstGeom prst="rect">
            <a:avLst/>
          </a:prstGeom>
          <a:noFill/>
        </p:spPr>
        <p:txBody>
          <a:bodyPr wrap="square" rtlCol="0" anchor="t">
            <a:spAutoFit/>
          </a:bodyPr>
          <a:lstStyle/>
          <a:p>
            <a:pPr>
              <a:lnSpc>
                <a:spcPct val="110000"/>
              </a:lnSpc>
              <a:spcBef>
                <a:spcPct val="0"/>
              </a:spcBef>
              <a:spcAft>
                <a:spcPct val="0"/>
              </a:spcAft>
            </a:pPr>
            <a:r>
              <a:rPr lang="en-US" altLang="zh-CN" sz="2200" b="1">
                <a:latin typeface="黑体" panose="02010609060101010101" charset="-122"/>
                <a:ea typeface="黑体" panose="02010609060101010101" charset="-122"/>
                <a:cs typeface="黑体" panose="02010609060101010101" charset="-122"/>
                <a:sym typeface="+mn-ea"/>
              </a:rPr>
              <a:t>1.</a:t>
            </a:r>
            <a:r>
              <a:rPr lang="zh-CN" altLang="en-US" sz="2200" b="1">
                <a:latin typeface="黑体" panose="02010609060101010101" charset="-122"/>
                <a:ea typeface="黑体" panose="02010609060101010101" charset="-122"/>
                <a:cs typeface="黑体" panose="02010609060101010101" charset="-122"/>
                <a:sym typeface="+mn-ea"/>
              </a:rPr>
              <a:t>主要国家：英国、荷兰、法国 等</a:t>
            </a:r>
            <a:endParaRPr lang="zh-CN" altLang="en-US" sz="2200">
              <a:latin typeface="楷体" panose="02010609060101010101" charset="-122"/>
              <a:ea typeface="楷体" panose="02010609060101010101" charset="-122"/>
              <a:cs typeface="楷体" panose="02010609060101010101" charset="-122"/>
            </a:endParaRPr>
          </a:p>
        </p:txBody>
      </p:sp>
      <p:pic>
        <p:nvPicPr>
          <p:cNvPr id="30722" name="Picture 2" descr="910503"/>
          <p:cNvPicPr>
            <a:picLocks noChangeAspect="1"/>
          </p:cNvPicPr>
          <p:nvPr/>
        </p:nvPicPr>
        <p:blipFill>
          <a:blip r:embed="rId1"/>
          <a:stretch>
            <a:fillRect/>
          </a:stretch>
        </p:blipFill>
        <p:spPr>
          <a:xfrm>
            <a:off x="8726170" y="906145"/>
            <a:ext cx="3318510" cy="3595370"/>
          </a:xfrm>
          <a:prstGeom prst="rect">
            <a:avLst/>
          </a:prstGeom>
          <a:noFill/>
          <a:ln w="9525">
            <a:noFill/>
          </a:ln>
        </p:spPr>
      </p:pic>
      <p:graphicFrame>
        <p:nvGraphicFramePr>
          <p:cNvPr id="3" name="表格 2"/>
          <p:cNvGraphicFramePr>
            <a:graphicFrameLocks noGrp="1"/>
          </p:cNvGraphicFramePr>
          <p:nvPr>
            <p:custDataLst>
              <p:tags r:id="rId2"/>
            </p:custDataLst>
          </p:nvPr>
        </p:nvGraphicFramePr>
        <p:xfrm>
          <a:off x="369570" y="1586865"/>
          <a:ext cx="8264525" cy="2852928"/>
        </p:xfrm>
        <a:graphic>
          <a:graphicData uri="http://schemas.openxmlformats.org/drawingml/2006/table">
            <a:tbl>
              <a:tblPr/>
              <a:tblGrid>
                <a:gridCol w="881380"/>
                <a:gridCol w="7383145"/>
              </a:tblGrid>
              <a:tr h="566420">
                <a:tc>
                  <a:txBody>
                    <a:bodyPr wrap="square"/>
                    <a:lstStyle>
                      <a:lvl1pPr marL="171450" lvl="0"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2800" b="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1pPr>
                      <a:lvl2pPr marL="514350" lvl="1"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tabLst>
                          <a:tab pos="1207135" algn="l"/>
                        </a:tabLst>
                        <a:defRPr sz="24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2pPr>
                      <a:lvl3pPr marL="857250" lvl="2"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20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3pPr>
                      <a:lvl4pPr marL="1200150" lvl="3"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18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4pPr>
                      <a:lvl5pPr marL="1543050" lvl="4"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18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5pPr>
                    </a:lstStyle>
                    <a:p>
                      <a:pPr marL="0" lvl="0" indent="0" defTabSz="914400">
                        <a:buNone/>
                      </a:pPr>
                      <a:r>
                        <a:rPr lang="zh-CN" altLang="en-US" sz="2400" b="1">
                          <a:latin typeface="黑体" panose="02010609060101010101" charset="-122"/>
                          <a:ea typeface="黑体" panose="02010609060101010101" charset="-122"/>
                          <a:cs typeface="Times New Roman" panose="02020603050405020304" charset="0"/>
                        </a:rPr>
                        <a:t>地域</a:t>
                      </a:r>
                      <a:endParaRPr lang="zh-CN" altLang="en-US" sz="2400" b="1">
                        <a:latin typeface="黑体" panose="02010609060101010101" charset="-122"/>
                        <a:ea typeface="黑体" panose="02010609060101010101" charset="-122"/>
                        <a:cs typeface="Times New Roman" panose="02020603050405020304" charset="0"/>
                      </a:endParaRPr>
                    </a:p>
                  </a:txBody>
                  <a:tcPr vert="horz">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lvl1pPr marL="171450" lvl="0"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2800" b="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1pPr>
                      <a:lvl2pPr marL="514350" lvl="1"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tabLst>
                          <a:tab pos="1207135" algn="l"/>
                        </a:tabLst>
                        <a:defRPr sz="24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2pPr>
                      <a:lvl3pPr marL="857250" lvl="2"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20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3pPr>
                      <a:lvl4pPr marL="1200150" lvl="3"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18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4pPr>
                      <a:lvl5pPr marL="1543050" lvl="4"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18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5pPr>
                    </a:lstStyle>
                    <a:p>
                      <a:pPr marL="0" lvl="0" indent="0" algn="ctr" defTabSz="914400">
                        <a:buNone/>
                      </a:pPr>
                      <a:r>
                        <a:rPr lang="zh-CN" altLang="en-US" sz="2400" b="1">
                          <a:latin typeface="黑体" panose="02010609060101010101" charset="-122"/>
                          <a:ea typeface="黑体" panose="02010609060101010101" charset="-122"/>
                          <a:cs typeface="Times New Roman" panose="02020603050405020304" charset="0"/>
                        </a:rPr>
                        <a:t>概  况</a:t>
                      </a:r>
                      <a:endParaRPr lang="zh-CN" altLang="en-US" sz="2400" b="1">
                        <a:latin typeface="黑体" panose="02010609060101010101" charset="-122"/>
                        <a:ea typeface="黑体" panose="02010609060101010101" charset="-122"/>
                        <a:cs typeface="Times New Roman" panose="02020603050405020304" charset="0"/>
                      </a:endParaRPr>
                    </a:p>
                  </a:txBody>
                  <a:tcPr vert="horz">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846580">
                <a:tc>
                  <a:txBody>
                    <a:bodyPr wrap="square"/>
                    <a:lstStyle>
                      <a:lvl1pPr marL="171450" lvl="0"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2800" b="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1pPr>
                      <a:lvl2pPr marL="514350" lvl="1"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tabLst>
                          <a:tab pos="1207135" algn="l"/>
                        </a:tabLst>
                        <a:defRPr sz="24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2pPr>
                      <a:lvl3pPr marL="857250" lvl="2"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20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3pPr>
                      <a:lvl4pPr marL="1200150" lvl="3"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18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4pPr>
                      <a:lvl5pPr marL="1543050" lvl="4"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18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5pPr>
                    </a:lstStyle>
                    <a:p>
                      <a:pPr marL="0" lvl="0" indent="0" defTabSz="914400">
                        <a:buNone/>
                      </a:pPr>
                      <a:r>
                        <a:rPr lang="zh-CN" altLang="en-US" sz="2400" b="1">
                          <a:cs typeface="Times New Roman" panose="02020603050405020304" charset="0"/>
                        </a:rPr>
                        <a:t>南亚</a:t>
                      </a:r>
                      <a:endParaRPr lang="zh-CN" altLang="en-US" sz="2400" b="1">
                        <a:ea typeface="Times New Roman" panose="02020603050405020304" charset="0"/>
                      </a:endParaRPr>
                    </a:p>
                  </a:txBody>
                  <a:tcPr vert="horz"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wrap="square"/>
                    <a:lstStyle>
                      <a:lvl1pPr marL="171450" lvl="0"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2800" b="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1pPr>
                      <a:lvl2pPr marL="514350" lvl="1"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tabLst>
                          <a:tab pos="1207135" algn="l"/>
                        </a:tabLst>
                        <a:defRPr sz="24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2pPr>
                      <a:lvl3pPr marL="857250" lvl="2"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20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3pPr>
                      <a:lvl4pPr marL="1200150" lvl="3"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18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4pPr>
                      <a:lvl5pPr marL="1543050" lvl="4"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18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5pPr>
                    </a:lstStyle>
                    <a:p>
                      <a:pPr marL="0" lvl="0" indent="0" defTabSz="914400">
                        <a:lnSpc>
                          <a:spcPct val="120000"/>
                        </a:lnSpc>
                        <a:spcAft>
                          <a:spcPct val="0"/>
                        </a:spcAft>
                        <a:buNone/>
                      </a:pPr>
                      <a:r>
                        <a:rPr lang="en-US" altLang="zh-CN" sz="2400" b="1">
                          <a:cs typeface="Times New Roman" panose="02020603050405020304" charset="0"/>
                          <a:sym typeface="+mn-ea"/>
                        </a:rPr>
                        <a:t>①17</a:t>
                      </a:r>
                      <a:r>
                        <a:rPr lang="zh-CN" altLang="en-US" sz="2400" b="1">
                          <a:cs typeface="Times New Roman" panose="02020603050405020304" charset="0"/>
                          <a:sym typeface="+mn-ea"/>
                        </a:rPr>
                        <a:t>世纪初</a:t>
                      </a:r>
                      <a:r>
                        <a:rPr lang="en-US" altLang="zh-CN" sz="2400" b="1">
                          <a:cs typeface="Times New Roman" panose="02020603050405020304" charset="0"/>
                          <a:sym typeface="+mn-ea"/>
                        </a:rPr>
                        <a:t>,</a:t>
                      </a:r>
                      <a:r>
                        <a:rPr lang="zh-CN" sz="2400">
                          <a:solidFill>
                            <a:srgbClr val="000000"/>
                          </a:solidFill>
                          <a:sym typeface="+mn-ea"/>
                        </a:rPr>
                        <a:t>英国人来到印度。</a:t>
                      </a:r>
                      <a:endParaRPr lang="zh-CN" sz="2400">
                        <a:solidFill>
                          <a:srgbClr val="000000"/>
                        </a:solidFill>
                        <a:sym typeface="+mn-ea"/>
                      </a:endParaRPr>
                    </a:p>
                    <a:p>
                      <a:pPr marL="0" lvl="0" indent="0" defTabSz="914400">
                        <a:lnSpc>
                          <a:spcPct val="120000"/>
                        </a:lnSpc>
                        <a:spcAft>
                          <a:spcPct val="0"/>
                        </a:spcAft>
                        <a:buNone/>
                      </a:pPr>
                      <a:r>
                        <a:rPr lang="en-US" altLang="zh-CN" sz="2400" b="1">
                          <a:cs typeface="Times New Roman" panose="02020603050405020304" charset="0"/>
                          <a:sym typeface="+mn-ea"/>
                        </a:rPr>
                        <a:t>②</a:t>
                      </a:r>
                      <a:r>
                        <a:rPr lang="zh-CN" altLang="en-US" sz="2400" b="1">
                          <a:solidFill>
                            <a:srgbClr val="0E13D8"/>
                          </a:solidFill>
                          <a:cs typeface="Times New Roman" panose="02020603050405020304" charset="0"/>
                          <a:sym typeface="+mn-ea"/>
                        </a:rPr>
                        <a:t>英国</a:t>
                      </a:r>
                      <a:r>
                        <a:rPr lang="zh-CN" altLang="en-US" sz="2400" b="1">
                          <a:cs typeface="Times New Roman" panose="02020603050405020304" charset="0"/>
                          <a:sym typeface="+mn-ea"/>
                        </a:rPr>
                        <a:t>通过</a:t>
                      </a:r>
                      <a:r>
                        <a:rPr lang="zh-CN" altLang="en-US" sz="2400" b="1">
                          <a:solidFill>
                            <a:srgbClr val="FF0000"/>
                          </a:solidFill>
                          <a:sym typeface="+mn-ea"/>
                        </a:rPr>
                        <a:t>东印度公司</a:t>
                      </a:r>
                      <a:r>
                        <a:rPr lang="en-US" altLang="zh-CN" sz="2400" b="1">
                          <a:cs typeface="Times New Roman" panose="02020603050405020304" charset="0"/>
                          <a:sym typeface="+mn-ea"/>
                        </a:rPr>
                        <a:t>,</a:t>
                      </a:r>
                      <a:r>
                        <a:rPr lang="zh-CN" altLang="en-US" sz="2400" b="1">
                          <a:cs typeface="Times New Roman" panose="02020603050405020304" charset="0"/>
                          <a:sym typeface="+mn-ea"/>
                        </a:rPr>
                        <a:t>采取走私鸦片等手段</a:t>
                      </a:r>
                      <a:r>
                        <a:rPr lang="en-US" altLang="zh-CN" sz="2400" b="1">
                          <a:cs typeface="Times New Roman" panose="02020603050405020304" charset="0"/>
                          <a:sym typeface="+mn-ea"/>
                        </a:rPr>
                        <a:t>,</a:t>
                      </a:r>
                      <a:r>
                        <a:rPr lang="zh-CN" altLang="en-US" sz="2400" b="1">
                          <a:cs typeface="Times New Roman" panose="02020603050405020304" charset="0"/>
                          <a:sym typeface="+mn-ea"/>
                        </a:rPr>
                        <a:t>掠夺了大量财富和巨额利润。</a:t>
                      </a:r>
                      <a:endParaRPr lang="zh-CN" altLang="en-US" sz="2400" b="1">
                        <a:cs typeface="Times New Roman" panose="02020603050405020304" charset="0"/>
                        <a:sym typeface="+mn-ea"/>
                      </a:endParaRPr>
                    </a:p>
                    <a:p>
                      <a:pPr marL="0" lvl="0" indent="0" defTabSz="914400">
                        <a:lnSpc>
                          <a:spcPct val="120000"/>
                        </a:lnSpc>
                        <a:spcAft>
                          <a:spcPct val="0"/>
                        </a:spcAft>
                        <a:buNone/>
                      </a:pPr>
                      <a:r>
                        <a:rPr lang="zh-CN" altLang="en-US" sz="2400" b="1">
                          <a:cs typeface="Times New Roman" panose="02020603050405020304" charset="0"/>
                          <a:sym typeface="+mn-ea"/>
                        </a:rPr>
                        <a:t>对印度的剥夺是</a:t>
                      </a:r>
                      <a:r>
                        <a:rPr lang="zh-CN" altLang="en-US" sz="2400" b="1">
                          <a:solidFill>
                            <a:srgbClr val="0E13D8"/>
                          </a:solidFill>
                          <a:cs typeface="Times New Roman" panose="02020603050405020304" charset="0"/>
                          <a:sym typeface="+mn-ea"/>
                        </a:rPr>
                        <a:t>英国</a:t>
                      </a:r>
                      <a:r>
                        <a:rPr lang="zh-CN" altLang="en-US" sz="2400" b="1">
                          <a:solidFill>
                            <a:srgbClr val="FF0000"/>
                          </a:solidFill>
                          <a:sym typeface="+mn-ea"/>
                        </a:rPr>
                        <a:t>资本原始积累</a:t>
                      </a:r>
                      <a:r>
                        <a:rPr lang="zh-CN" altLang="en-US" sz="2400" b="1">
                          <a:cs typeface="Times New Roman" panose="02020603050405020304" charset="0"/>
                          <a:sym typeface="+mn-ea"/>
                        </a:rPr>
                        <a:t>的主要来源之一。</a:t>
                      </a:r>
                      <a:endParaRPr lang="zh-CN" altLang="en-US" sz="2400" b="1">
                        <a:latin typeface="宋体" panose="02010600030101010101" pitchFamily="2" charset="-122"/>
                        <a:ea typeface="宋体" panose="02010600030101010101" pitchFamily="2" charset="-122"/>
                        <a:cs typeface="Times New Roman" panose="02020603050405020304"/>
                      </a:endParaRPr>
                    </a:p>
                    <a:p>
                      <a:pPr marL="0" lvl="0" indent="0" eaLnBrk="0" hangingPunct="0">
                        <a:lnSpc>
                          <a:spcPct val="120000"/>
                        </a:lnSpc>
                        <a:spcAft>
                          <a:spcPct val="0"/>
                        </a:spcAft>
                        <a:buNone/>
                      </a:pPr>
                      <a:r>
                        <a:rPr lang="zh-CN" altLang="en-US" sz="2400" b="1">
                          <a:latin typeface="Calibri" panose="020F0502020204030204"/>
                          <a:cs typeface="Times New Roman" panose="02020603050405020304" charset="0"/>
                          <a:sym typeface="+mn-ea"/>
                        </a:rPr>
                        <a:t>③</a:t>
                      </a:r>
                      <a:r>
                        <a:rPr lang="zh-CN" altLang="en-US" sz="2400" b="1">
                          <a:cs typeface="Times New Roman" panose="02020603050405020304" charset="0"/>
                          <a:sym typeface="+mn-ea"/>
                        </a:rPr>
                        <a:t>到</a:t>
                      </a:r>
                      <a:r>
                        <a:rPr lang="en-US" altLang="zh-CN" sz="2400" b="1">
                          <a:cs typeface="Times New Roman" panose="02020603050405020304" charset="0"/>
                          <a:sym typeface="+mn-ea"/>
                        </a:rPr>
                        <a:t>19 </a:t>
                      </a:r>
                      <a:r>
                        <a:rPr lang="zh-CN" altLang="en-US" sz="2400" b="1">
                          <a:cs typeface="Times New Roman" panose="02020603050405020304" charset="0"/>
                          <a:sym typeface="+mn-ea"/>
                        </a:rPr>
                        <a:t>世纪中后期</a:t>
                      </a:r>
                      <a:r>
                        <a:rPr lang="en-US" altLang="zh-CN" sz="2400" b="1">
                          <a:cs typeface="Times New Roman" panose="02020603050405020304" charset="0"/>
                          <a:sym typeface="+mn-ea"/>
                        </a:rPr>
                        <a:t>,</a:t>
                      </a:r>
                      <a:r>
                        <a:rPr lang="zh-CN" altLang="en-US" sz="2400" b="1">
                          <a:cs typeface="Times New Roman" panose="02020603050405020304" charset="0"/>
                          <a:sym typeface="+mn-ea"/>
                        </a:rPr>
                        <a:t>英国几乎控制了印度全境</a:t>
                      </a:r>
                      <a:endParaRPr lang="zh-CN" altLang="en-US" sz="2400" b="1"/>
                    </a:p>
                  </a:txBody>
                  <a:tcPr vert="horz">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4" name="文本框 3"/>
          <p:cNvSpPr txBox="1"/>
          <p:nvPr/>
        </p:nvSpPr>
        <p:spPr>
          <a:xfrm>
            <a:off x="3524250" y="1121410"/>
            <a:ext cx="4126865" cy="398780"/>
          </a:xfrm>
          <a:prstGeom prst="rect">
            <a:avLst/>
          </a:prstGeom>
          <a:noFill/>
          <a:ln w="9525">
            <a:noFill/>
          </a:ln>
        </p:spPr>
        <p:txBody>
          <a:bodyPr wrap="square">
            <a:spAutoFit/>
          </a:bodyPr>
          <a:lstStyle/>
          <a:p>
            <a:pPr indent="0"/>
            <a:r>
              <a:rPr lang="zh-CN" sz="2000" b="0">
                <a:solidFill>
                  <a:srgbClr val="000000"/>
                </a:solidFill>
                <a:ea typeface="宋体" panose="02010600030101010101" pitchFamily="2" charset="-122"/>
              </a:rPr>
              <a:t>加快了亚洲的殖民地和半殖民地化。</a:t>
            </a:r>
            <a:endParaRPr lang="zh-CN" altLang="en-US" sz="2000"/>
          </a:p>
        </p:txBody>
      </p:sp>
      <p:sp>
        <p:nvSpPr>
          <p:cNvPr id="5" name="文本框 4"/>
          <p:cNvSpPr txBox="1"/>
          <p:nvPr/>
        </p:nvSpPr>
        <p:spPr>
          <a:xfrm>
            <a:off x="369570" y="4958715"/>
            <a:ext cx="11031855" cy="1783715"/>
          </a:xfrm>
          <a:prstGeom prst="rect">
            <a:avLst/>
          </a:prstGeom>
          <a:noFill/>
          <a:ln w="9525">
            <a:noFill/>
          </a:ln>
        </p:spPr>
        <p:txBody>
          <a:bodyPr wrap="square">
            <a:spAutoFit/>
          </a:bodyPr>
          <a:lstStyle/>
          <a:p>
            <a:pPr indent="0"/>
            <a:r>
              <a:rPr lang="en-US" altLang="zh-CN" sz="2200" b="1">
                <a:latin typeface="黑体" panose="02010609060101010101" charset="-122"/>
                <a:ea typeface="黑体" panose="02010609060101010101" charset="-122"/>
                <a:cs typeface="黑体" panose="02010609060101010101" charset="-122"/>
              </a:rPr>
              <a:t>1.</a:t>
            </a:r>
            <a:r>
              <a:rPr lang="zh-CN" altLang="en-US" sz="2200" b="1">
                <a:latin typeface="黑体" panose="02010609060101010101" charset="-122"/>
                <a:ea typeface="黑体" panose="02010609060101010101" charset="-122"/>
                <a:cs typeface="黑体" panose="02010609060101010101" charset="-122"/>
              </a:rPr>
              <a:t>设立垄断性贸易公司（</a:t>
            </a:r>
            <a:r>
              <a:rPr lang="zh-CN" sz="2200">
                <a:solidFill>
                  <a:srgbClr val="000000"/>
                </a:solidFill>
                <a:ea typeface="宋体" panose="02010600030101010101" pitchFamily="2" charset="-122"/>
                <a:sym typeface="+mn-ea"/>
              </a:rPr>
              <a:t>东印 度公司</a:t>
            </a:r>
            <a:r>
              <a:rPr lang="zh-CN" altLang="en-US" sz="2200" b="1">
                <a:latin typeface="黑体" panose="02010609060101010101" charset="-122"/>
                <a:ea typeface="黑体" panose="02010609060101010101" charset="-122"/>
                <a:cs typeface="黑体" panose="02010609060101010101" charset="-122"/>
              </a:rPr>
              <a:t>），</a:t>
            </a:r>
            <a:r>
              <a:rPr lang="zh-CN" altLang="en-US" sz="2200" b="1">
                <a:latin typeface="宋体" panose="02010600030101010101" pitchFamily="2" charset="-122"/>
                <a:ea typeface="宋体" panose="02010600030101010101" pitchFamily="2" charset="-122"/>
                <a:cs typeface="黑体" panose="02010609060101010101" charset="-122"/>
              </a:rPr>
              <a:t>采取</a:t>
            </a:r>
            <a:r>
              <a:rPr lang="zh-CN" sz="2200" b="1">
                <a:solidFill>
                  <a:srgbClr val="000000"/>
                </a:solidFill>
                <a:ea typeface="宋体" panose="02010600030101010101" pitchFamily="2" charset="-122"/>
                <a:sym typeface="+mn-ea"/>
              </a:rPr>
              <a:t>直接抢掠、侵占土地、强征巨额土地税、种植并走私鸦片等手段</a:t>
            </a:r>
            <a:r>
              <a:rPr lang="zh-CN" sz="2200">
                <a:solidFill>
                  <a:srgbClr val="000000"/>
                </a:solidFill>
                <a:ea typeface="宋体" panose="02010600030101010101" pitchFamily="2" charset="-122"/>
                <a:sym typeface="+mn-ea"/>
              </a:rPr>
              <a:t>，</a:t>
            </a:r>
            <a:r>
              <a:rPr lang="zh-CN" altLang="en-US" sz="2200" b="1">
                <a:latin typeface="黑体" panose="02010609060101010101" charset="-122"/>
                <a:ea typeface="黑体" panose="02010609060101010101" charset="-122"/>
                <a:cs typeface="黑体" panose="02010609060101010101" charset="-122"/>
              </a:rPr>
              <a:t>进行财富掠夺。</a:t>
            </a:r>
            <a:endParaRPr lang="zh-CN" altLang="en-US" sz="2200" b="1">
              <a:latin typeface="黑体" panose="02010609060101010101" charset="-122"/>
              <a:ea typeface="黑体" panose="02010609060101010101" charset="-122"/>
              <a:cs typeface="黑体" panose="02010609060101010101" charset="-122"/>
            </a:endParaRPr>
          </a:p>
          <a:p>
            <a:pPr indent="0"/>
            <a:r>
              <a:rPr lang="en-US" altLang="zh-CN" sz="2200" b="1">
                <a:latin typeface="黑体" panose="02010609060101010101" charset="-122"/>
                <a:ea typeface="黑体" panose="02010609060101010101" charset="-122"/>
                <a:cs typeface="黑体" panose="02010609060101010101" charset="-122"/>
              </a:rPr>
              <a:t>2.</a:t>
            </a:r>
            <a:r>
              <a:rPr lang="zh-CN" altLang="en-US" sz="2200" b="1">
                <a:latin typeface="黑体" panose="02010609060101010101" charset="-122"/>
                <a:ea typeface="黑体" panose="02010609060101010101" charset="-122"/>
                <a:cs typeface="黑体" panose="02010609060101010101" charset="-122"/>
              </a:rPr>
              <a:t>挑唆内战（</a:t>
            </a:r>
            <a:r>
              <a:rPr lang="zh-CN" sz="2200">
                <a:solidFill>
                  <a:srgbClr val="000000"/>
                </a:solidFill>
                <a:ea typeface="宋体" panose="02010600030101010101" pitchFamily="2" charset="-122"/>
                <a:sym typeface="+mn-ea"/>
              </a:rPr>
              <a:t>印度人打印度人</a:t>
            </a:r>
            <a:r>
              <a:rPr lang="zh-CN" altLang="en-US" sz="2200" b="1">
                <a:latin typeface="黑体" panose="02010609060101010101" charset="-122"/>
                <a:ea typeface="黑体" panose="02010609060101010101" charset="-122"/>
                <a:cs typeface="黑体" panose="02010609060101010101" charset="-122"/>
              </a:rPr>
              <a:t>），坐收渔利。</a:t>
            </a:r>
            <a:endParaRPr lang="zh-CN" altLang="en-US" sz="2200" b="1">
              <a:latin typeface="黑体" panose="02010609060101010101" charset="-122"/>
              <a:ea typeface="黑体" panose="02010609060101010101" charset="-122"/>
              <a:cs typeface="黑体" panose="02010609060101010101" charset="-122"/>
            </a:endParaRPr>
          </a:p>
          <a:p>
            <a:pPr indent="0"/>
            <a:r>
              <a:rPr lang="zh-CN" altLang="en-US" sz="2200" b="1">
                <a:latin typeface="黑体" panose="02010609060101010101" charset="-122"/>
                <a:ea typeface="黑体" panose="02010609060101010101" charset="-122"/>
                <a:cs typeface="黑体" panose="02010609060101010101" charset="-122"/>
              </a:rPr>
              <a:t>（原因：</a:t>
            </a:r>
            <a:r>
              <a:rPr lang="zh-CN" sz="2200">
                <a:solidFill>
                  <a:srgbClr val="000000"/>
                </a:solidFill>
                <a:ea typeface="宋体" panose="02010600030101010101" pitchFamily="2" charset="-122"/>
                <a:sym typeface="+mn-ea"/>
              </a:rPr>
              <a:t>利用印度各地封建割据严重、国内社会矛盾尖锐的弱点</a:t>
            </a:r>
            <a:r>
              <a:rPr lang="zh-CN" altLang="en-US" sz="2200" b="1">
                <a:latin typeface="黑体" panose="02010609060101010101" charset="-122"/>
                <a:ea typeface="黑体" panose="02010609060101010101" charset="-122"/>
                <a:cs typeface="黑体" panose="02010609060101010101" charset="-122"/>
              </a:rPr>
              <a:t>）</a:t>
            </a:r>
            <a:endParaRPr lang="zh-CN" altLang="en-US" sz="2200" b="1">
              <a:latin typeface="黑体" panose="02010609060101010101" charset="-122"/>
              <a:ea typeface="黑体" panose="02010609060101010101" charset="-122"/>
              <a:cs typeface="黑体" panose="02010609060101010101" charset="-122"/>
            </a:endParaRPr>
          </a:p>
          <a:p>
            <a:pPr indent="0"/>
            <a:r>
              <a:rPr lang="en-US" altLang="zh-CN" sz="2200" b="1">
                <a:latin typeface="黑体" panose="02010609060101010101" charset="-122"/>
                <a:ea typeface="黑体" panose="02010609060101010101" charset="-122"/>
                <a:cs typeface="黑体" panose="02010609060101010101" charset="-122"/>
              </a:rPr>
              <a:t>3.</a:t>
            </a:r>
            <a:r>
              <a:rPr lang="zh-CN" altLang="en-US" sz="2200" b="1">
                <a:latin typeface="黑体" panose="02010609060101010101" charset="-122"/>
                <a:ea typeface="黑体" panose="02010609060101010101" charset="-122"/>
                <a:cs typeface="黑体" panose="02010609060101010101" charset="-122"/>
              </a:rPr>
              <a:t>直接武力侵略</a:t>
            </a:r>
            <a:r>
              <a:rPr lang="zh-CN" altLang="en-US" sz="2200" b="1"/>
              <a:t>。</a:t>
            </a:r>
            <a:endParaRPr lang="zh-CN" altLang="en-US" sz="2200"/>
          </a:p>
        </p:txBody>
      </p:sp>
      <p:sp>
        <p:nvSpPr>
          <p:cNvPr id="6" name="文本框 5"/>
          <p:cNvSpPr txBox="1"/>
          <p:nvPr/>
        </p:nvSpPr>
        <p:spPr>
          <a:xfrm>
            <a:off x="466090" y="4501515"/>
            <a:ext cx="4653280" cy="429895"/>
          </a:xfrm>
          <a:prstGeom prst="rect">
            <a:avLst/>
          </a:prstGeom>
          <a:solidFill>
            <a:srgbClr val="FFFF00"/>
          </a:solidFill>
        </p:spPr>
        <p:txBody>
          <a:bodyPr wrap="none" rtlCol="0" anchor="t">
            <a:spAutoFit/>
          </a:bodyPr>
          <a:lstStyle/>
          <a:p>
            <a:pPr indent="0"/>
            <a:r>
              <a:rPr lang="zh-CN" altLang="en-US" sz="2200">
                <a:solidFill>
                  <a:srgbClr val="0E13D8"/>
                </a:solidFill>
                <a:sym typeface="+mn-ea"/>
              </a:rPr>
              <a:t>总结概括英国对印度殖民扩张的手段</a:t>
            </a:r>
            <a:endParaRPr lang="zh-CN" altLang="en-US" sz="2200">
              <a:latin typeface="楷体" panose="02010609060101010101" charset="-122"/>
              <a:ea typeface="楷体" panose="02010609060101010101" charset="-122"/>
              <a:cs typeface="楷体" panose="02010609060101010101" charset="-122"/>
            </a:endParaRPr>
          </a:p>
        </p:txBody>
      </p:sp>
      <p:sp>
        <p:nvSpPr>
          <p:cNvPr id="7" name="文本框 6"/>
          <p:cNvSpPr txBox="1"/>
          <p:nvPr/>
        </p:nvSpPr>
        <p:spPr>
          <a:xfrm>
            <a:off x="369570" y="162560"/>
            <a:ext cx="5159375" cy="534035"/>
          </a:xfrm>
          <a:prstGeom prst="rect">
            <a:avLst/>
          </a:prstGeom>
          <a:gradFill>
            <a:gsLst>
              <a:gs pos="100000">
                <a:srgbClr val="007BD3"/>
              </a:gs>
              <a:gs pos="100000">
                <a:srgbClr val="034373"/>
              </a:gs>
            </a:gsLst>
            <a:lin scaled="0"/>
          </a:gradFill>
        </p:spPr>
        <p:txBody>
          <a:bodyPr wrap="square" rtlCol="0" anchor="t">
            <a:spAutoFit/>
          </a:bodyPr>
          <a:lstStyle/>
          <a:p>
            <a:pPr>
              <a:lnSpc>
                <a:spcPct val="120000"/>
              </a:lnSpc>
              <a:spcBef>
                <a:spcPct val="0"/>
              </a:spcBef>
              <a:spcAft>
                <a:spcPct val="0"/>
              </a:spcAft>
            </a:pPr>
            <a:r>
              <a:rPr lang="en-US" altLang="zh-CN" sz="2400" b="1">
                <a:solidFill>
                  <a:srgbClr val="FFFF00"/>
                </a:solidFill>
                <a:latin typeface="黑体" panose="02010609060101010101" charset="-122"/>
                <a:ea typeface="黑体" panose="02010609060101010101" charset="-122"/>
                <a:cs typeface="黑体" panose="02010609060101010101" charset="-122"/>
                <a:sym typeface="+mn-ea"/>
              </a:rPr>
              <a:t>(</a:t>
            </a:r>
            <a:r>
              <a:rPr lang="zh-CN" altLang="en-US" sz="2400" b="1">
                <a:solidFill>
                  <a:srgbClr val="FFFF00"/>
                </a:solidFill>
                <a:latin typeface="黑体" panose="02010609060101010101" charset="-122"/>
                <a:ea typeface="黑体" panose="02010609060101010101" charset="-122"/>
                <a:cs typeface="黑体" panose="02010609060101010101" charset="-122"/>
                <a:sym typeface="+mn-ea"/>
              </a:rPr>
              <a:t>二</a:t>
            </a:r>
            <a:r>
              <a:rPr lang="en-US" altLang="zh-CN" sz="2400" b="1">
                <a:solidFill>
                  <a:srgbClr val="FFFF00"/>
                </a:solidFill>
                <a:latin typeface="黑体" panose="02010609060101010101" charset="-122"/>
                <a:ea typeface="黑体" panose="02010609060101010101" charset="-122"/>
                <a:cs typeface="黑体" panose="02010609060101010101" charset="-122"/>
                <a:sym typeface="+mn-ea"/>
              </a:rPr>
              <a:t>).17世纪</a:t>
            </a:r>
            <a:r>
              <a:rPr lang="zh-CN" altLang="en-US" sz="2400" b="1">
                <a:solidFill>
                  <a:srgbClr val="FFFF00"/>
                </a:solidFill>
                <a:latin typeface="黑体" panose="02010609060101010101" charset="-122"/>
                <a:ea typeface="黑体" panose="02010609060101010101" charset="-122"/>
                <a:cs typeface="黑体" panose="02010609060101010101" charset="-122"/>
                <a:sym typeface="+mn-ea"/>
              </a:rPr>
              <a:t>到</a:t>
            </a:r>
            <a:r>
              <a:rPr lang="en-US" altLang="zh-CN" sz="2400" b="1">
                <a:solidFill>
                  <a:srgbClr val="FFFF00"/>
                </a:solidFill>
                <a:latin typeface="黑体" panose="02010609060101010101" charset="-122"/>
                <a:ea typeface="黑体" panose="02010609060101010101" charset="-122"/>
                <a:cs typeface="黑体" panose="02010609060101010101" charset="-122"/>
                <a:sym typeface="+mn-ea"/>
              </a:rPr>
              <a:t>20</a:t>
            </a:r>
            <a:r>
              <a:rPr lang="zh-CN" altLang="en-US" sz="2400" b="1">
                <a:solidFill>
                  <a:srgbClr val="FFFF00"/>
                </a:solidFill>
                <a:latin typeface="黑体" panose="02010609060101010101" charset="-122"/>
                <a:ea typeface="黑体" panose="02010609060101010101" charset="-122"/>
                <a:cs typeface="黑体" panose="02010609060101010101" charset="-122"/>
                <a:sym typeface="+mn-ea"/>
              </a:rPr>
              <a:t>世纪初</a:t>
            </a:r>
            <a:r>
              <a:rPr lang="en-US" altLang="zh-CN" sz="2400" b="1">
                <a:solidFill>
                  <a:srgbClr val="FFFF00"/>
                </a:solidFill>
                <a:latin typeface="黑体" panose="02010609060101010101" charset="-122"/>
                <a:ea typeface="黑体" panose="02010609060101010101" charset="-122"/>
                <a:cs typeface="黑体" panose="02010609060101010101" charset="-122"/>
                <a:sym typeface="+mn-ea"/>
              </a:rPr>
              <a:t>的殖民扩张</a:t>
            </a:r>
            <a:endParaRPr lang="en-US" altLang="zh-CN" sz="2400" b="1">
              <a:solidFill>
                <a:srgbClr val="FFFF00"/>
              </a:solidFill>
              <a:latin typeface="黑体" panose="02010609060101010101" charset="-122"/>
              <a:ea typeface="黑体" panose="02010609060101010101" charset="-122"/>
              <a:cs typeface="黑体" panose="02010609060101010101"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54330" y="151765"/>
            <a:ext cx="2007870" cy="497205"/>
          </a:xfrm>
          <a:prstGeom prst="rect">
            <a:avLst/>
          </a:prstGeom>
          <a:solidFill>
            <a:srgbClr val="00B050"/>
          </a:solidFill>
        </p:spPr>
        <p:txBody>
          <a:bodyPr wrap="square" rtlCol="0" anchor="t">
            <a:spAutoFit/>
          </a:bodyPr>
          <a:lstStyle/>
          <a:p>
            <a:pPr>
              <a:lnSpc>
                <a:spcPct val="110000"/>
              </a:lnSpc>
              <a:spcBef>
                <a:spcPct val="0"/>
              </a:spcBef>
              <a:spcAft>
                <a:spcPct val="0"/>
              </a:spcAft>
            </a:pPr>
            <a:r>
              <a:rPr lang="zh-CN" altLang="en-US" sz="2400">
                <a:latin typeface="楷体" panose="02010609060101010101" charset="-122"/>
                <a:ea typeface="楷体" panose="02010609060101010101" charset="-122"/>
                <a:cs typeface="楷体" panose="02010609060101010101" charset="-122"/>
              </a:rPr>
              <a:t>【知识拓展】</a:t>
            </a:r>
            <a:endParaRPr lang="zh-CN" altLang="en-US" sz="2400">
              <a:latin typeface="楷体" panose="02010609060101010101" charset="-122"/>
              <a:ea typeface="楷体" panose="02010609060101010101" charset="-122"/>
              <a:cs typeface="楷体" panose="02010609060101010101" charset="-122"/>
            </a:endParaRPr>
          </a:p>
        </p:txBody>
      </p:sp>
      <p:sp>
        <p:nvSpPr>
          <p:cNvPr id="3" name="文本框 2"/>
          <p:cNvSpPr txBox="1"/>
          <p:nvPr/>
        </p:nvSpPr>
        <p:spPr>
          <a:xfrm>
            <a:off x="429895" y="763905"/>
            <a:ext cx="11457305" cy="3438525"/>
          </a:xfrm>
          <a:prstGeom prst="rect">
            <a:avLst/>
          </a:prstGeom>
          <a:noFill/>
          <a:ln w="19050">
            <a:solidFill>
              <a:srgbClr val="0070C0"/>
            </a:solidFill>
            <a:prstDash val="sysDash"/>
          </a:ln>
        </p:spPr>
        <p:txBody>
          <a:bodyPr wrap="square" rtlCol="0" anchor="t">
            <a:spAutoFit/>
          </a:bodyPr>
          <a:lstStyle/>
          <a:p>
            <a:pPr>
              <a:lnSpc>
                <a:spcPct val="110000"/>
              </a:lnSpc>
              <a:spcBef>
                <a:spcPct val="0"/>
              </a:spcBef>
              <a:spcAft>
                <a:spcPct val="0"/>
              </a:spcAft>
            </a:pPr>
            <a:r>
              <a:rPr lang="en-US" altLang="zh-CN" sz="2200">
                <a:effectLst/>
                <a:latin typeface="宋体" panose="02010600030101010101" pitchFamily="2" charset="-122"/>
                <a:ea typeface="宋体" panose="02010600030101010101" pitchFamily="2" charset="-122"/>
                <a:cs typeface="宋体" panose="02010600030101010101" pitchFamily="2" charset="-122"/>
                <a:sym typeface="+mn-ea"/>
              </a:rPr>
              <a:t>    </a:t>
            </a:r>
            <a:r>
              <a:rPr lang="zh-CN" altLang="en-US" sz="2200">
                <a:effectLst/>
                <a:latin typeface="楷体" panose="02010609060101010101" charset="-122"/>
                <a:ea typeface="楷体" panose="02010609060101010101" charset="-122"/>
                <a:cs typeface="楷体" panose="02010609060101010101" charset="-122"/>
                <a:sym typeface="+mn-ea"/>
              </a:rPr>
              <a:t>17世纪以来，亚洲逐步陷入殖民地和半殖民地化的深渊。在南亚，17世纪初，印度开始受到英国殖民势力的侵略。英国东印度公司是掠夺印度的主要工具。该公司经营200多年，在印度各地建立了一大批商站和居留地，成为英国在印度殖民统治的代理机构，1为英国把印度变为殖民地奠定了基础。英国通过东印度公司，采取</a:t>
            </a:r>
            <a:r>
              <a:rPr lang="zh-CN" altLang="en-US" sz="2200">
                <a:solidFill>
                  <a:srgbClr val="0E13D8"/>
                </a:solidFill>
                <a:effectLst/>
                <a:latin typeface="楷体" panose="02010609060101010101" charset="-122"/>
                <a:ea typeface="楷体" panose="02010609060101010101" charset="-122"/>
                <a:cs typeface="楷体" panose="02010609060101010101" charset="-122"/>
                <a:sym typeface="+mn-ea"/>
              </a:rPr>
              <a:t>直接抢掠</a:t>
            </a:r>
            <a:r>
              <a:rPr lang="zh-CN" altLang="en-US" sz="2200">
                <a:effectLst/>
                <a:latin typeface="楷体" panose="02010609060101010101" charset="-122"/>
                <a:ea typeface="楷体" panose="02010609060101010101" charset="-122"/>
                <a:cs typeface="楷体" panose="02010609060101010101" charset="-122"/>
                <a:sym typeface="+mn-ea"/>
              </a:rPr>
              <a:t>、</a:t>
            </a:r>
            <a:r>
              <a:rPr lang="zh-CN" altLang="en-US" sz="2200">
                <a:solidFill>
                  <a:srgbClr val="0E13D8"/>
                </a:solidFill>
                <a:effectLst/>
                <a:latin typeface="楷体" panose="02010609060101010101" charset="-122"/>
                <a:ea typeface="楷体" panose="02010609060101010101" charset="-122"/>
                <a:cs typeface="楷体" panose="02010609060101010101" charset="-122"/>
                <a:sym typeface="+mn-ea"/>
              </a:rPr>
              <a:t>侵占土地</a:t>
            </a:r>
            <a:r>
              <a:rPr lang="zh-CN" altLang="en-US" sz="2200">
                <a:effectLst/>
                <a:latin typeface="楷体" panose="02010609060101010101" charset="-122"/>
                <a:ea typeface="楷体" panose="02010609060101010101" charset="-122"/>
                <a:cs typeface="楷体" panose="02010609060101010101" charset="-122"/>
                <a:sym typeface="+mn-ea"/>
              </a:rPr>
              <a:t>、</a:t>
            </a:r>
            <a:r>
              <a:rPr lang="zh-CN" altLang="en-US" sz="2200">
                <a:solidFill>
                  <a:srgbClr val="0E13D8"/>
                </a:solidFill>
                <a:effectLst/>
                <a:latin typeface="楷体" panose="02010609060101010101" charset="-122"/>
                <a:ea typeface="楷体" panose="02010609060101010101" charset="-122"/>
                <a:cs typeface="楷体" panose="02010609060101010101" charset="-122"/>
                <a:sym typeface="+mn-ea"/>
              </a:rPr>
              <a:t>强征巨额土地税</a:t>
            </a:r>
            <a:r>
              <a:rPr lang="zh-CN" altLang="en-US" sz="2200">
                <a:effectLst/>
                <a:latin typeface="楷体" panose="02010609060101010101" charset="-122"/>
                <a:ea typeface="楷体" panose="02010609060101010101" charset="-122"/>
                <a:cs typeface="楷体" panose="02010609060101010101" charset="-122"/>
                <a:sym typeface="+mn-ea"/>
              </a:rPr>
              <a:t>、</a:t>
            </a:r>
            <a:r>
              <a:rPr lang="zh-CN" altLang="en-US" sz="2200">
                <a:solidFill>
                  <a:srgbClr val="0E13D8"/>
                </a:solidFill>
                <a:effectLst/>
                <a:latin typeface="楷体" panose="02010609060101010101" charset="-122"/>
                <a:ea typeface="楷体" panose="02010609060101010101" charset="-122"/>
                <a:cs typeface="楷体" panose="02010609060101010101" charset="-122"/>
                <a:sym typeface="+mn-ea"/>
              </a:rPr>
              <a:t>种植并向中国走私鸦片</a:t>
            </a:r>
            <a:r>
              <a:rPr lang="zh-CN" altLang="en-US" sz="2200">
                <a:effectLst/>
                <a:latin typeface="楷体" panose="02010609060101010101" charset="-122"/>
                <a:ea typeface="楷体" panose="02010609060101010101" charset="-122"/>
                <a:cs typeface="楷体" panose="02010609060101010101" charset="-122"/>
                <a:sym typeface="+mn-ea"/>
              </a:rPr>
              <a:t>、</a:t>
            </a:r>
            <a:r>
              <a:rPr lang="zh-CN" altLang="en-US" sz="2200">
                <a:solidFill>
                  <a:srgbClr val="0E13D8"/>
                </a:solidFill>
                <a:effectLst/>
                <a:latin typeface="楷体" panose="02010609060101010101" charset="-122"/>
                <a:ea typeface="楷体" panose="02010609060101010101" charset="-122"/>
                <a:cs typeface="楷体" panose="02010609060101010101" charset="-122"/>
                <a:sym typeface="+mn-ea"/>
              </a:rPr>
              <a:t>低价收购</a:t>
            </a:r>
            <a:r>
              <a:rPr lang="zh-CN" altLang="en-US" sz="2200">
                <a:effectLst/>
                <a:latin typeface="楷体" panose="02010609060101010101" charset="-122"/>
                <a:ea typeface="楷体" panose="02010609060101010101" charset="-122"/>
                <a:cs typeface="楷体" panose="02010609060101010101" charset="-122"/>
                <a:sym typeface="+mn-ea"/>
              </a:rPr>
              <a:t>印度产品在欧洲高</a:t>
            </a:r>
            <a:r>
              <a:rPr lang="zh-CN" altLang="en-US" sz="2200">
                <a:solidFill>
                  <a:srgbClr val="0E13D8"/>
                </a:solidFill>
                <a:effectLst/>
                <a:latin typeface="楷体" panose="02010609060101010101" charset="-122"/>
                <a:ea typeface="楷体" panose="02010609060101010101" charset="-122"/>
                <a:cs typeface="楷体" panose="02010609060101010101" charset="-122"/>
                <a:sym typeface="+mn-ea"/>
              </a:rPr>
              <a:t>价卖出</a:t>
            </a:r>
            <a:r>
              <a:rPr lang="zh-CN" altLang="en-US" sz="2200">
                <a:effectLst/>
                <a:latin typeface="楷体" panose="02010609060101010101" charset="-122"/>
                <a:ea typeface="楷体" panose="02010609060101010101" charset="-122"/>
                <a:cs typeface="楷体" panose="02010609060101010101" charset="-122"/>
                <a:sym typeface="+mn-ea"/>
              </a:rPr>
              <a:t>等手段，</a:t>
            </a:r>
            <a:r>
              <a:rPr lang="zh-CN" altLang="en-US" sz="2200">
                <a:solidFill>
                  <a:srgbClr val="FF0000"/>
                </a:solidFill>
                <a:effectLst/>
                <a:latin typeface="楷体" panose="02010609060101010101" charset="-122"/>
                <a:ea typeface="楷体" panose="02010609060101010101" charset="-122"/>
                <a:cs typeface="楷体" panose="02010609060101010101" charset="-122"/>
                <a:sym typeface="+mn-ea"/>
              </a:rPr>
              <a:t>掠夺了大量财富和巨额利润。</a:t>
            </a:r>
            <a:r>
              <a:rPr lang="zh-CN" altLang="en-US" sz="2200">
                <a:effectLst/>
                <a:latin typeface="楷体" panose="02010609060101010101" charset="-122"/>
                <a:ea typeface="楷体" panose="02010609060101010101" charset="-122"/>
                <a:cs typeface="楷体" panose="02010609060101010101" charset="-122"/>
                <a:sym typeface="+mn-ea"/>
              </a:rPr>
              <a:t>1757-1815年，从印度流入英国的财富大约为10亿英镑。对印度的剥夺是英国资本原始积累的主要来源之一。</a:t>
            </a:r>
            <a:endParaRPr lang="zh-CN" altLang="en-US" sz="2200">
              <a:effectLst/>
              <a:latin typeface="楷体" panose="02010609060101010101" charset="-122"/>
              <a:ea typeface="楷体" panose="02010609060101010101" charset="-122"/>
              <a:cs typeface="楷体" panose="02010609060101010101" charset="-122"/>
              <a:sym typeface="+mn-ea"/>
            </a:endParaRPr>
          </a:p>
          <a:p>
            <a:pPr>
              <a:lnSpc>
                <a:spcPct val="110000"/>
              </a:lnSpc>
              <a:spcBef>
                <a:spcPct val="0"/>
              </a:spcBef>
              <a:spcAft>
                <a:spcPct val="0"/>
              </a:spcAft>
            </a:pPr>
            <a:r>
              <a:rPr lang="zh-CN" altLang="en-US" sz="2200">
                <a:effectLst/>
                <a:latin typeface="楷体" panose="02010609060101010101" charset="-122"/>
                <a:ea typeface="楷体" panose="02010609060101010101" charset="-122"/>
                <a:cs typeface="楷体" panose="02010609060101010101" charset="-122"/>
                <a:sym typeface="+mn-ea"/>
              </a:rPr>
              <a:t>    18世纪英国工业革命开始后，东印度公司把印度变成了英国机织棉纺织品。与此同时，英国也加紧了对的倾销市场，印度原有的手工纺织业遭到灭顶之灾。</a:t>
            </a:r>
            <a:endParaRPr lang="zh-CN" altLang="en-US" sz="2200">
              <a:solidFill>
                <a:srgbClr val="FF0000"/>
              </a:solidFill>
              <a:effectLst/>
              <a:latin typeface="楷体" panose="02010609060101010101" charset="-122"/>
              <a:ea typeface="楷体" panose="02010609060101010101" charset="-122"/>
              <a:cs typeface="楷体" panose="02010609060101010101" charset="-122"/>
              <a:sym typeface="+mn-ea"/>
            </a:endParaRPr>
          </a:p>
        </p:txBody>
      </p:sp>
      <p:sp>
        <p:nvSpPr>
          <p:cNvPr id="4" name="文本框 3"/>
          <p:cNvSpPr txBox="1"/>
          <p:nvPr/>
        </p:nvSpPr>
        <p:spPr>
          <a:xfrm>
            <a:off x="429895" y="4517390"/>
            <a:ext cx="11456670" cy="1950720"/>
          </a:xfrm>
          <a:prstGeom prst="rect">
            <a:avLst/>
          </a:prstGeom>
          <a:noFill/>
          <a:ln w="19050">
            <a:solidFill>
              <a:srgbClr val="0070C0"/>
            </a:solidFill>
            <a:prstDash val="sysDash"/>
          </a:ln>
        </p:spPr>
        <p:txBody>
          <a:bodyPr wrap="square" rtlCol="0" anchor="t">
            <a:spAutoFit/>
          </a:bodyPr>
          <a:lstStyle/>
          <a:p>
            <a:pPr>
              <a:lnSpc>
                <a:spcPct val="110000"/>
              </a:lnSpc>
              <a:spcBef>
                <a:spcPct val="0"/>
              </a:spcBef>
              <a:spcAft>
                <a:spcPct val="0"/>
              </a:spcAft>
            </a:pPr>
            <a:r>
              <a:rPr lang="en-US" altLang="zh-CN" sz="2200">
                <a:effectLst/>
                <a:latin typeface="宋体" panose="02010600030101010101" pitchFamily="2" charset="-122"/>
                <a:ea typeface="宋体" panose="02010600030101010101" pitchFamily="2" charset="-122"/>
                <a:cs typeface="宋体" panose="02010600030101010101" pitchFamily="2" charset="-122"/>
                <a:sym typeface="+mn-ea"/>
              </a:rPr>
              <a:t>   </a:t>
            </a:r>
            <a:r>
              <a:rPr lang="zh-CN" altLang="en-US" sz="2200">
                <a:effectLst/>
                <a:latin typeface="楷体" panose="02010609060101010101" charset="-122"/>
                <a:ea typeface="楷体" panose="02010609060101010101" charset="-122"/>
                <a:cs typeface="楷体" panose="02010609060101010101" charset="-122"/>
                <a:sym typeface="+mn-ea"/>
              </a:rPr>
              <a:t>对</a:t>
            </a:r>
            <a:r>
              <a:rPr lang="zh-CN" altLang="en-US" sz="2200">
                <a:solidFill>
                  <a:srgbClr val="0E13D8"/>
                </a:solidFill>
                <a:effectLst/>
                <a:latin typeface="楷体" panose="02010609060101010101" charset="-122"/>
                <a:ea typeface="楷体" panose="02010609060101010101" charset="-122"/>
                <a:cs typeface="楷体" panose="02010609060101010101" charset="-122"/>
                <a:sym typeface="+mn-ea"/>
              </a:rPr>
              <a:t>印度的军事侵略和征服</a:t>
            </a:r>
            <a:r>
              <a:rPr lang="zh-CN" altLang="en-US" sz="2200">
                <a:effectLst/>
                <a:latin typeface="楷体" panose="02010609060101010101" charset="-122"/>
                <a:ea typeface="楷体" panose="02010609060101010101" charset="-122"/>
                <a:cs typeface="楷体" panose="02010609060101010101" charset="-122"/>
                <a:sym typeface="+mn-ea"/>
              </a:rPr>
              <a:t>。它先是通过三次对法国的战争，把法国的势力排挤出印度；然后通过多次与印度各邦的长达近一个世纪的战争，逐步占领印度的南部中部和北部；到1849年3月英国通过战争完全控制了旁遮普地区，印度全境都处于英国的殖民统治之下，印度完全沦为英国的殖民地。在征服旁遮普地区后，英国作为胜利者掠走了印度的“镇国之宝”—“光之山”钻石，并镶嵌于英国的王冠之上。</a:t>
            </a:r>
            <a:endParaRPr lang="zh-CN" altLang="en-US" sz="2200">
              <a:effectLst/>
              <a:latin typeface="楷体" panose="02010609060101010101" charset="-122"/>
              <a:ea typeface="楷体" panose="02010609060101010101" charset="-122"/>
              <a:cs typeface="楷体" panose="02010609060101010101" charset="-122"/>
            </a:endParaRPr>
          </a:p>
        </p:txBody>
      </p:sp>
      <p:sp>
        <p:nvSpPr>
          <p:cNvPr id="5" name="Text Box 7"/>
          <p:cNvSpPr txBox="1">
            <a:spLocks noChangeArrowheads="1"/>
          </p:cNvSpPr>
          <p:nvPr/>
        </p:nvSpPr>
        <p:spPr bwMode="auto">
          <a:xfrm>
            <a:off x="2543810" y="199390"/>
            <a:ext cx="8713470" cy="460375"/>
          </a:xfrm>
          <a:prstGeom prst="rect">
            <a:avLst/>
          </a:prstGeom>
          <a:solidFill>
            <a:srgbClr val="FFFF00"/>
          </a:solidFill>
          <a:ln w="9525">
            <a:solidFill>
              <a:srgbClr val="FFFF00"/>
            </a:solidFill>
            <a:miter lim="800000"/>
          </a:ln>
          <a:effectLst/>
        </p:spPr>
        <p:txBody>
          <a:bodyPr wrap="square">
            <a:spAutoFit/>
          </a:bodyPr>
          <a:lstStyle/>
          <a:p>
            <a:r>
              <a:rPr lang="zh-CN" altLang="en-US" sz="2400" b="1" smtClean="0">
                <a:solidFill>
                  <a:schemeClr val="tx2"/>
                </a:solidFill>
                <a:latin typeface="华文楷体" panose="02010600040101010101" pitchFamily="2" charset="-122"/>
                <a:ea typeface="华文楷体" panose="02010600040101010101" pitchFamily="2" charset="-122"/>
              </a:rPr>
              <a:t>思考：</a:t>
            </a:r>
            <a:r>
              <a:rPr lang="zh-CN" altLang="en-US" sz="2400" b="1" smtClean="0">
                <a:solidFill>
                  <a:srgbClr val="FF0000"/>
                </a:solidFill>
                <a:sym typeface="+mn-ea"/>
              </a:rPr>
              <a:t>英国对印度殖民侵略的方式的变化以及对印度的影响？</a:t>
            </a:r>
            <a:endParaRPr lang="zh-CN" altLang="en-US" sz="2400" b="1">
              <a:solidFill>
                <a:schemeClr val="tx2"/>
              </a:solidFill>
              <a:latin typeface="华文楷体" panose="02010600040101010101" pitchFamily="2" charset="-122"/>
              <a:ea typeface="华文楷体" panose="02010600040101010101" pitchFamily="2" charset="-122"/>
            </a:endParaRPr>
          </a:p>
        </p:txBody>
      </p:sp>
      <p:sp>
        <p:nvSpPr>
          <p:cNvPr id="38914" name="Rectangle 2"/>
          <p:cNvSpPr>
            <a:spLocks noChangeArrowheads="1"/>
          </p:cNvSpPr>
          <p:nvPr/>
        </p:nvSpPr>
        <p:spPr bwMode="auto">
          <a:xfrm>
            <a:off x="429895" y="4207828"/>
            <a:ext cx="11548745" cy="2568575"/>
          </a:xfrm>
          <a:prstGeom prst="rect">
            <a:avLst/>
          </a:prstGeom>
          <a:solidFill>
            <a:schemeClr val="accent6">
              <a:lumMod val="40000"/>
              <a:lumOff val="60000"/>
            </a:schemeClr>
          </a:solidFill>
          <a:ln w="9525">
            <a:noFill/>
            <a:miter lim="800000"/>
          </a:ln>
          <a:effectLst/>
        </p:spPr>
        <p:txBody>
          <a:bodyPr vert="horz" wrap="square" lIns="91440" tIns="45720" rIns="91440" bIns="45720" numCol="1" anchor="ctr" anchorCtr="0" compatLnSpc="1">
            <a:spAutoFit/>
          </a:bodyPr>
          <a:lstStyle/>
          <a:p>
            <a:pPr marL="0" marR="0" lvl="0" indent="612775" algn="l" defTabSz="914400" rtl="0" eaLnBrk="1" fontAlgn="base" latinLnBrk="0" hangingPunct="1">
              <a:lnSpc>
                <a:spcPct val="100000"/>
              </a:lnSpc>
              <a:spcBef>
                <a:spcPct val="0"/>
              </a:spcBef>
              <a:spcAft>
                <a:spcPct val="0"/>
              </a:spcAft>
              <a:buClrTx/>
              <a:buSzTx/>
              <a:buFontTx/>
              <a:buNone/>
              <a:tabLst>
                <a:tab pos="4229100" algn="l"/>
                <a:tab pos="7429500" algn="l"/>
              </a:tabLst>
            </a:pPr>
            <a:r>
              <a:rPr kumimoji="0" lang="zh-CN" altLang="en-US" sz="2300" b="1" i="0" u="none" strike="noStrike" cap="none" normalizeH="0" baseline="0" smtClean="0">
                <a:ln>
                  <a:noFill/>
                </a:ln>
                <a:solidFill>
                  <a:schemeClr val="tx1"/>
                </a:solidFill>
                <a:effectLst/>
                <a:latin typeface="楷体" panose="02010609060101010101" charset="-122"/>
                <a:ea typeface="楷体" panose="02010609060101010101" charset="-122"/>
                <a:cs typeface="Times New Roman" panose="02020603050405020304" charset="0"/>
              </a:rPr>
              <a:t>变化：从直接的殖民掠夺为主到商品输出为主。</a:t>
            </a:r>
            <a:endParaRPr kumimoji="0" lang="zh-CN" altLang="en-US" sz="2300" b="1" i="0" u="none" strike="noStrike" cap="none" normalizeH="0" baseline="0" smtClean="0">
              <a:ln>
                <a:noFill/>
              </a:ln>
              <a:solidFill>
                <a:schemeClr val="tx1"/>
              </a:solidFill>
              <a:effectLst/>
              <a:latin typeface="楷体" panose="02010609060101010101" charset="-122"/>
              <a:ea typeface="楷体" panose="02010609060101010101" charset="-122"/>
              <a:cs typeface="宋体" panose="02010600030101010101" pitchFamily="2" charset="-122"/>
            </a:endParaRPr>
          </a:p>
          <a:p>
            <a:pPr marL="0" marR="0" lvl="0" indent="609600" algn="l" defTabSz="914400" rtl="0" eaLnBrk="0" fontAlgn="base" latinLnBrk="0" hangingPunct="0">
              <a:lnSpc>
                <a:spcPct val="100000"/>
              </a:lnSpc>
              <a:spcBef>
                <a:spcPct val="0"/>
              </a:spcBef>
              <a:spcAft>
                <a:spcPct val="0"/>
              </a:spcAft>
              <a:buClrTx/>
              <a:buSzTx/>
              <a:buFontTx/>
              <a:buNone/>
              <a:tabLst>
                <a:tab pos="4229100" algn="l"/>
                <a:tab pos="7429500" algn="l"/>
              </a:tabLst>
            </a:pPr>
            <a:r>
              <a:rPr kumimoji="0" lang="zh-CN" altLang="en-US" sz="2300" b="1" i="0" u="none" strike="noStrike" cap="none" normalizeH="0" baseline="0" smtClean="0">
                <a:ln>
                  <a:noFill/>
                </a:ln>
                <a:solidFill>
                  <a:schemeClr val="tx1"/>
                </a:solidFill>
                <a:effectLst/>
                <a:latin typeface="楷体" panose="02010609060101010101" charset="-122"/>
                <a:ea typeface="楷体" panose="02010609060101010101" charset="-122"/>
                <a:cs typeface="Times New Roman" panose="02020603050405020304" charset="0"/>
              </a:rPr>
              <a:t>影响：</a:t>
            </a:r>
            <a:endParaRPr kumimoji="0" lang="zh-CN" altLang="en-US" sz="2300" b="1" i="0" u="none" strike="noStrike" cap="none" normalizeH="0" baseline="0" smtClean="0">
              <a:ln>
                <a:noFill/>
              </a:ln>
              <a:solidFill>
                <a:schemeClr val="tx1"/>
              </a:solidFill>
              <a:effectLst/>
              <a:latin typeface="楷体" panose="02010609060101010101" charset="-122"/>
              <a:ea typeface="楷体" panose="02010609060101010101" charset="-122"/>
              <a:cs typeface="Times New Roman" panose="02020603050405020304" charset="0"/>
            </a:endParaRPr>
          </a:p>
          <a:p>
            <a:pPr marL="0" marR="0" lvl="0" indent="609600" algn="l" defTabSz="914400" rtl="0" eaLnBrk="0" fontAlgn="base" latinLnBrk="0" hangingPunct="0">
              <a:lnSpc>
                <a:spcPct val="100000"/>
              </a:lnSpc>
              <a:spcBef>
                <a:spcPct val="0"/>
              </a:spcBef>
              <a:spcAft>
                <a:spcPct val="0"/>
              </a:spcAft>
              <a:buClrTx/>
              <a:buSzTx/>
              <a:buFontTx/>
              <a:buNone/>
              <a:tabLst>
                <a:tab pos="4229100" algn="l"/>
                <a:tab pos="7429500" algn="l"/>
              </a:tabLst>
            </a:pPr>
            <a:r>
              <a:rPr kumimoji="0" lang="zh-CN" altLang="en-US" sz="2300" b="1" i="0" u="none" strike="noStrike" cap="none" normalizeH="0" baseline="0" smtClean="0">
                <a:ln>
                  <a:noFill/>
                </a:ln>
                <a:solidFill>
                  <a:schemeClr val="tx1"/>
                </a:solidFill>
                <a:effectLst/>
                <a:latin typeface="Calibri" panose="020F0502020204030204"/>
                <a:ea typeface="楷体" panose="02010609060101010101" charset="-122"/>
                <a:cs typeface="Times New Roman" panose="02020603050405020304" charset="0"/>
              </a:rPr>
              <a:t>①</a:t>
            </a:r>
            <a:r>
              <a:rPr kumimoji="0" lang="zh-CN" altLang="en-US" sz="2300" b="1" i="0" u="none" strike="noStrike" cap="none" normalizeH="0" baseline="0" smtClean="0">
                <a:ln>
                  <a:noFill/>
                </a:ln>
                <a:solidFill>
                  <a:schemeClr val="tx1"/>
                </a:solidFill>
                <a:effectLst/>
                <a:latin typeface="楷体" panose="02010609060101010101" charset="-122"/>
                <a:ea typeface="楷体" panose="02010609060101010101" charset="-122"/>
                <a:cs typeface="Times New Roman" panose="02020603050405020304" charset="0"/>
              </a:rPr>
              <a:t>打破了印度传统的经济结构，印度逐步被纳入资本主义世界市场体系，成为英国的原料产地和商品市场，</a:t>
            </a:r>
            <a:endParaRPr kumimoji="0" lang="zh-CN" altLang="en-US" sz="2300" b="1" i="0" u="none" strike="noStrike" cap="none" normalizeH="0" baseline="0" smtClean="0">
              <a:ln>
                <a:noFill/>
              </a:ln>
              <a:solidFill>
                <a:schemeClr val="tx1"/>
              </a:solidFill>
              <a:effectLst/>
              <a:latin typeface="楷体" panose="02010609060101010101" charset="-122"/>
              <a:ea typeface="楷体" panose="02010609060101010101" charset="-122"/>
              <a:cs typeface="Times New Roman" panose="02020603050405020304" charset="0"/>
            </a:endParaRPr>
          </a:p>
          <a:p>
            <a:pPr marL="0" marR="0" lvl="0" indent="609600" algn="l" defTabSz="914400" rtl="0" eaLnBrk="0" fontAlgn="base" latinLnBrk="0" hangingPunct="0">
              <a:lnSpc>
                <a:spcPct val="100000"/>
              </a:lnSpc>
              <a:spcBef>
                <a:spcPct val="0"/>
              </a:spcBef>
              <a:spcAft>
                <a:spcPct val="0"/>
              </a:spcAft>
              <a:buClrTx/>
              <a:buSzTx/>
              <a:buFontTx/>
              <a:buNone/>
              <a:tabLst>
                <a:tab pos="4229100" algn="l"/>
                <a:tab pos="7429500" algn="l"/>
              </a:tabLst>
            </a:pPr>
            <a:r>
              <a:rPr kumimoji="0" lang="zh-CN" altLang="en-US" sz="2300" b="1" i="0" u="none" strike="noStrike" cap="none" normalizeH="0" baseline="0" smtClean="0">
                <a:ln>
                  <a:noFill/>
                </a:ln>
                <a:solidFill>
                  <a:schemeClr val="tx1"/>
                </a:solidFill>
                <a:effectLst/>
                <a:latin typeface="Calibri" panose="020F0502020204030204"/>
                <a:ea typeface="楷体" panose="02010609060101010101" charset="-122"/>
                <a:cs typeface="Times New Roman" panose="02020603050405020304" charset="0"/>
              </a:rPr>
              <a:t>②</a:t>
            </a:r>
            <a:r>
              <a:rPr kumimoji="0" lang="zh-CN" altLang="en-US" sz="2300" b="1" i="0" u="none" strike="noStrike" cap="none" normalizeH="0" baseline="0" smtClean="0">
                <a:ln>
                  <a:noFill/>
                </a:ln>
                <a:solidFill>
                  <a:schemeClr val="tx1"/>
                </a:solidFill>
                <a:effectLst/>
                <a:latin typeface="楷体" panose="02010609060101010101" charset="-122"/>
                <a:ea typeface="楷体" panose="02010609060101010101" charset="-122"/>
                <a:cs typeface="Times New Roman" panose="02020603050405020304" charset="0"/>
              </a:rPr>
              <a:t>给印度人民带来了灾难；</a:t>
            </a:r>
            <a:endParaRPr kumimoji="0" lang="zh-CN" altLang="en-US" sz="2300" b="1" i="0" u="none" strike="noStrike" cap="none" normalizeH="0" baseline="0" smtClean="0">
              <a:ln>
                <a:noFill/>
              </a:ln>
              <a:solidFill>
                <a:schemeClr val="tx1"/>
              </a:solidFill>
              <a:effectLst/>
              <a:latin typeface="楷体" panose="02010609060101010101" charset="-122"/>
              <a:ea typeface="楷体" panose="02010609060101010101" charset="-122"/>
              <a:cs typeface="Times New Roman" panose="02020603050405020304" charset="0"/>
            </a:endParaRPr>
          </a:p>
          <a:p>
            <a:pPr marL="0" marR="0" lvl="0" indent="609600" algn="l" defTabSz="914400" rtl="0" eaLnBrk="0" fontAlgn="base" latinLnBrk="0" hangingPunct="0">
              <a:lnSpc>
                <a:spcPct val="100000"/>
              </a:lnSpc>
              <a:spcBef>
                <a:spcPct val="0"/>
              </a:spcBef>
              <a:spcAft>
                <a:spcPct val="0"/>
              </a:spcAft>
              <a:buClrTx/>
              <a:buSzTx/>
              <a:buFontTx/>
              <a:buNone/>
              <a:tabLst>
                <a:tab pos="4229100" algn="l"/>
                <a:tab pos="7429500" algn="l"/>
              </a:tabLst>
            </a:pPr>
            <a:r>
              <a:rPr kumimoji="0" lang="zh-CN" altLang="en-US" sz="2300" b="1" i="0" u="none" strike="noStrike" cap="none" normalizeH="0" baseline="0" smtClean="0">
                <a:ln>
                  <a:noFill/>
                </a:ln>
                <a:solidFill>
                  <a:schemeClr val="tx1"/>
                </a:solidFill>
                <a:effectLst/>
                <a:latin typeface="Calibri" panose="020F0502020204030204"/>
                <a:ea typeface="楷体" panose="02010609060101010101" charset="-122"/>
                <a:cs typeface="Times New Roman" panose="02020603050405020304" charset="0"/>
              </a:rPr>
              <a:t>③</a:t>
            </a:r>
            <a:r>
              <a:rPr lang="zh-CN" sz="2300" b="1">
                <a:solidFill>
                  <a:srgbClr val="000000"/>
                </a:solidFill>
                <a:latin typeface="楷体" panose="02010609060101010101" charset="-122"/>
                <a:ea typeface="楷体" panose="02010609060101010101" charset="-122"/>
                <a:cs typeface="Calibri" panose="020F0502020204030204" charset="0"/>
                <a:sym typeface="+mn-ea"/>
              </a:rPr>
              <a:t>激起了拉美和印度人民的反抗斗争；</a:t>
            </a:r>
            <a:endParaRPr lang="zh-CN" sz="2300" b="1">
              <a:solidFill>
                <a:srgbClr val="000000"/>
              </a:solidFill>
              <a:latin typeface="楷体" panose="02010609060101010101" charset="-122"/>
              <a:ea typeface="楷体" panose="02010609060101010101" charset="-122"/>
              <a:cs typeface="Calibri" panose="020F0502020204030204" charset="0"/>
              <a:sym typeface="+mn-ea"/>
            </a:endParaRPr>
          </a:p>
          <a:p>
            <a:pPr marL="0" marR="0" lvl="0" indent="609600" algn="l" defTabSz="914400" rtl="0" eaLnBrk="0" fontAlgn="base" latinLnBrk="0" hangingPunct="0">
              <a:lnSpc>
                <a:spcPct val="100000"/>
              </a:lnSpc>
              <a:spcBef>
                <a:spcPct val="0"/>
              </a:spcBef>
              <a:spcAft>
                <a:spcPct val="0"/>
              </a:spcAft>
              <a:buClrTx/>
              <a:buSzTx/>
              <a:buFontTx/>
              <a:buNone/>
              <a:tabLst>
                <a:tab pos="4229100" algn="l"/>
                <a:tab pos="7429500" algn="l"/>
              </a:tabLst>
            </a:pPr>
            <a:r>
              <a:rPr lang="zh-CN" sz="2300" b="1">
                <a:solidFill>
                  <a:srgbClr val="000000"/>
                </a:solidFill>
                <a:latin typeface="楷体" panose="02010609060101010101" charset="-122"/>
                <a:ea typeface="楷体" panose="02010609060101010101" charset="-122"/>
                <a:cs typeface="Calibri" panose="020F0502020204030204" charset="0"/>
                <a:sym typeface="+mn-ea"/>
              </a:rPr>
              <a:t>④</a:t>
            </a:r>
            <a:r>
              <a:rPr kumimoji="0" lang="zh-CN" altLang="en-US" sz="2300" b="1" i="0" u="none" strike="noStrike" cap="none" normalizeH="0" baseline="0" smtClean="0">
                <a:ln>
                  <a:noFill/>
                </a:ln>
                <a:solidFill>
                  <a:schemeClr val="tx1"/>
                </a:solidFill>
                <a:effectLst/>
                <a:latin typeface="楷体" panose="02010609060101010101" charset="-122"/>
                <a:ea typeface="楷体" panose="02010609060101010101" charset="-122"/>
                <a:cs typeface="Times New Roman" panose="02020603050405020304" charset="0"/>
              </a:rPr>
              <a:t>客观上传播了先进的生产技术和思想观念，有利于社会的发展和进步。</a:t>
            </a:r>
            <a:endParaRPr kumimoji="0" lang="zh-CN" altLang="en-US" sz="2300" b="1" i="0" u="none" strike="noStrike" cap="none" normalizeH="0" baseline="0" smtClean="0">
              <a:ln>
                <a:noFill/>
              </a:ln>
              <a:solidFill>
                <a:schemeClr val="tx1"/>
              </a:solidFill>
              <a:effectLst/>
              <a:latin typeface="楷体" panose="02010609060101010101" charset="-122"/>
              <a:ea typeface="楷体" panose="02010609060101010101" charset="-122"/>
              <a:cs typeface="Times New Roman" panose="0202060305040502030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8914"/>
                                        </p:tgtEl>
                                        <p:attrNameLst>
                                          <p:attrName>style.visibility</p:attrName>
                                        </p:attrNameLst>
                                      </p:cBhvr>
                                      <p:to>
                                        <p:strVal val="visible"/>
                                      </p:to>
                                    </p:set>
                                    <p:anim calcmode="lin" valueType="num">
                                      <p:cBhvr additive="base">
                                        <p:cTn id="7" dur="500" fill="hold"/>
                                        <p:tgtEl>
                                          <p:spTgt spid="38914"/>
                                        </p:tgtEl>
                                        <p:attrNameLst>
                                          <p:attrName>ppt_x</p:attrName>
                                        </p:attrNameLst>
                                      </p:cBhvr>
                                      <p:tavLst>
                                        <p:tav tm="0">
                                          <p:val>
                                            <p:strVal val="0-#ppt_w/2"/>
                                          </p:val>
                                        </p:tav>
                                        <p:tav tm="100000">
                                          <p:val>
                                            <p:strVal val="#ppt_x"/>
                                          </p:val>
                                        </p:tav>
                                      </p:tavLst>
                                    </p:anim>
                                    <p:anim calcmode="lin" valueType="num">
                                      <p:cBhvr additive="base">
                                        <p:cTn id="8" dur="500" fill="hold"/>
                                        <p:tgtEl>
                                          <p:spTgt spid="389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36880" y="436245"/>
            <a:ext cx="11269345" cy="1198880"/>
          </a:xfrm>
          <a:prstGeom prst="rect">
            <a:avLst/>
          </a:prstGeom>
        </p:spPr>
        <p:txBody>
          <a:bodyPr wrap="square" lIns="36195">
            <a:spAutoFit/>
          </a:bodyPr>
          <a:lstStyle/>
          <a:p>
            <a:pPr marL="266700">
              <a:spcBef>
                <a:spcPts val="600"/>
              </a:spcBef>
            </a:pPr>
            <a:r>
              <a:rPr lang="zh-CN" altLang="en-US" sz="2400" b="1" kern="100" smtClean="0">
                <a:solidFill>
                  <a:srgbClr val="221E1F"/>
                </a:solidFill>
                <a:latin typeface="宋体" panose="02010600030101010101" pitchFamily="2" charset="-122"/>
                <a:ea typeface="宋体" panose="02010600030101010101" pitchFamily="2" charset="-122"/>
                <a:cs typeface="Times New Roman" panose="02020603050405020304" charset="0"/>
              </a:rPr>
              <a:t>    </a:t>
            </a:r>
            <a:r>
              <a:rPr lang="zh-CN" altLang="en-US" sz="2400" b="1" kern="100" smtClean="0">
                <a:solidFill>
                  <a:srgbClr val="221E1F"/>
                </a:solidFill>
                <a:latin typeface="楷体" panose="02010609060101010101" charset="-122"/>
                <a:ea typeface="楷体" panose="02010609060101010101" charset="-122"/>
                <a:cs typeface="楷体" panose="02010609060101010101" charset="-122"/>
              </a:rPr>
              <a:t>材料一：</a:t>
            </a:r>
            <a:r>
              <a:rPr lang="zh-CN" altLang="zh-CN" sz="2400" b="1" kern="100" smtClean="0">
                <a:solidFill>
                  <a:srgbClr val="0000FF"/>
                </a:solidFill>
                <a:latin typeface="楷体" panose="02010609060101010101" charset="-122"/>
                <a:ea typeface="楷体" panose="02010609060101010101" charset="-122"/>
                <a:cs typeface="楷体" panose="02010609060101010101" charset="-122"/>
              </a:rPr>
              <a:t>殖</a:t>
            </a:r>
            <a:r>
              <a:rPr lang="zh-CN" altLang="zh-CN" sz="2400" b="1" kern="100">
                <a:solidFill>
                  <a:srgbClr val="0000FF"/>
                </a:solidFill>
                <a:latin typeface="楷体" panose="02010609060101010101" charset="-122"/>
                <a:ea typeface="楷体" panose="02010609060101010101" charset="-122"/>
                <a:cs typeface="楷体" panose="02010609060101010101" charset="-122"/>
              </a:rPr>
              <a:t>民者从拉丁美洲殖民地掠夺了巨额财富。据统计，</a:t>
            </a:r>
            <a:r>
              <a:rPr lang="ru-RU" altLang="zh-CN" sz="2400" b="1" kern="100">
                <a:solidFill>
                  <a:srgbClr val="0000FF"/>
                </a:solidFill>
                <a:latin typeface="楷体" panose="02010609060101010101" charset="-122"/>
                <a:ea typeface="楷体" panose="02010609060101010101" charset="-122"/>
                <a:cs typeface="楷体" panose="02010609060101010101" charset="-122"/>
              </a:rPr>
              <a:t>16</a:t>
            </a:r>
            <a:r>
              <a:rPr lang="zh-CN" altLang="zh-CN" sz="2400" b="1" kern="100" smtClean="0">
                <a:solidFill>
                  <a:srgbClr val="0000FF"/>
                </a:solidFill>
                <a:latin typeface="楷体" panose="02010609060101010101" charset="-122"/>
                <a:ea typeface="楷体" panose="02010609060101010101" charset="-122"/>
                <a:cs typeface="楷体" panose="02010609060101010101" charset="-122"/>
              </a:rPr>
              <a:t>、</a:t>
            </a:r>
            <a:r>
              <a:rPr lang="ru-RU" altLang="zh-CN" sz="2400" b="1" kern="100" smtClean="0">
                <a:solidFill>
                  <a:srgbClr val="0000FF"/>
                </a:solidFill>
                <a:latin typeface="楷体" panose="02010609060101010101" charset="-122"/>
                <a:ea typeface="楷体" panose="02010609060101010101" charset="-122"/>
                <a:cs typeface="楷体" panose="02010609060101010101" charset="-122"/>
              </a:rPr>
              <a:t>17</a:t>
            </a:r>
            <a:r>
              <a:rPr lang="zh-CN" altLang="zh-CN" sz="2400" b="1" kern="100">
                <a:solidFill>
                  <a:srgbClr val="0000FF"/>
                </a:solidFill>
                <a:latin typeface="楷体" panose="02010609060101010101" charset="-122"/>
                <a:ea typeface="楷体" panose="02010609060101010101" charset="-122"/>
                <a:cs typeface="楷体" panose="02010609060101010101" charset="-122"/>
              </a:rPr>
              <a:t>世纪时，西班牙在殖民地开采的黄金白银超过当时世界</a:t>
            </a:r>
            <a:r>
              <a:rPr lang="zh-CN" altLang="zh-CN" sz="2400" b="1" kern="100" smtClean="0">
                <a:solidFill>
                  <a:srgbClr val="0000FF"/>
                </a:solidFill>
                <a:latin typeface="楷体" panose="02010609060101010101" charset="-122"/>
                <a:ea typeface="楷体" panose="02010609060101010101" charset="-122"/>
                <a:cs typeface="楷体" panose="02010609060101010101" charset="-122"/>
              </a:rPr>
              <a:t>总产</a:t>
            </a:r>
            <a:r>
              <a:rPr lang="zh-CN" altLang="zh-CN" sz="2400" b="1" kern="100">
                <a:solidFill>
                  <a:srgbClr val="0000FF"/>
                </a:solidFill>
                <a:latin typeface="楷体" panose="02010609060101010101" charset="-122"/>
                <a:ea typeface="楷体" panose="02010609060101010101" charset="-122"/>
                <a:cs typeface="楷体" panose="02010609060101010101" charset="-122"/>
              </a:rPr>
              <a:t>量的</a:t>
            </a:r>
            <a:r>
              <a:rPr lang="ru-RU" altLang="zh-CN" sz="2400" b="1" kern="100">
                <a:solidFill>
                  <a:srgbClr val="0000FF"/>
                </a:solidFill>
                <a:latin typeface="楷体" panose="02010609060101010101" charset="-122"/>
                <a:ea typeface="楷体" panose="02010609060101010101" charset="-122"/>
                <a:cs typeface="楷体" panose="02010609060101010101" charset="-122"/>
              </a:rPr>
              <a:t> 2/3</a:t>
            </a:r>
            <a:r>
              <a:rPr lang="zh-CN" altLang="zh-CN" sz="2400" b="1" kern="100">
                <a:solidFill>
                  <a:srgbClr val="0000FF"/>
                </a:solidFill>
                <a:latin typeface="楷体" panose="02010609060101010101" charset="-122"/>
                <a:ea typeface="楷体" panose="02010609060101010101" charset="-122"/>
                <a:cs typeface="楷体" panose="02010609060101010101" charset="-122"/>
              </a:rPr>
              <a:t>。</a:t>
            </a:r>
            <a:r>
              <a:rPr lang="ru-RU" altLang="zh-CN" sz="2400" b="1" kern="100">
                <a:solidFill>
                  <a:srgbClr val="0000FF"/>
                </a:solidFill>
                <a:latin typeface="楷体" panose="02010609060101010101" charset="-122"/>
                <a:ea typeface="楷体" panose="02010609060101010101" charset="-122"/>
                <a:cs typeface="楷体" panose="02010609060101010101" charset="-122"/>
              </a:rPr>
              <a:t>1500—1650</a:t>
            </a:r>
            <a:r>
              <a:rPr lang="zh-CN" altLang="zh-CN" sz="2400" b="1" kern="100">
                <a:solidFill>
                  <a:srgbClr val="0000FF"/>
                </a:solidFill>
                <a:latin typeface="楷体" panose="02010609060101010101" charset="-122"/>
                <a:ea typeface="楷体" panose="02010609060101010101" charset="-122"/>
                <a:cs typeface="楷体" panose="02010609060101010101" charset="-122"/>
              </a:rPr>
              <a:t>年间，西班牙从美洲掠夺的黄金多</a:t>
            </a:r>
            <a:r>
              <a:rPr lang="zh-CN" altLang="zh-CN" sz="2400" b="1" kern="100" smtClean="0">
                <a:solidFill>
                  <a:srgbClr val="0000FF"/>
                </a:solidFill>
                <a:latin typeface="楷体" panose="02010609060101010101" charset="-122"/>
                <a:ea typeface="楷体" panose="02010609060101010101" charset="-122"/>
                <a:cs typeface="楷体" panose="02010609060101010101" charset="-122"/>
              </a:rPr>
              <a:t>达</a:t>
            </a:r>
            <a:r>
              <a:rPr lang="ru-RU" altLang="zh-CN" sz="2400" b="1" kern="100" smtClean="0">
                <a:solidFill>
                  <a:srgbClr val="0000FF"/>
                </a:solidFill>
                <a:latin typeface="楷体" panose="02010609060101010101" charset="-122"/>
                <a:ea typeface="楷体" panose="02010609060101010101" charset="-122"/>
                <a:cs typeface="楷体" panose="02010609060101010101" charset="-122"/>
              </a:rPr>
              <a:t>180</a:t>
            </a:r>
            <a:r>
              <a:rPr lang="zh-CN" altLang="zh-CN" sz="2400" b="1" kern="100">
                <a:solidFill>
                  <a:srgbClr val="0000FF"/>
                </a:solidFill>
                <a:latin typeface="楷体" panose="02010609060101010101" charset="-122"/>
                <a:ea typeface="楷体" panose="02010609060101010101" charset="-122"/>
                <a:cs typeface="楷体" panose="02010609060101010101" charset="-122"/>
              </a:rPr>
              <a:t>吨，白银多达</a:t>
            </a:r>
            <a:r>
              <a:rPr lang="ru-RU" altLang="zh-CN" sz="2400" b="1" kern="100">
                <a:solidFill>
                  <a:srgbClr val="0000FF"/>
                </a:solidFill>
                <a:latin typeface="楷体" panose="02010609060101010101" charset="-122"/>
                <a:ea typeface="楷体" panose="02010609060101010101" charset="-122"/>
                <a:cs typeface="楷体" panose="02010609060101010101" charset="-122"/>
              </a:rPr>
              <a:t>16000</a:t>
            </a:r>
            <a:r>
              <a:rPr lang="zh-CN" altLang="zh-CN" sz="2400" b="1" kern="100">
                <a:solidFill>
                  <a:srgbClr val="0000FF"/>
                </a:solidFill>
                <a:latin typeface="楷体" panose="02010609060101010101" charset="-122"/>
                <a:ea typeface="楷体" panose="02010609060101010101" charset="-122"/>
                <a:cs typeface="楷体" panose="02010609060101010101" charset="-122"/>
              </a:rPr>
              <a:t>吨。</a:t>
            </a:r>
            <a:endParaRPr lang="zh-CN" altLang="zh-CN" sz="2400" b="1" kern="100">
              <a:solidFill>
                <a:srgbClr val="0000FF"/>
              </a:solidFill>
              <a:latin typeface="楷体" panose="02010609060101010101" charset="-122"/>
              <a:ea typeface="楷体" panose="02010609060101010101" charset="-122"/>
              <a:cs typeface="楷体" panose="02010609060101010101" charset="-122"/>
            </a:endParaRPr>
          </a:p>
        </p:txBody>
      </p:sp>
      <p:sp>
        <p:nvSpPr>
          <p:cNvPr id="8" name="矩形 7"/>
          <p:cNvSpPr/>
          <p:nvPr/>
        </p:nvSpPr>
        <p:spPr>
          <a:xfrm>
            <a:off x="436880" y="1636395"/>
            <a:ext cx="11269980" cy="2306955"/>
          </a:xfrm>
          <a:prstGeom prst="rect">
            <a:avLst/>
          </a:prstGeom>
        </p:spPr>
        <p:txBody>
          <a:bodyPr wrap="square" lIns="36195">
            <a:spAutoFit/>
          </a:bodyPr>
          <a:lstStyle/>
          <a:p>
            <a:pPr marL="266700">
              <a:spcBef>
                <a:spcPts val="600"/>
              </a:spcBef>
            </a:pPr>
            <a:r>
              <a:rPr lang="zh-CN" altLang="en-US" sz="2400" b="1" kern="100" smtClean="0">
                <a:solidFill>
                  <a:srgbClr val="221E1F"/>
                </a:solidFill>
                <a:latin typeface="宋体" panose="02010600030101010101" pitchFamily="2" charset="-122"/>
                <a:ea typeface="宋体" panose="02010600030101010101" pitchFamily="2" charset="-122"/>
                <a:cs typeface="Times New Roman" panose="02020603050405020304" charset="0"/>
              </a:rPr>
              <a:t>    </a:t>
            </a:r>
            <a:r>
              <a:rPr lang="zh-CN" altLang="en-US" sz="2400" b="1" kern="100" smtClean="0">
                <a:solidFill>
                  <a:srgbClr val="221E1F"/>
                </a:solidFill>
                <a:latin typeface="楷体" panose="02010609060101010101" charset="-122"/>
                <a:ea typeface="楷体" panose="02010609060101010101" charset="-122"/>
                <a:cs typeface="楷体" panose="02010609060101010101" charset="-122"/>
              </a:rPr>
              <a:t>材料二：</a:t>
            </a:r>
            <a:r>
              <a:rPr lang="zh-CN" altLang="zh-CN" sz="2400" b="1" kern="100" smtClean="0">
                <a:solidFill>
                  <a:srgbClr val="0000FF"/>
                </a:solidFill>
                <a:latin typeface="楷体" panose="02010609060101010101" charset="-122"/>
                <a:ea typeface="楷体" panose="02010609060101010101" charset="-122"/>
                <a:cs typeface="楷体" panose="02010609060101010101" charset="-122"/>
              </a:rPr>
              <a:t>英</a:t>
            </a:r>
            <a:r>
              <a:rPr lang="zh-CN" altLang="zh-CN" sz="2400" b="1" kern="100">
                <a:solidFill>
                  <a:srgbClr val="0000FF"/>
                </a:solidFill>
                <a:latin typeface="楷体" panose="02010609060101010101" charset="-122"/>
                <a:ea typeface="楷体" panose="02010609060101010101" charset="-122"/>
                <a:cs typeface="楷体" panose="02010609060101010101" charset="-122"/>
              </a:rPr>
              <a:t>国征服和抢劫印</a:t>
            </a:r>
            <a:r>
              <a:rPr lang="zh-CN" altLang="zh-CN" sz="2400" b="1" kern="100" smtClean="0">
                <a:solidFill>
                  <a:srgbClr val="0000FF"/>
                </a:solidFill>
                <a:latin typeface="楷体" panose="02010609060101010101" charset="-122"/>
                <a:ea typeface="楷体" panose="02010609060101010101" charset="-122"/>
                <a:cs typeface="楷体" panose="02010609060101010101" charset="-122"/>
              </a:rPr>
              <a:t>度</a:t>
            </a:r>
            <a:r>
              <a:rPr lang="zh-CN" altLang="en-US" sz="2400" b="1" kern="100" smtClean="0">
                <a:solidFill>
                  <a:srgbClr val="0000FF"/>
                </a:solidFill>
                <a:latin typeface="楷体" panose="02010609060101010101" charset="-122"/>
                <a:ea typeface="楷体" panose="02010609060101010101" charset="-122"/>
                <a:cs typeface="楷体" panose="02010609060101010101" charset="-122"/>
              </a:rPr>
              <a:t>：</a:t>
            </a:r>
            <a:r>
              <a:rPr lang="ru-RU" altLang="zh-CN" sz="2400" b="1" kern="100" smtClean="0">
                <a:solidFill>
                  <a:srgbClr val="0000FF"/>
                </a:solidFill>
                <a:latin typeface="楷体" panose="02010609060101010101" charset="-122"/>
                <a:ea typeface="楷体" panose="02010609060101010101" charset="-122"/>
                <a:cs typeface="楷体" panose="02010609060101010101" charset="-122"/>
              </a:rPr>
              <a:t>18</a:t>
            </a:r>
            <a:r>
              <a:rPr lang="zh-CN" altLang="zh-CN" sz="2400" b="1" kern="100">
                <a:solidFill>
                  <a:srgbClr val="0000FF"/>
                </a:solidFill>
                <a:latin typeface="楷体" panose="02010609060101010101" charset="-122"/>
                <a:ea typeface="楷体" panose="02010609060101010101" charset="-122"/>
                <a:cs typeface="楷体" panose="02010609060101010101" charset="-122"/>
              </a:rPr>
              <a:t>世纪中后期，英国</a:t>
            </a:r>
            <a:r>
              <a:rPr lang="zh-CN" altLang="en-US" sz="2400" b="1" kern="100">
                <a:solidFill>
                  <a:srgbClr val="0000FF"/>
                </a:solidFill>
                <a:latin typeface="楷体" panose="02010609060101010101" charset="-122"/>
                <a:ea typeface="楷体" panose="02010609060101010101" charset="-122"/>
                <a:cs typeface="楷体" panose="02010609060101010101" charset="-122"/>
              </a:rPr>
              <a:t>加紧了对印度的侵略，蚕食土地，抢掠财富，扩大殖民地。</a:t>
            </a:r>
            <a:r>
              <a:rPr lang="en-US" altLang="zh-CN" sz="2400" b="1" kern="100">
                <a:solidFill>
                  <a:srgbClr val="0000FF"/>
                </a:solidFill>
                <a:latin typeface="楷体" panose="02010609060101010101" charset="-122"/>
                <a:ea typeface="楷体" panose="02010609060101010101" charset="-122"/>
                <a:cs typeface="楷体" panose="02010609060101010101" charset="-122"/>
              </a:rPr>
              <a:t>1757</a:t>
            </a:r>
            <a:r>
              <a:rPr lang="zh-CN" altLang="en-US" sz="2400" b="1" kern="100">
                <a:solidFill>
                  <a:srgbClr val="0000FF"/>
                </a:solidFill>
                <a:latin typeface="楷体" panose="02010609060101010101" charset="-122"/>
                <a:ea typeface="楷体" panose="02010609060101010101" charset="-122"/>
                <a:cs typeface="楷体" panose="02010609060101010101" charset="-122"/>
              </a:rPr>
              <a:t>年，克莱武指挥英国殖民军队侵占了孟加拉，放手让部下抢劫，他自己一人就从当地土王的金库中抢夺了价值</a:t>
            </a:r>
            <a:r>
              <a:rPr lang="en-US" altLang="zh-CN" sz="2400" b="1" kern="100">
                <a:solidFill>
                  <a:srgbClr val="0000FF"/>
                </a:solidFill>
                <a:latin typeface="楷体" panose="02010609060101010101" charset="-122"/>
                <a:ea typeface="楷体" panose="02010609060101010101" charset="-122"/>
                <a:cs typeface="楷体" panose="02010609060101010101" charset="-122"/>
              </a:rPr>
              <a:t>23</a:t>
            </a:r>
            <a:r>
              <a:rPr lang="zh-CN" altLang="en-US" sz="2400" b="1" kern="100">
                <a:solidFill>
                  <a:srgbClr val="0000FF"/>
                </a:solidFill>
                <a:latin typeface="楷体" panose="02010609060101010101" charset="-122"/>
                <a:ea typeface="楷体" panose="02010609060101010101" charset="-122"/>
                <a:cs typeface="楷体" panose="02010609060101010101" charset="-122"/>
              </a:rPr>
              <a:t>万英镑的金银财宝。事后他曾说：“我出入于只为我敞开的金库</a:t>
            </a:r>
            <a:r>
              <a:rPr lang="en-US" altLang="zh-CN" sz="2400" b="1" kern="100">
                <a:solidFill>
                  <a:srgbClr val="0000FF"/>
                </a:solidFill>
                <a:latin typeface="楷体" panose="02010609060101010101" charset="-122"/>
                <a:ea typeface="楷体" panose="02010609060101010101" charset="-122"/>
                <a:cs typeface="楷体" panose="02010609060101010101" charset="-122"/>
              </a:rPr>
              <a:t>……</a:t>
            </a:r>
            <a:r>
              <a:rPr lang="zh-CN" altLang="en-US" sz="2400" b="1" kern="100">
                <a:solidFill>
                  <a:srgbClr val="0000FF"/>
                </a:solidFill>
                <a:latin typeface="楷体" panose="02010609060101010101" charset="-122"/>
                <a:ea typeface="楷体" panose="02010609060101010101" charset="-122"/>
                <a:cs typeface="楷体" panose="02010609060101010101" charset="-122"/>
              </a:rPr>
              <a:t>此刻，我对自己那时的节制大为惊奇。”英国议会因克莱武“对国家作出巨大的贡献”对他予以表彰。据统计，</a:t>
            </a:r>
            <a:r>
              <a:rPr lang="en-US" altLang="zh-CN" sz="2400" b="1" kern="100">
                <a:solidFill>
                  <a:srgbClr val="0000FF"/>
                </a:solidFill>
                <a:latin typeface="楷体" panose="02010609060101010101" charset="-122"/>
                <a:ea typeface="楷体" panose="02010609060101010101" charset="-122"/>
                <a:cs typeface="楷体" panose="02010609060101010101" charset="-122"/>
              </a:rPr>
              <a:t>1757—1815</a:t>
            </a:r>
            <a:r>
              <a:rPr lang="zh-CN" altLang="en-US" sz="2400" b="1" kern="100">
                <a:solidFill>
                  <a:srgbClr val="0000FF"/>
                </a:solidFill>
                <a:latin typeface="楷体" panose="02010609060101010101" charset="-122"/>
                <a:ea typeface="楷体" panose="02010609060101010101" charset="-122"/>
                <a:cs typeface="楷体" panose="02010609060101010101" charset="-122"/>
              </a:rPr>
              <a:t>年间，英国从印度攫取的财富不下</a:t>
            </a:r>
            <a:r>
              <a:rPr lang="en-US" altLang="zh-CN" sz="2400" b="1" kern="100">
                <a:solidFill>
                  <a:srgbClr val="0000FF"/>
                </a:solidFill>
                <a:latin typeface="楷体" panose="02010609060101010101" charset="-122"/>
                <a:ea typeface="楷体" panose="02010609060101010101" charset="-122"/>
                <a:cs typeface="楷体" panose="02010609060101010101" charset="-122"/>
              </a:rPr>
              <a:t>10</a:t>
            </a:r>
            <a:r>
              <a:rPr lang="zh-CN" altLang="en-US" sz="2400" b="1" kern="100">
                <a:solidFill>
                  <a:srgbClr val="0000FF"/>
                </a:solidFill>
                <a:latin typeface="楷体" panose="02010609060101010101" charset="-122"/>
                <a:ea typeface="楷体" panose="02010609060101010101" charset="-122"/>
                <a:cs typeface="楷体" panose="02010609060101010101" charset="-122"/>
              </a:rPr>
              <a:t>亿英镑。</a:t>
            </a:r>
            <a:endParaRPr lang="zh-CN" altLang="en-US" sz="2400" b="1" kern="100">
              <a:solidFill>
                <a:srgbClr val="0000FF"/>
              </a:solidFill>
              <a:latin typeface="楷体" panose="02010609060101010101" charset="-122"/>
              <a:ea typeface="楷体" panose="02010609060101010101" charset="-122"/>
              <a:cs typeface="楷体" panose="02010609060101010101" charset="-122"/>
            </a:endParaRPr>
          </a:p>
        </p:txBody>
      </p:sp>
      <p:sp>
        <p:nvSpPr>
          <p:cNvPr id="35" name="矩形 34"/>
          <p:cNvSpPr/>
          <p:nvPr/>
        </p:nvSpPr>
        <p:spPr>
          <a:xfrm>
            <a:off x="174208" y="277"/>
            <a:ext cx="2348720" cy="523220"/>
          </a:xfrm>
          <a:prstGeom prst="rect">
            <a:avLst/>
          </a:prstGeom>
        </p:spPr>
        <p:txBody>
          <a:bodyPr wrap="none">
            <a:spAutoFit/>
          </a:bodyPr>
          <a:lstStyle/>
          <a:p>
            <a:pPr algn="just">
              <a:spcAft>
                <a:spcPct val="0"/>
              </a:spcAft>
            </a:pPr>
            <a:r>
              <a:rPr lang="zh-CN" altLang="zh-CN" sz="2800" b="1" kern="100">
                <a:solidFill>
                  <a:srgbClr val="000000"/>
                </a:solidFill>
                <a:latin typeface="Calibri" panose="020F0502020204030204"/>
                <a:ea typeface="宋体" panose="02010600030101010101" pitchFamily="2" charset="-122"/>
                <a:cs typeface="Times New Roman" panose="02020603050405020304" charset="0"/>
              </a:rPr>
              <a:t>【</a:t>
            </a:r>
            <a:r>
              <a:rPr lang="zh-CN" altLang="zh-CN" sz="2800" b="1" kern="100" smtClean="0">
                <a:solidFill>
                  <a:srgbClr val="000000"/>
                </a:solidFill>
                <a:latin typeface="Calibri" panose="020F0502020204030204"/>
                <a:ea typeface="宋体" panose="02010600030101010101" pitchFamily="2" charset="-122"/>
                <a:cs typeface="Times New Roman" panose="02020603050405020304" charset="0"/>
              </a:rPr>
              <a:t>课</a:t>
            </a:r>
            <a:r>
              <a:rPr lang="zh-CN" altLang="en-US" sz="2800" b="1" kern="100" smtClean="0">
                <a:solidFill>
                  <a:srgbClr val="000000"/>
                </a:solidFill>
                <a:latin typeface="Calibri" panose="020F0502020204030204"/>
                <a:ea typeface="宋体" panose="02010600030101010101" pitchFamily="2" charset="-122"/>
                <a:cs typeface="Times New Roman" panose="02020603050405020304" charset="0"/>
              </a:rPr>
              <a:t>堂探究</a:t>
            </a:r>
            <a:r>
              <a:rPr lang="zh-CN" altLang="zh-CN" sz="2800" b="1" kern="100" smtClean="0">
                <a:solidFill>
                  <a:srgbClr val="000000"/>
                </a:solidFill>
                <a:latin typeface="Calibri" panose="020F0502020204030204"/>
                <a:ea typeface="宋体" panose="02010600030101010101" pitchFamily="2" charset="-122"/>
                <a:cs typeface="Times New Roman" panose="02020603050405020304" charset="0"/>
              </a:rPr>
              <a:t>】</a:t>
            </a:r>
            <a:endParaRPr lang="en-US" altLang="zh-CN" sz="2800" b="1" kern="100">
              <a:solidFill>
                <a:srgbClr val="000000"/>
              </a:solidFill>
              <a:latin typeface="Calibri" panose="020F0502020204030204"/>
              <a:ea typeface="宋体" panose="02010600030101010101" pitchFamily="2" charset="-122"/>
              <a:cs typeface="Times New Roman" panose="02020603050405020304"/>
            </a:endParaRPr>
          </a:p>
        </p:txBody>
      </p:sp>
      <p:sp>
        <p:nvSpPr>
          <p:cNvPr id="10" name="矩形 9"/>
          <p:cNvSpPr/>
          <p:nvPr/>
        </p:nvSpPr>
        <p:spPr>
          <a:xfrm>
            <a:off x="173355" y="3930015"/>
            <a:ext cx="11532870" cy="445135"/>
          </a:xfrm>
          <a:prstGeom prst="rect">
            <a:avLst/>
          </a:prstGeom>
        </p:spPr>
        <p:txBody>
          <a:bodyPr wrap="square">
            <a:spAutoFit/>
          </a:bodyPr>
          <a:lstStyle/>
          <a:p>
            <a:r>
              <a:rPr lang="en-US" altLang="zh-CN" sz="2000" b="1" kern="100">
                <a:solidFill>
                  <a:srgbClr val="000000"/>
                </a:solidFill>
                <a:latin typeface="黑体" panose="02010609060101010101" charset="-122"/>
                <a:ea typeface="黑体" panose="02010609060101010101" charset="-122"/>
                <a:cs typeface="Times New Roman" panose="02020603050405020304" charset="0"/>
              </a:rPr>
              <a:t> </a:t>
            </a:r>
            <a:r>
              <a:rPr lang="zh-CN" altLang="zh-CN" sz="2300" b="1" kern="100" smtClean="0">
                <a:solidFill>
                  <a:srgbClr val="000000"/>
                </a:solidFill>
                <a:latin typeface="黑体" panose="02010609060101010101" charset="-122"/>
                <a:ea typeface="黑体" panose="02010609060101010101" charset="-122"/>
                <a:cs typeface="Times New Roman" panose="02020603050405020304" charset="0"/>
              </a:rPr>
              <a:t>根</a:t>
            </a:r>
            <a:r>
              <a:rPr lang="zh-CN" altLang="zh-CN" sz="2300" b="1" kern="100">
                <a:solidFill>
                  <a:srgbClr val="000000"/>
                </a:solidFill>
                <a:latin typeface="黑体" panose="02010609060101010101" charset="-122"/>
                <a:ea typeface="黑体" panose="02010609060101010101" charset="-122"/>
                <a:cs typeface="Times New Roman" panose="02020603050405020304" charset="0"/>
              </a:rPr>
              <a:t>据材料一、二并结</a:t>
            </a:r>
            <a:r>
              <a:rPr lang="zh-CN" altLang="zh-CN" sz="2300" b="1" kern="100" smtClean="0">
                <a:solidFill>
                  <a:srgbClr val="000000"/>
                </a:solidFill>
                <a:latin typeface="黑体" panose="02010609060101010101" charset="-122"/>
                <a:ea typeface="黑体" panose="02010609060101010101" charset="-122"/>
                <a:cs typeface="Times New Roman" panose="02020603050405020304" charset="0"/>
              </a:rPr>
              <a:t>合所</a:t>
            </a:r>
            <a:r>
              <a:rPr lang="zh-CN" altLang="zh-CN" sz="2300" b="1" kern="100">
                <a:solidFill>
                  <a:srgbClr val="000000"/>
                </a:solidFill>
                <a:latin typeface="黑体" panose="02010609060101010101" charset="-122"/>
                <a:ea typeface="黑体" panose="02010609060101010101" charset="-122"/>
                <a:cs typeface="Times New Roman" panose="02020603050405020304" charset="0"/>
              </a:rPr>
              <a:t>学</a:t>
            </a:r>
            <a:r>
              <a:rPr lang="zh-CN" altLang="zh-CN" sz="2300" b="1" kern="100" smtClean="0">
                <a:solidFill>
                  <a:srgbClr val="000000"/>
                </a:solidFill>
                <a:latin typeface="黑体" panose="02010609060101010101" charset="-122"/>
                <a:ea typeface="黑体" panose="02010609060101010101" charset="-122"/>
                <a:cs typeface="Times New Roman" panose="02020603050405020304" charset="0"/>
              </a:rPr>
              <a:t>回答，殖</a:t>
            </a:r>
            <a:r>
              <a:rPr lang="zh-CN" altLang="zh-CN" sz="2300" b="1" kern="100">
                <a:solidFill>
                  <a:srgbClr val="000000"/>
                </a:solidFill>
                <a:latin typeface="黑体" panose="02010609060101010101" charset="-122"/>
                <a:ea typeface="黑体" panose="02010609060101010101" charset="-122"/>
                <a:cs typeface="Times New Roman" panose="02020603050405020304" charset="0"/>
              </a:rPr>
              <a:t>民者的掠</a:t>
            </a:r>
            <a:r>
              <a:rPr lang="zh-CN" altLang="zh-CN" sz="2300" b="1" kern="100" smtClean="0">
                <a:solidFill>
                  <a:srgbClr val="000000"/>
                </a:solidFill>
                <a:latin typeface="黑体" panose="02010609060101010101" charset="-122"/>
                <a:ea typeface="黑体" panose="02010609060101010101" charset="-122"/>
                <a:cs typeface="Times New Roman" panose="02020603050405020304" charset="0"/>
              </a:rPr>
              <a:t>夺对殖</a:t>
            </a:r>
            <a:r>
              <a:rPr lang="zh-CN" altLang="zh-CN" sz="2300" b="1" kern="100">
                <a:solidFill>
                  <a:srgbClr val="000000"/>
                </a:solidFill>
                <a:latin typeface="黑体" panose="02010609060101010101" charset="-122"/>
                <a:ea typeface="黑体" panose="02010609060101010101" charset="-122"/>
                <a:cs typeface="Times New Roman" panose="02020603050405020304" charset="0"/>
              </a:rPr>
              <a:t>民地和欧洲分别产生了什么影响？</a:t>
            </a:r>
            <a:endParaRPr lang="zh-CN" altLang="en-US" sz="2300">
              <a:latin typeface="黑体" panose="02010609060101010101" charset="-122"/>
              <a:ea typeface="黑体" panose="02010609060101010101" charset="-122"/>
            </a:endParaRPr>
          </a:p>
        </p:txBody>
      </p:sp>
      <p:sp>
        <p:nvSpPr>
          <p:cNvPr id="2" name="文本框 1"/>
          <p:cNvSpPr txBox="1"/>
          <p:nvPr/>
        </p:nvSpPr>
        <p:spPr>
          <a:xfrm>
            <a:off x="367030" y="4375150"/>
            <a:ext cx="11457940" cy="2122805"/>
          </a:xfrm>
          <a:prstGeom prst="rect">
            <a:avLst/>
          </a:prstGeom>
          <a:solidFill>
            <a:schemeClr val="accent6">
              <a:lumMod val="40000"/>
              <a:lumOff val="60000"/>
            </a:schemeClr>
          </a:solidFill>
          <a:ln w="9525">
            <a:noFill/>
          </a:ln>
        </p:spPr>
        <p:txBody>
          <a:bodyPr wrap="square">
            <a:spAutoFit/>
          </a:bodyPr>
          <a:lstStyle/>
          <a:p>
            <a:pPr indent="0"/>
            <a:r>
              <a:rPr lang="zh-CN" sz="2200" b="0">
                <a:solidFill>
                  <a:srgbClr val="000000"/>
                </a:solidFill>
                <a:latin typeface="楷体" panose="02010609060101010101" charset="-122"/>
                <a:ea typeface="楷体" panose="02010609060101010101" charset="-122"/>
                <a:cs typeface="Calibri" panose="020F0502020204030204" charset="0"/>
              </a:rPr>
              <a:t>对殖民地：</a:t>
            </a:r>
            <a:r>
              <a:rPr lang="zh-CN" sz="2200" b="0">
                <a:solidFill>
                  <a:srgbClr val="FF0000"/>
                </a:solidFill>
                <a:latin typeface="Calibri" panose="020F0502020204030204"/>
                <a:ea typeface="楷体" panose="02010609060101010101" charset="-122"/>
                <a:cs typeface="Calibri" panose="020F0502020204030204" charset="0"/>
              </a:rPr>
              <a:t>①</a:t>
            </a:r>
            <a:r>
              <a:rPr lang="zh-CN" altLang="en-US" sz="2200" b="1" smtClean="0">
                <a:ln>
                  <a:noFill/>
                </a:ln>
                <a:effectLst/>
                <a:latin typeface="楷体" panose="02010609060101010101" charset="-122"/>
                <a:ea typeface="楷体" panose="02010609060101010101" charset="-122"/>
                <a:cs typeface="Times New Roman" panose="02020603050405020304" charset="0"/>
                <a:sym typeface="+mn-ea"/>
              </a:rPr>
              <a:t>打破了印度传统的经济结构，逐步被纳入资本主义世界市场体系，</a:t>
            </a:r>
            <a:endParaRPr lang="zh-CN" altLang="en-US" sz="2200" b="1" smtClean="0">
              <a:ln>
                <a:noFill/>
              </a:ln>
              <a:effectLst/>
              <a:latin typeface="楷体" panose="02010609060101010101" charset="-122"/>
              <a:ea typeface="楷体" panose="02010609060101010101" charset="-122"/>
              <a:cs typeface="Times New Roman" panose="02020603050405020304" charset="0"/>
              <a:sym typeface="+mn-ea"/>
            </a:endParaRPr>
          </a:p>
          <a:p>
            <a:pPr indent="0"/>
            <a:r>
              <a:rPr lang="zh-CN" altLang="en-US" sz="2200" b="1" smtClean="0">
                <a:ln>
                  <a:noFill/>
                </a:ln>
                <a:effectLst/>
                <a:latin typeface="Calibri" panose="020F0502020204030204"/>
                <a:ea typeface="楷体" panose="02010609060101010101" charset="-122"/>
                <a:cs typeface="Times New Roman" panose="02020603050405020304" charset="0"/>
                <a:sym typeface="+mn-ea"/>
              </a:rPr>
              <a:t>                      </a:t>
            </a:r>
            <a:r>
              <a:rPr lang="zh-CN" altLang="en-US" sz="2200" b="1" smtClean="0">
                <a:ln>
                  <a:noFill/>
                </a:ln>
                <a:solidFill>
                  <a:srgbClr val="FF0000"/>
                </a:solidFill>
                <a:effectLst/>
                <a:latin typeface="Calibri" panose="020F0502020204030204"/>
                <a:ea typeface="楷体" panose="02010609060101010101" charset="-122"/>
                <a:cs typeface="Times New Roman" panose="02020603050405020304" charset="0"/>
                <a:sym typeface="+mn-ea"/>
              </a:rPr>
              <a:t>②</a:t>
            </a:r>
            <a:r>
              <a:rPr lang="zh-CN" sz="2200" b="0">
                <a:solidFill>
                  <a:srgbClr val="000000"/>
                </a:solidFill>
                <a:latin typeface="楷体" panose="02010609060101010101" charset="-122"/>
                <a:ea typeface="楷体" panose="02010609060101010101" charset="-122"/>
                <a:cs typeface="Calibri" panose="020F0502020204030204" charset="0"/>
              </a:rPr>
              <a:t>殖民掠夺加深了拉美和印度人民的灾难和痛苦，</a:t>
            </a:r>
            <a:endParaRPr lang="zh-CN" sz="2200" b="0">
              <a:solidFill>
                <a:srgbClr val="000000"/>
              </a:solidFill>
              <a:latin typeface="楷体" panose="02010609060101010101" charset="-122"/>
              <a:ea typeface="楷体" panose="02010609060101010101" charset="-122"/>
              <a:cs typeface="Calibri" panose="020F0502020204030204" charset="0"/>
            </a:endParaRPr>
          </a:p>
          <a:p>
            <a:pPr indent="0"/>
            <a:r>
              <a:rPr lang="zh-CN" sz="2200" b="0">
                <a:solidFill>
                  <a:srgbClr val="000000"/>
                </a:solidFill>
                <a:latin typeface="Calibri" panose="020F0502020204030204"/>
                <a:ea typeface="楷体" panose="02010609060101010101" charset="-122"/>
                <a:cs typeface="Calibri" panose="020F0502020204030204" charset="0"/>
              </a:rPr>
              <a:t>                      </a:t>
            </a:r>
            <a:r>
              <a:rPr lang="zh-CN" sz="2200" b="0">
                <a:solidFill>
                  <a:srgbClr val="FF0000"/>
                </a:solidFill>
                <a:latin typeface="Calibri" panose="020F0502020204030204"/>
                <a:ea typeface="楷体" panose="02010609060101010101" charset="-122"/>
                <a:cs typeface="Calibri" panose="020F0502020204030204" charset="0"/>
              </a:rPr>
              <a:t>③</a:t>
            </a:r>
            <a:r>
              <a:rPr lang="zh-CN" sz="2200" b="0">
                <a:solidFill>
                  <a:srgbClr val="000000"/>
                </a:solidFill>
                <a:latin typeface="楷体" panose="02010609060101010101" charset="-122"/>
                <a:ea typeface="楷体" panose="02010609060101010101" charset="-122"/>
                <a:cs typeface="Calibri" panose="020F0502020204030204" charset="0"/>
              </a:rPr>
              <a:t>激起了拉美和印度人民的反抗斗争；</a:t>
            </a:r>
            <a:endParaRPr lang="zh-CN" sz="2200" b="0">
              <a:solidFill>
                <a:srgbClr val="000000"/>
              </a:solidFill>
              <a:latin typeface="楷体" panose="02010609060101010101" charset="-122"/>
              <a:ea typeface="楷体" panose="02010609060101010101" charset="-122"/>
              <a:cs typeface="Calibri" panose="020F0502020204030204" charset="0"/>
            </a:endParaRPr>
          </a:p>
          <a:p>
            <a:pPr indent="0"/>
            <a:r>
              <a:rPr lang="zh-CN" sz="2200" b="0">
                <a:solidFill>
                  <a:srgbClr val="000000"/>
                </a:solidFill>
                <a:latin typeface="楷体" panose="02010609060101010101" charset="-122"/>
                <a:ea typeface="楷体" panose="02010609060101010101" charset="-122"/>
                <a:cs typeface="Calibri" panose="020F0502020204030204" charset="0"/>
              </a:rPr>
              <a:t>对欧洲：</a:t>
            </a:r>
            <a:endParaRPr lang="zh-CN" sz="2200" b="0">
              <a:solidFill>
                <a:srgbClr val="000000"/>
              </a:solidFill>
              <a:latin typeface="楷体" panose="02010609060101010101" charset="-122"/>
              <a:ea typeface="楷体" panose="02010609060101010101" charset="-122"/>
              <a:cs typeface="Calibri" panose="020F0502020204030204" charset="0"/>
            </a:endParaRPr>
          </a:p>
          <a:p>
            <a:pPr indent="0"/>
            <a:r>
              <a:rPr lang="zh-CN" sz="2200" b="0">
                <a:solidFill>
                  <a:srgbClr val="FF0000"/>
                </a:solidFill>
                <a:latin typeface="Calibri" panose="020F0502020204030204"/>
                <a:ea typeface="楷体" panose="02010609060101010101" charset="-122"/>
                <a:cs typeface="Calibri" panose="020F0502020204030204" charset="0"/>
              </a:rPr>
              <a:t>①</a:t>
            </a:r>
            <a:r>
              <a:rPr lang="zh-CN" sz="2200" b="0">
                <a:solidFill>
                  <a:srgbClr val="000000"/>
                </a:solidFill>
                <a:latin typeface="楷体" panose="02010609060101010101" charset="-122"/>
                <a:ea typeface="楷体" panose="02010609060101010101" charset="-122"/>
                <a:cs typeface="Calibri" panose="020F0502020204030204" charset="0"/>
              </a:rPr>
              <a:t>从拉美掠夺的巨额财富运回欧洲，引起价格革命和商业革命，搅乱了欧洲传统的经济关系；</a:t>
            </a:r>
            <a:r>
              <a:rPr lang="zh-CN" sz="2200" b="0">
                <a:solidFill>
                  <a:srgbClr val="FF0000"/>
                </a:solidFill>
                <a:latin typeface="Calibri" panose="020F0502020204030204"/>
                <a:ea typeface="楷体" panose="02010609060101010101" charset="-122"/>
                <a:cs typeface="Calibri" panose="020F0502020204030204" charset="0"/>
              </a:rPr>
              <a:t>②</a:t>
            </a:r>
            <a:r>
              <a:rPr lang="zh-CN" sz="2200" b="0">
                <a:solidFill>
                  <a:srgbClr val="000000"/>
                </a:solidFill>
                <a:latin typeface="楷体" panose="02010609060101010101" charset="-122"/>
                <a:ea typeface="楷体" panose="02010609060101010101" charset="-122"/>
                <a:cs typeface="Calibri" panose="020F0502020204030204" charset="0"/>
              </a:rPr>
              <a:t>对印度的掠夺加速了英国资本原始积累的过程，为工业革命开展提供了充足的资金条件。</a:t>
            </a:r>
            <a:endParaRPr lang="zh-CN" altLang="en-US" sz="2200">
              <a:latin typeface="楷体" panose="02010609060101010101" charset="-122"/>
              <a:ea typeface="楷体" panose="02010609060101010101" charset="-122"/>
            </a:endParaRPr>
          </a:p>
        </p:txBody>
      </p:sp>
      <p:sp>
        <p:nvSpPr>
          <p:cNvPr id="38914" name="Rectangle 2"/>
          <p:cNvSpPr>
            <a:spLocks noChangeArrowheads="1"/>
          </p:cNvSpPr>
          <p:nvPr/>
        </p:nvSpPr>
        <p:spPr bwMode="auto">
          <a:xfrm>
            <a:off x="367030" y="942023"/>
            <a:ext cx="11548745" cy="2568575"/>
          </a:xfrm>
          <a:prstGeom prst="rect">
            <a:avLst/>
          </a:prstGeom>
          <a:solidFill>
            <a:schemeClr val="accent2">
              <a:lumMod val="40000"/>
              <a:lumOff val="60000"/>
            </a:schemeClr>
          </a:solidFill>
          <a:ln w="9525">
            <a:noFill/>
            <a:miter lim="800000"/>
          </a:ln>
          <a:effectLst/>
        </p:spPr>
        <p:txBody>
          <a:bodyPr vert="horz" wrap="square" lIns="91440" tIns="45720" rIns="91440" bIns="45720" numCol="1" anchor="ctr" anchorCtr="0" compatLnSpc="1">
            <a:spAutoFit/>
          </a:bodyPr>
          <a:lstStyle/>
          <a:p>
            <a:pPr marL="0" marR="0" lvl="0" indent="612775" algn="l" defTabSz="914400" rtl="0" eaLnBrk="1" fontAlgn="base" latinLnBrk="0" hangingPunct="1">
              <a:lnSpc>
                <a:spcPct val="100000"/>
              </a:lnSpc>
              <a:spcBef>
                <a:spcPct val="0"/>
              </a:spcBef>
              <a:spcAft>
                <a:spcPct val="0"/>
              </a:spcAft>
              <a:buClrTx/>
              <a:buSzTx/>
              <a:buFontTx/>
              <a:buNone/>
              <a:tabLst>
                <a:tab pos="4229100" algn="l"/>
                <a:tab pos="7429500" algn="l"/>
              </a:tabLst>
            </a:pPr>
            <a:r>
              <a:rPr kumimoji="0" lang="zh-CN" altLang="en-US" sz="2300" b="1" i="0" u="none" strike="noStrike" cap="none" normalizeH="0" baseline="0" smtClean="0">
                <a:ln>
                  <a:noFill/>
                </a:ln>
                <a:solidFill>
                  <a:schemeClr val="tx1"/>
                </a:solidFill>
                <a:effectLst/>
                <a:latin typeface="楷体" panose="02010609060101010101" charset="-122"/>
                <a:ea typeface="楷体" panose="02010609060101010101" charset="-122"/>
                <a:cs typeface="Times New Roman" panose="02020603050405020304" charset="0"/>
              </a:rPr>
              <a:t>变化：从直接的殖民掠夺为主到商品输出为主。</a:t>
            </a:r>
            <a:endParaRPr kumimoji="0" lang="zh-CN" altLang="en-US" sz="2300" b="1" i="0" u="none" strike="noStrike" cap="none" normalizeH="0" baseline="0" smtClean="0">
              <a:ln>
                <a:noFill/>
              </a:ln>
              <a:solidFill>
                <a:schemeClr val="tx1"/>
              </a:solidFill>
              <a:effectLst/>
              <a:latin typeface="楷体" panose="02010609060101010101" charset="-122"/>
              <a:ea typeface="楷体" panose="02010609060101010101" charset="-122"/>
              <a:cs typeface="宋体" panose="02010600030101010101" pitchFamily="2" charset="-122"/>
            </a:endParaRPr>
          </a:p>
          <a:p>
            <a:pPr marL="0" marR="0" lvl="0" indent="609600" algn="l" defTabSz="914400" rtl="0" eaLnBrk="0" fontAlgn="base" latinLnBrk="0" hangingPunct="0">
              <a:lnSpc>
                <a:spcPct val="100000"/>
              </a:lnSpc>
              <a:spcBef>
                <a:spcPct val="0"/>
              </a:spcBef>
              <a:spcAft>
                <a:spcPct val="0"/>
              </a:spcAft>
              <a:buClrTx/>
              <a:buSzTx/>
              <a:buFontTx/>
              <a:buNone/>
              <a:tabLst>
                <a:tab pos="4229100" algn="l"/>
                <a:tab pos="7429500" algn="l"/>
              </a:tabLst>
            </a:pPr>
            <a:r>
              <a:rPr kumimoji="0" lang="zh-CN" altLang="en-US" sz="2300" b="1" i="0" u="none" strike="noStrike" cap="none" normalizeH="0" baseline="0" smtClean="0">
                <a:ln>
                  <a:noFill/>
                </a:ln>
                <a:solidFill>
                  <a:schemeClr val="tx1"/>
                </a:solidFill>
                <a:effectLst/>
                <a:latin typeface="楷体" panose="02010609060101010101" charset="-122"/>
                <a:ea typeface="楷体" panose="02010609060101010101" charset="-122"/>
                <a:cs typeface="Times New Roman" panose="02020603050405020304" charset="0"/>
              </a:rPr>
              <a:t>影响：</a:t>
            </a:r>
            <a:endParaRPr kumimoji="0" lang="zh-CN" altLang="en-US" sz="2300" b="1" i="0" u="none" strike="noStrike" cap="none" normalizeH="0" baseline="0" smtClean="0">
              <a:ln>
                <a:noFill/>
              </a:ln>
              <a:solidFill>
                <a:schemeClr val="tx1"/>
              </a:solidFill>
              <a:effectLst/>
              <a:latin typeface="楷体" panose="02010609060101010101" charset="-122"/>
              <a:ea typeface="楷体" panose="02010609060101010101" charset="-122"/>
              <a:cs typeface="Times New Roman" panose="02020603050405020304" charset="0"/>
            </a:endParaRPr>
          </a:p>
          <a:p>
            <a:pPr marL="0" marR="0" lvl="0" indent="609600" algn="l" defTabSz="914400" rtl="0" eaLnBrk="0" fontAlgn="base" latinLnBrk="0" hangingPunct="0">
              <a:lnSpc>
                <a:spcPct val="100000"/>
              </a:lnSpc>
              <a:spcBef>
                <a:spcPct val="0"/>
              </a:spcBef>
              <a:spcAft>
                <a:spcPct val="0"/>
              </a:spcAft>
              <a:buClrTx/>
              <a:buSzTx/>
              <a:buFontTx/>
              <a:buNone/>
              <a:tabLst>
                <a:tab pos="4229100" algn="l"/>
                <a:tab pos="7429500" algn="l"/>
              </a:tabLst>
            </a:pPr>
            <a:r>
              <a:rPr kumimoji="0" lang="zh-CN" altLang="en-US" sz="2300" b="1" i="0" u="none" strike="noStrike" cap="none" normalizeH="0" baseline="0" smtClean="0">
                <a:ln>
                  <a:noFill/>
                </a:ln>
                <a:solidFill>
                  <a:schemeClr val="tx1"/>
                </a:solidFill>
                <a:effectLst/>
                <a:latin typeface="Calibri" panose="020F0502020204030204"/>
                <a:ea typeface="楷体" panose="02010609060101010101" charset="-122"/>
                <a:cs typeface="Times New Roman" panose="02020603050405020304" charset="0"/>
              </a:rPr>
              <a:t>①</a:t>
            </a:r>
            <a:r>
              <a:rPr kumimoji="0" lang="zh-CN" altLang="en-US" sz="2300" b="1" i="0" u="none" strike="noStrike" cap="none" normalizeH="0" baseline="0" smtClean="0">
                <a:ln>
                  <a:noFill/>
                </a:ln>
                <a:solidFill>
                  <a:schemeClr val="tx1"/>
                </a:solidFill>
                <a:effectLst/>
                <a:latin typeface="楷体" panose="02010609060101010101" charset="-122"/>
                <a:ea typeface="楷体" panose="02010609060101010101" charset="-122"/>
                <a:cs typeface="Times New Roman" panose="02020603050405020304" charset="0"/>
              </a:rPr>
              <a:t>打破了印度传统的经济结构，印度逐步被纳入资本主义世界市场体系，成为英国的原料产地和商品市场，</a:t>
            </a:r>
            <a:endParaRPr kumimoji="0" lang="zh-CN" altLang="en-US" sz="2300" b="1" i="0" u="none" strike="noStrike" cap="none" normalizeH="0" baseline="0" smtClean="0">
              <a:ln>
                <a:noFill/>
              </a:ln>
              <a:solidFill>
                <a:schemeClr val="tx1"/>
              </a:solidFill>
              <a:effectLst/>
              <a:latin typeface="楷体" panose="02010609060101010101" charset="-122"/>
              <a:ea typeface="楷体" panose="02010609060101010101" charset="-122"/>
              <a:cs typeface="Times New Roman" panose="02020603050405020304" charset="0"/>
            </a:endParaRPr>
          </a:p>
          <a:p>
            <a:pPr marL="0" marR="0" lvl="0" indent="609600" algn="l" defTabSz="914400" rtl="0" eaLnBrk="0" fontAlgn="base" latinLnBrk="0" hangingPunct="0">
              <a:lnSpc>
                <a:spcPct val="100000"/>
              </a:lnSpc>
              <a:spcBef>
                <a:spcPct val="0"/>
              </a:spcBef>
              <a:spcAft>
                <a:spcPct val="0"/>
              </a:spcAft>
              <a:buClrTx/>
              <a:buSzTx/>
              <a:buFontTx/>
              <a:buNone/>
              <a:tabLst>
                <a:tab pos="4229100" algn="l"/>
                <a:tab pos="7429500" algn="l"/>
              </a:tabLst>
            </a:pPr>
            <a:r>
              <a:rPr kumimoji="0" lang="zh-CN" altLang="en-US" sz="2300" b="1" i="0" u="none" strike="noStrike" cap="none" normalizeH="0" baseline="0" smtClean="0">
                <a:ln>
                  <a:noFill/>
                </a:ln>
                <a:solidFill>
                  <a:schemeClr val="tx1"/>
                </a:solidFill>
                <a:effectLst/>
                <a:latin typeface="Calibri" panose="020F0502020204030204"/>
                <a:ea typeface="楷体" panose="02010609060101010101" charset="-122"/>
                <a:cs typeface="Times New Roman" panose="02020603050405020304" charset="0"/>
              </a:rPr>
              <a:t>②</a:t>
            </a:r>
            <a:r>
              <a:rPr kumimoji="0" lang="zh-CN" altLang="en-US" sz="2300" b="1" i="0" u="none" strike="noStrike" cap="none" normalizeH="0" baseline="0" smtClean="0">
                <a:ln>
                  <a:noFill/>
                </a:ln>
                <a:solidFill>
                  <a:schemeClr val="tx1"/>
                </a:solidFill>
                <a:effectLst/>
                <a:latin typeface="楷体" panose="02010609060101010101" charset="-122"/>
                <a:ea typeface="楷体" panose="02010609060101010101" charset="-122"/>
                <a:cs typeface="Times New Roman" panose="02020603050405020304" charset="0"/>
              </a:rPr>
              <a:t>给印度人民带来了灾难；</a:t>
            </a:r>
            <a:endParaRPr kumimoji="0" lang="zh-CN" altLang="en-US" sz="2300" b="1" i="0" u="none" strike="noStrike" cap="none" normalizeH="0" baseline="0" smtClean="0">
              <a:ln>
                <a:noFill/>
              </a:ln>
              <a:solidFill>
                <a:schemeClr val="tx1"/>
              </a:solidFill>
              <a:effectLst/>
              <a:latin typeface="楷体" panose="02010609060101010101" charset="-122"/>
              <a:ea typeface="楷体" panose="02010609060101010101" charset="-122"/>
              <a:cs typeface="Times New Roman" panose="02020603050405020304" charset="0"/>
            </a:endParaRPr>
          </a:p>
          <a:p>
            <a:pPr marL="0" marR="0" lvl="0" indent="609600" algn="l" defTabSz="914400" rtl="0" eaLnBrk="0" fontAlgn="base" latinLnBrk="0" hangingPunct="0">
              <a:lnSpc>
                <a:spcPct val="100000"/>
              </a:lnSpc>
              <a:spcBef>
                <a:spcPct val="0"/>
              </a:spcBef>
              <a:spcAft>
                <a:spcPct val="0"/>
              </a:spcAft>
              <a:buClrTx/>
              <a:buSzTx/>
              <a:buFontTx/>
              <a:buNone/>
              <a:tabLst>
                <a:tab pos="4229100" algn="l"/>
                <a:tab pos="7429500" algn="l"/>
              </a:tabLst>
            </a:pPr>
            <a:r>
              <a:rPr kumimoji="0" lang="zh-CN" altLang="en-US" sz="2300" b="1" i="0" u="none" strike="noStrike" cap="none" normalizeH="0" baseline="0" smtClean="0">
                <a:ln>
                  <a:noFill/>
                </a:ln>
                <a:solidFill>
                  <a:schemeClr val="tx1"/>
                </a:solidFill>
                <a:effectLst/>
                <a:latin typeface="Calibri" panose="020F0502020204030204"/>
                <a:ea typeface="楷体" panose="02010609060101010101" charset="-122"/>
                <a:cs typeface="Times New Roman" panose="02020603050405020304" charset="0"/>
              </a:rPr>
              <a:t>③</a:t>
            </a:r>
            <a:r>
              <a:rPr lang="zh-CN" sz="2300" b="1">
                <a:solidFill>
                  <a:srgbClr val="000000"/>
                </a:solidFill>
                <a:latin typeface="楷体" panose="02010609060101010101" charset="-122"/>
                <a:ea typeface="楷体" panose="02010609060101010101" charset="-122"/>
                <a:cs typeface="Calibri" panose="020F0502020204030204" charset="0"/>
                <a:sym typeface="+mn-ea"/>
              </a:rPr>
              <a:t>激起了拉美和印度人民的反抗斗争；</a:t>
            </a:r>
            <a:endParaRPr lang="zh-CN" sz="2300" b="1">
              <a:solidFill>
                <a:srgbClr val="000000"/>
              </a:solidFill>
              <a:latin typeface="楷体" panose="02010609060101010101" charset="-122"/>
              <a:ea typeface="楷体" panose="02010609060101010101" charset="-122"/>
              <a:cs typeface="Calibri" panose="020F0502020204030204" charset="0"/>
              <a:sym typeface="+mn-ea"/>
            </a:endParaRPr>
          </a:p>
          <a:p>
            <a:pPr marL="0" marR="0" lvl="0" indent="609600" algn="l" defTabSz="914400" rtl="0" eaLnBrk="0" fontAlgn="base" latinLnBrk="0" hangingPunct="0">
              <a:lnSpc>
                <a:spcPct val="100000"/>
              </a:lnSpc>
              <a:spcBef>
                <a:spcPct val="0"/>
              </a:spcBef>
              <a:spcAft>
                <a:spcPct val="0"/>
              </a:spcAft>
              <a:buClrTx/>
              <a:buSzTx/>
              <a:buFontTx/>
              <a:buNone/>
              <a:tabLst>
                <a:tab pos="4229100" algn="l"/>
                <a:tab pos="7429500" algn="l"/>
              </a:tabLst>
            </a:pPr>
            <a:r>
              <a:rPr lang="zh-CN" sz="2300" b="1">
                <a:solidFill>
                  <a:srgbClr val="000000"/>
                </a:solidFill>
                <a:latin typeface="楷体" panose="02010609060101010101" charset="-122"/>
                <a:ea typeface="楷体" panose="02010609060101010101" charset="-122"/>
                <a:cs typeface="Calibri" panose="020F0502020204030204" charset="0"/>
                <a:sym typeface="+mn-ea"/>
              </a:rPr>
              <a:t>④</a:t>
            </a:r>
            <a:r>
              <a:rPr kumimoji="0" lang="zh-CN" altLang="en-US" sz="2300" b="1" i="0" u="none" strike="noStrike" cap="none" normalizeH="0" baseline="0" smtClean="0">
                <a:ln>
                  <a:noFill/>
                </a:ln>
                <a:solidFill>
                  <a:schemeClr val="tx1"/>
                </a:solidFill>
                <a:effectLst/>
                <a:latin typeface="楷体" panose="02010609060101010101" charset="-122"/>
                <a:ea typeface="楷体" panose="02010609060101010101" charset="-122"/>
                <a:cs typeface="Times New Roman" panose="02020603050405020304" charset="0"/>
              </a:rPr>
              <a:t>客观上传播了先进的生产技术和思想观念，有利于社会的发展和进步。</a:t>
            </a:r>
            <a:endParaRPr kumimoji="0" lang="zh-CN" altLang="en-US" sz="2300" b="1" i="0" u="none" strike="noStrike" cap="none" normalizeH="0" baseline="0" smtClean="0">
              <a:ln>
                <a:noFill/>
              </a:ln>
              <a:solidFill>
                <a:schemeClr val="tx1"/>
              </a:solidFill>
              <a:effectLst/>
              <a:latin typeface="楷体" panose="02010609060101010101" charset="-122"/>
              <a:ea typeface="楷体" panose="02010609060101010101" charset="-122"/>
              <a:cs typeface="Times New Roman" panose="02020603050405020304" charset="0"/>
            </a:endParaRPr>
          </a:p>
        </p:txBody>
      </p:sp>
    </p:spTree>
  </p:cSld>
  <p:clrMapOvr>
    <a:masterClrMapping/>
  </p:clrMapOvr>
  <p:transition spd="med">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38914"/>
                                        </p:tgtEl>
                                        <p:attrNameLst>
                                          <p:attrName>style.visibility</p:attrName>
                                        </p:attrNameLst>
                                      </p:cBhvr>
                                      <p:to>
                                        <p:strVal val="visible"/>
                                      </p:to>
                                    </p:set>
                                    <p:anim calcmode="lin" valueType="num">
                                      <p:cBhvr additive="base">
                                        <p:cTn id="12" dur="500" fill="hold"/>
                                        <p:tgtEl>
                                          <p:spTgt spid="38914"/>
                                        </p:tgtEl>
                                        <p:attrNameLst>
                                          <p:attrName>ppt_x</p:attrName>
                                        </p:attrNameLst>
                                      </p:cBhvr>
                                      <p:tavLst>
                                        <p:tav tm="0">
                                          <p:val>
                                            <p:strVal val="0-#ppt_w/2"/>
                                          </p:val>
                                        </p:tav>
                                        <p:tav tm="100000">
                                          <p:val>
                                            <p:strVal val="#ppt_x"/>
                                          </p:val>
                                        </p:tav>
                                      </p:tavLst>
                                    </p:anim>
                                    <p:anim calcmode="lin" valueType="num">
                                      <p:cBhvr additive="base">
                                        <p:cTn id="13" dur="500" fill="hold"/>
                                        <p:tgtEl>
                                          <p:spTgt spid="389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89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文本框 1687553"/>
          <p:cNvSpPr txBox="1"/>
          <p:nvPr/>
        </p:nvSpPr>
        <p:spPr>
          <a:xfrm>
            <a:off x="880857" y="1074659"/>
            <a:ext cx="10346449" cy="423545"/>
          </a:xfrm>
          <a:prstGeom prst="rect">
            <a:avLst/>
          </a:prstGeom>
          <a:noFill/>
          <a:ln w="9525">
            <a:noFill/>
          </a:ln>
        </p:spPr>
        <p:txBody>
          <a:bodyPr>
            <a:spAutoFit/>
          </a:bodyPr>
          <a:lstStyle/>
          <a:p>
            <a:endParaRPr lang="zh-CN" altLang="en-US" sz="2160" b="1">
              <a:latin typeface="宋体" panose="02010600030101010101" pitchFamily="2" charset="-122"/>
              <a:ea typeface="宋体" panose="02010600030101010101" pitchFamily="2" charset="-122"/>
            </a:endParaRPr>
          </a:p>
        </p:txBody>
      </p:sp>
      <p:graphicFrame>
        <p:nvGraphicFramePr>
          <p:cNvPr id="11325" name="表格 11324"/>
          <p:cNvGraphicFramePr>
            <a:graphicFrameLocks noGrp="1"/>
          </p:cNvGraphicFramePr>
          <p:nvPr>
            <p:custDataLst>
              <p:tags r:id="rId1"/>
            </p:custDataLst>
          </p:nvPr>
        </p:nvGraphicFramePr>
        <p:xfrm>
          <a:off x="608965" y="295275"/>
          <a:ext cx="11213672" cy="6371027"/>
        </p:xfrm>
        <a:graphic>
          <a:graphicData uri="http://schemas.openxmlformats.org/drawingml/2006/table">
            <a:tbl>
              <a:tblPr/>
              <a:tblGrid>
                <a:gridCol w="1200150"/>
                <a:gridCol w="1200357"/>
                <a:gridCol w="8813165"/>
              </a:tblGrid>
              <a:tr h="635635">
                <a:tc>
                  <a:txBody>
                    <a:bodyPr wrap="square"/>
                    <a:lstStyle/>
                    <a:p>
                      <a:pPr marL="0" lvl="0" indent="0" algn="ctr">
                        <a:buNone/>
                      </a:pPr>
                      <a:r>
                        <a:rPr lang="zh-CN" altLang="en-US" sz="2400" b="1">
                          <a:latin typeface="黑体" panose="02010609060101010101" charset="-122"/>
                          <a:ea typeface="黑体" panose="02010609060101010101" charset="-122"/>
                          <a:cs typeface="Times New Roman" panose="02020603050405020304" charset="0"/>
                        </a:rPr>
                        <a:t>地域</a:t>
                      </a:r>
                      <a:endParaRPr lang="zh-CN" altLang="en-US" sz="2400" b="1">
                        <a:latin typeface="黑体" panose="02010609060101010101" charset="-122"/>
                        <a:ea typeface="黑体" panose="02010609060101010101" charset="-122"/>
                        <a:cs typeface="Times New Roman" panose="02020603050405020304" charset="0"/>
                      </a:endParaRPr>
                    </a:p>
                  </a:txBody>
                  <a:tcPr marL="109752" marR="109752" marT="54876" marB="54876" vert="horz"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p>
                      <a:pPr marL="0" lvl="0" indent="0" algn="ctr">
                        <a:buNone/>
                      </a:pPr>
                      <a:r>
                        <a:rPr lang="zh-CN" altLang="en-US" sz="2400" b="1">
                          <a:latin typeface="黑体" panose="02010609060101010101" charset="-122"/>
                          <a:ea typeface="黑体" panose="02010609060101010101" charset="-122"/>
                          <a:cs typeface="Times New Roman" panose="02020603050405020304" charset="0"/>
                        </a:rPr>
                        <a:t>殖民国</a:t>
                      </a:r>
                      <a:endParaRPr lang="zh-CN" altLang="en-US" sz="2400" b="1">
                        <a:latin typeface="黑体" panose="02010609060101010101" charset="-122"/>
                        <a:ea typeface="黑体" panose="02010609060101010101" charset="-122"/>
                        <a:cs typeface="Times New Roman" panose="02020603050405020304" charset="0"/>
                      </a:endParaRPr>
                    </a:p>
                  </a:txBody>
                  <a:tcPr marL="109752" marR="109752" marT="54876" marB="54876" vert="horz" anchor="ctr">
                    <a:lnL w="12700" cap="flat" cmpd="sng" algn="ctr">
                      <a:solidFill>
                        <a:schemeClr val="tx1"/>
                      </a:solidFill>
                      <a:prstDash val="solid"/>
                      <a:roun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p>
                      <a:pPr marL="0" lvl="0" indent="0" algn="ctr">
                        <a:lnSpc>
                          <a:spcPct val="120000"/>
                        </a:lnSpc>
                        <a:spcAft>
                          <a:spcPct val="0"/>
                        </a:spcAft>
                        <a:buFontTx/>
                        <a:buNone/>
                      </a:pPr>
                      <a:r>
                        <a:rPr lang="zh-CN" altLang="en-US" sz="2400" b="1">
                          <a:latin typeface="黑体" panose="02010609060101010101" charset="-122"/>
                          <a:ea typeface="黑体" panose="02010609060101010101" charset="-122"/>
                          <a:cs typeface="Times New Roman" panose="02020603050405020304" charset="0"/>
                        </a:rPr>
                        <a:t>概    况</a:t>
                      </a:r>
                      <a:endParaRPr lang="zh-CN" altLang="en-US" sz="2400" b="1">
                        <a:latin typeface="黑体" panose="02010609060101010101" charset="-122"/>
                        <a:ea typeface="黑体" panose="02010609060101010101" charset="-122"/>
                        <a:cs typeface="Times New Roman" panose="02020603050405020304" charset="0"/>
                      </a:endParaRPr>
                    </a:p>
                  </a:txBody>
                  <a:tcPr marL="109752" marR="109752" marT="54876" marB="54876" vert="horz"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679450">
                <a:tc>
                  <a:txBody>
                    <a:bodyPr wrap="square"/>
                    <a:lstStyle>
                      <a:lvl1pPr marL="171450" lvl="0"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2800" b="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1pPr>
                      <a:lvl2pPr marL="514350" lvl="1"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tabLst>
                          <a:tab pos="1207135" algn="l"/>
                        </a:tabLst>
                        <a:defRPr sz="24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2pPr>
                      <a:lvl3pPr marL="857250" lvl="2"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20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3pPr>
                      <a:lvl4pPr marL="1200150" lvl="3"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18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4pPr>
                      <a:lvl5pPr marL="1543050" lvl="4"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18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5pPr>
                    </a:lstStyle>
                    <a:p>
                      <a:pPr marL="0" lvl="0" indent="0" algn="ctr" defTabSz="914400">
                        <a:buNone/>
                      </a:pPr>
                      <a:r>
                        <a:rPr lang="zh-CN" altLang="en-US" sz="2400" b="1">
                          <a:cs typeface="Times New Roman" panose="02020603050405020304" charset="0"/>
                        </a:rPr>
                        <a:t>东南亚</a:t>
                      </a:r>
                      <a:endParaRPr lang="zh-CN" altLang="en-US" sz="2400" b="1">
                        <a:ea typeface="Times New Roman" panose="02020603050405020304" charset="0"/>
                        <a:cs typeface="Times New Roman" panose="02020603050405020304" charset="0"/>
                      </a:endParaRPr>
                    </a:p>
                  </a:txBody>
                  <a:tcPr marL="109752" marR="109752" marT="54876" marB="54876" vert="horz"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lgn="ctr">
                      <a:solidFill>
                        <a:schemeClr val="tx1"/>
                      </a:solidFill>
                      <a:prstDash val="solid"/>
                      <a:roun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p>
                      <a:pPr marL="0" lvl="0" indent="0" algn="ctr" defTabSz="914400">
                        <a:buNone/>
                      </a:pPr>
                      <a:endParaRPr lang="zh-CN" altLang="en-US" sz="2400" b="1">
                        <a:ea typeface="Times New Roman" panose="02020603050405020304" charset="0"/>
                        <a:cs typeface="Times New Roman" panose="02020603050405020304" charset="0"/>
                      </a:endParaRPr>
                    </a:p>
                  </a:txBody>
                  <a:tcPr marL="109752" marR="109752" marT="54876" marB="54876" vert="horz" anchor="ctr">
                    <a:lnL w="12700" cap="flat" cmpd="sng" algn="ctr">
                      <a:solidFill>
                        <a:schemeClr val="tx1"/>
                      </a:solidFill>
                      <a:prstDash val="solid"/>
                      <a:round/>
                      <a:headEnd type="none" w="med" len="med"/>
                      <a:tailEnd type="none" w="med" len="med"/>
                    </a:lnL>
                    <a:lnR w="12700" cap="flat" cmpd="sng">
                      <a:solidFill>
                        <a:schemeClr val="tx1"/>
                      </a:solidFill>
                      <a:prstDash val="solid"/>
                      <a:headEnd type="none" w="med" len="med"/>
                      <a:tailEnd type="none" w="med" len="med"/>
                    </a:lnR>
                    <a:lnT w="12700" cap="flat" cmpd="sng" algn="ctr">
                      <a:solidFill>
                        <a:schemeClr val="tx1"/>
                      </a:solidFill>
                      <a:prstDash val="solid"/>
                      <a:roun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lvl1pPr marL="171450" lvl="0"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2800" b="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1pPr>
                      <a:lvl2pPr marL="514350" lvl="1"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tabLst>
                          <a:tab pos="1207135" algn="l"/>
                        </a:tabLst>
                        <a:defRPr sz="24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2pPr>
                      <a:lvl3pPr marL="857250" lvl="2"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20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3pPr>
                      <a:lvl4pPr marL="1200150" lvl="3"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18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4pPr>
                      <a:lvl5pPr marL="1543050" lvl="4"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18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5pPr>
                    </a:lstStyle>
                    <a:p>
                      <a:pPr marL="0" lvl="0" indent="0" algn="l" defTabSz="914400">
                        <a:lnSpc>
                          <a:spcPct val="100000"/>
                        </a:lnSpc>
                        <a:spcAft>
                          <a:spcPct val="0"/>
                        </a:spcAft>
                        <a:buNone/>
                      </a:pPr>
                      <a:r>
                        <a:rPr lang="zh-CN" altLang="en-US" sz="2400" b="1">
                          <a:cs typeface="Times New Roman" panose="02020603050405020304" charset="0"/>
                        </a:rPr>
                        <a:t>①</a:t>
                      </a:r>
                      <a:r>
                        <a:rPr lang="en-US" altLang="zh-CN" sz="2400" b="1">
                          <a:cs typeface="Times New Roman" panose="02020603050405020304" charset="0"/>
                        </a:rPr>
                        <a:t>17 </a:t>
                      </a:r>
                      <a:r>
                        <a:rPr lang="zh-CN" altLang="en-US" sz="2400" b="1">
                          <a:cs typeface="Times New Roman" panose="02020603050405020304" charset="0"/>
                        </a:rPr>
                        <a:t>世纪初</a:t>
                      </a:r>
                      <a:r>
                        <a:rPr lang="zh-CN" altLang="en-US" sz="2400" b="1">
                          <a:solidFill>
                            <a:srgbClr val="0E13D8"/>
                          </a:solidFill>
                          <a:cs typeface="Times New Roman" panose="02020603050405020304" charset="0"/>
                        </a:rPr>
                        <a:t>荷兰</a:t>
                      </a:r>
                      <a:r>
                        <a:rPr lang="zh-CN" altLang="en-US" sz="2400" b="1">
                          <a:cs typeface="Times New Roman" panose="02020603050405020304" charset="0"/>
                        </a:rPr>
                        <a:t>殖民者侵入</a:t>
                      </a:r>
                      <a:r>
                        <a:rPr lang="zh-CN" altLang="en-US" sz="2400" b="1">
                          <a:solidFill>
                            <a:srgbClr val="FF0000"/>
                          </a:solidFill>
                          <a:sym typeface="+mn-ea"/>
                        </a:rPr>
                        <a:t>印度尼西亚</a:t>
                      </a:r>
                      <a:r>
                        <a:rPr lang="en-US" altLang="zh-CN" sz="2400" b="1">
                          <a:cs typeface="Times New Roman" panose="02020603050405020304" charset="0"/>
                        </a:rPr>
                        <a:t>,</a:t>
                      </a:r>
                      <a:r>
                        <a:rPr lang="zh-CN" altLang="en-US" sz="2400" b="1">
                          <a:cs typeface="Times New Roman" panose="02020603050405020304" charset="0"/>
                        </a:rPr>
                        <a:t>建立了巴达维亚殖民地。后来占领了整个印度尼西亚</a:t>
                      </a:r>
                      <a:endParaRPr lang="zh-CN" altLang="en-US" sz="2400" b="1">
                        <a:cs typeface="Times New Roman" panose="02020603050405020304" charset="0"/>
                      </a:endParaRPr>
                    </a:p>
                    <a:p>
                      <a:pPr marL="0" lvl="0" indent="0" algn="l" defTabSz="914400" eaLnBrk="0" hangingPunct="0">
                        <a:lnSpc>
                          <a:spcPct val="100000"/>
                        </a:lnSpc>
                        <a:spcBef>
                          <a:spcPts val="700"/>
                        </a:spcBef>
                        <a:spcAft>
                          <a:spcPct val="0"/>
                        </a:spcAft>
                        <a:buNone/>
                      </a:pPr>
                      <a:r>
                        <a:rPr lang="zh-CN" altLang="en-US" sz="2400" b="1">
                          <a:cs typeface="Times New Roman" panose="02020603050405020304" charset="0"/>
                        </a:rPr>
                        <a:t>②到</a:t>
                      </a:r>
                      <a:r>
                        <a:rPr lang="en-US" altLang="zh-CN" sz="2400" b="1">
                          <a:cs typeface="Times New Roman" panose="02020603050405020304" charset="0"/>
                        </a:rPr>
                        <a:t>19</a:t>
                      </a:r>
                      <a:r>
                        <a:rPr lang="zh-CN" altLang="en-US" sz="2400" b="1">
                          <a:cs typeface="Times New Roman" panose="02020603050405020304" charset="0"/>
                        </a:rPr>
                        <a:t>世纪末</a:t>
                      </a:r>
                      <a:r>
                        <a:rPr lang="en-US" altLang="zh-CN" sz="2400" b="1">
                          <a:cs typeface="Times New Roman" panose="02020603050405020304" charset="0"/>
                        </a:rPr>
                        <a:t>,</a:t>
                      </a:r>
                      <a:r>
                        <a:rPr lang="zh-CN" altLang="en-US" sz="2400" b="1">
                          <a:solidFill>
                            <a:srgbClr val="0E13D8"/>
                          </a:solidFill>
                          <a:cs typeface="Times New Roman" panose="02020603050405020304" charset="0"/>
                        </a:rPr>
                        <a:t>英国</a:t>
                      </a:r>
                      <a:r>
                        <a:rPr lang="zh-CN" altLang="en-US" sz="2400" b="1">
                          <a:cs typeface="Times New Roman" panose="02020603050405020304" charset="0"/>
                        </a:rPr>
                        <a:t>已将</a:t>
                      </a:r>
                      <a:r>
                        <a:rPr lang="zh-CN" altLang="en-US" sz="2400" b="1">
                          <a:solidFill>
                            <a:srgbClr val="FF0000"/>
                          </a:solidFill>
                          <a:cs typeface="Times New Roman" panose="02020603050405020304" charset="0"/>
                        </a:rPr>
                        <a:t>缅甸</a:t>
                      </a:r>
                      <a:r>
                        <a:rPr lang="zh-CN" altLang="en-US" sz="2400" b="1">
                          <a:cs typeface="Times New Roman" panose="02020603050405020304" charset="0"/>
                        </a:rPr>
                        <a:t>和</a:t>
                      </a:r>
                      <a:r>
                        <a:rPr lang="zh-CN" altLang="en-US" sz="2400" b="1">
                          <a:solidFill>
                            <a:srgbClr val="FF0000"/>
                          </a:solidFill>
                          <a:cs typeface="Times New Roman" panose="02020603050405020304" charset="0"/>
                        </a:rPr>
                        <a:t>马来半岛</a:t>
                      </a:r>
                      <a:r>
                        <a:rPr lang="zh-CN" altLang="en-US" sz="2400" b="1">
                          <a:cs typeface="Times New Roman" panose="02020603050405020304" charset="0"/>
                        </a:rPr>
                        <a:t>的大部分变成殖民地</a:t>
                      </a:r>
                      <a:endParaRPr lang="zh-CN" altLang="en-US" sz="2400" b="1">
                        <a:cs typeface="Times New Roman" panose="02020603050405020304" charset="0"/>
                      </a:endParaRPr>
                    </a:p>
                    <a:p>
                      <a:pPr marL="0" lvl="0" indent="0" algn="l" defTabSz="914400" eaLnBrk="0" hangingPunct="0">
                        <a:lnSpc>
                          <a:spcPct val="120000"/>
                        </a:lnSpc>
                        <a:spcBef>
                          <a:spcPts val="700"/>
                        </a:spcBef>
                        <a:spcAft>
                          <a:spcPct val="0"/>
                        </a:spcAft>
                        <a:buNone/>
                      </a:pPr>
                      <a:r>
                        <a:rPr lang="zh-CN" altLang="en-US" sz="2400" b="1">
                          <a:cs typeface="Times New Roman" panose="02020603050405020304" charset="0"/>
                        </a:rPr>
                        <a:t>③</a:t>
                      </a:r>
                      <a:r>
                        <a:rPr lang="zh-CN" altLang="en-US" sz="2400" b="1">
                          <a:solidFill>
                            <a:srgbClr val="0E13D8"/>
                          </a:solidFill>
                          <a:cs typeface="Times New Roman" panose="02020603050405020304" charset="0"/>
                        </a:rPr>
                        <a:t>法国</a:t>
                      </a:r>
                      <a:r>
                        <a:rPr lang="zh-CN" altLang="en-US" sz="2400" b="1">
                          <a:cs typeface="Times New Roman" panose="02020603050405020304" charset="0"/>
                        </a:rPr>
                        <a:t>侵占了</a:t>
                      </a:r>
                      <a:r>
                        <a:rPr lang="zh-CN" altLang="en-US" sz="2400" b="1">
                          <a:solidFill>
                            <a:srgbClr val="FF0000"/>
                          </a:solidFill>
                          <a:sym typeface="+mn-ea"/>
                        </a:rPr>
                        <a:t>越南</a:t>
                      </a:r>
                      <a:r>
                        <a:rPr lang="zh-CN" altLang="en-US" sz="2400" b="1">
                          <a:cs typeface="Times New Roman" panose="02020603050405020304" charset="0"/>
                        </a:rPr>
                        <a:t>、柬埔寨和老挝</a:t>
                      </a:r>
                      <a:endParaRPr lang="zh-CN" altLang="en-US" sz="2400" b="1">
                        <a:cs typeface="Times New Roman" panose="02020603050405020304" charset="0"/>
                      </a:endParaRPr>
                    </a:p>
                    <a:p>
                      <a:pPr marL="0" lvl="0" indent="0" algn="l" defTabSz="914400" eaLnBrk="0" hangingPunct="0">
                        <a:lnSpc>
                          <a:spcPct val="120000"/>
                        </a:lnSpc>
                        <a:spcBef>
                          <a:spcPts val="700"/>
                        </a:spcBef>
                        <a:spcAft>
                          <a:spcPct val="0"/>
                        </a:spcAft>
                        <a:buNone/>
                      </a:pPr>
                      <a:r>
                        <a:rPr lang="zh-CN" altLang="en-US" sz="2400" b="1">
                          <a:cs typeface="Times New Roman" panose="02020603050405020304" charset="0"/>
                        </a:rPr>
                        <a:t>④</a:t>
                      </a:r>
                      <a:r>
                        <a:rPr lang="zh-CN" altLang="en-US" sz="2400" b="1">
                          <a:solidFill>
                            <a:srgbClr val="0E13D8"/>
                          </a:solidFill>
                          <a:cs typeface="Times New Roman" panose="02020603050405020304" charset="0"/>
                        </a:rPr>
                        <a:t>美国</a:t>
                      </a:r>
                      <a:r>
                        <a:rPr lang="zh-CN" altLang="en-US" sz="2400" b="1">
                          <a:cs typeface="Times New Roman" panose="02020603050405020304" charset="0"/>
                        </a:rPr>
                        <a:t>从西班牙手里夺得</a:t>
                      </a:r>
                      <a:r>
                        <a:rPr lang="zh-CN" altLang="en-US" sz="2400" b="1">
                          <a:solidFill>
                            <a:srgbClr val="FF0000"/>
                          </a:solidFill>
                          <a:cs typeface="Times New Roman" panose="02020603050405020304" charset="0"/>
                        </a:rPr>
                        <a:t>菲律宾</a:t>
                      </a:r>
                      <a:r>
                        <a:rPr lang="zh-CN" altLang="en-US" sz="2400" b="1">
                          <a:cs typeface="Times New Roman" panose="02020603050405020304" charset="0"/>
                        </a:rPr>
                        <a:t>（美西战争：</a:t>
                      </a:r>
                      <a:r>
                        <a:rPr sz="2400">
                          <a:latin typeface="Times New Roman" panose="02020603050405020304" charset="0"/>
                          <a:sym typeface="+mn-ea"/>
                        </a:rPr>
                        <a:t>1898年</a:t>
                      </a:r>
                      <a:r>
                        <a:rPr lang="zh-CN" altLang="en-US" sz="2400" b="1">
                          <a:cs typeface="Times New Roman" panose="02020603050405020304" charset="0"/>
                        </a:rPr>
                        <a:t>）</a:t>
                      </a:r>
                      <a:endParaRPr lang="zh-CN" altLang="en-US" sz="2400" b="1"/>
                    </a:p>
                  </a:txBody>
                  <a:tcPr marL="109752" marR="109752" marT="54876" marB="54876" vert="horz"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lgn="ctr">
                      <a:solidFill>
                        <a:schemeClr val="tx1"/>
                      </a:solidFill>
                      <a:prstDash val="solid"/>
                      <a:roun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418590">
                <a:tc>
                  <a:txBody>
                    <a:bodyPr wrap="square"/>
                    <a:lstStyle>
                      <a:lvl1pPr marL="171450" lvl="0"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2800" b="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1pPr>
                      <a:lvl2pPr marL="514350" lvl="1"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tabLst>
                          <a:tab pos="1207135" algn="l"/>
                        </a:tabLst>
                        <a:defRPr sz="24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2pPr>
                      <a:lvl3pPr marL="857250" lvl="2"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20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3pPr>
                      <a:lvl4pPr marL="1200150" lvl="3"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18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4pPr>
                      <a:lvl5pPr marL="1543050" lvl="4"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18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5pPr>
                    </a:lstStyle>
                    <a:p>
                      <a:pPr marL="0" lvl="0" indent="0" algn="ctr">
                        <a:buNone/>
                      </a:pPr>
                      <a:r>
                        <a:rPr lang="zh-CN" altLang="en-US" sz="2400" b="1">
                          <a:cs typeface="Times New Roman" panose="02020603050405020304" charset="0"/>
                        </a:rPr>
                        <a:t>西亚</a:t>
                      </a:r>
                      <a:endParaRPr lang="zh-CN" altLang="en-US" sz="2400" b="1">
                        <a:ea typeface="Times New Roman" panose="02020603050405020304" charset="0"/>
                        <a:cs typeface="Times New Roman" panose="02020603050405020304" charset="0"/>
                      </a:endParaRPr>
                    </a:p>
                  </a:txBody>
                  <a:tcPr marL="109752" marR="109752" marT="54876" marB="54876" vert="horz"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p>
                      <a:pPr marL="0" lvl="0" indent="0" algn="ctr">
                        <a:buNone/>
                      </a:pPr>
                      <a:endParaRPr lang="zh-CN" altLang="en-US" sz="2400" b="1">
                        <a:ea typeface="Times New Roman" panose="02020603050405020304" charset="0"/>
                        <a:cs typeface="Times New Roman" panose="02020603050405020304" charset="0"/>
                      </a:endParaRPr>
                    </a:p>
                  </a:txBody>
                  <a:tcPr marL="109752" marR="109752" marT="54876" marB="54876" vert="horz" anchor="ctr">
                    <a:lnL w="12700" cap="flat" cmpd="sng" algn="ctr">
                      <a:solidFill>
                        <a:schemeClr val="tx1"/>
                      </a:solidFill>
                      <a:prstDash val="solid"/>
                      <a:roun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lvl1pPr marL="171450" lvl="0"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2800" b="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1pPr>
                      <a:lvl2pPr marL="514350" lvl="1"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tabLst>
                          <a:tab pos="1207135" algn="l"/>
                        </a:tabLst>
                        <a:defRPr sz="24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2pPr>
                      <a:lvl3pPr marL="857250" lvl="2"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20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3pPr>
                      <a:lvl4pPr marL="1200150" lvl="3"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18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4pPr>
                      <a:lvl5pPr marL="1543050" lvl="4"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18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5pPr>
                    </a:lstStyle>
                    <a:p>
                      <a:pPr marL="0" lvl="0" indent="0" algn="l">
                        <a:lnSpc>
                          <a:spcPct val="100000"/>
                        </a:lnSpc>
                        <a:spcAft>
                          <a:spcPct val="0"/>
                        </a:spcAft>
                        <a:buFontTx/>
                        <a:buNone/>
                      </a:pPr>
                      <a:r>
                        <a:rPr lang="en-US" altLang="zh-CN" sz="2400" b="1">
                          <a:cs typeface="Times New Roman" panose="02020603050405020304" charset="0"/>
                        </a:rPr>
                        <a:t>①18 </a:t>
                      </a:r>
                      <a:r>
                        <a:rPr lang="zh-CN" altLang="en-US" sz="2400" b="1">
                          <a:cs typeface="Times New Roman" panose="02020603050405020304" charset="0"/>
                        </a:rPr>
                        <a:t>世纪末</a:t>
                      </a:r>
                      <a:r>
                        <a:rPr lang="en-US" altLang="zh-CN" sz="2400" b="1">
                          <a:cs typeface="Times New Roman" panose="02020603050405020304" charset="0"/>
                        </a:rPr>
                        <a:t>19</a:t>
                      </a:r>
                      <a:r>
                        <a:rPr lang="zh-CN" altLang="en-US" sz="2400" b="1">
                          <a:cs typeface="Times New Roman" panose="02020603050405020304" charset="0"/>
                        </a:rPr>
                        <a:t>世纪初</a:t>
                      </a:r>
                      <a:r>
                        <a:rPr lang="en-US" altLang="zh-CN" sz="2400" b="1">
                          <a:cs typeface="Times New Roman" panose="02020603050405020304" charset="0"/>
                        </a:rPr>
                        <a:t>,</a:t>
                      </a:r>
                      <a:r>
                        <a:rPr lang="zh-CN" altLang="en-US" sz="2400" b="1">
                          <a:solidFill>
                            <a:srgbClr val="0E13D8"/>
                          </a:solidFill>
                          <a:cs typeface="Times New Roman" panose="02020603050405020304" charset="0"/>
                        </a:rPr>
                        <a:t>英、法、俄</a:t>
                      </a:r>
                      <a:r>
                        <a:rPr lang="zh-CN" altLang="en-US" sz="2400" b="1">
                          <a:cs typeface="Times New Roman" panose="02020603050405020304" charset="0"/>
                        </a:rPr>
                        <a:t>等国在奥斯曼帝国扩大势力范围</a:t>
                      </a:r>
                      <a:r>
                        <a:rPr lang="en-US" altLang="zh-CN" sz="2400" b="1">
                          <a:cs typeface="Times New Roman" panose="02020603050405020304" charset="0"/>
                        </a:rPr>
                        <a:t>,</a:t>
                      </a:r>
                      <a:r>
                        <a:rPr lang="zh-CN" altLang="en-US" sz="2400" b="1">
                          <a:cs typeface="Times New Roman" panose="02020603050405020304" charset="0"/>
                        </a:rPr>
                        <a:t>分割领土。</a:t>
                      </a:r>
                      <a:r>
                        <a:rPr lang="zh-CN" altLang="en-US" sz="2400" b="1">
                          <a:solidFill>
                            <a:srgbClr val="FF0000"/>
                          </a:solidFill>
                          <a:cs typeface="Times New Roman" panose="02020603050405020304" charset="0"/>
                        </a:rPr>
                        <a:t>奥斯曼帝国</a:t>
                      </a:r>
                      <a:r>
                        <a:rPr lang="zh-CN" altLang="en-US" sz="2400" b="1">
                          <a:cs typeface="Times New Roman" panose="02020603050405020304" charset="0"/>
                        </a:rPr>
                        <a:t>半殖民地化程度不断加深</a:t>
                      </a:r>
                      <a:endParaRPr lang="zh-CN" altLang="en-US" sz="2400" b="1">
                        <a:cs typeface="Times New Roman" panose="02020603050405020304" charset="0"/>
                      </a:endParaRPr>
                    </a:p>
                    <a:p>
                      <a:pPr marL="0" lvl="0" indent="0" algn="l" eaLnBrk="0" hangingPunct="0">
                        <a:lnSpc>
                          <a:spcPct val="100000"/>
                        </a:lnSpc>
                        <a:spcBef>
                          <a:spcPts val="700"/>
                        </a:spcBef>
                        <a:spcAft>
                          <a:spcPct val="0"/>
                        </a:spcAft>
                        <a:buFontTx/>
                        <a:buNone/>
                      </a:pPr>
                      <a:r>
                        <a:rPr lang="en-US" altLang="zh-CN" sz="2400" b="1">
                          <a:cs typeface="Times New Roman" panose="02020603050405020304" charset="0"/>
                        </a:rPr>
                        <a:t>②</a:t>
                      </a:r>
                      <a:r>
                        <a:rPr lang="zh-CN" altLang="en-US" sz="2400" b="1">
                          <a:solidFill>
                            <a:srgbClr val="0E13D8"/>
                          </a:solidFill>
                          <a:cs typeface="Times New Roman" panose="02020603050405020304" charset="0"/>
                        </a:rPr>
                        <a:t>俄国和英国</a:t>
                      </a:r>
                      <a:r>
                        <a:rPr lang="zh-CN" altLang="en-US" sz="2400" b="1">
                          <a:cs typeface="Times New Roman" panose="02020603050405020304" charset="0"/>
                        </a:rPr>
                        <a:t>不但控制了</a:t>
                      </a:r>
                      <a:r>
                        <a:rPr lang="zh-CN" altLang="en-US" sz="2400" b="1">
                          <a:solidFill>
                            <a:srgbClr val="FF0000"/>
                          </a:solidFill>
                          <a:cs typeface="Times New Roman" panose="02020603050405020304" charset="0"/>
                        </a:rPr>
                        <a:t>伊朗</a:t>
                      </a:r>
                      <a:r>
                        <a:rPr lang="zh-CN" altLang="en-US" sz="2400" b="1">
                          <a:cs typeface="Times New Roman" panose="02020603050405020304" charset="0"/>
                        </a:rPr>
                        <a:t>的经济和内政</a:t>
                      </a:r>
                      <a:r>
                        <a:rPr lang="en-US" altLang="zh-CN" sz="2400" b="1">
                          <a:cs typeface="Times New Roman" panose="02020603050405020304" charset="0"/>
                        </a:rPr>
                        <a:t>,</a:t>
                      </a:r>
                      <a:r>
                        <a:rPr lang="zh-CN" altLang="en-US" sz="2400" b="1">
                          <a:cs typeface="Times New Roman" panose="02020603050405020304" charset="0"/>
                        </a:rPr>
                        <a:t>而且分别在伊朗北部和南部划分</a:t>
                      </a:r>
                      <a:r>
                        <a:rPr lang="zh-CN" altLang="en-US" sz="2400" b="1">
                          <a:solidFill>
                            <a:srgbClr val="FF0000"/>
                          </a:solidFill>
                          <a:sym typeface="+mn-ea"/>
                        </a:rPr>
                        <a:t>势力范围。</a:t>
                      </a:r>
                      <a:endParaRPr lang="zh-CN" altLang="en-US" sz="2400" b="1">
                        <a:cs typeface="Times New Roman" panose="02020603050405020304" charset="0"/>
                      </a:endParaRPr>
                    </a:p>
                  </a:txBody>
                  <a:tcPr marL="109752" marR="109752" marT="54876" marB="54876" vert="horz"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422275">
                <a:tc>
                  <a:txBody>
                    <a:bodyPr wrap="square"/>
                    <a:lstStyle>
                      <a:lvl1pPr marL="171450" lvl="0"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2800" b="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1pPr>
                      <a:lvl2pPr marL="514350" lvl="1"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tabLst>
                          <a:tab pos="1207135" algn="l"/>
                        </a:tabLst>
                        <a:defRPr sz="24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2pPr>
                      <a:lvl3pPr marL="857250" lvl="2"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20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3pPr>
                      <a:lvl4pPr marL="1200150" lvl="3"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18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4pPr>
                      <a:lvl5pPr marL="1543050" lvl="4"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18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5pPr>
                    </a:lstStyle>
                    <a:p>
                      <a:pPr marL="0" lvl="0" indent="0" algn="ctr">
                        <a:buNone/>
                      </a:pPr>
                      <a:r>
                        <a:rPr lang="zh-CN" altLang="en-US" sz="2400" b="1">
                          <a:cs typeface="Times New Roman" panose="02020603050405020304" charset="0"/>
                        </a:rPr>
                        <a:t>东亚</a:t>
                      </a:r>
                      <a:endParaRPr lang="zh-CN" altLang="en-US" sz="2400" b="1">
                        <a:ea typeface="Times New Roman" panose="02020603050405020304" charset="0"/>
                        <a:cs typeface="Times New Roman" panose="02020603050405020304" charset="0"/>
                      </a:endParaRPr>
                    </a:p>
                  </a:txBody>
                  <a:tcPr marL="109752" marR="109752" marT="54876" marB="54876" vert="horz"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wrap="square"/>
                    <a:lstStyle/>
                    <a:p>
                      <a:pPr marL="0" lvl="0" indent="0" algn="ctr">
                        <a:buNone/>
                      </a:pPr>
                      <a:endParaRPr lang="zh-CN" altLang="en-US" sz="2400" b="1">
                        <a:ea typeface="Times New Roman" panose="02020603050405020304" charset="0"/>
                        <a:cs typeface="Times New Roman" panose="02020603050405020304"/>
                      </a:endParaRPr>
                    </a:p>
                  </a:txBody>
                  <a:tcPr marL="109752" marR="109752" marT="54876" marB="54876" vert="horz" anchor="ctr">
                    <a:lnL w="12700" cap="flat" cmpd="sng" algn="ctr">
                      <a:solidFill>
                        <a:schemeClr val="tx1"/>
                      </a:solidFill>
                      <a:prstDash val="solid"/>
                      <a:roun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wrap="square"/>
                    <a:lstStyle>
                      <a:lvl1pPr marL="171450" lvl="0"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2800" b="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1pPr>
                      <a:lvl2pPr marL="514350" lvl="1"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tabLst>
                          <a:tab pos="1207135" algn="l"/>
                        </a:tabLst>
                        <a:defRPr sz="24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2pPr>
                      <a:lvl3pPr marL="857250" lvl="2"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20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3pPr>
                      <a:lvl4pPr marL="1200150" lvl="3"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18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4pPr>
                      <a:lvl5pPr marL="1543050" lvl="4"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18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5pPr>
                    </a:lstStyle>
                    <a:p>
                      <a:pPr marL="0" lvl="0" indent="0" algn="l">
                        <a:lnSpc>
                          <a:spcPct val="100000"/>
                        </a:lnSpc>
                        <a:spcAft>
                          <a:spcPct val="0"/>
                        </a:spcAft>
                        <a:buFontTx/>
                        <a:buNone/>
                      </a:pPr>
                      <a:r>
                        <a:rPr lang="en-US" altLang="zh-CN" sz="2400" b="1">
                          <a:cs typeface="Times New Roman" panose="02020603050405020304" charset="0"/>
                        </a:rPr>
                        <a:t>①</a:t>
                      </a:r>
                      <a:r>
                        <a:rPr lang="zh-CN" altLang="en-US" sz="2400" b="1">
                          <a:cs typeface="Times New Roman" panose="02020603050405020304" charset="0"/>
                        </a:rPr>
                        <a:t>鸦片战争后</a:t>
                      </a:r>
                      <a:r>
                        <a:rPr lang="en-US" altLang="zh-CN" sz="2400" b="1">
                          <a:cs typeface="Times New Roman" panose="02020603050405020304" charset="0"/>
                        </a:rPr>
                        <a:t>,</a:t>
                      </a:r>
                      <a:r>
                        <a:rPr lang="zh-CN" altLang="en-US" sz="2400" b="1">
                          <a:cs typeface="Times New Roman" panose="02020603050405020304" charset="0"/>
                        </a:rPr>
                        <a:t>列强迫使清政府签订了一系列不平等条约</a:t>
                      </a:r>
                      <a:r>
                        <a:rPr lang="en-US" altLang="zh-CN" sz="2400" b="1">
                          <a:cs typeface="Times New Roman" panose="02020603050405020304" charset="0"/>
                        </a:rPr>
                        <a:t>,</a:t>
                      </a:r>
                      <a:r>
                        <a:rPr lang="zh-CN" altLang="en-US" sz="2400" b="1">
                          <a:cs typeface="Times New Roman" panose="02020603050405020304" charset="0"/>
                        </a:rPr>
                        <a:t>使中国逐步沦为</a:t>
                      </a:r>
                      <a:r>
                        <a:rPr lang="zh-CN" altLang="en-US" sz="2400" b="1">
                          <a:solidFill>
                            <a:srgbClr val="FF0000"/>
                          </a:solidFill>
                          <a:sym typeface="+mn-ea"/>
                        </a:rPr>
                        <a:t>半殖民地半封建社会</a:t>
                      </a:r>
                      <a:endParaRPr lang="zh-CN" altLang="en-US" sz="2400" b="1">
                        <a:solidFill>
                          <a:srgbClr val="FF0000"/>
                        </a:solidFill>
                        <a:latin typeface="宋体" panose="02010600030101010101" pitchFamily="2" charset="-122"/>
                        <a:ea typeface="宋体" panose="02010600030101010101" pitchFamily="2" charset="-122"/>
                        <a:sym typeface="+mn-ea"/>
                      </a:endParaRPr>
                    </a:p>
                    <a:p>
                      <a:pPr marL="0" lvl="0" indent="0" algn="l">
                        <a:lnSpc>
                          <a:spcPct val="120000"/>
                        </a:lnSpc>
                        <a:spcBef>
                          <a:spcPts val="600"/>
                        </a:spcBef>
                        <a:spcAft>
                          <a:spcPct val="0"/>
                        </a:spcAft>
                        <a:buFontTx/>
                        <a:buNone/>
                      </a:pPr>
                      <a:r>
                        <a:rPr lang="en-US" altLang="zh-CN" sz="2400" b="1">
                          <a:cs typeface="Times New Roman" panose="02020603050405020304" charset="0"/>
                        </a:rPr>
                        <a:t>②1910 </a:t>
                      </a:r>
                      <a:r>
                        <a:rPr lang="zh-CN" altLang="en-US" sz="2400" b="1">
                          <a:cs typeface="Times New Roman" panose="02020603050405020304" charset="0"/>
                        </a:rPr>
                        <a:t>年</a:t>
                      </a:r>
                      <a:r>
                        <a:rPr lang="en-US" altLang="zh-CN" sz="2400" b="1">
                          <a:cs typeface="Times New Roman" panose="02020603050405020304" charset="0"/>
                        </a:rPr>
                        <a:t>,</a:t>
                      </a:r>
                      <a:r>
                        <a:rPr lang="zh-CN" altLang="en-US" sz="2400" b="1">
                          <a:solidFill>
                            <a:srgbClr val="0E13D8"/>
                          </a:solidFill>
                          <a:cs typeface="Times New Roman" panose="02020603050405020304" charset="0"/>
                        </a:rPr>
                        <a:t>日本</a:t>
                      </a:r>
                      <a:r>
                        <a:rPr lang="zh-CN" altLang="en-US" sz="2400" b="1">
                          <a:cs typeface="Times New Roman" panose="02020603050405020304" charset="0"/>
                        </a:rPr>
                        <a:t>吞并了</a:t>
                      </a:r>
                      <a:r>
                        <a:rPr lang="zh-CN" altLang="en-US" sz="2400" b="1">
                          <a:solidFill>
                            <a:srgbClr val="FF0000"/>
                          </a:solidFill>
                          <a:sym typeface="+mn-ea"/>
                        </a:rPr>
                        <a:t>朝鲜半岛</a:t>
                      </a:r>
                      <a:endParaRPr lang="zh-CN" altLang="en-US" sz="2400" b="1">
                        <a:cs typeface="Times New Roman" panose="02020603050405020304"/>
                      </a:endParaRPr>
                    </a:p>
                  </a:txBody>
                  <a:tcPr marL="109752" marR="109752" marT="54876" marB="54876" vert="horz"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cxnSp>
        <p:nvCxnSpPr>
          <p:cNvPr id="2" name="直接连接符 1"/>
          <p:cNvCxnSpPr/>
          <p:nvPr/>
        </p:nvCxnSpPr>
        <p:spPr>
          <a:xfrm>
            <a:off x="1804670" y="1743710"/>
            <a:ext cx="10011410" cy="254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1811020" y="2552700"/>
            <a:ext cx="10015220" cy="1333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1807845" y="3103880"/>
            <a:ext cx="10008235" cy="508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V="1">
            <a:off x="1801495" y="4459605"/>
            <a:ext cx="10008235" cy="508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1785620" y="6148705"/>
            <a:ext cx="10008235" cy="508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文本框 7"/>
          <p:cNvSpPr txBox="1"/>
          <p:nvPr/>
        </p:nvSpPr>
        <p:spPr>
          <a:xfrm>
            <a:off x="2027555" y="1074420"/>
            <a:ext cx="840105" cy="497205"/>
          </a:xfrm>
          <a:prstGeom prst="rect">
            <a:avLst/>
          </a:prstGeom>
          <a:noFill/>
        </p:spPr>
        <p:txBody>
          <a:bodyPr wrap="square" rtlCol="0" anchor="t">
            <a:spAutoFit/>
          </a:bodyPr>
          <a:lstStyle/>
          <a:p>
            <a:pPr>
              <a:lnSpc>
                <a:spcPct val="110000"/>
              </a:lnSpc>
              <a:spcBef>
                <a:spcPct val="0"/>
              </a:spcBef>
              <a:spcAft>
                <a:spcPct val="0"/>
              </a:spcAft>
            </a:pPr>
            <a:r>
              <a:rPr lang="zh-CN" altLang="en-US" sz="2400" b="1">
                <a:solidFill>
                  <a:srgbClr val="0E13D8"/>
                </a:solidFill>
                <a:latin typeface="宋体" panose="02010600030101010101" pitchFamily="2" charset="-122"/>
                <a:ea typeface="宋体" panose="02010600030101010101" pitchFamily="2" charset="-122"/>
                <a:cs typeface="楷体" panose="02010609060101010101" charset="-122"/>
              </a:rPr>
              <a:t>荷兰</a:t>
            </a:r>
            <a:endParaRPr lang="zh-CN" altLang="en-US" sz="2400" b="1">
              <a:solidFill>
                <a:srgbClr val="0E13D8"/>
              </a:solidFill>
              <a:latin typeface="宋体" panose="02010600030101010101" pitchFamily="2" charset="-122"/>
              <a:ea typeface="宋体" panose="02010600030101010101" pitchFamily="2" charset="-122"/>
              <a:cs typeface="楷体" panose="02010609060101010101" charset="-122"/>
            </a:endParaRPr>
          </a:p>
        </p:txBody>
      </p:sp>
      <p:sp>
        <p:nvSpPr>
          <p:cNvPr id="9" name="文本框 8"/>
          <p:cNvSpPr txBox="1"/>
          <p:nvPr/>
        </p:nvSpPr>
        <p:spPr>
          <a:xfrm>
            <a:off x="2049780" y="1901190"/>
            <a:ext cx="795020" cy="497205"/>
          </a:xfrm>
          <a:prstGeom prst="rect">
            <a:avLst/>
          </a:prstGeom>
          <a:noFill/>
        </p:spPr>
        <p:txBody>
          <a:bodyPr wrap="none" rtlCol="0" anchor="t">
            <a:spAutoFit/>
          </a:bodyPr>
          <a:lstStyle/>
          <a:p>
            <a:pPr>
              <a:lnSpc>
                <a:spcPct val="110000"/>
              </a:lnSpc>
              <a:spcBef>
                <a:spcPct val="0"/>
              </a:spcBef>
              <a:spcAft>
                <a:spcPct val="0"/>
              </a:spcAft>
            </a:pPr>
            <a:r>
              <a:rPr lang="zh-CN" altLang="en-US" sz="2400" b="1">
                <a:solidFill>
                  <a:srgbClr val="0E13D8"/>
                </a:solidFill>
                <a:latin typeface="宋体" panose="02010600030101010101" pitchFamily="2" charset="-122"/>
                <a:ea typeface="宋体" panose="02010600030101010101" pitchFamily="2" charset="-122"/>
                <a:cs typeface="Times New Roman" panose="02020603050405020304" charset="0"/>
                <a:sym typeface="+mn-ea"/>
              </a:rPr>
              <a:t>英国</a:t>
            </a:r>
            <a:endParaRPr lang="zh-CN" altLang="en-US" sz="2400" b="1">
              <a:solidFill>
                <a:srgbClr val="0E13D8"/>
              </a:solidFill>
              <a:latin typeface="宋体" panose="02010600030101010101" pitchFamily="2" charset="-122"/>
              <a:ea typeface="宋体" panose="02010600030101010101" pitchFamily="2" charset="-122"/>
              <a:cs typeface="Times New Roman" panose="02020603050405020304" charset="0"/>
              <a:sym typeface="+mn-ea"/>
            </a:endParaRPr>
          </a:p>
        </p:txBody>
      </p:sp>
      <p:sp>
        <p:nvSpPr>
          <p:cNvPr id="10" name="文本框 9"/>
          <p:cNvSpPr txBox="1"/>
          <p:nvPr/>
        </p:nvSpPr>
        <p:spPr>
          <a:xfrm>
            <a:off x="2027555" y="2588895"/>
            <a:ext cx="795020" cy="497205"/>
          </a:xfrm>
          <a:prstGeom prst="rect">
            <a:avLst/>
          </a:prstGeom>
          <a:noFill/>
        </p:spPr>
        <p:txBody>
          <a:bodyPr wrap="none" rtlCol="0" anchor="t">
            <a:spAutoFit/>
          </a:bodyPr>
          <a:lstStyle/>
          <a:p>
            <a:pPr>
              <a:lnSpc>
                <a:spcPct val="110000"/>
              </a:lnSpc>
              <a:spcBef>
                <a:spcPct val="0"/>
              </a:spcBef>
              <a:spcAft>
                <a:spcPct val="0"/>
              </a:spcAft>
            </a:pPr>
            <a:r>
              <a:rPr lang="zh-CN" altLang="en-US" sz="2400" b="1">
                <a:solidFill>
                  <a:srgbClr val="0E13D8"/>
                </a:solidFill>
                <a:latin typeface="宋体" panose="02010600030101010101" pitchFamily="2" charset="-122"/>
                <a:ea typeface="宋体" panose="02010600030101010101" pitchFamily="2" charset="-122"/>
                <a:cs typeface="Times New Roman" panose="02020603050405020304" charset="0"/>
                <a:sym typeface="+mn-ea"/>
              </a:rPr>
              <a:t>法国</a:t>
            </a:r>
            <a:endParaRPr lang="zh-CN" altLang="en-US" sz="2400">
              <a:latin typeface="宋体" panose="02010600030101010101" pitchFamily="2" charset="-122"/>
              <a:ea typeface="宋体" panose="02010600030101010101" pitchFamily="2" charset="-122"/>
              <a:cs typeface="楷体" panose="02010609060101010101" charset="-122"/>
            </a:endParaRPr>
          </a:p>
        </p:txBody>
      </p:sp>
      <p:sp>
        <p:nvSpPr>
          <p:cNvPr id="11" name="文本框 10"/>
          <p:cNvSpPr txBox="1"/>
          <p:nvPr/>
        </p:nvSpPr>
        <p:spPr>
          <a:xfrm>
            <a:off x="2027555" y="3149600"/>
            <a:ext cx="795020" cy="497205"/>
          </a:xfrm>
          <a:prstGeom prst="rect">
            <a:avLst/>
          </a:prstGeom>
          <a:noFill/>
        </p:spPr>
        <p:txBody>
          <a:bodyPr wrap="none" rtlCol="0" anchor="t">
            <a:spAutoFit/>
          </a:bodyPr>
          <a:lstStyle/>
          <a:p>
            <a:pPr>
              <a:lnSpc>
                <a:spcPct val="110000"/>
              </a:lnSpc>
              <a:spcBef>
                <a:spcPct val="0"/>
              </a:spcBef>
              <a:spcAft>
                <a:spcPct val="0"/>
              </a:spcAft>
            </a:pPr>
            <a:r>
              <a:rPr lang="zh-CN" altLang="en-US" sz="2400" b="1">
                <a:solidFill>
                  <a:srgbClr val="0E13D8"/>
                </a:solidFill>
                <a:latin typeface="宋体" panose="02010600030101010101" pitchFamily="2" charset="-122"/>
                <a:ea typeface="宋体" panose="02010600030101010101" pitchFamily="2" charset="-122"/>
                <a:cs typeface="Times New Roman" panose="02020603050405020304" charset="0"/>
                <a:sym typeface="+mn-ea"/>
              </a:rPr>
              <a:t>美国</a:t>
            </a:r>
            <a:endParaRPr lang="zh-CN" altLang="en-US" sz="2400">
              <a:latin typeface="宋体" panose="02010600030101010101" pitchFamily="2" charset="-122"/>
              <a:ea typeface="宋体" panose="02010600030101010101" pitchFamily="2" charset="-122"/>
              <a:cs typeface="楷体" panose="02010609060101010101" charset="-122"/>
            </a:endParaRPr>
          </a:p>
        </p:txBody>
      </p:sp>
      <p:sp>
        <p:nvSpPr>
          <p:cNvPr id="12" name="文本框 11"/>
          <p:cNvSpPr txBox="1"/>
          <p:nvPr/>
        </p:nvSpPr>
        <p:spPr>
          <a:xfrm>
            <a:off x="1874520" y="3646805"/>
            <a:ext cx="1146810" cy="835025"/>
          </a:xfrm>
          <a:prstGeom prst="rect">
            <a:avLst/>
          </a:prstGeom>
          <a:noFill/>
        </p:spPr>
        <p:txBody>
          <a:bodyPr wrap="square" rtlCol="0" anchor="t">
            <a:spAutoFit/>
          </a:bodyPr>
          <a:lstStyle/>
          <a:p>
            <a:pPr>
              <a:lnSpc>
                <a:spcPct val="110000"/>
              </a:lnSpc>
              <a:spcBef>
                <a:spcPct val="0"/>
              </a:spcBef>
              <a:spcAft>
                <a:spcPct val="0"/>
              </a:spcAft>
            </a:pPr>
            <a:r>
              <a:rPr lang="zh-CN" altLang="en-US" sz="2200" b="1">
                <a:solidFill>
                  <a:srgbClr val="0E13D8"/>
                </a:solidFill>
                <a:latin typeface="宋体" panose="02010600030101010101" pitchFamily="2" charset="-122"/>
                <a:ea typeface="宋体" panose="02010600030101010101" pitchFamily="2" charset="-122"/>
                <a:cs typeface="Times New Roman" panose="02020603050405020304" charset="0"/>
                <a:sym typeface="+mn-ea"/>
              </a:rPr>
              <a:t>英、法、俄等</a:t>
            </a:r>
            <a:endParaRPr lang="zh-CN" altLang="en-US" sz="2200" b="1">
              <a:solidFill>
                <a:srgbClr val="0E13D8"/>
              </a:solidFill>
              <a:latin typeface="宋体" panose="02010600030101010101" pitchFamily="2" charset="-122"/>
              <a:ea typeface="宋体" panose="02010600030101010101" pitchFamily="2" charset="-122"/>
              <a:cs typeface="Times New Roman" panose="02020603050405020304" charset="0"/>
              <a:sym typeface="+mn-ea"/>
            </a:endParaRPr>
          </a:p>
        </p:txBody>
      </p:sp>
      <p:sp>
        <p:nvSpPr>
          <p:cNvPr id="13" name="文本框 12"/>
          <p:cNvSpPr txBox="1"/>
          <p:nvPr/>
        </p:nvSpPr>
        <p:spPr>
          <a:xfrm>
            <a:off x="2027555" y="4427220"/>
            <a:ext cx="795020" cy="902970"/>
          </a:xfrm>
          <a:prstGeom prst="rect">
            <a:avLst/>
          </a:prstGeom>
          <a:noFill/>
        </p:spPr>
        <p:txBody>
          <a:bodyPr wrap="none" rtlCol="0" anchor="t">
            <a:spAutoFit/>
          </a:bodyPr>
          <a:lstStyle/>
          <a:p>
            <a:pPr>
              <a:lnSpc>
                <a:spcPct val="110000"/>
              </a:lnSpc>
              <a:spcBef>
                <a:spcPct val="0"/>
              </a:spcBef>
              <a:spcAft>
                <a:spcPct val="0"/>
              </a:spcAft>
            </a:pPr>
            <a:r>
              <a:rPr lang="zh-CN" altLang="en-US" sz="2400" b="1">
                <a:solidFill>
                  <a:srgbClr val="0E13D8"/>
                </a:solidFill>
                <a:latin typeface="宋体" panose="02010600030101010101" pitchFamily="2" charset="-122"/>
                <a:ea typeface="宋体" panose="02010600030101010101" pitchFamily="2" charset="-122"/>
                <a:cs typeface="Times New Roman" panose="02020603050405020304" charset="0"/>
                <a:sym typeface="+mn-ea"/>
              </a:rPr>
              <a:t>俄国</a:t>
            </a:r>
            <a:endParaRPr lang="zh-CN" altLang="en-US" sz="2400" b="1">
              <a:solidFill>
                <a:srgbClr val="0E13D8"/>
              </a:solidFill>
              <a:latin typeface="宋体" panose="02010600030101010101" pitchFamily="2" charset="-122"/>
              <a:ea typeface="宋体" panose="02010600030101010101" pitchFamily="2" charset="-122"/>
              <a:cs typeface="Times New Roman" panose="02020603050405020304" charset="0"/>
              <a:sym typeface="+mn-ea"/>
            </a:endParaRPr>
          </a:p>
          <a:p>
            <a:pPr>
              <a:lnSpc>
                <a:spcPct val="110000"/>
              </a:lnSpc>
              <a:spcBef>
                <a:spcPct val="0"/>
              </a:spcBef>
              <a:spcAft>
                <a:spcPct val="0"/>
              </a:spcAft>
            </a:pPr>
            <a:r>
              <a:rPr lang="zh-CN" altLang="en-US" sz="2400" b="1">
                <a:solidFill>
                  <a:srgbClr val="0E13D8"/>
                </a:solidFill>
                <a:latin typeface="宋体" panose="02010600030101010101" pitchFamily="2" charset="-122"/>
                <a:ea typeface="宋体" panose="02010600030101010101" pitchFamily="2" charset="-122"/>
                <a:cs typeface="Times New Roman" panose="02020603050405020304" charset="0"/>
                <a:sym typeface="+mn-ea"/>
              </a:rPr>
              <a:t>英国</a:t>
            </a:r>
            <a:endParaRPr lang="zh-CN" altLang="en-US" sz="2400">
              <a:latin typeface="宋体" panose="02010600030101010101" pitchFamily="2" charset="-122"/>
              <a:ea typeface="宋体" panose="02010600030101010101" pitchFamily="2" charset="-122"/>
              <a:cs typeface="楷体" panose="02010609060101010101" charset="-122"/>
            </a:endParaRPr>
          </a:p>
        </p:txBody>
      </p:sp>
      <p:sp>
        <p:nvSpPr>
          <p:cNvPr id="14" name="文本框 13"/>
          <p:cNvSpPr txBox="1"/>
          <p:nvPr/>
        </p:nvSpPr>
        <p:spPr>
          <a:xfrm>
            <a:off x="2027555" y="6148705"/>
            <a:ext cx="795020" cy="497205"/>
          </a:xfrm>
          <a:prstGeom prst="rect">
            <a:avLst/>
          </a:prstGeom>
          <a:noFill/>
        </p:spPr>
        <p:txBody>
          <a:bodyPr wrap="none" rtlCol="0" anchor="t">
            <a:spAutoFit/>
          </a:bodyPr>
          <a:lstStyle/>
          <a:p>
            <a:pPr>
              <a:lnSpc>
                <a:spcPct val="110000"/>
              </a:lnSpc>
              <a:spcBef>
                <a:spcPct val="0"/>
              </a:spcBef>
              <a:spcAft>
                <a:spcPct val="0"/>
              </a:spcAft>
            </a:pPr>
            <a:r>
              <a:rPr lang="zh-CN" altLang="en-US" sz="2400" b="1">
                <a:solidFill>
                  <a:srgbClr val="0E13D8"/>
                </a:solidFill>
                <a:latin typeface="宋体" panose="02010600030101010101" pitchFamily="2" charset="-122"/>
                <a:ea typeface="宋体" panose="02010600030101010101" pitchFamily="2" charset="-122"/>
                <a:cs typeface="Times New Roman" panose="02020603050405020304" charset="0"/>
                <a:sym typeface="+mn-ea"/>
              </a:rPr>
              <a:t>日本</a:t>
            </a:r>
            <a:endParaRPr lang="zh-CN" altLang="en-US" sz="2400">
              <a:latin typeface="宋体" panose="02010600030101010101" pitchFamily="2" charset="-122"/>
              <a:ea typeface="宋体" panose="02010600030101010101" pitchFamily="2" charset="-122"/>
              <a:cs typeface="楷体" panose="02010609060101010101" charset="-122"/>
            </a:endParaRPr>
          </a:p>
        </p:txBody>
      </p:sp>
      <p:sp>
        <p:nvSpPr>
          <p:cNvPr id="15" name="文本框 14"/>
          <p:cNvSpPr txBox="1"/>
          <p:nvPr/>
        </p:nvSpPr>
        <p:spPr>
          <a:xfrm>
            <a:off x="2027555" y="5490845"/>
            <a:ext cx="795020" cy="497205"/>
          </a:xfrm>
          <a:prstGeom prst="rect">
            <a:avLst/>
          </a:prstGeom>
          <a:noFill/>
        </p:spPr>
        <p:txBody>
          <a:bodyPr wrap="none" rtlCol="0" anchor="t">
            <a:spAutoFit/>
          </a:bodyPr>
          <a:lstStyle/>
          <a:p>
            <a:pPr>
              <a:lnSpc>
                <a:spcPct val="110000"/>
              </a:lnSpc>
              <a:spcBef>
                <a:spcPct val="0"/>
              </a:spcBef>
              <a:spcAft>
                <a:spcPct val="0"/>
              </a:spcAft>
            </a:pPr>
            <a:r>
              <a:rPr lang="zh-CN" altLang="en-US" sz="2400" b="1">
                <a:solidFill>
                  <a:srgbClr val="0E13D8"/>
                </a:solidFill>
                <a:latin typeface="宋体" panose="02010600030101010101" pitchFamily="2" charset="-122"/>
                <a:ea typeface="宋体" panose="02010600030101010101" pitchFamily="2" charset="-122"/>
                <a:cs typeface="楷体" panose="02010609060101010101" charset="-122"/>
              </a:rPr>
              <a:t>列强</a:t>
            </a:r>
            <a:endParaRPr lang="zh-CN" altLang="en-US" sz="2400" b="1">
              <a:solidFill>
                <a:srgbClr val="0E13D8"/>
              </a:solidFill>
              <a:latin typeface="宋体" panose="02010600030101010101" pitchFamily="2" charset="-122"/>
              <a:ea typeface="宋体" panose="02010600030101010101" pitchFamily="2" charset="-122"/>
              <a:cs typeface="楷体" panose="02010609060101010101" charset="-122"/>
            </a:endParaRPr>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539115" y="539750"/>
            <a:ext cx="8168005" cy="3510280"/>
          </a:xfrm>
          <a:prstGeom prst="rect">
            <a:avLst/>
          </a:prstGeom>
          <a:noFill/>
        </p:spPr>
        <p:txBody>
          <a:bodyPr wrap="square" rtlCol="0" anchor="t">
            <a:spAutoFit/>
          </a:bodyPr>
          <a:lstStyle/>
          <a:p>
            <a:pPr>
              <a:lnSpc>
                <a:spcPct val="110000"/>
              </a:lnSpc>
              <a:spcBef>
                <a:spcPct val="0"/>
              </a:spcBef>
              <a:spcAft>
                <a:spcPct val="0"/>
              </a:spcAft>
            </a:pPr>
            <a:r>
              <a:rPr lang="en-US" altLang="zh-CN" sz="2200">
                <a:latin typeface="楷体" panose="02010609060101010101" charset="-122"/>
                <a:ea typeface="楷体" panose="02010609060101010101" charset="-122"/>
                <a:cs typeface="楷体" panose="02010609060101010101" charset="-122"/>
                <a:sym typeface="+mn-ea"/>
              </a:rPr>
              <a:t>   </a:t>
            </a:r>
            <a:r>
              <a:rPr lang="zh-CN" altLang="en-US" sz="2000">
                <a:latin typeface="楷体" panose="02010609060101010101" charset="-122"/>
                <a:ea typeface="楷体" panose="02010609060101010101" charset="-122"/>
                <a:cs typeface="楷体" panose="02010609060101010101" charset="-122"/>
                <a:sym typeface="+mn-ea"/>
              </a:rPr>
              <a:t>英国把印度变为殖民地后，继续侵略</a:t>
            </a:r>
            <a:r>
              <a:rPr lang="zh-CN" altLang="en-US" sz="2000">
                <a:solidFill>
                  <a:srgbClr val="FF0000"/>
                </a:solidFill>
                <a:latin typeface="楷体" panose="02010609060101010101" charset="-122"/>
                <a:ea typeface="楷体" panose="02010609060101010101" charset="-122"/>
                <a:cs typeface="楷体" panose="02010609060101010101" charset="-122"/>
                <a:sym typeface="+mn-ea"/>
              </a:rPr>
              <a:t>南亚</a:t>
            </a:r>
            <a:r>
              <a:rPr lang="zh-CN" altLang="en-US" sz="2000">
                <a:latin typeface="楷体" panose="02010609060101010101" charset="-122"/>
                <a:ea typeface="楷体" panose="02010609060101010101" charset="-122"/>
                <a:cs typeface="楷体" panose="02010609060101010101" charset="-122"/>
                <a:sym typeface="+mn-ea"/>
              </a:rPr>
              <a:t>其他地区。1886年英国把缅甸划为英属印度的一个省，此举基本完成了对南亚的征服。英属印度统辖的范围几乎覆盖了整个南亚次大陆和部分</a:t>
            </a:r>
            <a:r>
              <a:rPr lang="zh-CN" altLang="en-US" sz="2000">
                <a:solidFill>
                  <a:srgbClr val="FF0000"/>
                </a:solidFill>
                <a:latin typeface="楷体" panose="02010609060101010101" charset="-122"/>
                <a:ea typeface="楷体" panose="02010609060101010101" charset="-122"/>
                <a:cs typeface="楷体" panose="02010609060101010101" charset="-122"/>
                <a:sym typeface="+mn-ea"/>
              </a:rPr>
              <a:t>东南亚</a:t>
            </a:r>
            <a:r>
              <a:rPr lang="zh-CN" altLang="en-US" sz="2000">
                <a:latin typeface="楷体" panose="02010609060101010101" charset="-122"/>
                <a:ea typeface="楷体" panose="02010609060101010101" charset="-122"/>
                <a:cs typeface="楷体" panose="02010609060101010101" charset="-122"/>
                <a:sym typeface="+mn-ea"/>
              </a:rPr>
              <a:t>地区，包括今天的印度、巴基斯坦、孟加拉、斯里兰卡、缅甸、马来西亚和新加坡。</a:t>
            </a:r>
            <a:endParaRPr lang="zh-CN" altLang="en-US" sz="2000">
              <a:latin typeface="楷体" panose="02010609060101010101" charset="-122"/>
              <a:ea typeface="楷体" panose="02010609060101010101" charset="-122"/>
              <a:cs typeface="楷体" panose="02010609060101010101" charset="-122"/>
              <a:sym typeface="+mn-ea"/>
            </a:endParaRPr>
          </a:p>
          <a:p>
            <a:pPr>
              <a:lnSpc>
                <a:spcPct val="110000"/>
              </a:lnSpc>
              <a:spcBef>
                <a:spcPct val="0"/>
              </a:spcBef>
              <a:spcAft>
                <a:spcPct val="0"/>
              </a:spcAft>
            </a:pPr>
            <a:r>
              <a:rPr lang="zh-CN" altLang="en-US" sz="2000">
                <a:latin typeface="楷体" panose="02010609060101010101" charset="-122"/>
                <a:ea typeface="楷体" panose="02010609060101010101" charset="-122"/>
                <a:cs typeface="楷体" panose="02010609060101010101" charset="-122"/>
                <a:sym typeface="+mn-ea"/>
              </a:rPr>
              <a:t>   在</a:t>
            </a:r>
            <a:r>
              <a:rPr lang="zh-CN" altLang="en-US" sz="2000">
                <a:solidFill>
                  <a:srgbClr val="FF0000"/>
                </a:solidFill>
                <a:latin typeface="楷体" panose="02010609060101010101" charset="-122"/>
                <a:ea typeface="楷体" panose="02010609060101010101" charset="-122"/>
                <a:cs typeface="楷体" panose="02010609060101010101" charset="-122"/>
                <a:sym typeface="+mn-ea"/>
              </a:rPr>
              <a:t>东亚</a:t>
            </a:r>
            <a:r>
              <a:rPr lang="zh-CN" altLang="en-US" sz="2000">
                <a:latin typeface="楷体" panose="02010609060101010101" charset="-122"/>
                <a:ea typeface="楷体" panose="02010609060101010101" charset="-122"/>
                <a:cs typeface="楷体" panose="02010609060101010101" charset="-122"/>
                <a:sym typeface="+mn-ea"/>
              </a:rPr>
              <a:t>，中国是列强争夺的最大目标。早在179</a:t>
            </a:r>
            <a:r>
              <a:rPr lang="en-US" altLang="zh-CN" sz="2000">
                <a:latin typeface="楷体" panose="02010609060101010101" charset="-122"/>
                <a:ea typeface="楷体" panose="02010609060101010101" charset="-122"/>
                <a:cs typeface="楷体" panose="02010609060101010101" charset="-122"/>
                <a:sym typeface="+mn-ea"/>
              </a:rPr>
              <a:t>2</a:t>
            </a:r>
            <a:r>
              <a:rPr lang="zh-CN" altLang="en-US" sz="2000">
                <a:latin typeface="楷体" panose="02010609060101010101" charset="-122"/>
                <a:ea typeface="楷体" panose="02010609060101010101" charset="-122"/>
                <a:cs typeface="楷体" panose="02010609060101010101" charset="-122"/>
                <a:sym typeface="+mn-ea"/>
              </a:rPr>
              <a:t>年，英国就派使节马戛尔尼出使中国，要求开放港口和商埠，并按照西方近代国际法观念与中国建立“正常”的外交关系，遭到中国政府的拒绝。1808年，英国兵船进犯中国东南沿海，被中国水师击退。英国政府支持并庇护本国商人向中国非法走私鸦片，牟取暴利，并以清朝钦差大臣林则徐在广州厉行销烟为借口，于18</a:t>
            </a:r>
            <a:r>
              <a:rPr lang="en-US" altLang="zh-CN" sz="2000">
                <a:latin typeface="楷体" panose="02010609060101010101" charset="-122"/>
                <a:ea typeface="楷体" panose="02010609060101010101" charset="-122"/>
                <a:cs typeface="楷体" panose="02010609060101010101" charset="-122"/>
                <a:sym typeface="+mn-ea"/>
              </a:rPr>
              <a:t>4</a:t>
            </a:r>
            <a:r>
              <a:rPr lang="zh-CN" altLang="en-US" sz="2000">
                <a:latin typeface="楷体" panose="02010609060101010101" charset="-122"/>
                <a:ea typeface="楷体" panose="02010609060101010101" charset="-122"/>
                <a:cs typeface="楷体" panose="02010609060101010101" charset="-122"/>
                <a:sym typeface="+mn-ea"/>
              </a:rPr>
              <a:t>0年发动了鸦片战争。</a:t>
            </a:r>
            <a:endParaRPr lang="zh-CN" altLang="en-US" sz="2000">
              <a:latin typeface="楷体" panose="02010609060101010101" charset="-122"/>
              <a:ea typeface="楷体" panose="02010609060101010101" charset="-122"/>
              <a:cs typeface="楷体" panose="02010609060101010101" charset="-122"/>
            </a:endParaRPr>
          </a:p>
        </p:txBody>
      </p:sp>
      <p:sp>
        <p:nvSpPr>
          <p:cNvPr id="3" name="文本框 2"/>
          <p:cNvSpPr txBox="1"/>
          <p:nvPr/>
        </p:nvSpPr>
        <p:spPr>
          <a:xfrm>
            <a:off x="539115" y="4050030"/>
            <a:ext cx="11421745" cy="2494280"/>
          </a:xfrm>
          <a:prstGeom prst="rect">
            <a:avLst/>
          </a:prstGeom>
          <a:noFill/>
        </p:spPr>
        <p:txBody>
          <a:bodyPr wrap="square" rtlCol="0" anchor="t">
            <a:spAutoFit/>
          </a:bodyPr>
          <a:lstStyle/>
          <a:p>
            <a:pPr>
              <a:lnSpc>
                <a:spcPct val="110000"/>
              </a:lnSpc>
              <a:spcBef>
                <a:spcPct val="0"/>
              </a:spcBef>
              <a:spcAft>
                <a:spcPct val="0"/>
              </a:spcAft>
            </a:pPr>
            <a:r>
              <a:rPr lang="en-US" altLang="zh-CN" sz="2200">
                <a:effectLst/>
                <a:latin typeface="楷体" panose="02010609060101010101" charset="-122"/>
                <a:ea typeface="楷体" panose="02010609060101010101" charset="-122"/>
                <a:cs typeface="楷体" panose="02010609060101010101" charset="-122"/>
                <a:sym typeface="+mn-ea"/>
              </a:rPr>
              <a:t>  </a:t>
            </a:r>
            <a:r>
              <a:rPr lang="en-US" altLang="zh-CN" sz="2000">
                <a:effectLst/>
                <a:latin typeface="楷体" panose="02010609060101010101" charset="-122"/>
                <a:ea typeface="楷体" panose="02010609060101010101" charset="-122"/>
                <a:cs typeface="楷体" panose="02010609060101010101" charset="-122"/>
                <a:sym typeface="+mn-ea"/>
              </a:rPr>
              <a:t> </a:t>
            </a:r>
            <a:r>
              <a:rPr lang="zh-CN" altLang="en-US" sz="2000">
                <a:effectLst/>
                <a:latin typeface="楷体" panose="02010609060101010101" charset="-122"/>
                <a:ea typeface="楷体" panose="02010609060101010101" charset="-122"/>
                <a:cs typeface="楷体" panose="02010609060101010101" charset="-122"/>
                <a:sym typeface="+mn-ea"/>
              </a:rPr>
              <a:t>1842年，清政府被迫与英国签订《南京条约》，中国割让香港岛给英国，开放广州、厦门、福州、宁波、上海等港口通商，并允许英商自由贸易，由此揭开了列强通过不平等条约奴役中国的序幕。随后，其他列强纷纷效仿。1844年美国与法国通过迫使中国政府签署《中美望厦条约》和《中法黄埔条约》，不仅获得了同英国一样的特权，还攫取了更多利益。1856年，英法发动第二次鸦片战争，通过签订《天津条约》和《北京条约》，进一步扩大了在华权益。从1859年开始，英国人开始作为中国海关总税务司，执掌中国海关大权69年，为帝国主义的经济入侵和干预中国内政提供了方便。1897年法国强迫清政府同意“永不将海南岛让与任何他国”。</a:t>
            </a:r>
            <a:endParaRPr lang="zh-CN" altLang="en-US" sz="2000">
              <a:effectLst/>
              <a:latin typeface="楷体" panose="02010609060101010101" charset="-122"/>
              <a:ea typeface="楷体" panose="02010609060101010101" charset="-122"/>
              <a:cs typeface="楷体" panose="02010609060101010101" charset="-122"/>
            </a:endParaRPr>
          </a:p>
        </p:txBody>
      </p:sp>
      <p:sp>
        <p:nvSpPr>
          <p:cNvPr id="4" name="文本框 3"/>
          <p:cNvSpPr txBox="1"/>
          <p:nvPr/>
        </p:nvSpPr>
        <p:spPr>
          <a:xfrm>
            <a:off x="354330" y="94615"/>
            <a:ext cx="5171440" cy="462915"/>
          </a:xfrm>
          <a:prstGeom prst="rect">
            <a:avLst/>
          </a:prstGeom>
          <a:solidFill>
            <a:srgbClr val="00B050"/>
          </a:solidFill>
        </p:spPr>
        <p:txBody>
          <a:bodyPr wrap="square" rtlCol="0" anchor="t">
            <a:spAutoFit/>
          </a:bodyPr>
          <a:lstStyle/>
          <a:p>
            <a:pPr>
              <a:lnSpc>
                <a:spcPct val="110000"/>
              </a:lnSpc>
              <a:spcBef>
                <a:spcPct val="0"/>
              </a:spcBef>
              <a:spcAft>
                <a:spcPct val="0"/>
              </a:spcAft>
            </a:pPr>
            <a:r>
              <a:rPr lang="zh-CN" altLang="en-US" sz="2200">
                <a:latin typeface="楷体" panose="02010609060101010101" charset="-122"/>
                <a:ea typeface="楷体" panose="02010609060101010101" charset="-122"/>
                <a:cs typeface="楷体" panose="02010609060101010101" charset="-122"/>
              </a:rPr>
              <a:t>【知识拓展】英国在亚洲的殖民扩张</a:t>
            </a:r>
            <a:endParaRPr lang="zh-CN" altLang="en-US" sz="2200">
              <a:latin typeface="楷体" panose="02010609060101010101" charset="-122"/>
              <a:ea typeface="楷体" panose="02010609060101010101" charset="-122"/>
              <a:cs typeface="楷体" panose="02010609060101010101" charset="-122"/>
            </a:endParaRPr>
          </a:p>
        </p:txBody>
      </p:sp>
      <p:pic>
        <p:nvPicPr>
          <p:cNvPr id="5" name="图片 4"/>
          <p:cNvPicPr>
            <a:picLocks noChangeAspect="1"/>
          </p:cNvPicPr>
          <p:nvPr/>
        </p:nvPicPr>
        <p:blipFill>
          <a:blip r:embed="rId1"/>
          <a:stretch>
            <a:fillRect/>
          </a:stretch>
        </p:blipFill>
        <p:spPr>
          <a:xfrm>
            <a:off x="8869680" y="94615"/>
            <a:ext cx="2912110" cy="3854450"/>
          </a:xfrm>
          <a:prstGeom prst="rect">
            <a:avLst/>
          </a:prstGeom>
        </p:spPr>
      </p:pic>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602615" y="154940"/>
            <a:ext cx="6888480" cy="462915"/>
          </a:xfrm>
          <a:prstGeom prst="rect">
            <a:avLst/>
          </a:prstGeom>
          <a:solidFill>
            <a:schemeClr val="accent4">
              <a:lumMod val="40000"/>
              <a:lumOff val="60000"/>
            </a:schemeClr>
          </a:solidFill>
        </p:spPr>
        <p:txBody>
          <a:bodyPr wrap="none" rtlCol="0" anchor="t">
            <a:spAutoFit/>
          </a:bodyPr>
          <a:lstStyle/>
          <a:p>
            <a:pPr>
              <a:lnSpc>
                <a:spcPct val="110000"/>
              </a:lnSpc>
              <a:spcBef>
                <a:spcPct val="0"/>
              </a:spcBef>
              <a:spcAft>
                <a:spcPct val="0"/>
              </a:spcAft>
            </a:pPr>
            <a:r>
              <a:rPr lang="zh-CN" altLang="en-US" sz="2200" b="1">
                <a:solidFill>
                  <a:srgbClr val="FF0000"/>
                </a:solidFill>
                <a:sym typeface="+mn-ea"/>
              </a:rPr>
              <a:t>【知识总结】</a:t>
            </a:r>
            <a:r>
              <a:rPr lang="zh-CN" altLang="en-US" sz="2200" b="1">
                <a:solidFill>
                  <a:schemeClr val="tx1"/>
                </a:solidFill>
                <a:sym typeface="+mn-ea"/>
              </a:rPr>
              <a:t>结合中国近代史分析列强对中国的侵略。</a:t>
            </a:r>
            <a:endParaRPr lang="zh-CN" altLang="en-US" sz="2200" b="1">
              <a:solidFill>
                <a:schemeClr val="tx1"/>
              </a:solidFill>
              <a:latin typeface="楷体" panose="02010609060101010101" charset="-122"/>
              <a:ea typeface="楷体" panose="02010609060101010101" charset="-122"/>
              <a:cs typeface="楷体" panose="02010609060101010101" charset="-122"/>
              <a:sym typeface="+mn-ea"/>
            </a:endParaRPr>
          </a:p>
        </p:txBody>
      </p:sp>
      <p:pic>
        <p:nvPicPr>
          <p:cNvPr id="4" name="图片 3"/>
          <p:cNvPicPr>
            <a:picLocks noChangeAspect="1"/>
          </p:cNvPicPr>
          <p:nvPr/>
        </p:nvPicPr>
        <p:blipFill>
          <a:blip r:embed="rId1"/>
          <a:stretch>
            <a:fillRect/>
          </a:stretch>
        </p:blipFill>
        <p:spPr>
          <a:xfrm>
            <a:off x="457200" y="714375"/>
            <a:ext cx="3588385" cy="2987675"/>
          </a:xfrm>
          <a:prstGeom prst="rect">
            <a:avLst/>
          </a:prstGeom>
        </p:spPr>
      </p:pic>
      <p:pic>
        <p:nvPicPr>
          <p:cNvPr id="3" name="图片 2"/>
          <p:cNvPicPr>
            <a:picLocks noChangeAspect="1"/>
          </p:cNvPicPr>
          <p:nvPr/>
        </p:nvPicPr>
        <p:blipFill>
          <a:blip r:embed="rId2"/>
          <a:stretch>
            <a:fillRect/>
          </a:stretch>
        </p:blipFill>
        <p:spPr>
          <a:xfrm>
            <a:off x="5059680" y="617855"/>
            <a:ext cx="6163945" cy="2938145"/>
          </a:xfrm>
          <a:prstGeom prst="rect">
            <a:avLst/>
          </a:prstGeom>
        </p:spPr>
      </p:pic>
      <p:pic>
        <p:nvPicPr>
          <p:cNvPr id="5" name="图片 4"/>
          <p:cNvPicPr>
            <a:picLocks noChangeAspect="1"/>
          </p:cNvPicPr>
          <p:nvPr/>
        </p:nvPicPr>
        <p:blipFill>
          <a:blip r:embed="rId3"/>
          <a:stretch>
            <a:fillRect/>
          </a:stretch>
        </p:blipFill>
        <p:spPr>
          <a:xfrm>
            <a:off x="457200" y="3702050"/>
            <a:ext cx="3432175" cy="3096260"/>
          </a:xfrm>
          <a:prstGeom prst="rect">
            <a:avLst/>
          </a:prstGeom>
        </p:spPr>
      </p:pic>
      <p:pic>
        <p:nvPicPr>
          <p:cNvPr id="7" name="图片 6"/>
          <p:cNvPicPr>
            <a:picLocks noChangeAspect="1"/>
          </p:cNvPicPr>
          <p:nvPr/>
        </p:nvPicPr>
        <p:blipFill>
          <a:blip r:embed="rId4"/>
          <a:stretch>
            <a:fillRect/>
          </a:stretch>
        </p:blipFill>
        <p:spPr>
          <a:xfrm>
            <a:off x="7259320" y="3702685"/>
            <a:ext cx="4728210" cy="2569845"/>
          </a:xfrm>
          <a:prstGeom prst="rect">
            <a:avLst/>
          </a:prstGeom>
        </p:spPr>
      </p:pic>
      <p:pic>
        <p:nvPicPr>
          <p:cNvPr id="8" name="图片 7"/>
          <p:cNvPicPr>
            <a:picLocks noChangeAspect="1"/>
          </p:cNvPicPr>
          <p:nvPr/>
        </p:nvPicPr>
        <p:blipFill>
          <a:blip r:embed="rId5"/>
          <a:stretch>
            <a:fillRect/>
          </a:stretch>
        </p:blipFill>
        <p:spPr>
          <a:xfrm>
            <a:off x="3829050" y="3768725"/>
            <a:ext cx="3517900" cy="2736850"/>
          </a:xfrm>
          <a:prstGeom prst="rect">
            <a:avLst/>
          </a:prstGeom>
        </p:spPr>
      </p:pic>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13690" y="4446270"/>
            <a:ext cx="6718935" cy="2030095"/>
          </a:xfrm>
          <a:prstGeom prst="rect">
            <a:avLst/>
          </a:prstGeom>
          <a:noFill/>
        </p:spPr>
        <p:txBody>
          <a:bodyPr wrap="square" rtlCol="0" anchor="t">
            <a:spAutoFit/>
          </a:bodyPr>
          <a:lstStyle/>
          <a:p>
            <a:r>
              <a:rPr lang="en-US" altLang="zh-CN" sz="2100" b="1">
                <a:latin typeface="楷体" panose="02010609060101010101" charset="-122"/>
                <a:ea typeface="楷体" panose="02010609060101010101" charset="-122"/>
                <a:cs typeface="楷体" panose="02010609060101010101" charset="-122"/>
              </a:rPr>
              <a:t> </a:t>
            </a:r>
            <a:r>
              <a:rPr lang="zh-CN" altLang="en-US" sz="2100" b="1">
                <a:latin typeface="楷体" panose="02010609060101010101" charset="-122"/>
                <a:ea typeface="楷体" panose="02010609060101010101" charset="-122"/>
                <a:cs typeface="楷体" panose="02010609060101010101" charset="-122"/>
              </a:rPr>
              <a:t>    美国的这一政策，是在承认和维护列强在华租借地和势力范围中的特殊利益和既得权利的前提下，保证各国</a:t>
            </a:r>
            <a:r>
              <a:rPr lang="zh-CN" altLang="en-US" sz="2100" b="1">
                <a:solidFill>
                  <a:srgbClr val="FF0000"/>
                </a:solidFill>
                <a:latin typeface="楷体" panose="02010609060101010101" charset="-122"/>
                <a:ea typeface="楷体" panose="02010609060101010101" charset="-122"/>
                <a:cs typeface="楷体" panose="02010609060101010101" charset="-122"/>
              </a:rPr>
              <a:t>机会均等、利益均沾，</a:t>
            </a:r>
            <a:r>
              <a:rPr lang="zh-CN" altLang="en-US" sz="2100" b="1">
                <a:latin typeface="楷体" panose="02010609060101010101" charset="-122"/>
                <a:ea typeface="楷体" panose="02010609060101010101" charset="-122"/>
                <a:cs typeface="楷体" panose="02010609060101010101" charset="-122"/>
              </a:rPr>
              <a:t>到1900年2月，各列强国家先后表示赞同。</a:t>
            </a:r>
            <a:endParaRPr lang="zh-CN" altLang="en-US" sz="2100" b="1">
              <a:latin typeface="楷体" panose="02010609060101010101" charset="-122"/>
              <a:ea typeface="楷体" panose="02010609060101010101" charset="-122"/>
              <a:cs typeface="楷体" panose="02010609060101010101" charset="-122"/>
            </a:endParaRPr>
          </a:p>
          <a:p>
            <a:r>
              <a:rPr lang="zh-CN" altLang="en-US" sz="2100" b="1">
                <a:latin typeface="楷体" panose="02010609060101010101" charset="-122"/>
                <a:ea typeface="楷体" panose="02010609060101010101" charset="-122"/>
                <a:cs typeface="楷体" panose="02010609060101010101" charset="-122"/>
              </a:rPr>
              <a:t>    门户开放政策标志着列强对华侵略进入新的阶段，列强取得表面一致，形成共同宰割中国的同盟。</a:t>
            </a:r>
            <a:endParaRPr lang="zh-CN" altLang="en-US" sz="2100" b="1">
              <a:latin typeface="楷体" panose="02010609060101010101" charset="-122"/>
              <a:ea typeface="楷体" panose="02010609060101010101" charset="-122"/>
              <a:cs typeface="楷体" panose="02010609060101010101" charset="-122"/>
            </a:endParaRPr>
          </a:p>
        </p:txBody>
      </p:sp>
      <p:pic>
        <p:nvPicPr>
          <p:cNvPr id="1073742862" name="图片 3"/>
          <p:cNvPicPr>
            <a:picLocks noChangeAspect="1"/>
          </p:cNvPicPr>
          <p:nvPr/>
        </p:nvPicPr>
        <p:blipFill>
          <a:blip r:embed="rId1"/>
          <a:stretch>
            <a:fillRect/>
          </a:stretch>
        </p:blipFill>
        <p:spPr>
          <a:xfrm>
            <a:off x="7174865" y="3555365"/>
            <a:ext cx="4848860" cy="3171190"/>
          </a:xfrm>
          <a:prstGeom prst="rect">
            <a:avLst/>
          </a:prstGeom>
          <a:noFill/>
          <a:ln w="9525">
            <a:noFill/>
          </a:ln>
        </p:spPr>
      </p:pic>
      <p:pic>
        <p:nvPicPr>
          <p:cNvPr id="6" name="图片 5"/>
          <p:cNvPicPr>
            <a:picLocks noChangeAspect="1"/>
          </p:cNvPicPr>
          <p:nvPr/>
        </p:nvPicPr>
        <p:blipFill>
          <a:blip r:embed="rId2"/>
          <a:stretch>
            <a:fillRect/>
          </a:stretch>
        </p:blipFill>
        <p:spPr>
          <a:xfrm>
            <a:off x="239395" y="116840"/>
            <a:ext cx="3163570" cy="4065270"/>
          </a:xfrm>
          <a:prstGeom prst="rect">
            <a:avLst/>
          </a:prstGeom>
        </p:spPr>
      </p:pic>
      <p:sp>
        <p:nvSpPr>
          <p:cNvPr id="3" name="文本框 2"/>
          <p:cNvSpPr txBox="1"/>
          <p:nvPr/>
        </p:nvSpPr>
        <p:spPr>
          <a:xfrm>
            <a:off x="3557905" y="116840"/>
            <a:ext cx="8159115" cy="3438525"/>
          </a:xfrm>
          <a:prstGeom prst="rect">
            <a:avLst/>
          </a:prstGeom>
          <a:noFill/>
        </p:spPr>
        <p:txBody>
          <a:bodyPr wrap="square" rtlCol="0" anchor="t">
            <a:spAutoFit/>
          </a:bodyPr>
          <a:lstStyle/>
          <a:p>
            <a:pPr>
              <a:lnSpc>
                <a:spcPct val="110000"/>
              </a:lnSpc>
              <a:spcBef>
                <a:spcPct val="0"/>
              </a:spcBef>
              <a:spcAft>
                <a:spcPct val="0"/>
              </a:spcAft>
            </a:pPr>
            <a:r>
              <a:rPr lang="en-US" altLang="zh-CN" sz="2200" b="1">
                <a:latin typeface="楷体" panose="02010609060101010101" charset="-122"/>
                <a:ea typeface="楷体" panose="02010609060101010101" charset="-122"/>
                <a:cs typeface="楷体" panose="02010609060101010101" charset="-122"/>
                <a:sym typeface="+mn-ea"/>
              </a:rPr>
              <a:t>   </a:t>
            </a:r>
            <a:r>
              <a:rPr lang="zh-CN" altLang="en-US" sz="2200" b="1">
                <a:latin typeface="楷体" panose="02010609060101010101" charset="-122"/>
                <a:ea typeface="楷体" panose="02010609060101010101" charset="-122"/>
                <a:cs typeface="楷体" panose="02010609060101010101" charset="-122"/>
                <a:sym typeface="+mn-ea"/>
              </a:rPr>
              <a:t>19世纪末，列强在中国争划势力范围时，美国正与西班牙争夺古巴和菲律宾，一时无力兼顾中国。美西战争结束后，美国国务卿海</a:t>
            </a:r>
            <a:r>
              <a:rPr lang="zh-CN" altLang="en-US" sz="2200" b="1">
                <a:latin typeface="黑体" panose="02010609060101010101" charset="-122"/>
                <a:ea typeface="黑体" panose="02010609060101010101" charset="-122"/>
                <a:cs typeface="楷体" panose="02010609060101010101" charset="-122"/>
                <a:sym typeface="+mn-ea"/>
              </a:rPr>
              <a:t>·</a:t>
            </a:r>
            <a:r>
              <a:rPr lang="zh-CN" altLang="en-US" sz="2200" b="1">
                <a:latin typeface="楷体" panose="02010609060101010101" charset="-122"/>
                <a:ea typeface="楷体" panose="02010609060101010101" charset="-122"/>
                <a:cs typeface="楷体" panose="02010609060101010101" charset="-122"/>
                <a:sym typeface="+mn-ea"/>
              </a:rPr>
              <a:t>约翰于1899年9月6日提出</a:t>
            </a:r>
            <a:r>
              <a:rPr lang="en-US" altLang="zh-CN" sz="2200" b="1">
                <a:solidFill>
                  <a:srgbClr val="FF0000"/>
                </a:solidFill>
                <a:latin typeface="楷体" panose="02010609060101010101" charset="-122"/>
                <a:ea typeface="楷体" panose="02010609060101010101" charset="-122"/>
                <a:cs typeface="楷体" panose="02010609060101010101" charset="-122"/>
                <a:sym typeface="+mn-ea"/>
              </a:rPr>
              <a:t>“</a:t>
            </a:r>
            <a:r>
              <a:rPr lang="zh-CN" altLang="en-US" sz="2200" b="1">
                <a:solidFill>
                  <a:srgbClr val="FF0000"/>
                </a:solidFill>
                <a:latin typeface="楷体" panose="02010609060101010101" charset="-122"/>
                <a:ea typeface="楷体" panose="02010609060101010101" charset="-122"/>
                <a:cs typeface="楷体" panose="02010609060101010101" charset="-122"/>
                <a:sym typeface="+mn-ea"/>
              </a:rPr>
              <a:t>门户开放</a:t>
            </a:r>
            <a:r>
              <a:rPr lang="en-US" altLang="zh-CN" sz="2200" b="1">
                <a:solidFill>
                  <a:srgbClr val="FF0000"/>
                </a:solidFill>
                <a:latin typeface="楷体" panose="02010609060101010101" charset="-122"/>
                <a:ea typeface="楷体" panose="02010609060101010101" charset="-122"/>
                <a:cs typeface="楷体" panose="02010609060101010101" charset="-122"/>
                <a:sym typeface="+mn-ea"/>
              </a:rPr>
              <a:t>”</a:t>
            </a:r>
            <a:r>
              <a:rPr lang="zh-CN" altLang="en-US" sz="2200" b="1">
                <a:solidFill>
                  <a:srgbClr val="FF0000"/>
                </a:solidFill>
                <a:latin typeface="楷体" panose="02010609060101010101" charset="-122"/>
                <a:ea typeface="楷体" panose="02010609060101010101" charset="-122"/>
                <a:cs typeface="楷体" panose="02010609060101010101" charset="-122"/>
                <a:sym typeface="+mn-ea"/>
              </a:rPr>
              <a:t>政策。</a:t>
            </a:r>
            <a:endParaRPr lang="zh-CN" altLang="en-US" sz="2200" b="1">
              <a:solidFill>
                <a:srgbClr val="FF0000"/>
              </a:solidFill>
              <a:latin typeface="楷体" panose="02010609060101010101" charset="-122"/>
              <a:ea typeface="楷体" panose="02010609060101010101" charset="-122"/>
              <a:cs typeface="楷体" panose="02010609060101010101" charset="-122"/>
            </a:endParaRPr>
          </a:p>
          <a:p>
            <a:pPr>
              <a:lnSpc>
                <a:spcPct val="110000"/>
              </a:lnSpc>
              <a:spcBef>
                <a:spcPct val="0"/>
              </a:spcBef>
              <a:spcAft>
                <a:spcPct val="0"/>
              </a:spcAft>
            </a:pPr>
            <a:r>
              <a:rPr lang="zh-CN" altLang="en-US" sz="2200" b="1">
                <a:latin typeface="楷体" panose="02010609060101010101" charset="-122"/>
                <a:ea typeface="楷体" panose="02010609060101010101" charset="-122"/>
                <a:cs typeface="楷体" panose="02010609060101010101" charset="-122"/>
                <a:sym typeface="+mn-ea"/>
              </a:rPr>
              <a:t>    基本内容是：（1）各国对他国在中国取得的任何势力范围、租借地内的通商口岸、投资事业，或任何既得利益，不得干涉。（2）运至各势力范围口岸的各国货物，均按中国现行关税税率，由中国政府征收。（3）各国对进入自己势力范围内的他国船舶，不得征收高于本国船舶的港口税，他国使用自己所修筑或经营控制的铁路运输货物时，不得征收高于本国商品的运费。</a:t>
            </a:r>
            <a:endParaRPr lang="zh-CN" altLang="en-US" sz="2200">
              <a:latin typeface="楷体" panose="02010609060101010101" charset="-122"/>
              <a:ea typeface="楷体" panose="02010609060101010101" charset="-122"/>
              <a:cs typeface="楷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 name="表格 15"/>
          <p:cNvGraphicFramePr>
            <a:graphicFrameLocks noGrp="1"/>
          </p:cNvGraphicFramePr>
          <p:nvPr>
            <p:custDataLst>
              <p:tags r:id="rId1"/>
            </p:custDataLst>
          </p:nvPr>
        </p:nvGraphicFramePr>
        <p:xfrm>
          <a:off x="326390" y="759460"/>
          <a:ext cx="11204293" cy="5782056"/>
        </p:xfrm>
        <a:graphic>
          <a:graphicData uri="http://schemas.openxmlformats.org/drawingml/2006/table">
            <a:tbl>
              <a:tblPr firstRow="1" bandRow="1">
                <a:tableStyleId>{5940675A-B579-460E-94D1-54222C63F5DA}</a:tableStyleId>
              </a:tblPr>
              <a:tblGrid>
                <a:gridCol w="1016635"/>
                <a:gridCol w="984250"/>
                <a:gridCol w="1334770"/>
                <a:gridCol w="7868638"/>
              </a:tblGrid>
              <a:tr h="363855">
                <a:tc>
                  <a:txBody>
                    <a:bodyPr wrap="square"/>
                    <a:lstStyle/>
                    <a:p>
                      <a:pPr indent="0" algn="ctr" fontAlgn="auto">
                        <a:lnSpc>
                          <a:spcPct val="120000"/>
                        </a:lnSpc>
                        <a:buNone/>
                      </a:pPr>
                      <a:r>
                        <a:rPr lang="en-US" sz="2000" b="0">
                          <a:latin typeface="Times New Roman" panose="02020603050405020304" charset="0"/>
                        </a:rPr>
                        <a:t>时期</a:t>
                      </a:r>
                      <a:endParaRPr lang="zh-CN" altLang="en-US" sz="2000" b="0">
                        <a:latin typeface="Times New Roman" panose="02020603050405020304"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fontAlgn="auto">
                        <a:lnSpc>
                          <a:spcPct val="120000"/>
                        </a:lnSpc>
                        <a:buNone/>
                      </a:pPr>
                      <a:r>
                        <a:rPr lang="en-US" sz="2000" b="0">
                          <a:latin typeface="Times New Roman" panose="02020603050405020304" charset="0"/>
                        </a:rPr>
                        <a:t>殖民国</a:t>
                      </a:r>
                      <a:endParaRPr lang="en-US" sz="2000" b="0">
                        <a:latin typeface="Times New Roman" panose="02020603050405020304"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fontAlgn="auto">
                        <a:lnSpc>
                          <a:spcPct val="120000"/>
                        </a:lnSpc>
                        <a:buNone/>
                      </a:pPr>
                      <a:r>
                        <a:rPr lang="en-US" sz="2000">
                          <a:latin typeface="Times New Roman" panose="02020603050405020304" charset="0"/>
                          <a:sym typeface="+mn-ea"/>
                        </a:rPr>
                        <a:t>殖民方式</a:t>
                      </a:r>
                      <a:endParaRPr lang="en-US" sz="2000" b="0">
                        <a:latin typeface="Times New Roman" panose="02020603050405020304"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fontAlgn="auto">
                        <a:lnSpc>
                          <a:spcPct val="120000"/>
                        </a:lnSpc>
                        <a:buNone/>
                      </a:pPr>
                      <a:r>
                        <a:rPr lang="en-US" sz="2000" b="0">
                          <a:latin typeface="Times New Roman" panose="02020603050405020304" charset="0"/>
                        </a:rPr>
                        <a:t>侵占的殖民地  </a:t>
                      </a:r>
                      <a:r>
                        <a:rPr lang="zh-CN" altLang="en-US" sz="2000" b="0">
                          <a:latin typeface="Times New Roman" panose="02020603050405020304" charset="0"/>
                        </a:rPr>
                        <a:t>、</a:t>
                      </a:r>
                      <a:r>
                        <a:rPr lang="en-US" sz="2000" b="0">
                          <a:latin typeface="Times New Roman" panose="02020603050405020304" charset="0"/>
                        </a:rPr>
                        <a:t>半殖民地</a:t>
                      </a:r>
                      <a:endParaRPr lang="en-US" altLang="en-US" sz="2000" b="0">
                        <a:latin typeface="Times New Roman" panose="02020603050405020304"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464820">
                <a:tc rowSpan="2">
                  <a:txBody>
                    <a:bodyPr wrap="square"/>
                    <a:lstStyle/>
                    <a:p>
                      <a:pPr indent="0" algn="ctr" fontAlgn="auto">
                        <a:lnSpc>
                          <a:spcPct val="120000"/>
                        </a:lnSpc>
                        <a:buNone/>
                      </a:pPr>
                      <a:r>
                        <a:rPr lang="en-US" altLang="zh-CN" sz="2000" b="1" smtClean="0">
                          <a:solidFill>
                            <a:srgbClr val="0000FF"/>
                          </a:solidFill>
                          <a:latin typeface="宋体" panose="02010600030101010101" pitchFamily="2" charset="-122"/>
                          <a:ea typeface="宋体" panose="02010600030101010101" pitchFamily="2" charset="-122"/>
                          <a:sym typeface="+mn-ea"/>
                        </a:rPr>
                        <a:t>15</a:t>
                      </a:r>
                      <a:r>
                        <a:rPr lang="zh-CN" altLang="en-US" sz="2000" b="1" smtClean="0">
                          <a:solidFill>
                            <a:srgbClr val="0000FF"/>
                          </a:solidFill>
                          <a:latin typeface="宋体" panose="02010600030101010101" pitchFamily="2" charset="-122"/>
                          <a:ea typeface="宋体" panose="02010600030101010101" pitchFamily="2" charset="-122"/>
                          <a:sym typeface="+mn-ea"/>
                        </a:rPr>
                        <a:t>、</a:t>
                      </a:r>
                      <a:r>
                        <a:rPr lang="en-US" altLang="zh-CN" sz="2000" b="1" smtClean="0">
                          <a:solidFill>
                            <a:srgbClr val="0000FF"/>
                          </a:solidFill>
                          <a:latin typeface="宋体" panose="02010600030101010101" pitchFamily="2" charset="-122"/>
                          <a:ea typeface="宋体" panose="02010600030101010101" pitchFamily="2" charset="-122"/>
                          <a:sym typeface="+mn-ea"/>
                        </a:rPr>
                        <a:t>16</a:t>
                      </a:r>
                      <a:r>
                        <a:rPr lang="zh-CN" altLang="en-US" sz="2000" b="1" smtClean="0">
                          <a:solidFill>
                            <a:srgbClr val="0000FF"/>
                          </a:solidFill>
                          <a:latin typeface="宋体" panose="02010600030101010101" pitchFamily="2" charset="-122"/>
                          <a:ea typeface="宋体" panose="02010600030101010101" pitchFamily="2" charset="-122"/>
                          <a:sym typeface="+mn-ea"/>
                        </a:rPr>
                        <a:t>世纪</a:t>
                      </a:r>
                      <a:endParaRPr lang="en-US" altLang="en-US" sz="2000" b="0">
                        <a:latin typeface="Times New Roman" panose="02020603050405020304"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fontAlgn="auto">
                        <a:lnSpc>
                          <a:spcPct val="120000"/>
                        </a:lnSpc>
                        <a:buNone/>
                      </a:pPr>
                      <a:r>
                        <a:rPr lang="en-US" sz="2000" b="0">
                          <a:latin typeface="Times New Roman" panose="02020603050405020304" charset="0"/>
                        </a:rPr>
                        <a:t>葡萄牙</a:t>
                      </a:r>
                      <a:endParaRPr lang="en-US" altLang="en-US" sz="2000" b="0">
                        <a:latin typeface="Times New Roman" panose="02020603050405020304"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rowSpan="2">
                  <a:txBody>
                    <a:bodyPr wrap="square"/>
                    <a:lstStyle/>
                    <a:p>
                      <a:pPr indent="0" fontAlgn="auto">
                        <a:lnSpc>
                          <a:spcPct val="120000"/>
                        </a:lnSpc>
                        <a:buNone/>
                      </a:pPr>
                      <a:r>
                        <a:rPr lang="zh-CN" altLang="en-US" sz="2000" b="1">
                          <a:solidFill>
                            <a:srgbClr val="FF0000"/>
                          </a:solidFill>
                          <a:latin typeface="宋体" panose="02010600030101010101" pitchFamily="2" charset="-122"/>
                          <a:ea typeface="宋体" panose="02010600030101010101" pitchFamily="2" charset="-122"/>
                          <a:sym typeface="+mn-ea"/>
                        </a:rPr>
                        <a:t>建立商站，</a:t>
                      </a:r>
                      <a:r>
                        <a:rPr lang="zh-CN" altLang="en-US" sz="2000" b="1">
                          <a:latin typeface="宋体" panose="02010600030101010101" pitchFamily="2" charset="-122"/>
                          <a:ea typeface="宋体" panose="02010600030101010101" pitchFamily="2" charset="-122"/>
                          <a:cs typeface="Times New Roman" panose="02020603050405020304" charset="0"/>
                          <a:sym typeface="+mn-ea"/>
                        </a:rPr>
                        <a:t>控制商路</a:t>
                      </a:r>
                      <a:endParaRPr lang="en-US" altLang="en-US" sz="2000" b="0">
                        <a:latin typeface="宋体" panose="02010600030101010101" pitchFamily="2" charset="-122"/>
                        <a:ea typeface="宋体" panose="02010600030101010101" pitchFamily="2" charset="-122"/>
                        <a:sym typeface="+mn-ea"/>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fontAlgn="auto">
                        <a:lnSpc>
                          <a:spcPct val="120000"/>
                        </a:lnSpc>
                        <a:buNone/>
                      </a:pPr>
                      <a:r>
                        <a:rPr lang="en-US" sz="2000" b="0">
                          <a:latin typeface="Times New Roman" panose="02020603050405020304" charset="0"/>
                        </a:rPr>
                        <a:t>建立包括中国</a:t>
                      </a:r>
                      <a:r>
                        <a:rPr lang="zh-CN" altLang="en-US" sz="2000" b="0">
                          <a:solidFill>
                            <a:srgbClr val="FF0000"/>
                          </a:solidFill>
                          <a:latin typeface="Times New Roman" panose="02020603050405020304" charset="0"/>
                        </a:rPr>
                        <a:t>澳门</a:t>
                      </a:r>
                      <a:r>
                        <a:rPr lang="en-US" sz="2000" b="0">
                          <a:latin typeface="Times New Roman" panose="02020603050405020304" charset="0"/>
                        </a:rPr>
                        <a:t>在内的</a:t>
                      </a:r>
                      <a:r>
                        <a:rPr lang="zh-CN" altLang="en-US" sz="2000" b="0">
                          <a:latin typeface="Times New Roman" panose="02020603050405020304" charset="0"/>
                        </a:rPr>
                        <a:t>几十个</a:t>
                      </a:r>
                      <a:r>
                        <a:rPr lang="en-US" sz="2000" b="0">
                          <a:latin typeface="Times New Roman" panose="02020603050405020304" charset="0"/>
                        </a:rPr>
                        <a:t>商站。</a:t>
                      </a:r>
                      <a:endParaRPr lang="en-US" altLang="en-US" sz="2000" b="0">
                        <a:latin typeface="Times New Roman" panose="02020603050405020304"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53060">
                <a:tc vMerge="1">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fontAlgn="auto">
                        <a:lnSpc>
                          <a:spcPct val="120000"/>
                        </a:lnSpc>
                        <a:buNone/>
                      </a:pPr>
                      <a:r>
                        <a:rPr lang="en-US" sz="2000" b="0">
                          <a:latin typeface="Times New Roman" panose="02020603050405020304" charset="0"/>
                        </a:rPr>
                        <a:t>西班牙</a:t>
                      </a:r>
                      <a:endParaRPr lang="en-US" altLang="en-US" sz="2000" b="0">
                        <a:latin typeface="Times New Roman" panose="02020603050405020304"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vMerge="1">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fontAlgn="auto">
                        <a:lnSpc>
                          <a:spcPct val="120000"/>
                        </a:lnSpc>
                        <a:buNone/>
                      </a:pPr>
                      <a:r>
                        <a:rPr lang="en-US" sz="2000" b="0">
                          <a:latin typeface="Times New Roman" panose="02020603050405020304" charset="0"/>
                        </a:rPr>
                        <a:t>入侵</a:t>
                      </a:r>
                      <a:r>
                        <a:rPr lang="zh-CN" altLang="en-US" sz="2000" b="0">
                          <a:solidFill>
                            <a:srgbClr val="FF0000"/>
                          </a:solidFill>
                          <a:latin typeface="Times New Roman" panose="02020603050405020304" charset="0"/>
                        </a:rPr>
                        <a:t>菲律宾</a:t>
                      </a:r>
                      <a:r>
                        <a:rPr lang="en-US" sz="2000" b="0">
                          <a:latin typeface="Times New Roman" panose="02020603050405020304" charset="0"/>
                        </a:rPr>
                        <a:t>变成殖民地。</a:t>
                      </a:r>
                      <a:endParaRPr lang="en-US" altLang="en-US" sz="2000" b="0">
                        <a:latin typeface="Times New Roman" panose="02020603050405020304"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1079500">
                <a:tc rowSpan="6">
                  <a:txBody>
                    <a:bodyPr wrap="square"/>
                    <a:lstStyle/>
                    <a:p>
                      <a:pPr indent="0" algn="ctr" fontAlgn="auto">
                        <a:lnSpc>
                          <a:spcPct val="120000"/>
                        </a:lnSpc>
                        <a:buNone/>
                      </a:pPr>
                      <a:r>
                        <a:rPr lang="en-US" altLang="zh-CN" sz="2000" b="1" smtClean="0">
                          <a:solidFill>
                            <a:srgbClr val="0000FF"/>
                          </a:solidFill>
                          <a:latin typeface="宋体" panose="02010600030101010101" pitchFamily="2" charset="-122"/>
                          <a:ea typeface="宋体" panose="02010600030101010101" pitchFamily="2" charset="-122"/>
                          <a:sym typeface="+mn-ea"/>
                        </a:rPr>
                        <a:t>17</a:t>
                      </a:r>
                      <a:r>
                        <a:rPr lang="zh-CN" altLang="en-US" sz="2000" b="1" smtClean="0">
                          <a:solidFill>
                            <a:srgbClr val="0000FF"/>
                          </a:solidFill>
                          <a:latin typeface="宋体" panose="02010600030101010101" pitchFamily="2" charset="-122"/>
                          <a:ea typeface="宋体" panose="02010600030101010101" pitchFamily="2" charset="-122"/>
                          <a:sym typeface="+mn-ea"/>
                        </a:rPr>
                        <a:t>世纪到</a:t>
                      </a:r>
                      <a:endParaRPr lang="zh-CN" altLang="en-US" sz="2000" b="1" smtClean="0">
                        <a:solidFill>
                          <a:srgbClr val="0000FF"/>
                        </a:solidFill>
                        <a:latin typeface="宋体" panose="02010600030101010101" pitchFamily="2" charset="-122"/>
                        <a:ea typeface="宋体" panose="02010600030101010101" pitchFamily="2" charset="-122"/>
                        <a:sym typeface="+mn-ea"/>
                      </a:endParaRPr>
                    </a:p>
                    <a:p>
                      <a:pPr indent="0" algn="ctr" fontAlgn="auto">
                        <a:lnSpc>
                          <a:spcPct val="120000"/>
                        </a:lnSpc>
                        <a:buNone/>
                      </a:pPr>
                      <a:r>
                        <a:rPr lang="zh-CN" altLang="en-US" sz="2000" b="1" smtClean="0">
                          <a:solidFill>
                            <a:srgbClr val="0000FF"/>
                          </a:solidFill>
                          <a:latin typeface="宋体" panose="02010600030101010101" pitchFamily="2" charset="-122"/>
                          <a:ea typeface="宋体" panose="02010600030101010101" pitchFamily="2" charset="-122"/>
                        </a:rPr>
                        <a:t>20世纪</a:t>
                      </a:r>
                      <a:endParaRPr lang="zh-CN" altLang="en-US" sz="2000" b="1" smtClean="0">
                        <a:solidFill>
                          <a:srgbClr val="0000FF"/>
                        </a:solidFill>
                        <a:latin typeface="宋体" panose="02010600030101010101" pitchFamily="2" charset="-122"/>
                        <a:ea typeface="宋体" panose="02010600030101010101" pitchFamily="2" charset="-122"/>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fontAlgn="auto">
                        <a:lnSpc>
                          <a:spcPct val="120000"/>
                        </a:lnSpc>
                        <a:buNone/>
                      </a:pPr>
                      <a:r>
                        <a:rPr lang="en-US" sz="2000" b="0">
                          <a:latin typeface="Times New Roman" panose="02020603050405020304" charset="0"/>
                        </a:rPr>
                        <a:t>英国</a:t>
                      </a:r>
                      <a:endParaRPr lang="en-US" altLang="en-US" sz="2000" b="0">
                        <a:latin typeface="Times New Roman" panose="02020603050405020304"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fontAlgn="auto">
                        <a:lnSpc>
                          <a:spcPct val="120000"/>
                        </a:lnSpc>
                      </a:pPr>
                      <a:r>
                        <a:rPr lang="en-US" altLang="zh-CN" sz="1700" b="1">
                          <a:latin typeface="黑体" panose="02010609060101010101" charset="-122"/>
                          <a:ea typeface="黑体" panose="02010609060101010101" charset="-122"/>
                          <a:cs typeface="黑体" panose="02010609060101010101" charset="-122"/>
                          <a:sym typeface="+mn-ea"/>
                        </a:rPr>
                        <a:t>1.</a:t>
                      </a:r>
                      <a:r>
                        <a:rPr lang="zh-CN" altLang="en-US" sz="1700" b="1">
                          <a:latin typeface="黑体" panose="02010609060101010101" charset="-122"/>
                          <a:ea typeface="黑体" panose="02010609060101010101" charset="-122"/>
                          <a:cs typeface="黑体" panose="02010609060101010101" charset="-122"/>
                          <a:sym typeface="+mn-ea"/>
                        </a:rPr>
                        <a:t>设立垄断性贸易公司</a:t>
                      </a:r>
                      <a:endParaRPr lang="zh-CN" altLang="en-US" sz="1700" b="1">
                        <a:latin typeface="黑体" panose="02010609060101010101" charset="-122"/>
                        <a:ea typeface="黑体" panose="02010609060101010101" charset="-122"/>
                        <a:cs typeface="黑体" panose="02010609060101010101" charset="-122"/>
                        <a:sym typeface="+mn-ea"/>
                      </a:endParaRPr>
                    </a:p>
                    <a:p>
                      <a:pPr indent="0" fontAlgn="auto">
                        <a:lnSpc>
                          <a:spcPct val="120000"/>
                        </a:lnSpc>
                      </a:pPr>
                      <a:r>
                        <a:rPr lang="en-US" altLang="zh-CN" sz="1700" b="1">
                          <a:latin typeface="黑体" panose="02010609060101010101" charset="-122"/>
                          <a:ea typeface="黑体" panose="02010609060101010101" charset="-122"/>
                          <a:cs typeface="黑体" panose="02010609060101010101" charset="-122"/>
                          <a:sym typeface="+mn-ea"/>
                        </a:rPr>
                        <a:t>2.</a:t>
                      </a:r>
                      <a:r>
                        <a:rPr lang="zh-CN" altLang="en-US" sz="1700" b="1">
                          <a:latin typeface="黑体" panose="02010609060101010101" charset="-122"/>
                          <a:ea typeface="黑体" panose="02010609060101010101" charset="-122"/>
                          <a:cs typeface="黑体" panose="02010609060101010101" charset="-122"/>
                          <a:sym typeface="+mn-ea"/>
                        </a:rPr>
                        <a:t>挑唆内战</a:t>
                      </a:r>
                      <a:endParaRPr lang="zh-CN" altLang="en-US" sz="1700" b="1">
                        <a:latin typeface="黑体" panose="02010609060101010101" charset="-122"/>
                        <a:ea typeface="黑体" panose="02010609060101010101" charset="-122"/>
                        <a:cs typeface="黑体" panose="02010609060101010101" charset="-122"/>
                        <a:sym typeface="+mn-ea"/>
                      </a:endParaRPr>
                    </a:p>
                    <a:p>
                      <a:pPr indent="0" fontAlgn="auto">
                        <a:lnSpc>
                          <a:spcPct val="120000"/>
                        </a:lnSpc>
                      </a:pPr>
                      <a:r>
                        <a:rPr lang="en-US" altLang="zh-CN" sz="1700" b="1">
                          <a:latin typeface="黑体" panose="02010609060101010101" charset="-122"/>
                          <a:ea typeface="黑体" panose="02010609060101010101" charset="-122"/>
                          <a:cs typeface="黑体" panose="02010609060101010101" charset="-122"/>
                          <a:sym typeface="+mn-ea"/>
                        </a:rPr>
                        <a:t>3.</a:t>
                      </a:r>
                      <a:r>
                        <a:rPr lang="zh-CN" altLang="en-US" sz="1700" b="1">
                          <a:latin typeface="黑体" panose="02010609060101010101" charset="-122"/>
                          <a:ea typeface="黑体" panose="02010609060101010101" charset="-122"/>
                          <a:cs typeface="黑体" panose="02010609060101010101" charset="-122"/>
                          <a:sym typeface="+mn-ea"/>
                        </a:rPr>
                        <a:t>直接武力侵略</a:t>
                      </a:r>
                      <a:r>
                        <a:rPr lang="zh-CN" altLang="en-US" sz="1700" b="1">
                          <a:sym typeface="+mn-ea"/>
                        </a:rPr>
                        <a:t>。</a:t>
                      </a:r>
                      <a:endParaRPr lang="en-US" altLang="en-US" sz="1700" b="0">
                        <a:latin typeface="Times New Roman" panose="02020603050405020304" charset="0"/>
                        <a:sym typeface="+mn-ea"/>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fontAlgn="auto">
                        <a:lnSpc>
                          <a:spcPct val="120000"/>
                        </a:lnSpc>
                        <a:buNone/>
                      </a:pPr>
                      <a:r>
                        <a:rPr lang="en-US" sz="2000" b="0">
                          <a:latin typeface="Times New Roman" panose="02020603050405020304" charset="0"/>
                        </a:rPr>
                        <a:t>17世纪初开始逐渐控制了</a:t>
                      </a:r>
                      <a:r>
                        <a:rPr lang="zh-CN" altLang="en-US" sz="2000" b="0">
                          <a:solidFill>
                            <a:srgbClr val="FF0000"/>
                          </a:solidFill>
                          <a:latin typeface="Times New Roman" panose="02020603050405020304" charset="0"/>
                        </a:rPr>
                        <a:t>印度</a:t>
                      </a:r>
                      <a:r>
                        <a:rPr lang="en-US" sz="2000" b="0">
                          <a:latin typeface="Times New Roman" panose="02020603050405020304" charset="0"/>
                        </a:rPr>
                        <a:t>；</a:t>
                      </a:r>
                      <a:endParaRPr lang="en-US" sz="2000" b="0">
                        <a:latin typeface="Times New Roman" panose="02020603050405020304" charset="0"/>
                      </a:endParaRPr>
                    </a:p>
                    <a:p>
                      <a:pPr indent="0" fontAlgn="auto">
                        <a:lnSpc>
                          <a:spcPct val="120000"/>
                        </a:lnSpc>
                        <a:buNone/>
                      </a:pPr>
                      <a:r>
                        <a:rPr lang="en-US" sz="2000" b="0">
                          <a:latin typeface="Times New Roman" panose="02020603050405020304" charset="0"/>
                        </a:rPr>
                        <a:t>18世纪末在</a:t>
                      </a:r>
                      <a:r>
                        <a:rPr lang="zh-CN" altLang="en-US" sz="2000" b="0">
                          <a:solidFill>
                            <a:srgbClr val="FF0000"/>
                          </a:solidFill>
                          <a:cs typeface="Times New Roman" panose="02020603050405020304" charset="0"/>
                        </a:rPr>
                        <a:t>奥斯曼帝国</a:t>
                      </a:r>
                      <a:r>
                        <a:rPr lang="en-US" sz="2000" b="0">
                          <a:latin typeface="Times New Roman" panose="02020603050405020304" charset="0"/>
                        </a:rPr>
                        <a:t>扩大势力范围；</a:t>
                      </a:r>
                      <a:endParaRPr lang="en-US" sz="2000" b="0">
                        <a:latin typeface="Times New Roman" panose="02020603050405020304" charset="0"/>
                      </a:endParaRPr>
                    </a:p>
                    <a:p>
                      <a:pPr indent="0" fontAlgn="auto">
                        <a:lnSpc>
                          <a:spcPct val="120000"/>
                        </a:lnSpc>
                        <a:buNone/>
                      </a:pPr>
                      <a:r>
                        <a:rPr lang="en-US" sz="2000" b="0">
                          <a:latin typeface="Times New Roman" panose="02020603050405020304" charset="0"/>
                        </a:rPr>
                        <a:t>19世纪末将</a:t>
                      </a:r>
                      <a:r>
                        <a:rPr lang="zh-CN" altLang="en-US" sz="2000" b="0">
                          <a:solidFill>
                            <a:srgbClr val="FF0000"/>
                          </a:solidFill>
                          <a:cs typeface="Times New Roman" panose="02020603050405020304" charset="0"/>
                          <a:sym typeface="+mn-ea"/>
                        </a:rPr>
                        <a:t>缅甸</a:t>
                      </a:r>
                      <a:r>
                        <a:rPr lang="en-US" sz="2000">
                          <a:latin typeface="Times New Roman" panose="02020603050405020304" charset="0"/>
                          <a:sym typeface="+mn-ea"/>
                        </a:rPr>
                        <a:t>和</a:t>
                      </a:r>
                      <a:r>
                        <a:rPr lang="zh-CN" altLang="en-US" sz="2000" b="0">
                          <a:solidFill>
                            <a:srgbClr val="FF0000"/>
                          </a:solidFill>
                          <a:cs typeface="Times New Roman" panose="02020603050405020304" charset="0"/>
                          <a:sym typeface="+mn-ea"/>
                        </a:rPr>
                        <a:t>马来半岛</a:t>
                      </a:r>
                      <a:r>
                        <a:rPr lang="en-US" sz="2000" b="0">
                          <a:latin typeface="Times New Roman" panose="02020603050405020304" charset="0"/>
                        </a:rPr>
                        <a:t>半岛的大部分变成殖民地；在</a:t>
                      </a:r>
                      <a:r>
                        <a:rPr lang="zh-CN" altLang="en-US" sz="2000" b="0">
                          <a:solidFill>
                            <a:srgbClr val="FF0000"/>
                          </a:solidFill>
                          <a:latin typeface="Times New Roman" panose="02020603050405020304" charset="0"/>
                        </a:rPr>
                        <a:t>伊朗</a:t>
                      </a:r>
                      <a:r>
                        <a:rPr lang="en-US" sz="2000" b="0">
                          <a:latin typeface="Times New Roman" panose="02020603050405020304" charset="0"/>
                        </a:rPr>
                        <a:t>南部划分势力范围。发动对中国</a:t>
                      </a:r>
                      <a:r>
                        <a:rPr lang="zh-CN" altLang="en-US" sz="2000" b="0">
                          <a:solidFill>
                            <a:srgbClr val="FF0000"/>
                          </a:solidFill>
                          <a:latin typeface="Times New Roman" panose="02020603050405020304" charset="0"/>
                        </a:rPr>
                        <a:t>鸦片</a:t>
                      </a:r>
                      <a:r>
                        <a:rPr lang="en-US" sz="2000" b="0">
                          <a:latin typeface="Times New Roman" panose="02020603050405020304" charset="0"/>
                        </a:rPr>
                        <a:t>战争</a:t>
                      </a:r>
                      <a:r>
                        <a:rPr lang="zh-CN" altLang="en-US" sz="2000" b="0">
                          <a:latin typeface="Times New Roman" panose="02020603050405020304" charset="0"/>
                        </a:rPr>
                        <a:t>及</a:t>
                      </a:r>
                      <a:r>
                        <a:rPr lang="zh-CN" altLang="en-US" sz="2000" b="0">
                          <a:solidFill>
                            <a:srgbClr val="FF0000"/>
                          </a:solidFill>
                          <a:latin typeface="Times New Roman" panose="02020603050405020304" charset="0"/>
                        </a:rPr>
                        <a:t>第二次鸦片战争</a:t>
                      </a:r>
                      <a:r>
                        <a:rPr lang="en-US" sz="2000" b="0">
                          <a:latin typeface="Times New Roman" panose="02020603050405020304" charset="0"/>
                        </a:rPr>
                        <a:t>。</a:t>
                      </a:r>
                      <a:endParaRPr lang="en-US" altLang="en-US" sz="2000" b="0">
                        <a:latin typeface="Times New Roman" panose="02020603050405020304"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565785">
                <a:tc vMerge="1">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fontAlgn="auto">
                        <a:lnSpc>
                          <a:spcPct val="120000"/>
                        </a:lnSpc>
                        <a:buNone/>
                      </a:pPr>
                      <a:r>
                        <a:rPr lang="en-US" sz="2000" b="0">
                          <a:latin typeface="Times New Roman" panose="02020603050405020304" charset="0"/>
                        </a:rPr>
                        <a:t>荷兰</a:t>
                      </a:r>
                      <a:endParaRPr lang="en-US" altLang="en-US" sz="2000" b="0">
                        <a:latin typeface="Times New Roman" panose="02020603050405020304"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fontAlgn="auto">
                        <a:lnSpc>
                          <a:spcPct val="120000"/>
                        </a:lnSpc>
                        <a:buNone/>
                      </a:pPr>
                      <a:r>
                        <a:rPr lang="zh-CN" altLang="en-US" sz="1600" b="1">
                          <a:latin typeface="黑体" panose="02010609060101010101" charset="-122"/>
                          <a:ea typeface="黑体" panose="02010609060101010101" charset="-122"/>
                          <a:cs typeface="黑体" panose="02010609060101010101" charset="-122"/>
                          <a:sym typeface="+mn-ea"/>
                        </a:rPr>
                        <a:t>设立垄断性贸易公司</a:t>
                      </a:r>
                      <a:endParaRPr lang="en-US" altLang="en-US" sz="1600" b="0">
                        <a:latin typeface="Times New Roman" panose="02020603050405020304"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fontAlgn="auto">
                        <a:lnSpc>
                          <a:spcPct val="120000"/>
                        </a:lnSpc>
                        <a:buNone/>
                      </a:pPr>
                      <a:r>
                        <a:rPr lang="en-US" sz="2000" b="0">
                          <a:latin typeface="Times New Roman" panose="02020603050405020304" charset="0"/>
                        </a:rPr>
                        <a:t>到19世纪占领整个</a:t>
                      </a:r>
                      <a:r>
                        <a:rPr lang="zh-CN" altLang="en-US" sz="2000" b="0">
                          <a:latin typeface="Times New Roman" panose="02020603050405020304" charset="0"/>
                        </a:rPr>
                        <a:t>印度尼西亚</a:t>
                      </a:r>
                      <a:r>
                        <a:rPr lang="en-US" sz="2000" b="0">
                          <a:latin typeface="Times New Roman" panose="02020603050405020304" charset="0"/>
                        </a:rPr>
                        <a:t>；一度占领中国领土</a:t>
                      </a:r>
                      <a:r>
                        <a:rPr lang="zh-CN" altLang="en-US" sz="2000" b="0">
                          <a:latin typeface="Times New Roman" panose="02020603050405020304" charset="0"/>
                        </a:rPr>
                        <a:t>台湾</a:t>
                      </a:r>
                      <a:r>
                        <a:rPr lang="en-US" sz="2000" b="0">
                          <a:latin typeface="Times New Roman" panose="02020603050405020304" charset="0"/>
                        </a:rPr>
                        <a:t>。</a:t>
                      </a:r>
                      <a:endParaRPr lang="en-US" altLang="en-US" sz="2000" b="0">
                        <a:latin typeface="Times New Roman" panose="02020603050405020304"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868680">
                <a:tc vMerge="1">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fontAlgn="auto">
                        <a:lnSpc>
                          <a:spcPct val="120000"/>
                        </a:lnSpc>
                        <a:buNone/>
                      </a:pPr>
                      <a:r>
                        <a:rPr lang="en-US" sz="2000" b="0">
                          <a:latin typeface="Times New Roman" panose="02020603050405020304" charset="0"/>
                        </a:rPr>
                        <a:t>法国</a:t>
                      </a:r>
                      <a:endParaRPr lang="en-US" altLang="en-US" sz="2000" b="0">
                        <a:latin typeface="Times New Roman" panose="02020603050405020304"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fontAlgn="auto">
                        <a:lnSpc>
                          <a:spcPct val="120000"/>
                        </a:lnSpc>
                        <a:buNone/>
                      </a:pPr>
                      <a:r>
                        <a:rPr lang="zh-CN" altLang="en-US" sz="2000" b="0">
                          <a:latin typeface="Times New Roman" panose="02020603050405020304" charset="0"/>
                        </a:rPr>
                        <a:t>中法战争</a:t>
                      </a:r>
                      <a:endParaRPr lang="zh-CN" altLang="en-US" sz="2000" b="0">
                        <a:latin typeface="Times New Roman" panose="02020603050405020304"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fontAlgn="auto">
                        <a:lnSpc>
                          <a:spcPct val="120000"/>
                        </a:lnSpc>
                        <a:buNone/>
                      </a:pPr>
                      <a:r>
                        <a:rPr lang="en-US" sz="2000" b="0">
                          <a:latin typeface="Times New Roman" panose="02020603050405020304" charset="0"/>
                        </a:rPr>
                        <a:t>18世纪末，在</a:t>
                      </a:r>
                      <a:r>
                        <a:rPr lang="zh-CN" altLang="en-US" sz="2000" b="0">
                          <a:latin typeface="Times New Roman" panose="02020603050405020304" charset="0"/>
                        </a:rPr>
                        <a:t>奥斯曼帝国</a:t>
                      </a:r>
                      <a:r>
                        <a:rPr lang="en-US" sz="2000" b="0">
                          <a:latin typeface="Times New Roman" panose="02020603050405020304" charset="0"/>
                        </a:rPr>
                        <a:t>扩大势力范围；</a:t>
                      </a:r>
                      <a:endParaRPr lang="en-US" sz="2000" b="0">
                        <a:latin typeface="Times New Roman" panose="02020603050405020304" charset="0"/>
                      </a:endParaRPr>
                    </a:p>
                    <a:p>
                      <a:pPr indent="0" fontAlgn="auto">
                        <a:lnSpc>
                          <a:spcPct val="120000"/>
                        </a:lnSpc>
                        <a:buNone/>
                      </a:pPr>
                      <a:r>
                        <a:rPr lang="en-US" sz="2000" b="0">
                          <a:latin typeface="Times New Roman" panose="02020603050405020304" charset="0"/>
                        </a:rPr>
                        <a:t>19世纪末法国侵占了</a:t>
                      </a:r>
                      <a:r>
                        <a:rPr lang="zh-CN" altLang="en-US" sz="2000" b="1">
                          <a:solidFill>
                            <a:srgbClr val="FF0000"/>
                          </a:solidFill>
                          <a:sym typeface="+mn-ea"/>
                        </a:rPr>
                        <a:t>越南</a:t>
                      </a:r>
                      <a:r>
                        <a:rPr lang="zh-CN" altLang="en-US" sz="2000" b="1">
                          <a:cs typeface="Times New Roman" panose="02020603050405020304" charset="0"/>
                          <a:sym typeface="+mn-ea"/>
                        </a:rPr>
                        <a:t>、</a:t>
                      </a:r>
                      <a:r>
                        <a:rPr lang="zh-CN" altLang="en-US" sz="2000" b="1">
                          <a:solidFill>
                            <a:srgbClr val="FF0000"/>
                          </a:solidFill>
                          <a:cs typeface="Times New Roman" panose="02020603050405020304" charset="0"/>
                          <a:sym typeface="+mn-ea"/>
                        </a:rPr>
                        <a:t>柬埔寨</a:t>
                      </a:r>
                      <a:r>
                        <a:rPr lang="zh-CN" altLang="en-US" sz="2000" b="1">
                          <a:cs typeface="Times New Roman" panose="02020603050405020304" charset="0"/>
                          <a:sym typeface="+mn-ea"/>
                        </a:rPr>
                        <a:t>和</a:t>
                      </a:r>
                      <a:r>
                        <a:rPr lang="zh-CN" altLang="en-US" sz="2000" b="1">
                          <a:solidFill>
                            <a:srgbClr val="FF0000"/>
                          </a:solidFill>
                          <a:cs typeface="Times New Roman" panose="02020603050405020304" charset="0"/>
                          <a:sym typeface="+mn-ea"/>
                        </a:rPr>
                        <a:t>老挝</a:t>
                      </a:r>
                      <a:r>
                        <a:rPr lang="en-US" sz="2000" b="0">
                          <a:latin typeface="Times New Roman" panose="02020603050405020304" charset="0"/>
                        </a:rPr>
                        <a:t>；</a:t>
                      </a:r>
                      <a:endParaRPr lang="en-US" sz="2000" b="0">
                        <a:latin typeface="Times New Roman" panose="02020603050405020304" charset="0"/>
                      </a:endParaRPr>
                    </a:p>
                    <a:p>
                      <a:pPr indent="0" fontAlgn="auto">
                        <a:lnSpc>
                          <a:spcPct val="120000"/>
                        </a:lnSpc>
                        <a:buNone/>
                      </a:pPr>
                      <a:r>
                        <a:rPr lang="en-US" sz="2000" b="0">
                          <a:latin typeface="Times New Roman" panose="02020603050405020304" charset="0"/>
                        </a:rPr>
                        <a:t>19</a:t>
                      </a:r>
                      <a:r>
                        <a:rPr lang="zh-CN" altLang="en-US" sz="2000" b="0">
                          <a:latin typeface="Times New Roman" panose="02020603050405020304" charset="0"/>
                        </a:rPr>
                        <a:t>世纪中叶</a:t>
                      </a:r>
                      <a:r>
                        <a:rPr lang="en-US" sz="2000" b="0">
                          <a:latin typeface="Times New Roman" panose="02020603050405020304" charset="0"/>
                        </a:rPr>
                        <a:t>参与侵略中国的</a:t>
                      </a:r>
                      <a:r>
                        <a:rPr lang="zh-CN" altLang="en-US" sz="2000" b="0">
                          <a:solidFill>
                            <a:srgbClr val="FF0000"/>
                          </a:solidFill>
                          <a:latin typeface="Times New Roman" panose="02020603050405020304" charset="0"/>
                        </a:rPr>
                        <a:t>鸦片战争、第二次鸦片</a:t>
                      </a:r>
                      <a:r>
                        <a:rPr lang="en-US" sz="2000" b="0">
                          <a:latin typeface="Times New Roman" panose="02020603050405020304" charset="0"/>
                        </a:rPr>
                        <a:t>战争。</a:t>
                      </a:r>
                      <a:endParaRPr lang="en-US" altLang="en-US" sz="2000" b="0">
                        <a:latin typeface="Times New Roman" panose="02020603050405020304"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63855">
                <a:tc vMerge="1">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fontAlgn="auto">
                        <a:lnSpc>
                          <a:spcPct val="120000"/>
                        </a:lnSpc>
                        <a:buNone/>
                      </a:pPr>
                      <a:r>
                        <a:rPr lang="en-US" sz="2000" b="0">
                          <a:latin typeface="Times New Roman" panose="02020603050405020304" charset="0"/>
                        </a:rPr>
                        <a:t>美国</a:t>
                      </a:r>
                      <a:endParaRPr lang="en-US" altLang="en-US" sz="2000" b="0">
                        <a:latin typeface="Times New Roman" panose="02020603050405020304"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fontAlgn="auto">
                        <a:lnSpc>
                          <a:spcPct val="120000"/>
                        </a:lnSpc>
                        <a:buNone/>
                      </a:pPr>
                      <a:r>
                        <a:rPr lang="zh-CN" altLang="en-US" sz="2000" b="0">
                          <a:latin typeface="黑体" panose="02010609060101010101" charset="-122"/>
                          <a:ea typeface="黑体" panose="02010609060101010101" charset="-122"/>
                        </a:rPr>
                        <a:t>美西战争</a:t>
                      </a:r>
                      <a:endParaRPr lang="zh-CN" altLang="en-US" sz="2000" b="0">
                        <a:latin typeface="黑体" panose="02010609060101010101" charset="-122"/>
                        <a:ea typeface="黑体" panose="02010609060101010101" charset="-122"/>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fontAlgn="auto">
                        <a:lnSpc>
                          <a:spcPct val="120000"/>
                        </a:lnSpc>
                        <a:buNone/>
                      </a:pPr>
                      <a:r>
                        <a:rPr sz="2000" b="0">
                          <a:latin typeface="Times New Roman" panose="02020603050405020304" charset="0"/>
                        </a:rPr>
                        <a:t>1898年  </a:t>
                      </a:r>
                      <a:r>
                        <a:rPr lang="en-US" sz="2000" b="0">
                          <a:latin typeface="Times New Roman" panose="02020603050405020304" charset="0"/>
                        </a:rPr>
                        <a:t>取代</a:t>
                      </a:r>
                      <a:r>
                        <a:rPr lang="zh-CN" altLang="en-US" sz="2000" b="0">
                          <a:latin typeface="Times New Roman" panose="02020603050405020304" charset="0"/>
                        </a:rPr>
                        <a:t>西班牙</a:t>
                      </a:r>
                      <a:r>
                        <a:rPr lang="en-US" sz="2000" b="0">
                          <a:latin typeface="Times New Roman" panose="02020603050405020304" charset="0"/>
                        </a:rPr>
                        <a:t>，成为</a:t>
                      </a:r>
                      <a:r>
                        <a:rPr lang="zh-CN" altLang="en-US" sz="2000" b="0">
                          <a:solidFill>
                            <a:srgbClr val="FF0000"/>
                          </a:solidFill>
                          <a:latin typeface="Times New Roman" panose="02020603050405020304" charset="0"/>
                        </a:rPr>
                        <a:t>菲律宾</a:t>
                      </a:r>
                      <a:r>
                        <a:rPr lang="en-US" sz="2000" b="0">
                          <a:latin typeface="Times New Roman" panose="02020603050405020304" charset="0"/>
                        </a:rPr>
                        <a:t>的宗主国。</a:t>
                      </a:r>
                      <a:endParaRPr lang="en-US" altLang="en-US" sz="2000" b="0">
                        <a:latin typeface="Times New Roman" panose="02020603050405020304"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617220">
                <a:tc vMerge="1">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fontAlgn="auto">
                        <a:lnSpc>
                          <a:spcPct val="120000"/>
                        </a:lnSpc>
                        <a:buNone/>
                      </a:pPr>
                      <a:r>
                        <a:rPr lang="en-US" sz="2000" b="0">
                          <a:latin typeface="Times New Roman" panose="02020603050405020304" charset="0"/>
                        </a:rPr>
                        <a:t>俄国</a:t>
                      </a:r>
                      <a:endParaRPr lang="en-US" altLang="en-US" sz="2000" b="0">
                        <a:latin typeface="Times New Roman" panose="02020603050405020304"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fontAlgn="auto">
                        <a:lnSpc>
                          <a:spcPct val="120000"/>
                        </a:lnSpc>
                        <a:buNone/>
                      </a:pPr>
                      <a:endParaRPr lang="en-US" altLang="en-US" sz="2000" b="0">
                        <a:latin typeface="Times New Roman" panose="02020603050405020304"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fontAlgn="auto">
                        <a:lnSpc>
                          <a:spcPct val="120000"/>
                        </a:lnSpc>
                        <a:buNone/>
                      </a:pPr>
                      <a:r>
                        <a:rPr lang="en-US" sz="2000" b="0">
                          <a:latin typeface="Times New Roman" panose="02020603050405020304" charset="0"/>
                        </a:rPr>
                        <a:t>18世纪末在</a:t>
                      </a:r>
                      <a:r>
                        <a:rPr lang="zh-CN" altLang="en-US" sz="2000" b="0">
                          <a:solidFill>
                            <a:srgbClr val="FF0000"/>
                          </a:solidFill>
                          <a:latin typeface="Times New Roman" panose="02020603050405020304" charset="0"/>
                        </a:rPr>
                        <a:t>奥斯曼帝国</a:t>
                      </a:r>
                      <a:r>
                        <a:rPr lang="en-US" sz="2000" b="0">
                          <a:latin typeface="Times New Roman" panose="02020603050405020304" charset="0"/>
                        </a:rPr>
                        <a:t>划分势力范围；19世纪在</a:t>
                      </a:r>
                      <a:r>
                        <a:rPr lang="zh-CN" altLang="en-US" sz="2000" b="0">
                          <a:solidFill>
                            <a:srgbClr val="FF0000"/>
                          </a:solidFill>
                          <a:latin typeface="Times New Roman" panose="02020603050405020304" charset="0"/>
                        </a:rPr>
                        <a:t>伊朗</a:t>
                      </a:r>
                      <a:r>
                        <a:rPr lang="en-US" sz="2000" b="0">
                          <a:latin typeface="Times New Roman" panose="02020603050405020304" charset="0"/>
                        </a:rPr>
                        <a:t>划分势力范围。</a:t>
                      </a:r>
                      <a:endParaRPr lang="en-US" altLang="en-US" sz="2000" b="0">
                        <a:latin typeface="Times New Roman" panose="02020603050405020304"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363855">
                <a:tc vMerge="1">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algn="ctr" fontAlgn="auto">
                        <a:lnSpc>
                          <a:spcPct val="120000"/>
                        </a:lnSpc>
                        <a:buNone/>
                      </a:pPr>
                      <a:r>
                        <a:rPr lang="en-US" sz="2000" b="0">
                          <a:latin typeface="Times New Roman" panose="02020603050405020304" charset="0"/>
                        </a:rPr>
                        <a:t>日本</a:t>
                      </a:r>
                      <a:endParaRPr lang="en-US" altLang="en-US" sz="2000" b="0">
                        <a:latin typeface="Times New Roman" panose="02020603050405020304"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fontAlgn="auto">
                        <a:lnSpc>
                          <a:spcPct val="120000"/>
                        </a:lnSpc>
                        <a:buNone/>
                      </a:pPr>
                      <a:r>
                        <a:rPr lang="zh-CN" altLang="en-US" sz="1400" b="0">
                          <a:latin typeface="Times New Roman" panose="02020603050405020304" charset="0"/>
                        </a:rPr>
                        <a:t>甲午中日战争</a:t>
                      </a:r>
                      <a:endParaRPr lang="zh-CN" altLang="en-US" sz="1400" b="0">
                        <a:latin typeface="Times New Roman" panose="02020603050405020304"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wrap="square"/>
                    <a:lstStyle/>
                    <a:p>
                      <a:pPr indent="0" fontAlgn="auto">
                        <a:lnSpc>
                          <a:spcPct val="120000"/>
                        </a:lnSpc>
                        <a:buNone/>
                      </a:pPr>
                      <a:r>
                        <a:rPr lang="en-US" sz="2000" b="0">
                          <a:latin typeface="Times New Roman" panose="02020603050405020304" charset="0"/>
                        </a:rPr>
                        <a:t>1910年吞并了</a:t>
                      </a:r>
                      <a:r>
                        <a:rPr lang="zh-CN" altLang="en-US" sz="2000" b="0">
                          <a:solidFill>
                            <a:srgbClr val="FF0000"/>
                          </a:solidFill>
                          <a:latin typeface="Times New Roman" panose="02020603050405020304" charset="0"/>
                        </a:rPr>
                        <a:t>朝鲜</a:t>
                      </a:r>
                      <a:r>
                        <a:rPr lang="en-US" sz="2000" b="0">
                          <a:latin typeface="Times New Roman" panose="02020603050405020304" charset="0"/>
                        </a:rPr>
                        <a:t>。</a:t>
                      </a:r>
                      <a:endParaRPr lang="en-US" altLang="en-US" sz="2000" b="0">
                        <a:latin typeface="Times New Roman" panose="02020603050405020304" charset="0"/>
                      </a:endParaRPr>
                    </a:p>
                  </a:txBody>
                  <a:tcPr marL="68580" marR="68580" marT="0" marB="0" vert="horz"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
        <p:nvSpPr>
          <p:cNvPr id="2" name="文本框 1"/>
          <p:cNvSpPr txBox="1"/>
          <p:nvPr/>
        </p:nvSpPr>
        <p:spPr>
          <a:xfrm>
            <a:off x="546735" y="123190"/>
            <a:ext cx="1482090" cy="497205"/>
          </a:xfrm>
          <a:prstGeom prst="rect">
            <a:avLst/>
          </a:prstGeom>
          <a:solidFill>
            <a:schemeClr val="accent4">
              <a:lumMod val="60000"/>
              <a:lumOff val="40000"/>
            </a:schemeClr>
          </a:solidFill>
        </p:spPr>
        <p:txBody>
          <a:bodyPr wrap="square" rtlCol="0" anchor="t">
            <a:spAutoFit/>
          </a:bodyPr>
          <a:lstStyle/>
          <a:p>
            <a:pPr>
              <a:lnSpc>
                <a:spcPct val="110000"/>
              </a:lnSpc>
              <a:spcBef>
                <a:spcPct val="0"/>
              </a:spcBef>
              <a:spcAft>
                <a:spcPct val="0"/>
              </a:spcAft>
            </a:pPr>
            <a:r>
              <a:rPr lang="zh-CN" altLang="en-US" sz="2400">
                <a:latin typeface="楷体" panose="02010609060101010101" charset="-122"/>
                <a:ea typeface="楷体" panose="02010609060101010101" charset="-122"/>
                <a:cs typeface="楷体" panose="02010609060101010101" charset="-122"/>
              </a:rPr>
              <a:t>知识小结</a:t>
            </a:r>
            <a:endParaRPr lang="zh-CN" altLang="en-US" sz="2400">
              <a:latin typeface="楷体" panose="02010609060101010101" charset="-122"/>
              <a:ea typeface="楷体" panose="02010609060101010101" charset="-122"/>
              <a:cs typeface="楷体" panose="02010609060101010101" charset="-122"/>
            </a:endParaRPr>
          </a:p>
        </p:txBody>
      </p:sp>
      <p:sp>
        <p:nvSpPr>
          <p:cNvPr id="3" name="文本框 2"/>
          <p:cNvSpPr txBox="1"/>
          <p:nvPr/>
        </p:nvSpPr>
        <p:spPr>
          <a:xfrm>
            <a:off x="2149475" y="177165"/>
            <a:ext cx="4169410" cy="497205"/>
          </a:xfrm>
          <a:prstGeom prst="rect">
            <a:avLst/>
          </a:prstGeom>
          <a:noFill/>
        </p:spPr>
        <p:txBody>
          <a:bodyPr wrap="square" rtlCol="0" anchor="t">
            <a:spAutoFit/>
          </a:bodyPr>
          <a:lstStyle/>
          <a:p>
            <a:pPr>
              <a:lnSpc>
                <a:spcPct val="110000"/>
              </a:lnSpc>
              <a:spcBef>
                <a:spcPct val="0"/>
              </a:spcBef>
              <a:spcAft>
                <a:spcPct val="0"/>
              </a:spcAft>
            </a:pPr>
            <a:r>
              <a:rPr lang="zh-CN" altLang="en-US" sz="2400" b="1">
                <a:solidFill>
                  <a:srgbClr val="0E13D8"/>
                </a:solidFill>
                <a:latin typeface="楷体" panose="02010609060101010101" charset="-122"/>
                <a:ea typeface="楷体" panose="02010609060101010101" charset="-122"/>
                <a:cs typeface="楷体" panose="02010609060101010101" charset="-122"/>
              </a:rPr>
              <a:t>列强在亚洲的殖民扩张</a:t>
            </a:r>
            <a:endParaRPr lang="zh-CN" altLang="en-US" sz="2400" b="1">
              <a:solidFill>
                <a:srgbClr val="0E13D8"/>
              </a:solidFill>
              <a:latin typeface="楷体" panose="02010609060101010101" charset="-122"/>
              <a:ea typeface="楷体" panose="02010609060101010101" charset="-122"/>
              <a:cs typeface="楷体" panose="02010609060101010101" charset="-122"/>
            </a:endParaRPr>
          </a:p>
        </p:txBody>
      </p:sp>
      <p:sp>
        <p:nvSpPr>
          <p:cNvPr id="4" name="文本框 3"/>
          <p:cNvSpPr txBox="1"/>
          <p:nvPr/>
        </p:nvSpPr>
        <p:spPr>
          <a:xfrm>
            <a:off x="7038340" y="157480"/>
            <a:ext cx="4737100" cy="462915"/>
          </a:xfrm>
          <a:prstGeom prst="rect">
            <a:avLst/>
          </a:prstGeom>
          <a:noFill/>
        </p:spPr>
        <p:txBody>
          <a:bodyPr wrap="square" rtlCol="0" anchor="t">
            <a:spAutoFit/>
          </a:bodyPr>
          <a:lstStyle/>
          <a:p>
            <a:pPr>
              <a:lnSpc>
                <a:spcPct val="110000"/>
              </a:lnSpc>
              <a:spcBef>
                <a:spcPct val="0"/>
              </a:spcBef>
              <a:spcAft>
                <a:spcPct val="0"/>
              </a:spcAft>
            </a:pPr>
            <a:r>
              <a:rPr lang="en-US" altLang="zh-CN" sz="2200">
                <a:latin typeface="楷体" panose="02010609060101010101" charset="-122"/>
                <a:ea typeface="楷体" panose="02010609060101010101" charset="-122"/>
                <a:cs typeface="楷体" panose="02010609060101010101" charset="-122"/>
              </a:rPr>
              <a:t>P71 </a:t>
            </a:r>
            <a:r>
              <a:rPr lang="zh-CN" altLang="en-US" sz="2200">
                <a:latin typeface="楷体" panose="02010609060101010101" charset="-122"/>
                <a:ea typeface="楷体" panose="02010609060101010101" charset="-122"/>
                <a:cs typeface="楷体" panose="02010609060101010101" charset="-122"/>
              </a:rPr>
              <a:t>列强在亚洲的殖民地和势力范围</a:t>
            </a:r>
            <a:endParaRPr lang="zh-CN" altLang="en-US" sz="2200">
              <a:latin typeface="楷体" panose="02010609060101010101" charset="-122"/>
              <a:ea typeface="楷体" panose="02010609060101010101" charset="-122"/>
              <a:cs typeface="楷体" panose="02010609060101010101" charset="-122"/>
            </a:endParaRPr>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339725" y="142240"/>
            <a:ext cx="4375785" cy="521970"/>
          </a:xfrm>
          <a:prstGeom prst="rect">
            <a:avLst/>
          </a:prstGeom>
          <a:gradFill>
            <a:gsLst>
              <a:gs pos="0">
                <a:srgbClr val="012D86"/>
              </a:gs>
              <a:gs pos="100000">
                <a:srgbClr val="0E2557"/>
              </a:gs>
            </a:gsLst>
            <a:lin ang="5400000" scaled="0"/>
          </a:gradFill>
        </p:spPr>
        <p:txBody>
          <a:bodyPr wrap="square" rtlCol="0" anchor="t">
            <a:spAutoFit/>
          </a:bodyPr>
          <a:lstStyle/>
          <a:p>
            <a:r>
              <a:rPr lang="zh-CN" altLang="en-US" sz="2800" spc="300">
                <a:solidFill>
                  <a:srgbClr val="FFFF00"/>
                </a:solidFill>
                <a:latin typeface="黑体" panose="02010609060101010101" charset="-122"/>
                <a:ea typeface="黑体" panose="02010609060101010101" charset="-122"/>
                <a:sym typeface="+mn-ea"/>
              </a:rPr>
              <a:t>三、西方列强瓜分非洲</a:t>
            </a:r>
            <a:endParaRPr lang="zh-CN" altLang="en-US" sz="2800" spc="300">
              <a:solidFill>
                <a:srgbClr val="FFFF00"/>
              </a:solidFill>
              <a:latin typeface="黑体" panose="02010609060101010101" charset="-122"/>
              <a:ea typeface="黑体" panose="02010609060101010101" charset="-122"/>
              <a:sym typeface="+mn-ea"/>
            </a:endParaRPr>
          </a:p>
        </p:txBody>
      </p:sp>
      <p:sp>
        <p:nvSpPr>
          <p:cNvPr id="100" name="文本框 99"/>
          <p:cNvSpPr txBox="1"/>
          <p:nvPr/>
        </p:nvSpPr>
        <p:spPr>
          <a:xfrm>
            <a:off x="738505" y="1380490"/>
            <a:ext cx="7707630" cy="1568450"/>
          </a:xfrm>
          <a:prstGeom prst="rect">
            <a:avLst/>
          </a:prstGeom>
          <a:noFill/>
          <a:ln w="9525">
            <a:noFill/>
          </a:ln>
        </p:spPr>
        <p:txBody>
          <a:bodyPr wrap="square">
            <a:spAutoFit/>
          </a:bodyPr>
          <a:lstStyle/>
          <a:p>
            <a:pPr indent="0"/>
            <a:r>
              <a:rPr lang="en-US" sz="2400" b="0">
                <a:latin typeface="黑体" panose="02010609060101010101" charset="-122"/>
                <a:ea typeface="黑体" panose="02010609060101010101" charset="-122"/>
                <a:cs typeface="黑体" panose="02010609060101010101" charset="-122"/>
              </a:rPr>
              <a:t>1.</a:t>
            </a:r>
            <a:r>
              <a:rPr lang="zh-CN" sz="2400" b="0">
                <a:latin typeface="黑体" panose="02010609060101010101" charset="-122"/>
                <a:ea typeface="黑体" panose="02010609060101010101" charset="-122"/>
                <a:cs typeface="黑体" panose="02010609060101010101" charset="-122"/>
              </a:rPr>
              <a:t>从</a:t>
            </a:r>
            <a:r>
              <a:rPr lang="en-US" sz="2400" b="1" u="sng">
                <a:latin typeface="黑体" panose="02010609060101010101" charset="-122"/>
                <a:ea typeface="黑体" panose="02010609060101010101" charset="-122"/>
                <a:cs typeface="黑体" panose="02010609060101010101" charset="-122"/>
              </a:rPr>
              <a:t>15</a:t>
            </a:r>
            <a:r>
              <a:rPr lang="zh-CN" sz="2400" b="1" u="sng">
                <a:latin typeface="黑体" panose="02010609060101010101" charset="-122"/>
                <a:ea typeface="黑体" panose="02010609060101010101" charset="-122"/>
                <a:cs typeface="黑体" panose="02010609060101010101" charset="-122"/>
              </a:rPr>
              <a:t>世纪</a:t>
            </a:r>
            <a:r>
              <a:rPr lang="zh-CN" sz="2400" b="0">
                <a:latin typeface="黑体" panose="02010609060101010101" charset="-122"/>
                <a:ea typeface="黑体" panose="02010609060101010101" charset="-122"/>
                <a:cs typeface="黑体" panose="02010609060101010101" charset="-122"/>
              </a:rPr>
              <a:t>开始</a:t>
            </a:r>
            <a:r>
              <a:rPr lang="en-US" sz="2400" b="0">
                <a:latin typeface="黑体" panose="02010609060101010101" charset="-122"/>
                <a:ea typeface="黑体" panose="02010609060101010101" charset="-122"/>
                <a:cs typeface="黑体" panose="02010609060101010101" charset="-122"/>
              </a:rPr>
              <a:t>,</a:t>
            </a:r>
            <a:r>
              <a:rPr lang="zh-CN" sz="2400" b="0">
                <a:latin typeface="黑体" panose="02010609060101010101" charset="-122"/>
                <a:ea typeface="黑体" panose="02010609060101010101" charset="-122"/>
                <a:cs typeface="黑体" panose="02010609060101010101" charset="-122"/>
              </a:rPr>
              <a:t>欧洲殖民者就侵入非洲。</a:t>
            </a:r>
            <a:endParaRPr lang="en-US" sz="2400" b="0">
              <a:latin typeface="黑体" panose="02010609060101010101" charset="-122"/>
              <a:ea typeface="黑体" panose="02010609060101010101" charset="-122"/>
              <a:cs typeface="黑体" panose="02010609060101010101" charset="-122"/>
            </a:endParaRPr>
          </a:p>
          <a:p>
            <a:pPr indent="0"/>
            <a:r>
              <a:rPr lang="en-US" sz="2400" b="0">
                <a:latin typeface="黑体" panose="02010609060101010101" charset="-122"/>
                <a:ea typeface="黑体" panose="02010609060101010101" charset="-122"/>
                <a:cs typeface="黑体" panose="02010609060101010101" charset="-122"/>
              </a:rPr>
              <a:t>2.</a:t>
            </a:r>
            <a:r>
              <a:rPr lang="en-US" sz="2400" b="1" u="sng">
                <a:latin typeface="黑体" panose="02010609060101010101" charset="-122"/>
                <a:ea typeface="黑体" panose="02010609060101010101" charset="-122"/>
                <a:cs typeface="黑体" panose="02010609060101010101" charset="-122"/>
              </a:rPr>
              <a:t>19</a:t>
            </a:r>
            <a:r>
              <a:rPr lang="zh-CN" sz="2400" b="1" u="sng">
                <a:latin typeface="黑体" panose="02010609060101010101" charset="-122"/>
                <a:ea typeface="黑体" panose="02010609060101010101" charset="-122"/>
                <a:cs typeface="黑体" panose="02010609060101010101" charset="-122"/>
              </a:rPr>
              <a:t>世纪中叶</a:t>
            </a:r>
            <a:r>
              <a:rPr lang="zh-CN" sz="2400" b="0">
                <a:latin typeface="黑体" panose="02010609060101010101" charset="-122"/>
                <a:ea typeface="黑体" panose="02010609060101010101" charset="-122"/>
                <a:cs typeface="黑体" panose="02010609060101010101" charset="-122"/>
              </a:rPr>
              <a:t>以前</a:t>
            </a:r>
            <a:r>
              <a:rPr lang="en-US" sz="2400" b="0">
                <a:latin typeface="黑体" panose="02010609060101010101" charset="-122"/>
                <a:ea typeface="黑体" panose="02010609060101010101" charset="-122"/>
                <a:cs typeface="黑体" panose="02010609060101010101" charset="-122"/>
              </a:rPr>
              <a:t>,</a:t>
            </a:r>
            <a:r>
              <a:rPr lang="zh-CN" sz="2400" b="0">
                <a:latin typeface="黑体" panose="02010609060101010101" charset="-122"/>
                <a:ea typeface="黑体" panose="02010609060101010101" charset="-122"/>
                <a:cs typeface="黑体" panose="02010609060101010101" charset="-122"/>
              </a:rPr>
              <a:t>他们在非洲的殖民活动大多局限在沿海地区：</a:t>
            </a:r>
            <a:r>
              <a:rPr lang="zh-CN" sz="2400">
                <a:solidFill>
                  <a:srgbClr val="000000"/>
                </a:solidFill>
                <a:latin typeface="黑体" panose="02010609060101010101" charset="-122"/>
                <a:ea typeface="黑体" panose="02010609060101010101" charset="-122"/>
                <a:cs typeface="黑体" panose="02010609060101010101" charset="-122"/>
                <a:sym typeface="+mn-ea"/>
              </a:rPr>
              <a:t>在西非、中非和南非占领重要的港口和城镇，</a:t>
            </a:r>
            <a:r>
              <a:rPr lang="zh-CN" sz="2400" b="0">
                <a:latin typeface="黑体" panose="02010609060101010101" charset="-122"/>
                <a:ea typeface="黑体" panose="02010609060101010101" charset="-122"/>
                <a:cs typeface="黑体" panose="02010609060101010101" charset="-122"/>
              </a:rPr>
              <a:t>并进行</a:t>
            </a:r>
            <a:r>
              <a:rPr lang="zh-CN" sz="2400" b="1" u="sng">
                <a:latin typeface="黑体" panose="02010609060101010101" charset="-122"/>
                <a:ea typeface="黑体" panose="02010609060101010101" charset="-122"/>
                <a:cs typeface="黑体" panose="02010609060101010101" charset="-122"/>
              </a:rPr>
              <a:t>奴隶贸易</a:t>
            </a:r>
            <a:r>
              <a:rPr lang="en-US" sz="2400" b="0">
                <a:latin typeface="黑体" panose="02010609060101010101" charset="-122"/>
                <a:ea typeface="黑体" panose="02010609060101010101" charset="-122"/>
                <a:cs typeface="黑体" panose="02010609060101010101" charset="-122"/>
              </a:rPr>
              <a:t>  </a:t>
            </a:r>
            <a:endParaRPr lang="zh-CN" altLang="en-US" sz="2400">
              <a:latin typeface="黑体" panose="02010609060101010101" charset="-122"/>
              <a:ea typeface="黑体" panose="02010609060101010101" charset="-122"/>
              <a:cs typeface="黑体" panose="02010609060101010101" charset="-122"/>
            </a:endParaRPr>
          </a:p>
        </p:txBody>
      </p:sp>
      <p:pic>
        <p:nvPicPr>
          <p:cNvPr id="5" name="图片 4"/>
          <p:cNvPicPr>
            <a:picLocks noChangeAspect="1"/>
          </p:cNvPicPr>
          <p:nvPr/>
        </p:nvPicPr>
        <p:blipFill>
          <a:blip r:embed="rId1"/>
          <a:stretch>
            <a:fillRect/>
          </a:stretch>
        </p:blipFill>
        <p:spPr>
          <a:xfrm>
            <a:off x="8872220" y="3142615"/>
            <a:ext cx="2785745" cy="3291205"/>
          </a:xfrm>
          <a:prstGeom prst="rect">
            <a:avLst/>
          </a:prstGeom>
        </p:spPr>
      </p:pic>
      <p:sp>
        <p:nvSpPr>
          <p:cNvPr id="6" name="文本框 5"/>
          <p:cNvSpPr txBox="1"/>
          <p:nvPr/>
        </p:nvSpPr>
        <p:spPr>
          <a:xfrm>
            <a:off x="471805" y="803275"/>
            <a:ext cx="3057525" cy="497205"/>
          </a:xfrm>
          <a:prstGeom prst="rect">
            <a:avLst/>
          </a:prstGeom>
          <a:gradFill>
            <a:gsLst>
              <a:gs pos="100000">
                <a:srgbClr val="007BD3"/>
              </a:gs>
              <a:gs pos="100000">
                <a:srgbClr val="034373"/>
              </a:gs>
            </a:gsLst>
            <a:lin ang="0" scaled="0"/>
          </a:gradFill>
        </p:spPr>
        <p:txBody>
          <a:bodyPr wrap="square" rtlCol="0" anchor="t">
            <a:spAutoFit/>
          </a:bodyPr>
          <a:lstStyle/>
          <a:p>
            <a:pPr>
              <a:lnSpc>
                <a:spcPct val="110000"/>
              </a:lnSpc>
              <a:spcBef>
                <a:spcPct val="0"/>
              </a:spcBef>
              <a:spcAft>
                <a:spcPct val="0"/>
              </a:spcAft>
            </a:pPr>
            <a:r>
              <a:rPr lang="zh-CN" altLang="en-US" sz="2400">
                <a:solidFill>
                  <a:srgbClr val="FFFF00"/>
                </a:solidFill>
                <a:latin typeface="黑体" panose="02010609060101010101" charset="-122"/>
                <a:ea typeface="黑体" panose="02010609060101010101" charset="-122"/>
                <a:cs typeface="黑体" panose="02010609060101010101" charset="-122"/>
                <a:sym typeface="+mn-ea"/>
              </a:rPr>
              <a:t>（一）</a:t>
            </a:r>
            <a:r>
              <a:rPr lang="zh-CN" sz="2400">
                <a:solidFill>
                  <a:srgbClr val="FFFF00"/>
                </a:solidFill>
                <a:latin typeface="黑体" panose="02010609060101010101" charset="-122"/>
                <a:ea typeface="黑体" panose="02010609060101010101" charset="-122"/>
                <a:cs typeface="黑体" panose="02010609060101010101" charset="-122"/>
                <a:sym typeface="+mn-ea"/>
              </a:rPr>
              <a:t>工业革命前</a:t>
            </a:r>
            <a:r>
              <a:rPr lang="en-US" sz="2400">
                <a:solidFill>
                  <a:srgbClr val="FFFF00"/>
                </a:solidFill>
                <a:latin typeface="黑体" panose="02010609060101010101" charset="-122"/>
                <a:ea typeface="黑体" panose="02010609060101010101" charset="-122"/>
                <a:cs typeface="黑体" panose="02010609060101010101" charset="-122"/>
                <a:sym typeface="+mn-ea"/>
              </a:rPr>
              <a:t>:</a:t>
            </a:r>
            <a:endParaRPr lang="en-US" altLang="en-US" sz="2400">
              <a:solidFill>
                <a:srgbClr val="FFFF00"/>
              </a:solidFill>
              <a:latin typeface="黑体" panose="02010609060101010101" charset="-122"/>
              <a:ea typeface="黑体" panose="02010609060101010101" charset="-122"/>
              <a:cs typeface="黑体" panose="02010609060101010101" charset="-122"/>
              <a:sym typeface="+mn-ea"/>
            </a:endParaRPr>
          </a:p>
        </p:txBody>
      </p:sp>
      <p:sp>
        <p:nvSpPr>
          <p:cNvPr id="7" name="文本框 6"/>
          <p:cNvSpPr txBox="1"/>
          <p:nvPr/>
        </p:nvSpPr>
        <p:spPr>
          <a:xfrm>
            <a:off x="472440" y="3019425"/>
            <a:ext cx="3056890" cy="497205"/>
          </a:xfrm>
          <a:prstGeom prst="rect">
            <a:avLst/>
          </a:prstGeom>
          <a:gradFill>
            <a:gsLst>
              <a:gs pos="100000">
                <a:srgbClr val="007BD3"/>
              </a:gs>
              <a:gs pos="100000">
                <a:srgbClr val="034373"/>
              </a:gs>
            </a:gsLst>
            <a:lin ang="0" scaled="0"/>
          </a:gradFill>
        </p:spPr>
        <p:txBody>
          <a:bodyPr wrap="square" rtlCol="0" anchor="t">
            <a:spAutoFit/>
          </a:bodyPr>
          <a:lstStyle/>
          <a:p>
            <a:pPr>
              <a:lnSpc>
                <a:spcPct val="110000"/>
              </a:lnSpc>
              <a:spcBef>
                <a:spcPct val="0"/>
              </a:spcBef>
              <a:spcAft>
                <a:spcPct val="0"/>
              </a:spcAft>
            </a:pPr>
            <a:r>
              <a:rPr lang="zh-CN" sz="2400">
                <a:solidFill>
                  <a:srgbClr val="FFFF00"/>
                </a:solidFill>
                <a:latin typeface="黑体" panose="02010609060101010101" charset="-122"/>
                <a:ea typeface="黑体" panose="02010609060101010101" charset="-122"/>
                <a:cs typeface="黑体" panose="02010609060101010101" charset="-122"/>
                <a:sym typeface="+mn-ea"/>
              </a:rPr>
              <a:t>（二）工业革命后</a:t>
            </a:r>
            <a:r>
              <a:rPr lang="en-US" sz="2400">
                <a:solidFill>
                  <a:srgbClr val="FFFF00"/>
                </a:solidFill>
                <a:latin typeface="黑体" panose="02010609060101010101" charset="-122"/>
                <a:ea typeface="黑体" panose="02010609060101010101" charset="-122"/>
                <a:cs typeface="黑体" panose="02010609060101010101" charset="-122"/>
                <a:sym typeface="+mn-ea"/>
              </a:rPr>
              <a:t>:</a:t>
            </a:r>
            <a:endParaRPr lang="en-US" altLang="en-US" sz="2400">
              <a:solidFill>
                <a:srgbClr val="FFFF00"/>
              </a:solidFill>
              <a:latin typeface="黑体" panose="02010609060101010101" charset="-122"/>
              <a:ea typeface="黑体" panose="02010609060101010101" charset="-122"/>
              <a:cs typeface="黑体" panose="02010609060101010101" charset="-122"/>
              <a:sym typeface="+mn-ea"/>
            </a:endParaRPr>
          </a:p>
        </p:txBody>
      </p:sp>
      <p:sp>
        <p:nvSpPr>
          <p:cNvPr id="8" name="文本框 7"/>
          <p:cNvSpPr txBox="1"/>
          <p:nvPr/>
        </p:nvSpPr>
        <p:spPr>
          <a:xfrm>
            <a:off x="824230" y="3553460"/>
            <a:ext cx="7734935" cy="462915"/>
          </a:xfrm>
          <a:prstGeom prst="rect">
            <a:avLst/>
          </a:prstGeom>
          <a:noFill/>
        </p:spPr>
        <p:txBody>
          <a:bodyPr wrap="square" rtlCol="0" anchor="t">
            <a:spAutoFit/>
          </a:bodyPr>
          <a:lstStyle/>
          <a:p>
            <a:pPr>
              <a:lnSpc>
                <a:spcPct val="110000"/>
              </a:lnSpc>
              <a:spcBef>
                <a:spcPct val="0"/>
              </a:spcBef>
              <a:spcAft>
                <a:spcPct val="0"/>
              </a:spcAft>
            </a:pPr>
            <a:r>
              <a:rPr lang="zh-CN" sz="2200">
                <a:latin typeface="黑体" panose="02010609060101010101" charset="-122"/>
                <a:ea typeface="黑体" panose="02010609060101010101" charset="-122"/>
                <a:cs typeface="黑体" panose="02010609060101010101" charset="-122"/>
                <a:sym typeface="+mn-ea"/>
              </a:rPr>
              <a:t>欧洲殖民者</a:t>
            </a:r>
            <a:r>
              <a:rPr lang="zh-CN" altLang="en-US" sz="2200">
                <a:latin typeface="黑体" panose="02010609060101010101" charset="-122"/>
                <a:ea typeface="黑体" panose="02010609060101010101" charset="-122"/>
                <a:cs typeface="黑体" panose="02010609060101010101" charset="-122"/>
                <a:sym typeface="+mn-ea"/>
              </a:rPr>
              <a:t>逐渐</a:t>
            </a:r>
            <a:r>
              <a:rPr lang="zh-CN" sz="2200">
                <a:latin typeface="黑体" panose="02010609060101010101" charset="-122"/>
                <a:ea typeface="黑体" panose="02010609060101010101" charset="-122"/>
                <a:cs typeface="黑体" panose="02010609060101010101" charset="-122"/>
                <a:sym typeface="+mn-ea"/>
              </a:rPr>
              <a:t>放弃了罪恶的奴隶贸易</a:t>
            </a:r>
            <a:r>
              <a:rPr lang="en-US" sz="2200">
                <a:latin typeface="黑体" panose="02010609060101010101" charset="-122"/>
                <a:ea typeface="黑体" panose="02010609060101010101" charset="-122"/>
                <a:cs typeface="黑体" panose="02010609060101010101" charset="-122"/>
                <a:sym typeface="+mn-ea"/>
              </a:rPr>
              <a:t>,</a:t>
            </a:r>
            <a:r>
              <a:rPr lang="zh-CN" sz="2200">
                <a:latin typeface="黑体" panose="02010609060101010101" charset="-122"/>
                <a:ea typeface="黑体" panose="02010609060101010101" charset="-122"/>
                <a:cs typeface="黑体" panose="02010609060101010101" charset="-122"/>
                <a:sym typeface="+mn-ea"/>
              </a:rPr>
              <a:t>进行</a:t>
            </a:r>
            <a:r>
              <a:rPr lang="zh-CN" sz="2200" b="1" u="sng">
                <a:latin typeface="黑体" panose="02010609060101010101" charset="-122"/>
                <a:ea typeface="黑体" panose="02010609060101010101" charset="-122"/>
                <a:cs typeface="黑体" panose="02010609060101010101" charset="-122"/>
                <a:sym typeface="+mn-ea"/>
              </a:rPr>
              <a:t>全面的殖民</a:t>
            </a:r>
            <a:r>
              <a:rPr lang="zh-CN" sz="2200">
                <a:latin typeface="黑体" panose="02010609060101010101" charset="-122"/>
                <a:ea typeface="黑体" panose="02010609060101010101" charset="-122"/>
                <a:cs typeface="黑体" panose="02010609060101010101" charset="-122"/>
                <a:sym typeface="+mn-ea"/>
              </a:rPr>
              <a:t>入侵。</a:t>
            </a:r>
            <a:endParaRPr lang="zh-CN" altLang="en-US" sz="2200">
              <a:latin typeface="楷体" panose="02010609060101010101" charset="-122"/>
              <a:ea typeface="楷体" panose="02010609060101010101" charset="-122"/>
              <a:cs typeface="楷体" panose="02010609060101010101" charset="-122"/>
            </a:endParaRPr>
          </a:p>
        </p:txBody>
      </p:sp>
      <p:sp>
        <p:nvSpPr>
          <p:cNvPr id="9" name="文本框 8"/>
          <p:cNvSpPr txBox="1"/>
          <p:nvPr/>
        </p:nvSpPr>
        <p:spPr>
          <a:xfrm>
            <a:off x="738505" y="4624070"/>
            <a:ext cx="6864985" cy="2157730"/>
          </a:xfrm>
          <a:prstGeom prst="rect">
            <a:avLst/>
          </a:prstGeom>
          <a:noFill/>
          <a:ln w="9525">
            <a:noFill/>
          </a:ln>
        </p:spPr>
        <p:txBody>
          <a:bodyPr wrap="square">
            <a:spAutoFit/>
          </a:bodyPr>
          <a:lstStyle/>
          <a:p>
            <a:pPr indent="0">
              <a:lnSpc>
                <a:spcPct val="120000"/>
              </a:lnSpc>
              <a:spcBef>
                <a:spcPct val="0"/>
              </a:spcBef>
              <a:spcAft>
                <a:spcPct val="0"/>
              </a:spcAft>
            </a:pPr>
            <a:r>
              <a:rPr lang="zh-CN" sz="2200" b="0">
                <a:latin typeface="Calibri" panose="020F0502020204030204"/>
                <a:ea typeface="宋体" panose="02010600030101010101" pitchFamily="2" charset="-122"/>
                <a:cs typeface="Times New Roman" panose="02020603050405020304" charset="0"/>
              </a:rPr>
              <a:t>①</a:t>
            </a:r>
            <a:r>
              <a:rPr lang="zh-CN" sz="2200" b="0">
                <a:ea typeface="宋体" panose="02010600030101010101" pitchFamily="2" charset="-122"/>
                <a:cs typeface="Times New Roman" panose="02020603050405020304" charset="0"/>
              </a:rPr>
              <a:t>工业革命后生产力水平的提高</a:t>
            </a:r>
            <a:endParaRPr lang="zh-CN" sz="2200" b="0">
              <a:ea typeface="宋体" panose="02010600030101010101" pitchFamily="2" charset="-122"/>
              <a:cs typeface="Times New Roman" panose="02020603050405020304" charset="0"/>
            </a:endParaRPr>
          </a:p>
          <a:p>
            <a:pPr indent="0">
              <a:lnSpc>
                <a:spcPct val="120000"/>
              </a:lnSpc>
              <a:spcBef>
                <a:spcPct val="0"/>
              </a:spcBef>
              <a:spcAft>
                <a:spcPct val="0"/>
              </a:spcAft>
            </a:pPr>
            <a:r>
              <a:rPr lang="zh-CN" sz="2200" b="0">
                <a:latin typeface="Calibri" panose="020F0502020204030204"/>
                <a:ea typeface="宋体" panose="02010600030101010101" pitchFamily="2" charset="-122"/>
                <a:cs typeface="Times New Roman" panose="02020603050405020304" charset="0"/>
              </a:rPr>
              <a:t>②</a:t>
            </a:r>
            <a:r>
              <a:rPr lang="zh-CN" sz="2200" b="0">
                <a:ea typeface="宋体" panose="02010600030101010101" pitchFamily="2" charset="-122"/>
                <a:cs typeface="Times New Roman" panose="02020603050405020304" charset="0"/>
              </a:rPr>
              <a:t>交通工具的改进 </a:t>
            </a:r>
            <a:endParaRPr lang="zh-CN" sz="2200" b="0">
              <a:ea typeface="宋体" panose="02010600030101010101" pitchFamily="2" charset="-122"/>
              <a:cs typeface="Times New Roman" panose="02020603050405020304" charset="0"/>
            </a:endParaRPr>
          </a:p>
          <a:p>
            <a:pPr indent="0">
              <a:lnSpc>
                <a:spcPct val="120000"/>
              </a:lnSpc>
              <a:spcBef>
                <a:spcPct val="0"/>
              </a:spcBef>
              <a:spcAft>
                <a:spcPct val="0"/>
              </a:spcAft>
            </a:pPr>
            <a:r>
              <a:rPr lang="zh-CN" sz="2200" b="0">
                <a:latin typeface="Calibri" panose="020F0502020204030204"/>
                <a:ea typeface="宋体" panose="02010600030101010101" pitchFamily="2" charset="-122"/>
                <a:cs typeface="Times New Roman" panose="02020603050405020304" charset="0"/>
              </a:rPr>
              <a:t>③</a:t>
            </a:r>
            <a:r>
              <a:rPr lang="zh-CN" sz="2200">
                <a:ea typeface="宋体" panose="02010600030101010101" pitchFamily="2" charset="-122"/>
                <a:cs typeface="Times New Roman" panose="02020603050405020304" charset="0"/>
                <a:sym typeface="+mn-ea"/>
              </a:rPr>
              <a:t>工业革命对市场的需求</a:t>
            </a:r>
            <a:endParaRPr lang="zh-CN" sz="2200" b="0">
              <a:ea typeface="宋体" panose="02010600030101010101" pitchFamily="2" charset="-122"/>
              <a:cs typeface="Times New Roman" panose="02020603050405020304"/>
            </a:endParaRPr>
          </a:p>
          <a:p>
            <a:pPr indent="0">
              <a:lnSpc>
                <a:spcPct val="120000"/>
              </a:lnSpc>
              <a:spcBef>
                <a:spcPct val="0"/>
              </a:spcBef>
              <a:spcAft>
                <a:spcPct val="0"/>
              </a:spcAft>
            </a:pPr>
            <a:r>
              <a:rPr lang="zh-CN" sz="2200">
                <a:latin typeface="宋体" panose="02010600030101010101" pitchFamily="2" charset="-122"/>
                <a:ea typeface="宋体" panose="02010600030101010101" pitchFamily="2" charset="-122"/>
                <a:cs typeface="宋体" panose="02010600030101010101" pitchFamily="2" charset="-122"/>
              </a:rPr>
              <a:t>④强大的军事力量。 </a:t>
            </a:r>
            <a:endParaRPr lang="zh-CN" sz="2200">
              <a:latin typeface="宋体" panose="02010600030101010101" pitchFamily="2" charset="-122"/>
              <a:ea typeface="宋体" panose="02010600030101010101" pitchFamily="2" charset="-122"/>
              <a:cs typeface="宋体" panose="02010600030101010101" pitchFamily="2" charset="-122"/>
            </a:endParaRPr>
          </a:p>
          <a:p>
            <a:pPr indent="0">
              <a:lnSpc>
                <a:spcPct val="120000"/>
              </a:lnSpc>
              <a:spcBef>
                <a:spcPct val="0"/>
              </a:spcBef>
              <a:spcAft>
                <a:spcPct val="0"/>
              </a:spcAft>
            </a:pPr>
            <a:r>
              <a:rPr lang="zh-CN" sz="2200">
                <a:latin typeface="宋体" panose="02010600030101010101" pitchFamily="2" charset="-122"/>
                <a:ea typeface="宋体" panose="02010600030101010101" pitchFamily="2" charset="-122"/>
                <a:cs typeface="宋体" panose="02010600030101010101" pitchFamily="2" charset="-122"/>
              </a:rPr>
              <a:t>⑤</a:t>
            </a:r>
            <a:r>
              <a:rPr lang="zh-CN" sz="2200">
                <a:latin typeface="宋体" panose="02010600030101010101" pitchFamily="2" charset="-122"/>
                <a:ea typeface="宋体" panose="02010600030101010101" pitchFamily="2" charset="-122"/>
                <a:cs typeface="宋体" panose="02010600030101010101" pitchFamily="2" charset="-122"/>
                <a:sym typeface="+mn-ea"/>
              </a:rPr>
              <a:t>非洲拥有庞大的市场和价格低廉的原料</a:t>
            </a:r>
            <a:r>
              <a:rPr lang="zh-CN" sz="2400">
                <a:latin typeface="宋体" panose="02010600030101010101" pitchFamily="2" charset="-122"/>
                <a:ea typeface="宋体" panose="02010600030101010101" pitchFamily="2" charset="-122"/>
                <a:cs typeface="宋体" panose="02010600030101010101" pitchFamily="2" charset="-122"/>
                <a:sym typeface="+mn-ea"/>
              </a:rPr>
              <a:t> </a:t>
            </a:r>
            <a:endParaRPr lang="zh-CN" altLang="en-US" sz="2400">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10" name="文本框 9"/>
          <p:cNvSpPr txBox="1"/>
          <p:nvPr/>
        </p:nvSpPr>
        <p:spPr>
          <a:xfrm>
            <a:off x="577850" y="4131310"/>
            <a:ext cx="6793865" cy="462915"/>
          </a:xfrm>
          <a:prstGeom prst="rect">
            <a:avLst/>
          </a:prstGeom>
          <a:gradFill>
            <a:gsLst>
              <a:gs pos="100000">
                <a:srgbClr val="FBFB11"/>
              </a:gs>
              <a:gs pos="100000">
                <a:srgbClr val="838309"/>
              </a:gs>
            </a:gsLst>
            <a:lin ang="0" scaled="0"/>
          </a:gradFill>
        </p:spPr>
        <p:txBody>
          <a:bodyPr wrap="square" rtlCol="0" anchor="t">
            <a:spAutoFit/>
          </a:bodyPr>
          <a:lstStyle/>
          <a:p>
            <a:pPr>
              <a:lnSpc>
                <a:spcPct val="110000"/>
              </a:lnSpc>
              <a:spcBef>
                <a:spcPct val="0"/>
              </a:spcBef>
              <a:spcAft>
                <a:spcPct val="0"/>
              </a:spcAft>
            </a:pPr>
            <a:r>
              <a:rPr lang="zh-CN" sz="2200" b="1">
                <a:ea typeface="宋体" panose="02010600030101010101" pitchFamily="2" charset="-122"/>
                <a:sym typeface="+mn-ea"/>
              </a:rPr>
              <a:t>【</a:t>
            </a:r>
            <a:r>
              <a:rPr lang="zh-CN" sz="2200" b="1">
                <a:solidFill>
                  <a:srgbClr val="FF0000"/>
                </a:solidFill>
                <a:ea typeface="宋体" panose="02010600030101010101" pitchFamily="2" charset="-122"/>
                <a:sym typeface="+mn-ea"/>
              </a:rPr>
              <a:t>思考</a:t>
            </a:r>
            <a:r>
              <a:rPr lang="zh-CN" sz="2200" b="1">
                <a:ea typeface="宋体" panose="02010600030101010101" pitchFamily="2" charset="-122"/>
                <a:sym typeface="+mn-ea"/>
              </a:rPr>
              <a:t>】为什么此时西方列强开始全面入侵非洲？</a:t>
            </a:r>
            <a:endParaRPr lang="zh-CN" altLang="en-US" sz="2200" b="1">
              <a:latin typeface="楷体" panose="02010609060101010101" charset="-122"/>
              <a:ea typeface="楷体" panose="02010609060101010101" charset="-122"/>
              <a:cs typeface="楷体" panose="02010609060101010101" charset="-122"/>
            </a:endParaRPr>
          </a:p>
        </p:txBody>
      </p:sp>
      <p:grpSp>
        <p:nvGrpSpPr>
          <p:cNvPr id="12" name="Group 2"/>
          <p:cNvGrpSpPr/>
          <p:nvPr/>
        </p:nvGrpSpPr>
        <p:grpSpPr>
          <a:xfrm>
            <a:off x="9077325" y="228600"/>
            <a:ext cx="2262505" cy="2720340"/>
            <a:chOff x="1680" y="174"/>
            <a:chExt cx="1895" cy="2548"/>
          </a:xfrm>
        </p:grpSpPr>
        <p:pic>
          <p:nvPicPr>
            <p:cNvPr id="13" name="Picture 3" descr="扫描0001"/>
            <p:cNvPicPr>
              <a:picLocks noChangeAspect="1"/>
            </p:cNvPicPr>
            <p:nvPr/>
          </p:nvPicPr>
          <p:blipFill>
            <a:blip r:embed="rId2"/>
            <a:srcRect l="32961" t="7470" r="36238" b="10758"/>
            <a:stretch>
              <a:fillRect/>
            </a:stretch>
          </p:blipFill>
          <p:spPr>
            <a:xfrm>
              <a:off x="1680" y="174"/>
              <a:ext cx="1895" cy="2548"/>
            </a:xfrm>
            <a:prstGeom prst="rect">
              <a:avLst/>
            </a:prstGeom>
            <a:solidFill>
              <a:schemeClr val="tx2"/>
            </a:solidFill>
            <a:ln w="9525">
              <a:noFill/>
            </a:ln>
          </p:spPr>
        </p:pic>
        <p:grpSp>
          <p:nvGrpSpPr>
            <p:cNvPr id="14" name="Group 10"/>
            <p:cNvGrpSpPr/>
            <p:nvPr/>
          </p:nvGrpSpPr>
          <p:grpSpPr>
            <a:xfrm>
              <a:off x="1988" y="1165"/>
              <a:ext cx="1462" cy="1217"/>
              <a:chOff x="0" y="130"/>
              <a:chExt cx="1462" cy="1217"/>
            </a:xfrm>
          </p:grpSpPr>
          <p:sp>
            <p:nvSpPr>
              <p:cNvPr id="15" name="未知"/>
              <p:cNvSpPr/>
              <p:nvPr/>
            </p:nvSpPr>
            <p:spPr>
              <a:xfrm>
                <a:off x="0" y="130"/>
                <a:ext cx="54" cy="102"/>
              </a:xfrm>
              <a:custGeom>
                <a:avLst/>
                <a:gdLst>
                  <a:gd name="txL" fmla="*/ 0 w 54"/>
                  <a:gd name="txT" fmla="*/ 0 h 102"/>
                  <a:gd name="txR" fmla="*/ 54 w 54"/>
                  <a:gd name="txB" fmla="*/ 102 h 102"/>
                </a:gdLst>
                <a:ahLst/>
                <a:cxnLst>
                  <a:cxn ang="0">
                    <a:pos x="35" y="0"/>
                  </a:cxn>
                  <a:cxn ang="0">
                    <a:pos x="35" y="94"/>
                  </a:cxn>
                  <a:cxn ang="0">
                    <a:pos x="0" y="86"/>
                  </a:cxn>
                  <a:cxn ang="0">
                    <a:pos x="35" y="0"/>
                  </a:cxn>
                </a:cxnLst>
                <a:rect l="txL" t="txT" r="txR" b="txB"/>
                <a:pathLst>
                  <a:path w="54" h="102">
                    <a:moveTo>
                      <a:pt x="35" y="0"/>
                    </a:moveTo>
                    <a:cubicBezTo>
                      <a:pt x="39" y="21"/>
                      <a:pt x="54" y="75"/>
                      <a:pt x="35" y="94"/>
                    </a:cubicBezTo>
                    <a:cubicBezTo>
                      <a:pt x="27" y="102"/>
                      <a:pt x="12" y="89"/>
                      <a:pt x="0" y="86"/>
                    </a:cubicBezTo>
                    <a:cubicBezTo>
                      <a:pt x="9" y="52"/>
                      <a:pt x="15" y="29"/>
                      <a:pt x="35" y="0"/>
                    </a:cubicBezTo>
                    <a:close/>
                  </a:path>
                </a:pathLst>
              </a:custGeom>
              <a:solidFill>
                <a:srgbClr val="0000FF">
                  <a:alpha val="100000"/>
                </a:srgbClr>
              </a:solidFill>
              <a:ln w="9525">
                <a:noFill/>
              </a:ln>
            </p:spPr>
            <p:txBody>
              <a:bodyPr/>
              <a:lstStyle/>
              <a:p>
                <a:endParaRPr lang="zh-CN" altLang="en-US"/>
              </a:p>
            </p:txBody>
          </p:sp>
          <p:sp>
            <p:nvSpPr>
              <p:cNvPr id="17" name="未知"/>
              <p:cNvSpPr/>
              <p:nvPr/>
            </p:nvSpPr>
            <p:spPr>
              <a:xfrm>
                <a:off x="4" y="233"/>
                <a:ext cx="78" cy="100"/>
              </a:xfrm>
              <a:custGeom>
                <a:avLst/>
                <a:gdLst>
                  <a:gd name="txL" fmla="*/ 0 w 78"/>
                  <a:gd name="txT" fmla="*/ 0 h 100"/>
                  <a:gd name="txR" fmla="*/ 78 w 78"/>
                  <a:gd name="txB" fmla="*/ 100 h 100"/>
                </a:gdLst>
                <a:ahLst/>
                <a:cxnLst>
                  <a:cxn ang="0">
                    <a:pos x="39" y="0"/>
                  </a:cxn>
                  <a:cxn ang="0">
                    <a:pos x="14" y="77"/>
                  </a:cxn>
                  <a:cxn ang="0">
                    <a:pos x="39" y="0"/>
                  </a:cxn>
                </a:cxnLst>
                <a:rect l="txL" t="txT" r="txR" b="txB"/>
                <a:pathLst>
                  <a:path w="78" h="100">
                    <a:moveTo>
                      <a:pt x="39" y="0"/>
                    </a:moveTo>
                    <a:cubicBezTo>
                      <a:pt x="51" y="34"/>
                      <a:pt x="78" y="100"/>
                      <a:pt x="14" y="77"/>
                    </a:cubicBezTo>
                    <a:cubicBezTo>
                      <a:pt x="0" y="36"/>
                      <a:pt x="16" y="35"/>
                      <a:pt x="39" y="0"/>
                    </a:cubicBezTo>
                    <a:close/>
                  </a:path>
                </a:pathLst>
              </a:custGeom>
              <a:solidFill>
                <a:srgbClr val="0000FF">
                  <a:alpha val="100000"/>
                </a:srgbClr>
              </a:solidFill>
              <a:ln w="9525">
                <a:noFill/>
              </a:ln>
            </p:spPr>
            <p:txBody>
              <a:bodyPr/>
              <a:lstStyle/>
              <a:p>
                <a:endParaRPr lang="zh-CN" altLang="en-US"/>
              </a:p>
            </p:txBody>
          </p:sp>
          <p:sp>
            <p:nvSpPr>
              <p:cNvPr id="18" name="未知"/>
              <p:cNvSpPr/>
              <p:nvPr/>
            </p:nvSpPr>
            <p:spPr>
              <a:xfrm>
                <a:off x="119" y="465"/>
                <a:ext cx="122" cy="41"/>
              </a:xfrm>
              <a:custGeom>
                <a:avLst/>
                <a:gdLst>
                  <a:gd name="txL" fmla="*/ 0 w 122"/>
                  <a:gd name="txT" fmla="*/ 0 h 41"/>
                  <a:gd name="txR" fmla="*/ 122 w 122"/>
                  <a:gd name="txB" fmla="*/ 41 h 41"/>
                </a:gdLst>
                <a:ahLst/>
                <a:cxnLst>
                  <a:cxn ang="0">
                    <a:pos x="122" y="8"/>
                  </a:cxn>
                  <a:cxn ang="0">
                    <a:pos x="96" y="0"/>
                  </a:cxn>
                  <a:cxn ang="0">
                    <a:pos x="113" y="34"/>
                  </a:cxn>
                  <a:cxn ang="0">
                    <a:pos x="122" y="8"/>
                  </a:cxn>
                </a:cxnLst>
                <a:rect l="txL" t="txT" r="txR" b="txB"/>
                <a:pathLst>
                  <a:path w="122" h="41">
                    <a:moveTo>
                      <a:pt x="122" y="8"/>
                    </a:moveTo>
                    <a:cubicBezTo>
                      <a:pt x="113" y="5"/>
                      <a:pt x="105" y="0"/>
                      <a:pt x="96" y="0"/>
                    </a:cubicBezTo>
                    <a:cubicBezTo>
                      <a:pt x="0" y="0"/>
                      <a:pt x="91" y="41"/>
                      <a:pt x="113" y="34"/>
                    </a:cubicBezTo>
                    <a:cubicBezTo>
                      <a:pt x="122" y="31"/>
                      <a:pt x="119" y="17"/>
                      <a:pt x="122" y="8"/>
                    </a:cubicBezTo>
                    <a:close/>
                  </a:path>
                </a:pathLst>
              </a:custGeom>
              <a:solidFill>
                <a:srgbClr val="0000FF">
                  <a:alpha val="100000"/>
                </a:srgbClr>
              </a:solidFill>
              <a:ln w="9525">
                <a:noFill/>
              </a:ln>
            </p:spPr>
            <p:txBody>
              <a:bodyPr/>
              <a:lstStyle/>
              <a:p>
                <a:endParaRPr lang="zh-CN" altLang="en-US"/>
              </a:p>
            </p:txBody>
          </p:sp>
          <p:sp>
            <p:nvSpPr>
              <p:cNvPr id="19" name="未知"/>
              <p:cNvSpPr/>
              <p:nvPr/>
            </p:nvSpPr>
            <p:spPr>
              <a:xfrm>
                <a:off x="306" y="448"/>
                <a:ext cx="73" cy="51"/>
              </a:xfrm>
              <a:custGeom>
                <a:avLst/>
                <a:gdLst>
                  <a:gd name="txL" fmla="*/ 0 w 73"/>
                  <a:gd name="txT" fmla="*/ 0 h 51"/>
                  <a:gd name="txR" fmla="*/ 73 w 73"/>
                  <a:gd name="txB" fmla="*/ 51 h 51"/>
                </a:gdLst>
                <a:ahLst/>
                <a:cxnLst>
                  <a:cxn ang="0">
                    <a:pos x="73" y="0"/>
                  </a:cxn>
                  <a:cxn ang="0">
                    <a:pos x="21" y="8"/>
                  </a:cxn>
                  <a:cxn ang="0">
                    <a:pos x="4" y="34"/>
                  </a:cxn>
                  <a:cxn ang="0">
                    <a:pos x="38" y="51"/>
                  </a:cxn>
                  <a:cxn ang="0">
                    <a:pos x="73" y="0"/>
                  </a:cxn>
                </a:cxnLst>
                <a:rect l="txL" t="txT" r="txR" b="txB"/>
                <a:pathLst>
                  <a:path w="73" h="51">
                    <a:moveTo>
                      <a:pt x="73" y="0"/>
                    </a:moveTo>
                    <a:cubicBezTo>
                      <a:pt x="56" y="3"/>
                      <a:pt x="37" y="0"/>
                      <a:pt x="21" y="8"/>
                    </a:cubicBezTo>
                    <a:cubicBezTo>
                      <a:pt x="12" y="13"/>
                      <a:pt x="0" y="24"/>
                      <a:pt x="4" y="34"/>
                    </a:cubicBezTo>
                    <a:cubicBezTo>
                      <a:pt x="9" y="46"/>
                      <a:pt x="27" y="45"/>
                      <a:pt x="38" y="51"/>
                    </a:cubicBezTo>
                    <a:cubicBezTo>
                      <a:pt x="70" y="41"/>
                      <a:pt x="73" y="33"/>
                      <a:pt x="73" y="0"/>
                    </a:cubicBezTo>
                    <a:close/>
                  </a:path>
                </a:pathLst>
              </a:custGeom>
              <a:solidFill>
                <a:srgbClr val="0000FF">
                  <a:alpha val="100000"/>
                </a:srgbClr>
              </a:solidFill>
              <a:ln w="9525">
                <a:noFill/>
              </a:ln>
            </p:spPr>
            <p:txBody>
              <a:bodyPr/>
              <a:lstStyle/>
              <a:p>
                <a:endParaRPr lang="zh-CN" altLang="en-US"/>
              </a:p>
            </p:txBody>
          </p:sp>
          <p:sp>
            <p:nvSpPr>
              <p:cNvPr id="20" name="未知"/>
              <p:cNvSpPr/>
              <p:nvPr/>
            </p:nvSpPr>
            <p:spPr>
              <a:xfrm>
                <a:off x="473" y="434"/>
                <a:ext cx="147" cy="84"/>
              </a:xfrm>
              <a:custGeom>
                <a:avLst/>
                <a:gdLst>
                  <a:gd name="txL" fmla="*/ 0 w 147"/>
                  <a:gd name="txT" fmla="*/ 0 h 84"/>
                  <a:gd name="txR" fmla="*/ 147 w 147"/>
                  <a:gd name="txB" fmla="*/ 84 h 84"/>
                </a:gdLst>
                <a:ahLst/>
                <a:cxnLst>
                  <a:cxn ang="0">
                    <a:pos x="103" y="31"/>
                  </a:cxn>
                  <a:cxn ang="0">
                    <a:pos x="0" y="14"/>
                  </a:cxn>
                  <a:cxn ang="0">
                    <a:pos x="103" y="74"/>
                  </a:cxn>
                  <a:cxn ang="0">
                    <a:pos x="138" y="65"/>
                  </a:cxn>
                  <a:cxn ang="0">
                    <a:pos x="103" y="31"/>
                  </a:cxn>
                </a:cxnLst>
                <a:rect l="txL" t="txT" r="txR" b="txB"/>
                <a:pathLst>
                  <a:path w="147" h="84">
                    <a:moveTo>
                      <a:pt x="103" y="31"/>
                    </a:moveTo>
                    <a:cubicBezTo>
                      <a:pt x="37" y="7"/>
                      <a:pt x="92" y="0"/>
                      <a:pt x="0" y="14"/>
                    </a:cubicBezTo>
                    <a:cubicBezTo>
                      <a:pt x="15" y="84"/>
                      <a:pt x="28" y="64"/>
                      <a:pt x="103" y="74"/>
                    </a:cubicBezTo>
                    <a:cubicBezTo>
                      <a:pt x="115" y="71"/>
                      <a:pt x="132" y="76"/>
                      <a:pt x="138" y="65"/>
                    </a:cubicBezTo>
                    <a:cubicBezTo>
                      <a:pt x="147" y="47"/>
                      <a:pt x="111" y="35"/>
                      <a:pt x="103" y="31"/>
                    </a:cubicBezTo>
                    <a:close/>
                  </a:path>
                </a:pathLst>
              </a:custGeom>
              <a:solidFill>
                <a:srgbClr val="0000FF">
                  <a:alpha val="100000"/>
                </a:srgbClr>
              </a:solidFill>
              <a:ln w="9525">
                <a:noFill/>
              </a:ln>
            </p:spPr>
            <p:txBody>
              <a:bodyPr/>
              <a:lstStyle/>
              <a:p>
                <a:endParaRPr lang="zh-CN" altLang="en-US"/>
              </a:p>
            </p:txBody>
          </p:sp>
          <p:sp>
            <p:nvSpPr>
              <p:cNvPr id="21" name="未知"/>
              <p:cNvSpPr/>
              <p:nvPr/>
            </p:nvSpPr>
            <p:spPr>
              <a:xfrm>
                <a:off x="634" y="737"/>
                <a:ext cx="106" cy="347"/>
              </a:xfrm>
              <a:custGeom>
                <a:avLst/>
                <a:gdLst>
                  <a:gd name="txL" fmla="*/ 0 w 106"/>
                  <a:gd name="txT" fmla="*/ 0 h 347"/>
                  <a:gd name="txR" fmla="*/ 106 w 106"/>
                  <a:gd name="txB" fmla="*/ 347 h 347"/>
                </a:gdLst>
                <a:ahLst/>
                <a:cxnLst>
                  <a:cxn ang="0">
                    <a:pos x="37" y="3"/>
                  </a:cxn>
                  <a:cxn ang="0">
                    <a:pos x="106" y="46"/>
                  </a:cxn>
                  <a:cxn ang="0">
                    <a:pos x="97" y="98"/>
                  </a:cxn>
                  <a:cxn ang="0">
                    <a:pos x="71" y="123"/>
                  </a:cxn>
                  <a:cxn ang="0">
                    <a:pos x="28" y="321"/>
                  </a:cxn>
                  <a:cxn ang="0">
                    <a:pos x="20" y="347"/>
                  </a:cxn>
                  <a:cxn ang="0">
                    <a:pos x="11" y="321"/>
                  </a:cxn>
                  <a:cxn ang="0">
                    <a:pos x="45" y="218"/>
                  </a:cxn>
                  <a:cxn ang="0">
                    <a:pos x="37" y="46"/>
                  </a:cxn>
                  <a:cxn ang="0">
                    <a:pos x="37" y="3"/>
                  </a:cxn>
                </a:cxnLst>
                <a:rect l="txL" t="txT" r="txR" b="txB"/>
                <a:pathLst>
                  <a:path w="105" h="347">
                    <a:moveTo>
                      <a:pt x="37" y="3"/>
                    </a:moveTo>
                    <a:cubicBezTo>
                      <a:pt x="66" y="13"/>
                      <a:pt x="84" y="25"/>
                      <a:pt x="106" y="46"/>
                    </a:cubicBezTo>
                    <a:cubicBezTo>
                      <a:pt x="103" y="63"/>
                      <a:pt x="104" y="82"/>
                      <a:pt x="97" y="98"/>
                    </a:cubicBezTo>
                    <a:cubicBezTo>
                      <a:pt x="92" y="109"/>
                      <a:pt x="73" y="111"/>
                      <a:pt x="71" y="123"/>
                    </a:cubicBezTo>
                    <a:cubicBezTo>
                      <a:pt x="60" y="186"/>
                      <a:pt x="103" y="295"/>
                      <a:pt x="28" y="321"/>
                    </a:cubicBezTo>
                    <a:cubicBezTo>
                      <a:pt x="25" y="330"/>
                      <a:pt x="29" y="347"/>
                      <a:pt x="20" y="347"/>
                    </a:cubicBezTo>
                    <a:cubicBezTo>
                      <a:pt x="11" y="347"/>
                      <a:pt x="11" y="330"/>
                      <a:pt x="11" y="321"/>
                    </a:cubicBezTo>
                    <a:cubicBezTo>
                      <a:pt x="11" y="232"/>
                      <a:pt x="0" y="249"/>
                      <a:pt x="45" y="218"/>
                    </a:cubicBezTo>
                    <a:cubicBezTo>
                      <a:pt x="42" y="161"/>
                      <a:pt x="42" y="103"/>
                      <a:pt x="37" y="46"/>
                    </a:cubicBezTo>
                    <a:cubicBezTo>
                      <a:pt x="33" y="0"/>
                      <a:pt x="19" y="38"/>
                      <a:pt x="37" y="3"/>
                    </a:cubicBezTo>
                    <a:close/>
                  </a:path>
                </a:pathLst>
              </a:custGeom>
              <a:solidFill>
                <a:srgbClr val="0000FF">
                  <a:alpha val="100000"/>
                </a:srgbClr>
              </a:solidFill>
              <a:ln w="9525">
                <a:noFill/>
              </a:ln>
            </p:spPr>
            <p:txBody>
              <a:bodyPr/>
              <a:lstStyle/>
              <a:p>
                <a:endParaRPr lang="zh-CN" altLang="en-US"/>
              </a:p>
            </p:txBody>
          </p:sp>
          <p:sp>
            <p:nvSpPr>
              <p:cNvPr id="22" name="未知"/>
              <p:cNvSpPr/>
              <p:nvPr/>
            </p:nvSpPr>
            <p:spPr>
              <a:xfrm>
                <a:off x="1058" y="440"/>
                <a:ext cx="404" cy="907"/>
              </a:xfrm>
              <a:custGeom>
                <a:avLst/>
                <a:gdLst>
                  <a:gd name="txL" fmla="*/ 0 w 404"/>
                  <a:gd name="txT" fmla="*/ 0 h 907"/>
                  <a:gd name="txR" fmla="*/ 404 w 404"/>
                  <a:gd name="txB" fmla="*/ 907 h 907"/>
                </a:gdLst>
                <a:ahLst/>
                <a:cxnLst>
                  <a:cxn ang="0">
                    <a:pos x="404" y="16"/>
                  </a:cxn>
                  <a:cxn ang="0">
                    <a:pos x="335" y="42"/>
                  </a:cxn>
                  <a:cxn ang="0">
                    <a:pos x="189" y="180"/>
                  </a:cxn>
                  <a:cxn ang="0">
                    <a:pos x="137" y="317"/>
                  </a:cxn>
                  <a:cxn ang="0">
                    <a:pos x="146" y="438"/>
                  </a:cxn>
                  <a:cxn ang="0">
                    <a:pos x="146" y="506"/>
                  </a:cxn>
                  <a:cxn ang="0">
                    <a:pos x="94" y="524"/>
                  </a:cxn>
                  <a:cxn ang="0">
                    <a:pos x="69" y="532"/>
                  </a:cxn>
                  <a:cxn ang="0">
                    <a:pos x="26" y="524"/>
                  </a:cxn>
                  <a:cxn ang="0">
                    <a:pos x="8" y="506"/>
                  </a:cxn>
                  <a:cxn ang="0">
                    <a:pos x="34" y="644"/>
                  </a:cxn>
                  <a:cxn ang="0">
                    <a:pos x="0" y="816"/>
                  </a:cxn>
                  <a:cxn ang="0">
                    <a:pos x="8" y="885"/>
                  </a:cxn>
                  <a:cxn ang="0">
                    <a:pos x="26" y="902"/>
                  </a:cxn>
                  <a:cxn ang="0">
                    <a:pos x="34" y="867"/>
                  </a:cxn>
                  <a:cxn ang="0">
                    <a:pos x="69" y="859"/>
                  </a:cxn>
                  <a:cxn ang="0">
                    <a:pos x="120" y="799"/>
                  </a:cxn>
                  <a:cxn ang="0">
                    <a:pos x="112" y="670"/>
                  </a:cxn>
                  <a:cxn ang="0">
                    <a:pos x="180" y="652"/>
                  </a:cxn>
                  <a:cxn ang="0">
                    <a:pos x="240" y="566"/>
                  </a:cxn>
                  <a:cxn ang="0">
                    <a:pos x="223" y="386"/>
                  </a:cxn>
                  <a:cxn ang="0">
                    <a:pos x="232" y="257"/>
                  </a:cxn>
                  <a:cxn ang="0">
                    <a:pos x="240" y="214"/>
                  </a:cxn>
                  <a:cxn ang="0">
                    <a:pos x="266" y="205"/>
                  </a:cxn>
                  <a:cxn ang="0">
                    <a:pos x="301" y="188"/>
                  </a:cxn>
                  <a:cxn ang="0">
                    <a:pos x="352" y="171"/>
                  </a:cxn>
                  <a:cxn ang="0">
                    <a:pos x="404" y="16"/>
                  </a:cxn>
                </a:cxnLst>
                <a:rect l="txL" t="txT" r="txR" b="txB"/>
                <a:pathLst>
                  <a:path w="403" h="906">
                    <a:moveTo>
                      <a:pt x="404" y="16"/>
                    </a:moveTo>
                    <a:cubicBezTo>
                      <a:pt x="352" y="0"/>
                      <a:pt x="387" y="24"/>
                      <a:pt x="335" y="42"/>
                    </a:cubicBezTo>
                    <a:cubicBezTo>
                      <a:pt x="296" y="102"/>
                      <a:pt x="259" y="156"/>
                      <a:pt x="189" y="180"/>
                    </a:cubicBezTo>
                    <a:cubicBezTo>
                      <a:pt x="160" y="223"/>
                      <a:pt x="154" y="269"/>
                      <a:pt x="137" y="317"/>
                    </a:cubicBezTo>
                    <a:cubicBezTo>
                      <a:pt x="140" y="357"/>
                      <a:pt x="141" y="398"/>
                      <a:pt x="146" y="438"/>
                    </a:cubicBezTo>
                    <a:cubicBezTo>
                      <a:pt x="149" y="462"/>
                      <a:pt x="172" y="480"/>
                      <a:pt x="146" y="506"/>
                    </a:cubicBezTo>
                    <a:cubicBezTo>
                      <a:pt x="133" y="519"/>
                      <a:pt x="111" y="518"/>
                      <a:pt x="94" y="524"/>
                    </a:cubicBezTo>
                    <a:cubicBezTo>
                      <a:pt x="86" y="527"/>
                      <a:pt x="69" y="532"/>
                      <a:pt x="69" y="532"/>
                    </a:cubicBezTo>
                    <a:cubicBezTo>
                      <a:pt x="55" y="529"/>
                      <a:pt x="39" y="530"/>
                      <a:pt x="26" y="524"/>
                    </a:cubicBezTo>
                    <a:cubicBezTo>
                      <a:pt x="18" y="521"/>
                      <a:pt x="9" y="498"/>
                      <a:pt x="8" y="506"/>
                    </a:cubicBezTo>
                    <a:cubicBezTo>
                      <a:pt x="2" y="548"/>
                      <a:pt x="21" y="603"/>
                      <a:pt x="34" y="644"/>
                    </a:cubicBezTo>
                    <a:cubicBezTo>
                      <a:pt x="20" y="873"/>
                      <a:pt x="34" y="705"/>
                      <a:pt x="0" y="816"/>
                    </a:cubicBezTo>
                    <a:cubicBezTo>
                      <a:pt x="3" y="839"/>
                      <a:pt x="1" y="863"/>
                      <a:pt x="8" y="885"/>
                    </a:cubicBezTo>
                    <a:cubicBezTo>
                      <a:pt x="10" y="893"/>
                      <a:pt x="19" y="907"/>
                      <a:pt x="26" y="902"/>
                    </a:cubicBezTo>
                    <a:cubicBezTo>
                      <a:pt x="36" y="895"/>
                      <a:pt x="26" y="875"/>
                      <a:pt x="34" y="867"/>
                    </a:cubicBezTo>
                    <a:cubicBezTo>
                      <a:pt x="42" y="859"/>
                      <a:pt x="57" y="862"/>
                      <a:pt x="69" y="859"/>
                    </a:cubicBezTo>
                    <a:cubicBezTo>
                      <a:pt x="83" y="813"/>
                      <a:pt x="70" y="811"/>
                      <a:pt x="120" y="799"/>
                    </a:cubicBezTo>
                    <a:cubicBezTo>
                      <a:pt x="120" y="796"/>
                      <a:pt x="95" y="681"/>
                      <a:pt x="112" y="670"/>
                    </a:cubicBezTo>
                    <a:cubicBezTo>
                      <a:pt x="131" y="657"/>
                      <a:pt x="180" y="652"/>
                      <a:pt x="180" y="652"/>
                    </a:cubicBezTo>
                    <a:cubicBezTo>
                      <a:pt x="190" y="589"/>
                      <a:pt x="186" y="586"/>
                      <a:pt x="240" y="566"/>
                    </a:cubicBezTo>
                    <a:cubicBezTo>
                      <a:pt x="285" y="523"/>
                      <a:pt x="241" y="439"/>
                      <a:pt x="223" y="386"/>
                    </a:cubicBezTo>
                    <a:cubicBezTo>
                      <a:pt x="226" y="343"/>
                      <a:pt x="228" y="300"/>
                      <a:pt x="232" y="257"/>
                    </a:cubicBezTo>
                    <a:cubicBezTo>
                      <a:pt x="233" y="242"/>
                      <a:pt x="232" y="226"/>
                      <a:pt x="240" y="214"/>
                    </a:cubicBezTo>
                    <a:cubicBezTo>
                      <a:pt x="245" y="206"/>
                      <a:pt x="258" y="209"/>
                      <a:pt x="266" y="205"/>
                    </a:cubicBezTo>
                    <a:cubicBezTo>
                      <a:pt x="278" y="200"/>
                      <a:pt x="289" y="193"/>
                      <a:pt x="301" y="188"/>
                    </a:cubicBezTo>
                    <a:cubicBezTo>
                      <a:pt x="318" y="181"/>
                      <a:pt x="352" y="171"/>
                      <a:pt x="352" y="171"/>
                    </a:cubicBezTo>
                    <a:cubicBezTo>
                      <a:pt x="384" y="123"/>
                      <a:pt x="383" y="69"/>
                      <a:pt x="404" y="16"/>
                    </a:cubicBezTo>
                    <a:close/>
                  </a:path>
                </a:pathLst>
              </a:custGeom>
              <a:solidFill>
                <a:srgbClr val="0000FF">
                  <a:alpha val="100000"/>
                </a:srgbClr>
              </a:solidFill>
              <a:ln w="9525">
                <a:noFill/>
              </a:ln>
            </p:spPr>
            <p:txBody>
              <a:bodyPr/>
              <a:lstStyle/>
              <a:p>
                <a:endParaRPr lang="zh-CN" altLang="en-US"/>
              </a:p>
            </p:txBody>
          </p:sp>
        </p:grpSp>
      </p:grpSp>
      <p:sp>
        <p:nvSpPr>
          <p:cNvPr id="4099" name="Rectangle 27"/>
          <p:cNvSpPr/>
          <p:nvPr/>
        </p:nvSpPr>
        <p:spPr>
          <a:xfrm>
            <a:off x="9077325" y="2835910"/>
            <a:ext cx="466090" cy="244475"/>
          </a:xfrm>
          <a:prstGeom prst="rect">
            <a:avLst/>
          </a:prstGeom>
          <a:solidFill>
            <a:srgbClr val="0000FF"/>
          </a:solidFill>
          <a:ln w="9525">
            <a:noFill/>
          </a:ln>
        </p:spPr>
        <p:txBody>
          <a:bodyPr wrap="none" anchor="ctr"/>
          <a:lstStyle/>
          <a:p>
            <a:endParaRPr lang="zh-CN" altLang="en-US">
              <a:latin typeface="Arial" panose="020B0604020202020204" pitchFamily="34" charset="0"/>
            </a:endParaRPr>
          </a:p>
        </p:txBody>
      </p:sp>
      <p:sp>
        <p:nvSpPr>
          <p:cNvPr id="4101" name="Text Box 29"/>
          <p:cNvSpPr txBox="1"/>
          <p:nvPr/>
        </p:nvSpPr>
        <p:spPr>
          <a:xfrm>
            <a:off x="9543415" y="2835910"/>
            <a:ext cx="2275205" cy="306705"/>
          </a:xfrm>
          <a:prstGeom prst="rect">
            <a:avLst/>
          </a:prstGeom>
          <a:solidFill>
            <a:schemeClr val="bg1"/>
          </a:solidFill>
          <a:ln w="9525">
            <a:noFill/>
          </a:ln>
        </p:spPr>
        <p:txBody>
          <a:bodyPr wrap="square">
            <a:spAutoFit/>
          </a:bodyPr>
          <a:lstStyle/>
          <a:p>
            <a:pPr>
              <a:spcBef>
                <a:spcPct val="50000"/>
              </a:spcBef>
            </a:pPr>
            <a:r>
              <a:rPr lang="zh-CN" altLang="zh-CN" sz="1400" b="1">
                <a:latin typeface="黑体" panose="02010609060101010101" charset="-122"/>
              </a:rPr>
              <a:t>16</a:t>
            </a:r>
            <a:r>
              <a:rPr lang="zh-CN" altLang="en-US" sz="1400" b="1">
                <a:latin typeface="黑体" panose="02010609060101010101" charset="-122"/>
              </a:rPr>
              <a:t>世纪葡萄牙占领地区</a:t>
            </a:r>
            <a:endParaRPr lang="zh-CN" altLang="en-US" sz="1400" b="1">
              <a:latin typeface="黑体" panose="02010609060101010101" charset="-122"/>
            </a:endParaRPr>
          </a:p>
        </p:txBody>
      </p:sp>
      <p:sp>
        <p:nvSpPr>
          <p:cNvPr id="23" name="文本框 22"/>
          <p:cNvSpPr txBox="1"/>
          <p:nvPr/>
        </p:nvSpPr>
        <p:spPr>
          <a:xfrm>
            <a:off x="8890635" y="6433820"/>
            <a:ext cx="2927985" cy="327660"/>
          </a:xfrm>
          <a:prstGeom prst="rect">
            <a:avLst/>
          </a:prstGeom>
          <a:noFill/>
        </p:spPr>
        <p:txBody>
          <a:bodyPr wrap="square" rtlCol="0" anchor="t">
            <a:spAutoFit/>
          </a:bodyPr>
          <a:lstStyle/>
          <a:p>
            <a:pPr>
              <a:lnSpc>
                <a:spcPct val="110000"/>
              </a:lnSpc>
              <a:spcBef>
                <a:spcPct val="0"/>
              </a:spcBef>
              <a:spcAft>
                <a:spcPct val="0"/>
              </a:spcAft>
            </a:pPr>
            <a:r>
              <a:rPr lang="en-US" sz="1400" b="1">
                <a:latin typeface="黑体" panose="02010609060101010101" charset="-122"/>
                <a:ea typeface="黑体" panose="02010609060101010101" charset="-122"/>
                <a:cs typeface="黑体" panose="02010609060101010101" charset="-122"/>
                <a:sym typeface="+mn-ea"/>
              </a:rPr>
              <a:t>19</a:t>
            </a:r>
            <a:r>
              <a:rPr lang="zh-CN" sz="1400" b="1">
                <a:latin typeface="黑体" panose="02010609060101010101" charset="-122"/>
                <a:ea typeface="黑体" panose="02010609060101010101" charset="-122"/>
                <a:cs typeface="黑体" panose="02010609060101010101" charset="-122"/>
                <a:sym typeface="+mn-ea"/>
              </a:rPr>
              <a:t>世纪中叶以前各国在非洲殖民地</a:t>
            </a:r>
            <a:endParaRPr lang="zh-CN" altLang="en-US" sz="1400" b="1">
              <a:latin typeface="楷体" panose="02010609060101010101" charset="-122"/>
              <a:ea typeface="楷体" panose="02010609060101010101" charset="-122"/>
              <a:cs typeface="楷体"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409575" y="270510"/>
            <a:ext cx="3056890" cy="497205"/>
          </a:xfrm>
          <a:prstGeom prst="rect">
            <a:avLst/>
          </a:prstGeom>
          <a:gradFill>
            <a:gsLst>
              <a:gs pos="100000">
                <a:srgbClr val="007BD3"/>
              </a:gs>
              <a:gs pos="100000">
                <a:srgbClr val="034373"/>
              </a:gs>
            </a:gsLst>
            <a:lin ang="0" scaled="0"/>
          </a:gradFill>
        </p:spPr>
        <p:txBody>
          <a:bodyPr wrap="square" rtlCol="0" anchor="t">
            <a:spAutoFit/>
          </a:bodyPr>
          <a:lstStyle/>
          <a:p>
            <a:pPr>
              <a:lnSpc>
                <a:spcPct val="110000"/>
              </a:lnSpc>
              <a:spcBef>
                <a:spcPct val="0"/>
              </a:spcBef>
              <a:spcAft>
                <a:spcPct val="0"/>
              </a:spcAft>
            </a:pPr>
            <a:r>
              <a:rPr lang="zh-CN" sz="2400">
                <a:solidFill>
                  <a:srgbClr val="FFFF00"/>
                </a:solidFill>
                <a:latin typeface="黑体" panose="02010609060101010101" charset="-122"/>
                <a:ea typeface="黑体" panose="02010609060101010101" charset="-122"/>
                <a:cs typeface="黑体" panose="02010609060101010101" charset="-122"/>
                <a:sym typeface="+mn-ea"/>
              </a:rPr>
              <a:t>（二）工业革命后</a:t>
            </a:r>
            <a:r>
              <a:rPr lang="en-US" sz="2400">
                <a:solidFill>
                  <a:srgbClr val="FFFF00"/>
                </a:solidFill>
                <a:latin typeface="黑体" panose="02010609060101010101" charset="-122"/>
                <a:ea typeface="黑体" panose="02010609060101010101" charset="-122"/>
                <a:cs typeface="黑体" panose="02010609060101010101" charset="-122"/>
                <a:sym typeface="+mn-ea"/>
              </a:rPr>
              <a:t>:</a:t>
            </a:r>
            <a:endParaRPr lang="en-US" altLang="en-US" sz="2400">
              <a:solidFill>
                <a:srgbClr val="FFFF00"/>
              </a:solidFill>
              <a:latin typeface="黑体" panose="02010609060101010101" charset="-122"/>
              <a:ea typeface="黑体" panose="02010609060101010101" charset="-122"/>
              <a:cs typeface="黑体" panose="02010609060101010101" charset="-122"/>
              <a:sym typeface="+mn-ea"/>
            </a:endParaRPr>
          </a:p>
        </p:txBody>
      </p:sp>
      <p:sp>
        <p:nvSpPr>
          <p:cNvPr id="3" name="文本框 2"/>
          <p:cNvSpPr txBox="1"/>
          <p:nvPr/>
        </p:nvSpPr>
        <p:spPr>
          <a:xfrm>
            <a:off x="1074420" y="1499870"/>
            <a:ext cx="10367010" cy="3192780"/>
          </a:xfrm>
          <a:prstGeom prst="rect">
            <a:avLst/>
          </a:prstGeom>
          <a:noFill/>
        </p:spPr>
        <p:txBody>
          <a:bodyPr wrap="square" rtlCol="0" anchor="t">
            <a:spAutoFit/>
          </a:bodyPr>
          <a:lstStyle/>
          <a:p>
            <a:pPr marL="0" lvl="0" indent="0" algn="l" defTabSz="914400">
              <a:lnSpc>
                <a:spcPct val="120000"/>
              </a:lnSpc>
              <a:spcBef>
                <a:spcPct val="0"/>
              </a:spcBef>
              <a:buNone/>
            </a:pPr>
            <a:r>
              <a:rPr lang="en-US" altLang="zh-CN" sz="2400">
                <a:latin typeface="黑体" panose="02010609060101010101" charset="-122"/>
                <a:ea typeface="黑体" panose="02010609060101010101" charset="-122"/>
                <a:cs typeface="黑体" panose="02010609060101010101" charset="-122"/>
                <a:sym typeface="+mn-ea"/>
              </a:rPr>
              <a:t>⑴.</a:t>
            </a:r>
            <a:r>
              <a:rPr lang="zh-CN" altLang="en-US" sz="2400">
                <a:latin typeface="黑体" panose="02010609060101010101" charset="-122"/>
                <a:ea typeface="黑体" panose="02010609060101010101" charset="-122"/>
                <a:cs typeface="黑体" panose="02010609060101010101" charset="-122"/>
                <a:sym typeface="+mn-ea"/>
              </a:rPr>
              <a:t>时期：</a:t>
            </a:r>
            <a:r>
              <a:rPr lang="en-US" altLang="zh-CN" sz="2400">
                <a:latin typeface="黑体" panose="02010609060101010101" charset="-122"/>
                <a:ea typeface="黑体" panose="02010609060101010101" charset="-122"/>
                <a:cs typeface="黑体" panose="02010609060101010101" charset="-122"/>
                <a:sym typeface="+mn-ea"/>
              </a:rPr>
              <a:t>18</a:t>
            </a:r>
            <a:r>
              <a:rPr lang="zh-CN" altLang="en-US" sz="2400">
                <a:latin typeface="黑体" panose="02010609060101010101" charset="-122"/>
                <a:ea typeface="黑体" panose="02010609060101010101" charset="-122"/>
                <a:cs typeface="黑体" panose="02010609060101010101" charset="-122"/>
                <a:sym typeface="+mn-ea"/>
              </a:rPr>
              <a:t>世纪末到</a:t>
            </a:r>
            <a:r>
              <a:rPr lang="en-US" altLang="zh-CN" sz="2400">
                <a:latin typeface="黑体" panose="02010609060101010101" charset="-122"/>
                <a:ea typeface="黑体" panose="02010609060101010101" charset="-122"/>
                <a:cs typeface="黑体" panose="02010609060101010101" charset="-122"/>
                <a:sym typeface="+mn-ea"/>
              </a:rPr>
              <a:t>19</a:t>
            </a:r>
            <a:r>
              <a:rPr lang="zh-CN" altLang="en-US" sz="2400">
                <a:latin typeface="黑体" panose="02010609060101010101" charset="-122"/>
                <a:ea typeface="黑体" panose="02010609060101010101" charset="-122"/>
                <a:cs typeface="黑体" panose="02010609060101010101" charset="-122"/>
                <a:sym typeface="+mn-ea"/>
              </a:rPr>
              <a:t>世纪初</a:t>
            </a:r>
            <a:endParaRPr lang="zh-CN" altLang="en-US" sz="2400">
              <a:latin typeface="黑体" panose="02010609060101010101" charset="-122"/>
              <a:ea typeface="黑体" panose="02010609060101010101" charset="-122"/>
              <a:cs typeface="黑体" panose="02010609060101010101" charset="-122"/>
              <a:sym typeface="+mn-ea"/>
            </a:endParaRPr>
          </a:p>
          <a:p>
            <a:pPr marL="0" lvl="0" indent="0" algn="l" defTabSz="914400">
              <a:lnSpc>
                <a:spcPct val="120000"/>
              </a:lnSpc>
              <a:spcBef>
                <a:spcPct val="0"/>
              </a:spcBef>
              <a:buNone/>
            </a:pPr>
            <a:r>
              <a:rPr lang="en-US" altLang="zh-CN" sz="2400">
                <a:latin typeface="黑体" panose="02010609060101010101" charset="-122"/>
                <a:ea typeface="黑体" panose="02010609060101010101" charset="-122"/>
                <a:cs typeface="黑体" panose="02010609060101010101" charset="-122"/>
              </a:rPr>
              <a:t>⑵.</a:t>
            </a:r>
            <a:r>
              <a:rPr lang="zh-CN" altLang="en-US" sz="2400">
                <a:latin typeface="黑体" panose="02010609060101010101" charset="-122"/>
                <a:ea typeface="黑体" panose="02010609060101010101" charset="-122"/>
                <a:cs typeface="黑体" panose="02010609060101010101" charset="-122"/>
              </a:rPr>
              <a:t>概况： </a:t>
            </a:r>
            <a:r>
              <a:rPr lang="zh-CN" sz="2400">
                <a:solidFill>
                  <a:srgbClr val="000000"/>
                </a:solidFill>
                <a:latin typeface="黑体" panose="02010609060101010101" charset="-122"/>
                <a:ea typeface="黑体" panose="02010609060101010101" charset="-122"/>
                <a:cs typeface="黑体" panose="02010609060101010101" charset="-122"/>
                <a:sym typeface="+mn-ea"/>
              </a:rPr>
              <a:t>奥斯曼帝国的属地</a:t>
            </a:r>
            <a:r>
              <a:rPr lang="zh-CN" sz="2400">
                <a:solidFill>
                  <a:srgbClr val="FF0000"/>
                </a:solidFill>
                <a:latin typeface="黑体" panose="02010609060101010101" charset="-122"/>
                <a:ea typeface="黑体" panose="02010609060101010101" charset="-122"/>
                <a:cs typeface="黑体" panose="02010609060101010101" charset="-122"/>
                <a:sym typeface="+mn-ea"/>
              </a:rPr>
              <a:t>埃及</a:t>
            </a:r>
            <a:r>
              <a:rPr lang="zh-CN" sz="2400">
                <a:solidFill>
                  <a:srgbClr val="000000"/>
                </a:solidFill>
                <a:latin typeface="黑体" panose="02010609060101010101" charset="-122"/>
                <a:ea typeface="黑体" panose="02010609060101010101" charset="-122"/>
                <a:cs typeface="黑体" panose="02010609060101010101" charset="-122"/>
                <a:sym typeface="+mn-ea"/>
              </a:rPr>
              <a:t>成为英法等国争夺的重点。</a:t>
            </a:r>
            <a:endParaRPr lang="zh-CN" sz="2400">
              <a:solidFill>
                <a:srgbClr val="000000"/>
              </a:solidFill>
              <a:latin typeface="黑体" panose="02010609060101010101" charset="-122"/>
              <a:ea typeface="黑体" panose="02010609060101010101" charset="-122"/>
              <a:cs typeface="黑体" panose="02010609060101010101" charset="-122"/>
              <a:sym typeface="+mn-ea"/>
            </a:endParaRPr>
          </a:p>
          <a:p>
            <a:pPr marL="0" lvl="0" indent="0" algn="l" defTabSz="914400">
              <a:lnSpc>
                <a:spcPct val="120000"/>
              </a:lnSpc>
              <a:spcBef>
                <a:spcPct val="0"/>
              </a:spcBef>
              <a:spcAft>
                <a:spcPct val="0"/>
              </a:spcAft>
              <a:buNone/>
            </a:pPr>
            <a:r>
              <a:rPr lang="zh-CN" sz="2400">
                <a:solidFill>
                  <a:srgbClr val="000000"/>
                </a:solidFill>
                <a:latin typeface="黑体" panose="02010609060101010101" charset="-122"/>
                <a:ea typeface="黑体" panose="02010609060101010101" charset="-122"/>
                <a:cs typeface="黑体" panose="02010609060101010101" charset="-122"/>
                <a:sym typeface="+mn-ea"/>
              </a:rPr>
              <a:t>  ①</a:t>
            </a:r>
            <a:r>
              <a:rPr lang="zh-CN" sz="2400" b="1">
                <a:solidFill>
                  <a:srgbClr val="0E13D8"/>
                </a:solidFill>
                <a:latin typeface="黑体" panose="02010609060101010101" charset="-122"/>
                <a:ea typeface="黑体" panose="02010609060101010101" charset="-122"/>
                <a:cs typeface="黑体" panose="02010609060101010101" charset="-122"/>
                <a:sym typeface="+mn-ea"/>
              </a:rPr>
              <a:t>英法</a:t>
            </a:r>
            <a:r>
              <a:rPr lang="zh-CN" sz="2400">
                <a:solidFill>
                  <a:srgbClr val="000000"/>
                </a:solidFill>
                <a:latin typeface="黑体" panose="02010609060101010101" charset="-122"/>
                <a:ea typeface="黑体" panose="02010609060101010101" charset="-122"/>
                <a:cs typeface="黑体" panose="02010609060101010101" charset="-122"/>
                <a:sym typeface="+mn-ea"/>
              </a:rPr>
              <a:t>：</a:t>
            </a:r>
            <a:r>
              <a:rPr lang="zh-CN" sz="2400">
                <a:solidFill>
                  <a:srgbClr val="FF0000"/>
                </a:solidFill>
                <a:latin typeface="黑体" panose="02010609060101010101" charset="-122"/>
                <a:ea typeface="黑体" panose="02010609060101010101" charset="-122"/>
                <a:cs typeface="黑体" panose="02010609060101010101" charset="-122"/>
                <a:sym typeface="+mn-ea"/>
              </a:rPr>
              <a:t>苏伊士运河</a:t>
            </a:r>
            <a:r>
              <a:rPr lang="zh-CN" sz="2400">
                <a:solidFill>
                  <a:srgbClr val="000000"/>
                </a:solidFill>
                <a:latin typeface="黑体" panose="02010609060101010101" charset="-122"/>
                <a:ea typeface="黑体" panose="02010609060101010101" charset="-122"/>
                <a:cs typeface="黑体" panose="02010609060101010101" charset="-122"/>
                <a:sym typeface="+mn-ea"/>
              </a:rPr>
              <a:t>通航后，英法控制了运河，并利用埃及的财政危机，控制了埃及的</a:t>
            </a:r>
            <a:r>
              <a:rPr lang="zh-CN" sz="2400">
                <a:solidFill>
                  <a:srgbClr val="FF0000"/>
                </a:solidFill>
                <a:latin typeface="黑体" panose="02010609060101010101" charset="-122"/>
                <a:ea typeface="黑体" panose="02010609060101010101" charset="-122"/>
                <a:cs typeface="黑体" panose="02010609060101010101" charset="-122"/>
                <a:sym typeface="+mn-ea"/>
              </a:rPr>
              <a:t>经济政治</a:t>
            </a:r>
            <a:r>
              <a:rPr lang="zh-CN" sz="2400">
                <a:solidFill>
                  <a:srgbClr val="000000"/>
                </a:solidFill>
                <a:latin typeface="黑体" panose="02010609060101010101" charset="-122"/>
                <a:ea typeface="黑体" panose="02010609060101010101" charset="-122"/>
                <a:cs typeface="黑体" panose="02010609060101010101" charset="-122"/>
                <a:sym typeface="+mn-ea"/>
              </a:rPr>
              <a:t>大权。</a:t>
            </a:r>
            <a:endParaRPr lang="zh-CN" sz="2400">
              <a:solidFill>
                <a:srgbClr val="000000"/>
              </a:solidFill>
              <a:latin typeface="黑体" panose="02010609060101010101" charset="-122"/>
              <a:ea typeface="黑体" panose="02010609060101010101" charset="-122"/>
              <a:cs typeface="黑体" panose="02010609060101010101" charset="-122"/>
              <a:sym typeface="+mn-ea"/>
            </a:endParaRPr>
          </a:p>
          <a:p>
            <a:pPr marL="0" lvl="0" indent="0" algn="l" defTabSz="914400">
              <a:lnSpc>
                <a:spcPct val="120000"/>
              </a:lnSpc>
              <a:spcBef>
                <a:spcPct val="0"/>
              </a:spcBef>
              <a:spcAft>
                <a:spcPct val="0"/>
              </a:spcAft>
              <a:buNone/>
            </a:pPr>
            <a:r>
              <a:rPr lang="zh-CN" sz="2400">
                <a:solidFill>
                  <a:srgbClr val="000000"/>
                </a:solidFill>
                <a:latin typeface="黑体" panose="02010609060101010101" charset="-122"/>
                <a:ea typeface="黑体" panose="02010609060101010101" charset="-122"/>
                <a:cs typeface="黑体" panose="02010609060101010101" charset="-122"/>
                <a:sym typeface="+mn-ea"/>
              </a:rPr>
              <a:t>  ②</a:t>
            </a:r>
            <a:r>
              <a:rPr lang="zh-CN" sz="2400" b="1">
                <a:solidFill>
                  <a:srgbClr val="0E13D8"/>
                </a:solidFill>
                <a:latin typeface="黑体" panose="02010609060101010101" charset="-122"/>
                <a:ea typeface="黑体" panose="02010609060101010101" charset="-122"/>
                <a:cs typeface="黑体" panose="02010609060101010101" charset="-122"/>
                <a:sym typeface="+mn-ea"/>
              </a:rPr>
              <a:t>英国</a:t>
            </a:r>
            <a:r>
              <a:rPr lang="zh-CN" sz="2400">
                <a:solidFill>
                  <a:srgbClr val="000000"/>
                </a:solidFill>
                <a:latin typeface="黑体" panose="02010609060101010101" charset="-122"/>
                <a:ea typeface="黑体" panose="02010609060101010101" charset="-122"/>
                <a:cs typeface="黑体" panose="02010609060101010101" charset="-122"/>
                <a:sym typeface="+mn-ea"/>
              </a:rPr>
              <a:t>：1882年, 英国发动侵埃战争，占领了整个</a:t>
            </a:r>
            <a:r>
              <a:rPr lang="zh-CN" sz="2400">
                <a:solidFill>
                  <a:srgbClr val="FF0000"/>
                </a:solidFill>
                <a:latin typeface="黑体" panose="02010609060101010101" charset="-122"/>
                <a:ea typeface="黑体" panose="02010609060101010101" charset="-122"/>
                <a:cs typeface="黑体" panose="02010609060101010101" charset="-122"/>
                <a:sym typeface="+mn-ea"/>
              </a:rPr>
              <a:t>埃及</a:t>
            </a:r>
            <a:r>
              <a:rPr lang="zh-CN" sz="2400">
                <a:solidFill>
                  <a:srgbClr val="000000"/>
                </a:solidFill>
                <a:latin typeface="黑体" panose="02010609060101010101" charset="-122"/>
                <a:ea typeface="黑体" panose="02010609060101010101" charset="-122"/>
                <a:cs typeface="黑体" panose="02010609060101010101" charset="-122"/>
                <a:sym typeface="+mn-ea"/>
              </a:rPr>
              <a:t>，实际把埃及变成了殖民地；以埃及为基地对</a:t>
            </a:r>
            <a:r>
              <a:rPr lang="zh-CN" sz="2400">
                <a:solidFill>
                  <a:srgbClr val="FF0000"/>
                </a:solidFill>
                <a:latin typeface="黑体" panose="02010609060101010101" charset="-122"/>
                <a:ea typeface="黑体" panose="02010609060101010101" charset="-122"/>
                <a:cs typeface="黑体" panose="02010609060101010101" charset="-122"/>
                <a:sym typeface="+mn-ea"/>
              </a:rPr>
              <a:t>苏丹</a:t>
            </a:r>
            <a:r>
              <a:rPr lang="zh-CN" sz="2400">
                <a:solidFill>
                  <a:srgbClr val="000000"/>
                </a:solidFill>
                <a:latin typeface="黑体" panose="02010609060101010101" charset="-122"/>
                <a:ea typeface="黑体" panose="02010609060101010101" charset="-122"/>
                <a:cs typeface="黑体" panose="02010609060101010101" charset="-122"/>
                <a:sym typeface="+mn-ea"/>
              </a:rPr>
              <a:t>实行武力扩张。</a:t>
            </a:r>
            <a:endParaRPr lang="zh-CN" sz="2400">
              <a:solidFill>
                <a:srgbClr val="000000"/>
              </a:solidFill>
              <a:latin typeface="黑体" panose="02010609060101010101" charset="-122"/>
              <a:ea typeface="黑体" panose="02010609060101010101" charset="-122"/>
              <a:cs typeface="黑体" panose="02010609060101010101" charset="-122"/>
              <a:sym typeface="+mn-ea"/>
            </a:endParaRPr>
          </a:p>
          <a:p>
            <a:pPr marL="0" lvl="0" indent="0" algn="l" defTabSz="914400">
              <a:lnSpc>
                <a:spcPct val="120000"/>
              </a:lnSpc>
              <a:spcBef>
                <a:spcPct val="0"/>
              </a:spcBef>
              <a:spcAft>
                <a:spcPct val="0"/>
              </a:spcAft>
              <a:buNone/>
            </a:pPr>
            <a:r>
              <a:rPr lang="zh-CN" sz="2400">
                <a:solidFill>
                  <a:srgbClr val="000000"/>
                </a:solidFill>
                <a:latin typeface="黑体" panose="02010609060101010101" charset="-122"/>
                <a:ea typeface="黑体" panose="02010609060101010101" charset="-122"/>
                <a:cs typeface="黑体" panose="02010609060101010101" charset="-122"/>
                <a:sym typeface="+mn-ea"/>
              </a:rPr>
              <a:t>  ③</a:t>
            </a:r>
            <a:r>
              <a:rPr lang="zh-CN" sz="2400" b="1">
                <a:solidFill>
                  <a:srgbClr val="0E13D8"/>
                </a:solidFill>
                <a:latin typeface="黑体" panose="02010609060101010101" charset="-122"/>
                <a:ea typeface="黑体" panose="02010609060101010101" charset="-122"/>
                <a:cs typeface="黑体" panose="02010609060101010101" charset="-122"/>
                <a:sym typeface="+mn-ea"/>
              </a:rPr>
              <a:t>法国</a:t>
            </a:r>
            <a:r>
              <a:rPr lang="zh-CN" sz="2400">
                <a:solidFill>
                  <a:srgbClr val="000000"/>
                </a:solidFill>
                <a:latin typeface="黑体" panose="02010609060101010101" charset="-122"/>
                <a:ea typeface="黑体" panose="02010609060101010101" charset="-122"/>
                <a:cs typeface="黑体" panose="02010609060101010101" charset="-122"/>
                <a:sym typeface="+mn-ea"/>
              </a:rPr>
              <a:t>：从19世纪30年代就入侵</a:t>
            </a:r>
            <a:r>
              <a:rPr lang="zh-CN" sz="2400">
                <a:solidFill>
                  <a:srgbClr val="FF0000"/>
                </a:solidFill>
                <a:latin typeface="黑体" panose="02010609060101010101" charset="-122"/>
                <a:ea typeface="黑体" panose="02010609060101010101" charset="-122"/>
                <a:cs typeface="黑体" panose="02010609060101010101" charset="-122"/>
                <a:sym typeface="+mn-ea"/>
              </a:rPr>
              <a:t>阿尔及利亚</a:t>
            </a:r>
            <a:r>
              <a:rPr lang="zh-CN" sz="2400">
                <a:solidFill>
                  <a:srgbClr val="000000"/>
                </a:solidFill>
                <a:latin typeface="黑体" panose="02010609060101010101" charset="-122"/>
                <a:ea typeface="黑体" panose="02010609060101010101" charset="-122"/>
                <a:cs typeface="黑体" panose="02010609060101010101" charset="-122"/>
                <a:sym typeface="+mn-ea"/>
              </a:rPr>
              <a:t>，并向</a:t>
            </a:r>
            <a:r>
              <a:rPr lang="zh-CN" sz="2400">
                <a:solidFill>
                  <a:srgbClr val="FF0000"/>
                </a:solidFill>
                <a:latin typeface="黑体" panose="02010609060101010101" charset="-122"/>
                <a:ea typeface="黑体" panose="02010609060101010101" charset="-122"/>
                <a:cs typeface="黑体" panose="02010609060101010101" charset="-122"/>
                <a:sym typeface="+mn-ea"/>
              </a:rPr>
              <a:t>突尼斯</a:t>
            </a:r>
            <a:r>
              <a:rPr lang="zh-CN" sz="2400">
                <a:solidFill>
                  <a:srgbClr val="000000"/>
                </a:solidFill>
                <a:latin typeface="黑体" panose="02010609060101010101" charset="-122"/>
                <a:ea typeface="黑体" panose="02010609060101010101" charset="-122"/>
                <a:cs typeface="黑体" panose="02010609060101010101" charset="-122"/>
                <a:sym typeface="+mn-ea"/>
              </a:rPr>
              <a:t>和</a:t>
            </a:r>
            <a:r>
              <a:rPr lang="zh-CN" sz="2400">
                <a:solidFill>
                  <a:srgbClr val="FF0000"/>
                </a:solidFill>
                <a:latin typeface="黑体" panose="02010609060101010101" charset="-122"/>
                <a:ea typeface="黑体" panose="02010609060101010101" charset="-122"/>
                <a:cs typeface="黑体" panose="02010609060101010101" charset="-122"/>
                <a:sym typeface="+mn-ea"/>
              </a:rPr>
              <a:t>摩洛哥</a:t>
            </a:r>
            <a:r>
              <a:rPr lang="zh-CN" sz="2400">
                <a:solidFill>
                  <a:srgbClr val="000000"/>
                </a:solidFill>
                <a:latin typeface="黑体" panose="02010609060101010101" charset="-122"/>
                <a:ea typeface="黑体" panose="02010609060101010101" charset="-122"/>
                <a:cs typeface="黑体" panose="02010609060101010101" charset="-122"/>
                <a:sym typeface="+mn-ea"/>
              </a:rPr>
              <a:t>扩张。</a:t>
            </a:r>
            <a:endParaRPr lang="zh-CN" altLang="en-US" sz="2400">
              <a:latin typeface="黑体" panose="02010609060101010101" charset="-122"/>
              <a:ea typeface="黑体" panose="02010609060101010101" charset="-122"/>
              <a:cs typeface="黑体" panose="02010609060101010101" charset="-122"/>
            </a:endParaRPr>
          </a:p>
        </p:txBody>
      </p:sp>
      <p:sp>
        <p:nvSpPr>
          <p:cNvPr id="4" name="文本框 3"/>
          <p:cNvSpPr txBox="1"/>
          <p:nvPr/>
        </p:nvSpPr>
        <p:spPr>
          <a:xfrm>
            <a:off x="1074420" y="5423535"/>
            <a:ext cx="10367010" cy="902970"/>
          </a:xfrm>
          <a:prstGeom prst="rect">
            <a:avLst/>
          </a:prstGeom>
          <a:noFill/>
        </p:spPr>
        <p:txBody>
          <a:bodyPr wrap="square" rtlCol="0" anchor="t">
            <a:spAutoFit/>
          </a:bodyPr>
          <a:lstStyle/>
          <a:p>
            <a:pPr marL="0" lvl="0" indent="0" algn="l" defTabSz="914400" fontAlgn="auto">
              <a:lnSpc>
                <a:spcPct val="120000"/>
              </a:lnSpc>
              <a:buNone/>
            </a:pPr>
            <a:r>
              <a:rPr lang="en-US" altLang="zh-CN" sz="2200">
                <a:latin typeface="黑体" panose="02010609060101010101" charset="-122"/>
                <a:ea typeface="黑体" panose="02010609060101010101" charset="-122"/>
                <a:cs typeface="黑体" panose="02010609060101010101" charset="-122"/>
                <a:sym typeface="+mn-ea"/>
              </a:rPr>
              <a:t>⑴.</a:t>
            </a:r>
            <a:r>
              <a:rPr lang="zh-CN" altLang="en-US" sz="2200">
                <a:latin typeface="黑体" panose="02010609060101010101" charset="-122"/>
                <a:ea typeface="黑体" panose="02010609060101010101" charset="-122"/>
                <a:cs typeface="黑体" panose="02010609060101010101" charset="-122"/>
                <a:sym typeface="+mn-ea"/>
              </a:rPr>
              <a:t>时期：</a:t>
            </a:r>
            <a:r>
              <a:rPr lang="en-US" sz="2200">
                <a:solidFill>
                  <a:srgbClr val="231F20"/>
                </a:solidFill>
                <a:latin typeface="黑体" panose="02010609060101010101" charset="-122"/>
                <a:ea typeface="黑体" panose="02010609060101010101" charset="-122"/>
                <a:cs typeface="黑体" panose="02010609060101010101" charset="-122"/>
                <a:sym typeface="+mn-ea"/>
              </a:rPr>
              <a:t>18 </a:t>
            </a:r>
            <a:r>
              <a:rPr lang="zh-CN" sz="2200">
                <a:solidFill>
                  <a:srgbClr val="231F20"/>
                </a:solidFill>
                <a:latin typeface="黑体" panose="02010609060101010101" charset="-122"/>
                <a:ea typeface="黑体" panose="02010609060101010101" charset="-122"/>
                <a:cs typeface="黑体" panose="02010609060101010101" charset="-122"/>
                <a:sym typeface="+mn-ea"/>
              </a:rPr>
              <a:t>世纪后期到</a:t>
            </a:r>
            <a:r>
              <a:rPr lang="en-US" sz="2200">
                <a:solidFill>
                  <a:srgbClr val="231F20"/>
                </a:solidFill>
                <a:latin typeface="黑体" panose="02010609060101010101" charset="-122"/>
                <a:ea typeface="黑体" panose="02010609060101010101" charset="-122"/>
                <a:cs typeface="黑体" panose="02010609060101010101" charset="-122"/>
                <a:sym typeface="+mn-ea"/>
              </a:rPr>
              <a:t>19 </a:t>
            </a:r>
            <a:r>
              <a:rPr lang="zh-CN" sz="2200">
                <a:solidFill>
                  <a:srgbClr val="231F20"/>
                </a:solidFill>
                <a:latin typeface="黑体" panose="02010609060101010101" charset="-122"/>
                <a:ea typeface="黑体" panose="02010609060101010101" charset="-122"/>
                <a:cs typeface="黑体" panose="02010609060101010101" charset="-122"/>
                <a:sym typeface="+mn-ea"/>
              </a:rPr>
              <a:t>世纪后期</a:t>
            </a:r>
            <a:endParaRPr lang="zh-CN" altLang="en-US" sz="2200">
              <a:latin typeface="黑体" panose="02010609060101010101" charset="-122"/>
              <a:ea typeface="黑体" panose="02010609060101010101" charset="-122"/>
              <a:cs typeface="黑体" panose="02010609060101010101" charset="-122"/>
              <a:sym typeface="+mn-ea"/>
            </a:endParaRPr>
          </a:p>
          <a:p>
            <a:pPr marL="0" lvl="0" indent="0" algn="l" fontAlgn="auto">
              <a:lnSpc>
                <a:spcPct val="120000"/>
              </a:lnSpc>
              <a:buNone/>
            </a:pPr>
            <a:r>
              <a:rPr lang="en-US" altLang="zh-CN" sz="2200">
                <a:latin typeface="黑体" panose="02010609060101010101" charset="-122"/>
                <a:ea typeface="黑体" panose="02010609060101010101" charset="-122"/>
                <a:cs typeface="黑体" panose="02010609060101010101" charset="-122"/>
                <a:sym typeface="+mn-ea"/>
              </a:rPr>
              <a:t>⑵.</a:t>
            </a:r>
            <a:r>
              <a:rPr lang="zh-CN" altLang="en-US" sz="2200">
                <a:latin typeface="黑体" panose="02010609060101010101" charset="-122"/>
                <a:ea typeface="黑体" panose="02010609060101010101" charset="-122"/>
                <a:cs typeface="黑体" panose="02010609060101010101" charset="-122"/>
                <a:sym typeface="+mn-ea"/>
              </a:rPr>
              <a:t>概况：</a:t>
            </a:r>
            <a:r>
              <a:rPr lang="zh-CN" sz="2200">
                <a:solidFill>
                  <a:srgbClr val="231F20"/>
                </a:solidFill>
                <a:latin typeface="黑体" panose="02010609060101010101" charset="-122"/>
                <a:ea typeface="黑体" panose="02010609060101010101" charset="-122"/>
                <a:cs typeface="黑体" panose="02010609060101010101" charset="-122"/>
                <a:sym typeface="+mn-ea"/>
              </a:rPr>
              <a:t>欧洲探险者纷纷深入</a:t>
            </a:r>
            <a:r>
              <a:rPr lang="zh-CN" sz="2200">
                <a:solidFill>
                  <a:srgbClr val="FF0000"/>
                </a:solidFill>
                <a:latin typeface="黑体" panose="02010609060101010101" charset="-122"/>
                <a:ea typeface="黑体" panose="02010609060101010101" charset="-122"/>
                <a:cs typeface="黑体" panose="02010609060101010101" charset="-122"/>
                <a:sym typeface="+mn-ea"/>
              </a:rPr>
              <a:t>非洲腹地探险</a:t>
            </a:r>
            <a:r>
              <a:rPr lang="zh-CN" sz="2200">
                <a:solidFill>
                  <a:srgbClr val="231F20"/>
                </a:solidFill>
                <a:latin typeface="黑体" panose="02010609060101010101" charset="-122"/>
                <a:ea typeface="黑体" panose="02010609060101010101" charset="-122"/>
                <a:cs typeface="黑体" panose="02010609060101010101" charset="-122"/>
                <a:sym typeface="+mn-ea"/>
              </a:rPr>
              <a:t>，为进一步侵略准备</a:t>
            </a:r>
            <a:r>
              <a:rPr lang="zh-CN" sz="2200">
                <a:solidFill>
                  <a:srgbClr val="FF0000"/>
                </a:solidFill>
                <a:latin typeface="黑体" panose="02010609060101010101" charset="-122"/>
                <a:ea typeface="黑体" panose="02010609060101010101" charset="-122"/>
                <a:cs typeface="黑体" panose="02010609060101010101" charset="-122"/>
                <a:sym typeface="+mn-ea"/>
              </a:rPr>
              <a:t>地理人文资料</a:t>
            </a:r>
            <a:r>
              <a:rPr lang="zh-CN" sz="2200">
                <a:solidFill>
                  <a:srgbClr val="231F20"/>
                </a:solidFill>
                <a:latin typeface="黑体" panose="02010609060101010101" charset="-122"/>
                <a:ea typeface="黑体" panose="02010609060101010101" charset="-122"/>
                <a:cs typeface="黑体" panose="02010609060101010101" charset="-122"/>
                <a:sym typeface="+mn-ea"/>
              </a:rPr>
              <a:t>。</a:t>
            </a:r>
            <a:endParaRPr lang="zh-CN" altLang="en-US" sz="2200">
              <a:latin typeface="黑体" panose="02010609060101010101" charset="-122"/>
              <a:ea typeface="黑体" panose="02010609060101010101" charset="-122"/>
              <a:cs typeface="黑体" panose="02010609060101010101" charset="-122"/>
            </a:endParaRPr>
          </a:p>
        </p:txBody>
      </p:sp>
      <p:sp>
        <p:nvSpPr>
          <p:cNvPr id="5" name="文本框 4"/>
          <p:cNvSpPr txBox="1"/>
          <p:nvPr/>
        </p:nvSpPr>
        <p:spPr>
          <a:xfrm>
            <a:off x="986790" y="927735"/>
            <a:ext cx="1901825" cy="460375"/>
          </a:xfrm>
          <a:prstGeom prst="rect">
            <a:avLst/>
          </a:prstGeom>
          <a:solidFill>
            <a:schemeClr val="accent2">
              <a:lumMod val="60000"/>
              <a:lumOff val="40000"/>
            </a:schemeClr>
          </a:solidFill>
        </p:spPr>
        <p:txBody>
          <a:bodyPr wrap="square" rtlCol="0" anchor="t">
            <a:spAutoFit/>
          </a:bodyPr>
          <a:lstStyle/>
          <a:p>
            <a:pPr marL="0" lvl="0" indent="0" algn="l" defTabSz="914400">
              <a:buNone/>
            </a:pPr>
            <a:r>
              <a:rPr lang="en-US" altLang="zh-CN" sz="2400" b="1">
                <a:latin typeface="黑体" panose="02010609060101010101" charset="-122"/>
                <a:ea typeface="黑体" panose="02010609060101010101" charset="-122"/>
                <a:cs typeface="黑体" panose="02010609060101010101" charset="-122"/>
                <a:sym typeface="+mn-ea"/>
              </a:rPr>
              <a:t>1.</a:t>
            </a:r>
            <a:r>
              <a:rPr lang="zh-CN" altLang="en-US" sz="2400">
                <a:latin typeface="黑体" panose="02010609060101010101" charset="-122"/>
                <a:ea typeface="黑体" panose="02010609060101010101" charset="-122"/>
                <a:cs typeface="黑体" panose="02010609060101010101" charset="-122"/>
                <a:sym typeface="+mn-ea"/>
              </a:rPr>
              <a:t>北非地区</a:t>
            </a:r>
            <a:endParaRPr lang="zh-CN" altLang="en-US" sz="2400">
              <a:latin typeface="楷体" panose="02010609060101010101" charset="-122"/>
              <a:ea typeface="楷体" panose="02010609060101010101" charset="-122"/>
              <a:cs typeface="楷体" panose="02010609060101010101" charset="-122"/>
            </a:endParaRPr>
          </a:p>
        </p:txBody>
      </p:sp>
      <p:sp>
        <p:nvSpPr>
          <p:cNvPr id="6" name="文本框 5"/>
          <p:cNvSpPr txBox="1"/>
          <p:nvPr/>
        </p:nvSpPr>
        <p:spPr>
          <a:xfrm>
            <a:off x="986790" y="4784725"/>
            <a:ext cx="2600960" cy="460375"/>
          </a:xfrm>
          <a:prstGeom prst="rect">
            <a:avLst/>
          </a:prstGeom>
          <a:solidFill>
            <a:schemeClr val="accent2">
              <a:lumMod val="60000"/>
              <a:lumOff val="40000"/>
            </a:schemeClr>
          </a:solidFill>
        </p:spPr>
        <p:txBody>
          <a:bodyPr wrap="square" rtlCol="0" anchor="t">
            <a:spAutoFit/>
          </a:bodyPr>
          <a:lstStyle/>
          <a:p>
            <a:pPr marL="0" lvl="0" indent="0" algn="l" defTabSz="914400">
              <a:buNone/>
            </a:pPr>
            <a:r>
              <a:rPr lang="en-US" altLang="zh-CN" sz="2400" b="1">
                <a:latin typeface="黑体" panose="02010609060101010101" charset="-122"/>
                <a:ea typeface="黑体" panose="02010609060101010101" charset="-122"/>
                <a:cs typeface="黑体" panose="02010609060101010101" charset="-122"/>
                <a:sym typeface="+mn-ea"/>
              </a:rPr>
              <a:t>2</a:t>
            </a:r>
            <a:r>
              <a:rPr lang="en-US" altLang="zh-CN" sz="2400" b="1">
                <a:solidFill>
                  <a:schemeClr val="tx1"/>
                </a:solidFill>
                <a:latin typeface="黑体" panose="02010609060101010101" charset="-122"/>
                <a:ea typeface="黑体" panose="02010609060101010101" charset="-122"/>
                <a:cs typeface="黑体" panose="02010609060101010101" charset="-122"/>
                <a:sym typeface="+mn-ea"/>
              </a:rPr>
              <a:t>.</a:t>
            </a:r>
            <a:r>
              <a:rPr lang="zh-CN" sz="2400">
                <a:solidFill>
                  <a:schemeClr val="tx1"/>
                </a:solidFill>
                <a:latin typeface="黑体" panose="02010609060101010101" charset="-122"/>
                <a:ea typeface="黑体" panose="02010609060101010101" charset="-122"/>
                <a:cs typeface="黑体" panose="02010609060101010101" charset="-122"/>
                <a:sym typeface="+mn-ea"/>
              </a:rPr>
              <a:t>非洲腹地探险</a:t>
            </a:r>
            <a:endParaRPr lang="zh-CN" altLang="en-US" sz="2400">
              <a:solidFill>
                <a:schemeClr val="tx1"/>
              </a:solidFill>
              <a:latin typeface="黑体" panose="02010609060101010101" charset="-122"/>
              <a:ea typeface="黑体" panose="02010609060101010101" charset="-122"/>
              <a:cs typeface="黑体" panose="02010609060101010101" charset="-122"/>
              <a:sym typeface="+mn-ea"/>
            </a:endParaRPr>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560705" y="276225"/>
            <a:ext cx="2600960" cy="460375"/>
          </a:xfrm>
          <a:prstGeom prst="rect">
            <a:avLst/>
          </a:prstGeom>
          <a:solidFill>
            <a:schemeClr val="accent2">
              <a:lumMod val="60000"/>
              <a:lumOff val="40000"/>
            </a:schemeClr>
          </a:solidFill>
        </p:spPr>
        <p:txBody>
          <a:bodyPr wrap="square" rtlCol="0" anchor="t">
            <a:spAutoFit/>
          </a:bodyPr>
          <a:lstStyle/>
          <a:p>
            <a:pPr indent="0" defTabSz="914400">
              <a:buNone/>
            </a:pPr>
            <a:r>
              <a:rPr lang="en-US" altLang="zh-CN" sz="2400" b="1">
                <a:latin typeface="黑体" panose="02010609060101010101" charset="-122"/>
                <a:ea typeface="黑体" panose="02010609060101010101" charset="-122"/>
                <a:cs typeface="黑体" panose="02010609060101010101" charset="-122"/>
                <a:sym typeface="+mn-ea"/>
              </a:rPr>
              <a:t>3.</a:t>
            </a:r>
            <a:r>
              <a:rPr lang="zh-CN" sz="2400">
                <a:latin typeface="黑体" panose="02010609060101010101" charset="-122"/>
                <a:ea typeface="黑体" panose="02010609060101010101" charset="-122"/>
                <a:cs typeface="黑体" panose="02010609060101010101" charset="-122"/>
                <a:sym typeface="+mn-ea"/>
              </a:rPr>
              <a:t>非洲腹地探险</a:t>
            </a:r>
            <a:endParaRPr lang="zh-CN" altLang="en-US" sz="2400">
              <a:latin typeface="黑体" panose="02010609060101010101" charset="-122"/>
              <a:ea typeface="黑体" panose="02010609060101010101" charset="-122"/>
              <a:cs typeface="黑体" panose="02010609060101010101" charset="-122"/>
              <a:sym typeface="+mn-ea"/>
            </a:endParaRPr>
          </a:p>
        </p:txBody>
      </p:sp>
      <p:sp>
        <p:nvSpPr>
          <p:cNvPr id="2" name="文本框 1"/>
          <p:cNvSpPr txBox="1"/>
          <p:nvPr/>
        </p:nvSpPr>
        <p:spPr>
          <a:xfrm>
            <a:off x="734060" y="774700"/>
            <a:ext cx="10836275" cy="2322830"/>
          </a:xfrm>
          <a:prstGeom prst="rect">
            <a:avLst/>
          </a:prstGeom>
          <a:noFill/>
        </p:spPr>
        <p:txBody>
          <a:bodyPr wrap="square" rtlCol="0" anchor="t">
            <a:spAutoFit/>
          </a:bodyPr>
          <a:lstStyle/>
          <a:p>
            <a:pPr indent="0" defTabSz="914400" fontAlgn="auto">
              <a:lnSpc>
                <a:spcPct val="110000"/>
              </a:lnSpc>
              <a:buNone/>
            </a:pPr>
            <a:r>
              <a:rPr lang="en-US" altLang="zh-CN" sz="2200">
                <a:latin typeface="黑体" panose="02010609060101010101" charset="-122"/>
                <a:ea typeface="黑体" panose="02010609060101010101" charset="-122"/>
                <a:cs typeface="黑体" panose="02010609060101010101" charset="-122"/>
                <a:sym typeface="+mn-ea"/>
              </a:rPr>
              <a:t>⑴.</a:t>
            </a:r>
            <a:r>
              <a:rPr lang="zh-CN" altLang="en-US" sz="2200">
                <a:latin typeface="黑体" panose="02010609060101010101" charset="-122"/>
                <a:ea typeface="黑体" panose="02010609060101010101" charset="-122"/>
                <a:cs typeface="黑体" panose="02010609060101010101" charset="-122"/>
                <a:sym typeface="+mn-ea"/>
              </a:rPr>
              <a:t>时期：</a:t>
            </a:r>
            <a:r>
              <a:rPr lang="en-US" sz="2200">
                <a:solidFill>
                  <a:srgbClr val="231F20"/>
                </a:solidFill>
                <a:latin typeface="黑体" panose="02010609060101010101" charset="-122"/>
                <a:ea typeface="黑体" panose="02010609060101010101" charset="-122"/>
                <a:cs typeface="黑体" panose="02010609060101010101" charset="-122"/>
                <a:sym typeface="+mn-ea"/>
              </a:rPr>
              <a:t>19 </a:t>
            </a:r>
            <a:r>
              <a:rPr lang="zh-CN" sz="2200">
                <a:solidFill>
                  <a:srgbClr val="231F20"/>
                </a:solidFill>
                <a:latin typeface="黑体" panose="02010609060101010101" charset="-122"/>
                <a:ea typeface="黑体" panose="02010609060101010101" charset="-122"/>
                <a:cs typeface="黑体" panose="02010609060101010101" charset="-122"/>
                <a:sym typeface="+mn-ea"/>
              </a:rPr>
              <a:t>世纪后期</a:t>
            </a:r>
            <a:endParaRPr lang="zh-CN" altLang="en-US" sz="2200">
              <a:latin typeface="黑体" panose="02010609060101010101" charset="-122"/>
              <a:ea typeface="黑体" panose="02010609060101010101" charset="-122"/>
              <a:cs typeface="黑体" panose="02010609060101010101" charset="-122"/>
              <a:sym typeface="+mn-ea"/>
            </a:endParaRPr>
          </a:p>
          <a:p>
            <a:pPr indent="0" fontAlgn="auto">
              <a:lnSpc>
                <a:spcPct val="110000"/>
              </a:lnSpc>
              <a:buNone/>
            </a:pPr>
            <a:r>
              <a:rPr lang="en-US" altLang="zh-CN" sz="2200">
                <a:latin typeface="黑体" panose="02010609060101010101" charset="-122"/>
                <a:ea typeface="黑体" panose="02010609060101010101" charset="-122"/>
                <a:cs typeface="黑体" panose="02010609060101010101" charset="-122"/>
                <a:sym typeface="+mn-ea"/>
              </a:rPr>
              <a:t>⑵.</a:t>
            </a:r>
            <a:r>
              <a:rPr lang="zh-CN" altLang="en-US" sz="2200">
                <a:latin typeface="黑体" panose="02010609060101010101" charset="-122"/>
                <a:ea typeface="黑体" panose="02010609060101010101" charset="-122"/>
                <a:cs typeface="Times New Roman" panose="02020603050405020304" charset="0"/>
                <a:sym typeface="+mn-ea"/>
              </a:rPr>
              <a:t>地域：</a:t>
            </a:r>
            <a:r>
              <a:rPr lang="zh-CN" sz="2200" b="1">
                <a:solidFill>
                  <a:srgbClr val="000000"/>
                </a:solidFill>
                <a:ea typeface="宋体" panose="02010600030101010101" pitchFamily="2" charset="-122"/>
                <a:sym typeface="+mn-ea"/>
              </a:rPr>
              <a:t>撒哈拉沙漠以南非洲</a:t>
            </a:r>
            <a:endParaRPr lang="en-US" altLang="zh-CN" sz="2200">
              <a:latin typeface="黑体" panose="02010609060101010101" charset="-122"/>
              <a:ea typeface="黑体" panose="02010609060101010101" charset="-122"/>
              <a:cs typeface="黑体" panose="02010609060101010101" charset="-122"/>
              <a:sym typeface="+mn-ea"/>
            </a:endParaRPr>
          </a:p>
          <a:p>
            <a:pPr indent="0" fontAlgn="auto">
              <a:lnSpc>
                <a:spcPct val="110000"/>
              </a:lnSpc>
              <a:buNone/>
            </a:pPr>
            <a:r>
              <a:rPr lang="zh-CN" altLang="en-US" sz="2200">
                <a:latin typeface="黑体" panose="02010609060101010101" charset="-122"/>
                <a:ea typeface="黑体" panose="02010609060101010101" charset="-122"/>
                <a:cs typeface="黑体" panose="02010609060101010101" charset="-122"/>
                <a:sym typeface="+mn-ea"/>
              </a:rPr>
              <a:t>⑶</a:t>
            </a:r>
            <a:r>
              <a:rPr lang="en-US" altLang="zh-CN" sz="2200">
                <a:latin typeface="黑体" panose="02010609060101010101" charset="-122"/>
                <a:ea typeface="黑体" panose="02010609060101010101" charset="-122"/>
                <a:cs typeface="黑体" panose="02010609060101010101" charset="-122"/>
                <a:sym typeface="+mn-ea"/>
              </a:rPr>
              <a:t>.</a:t>
            </a:r>
            <a:r>
              <a:rPr lang="zh-CN" altLang="en-US" sz="2200">
                <a:latin typeface="黑体" panose="02010609060101010101" charset="-122"/>
                <a:ea typeface="黑体" panose="02010609060101010101" charset="-122"/>
                <a:cs typeface="黑体" panose="02010609060101010101" charset="-122"/>
                <a:sym typeface="+mn-ea"/>
              </a:rPr>
              <a:t>概况：</a:t>
            </a:r>
            <a:r>
              <a:rPr lang="zh-CN" sz="2200">
                <a:solidFill>
                  <a:srgbClr val="000000"/>
                </a:solidFill>
                <a:sym typeface="+mn-ea"/>
              </a:rPr>
              <a:t>列强加快了侵略撒哈拉沙漠以南非洲地区的步伐；各自制定了</a:t>
            </a:r>
            <a:r>
              <a:rPr lang="zh-CN" sz="2200">
                <a:solidFill>
                  <a:srgbClr val="FF0000"/>
                </a:solidFill>
                <a:sym typeface="+mn-ea"/>
              </a:rPr>
              <a:t>侵略计划</a:t>
            </a:r>
            <a:r>
              <a:rPr lang="zh-CN" sz="2200">
                <a:solidFill>
                  <a:srgbClr val="000000"/>
                </a:solidFill>
                <a:sym typeface="+mn-ea"/>
              </a:rPr>
              <a:t>。</a:t>
            </a:r>
            <a:endParaRPr lang="zh-CN" sz="2200">
              <a:solidFill>
                <a:srgbClr val="000000"/>
              </a:solidFill>
              <a:sym typeface="+mn-ea"/>
            </a:endParaRPr>
          </a:p>
          <a:p>
            <a:pPr indent="0" fontAlgn="auto">
              <a:lnSpc>
                <a:spcPct val="110000"/>
              </a:lnSpc>
              <a:spcAft>
                <a:spcPct val="0"/>
              </a:spcAft>
              <a:buFontTx/>
              <a:buNone/>
            </a:pPr>
            <a:r>
              <a:rPr lang="zh-CN" sz="2200">
                <a:solidFill>
                  <a:srgbClr val="0E13D8"/>
                </a:solidFill>
                <a:sym typeface="+mn-ea"/>
              </a:rPr>
              <a:t>    </a:t>
            </a:r>
            <a:r>
              <a:rPr lang="zh-CN" sz="2200">
                <a:solidFill>
                  <a:srgbClr val="0E13D8"/>
                </a:solidFill>
                <a:latin typeface="Calibri" panose="020F0502020204030204"/>
                <a:sym typeface="+mn-ea"/>
              </a:rPr>
              <a:t>①</a:t>
            </a:r>
            <a:r>
              <a:rPr lang="zh-CN" sz="2200">
                <a:solidFill>
                  <a:srgbClr val="0E13D8"/>
                </a:solidFill>
                <a:sym typeface="+mn-ea"/>
              </a:rPr>
              <a:t>英国</a:t>
            </a:r>
            <a:r>
              <a:rPr lang="zh-CN" sz="2200">
                <a:solidFill>
                  <a:srgbClr val="000000"/>
                </a:solidFill>
                <a:sym typeface="+mn-ea"/>
              </a:rPr>
              <a:t>妄图建立一个北起开罗，南至开普敦，纵贯非洲大陆的庞大殖民地（</a:t>
            </a:r>
            <a:r>
              <a:rPr lang="en-US" altLang="zh-CN" sz="2200">
                <a:solidFill>
                  <a:srgbClr val="000000"/>
                </a:solidFill>
                <a:sym typeface="+mn-ea"/>
              </a:rPr>
              <a:t>“</a:t>
            </a:r>
            <a:r>
              <a:rPr lang="en-US" altLang="zh-CN" sz="2200">
                <a:solidFill>
                  <a:srgbClr val="FF0000"/>
                </a:solidFill>
                <a:sym typeface="+mn-ea"/>
              </a:rPr>
              <a:t>2C</a:t>
            </a:r>
            <a:r>
              <a:rPr lang="en-US" altLang="zh-CN" sz="2200">
                <a:solidFill>
                  <a:srgbClr val="000000"/>
                </a:solidFill>
                <a:sym typeface="+mn-ea"/>
              </a:rPr>
              <a:t>”</a:t>
            </a:r>
            <a:r>
              <a:rPr lang="zh-CN" sz="2200">
                <a:solidFill>
                  <a:srgbClr val="000000"/>
                </a:solidFill>
                <a:sym typeface="+mn-ea"/>
              </a:rPr>
              <a:t>）；</a:t>
            </a:r>
            <a:endParaRPr lang="zh-CN" sz="2200">
              <a:solidFill>
                <a:srgbClr val="000000"/>
              </a:solidFill>
              <a:sym typeface="+mn-ea"/>
            </a:endParaRPr>
          </a:p>
          <a:p>
            <a:pPr indent="0" fontAlgn="auto">
              <a:lnSpc>
                <a:spcPct val="110000"/>
              </a:lnSpc>
              <a:spcAft>
                <a:spcPct val="0"/>
              </a:spcAft>
              <a:buFontTx/>
              <a:buNone/>
            </a:pPr>
            <a:r>
              <a:rPr lang="zh-CN" sz="2200">
                <a:solidFill>
                  <a:srgbClr val="0E13D8"/>
                </a:solidFill>
                <a:sym typeface="+mn-ea"/>
              </a:rPr>
              <a:t>    </a:t>
            </a:r>
            <a:r>
              <a:rPr lang="zh-CN" sz="2200">
                <a:solidFill>
                  <a:srgbClr val="0E13D8"/>
                </a:solidFill>
                <a:latin typeface="Calibri" panose="020F0502020204030204"/>
                <a:sym typeface="+mn-ea"/>
              </a:rPr>
              <a:t>②</a:t>
            </a:r>
            <a:r>
              <a:rPr lang="zh-CN" sz="2200">
                <a:solidFill>
                  <a:srgbClr val="0E13D8"/>
                </a:solidFill>
                <a:sym typeface="+mn-ea"/>
              </a:rPr>
              <a:t>法国</a:t>
            </a:r>
            <a:r>
              <a:rPr lang="zh-CN" sz="2200">
                <a:solidFill>
                  <a:srgbClr val="000000"/>
                </a:solidFill>
                <a:sym typeface="+mn-ea"/>
              </a:rPr>
              <a:t>要把它的非洲殖民地从西非的佛得角</a:t>
            </a:r>
            <a:r>
              <a:rPr lang="zh-CN" sz="2200">
                <a:solidFill>
                  <a:srgbClr val="000000"/>
                </a:solidFill>
                <a:cs typeface="Calibri" panose="020F0502020204030204" charset="0"/>
                <a:sym typeface="+mn-ea"/>
              </a:rPr>
              <a:t>一直延伸到</a:t>
            </a:r>
            <a:r>
              <a:rPr lang="zh-CN" sz="2200">
                <a:solidFill>
                  <a:srgbClr val="000000"/>
                </a:solidFill>
                <a:sym typeface="+mn-ea"/>
              </a:rPr>
              <a:t>到东非的索马里（</a:t>
            </a:r>
            <a:r>
              <a:rPr lang="en-US" altLang="zh-CN" sz="2200">
                <a:solidFill>
                  <a:srgbClr val="000000"/>
                </a:solidFill>
                <a:sym typeface="+mn-ea"/>
              </a:rPr>
              <a:t>“</a:t>
            </a:r>
            <a:r>
              <a:rPr lang="en-US" altLang="zh-CN" sz="2200">
                <a:solidFill>
                  <a:srgbClr val="FF0000"/>
                </a:solidFill>
                <a:sym typeface="+mn-ea"/>
              </a:rPr>
              <a:t>2S</a:t>
            </a:r>
            <a:r>
              <a:rPr lang="en-US" altLang="zh-CN" sz="2200">
                <a:solidFill>
                  <a:srgbClr val="000000"/>
                </a:solidFill>
                <a:sym typeface="+mn-ea"/>
              </a:rPr>
              <a:t>”</a:t>
            </a:r>
            <a:r>
              <a:rPr lang="zh-CN" sz="2200">
                <a:solidFill>
                  <a:srgbClr val="000000"/>
                </a:solidFill>
                <a:sym typeface="+mn-ea"/>
              </a:rPr>
              <a:t>）；</a:t>
            </a:r>
            <a:endParaRPr lang="zh-CN" sz="2200">
              <a:solidFill>
                <a:srgbClr val="000000"/>
              </a:solidFill>
              <a:sym typeface="+mn-ea"/>
            </a:endParaRPr>
          </a:p>
          <a:p>
            <a:pPr indent="0" fontAlgn="auto">
              <a:lnSpc>
                <a:spcPct val="110000"/>
              </a:lnSpc>
              <a:spcAft>
                <a:spcPct val="0"/>
              </a:spcAft>
              <a:buFontTx/>
              <a:buNone/>
            </a:pPr>
            <a:r>
              <a:rPr lang="zh-CN" sz="2200">
                <a:solidFill>
                  <a:srgbClr val="0E13D8"/>
                </a:solidFill>
                <a:sym typeface="+mn-ea"/>
              </a:rPr>
              <a:t>    </a:t>
            </a:r>
            <a:r>
              <a:rPr lang="zh-CN" sz="2200">
                <a:solidFill>
                  <a:srgbClr val="0E13D8"/>
                </a:solidFill>
                <a:latin typeface="Calibri" panose="020F0502020204030204"/>
                <a:sym typeface="+mn-ea"/>
              </a:rPr>
              <a:t>③</a:t>
            </a:r>
            <a:r>
              <a:rPr lang="zh-CN" sz="2200">
                <a:solidFill>
                  <a:srgbClr val="0E13D8"/>
                </a:solidFill>
                <a:sym typeface="+mn-ea"/>
              </a:rPr>
              <a:t>德国</a:t>
            </a:r>
            <a:r>
              <a:rPr lang="zh-CN" sz="2200">
                <a:solidFill>
                  <a:srgbClr val="000000"/>
                </a:solidFill>
                <a:sym typeface="+mn-ea"/>
              </a:rPr>
              <a:t>则希望在赤道两侧建立自己的殖民地。</a:t>
            </a:r>
            <a:endParaRPr lang="zh-CN" altLang="en-US" sz="2200">
              <a:latin typeface="楷体" panose="02010609060101010101" charset="-122"/>
              <a:ea typeface="楷体" panose="02010609060101010101" charset="-122"/>
              <a:cs typeface="楷体" panose="02010609060101010101" charset="-122"/>
            </a:endParaRPr>
          </a:p>
        </p:txBody>
      </p:sp>
      <p:sp>
        <p:nvSpPr>
          <p:cNvPr id="3" name="文本框 2"/>
          <p:cNvSpPr txBox="1"/>
          <p:nvPr/>
        </p:nvSpPr>
        <p:spPr>
          <a:xfrm>
            <a:off x="560705" y="3166110"/>
            <a:ext cx="2083435" cy="460375"/>
          </a:xfrm>
          <a:prstGeom prst="rect">
            <a:avLst/>
          </a:prstGeom>
          <a:solidFill>
            <a:schemeClr val="accent2">
              <a:lumMod val="60000"/>
              <a:lumOff val="40000"/>
            </a:schemeClr>
          </a:solidFill>
        </p:spPr>
        <p:txBody>
          <a:bodyPr wrap="square" rtlCol="0" anchor="t">
            <a:spAutoFit/>
          </a:bodyPr>
          <a:lstStyle/>
          <a:p>
            <a:pPr indent="0" defTabSz="914400">
              <a:buNone/>
            </a:pPr>
            <a:r>
              <a:rPr lang="en-US" altLang="zh-CN" sz="2400" b="1">
                <a:latin typeface="黑体" panose="02010609060101010101" charset="-122"/>
                <a:ea typeface="黑体" panose="02010609060101010101" charset="-122"/>
                <a:cs typeface="黑体" panose="02010609060101010101" charset="-122"/>
                <a:sym typeface="+mn-ea"/>
              </a:rPr>
              <a:t>4.</a:t>
            </a:r>
            <a:r>
              <a:rPr lang="zh-CN" sz="2400">
                <a:solidFill>
                  <a:srgbClr val="000000"/>
                </a:solidFill>
                <a:latin typeface="黑体" panose="02010609060101010101" charset="-122"/>
                <a:ea typeface="黑体" panose="02010609060101010101" charset="-122"/>
                <a:cs typeface="黑体" panose="02010609060101010101" charset="-122"/>
                <a:sym typeface="+mn-ea"/>
              </a:rPr>
              <a:t>柏林会议</a:t>
            </a:r>
            <a:endParaRPr lang="zh-CN" altLang="en-US" sz="2400">
              <a:latin typeface="黑体" panose="02010609060101010101" charset="-122"/>
              <a:ea typeface="黑体" panose="02010609060101010101" charset="-122"/>
              <a:cs typeface="黑体" panose="02010609060101010101" charset="-122"/>
              <a:sym typeface="+mn-ea"/>
            </a:endParaRPr>
          </a:p>
        </p:txBody>
      </p:sp>
      <p:sp>
        <p:nvSpPr>
          <p:cNvPr id="4" name="文本框 3"/>
          <p:cNvSpPr txBox="1"/>
          <p:nvPr/>
        </p:nvSpPr>
        <p:spPr>
          <a:xfrm>
            <a:off x="586740" y="3672205"/>
            <a:ext cx="11302365" cy="3006725"/>
          </a:xfrm>
          <a:prstGeom prst="rect">
            <a:avLst/>
          </a:prstGeom>
          <a:noFill/>
        </p:spPr>
        <p:txBody>
          <a:bodyPr wrap="square" rtlCol="0" anchor="t">
            <a:spAutoFit/>
          </a:bodyPr>
          <a:lstStyle/>
          <a:p>
            <a:pPr indent="0" fontAlgn="auto">
              <a:lnSpc>
                <a:spcPct val="110000"/>
              </a:lnSpc>
            </a:pPr>
            <a:r>
              <a:rPr lang="en-US" sz="2400">
                <a:solidFill>
                  <a:srgbClr val="000000"/>
                </a:solidFill>
                <a:latin typeface="黑体" panose="02010609060101010101" charset="-122"/>
                <a:ea typeface="黑体" panose="02010609060101010101" charset="-122"/>
                <a:cs typeface="黑体" panose="02010609060101010101" charset="-122"/>
                <a:sym typeface="+mn-ea"/>
              </a:rPr>
              <a:t>⑴</a:t>
            </a:r>
            <a:r>
              <a:rPr lang="zh-CN" sz="2400">
                <a:solidFill>
                  <a:srgbClr val="000000"/>
                </a:solidFill>
                <a:latin typeface="黑体" panose="02010609060101010101" charset="-122"/>
                <a:ea typeface="黑体" panose="02010609060101010101" charset="-122"/>
                <a:cs typeface="黑体" panose="02010609060101010101" charset="-122"/>
                <a:sym typeface="+mn-ea"/>
              </a:rPr>
              <a:t>背景：在抢夺殖民地过程中，列强冲突加剧。为解决矛盾和进一步瓜分非洲。</a:t>
            </a:r>
            <a:endParaRPr lang="en-US" sz="2400">
              <a:solidFill>
                <a:srgbClr val="000000"/>
              </a:solidFill>
              <a:latin typeface="黑体" panose="02010609060101010101" charset="-122"/>
              <a:ea typeface="黑体" panose="02010609060101010101" charset="-122"/>
              <a:cs typeface="黑体" panose="02010609060101010101" charset="-122"/>
              <a:sym typeface="+mn-ea"/>
            </a:endParaRPr>
          </a:p>
          <a:p>
            <a:pPr indent="0" fontAlgn="auto">
              <a:lnSpc>
                <a:spcPct val="110000"/>
              </a:lnSpc>
            </a:pPr>
            <a:r>
              <a:rPr lang="en-US" sz="2400">
                <a:solidFill>
                  <a:srgbClr val="000000"/>
                </a:solidFill>
                <a:latin typeface="黑体" panose="02010609060101010101" charset="-122"/>
                <a:ea typeface="黑体" panose="02010609060101010101" charset="-122"/>
                <a:cs typeface="黑体" panose="02010609060101010101" charset="-122"/>
                <a:sym typeface="+mn-ea"/>
              </a:rPr>
              <a:t>⑵</a:t>
            </a:r>
            <a:r>
              <a:rPr lang="zh-CN" sz="2400">
                <a:solidFill>
                  <a:srgbClr val="000000"/>
                </a:solidFill>
                <a:latin typeface="黑体" panose="02010609060101010101" charset="-122"/>
                <a:ea typeface="黑体" panose="02010609060101010101" charset="-122"/>
                <a:cs typeface="黑体" panose="02010609060101010101" charset="-122"/>
                <a:sym typeface="+mn-ea"/>
              </a:rPr>
              <a:t>概况：</a:t>
            </a:r>
            <a:r>
              <a:rPr lang="en-US" sz="2400">
                <a:solidFill>
                  <a:srgbClr val="000000"/>
                </a:solidFill>
                <a:latin typeface="黑体" panose="02010609060101010101" charset="-122"/>
                <a:ea typeface="黑体" panose="02010609060101010101" charset="-122"/>
                <a:cs typeface="黑体" panose="02010609060101010101" charset="-122"/>
                <a:sym typeface="+mn-ea"/>
              </a:rPr>
              <a:t>1884</a:t>
            </a:r>
            <a:r>
              <a:rPr lang="zh-CN" sz="2400">
                <a:solidFill>
                  <a:srgbClr val="000000"/>
                </a:solidFill>
                <a:latin typeface="黑体" panose="02010609060101010101" charset="-122"/>
                <a:ea typeface="黑体" panose="02010609060101010101" charset="-122"/>
                <a:cs typeface="黑体" panose="02010609060101010101" charset="-122"/>
                <a:sym typeface="+mn-ea"/>
              </a:rPr>
              <a:t>年，英、法、德等国在柏林召开会议。</a:t>
            </a:r>
            <a:endParaRPr lang="zh-CN" sz="2400">
              <a:solidFill>
                <a:srgbClr val="000000"/>
              </a:solidFill>
              <a:latin typeface="黑体" panose="02010609060101010101" charset="-122"/>
              <a:ea typeface="黑体" panose="02010609060101010101" charset="-122"/>
              <a:cs typeface="黑体" panose="02010609060101010101" charset="-122"/>
              <a:sym typeface="+mn-ea"/>
            </a:endParaRPr>
          </a:p>
          <a:p>
            <a:pPr indent="0" fontAlgn="auto">
              <a:lnSpc>
                <a:spcPct val="110000"/>
              </a:lnSpc>
            </a:pPr>
            <a:r>
              <a:rPr lang="en-US" sz="2400">
                <a:solidFill>
                  <a:srgbClr val="000000"/>
                </a:solidFill>
                <a:latin typeface="黑体" panose="02010609060101010101" charset="-122"/>
                <a:ea typeface="黑体" panose="02010609060101010101" charset="-122"/>
                <a:cs typeface="黑体" panose="02010609060101010101" charset="-122"/>
                <a:sym typeface="+mn-ea"/>
              </a:rPr>
              <a:t>⑶</a:t>
            </a:r>
            <a:r>
              <a:rPr lang="zh-CN" altLang="en-US" sz="2400">
                <a:solidFill>
                  <a:srgbClr val="000000"/>
                </a:solidFill>
                <a:latin typeface="黑体" panose="02010609060101010101" charset="-122"/>
                <a:ea typeface="黑体" panose="02010609060101010101" charset="-122"/>
                <a:cs typeface="黑体" panose="02010609060101010101" charset="-122"/>
                <a:sym typeface="+mn-ea"/>
              </a:rPr>
              <a:t>内容</a:t>
            </a:r>
            <a:r>
              <a:rPr lang="zh-CN" sz="2400">
                <a:solidFill>
                  <a:srgbClr val="000000"/>
                </a:solidFill>
                <a:latin typeface="黑体" panose="02010609060101010101" charset="-122"/>
                <a:ea typeface="黑体" panose="02010609060101010101" charset="-122"/>
                <a:cs typeface="黑体" panose="02010609060101010101" charset="-122"/>
                <a:sym typeface="+mn-ea"/>
              </a:rPr>
              <a:t>：①任何国家在非洲占领新的土地，必须通知其他国家，占领方为有效，这就是臭名昭著的</a:t>
            </a:r>
            <a:r>
              <a:rPr lang="en-US" sz="2400">
                <a:solidFill>
                  <a:srgbClr val="000000"/>
                </a:solidFill>
                <a:latin typeface="黑体" panose="02010609060101010101" charset="-122"/>
                <a:ea typeface="黑体" panose="02010609060101010101" charset="-122"/>
                <a:cs typeface="黑体" panose="02010609060101010101" charset="-122"/>
                <a:sym typeface="+mn-ea"/>
              </a:rPr>
              <a:t>“</a:t>
            </a:r>
            <a:r>
              <a:rPr lang="zh-CN" sz="2400">
                <a:solidFill>
                  <a:srgbClr val="231F20"/>
                </a:solidFill>
                <a:latin typeface="黑体" panose="02010609060101010101" charset="-122"/>
                <a:ea typeface="黑体" panose="02010609060101010101" charset="-122"/>
                <a:cs typeface="黑体" panose="02010609060101010101" charset="-122"/>
                <a:sym typeface="+mn-ea"/>
              </a:rPr>
              <a:t>有效占领</a:t>
            </a:r>
            <a:r>
              <a:rPr lang="en-US" sz="2400">
                <a:solidFill>
                  <a:srgbClr val="000000"/>
                </a:solidFill>
                <a:latin typeface="黑体" panose="02010609060101010101" charset="-122"/>
                <a:ea typeface="黑体" panose="02010609060101010101" charset="-122"/>
                <a:cs typeface="黑体" panose="02010609060101010101" charset="-122"/>
                <a:sym typeface="+mn-ea"/>
              </a:rPr>
              <a:t>”</a:t>
            </a:r>
            <a:r>
              <a:rPr lang="zh-CN" sz="2400">
                <a:solidFill>
                  <a:srgbClr val="000000"/>
                </a:solidFill>
                <a:latin typeface="黑体" panose="02010609060101010101" charset="-122"/>
                <a:ea typeface="黑体" panose="02010609060101010101" charset="-122"/>
                <a:cs typeface="黑体" panose="02010609060101010101" charset="-122"/>
                <a:sym typeface="+mn-ea"/>
              </a:rPr>
              <a:t>原则。</a:t>
            </a:r>
            <a:endParaRPr lang="zh-CN" sz="2400">
              <a:solidFill>
                <a:srgbClr val="000000"/>
              </a:solidFill>
              <a:latin typeface="黑体" panose="02010609060101010101" charset="-122"/>
              <a:ea typeface="黑体" panose="02010609060101010101" charset="-122"/>
              <a:cs typeface="黑体" panose="02010609060101010101" charset="-122"/>
              <a:sym typeface="+mn-ea"/>
            </a:endParaRPr>
          </a:p>
          <a:p>
            <a:pPr indent="0" fontAlgn="auto">
              <a:lnSpc>
                <a:spcPct val="110000"/>
              </a:lnSpc>
            </a:pPr>
            <a:r>
              <a:rPr lang="zh-CN" sz="2400">
                <a:solidFill>
                  <a:srgbClr val="000000"/>
                </a:solidFill>
                <a:latin typeface="黑体" panose="02010609060101010101" charset="-122"/>
                <a:ea typeface="黑体" panose="02010609060101010101" charset="-122"/>
                <a:cs typeface="黑体" panose="02010609060101010101" charset="-122"/>
                <a:sym typeface="+mn-ea"/>
              </a:rPr>
              <a:t>        ②</a:t>
            </a:r>
            <a:r>
              <a:rPr lang="zh-CN" sz="2400">
                <a:solidFill>
                  <a:srgbClr val="231F20"/>
                </a:solidFill>
                <a:latin typeface="黑体" panose="02010609060101010101" charset="-122"/>
                <a:ea typeface="黑体" panose="02010609060101010101" charset="-122"/>
                <a:cs typeface="黑体" panose="02010609060101010101" charset="-122"/>
                <a:sym typeface="+mn-ea"/>
              </a:rPr>
              <a:t>各国可以先在地图上划定彼此的势力范围，然后再去占领。</a:t>
            </a:r>
            <a:endParaRPr lang="zh-CN" sz="2400">
              <a:solidFill>
                <a:srgbClr val="231F20"/>
              </a:solidFill>
              <a:latin typeface="黑体" panose="02010609060101010101" charset="-122"/>
              <a:ea typeface="黑体" panose="02010609060101010101" charset="-122"/>
              <a:cs typeface="黑体" panose="02010609060101010101" charset="-122"/>
              <a:sym typeface="+mn-ea"/>
            </a:endParaRPr>
          </a:p>
          <a:p>
            <a:pPr marL="0" lvl="0" indent="0">
              <a:lnSpc>
                <a:spcPct val="120000"/>
              </a:lnSpc>
              <a:spcAft>
                <a:spcPct val="0"/>
              </a:spcAft>
              <a:buFontTx/>
              <a:buNone/>
            </a:pPr>
            <a:r>
              <a:rPr lang="zh-CN" sz="2400">
                <a:solidFill>
                  <a:srgbClr val="231F20"/>
                </a:solidFill>
                <a:latin typeface="黑体" panose="02010609060101010101" charset="-122"/>
                <a:ea typeface="黑体" panose="02010609060101010101" charset="-122"/>
                <a:cs typeface="黑体" panose="02010609060101010101" charset="-122"/>
                <a:sym typeface="+mn-ea"/>
              </a:rPr>
              <a:t>因此，这次会议也是一次“地图上作业”的会议。</a:t>
            </a:r>
            <a:endParaRPr lang="en-US" sz="2400">
              <a:solidFill>
                <a:srgbClr val="000000"/>
              </a:solidFill>
              <a:latin typeface="黑体" panose="02010609060101010101" charset="-122"/>
              <a:ea typeface="黑体" panose="02010609060101010101" charset="-122"/>
              <a:cs typeface="黑体" panose="02010609060101010101" charset="-122"/>
              <a:sym typeface="+mn-ea"/>
            </a:endParaRPr>
          </a:p>
          <a:p>
            <a:pPr marL="0" lvl="0" indent="0">
              <a:lnSpc>
                <a:spcPct val="120000"/>
              </a:lnSpc>
              <a:spcAft>
                <a:spcPct val="0"/>
              </a:spcAft>
              <a:buFontTx/>
              <a:buNone/>
            </a:pPr>
            <a:r>
              <a:rPr lang="zh-CN" sz="2400">
                <a:solidFill>
                  <a:srgbClr val="000000"/>
                </a:solidFill>
                <a:latin typeface="黑体" panose="02010609060101010101" charset="-122"/>
                <a:ea typeface="黑体" panose="02010609060101010101" charset="-122"/>
                <a:cs typeface="黑体" panose="02010609060101010101" charset="-122"/>
                <a:sym typeface="+mn-ea"/>
              </a:rPr>
              <a:t>⑷影响：柏林会议之后，列强瓜分非洲的速度大大加快。</a:t>
            </a:r>
            <a:endParaRPr lang="zh-CN" altLang="en-US" sz="2400">
              <a:latin typeface="黑体" panose="02010609060101010101" charset="-122"/>
              <a:ea typeface="黑体" panose="02010609060101010101" charset="-122"/>
              <a:cs typeface="黑体" panose="02010609060101010101" charset="-122"/>
            </a:endParaRPr>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575945" y="132715"/>
            <a:ext cx="10991850" cy="829945"/>
          </a:xfrm>
          <a:prstGeom prst="rect">
            <a:avLst/>
          </a:prstGeom>
          <a:noFill/>
          <a:ln w="9525">
            <a:noFill/>
          </a:ln>
        </p:spPr>
        <p:txBody>
          <a:bodyPr wrap="square">
            <a:spAutoFit/>
          </a:bodyPr>
          <a:lstStyle/>
          <a:p>
            <a:pPr indent="0"/>
            <a:r>
              <a:rPr lang="en-US" sz="2400" b="0">
                <a:solidFill>
                  <a:srgbClr val="231F20"/>
                </a:solidFill>
                <a:latin typeface="黑体" panose="02010609060101010101" charset="-122"/>
                <a:ea typeface="黑体" panose="02010609060101010101" charset="-122"/>
                <a:cs typeface="黑体" panose="02010609060101010101" charset="-122"/>
              </a:rPr>
              <a:t>19 </a:t>
            </a:r>
            <a:r>
              <a:rPr lang="zh-CN" sz="2400" b="0">
                <a:solidFill>
                  <a:srgbClr val="231F20"/>
                </a:solidFill>
                <a:latin typeface="黑体" panose="02010609060101010101" charset="-122"/>
                <a:ea typeface="黑体" panose="02010609060101010101" charset="-122"/>
                <a:cs typeface="黑体" panose="02010609060101010101" charset="-122"/>
              </a:rPr>
              <a:t>世纪</a:t>
            </a:r>
            <a:r>
              <a:rPr lang="en-US" sz="2400" b="0">
                <a:solidFill>
                  <a:srgbClr val="231F20"/>
                </a:solidFill>
                <a:latin typeface="黑体" panose="02010609060101010101" charset="-122"/>
                <a:ea typeface="黑体" panose="02010609060101010101" charset="-122"/>
                <a:cs typeface="黑体" panose="02010609060101010101" charset="-122"/>
              </a:rPr>
              <a:t>70 </a:t>
            </a:r>
            <a:r>
              <a:rPr lang="zh-CN" sz="2400" b="0">
                <a:solidFill>
                  <a:srgbClr val="231F20"/>
                </a:solidFill>
                <a:latin typeface="黑体" panose="02010609060101010101" charset="-122"/>
                <a:ea typeface="黑体" panose="02010609060101010101" charset="-122"/>
                <a:cs typeface="黑体" panose="02010609060101010101" charset="-122"/>
              </a:rPr>
              <a:t>年代以前，欧洲殖民国家只侵占了</a:t>
            </a:r>
            <a:r>
              <a:rPr lang="en-US" sz="2400" b="0">
                <a:solidFill>
                  <a:srgbClr val="231F20"/>
                </a:solidFill>
                <a:latin typeface="黑体" panose="02010609060101010101" charset="-122"/>
                <a:ea typeface="黑体" panose="02010609060101010101" charset="-122"/>
                <a:cs typeface="黑体" panose="02010609060101010101" charset="-122"/>
              </a:rPr>
              <a:t>10% </a:t>
            </a:r>
            <a:r>
              <a:rPr lang="zh-CN" sz="2400" b="0">
                <a:solidFill>
                  <a:srgbClr val="231F20"/>
                </a:solidFill>
                <a:latin typeface="黑体" panose="02010609060101010101" charset="-122"/>
                <a:ea typeface="黑体" panose="02010609060101010101" charset="-122"/>
                <a:cs typeface="黑体" panose="02010609060101010101" charset="-122"/>
              </a:rPr>
              <a:t>左右的非洲土地；</a:t>
            </a:r>
            <a:r>
              <a:rPr lang="en-US" sz="2400" b="0">
                <a:solidFill>
                  <a:srgbClr val="231F20"/>
                </a:solidFill>
                <a:latin typeface="黑体" panose="02010609060101010101" charset="-122"/>
                <a:ea typeface="黑体" panose="02010609060101010101" charset="-122"/>
                <a:cs typeface="黑体" panose="02010609060101010101" charset="-122"/>
              </a:rPr>
              <a:t>19 </a:t>
            </a:r>
            <a:r>
              <a:rPr lang="zh-CN" sz="2400" b="0">
                <a:solidFill>
                  <a:srgbClr val="231F20"/>
                </a:solidFill>
                <a:latin typeface="黑体" panose="02010609060101010101" charset="-122"/>
                <a:ea typeface="黑体" panose="02010609060101010101" charset="-122"/>
                <a:cs typeface="黑体" panose="02010609060101010101" charset="-122"/>
              </a:rPr>
              <a:t>世纪晚期，它们侵占了几乎整个非洲。</a:t>
            </a:r>
            <a:endParaRPr lang="zh-CN" altLang="en-US" sz="2400">
              <a:latin typeface="黑体" panose="02010609060101010101" charset="-122"/>
              <a:ea typeface="黑体" panose="02010609060101010101" charset="-122"/>
              <a:cs typeface="黑体" panose="02010609060101010101" charset="-122"/>
            </a:endParaRPr>
          </a:p>
        </p:txBody>
      </p:sp>
      <p:grpSp>
        <p:nvGrpSpPr>
          <p:cNvPr id="12" name="Group 2"/>
          <p:cNvGrpSpPr/>
          <p:nvPr/>
        </p:nvGrpSpPr>
        <p:grpSpPr>
          <a:xfrm>
            <a:off x="266065" y="1127760"/>
            <a:ext cx="2262505" cy="2720340"/>
            <a:chOff x="1680" y="174"/>
            <a:chExt cx="1895" cy="2548"/>
          </a:xfrm>
        </p:grpSpPr>
        <p:pic>
          <p:nvPicPr>
            <p:cNvPr id="13" name="Picture 3" descr="扫描0001"/>
            <p:cNvPicPr>
              <a:picLocks noChangeAspect="1"/>
            </p:cNvPicPr>
            <p:nvPr/>
          </p:nvPicPr>
          <p:blipFill>
            <a:blip r:embed="rId1"/>
            <a:srcRect l="32961" t="7470" r="36238" b="10758"/>
            <a:stretch>
              <a:fillRect/>
            </a:stretch>
          </p:blipFill>
          <p:spPr>
            <a:xfrm>
              <a:off x="1680" y="174"/>
              <a:ext cx="1895" cy="2548"/>
            </a:xfrm>
            <a:prstGeom prst="rect">
              <a:avLst/>
            </a:prstGeom>
            <a:solidFill>
              <a:schemeClr val="tx2"/>
            </a:solidFill>
            <a:ln w="9525">
              <a:noFill/>
            </a:ln>
          </p:spPr>
        </p:pic>
        <p:grpSp>
          <p:nvGrpSpPr>
            <p:cNvPr id="14" name="Group 10"/>
            <p:cNvGrpSpPr/>
            <p:nvPr/>
          </p:nvGrpSpPr>
          <p:grpSpPr>
            <a:xfrm>
              <a:off x="1988" y="1165"/>
              <a:ext cx="1462" cy="1217"/>
              <a:chOff x="0" y="130"/>
              <a:chExt cx="1462" cy="1217"/>
            </a:xfrm>
          </p:grpSpPr>
          <p:sp>
            <p:nvSpPr>
              <p:cNvPr id="15" name="未知"/>
              <p:cNvSpPr/>
              <p:nvPr/>
            </p:nvSpPr>
            <p:spPr>
              <a:xfrm>
                <a:off x="0" y="130"/>
                <a:ext cx="54" cy="102"/>
              </a:xfrm>
              <a:custGeom>
                <a:avLst/>
                <a:gdLst>
                  <a:gd name="txL" fmla="*/ 0 w 54"/>
                  <a:gd name="txT" fmla="*/ 0 h 102"/>
                  <a:gd name="txR" fmla="*/ 54 w 54"/>
                  <a:gd name="txB" fmla="*/ 102 h 102"/>
                </a:gdLst>
                <a:ahLst/>
                <a:cxnLst>
                  <a:cxn ang="0">
                    <a:pos x="35" y="0"/>
                  </a:cxn>
                  <a:cxn ang="0">
                    <a:pos x="35" y="94"/>
                  </a:cxn>
                  <a:cxn ang="0">
                    <a:pos x="0" y="86"/>
                  </a:cxn>
                  <a:cxn ang="0">
                    <a:pos x="35" y="0"/>
                  </a:cxn>
                </a:cxnLst>
                <a:rect l="txL" t="txT" r="txR" b="txB"/>
                <a:pathLst>
                  <a:path w="54" h="102">
                    <a:moveTo>
                      <a:pt x="35" y="0"/>
                    </a:moveTo>
                    <a:cubicBezTo>
                      <a:pt x="39" y="21"/>
                      <a:pt x="54" y="75"/>
                      <a:pt x="35" y="94"/>
                    </a:cubicBezTo>
                    <a:cubicBezTo>
                      <a:pt x="27" y="102"/>
                      <a:pt x="12" y="89"/>
                      <a:pt x="0" y="86"/>
                    </a:cubicBezTo>
                    <a:cubicBezTo>
                      <a:pt x="9" y="52"/>
                      <a:pt x="15" y="29"/>
                      <a:pt x="35" y="0"/>
                    </a:cubicBezTo>
                    <a:close/>
                  </a:path>
                </a:pathLst>
              </a:custGeom>
              <a:solidFill>
                <a:srgbClr val="0000FF">
                  <a:alpha val="100000"/>
                </a:srgbClr>
              </a:solidFill>
              <a:ln w="9525">
                <a:noFill/>
              </a:ln>
            </p:spPr>
            <p:txBody>
              <a:bodyPr/>
              <a:lstStyle/>
              <a:p>
                <a:endParaRPr lang="zh-CN" altLang="en-US"/>
              </a:p>
            </p:txBody>
          </p:sp>
          <p:sp>
            <p:nvSpPr>
              <p:cNvPr id="17" name="未知"/>
              <p:cNvSpPr/>
              <p:nvPr/>
            </p:nvSpPr>
            <p:spPr>
              <a:xfrm>
                <a:off x="4" y="233"/>
                <a:ext cx="78" cy="100"/>
              </a:xfrm>
              <a:custGeom>
                <a:avLst/>
                <a:gdLst>
                  <a:gd name="txL" fmla="*/ 0 w 78"/>
                  <a:gd name="txT" fmla="*/ 0 h 100"/>
                  <a:gd name="txR" fmla="*/ 78 w 78"/>
                  <a:gd name="txB" fmla="*/ 100 h 100"/>
                </a:gdLst>
                <a:ahLst/>
                <a:cxnLst>
                  <a:cxn ang="0">
                    <a:pos x="39" y="0"/>
                  </a:cxn>
                  <a:cxn ang="0">
                    <a:pos x="14" y="77"/>
                  </a:cxn>
                  <a:cxn ang="0">
                    <a:pos x="39" y="0"/>
                  </a:cxn>
                </a:cxnLst>
                <a:rect l="txL" t="txT" r="txR" b="txB"/>
                <a:pathLst>
                  <a:path w="78" h="100">
                    <a:moveTo>
                      <a:pt x="39" y="0"/>
                    </a:moveTo>
                    <a:cubicBezTo>
                      <a:pt x="51" y="34"/>
                      <a:pt x="78" y="100"/>
                      <a:pt x="14" y="77"/>
                    </a:cubicBezTo>
                    <a:cubicBezTo>
                      <a:pt x="0" y="36"/>
                      <a:pt x="16" y="35"/>
                      <a:pt x="39" y="0"/>
                    </a:cubicBezTo>
                    <a:close/>
                  </a:path>
                </a:pathLst>
              </a:custGeom>
              <a:solidFill>
                <a:srgbClr val="0000FF">
                  <a:alpha val="100000"/>
                </a:srgbClr>
              </a:solidFill>
              <a:ln w="9525">
                <a:noFill/>
              </a:ln>
            </p:spPr>
            <p:txBody>
              <a:bodyPr/>
              <a:lstStyle/>
              <a:p>
                <a:endParaRPr lang="zh-CN" altLang="en-US"/>
              </a:p>
            </p:txBody>
          </p:sp>
          <p:sp>
            <p:nvSpPr>
              <p:cNvPr id="18" name="未知"/>
              <p:cNvSpPr/>
              <p:nvPr/>
            </p:nvSpPr>
            <p:spPr>
              <a:xfrm>
                <a:off x="119" y="465"/>
                <a:ext cx="122" cy="41"/>
              </a:xfrm>
              <a:custGeom>
                <a:avLst/>
                <a:gdLst>
                  <a:gd name="txL" fmla="*/ 0 w 122"/>
                  <a:gd name="txT" fmla="*/ 0 h 41"/>
                  <a:gd name="txR" fmla="*/ 122 w 122"/>
                  <a:gd name="txB" fmla="*/ 41 h 41"/>
                </a:gdLst>
                <a:ahLst/>
                <a:cxnLst>
                  <a:cxn ang="0">
                    <a:pos x="122" y="8"/>
                  </a:cxn>
                  <a:cxn ang="0">
                    <a:pos x="96" y="0"/>
                  </a:cxn>
                  <a:cxn ang="0">
                    <a:pos x="113" y="34"/>
                  </a:cxn>
                  <a:cxn ang="0">
                    <a:pos x="122" y="8"/>
                  </a:cxn>
                </a:cxnLst>
                <a:rect l="txL" t="txT" r="txR" b="txB"/>
                <a:pathLst>
                  <a:path w="122" h="41">
                    <a:moveTo>
                      <a:pt x="122" y="8"/>
                    </a:moveTo>
                    <a:cubicBezTo>
                      <a:pt x="113" y="5"/>
                      <a:pt x="105" y="0"/>
                      <a:pt x="96" y="0"/>
                    </a:cubicBezTo>
                    <a:cubicBezTo>
                      <a:pt x="0" y="0"/>
                      <a:pt x="91" y="41"/>
                      <a:pt x="113" y="34"/>
                    </a:cubicBezTo>
                    <a:cubicBezTo>
                      <a:pt x="122" y="31"/>
                      <a:pt x="119" y="17"/>
                      <a:pt x="122" y="8"/>
                    </a:cubicBezTo>
                    <a:close/>
                  </a:path>
                </a:pathLst>
              </a:custGeom>
              <a:solidFill>
                <a:srgbClr val="0000FF">
                  <a:alpha val="100000"/>
                </a:srgbClr>
              </a:solidFill>
              <a:ln w="9525">
                <a:noFill/>
              </a:ln>
            </p:spPr>
            <p:txBody>
              <a:bodyPr/>
              <a:lstStyle/>
              <a:p>
                <a:endParaRPr lang="zh-CN" altLang="en-US"/>
              </a:p>
            </p:txBody>
          </p:sp>
          <p:sp>
            <p:nvSpPr>
              <p:cNvPr id="19" name="未知"/>
              <p:cNvSpPr/>
              <p:nvPr/>
            </p:nvSpPr>
            <p:spPr>
              <a:xfrm>
                <a:off x="306" y="448"/>
                <a:ext cx="73" cy="51"/>
              </a:xfrm>
              <a:custGeom>
                <a:avLst/>
                <a:gdLst>
                  <a:gd name="txL" fmla="*/ 0 w 73"/>
                  <a:gd name="txT" fmla="*/ 0 h 51"/>
                  <a:gd name="txR" fmla="*/ 73 w 73"/>
                  <a:gd name="txB" fmla="*/ 51 h 51"/>
                </a:gdLst>
                <a:ahLst/>
                <a:cxnLst>
                  <a:cxn ang="0">
                    <a:pos x="73" y="0"/>
                  </a:cxn>
                  <a:cxn ang="0">
                    <a:pos x="21" y="8"/>
                  </a:cxn>
                  <a:cxn ang="0">
                    <a:pos x="4" y="34"/>
                  </a:cxn>
                  <a:cxn ang="0">
                    <a:pos x="38" y="51"/>
                  </a:cxn>
                  <a:cxn ang="0">
                    <a:pos x="73" y="0"/>
                  </a:cxn>
                </a:cxnLst>
                <a:rect l="txL" t="txT" r="txR" b="txB"/>
                <a:pathLst>
                  <a:path w="73" h="51">
                    <a:moveTo>
                      <a:pt x="73" y="0"/>
                    </a:moveTo>
                    <a:cubicBezTo>
                      <a:pt x="56" y="3"/>
                      <a:pt x="37" y="0"/>
                      <a:pt x="21" y="8"/>
                    </a:cubicBezTo>
                    <a:cubicBezTo>
                      <a:pt x="12" y="13"/>
                      <a:pt x="0" y="24"/>
                      <a:pt x="4" y="34"/>
                    </a:cubicBezTo>
                    <a:cubicBezTo>
                      <a:pt x="9" y="46"/>
                      <a:pt x="27" y="45"/>
                      <a:pt x="38" y="51"/>
                    </a:cubicBezTo>
                    <a:cubicBezTo>
                      <a:pt x="70" y="41"/>
                      <a:pt x="73" y="33"/>
                      <a:pt x="73" y="0"/>
                    </a:cubicBezTo>
                    <a:close/>
                  </a:path>
                </a:pathLst>
              </a:custGeom>
              <a:solidFill>
                <a:srgbClr val="0000FF">
                  <a:alpha val="100000"/>
                </a:srgbClr>
              </a:solidFill>
              <a:ln w="9525">
                <a:noFill/>
              </a:ln>
            </p:spPr>
            <p:txBody>
              <a:bodyPr/>
              <a:lstStyle/>
              <a:p>
                <a:endParaRPr lang="zh-CN" altLang="en-US"/>
              </a:p>
            </p:txBody>
          </p:sp>
          <p:sp>
            <p:nvSpPr>
              <p:cNvPr id="20" name="未知"/>
              <p:cNvSpPr/>
              <p:nvPr/>
            </p:nvSpPr>
            <p:spPr>
              <a:xfrm>
                <a:off x="473" y="434"/>
                <a:ext cx="147" cy="84"/>
              </a:xfrm>
              <a:custGeom>
                <a:avLst/>
                <a:gdLst>
                  <a:gd name="txL" fmla="*/ 0 w 147"/>
                  <a:gd name="txT" fmla="*/ 0 h 84"/>
                  <a:gd name="txR" fmla="*/ 147 w 147"/>
                  <a:gd name="txB" fmla="*/ 84 h 84"/>
                </a:gdLst>
                <a:ahLst/>
                <a:cxnLst>
                  <a:cxn ang="0">
                    <a:pos x="103" y="31"/>
                  </a:cxn>
                  <a:cxn ang="0">
                    <a:pos x="0" y="14"/>
                  </a:cxn>
                  <a:cxn ang="0">
                    <a:pos x="103" y="74"/>
                  </a:cxn>
                  <a:cxn ang="0">
                    <a:pos x="138" y="65"/>
                  </a:cxn>
                  <a:cxn ang="0">
                    <a:pos x="103" y="31"/>
                  </a:cxn>
                </a:cxnLst>
                <a:rect l="txL" t="txT" r="txR" b="txB"/>
                <a:pathLst>
                  <a:path w="147" h="84">
                    <a:moveTo>
                      <a:pt x="103" y="31"/>
                    </a:moveTo>
                    <a:cubicBezTo>
                      <a:pt x="37" y="7"/>
                      <a:pt x="92" y="0"/>
                      <a:pt x="0" y="14"/>
                    </a:cubicBezTo>
                    <a:cubicBezTo>
                      <a:pt x="15" y="84"/>
                      <a:pt x="28" y="64"/>
                      <a:pt x="103" y="74"/>
                    </a:cubicBezTo>
                    <a:cubicBezTo>
                      <a:pt x="115" y="71"/>
                      <a:pt x="132" y="76"/>
                      <a:pt x="138" y="65"/>
                    </a:cubicBezTo>
                    <a:cubicBezTo>
                      <a:pt x="147" y="47"/>
                      <a:pt x="111" y="35"/>
                      <a:pt x="103" y="31"/>
                    </a:cubicBezTo>
                    <a:close/>
                  </a:path>
                </a:pathLst>
              </a:custGeom>
              <a:solidFill>
                <a:srgbClr val="0000FF">
                  <a:alpha val="100000"/>
                </a:srgbClr>
              </a:solidFill>
              <a:ln w="9525">
                <a:noFill/>
              </a:ln>
            </p:spPr>
            <p:txBody>
              <a:bodyPr/>
              <a:lstStyle/>
              <a:p>
                <a:endParaRPr lang="zh-CN" altLang="en-US"/>
              </a:p>
            </p:txBody>
          </p:sp>
          <p:sp>
            <p:nvSpPr>
              <p:cNvPr id="21" name="未知"/>
              <p:cNvSpPr/>
              <p:nvPr/>
            </p:nvSpPr>
            <p:spPr>
              <a:xfrm>
                <a:off x="634" y="737"/>
                <a:ext cx="106" cy="347"/>
              </a:xfrm>
              <a:custGeom>
                <a:avLst/>
                <a:gdLst>
                  <a:gd name="txL" fmla="*/ 0 w 106"/>
                  <a:gd name="txT" fmla="*/ 0 h 347"/>
                  <a:gd name="txR" fmla="*/ 106 w 106"/>
                  <a:gd name="txB" fmla="*/ 347 h 347"/>
                </a:gdLst>
                <a:ahLst/>
                <a:cxnLst>
                  <a:cxn ang="0">
                    <a:pos x="37" y="3"/>
                  </a:cxn>
                  <a:cxn ang="0">
                    <a:pos x="106" y="46"/>
                  </a:cxn>
                  <a:cxn ang="0">
                    <a:pos x="97" y="98"/>
                  </a:cxn>
                  <a:cxn ang="0">
                    <a:pos x="71" y="123"/>
                  </a:cxn>
                  <a:cxn ang="0">
                    <a:pos x="28" y="321"/>
                  </a:cxn>
                  <a:cxn ang="0">
                    <a:pos x="20" y="347"/>
                  </a:cxn>
                  <a:cxn ang="0">
                    <a:pos x="11" y="321"/>
                  </a:cxn>
                  <a:cxn ang="0">
                    <a:pos x="45" y="218"/>
                  </a:cxn>
                  <a:cxn ang="0">
                    <a:pos x="37" y="46"/>
                  </a:cxn>
                  <a:cxn ang="0">
                    <a:pos x="37" y="3"/>
                  </a:cxn>
                </a:cxnLst>
                <a:rect l="txL" t="txT" r="txR" b="txB"/>
                <a:pathLst>
                  <a:path w="105" h="347">
                    <a:moveTo>
                      <a:pt x="37" y="3"/>
                    </a:moveTo>
                    <a:cubicBezTo>
                      <a:pt x="66" y="13"/>
                      <a:pt x="84" y="25"/>
                      <a:pt x="106" y="46"/>
                    </a:cubicBezTo>
                    <a:cubicBezTo>
                      <a:pt x="103" y="63"/>
                      <a:pt x="104" y="82"/>
                      <a:pt x="97" y="98"/>
                    </a:cubicBezTo>
                    <a:cubicBezTo>
                      <a:pt x="92" y="109"/>
                      <a:pt x="73" y="111"/>
                      <a:pt x="71" y="123"/>
                    </a:cubicBezTo>
                    <a:cubicBezTo>
                      <a:pt x="60" y="186"/>
                      <a:pt x="103" y="295"/>
                      <a:pt x="28" y="321"/>
                    </a:cubicBezTo>
                    <a:cubicBezTo>
                      <a:pt x="25" y="330"/>
                      <a:pt x="29" y="347"/>
                      <a:pt x="20" y="347"/>
                    </a:cubicBezTo>
                    <a:cubicBezTo>
                      <a:pt x="11" y="347"/>
                      <a:pt x="11" y="330"/>
                      <a:pt x="11" y="321"/>
                    </a:cubicBezTo>
                    <a:cubicBezTo>
                      <a:pt x="11" y="232"/>
                      <a:pt x="0" y="249"/>
                      <a:pt x="45" y="218"/>
                    </a:cubicBezTo>
                    <a:cubicBezTo>
                      <a:pt x="42" y="161"/>
                      <a:pt x="42" y="103"/>
                      <a:pt x="37" y="46"/>
                    </a:cubicBezTo>
                    <a:cubicBezTo>
                      <a:pt x="33" y="0"/>
                      <a:pt x="19" y="38"/>
                      <a:pt x="37" y="3"/>
                    </a:cubicBezTo>
                    <a:close/>
                  </a:path>
                </a:pathLst>
              </a:custGeom>
              <a:solidFill>
                <a:srgbClr val="0000FF">
                  <a:alpha val="100000"/>
                </a:srgbClr>
              </a:solidFill>
              <a:ln w="9525">
                <a:noFill/>
              </a:ln>
            </p:spPr>
            <p:txBody>
              <a:bodyPr/>
              <a:lstStyle/>
              <a:p>
                <a:endParaRPr lang="zh-CN" altLang="en-US"/>
              </a:p>
            </p:txBody>
          </p:sp>
          <p:sp>
            <p:nvSpPr>
              <p:cNvPr id="22" name="未知"/>
              <p:cNvSpPr/>
              <p:nvPr/>
            </p:nvSpPr>
            <p:spPr>
              <a:xfrm>
                <a:off x="1058" y="440"/>
                <a:ext cx="404" cy="907"/>
              </a:xfrm>
              <a:custGeom>
                <a:avLst/>
                <a:gdLst>
                  <a:gd name="txL" fmla="*/ 0 w 404"/>
                  <a:gd name="txT" fmla="*/ 0 h 907"/>
                  <a:gd name="txR" fmla="*/ 404 w 404"/>
                  <a:gd name="txB" fmla="*/ 907 h 907"/>
                </a:gdLst>
                <a:ahLst/>
                <a:cxnLst>
                  <a:cxn ang="0">
                    <a:pos x="404" y="16"/>
                  </a:cxn>
                  <a:cxn ang="0">
                    <a:pos x="335" y="42"/>
                  </a:cxn>
                  <a:cxn ang="0">
                    <a:pos x="189" y="180"/>
                  </a:cxn>
                  <a:cxn ang="0">
                    <a:pos x="137" y="317"/>
                  </a:cxn>
                  <a:cxn ang="0">
                    <a:pos x="146" y="438"/>
                  </a:cxn>
                  <a:cxn ang="0">
                    <a:pos x="146" y="506"/>
                  </a:cxn>
                  <a:cxn ang="0">
                    <a:pos x="94" y="524"/>
                  </a:cxn>
                  <a:cxn ang="0">
                    <a:pos x="69" y="532"/>
                  </a:cxn>
                  <a:cxn ang="0">
                    <a:pos x="26" y="524"/>
                  </a:cxn>
                  <a:cxn ang="0">
                    <a:pos x="8" y="506"/>
                  </a:cxn>
                  <a:cxn ang="0">
                    <a:pos x="34" y="644"/>
                  </a:cxn>
                  <a:cxn ang="0">
                    <a:pos x="0" y="816"/>
                  </a:cxn>
                  <a:cxn ang="0">
                    <a:pos x="8" y="885"/>
                  </a:cxn>
                  <a:cxn ang="0">
                    <a:pos x="26" y="902"/>
                  </a:cxn>
                  <a:cxn ang="0">
                    <a:pos x="34" y="867"/>
                  </a:cxn>
                  <a:cxn ang="0">
                    <a:pos x="69" y="859"/>
                  </a:cxn>
                  <a:cxn ang="0">
                    <a:pos x="120" y="799"/>
                  </a:cxn>
                  <a:cxn ang="0">
                    <a:pos x="112" y="670"/>
                  </a:cxn>
                  <a:cxn ang="0">
                    <a:pos x="180" y="652"/>
                  </a:cxn>
                  <a:cxn ang="0">
                    <a:pos x="240" y="566"/>
                  </a:cxn>
                  <a:cxn ang="0">
                    <a:pos x="223" y="386"/>
                  </a:cxn>
                  <a:cxn ang="0">
                    <a:pos x="232" y="257"/>
                  </a:cxn>
                  <a:cxn ang="0">
                    <a:pos x="240" y="214"/>
                  </a:cxn>
                  <a:cxn ang="0">
                    <a:pos x="266" y="205"/>
                  </a:cxn>
                  <a:cxn ang="0">
                    <a:pos x="301" y="188"/>
                  </a:cxn>
                  <a:cxn ang="0">
                    <a:pos x="352" y="171"/>
                  </a:cxn>
                  <a:cxn ang="0">
                    <a:pos x="404" y="16"/>
                  </a:cxn>
                </a:cxnLst>
                <a:rect l="txL" t="txT" r="txR" b="txB"/>
                <a:pathLst>
                  <a:path w="403" h="906">
                    <a:moveTo>
                      <a:pt x="404" y="16"/>
                    </a:moveTo>
                    <a:cubicBezTo>
                      <a:pt x="352" y="0"/>
                      <a:pt x="387" y="24"/>
                      <a:pt x="335" y="42"/>
                    </a:cubicBezTo>
                    <a:cubicBezTo>
                      <a:pt x="296" y="102"/>
                      <a:pt x="259" y="156"/>
                      <a:pt x="189" y="180"/>
                    </a:cubicBezTo>
                    <a:cubicBezTo>
                      <a:pt x="160" y="223"/>
                      <a:pt x="154" y="269"/>
                      <a:pt x="137" y="317"/>
                    </a:cubicBezTo>
                    <a:cubicBezTo>
                      <a:pt x="140" y="357"/>
                      <a:pt x="141" y="398"/>
                      <a:pt x="146" y="438"/>
                    </a:cubicBezTo>
                    <a:cubicBezTo>
                      <a:pt x="149" y="462"/>
                      <a:pt x="172" y="480"/>
                      <a:pt x="146" y="506"/>
                    </a:cubicBezTo>
                    <a:cubicBezTo>
                      <a:pt x="133" y="519"/>
                      <a:pt x="111" y="518"/>
                      <a:pt x="94" y="524"/>
                    </a:cubicBezTo>
                    <a:cubicBezTo>
                      <a:pt x="86" y="527"/>
                      <a:pt x="69" y="532"/>
                      <a:pt x="69" y="532"/>
                    </a:cubicBezTo>
                    <a:cubicBezTo>
                      <a:pt x="55" y="529"/>
                      <a:pt x="39" y="530"/>
                      <a:pt x="26" y="524"/>
                    </a:cubicBezTo>
                    <a:cubicBezTo>
                      <a:pt x="18" y="521"/>
                      <a:pt x="9" y="498"/>
                      <a:pt x="8" y="506"/>
                    </a:cubicBezTo>
                    <a:cubicBezTo>
                      <a:pt x="2" y="548"/>
                      <a:pt x="21" y="603"/>
                      <a:pt x="34" y="644"/>
                    </a:cubicBezTo>
                    <a:cubicBezTo>
                      <a:pt x="20" y="873"/>
                      <a:pt x="34" y="705"/>
                      <a:pt x="0" y="816"/>
                    </a:cubicBezTo>
                    <a:cubicBezTo>
                      <a:pt x="3" y="839"/>
                      <a:pt x="1" y="863"/>
                      <a:pt x="8" y="885"/>
                    </a:cubicBezTo>
                    <a:cubicBezTo>
                      <a:pt x="10" y="893"/>
                      <a:pt x="19" y="907"/>
                      <a:pt x="26" y="902"/>
                    </a:cubicBezTo>
                    <a:cubicBezTo>
                      <a:pt x="36" y="895"/>
                      <a:pt x="26" y="875"/>
                      <a:pt x="34" y="867"/>
                    </a:cubicBezTo>
                    <a:cubicBezTo>
                      <a:pt x="42" y="859"/>
                      <a:pt x="57" y="862"/>
                      <a:pt x="69" y="859"/>
                    </a:cubicBezTo>
                    <a:cubicBezTo>
                      <a:pt x="83" y="813"/>
                      <a:pt x="70" y="811"/>
                      <a:pt x="120" y="799"/>
                    </a:cubicBezTo>
                    <a:cubicBezTo>
                      <a:pt x="120" y="796"/>
                      <a:pt x="95" y="681"/>
                      <a:pt x="112" y="670"/>
                    </a:cubicBezTo>
                    <a:cubicBezTo>
                      <a:pt x="131" y="657"/>
                      <a:pt x="180" y="652"/>
                      <a:pt x="180" y="652"/>
                    </a:cubicBezTo>
                    <a:cubicBezTo>
                      <a:pt x="190" y="589"/>
                      <a:pt x="186" y="586"/>
                      <a:pt x="240" y="566"/>
                    </a:cubicBezTo>
                    <a:cubicBezTo>
                      <a:pt x="285" y="523"/>
                      <a:pt x="241" y="439"/>
                      <a:pt x="223" y="386"/>
                    </a:cubicBezTo>
                    <a:cubicBezTo>
                      <a:pt x="226" y="343"/>
                      <a:pt x="228" y="300"/>
                      <a:pt x="232" y="257"/>
                    </a:cubicBezTo>
                    <a:cubicBezTo>
                      <a:pt x="233" y="242"/>
                      <a:pt x="232" y="226"/>
                      <a:pt x="240" y="214"/>
                    </a:cubicBezTo>
                    <a:cubicBezTo>
                      <a:pt x="245" y="206"/>
                      <a:pt x="258" y="209"/>
                      <a:pt x="266" y="205"/>
                    </a:cubicBezTo>
                    <a:cubicBezTo>
                      <a:pt x="278" y="200"/>
                      <a:pt x="289" y="193"/>
                      <a:pt x="301" y="188"/>
                    </a:cubicBezTo>
                    <a:cubicBezTo>
                      <a:pt x="318" y="181"/>
                      <a:pt x="352" y="171"/>
                      <a:pt x="352" y="171"/>
                    </a:cubicBezTo>
                    <a:cubicBezTo>
                      <a:pt x="384" y="123"/>
                      <a:pt x="383" y="69"/>
                      <a:pt x="404" y="16"/>
                    </a:cubicBezTo>
                    <a:close/>
                  </a:path>
                </a:pathLst>
              </a:custGeom>
              <a:solidFill>
                <a:srgbClr val="0000FF">
                  <a:alpha val="100000"/>
                </a:srgbClr>
              </a:solidFill>
              <a:ln w="9525">
                <a:noFill/>
              </a:ln>
            </p:spPr>
            <p:txBody>
              <a:bodyPr/>
              <a:lstStyle/>
              <a:p>
                <a:endParaRPr lang="zh-CN" altLang="en-US"/>
              </a:p>
            </p:txBody>
          </p:sp>
        </p:grpSp>
      </p:grpSp>
      <p:sp>
        <p:nvSpPr>
          <p:cNvPr id="4099" name="Rectangle 27"/>
          <p:cNvSpPr/>
          <p:nvPr/>
        </p:nvSpPr>
        <p:spPr>
          <a:xfrm>
            <a:off x="170815" y="3747135"/>
            <a:ext cx="466090" cy="244475"/>
          </a:xfrm>
          <a:prstGeom prst="rect">
            <a:avLst/>
          </a:prstGeom>
          <a:solidFill>
            <a:srgbClr val="0000FF"/>
          </a:solidFill>
          <a:ln w="9525">
            <a:noFill/>
          </a:ln>
        </p:spPr>
        <p:txBody>
          <a:bodyPr wrap="none" anchor="ctr"/>
          <a:lstStyle/>
          <a:p>
            <a:endParaRPr lang="zh-CN" altLang="en-US">
              <a:latin typeface="Arial" panose="020B0604020202020204" pitchFamily="34" charset="0"/>
            </a:endParaRPr>
          </a:p>
        </p:txBody>
      </p:sp>
      <p:sp>
        <p:nvSpPr>
          <p:cNvPr id="4101" name="Text Box 29"/>
          <p:cNvSpPr txBox="1"/>
          <p:nvPr/>
        </p:nvSpPr>
        <p:spPr>
          <a:xfrm>
            <a:off x="636905" y="3747135"/>
            <a:ext cx="2275205" cy="306705"/>
          </a:xfrm>
          <a:prstGeom prst="rect">
            <a:avLst/>
          </a:prstGeom>
          <a:solidFill>
            <a:schemeClr val="bg1"/>
          </a:solidFill>
          <a:ln w="9525">
            <a:noFill/>
          </a:ln>
        </p:spPr>
        <p:txBody>
          <a:bodyPr wrap="square">
            <a:spAutoFit/>
          </a:bodyPr>
          <a:lstStyle/>
          <a:p>
            <a:pPr>
              <a:spcBef>
                <a:spcPct val="50000"/>
              </a:spcBef>
            </a:pPr>
            <a:r>
              <a:rPr lang="zh-CN" altLang="zh-CN" sz="1400" b="1">
                <a:latin typeface="黑体" panose="02010609060101010101" charset="-122"/>
              </a:rPr>
              <a:t>16</a:t>
            </a:r>
            <a:r>
              <a:rPr lang="zh-CN" altLang="en-US" sz="1400" b="1">
                <a:latin typeface="黑体" panose="02010609060101010101" charset="-122"/>
              </a:rPr>
              <a:t>世纪葡萄牙占领地区</a:t>
            </a:r>
            <a:endParaRPr lang="zh-CN" altLang="en-US" sz="1400" b="1">
              <a:latin typeface="黑体" panose="02010609060101010101" charset="-122"/>
            </a:endParaRPr>
          </a:p>
        </p:txBody>
      </p:sp>
      <p:pic>
        <p:nvPicPr>
          <p:cNvPr id="5" name="图片 4"/>
          <p:cNvPicPr>
            <a:picLocks noChangeAspect="1"/>
          </p:cNvPicPr>
          <p:nvPr/>
        </p:nvPicPr>
        <p:blipFill>
          <a:blip r:embed="rId2"/>
          <a:stretch>
            <a:fillRect/>
          </a:stretch>
        </p:blipFill>
        <p:spPr>
          <a:xfrm>
            <a:off x="271145" y="4082415"/>
            <a:ext cx="2107565" cy="2490470"/>
          </a:xfrm>
          <a:prstGeom prst="rect">
            <a:avLst/>
          </a:prstGeom>
        </p:spPr>
      </p:pic>
      <p:sp>
        <p:nvSpPr>
          <p:cNvPr id="23" name="文本框 22"/>
          <p:cNvSpPr txBox="1"/>
          <p:nvPr/>
        </p:nvSpPr>
        <p:spPr>
          <a:xfrm>
            <a:off x="-66675" y="6530340"/>
            <a:ext cx="2927985" cy="327660"/>
          </a:xfrm>
          <a:prstGeom prst="rect">
            <a:avLst/>
          </a:prstGeom>
          <a:noFill/>
        </p:spPr>
        <p:txBody>
          <a:bodyPr wrap="square" rtlCol="0" anchor="t">
            <a:spAutoFit/>
          </a:bodyPr>
          <a:lstStyle/>
          <a:p>
            <a:pPr>
              <a:lnSpc>
                <a:spcPct val="110000"/>
              </a:lnSpc>
              <a:spcBef>
                <a:spcPct val="0"/>
              </a:spcBef>
              <a:spcAft>
                <a:spcPct val="0"/>
              </a:spcAft>
            </a:pPr>
            <a:r>
              <a:rPr lang="en-US" sz="1400" b="1">
                <a:latin typeface="黑体" panose="02010609060101010101" charset="-122"/>
                <a:ea typeface="黑体" panose="02010609060101010101" charset="-122"/>
                <a:cs typeface="黑体" panose="02010609060101010101" charset="-122"/>
                <a:sym typeface="+mn-ea"/>
              </a:rPr>
              <a:t>19</a:t>
            </a:r>
            <a:r>
              <a:rPr lang="zh-CN" sz="1400" b="1">
                <a:latin typeface="黑体" panose="02010609060101010101" charset="-122"/>
                <a:ea typeface="黑体" panose="02010609060101010101" charset="-122"/>
                <a:cs typeface="黑体" panose="02010609060101010101" charset="-122"/>
                <a:sym typeface="+mn-ea"/>
              </a:rPr>
              <a:t>世纪中叶以前各国在非洲殖民地</a:t>
            </a:r>
            <a:endParaRPr lang="zh-CN" altLang="en-US" sz="1400" b="1">
              <a:latin typeface="楷体" panose="02010609060101010101" charset="-122"/>
              <a:ea typeface="楷体" panose="02010609060101010101" charset="-122"/>
              <a:cs typeface="楷体" panose="02010609060101010101" charset="-122"/>
            </a:endParaRPr>
          </a:p>
        </p:txBody>
      </p:sp>
      <p:sp>
        <p:nvSpPr>
          <p:cNvPr id="3" name="未知"/>
          <p:cNvSpPr/>
          <p:nvPr/>
        </p:nvSpPr>
        <p:spPr>
          <a:xfrm>
            <a:off x="1726470" y="3621677"/>
            <a:ext cx="145660" cy="43773"/>
          </a:xfrm>
          <a:custGeom>
            <a:avLst/>
            <a:gdLst>
              <a:gd name="txL" fmla="*/ 0 w 122"/>
              <a:gd name="txT" fmla="*/ 0 h 41"/>
              <a:gd name="txR" fmla="*/ 122 w 122"/>
              <a:gd name="txB" fmla="*/ 41 h 41"/>
            </a:gdLst>
            <a:ahLst/>
            <a:cxnLst>
              <a:cxn ang="0">
                <a:pos x="122" y="8"/>
              </a:cxn>
              <a:cxn ang="0">
                <a:pos x="96" y="0"/>
              </a:cxn>
              <a:cxn ang="0">
                <a:pos x="113" y="34"/>
              </a:cxn>
              <a:cxn ang="0">
                <a:pos x="122" y="8"/>
              </a:cxn>
            </a:cxnLst>
            <a:rect l="txL" t="txT" r="txR" b="txB"/>
            <a:pathLst>
              <a:path w="122" h="41">
                <a:moveTo>
                  <a:pt x="122" y="8"/>
                </a:moveTo>
                <a:cubicBezTo>
                  <a:pt x="113" y="5"/>
                  <a:pt x="105" y="0"/>
                  <a:pt x="96" y="0"/>
                </a:cubicBezTo>
                <a:cubicBezTo>
                  <a:pt x="0" y="0"/>
                  <a:pt x="91" y="41"/>
                  <a:pt x="113" y="34"/>
                </a:cubicBezTo>
                <a:cubicBezTo>
                  <a:pt x="122" y="31"/>
                  <a:pt x="119" y="17"/>
                  <a:pt x="122" y="8"/>
                </a:cubicBezTo>
                <a:close/>
              </a:path>
            </a:pathLst>
          </a:custGeom>
          <a:solidFill>
            <a:srgbClr val="0000FF">
              <a:alpha val="100000"/>
            </a:srgbClr>
          </a:solidFill>
          <a:ln w="9525">
            <a:noFill/>
          </a:ln>
        </p:spPr>
        <p:txBody>
          <a:bodyPr/>
          <a:lstStyle/>
          <a:p>
            <a:endParaRPr lang="zh-CN" altLang="en-US"/>
          </a:p>
        </p:txBody>
      </p:sp>
      <p:sp>
        <p:nvSpPr>
          <p:cNvPr id="4" name="未知"/>
          <p:cNvSpPr/>
          <p:nvPr/>
        </p:nvSpPr>
        <p:spPr>
          <a:xfrm>
            <a:off x="1871885" y="3612152"/>
            <a:ext cx="145660" cy="43773"/>
          </a:xfrm>
          <a:custGeom>
            <a:avLst/>
            <a:gdLst>
              <a:gd name="txL" fmla="*/ 0 w 122"/>
              <a:gd name="txT" fmla="*/ 0 h 41"/>
              <a:gd name="txR" fmla="*/ 122 w 122"/>
              <a:gd name="txB" fmla="*/ 41 h 41"/>
            </a:gdLst>
            <a:ahLst/>
            <a:cxnLst>
              <a:cxn ang="0">
                <a:pos x="122" y="8"/>
              </a:cxn>
              <a:cxn ang="0">
                <a:pos x="96" y="0"/>
              </a:cxn>
              <a:cxn ang="0">
                <a:pos x="113" y="34"/>
              </a:cxn>
              <a:cxn ang="0">
                <a:pos x="122" y="8"/>
              </a:cxn>
            </a:cxnLst>
            <a:rect l="txL" t="txT" r="txR" b="txB"/>
            <a:pathLst>
              <a:path w="122" h="41">
                <a:moveTo>
                  <a:pt x="122" y="8"/>
                </a:moveTo>
                <a:cubicBezTo>
                  <a:pt x="113" y="5"/>
                  <a:pt x="105" y="0"/>
                  <a:pt x="96" y="0"/>
                </a:cubicBezTo>
                <a:cubicBezTo>
                  <a:pt x="0" y="0"/>
                  <a:pt x="91" y="41"/>
                  <a:pt x="113" y="34"/>
                </a:cubicBezTo>
                <a:cubicBezTo>
                  <a:pt x="122" y="31"/>
                  <a:pt x="119" y="17"/>
                  <a:pt x="122" y="8"/>
                </a:cubicBezTo>
                <a:close/>
              </a:path>
            </a:pathLst>
          </a:custGeom>
          <a:solidFill>
            <a:srgbClr val="0000FF">
              <a:alpha val="100000"/>
            </a:srgbClr>
          </a:solidFill>
          <a:ln w="9525">
            <a:noFill/>
          </a:ln>
        </p:spPr>
        <p:txBody>
          <a:bodyPr/>
          <a:lstStyle/>
          <a:p>
            <a:endParaRPr lang="zh-CN" altLang="en-US"/>
          </a:p>
        </p:txBody>
      </p:sp>
      <p:pic>
        <p:nvPicPr>
          <p:cNvPr id="6" name="图片 5"/>
          <p:cNvPicPr>
            <a:picLocks noChangeAspect="1"/>
          </p:cNvPicPr>
          <p:nvPr/>
        </p:nvPicPr>
        <p:blipFill>
          <a:blip r:embed="rId3"/>
          <a:stretch>
            <a:fillRect/>
          </a:stretch>
        </p:blipFill>
        <p:spPr>
          <a:xfrm>
            <a:off x="2671445" y="1080135"/>
            <a:ext cx="4429125" cy="5730240"/>
          </a:xfrm>
          <a:prstGeom prst="rect">
            <a:avLst/>
          </a:prstGeom>
        </p:spPr>
      </p:pic>
      <p:pic>
        <p:nvPicPr>
          <p:cNvPr id="117771" name="Picture 11"/>
          <p:cNvPicPr>
            <a:picLocks noChangeAspect="1" noChangeArrowheads="1"/>
          </p:cNvPicPr>
          <p:nvPr/>
        </p:nvPicPr>
        <p:blipFill>
          <a:blip r:embed="rId4"/>
          <a:stretch>
            <a:fillRect/>
          </a:stretch>
        </p:blipFill>
        <p:spPr bwMode="auto">
          <a:xfrm>
            <a:off x="7109460" y="661670"/>
            <a:ext cx="4966970" cy="6057900"/>
          </a:xfrm>
          <a:prstGeom prst="rect">
            <a:avLst/>
          </a:prstGeom>
          <a:solidFill>
            <a:schemeClr val="accent2">
              <a:lumMod val="20000"/>
              <a:lumOff val="80000"/>
            </a:schemeClr>
          </a:solidFill>
        </p:spPr>
        <p:style>
          <a:lnRef idx="2">
            <a:schemeClr val="dk1"/>
          </a:lnRef>
          <a:fillRef idx="1">
            <a:schemeClr val="lt1"/>
          </a:fillRef>
          <a:effectRef idx="0">
            <a:schemeClr val="dk1"/>
          </a:effectRef>
          <a:fontRef idx="minor">
            <a:schemeClr val="dk1"/>
          </a:fontRef>
        </p:style>
      </p:pic>
      <p:sp>
        <p:nvSpPr>
          <p:cNvPr id="7" name="圆角矩形标注 6"/>
          <p:cNvSpPr/>
          <p:nvPr/>
        </p:nvSpPr>
        <p:spPr>
          <a:xfrm>
            <a:off x="10687685" y="1501140"/>
            <a:ext cx="1350645" cy="515620"/>
          </a:xfrm>
          <a:prstGeom prst="wedgeRoundRectCallout">
            <a:avLst>
              <a:gd name="adj1" fmla="val -22938"/>
              <a:gd name="adj2" fmla="val 228817"/>
              <a:gd name="adj3" fmla="val 16667"/>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spcBef>
                <a:spcPct val="0"/>
              </a:spcBef>
              <a:spcAft>
                <a:spcPct val="0"/>
              </a:spcAft>
            </a:pPr>
            <a:r>
              <a:rPr lang="zh-CN" altLang="en-US" sz="1200" b="1">
                <a:solidFill>
                  <a:schemeClr val="tx1"/>
                </a:solidFill>
                <a:latin typeface="楷体" panose="02010609060101010101" charset="-122"/>
                <a:ea typeface="楷体" panose="02010609060101010101" charset="-122"/>
              </a:rPr>
              <a:t>真正独立的千年古国埃塞俄比亚</a:t>
            </a:r>
            <a:endParaRPr lang="zh-CN" altLang="en-US" sz="1200" b="1">
              <a:solidFill>
                <a:schemeClr val="tx1"/>
              </a:solidFill>
              <a:latin typeface="楷体" panose="02010609060101010101" charset="-122"/>
              <a:ea typeface="楷体" panose="02010609060101010101" charset="-122"/>
            </a:endParaRPr>
          </a:p>
        </p:txBody>
      </p:sp>
      <p:sp>
        <p:nvSpPr>
          <p:cNvPr id="8" name="圆角矩形标注 7"/>
          <p:cNvSpPr/>
          <p:nvPr/>
        </p:nvSpPr>
        <p:spPr>
          <a:xfrm>
            <a:off x="7395210" y="3848100"/>
            <a:ext cx="1156970" cy="536575"/>
          </a:xfrm>
          <a:prstGeom prst="wedgeRoundRectCallout">
            <a:avLst>
              <a:gd name="adj1" fmla="val -17338"/>
              <a:gd name="adj2" fmla="val -118602"/>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spcBef>
                <a:spcPct val="0"/>
              </a:spcBef>
              <a:spcAft>
                <a:spcPct val="0"/>
              </a:spcAft>
            </a:pPr>
            <a:r>
              <a:rPr lang="zh-CN" altLang="en-US" sz="1200" b="1">
                <a:solidFill>
                  <a:schemeClr val="tx1"/>
                </a:solidFill>
                <a:latin typeface="楷体" panose="02010609060101010101" charset="-122"/>
                <a:ea typeface="楷体" panose="02010609060101010101" charset="-122"/>
              </a:rPr>
              <a:t>利比里亚名义独立，实际上是美国殖民地</a:t>
            </a:r>
            <a:endParaRPr lang="zh-CN" altLang="en-US" sz="1200" b="1">
              <a:solidFill>
                <a:schemeClr val="tx1"/>
              </a:solidFill>
              <a:latin typeface="楷体" panose="02010609060101010101" charset="-122"/>
              <a:ea typeface="楷体" panose="02010609060101010101" charset="-122"/>
            </a:endParaRPr>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325" name="表格 11324"/>
          <p:cNvGraphicFramePr>
            <a:graphicFrameLocks noGrp="1"/>
          </p:cNvGraphicFramePr>
          <p:nvPr>
            <p:custDataLst>
              <p:tags r:id="rId1"/>
            </p:custDataLst>
          </p:nvPr>
        </p:nvGraphicFramePr>
        <p:xfrm>
          <a:off x="346075" y="854075"/>
          <a:ext cx="11500661" cy="5703309"/>
        </p:xfrm>
        <a:graphic>
          <a:graphicData uri="http://schemas.openxmlformats.org/drawingml/2006/table">
            <a:tbl>
              <a:tblPr/>
              <a:tblGrid>
                <a:gridCol w="1409700"/>
                <a:gridCol w="1490045"/>
                <a:gridCol w="892175"/>
                <a:gridCol w="7708741"/>
              </a:tblGrid>
              <a:tr h="438150">
                <a:tc>
                  <a:txBody>
                    <a:bodyPr wrap="square"/>
                    <a:lstStyle/>
                    <a:p>
                      <a:pPr marL="0" lvl="0" indent="0" algn="ctr">
                        <a:buNone/>
                      </a:pPr>
                      <a:r>
                        <a:rPr lang="zh-CN" altLang="en-US" sz="1800" b="1">
                          <a:latin typeface="黑体" panose="02010609060101010101" charset="-122"/>
                          <a:ea typeface="黑体" panose="02010609060101010101" charset="-122"/>
                          <a:cs typeface="Times New Roman" panose="02020603050405020304" charset="0"/>
                        </a:rPr>
                        <a:t>历史阶段</a:t>
                      </a:r>
                      <a:endParaRPr lang="zh-CN" altLang="en-US" sz="1800" b="1">
                        <a:latin typeface="黑体" panose="02010609060101010101" charset="-122"/>
                        <a:ea typeface="黑体" panose="02010609060101010101" charset="-122"/>
                        <a:cs typeface="Times New Roman" panose="02020603050405020304" charset="0"/>
                      </a:endParaRPr>
                    </a:p>
                  </a:txBody>
                  <a:tcPr marL="109752" marR="109752" marT="54876" marB="54876" vert="horz"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p>
                      <a:pPr marL="0" lvl="0" indent="0" algn="ctr">
                        <a:buNone/>
                      </a:pPr>
                      <a:r>
                        <a:rPr lang="zh-CN" altLang="en-US" sz="1800" b="1">
                          <a:latin typeface="黑体" panose="02010609060101010101" charset="-122"/>
                          <a:ea typeface="黑体" panose="02010609060101010101" charset="-122"/>
                          <a:cs typeface="Times New Roman" panose="02020603050405020304" charset="0"/>
                          <a:sym typeface="+mn-ea"/>
                        </a:rPr>
                        <a:t>时期</a:t>
                      </a:r>
                      <a:endParaRPr lang="zh-CN" altLang="en-US" sz="1800" b="1">
                        <a:latin typeface="黑体" panose="02010609060101010101" charset="-122"/>
                        <a:ea typeface="黑体" panose="02010609060101010101" charset="-122"/>
                        <a:cs typeface="Times New Roman" panose="02020603050405020304" charset="0"/>
                        <a:sym typeface="+mn-ea"/>
                      </a:endParaRPr>
                    </a:p>
                  </a:txBody>
                  <a:tcPr marL="109752" marR="109752" marT="54876" marB="54876" vert="horz" anchor="ctr">
                    <a:lnL w="12700" cap="flat" cmpd="sng" algn="ctr">
                      <a:solidFill>
                        <a:schemeClr val="tx1"/>
                      </a:solidFill>
                      <a:prstDash val="solid"/>
                      <a:roun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p>
                      <a:pPr marL="0" lvl="0" indent="0" algn="ctr">
                        <a:buNone/>
                      </a:pPr>
                      <a:r>
                        <a:rPr lang="zh-CN" altLang="en-US" sz="1800" b="1">
                          <a:latin typeface="黑体" panose="02010609060101010101" charset="-122"/>
                          <a:ea typeface="黑体" panose="02010609060101010101" charset="-122"/>
                          <a:cs typeface="Times New Roman" panose="02020603050405020304" charset="0"/>
                          <a:sym typeface="+mn-ea"/>
                        </a:rPr>
                        <a:t>地域</a:t>
                      </a:r>
                      <a:endParaRPr lang="zh-CN" altLang="en-US" sz="1800" b="1">
                        <a:latin typeface="黑体" panose="02010609060101010101" charset="-122"/>
                        <a:ea typeface="黑体" panose="02010609060101010101" charset="-122"/>
                        <a:cs typeface="Times New Roman" panose="02020603050405020304" charset="0"/>
                        <a:sym typeface="+mn-ea"/>
                      </a:endParaRPr>
                    </a:p>
                  </a:txBody>
                  <a:tcPr marL="109752" marR="109752" marT="54876" marB="54876" vert="horz" anchor="ctr">
                    <a:lnL w="12700" cap="flat" cmpd="sng" algn="ctr">
                      <a:solidFill>
                        <a:schemeClr val="tx1"/>
                      </a:solidFill>
                      <a:prstDash val="solid"/>
                      <a:roun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p>
                      <a:pPr marL="0" lvl="0" indent="0" algn="ctr">
                        <a:lnSpc>
                          <a:spcPct val="120000"/>
                        </a:lnSpc>
                        <a:spcAft>
                          <a:spcPct val="0"/>
                        </a:spcAft>
                        <a:buFontTx/>
                        <a:buNone/>
                      </a:pPr>
                      <a:r>
                        <a:rPr lang="zh-CN" altLang="en-US" sz="1800" b="1">
                          <a:latin typeface="黑体" panose="02010609060101010101" charset="-122"/>
                          <a:ea typeface="黑体" panose="02010609060101010101" charset="-122"/>
                          <a:cs typeface="Times New Roman" panose="02020603050405020304" charset="0"/>
                        </a:rPr>
                        <a:t>概    况</a:t>
                      </a:r>
                      <a:endParaRPr lang="zh-CN" altLang="en-US" sz="1800" b="1">
                        <a:latin typeface="黑体" panose="02010609060101010101" charset="-122"/>
                        <a:ea typeface="黑体" panose="02010609060101010101" charset="-122"/>
                        <a:cs typeface="Times New Roman" panose="02020603050405020304" charset="0"/>
                      </a:endParaRPr>
                    </a:p>
                  </a:txBody>
                  <a:tcPr marL="109752" marR="109752" marT="54876" marB="54876" vert="horz"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710565">
                <a:tc>
                  <a:txBody>
                    <a:bodyPr wrap="square"/>
                    <a:lstStyle>
                      <a:lvl1pPr marL="171450" lvl="0"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2800" b="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1pPr>
                      <a:lvl2pPr marL="514350" lvl="1"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tabLst>
                          <a:tab pos="1207135" algn="l"/>
                        </a:tabLst>
                        <a:defRPr sz="24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2pPr>
                      <a:lvl3pPr marL="857250" lvl="2"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20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3pPr>
                      <a:lvl4pPr marL="1200150" lvl="3"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18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4pPr>
                      <a:lvl5pPr marL="1543050" lvl="4"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18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5pPr>
                    </a:lstStyle>
                    <a:p>
                      <a:pPr marL="0" lvl="0" indent="0" algn="ctr" defTabSz="914400">
                        <a:lnSpc>
                          <a:spcPct val="100000"/>
                        </a:lnSpc>
                        <a:buNone/>
                      </a:pPr>
                      <a:r>
                        <a:rPr lang="zh-CN" sz="1800" b="1" kern="100">
                          <a:solidFill>
                            <a:srgbClr val="000000"/>
                          </a:solidFill>
                          <a:effectLst/>
                          <a:latin typeface="Calibri" panose="020F0502020204030204"/>
                          <a:cs typeface="Times New Roman" panose="02020603050405020304" charset="0"/>
                          <a:sym typeface="+mn-ea"/>
                        </a:rPr>
                        <a:t>工场手工业时代</a:t>
                      </a:r>
                      <a:endParaRPr lang="zh-CN" altLang="en-US" sz="1800" b="1" kern="100">
                        <a:solidFill>
                          <a:srgbClr val="000000"/>
                        </a:solidFill>
                        <a:effectLst/>
                        <a:latin typeface="Calibri" panose="020F0502020204030204"/>
                        <a:cs typeface="Times New Roman" panose="02020603050405020304"/>
                        <a:sym typeface="+mn-ea"/>
                      </a:endParaRPr>
                    </a:p>
                  </a:txBody>
                  <a:tcPr marL="109752" marR="109752" marT="54876" marB="54876" vert="horz"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lgn="ctr">
                      <a:solidFill>
                        <a:schemeClr val="tx1"/>
                      </a:solidFill>
                      <a:prstDash val="solid"/>
                      <a:roun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p>
                      <a:pPr marL="0" lvl="0" indent="0" algn="ctr" defTabSz="914400" fontAlgn="auto">
                        <a:lnSpc>
                          <a:spcPct val="100000"/>
                        </a:lnSpc>
                        <a:buNone/>
                      </a:pPr>
                      <a:r>
                        <a:rPr lang="en-US" sz="1800" b="1">
                          <a:latin typeface="宋体" panose="02010600030101010101" pitchFamily="2" charset="-122"/>
                          <a:ea typeface="宋体" panose="02010600030101010101" pitchFamily="2" charset="-122"/>
                          <a:cs typeface="宋体" panose="02010600030101010101" pitchFamily="2" charset="-122"/>
                          <a:sym typeface="+mn-ea"/>
                        </a:rPr>
                        <a:t>15</a:t>
                      </a:r>
                      <a:r>
                        <a:rPr lang="zh-CN" sz="1800" b="1">
                          <a:latin typeface="宋体" panose="02010600030101010101" pitchFamily="2" charset="-122"/>
                          <a:ea typeface="宋体" panose="02010600030101010101" pitchFamily="2" charset="-122"/>
                          <a:cs typeface="宋体" panose="02010600030101010101" pitchFamily="2" charset="-122"/>
                          <a:sym typeface="+mn-ea"/>
                        </a:rPr>
                        <a:t>世纪到</a:t>
                      </a:r>
                      <a:r>
                        <a:rPr lang="en-US" sz="1800" b="1">
                          <a:latin typeface="宋体" panose="02010600030101010101" pitchFamily="2" charset="-122"/>
                          <a:ea typeface="宋体" panose="02010600030101010101" pitchFamily="2" charset="-122"/>
                          <a:cs typeface="宋体" panose="02010600030101010101" pitchFamily="2" charset="-122"/>
                          <a:sym typeface="+mn-ea"/>
                        </a:rPr>
                        <a:t>19</a:t>
                      </a:r>
                      <a:r>
                        <a:rPr lang="zh-CN" sz="1800" b="1">
                          <a:latin typeface="宋体" panose="02010600030101010101" pitchFamily="2" charset="-122"/>
                          <a:ea typeface="宋体" panose="02010600030101010101" pitchFamily="2" charset="-122"/>
                          <a:cs typeface="宋体" panose="02010600030101010101" pitchFamily="2" charset="-122"/>
                          <a:sym typeface="+mn-ea"/>
                        </a:rPr>
                        <a:t>世纪中叶</a:t>
                      </a:r>
                      <a:endParaRPr lang="zh-CN" altLang="en-US" sz="1800" b="1">
                        <a:latin typeface="宋体" panose="02010600030101010101" pitchFamily="2" charset="-122"/>
                        <a:ea typeface="宋体" panose="02010600030101010101" pitchFamily="2" charset="-122"/>
                        <a:cs typeface="宋体" panose="02010600030101010101" pitchFamily="2" charset="-122"/>
                        <a:sym typeface="+mn-ea"/>
                      </a:endParaRPr>
                    </a:p>
                  </a:txBody>
                  <a:tcPr marL="109752" marR="109752" marT="54876" marB="54876" vert="horz" anchor="ctr">
                    <a:lnL w="12700" cap="flat" cmpd="sng" algn="ctr">
                      <a:solidFill>
                        <a:schemeClr val="tx1"/>
                      </a:solidFill>
                      <a:prstDash val="solid"/>
                      <a:round/>
                      <a:headEnd type="none" w="med" len="med"/>
                      <a:tailEnd type="none" w="med" len="med"/>
                    </a:lnL>
                    <a:lnR w="12700" cap="flat" cmpd="sng">
                      <a:solidFill>
                        <a:schemeClr val="tx1"/>
                      </a:solidFill>
                      <a:prstDash val="solid"/>
                      <a:headEnd type="none" w="med" len="med"/>
                      <a:tailEnd type="none" w="med" len="med"/>
                    </a:lnR>
                    <a:lnT w="12700" cap="flat" cmpd="sng" algn="ctr">
                      <a:solidFill>
                        <a:schemeClr val="tx1"/>
                      </a:solidFill>
                      <a:prstDash val="solid"/>
                      <a:roun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p>
                      <a:pPr marL="0" lvl="0" indent="0" algn="ctr" defTabSz="914400">
                        <a:buNone/>
                      </a:pPr>
                      <a:r>
                        <a:rPr lang="zh-CN" sz="1800" b="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沿海地区</a:t>
                      </a:r>
                      <a:endParaRPr lang="zh-CN" sz="1800" b="1">
                        <a:solidFill>
                          <a:srgbClr val="000000"/>
                        </a:solidFill>
                        <a:latin typeface="宋体" panose="02010600030101010101" pitchFamily="2" charset="-122"/>
                        <a:ea typeface="宋体" panose="02010600030101010101" pitchFamily="2" charset="-122"/>
                        <a:cs typeface="宋体" panose="02010600030101010101" pitchFamily="2" charset="-122"/>
                        <a:sym typeface="+mn-ea"/>
                      </a:endParaRPr>
                    </a:p>
                  </a:txBody>
                  <a:tcPr marL="109752" marR="109752" marT="54876" marB="54876" vert="horz" anchor="ctr">
                    <a:lnL w="12700" cap="flat" cmpd="sng" algn="ctr">
                      <a:solidFill>
                        <a:schemeClr val="tx1"/>
                      </a:solidFill>
                      <a:prstDash val="solid"/>
                      <a:round/>
                      <a:headEnd type="none" w="med" len="med"/>
                      <a:tailEnd type="none" w="med" len="med"/>
                    </a:lnL>
                    <a:lnR w="12700" cap="flat" cmpd="sng">
                      <a:solidFill>
                        <a:schemeClr val="tx1"/>
                      </a:solidFill>
                      <a:prstDash val="solid"/>
                      <a:headEnd type="none" w="med" len="med"/>
                      <a:tailEnd type="none" w="med" len="med"/>
                    </a:lnR>
                    <a:lnT w="12700" cap="flat" cmpd="sng" algn="ctr">
                      <a:solidFill>
                        <a:schemeClr val="tx1"/>
                      </a:solidFill>
                      <a:prstDash val="solid"/>
                      <a:roun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lvl1pPr marL="171450" lvl="0"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2800" b="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1pPr>
                      <a:lvl2pPr marL="514350" lvl="1"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tabLst>
                          <a:tab pos="1207135" algn="l"/>
                        </a:tabLst>
                        <a:defRPr sz="24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2pPr>
                      <a:lvl3pPr marL="857250" lvl="2"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20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3pPr>
                      <a:lvl4pPr marL="1200150" lvl="3"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18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4pPr>
                      <a:lvl5pPr marL="1543050" lvl="4"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18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5pPr>
                    </a:lstStyle>
                    <a:p>
                      <a:pPr marL="0" lvl="0" indent="0" algn="l" defTabSz="914400">
                        <a:lnSpc>
                          <a:spcPct val="100000"/>
                        </a:lnSpc>
                        <a:spcAft>
                          <a:spcPct val="0"/>
                        </a:spcAft>
                        <a:buNone/>
                      </a:pPr>
                      <a:r>
                        <a:rPr lang="zh-CN" sz="1800" spc="0">
                          <a:solidFill>
                            <a:srgbClr val="000000"/>
                          </a:solidFill>
                          <a:latin typeface="黑体" panose="02010609060101010101" charset="-122"/>
                          <a:ea typeface="黑体" panose="02010609060101010101" charset="-122"/>
                          <a:cs typeface="宋体" panose="02010600030101010101" pitchFamily="2" charset="-122"/>
                          <a:sym typeface="+mn-ea"/>
                        </a:rPr>
                        <a:t>在西非、中非和南非占领重要港口和城镇，持续进行奴隶贸易。</a:t>
                      </a:r>
                      <a:endParaRPr lang="zh-CN" sz="1800" spc="0">
                        <a:solidFill>
                          <a:srgbClr val="000000"/>
                        </a:solidFill>
                        <a:latin typeface="黑体" panose="02010609060101010101" charset="-122"/>
                        <a:ea typeface="黑体" panose="02010609060101010101" charset="-122"/>
                        <a:cs typeface="宋体" panose="02010600030101010101" pitchFamily="2" charset="-122"/>
                        <a:sym typeface="+mn-ea"/>
                      </a:endParaRPr>
                    </a:p>
                  </a:txBody>
                  <a:tcPr marL="109752" marR="109752" marT="54876" marB="54876" vert="horz"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lgn="ctr">
                      <a:solidFill>
                        <a:schemeClr val="tx1"/>
                      </a:solidFill>
                      <a:prstDash val="solid"/>
                      <a:roun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755140">
                <a:tc rowSpan="2">
                  <a:txBody>
                    <a:bodyPr wrap="square"/>
                    <a:lstStyle/>
                    <a:p>
                      <a:pPr marL="0" lvl="0" indent="0" algn="ctr">
                        <a:buNone/>
                      </a:pPr>
                      <a:r>
                        <a:rPr lang="zh-CN" sz="1800" b="1" kern="100">
                          <a:solidFill>
                            <a:srgbClr val="000000"/>
                          </a:solidFill>
                          <a:effectLst/>
                          <a:latin typeface="Calibri" panose="020F0502020204030204"/>
                          <a:ea typeface="宋体" panose="02010600030101010101" pitchFamily="2" charset="-122"/>
                          <a:cs typeface="Times New Roman" panose="02020603050405020304" charset="0"/>
                          <a:sym typeface="+mn-ea"/>
                        </a:rPr>
                        <a:t>蒸汽时代</a:t>
                      </a:r>
                      <a:endParaRPr lang="zh-CN" sz="1800" b="1" kern="100">
                        <a:solidFill>
                          <a:srgbClr val="000000"/>
                        </a:solidFill>
                        <a:effectLst/>
                        <a:latin typeface="Calibri" panose="020F0502020204030204"/>
                        <a:ea typeface="宋体" panose="02010600030101010101" pitchFamily="2" charset="-122"/>
                        <a:cs typeface="Times New Roman" panose="02020603050405020304" charset="0"/>
                        <a:sym typeface="+mn-ea"/>
                      </a:endParaRPr>
                    </a:p>
                    <a:p>
                      <a:pPr marL="0" lvl="0" indent="0" algn="ctr">
                        <a:buNone/>
                      </a:pPr>
                      <a:r>
                        <a:rPr lang="zh-CN" sz="1800" b="1" kern="100">
                          <a:solidFill>
                            <a:srgbClr val="000000"/>
                          </a:solidFill>
                          <a:effectLst/>
                          <a:latin typeface="Calibri" panose="020F0502020204030204"/>
                          <a:ea typeface="宋体" panose="02010600030101010101" pitchFamily="2" charset="-122"/>
                          <a:cs typeface="Times New Roman" panose="02020603050405020304" charset="0"/>
                          <a:sym typeface="+mn-ea"/>
                        </a:rPr>
                        <a:t>（</a:t>
                      </a:r>
                      <a:r>
                        <a:rPr lang="zh-CN" sz="1800" b="1" kern="100">
                          <a:solidFill>
                            <a:srgbClr val="0E13D8"/>
                          </a:solidFill>
                          <a:effectLst/>
                          <a:latin typeface="Calibri" panose="020F0502020204030204"/>
                          <a:ea typeface="宋体" panose="02010600030101010101" pitchFamily="2" charset="-122"/>
                          <a:cs typeface="Times New Roman" panose="02020603050405020304" charset="0"/>
                          <a:sym typeface="+mn-ea"/>
                        </a:rPr>
                        <a:t>全方面</a:t>
                      </a:r>
                      <a:r>
                        <a:rPr lang="zh-CN" sz="1800" b="1" kern="100">
                          <a:effectLst/>
                          <a:latin typeface="Calibri" panose="020F0502020204030204"/>
                          <a:ea typeface="宋体" panose="02010600030101010101" pitchFamily="2" charset="-122"/>
                          <a:cs typeface="Times New Roman" panose="02020603050405020304" charset="0"/>
                          <a:sym typeface="+mn-ea"/>
                        </a:rPr>
                        <a:t>殖民</a:t>
                      </a:r>
                      <a:r>
                        <a:rPr lang="zh-CN" sz="1800" b="1" kern="100">
                          <a:solidFill>
                            <a:srgbClr val="0E13D8"/>
                          </a:solidFill>
                          <a:effectLst/>
                          <a:latin typeface="Calibri" panose="020F0502020204030204"/>
                          <a:ea typeface="宋体" panose="02010600030101010101" pitchFamily="2" charset="-122"/>
                          <a:cs typeface="Times New Roman" panose="02020603050405020304" charset="0"/>
                          <a:sym typeface="+mn-ea"/>
                        </a:rPr>
                        <a:t>入侵</a:t>
                      </a:r>
                      <a:r>
                        <a:rPr lang="zh-CN" sz="1800" b="1" kern="100">
                          <a:effectLst/>
                          <a:latin typeface="Calibri" panose="020F0502020204030204"/>
                          <a:ea typeface="宋体" panose="02010600030101010101" pitchFamily="2" charset="-122"/>
                          <a:cs typeface="Times New Roman" panose="02020603050405020304" charset="0"/>
                          <a:sym typeface="+mn-ea"/>
                        </a:rPr>
                        <a:t>）</a:t>
                      </a:r>
                      <a:endParaRPr lang="zh-CN" altLang="en-US" sz="1800" b="1" kern="100">
                        <a:solidFill>
                          <a:srgbClr val="000000"/>
                        </a:solidFill>
                        <a:effectLst/>
                        <a:latin typeface="Calibri" panose="020F0502020204030204"/>
                        <a:ea typeface="宋体" panose="02010600030101010101" pitchFamily="2" charset="-122"/>
                        <a:cs typeface="Times New Roman" panose="02020603050405020304" charset="0"/>
                        <a:sym typeface="+mn-ea"/>
                      </a:endParaRPr>
                    </a:p>
                  </a:txBody>
                  <a:tcPr marL="109752" marR="109752" marT="54876" marB="54876" vert="horz"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p>
                      <a:pPr marL="0" lvl="0" indent="0" algn="ctr">
                        <a:buNone/>
                      </a:pPr>
                      <a:r>
                        <a:rPr lang="zh-CN" sz="1800" b="1">
                          <a:solidFill>
                            <a:srgbClr val="231F20"/>
                          </a:solidFill>
                          <a:ea typeface="宋体" panose="02010600030101010101" pitchFamily="2" charset="-122"/>
                          <a:sym typeface="+mn-ea"/>
                        </a:rPr>
                        <a:t>18世纪末到19世纪初</a:t>
                      </a:r>
                      <a:endParaRPr lang="zh-CN" altLang="en-US" sz="1800" b="1">
                        <a:solidFill>
                          <a:srgbClr val="231F20"/>
                        </a:solidFill>
                        <a:latin typeface="黑体" panose="02010609060101010101" charset="-122"/>
                        <a:ea typeface="宋体" panose="02010600030101010101" pitchFamily="2" charset="-122"/>
                        <a:cs typeface="黑体" panose="02010609060101010101" charset="-122"/>
                        <a:sym typeface="+mn-ea"/>
                      </a:endParaRPr>
                    </a:p>
                  </a:txBody>
                  <a:tcPr marL="109752" marR="109752" marT="54876" marB="54876" vert="horz" anchor="ctr">
                    <a:lnL w="12700" cap="flat" cmpd="sng" algn="ctr">
                      <a:solidFill>
                        <a:schemeClr val="tx1"/>
                      </a:solidFill>
                      <a:prstDash val="solid"/>
                      <a:roun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p>
                      <a:pPr marL="0" lvl="0" indent="0" algn="ctr">
                        <a:buNone/>
                      </a:pPr>
                      <a:r>
                        <a:rPr lang="zh-CN" altLang="en-US" sz="1800" b="1">
                          <a:latin typeface="宋体" panose="02010600030101010101" pitchFamily="2" charset="-122"/>
                          <a:ea typeface="宋体" panose="02010600030101010101" pitchFamily="2" charset="-122"/>
                          <a:cs typeface="Times New Roman" panose="02020603050405020304" charset="0"/>
                          <a:sym typeface="+mn-ea"/>
                        </a:rPr>
                        <a:t>北非</a:t>
                      </a:r>
                      <a:endParaRPr lang="zh-CN" altLang="en-US" sz="1800" b="1">
                        <a:solidFill>
                          <a:srgbClr val="231F20"/>
                        </a:solidFill>
                        <a:latin typeface="宋体" panose="02010600030101010101" pitchFamily="2" charset="-122"/>
                        <a:ea typeface="宋体" panose="02010600030101010101" pitchFamily="2" charset="-122"/>
                        <a:cs typeface="Times New Roman" panose="02020603050405020304" charset="0"/>
                        <a:sym typeface="+mn-ea"/>
                      </a:endParaRPr>
                    </a:p>
                  </a:txBody>
                  <a:tcPr marL="109752" marR="109752" marT="54876" marB="54876" vert="horz" anchor="ctr">
                    <a:lnL w="12700" cap="flat" cmpd="sng" algn="ctr">
                      <a:solidFill>
                        <a:schemeClr val="tx1"/>
                      </a:solidFill>
                      <a:prstDash val="solid"/>
                      <a:roun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p>
                      <a:pPr marL="0" lvl="0" indent="0" algn="l" defTabSz="914400">
                        <a:lnSpc>
                          <a:spcPct val="100000"/>
                        </a:lnSpc>
                        <a:spcAft>
                          <a:spcPct val="0"/>
                        </a:spcAft>
                        <a:buNone/>
                      </a:pPr>
                      <a:r>
                        <a:rPr lang="zh-CN" sz="1800">
                          <a:solidFill>
                            <a:srgbClr val="000000"/>
                          </a:solidFill>
                          <a:latin typeface="黑体" panose="02010609060101010101" charset="-122"/>
                          <a:ea typeface="黑体" panose="02010609060101010101" charset="-122"/>
                          <a:cs typeface="黑体" panose="02010609060101010101" charset="-122"/>
                          <a:sym typeface="+mn-ea"/>
                        </a:rPr>
                        <a:t>奥斯曼帝国的属地埃及成为英法等国争夺的重点。</a:t>
                      </a:r>
                      <a:endParaRPr lang="zh-CN" sz="1800">
                        <a:solidFill>
                          <a:srgbClr val="000000"/>
                        </a:solidFill>
                        <a:latin typeface="黑体" panose="02010609060101010101" charset="-122"/>
                        <a:ea typeface="黑体" panose="02010609060101010101" charset="-122"/>
                        <a:cs typeface="黑体" panose="02010609060101010101" charset="-122"/>
                        <a:sym typeface="+mn-ea"/>
                      </a:endParaRPr>
                    </a:p>
                    <a:p>
                      <a:pPr marL="0" lvl="0" indent="0" algn="l" defTabSz="914400">
                        <a:lnSpc>
                          <a:spcPct val="100000"/>
                        </a:lnSpc>
                        <a:spcAft>
                          <a:spcPct val="0"/>
                        </a:spcAft>
                        <a:buNone/>
                      </a:pPr>
                      <a:r>
                        <a:rPr lang="zh-CN" sz="1800">
                          <a:solidFill>
                            <a:srgbClr val="000000"/>
                          </a:solidFill>
                          <a:latin typeface="黑体" panose="02010609060101010101" charset="-122"/>
                          <a:ea typeface="黑体" panose="02010609060101010101" charset="-122"/>
                          <a:cs typeface="黑体" panose="02010609060101010101" charset="-122"/>
                          <a:sym typeface="+mn-ea"/>
                        </a:rPr>
                        <a:t>①</a:t>
                      </a:r>
                      <a:r>
                        <a:rPr lang="zh-CN" sz="1800" b="1">
                          <a:solidFill>
                            <a:srgbClr val="0E13D8"/>
                          </a:solidFill>
                          <a:latin typeface="黑体" panose="02010609060101010101" charset="-122"/>
                          <a:ea typeface="黑体" panose="02010609060101010101" charset="-122"/>
                          <a:cs typeface="黑体" panose="02010609060101010101" charset="-122"/>
                          <a:sym typeface="+mn-ea"/>
                        </a:rPr>
                        <a:t>英法</a:t>
                      </a:r>
                      <a:r>
                        <a:rPr lang="zh-CN" sz="1800">
                          <a:solidFill>
                            <a:srgbClr val="000000"/>
                          </a:solidFill>
                          <a:latin typeface="黑体" panose="02010609060101010101" charset="-122"/>
                          <a:ea typeface="黑体" panose="02010609060101010101" charset="-122"/>
                          <a:cs typeface="黑体" panose="02010609060101010101" charset="-122"/>
                          <a:sym typeface="+mn-ea"/>
                        </a:rPr>
                        <a:t>：</a:t>
                      </a:r>
                      <a:r>
                        <a:rPr lang="zh-CN" sz="1800">
                          <a:solidFill>
                            <a:srgbClr val="FF0000"/>
                          </a:solidFill>
                          <a:latin typeface="黑体" panose="02010609060101010101" charset="-122"/>
                          <a:ea typeface="黑体" panose="02010609060101010101" charset="-122"/>
                          <a:cs typeface="黑体" panose="02010609060101010101" charset="-122"/>
                          <a:sym typeface="+mn-ea"/>
                        </a:rPr>
                        <a:t>苏伊士运河</a:t>
                      </a:r>
                      <a:r>
                        <a:rPr lang="zh-CN" sz="1800">
                          <a:solidFill>
                            <a:srgbClr val="000000"/>
                          </a:solidFill>
                          <a:latin typeface="黑体" panose="02010609060101010101" charset="-122"/>
                          <a:ea typeface="黑体" panose="02010609060101010101" charset="-122"/>
                          <a:cs typeface="黑体" panose="02010609060101010101" charset="-122"/>
                          <a:sym typeface="+mn-ea"/>
                        </a:rPr>
                        <a:t>通航后，英法</a:t>
                      </a:r>
                      <a:r>
                        <a:rPr lang="zh-CN" sz="1800">
                          <a:solidFill>
                            <a:srgbClr val="FF0000"/>
                          </a:solidFill>
                          <a:latin typeface="黑体" panose="02010609060101010101" charset="-122"/>
                          <a:ea typeface="黑体" panose="02010609060101010101" charset="-122"/>
                          <a:cs typeface="黑体" panose="02010609060101010101" charset="-122"/>
                          <a:sym typeface="+mn-ea"/>
                        </a:rPr>
                        <a:t>控制</a:t>
                      </a:r>
                      <a:r>
                        <a:rPr lang="zh-CN" sz="1800">
                          <a:solidFill>
                            <a:srgbClr val="000000"/>
                          </a:solidFill>
                          <a:latin typeface="黑体" panose="02010609060101010101" charset="-122"/>
                          <a:ea typeface="黑体" panose="02010609060101010101" charset="-122"/>
                          <a:cs typeface="黑体" panose="02010609060101010101" charset="-122"/>
                          <a:sym typeface="+mn-ea"/>
                        </a:rPr>
                        <a:t>了</a:t>
                      </a:r>
                      <a:r>
                        <a:rPr lang="zh-CN" sz="1800">
                          <a:solidFill>
                            <a:srgbClr val="FF0000"/>
                          </a:solidFill>
                          <a:latin typeface="黑体" panose="02010609060101010101" charset="-122"/>
                          <a:ea typeface="黑体" panose="02010609060101010101" charset="-122"/>
                          <a:cs typeface="黑体" panose="02010609060101010101" charset="-122"/>
                          <a:sym typeface="+mn-ea"/>
                        </a:rPr>
                        <a:t>运河</a:t>
                      </a:r>
                      <a:r>
                        <a:rPr lang="zh-CN" sz="1800">
                          <a:solidFill>
                            <a:srgbClr val="000000"/>
                          </a:solidFill>
                          <a:latin typeface="黑体" panose="02010609060101010101" charset="-122"/>
                          <a:ea typeface="黑体" panose="02010609060101010101" charset="-122"/>
                          <a:cs typeface="黑体" panose="02010609060101010101" charset="-122"/>
                          <a:sym typeface="+mn-ea"/>
                        </a:rPr>
                        <a:t>，并利用埃及的财政危机，控制了埃及的</a:t>
                      </a:r>
                      <a:r>
                        <a:rPr lang="zh-CN" sz="1800">
                          <a:solidFill>
                            <a:srgbClr val="FF0000"/>
                          </a:solidFill>
                          <a:latin typeface="黑体" panose="02010609060101010101" charset="-122"/>
                          <a:ea typeface="黑体" panose="02010609060101010101" charset="-122"/>
                          <a:cs typeface="黑体" panose="02010609060101010101" charset="-122"/>
                          <a:sym typeface="+mn-ea"/>
                        </a:rPr>
                        <a:t>经济政治</a:t>
                      </a:r>
                      <a:r>
                        <a:rPr lang="zh-CN" sz="1800">
                          <a:solidFill>
                            <a:srgbClr val="000000"/>
                          </a:solidFill>
                          <a:latin typeface="黑体" panose="02010609060101010101" charset="-122"/>
                          <a:ea typeface="黑体" panose="02010609060101010101" charset="-122"/>
                          <a:cs typeface="黑体" panose="02010609060101010101" charset="-122"/>
                          <a:sym typeface="+mn-ea"/>
                        </a:rPr>
                        <a:t>大权。</a:t>
                      </a:r>
                      <a:endParaRPr lang="zh-CN" sz="1800">
                        <a:solidFill>
                          <a:srgbClr val="000000"/>
                        </a:solidFill>
                        <a:latin typeface="黑体" panose="02010609060101010101" charset="-122"/>
                        <a:ea typeface="黑体" panose="02010609060101010101" charset="-122"/>
                        <a:cs typeface="黑体" panose="02010609060101010101" charset="-122"/>
                        <a:sym typeface="+mn-ea"/>
                      </a:endParaRPr>
                    </a:p>
                    <a:p>
                      <a:pPr marL="0" lvl="0" indent="0" algn="l" defTabSz="914400">
                        <a:lnSpc>
                          <a:spcPct val="100000"/>
                        </a:lnSpc>
                        <a:spcAft>
                          <a:spcPct val="0"/>
                        </a:spcAft>
                        <a:buNone/>
                      </a:pPr>
                      <a:r>
                        <a:rPr lang="zh-CN" sz="1800">
                          <a:solidFill>
                            <a:srgbClr val="000000"/>
                          </a:solidFill>
                          <a:latin typeface="黑体" panose="02010609060101010101" charset="-122"/>
                          <a:ea typeface="黑体" panose="02010609060101010101" charset="-122"/>
                          <a:cs typeface="黑体" panose="02010609060101010101" charset="-122"/>
                          <a:sym typeface="+mn-ea"/>
                        </a:rPr>
                        <a:t>②</a:t>
                      </a:r>
                      <a:r>
                        <a:rPr lang="zh-CN" sz="1800" b="1">
                          <a:solidFill>
                            <a:srgbClr val="0E13D8"/>
                          </a:solidFill>
                          <a:latin typeface="黑体" panose="02010609060101010101" charset="-122"/>
                          <a:ea typeface="黑体" panose="02010609060101010101" charset="-122"/>
                          <a:cs typeface="黑体" panose="02010609060101010101" charset="-122"/>
                          <a:sym typeface="+mn-ea"/>
                        </a:rPr>
                        <a:t>英国</a:t>
                      </a:r>
                      <a:r>
                        <a:rPr lang="zh-CN" sz="1800">
                          <a:solidFill>
                            <a:srgbClr val="000000"/>
                          </a:solidFill>
                          <a:latin typeface="黑体" panose="02010609060101010101" charset="-122"/>
                          <a:ea typeface="黑体" panose="02010609060101010101" charset="-122"/>
                          <a:cs typeface="黑体" panose="02010609060101010101" charset="-122"/>
                          <a:sym typeface="+mn-ea"/>
                        </a:rPr>
                        <a:t>：1882年, 英国发动侵埃战争，占领了整个</a:t>
                      </a:r>
                      <a:r>
                        <a:rPr lang="zh-CN" sz="1800">
                          <a:solidFill>
                            <a:srgbClr val="FF0000"/>
                          </a:solidFill>
                          <a:latin typeface="黑体" panose="02010609060101010101" charset="-122"/>
                          <a:ea typeface="黑体" panose="02010609060101010101" charset="-122"/>
                          <a:cs typeface="黑体" panose="02010609060101010101" charset="-122"/>
                          <a:sym typeface="+mn-ea"/>
                        </a:rPr>
                        <a:t>埃及</a:t>
                      </a:r>
                      <a:r>
                        <a:rPr lang="zh-CN" sz="1800">
                          <a:solidFill>
                            <a:srgbClr val="000000"/>
                          </a:solidFill>
                          <a:latin typeface="黑体" panose="02010609060101010101" charset="-122"/>
                          <a:ea typeface="黑体" panose="02010609060101010101" charset="-122"/>
                          <a:cs typeface="黑体" panose="02010609060101010101" charset="-122"/>
                          <a:sym typeface="+mn-ea"/>
                        </a:rPr>
                        <a:t>，实际把埃及变成了殖民地；以埃及为基地对</a:t>
                      </a:r>
                      <a:r>
                        <a:rPr lang="zh-CN" sz="1800">
                          <a:solidFill>
                            <a:srgbClr val="FF0000"/>
                          </a:solidFill>
                          <a:latin typeface="黑体" panose="02010609060101010101" charset="-122"/>
                          <a:ea typeface="黑体" panose="02010609060101010101" charset="-122"/>
                          <a:cs typeface="黑体" panose="02010609060101010101" charset="-122"/>
                          <a:sym typeface="+mn-ea"/>
                        </a:rPr>
                        <a:t>苏丹</a:t>
                      </a:r>
                      <a:r>
                        <a:rPr lang="zh-CN" sz="1800">
                          <a:solidFill>
                            <a:srgbClr val="000000"/>
                          </a:solidFill>
                          <a:latin typeface="黑体" panose="02010609060101010101" charset="-122"/>
                          <a:ea typeface="黑体" panose="02010609060101010101" charset="-122"/>
                          <a:cs typeface="黑体" panose="02010609060101010101" charset="-122"/>
                          <a:sym typeface="+mn-ea"/>
                        </a:rPr>
                        <a:t>实行武力扩张。</a:t>
                      </a:r>
                      <a:endParaRPr lang="zh-CN" sz="1800">
                        <a:solidFill>
                          <a:srgbClr val="000000"/>
                        </a:solidFill>
                        <a:latin typeface="黑体" panose="02010609060101010101" charset="-122"/>
                        <a:ea typeface="黑体" panose="02010609060101010101" charset="-122"/>
                        <a:cs typeface="黑体" panose="02010609060101010101" charset="-122"/>
                        <a:sym typeface="+mn-ea"/>
                      </a:endParaRPr>
                    </a:p>
                    <a:p>
                      <a:pPr marL="0" lvl="0" indent="0" algn="l" defTabSz="914400">
                        <a:lnSpc>
                          <a:spcPct val="100000"/>
                        </a:lnSpc>
                        <a:spcAft>
                          <a:spcPct val="0"/>
                        </a:spcAft>
                        <a:buNone/>
                      </a:pPr>
                      <a:r>
                        <a:rPr lang="zh-CN" sz="1800">
                          <a:solidFill>
                            <a:srgbClr val="000000"/>
                          </a:solidFill>
                          <a:latin typeface="黑体" panose="02010609060101010101" charset="-122"/>
                          <a:ea typeface="黑体" panose="02010609060101010101" charset="-122"/>
                          <a:cs typeface="黑体" panose="02010609060101010101" charset="-122"/>
                          <a:sym typeface="+mn-ea"/>
                        </a:rPr>
                        <a:t>③</a:t>
                      </a:r>
                      <a:r>
                        <a:rPr lang="zh-CN" sz="1800" b="1">
                          <a:solidFill>
                            <a:srgbClr val="0E13D8"/>
                          </a:solidFill>
                          <a:latin typeface="黑体" panose="02010609060101010101" charset="-122"/>
                          <a:ea typeface="黑体" panose="02010609060101010101" charset="-122"/>
                          <a:cs typeface="黑体" panose="02010609060101010101" charset="-122"/>
                          <a:sym typeface="+mn-ea"/>
                        </a:rPr>
                        <a:t>法国</a:t>
                      </a:r>
                      <a:r>
                        <a:rPr lang="zh-CN" sz="1800">
                          <a:solidFill>
                            <a:srgbClr val="000000"/>
                          </a:solidFill>
                          <a:latin typeface="黑体" panose="02010609060101010101" charset="-122"/>
                          <a:ea typeface="黑体" panose="02010609060101010101" charset="-122"/>
                          <a:cs typeface="黑体" panose="02010609060101010101" charset="-122"/>
                          <a:sym typeface="+mn-ea"/>
                        </a:rPr>
                        <a:t>：从19世纪30年代就入侵</a:t>
                      </a:r>
                      <a:r>
                        <a:rPr lang="zh-CN" sz="1800">
                          <a:solidFill>
                            <a:srgbClr val="FF0000"/>
                          </a:solidFill>
                          <a:latin typeface="黑体" panose="02010609060101010101" charset="-122"/>
                          <a:ea typeface="黑体" panose="02010609060101010101" charset="-122"/>
                          <a:cs typeface="黑体" panose="02010609060101010101" charset="-122"/>
                          <a:sym typeface="+mn-ea"/>
                        </a:rPr>
                        <a:t>阿尔及利亚</a:t>
                      </a:r>
                      <a:r>
                        <a:rPr lang="zh-CN" sz="1800">
                          <a:solidFill>
                            <a:srgbClr val="000000"/>
                          </a:solidFill>
                          <a:latin typeface="黑体" panose="02010609060101010101" charset="-122"/>
                          <a:ea typeface="黑体" panose="02010609060101010101" charset="-122"/>
                          <a:cs typeface="黑体" panose="02010609060101010101" charset="-122"/>
                          <a:sym typeface="+mn-ea"/>
                        </a:rPr>
                        <a:t>，并向</a:t>
                      </a:r>
                      <a:r>
                        <a:rPr lang="zh-CN" sz="1800">
                          <a:solidFill>
                            <a:srgbClr val="FF0000"/>
                          </a:solidFill>
                          <a:latin typeface="黑体" panose="02010609060101010101" charset="-122"/>
                          <a:ea typeface="黑体" panose="02010609060101010101" charset="-122"/>
                          <a:cs typeface="黑体" panose="02010609060101010101" charset="-122"/>
                          <a:sym typeface="+mn-ea"/>
                        </a:rPr>
                        <a:t>突尼斯</a:t>
                      </a:r>
                      <a:r>
                        <a:rPr lang="zh-CN" sz="1800">
                          <a:solidFill>
                            <a:srgbClr val="000000"/>
                          </a:solidFill>
                          <a:latin typeface="黑体" panose="02010609060101010101" charset="-122"/>
                          <a:ea typeface="黑体" panose="02010609060101010101" charset="-122"/>
                          <a:cs typeface="黑体" panose="02010609060101010101" charset="-122"/>
                          <a:sym typeface="+mn-ea"/>
                        </a:rPr>
                        <a:t>和</a:t>
                      </a:r>
                      <a:r>
                        <a:rPr lang="zh-CN" sz="1800">
                          <a:solidFill>
                            <a:srgbClr val="FF0000"/>
                          </a:solidFill>
                          <a:latin typeface="黑体" panose="02010609060101010101" charset="-122"/>
                          <a:ea typeface="黑体" panose="02010609060101010101" charset="-122"/>
                          <a:cs typeface="黑体" panose="02010609060101010101" charset="-122"/>
                          <a:sym typeface="+mn-ea"/>
                        </a:rPr>
                        <a:t>摩洛哥</a:t>
                      </a:r>
                      <a:r>
                        <a:rPr lang="zh-CN" sz="1800">
                          <a:solidFill>
                            <a:srgbClr val="000000"/>
                          </a:solidFill>
                          <a:latin typeface="黑体" panose="02010609060101010101" charset="-122"/>
                          <a:ea typeface="黑体" panose="02010609060101010101" charset="-122"/>
                          <a:cs typeface="黑体" panose="02010609060101010101" charset="-122"/>
                          <a:sym typeface="+mn-ea"/>
                        </a:rPr>
                        <a:t>扩张。</a:t>
                      </a:r>
                      <a:endParaRPr lang="zh-CN" altLang="en-US" sz="1800" b="1">
                        <a:solidFill>
                          <a:srgbClr val="000000"/>
                        </a:solidFill>
                        <a:latin typeface="黑体" panose="02010609060101010101" charset="-122"/>
                        <a:ea typeface="黑体" panose="02010609060101010101" charset="-122"/>
                        <a:cs typeface="黑体" panose="02010609060101010101" charset="-122"/>
                        <a:sym typeface="+mn-ea"/>
                      </a:endParaRPr>
                    </a:p>
                  </a:txBody>
                  <a:tcPr marL="109752" marR="109752" marT="54876" marB="54876" vert="horz"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627380">
                <a:tc vMerge="1">
                  <a:tcPr marL="109752" marR="109752" marT="54876" marB="54876"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p>
                      <a:pPr marL="0" lvl="0" indent="0" algn="ctr">
                        <a:buNone/>
                      </a:pPr>
                      <a:r>
                        <a:rPr lang="en-US" sz="1600" b="1">
                          <a:solidFill>
                            <a:srgbClr val="231F20"/>
                          </a:solidFill>
                          <a:latin typeface="Times New Roman" panose="02020603050405020304" charset="0"/>
                          <a:cs typeface="宋体" panose="02010600030101010101" pitchFamily="2" charset="-122"/>
                          <a:sym typeface="+mn-ea"/>
                        </a:rPr>
                        <a:t>18 </a:t>
                      </a:r>
                      <a:r>
                        <a:rPr lang="zh-CN" sz="1600" b="1">
                          <a:solidFill>
                            <a:srgbClr val="231F20"/>
                          </a:solidFill>
                          <a:ea typeface="宋体" panose="02010600030101010101" pitchFamily="2" charset="-122"/>
                          <a:sym typeface="+mn-ea"/>
                        </a:rPr>
                        <a:t>世纪后期到</a:t>
                      </a:r>
                      <a:r>
                        <a:rPr lang="en-US" sz="1600" b="1">
                          <a:solidFill>
                            <a:srgbClr val="231F20"/>
                          </a:solidFill>
                          <a:latin typeface="Times New Roman" panose="02020603050405020304" charset="0"/>
                          <a:cs typeface="宋体" panose="02010600030101010101" pitchFamily="2" charset="-122"/>
                          <a:sym typeface="+mn-ea"/>
                        </a:rPr>
                        <a:t>19 </a:t>
                      </a:r>
                      <a:r>
                        <a:rPr lang="zh-CN" sz="1600" b="1">
                          <a:solidFill>
                            <a:srgbClr val="231F20"/>
                          </a:solidFill>
                          <a:ea typeface="宋体" panose="02010600030101010101" pitchFamily="2" charset="-122"/>
                          <a:sym typeface="+mn-ea"/>
                        </a:rPr>
                        <a:t>世纪后期</a:t>
                      </a:r>
                      <a:endParaRPr lang="zh-CN" altLang="en-US" sz="1600" b="1">
                        <a:solidFill>
                          <a:srgbClr val="231F20"/>
                        </a:solidFill>
                        <a:ea typeface="Times New Roman" panose="02020603050405020304" charset="0"/>
                        <a:cs typeface="Times New Roman" panose="02020603050405020304"/>
                        <a:sym typeface="+mn-ea"/>
                      </a:endParaRPr>
                    </a:p>
                  </a:txBody>
                  <a:tcPr marL="71755" marR="71755" marT="54876" marB="54876" vert="horz"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p>
                      <a:pPr marL="0" lvl="0" indent="0" algn="ctr">
                        <a:buNone/>
                      </a:pPr>
                      <a:r>
                        <a:rPr lang="zh-CN" sz="1800" b="1">
                          <a:solidFill>
                            <a:srgbClr val="231F20"/>
                          </a:solidFill>
                          <a:latin typeface="宋体" panose="02010600030101010101" pitchFamily="2" charset="-122"/>
                          <a:ea typeface="宋体" panose="02010600030101010101" pitchFamily="2" charset="-122"/>
                          <a:sym typeface="+mn-ea"/>
                        </a:rPr>
                        <a:t>非洲</a:t>
                      </a:r>
                      <a:endParaRPr lang="zh-CN" sz="1800" b="1">
                        <a:solidFill>
                          <a:srgbClr val="231F20"/>
                        </a:solidFill>
                        <a:latin typeface="宋体" panose="02010600030101010101" pitchFamily="2" charset="-122"/>
                        <a:ea typeface="宋体" panose="02010600030101010101" pitchFamily="2" charset="-122"/>
                        <a:sym typeface="+mn-ea"/>
                      </a:endParaRPr>
                    </a:p>
                    <a:p>
                      <a:pPr marL="0" lvl="0" indent="0" algn="ctr">
                        <a:buNone/>
                      </a:pPr>
                      <a:r>
                        <a:rPr lang="zh-CN" sz="1800" b="1">
                          <a:solidFill>
                            <a:srgbClr val="231F20"/>
                          </a:solidFill>
                          <a:latin typeface="宋体" panose="02010600030101010101" pitchFamily="2" charset="-122"/>
                          <a:ea typeface="宋体" panose="02010600030101010101" pitchFamily="2" charset="-122"/>
                          <a:sym typeface="+mn-ea"/>
                        </a:rPr>
                        <a:t>腹地</a:t>
                      </a:r>
                      <a:endParaRPr lang="zh-CN" altLang="en-US" sz="1800" b="1">
                        <a:solidFill>
                          <a:srgbClr val="231F20"/>
                        </a:solidFill>
                        <a:latin typeface="宋体" panose="02010600030101010101" pitchFamily="2" charset="-122"/>
                        <a:ea typeface="宋体" panose="02010600030101010101" pitchFamily="2" charset="-122"/>
                        <a:cs typeface="Times New Roman" panose="02020603050405020304"/>
                        <a:sym typeface="+mn-ea"/>
                      </a:endParaRPr>
                    </a:p>
                  </a:txBody>
                  <a:tcPr marL="109752" marR="109752" marT="54876" marB="54876" vert="horz" anchor="ctr">
                    <a:lnL w="12700" cap="flat" cmpd="sng" algn="ctr">
                      <a:solidFill>
                        <a:schemeClr val="tx1"/>
                      </a:solidFill>
                      <a:prstDash val="solid"/>
                      <a:roun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p>
                      <a:pPr marL="0" lvl="0" indent="0" algn="l">
                        <a:lnSpc>
                          <a:spcPct val="100000"/>
                        </a:lnSpc>
                        <a:spcAft>
                          <a:spcPct val="0"/>
                        </a:spcAft>
                        <a:buFontTx/>
                        <a:buNone/>
                      </a:pPr>
                      <a:r>
                        <a:rPr lang="zh-CN" sz="1800">
                          <a:solidFill>
                            <a:srgbClr val="231F20"/>
                          </a:solidFill>
                          <a:latin typeface="黑体" panose="02010609060101010101" charset="-122"/>
                          <a:ea typeface="黑体" panose="02010609060101010101" charset="-122"/>
                          <a:sym typeface="+mn-ea"/>
                        </a:rPr>
                        <a:t>欧洲探险者纷纷深入</a:t>
                      </a:r>
                      <a:r>
                        <a:rPr lang="zh-CN" sz="1800">
                          <a:solidFill>
                            <a:srgbClr val="FF0000"/>
                          </a:solidFill>
                          <a:latin typeface="黑体" panose="02010609060101010101" charset="-122"/>
                          <a:ea typeface="黑体" panose="02010609060101010101" charset="-122"/>
                          <a:sym typeface="+mn-ea"/>
                        </a:rPr>
                        <a:t>非洲腹地探险</a:t>
                      </a:r>
                      <a:r>
                        <a:rPr lang="zh-CN" sz="1800">
                          <a:solidFill>
                            <a:srgbClr val="231F20"/>
                          </a:solidFill>
                          <a:latin typeface="黑体" panose="02010609060101010101" charset="-122"/>
                          <a:ea typeface="黑体" panose="02010609060101010101" charset="-122"/>
                          <a:sym typeface="+mn-ea"/>
                        </a:rPr>
                        <a:t>，为进一步侵略准备</a:t>
                      </a:r>
                      <a:r>
                        <a:rPr lang="zh-CN" sz="1800">
                          <a:solidFill>
                            <a:srgbClr val="FF0000"/>
                          </a:solidFill>
                          <a:latin typeface="黑体" panose="02010609060101010101" charset="-122"/>
                          <a:ea typeface="黑体" panose="02010609060101010101" charset="-122"/>
                          <a:sym typeface="+mn-ea"/>
                        </a:rPr>
                        <a:t>地理人文资料</a:t>
                      </a:r>
                      <a:r>
                        <a:rPr lang="zh-CN" sz="1800">
                          <a:solidFill>
                            <a:srgbClr val="231F20"/>
                          </a:solidFill>
                          <a:latin typeface="黑体" panose="02010609060101010101" charset="-122"/>
                          <a:ea typeface="黑体" panose="02010609060101010101" charset="-122"/>
                          <a:sym typeface="+mn-ea"/>
                        </a:rPr>
                        <a:t>。</a:t>
                      </a:r>
                      <a:endParaRPr lang="zh-CN" altLang="en-US" sz="1800" b="1">
                        <a:latin typeface="黑体" panose="02010609060101010101" charset="-122"/>
                        <a:ea typeface="黑体" panose="02010609060101010101" charset="-122"/>
                        <a:cs typeface="Times New Roman" panose="02020603050405020304" charset="0"/>
                        <a:sym typeface="+mn-ea"/>
                      </a:endParaRPr>
                    </a:p>
                  </a:txBody>
                  <a:tcPr marL="109752" marR="109752" marT="54876" marB="54876" vert="horz"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627380">
                <a:tc rowSpan="2">
                  <a:txBody>
                    <a:bodyPr wrap="square"/>
                    <a:lstStyle/>
                    <a:p>
                      <a:pPr marL="0" lvl="0" indent="0" algn="ctr">
                        <a:buNone/>
                      </a:pPr>
                      <a:r>
                        <a:rPr lang="zh-CN" altLang="zh-CN" sz="1800" b="1" u="none" baseline="0">
                          <a:solidFill>
                            <a:srgbClr val="000000"/>
                          </a:solidFill>
                          <a:latin typeface="Calibri" panose="020F0502020204030204"/>
                          <a:ea typeface="宋体" panose="02010600030101010101" pitchFamily="2" charset="-122"/>
                          <a:sym typeface="Arial" panose="020B0604020202020204" pitchFamily="34" charset="0"/>
                        </a:rPr>
                        <a:t>电气时代</a:t>
                      </a:r>
                      <a:endParaRPr lang="zh-CN" altLang="zh-CN" sz="1800" b="1" u="none" baseline="0">
                        <a:solidFill>
                          <a:srgbClr val="000000"/>
                        </a:solidFill>
                        <a:latin typeface="Calibri" panose="020F0502020204030204"/>
                        <a:ea typeface="宋体" panose="02010600030101010101" pitchFamily="2" charset="-122"/>
                        <a:sym typeface="Arial" panose="020B0604020202020204" pitchFamily="34" charset="0"/>
                      </a:endParaRPr>
                    </a:p>
                    <a:p>
                      <a:pPr marL="0" lvl="0" indent="0" algn="ctr">
                        <a:buNone/>
                      </a:pPr>
                      <a:r>
                        <a:rPr lang="zh-CN" altLang="zh-CN" sz="1800" b="1" u="none" baseline="0">
                          <a:solidFill>
                            <a:srgbClr val="000000"/>
                          </a:solidFill>
                          <a:latin typeface="Calibri" panose="020F0502020204030204"/>
                          <a:ea typeface="宋体" panose="02010600030101010101" pitchFamily="2" charset="-122"/>
                          <a:sym typeface="Arial" panose="020B0604020202020204" pitchFamily="34" charset="0"/>
                        </a:rPr>
                        <a:t>（</a:t>
                      </a:r>
                      <a:r>
                        <a:rPr lang="zh-CN" sz="1800" b="1" kern="100">
                          <a:effectLst/>
                          <a:latin typeface="Calibri" panose="020F0502020204030204"/>
                          <a:ea typeface="宋体" panose="02010600030101010101" pitchFamily="2" charset="-122"/>
                          <a:cs typeface="Times New Roman" panose="02020603050405020304" charset="0"/>
                          <a:sym typeface="+mn-ea"/>
                        </a:rPr>
                        <a:t>速度</a:t>
                      </a:r>
                      <a:r>
                        <a:rPr lang="zh-CN" sz="1800" b="1" kern="100">
                          <a:solidFill>
                            <a:srgbClr val="0E13D8"/>
                          </a:solidFill>
                          <a:effectLst/>
                          <a:latin typeface="Calibri" panose="020F0502020204030204"/>
                          <a:ea typeface="宋体" panose="02010600030101010101" pitchFamily="2" charset="-122"/>
                          <a:cs typeface="Times New Roman" panose="02020603050405020304" charset="0"/>
                          <a:sym typeface="+mn-ea"/>
                        </a:rPr>
                        <a:t>加快</a:t>
                      </a:r>
                      <a:r>
                        <a:rPr lang="zh-CN" sz="1800" b="1" kern="100">
                          <a:effectLst/>
                          <a:latin typeface="Calibri" panose="020F0502020204030204"/>
                          <a:ea typeface="宋体" panose="02010600030101010101" pitchFamily="2" charset="-122"/>
                          <a:cs typeface="Times New Roman" panose="02020603050405020304" charset="0"/>
                          <a:sym typeface="+mn-ea"/>
                        </a:rPr>
                        <a:t>，</a:t>
                      </a:r>
                      <a:r>
                        <a:rPr lang="zh-CN" sz="1800" b="1" kern="100">
                          <a:solidFill>
                            <a:srgbClr val="0E13D8"/>
                          </a:solidFill>
                          <a:effectLst/>
                          <a:latin typeface="Calibri" panose="020F0502020204030204"/>
                          <a:ea typeface="宋体" panose="02010600030101010101" pitchFamily="2" charset="-122"/>
                          <a:cs typeface="Times New Roman" panose="02020603050405020304" charset="0"/>
                          <a:sym typeface="+mn-ea"/>
                        </a:rPr>
                        <a:t>瓜分狂潮</a:t>
                      </a:r>
                      <a:r>
                        <a:rPr lang="zh-CN" sz="1800" b="1" kern="100">
                          <a:effectLst/>
                          <a:latin typeface="Calibri" panose="020F0502020204030204"/>
                          <a:ea typeface="宋体" panose="02010600030101010101" pitchFamily="2" charset="-122"/>
                          <a:cs typeface="Times New Roman" panose="02020603050405020304" charset="0"/>
                          <a:sym typeface="+mn-ea"/>
                        </a:rPr>
                        <a:t>）</a:t>
                      </a:r>
                      <a:endParaRPr lang="zh-CN" altLang="en-US" sz="1800" b="1" kern="100">
                        <a:solidFill>
                          <a:srgbClr val="000000"/>
                        </a:solidFill>
                        <a:effectLst/>
                        <a:latin typeface="Calibri" panose="020F0502020204030204"/>
                        <a:ea typeface="宋体" panose="02010600030101010101" pitchFamily="2" charset="-122"/>
                        <a:cs typeface="Times New Roman" panose="02020603050405020304"/>
                        <a:sym typeface="+mn-ea"/>
                      </a:endParaRPr>
                    </a:p>
                  </a:txBody>
                  <a:tcPr marL="109752" marR="109752" marT="54876" marB="54876" vert="horz" anchor="ctr">
                    <a:lnL w="28575"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wrap="square"/>
                    <a:lstStyle/>
                    <a:p>
                      <a:pPr marL="0" lvl="0" indent="0" algn="ctr">
                        <a:buNone/>
                      </a:pPr>
                      <a:r>
                        <a:rPr lang="zh-CN" sz="1600" b="1">
                          <a:solidFill>
                            <a:srgbClr val="000000"/>
                          </a:solidFill>
                          <a:sym typeface="+mn-ea"/>
                        </a:rPr>
                        <a:t>19世纪后期</a:t>
                      </a:r>
                      <a:endParaRPr lang="zh-CN" altLang="en-US" sz="1600" b="1">
                        <a:solidFill>
                          <a:srgbClr val="000000"/>
                        </a:solidFill>
                        <a:ea typeface="Times New Roman" panose="02020603050405020304" charset="0"/>
                        <a:cs typeface="Times New Roman" panose="02020603050405020304"/>
                        <a:sym typeface="+mn-ea"/>
                      </a:endParaRPr>
                    </a:p>
                  </a:txBody>
                  <a:tcPr marL="71755" marR="71755" marT="54876" marB="54876" vert="horz"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p>
                      <a:pPr marL="0" lvl="0" indent="0" algn="ctr">
                        <a:buNone/>
                      </a:pPr>
                      <a:r>
                        <a:rPr lang="zh-CN" sz="1800" b="1">
                          <a:solidFill>
                            <a:srgbClr val="000000"/>
                          </a:solidFill>
                          <a:latin typeface="宋体" panose="02010600030101010101" pitchFamily="2" charset="-122"/>
                          <a:ea typeface="宋体" panose="02010600030101010101" pitchFamily="2" charset="-122"/>
                          <a:sym typeface="+mn-ea"/>
                        </a:rPr>
                        <a:t>撒哈拉沙漠以南非洲</a:t>
                      </a:r>
                      <a:endParaRPr lang="zh-CN" altLang="en-US" sz="1800" b="1">
                        <a:solidFill>
                          <a:srgbClr val="000000"/>
                        </a:solidFill>
                        <a:latin typeface="宋体" panose="02010600030101010101" pitchFamily="2" charset="-122"/>
                        <a:ea typeface="宋体" panose="02010600030101010101" pitchFamily="2" charset="-122"/>
                        <a:cs typeface="Times New Roman" panose="02020603050405020304"/>
                        <a:sym typeface="+mn-ea"/>
                      </a:endParaRPr>
                    </a:p>
                  </a:txBody>
                  <a:tcPr marL="71755" marR="109752" marT="54876" marB="54876" vert="horz" anchor="ctr">
                    <a:lnL w="12700" cap="flat" cmpd="sng" algn="ctr">
                      <a:solidFill>
                        <a:schemeClr val="tx1"/>
                      </a:solidFill>
                      <a:prstDash val="solid"/>
                      <a:roun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wrap="square"/>
                    <a:lstStyle/>
                    <a:p>
                      <a:pPr marL="0" lvl="0" indent="0" algn="l">
                        <a:lnSpc>
                          <a:spcPct val="100000"/>
                        </a:lnSpc>
                        <a:spcAft>
                          <a:spcPct val="0"/>
                        </a:spcAft>
                        <a:buFontTx/>
                        <a:buNone/>
                      </a:pPr>
                      <a:r>
                        <a:rPr lang="zh-CN" sz="1800">
                          <a:solidFill>
                            <a:srgbClr val="000000"/>
                          </a:solidFill>
                          <a:latin typeface="黑体" panose="02010609060101010101" charset="-122"/>
                          <a:ea typeface="黑体" panose="02010609060101010101" charset="-122"/>
                          <a:sym typeface="+mn-ea"/>
                        </a:rPr>
                        <a:t>⑴列强加快了侵略撒哈拉沙漠以南非洲地区的步伐；各自制定了</a:t>
                      </a:r>
                      <a:r>
                        <a:rPr lang="zh-CN" sz="1800">
                          <a:solidFill>
                            <a:srgbClr val="FF0000"/>
                          </a:solidFill>
                          <a:latin typeface="黑体" panose="02010609060101010101" charset="-122"/>
                          <a:ea typeface="黑体" panose="02010609060101010101" charset="-122"/>
                          <a:sym typeface="+mn-ea"/>
                        </a:rPr>
                        <a:t>侵略计划</a:t>
                      </a:r>
                      <a:r>
                        <a:rPr lang="zh-CN" sz="1800">
                          <a:solidFill>
                            <a:srgbClr val="000000"/>
                          </a:solidFill>
                          <a:latin typeface="黑体" panose="02010609060101010101" charset="-122"/>
                          <a:ea typeface="黑体" panose="02010609060101010101" charset="-122"/>
                          <a:sym typeface="+mn-ea"/>
                        </a:rPr>
                        <a:t>。</a:t>
                      </a:r>
                      <a:endParaRPr lang="zh-CN" sz="1800">
                        <a:solidFill>
                          <a:srgbClr val="000000"/>
                        </a:solidFill>
                        <a:latin typeface="黑体" panose="02010609060101010101" charset="-122"/>
                        <a:ea typeface="黑体" panose="02010609060101010101" charset="-122"/>
                        <a:sym typeface="+mn-ea"/>
                      </a:endParaRPr>
                    </a:p>
                    <a:p>
                      <a:pPr marL="0" lvl="0" indent="0" algn="l">
                        <a:lnSpc>
                          <a:spcPct val="100000"/>
                        </a:lnSpc>
                        <a:spcAft>
                          <a:spcPct val="0"/>
                        </a:spcAft>
                        <a:buFontTx/>
                        <a:buNone/>
                      </a:pPr>
                      <a:r>
                        <a:rPr lang="zh-CN" sz="1800">
                          <a:solidFill>
                            <a:srgbClr val="0E13D8"/>
                          </a:solidFill>
                          <a:latin typeface="Calibri" panose="020F0502020204030204"/>
                          <a:ea typeface="黑体" panose="02010609060101010101" charset="-122"/>
                          <a:sym typeface="+mn-ea"/>
                        </a:rPr>
                        <a:t> ①</a:t>
                      </a:r>
                      <a:r>
                        <a:rPr lang="zh-CN" sz="1800">
                          <a:solidFill>
                            <a:srgbClr val="0E13D8"/>
                          </a:solidFill>
                          <a:latin typeface="黑体" panose="02010609060101010101" charset="-122"/>
                          <a:ea typeface="黑体" panose="02010609060101010101" charset="-122"/>
                          <a:sym typeface="+mn-ea"/>
                        </a:rPr>
                        <a:t>英国</a:t>
                      </a:r>
                      <a:r>
                        <a:rPr lang="zh-CN" sz="1800">
                          <a:solidFill>
                            <a:srgbClr val="000000"/>
                          </a:solidFill>
                          <a:latin typeface="黑体" panose="02010609060101010101" charset="-122"/>
                          <a:ea typeface="黑体" panose="02010609060101010101" charset="-122"/>
                          <a:sym typeface="+mn-ea"/>
                        </a:rPr>
                        <a:t>妄图建立一个北起开罗，南至开普敦，纵贯非洲大陆的庞大殖民地；</a:t>
                      </a:r>
                      <a:endParaRPr lang="zh-CN" sz="1800">
                        <a:solidFill>
                          <a:srgbClr val="000000"/>
                        </a:solidFill>
                        <a:latin typeface="黑体" panose="02010609060101010101" charset="-122"/>
                        <a:ea typeface="黑体" panose="02010609060101010101" charset="-122"/>
                        <a:sym typeface="+mn-ea"/>
                      </a:endParaRPr>
                    </a:p>
                    <a:p>
                      <a:pPr marL="0" lvl="0" indent="0" algn="l">
                        <a:lnSpc>
                          <a:spcPct val="100000"/>
                        </a:lnSpc>
                        <a:spcAft>
                          <a:spcPct val="0"/>
                        </a:spcAft>
                        <a:buFontTx/>
                        <a:buNone/>
                      </a:pPr>
                      <a:r>
                        <a:rPr lang="zh-CN" sz="1800">
                          <a:solidFill>
                            <a:srgbClr val="0E13D8"/>
                          </a:solidFill>
                          <a:latin typeface="Calibri" panose="020F0502020204030204"/>
                          <a:ea typeface="黑体" panose="02010609060101010101" charset="-122"/>
                          <a:sym typeface="+mn-ea"/>
                        </a:rPr>
                        <a:t> ②</a:t>
                      </a:r>
                      <a:r>
                        <a:rPr lang="zh-CN" sz="1800">
                          <a:solidFill>
                            <a:srgbClr val="0E13D8"/>
                          </a:solidFill>
                          <a:latin typeface="黑体" panose="02010609060101010101" charset="-122"/>
                          <a:ea typeface="黑体" panose="02010609060101010101" charset="-122"/>
                          <a:sym typeface="+mn-ea"/>
                        </a:rPr>
                        <a:t>法国</a:t>
                      </a:r>
                      <a:r>
                        <a:rPr lang="zh-CN" sz="1800">
                          <a:solidFill>
                            <a:srgbClr val="000000"/>
                          </a:solidFill>
                          <a:latin typeface="黑体" panose="02010609060101010101" charset="-122"/>
                          <a:ea typeface="黑体" panose="02010609060101010101" charset="-122"/>
                          <a:sym typeface="+mn-ea"/>
                        </a:rPr>
                        <a:t>要把它的非洲殖民地从西非的佛得角</a:t>
                      </a:r>
                      <a:r>
                        <a:rPr lang="zh-CN" sz="1800">
                          <a:solidFill>
                            <a:srgbClr val="000000"/>
                          </a:solidFill>
                          <a:latin typeface="黑体" panose="02010609060101010101" charset="-122"/>
                          <a:ea typeface="黑体" panose="02010609060101010101" charset="-122"/>
                          <a:cs typeface="Calibri" panose="020F0502020204030204" charset="0"/>
                          <a:sym typeface="+mn-ea"/>
                        </a:rPr>
                        <a:t>一直延伸到</a:t>
                      </a:r>
                      <a:r>
                        <a:rPr lang="zh-CN" sz="1800">
                          <a:solidFill>
                            <a:srgbClr val="000000"/>
                          </a:solidFill>
                          <a:latin typeface="黑体" panose="02010609060101010101" charset="-122"/>
                          <a:ea typeface="黑体" panose="02010609060101010101" charset="-122"/>
                          <a:sym typeface="+mn-ea"/>
                        </a:rPr>
                        <a:t>到东非的索马里；</a:t>
                      </a:r>
                      <a:endParaRPr lang="zh-CN" sz="1800">
                        <a:solidFill>
                          <a:srgbClr val="000000"/>
                        </a:solidFill>
                        <a:latin typeface="黑体" panose="02010609060101010101" charset="-122"/>
                        <a:ea typeface="黑体" panose="02010609060101010101" charset="-122"/>
                        <a:sym typeface="+mn-ea"/>
                      </a:endParaRPr>
                    </a:p>
                    <a:p>
                      <a:pPr marL="0" lvl="0" indent="0" algn="l">
                        <a:lnSpc>
                          <a:spcPct val="100000"/>
                        </a:lnSpc>
                        <a:spcAft>
                          <a:spcPct val="0"/>
                        </a:spcAft>
                        <a:buFontTx/>
                        <a:buNone/>
                      </a:pPr>
                      <a:r>
                        <a:rPr lang="zh-CN" sz="1800">
                          <a:solidFill>
                            <a:srgbClr val="0E13D8"/>
                          </a:solidFill>
                          <a:latin typeface="Calibri" panose="020F0502020204030204"/>
                          <a:ea typeface="黑体" panose="02010609060101010101" charset="-122"/>
                          <a:sym typeface="+mn-ea"/>
                        </a:rPr>
                        <a:t> ③</a:t>
                      </a:r>
                      <a:r>
                        <a:rPr lang="zh-CN" sz="1800">
                          <a:solidFill>
                            <a:srgbClr val="0E13D8"/>
                          </a:solidFill>
                          <a:latin typeface="黑体" panose="02010609060101010101" charset="-122"/>
                          <a:ea typeface="黑体" panose="02010609060101010101" charset="-122"/>
                          <a:sym typeface="+mn-ea"/>
                        </a:rPr>
                        <a:t>德国</a:t>
                      </a:r>
                      <a:r>
                        <a:rPr lang="zh-CN" sz="1800">
                          <a:solidFill>
                            <a:srgbClr val="000000"/>
                          </a:solidFill>
                          <a:latin typeface="黑体" panose="02010609060101010101" charset="-122"/>
                          <a:ea typeface="黑体" panose="02010609060101010101" charset="-122"/>
                          <a:sym typeface="+mn-ea"/>
                        </a:rPr>
                        <a:t>则希望在赤道两侧建立自己的殖民地。</a:t>
                      </a:r>
                      <a:endParaRPr lang="zh-CN" sz="1800">
                        <a:solidFill>
                          <a:srgbClr val="000000"/>
                        </a:solidFill>
                        <a:latin typeface="黑体" panose="02010609060101010101" charset="-122"/>
                        <a:ea typeface="黑体" panose="02010609060101010101" charset="-122"/>
                        <a:sym typeface="+mn-ea"/>
                      </a:endParaRPr>
                    </a:p>
                    <a:p>
                      <a:pPr marL="0" lvl="0" indent="0" algn="l">
                        <a:lnSpc>
                          <a:spcPct val="100000"/>
                        </a:lnSpc>
                        <a:spcAft>
                          <a:spcPct val="0"/>
                        </a:spcAft>
                        <a:buFontTx/>
                        <a:buNone/>
                      </a:pPr>
                      <a:r>
                        <a:rPr lang="en-US" sz="1800" b="1" kern="100">
                          <a:effectLst/>
                          <a:latin typeface="黑体" panose="02010609060101010101" charset="-122"/>
                          <a:ea typeface="黑体" panose="02010609060101010101" charset="-122"/>
                          <a:cs typeface="Times New Roman" panose="02020603050405020304" charset="0"/>
                          <a:sym typeface="+mn-ea"/>
                        </a:rPr>
                        <a:t>⑵</a:t>
                      </a:r>
                      <a:r>
                        <a:rPr lang="en-US" sz="1800" b="1" kern="100">
                          <a:effectLst/>
                          <a:latin typeface="Calibri" panose="020F0502020204030204"/>
                          <a:ea typeface="宋体" panose="02010600030101010101" pitchFamily="2" charset="-122"/>
                          <a:cs typeface="Times New Roman" panose="02020603050405020304" charset="0"/>
                          <a:sym typeface="+mn-ea"/>
                        </a:rPr>
                        <a:t>1884</a:t>
                      </a:r>
                      <a:r>
                        <a:rPr lang="zh-CN" sz="1800" b="1" kern="100">
                          <a:effectLst/>
                          <a:latin typeface="Calibri" panose="020F0502020204030204"/>
                          <a:ea typeface="宋体" panose="02010600030101010101" pitchFamily="2" charset="-122"/>
                          <a:cs typeface="Times New Roman" panose="02020603050405020304" charset="0"/>
                          <a:sym typeface="+mn-ea"/>
                        </a:rPr>
                        <a:t>年，欧洲列强召开柏林会议</a:t>
                      </a:r>
                      <a:endParaRPr lang="zh-CN" altLang="en-US" sz="1800" b="1">
                        <a:latin typeface="黑体" panose="02010609060101010101" charset="-122"/>
                        <a:ea typeface="黑体" panose="02010609060101010101" charset="-122"/>
                        <a:cs typeface="Times New Roman" panose="02020603050405020304"/>
                        <a:sym typeface="+mn-ea"/>
                      </a:endParaRPr>
                    </a:p>
                  </a:txBody>
                  <a:tcPr marL="109752" marR="109752" marT="54876" marB="54876" vert="horz"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422275">
                <a:tc vMerge="1">
                  <a:tcPr marL="109752" marR="109752" marT="54876" marB="54876"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wrap="square"/>
                    <a:lstStyle/>
                    <a:p>
                      <a:pPr marL="0" lvl="0" indent="0" algn="ctr">
                        <a:buNone/>
                      </a:pPr>
                      <a:r>
                        <a:rPr lang="en-US" altLang="zh-CN" sz="1800" b="1">
                          <a:solidFill>
                            <a:srgbClr val="000000"/>
                          </a:solidFill>
                          <a:ea typeface="Times New Roman" panose="02020603050405020304" charset="0"/>
                          <a:cs typeface="Times New Roman" panose="02020603050405020304" charset="0"/>
                          <a:sym typeface="+mn-ea"/>
                        </a:rPr>
                        <a:t>20</a:t>
                      </a:r>
                      <a:r>
                        <a:rPr lang="zh-CN" altLang="en-US" sz="1800" b="1">
                          <a:solidFill>
                            <a:srgbClr val="000000"/>
                          </a:solidFill>
                          <a:ea typeface="宋体" panose="02010600030101010101" pitchFamily="2" charset="-122"/>
                          <a:cs typeface="Times New Roman" panose="02020603050405020304" charset="0"/>
                          <a:sym typeface="+mn-ea"/>
                        </a:rPr>
                        <a:t>世纪初</a:t>
                      </a:r>
                      <a:endParaRPr lang="zh-CN" altLang="en-US" sz="1800" b="1">
                        <a:solidFill>
                          <a:srgbClr val="000000"/>
                        </a:solidFill>
                        <a:ea typeface="宋体" panose="02010600030101010101" pitchFamily="2" charset="-122"/>
                        <a:cs typeface="Times New Roman" panose="02020603050405020304" charset="0"/>
                        <a:sym typeface="+mn-ea"/>
                      </a:endParaRPr>
                    </a:p>
                  </a:txBody>
                  <a:tcPr marL="109752" marR="109752" marT="54876" marB="54876" vert="horz"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wrap="square"/>
                    <a:lstStyle/>
                    <a:p>
                      <a:pPr marL="0" lvl="0" indent="0" algn="ctr">
                        <a:buNone/>
                      </a:pPr>
                      <a:r>
                        <a:rPr lang="zh-CN" altLang="en-US" sz="1800" b="1">
                          <a:solidFill>
                            <a:srgbClr val="000000"/>
                          </a:solidFill>
                          <a:latin typeface="宋体" panose="02010600030101010101" pitchFamily="2" charset="-122"/>
                          <a:ea typeface="宋体" panose="02010600030101010101" pitchFamily="2" charset="-122"/>
                          <a:cs typeface="Times New Roman" panose="02020603050405020304" charset="0"/>
                          <a:sym typeface="+mn-ea"/>
                        </a:rPr>
                        <a:t>非洲大陆</a:t>
                      </a:r>
                      <a:endParaRPr lang="zh-CN" altLang="en-US" sz="1800" b="1">
                        <a:solidFill>
                          <a:srgbClr val="000000"/>
                        </a:solidFill>
                        <a:latin typeface="宋体" panose="02010600030101010101" pitchFamily="2" charset="-122"/>
                        <a:ea typeface="宋体" panose="02010600030101010101" pitchFamily="2" charset="-122"/>
                        <a:cs typeface="Times New Roman" panose="02020603050405020304" charset="0"/>
                        <a:sym typeface="+mn-ea"/>
                      </a:endParaRPr>
                    </a:p>
                  </a:txBody>
                  <a:tcPr marL="109752" marR="109752" marT="54876" marB="54876" vert="horz" anchor="ctr">
                    <a:lnL w="12700" cap="flat" cmpd="sng" algn="ctr">
                      <a:solidFill>
                        <a:schemeClr val="tx1"/>
                      </a:solidFill>
                      <a:prstDash val="solid"/>
                      <a:roun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wrap="square"/>
                    <a:lstStyle>
                      <a:lvl1pPr marL="171450" lvl="0"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2800" b="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1pPr>
                      <a:lvl2pPr marL="514350" lvl="1"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tabLst>
                          <a:tab pos="1207135" algn="l"/>
                        </a:tabLst>
                        <a:defRPr sz="24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2pPr>
                      <a:lvl3pPr marL="857250" lvl="2"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20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3pPr>
                      <a:lvl4pPr marL="1200150" lvl="3"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18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4pPr>
                      <a:lvl5pPr marL="1543050" lvl="4" indent="-171450" algn="l" defTabSz="685800" rtl="0" eaLnBrk="1" fontAlgn="auto" latinLnBrk="0" hangingPunct="1">
                        <a:lnSpc>
                          <a:spcPct val="130000"/>
                        </a:lnSpc>
                        <a:spcBef>
                          <a:spcPct val="0"/>
                        </a:spcBef>
                        <a:spcAft>
                          <a:spcPts val="1000"/>
                        </a:spcAft>
                        <a:buClrTx/>
                        <a:buSzTx/>
                        <a:buFont typeface="Arial" panose="020B0604020202020204" pitchFamily="34" charset="0"/>
                        <a:buChar char="•"/>
                        <a:defRPr sz="1800" u="none" strike="noStrike" kern="1200" cap="none" spc="150" normalizeH="0" baseline="0">
                          <a:solidFill>
                            <a:schemeClr val="tx1"/>
                          </a:solidFill>
                          <a:uFillTx/>
                          <a:latin typeface="宋体" panose="02010600030101010101" pitchFamily="2" charset="-122"/>
                          <a:ea typeface="宋体" panose="02010600030101010101" pitchFamily="2" charset="-122"/>
                          <a:cs typeface="+mn-cs"/>
                        </a:defRPr>
                      </a:lvl5pPr>
                    </a:lstStyle>
                    <a:p>
                      <a:pPr marL="0" lvl="0" indent="0" algn="l">
                        <a:lnSpc>
                          <a:spcPct val="100000"/>
                        </a:lnSpc>
                        <a:spcAft>
                          <a:spcPct val="0"/>
                        </a:spcAft>
                        <a:buFontTx/>
                        <a:buNone/>
                      </a:pPr>
                      <a:r>
                        <a:rPr lang="zh-CN" sz="1800">
                          <a:solidFill>
                            <a:srgbClr val="231F20"/>
                          </a:solidFill>
                          <a:latin typeface="黑体" panose="02010609060101010101" charset="-122"/>
                          <a:ea typeface="黑体" panose="02010609060101010101" charset="-122"/>
                          <a:cs typeface="黑体" panose="02010609060101010101" charset="-122"/>
                          <a:sym typeface="+mn-ea"/>
                        </a:rPr>
                        <a:t>侵占了几乎整个非洲。</a:t>
                      </a:r>
                      <a:endParaRPr lang="zh-CN" altLang="en-US" sz="1800" b="1">
                        <a:cs typeface="Times New Roman" panose="02020603050405020304"/>
                        <a:sym typeface="+mn-ea"/>
                      </a:endParaRPr>
                    </a:p>
                  </a:txBody>
                  <a:tcPr marL="109752" marR="109752" marT="54876" marB="54876" vert="horz"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6" name="文本框 5"/>
          <p:cNvSpPr txBox="1"/>
          <p:nvPr/>
        </p:nvSpPr>
        <p:spPr>
          <a:xfrm>
            <a:off x="912495" y="264160"/>
            <a:ext cx="4726305" cy="462915"/>
          </a:xfrm>
          <a:prstGeom prst="rect">
            <a:avLst/>
          </a:prstGeom>
          <a:gradFill>
            <a:gsLst>
              <a:gs pos="100000">
                <a:srgbClr val="FBFB11"/>
              </a:gs>
              <a:gs pos="100000">
                <a:srgbClr val="838309"/>
              </a:gs>
            </a:gsLst>
            <a:lin ang="0" scaled="0"/>
          </a:gradFill>
        </p:spPr>
        <p:txBody>
          <a:bodyPr wrap="square" rtlCol="0" anchor="t">
            <a:spAutoFit/>
          </a:bodyPr>
          <a:lstStyle/>
          <a:p>
            <a:pPr>
              <a:lnSpc>
                <a:spcPct val="110000"/>
              </a:lnSpc>
              <a:spcBef>
                <a:spcPct val="0"/>
              </a:spcBef>
              <a:spcAft>
                <a:spcPct val="0"/>
              </a:spcAft>
            </a:pPr>
            <a:r>
              <a:rPr lang="zh-CN" altLang="en-US" sz="2200">
                <a:latin typeface="楷体" panose="02010609060101010101" charset="-122"/>
                <a:ea typeface="楷体" panose="02010609060101010101" charset="-122"/>
                <a:cs typeface="楷体" panose="02010609060101010101" charset="-122"/>
              </a:rPr>
              <a:t>【</a:t>
            </a:r>
            <a:r>
              <a:rPr lang="zh-CN" altLang="en-US" sz="2200">
                <a:solidFill>
                  <a:srgbClr val="FF0000"/>
                </a:solidFill>
                <a:latin typeface="楷体" panose="02010609060101010101" charset="-122"/>
                <a:ea typeface="楷体" panose="02010609060101010101" charset="-122"/>
                <a:cs typeface="楷体" panose="02010609060101010101" charset="-122"/>
              </a:rPr>
              <a:t>知识小结</a:t>
            </a:r>
            <a:r>
              <a:rPr lang="zh-CN" altLang="en-US" sz="2200">
                <a:latin typeface="楷体" panose="02010609060101010101" charset="-122"/>
                <a:ea typeface="楷体" panose="02010609060101010101" charset="-122"/>
                <a:cs typeface="楷体" panose="02010609060101010101" charset="-122"/>
              </a:rPr>
              <a:t>】列强对非洲的侵略</a:t>
            </a:r>
            <a:endParaRPr lang="zh-CN" altLang="en-US" sz="2200">
              <a:latin typeface="楷体" panose="02010609060101010101" charset="-122"/>
              <a:ea typeface="楷体" panose="02010609060101010101" charset="-122"/>
              <a:cs typeface="楷体" panose="02010609060101010101" charset="-122"/>
            </a:endParaRPr>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custDataLst>
              <p:tags r:id="rId1"/>
            </p:custDataLst>
          </p:nvPr>
        </p:nvGraphicFramePr>
        <p:xfrm>
          <a:off x="679450" y="802640"/>
          <a:ext cx="11045825" cy="5320665"/>
        </p:xfrm>
        <a:graphic>
          <a:graphicData uri="http://schemas.openxmlformats.org/drawingml/2006/table">
            <a:tbl>
              <a:tblPr firstRow="1" firstCol="1" bandRow="1"/>
              <a:tblGrid>
                <a:gridCol w="1833245"/>
                <a:gridCol w="3512185"/>
                <a:gridCol w="5700395"/>
              </a:tblGrid>
              <a:tr h="443230">
                <a:tc>
                  <a:txBody>
                    <a:bodyPr wrap="square"/>
                    <a:lstStyle/>
                    <a:p>
                      <a:pPr algn="ctr" fontAlgn="auto">
                        <a:lnSpc>
                          <a:spcPct val="120000"/>
                        </a:lnSpc>
                        <a:spcAft>
                          <a:spcPct val="0"/>
                        </a:spcAft>
                      </a:pPr>
                      <a:r>
                        <a:rPr lang="zh-CN" sz="2400" b="1" kern="100">
                          <a:solidFill>
                            <a:srgbClr val="000000"/>
                          </a:solidFill>
                          <a:effectLst/>
                          <a:latin typeface="Calibri" panose="020F0502020204030204"/>
                          <a:ea typeface="宋体" panose="02010600030101010101" pitchFamily="2" charset="-122"/>
                          <a:cs typeface="Times New Roman" panose="02020603050405020304" charset="0"/>
                        </a:rPr>
                        <a:t>历史阶段</a:t>
                      </a:r>
                      <a:endParaRPr lang="zh-CN" sz="2400" kern="100">
                        <a:effectLst/>
                        <a:latin typeface="Calibri" panose="020F0502020204030204"/>
                        <a:ea typeface="宋体" panose="02010600030101010101" pitchFamily="2" charset="-122"/>
                        <a:cs typeface="Times New Roman" panose="02020603050405020304" charset="0"/>
                      </a:endParaRPr>
                    </a:p>
                  </a:txBody>
                  <a:tcPr marL="68580" marR="68580"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algn="ctr" fontAlgn="auto">
                        <a:lnSpc>
                          <a:spcPct val="120000"/>
                        </a:lnSpc>
                        <a:spcAft>
                          <a:spcPct val="0"/>
                        </a:spcAft>
                      </a:pPr>
                      <a:r>
                        <a:rPr lang="zh-CN" sz="2400" b="1" kern="100">
                          <a:solidFill>
                            <a:srgbClr val="000000"/>
                          </a:solidFill>
                          <a:effectLst/>
                          <a:latin typeface="Calibri" panose="020F0502020204030204"/>
                          <a:ea typeface="宋体" panose="02010600030101010101" pitchFamily="2" charset="-122"/>
                          <a:cs typeface="Times New Roman" panose="02020603050405020304" charset="0"/>
                        </a:rPr>
                        <a:t>侵略非洲的特征</a:t>
                      </a:r>
                      <a:endParaRPr lang="zh-CN" sz="2400" kern="100">
                        <a:effectLst/>
                        <a:latin typeface="Calibri" panose="020F0502020204030204"/>
                        <a:ea typeface="宋体" panose="02010600030101010101" pitchFamily="2" charset="-122"/>
                        <a:cs typeface="Times New Roman" panose="02020603050405020304" charset="0"/>
                      </a:endParaRPr>
                    </a:p>
                  </a:txBody>
                  <a:tcPr marL="68580" marR="68580"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algn="ctr" fontAlgn="auto">
                        <a:lnSpc>
                          <a:spcPct val="120000"/>
                        </a:lnSpc>
                        <a:spcAft>
                          <a:spcPct val="0"/>
                        </a:spcAft>
                      </a:pPr>
                      <a:r>
                        <a:rPr lang="zh-CN" sz="2400" b="1" kern="100">
                          <a:solidFill>
                            <a:srgbClr val="000000"/>
                          </a:solidFill>
                          <a:effectLst/>
                          <a:latin typeface="Calibri" panose="020F0502020204030204"/>
                          <a:ea typeface="宋体" panose="02010600030101010101" pitchFamily="2" charset="-122"/>
                          <a:cs typeface="Times New Roman" panose="02020603050405020304" charset="0"/>
                        </a:rPr>
                        <a:t>主要史实</a:t>
                      </a:r>
                      <a:endParaRPr lang="zh-CN" sz="2400" kern="100">
                        <a:effectLst/>
                        <a:latin typeface="Calibri" panose="020F0502020204030204"/>
                        <a:ea typeface="宋体" panose="02010600030101010101" pitchFamily="2" charset="-122"/>
                        <a:cs typeface="Times New Roman" panose="02020603050405020304" charset="0"/>
                      </a:endParaRPr>
                    </a:p>
                  </a:txBody>
                  <a:tcPr marL="68580" marR="68580"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86460">
                <a:tc>
                  <a:txBody>
                    <a:bodyPr wrap="square"/>
                    <a:lstStyle/>
                    <a:p>
                      <a:pPr algn="ctr" fontAlgn="auto">
                        <a:lnSpc>
                          <a:spcPct val="120000"/>
                        </a:lnSpc>
                        <a:spcAft>
                          <a:spcPct val="0"/>
                        </a:spcAft>
                      </a:pPr>
                      <a:r>
                        <a:rPr lang="zh-CN" sz="2400" b="1" kern="100">
                          <a:solidFill>
                            <a:srgbClr val="000000"/>
                          </a:solidFill>
                          <a:effectLst/>
                          <a:latin typeface="Calibri" panose="020F0502020204030204"/>
                          <a:ea typeface="宋体" panose="02010600030101010101" pitchFamily="2" charset="-122"/>
                          <a:cs typeface="Times New Roman" panose="02020603050405020304" charset="0"/>
                        </a:rPr>
                        <a:t>工场手工业时代</a:t>
                      </a:r>
                      <a:endParaRPr lang="zh-CN" sz="2400" kern="100">
                        <a:effectLst/>
                        <a:latin typeface="Calibri" panose="020F0502020204030204"/>
                        <a:ea typeface="宋体" panose="02010600030101010101" pitchFamily="2" charset="-122"/>
                        <a:cs typeface="Times New Roman" panose="02020603050405020304" charset="0"/>
                      </a:endParaRPr>
                    </a:p>
                  </a:txBody>
                  <a:tcPr marL="68580" marR="68580"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algn="just" fontAlgn="auto">
                        <a:lnSpc>
                          <a:spcPct val="120000"/>
                        </a:lnSpc>
                        <a:spcAft>
                          <a:spcPct val="0"/>
                        </a:spcAft>
                      </a:pPr>
                      <a:r>
                        <a:rPr lang="zh-CN" sz="2400" b="1" kern="100">
                          <a:solidFill>
                            <a:schemeClr val="tx1"/>
                          </a:solidFill>
                          <a:effectLst/>
                          <a:latin typeface="Calibri" panose="020F0502020204030204"/>
                          <a:ea typeface="宋体" panose="02010600030101010101" pitchFamily="2" charset="-122"/>
                          <a:cs typeface="Times New Roman" panose="02020603050405020304" charset="0"/>
                        </a:rPr>
                        <a:t>大多局限在</a:t>
                      </a:r>
                      <a:r>
                        <a:rPr lang="zh-CN" sz="2400" b="1" kern="100">
                          <a:solidFill>
                            <a:srgbClr val="0E13D8"/>
                          </a:solidFill>
                          <a:effectLst/>
                          <a:latin typeface="Calibri" panose="020F0502020204030204"/>
                          <a:ea typeface="宋体" panose="02010600030101010101" pitchFamily="2" charset="-122"/>
                          <a:cs typeface="Times New Roman" panose="02020603050405020304" charset="0"/>
                        </a:rPr>
                        <a:t>沿海</a:t>
                      </a:r>
                      <a:r>
                        <a:rPr lang="zh-CN" sz="2400" b="1" kern="100">
                          <a:solidFill>
                            <a:schemeClr val="tx1"/>
                          </a:solidFill>
                          <a:effectLst/>
                          <a:latin typeface="Calibri" panose="020F0502020204030204"/>
                          <a:ea typeface="宋体" panose="02010600030101010101" pitchFamily="2" charset="-122"/>
                          <a:cs typeface="Times New Roman" panose="02020603050405020304" charset="0"/>
                        </a:rPr>
                        <a:t>地区</a:t>
                      </a:r>
                      <a:endParaRPr lang="zh-CN" sz="2400" b="1" kern="100">
                        <a:solidFill>
                          <a:schemeClr val="tx1"/>
                        </a:solidFill>
                        <a:effectLst/>
                        <a:latin typeface="Calibri" panose="020F0502020204030204"/>
                        <a:ea typeface="宋体" panose="02010600030101010101" pitchFamily="2" charset="-122"/>
                        <a:cs typeface="Times New Roman" panose="02020603050405020304" charset="0"/>
                      </a:endParaRPr>
                    </a:p>
                  </a:txBody>
                  <a:tcPr marL="68580" marR="68580"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algn="just" fontAlgn="auto">
                        <a:lnSpc>
                          <a:spcPct val="120000"/>
                        </a:lnSpc>
                        <a:spcAft>
                          <a:spcPct val="0"/>
                        </a:spcAft>
                      </a:pPr>
                      <a:r>
                        <a:rPr lang="zh-CN" sz="2400" b="1" kern="100">
                          <a:solidFill>
                            <a:schemeClr val="tx1"/>
                          </a:solidFill>
                          <a:effectLst/>
                          <a:latin typeface="Calibri" panose="020F0502020204030204"/>
                          <a:ea typeface="宋体" panose="02010600030101010101" pitchFamily="2" charset="-122"/>
                          <a:cs typeface="Times New Roman" panose="02020603050405020304" charset="0"/>
                        </a:rPr>
                        <a:t>在西非、中非和南非占领重要港口和城镇，持续进行奴隶贸易。</a:t>
                      </a:r>
                      <a:endParaRPr lang="zh-CN" sz="2400" b="1" kern="100">
                        <a:solidFill>
                          <a:schemeClr val="tx1"/>
                        </a:solidFill>
                        <a:effectLst/>
                        <a:latin typeface="Calibri" panose="020F0502020204030204"/>
                        <a:ea typeface="宋体" panose="02010600030101010101" pitchFamily="2" charset="-122"/>
                        <a:cs typeface="Times New Roman" panose="02020603050405020304" charset="0"/>
                      </a:endParaRPr>
                    </a:p>
                  </a:txBody>
                  <a:tcPr marL="68580" marR="68580"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17420">
                <a:tc>
                  <a:txBody>
                    <a:bodyPr wrap="square"/>
                    <a:lstStyle/>
                    <a:p>
                      <a:pPr algn="ctr" fontAlgn="auto">
                        <a:lnSpc>
                          <a:spcPct val="120000"/>
                        </a:lnSpc>
                        <a:spcAft>
                          <a:spcPct val="0"/>
                        </a:spcAft>
                      </a:pPr>
                      <a:r>
                        <a:rPr lang="en-US" sz="2400" b="1" kern="100">
                          <a:solidFill>
                            <a:srgbClr val="000000"/>
                          </a:solidFill>
                          <a:effectLst/>
                          <a:latin typeface="宋体" panose="02010600030101010101" pitchFamily="2" charset="-122"/>
                          <a:ea typeface="宋体" panose="02010600030101010101" pitchFamily="2" charset="-122"/>
                          <a:cs typeface="Times New Roman" panose="02020603050405020304" charset="0"/>
                        </a:rPr>
                        <a:t> </a:t>
                      </a:r>
                      <a:r>
                        <a:rPr lang="zh-CN" sz="2400" b="1" kern="100">
                          <a:solidFill>
                            <a:srgbClr val="000000"/>
                          </a:solidFill>
                          <a:effectLst/>
                          <a:latin typeface="Calibri" panose="020F0502020204030204"/>
                          <a:ea typeface="宋体" panose="02010600030101010101" pitchFamily="2" charset="-122"/>
                          <a:cs typeface="Times New Roman" panose="02020603050405020304" charset="0"/>
                        </a:rPr>
                        <a:t>蒸汽时代</a:t>
                      </a:r>
                      <a:endParaRPr lang="zh-CN" sz="2400" kern="100">
                        <a:effectLst/>
                        <a:latin typeface="Calibri" panose="020F0502020204030204"/>
                        <a:ea typeface="宋体" panose="02010600030101010101" pitchFamily="2" charset="-122"/>
                        <a:cs typeface="Times New Roman" panose="02020603050405020304" charset="0"/>
                      </a:endParaRPr>
                    </a:p>
                  </a:txBody>
                  <a:tcPr marL="68580" marR="68580"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algn="just" fontAlgn="auto">
                        <a:lnSpc>
                          <a:spcPct val="120000"/>
                        </a:lnSpc>
                        <a:spcAft>
                          <a:spcPct val="0"/>
                        </a:spcAft>
                      </a:pPr>
                      <a:r>
                        <a:rPr lang="zh-CN" sz="2400" b="1" kern="100">
                          <a:solidFill>
                            <a:schemeClr val="tx1"/>
                          </a:solidFill>
                          <a:effectLst/>
                          <a:latin typeface="Calibri" panose="020F0502020204030204"/>
                          <a:ea typeface="宋体" panose="02010600030101010101" pitchFamily="2" charset="-122"/>
                          <a:cs typeface="Times New Roman" panose="02020603050405020304" charset="0"/>
                        </a:rPr>
                        <a:t>①逐步放弃奴隶贸易，转而</a:t>
                      </a:r>
                      <a:r>
                        <a:rPr lang="zh-CN" sz="2400" b="1" kern="100">
                          <a:solidFill>
                            <a:srgbClr val="0E13D8"/>
                          </a:solidFill>
                          <a:effectLst/>
                          <a:latin typeface="Calibri" panose="020F0502020204030204"/>
                          <a:ea typeface="宋体" panose="02010600030101010101" pitchFamily="2" charset="-122"/>
                          <a:cs typeface="Times New Roman" panose="02020603050405020304" charset="0"/>
                        </a:rPr>
                        <a:t>全方面</a:t>
                      </a:r>
                      <a:r>
                        <a:rPr lang="zh-CN" sz="2400" b="1" kern="100">
                          <a:solidFill>
                            <a:schemeClr val="tx1"/>
                          </a:solidFill>
                          <a:effectLst/>
                          <a:latin typeface="Calibri" panose="020F0502020204030204"/>
                          <a:ea typeface="宋体" panose="02010600030101010101" pitchFamily="2" charset="-122"/>
                          <a:cs typeface="Times New Roman" panose="02020603050405020304" charset="0"/>
                        </a:rPr>
                        <a:t>进行殖民入侵；</a:t>
                      </a:r>
                      <a:endParaRPr lang="zh-CN" sz="2400" b="1" kern="100">
                        <a:solidFill>
                          <a:schemeClr val="tx1"/>
                        </a:solidFill>
                        <a:effectLst/>
                        <a:latin typeface="Calibri" panose="020F0502020204030204"/>
                        <a:ea typeface="宋体" panose="02010600030101010101" pitchFamily="2" charset="-122"/>
                        <a:cs typeface="Times New Roman" panose="02020603050405020304" charset="0"/>
                      </a:endParaRPr>
                    </a:p>
                    <a:p>
                      <a:pPr algn="just" fontAlgn="auto">
                        <a:lnSpc>
                          <a:spcPct val="120000"/>
                        </a:lnSpc>
                        <a:spcAft>
                          <a:spcPct val="0"/>
                        </a:spcAft>
                      </a:pPr>
                      <a:r>
                        <a:rPr lang="zh-CN" sz="2400" b="1" kern="100">
                          <a:solidFill>
                            <a:schemeClr val="tx1"/>
                          </a:solidFill>
                          <a:effectLst/>
                          <a:latin typeface="Calibri" panose="020F0502020204030204"/>
                          <a:ea typeface="宋体" panose="02010600030101010101" pitchFamily="2" charset="-122"/>
                          <a:cs typeface="Times New Roman" panose="02020603050405020304" charset="0"/>
                        </a:rPr>
                        <a:t>②欧洲探险者深入</a:t>
                      </a:r>
                      <a:r>
                        <a:rPr lang="zh-CN" sz="2400" b="1" kern="100">
                          <a:solidFill>
                            <a:srgbClr val="0E13D8"/>
                          </a:solidFill>
                          <a:effectLst/>
                          <a:latin typeface="Calibri" panose="020F0502020204030204"/>
                          <a:ea typeface="宋体" panose="02010600030101010101" pitchFamily="2" charset="-122"/>
                          <a:cs typeface="Times New Roman" panose="02020603050405020304" charset="0"/>
                        </a:rPr>
                        <a:t>非洲腹地探险</a:t>
                      </a:r>
                      <a:r>
                        <a:rPr lang="zh-CN" sz="2400" b="1" kern="100">
                          <a:solidFill>
                            <a:schemeClr val="tx1"/>
                          </a:solidFill>
                          <a:effectLst/>
                          <a:latin typeface="Calibri" panose="020F0502020204030204"/>
                          <a:ea typeface="宋体" panose="02010600030101010101" pitchFamily="2" charset="-122"/>
                          <a:cs typeface="Times New Roman" panose="02020603050405020304" charset="0"/>
                        </a:rPr>
                        <a:t>。</a:t>
                      </a:r>
                      <a:endParaRPr lang="zh-CN" sz="2400" b="1" kern="100">
                        <a:solidFill>
                          <a:schemeClr val="tx1"/>
                        </a:solidFill>
                        <a:effectLst/>
                        <a:latin typeface="Calibri" panose="020F0502020204030204"/>
                        <a:ea typeface="宋体" panose="02010600030101010101" pitchFamily="2" charset="-122"/>
                        <a:cs typeface="Times New Roman" panose="02020603050405020304" charset="0"/>
                      </a:endParaRPr>
                    </a:p>
                  </a:txBody>
                  <a:tcPr marL="68580" marR="68580"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algn="just" fontAlgn="auto">
                        <a:lnSpc>
                          <a:spcPct val="120000"/>
                        </a:lnSpc>
                        <a:spcAft>
                          <a:spcPct val="0"/>
                        </a:spcAft>
                      </a:pPr>
                      <a:r>
                        <a:rPr lang="zh-CN" sz="2400" b="1" kern="100">
                          <a:solidFill>
                            <a:schemeClr val="tx1"/>
                          </a:solidFill>
                          <a:effectLst/>
                          <a:latin typeface="Calibri" panose="020F0502020204030204"/>
                          <a:ea typeface="宋体" panose="02010600030101010101" pitchFamily="2" charset="-122"/>
                          <a:cs typeface="Times New Roman" panose="02020603050405020304" charset="0"/>
                        </a:rPr>
                        <a:t>①英法争夺埃及和苏伊士运河； </a:t>
                      </a:r>
                      <a:endParaRPr lang="zh-CN" sz="2400" b="1" kern="100">
                        <a:solidFill>
                          <a:schemeClr val="tx1"/>
                        </a:solidFill>
                        <a:effectLst/>
                        <a:latin typeface="Calibri" panose="020F0502020204030204"/>
                        <a:ea typeface="宋体" panose="02010600030101010101" pitchFamily="2" charset="-122"/>
                        <a:cs typeface="Times New Roman" panose="02020603050405020304" charset="0"/>
                      </a:endParaRPr>
                    </a:p>
                    <a:p>
                      <a:pPr algn="just" fontAlgn="auto">
                        <a:lnSpc>
                          <a:spcPct val="120000"/>
                        </a:lnSpc>
                        <a:spcAft>
                          <a:spcPct val="0"/>
                        </a:spcAft>
                      </a:pPr>
                      <a:r>
                        <a:rPr lang="zh-CN" sz="2400" b="1" kern="100">
                          <a:solidFill>
                            <a:schemeClr val="tx1"/>
                          </a:solidFill>
                          <a:effectLst/>
                          <a:latin typeface="Calibri" panose="020F0502020204030204"/>
                          <a:ea typeface="宋体" panose="02010600030101010101" pitchFamily="2" charset="-122"/>
                          <a:cs typeface="Times New Roman" panose="02020603050405020304" charset="0"/>
                        </a:rPr>
                        <a:t>②英国侵占埃及和苏丹；</a:t>
                      </a:r>
                      <a:endParaRPr lang="zh-CN" sz="2400" b="1" kern="100">
                        <a:solidFill>
                          <a:schemeClr val="tx1"/>
                        </a:solidFill>
                        <a:effectLst/>
                        <a:latin typeface="Calibri" panose="020F0502020204030204"/>
                        <a:ea typeface="宋体" panose="02010600030101010101" pitchFamily="2" charset="-122"/>
                        <a:cs typeface="Times New Roman" panose="02020603050405020304" charset="0"/>
                      </a:endParaRPr>
                    </a:p>
                    <a:p>
                      <a:pPr algn="just" fontAlgn="auto">
                        <a:lnSpc>
                          <a:spcPct val="120000"/>
                        </a:lnSpc>
                        <a:spcAft>
                          <a:spcPct val="0"/>
                        </a:spcAft>
                      </a:pPr>
                      <a:r>
                        <a:rPr lang="zh-CN" sz="2400" b="1" kern="100">
                          <a:solidFill>
                            <a:schemeClr val="tx1"/>
                          </a:solidFill>
                          <a:effectLst/>
                          <a:latin typeface="Calibri" panose="020F0502020204030204"/>
                          <a:ea typeface="宋体" panose="02010600030101010101" pitchFamily="2" charset="-122"/>
                          <a:cs typeface="Times New Roman" panose="02020603050405020304" charset="0"/>
                        </a:rPr>
                        <a:t>③法国入侵阿尔及利亚，并向</a:t>
                      </a:r>
                      <a:r>
                        <a:rPr lang="zh-CN" sz="2400" b="1" kern="100" smtClean="0">
                          <a:solidFill>
                            <a:schemeClr val="tx1"/>
                          </a:solidFill>
                          <a:effectLst/>
                          <a:latin typeface="Calibri" panose="020F0502020204030204"/>
                          <a:ea typeface="宋体" panose="02010600030101010101" pitchFamily="2" charset="-122"/>
                          <a:cs typeface="Times New Roman" panose="02020603050405020304" charset="0"/>
                        </a:rPr>
                        <a:t>突</a:t>
                      </a:r>
                      <a:endParaRPr lang="en-US" altLang="zh-CN" sz="2400" b="1" kern="100" smtClean="0">
                        <a:solidFill>
                          <a:schemeClr val="tx1"/>
                        </a:solidFill>
                        <a:effectLst/>
                        <a:latin typeface="Calibri" panose="020F0502020204030204"/>
                        <a:ea typeface="宋体" panose="02010600030101010101" pitchFamily="2" charset="-122"/>
                        <a:cs typeface="Times New Roman" panose="02020603050405020304"/>
                      </a:endParaRPr>
                    </a:p>
                    <a:p>
                      <a:pPr algn="just" fontAlgn="auto">
                        <a:lnSpc>
                          <a:spcPct val="120000"/>
                        </a:lnSpc>
                        <a:spcAft>
                          <a:spcPct val="0"/>
                        </a:spcAft>
                      </a:pPr>
                      <a:r>
                        <a:rPr lang="en-US" altLang="zh-CN" sz="2400" b="1" kern="100" smtClean="0">
                          <a:solidFill>
                            <a:schemeClr val="tx1"/>
                          </a:solidFill>
                          <a:effectLst/>
                          <a:latin typeface="Calibri" panose="020F0502020204030204"/>
                          <a:ea typeface="宋体" panose="02010600030101010101" pitchFamily="2" charset="-122"/>
                          <a:cs typeface="Times New Roman" panose="02020603050405020304" charset="0"/>
                        </a:rPr>
                        <a:t>     </a:t>
                      </a:r>
                      <a:r>
                        <a:rPr lang="zh-CN" sz="2400" b="1" kern="100" smtClean="0">
                          <a:solidFill>
                            <a:schemeClr val="tx1"/>
                          </a:solidFill>
                          <a:effectLst/>
                          <a:latin typeface="Calibri" panose="020F0502020204030204"/>
                          <a:ea typeface="宋体" panose="02010600030101010101" pitchFamily="2" charset="-122"/>
                          <a:cs typeface="Times New Roman" panose="02020603050405020304" charset="0"/>
                        </a:rPr>
                        <a:t>尼斯和</a:t>
                      </a:r>
                      <a:r>
                        <a:rPr lang="zh-CN" sz="2400" b="1" kern="100">
                          <a:solidFill>
                            <a:schemeClr val="tx1"/>
                          </a:solidFill>
                          <a:effectLst/>
                          <a:latin typeface="Calibri" panose="020F0502020204030204"/>
                          <a:ea typeface="宋体" panose="02010600030101010101" pitchFamily="2" charset="-122"/>
                          <a:cs typeface="Times New Roman" panose="02020603050405020304" charset="0"/>
                        </a:rPr>
                        <a:t>摩洛哥扩张。</a:t>
                      </a:r>
                      <a:endParaRPr lang="zh-CN" sz="2400" b="1" kern="100">
                        <a:solidFill>
                          <a:schemeClr val="tx1"/>
                        </a:solidFill>
                        <a:effectLst/>
                        <a:latin typeface="Calibri" panose="020F0502020204030204"/>
                        <a:ea typeface="宋体" panose="02010600030101010101" pitchFamily="2" charset="-122"/>
                        <a:cs typeface="Times New Roman" panose="02020603050405020304" charset="0"/>
                      </a:endParaRPr>
                    </a:p>
                  </a:txBody>
                  <a:tcPr marL="68580" marR="68580"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73555">
                <a:tc>
                  <a:txBody>
                    <a:bodyPr wrap="square"/>
                    <a:lstStyle/>
                    <a:p>
                      <a:pPr algn="ctr" fontAlgn="auto">
                        <a:lnSpc>
                          <a:spcPct val="120000"/>
                        </a:lnSpc>
                        <a:spcAft>
                          <a:spcPct val="0"/>
                        </a:spcAft>
                      </a:pPr>
                      <a:r>
                        <a:rPr lang="en-US" sz="2400" b="1" kern="100">
                          <a:solidFill>
                            <a:srgbClr val="000000"/>
                          </a:solidFill>
                          <a:effectLst/>
                          <a:latin typeface="宋体" panose="02010600030101010101" pitchFamily="2" charset="-122"/>
                          <a:ea typeface="宋体" panose="02010600030101010101" pitchFamily="2" charset="-122"/>
                          <a:cs typeface="Times New Roman" panose="02020603050405020304" charset="0"/>
                        </a:rPr>
                        <a:t> </a:t>
                      </a:r>
                      <a:r>
                        <a:rPr lang="zh-CN" sz="2400" b="1" kern="100">
                          <a:solidFill>
                            <a:srgbClr val="000000"/>
                          </a:solidFill>
                          <a:effectLst/>
                          <a:latin typeface="Calibri" panose="020F0502020204030204"/>
                          <a:ea typeface="宋体" panose="02010600030101010101" pitchFamily="2" charset="-122"/>
                          <a:cs typeface="Times New Roman" panose="02020603050405020304" charset="0"/>
                        </a:rPr>
                        <a:t>电气时代</a:t>
                      </a:r>
                      <a:endParaRPr lang="zh-CN" sz="2400" kern="100">
                        <a:effectLst/>
                        <a:latin typeface="Calibri" panose="020F0502020204030204"/>
                        <a:ea typeface="宋体" panose="02010600030101010101" pitchFamily="2" charset="-122"/>
                        <a:cs typeface="Times New Roman" panose="02020603050405020304"/>
                      </a:endParaRPr>
                    </a:p>
                  </a:txBody>
                  <a:tcPr marL="68580" marR="68580"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algn="just" fontAlgn="auto">
                        <a:lnSpc>
                          <a:spcPct val="120000"/>
                        </a:lnSpc>
                        <a:spcAft>
                          <a:spcPct val="0"/>
                        </a:spcAft>
                      </a:pPr>
                      <a:r>
                        <a:rPr lang="zh-CN" sz="2400" b="1" kern="100">
                          <a:solidFill>
                            <a:schemeClr val="tx1"/>
                          </a:solidFill>
                          <a:effectLst/>
                          <a:latin typeface="Calibri" panose="020F0502020204030204"/>
                          <a:ea typeface="宋体" panose="02010600030101010101" pitchFamily="2" charset="-122"/>
                          <a:cs typeface="Times New Roman" panose="02020603050405020304" charset="0"/>
                        </a:rPr>
                        <a:t>欧洲列强瓜分非洲的速度</a:t>
                      </a:r>
                      <a:r>
                        <a:rPr lang="zh-CN" sz="2400" b="1" kern="100">
                          <a:solidFill>
                            <a:srgbClr val="0E13D8"/>
                          </a:solidFill>
                          <a:effectLst/>
                          <a:latin typeface="Calibri" panose="020F0502020204030204"/>
                          <a:ea typeface="宋体" panose="02010600030101010101" pitchFamily="2" charset="-122"/>
                          <a:cs typeface="Times New Roman" panose="02020603050405020304" charset="0"/>
                        </a:rPr>
                        <a:t>加快</a:t>
                      </a:r>
                      <a:r>
                        <a:rPr lang="zh-CN" sz="2400" b="1" kern="100">
                          <a:solidFill>
                            <a:schemeClr val="tx1"/>
                          </a:solidFill>
                          <a:effectLst/>
                          <a:latin typeface="Calibri" panose="020F0502020204030204"/>
                          <a:ea typeface="宋体" panose="02010600030101010101" pitchFamily="2" charset="-122"/>
                          <a:cs typeface="Times New Roman" panose="02020603050405020304" charset="0"/>
                        </a:rPr>
                        <a:t>，掀起瓜分非洲狂潮。</a:t>
                      </a:r>
                      <a:endParaRPr lang="zh-CN" sz="2400" b="1" kern="100">
                        <a:solidFill>
                          <a:schemeClr val="tx1"/>
                        </a:solidFill>
                        <a:effectLst/>
                        <a:latin typeface="Calibri" panose="020F0502020204030204"/>
                        <a:ea typeface="宋体" panose="02010600030101010101" pitchFamily="2" charset="-122"/>
                        <a:cs typeface="Times New Roman" panose="02020603050405020304" charset="0"/>
                      </a:endParaRPr>
                    </a:p>
                    <a:p>
                      <a:pPr algn="just" fontAlgn="auto">
                        <a:lnSpc>
                          <a:spcPct val="120000"/>
                        </a:lnSpc>
                        <a:spcAft>
                          <a:spcPct val="0"/>
                        </a:spcAft>
                      </a:pPr>
                      <a:r>
                        <a:rPr lang="en-US" sz="2400" b="1" kern="100">
                          <a:solidFill>
                            <a:schemeClr val="tx1"/>
                          </a:solidFill>
                          <a:effectLst/>
                          <a:latin typeface="宋体" panose="02010600030101010101" pitchFamily="2" charset="-122"/>
                          <a:ea typeface="宋体" panose="02010600030101010101" pitchFamily="2" charset="-122"/>
                          <a:cs typeface="Times New Roman" panose="02020603050405020304" charset="0"/>
                        </a:rPr>
                        <a:t> </a:t>
                      </a:r>
                      <a:endParaRPr lang="en-US" sz="2400" b="1" kern="100">
                        <a:solidFill>
                          <a:schemeClr val="tx1"/>
                        </a:solidFill>
                        <a:effectLst/>
                        <a:latin typeface="宋体" panose="02010600030101010101" pitchFamily="2" charset="-122"/>
                        <a:ea typeface="宋体" panose="02010600030101010101" pitchFamily="2" charset="-122"/>
                        <a:cs typeface="Times New Roman" panose="02020603050405020304" charset="0"/>
                      </a:endParaRPr>
                    </a:p>
                  </a:txBody>
                  <a:tcPr marL="68580" marR="68580"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algn="just" fontAlgn="auto">
                        <a:lnSpc>
                          <a:spcPct val="120000"/>
                        </a:lnSpc>
                        <a:spcAft>
                          <a:spcPct val="0"/>
                        </a:spcAft>
                      </a:pPr>
                      <a:r>
                        <a:rPr lang="zh-CN" sz="2400" b="1" kern="100">
                          <a:solidFill>
                            <a:schemeClr val="tx1"/>
                          </a:solidFill>
                          <a:effectLst/>
                          <a:latin typeface="Calibri" panose="020F0502020204030204"/>
                          <a:ea typeface="宋体" panose="02010600030101010101" pitchFamily="2" charset="-122"/>
                          <a:cs typeface="Times New Roman" panose="02020603050405020304" charset="0"/>
                        </a:rPr>
                        <a:t>①英法德各自制定侵略非洲的计划；</a:t>
                      </a:r>
                      <a:endParaRPr lang="zh-CN" sz="2400" b="1" kern="100">
                        <a:solidFill>
                          <a:schemeClr val="tx1"/>
                        </a:solidFill>
                        <a:effectLst/>
                        <a:latin typeface="Calibri" panose="020F0502020204030204"/>
                        <a:ea typeface="宋体" panose="02010600030101010101" pitchFamily="2" charset="-122"/>
                        <a:cs typeface="Times New Roman" panose="02020603050405020304" charset="0"/>
                      </a:endParaRPr>
                    </a:p>
                    <a:p>
                      <a:pPr algn="just" fontAlgn="auto">
                        <a:lnSpc>
                          <a:spcPct val="120000"/>
                        </a:lnSpc>
                        <a:spcAft>
                          <a:spcPct val="0"/>
                        </a:spcAft>
                      </a:pPr>
                      <a:r>
                        <a:rPr lang="zh-CN" sz="2400" b="1" kern="100">
                          <a:solidFill>
                            <a:schemeClr val="tx1"/>
                          </a:solidFill>
                          <a:effectLst/>
                          <a:latin typeface="Calibri" panose="020F0502020204030204"/>
                          <a:ea typeface="宋体" panose="02010600030101010101" pitchFamily="2" charset="-122"/>
                          <a:cs typeface="Times New Roman" panose="02020603050405020304" charset="0"/>
                        </a:rPr>
                        <a:t>②</a:t>
                      </a:r>
                      <a:r>
                        <a:rPr lang="en-US" sz="2400" b="1" kern="100">
                          <a:solidFill>
                            <a:schemeClr val="tx1"/>
                          </a:solidFill>
                          <a:effectLst/>
                          <a:latin typeface="Calibri" panose="020F0502020204030204"/>
                          <a:ea typeface="宋体" panose="02010600030101010101" pitchFamily="2" charset="-122"/>
                          <a:cs typeface="Times New Roman" panose="02020603050405020304" charset="0"/>
                        </a:rPr>
                        <a:t>1884</a:t>
                      </a:r>
                      <a:r>
                        <a:rPr lang="zh-CN" sz="2400" b="1" kern="100">
                          <a:solidFill>
                            <a:schemeClr val="tx1"/>
                          </a:solidFill>
                          <a:effectLst/>
                          <a:latin typeface="Calibri" panose="020F0502020204030204"/>
                          <a:ea typeface="宋体" panose="02010600030101010101" pitchFamily="2" charset="-122"/>
                          <a:cs typeface="Times New Roman" panose="02020603050405020304" charset="0"/>
                        </a:rPr>
                        <a:t>年，欧洲列强召开柏林会议；</a:t>
                      </a:r>
                      <a:r>
                        <a:rPr lang="en-US" sz="2400" b="1" kern="100">
                          <a:solidFill>
                            <a:schemeClr val="tx1"/>
                          </a:solidFill>
                          <a:effectLst/>
                          <a:latin typeface="Calibri" panose="020F0502020204030204"/>
                          <a:ea typeface="宋体" panose="02010600030101010101" pitchFamily="2" charset="-122"/>
                          <a:cs typeface="Times New Roman" panose="02020603050405020304" charset="0"/>
                        </a:rPr>
                        <a:t>   </a:t>
                      </a:r>
                      <a:endParaRPr lang="en-US" sz="2400" b="1" kern="100" smtClean="0">
                        <a:solidFill>
                          <a:schemeClr val="tx1"/>
                        </a:solidFill>
                        <a:effectLst/>
                        <a:latin typeface="Calibri" panose="020F0502020204030204"/>
                        <a:ea typeface="宋体" panose="02010600030101010101" pitchFamily="2" charset="-122"/>
                        <a:cs typeface="Times New Roman" panose="02020603050405020304"/>
                      </a:endParaRPr>
                    </a:p>
                    <a:p>
                      <a:pPr algn="just" fontAlgn="auto">
                        <a:lnSpc>
                          <a:spcPct val="120000"/>
                        </a:lnSpc>
                        <a:spcAft>
                          <a:spcPct val="0"/>
                        </a:spcAft>
                      </a:pPr>
                      <a:r>
                        <a:rPr lang="zh-CN" sz="2400" b="1" kern="100" smtClean="0">
                          <a:solidFill>
                            <a:schemeClr val="tx1"/>
                          </a:solidFill>
                          <a:effectLst/>
                          <a:latin typeface="Calibri" panose="020F0502020204030204"/>
                          <a:ea typeface="宋体" panose="02010600030101010101" pitchFamily="2" charset="-122"/>
                          <a:cs typeface="Times New Roman" panose="02020603050405020304" charset="0"/>
                        </a:rPr>
                        <a:t>③</a:t>
                      </a:r>
                      <a:r>
                        <a:rPr lang="en-US" sz="2400" b="1" kern="100">
                          <a:solidFill>
                            <a:schemeClr val="tx1"/>
                          </a:solidFill>
                          <a:effectLst/>
                          <a:latin typeface="Calibri" panose="020F0502020204030204"/>
                          <a:ea typeface="宋体" panose="02010600030101010101" pitchFamily="2" charset="-122"/>
                          <a:cs typeface="Times New Roman" panose="02020603050405020304" charset="0"/>
                        </a:rPr>
                        <a:t>19</a:t>
                      </a:r>
                      <a:r>
                        <a:rPr lang="zh-CN" sz="2400" b="1" kern="100">
                          <a:solidFill>
                            <a:schemeClr val="tx1"/>
                          </a:solidFill>
                          <a:effectLst/>
                          <a:latin typeface="Calibri" panose="020F0502020204030204"/>
                          <a:ea typeface="宋体" panose="02010600030101010101" pitchFamily="2" charset="-122"/>
                          <a:cs typeface="Times New Roman" panose="02020603050405020304" charset="0"/>
                        </a:rPr>
                        <a:t>世纪末</a:t>
                      </a:r>
                      <a:r>
                        <a:rPr lang="en-US" sz="2400" b="1" kern="100">
                          <a:solidFill>
                            <a:schemeClr val="tx1"/>
                          </a:solidFill>
                          <a:effectLst/>
                          <a:latin typeface="Calibri" panose="020F0502020204030204"/>
                          <a:ea typeface="宋体" panose="02010600030101010101" pitchFamily="2" charset="-122"/>
                          <a:cs typeface="Times New Roman" panose="02020603050405020304" charset="0"/>
                        </a:rPr>
                        <a:t>20</a:t>
                      </a:r>
                      <a:r>
                        <a:rPr lang="zh-CN" sz="2400" b="1" kern="100">
                          <a:solidFill>
                            <a:schemeClr val="tx1"/>
                          </a:solidFill>
                          <a:effectLst/>
                          <a:latin typeface="Calibri" panose="020F0502020204030204"/>
                          <a:ea typeface="宋体" panose="02010600030101010101" pitchFamily="2" charset="-122"/>
                          <a:cs typeface="Times New Roman" panose="02020603050405020304" charset="0"/>
                        </a:rPr>
                        <a:t>世纪初，欧洲殖民者侵</a:t>
                      </a:r>
                      <a:r>
                        <a:rPr lang="zh-CN" sz="2400" b="1" kern="100" smtClean="0">
                          <a:solidFill>
                            <a:schemeClr val="tx1"/>
                          </a:solidFill>
                          <a:effectLst/>
                          <a:latin typeface="Calibri" panose="020F0502020204030204"/>
                          <a:ea typeface="宋体" panose="02010600030101010101" pitchFamily="2" charset="-122"/>
                          <a:cs typeface="Times New Roman" panose="02020603050405020304" charset="0"/>
                        </a:rPr>
                        <a:t>占了</a:t>
                      </a:r>
                      <a:r>
                        <a:rPr lang="zh-CN" sz="2400" b="1" kern="100">
                          <a:solidFill>
                            <a:schemeClr val="tx1"/>
                          </a:solidFill>
                          <a:effectLst/>
                          <a:latin typeface="Calibri" panose="020F0502020204030204"/>
                          <a:ea typeface="宋体" panose="02010600030101010101" pitchFamily="2" charset="-122"/>
                          <a:cs typeface="Times New Roman" panose="02020603050405020304" charset="0"/>
                        </a:rPr>
                        <a:t>几乎整个非洲。</a:t>
                      </a:r>
                      <a:endParaRPr lang="zh-CN" sz="2400" b="1" kern="100">
                        <a:solidFill>
                          <a:schemeClr val="tx1"/>
                        </a:solidFill>
                        <a:effectLst/>
                        <a:latin typeface="Calibri" panose="020F0502020204030204"/>
                        <a:ea typeface="宋体" panose="02010600030101010101" pitchFamily="2" charset="-122"/>
                        <a:cs typeface="Times New Roman" panose="02020603050405020304" charset="0"/>
                      </a:endParaRPr>
                    </a:p>
                  </a:txBody>
                  <a:tcPr marL="68580" marR="68580"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3" name="文本框 2"/>
          <p:cNvSpPr txBox="1"/>
          <p:nvPr/>
        </p:nvSpPr>
        <p:spPr>
          <a:xfrm>
            <a:off x="912495" y="238125"/>
            <a:ext cx="4726305" cy="462915"/>
          </a:xfrm>
          <a:prstGeom prst="rect">
            <a:avLst/>
          </a:prstGeom>
          <a:gradFill>
            <a:gsLst>
              <a:gs pos="100000">
                <a:srgbClr val="FBFB11"/>
              </a:gs>
              <a:gs pos="100000">
                <a:srgbClr val="838309"/>
              </a:gs>
            </a:gsLst>
            <a:lin ang="0" scaled="0"/>
          </a:gradFill>
        </p:spPr>
        <p:txBody>
          <a:bodyPr wrap="square" rtlCol="0" anchor="t">
            <a:spAutoFit/>
          </a:bodyPr>
          <a:lstStyle/>
          <a:p>
            <a:pPr>
              <a:lnSpc>
                <a:spcPct val="110000"/>
              </a:lnSpc>
              <a:spcBef>
                <a:spcPct val="0"/>
              </a:spcBef>
              <a:spcAft>
                <a:spcPct val="0"/>
              </a:spcAft>
            </a:pPr>
            <a:r>
              <a:rPr lang="zh-CN" altLang="en-US" sz="2200">
                <a:latin typeface="楷体" panose="02010609060101010101" charset="-122"/>
                <a:ea typeface="楷体" panose="02010609060101010101" charset="-122"/>
                <a:cs typeface="楷体" panose="02010609060101010101" charset="-122"/>
              </a:rPr>
              <a:t>【</a:t>
            </a:r>
            <a:r>
              <a:rPr lang="zh-CN" altLang="en-US" sz="2200">
                <a:solidFill>
                  <a:srgbClr val="FF0000"/>
                </a:solidFill>
                <a:latin typeface="楷体" panose="02010609060101010101" charset="-122"/>
                <a:ea typeface="楷体" panose="02010609060101010101" charset="-122"/>
                <a:cs typeface="楷体" panose="02010609060101010101" charset="-122"/>
              </a:rPr>
              <a:t>知识小结</a:t>
            </a:r>
            <a:r>
              <a:rPr lang="zh-CN" altLang="en-US" sz="2200">
                <a:latin typeface="楷体" panose="02010609060101010101" charset="-122"/>
                <a:ea typeface="楷体" panose="02010609060101010101" charset="-122"/>
                <a:cs typeface="楷体" panose="02010609060101010101" charset="-122"/>
              </a:rPr>
              <a:t>】列强对非洲的侵略</a:t>
            </a:r>
            <a:endParaRPr lang="zh-CN" altLang="en-US" sz="2200">
              <a:latin typeface="楷体" panose="02010609060101010101" charset="-122"/>
              <a:ea typeface="楷体" panose="02010609060101010101" charset="-122"/>
              <a:cs typeface="楷体" panose="02010609060101010101" charset="-122"/>
            </a:endParaRP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370205" y="2000250"/>
            <a:ext cx="11130280" cy="3721735"/>
          </a:xfrm>
          <a:prstGeom prst="rect">
            <a:avLst/>
          </a:prstGeom>
          <a:noFill/>
        </p:spPr>
        <p:txBody>
          <a:bodyPr wrap="square" rtlCol="0" anchor="t">
            <a:spAutoFit/>
          </a:bodyPr>
          <a:lstStyle/>
          <a:p>
            <a:pPr indent="0">
              <a:lnSpc>
                <a:spcPct val="120000"/>
              </a:lnSpc>
              <a:spcBef>
                <a:spcPct val="0"/>
              </a:spcBef>
              <a:spcAft>
                <a:spcPct val="0"/>
              </a:spcAft>
              <a:buNone/>
            </a:pPr>
            <a:r>
              <a:rPr lang="zh-CN" altLang="en-US" sz="2200">
                <a:solidFill>
                  <a:srgbClr val="FF0000"/>
                </a:solidFill>
                <a:latin typeface="微软雅黑" panose="020B0503020204020204" charset="-122"/>
                <a:ea typeface="微软雅黑" panose="020B0503020204020204" charset="-122"/>
                <a:sym typeface="+mn-ea"/>
              </a:rPr>
              <a:t>1. 时间</a:t>
            </a:r>
            <a:r>
              <a:rPr lang="zh-CN" altLang="en-US" sz="2200">
                <a:solidFill>
                  <a:srgbClr val="002060"/>
                </a:solidFill>
                <a:latin typeface="微软雅黑" panose="020B0503020204020204" charset="-122"/>
                <a:ea typeface="微软雅黑" panose="020B0503020204020204" charset="-122"/>
                <a:sym typeface="+mn-ea"/>
              </a:rPr>
              <a:t>：</a:t>
            </a:r>
            <a:r>
              <a:rPr lang="zh-CN" altLang="en-US" sz="2200">
                <a:latin typeface="微软雅黑" panose="020B0503020204020204" charset="-122"/>
                <a:ea typeface="微软雅黑" panose="020B0503020204020204" charset="-122"/>
                <a:sym typeface="+mn-ea"/>
              </a:rPr>
              <a:t>19 世纪末 20 世纪初</a:t>
            </a:r>
            <a:r>
              <a:rPr lang="zh-CN" altLang="en-US" sz="2200">
                <a:latin typeface="宋体" panose="02010600030101010101" pitchFamily="2" charset="-122"/>
                <a:ea typeface="宋体" panose="02010600030101010101" pitchFamily="2" charset="-122"/>
                <a:cs typeface="宋体" panose="02010600030101010101" pitchFamily="2" charset="-122"/>
                <a:sym typeface="+mn-ea"/>
              </a:rPr>
              <a:t>，</a:t>
            </a:r>
            <a:r>
              <a:rPr lang="zh-CN" sz="22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整个</a:t>
            </a:r>
            <a:endParaRPr lang="zh-CN" sz="2200">
              <a:solidFill>
                <a:srgbClr val="000000"/>
              </a:solidFill>
              <a:latin typeface="宋体" panose="02010600030101010101" pitchFamily="2" charset="-122"/>
              <a:ea typeface="宋体" panose="02010600030101010101" pitchFamily="2" charset="-122"/>
              <a:cs typeface="宋体" panose="02010600030101010101" pitchFamily="2" charset="-122"/>
              <a:sym typeface="+mn-ea"/>
            </a:endParaRPr>
          </a:p>
          <a:p>
            <a:pPr indent="0">
              <a:lnSpc>
                <a:spcPct val="120000"/>
              </a:lnSpc>
              <a:spcBef>
                <a:spcPct val="0"/>
              </a:spcBef>
              <a:spcAft>
                <a:spcPct val="0"/>
              </a:spcAft>
              <a:buNone/>
            </a:pPr>
            <a:r>
              <a:rPr lang="zh-CN" sz="22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世界被瓜分完毕，</a:t>
            </a:r>
            <a:r>
              <a:rPr lang="en-US" sz="2200">
                <a:solidFill>
                  <a:srgbClr val="000000"/>
                </a:solidFill>
                <a:latin typeface="宋体" panose="02010600030101010101" pitchFamily="2" charset="-122"/>
                <a:cs typeface="Courier New" panose="02070309020205020404" charset="0"/>
                <a:sym typeface="+mn-ea"/>
              </a:rPr>
              <a:t>资本主义</a:t>
            </a:r>
            <a:r>
              <a:rPr lang="en-US" sz="2200">
                <a:solidFill>
                  <a:srgbClr val="002060"/>
                </a:solidFill>
                <a:latin typeface="宋体" panose="02010600030101010101" pitchFamily="2" charset="-122"/>
                <a:cs typeface="Courier New" panose="02070309020205020404" charset="0"/>
                <a:sym typeface="+mn-ea"/>
              </a:rPr>
              <a:t>世界</a:t>
            </a:r>
            <a:r>
              <a:rPr lang="en-US" sz="2200" b="1">
                <a:solidFill>
                  <a:srgbClr val="002060"/>
                </a:solidFill>
                <a:latin typeface="宋体" panose="02010600030101010101" pitchFamily="2" charset="-122"/>
                <a:cs typeface="Courier New" panose="02070309020205020404" charset="0"/>
                <a:sym typeface="+mn-ea"/>
              </a:rPr>
              <a:t>殖民</a:t>
            </a:r>
            <a:endParaRPr lang="en-US" sz="2200" b="1">
              <a:solidFill>
                <a:srgbClr val="002060"/>
              </a:solidFill>
              <a:latin typeface="宋体" panose="02010600030101010101" pitchFamily="2" charset="-122"/>
              <a:cs typeface="Courier New" panose="02070309020205020404" charset="0"/>
              <a:sym typeface="+mn-ea"/>
            </a:endParaRPr>
          </a:p>
          <a:p>
            <a:pPr indent="0">
              <a:lnSpc>
                <a:spcPct val="120000"/>
              </a:lnSpc>
              <a:spcBef>
                <a:spcPct val="0"/>
              </a:spcBef>
              <a:spcAft>
                <a:spcPct val="0"/>
              </a:spcAft>
              <a:buNone/>
            </a:pPr>
            <a:r>
              <a:rPr lang="en-US" sz="2200" b="1">
                <a:solidFill>
                  <a:srgbClr val="002060"/>
                </a:solidFill>
                <a:latin typeface="宋体" panose="02010600030101010101" pitchFamily="2" charset="-122"/>
                <a:cs typeface="Courier New" panose="02070309020205020404" charset="0"/>
                <a:sym typeface="+mn-ea"/>
              </a:rPr>
              <a:t>体系</a:t>
            </a:r>
            <a:r>
              <a:rPr lang="zh-CN" altLang="en-US" sz="2200">
                <a:solidFill>
                  <a:srgbClr val="0E13D8"/>
                </a:solidFill>
                <a:latin typeface="微软雅黑" panose="020B0503020204020204" charset="-122"/>
                <a:ea typeface="微软雅黑" panose="020B0503020204020204" charset="-122"/>
                <a:sym typeface="+mn-ea"/>
              </a:rPr>
              <a:t>最终</a:t>
            </a:r>
            <a:r>
              <a:rPr lang="zh-CN" altLang="en-US" sz="2200">
                <a:latin typeface="宋体" panose="02010600030101010101" pitchFamily="2" charset="-122"/>
                <a:ea typeface="宋体" panose="02010600030101010101" pitchFamily="2" charset="-122"/>
                <a:sym typeface="+mn-ea"/>
              </a:rPr>
              <a:t>形成</a:t>
            </a:r>
            <a:r>
              <a:rPr lang="zh-CN" altLang="en-US" sz="2200">
                <a:latin typeface="微软雅黑" panose="020B0503020204020204" charset="-122"/>
                <a:ea typeface="微软雅黑" panose="020B0503020204020204" charset="-122"/>
                <a:sym typeface="+mn-ea"/>
              </a:rPr>
              <a:t>。</a:t>
            </a:r>
            <a:endParaRPr lang="zh-CN" altLang="en-US" sz="2200">
              <a:latin typeface="微软雅黑" panose="020B0503020204020204" charset="-122"/>
              <a:ea typeface="微软雅黑" panose="020B0503020204020204" charset="-122"/>
            </a:endParaRPr>
          </a:p>
          <a:p>
            <a:pPr indent="0">
              <a:lnSpc>
                <a:spcPct val="120000"/>
              </a:lnSpc>
              <a:spcBef>
                <a:spcPts val="700"/>
              </a:spcBef>
              <a:spcAft>
                <a:spcPct val="0"/>
              </a:spcAft>
              <a:buNone/>
            </a:pPr>
            <a:r>
              <a:rPr lang="zh-CN" altLang="en-US" sz="2200">
                <a:solidFill>
                  <a:srgbClr val="FF0000"/>
                </a:solidFill>
                <a:latin typeface="微软雅黑" panose="020B0503020204020204" charset="-122"/>
                <a:ea typeface="微软雅黑" panose="020B0503020204020204" charset="-122"/>
                <a:sym typeface="+mn-ea"/>
              </a:rPr>
              <a:t>2. 表现</a:t>
            </a:r>
            <a:r>
              <a:rPr lang="zh-CN" altLang="en-US" sz="2200">
                <a:solidFill>
                  <a:srgbClr val="002060"/>
                </a:solidFill>
                <a:latin typeface="微软雅黑" panose="020B0503020204020204" charset="-122"/>
                <a:ea typeface="微软雅黑" panose="020B0503020204020204" charset="-122"/>
                <a:sym typeface="+mn-ea"/>
              </a:rPr>
              <a:t>：</a:t>
            </a:r>
            <a:r>
              <a:rPr lang="zh-CN" altLang="en-US" sz="22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①</a:t>
            </a:r>
            <a:r>
              <a:rPr lang="en-US" sz="2200" b="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亚洲的绝大多数地区已经</a:t>
            </a:r>
            <a:endParaRPr lang="en-US" sz="2200" b="1">
              <a:solidFill>
                <a:srgbClr val="000000"/>
              </a:solidFill>
              <a:latin typeface="宋体" panose="02010600030101010101" pitchFamily="2" charset="-122"/>
              <a:ea typeface="宋体" panose="02010600030101010101" pitchFamily="2" charset="-122"/>
              <a:cs typeface="宋体" panose="02010600030101010101" pitchFamily="2" charset="-122"/>
              <a:sym typeface="+mn-ea"/>
            </a:endParaRPr>
          </a:p>
          <a:p>
            <a:pPr indent="0">
              <a:lnSpc>
                <a:spcPct val="100000"/>
              </a:lnSpc>
              <a:spcBef>
                <a:spcPts val="700"/>
              </a:spcBef>
              <a:spcAft>
                <a:spcPct val="0"/>
              </a:spcAft>
              <a:buNone/>
            </a:pPr>
            <a:r>
              <a:rPr lang="en-US" sz="2200" b="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          沦为殖民地或半殖民地</a:t>
            </a:r>
            <a:r>
              <a:rPr lang="zh-CN" altLang="en-US" sz="2200" b="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（除日本、俄罗斯亚洲部分）</a:t>
            </a:r>
            <a:r>
              <a:rPr lang="en-US" sz="2200" b="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endParaRPr lang="en-US" sz="2200" b="1">
              <a:solidFill>
                <a:srgbClr val="000000"/>
              </a:solidFill>
              <a:latin typeface="宋体" panose="02010600030101010101" pitchFamily="2" charset="-122"/>
              <a:ea typeface="宋体" panose="02010600030101010101" pitchFamily="2" charset="-122"/>
              <a:cs typeface="宋体" panose="02010600030101010101" pitchFamily="2" charset="-122"/>
              <a:sym typeface="+mn-ea"/>
            </a:endParaRPr>
          </a:p>
          <a:p>
            <a:pPr indent="0">
              <a:lnSpc>
                <a:spcPct val="120000"/>
              </a:lnSpc>
              <a:spcBef>
                <a:spcPct val="0"/>
              </a:spcBef>
              <a:spcAft>
                <a:spcPct val="0"/>
              </a:spcAft>
              <a:buNone/>
            </a:pPr>
            <a:r>
              <a:rPr lang="en-US" sz="2200" b="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        ②非洲的绝大部分成为殖民地，</a:t>
            </a:r>
            <a:endParaRPr lang="en-US" sz="2200" b="1">
              <a:solidFill>
                <a:srgbClr val="000000"/>
              </a:solidFill>
              <a:latin typeface="宋体" panose="02010600030101010101" pitchFamily="2" charset="-122"/>
              <a:ea typeface="宋体" panose="02010600030101010101" pitchFamily="2" charset="-122"/>
              <a:cs typeface="宋体" panose="02010600030101010101" pitchFamily="2" charset="-122"/>
              <a:sym typeface="+mn-ea"/>
            </a:endParaRPr>
          </a:p>
          <a:p>
            <a:pPr indent="0">
              <a:lnSpc>
                <a:spcPct val="120000"/>
              </a:lnSpc>
              <a:spcBef>
                <a:spcPct val="0"/>
              </a:spcBef>
              <a:spcAft>
                <a:spcPct val="0"/>
              </a:spcAft>
              <a:buNone/>
            </a:pPr>
            <a:r>
              <a:rPr lang="en-US" sz="2200" b="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        ③独立的拉丁美洲国家实际也成为依附于欧美国家的半殖民地。</a:t>
            </a:r>
            <a:endParaRPr lang="en-US" sz="2200" b="1">
              <a:solidFill>
                <a:srgbClr val="000000"/>
              </a:solidFill>
              <a:latin typeface="宋体" panose="02010600030101010101" pitchFamily="2" charset="-122"/>
              <a:ea typeface="宋体" panose="02010600030101010101" pitchFamily="2" charset="-122"/>
              <a:cs typeface="宋体" panose="02010600030101010101" pitchFamily="2" charset="-122"/>
              <a:sym typeface="+mn-ea"/>
            </a:endParaRPr>
          </a:p>
          <a:p>
            <a:pPr indent="0">
              <a:lnSpc>
                <a:spcPct val="100000"/>
              </a:lnSpc>
              <a:spcBef>
                <a:spcPct val="0"/>
              </a:spcBef>
              <a:buNone/>
            </a:pPr>
            <a:r>
              <a:rPr lang="zh-CN" altLang="en-US" sz="2200" b="1">
                <a:solidFill>
                  <a:srgbClr val="002060"/>
                </a:solidFill>
                <a:latin typeface="微软雅黑" panose="020B0503020204020204" charset="-122"/>
                <a:ea typeface="微软雅黑" panose="020B0503020204020204" charset="-122"/>
                <a:sym typeface="+mn-ea"/>
              </a:rPr>
              <a:t> 	 </a:t>
            </a:r>
            <a:r>
              <a:rPr lang="en-US" sz="2200" b="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 ④</a:t>
            </a:r>
            <a:r>
              <a:rPr lang="zh-CN" altLang="en-US" sz="2200" b="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世界上大部分人口生活在殖民地或半殖民地。</a:t>
            </a:r>
            <a:r>
              <a:rPr lang="en-US" sz="220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据统计，1914年世界总人口约18亿，其中5亿多人处于西方殖民国家直接统治之下，还有远超过此数的人生活在半殖民地。</a:t>
            </a:r>
            <a:endParaRPr lang="zh-CN" altLang="en-US" sz="2200">
              <a:latin typeface="黑体" panose="02010609060101010101" charset="-122"/>
              <a:ea typeface="黑体" panose="02010609060101010101" charset="-122"/>
              <a:cs typeface="黑体" panose="02010609060101010101" charset="-122"/>
            </a:endParaRPr>
          </a:p>
        </p:txBody>
      </p:sp>
      <p:sp>
        <p:nvSpPr>
          <p:cNvPr id="16" name="文本框 15"/>
          <p:cNvSpPr txBox="1"/>
          <p:nvPr/>
        </p:nvSpPr>
        <p:spPr>
          <a:xfrm>
            <a:off x="370205" y="254000"/>
            <a:ext cx="4659630" cy="521970"/>
          </a:xfrm>
          <a:prstGeom prst="rect">
            <a:avLst/>
          </a:prstGeom>
          <a:gradFill>
            <a:gsLst>
              <a:gs pos="0">
                <a:srgbClr val="012D86"/>
              </a:gs>
              <a:gs pos="100000">
                <a:srgbClr val="0E2557"/>
              </a:gs>
            </a:gsLst>
            <a:lin ang="5400000" scaled="0"/>
          </a:gradFill>
        </p:spPr>
        <p:txBody>
          <a:bodyPr wrap="square" rtlCol="0" anchor="t">
            <a:spAutoFit/>
          </a:bodyPr>
          <a:lstStyle/>
          <a:p>
            <a:r>
              <a:rPr lang="zh-CN" altLang="en-US" sz="2800" spc="300">
                <a:solidFill>
                  <a:srgbClr val="FFFF00"/>
                </a:solidFill>
                <a:latin typeface="黑体" panose="02010609060101010101" charset="-122"/>
                <a:ea typeface="黑体" panose="02010609060101010101" charset="-122"/>
                <a:sym typeface="+mn-ea"/>
              </a:rPr>
              <a:t>四、</a:t>
            </a:r>
            <a:r>
              <a:rPr lang="zh-CN" altLang="en-US" sz="2800" spc="300">
                <a:solidFill>
                  <a:srgbClr val="FFFF00"/>
                </a:solidFill>
                <a:latin typeface="黑体" panose="02010609060101010101" charset="-122"/>
                <a:ea typeface="黑体" panose="02010609060101010101" charset="-122"/>
                <a:sym typeface="微软雅黑 Light" panose="020B0502040204020203" pitchFamily="34" charset="-122"/>
              </a:rPr>
              <a:t>世界殖民体系的形成</a:t>
            </a:r>
            <a:endParaRPr lang="zh-CN" altLang="en-US" sz="2800" spc="300">
              <a:solidFill>
                <a:srgbClr val="FFFF00"/>
              </a:solidFill>
              <a:latin typeface="黑体" panose="02010609060101010101" charset="-122"/>
              <a:ea typeface="黑体" panose="02010609060101010101" charset="-122"/>
              <a:sym typeface="微软雅黑 Light" panose="020B0502040204020203" pitchFamily="34" charset="-122"/>
            </a:endParaRPr>
          </a:p>
        </p:txBody>
      </p:sp>
      <p:pic>
        <p:nvPicPr>
          <p:cNvPr id="9" name="图片 8"/>
          <p:cNvPicPr>
            <a:picLocks noChangeAspect="1"/>
          </p:cNvPicPr>
          <p:nvPr/>
        </p:nvPicPr>
        <p:blipFill>
          <a:blip r:embed="rId1"/>
          <a:stretch>
            <a:fillRect/>
          </a:stretch>
        </p:blipFill>
        <p:spPr>
          <a:xfrm>
            <a:off x="5160645" y="172720"/>
            <a:ext cx="7031355" cy="3442335"/>
          </a:xfrm>
          <a:prstGeom prst="rect">
            <a:avLst/>
          </a:prstGeom>
        </p:spPr>
      </p:pic>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51584" y="1700808"/>
            <a:ext cx="2880320" cy="368300"/>
          </a:xfrm>
          <a:prstGeom prst="rect">
            <a:avLst/>
          </a:prstGeom>
          <a:noFill/>
        </p:spPr>
        <p:txBody>
          <a:bodyPr wrap="square" rtlCol="0">
            <a:spAutoFit/>
          </a:bodyPr>
          <a:lstStyle/>
          <a:p>
            <a:endParaRPr lang="zh-CN" altLang="en-US"/>
          </a:p>
        </p:txBody>
      </p:sp>
      <p:sp>
        <p:nvSpPr>
          <p:cNvPr id="5" name="Rectangle 1"/>
          <p:cNvSpPr>
            <a:spLocks noChangeArrowheads="1"/>
          </p:cNvSpPr>
          <p:nvPr/>
        </p:nvSpPr>
        <p:spPr bwMode="auto">
          <a:xfrm>
            <a:off x="1524000" y="2689111"/>
            <a:ext cx="8388424" cy="368300"/>
          </a:xfrm>
          <a:prstGeom prst="rect">
            <a:avLst/>
          </a:prstGeom>
          <a:noFill/>
          <a:ln w="9525">
            <a:noFill/>
            <a:miter lim="800000"/>
          </a:ln>
          <a:effectLst/>
        </p:spPr>
        <p:txBody>
          <a:bodyPr vert="horz" wrap="square" lIns="91440" tIns="45720" rIns="91440" bIns="45720" numCol="1" anchor="ctr" anchorCtr="0" compatLnSpc="1">
            <a:spAutoFit/>
          </a:bodyPr>
          <a:lstStyle/>
          <a:p>
            <a:pPr marL="0" marR="0" lvl="0" indent="612775" algn="r" defTabSz="914400" rtl="0" eaLnBrk="1" fontAlgn="base" latinLnBrk="0" hangingPunct="1">
              <a:lnSpc>
                <a:spcPct val="100000"/>
              </a:lnSpc>
              <a:spcBef>
                <a:spcPct val="0"/>
              </a:spcBef>
              <a:spcAft>
                <a:spcPct val="0"/>
              </a:spcAft>
              <a:buClrTx/>
              <a:buSzTx/>
              <a:buFontTx/>
              <a:buNone/>
              <a:tabLst>
                <a:tab pos="4229100" algn=""/>
                <a:tab pos="7429500" algn=""/>
              </a:tabLst>
            </a:pPr>
            <a:endParaRPr kumimoji="0" lang="en-US"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sp>
        <p:nvSpPr>
          <p:cNvPr id="10" name="文本框 9"/>
          <p:cNvSpPr txBox="1"/>
          <p:nvPr/>
        </p:nvSpPr>
        <p:spPr>
          <a:xfrm>
            <a:off x="675640" y="433070"/>
            <a:ext cx="10521315" cy="2694305"/>
          </a:xfrm>
          <a:prstGeom prst="rect">
            <a:avLst/>
          </a:prstGeom>
          <a:noFill/>
        </p:spPr>
        <p:txBody>
          <a:bodyPr wrap="square" rtlCol="0" anchor="t">
            <a:spAutoFit/>
          </a:bodyPr>
          <a:lstStyle/>
          <a:p>
            <a:pPr indent="0">
              <a:lnSpc>
                <a:spcPct val="110000"/>
              </a:lnSpc>
              <a:spcBef>
                <a:spcPts val="700"/>
              </a:spcBef>
              <a:spcAft>
                <a:spcPct val="0"/>
              </a:spcAft>
              <a:buNone/>
            </a:pPr>
            <a:r>
              <a:rPr lang="zh-CN" altLang="en-US" sz="2200">
                <a:solidFill>
                  <a:srgbClr val="FF0000"/>
                </a:solidFill>
                <a:latin typeface="微软雅黑" panose="020B0503020204020204" charset="-122"/>
                <a:ea typeface="微软雅黑" panose="020B0503020204020204" charset="-122"/>
                <a:sym typeface="+mn-ea"/>
              </a:rPr>
              <a:t>3. 原因</a:t>
            </a:r>
            <a:r>
              <a:rPr lang="zh-CN" altLang="en-US" sz="2200">
                <a:solidFill>
                  <a:srgbClr val="002060"/>
                </a:solidFill>
                <a:latin typeface="微软雅黑" panose="020B0503020204020204" charset="-122"/>
                <a:ea typeface="微软雅黑" panose="020B0503020204020204" charset="-122"/>
                <a:sym typeface="+mn-ea"/>
              </a:rPr>
              <a:t>：</a:t>
            </a:r>
            <a:r>
              <a:rPr lang="zh-CN" altLang="en-US" sz="2200">
                <a:latin typeface="黑体" panose="02010609060101010101" charset="-122"/>
                <a:ea typeface="黑体" panose="02010609060101010101" charset="-122"/>
                <a:cs typeface="黑体" panose="02010609060101010101" charset="-122"/>
                <a:sym typeface="+mn-ea"/>
              </a:rPr>
              <a:t>资本主义世界殖民体系的建立是同资本主义发展到帝国主义联系在一起的。</a:t>
            </a:r>
            <a:endParaRPr lang="zh-CN" altLang="en-US" sz="2200">
              <a:solidFill>
                <a:srgbClr val="002060"/>
              </a:solidFill>
              <a:latin typeface="黑体" panose="02010609060101010101" charset="-122"/>
              <a:ea typeface="黑体" panose="02010609060101010101" charset="-122"/>
              <a:cs typeface="黑体" panose="02010609060101010101" charset="-122"/>
              <a:sym typeface="+mn-ea"/>
            </a:endParaRPr>
          </a:p>
          <a:p>
            <a:pPr indent="0">
              <a:lnSpc>
                <a:spcPct val="110000"/>
              </a:lnSpc>
              <a:spcBef>
                <a:spcPct val="0"/>
              </a:spcBef>
              <a:spcAft>
                <a:spcPct val="0"/>
              </a:spcAft>
              <a:buNone/>
            </a:pPr>
            <a:r>
              <a:rPr lang="en-US" altLang="zh-CN" sz="2200" b="1">
                <a:solidFill>
                  <a:srgbClr val="0E13D8"/>
                </a:solidFill>
                <a:latin typeface="黑体" panose="02010609060101010101" charset="-122"/>
                <a:ea typeface="黑体" panose="02010609060101010101" charset="-122"/>
                <a:cs typeface="黑体" panose="02010609060101010101" charset="-122"/>
                <a:sym typeface="+mn-ea"/>
              </a:rPr>
              <a:t>  ⑴</a:t>
            </a:r>
            <a:r>
              <a:rPr lang="zh-CN" altLang="en-US" sz="2200" b="1">
                <a:solidFill>
                  <a:srgbClr val="0E13D8"/>
                </a:solidFill>
                <a:latin typeface="黑体" panose="02010609060101010101" charset="-122"/>
                <a:ea typeface="黑体" panose="02010609060101010101" charset="-122"/>
                <a:cs typeface="黑体" panose="02010609060101010101" charset="-122"/>
                <a:sym typeface="+mn-ea"/>
              </a:rPr>
              <a:t>根本原因是资本主义经济具有开放性和扩张性。</a:t>
            </a:r>
            <a:endParaRPr lang="zh-CN" altLang="en-US" sz="2200" b="1">
              <a:solidFill>
                <a:srgbClr val="0E13D8"/>
              </a:solidFill>
              <a:latin typeface="黑体" panose="02010609060101010101" charset="-122"/>
              <a:ea typeface="黑体" panose="02010609060101010101" charset="-122"/>
              <a:cs typeface="黑体" panose="02010609060101010101" charset="-122"/>
              <a:sym typeface="+mn-ea"/>
            </a:endParaRPr>
          </a:p>
          <a:p>
            <a:pPr indent="0">
              <a:lnSpc>
                <a:spcPct val="110000"/>
              </a:lnSpc>
              <a:spcBef>
                <a:spcPct val="0"/>
              </a:spcBef>
              <a:spcAft>
                <a:spcPct val="0"/>
              </a:spcAft>
              <a:buNone/>
            </a:pPr>
            <a:r>
              <a:rPr lang="zh-CN" altLang="en-US" sz="2200" b="1">
                <a:solidFill>
                  <a:srgbClr val="0E13D8"/>
                </a:solidFill>
                <a:latin typeface="黑体" panose="02010609060101010101" charset="-122"/>
                <a:ea typeface="黑体" panose="02010609060101010101" charset="-122"/>
                <a:cs typeface="黑体" panose="02010609060101010101" charset="-122"/>
                <a:sym typeface="+mn-ea"/>
              </a:rPr>
              <a:t>  ⑵工业革命后，资本主义经济的发展需要倾销商品，掠夺原料，必然导致世界联系加强。</a:t>
            </a:r>
            <a:endParaRPr lang="zh-CN" altLang="en-US" sz="2200" b="1">
              <a:solidFill>
                <a:srgbClr val="0E13D8"/>
              </a:solidFill>
              <a:latin typeface="黑体" panose="02010609060101010101" charset="-122"/>
              <a:ea typeface="黑体" panose="02010609060101010101" charset="-122"/>
              <a:cs typeface="黑体" panose="02010609060101010101" charset="-122"/>
              <a:sym typeface="+mn-ea"/>
            </a:endParaRPr>
          </a:p>
          <a:p>
            <a:pPr indent="0">
              <a:lnSpc>
                <a:spcPct val="110000"/>
              </a:lnSpc>
              <a:spcBef>
                <a:spcPct val="0"/>
              </a:spcBef>
              <a:spcAft>
                <a:spcPct val="0"/>
              </a:spcAft>
              <a:buNone/>
            </a:pPr>
            <a:r>
              <a:rPr lang="zh-CN" altLang="en-US" sz="2200" b="1">
                <a:solidFill>
                  <a:srgbClr val="000000"/>
                </a:solidFill>
                <a:latin typeface="黑体" panose="02010609060101010101" charset="-122"/>
                <a:ea typeface="黑体" panose="02010609060101010101" charset="-122"/>
                <a:cs typeface="黑体" panose="02010609060101010101" charset="-122"/>
                <a:sym typeface="+mn-ea"/>
              </a:rPr>
              <a:t>  ⑶</a:t>
            </a:r>
            <a:r>
              <a:rPr lang="zh-CN" altLang="en-US" sz="2200" b="1">
                <a:latin typeface="黑体" panose="02010609060101010101" charset="-122"/>
                <a:ea typeface="黑体" panose="02010609060101010101" charset="-122"/>
                <a:cs typeface="黑体" panose="02010609060101010101" charset="-122"/>
                <a:sym typeface="+mn-ea"/>
              </a:rPr>
              <a:t>在向垄断资本主义的过渡中</a:t>
            </a:r>
            <a:r>
              <a:rPr lang="en-US" altLang="zh-CN" sz="2200" b="1">
                <a:latin typeface="黑体" panose="02010609060101010101" charset="-122"/>
                <a:ea typeface="黑体" panose="02010609060101010101" charset="-122"/>
                <a:cs typeface="黑体" panose="02010609060101010101" charset="-122"/>
                <a:sym typeface="+mn-ea"/>
              </a:rPr>
              <a:t>,</a:t>
            </a:r>
            <a:r>
              <a:rPr lang="zh-CN" altLang="en-US" sz="2200" b="1">
                <a:latin typeface="黑体" panose="02010609060101010101" charset="-122"/>
                <a:ea typeface="黑体" panose="02010609060101010101" charset="-122"/>
                <a:cs typeface="黑体" panose="02010609060101010101" charset="-122"/>
                <a:sym typeface="+mn-ea"/>
              </a:rPr>
              <a:t>资本主义各国要求独占更大</a:t>
            </a:r>
            <a:r>
              <a:rPr lang="zh-CN" altLang="en-US" sz="2200" b="1" smtClean="0">
                <a:latin typeface="黑体" panose="02010609060101010101" charset="-122"/>
                <a:ea typeface="黑体" panose="02010609060101010101" charset="-122"/>
                <a:cs typeface="黑体" panose="02010609060101010101" charset="-122"/>
                <a:sym typeface="+mn-ea"/>
              </a:rPr>
              <a:t>的商品市场、原料产地和资本投资场所。</a:t>
            </a:r>
            <a:r>
              <a:rPr lang="zh-CN" altLang="en-US" sz="2200" b="1">
                <a:solidFill>
                  <a:srgbClr val="000000"/>
                </a:solidFill>
                <a:latin typeface="黑体" panose="02010609060101010101" charset="-122"/>
                <a:ea typeface="黑体" panose="02010609060101010101" charset="-122"/>
                <a:cs typeface="黑体" panose="02010609060101010101" charset="-122"/>
                <a:sym typeface="+mn-ea"/>
              </a:rPr>
              <a:t>列强掀起了大规模的瓜分世界的狂朝；努力扩大自己的殖民帝国，导致更大规模地瓜分世界。</a:t>
            </a:r>
            <a:endParaRPr lang="zh-CN" altLang="en-US" sz="2200">
              <a:latin typeface="楷体" panose="02010609060101010101" charset="-122"/>
              <a:ea typeface="楷体" panose="02010609060101010101" charset="-122"/>
              <a:cs typeface="楷体" panose="02010609060101010101" charset="-122"/>
            </a:endParaRPr>
          </a:p>
        </p:txBody>
      </p:sp>
      <p:pic>
        <p:nvPicPr>
          <p:cNvPr id="11" name="图片 10"/>
          <p:cNvPicPr>
            <a:picLocks noChangeAspect="1"/>
          </p:cNvPicPr>
          <p:nvPr/>
        </p:nvPicPr>
        <p:blipFill>
          <a:blip r:embed="rId1"/>
          <a:stretch>
            <a:fillRect/>
          </a:stretch>
        </p:blipFill>
        <p:spPr>
          <a:xfrm>
            <a:off x="6744970" y="3127375"/>
            <a:ext cx="4828540" cy="3207385"/>
          </a:xfrm>
          <a:prstGeom prst="rect">
            <a:avLst/>
          </a:prstGeom>
        </p:spPr>
      </p:pic>
      <p:pic>
        <p:nvPicPr>
          <p:cNvPr id="13" name="图片 12"/>
          <p:cNvPicPr>
            <a:picLocks noChangeAspect="1"/>
          </p:cNvPicPr>
          <p:nvPr/>
        </p:nvPicPr>
        <p:blipFill>
          <a:blip r:embed="rId2"/>
          <a:stretch>
            <a:fillRect/>
          </a:stretch>
        </p:blipFill>
        <p:spPr>
          <a:xfrm>
            <a:off x="740410" y="3127375"/>
            <a:ext cx="5394960" cy="3055620"/>
          </a:xfrm>
          <a:prstGeom prst="rect">
            <a:avLst/>
          </a:prstGeom>
        </p:spPr>
      </p:pic>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44500" y="281305"/>
            <a:ext cx="11109960" cy="6441440"/>
          </a:xfrm>
          <a:prstGeom prst="rect">
            <a:avLst/>
          </a:prstGeom>
          <a:noFill/>
        </p:spPr>
        <p:txBody>
          <a:bodyPr wrap="square" rtlCol="0" anchor="t">
            <a:spAutoFit/>
          </a:bodyPr>
          <a:lstStyle/>
          <a:p>
            <a:pPr indent="0">
              <a:lnSpc>
                <a:spcPct val="120000"/>
              </a:lnSpc>
              <a:spcBef>
                <a:spcPts val="600"/>
              </a:spcBef>
              <a:spcAft>
                <a:spcPct val="0"/>
              </a:spcAft>
              <a:buNone/>
            </a:pPr>
            <a:r>
              <a:rPr lang="en-US" altLang="zh-CN" sz="2400">
                <a:solidFill>
                  <a:srgbClr val="FF0000"/>
                </a:solidFill>
                <a:latin typeface="微软雅黑" panose="020B0503020204020204" charset="-122"/>
                <a:ea typeface="微软雅黑" panose="020B0503020204020204" charset="-122"/>
                <a:sym typeface="+mn-ea"/>
              </a:rPr>
              <a:t>4.</a:t>
            </a:r>
            <a:r>
              <a:rPr lang="zh-CN" altLang="en-US" sz="2400">
                <a:solidFill>
                  <a:srgbClr val="FF0000"/>
                </a:solidFill>
                <a:latin typeface="微软雅黑" panose="020B0503020204020204" charset="-122"/>
                <a:ea typeface="微软雅黑" panose="020B0503020204020204" charset="-122"/>
                <a:sym typeface="+mn-ea"/>
              </a:rPr>
              <a:t>影响</a:t>
            </a:r>
            <a:endParaRPr lang="zh-CN" altLang="en-US" sz="2400">
              <a:solidFill>
                <a:srgbClr val="FF0000"/>
              </a:solidFill>
              <a:latin typeface="微软雅黑" panose="020B0503020204020204" charset="-122"/>
              <a:ea typeface="微软雅黑" panose="020B0503020204020204" charset="-122"/>
            </a:endParaRPr>
          </a:p>
          <a:p>
            <a:pPr indent="0">
              <a:lnSpc>
                <a:spcPct val="120000"/>
              </a:lnSpc>
              <a:spcBef>
                <a:spcPts val="600"/>
              </a:spcBef>
              <a:spcAft>
                <a:spcPct val="0"/>
              </a:spcAft>
              <a:buNone/>
            </a:pPr>
            <a:r>
              <a:rPr lang="en-US" altLang="zh-CN" sz="2400">
                <a:solidFill>
                  <a:srgbClr val="000000"/>
                </a:solidFill>
                <a:latin typeface="黑体" panose="02010609060101010101" charset="-122"/>
                <a:ea typeface="黑体" panose="02010609060101010101" charset="-122"/>
                <a:cs typeface="黑体" panose="02010609060101010101" charset="-122"/>
                <a:sym typeface="+mn-ea"/>
              </a:rPr>
              <a:t>(1)</a:t>
            </a:r>
            <a:r>
              <a:rPr lang="zh-CN" altLang="en-US" sz="2400">
                <a:solidFill>
                  <a:srgbClr val="0E13D8"/>
                </a:solidFill>
                <a:latin typeface="黑体" panose="02010609060101010101" charset="-122"/>
                <a:ea typeface="黑体" panose="02010609060101010101" charset="-122"/>
                <a:cs typeface="黑体" panose="02010609060101010101" charset="-122"/>
                <a:sym typeface="+mn-ea"/>
              </a:rPr>
              <a:t>对殖民者</a:t>
            </a:r>
            <a:r>
              <a:rPr lang="zh-CN" altLang="en-US" sz="2400">
                <a:solidFill>
                  <a:srgbClr val="000000"/>
                </a:solidFill>
                <a:latin typeface="黑体" panose="02010609060101010101" charset="-122"/>
                <a:ea typeface="黑体" panose="02010609060101010101" charset="-122"/>
                <a:cs typeface="黑体" panose="02010609060101010101" charset="-122"/>
                <a:sym typeface="+mn-ea"/>
              </a:rPr>
              <a:t>：</a:t>
            </a:r>
            <a:r>
              <a:rPr lang="zh-CN" altLang="en-US" sz="2400">
                <a:latin typeface="黑体" panose="02010609060101010101" charset="-122"/>
                <a:ea typeface="黑体" panose="02010609060101010101" charset="-122"/>
                <a:cs typeface="黑体" panose="02010609060101010101" charset="-122"/>
                <a:sym typeface="+mn-ea"/>
              </a:rPr>
              <a:t>帝国主义之间扩张与争夺的加剧，</a:t>
            </a:r>
            <a:endParaRPr lang="zh-CN" altLang="en-US" sz="2400">
              <a:latin typeface="黑体" panose="02010609060101010101" charset="-122"/>
              <a:ea typeface="黑体" panose="02010609060101010101" charset="-122"/>
              <a:cs typeface="黑体" panose="02010609060101010101" charset="-122"/>
              <a:sym typeface="+mn-ea"/>
            </a:endParaRPr>
          </a:p>
          <a:p>
            <a:pPr indent="0">
              <a:lnSpc>
                <a:spcPct val="120000"/>
              </a:lnSpc>
              <a:spcBef>
                <a:spcPts val="600"/>
              </a:spcBef>
              <a:spcAft>
                <a:spcPct val="0"/>
              </a:spcAft>
              <a:buNone/>
            </a:pPr>
            <a:r>
              <a:rPr lang="zh-CN" altLang="en-US" sz="2400">
                <a:latin typeface="黑体" panose="02010609060101010101" charset="-122"/>
                <a:ea typeface="黑体" panose="02010609060101010101" charset="-122"/>
                <a:cs typeface="黑体" panose="02010609060101010101" charset="-122"/>
                <a:sym typeface="+mn-ea"/>
              </a:rPr>
              <a:t>孕育着新的更大的冲突。</a:t>
            </a:r>
            <a:endParaRPr lang="zh-CN" altLang="en-US" sz="2400">
              <a:latin typeface="黑体" panose="02010609060101010101" charset="-122"/>
              <a:ea typeface="黑体" panose="02010609060101010101" charset="-122"/>
              <a:cs typeface="黑体" panose="02010609060101010101" charset="-122"/>
            </a:endParaRPr>
          </a:p>
          <a:p>
            <a:pPr indent="0">
              <a:lnSpc>
                <a:spcPct val="120000"/>
              </a:lnSpc>
              <a:spcBef>
                <a:spcPts val="600"/>
              </a:spcBef>
              <a:spcAft>
                <a:spcPct val="0"/>
              </a:spcAft>
              <a:buNone/>
            </a:pPr>
            <a:r>
              <a:rPr lang="en-US" altLang="zh-CN" sz="2400">
                <a:solidFill>
                  <a:srgbClr val="000000"/>
                </a:solidFill>
                <a:latin typeface="黑体" panose="02010609060101010101" charset="-122"/>
                <a:ea typeface="黑体" panose="02010609060101010101" charset="-122"/>
                <a:cs typeface="黑体" panose="02010609060101010101" charset="-122"/>
                <a:sym typeface="+mn-ea"/>
              </a:rPr>
              <a:t>(2)</a:t>
            </a:r>
            <a:r>
              <a:rPr lang="zh-CN" altLang="en-US" sz="2400">
                <a:solidFill>
                  <a:srgbClr val="0E13D8"/>
                </a:solidFill>
                <a:latin typeface="黑体" panose="02010609060101010101" charset="-122"/>
                <a:ea typeface="黑体" panose="02010609060101010101" charset="-122"/>
                <a:cs typeface="黑体" panose="02010609060101010101" charset="-122"/>
                <a:sym typeface="+mn-ea"/>
              </a:rPr>
              <a:t>对世界</a:t>
            </a:r>
            <a:r>
              <a:rPr lang="zh-CN" altLang="en-US" sz="2400">
                <a:solidFill>
                  <a:srgbClr val="000000"/>
                </a:solidFill>
                <a:latin typeface="黑体" panose="02010609060101010101" charset="-122"/>
                <a:ea typeface="黑体" panose="02010609060101010101" charset="-122"/>
                <a:cs typeface="黑体" panose="02010609060101010101" charset="-122"/>
                <a:sym typeface="+mn-ea"/>
              </a:rPr>
              <a:t>：</a:t>
            </a:r>
            <a:r>
              <a:rPr lang="zh-CN" altLang="en-US" sz="2400">
                <a:latin typeface="黑体" panose="02010609060101010101" charset="-122"/>
                <a:ea typeface="黑体" panose="02010609060101010101" charset="-122"/>
                <a:cs typeface="黑体" panose="02010609060101010101" charset="-122"/>
                <a:sym typeface="+mn-ea"/>
              </a:rPr>
              <a:t>世界上几乎所有国家和地区都</a:t>
            </a:r>
            <a:endParaRPr lang="zh-CN" altLang="en-US" sz="2400">
              <a:latin typeface="黑体" panose="02010609060101010101" charset="-122"/>
              <a:ea typeface="黑体" panose="02010609060101010101" charset="-122"/>
              <a:cs typeface="黑体" panose="02010609060101010101" charset="-122"/>
              <a:sym typeface="+mn-ea"/>
            </a:endParaRPr>
          </a:p>
          <a:p>
            <a:pPr indent="0">
              <a:lnSpc>
                <a:spcPct val="120000"/>
              </a:lnSpc>
              <a:spcBef>
                <a:spcPts val="600"/>
              </a:spcBef>
              <a:spcAft>
                <a:spcPct val="0"/>
              </a:spcAft>
              <a:buNone/>
            </a:pPr>
            <a:r>
              <a:rPr lang="zh-CN" altLang="en-US" sz="2400">
                <a:latin typeface="黑体" panose="02010609060101010101" charset="-122"/>
                <a:ea typeface="黑体" panose="02010609060101010101" charset="-122"/>
                <a:cs typeface="黑体" panose="02010609060101010101" charset="-122"/>
                <a:sym typeface="+mn-ea"/>
              </a:rPr>
              <a:t>被卷入资本主义世界市场当中，世界越来</a:t>
            </a:r>
            <a:endParaRPr lang="zh-CN" altLang="en-US" sz="2400">
              <a:latin typeface="黑体" panose="02010609060101010101" charset="-122"/>
              <a:ea typeface="黑体" panose="02010609060101010101" charset="-122"/>
              <a:cs typeface="黑体" panose="02010609060101010101" charset="-122"/>
              <a:sym typeface="+mn-ea"/>
            </a:endParaRPr>
          </a:p>
          <a:p>
            <a:pPr indent="0">
              <a:lnSpc>
                <a:spcPct val="120000"/>
              </a:lnSpc>
              <a:spcBef>
                <a:spcPts val="600"/>
              </a:spcBef>
              <a:spcAft>
                <a:spcPct val="0"/>
              </a:spcAft>
              <a:buNone/>
            </a:pPr>
            <a:r>
              <a:rPr lang="zh-CN" altLang="en-US" sz="2400">
                <a:latin typeface="黑体" panose="02010609060101010101" charset="-122"/>
                <a:ea typeface="黑体" panose="02010609060101010101" charset="-122"/>
                <a:cs typeface="黑体" panose="02010609060101010101" charset="-122"/>
                <a:sym typeface="+mn-ea"/>
              </a:rPr>
              <a:t>越紧密地连为一体。</a:t>
            </a:r>
            <a:endParaRPr lang="zh-CN" altLang="en-US" sz="2400">
              <a:latin typeface="黑体" panose="02010609060101010101" charset="-122"/>
              <a:ea typeface="黑体" panose="02010609060101010101" charset="-122"/>
              <a:cs typeface="黑体" panose="02010609060101010101" charset="-122"/>
            </a:endParaRPr>
          </a:p>
          <a:p>
            <a:pPr indent="0">
              <a:lnSpc>
                <a:spcPct val="120000"/>
              </a:lnSpc>
              <a:spcBef>
                <a:spcPts val="600"/>
              </a:spcBef>
              <a:spcAft>
                <a:spcPct val="0"/>
              </a:spcAft>
              <a:buNone/>
            </a:pPr>
            <a:r>
              <a:rPr lang="en-US" altLang="zh-CN" sz="2400">
                <a:solidFill>
                  <a:srgbClr val="000000"/>
                </a:solidFill>
                <a:latin typeface="黑体" panose="02010609060101010101" charset="-122"/>
                <a:ea typeface="黑体" panose="02010609060101010101" charset="-122"/>
                <a:cs typeface="黑体" panose="02010609060101010101" charset="-122"/>
                <a:sym typeface="+mn-ea"/>
              </a:rPr>
              <a:t>(3)</a:t>
            </a:r>
            <a:r>
              <a:rPr lang="zh-CN" altLang="en-US" sz="2400">
                <a:solidFill>
                  <a:srgbClr val="0E13D8"/>
                </a:solidFill>
                <a:latin typeface="黑体" panose="02010609060101010101" charset="-122"/>
                <a:ea typeface="黑体" panose="02010609060101010101" charset="-122"/>
                <a:cs typeface="黑体" panose="02010609060101010101" charset="-122"/>
                <a:sym typeface="+mn-ea"/>
              </a:rPr>
              <a:t>对殖民地半殖民地</a:t>
            </a:r>
            <a:r>
              <a:rPr lang="en-US" altLang="zh-CN" sz="2400">
                <a:solidFill>
                  <a:srgbClr val="000000"/>
                </a:solidFill>
                <a:latin typeface="黑体" panose="02010609060101010101" charset="-122"/>
                <a:ea typeface="黑体" panose="02010609060101010101" charset="-122"/>
                <a:cs typeface="黑体" panose="02010609060101010101" charset="-122"/>
                <a:sym typeface="+mn-ea"/>
              </a:rPr>
              <a:t>:</a:t>
            </a:r>
            <a:endParaRPr lang="en-US" altLang="zh-CN" sz="2400">
              <a:solidFill>
                <a:srgbClr val="000000"/>
              </a:solidFill>
              <a:latin typeface="黑体" panose="02010609060101010101" charset="-122"/>
              <a:ea typeface="黑体" panose="02010609060101010101" charset="-122"/>
              <a:cs typeface="黑体" panose="02010609060101010101" charset="-122"/>
              <a:sym typeface="+mn-ea"/>
            </a:endParaRPr>
          </a:p>
          <a:p>
            <a:pPr indent="0">
              <a:lnSpc>
                <a:spcPct val="120000"/>
              </a:lnSpc>
              <a:spcBef>
                <a:spcPts val="300"/>
              </a:spcBef>
              <a:spcAft>
                <a:spcPct val="0"/>
              </a:spcAft>
              <a:buNone/>
            </a:pPr>
            <a:r>
              <a:rPr lang="en-US" altLang="zh-CN" sz="2400">
                <a:solidFill>
                  <a:srgbClr val="000000"/>
                </a:solidFill>
                <a:latin typeface="黑体" panose="02010609060101010101" charset="-122"/>
                <a:ea typeface="黑体" panose="02010609060101010101" charset="-122"/>
                <a:cs typeface="黑体" panose="02010609060101010101" charset="-122"/>
                <a:sym typeface="+mn-ea"/>
              </a:rPr>
              <a:t>   ①</a:t>
            </a:r>
            <a:r>
              <a:rPr lang="zh-CN" altLang="en-US" sz="2400">
                <a:solidFill>
                  <a:srgbClr val="000000"/>
                </a:solidFill>
                <a:latin typeface="黑体" panose="02010609060101010101" charset="-122"/>
                <a:ea typeface="黑体" panose="02010609060101010101" charset="-122"/>
                <a:cs typeface="黑体" panose="02010609060101010101" charset="-122"/>
                <a:sym typeface="+mn-ea"/>
              </a:rPr>
              <a:t>破坏性：</a:t>
            </a:r>
            <a:r>
              <a:rPr lang="zh-CN" altLang="en-US" sz="2400" b="1" smtClean="0">
                <a:ln>
                  <a:noFill/>
                </a:ln>
                <a:effectLst/>
                <a:latin typeface="黑体" panose="02010609060101010101" charset="-122"/>
                <a:ea typeface="黑体" panose="02010609060101010101" charset="-122"/>
                <a:cs typeface="黑体" panose="02010609060101010101" charset="-122"/>
                <a:sym typeface="+mn-ea"/>
              </a:rPr>
              <a:t>打破了当地传统的经济结构；</a:t>
            </a:r>
            <a:endParaRPr lang="zh-CN" altLang="en-US" sz="2400" b="1" smtClean="0">
              <a:ln>
                <a:noFill/>
              </a:ln>
              <a:effectLst/>
              <a:latin typeface="黑体" panose="02010609060101010101" charset="-122"/>
              <a:ea typeface="黑体" panose="02010609060101010101" charset="-122"/>
              <a:cs typeface="黑体" panose="02010609060101010101" charset="-122"/>
              <a:sym typeface="+mn-ea"/>
            </a:endParaRPr>
          </a:p>
          <a:p>
            <a:pPr indent="0">
              <a:lnSpc>
                <a:spcPct val="120000"/>
              </a:lnSpc>
              <a:spcBef>
                <a:spcPts val="300"/>
              </a:spcBef>
              <a:spcAft>
                <a:spcPct val="0"/>
              </a:spcAft>
              <a:buNone/>
            </a:pPr>
            <a:r>
              <a:rPr lang="zh-CN" altLang="en-US" sz="2400">
                <a:latin typeface="黑体" panose="02010609060101010101" charset="-122"/>
                <a:ea typeface="黑体" panose="02010609060101010101" charset="-122"/>
                <a:cs typeface="黑体" panose="02010609060101010101" charset="-122"/>
                <a:sym typeface="+mn-ea"/>
              </a:rPr>
              <a:t>殖民统治和掠夺给殖民地半殖民地人民带来了深重的灾难；形成了人类历史上由少数资本主义国家奴役和控制世界上绝大部分土地和人口的极不合理的状态。被压迫人民的反抗斗争不断高涨（</a:t>
            </a:r>
            <a:r>
              <a:rPr lang="zh-CN" altLang="en-US" sz="2400" b="1">
                <a:solidFill>
                  <a:srgbClr val="FF0000"/>
                </a:solidFill>
                <a:latin typeface="黑体" panose="02010609060101010101" charset="-122"/>
                <a:ea typeface="黑体" panose="02010609060101010101" charset="-122"/>
                <a:cs typeface="黑体" panose="02010609060101010101" charset="-122"/>
                <a:sym typeface="+mn-ea"/>
              </a:rPr>
              <a:t>亚非拉民族解放运动</a:t>
            </a:r>
            <a:r>
              <a:rPr lang="zh-CN" altLang="en-US" sz="2400">
                <a:latin typeface="黑体" panose="02010609060101010101" charset="-122"/>
                <a:ea typeface="黑体" panose="02010609060101010101" charset="-122"/>
                <a:cs typeface="黑体" panose="02010609060101010101" charset="-122"/>
                <a:sym typeface="+mn-ea"/>
              </a:rPr>
              <a:t>）。</a:t>
            </a:r>
            <a:endParaRPr lang="zh-CN" altLang="en-US" sz="2400">
              <a:latin typeface="黑体" panose="02010609060101010101" charset="-122"/>
              <a:ea typeface="黑体" panose="02010609060101010101" charset="-122"/>
              <a:cs typeface="黑体" panose="02010609060101010101" charset="-122"/>
              <a:sym typeface="+mn-ea"/>
            </a:endParaRPr>
          </a:p>
          <a:p>
            <a:pPr indent="0">
              <a:lnSpc>
                <a:spcPct val="120000"/>
              </a:lnSpc>
              <a:spcBef>
                <a:spcPts val="400"/>
              </a:spcBef>
              <a:spcAft>
                <a:spcPct val="0"/>
              </a:spcAft>
              <a:buNone/>
            </a:pPr>
            <a:r>
              <a:rPr lang="zh-CN" altLang="en-US" sz="2400" b="1">
                <a:solidFill>
                  <a:srgbClr val="0070C0"/>
                </a:solidFill>
                <a:latin typeface="黑体" panose="02010609060101010101" charset="-122"/>
                <a:ea typeface="黑体" panose="02010609060101010101" charset="-122"/>
                <a:cs typeface="黑体" panose="02010609060101010101" charset="-122"/>
                <a:sym typeface="+mn-ea"/>
              </a:rPr>
              <a:t>   </a:t>
            </a:r>
            <a:r>
              <a:rPr lang="zh-CN" altLang="en-US" sz="2400" b="1">
                <a:solidFill>
                  <a:srgbClr val="002060"/>
                </a:solidFill>
                <a:latin typeface="黑体" panose="02010609060101010101" charset="-122"/>
                <a:ea typeface="黑体" panose="02010609060101010101" charset="-122"/>
                <a:cs typeface="黑体" panose="02010609060101010101" charset="-122"/>
                <a:sym typeface="+mn-ea"/>
              </a:rPr>
              <a:t>②建设性：传播先进生产方式、生活方式和思想观念，</a:t>
            </a:r>
            <a:r>
              <a:rPr lang="zh-CN" altLang="en-US" sz="2400" b="1" noProof="0">
                <a:solidFill>
                  <a:srgbClr val="C00000"/>
                </a:solidFill>
                <a:latin typeface="Times New Roman" panose="02020603050405020304" charset="0"/>
                <a:ea typeface="宋体" panose="02010600030101010101" pitchFamily="2" charset="-122"/>
                <a:cs typeface="Times New Roman" panose="02020603050405020304" charset="0"/>
                <a:sym typeface="+mn-ea"/>
              </a:rPr>
              <a:t>客观上</a:t>
            </a:r>
            <a:r>
              <a:rPr lang="zh-CN" altLang="en-US" sz="2400" b="1" noProof="0">
                <a:latin typeface="Times New Roman" panose="02020603050405020304" charset="0"/>
                <a:ea typeface="宋体" panose="02010600030101010101" pitchFamily="2" charset="-122"/>
                <a:cs typeface="Times New Roman" panose="02020603050405020304" charset="0"/>
                <a:sym typeface="+mn-ea"/>
              </a:rPr>
              <a:t>促进了殖民地历史的发展与进步。（</a:t>
            </a:r>
            <a:r>
              <a:rPr lang="zh-CN" altLang="en-US" sz="2400" b="1" noProof="0">
                <a:solidFill>
                  <a:srgbClr val="C00000"/>
                </a:solidFill>
                <a:latin typeface="Times New Roman" panose="02020603050405020304" charset="0"/>
                <a:ea typeface="宋体" panose="02010600030101010101" pitchFamily="2" charset="-122"/>
                <a:cs typeface="Times New Roman" panose="02020603050405020304" charset="0"/>
                <a:sym typeface="+mn-ea"/>
              </a:rPr>
              <a:t>客观进步性</a:t>
            </a:r>
            <a:r>
              <a:rPr lang="zh-CN" altLang="en-US" sz="2400" b="1" noProof="0">
                <a:latin typeface="Times New Roman" panose="02020603050405020304" charset="0"/>
                <a:ea typeface="宋体" panose="02010600030101010101" pitchFamily="2" charset="-122"/>
                <a:cs typeface="Times New Roman" panose="02020603050405020304" charset="0"/>
                <a:sym typeface="+mn-ea"/>
              </a:rPr>
              <a:t>）</a:t>
            </a:r>
            <a:endParaRPr lang="zh-CN" altLang="en-US" sz="2400" b="1">
              <a:solidFill>
                <a:srgbClr val="002060"/>
              </a:solidFill>
              <a:latin typeface="黑体" panose="02010609060101010101" charset="-122"/>
              <a:ea typeface="黑体" panose="02010609060101010101" charset="-122"/>
              <a:cs typeface="黑体" panose="02010609060101010101" charset="-122"/>
              <a:sym typeface="+mn-ea"/>
            </a:endParaRPr>
          </a:p>
        </p:txBody>
      </p:sp>
      <p:pic>
        <p:nvPicPr>
          <p:cNvPr id="7" name="图片 6"/>
          <p:cNvPicPr>
            <a:picLocks noChangeAspect="1"/>
          </p:cNvPicPr>
          <p:nvPr/>
        </p:nvPicPr>
        <p:blipFill>
          <a:blip r:embed="rId1"/>
          <a:stretch>
            <a:fillRect/>
          </a:stretch>
        </p:blipFill>
        <p:spPr>
          <a:xfrm>
            <a:off x="6969125" y="281305"/>
            <a:ext cx="4918710" cy="3706495"/>
          </a:xfrm>
          <a:prstGeom prst="rect">
            <a:avLst/>
          </a:prstGeom>
        </p:spPr>
      </p:pic>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7890" name="直接连接符 5"/>
          <p:cNvCxnSpPr/>
          <p:nvPr/>
        </p:nvCxnSpPr>
        <p:spPr>
          <a:xfrm>
            <a:off x="695961" y="848995"/>
            <a:ext cx="10656887" cy="0"/>
          </a:xfrm>
          <a:prstGeom prst="line">
            <a:avLst/>
          </a:prstGeom>
          <a:ln w="25400" cap="flat" cmpd="sng">
            <a:solidFill>
              <a:srgbClr val="548235"/>
            </a:solidFill>
            <a:prstDash val="solid"/>
            <a:miter/>
            <a:headEnd type="none" w="med" len="med"/>
            <a:tailEnd type="none" w="med" len="med"/>
          </a:ln>
        </p:spPr>
      </p:cxnSp>
      <p:sp>
        <p:nvSpPr>
          <p:cNvPr id="7" name="矩形 6"/>
          <p:cNvSpPr/>
          <p:nvPr/>
        </p:nvSpPr>
        <p:spPr>
          <a:xfrm>
            <a:off x="478155" y="977900"/>
            <a:ext cx="11107420" cy="5092700"/>
          </a:xfrm>
          <a:prstGeom prst="rect">
            <a:avLst/>
          </a:prstGeom>
          <a:noFill/>
          <a:ln w="9525">
            <a:noFill/>
          </a:ln>
        </p:spPr>
        <p:txBody>
          <a:bodyPr wrap="square">
            <a:spAutoFit/>
          </a:bodyPr>
          <a:lstStyle/>
          <a:p>
            <a:pPr>
              <a:lnSpc>
                <a:spcPts val="3000"/>
              </a:lnSpc>
            </a:pPr>
            <a:r>
              <a:rPr lang="zh-CN" altLang="en-US" sz="2000">
                <a:latin typeface="微软雅黑" panose="020B0503020204020204" charset="-122"/>
                <a:ea typeface="微软雅黑" panose="020B0503020204020204" charset="-122"/>
              </a:rPr>
              <a:t>例 ［</a:t>
            </a:r>
            <a:r>
              <a:rPr lang="en-US" altLang="zh-CN" sz="2000">
                <a:latin typeface="微软雅黑" panose="020B0503020204020204" charset="-122"/>
                <a:ea typeface="微软雅黑" panose="020B0503020204020204" charset="-122"/>
              </a:rPr>
              <a:t>2017·</a:t>
            </a:r>
            <a:r>
              <a:rPr lang="zh-CN" altLang="en-US" sz="2000">
                <a:latin typeface="微软雅黑" panose="020B0503020204020204" charset="-122"/>
                <a:ea typeface="微软雅黑" panose="020B0503020204020204" charset="-122"/>
              </a:rPr>
              <a:t>全国</a:t>
            </a:r>
            <a:r>
              <a:rPr lang="en-US" altLang="zh-CN" sz="2000">
                <a:latin typeface="微软雅黑" panose="020B0503020204020204" charset="-122"/>
                <a:ea typeface="微软雅黑" panose="020B0503020204020204" charset="-122"/>
              </a:rPr>
              <a:t>Ⅲ</a:t>
            </a:r>
            <a:r>
              <a:rPr lang="zh-CN" altLang="en-US" sz="2000">
                <a:latin typeface="微软雅黑" panose="020B0503020204020204" charset="-122"/>
                <a:ea typeface="微软雅黑" panose="020B0503020204020204" charset="-122"/>
              </a:rPr>
              <a:t>卷</a:t>
            </a:r>
            <a:r>
              <a:rPr lang="en-US" altLang="zh-CN" sz="2000">
                <a:latin typeface="微软雅黑" panose="020B0503020204020204" charset="-122"/>
                <a:ea typeface="微软雅黑" panose="020B0503020204020204" charset="-122"/>
              </a:rPr>
              <a:t>·40 </a:t>
            </a:r>
            <a:r>
              <a:rPr lang="zh-CN" altLang="en-US" sz="2000">
                <a:latin typeface="微软雅黑" panose="020B0503020204020204" charset="-122"/>
                <a:ea typeface="微软雅黑" panose="020B0503020204020204" charset="-122"/>
              </a:rPr>
              <a:t>题节选］</a:t>
            </a:r>
            <a:endParaRPr lang="zh-CN" altLang="en-US" sz="2000">
              <a:latin typeface="微软雅黑" panose="020B0503020204020204" charset="-122"/>
              <a:ea typeface="微软雅黑" panose="020B0503020204020204" charset="-122"/>
            </a:endParaRPr>
          </a:p>
          <a:p>
            <a:pPr>
              <a:lnSpc>
                <a:spcPts val="3000"/>
              </a:lnSpc>
            </a:pPr>
            <a:r>
              <a:rPr lang="zh-CN" altLang="en-US" sz="2000">
                <a:latin typeface="微软雅黑" panose="020B0503020204020204" charset="-122"/>
                <a:ea typeface="微软雅黑" panose="020B0503020204020204" charset="-122"/>
              </a:rPr>
              <a:t>材料 </a:t>
            </a:r>
            <a:r>
              <a:rPr lang="en-US" altLang="zh-CN" sz="2000">
                <a:latin typeface="微软雅黑" panose="020B0503020204020204" charset="-122"/>
                <a:ea typeface="微软雅黑" panose="020B0503020204020204" charset="-122"/>
              </a:rPr>
              <a:t>1602 </a:t>
            </a:r>
            <a:r>
              <a:rPr lang="zh-CN" altLang="en-US" sz="2000">
                <a:latin typeface="微软雅黑" panose="020B0503020204020204" charset="-122"/>
                <a:ea typeface="微软雅黑" panose="020B0503020204020204" charset="-122"/>
              </a:rPr>
              <a:t>年，荷兰东印度公司成立以后，荷兰人曾先后进攻澳门、台湾，遭到明朝官民的坚决抵抗而失败。</a:t>
            </a:r>
            <a:r>
              <a:rPr lang="en-US" altLang="zh-CN" sz="2000">
                <a:latin typeface="微软雅黑" panose="020B0503020204020204" charset="-122"/>
                <a:ea typeface="微软雅黑" panose="020B0503020204020204" charset="-122"/>
              </a:rPr>
              <a:t>1608 </a:t>
            </a:r>
            <a:r>
              <a:rPr lang="zh-CN" altLang="en-US" sz="2000">
                <a:latin typeface="微软雅黑" panose="020B0503020204020204" charset="-122"/>
                <a:ea typeface="微软雅黑" panose="020B0503020204020204" charset="-122"/>
              </a:rPr>
              <a:t>年，荷兰东印度公司董事会发出指示：“我们必须用一切可能来增进对华贸易，首要目的是取得生丝，因为生丝利润优厚。”</a:t>
            </a:r>
            <a:r>
              <a:rPr lang="en-US" altLang="zh-CN" sz="2000">
                <a:latin typeface="微软雅黑" panose="020B0503020204020204" charset="-122"/>
                <a:ea typeface="微软雅黑" panose="020B0503020204020204" charset="-122"/>
              </a:rPr>
              <a:t>1621 </a:t>
            </a:r>
            <a:r>
              <a:rPr lang="zh-CN" altLang="en-US" sz="2000">
                <a:latin typeface="微软雅黑" panose="020B0503020204020204" charset="-122"/>
                <a:ea typeface="微软雅黑" panose="020B0503020204020204" charset="-122"/>
              </a:rPr>
              <a:t>年，荷兰人得知西班牙人也计划占领台湾，遂于次年再次侵占澎湖，并于 </a:t>
            </a:r>
            <a:r>
              <a:rPr lang="en-US" altLang="zh-CN" sz="2000">
                <a:latin typeface="微软雅黑" panose="020B0503020204020204" charset="-122"/>
                <a:ea typeface="微软雅黑" panose="020B0503020204020204" charset="-122"/>
              </a:rPr>
              <a:t>1624 </a:t>
            </a:r>
            <a:r>
              <a:rPr lang="zh-CN" altLang="en-US" sz="2000">
                <a:latin typeface="微软雅黑" panose="020B0503020204020204" charset="-122"/>
                <a:ea typeface="微软雅黑" panose="020B0503020204020204" charset="-122"/>
              </a:rPr>
              <a:t>年侵占台湾南部。</a:t>
            </a:r>
            <a:r>
              <a:rPr lang="en-US" altLang="zh-CN" sz="2000">
                <a:latin typeface="微软雅黑" panose="020B0503020204020204" charset="-122"/>
                <a:ea typeface="微软雅黑" panose="020B0503020204020204" charset="-122"/>
              </a:rPr>
              <a:t>1642 </a:t>
            </a:r>
            <a:r>
              <a:rPr lang="zh-CN" altLang="en-US" sz="2000">
                <a:latin typeface="微软雅黑" panose="020B0503020204020204" charset="-122"/>
                <a:ea typeface="微软雅黑" panose="020B0503020204020204" charset="-122"/>
              </a:rPr>
              <a:t>年，其势力扩张到台湾北部。</a:t>
            </a:r>
            <a:endParaRPr lang="zh-CN" altLang="en-US" sz="2000">
              <a:latin typeface="微软雅黑" panose="020B0503020204020204" charset="-122"/>
              <a:ea typeface="微软雅黑" panose="020B0503020204020204" charset="-122"/>
            </a:endParaRPr>
          </a:p>
          <a:p>
            <a:pPr>
              <a:lnSpc>
                <a:spcPts val="3000"/>
              </a:lnSpc>
            </a:pPr>
            <a:r>
              <a:rPr lang="en-US" altLang="zh-CN" sz="2000">
                <a:latin typeface="微软雅黑" panose="020B0503020204020204" charset="-122"/>
                <a:ea typeface="微软雅黑" panose="020B0503020204020204" charset="-122"/>
              </a:rPr>
              <a:t>  1661 </a:t>
            </a:r>
            <a:r>
              <a:rPr lang="zh-CN" altLang="en-US" sz="2000">
                <a:latin typeface="微软雅黑" panose="020B0503020204020204" charset="-122"/>
                <a:ea typeface="微软雅黑" panose="020B0503020204020204" charset="-122"/>
              </a:rPr>
              <a:t>年，郑成功进军台湾，并正告荷兰驻军，台湾和澎湖列岛应由中国政府管辖，岛屿上的居民都是中国人，“他们自古以来占有并耕种这一土地”。荷兰人试图以赔款的方式换取郑成功退兵，被拒绝。</a:t>
            </a:r>
            <a:endParaRPr lang="zh-CN" altLang="en-US" sz="2000">
              <a:latin typeface="微软雅黑" panose="020B0503020204020204" charset="-122"/>
              <a:ea typeface="微软雅黑" panose="020B0503020204020204" charset="-122"/>
            </a:endParaRPr>
          </a:p>
          <a:p>
            <a:pPr>
              <a:lnSpc>
                <a:spcPts val="3000"/>
              </a:lnSpc>
            </a:pPr>
            <a:r>
              <a:rPr lang="zh-CN" altLang="en-US" sz="2000">
                <a:latin typeface="微软雅黑" panose="020B0503020204020204" charset="-122"/>
                <a:ea typeface="微软雅黑" panose="020B0503020204020204" charset="-122"/>
              </a:rPr>
              <a:t>     郑成功收复台湾后，台湾根据郡县制，设立一府二县；兴建孔庙，建立学院、府学、社学等完整的学校体系；开科取士，“三年两试，照科、岁例开试儒童”；许多文人学士随之入台，写下了台湾第一批文学作品；大量移民涌入，台湾的人口迅速增加。</a:t>
            </a:r>
            <a:endParaRPr lang="zh-CN" altLang="en-US" sz="2000">
              <a:latin typeface="微软雅黑" panose="020B0503020204020204" charset="-122"/>
              <a:ea typeface="微软雅黑" panose="020B0503020204020204" charset="-122"/>
            </a:endParaRPr>
          </a:p>
          <a:p>
            <a:pPr algn="r">
              <a:lnSpc>
                <a:spcPts val="3000"/>
              </a:lnSpc>
            </a:pPr>
            <a:r>
              <a:rPr lang="en-US" altLang="zh-CN" sz="2000">
                <a:latin typeface="微软雅黑" panose="020B0503020204020204" charset="-122"/>
                <a:ea typeface="微软雅黑" panose="020B0503020204020204" charset="-122"/>
              </a:rPr>
              <a:t>——</a:t>
            </a:r>
            <a:r>
              <a:rPr lang="zh-CN" altLang="en-US" sz="2000">
                <a:latin typeface="微软雅黑" panose="020B0503020204020204" charset="-122"/>
                <a:ea typeface="微软雅黑" panose="020B0503020204020204" charset="-122"/>
              </a:rPr>
              <a:t>摘编自陈孔立主编</a:t>
            </a:r>
            <a:r>
              <a:rPr lang="en-US" altLang="zh-CN" sz="2000">
                <a:latin typeface="微软雅黑" panose="020B0503020204020204" charset="-122"/>
                <a:ea typeface="微软雅黑" panose="020B0503020204020204" charset="-122"/>
              </a:rPr>
              <a:t>《</a:t>
            </a:r>
            <a:r>
              <a:rPr lang="zh-CN" altLang="en-US" sz="2000">
                <a:latin typeface="微软雅黑" panose="020B0503020204020204" charset="-122"/>
                <a:ea typeface="微软雅黑" panose="020B0503020204020204" charset="-122"/>
              </a:rPr>
              <a:t>台湾历史纲要</a:t>
            </a:r>
            <a:r>
              <a:rPr lang="en-US" altLang="zh-CN" sz="2000">
                <a:latin typeface="微软雅黑" panose="020B0503020204020204" charset="-122"/>
                <a:ea typeface="微软雅黑" panose="020B0503020204020204" charset="-122"/>
              </a:rPr>
              <a:t>》</a:t>
            </a:r>
            <a:endParaRPr lang="en-US" altLang="zh-CN" sz="2000">
              <a:latin typeface="微软雅黑" panose="020B0503020204020204" charset="-122"/>
              <a:ea typeface="微软雅黑" panose="020B0503020204020204" charset="-122"/>
            </a:endParaRPr>
          </a:p>
          <a:p>
            <a:pPr>
              <a:lnSpc>
                <a:spcPts val="3000"/>
              </a:lnSpc>
            </a:pPr>
            <a:r>
              <a:rPr lang="zh-CN" altLang="en-US" sz="2000">
                <a:latin typeface="微软雅黑" panose="020B0503020204020204" charset="-122"/>
                <a:ea typeface="微软雅黑" panose="020B0503020204020204" charset="-122"/>
              </a:rPr>
              <a:t>（</a:t>
            </a:r>
            <a:r>
              <a:rPr lang="en-US" altLang="zh-CN" sz="2000">
                <a:latin typeface="微软雅黑" panose="020B0503020204020204" charset="-122"/>
                <a:ea typeface="微软雅黑" panose="020B0503020204020204" charset="-122"/>
              </a:rPr>
              <a:t>1</a:t>
            </a:r>
            <a:r>
              <a:rPr lang="zh-CN" altLang="en-US" sz="2000">
                <a:latin typeface="微软雅黑" panose="020B0503020204020204" charset="-122"/>
                <a:ea typeface="微软雅黑" panose="020B0503020204020204" charset="-122"/>
              </a:rPr>
              <a:t>）根据材料并结合所学知识，概括荷兰侵占中国台湾与澎湖的历史背景和目的。</a:t>
            </a:r>
            <a:endParaRPr lang="zh-CN" altLang="en-US" sz="2000">
              <a:latin typeface="微软雅黑" panose="020B0503020204020204" charset="-122"/>
              <a:ea typeface="微软雅黑" panose="020B0503020204020204" charset="-122"/>
            </a:endParaRPr>
          </a:p>
        </p:txBody>
      </p:sp>
      <p:sp>
        <p:nvSpPr>
          <p:cNvPr id="37892" name="TextBox 14"/>
          <p:cNvSpPr txBox="1"/>
          <p:nvPr/>
        </p:nvSpPr>
        <p:spPr>
          <a:xfrm>
            <a:off x="1238250" y="327025"/>
            <a:ext cx="2538730" cy="521970"/>
          </a:xfrm>
          <a:prstGeom prst="rect">
            <a:avLst/>
          </a:prstGeom>
          <a:noFill/>
          <a:ln w="9525">
            <a:noFill/>
          </a:ln>
        </p:spPr>
        <p:txBody>
          <a:bodyPr wrap="square">
            <a:spAutoFit/>
          </a:bodyPr>
          <a:lstStyle/>
          <a:p>
            <a:r>
              <a:rPr lang="zh-CN" altLang="en-US" sz="2800" b="1">
                <a:solidFill>
                  <a:srgbClr val="0E13D8"/>
                </a:solidFill>
                <a:latin typeface="微软雅黑" panose="020B0503020204020204" charset="-122"/>
                <a:ea typeface="微软雅黑" panose="020B0503020204020204" charset="-122"/>
              </a:rPr>
              <a:t>走向高考考场</a:t>
            </a:r>
            <a:endParaRPr lang="zh-CN" altLang="en-US" sz="2800" b="1">
              <a:solidFill>
                <a:srgbClr val="0E13D8"/>
              </a:solidFill>
              <a:latin typeface="微软雅黑" panose="020B0503020204020204" charset="-122"/>
              <a:ea typeface="微软雅黑" panose="020B0503020204020204" charset="-122"/>
            </a:endParaRPr>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28625" y="287020"/>
            <a:ext cx="11235690" cy="3784600"/>
          </a:xfrm>
          <a:prstGeom prst="rect">
            <a:avLst/>
          </a:prstGeom>
          <a:noFill/>
        </p:spPr>
        <p:txBody>
          <a:bodyPr wrap="square" rtlCol="0" anchor="t">
            <a:spAutoFit/>
          </a:bodyPr>
          <a:lstStyle/>
          <a:p>
            <a:pPr marR="0" defTabSz="914400" fontAlgn="auto">
              <a:lnSpc>
                <a:spcPct val="150000"/>
              </a:lnSpc>
              <a:spcBef>
                <a:spcPct val="0"/>
              </a:spcBef>
              <a:spcAft>
                <a:spcPct val="0"/>
              </a:spcAft>
              <a:buClrTx/>
              <a:buSzTx/>
              <a:buFontTx/>
              <a:defRPr/>
            </a:pPr>
            <a:r>
              <a:rPr kumimoji="0" sz="2000" kern="1200" cap="none" spc="0" normalizeH="0" baseline="0" noProof="0">
                <a:gradFill>
                  <a:gsLst>
                    <a:gs pos="0">
                      <a:srgbClr val="012D86"/>
                    </a:gs>
                    <a:gs pos="100000">
                      <a:srgbClr val="0E2557"/>
                    </a:gs>
                  </a:gsLst>
                  <a:lin scaled="0"/>
                </a:gradFill>
                <a:latin typeface="微软雅黑" panose="020B0503020204020204" charset="-122"/>
                <a:ea typeface="微软雅黑" panose="020B0503020204020204" charset="-122"/>
                <a:cs typeface="微软雅黑" panose="020B0503020204020204" charset="-122"/>
              </a:rPr>
              <a:t>解析：</a:t>
            </a:r>
            <a:r>
              <a:rPr kumimoji="0" sz="2000" kern="1200" cap="none" spc="0" normalizeH="0" baseline="0" noProof="0">
                <a:latin typeface="微软雅黑" panose="020B0503020204020204" charset="-122"/>
                <a:ea typeface="微软雅黑" panose="020B0503020204020204" charset="-122"/>
                <a:cs typeface="微软雅黑" panose="020B0503020204020204" charset="-122"/>
              </a:rPr>
              <a:t>第一小问背景，根据“荷兰东印度公司成立”“必须用一切可能来增进对华贸易，首要目的是取得生丝，因为生丝利润优厚”并结合所学得出荷兰海外贸易快速发展，与东方的贸易利润巨大；根据所学可知随着新航路的开辟，葡萄牙、西班牙、荷兰等国开始了殖民扩张；17 世纪前半期，处于明末清初战乱之际，中央政府无暇他顾，也给了荷兰人可乘之机。</a:t>
            </a:r>
            <a:endParaRPr kumimoji="0" sz="2000" kern="1200" cap="none" spc="0" normalizeH="0" baseline="0" noProof="0">
              <a:latin typeface="微软雅黑" panose="020B0503020204020204" charset="-122"/>
              <a:ea typeface="微软雅黑" panose="020B0503020204020204" charset="-122"/>
              <a:cs typeface="微软雅黑" panose="020B0503020204020204" charset="-122"/>
            </a:endParaRPr>
          </a:p>
          <a:p>
            <a:pPr marR="0" defTabSz="914400" fontAlgn="auto">
              <a:lnSpc>
                <a:spcPct val="150000"/>
              </a:lnSpc>
              <a:spcBef>
                <a:spcPct val="0"/>
              </a:spcBef>
              <a:spcAft>
                <a:spcPct val="0"/>
              </a:spcAft>
              <a:buClrTx/>
              <a:buSzTx/>
              <a:buFontTx/>
              <a:defRPr/>
            </a:pPr>
            <a:r>
              <a:rPr kumimoji="0" sz="2000" kern="1200" cap="none" spc="0" normalizeH="0" baseline="0" noProof="0">
                <a:latin typeface="微软雅黑" panose="020B0503020204020204" charset="-122"/>
                <a:ea typeface="微软雅黑" panose="020B0503020204020204" charset="-122"/>
                <a:cs typeface="微软雅黑" panose="020B0503020204020204" charset="-122"/>
              </a:rPr>
              <a:t>第二小问目的，根据“我们必须用一切可能来增进对华贸易，首要目的是取得生丝，因为生丝利润优厚”得出扩大对中国的殖民贸易，攫取高额利润；根据“1621年，荷兰人得知西班牙人也计划占领台湾，遂于次年再次侵占澎湖，并于 1624 年侵占台湾南部”得出与西班牙进行殖民贸易竞争；结合所学可知，荷兰侵占中国台湾与澎湖是为了将台湾作为其殖民据点。</a:t>
            </a:r>
            <a:endParaRPr kumimoji="0" sz="2000" kern="1200" cap="none" spc="0" normalizeH="0" baseline="0" noProof="0">
              <a:latin typeface="微软雅黑" panose="020B0503020204020204" charset="-122"/>
              <a:ea typeface="微软雅黑" panose="020B0503020204020204" charset="-122"/>
              <a:cs typeface="微软雅黑" panose="020B0503020204020204" charset="-122"/>
            </a:endParaRPr>
          </a:p>
        </p:txBody>
      </p:sp>
      <p:sp>
        <p:nvSpPr>
          <p:cNvPr id="2" name="内容占位符 1"/>
          <p:cNvSpPr>
            <a:spLocks noGrp="1"/>
          </p:cNvSpPr>
          <p:nvPr>
            <p:ph idx="1"/>
          </p:nvPr>
        </p:nvSpPr>
        <p:spPr>
          <a:xfrm>
            <a:off x="527368" y="4135755"/>
            <a:ext cx="10791190" cy="2075180"/>
          </a:xfrm>
          <a:effectLst/>
          <a:scene3d>
            <a:camera prst="orthographicFront"/>
            <a:lightRig rig="balanced" dir="t"/>
          </a:scene3d>
          <a:sp3d prstMaterial="plastic"/>
        </p:spPr>
        <p:txBody>
          <a:bodyPr vert="horz" lIns="91440" tIns="45720" rIns="91440" bIns="45720" rtlCol="0">
            <a:normAutofit fontScale="85000" lnSpcReduction="10000"/>
          </a:bodyPr>
          <a:lstStyle/>
          <a:p>
            <a:pPr marL="0" marR="0" lvl="0" indent="0" algn="l" defTabSz="914400" rtl="0" eaLnBrk="1" fontAlgn="auto" latinLnBrk="0" hangingPunct="1">
              <a:lnSpc>
                <a:spcPct val="150000"/>
              </a:lnSpc>
              <a:spcBef>
                <a:spcPct val="20000"/>
              </a:spcBef>
              <a:spcAft>
                <a:spcPct val="0"/>
              </a:spcAft>
              <a:buClrTx/>
              <a:buSzTx/>
              <a:buFont typeface="Arial" panose="020B0604020202020204" pitchFamily="34" charset="0"/>
              <a:buNone/>
              <a:defRPr/>
            </a:pPr>
            <a:r>
              <a:rPr kumimoji="0" sz="3200" b="0" i="0" u="none" strike="noStrike" kern="1200" cap="none" spc="0" normalizeH="0" baseline="0" noProof="0">
                <a:ln>
                  <a:noFill/>
                </a:ln>
                <a:gradFill>
                  <a:gsLst>
                    <a:gs pos="0">
                      <a:srgbClr val="012D86"/>
                    </a:gs>
                    <a:gs pos="100000">
                      <a:srgbClr val="0E2557"/>
                    </a:gs>
                  </a:gsLst>
                  <a:lin scaled="0"/>
                </a:gradFill>
                <a:effectLst/>
                <a:uLnTx/>
                <a:uFillTx/>
                <a:latin typeface="微软雅黑" panose="020B0503020204020204" charset="-122"/>
                <a:ea typeface="微软雅黑" panose="020B0503020204020204" charset="-122"/>
                <a:cs typeface="微软雅黑" panose="020B0503020204020204" charset="-122"/>
                <a:sym typeface="+mn-ea"/>
              </a:rPr>
              <a:t>答案：</a:t>
            </a:r>
            <a:r>
              <a:rPr kumimoji="0" sz="3200" b="0" i="0" u="none" strike="noStrike" kern="1200" cap="none" spc="0" normalizeH="0" baseline="0" noProof="0">
                <a:ln>
                  <a:noFill/>
                </a:ln>
                <a:solidFill>
                  <a:schemeClr val="tx1"/>
                </a:solidFill>
                <a:effectLst/>
                <a:uLnTx/>
                <a:uFillTx/>
                <a:latin typeface="微软雅黑" panose="020B0503020204020204" charset="-122"/>
                <a:ea typeface="微软雅黑" panose="020B0503020204020204" charset="-122"/>
                <a:cs typeface="微软雅黑" panose="020B0503020204020204" charset="-122"/>
                <a:sym typeface="+mn-ea"/>
              </a:rPr>
              <a:t>历史背景：新航路开辟，殖民扩张；荷兰海外贸易快速发展，与东方的贸易利润巨大；明末战乱之际，中央政府无暇他顾。目的：建立殖民据点；扩大对中国的殖民贸易，攫取高额利润；与西班牙进行殖民贸易竞争。</a:t>
            </a:r>
            <a:endParaRPr kumimoji="0" sz="3200" b="0" i="0" u="none" strike="noStrike" kern="1200" cap="none" spc="0" normalizeH="0" baseline="0" noProof="0">
              <a:ln>
                <a:noFill/>
              </a:ln>
              <a:solidFill>
                <a:schemeClr val="tx1"/>
              </a:solidFill>
              <a:effectLst/>
              <a:uLnTx/>
              <a:uFillTx/>
              <a:latin typeface="微软雅黑" panose="020B0503020204020204" charset="-122"/>
              <a:ea typeface="微软雅黑" panose="020B0503020204020204" charset="-122"/>
              <a:cs typeface="微软雅黑" panose="020B0503020204020204" charset="-122"/>
            </a:endParaRPr>
          </a:p>
          <a:p>
            <a:pPr marL="0" marR="0" lvl="0" indent="0" algn="l" defTabSz="914400" rtl="0" eaLnBrk="1" fontAlgn="auto" latinLnBrk="0" hangingPunct="1">
              <a:lnSpc>
                <a:spcPct val="100000"/>
              </a:lnSpc>
              <a:spcBef>
                <a:spcPct val="20000"/>
              </a:spcBef>
              <a:spcAft>
                <a:spcPct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heckerboard(across)">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0961" name="直接连接符 5"/>
          <p:cNvCxnSpPr/>
          <p:nvPr/>
        </p:nvCxnSpPr>
        <p:spPr>
          <a:xfrm>
            <a:off x="622936" y="1262063"/>
            <a:ext cx="10585450" cy="0"/>
          </a:xfrm>
          <a:prstGeom prst="line">
            <a:avLst/>
          </a:prstGeom>
          <a:ln w="25400" cap="flat" cmpd="sng">
            <a:solidFill>
              <a:srgbClr val="548235"/>
            </a:solidFill>
            <a:prstDash val="solid"/>
            <a:miter/>
            <a:headEnd type="none" w="med" len="med"/>
            <a:tailEnd type="none" w="med" len="med"/>
          </a:ln>
        </p:spPr>
      </p:cxnSp>
      <p:sp>
        <p:nvSpPr>
          <p:cNvPr id="40963" name="TextBox 7"/>
          <p:cNvSpPr txBox="1"/>
          <p:nvPr/>
        </p:nvSpPr>
        <p:spPr>
          <a:xfrm>
            <a:off x="1145540" y="625475"/>
            <a:ext cx="1868805" cy="521970"/>
          </a:xfrm>
          <a:prstGeom prst="rect">
            <a:avLst/>
          </a:prstGeom>
          <a:noFill/>
          <a:ln w="9525">
            <a:noFill/>
          </a:ln>
        </p:spPr>
        <p:txBody>
          <a:bodyPr wrap="square">
            <a:spAutoFit/>
          </a:bodyPr>
          <a:lstStyle/>
          <a:p>
            <a:r>
              <a:rPr lang="zh-CN" altLang="en-US" sz="2800" b="1">
                <a:solidFill>
                  <a:srgbClr val="0E13D8"/>
                </a:solidFill>
                <a:latin typeface="微软雅黑" panose="020B0503020204020204" charset="-122"/>
                <a:ea typeface="微软雅黑" panose="020B0503020204020204" charset="-122"/>
              </a:rPr>
              <a:t>课堂练习</a:t>
            </a:r>
            <a:endParaRPr lang="zh-CN" altLang="en-US" sz="2800" b="1">
              <a:solidFill>
                <a:srgbClr val="0E13D8"/>
              </a:solidFill>
              <a:latin typeface="微软雅黑" panose="020B0503020204020204" charset="-122"/>
              <a:ea typeface="微软雅黑" panose="020B0503020204020204" charset="-122"/>
            </a:endParaRPr>
          </a:p>
        </p:txBody>
      </p:sp>
      <p:sp>
        <p:nvSpPr>
          <p:cNvPr id="10" name="文本框 99"/>
          <p:cNvSpPr txBox="1"/>
          <p:nvPr/>
        </p:nvSpPr>
        <p:spPr>
          <a:xfrm>
            <a:off x="883286" y="1379538"/>
            <a:ext cx="10066337" cy="4194810"/>
          </a:xfrm>
          <a:prstGeom prst="rect">
            <a:avLst/>
          </a:prstGeom>
          <a:noFill/>
          <a:ln w="9525">
            <a:noFill/>
          </a:ln>
        </p:spPr>
        <p:txBody>
          <a:bodyPr>
            <a:spAutoFit/>
          </a:bodyPr>
          <a:lstStyle/>
          <a:p>
            <a:pPr marL="266700" indent="-266700">
              <a:lnSpc>
                <a:spcPts val="3200"/>
              </a:lnSpc>
            </a:pPr>
            <a:r>
              <a:rPr lang="en-US" altLang="zh-CN" sz="2000">
                <a:solidFill>
                  <a:srgbClr val="000000"/>
                </a:solidFill>
                <a:latin typeface="微软雅黑" panose="020B0503020204020204" charset="-122"/>
                <a:ea typeface="微软雅黑" panose="020B0503020204020204" charset="-122"/>
              </a:rPr>
              <a:t>1.</a:t>
            </a:r>
            <a:r>
              <a:rPr lang="zh-CN" altLang="en-US" sz="2000">
                <a:solidFill>
                  <a:srgbClr val="000000"/>
                </a:solidFill>
                <a:latin typeface="微软雅黑" panose="020B0503020204020204" charset="-122"/>
                <a:ea typeface="微软雅黑" panose="020B0503020204020204" charset="-122"/>
              </a:rPr>
              <a:t>据估计，</a:t>
            </a:r>
            <a:r>
              <a:rPr lang="en-US" altLang="zh-CN" sz="2000">
                <a:solidFill>
                  <a:srgbClr val="000000"/>
                </a:solidFill>
                <a:latin typeface="微软雅黑" panose="020B0503020204020204" charset="-122"/>
                <a:ea typeface="微软雅黑" panose="020B0503020204020204" charset="-122"/>
              </a:rPr>
              <a:t>1500 </a:t>
            </a:r>
            <a:r>
              <a:rPr lang="zh-CN" altLang="en-US" sz="2000">
                <a:solidFill>
                  <a:srgbClr val="000000"/>
                </a:solidFill>
                <a:latin typeface="微软雅黑" panose="020B0503020204020204" charset="-122"/>
                <a:ea typeface="微软雅黑" panose="020B0503020204020204" charset="-122"/>
              </a:rPr>
              <a:t>年拉丁美洲的印第安人人口大约是 </a:t>
            </a:r>
            <a:r>
              <a:rPr lang="en-US" altLang="zh-CN" sz="2000">
                <a:solidFill>
                  <a:srgbClr val="000000"/>
                </a:solidFill>
                <a:latin typeface="微软雅黑" panose="020B0503020204020204" charset="-122"/>
                <a:ea typeface="微软雅黑" panose="020B0503020204020204" charset="-122"/>
              </a:rPr>
              <a:t>4 000 </a:t>
            </a:r>
            <a:r>
              <a:rPr lang="zh-CN" altLang="en-US" sz="2000">
                <a:solidFill>
                  <a:srgbClr val="000000"/>
                </a:solidFill>
                <a:latin typeface="微软雅黑" panose="020B0503020204020204" charset="-122"/>
                <a:ea typeface="微软雅黑" panose="020B0503020204020204" charset="-122"/>
              </a:rPr>
              <a:t>万，到 </a:t>
            </a:r>
            <a:r>
              <a:rPr lang="en-US" altLang="zh-CN" sz="2000">
                <a:solidFill>
                  <a:srgbClr val="000000"/>
                </a:solidFill>
                <a:latin typeface="微软雅黑" panose="020B0503020204020204" charset="-122"/>
                <a:ea typeface="微软雅黑" panose="020B0503020204020204" charset="-122"/>
              </a:rPr>
              <a:t>17 </a:t>
            </a:r>
            <a:r>
              <a:rPr lang="zh-CN" altLang="en-US" sz="2000">
                <a:solidFill>
                  <a:srgbClr val="000000"/>
                </a:solidFill>
                <a:latin typeface="微软雅黑" panose="020B0503020204020204" charset="-122"/>
                <a:ea typeface="微软雅黑" panose="020B0503020204020204" charset="-122"/>
              </a:rPr>
              <a:t>世纪中叶降到 </a:t>
            </a:r>
            <a:r>
              <a:rPr lang="en-US" altLang="zh-CN" sz="2000">
                <a:solidFill>
                  <a:srgbClr val="000000"/>
                </a:solidFill>
                <a:latin typeface="微软雅黑" panose="020B0503020204020204" charset="-122"/>
                <a:ea typeface="微软雅黑" panose="020B0503020204020204" charset="-122"/>
              </a:rPr>
              <a:t>1 000 </a:t>
            </a:r>
            <a:r>
              <a:rPr lang="zh-CN" altLang="en-US" sz="2000">
                <a:solidFill>
                  <a:srgbClr val="000000"/>
                </a:solidFill>
                <a:latin typeface="微软雅黑" panose="020B0503020204020204" charset="-122"/>
                <a:ea typeface="微软雅黑" panose="020B0503020204020204" charset="-122"/>
              </a:rPr>
              <a:t>万人左右，造成这一现象的主要原因是 （　　）</a:t>
            </a:r>
            <a:endParaRPr lang="zh-CN" altLang="en-US" sz="2000">
              <a:solidFill>
                <a:srgbClr val="000000"/>
              </a:solidFill>
              <a:latin typeface="微软雅黑" panose="020B0503020204020204" charset="-122"/>
              <a:ea typeface="微软雅黑" panose="020B0503020204020204" charset="-122"/>
            </a:endParaRPr>
          </a:p>
          <a:p>
            <a:pPr marL="266700" indent="-266700">
              <a:lnSpc>
                <a:spcPts val="3200"/>
              </a:lnSpc>
            </a:pPr>
            <a:r>
              <a:rPr lang="en-US" altLang="zh-CN" sz="2000">
                <a:solidFill>
                  <a:srgbClr val="000000"/>
                </a:solidFill>
                <a:latin typeface="微软雅黑" panose="020B0503020204020204" charset="-122"/>
                <a:ea typeface="微软雅黑" panose="020B0503020204020204" charset="-122"/>
              </a:rPr>
              <a:t>A. </a:t>
            </a:r>
            <a:r>
              <a:rPr lang="zh-CN" altLang="en-US" sz="2000">
                <a:solidFill>
                  <a:srgbClr val="000000"/>
                </a:solidFill>
                <a:latin typeface="微软雅黑" panose="020B0503020204020204" charset="-122"/>
                <a:ea typeface="微软雅黑" panose="020B0503020204020204" charset="-122"/>
              </a:rPr>
              <a:t>欧洲国家的殖民扩张 </a:t>
            </a:r>
            <a:r>
              <a:rPr lang="en-US" altLang="zh-CN" sz="2000">
                <a:solidFill>
                  <a:srgbClr val="000000"/>
                </a:solidFill>
                <a:latin typeface="微软雅黑" panose="020B0503020204020204" charset="-122"/>
                <a:ea typeface="微软雅黑" panose="020B0503020204020204" charset="-122"/>
              </a:rPr>
              <a:t>			B. </a:t>
            </a:r>
            <a:r>
              <a:rPr lang="zh-CN" altLang="en-US" sz="2000">
                <a:solidFill>
                  <a:srgbClr val="000000"/>
                </a:solidFill>
                <a:latin typeface="微软雅黑" panose="020B0503020204020204" charset="-122"/>
                <a:ea typeface="微软雅黑" panose="020B0503020204020204" charset="-122"/>
              </a:rPr>
              <a:t>奴隶贸易的盛行</a:t>
            </a:r>
            <a:endParaRPr lang="zh-CN" altLang="en-US" sz="2000">
              <a:solidFill>
                <a:srgbClr val="000000"/>
              </a:solidFill>
              <a:latin typeface="微软雅黑" panose="020B0503020204020204" charset="-122"/>
              <a:ea typeface="微软雅黑" panose="020B0503020204020204" charset="-122"/>
            </a:endParaRPr>
          </a:p>
          <a:p>
            <a:pPr marL="266700" indent="-266700">
              <a:lnSpc>
                <a:spcPts val="3200"/>
              </a:lnSpc>
            </a:pPr>
            <a:r>
              <a:rPr lang="en-US" altLang="zh-CN" sz="2000">
                <a:solidFill>
                  <a:srgbClr val="000000"/>
                </a:solidFill>
                <a:latin typeface="微软雅黑" panose="020B0503020204020204" charset="-122"/>
                <a:ea typeface="微软雅黑" panose="020B0503020204020204" charset="-122"/>
              </a:rPr>
              <a:t>C. </a:t>
            </a:r>
            <a:r>
              <a:rPr lang="zh-CN" altLang="en-US" sz="2000">
                <a:solidFill>
                  <a:srgbClr val="000000"/>
                </a:solidFill>
                <a:latin typeface="微软雅黑" panose="020B0503020204020204" charset="-122"/>
                <a:ea typeface="微软雅黑" panose="020B0503020204020204" charset="-122"/>
              </a:rPr>
              <a:t>第二次工业革命扩展 </a:t>
            </a:r>
            <a:r>
              <a:rPr lang="en-US" altLang="zh-CN" sz="2000">
                <a:solidFill>
                  <a:srgbClr val="000000"/>
                </a:solidFill>
                <a:latin typeface="微软雅黑" panose="020B0503020204020204" charset="-122"/>
                <a:ea typeface="微软雅黑" panose="020B0503020204020204" charset="-122"/>
              </a:rPr>
              <a:t>			D. </a:t>
            </a:r>
            <a:r>
              <a:rPr lang="zh-CN" altLang="en-US" sz="2000">
                <a:solidFill>
                  <a:srgbClr val="000000"/>
                </a:solidFill>
                <a:latin typeface="微软雅黑" panose="020B0503020204020204" charset="-122"/>
                <a:ea typeface="微软雅黑" panose="020B0503020204020204" charset="-122"/>
              </a:rPr>
              <a:t>第一次工业革命的开展</a:t>
            </a:r>
            <a:endParaRPr lang="zh-CN" altLang="en-US" sz="2000">
              <a:solidFill>
                <a:srgbClr val="000000"/>
              </a:solidFill>
              <a:latin typeface="微软雅黑" panose="020B0503020204020204" charset="-122"/>
              <a:ea typeface="微软雅黑" panose="020B0503020204020204" charset="-122"/>
            </a:endParaRPr>
          </a:p>
          <a:p>
            <a:pPr marL="266700" indent="-266700">
              <a:lnSpc>
                <a:spcPts val="3200"/>
              </a:lnSpc>
            </a:pPr>
            <a:endParaRPr lang="zh-CN" altLang="en-US" sz="2000">
              <a:solidFill>
                <a:srgbClr val="000000"/>
              </a:solidFill>
              <a:latin typeface="微软雅黑" panose="020B0503020204020204" charset="-122"/>
              <a:ea typeface="微软雅黑" panose="020B0503020204020204" charset="-122"/>
            </a:endParaRPr>
          </a:p>
          <a:p>
            <a:pPr marL="266700" indent="-266700">
              <a:lnSpc>
                <a:spcPts val="3200"/>
              </a:lnSpc>
            </a:pPr>
            <a:r>
              <a:rPr lang="en-US" altLang="zh-CN" sz="2000">
                <a:solidFill>
                  <a:srgbClr val="000000"/>
                </a:solidFill>
                <a:latin typeface="微软雅黑" panose="020B0503020204020204" charset="-122"/>
                <a:ea typeface="微软雅黑" panose="020B0503020204020204" charset="-122"/>
              </a:rPr>
              <a:t>2.18 </a:t>
            </a:r>
            <a:r>
              <a:rPr lang="zh-CN" altLang="en-US" sz="2000">
                <a:solidFill>
                  <a:srgbClr val="000000"/>
                </a:solidFill>
                <a:latin typeface="微软雅黑" panose="020B0503020204020204" charset="-122"/>
                <a:ea typeface="微软雅黑" panose="020B0503020204020204" charset="-122"/>
              </a:rPr>
              <a:t>世纪 </a:t>
            </a:r>
            <a:r>
              <a:rPr lang="en-US" altLang="zh-CN" sz="2000">
                <a:solidFill>
                  <a:srgbClr val="000000"/>
                </a:solidFill>
                <a:latin typeface="微软雅黑" panose="020B0503020204020204" charset="-122"/>
                <a:ea typeface="微软雅黑" panose="020B0503020204020204" charset="-122"/>
              </a:rPr>
              <a:t>60 —80 </a:t>
            </a:r>
            <a:r>
              <a:rPr lang="zh-CN" altLang="en-US" sz="2000">
                <a:solidFill>
                  <a:srgbClr val="000000"/>
                </a:solidFill>
                <a:latin typeface="微软雅黑" panose="020B0503020204020204" charset="-122"/>
                <a:ea typeface="微软雅黑" panose="020B0503020204020204" charset="-122"/>
              </a:rPr>
              <a:t>年代，印度商人被排斥在收购手工业商品的活动范围之外。东印度公司规定，印度织布工人在未完成公司订货之前，不得为其他人和其他市场工作。这表明印度纺织业 （　　）</a:t>
            </a:r>
            <a:endParaRPr lang="zh-CN" altLang="en-US" sz="2000">
              <a:solidFill>
                <a:srgbClr val="000000"/>
              </a:solidFill>
              <a:latin typeface="微软雅黑" panose="020B0503020204020204" charset="-122"/>
              <a:ea typeface="微软雅黑" panose="020B0503020204020204" charset="-122"/>
            </a:endParaRPr>
          </a:p>
          <a:p>
            <a:pPr marL="266700" indent="-266700">
              <a:lnSpc>
                <a:spcPts val="3200"/>
              </a:lnSpc>
            </a:pPr>
            <a:r>
              <a:rPr lang="en-US" altLang="zh-CN" sz="2000">
                <a:solidFill>
                  <a:srgbClr val="000000"/>
                </a:solidFill>
                <a:latin typeface="微软雅黑" panose="020B0503020204020204" charset="-122"/>
                <a:ea typeface="微软雅黑" panose="020B0503020204020204" charset="-122"/>
              </a:rPr>
              <a:t>A. </a:t>
            </a:r>
            <a:r>
              <a:rPr lang="zh-CN" altLang="en-US" sz="2000">
                <a:solidFill>
                  <a:srgbClr val="000000"/>
                </a:solidFill>
                <a:latin typeface="微软雅黑" panose="020B0503020204020204" charset="-122"/>
                <a:ea typeface="微软雅黑" panose="020B0503020204020204" charset="-122"/>
              </a:rPr>
              <a:t>已成为国民经济的支柱 </a:t>
            </a:r>
            <a:r>
              <a:rPr lang="en-US" altLang="zh-CN" sz="2000">
                <a:solidFill>
                  <a:srgbClr val="000000"/>
                </a:solidFill>
                <a:latin typeface="微软雅黑" panose="020B0503020204020204" charset="-122"/>
                <a:ea typeface="微软雅黑" panose="020B0503020204020204" charset="-122"/>
              </a:rPr>
              <a:t>		B. </a:t>
            </a:r>
            <a:r>
              <a:rPr lang="zh-CN" altLang="en-US" sz="2000">
                <a:solidFill>
                  <a:srgbClr val="000000"/>
                </a:solidFill>
                <a:latin typeface="微软雅黑" panose="020B0503020204020204" charset="-122"/>
                <a:ea typeface="微软雅黑" panose="020B0503020204020204" charset="-122"/>
              </a:rPr>
              <a:t>得到了东印度公司的支持</a:t>
            </a:r>
            <a:endParaRPr lang="zh-CN" altLang="en-US" sz="2000">
              <a:solidFill>
                <a:srgbClr val="000000"/>
              </a:solidFill>
              <a:latin typeface="微软雅黑" panose="020B0503020204020204" charset="-122"/>
              <a:ea typeface="微软雅黑" panose="020B0503020204020204" charset="-122"/>
            </a:endParaRPr>
          </a:p>
          <a:p>
            <a:pPr marL="266700" indent="-266700">
              <a:lnSpc>
                <a:spcPts val="3200"/>
              </a:lnSpc>
            </a:pPr>
            <a:r>
              <a:rPr lang="en-US" altLang="zh-CN" sz="2000">
                <a:solidFill>
                  <a:srgbClr val="000000"/>
                </a:solidFill>
                <a:latin typeface="微软雅黑" panose="020B0503020204020204" charset="-122"/>
                <a:ea typeface="微软雅黑" panose="020B0503020204020204" charset="-122"/>
              </a:rPr>
              <a:t>C. </a:t>
            </a:r>
            <a:r>
              <a:rPr lang="zh-CN" altLang="en-US" sz="2000">
                <a:solidFill>
                  <a:srgbClr val="000000"/>
                </a:solidFill>
                <a:latin typeface="微软雅黑" panose="020B0503020204020204" charset="-122"/>
                <a:ea typeface="微软雅黑" panose="020B0503020204020204" charset="-122"/>
              </a:rPr>
              <a:t>因英国的排挤走向萧条 </a:t>
            </a:r>
            <a:r>
              <a:rPr lang="en-US" altLang="zh-CN" sz="2000">
                <a:solidFill>
                  <a:srgbClr val="000000"/>
                </a:solidFill>
                <a:latin typeface="微软雅黑" panose="020B0503020204020204" charset="-122"/>
                <a:ea typeface="微软雅黑" panose="020B0503020204020204" charset="-122"/>
              </a:rPr>
              <a:t>		D. </a:t>
            </a:r>
            <a:r>
              <a:rPr lang="zh-CN" altLang="en-US" sz="2000">
                <a:solidFill>
                  <a:srgbClr val="000000"/>
                </a:solidFill>
                <a:latin typeface="微软雅黑" panose="020B0503020204020204" charset="-122"/>
                <a:ea typeface="微软雅黑" panose="020B0503020204020204" charset="-122"/>
              </a:rPr>
              <a:t>被卷入资本主义世界市场</a:t>
            </a:r>
            <a:endParaRPr lang="zh-CN" altLang="en-US" sz="2000">
              <a:solidFill>
                <a:srgbClr val="000000"/>
              </a:solidFill>
              <a:latin typeface="微软雅黑" panose="020B0503020204020204" charset="-122"/>
              <a:ea typeface="微软雅黑" panose="020B0503020204020204" charset="-122"/>
            </a:endParaRPr>
          </a:p>
        </p:txBody>
      </p:sp>
      <p:sp>
        <p:nvSpPr>
          <p:cNvPr id="9" name="Rectangle 6"/>
          <p:cNvSpPr/>
          <p:nvPr/>
        </p:nvSpPr>
        <p:spPr>
          <a:xfrm>
            <a:off x="3085148" y="4337050"/>
            <a:ext cx="454025" cy="398780"/>
          </a:xfrm>
          <a:prstGeom prst="rect">
            <a:avLst/>
          </a:prstGeom>
          <a:noFill/>
          <a:ln w="9525">
            <a:noFill/>
          </a:ln>
        </p:spPr>
        <p:txBody>
          <a:bodyPr>
            <a:spAutoFit/>
          </a:bodyPr>
          <a:lstStyle/>
          <a:p>
            <a:r>
              <a:rPr lang="en-US" altLang="zh-CN" sz="2000">
                <a:solidFill>
                  <a:srgbClr val="FF0000"/>
                </a:solidFill>
                <a:latin typeface="微软雅黑" panose="020B0503020204020204" charset="-122"/>
                <a:ea typeface="微软雅黑" panose="020B0503020204020204" charset="-122"/>
              </a:rPr>
              <a:t>D</a:t>
            </a:r>
            <a:endParaRPr lang="en-US" altLang="zh-CN" sz="2000">
              <a:solidFill>
                <a:srgbClr val="FF0000"/>
              </a:solidFill>
              <a:latin typeface="微软雅黑" panose="020B0503020204020204" charset="-122"/>
              <a:ea typeface="微软雅黑" panose="020B0503020204020204" charset="-122"/>
            </a:endParaRPr>
          </a:p>
        </p:txBody>
      </p:sp>
      <p:sp>
        <p:nvSpPr>
          <p:cNvPr id="2" name="Rectangle 6"/>
          <p:cNvSpPr/>
          <p:nvPr/>
        </p:nvSpPr>
        <p:spPr>
          <a:xfrm>
            <a:off x="6406198" y="1824038"/>
            <a:ext cx="454025" cy="398780"/>
          </a:xfrm>
          <a:prstGeom prst="rect">
            <a:avLst/>
          </a:prstGeom>
          <a:noFill/>
          <a:ln w="9525">
            <a:noFill/>
          </a:ln>
        </p:spPr>
        <p:txBody>
          <a:bodyPr>
            <a:spAutoFit/>
          </a:bodyPr>
          <a:lstStyle/>
          <a:p>
            <a:r>
              <a:rPr lang="en-US" altLang="zh-CN" sz="2000">
                <a:solidFill>
                  <a:srgbClr val="FF0000"/>
                </a:solidFill>
                <a:latin typeface="微软雅黑" panose="020B0503020204020204" charset="-122"/>
                <a:ea typeface="微软雅黑" panose="020B0503020204020204" charset="-122"/>
              </a:rPr>
              <a:t>A</a:t>
            </a:r>
            <a:endParaRPr lang="en-US" altLang="zh-CN" sz="2000">
              <a:solidFill>
                <a:srgbClr val="FF0000"/>
              </a:solidFill>
              <a:latin typeface="微软雅黑" panose="020B0503020204020204" charset="-122"/>
              <a:ea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p:tgtEl>
                                          <p:spTgt spid="9"/>
                                        </p:tgtEl>
                                        <p:attrNameLst>
                                          <p:attrName>ppt_y</p:attrName>
                                        </p:attrNameLst>
                                      </p:cBhvr>
                                      <p:tavLst>
                                        <p:tav tm="0">
                                          <p:val>
                                            <p:strVal val="#ppt_y+#ppt_h*1.125000"/>
                                          </p:val>
                                        </p:tav>
                                        <p:tav tm="100000">
                                          <p:val>
                                            <p:strVal val="#ppt_y"/>
                                          </p:val>
                                        </p:tav>
                                      </p:tavLst>
                                    </p:anim>
                                    <p:animEffect transition="in" filter="wipe(up)">
                                      <p:cBhvr>
                                        <p:cTn id="1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100"/>
          <p:cNvSpPr txBox="1">
            <a:spLocks noChangeArrowheads="1"/>
          </p:cNvSpPr>
          <p:nvPr/>
        </p:nvSpPr>
        <p:spPr bwMode="auto">
          <a:xfrm>
            <a:off x="1121411" y="574675"/>
            <a:ext cx="9728200" cy="5631180"/>
          </a:xfrm>
          <a:prstGeom prst="rect">
            <a:avLst/>
          </a:prstGeom>
          <a:noFill/>
          <a:ln>
            <a:noFill/>
          </a:ln>
        </p:spPr>
        <p:txBody>
          <a:bodyPr wrap="square">
            <a:spAutoFit/>
          </a:bodyPr>
          <a:lstStyle/>
          <a:p>
            <a:pPr marL="266700" indent="-266700">
              <a:lnSpc>
                <a:spcPct val="150000"/>
              </a:lnSpc>
            </a:pPr>
            <a:r>
              <a:rPr lang="en-US" altLang="zh-CN" sz="2000">
                <a:solidFill>
                  <a:srgbClr val="000000"/>
                </a:solidFill>
                <a:latin typeface="微软雅黑" panose="020B0503020204020204" charset="-122"/>
                <a:ea typeface="微软雅黑" panose="020B0503020204020204" charset="-122"/>
              </a:rPr>
              <a:t>3.</a:t>
            </a:r>
            <a:r>
              <a:rPr lang="zh-CN" altLang="en-US" sz="2000">
                <a:solidFill>
                  <a:srgbClr val="000000"/>
                </a:solidFill>
                <a:latin typeface="微软雅黑" panose="020B0503020204020204" charset="-122"/>
                <a:ea typeface="微软雅黑" panose="020B0503020204020204" charset="-122"/>
              </a:rPr>
              <a:t>［</a:t>
            </a:r>
            <a:r>
              <a:rPr lang="en-US" altLang="zh-CN" sz="2000">
                <a:solidFill>
                  <a:srgbClr val="000000"/>
                </a:solidFill>
                <a:latin typeface="微软雅黑" panose="020B0503020204020204" charset="-122"/>
                <a:ea typeface="微软雅黑" panose="020B0503020204020204" charset="-122"/>
              </a:rPr>
              <a:t>2019·</a:t>
            </a:r>
            <a:r>
              <a:rPr lang="zh-CN" altLang="en-US" sz="2000">
                <a:solidFill>
                  <a:srgbClr val="000000"/>
                </a:solidFill>
                <a:latin typeface="微软雅黑" panose="020B0503020204020204" charset="-122"/>
                <a:ea typeface="微软雅黑" panose="020B0503020204020204" charset="-122"/>
              </a:rPr>
              <a:t>四川德阳模拟］</a:t>
            </a:r>
            <a:r>
              <a:rPr lang="en-US" altLang="zh-CN" sz="2000">
                <a:solidFill>
                  <a:srgbClr val="000000"/>
                </a:solidFill>
                <a:latin typeface="微软雅黑" panose="020B0503020204020204" charset="-122"/>
                <a:ea typeface="微软雅黑" panose="020B0503020204020204" charset="-122"/>
              </a:rPr>
              <a:t>1884—1885 </a:t>
            </a:r>
            <a:r>
              <a:rPr lang="zh-CN" altLang="en-US" sz="2000">
                <a:solidFill>
                  <a:srgbClr val="000000"/>
                </a:solidFill>
                <a:latin typeface="微软雅黑" panose="020B0503020204020204" charset="-122"/>
                <a:ea typeface="微软雅黑" panose="020B0503020204020204" charset="-122"/>
              </a:rPr>
              <a:t>年，英、法、德等国在柏林召开会议。经过激烈讨价还价，最后签署</a:t>
            </a:r>
            <a:r>
              <a:rPr lang="en-US" altLang="zh-CN" sz="2000">
                <a:solidFill>
                  <a:srgbClr val="000000"/>
                </a:solidFill>
                <a:latin typeface="微软雅黑" panose="020B0503020204020204" charset="-122"/>
                <a:ea typeface="微软雅黑" panose="020B0503020204020204" charset="-122"/>
              </a:rPr>
              <a:t>《</a:t>
            </a:r>
            <a:r>
              <a:rPr lang="zh-CN" altLang="en-US" sz="2000">
                <a:solidFill>
                  <a:srgbClr val="000000"/>
                </a:solidFill>
                <a:latin typeface="微软雅黑" panose="020B0503020204020204" charset="-122"/>
                <a:ea typeface="微软雅黑" panose="020B0503020204020204" charset="-122"/>
              </a:rPr>
              <a:t>柏林会议总议定书</a:t>
            </a:r>
            <a:r>
              <a:rPr lang="en-US" altLang="zh-CN" sz="2000">
                <a:solidFill>
                  <a:srgbClr val="000000"/>
                </a:solidFill>
                <a:latin typeface="微软雅黑" panose="020B0503020204020204" charset="-122"/>
                <a:ea typeface="微软雅黑" panose="020B0503020204020204" charset="-122"/>
              </a:rPr>
              <a:t>》</a:t>
            </a:r>
            <a:r>
              <a:rPr lang="zh-CN" altLang="en-US" sz="2000">
                <a:solidFill>
                  <a:srgbClr val="000000"/>
                </a:solidFill>
                <a:latin typeface="微软雅黑" panose="020B0503020204020204" charset="-122"/>
                <a:ea typeface="微软雅黑" panose="020B0503020204020204" charset="-122"/>
              </a:rPr>
              <a:t>，规定：任何国家在非洲占领新的土地，必须通知其他国家，占领方为有效；各国所占非洲大陆之沿岸地区，有责任保证贸易自由和过境自由。据此推知，此次柏林会议（　　）</a:t>
            </a:r>
            <a:endParaRPr lang="zh-CN" altLang="en-US" sz="2000">
              <a:solidFill>
                <a:srgbClr val="000000"/>
              </a:solidFill>
              <a:latin typeface="微软雅黑" panose="020B0503020204020204" charset="-122"/>
              <a:ea typeface="微软雅黑" panose="020B0503020204020204" charset="-122"/>
            </a:endParaRPr>
          </a:p>
          <a:p>
            <a:pPr marL="266700" indent="-266700">
              <a:lnSpc>
                <a:spcPct val="150000"/>
              </a:lnSpc>
            </a:pPr>
            <a:r>
              <a:rPr lang="en-US" altLang="zh-CN" sz="2000">
                <a:solidFill>
                  <a:srgbClr val="000000"/>
                </a:solidFill>
                <a:latin typeface="微软雅黑" panose="020B0503020204020204" charset="-122"/>
                <a:ea typeface="微软雅黑" panose="020B0503020204020204" charset="-122"/>
              </a:rPr>
              <a:t>A. </a:t>
            </a:r>
            <a:r>
              <a:rPr lang="zh-CN" altLang="en-US" sz="2000">
                <a:solidFill>
                  <a:srgbClr val="000000"/>
                </a:solidFill>
                <a:latin typeface="微软雅黑" panose="020B0503020204020204" charset="-122"/>
                <a:ea typeface="微软雅黑" panose="020B0503020204020204" charset="-122"/>
              </a:rPr>
              <a:t>解决了欧洲列强争夺非洲的矛盾</a:t>
            </a:r>
            <a:r>
              <a:rPr lang="en-US" altLang="zh-CN" sz="2000">
                <a:solidFill>
                  <a:srgbClr val="000000"/>
                </a:solidFill>
                <a:latin typeface="微软雅黑" panose="020B0503020204020204" charset="-122"/>
                <a:ea typeface="微软雅黑" panose="020B0503020204020204" charset="-122"/>
              </a:rPr>
              <a:t>		B. </a:t>
            </a:r>
            <a:r>
              <a:rPr lang="zh-CN" altLang="en-US" sz="2000">
                <a:solidFill>
                  <a:srgbClr val="000000"/>
                </a:solidFill>
                <a:latin typeface="微软雅黑" panose="020B0503020204020204" charset="-122"/>
                <a:ea typeface="微软雅黑" panose="020B0503020204020204" charset="-122"/>
              </a:rPr>
              <a:t>适应了资本主义发展的需要</a:t>
            </a:r>
            <a:endParaRPr lang="zh-CN" altLang="en-US" sz="2000">
              <a:solidFill>
                <a:srgbClr val="000000"/>
              </a:solidFill>
              <a:latin typeface="微软雅黑" panose="020B0503020204020204" charset="-122"/>
              <a:ea typeface="微软雅黑" panose="020B0503020204020204" charset="-122"/>
            </a:endParaRPr>
          </a:p>
          <a:p>
            <a:pPr marL="266700" indent="-266700">
              <a:lnSpc>
                <a:spcPct val="150000"/>
              </a:lnSpc>
            </a:pPr>
            <a:r>
              <a:rPr lang="en-US" altLang="zh-CN" sz="2000">
                <a:solidFill>
                  <a:srgbClr val="000000"/>
                </a:solidFill>
                <a:latin typeface="微软雅黑" panose="020B0503020204020204" charset="-122"/>
                <a:ea typeface="微软雅黑" panose="020B0503020204020204" charset="-122"/>
              </a:rPr>
              <a:t>C. </a:t>
            </a:r>
            <a:r>
              <a:rPr lang="zh-CN" altLang="en-US" sz="2000">
                <a:solidFill>
                  <a:srgbClr val="000000"/>
                </a:solidFill>
                <a:latin typeface="微软雅黑" panose="020B0503020204020204" charset="-122"/>
                <a:ea typeface="微软雅黑" panose="020B0503020204020204" charset="-122"/>
              </a:rPr>
              <a:t>确立了国际经济交流的基本准则</a:t>
            </a:r>
            <a:r>
              <a:rPr lang="en-US" altLang="zh-CN" sz="2000">
                <a:solidFill>
                  <a:srgbClr val="000000"/>
                </a:solidFill>
                <a:latin typeface="微软雅黑" panose="020B0503020204020204" charset="-122"/>
                <a:ea typeface="微软雅黑" panose="020B0503020204020204" charset="-122"/>
              </a:rPr>
              <a:t>		D. </a:t>
            </a:r>
            <a:r>
              <a:rPr lang="zh-CN" altLang="en-US" sz="2000">
                <a:solidFill>
                  <a:srgbClr val="000000"/>
                </a:solidFill>
                <a:latin typeface="微软雅黑" panose="020B0503020204020204" charset="-122"/>
                <a:ea typeface="微软雅黑" panose="020B0503020204020204" charset="-122"/>
              </a:rPr>
              <a:t>导致了世界殖民体系的形成</a:t>
            </a:r>
            <a:endParaRPr lang="zh-CN" altLang="en-US" sz="2000">
              <a:solidFill>
                <a:srgbClr val="000000"/>
              </a:solidFill>
              <a:latin typeface="微软雅黑" panose="020B0503020204020204" charset="-122"/>
              <a:ea typeface="微软雅黑" panose="020B0503020204020204" charset="-122"/>
            </a:endParaRPr>
          </a:p>
          <a:p>
            <a:pPr marL="266700" indent="-266700">
              <a:lnSpc>
                <a:spcPct val="150000"/>
              </a:lnSpc>
            </a:pPr>
            <a:endParaRPr lang="zh-CN" altLang="en-US" sz="2000">
              <a:solidFill>
                <a:srgbClr val="000000"/>
              </a:solidFill>
              <a:latin typeface="微软雅黑" panose="020B0503020204020204" charset="-122"/>
              <a:ea typeface="微软雅黑" panose="020B0503020204020204" charset="-122"/>
            </a:endParaRPr>
          </a:p>
          <a:p>
            <a:pPr marL="266700" indent="-266700">
              <a:lnSpc>
                <a:spcPct val="150000"/>
              </a:lnSpc>
            </a:pPr>
            <a:r>
              <a:rPr lang="en-US" altLang="zh-CN" sz="2000">
                <a:solidFill>
                  <a:srgbClr val="000000"/>
                </a:solidFill>
                <a:latin typeface="微软雅黑" panose="020B0503020204020204" charset="-122"/>
                <a:ea typeface="微软雅黑" panose="020B0503020204020204" charset="-122"/>
                <a:sym typeface="+mn-ea"/>
              </a:rPr>
              <a:t>4.19 </a:t>
            </a:r>
            <a:r>
              <a:rPr lang="zh-CN" altLang="en-US" sz="2000">
                <a:solidFill>
                  <a:srgbClr val="000000"/>
                </a:solidFill>
                <a:latin typeface="微软雅黑" panose="020B0503020204020204" charset="-122"/>
                <a:ea typeface="微软雅黑" panose="020B0503020204020204" charset="-122"/>
                <a:sym typeface="+mn-ea"/>
              </a:rPr>
              <a:t>世纪晚期，以非洲和中国为重点，列强在世界范围内掀起了争夺与瓜分狂潮。到</a:t>
            </a:r>
            <a:r>
              <a:rPr lang="en-US" altLang="zh-CN" sz="2000">
                <a:solidFill>
                  <a:srgbClr val="000000"/>
                </a:solidFill>
                <a:latin typeface="微软雅黑" panose="020B0503020204020204" charset="-122"/>
                <a:ea typeface="微软雅黑" panose="020B0503020204020204" charset="-122"/>
                <a:sym typeface="+mn-ea"/>
              </a:rPr>
              <a:t>19</a:t>
            </a:r>
            <a:r>
              <a:rPr lang="zh-CN" altLang="en-US" sz="2000">
                <a:solidFill>
                  <a:srgbClr val="000000"/>
                </a:solidFill>
                <a:latin typeface="微软雅黑" panose="020B0503020204020204" charset="-122"/>
                <a:ea typeface="微软雅黑" panose="020B0503020204020204" charset="-122"/>
                <a:sym typeface="+mn-ea"/>
              </a:rPr>
              <a:t>世纪末</a:t>
            </a:r>
            <a:r>
              <a:rPr lang="en-US" altLang="zh-CN" sz="2000">
                <a:solidFill>
                  <a:srgbClr val="000000"/>
                </a:solidFill>
                <a:latin typeface="微软雅黑" panose="020B0503020204020204" charset="-122"/>
                <a:ea typeface="微软雅黑" panose="020B0503020204020204" charset="-122"/>
                <a:sym typeface="+mn-ea"/>
              </a:rPr>
              <a:t>20</a:t>
            </a:r>
            <a:r>
              <a:rPr lang="zh-CN" altLang="en-US" sz="2000">
                <a:solidFill>
                  <a:srgbClr val="000000"/>
                </a:solidFill>
                <a:latin typeface="微软雅黑" panose="020B0503020204020204" charset="-122"/>
                <a:ea typeface="微软雅黑" panose="020B0503020204020204" charset="-122"/>
                <a:sym typeface="+mn-ea"/>
              </a:rPr>
              <a:t>世纪初，整个世界几乎被资本主义列强瓜分完毕。此时 （　　）</a:t>
            </a:r>
            <a:endParaRPr lang="zh-CN" altLang="en-US" sz="2000">
              <a:solidFill>
                <a:srgbClr val="000000"/>
              </a:solidFill>
              <a:latin typeface="微软雅黑" panose="020B0503020204020204" charset="-122"/>
              <a:ea typeface="微软雅黑" panose="020B0503020204020204" charset="-122"/>
              <a:sym typeface="+mn-ea"/>
            </a:endParaRPr>
          </a:p>
          <a:p>
            <a:pPr marL="266700" indent="-266700">
              <a:lnSpc>
                <a:spcPct val="150000"/>
              </a:lnSpc>
            </a:pPr>
            <a:r>
              <a:rPr lang="en-US" altLang="zh-CN" sz="2000">
                <a:solidFill>
                  <a:srgbClr val="000000"/>
                </a:solidFill>
                <a:latin typeface="微软雅黑" panose="020B0503020204020204" charset="-122"/>
                <a:ea typeface="微软雅黑" panose="020B0503020204020204" charset="-122"/>
                <a:sym typeface="+mn-ea"/>
              </a:rPr>
              <a:t>A. </a:t>
            </a:r>
            <a:r>
              <a:rPr lang="zh-CN" altLang="en-US" sz="2000">
                <a:solidFill>
                  <a:srgbClr val="000000"/>
                </a:solidFill>
                <a:latin typeface="微软雅黑" panose="020B0503020204020204" charset="-122"/>
                <a:ea typeface="微软雅黑" panose="020B0503020204020204" charset="-122"/>
                <a:sym typeface="+mn-ea"/>
              </a:rPr>
              <a:t>资本主义世界市场初步形成 </a:t>
            </a:r>
            <a:r>
              <a:rPr lang="en-US" altLang="zh-CN" sz="2000">
                <a:solidFill>
                  <a:srgbClr val="000000"/>
                </a:solidFill>
                <a:latin typeface="微软雅黑" panose="020B0503020204020204" charset="-122"/>
                <a:ea typeface="微软雅黑" panose="020B0503020204020204" charset="-122"/>
                <a:sym typeface="+mn-ea"/>
              </a:rPr>
              <a:t>			B. </a:t>
            </a:r>
            <a:r>
              <a:rPr lang="zh-CN" altLang="en-US" sz="2000">
                <a:solidFill>
                  <a:srgbClr val="000000"/>
                </a:solidFill>
                <a:latin typeface="微软雅黑" panose="020B0503020204020204" charset="-122"/>
                <a:ea typeface="微软雅黑" panose="020B0503020204020204" charset="-122"/>
                <a:sym typeface="+mn-ea"/>
              </a:rPr>
              <a:t>全世界都成了列强的殖民地</a:t>
            </a:r>
            <a:endParaRPr lang="zh-CN" altLang="en-US" sz="2000">
              <a:solidFill>
                <a:srgbClr val="000000"/>
              </a:solidFill>
              <a:latin typeface="微软雅黑" panose="020B0503020204020204" charset="-122"/>
              <a:ea typeface="微软雅黑" panose="020B0503020204020204" charset="-122"/>
              <a:sym typeface="+mn-ea"/>
            </a:endParaRPr>
          </a:p>
          <a:p>
            <a:pPr marL="266700" indent="-266700">
              <a:lnSpc>
                <a:spcPct val="150000"/>
              </a:lnSpc>
            </a:pPr>
            <a:r>
              <a:rPr lang="en-US" altLang="zh-CN" sz="2000">
                <a:solidFill>
                  <a:srgbClr val="000000"/>
                </a:solidFill>
                <a:latin typeface="微软雅黑" panose="020B0503020204020204" charset="-122"/>
                <a:ea typeface="微软雅黑" panose="020B0503020204020204" charset="-122"/>
                <a:sym typeface="+mn-ea"/>
              </a:rPr>
              <a:t>C. </a:t>
            </a:r>
            <a:r>
              <a:rPr lang="zh-CN" altLang="en-US" sz="2000">
                <a:solidFill>
                  <a:srgbClr val="000000"/>
                </a:solidFill>
                <a:latin typeface="微软雅黑" panose="020B0503020204020204" charset="-122"/>
                <a:ea typeface="微软雅黑" panose="020B0503020204020204" charset="-122"/>
                <a:sym typeface="+mn-ea"/>
              </a:rPr>
              <a:t>第二次工业革命已趋于完成 </a:t>
            </a:r>
            <a:r>
              <a:rPr lang="en-US" altLang="zh-CN" sz="2000">
                <a:solidFill>
                  <a:srgbClr val="000000"/>
                </a:solidFill>
                <a:latin typeface="微软雅黑" panose="020B0503020204020204" charset="-122"/>
                <a:ea typeface="微软雅黑" panose="020B0503020204020204" charset="-122"/>
                <a:sym typeface="+mn-ea"/>
              </a:rPr>
              <a:t>			D. </a:t>
            </a:r>
            <a:r>
              <a:rPr lang="zh-CN" altLang="en-US" sz="2000">
                <a:solidFill>
                  <a:srgbClr val="000000"/>
                </a:solidFill>
                <a:latin typeface="微软雅黑" panose="020B0503020204020204" charset="-122"/>
                <a:ea typeface="微软雅黑" panose="020B0503020204020204" charset="-122"/>
                <a:sym typeface="+mn-ea"/>
              </a:rPr>
              <a:t>争夺世界的主要国家是英美</a:t>
            </a:r>
            <a:endParaRPr lang="zh-CN" altLang="en-US" sz="2000">
              <a:solidFill>
                <a:srgbClr val="000000"/>
              </a:solidFill>
              <a:latin typeface="微软雅黑" panose="020B0503020204020204" charset="-122"/>
              <a:ea typeface="微软雅黑" panose="020B0503020204020204" charset="-122"/>
              <a:sym typeface="+mn-ea"/>
            </a:endParaRPr>
          </a:p>
          <a:p>
            <a:pPr marL="266700" indent="-266700">
              <a:lnSpc>
                <a:spcPct val="150000"/>
              </a:lnSpc>
            </a:pPr>
            <a:endParaRPr lang="zh-CN" altLang="en-US" sz="2000">
              <a:solidFill>
                <a:srgbClr val="000000"/>
              </a:solidFill>
              <a:latin typeface="微软雅黑" panose="020B0503020204020204" charset="-122"/>
              <a:ea typeface="微软雅黑" panose="020B0503020204020204" charset="-122"/>
            </a:endParaRPr>
          </a:p>
        </p:txBody>
      </p:sp>
      <p:sp>
        <p:nvSpPr>
          <p:cNvPr id="3" name="Rectangle 6"/>
          <p:cNvSpPr/>
          <p:nvPr/>
        </p:nvSpPr>
        <p:spPr>
          <a:xfrm flipH="1">
            <a:off x="7323773" y="2128838"/>
            <a:ext cx="400050" cy="398780"/>
          </a:xfrm>
          <a:prstGeom prst="rect">
            <a:avLst/>
          </a:prstGeom>
          <a:noFill/>
          <a:ln w="9525">
            <a:noFill/>
          </a:ln>
        </p:spPr>
        <p:txBody>
          <a:bodyPr>
            <a:spAutoFit/>
          </a:bodyPr>
          <a:lstStyle/>
          <a:p>
            <a:r>
              <a:rPr lang="en-US" altLang="zh-CN" sz="2000">
                <a:solidFill>
                  <a:srgbClr val="FF0000"/>
                </a:solidFill>
                <a:latin typeface="微软雅黑" panose="020B0503020204020204" charset="-122"/>
                <a:ea typeface="微软雅黑" panose="020B0503020204020204" charset="-122"/>
              </a:rPr>
              <a:t>B</a:t>
            </a:r>
            <a:endParaRPr lang="en-US" altLang="zh-CN" sz="2000">
              <a:solidFill>
                <a:srgbClr val="FF0000"/>
              </a:solidFill>
              <a:latin typeface="微软雅黑" panose="020B0503020204020204" charset="-122"/>
              <a:ea typeface="微软雅黑" panose="020B0503020204020204" charset="-122"/>
            </a:endParaRPr>
          </a:p>
        </p:txBody>
      </p:sp>
      <p:sp>
        <p:nvSpPr>
          <p:cNvPr id="12" name="Rectangle 6"/>
          <p:cNvSpPr/>
          <p:nvPr/>
        </p:nvSpPr>
        <p:spPr>
          <a:xfrm>
            <a:off x="9298623" y="4371975"/>
            <a:ext cx="455613" cy="398780"/>
          </a:xfrm>
          <a:prstGeom prst="rect">
            <a:avLst/>
          </a:prstGeom>
          <a:noFill/>
          <a:ln w="9525">
            <a:noFill/>
          </a:ln>
        </p:spPr>
        <p:txBody>
          <a:bodyPr>
            <a:spAutoFit/>
          </a:bodyPr>
          <a:lstStyle/>
          <a:p>
            <a:r>
              <a:rPr lang="en-US" altLang="zh-CN" sz="2000">
                <a:solidFill>
                  <a:srgbClr val="FF0000"/>
                </a:solidFill>
                <a:latin typeface="微软雅黑" panose="020B0503020204020204" charset="-122"/>
                <a:ea typeface="微软雅黑" panose="020B0503020204020204" charset="-122"/>
              </a:rPr>
              <a:t>C</a:t>
            </a:r>
            <a:endParaRPr lang="en-US" altLang="zh-CN" sz="2000">
              <a:solidFill>
                <a:srgbClr val="FF0000"/>
              </a:solidFill>
              <a:latin typeface="微软雅黑" panose="020B0503020204020204" charset="-122"/>
              <a:ea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p:tgtEl>
                                          <p:spTgt spid="12"/>
                                        </p:tgtEl>
                                        <p:attrNameLst>
                                          <p:attrName>ppt_y</p:attrName>
                                        </p:attrNameLst>
                                      </p:cBhvr>
                                      <p:tavLst>
                                        <p:tav tm="0">
                                          <p:val>
                                            <p:strVal val="#ppt_y+#ppt_h*1.125000"/>
                                          </p:val>
                                        </p:tav>
                                        <p:tav tm="100000">
                                          <p:val>
                                            <p:strVal val="#ppt_y"/>
                                          </p:val>
                                        </p:tav>
                                      </p:tavLst>
                                    </p:anim>
                                    <p:animEffect transition="in" filter="wipe(up)">
                                      <p:cBhvr>
                                        <p:cTn id="1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p:cNvSpPr>
            <a:spLocks noGrp="1"/>
          </p:cNvSpPr>
          <p:nvPr>
            <p:ph idx="1"/>
          </p:nvPr>
        </p:nvSpPr>
        <p:spPr>
          <a:xfrm>
            <a:off x="574040" y="508000"/>
            <a:ext cx="10791825" cy="3790315"/>
          </a:xfrm>
        </p:spPr>
        <p:txBody>
          <a:bodyPr vert="horz" wrap="square" lIns="91440" tIns="45720" rIns="91440" bIns="45720" anchor="t"/>
          <a:lstStyle/>
          <a:p>
            <a:pPr marL="0" indent="0">
              <a:lnSpc>
                <a:spcPct val="150000"/>
              </a:lnSpc>
              <a:spcBef>
                <a:spcPct val="0"/>
              </a:spcBef>
              <a:buNone/>
            </a:pPr>
            <a:r>
              <a:rPr lang="en-US" altLang="zh-CN" sz="1900">
                <a:latin typeface="微软雅黑" panose="020B0503020204020204" charset="-122"/>
                <a:ea typeface="微软雅黑" panose="020B0503020204020204" charset="-122"/>
                <a:sym typeface="+mn-ea"/>
              </a:rPr>
              <a:t>5.</a:t>
            </a:r>
            <a:r>
              <a:rPr lang="zh-CN" altLang="en-US" sz="1900">
                <a:latin typeface="微软雅黑" panose="020B0503020204020204" charset="-122"/>
                <a:ea typeface="微软雅黑" panose="020B0503020204020204" charset="-122"/>
                <a:sym typeface="+mn-ea"/>
              </a:rPr>
              <a:t>［</a:t>
            </a:r>
            <a:r>
              <a:rPr lang="en-US" altLang="zh-CN" sz="1900">
                <a:latin typeface="微软雅黑" panose="020B0503020204020204" charset="-122"/>
                <a:ea typeface="微软雅黑" panose="020B0503020204020204" charset="-122"/>
                <a:sym typeface="+mn-ea"/>
              </a:rPr>
              <a:t>2019·</a:t>
            </a:r>
            <a:r>
              <a:rPr lang="zh-CN" altLang="en-US" sz="1900">
                <a:latin typeface="微软雅黑" panose="020B0503020204020204" charset="-122"/>
                <a:ea typeface="微软雅黑" panose="020B0503020204020204" charset="-122"/>
                <a:sym typeface="+mn-ea"/>
              </a:rPr>
              <a:t>浙江十校联盟适应性考试］下表反映了英国不同时期工业制成品出口的地域分布情况（单位：</a:t>
            </a:r>
            <a:r>
              <a:rPr lang="en-US" altLang="zh-CN" sz="1900">
                <a:latin typeface="微软雅黑" panose="020B0503020204020204" charset="-122"/>
                <a:ea typeface="微软雅黑" panose="020B0503020204020204" charset="-122"/>
                <a:sym typeface="+mn-ea"/>
              </a:rPr>
              <a:t>%</a:t>
            </a:r>
            <a:r>
              <a:rPr lang="zh-CN" altLang="en-US" sz="1900">
                <a:latin typeface="微软雅黑" panose="020B0503020204020204" charset="-122"/>
                <a:ea typeface="微软雅黑" panose="020B0503020204020204" charset="-122"/>
                <a:sym typeface="+mn-ea"/>
              </a:rPr>
              <a:t>）。表中信息表明 （　　）</a:t>
            </a:r>
            <a:endParaRPr lang="zh-CN" altLang="en-US" sz="1900">
              <a:latin typeface="微软雅黑" panose="020B0503020204020204" charset="-122"/>
              <a:ea typeface="微软雅黑" panose="020B0503020204020204" charset="-122"/>
              <a:sym typeface="+mn-ea"/>
            </a:endParaRPr>
          </a:p>
          <a:p>
            <a:pPr marL="0" indent="0">
              <a:lnSpc>
                <a:spcPct val="150000"/>
              </a:lnSpc>
              <a:spcBef>
                <a:spcPct val="0"/>
              </a:spcBef>
              <a:buNone/>
            </a:pPr>
            <a:endParaRPr lang="zh-CN" altLang="en-US" sz="1900">
              <a:latin typeface="微软雅黑" panose="020B0503020204020204" charset="-122"/>
              <a:ea typeface="微软雅黑" panose="020B0503020204020204" charset="-122"/>
              <a:sym typeface="+mn-ea"/>
            </a:endParaRPr>
          </a:p>
          <a:p>
            <a:pPr marL="0" indent="0">
              <a:lnSpc>
                <a:spcPct val="150000"/>
              </a:lnSpc>
              <a:spcBef>
                <a:spcPct val="0"/>
              </a:spcBef>
              <a:buNone/>
            </a:pPr>
            <a:endParaRPr lang="zh-CN" altLang="en-US" sz="1900">
              <a:latin typeface="微软雅黑" panose="020B0503020204020204" charset="-122"/>
              <a:ea typeface="微软雅黑" panose="020B0503020204020204" charset="-122"/>
              <a:sym typeface="+mn-ea"/>
            </a:endParaRPr>
          </a:p>
          <a:p>
            <a:pPr marL="0" indent="0">
              <a:lnSpc>
                <a:spcPct val="150000"/>
              </a:lnSpc>
              <a:spcBef>
                <a:spcPct val="0"/>
              </a:spcBef>
              <a:buNone/>
            </a:pPr>
            <a:endParaRPr lang="zh-CN" altLang="en-US" sz="1900">
              <a:latin typeface="微软雅黑" panose="020B0503020204020204" charset="-122"/>
              <a:ea typeface="微软雅黑" panose="020B0503020204020204" charset="-122"/>
              <a:sym typeface="+mn-ea"/>
            </a:endParaRPr>
          </a:p>
          <a:p>
            <a:pPr marL="0" indent="0">
              <a:lnSpc>
                <a:spcPct val="150000"/>
              </a:lnSpc>
              <a:spcBef>
                <a:spcPct val="0"/>
              </a:spcBef>
              <a:buNone/>
            </a:pPr>
            <a:endParaRPr lang="zh-CN" altLang="en-US" sz="1900">
              <a:latin typeface="微软雅黑" panose="020B0503020204020204" charset="-122"/>
              <a:ea typeface="微软雅黑" panose="020B0503020204020204" charset="-122"/>
              <a:sym typeface="+mn-ea"/>
            </a:endParaRPr>
          </a:p>
          <a:p>
            <a:pPr marL="0" indent="0">
              <a:lnSpc>
                <a:spcPct val="150000"/>
              </a:lnSpc>
              <a:spcBef>
                <a:spcPct val="0"/>
              </a:spcBef>
              <a:buNone/>
            </a:pPr>
            <a:endParaRPr lang="zh-CN" altLang="en-US" sz="1900">
              <a:latin typeface="微软雅黑" panose="020B0503020204020204" charset="-122"/>
              <a:ea typeface="微软雅黑" panose="020B0503020204020204" charset="-122"/>
              <a:sym typeface="+mn-ea"/>
            </a:endParaRPr>
          </a:p>
          <a:p>
            <a:pPr marL="0" indent="0">
              <a:lnSpc>
                <a:spcPct val="150000"/>
              </a:lnSpc>
              <a:spcBef>
                <a:spcPct val="0"/>
              </a:spcBef>
              <a:buNone/>
            </a:pPr>
            <a:endParaRPr lang="zh-CN" altLang="en-US" sz="1900">
              <a:latin typeface="微软雅黑" panose="020B0503020204020204" charset="-122"/>
              <a:ea typeface="微软雅黑" panose="020B0503020204020204" charset="-122"/>
              <a:sym typeface="+mn-ea"/>
            </a:endParaRPr>
          </a:p>
          <a:p>
            <a:pPr marL="0" indent="0">
              <a:lnSpc>
                <a:spcPct val="150000"/>
              </a:lnSpc>
              <a:spcBef>
                <a:spcPct val="0"/>
              </a:spcBef>
              <a:buNone/>
            </a:pPr>
            <a:endParaRPr lang="zh-CN" altLang="en-US" sz="1700">
              <a:latin typeface="微软雅黑" panose="020B0503020204020204" charset="-122"/>
              <a:ea typeface="微软雅黑" panose="020B0503020204020204" charset="-122"/>
              <a:sym typeface="+mn-ea"/>
            </a:endParaRPr>
          </a:p>
        </p:txBody>
      </p:sp>
      <p:sp>
        <p:nvSpPr>
          <p:cNvPr id="5" name="Rectangle 6"/>
          <p:cNvSpPr/>
          <p:nvPr/>
        </p:nvSpPr>
        <p:spPr>
          <a:xfrm>
            <a:off x="3575686" y="1112838"/>
            <a:ext cx="454025" cy="398780"/>
          </a:xfrm>
          <a:prstGeom prst="rect">
            <a:avLst/>
          </a:prstGeom>
          <a:noFill/>
          <a:ln w="9525">
            <a:noFill/>
          </a:ln>
        </p:spPr>
        <p:txBody>
          <a:bodyPr>
            <a:spAutoFit/>
          </a:bodyPr>
          <a:lstStyle/>
          <a:p>
            <a:r>
              <a:rPr lang="en-US" altLang="zh-CN" sz="2000">
                <a:solidFill>
                  <a:srgbClr val="FF0000"/>
                </a:solidFill>
                <a:latin typeface="微软雅黑" panose="020B0503020204020204" charset="-122"/>
                <a:ea typeface="微软雅黑" panose="020B0503020204020204" charset="-122"/>
              </a:rPr>
              <a:t>C</a:t>
            </a:r>
            <a:endParaRPr lang="en-US" altLang="zh-CN" sz="2000">
              <a:solidFill>
                <a:srgbClr val="FF0000"/>
              </a:solidFill>
              <a:latin typeface="微软雅黑" panose="020B0503020204020204" charset="-122"/>
              <a:ea typeface="微软雅黑" panose="020B0503020204020204" charset="-122"/>
            </a:endParaRPr>
          </a:p>
        </p:txBody>
      </p:sp>
      <p:pic>
        <p:nvPicPr>
          <p:cNvPr id="4" name="图片 3"/>
          <p:cNvPicPr>
            <a:picLocks noChangeAspect="1"/>
          </p:cNvPicPr>
          <p:nvPr/>
        </p:nvPicPr>
        <p:blipFill>
          <a:blip r:embed="rId1"/>
          <a:stretch>
            <a:fillRect/>
          </a:stretch>
        </p:blipFill>
        <p:spPr>
          <a:xfrm>
            <a:off x="828675" y="1511935"/>
            <a:ext cx="5148580" cy="2209165"/>
          </a:xfrm>
          <a:prstGeom prst="rect">
            <a:avLst/>
          </a:prstGeom>
          <a:noFill/>
          <a:ln w="9525">
            <a:noFill/>
          </a:ln>
        </p:spPr>
      </p:pic>
      <p:sp>
        <p:nvSpPr>
          <p:cNvPr id="3" name="文本框 2"/>
          <p:cNvSpPr txBox="1"/>
          <p:nvPr/>
        </p:nvSpPr>
        <p:spPr>
          <a:xfrm>
            <a:off x="6398260" y="1712595"/>
            <a:ext cx="4781550" cy="1938020"/>
          </a:xfrm>
          <a:prstGeom prst="rect">
            <a:avLst/>
          </a:prstGeom>
          <a:noFill/>
        </p:spPr>
        <p:txBody>
          <a:bodyPr wrap="square" rtlCol="0" anchor="t">
            <a:spAutoFit/>
          </a:bodyPr>
          <a:lstStyle/>
          <a:p>
            <a:pPr marL="0" indent="0">
              <a:lnSpc>
                <a:spcPct val="150000"/>
              </a:lnSpc>
              <a:spcBef>
                <a:spcPct val="0"/>
              </a:spcBef>
              <a:buNone/>
            </a:pPr>
            <a:r>
              <a:rPr lang="en-US" altLang="zh-CN" sz="2000">
                <a:latin typeface="微软雅黑" panose="020B0503020204020204" charset="-122"/>
                <a:ea typeface="微软雅黑" panose="020B0503020204020204" charset="-122"/>
                <a:sym typeface="+mn-ea"/>
              </a:rPr>
              <a:t>A. </a:t>
            </a:r>
            <a:r>
              <a:rPr lang="zh-CN" altLang="en-US" sz="2000">
                <a:latin typeface="微软雅黑" panose="020B0503020204020204" charset="-122"/>
                <a:ea typeface="微软雅黑" panose="020B0503020204020204" charset="-122"/>
                <a:sym typeface="+mn-ea"/>
              </a:rPr>
              <a:t>亚非拉地区经济发展水平大大提高</a:t>
            </a:r>
            <a:r>
              <a:rPr lang="en-US" altLang="zh-CN" sz="2000">
                <a:latin typeface="微软雅黑" panose="020B0503020204020204" charset="-122"/>
                <a:ea typeface="微软雅黑" panose="020B0503020204020204" charset="-122"/>
                <a:sym typeface="+mn-ea"/>
              </a:rPr>
              <a:t>	</a:t>
            </a:r>
            <a:endParaRPr lang="en-US" altLang="zh-CN" sz="2000">
              <a:latin typeface="微软雅黑" panose="020B0503020204020204" charset="-122"/>
              <a:ea typeface="微软雅黑" panose="020B0503020204020204" charset="-122"/>
              <a:sym typeface="+mn-ea"/>
            </a:endParaRPr>
          </a:p>
          <a:p>
            <a:pPr marL="0" indent="0">
              <a:lnSpc>
                <a:spcPct val="150000"/>
              </a:lnSpc>
              <a:spcBef>
                <a:spcPct val="0"/>
              </a:spcBef>
              <a:buNone/>
            </a:pPr>
            <a:r>
              <a:rPr lang="en-US" altLang="zh-CN" sz="2000">
                <a:latin typeface="微软雅黑" panose="020B0503020204020204" charset="-122"/>
                <a:ea typeface="微软雅黑" panose="020B0503020204020204" charset="-122"/>
                <a:sym typeface="+mn-ea"/>
              </a:rPr>
              <a:t>B. </a:t>
            </a:r>
            <a:r>
              <a:rPr lang="zh-CN" altLang="en-US" sz="2000">
                <a:latin typeface="微软雅黑" panose="020B0503020204020204" charset="-122"/>
                <a:ea typeface="微软雅黑" panose="020B0503020204020204" charset="-122"/>
                <a:sym typeface="+mn-ea"/>
              </a:rPr>
              <a:t>英国产品的国际竞争力不断增强</a:t>
            </a:r>
            <a:endParaRPr lang="zh-CN" altLang="en-US" sz="2000">
              <a:latin typeface="微软雅黑" panose="020B0503020204020204" charset="-122"/>
              <a:ea typeface="微软雅黑" panose="020B0503020204020204" charset="-122"/>
              <a:sym typeface="+mn-ea"/>
            </a:endParaRPr>
          </a:p>
          <a:p>
            <a:pPr marL="0" indent="0">
              <a:lnSpc>
                <a:spcPct val="150000"/>
              </a:lnSpc>
              <a:spcBef>
                <a:spcPct val="0"/>
              </a:spcBef>
              <a:buNone/>
            </a:pPr>
            <a:r>
              <a:rPr lang="en-US" altLang="zh-CN" sz="2000">
                <a:latin typeface="微软雅黑" panose="020B0503020204020204" charset="-122"/>
                <a:ea typeface="微软雅黑" panose="020B0503020204020204" charset="-122"/>
                <a:sym typeface="+mn-ea"/>
              </a:rPr>
              <a:t>C. </a:t>
            </a:r>
            <a:r>
              <a:rPr lang="zh-CN" altLang="en-US" sz="2000">
                <a:latin typeface="微软雅黑" panose="020B0503020204020204" charset="-122"/>
                <a:ea typeface="微软雅黑" panose="020B0503020204020204" charset="-122"/>
                <a:sym typeface="+mn-ea"/>
              </a:rPr>
              <a:t>亚非拉地区殖民化程度逐渐加深</a:t>
            </a:r>
            <a:r>
              <a:rPr lang="en-US" altLang="zh-CN" sz="2000">
                <a:latin typeface="微软雅黑" panose="020B0503020204020204" charset="-122"/>
                <a:ea typeface="微软雅黑" panose="020B0503020204020204" charset="-122"/>
                <a:sym typeface="+mn-ea"/>
              </a:rPr>
              <a:t>	</a:t>
            </a:r>
            <a:endParaRPr lang="en-US" altLang="zh-CN" sz="2000">
              <a:latin typeface="微软雅黑" panose="020B0503020204020204" charset="-122"/>
              <a:ea typeface="微软雅黑" panose="020B0503020204020204" charset="-122"/>
              <a:sym typeface="+mn-ea"/>
            </a:endParaRPr>
          </a:p>
          <a:p>
            <a:pPr marL="0" indent="0">
              <a:lnSpc>
                <a:spcPct val="150000"/>
              </a:lnSpc>
              <a:spcBef>
                <a:spcPct val="0"/>
              </a:spcBef>
              <a:buNone/>
            </a:pPr>
            <a:r>
              <a:rPr lang="en-US" altLang="zh-CN" sz="2000">
                <a:latin typeface="微软雅黑" panose="020B0503020204020204" charset="-122"/>
                <a:ea typeface="微软雅黑" panose="020B0503020204020204" charset="-122"/>
                <a:sym typeface="+mn-ea"/>
              </a:rPr>
              <a:t>D. </a:t>
            </a:r>
            <a:r>
              <a:rPr lang="zh-CN" altLang="en-US" sz="2000">
                <a:latin typeface="微软雅黑" panose="020B0503020204020204" charset="-122"/>
                <a:ea typeface="微软雅黑" panose="020B0503020204020204" charset="-122"/>
                <a:sym typeface="+mn-ea"/>
              </a:rPr>
              <a:t>英国在欧洲的贸易额呈下降的趋势</a:t>
            </a:r>
            <a:endParaRPr lang="zh-CN" altLang="en-US" sz="2000">
              <a:latin typeface="楷体" panose="02010609060101010101" charset="-122"/>
              <a:ea typeface="楷体" panose="02010609060101010101" charset="-122"/>
              <a:cs typeface="楷体" panose="02010609060101010101" charset="-122"/>
            </a:endParaRPr>
          </a:p>
        </p:txBody>
      </p:sp>
      <p:sp>
        <p:nvSpPr>
          <p:cNvPr id="6" name="内容占位符 1"/>
          <p:cNvSpPr>
            <a:spLocks noGrp="1"/>
          </p:cNvSpPr>
          <p:nvPr/>
        </p:nvSpPr>
        <p:spPr>
          <a:xfrm>
            <a:off x="685800" y="3929380"/>
            <a:ext cx="9401175" cy="2145030"/>
          </a:xfrm>
          <a:prstGeom prst="rect">
            <a:avLst/>
          </a:prstGeom>
        </p:spPr>
        <p:txBody>
          <a:bodyPr vert="horz" wrap="square"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spcBef>
                <a:spcPct val="0"/>
              </a:spcBef>
              <a:buNone/>
            </a:pPr>
            <a:r>
              <a:rPr lang="en-US" altLang="zh-CN" sz="2000">
                <a:latin typeface="微软雅黑" panose="020B0503020204020204" charset="-122"/>
                <a:ea typeface="微软雅黑" panose="020B0503020204020204" charset="-122"/>
              </a:rPr>
              <a:t>6. 19 </a:t>
            </a:r>
            <a:r>
              <a:rPr lang="zh-CN" altLang="en-US" sz="2000">
                <a:latin typeface="微软雅黑" panose="020B0503020204020204" charset="-122"/>
                <a:ea typeface="微软雅黑" panose="020B0503020204020204" charset="-122"/>
              </a:rPr>
              <a:t>世纪末，欧洲国际法学家将世界上的国家划分为“文明”“半文明”和“野蛮”等不同类别，将国际法界定为“文明国家之间的法律”。这反映了（　　）</a:t>
            </a:r>
            <a:endParaRPr lang="zh-CN" altLang="en-US" sz="2000">
              <a:latin typeface="微软雅黑" panose="020B0503020204020204" charset="-122"/>
              <a:ea typeface="微软雅黑" panose="020B0503020204020204" charset="-122"/>
            </a:endParaRPr>
          </a:p>
          <a:p>
            <a:pPr marL="0" indent="0">
              <a:lnSpc>
                <a:spcPct val="150000"/>
              </a:lnSpc>
              <a:spcBef>
                <a:spcPct val="0"/>
              </a:spcBef>
              <a:buNone/>
            </a:pPr>
            <a:r>
              <a:rPr lang="en-US" altLang="zh-CN" sz="2000">
                <a:latin typeface="微软雅黑" panose="020B0503020204020204" charset="-122"/>
                <a:ea typeface="微软雅黑" panose="020B0503020204020204" charset="-122"/>
              </a:rPr>
              <a:t>A. </a:t>
            </a:r>
            <a:r>
              <a:rPr lang="zh-CN" altLang="en-US" sz="2000">
                <a:latin typeface="微软雅黑" panose="020B0503020204020204" charset="-122"/>
                <a:ea typeface="微软雅黑" panose="020B0503020204020204" charset="-122"/>
              </a:rPr>
              <a:t>西方主导了国际体系             </a:t>
            </a:r>
            <a:r>
              <a:rPr lang="en-US" altLang="zh-CN" sz="2000">
                <a:latin typeface="微软雅黑" panose="020B0503020204020204" charset="-122"/>
                <a:ea typeface="微软雅黑" panose="020B0503020204020204" charset="-122"/>
              </a:rPr>
              <a:t>B. </a:t>
            </a:r>
            <a:r>
              <a:rPr lang="zh-CN" altLang="en-US" sz="2000">
                <a:latin typeface="微软雅黑" panose="020B0503020204020204" charset="-122"/>
                <a:ea typeface="微软雅黑" panose="020B0503020204020204" charset="-122"/>
              </a:rPr>
              <a:t>世界市场的最终形成</a:t>
            </a:r>
            <a:endParaRPr lang="zh-CN" altLang="en-US" sz="2000">
              <a:latin typeface="微软雅黑" panose="020B0503020204020204" charset="-122"/>
              <a:ea typeface="微软雅黑" panose="020B0503020204020204" charset="-122"/>
            </a:endParaRPr>
          </a:p>
          <a:p>
            <a:pPr marL="0" indent="0">
              <a:lnSpc>
                <a:spcPct val="150000"/>
              </a:lnSpc>
              <a:spcBef>
                <a:spcPct val="0"/>
              </a:spcBef>
              <a:buNone/>
            </a:pPr>
            <a:r>
              <a:rPr lang="en-US" altLang="zh-CN" sz="2000">
                <a:latin typeface="微软雅黑" panose="020B0503020204020204" charset="-122"/>
                <a:ea typeface="微软雅黑" panose="020B0503020204020204" charset="-122"/>
              </a:rPr>
              <a:t>C. </a:t>
            </a:r>
            <a:r>
              <a:rPr lang="zh-CN" altLang="en-US" sz="2000">
                <a:latin typeface="微软雅黑" panose="020B0503020204020204" charset="-122"/>
                <a:ea typeface="微软雅黑" panose="020B0503020204020204" charset="-122"/>
              </a:rPr>
              <a:t>不同文明间冲突加深             </a:t>
            </a:r>
            <a:r>
              <a:rPr lang="en-US" altLang="zh-CN" sz="2000">
                <a:latin typeface="微软雅黑" panose="020B0503020204020204" charset="-122"/>
                <a:ea typeface="微软雅黑" panose="020B0503020204020204" charset="-122"/>
              </a:rPr>
              <a:t>D. </a:t>
            </a:r>
            <a:r>
              <a:rPr lang="zh-CN" altLang="en-US" sz="2000">
                <a:latin typeface="微软雅黑" panose="020B0503020204020204" charset="-122"/>
                <a:ea typeface="微软雅黑" panose="020B0503020204020204" charset="-122"/>
              </a:rPr>
              <a:t>国际规则的逐步完善</a:t>
            </a:r>
            <a:endParaRPr lang="zh-CN" altLang="en-US" sz="2000">
              <a:latin typeface="微软雅黑" panose="020B0503020204020204" charset="-122"/>
              <a:ea typeface="微软雅黑" panose="020B0503020204020204" charset="-122"/>
            </a:endParaRPr>
          </a:p>
          <a:p>
            <a:pPr marL="0" indent="0">
              <a:lnSpc>
                <a:spcPct val="150000"/>
              </a:lnSpc>
              <a:spcBef>
                <a:spcPct val="0"/>
              </a:spcBef>
              <a:buNone/>
            </a:pPr>
            <a:endParaRPr lang="zh-CN" altLang="en-US" sz="2000">
              <a:latin typeface="微软雅黑" panose="020B0503020204020204" charset="-122"/>
              <a:ea typeface="微软雅黑" panose="020B0503020204020204" charset="-122"/>
            </a:endParaRPr>
          </a:p>
        </p:txBody>
      </p:sp>
      <p:sp>
        <p:nvSpPr>
          <p:cNvPr id="9" name="Rectangle 6"/>
          <p:cNvSpPr/>
          <p:nvPr/>
        </p:nvSpPr>
        <p:spPr>
          <a:xfrm>
            <a:off x="8951278" y="4443730"/>
            <a:ext cx="454025" cy="398780"/>
          </a:xfrm>
          <a:prstGeom prst="rect">
            <a:avLst/>
          </a:prstGeom>
          <a:noFill/>
          <a:ln w="9525">
            <a:noFill/>
          </a:ln>
        </p:spPr>
        <p:txBody>
          <a:bodyPr>
            <a:spAutoFit/>
          </a:bodyPr>
          <a:lstStyle/>
          <a:p>
            <a:r>
              <a:rPr lang="en-US" altLang="zh-CN" sz="2000">
                <a:solidFill>
                  <a:srgbClr val="FF0000"/>
                </a:solidFill>
                <a:latin typeface="微软雅黑" panose="020B0503020204020204" charset="-122"/>
                <a:ea typeface="微软雅黑" panose="020B0503020204020204" charset="-122"/>
              </a:rPr>
              <a:t>A</a:t>
            </a:r>
            <a:endParaRPr lang="en-US" altLang="zh-CN" sz="2000">
              <a:solidFill>
                <a:srgbClr val="FF0000"/>
              </a:solidFill>
              <a:latin typeface="微软雅黑" panose="020B0503020204020204" charset="-122"/>
              <a:ea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ppt_y</p:attrName>
                                        </p:attrNameLst>
                                      </p:cBhvr>
                                      <p:tavLst>
                                        <p:tav tm="0">
                                          <p:val>
                                            <p:strVal val="#ppt_y+#ppt_h*1.125000"/>
                                          </p:val>
                                        </p:tav>
                                        <p:tav tm="100000">
                                          <p:val>
                                            <p:strVal val="#ppt_y"/>
                                          </p:val>
                                        </p:tav>
                                      </p:tavLst>
                                    </p:anim>
                                    <p:animEffect transition="in" filter="wipe(up)">
                                      <p:cBhvr>
                                        <p:cTn id="8" dur="5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p:tgtEl>
                                          <p:spTgt spid="9"/>
                                        </p:tgtEl>
                                        <p:attrNameLst>
                                          <p:attrName>ppt_y</p:attrName>
                                        </p:attrNameLst>
                                      </p:cBhvr>
                                      <p:tavLst>
                                        <p:tav tm="0">
                                          <p:val>
                                            <p:strVal val="#ppt_y+#ppt_h*1.125000"/>
                                          </p:val>
                                        </p:tav>
                                        <p:tav tm="100000">
                                          <p:val>
                                            <p:strVal val="#ppt_y"/>
                                          </p:val>
                                        </p:tav>
                                      </p:tavLst>
                                    </p:anim>
                                    <p:animEffect transition="in" filter="wipe(up)">
                                      <p:cBhvr>
                                        <p:cTn id="1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stretch>
            <a:fillRect/>
          </a:stretch>
        </p:blipFill>
        <p:spPr>
          <a:xfrm>
            <a:off x="372110" y="648970"/>
            <a:ext cx="5207635" cy="2766695"/>
          </a:xfrm>
          <a:prstGeom prst="rect">
            <a:avLst/>
          </a:prstGeom>
        </p:spPr>
      </p:pic>
      <p:pic>
        <p:nvPicPr>
          <p:cNvPr id="4" name="图片 3"/>
          <p:cNvPicPr>
            <a:picLocks noChangeAspect="1"/>
          </p:cNvPicPr>
          <p:nvPr/>
        </p:nvPicPr>
        <p:blipFill>
          <a:blip r:embed="rId2"/>
          <a:stretch>
            <a:fillRect/>
          </a:stretch>
        </p:blipFill>
        <p:spPr>
          <a:xfrm>
            <a:off x="311150" y="3672205"/>
            <a:ext cx="5208270" cy="2545080"/>
          </a:xfrm>
          <a:prstGeom prst="rect">
            <a:avLst/>
          </a:prstGeom>
        </p:spPr>
      </p:pic>
      <p:pic>
        <p:nvPicPr>
          <p:cNvPr id="5" name="图片 4"/>
          <p:cNvPicPr>
            <a:picLocks noChangeAspect="1"/>
          </p:cNvPicPr>
          <p:nvPr/>
        </p:nvPicPr>
        <p:blipFill>
          <a:blip r:embed="rId3"/>
          <a:stretch>
            <a:fillRect/>
          </a:stretch>
        </p:blipFill>
        <p:spPr>
          <a:xfrm>
            <a:off x="6079490" y="354965"/>
            <a:ext cx="5433060" cy="2759075"/>
          </a:xfrm>
          <a:prstGeom prst="rect">
            <a:avLst/>
          </a:prstGeom>
        </p:spPr>
      </p:pic>
      <p:sp>
        <p:nvSpPr>
          <p:cNvPr id="6" name="文本框 5"/>
          <p:cNvSpPr txBox="1"/>
          <p:nvPr/>
        </p:nvSpPr>
        <p:spPr>
          <a:xfrm>
            <a:off x="445770" y="127000"/>
            <a:ext cx="4279900" cy="462915"/>
          </a:xfrm>
          <a:prstGeom prst="rect">
            <a:avLst/>
          </a:prstGeom>
          <a:noFill/>
        </p:spPr>
        <p:txBody>
          <a:bodyPr wrap="square" rtlCol="0" anchor="t">
            <a:spAutoFit/>
          </a:bodyPr>
          <a:lstStyle/>
          <a:p>
            <a:pPr>
              <a:lnSpc>
                <a:spcPct val="110000"/>
              </a:lnSpc>
              <a:spcBef>
                <a:spcPct val="0"/>
              </a:spcBef>
              <a:spcAft>
                <a:spcPct val="0"/>
              </a:spcAft>
            </a:pPr>
            <a:r>
              <a:rPr lang="zh-CN" altLang="en-US" sz="2200">
                <a:latin typeface="楷体" panose="02010609060101010101" charset="-122"/>
                <a:ea typeface="楷体" panose="02010609060101010101" charset="-122"/>
                <a:cs typeface="楷体" panose="02010609060101010101" charset="-122"/>
              </a:rPr>
              <a:t>指出下图殖民地的殖民国家？</a:t>
            </a:r>
            <a:endParaRPr lang="zh-CN" altLang="en-US" sz="2200">
              <a:latin typeface="楷体" panose="02010609060101010101" charset="-122"/>
              <a:ea typeface="楷体" panose="02010609060101010101" charset="-122"/>
              <a:cs typeface="楷体" panose="02010609060101010101" charset="-122"/>
            </a:endParaRPr>
          </a:p>
        </p:txBody>
      </p:sp>
      <p:pic>
        <p:nvPicPr>
          <p:cNvPr id="7" name="图片 6"/>
          <p:cNvPicPr>
            <a:picLocks noChangeAspect="1"/>
          </p:cNvPicPr>
          <p:nvPr/>
        </p:nvPicPr>
        <p:blipFill>
          <a:blip r:embed="rId4"/>
          <a:srcRect b="10981"/>
          <a:stretch>
            <a:fillRect/>
          </a:stretch>
        </p:blipFill>
        <p:spPr>
          <a:xfrm>
            <a:off x="6200775" y="3672205"/>
            <a:ext cx="5312410" cy="2581910"/>
          </a:xfrm>
          <a:prstGeom prst="rect">
            <a:avLst/>
          </a:prstGeom>
        </p:spPr>
      </p:pic>
      <p:pic>
        <p:nvPicPr>
          <p:cNvPr id="8" name="New picture" hidden="1"/>
          <p:cNvPicPr/>
          <p:nvPr/>
        </p:nvPicPr>
        <p:blipFill>
          <a:blip r:embed="rId5"/>
          <a:stretch>
            <a:fillRect/>
          </a:stretch>
        </p:blipFill>
        <p:spPr>
          <a:xfrm>
            <a:off x="10299700" y="11341100"/>
            <a:ext cx="406400" cy="317500"/>
          </a:xfrm>
          <a:prstGeom prst="cube">
            <a:avLst/>
          </a:prstGeom>
        </p:spPr>
      </p:pic>
    </p:spTree>
  </p:cSld>
  <p:clrMapOvr>
    <a:masterClrMapping/>
  </p:clrMapOvr>
  <p:transition/>
</p:sld>
</file>

<file path=ppt/tags/tag1.xml><?xml version="1.0" encoding="utf-8"?>
<p:tagLst xmlns:p="http://schemas.openxmlformats.org/presentationml/2006/main">
  <p:tag name="KSO_WM_UNIT_TABLE_BEAUTIFY" val="smartTable{43aa13fb-9dca-49e4-9348-86184214609a}"/>
</p:tagLst>
</file>

<file path=ppt/tags/tag2.xml><?xml version="1.0" encoding="utf-8"?>
<p:tagLst xmlns:p="http://schemas.openxmlformats.org/presentationml/2006/main">
  <p:tag name="KSO_WM_UNIT_TABLE_BEAUTIFY" val="smartTable{0c980c1c-f773-4b0e-866d-96bbbae2a40f}"/>
</p:tagLst>
</file>

<file path=ppt/tags/tag3.xml><?xml version="1.0" encoding="utf-8"?>
<p:tagLst xmlns:p="http://schemas.openxmlformats.org/presentationml/2006/main">
  <p:tag name="KSO_WM_UNIT_TABLE_BEAUTIFY" val="smartTable{637c64ff-0d8c-4201-a627-00f9dbcf4dcb}"/>
</p:tagLst>
</file>

<file path=ppt/tags/tag4.xml><?xml version="1.0" encoding="utf-8"?>
<p:tagLst xmlns:p="http://schemas.openxmlformats.org/presentationml/2006/main">
  <p:tag name="KSO_WM_UNIT_TABLE_BEAUTIFY" val="smartTable{38b4cc05-78b0-4548-8895-690a73a59629}"/>
</p:tagLst>
</file>

<file path=ppt/tags/tag5.xml><?xml version="1.0" encoding="utf-8"?>
<p:tagLst xmlns:p="http://schemas.openxmlformats.org/presentationml/2006/main">
  <p:tag name="KSO_WM_UNIT_TABLE_BEAUTIFY" val="smartTable{b6d71886-2e23-4415-81b8-732598d2f8bb}"/>
</p:tagLst>
</file>

<file path=ppt/tags/tag6.xml><?xml version="1.0" encoding="utf-8"?>
<p:tagLst xmlns:p="http://schemas.openxmlformats.org/presentationml/2006/main">
  <p:tag name="KSO_WM_UNIT_TABLE_BEAUTIFY" val="smartTable{38b4cc05-78b0-4548-8895-690a73a59629}"/>
</p:tagLst>
</file>

<file path=ppt/tags/tag7.xml><?xml version="1.0" encoding="utf-8"?>
<p:tagLst xmlns:p="http://schemas.openxmlformats.org/presentationml/2006/main">
  <p:tag name="KSO_WM_UNIT_TABLE_BEAUTIFY" val="smartTable{bb68d14b-225e-4acc-997c-cb6842c02f02}"/>
</p:tagLst>
</file>

<file path=ppt/tags/tag8.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Arial"/>
        <a:cs typeface="Arial"/>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nchor="t">
        <a:spAutoFit/>
      </a:bodyPr>
      <a:lstStyle>
        <a:defPPr>
          <a:lnSpc>
            <a:spcPct val="110000"/>
          </a:lnSpc>
          <a:spcBef>
            <a:spcPts val="0"/>
          </a:spcBef>
          <a:spcAft>
            <a:spcPts val="0"/>
          </a:spcAft>
          <a:defRPr lang="zh-CN" altLang="en-US" sz="2200">
            <a:latin typeface="楷体" panose="02010609060101010101" charset="-122"/>
            <a:ea typeface="楷体" panose="02010609060101010101" charset="-122"/>
            <a:cs typeface="楷体" panose="02010609060101010101" charset="-122"/>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默认设计模板">
  <a:themeElements>
    <a:clrScheme name="自定义 16">
      <a:dk1>
        <a:srgbClr val="3F3F3F"/>
      </a:dk1>
      <a:lt1>
        <a:srgbClr val="DD3B44"/>
      </a:lt1>
      <a:dk2>
        <a:srgbClr val="3F3F3F"/>
      </a:dk2>
      <a:lt2>
        <a:srgbClr val="BD2531"/>
      </a:lt2>
      <a:accent1>
        <a:srgbClr val="484849"/>
      </a:accent1>
      <a:accent2>
        <a:srgbClr val="FFFFFF"/>
      </a:accent2>
      <a:accent3>
        <a:srgbClr val="969696"/>
      </a:accent3>
      <a:accent4>
        <a:srgbClr val="3F3F3F"/>
      </a:accent4>
      <a:accent5>
        <a:srgbClr val="FE0102"/>
      </a:accent5>
      <a:accent6>
        <a:srgbClr val="3F3F3F"/>
      </a:accent6>
      <a:hlink>
        <a:srgbClr val="FE0102"/>
      </a:hlink>
      <a:folHlink>
        <a:srgbClr val="3F3F3F"/>
      </a:folHlink>
    </a:clrScheme>
    <a:fontScheme name="Temp">
      <a:majorFont>
        <a:latin typeface="微软雅黑 Light"/>
        <a:ea typeface="微软雅黑 Light"/>
        <a:cs typeface="Arial"/>
      </a:majorFont>
      <a:minorFont>
        <a:latin typeface="微软雅黑 Light"/>
        <a:ea typeface="微软雅黑 Light"/>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9713</Words>
  <Application>WPS 演示</Application>
  <PresentationFormat>自定义</PresentationFormat>
  <Paragraphs>613</Paragraphs>
  <Slides>28</Slides>
  <Notes>2</Notes>
  <HiddenSlides>1</HiddenSlides>
  <MMClips>0</MMClips>
  <ScaleCrop>false</ScaleCrop>
  <HeadingPairs>
    <vt:vector size="6" baseType="variant">
      <vt:variant>
        <vt:lpstr>已用的字体</vt:lpstr>
      </vt:variant>
      <vt:variant>
        <vt:i4>16</vt:i4>
      </vt:variant>
      <vt:variant>
        <vt:lpstr>主题</vt:lpstr>
      </vt:variant>
      <vt:variant>
        <vt:i4>3</vt:i4>
      </vt:variant>
      <vt:variant>
        <vt:lpstr>幻灯片标题</vt:lpstr>
      </vt:variant>
      <vt:variant>
        <vt:i4>28</vt:i4>
      </vt:variant>
    </vt:vector>
  </HeadingPairs>
  <TitlesOfParts>
    <vt:vector size="47" baseType="lpstr">
      <vt:lpstr>Arial</vt:lpstr>
      <vt:lpstr>宋体</vt:lpstr>
      <vt:lpstr>Wingdings</vt:lpstr>
      <vt:lpstr>楷体</vt:lpstr>
      <vt:lpstr>微软雅黑</vt:lpstr>
      <vt:lpstr>仿宋_GB2312</vt:lpstr>
      <vt:lpstr>仿宋</vt:lpstr>
      <vt:lpstr>黑体</vt:lpstr>
      <vt:lpstr>微软雅黑 Light</vt:lpstr>
      <vt:lpstr>Calibri</vt:lpstr>
      <vt:lpstr>Times New Roman</vt:lpstr>
      <vt:lpstr>Times New Roman</vt:lpstr>
      <vt:lpstr>Calibri</vt:lpstr>
      <vt:lpstr>华文楷体</vt:lpstr>
      <vt:lpstr>Arial Unicode MS</vt:lpstr>
      <vt:lpstr>Courier New</vt:lpstr>
      <vt:lpstr>Office 主题</vt:lpstr>
      <vt:lpstr>1_默认设计模板</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
  <cp:lastModifiedBy>Administrator</cp:lastModifiedBy>
  <cp:revision>3</cp:revision>
  <dcterms:created xsi:type="dcterms:W3CDTF">2020-03-12T16:17:00Z</dcterms:created>
  <dcterms:modified xsi:type="dcterms:W3CDTF">2021-01-01T14:31:49Z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2052-11.1.0.10228</vt:lpwstr>
  </property>
</Properties>
</file>