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vml" ContentType="application/vnd.openxmlformats-officedocument.vmlDrawing"/>
  <Default Extension="bin" ContentType="application/vnd.openxmlformats-officedocument.oleObject"/>
  <Default Extension="png" ContentType="image/png"/>
  <Default Extension="emf" ContentType="image/x-emf"/>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Java 20.11-->
<p:presentation xmlns:r="http://schemas.openxmlformats.org/officeDocument/2006/relationships" xmlns:a="http://schemas.openxmlformats.org/drawingml/2006/main" xmlns:p="http://schemas.openxmlformats.org/presentationml/2006/main">
  <p:sldMasterIdLst>
    <p:sldMasterId id="2147483648" r:id="rId1"/>
  </p:sldMasterIdLst>
  <p:sldIdLst>
    <p:sldId id="330" r:id="rId2"/>
    <p:sldId id="416" r:id="rId3"/>
    <p:sldId id="331" r:id="rId4"/>
    <p:sldId id="262" r:id="rId5"/>
    <p:sldId id="264" r:id="rId6"/>
    <p:sldId id="439" r:id="rId7"/>
    <p:sldId id="339" r:id="rId8"/>
    <p:sldId id="347" r:id="rId9"/>
    <p:sldId id="440" r:id="rId10"/>
    <p:sldId id="441" r:id="rId11"/>
    <p:sldId id="465" r:id="rId12"/>
    <p:sldId id="466" r:id="rId13"/>
    <p:sldId id="467" r:id="rId14"/>
    <p:sldId id="442" r:id="rId15"/>
    <p:sldId id="443" r:id="rId16"/>
    <p:sldId id="444" r:id="rId17"/>
    <p:sldId id="445" r:id="rId18"/>
    <p:sldId id="458" r:id="rId19"/>
    <p:sldId id="459" r:id="rId20"/>
    <p:sldId id="460" r:id="rId21"/>
    <p:sldId id="461" r:id="rId22"/>
    <p:sldId id="338" r:id="rId23"/>
    <p:sldId id="280" r:id="rId24"/>
    <p:sldId id="447" r:id="rId25"/>
    <p:sldId id="448" r:id="rId26"/>
    <p:sldId id="449" r:id="rId27"/>
    <p:sldId id="450" r:id="rId28"/>
    <p:sldId id="451" r:id="rId29"/>
    <p:sldId id="468" r:id="rId30"/>
    <p:sldId id="469" r:id="rId31"/>
    <p:sldId id="470" r:id="rId32"/>
    <p:sldId id="471" r:id="rId33"/>
    <p:sldId id="472" r:id="rId34"/>
    <p:sldId id="473" r:id="rId35"/>
    <p:sldId id="452" r:id="rId36"/>
    <p:sldId id="453" r:id="rId37"/>
    <p:sldId id="454" r:id="rId38"/>
    <p:sldId id="455" r:id="rId39"/>
    <p:sldId id="456" r:id="rId40"/>
    <p:sldId id="333" r:id="rId41"/>
    <p:sldId id="334" r:id="rId42"/>
    <p:sldId id="335" r:id="rId43"/>
  </p:sldIdLst>
  <p:sldSz cx="12190095" cy="6858000"/>
  <p:notesSz cx="6858000" cy="9144000"/>
  <p:custDataLst>
    <p:tags r:id="rId44"/>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p:cViewPr varScale="1">
        <p:scale>
          <a:sx n="108" d="100"/>
          <a:sy n="108" d="100"/>
        </p:scale>
        <p:origin x="-558" y="-84"/>
      </p:cViewPr>
      <p:guideLst>
        <p:guide orient="horz" pos="2160"/>
        <p:guide pos="3840"/>
      </p:guideLst>
    </p:cSldViewPr>
  </p:slideViewPr>
  <p:notesTextViewPr>
    <p:cViewPr>
      <p:scale>
        <a:sx n="1" d="1"/>
        <a:sy n="1" d="1"/>
      </p:scale>
      <p:origin x="0" y="0"/>
    </p:cViewPr>
  </p:notesTextViewPr>
  <p:sorterViewPr>
    <p:cViewPr>
      <p:scale>
        <a:sx n="100" d="100"/>
        <a:sy n="100" d="100"/>
      </p:scale>
      <p:origin x="0" y="6714"/>
    </p:cViewPr>
  </p:sorterViewPr>
  <p:notesViewPr>
    <p:cSldViewPr>
      <p:cViewPr>
        <p:scale>
          <a:sx n="1" d="100"/>
          <a:sy n="1" d="100"/>
        </p:scale>
        <p:origin x="0" y="0"/>
      </p:cViewPr>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9.xml" /><Relationship Id="rId11" Type="http://schemas.openxmlformats.org/officeDocument/2006/relationships/slide" Target="slides/slide10.xml" /><Relationship Id="rId12" Type="http://schemas.openxmlformats.org/officeDocument/2006/relationships/slide" Target="slides/slide11.xml" /><Relationship Id="rId13" Type="http://schemas.openxmlformats.org/officeDocument/2006/relationships/slide" Target="slides/slide12.xml" /><Relationship Id="rId14" Type="http://schemas.openxmlformats.org/officeDocument/2006/relationships/slide" Target="slides/slide13.xml" /><Relationship Id="rId15" Type="http://schemas.openxmlformats.org/officeDocument/2006/relationships/slide" Target="slides/slide14.xml" /><Relationship Id="rId16" Type="http://schemas.openxmlformats.org/officeDocument/2006/relationships/slide" Target="slides/slide15.xml" /><Relationship Id="rId17" Type="http://schemas.openxmlformats.org/officeDocument/2006/relationships/slide" Target="slides/slide16.xml" /><Relationship Id="rId18" Type="http://schemas.openxmlformats.org/officeDocument/2006/relationships/slide" Target="slides/slide17.xml" /><Relationship Id="rId19" Type="http://schemas.openxmlformats.org/officeDocument/2006/relationships/slide" Target="slides/slide18.xml" /><Relationship Id="rId2" Type="http://schemas.openxmlformats.org/officeDocument/2006/relationships/slide" Target="slides/slide1.xml" /><Relationship Id="rId20" Type="http://schemas.openxmlformats.org/officeDocument/2006/relationships/slide" Target="slides/slide19.xml" /><Relationship Id="rId21" Type="http://schemas.openxmlformats.org/officeDocument/2006/relationships/slide" Target="slides/slide20.xml" /><Relationship Id="rId22" Type="http://schemas.openxmlformats.org/officeDocument/2006/relationships/slide" Target="slides/slide21.xml" /><Relationship Id="rId23" Type="http://schemas.openxmlformats.org/officeDocument/2006/relationships/slide" Target="slides/slide22.xml" /><Relationship Id="rId24" Type="http://schemas.openxmlformats.org/officeDocument/2006/relationships/slide" Target="slides/slide23.xml" /><Relationship Id="rId25" Type="http://schemas.openxmlformats.org/officeDocument/2006/relationships/slide" Target="slides/slide24.xml" /><Relationship Id="rId26" Type="http://schemas.openxmlformats.org/officeDocument/2006/relationships/slide" Target="slides/slide25.xml" /><Relationship Id="rId27" Type="http://schemas.openxmlformats.org/officeDocument/2006/relationships/slide" Target="slides/slide26.xml" /><Relationship Id="rId28" Type="http://schemas.openxmlformats.org/officeDocument/2006/relationships/slide" Target="slides/slide27.xml" /><Relationship Id="rId29" Type="http://schemas.openxmlformats.org/officeDocument/2006/relationships/slide" Target="slides/slide28.xml" /><Relationship Id="rId3" Type="http://schemas.openxmlformats.org/officeDocument/2006/relationships/slide" Target="slides/slide2.xml" /><Relationship Id="rId30" Type="http://schemas.openxmlformats.org/officeDocument/2006/relationships/slide" Target="slides/slide29.xml" /><Relationship Id="rId31" Type="http://schemas.openxmlformats.org/officeDocument/2006/relationships/slide" Target="slides/slide30.xml" /><Relationship Id="rId32" Type="http://schemas.openxmlformats.org/officeDocument/2006/relationships/slide" Target="slides/slide31.xml" /><Relationship Id="rId33" Type="http://schemas.openxmlformats.org/officeDocument/2006/relationships/slide" Target="slides/slide32.xml" /><Relationship Id="rId34" Type="http://schemas.openxmlformats.org/officeDocument/2006/relationships/slide" Target="slides/slide33.xml" /><Relationship Id="rId35" Type="http://schemas.openxmlformats.org/officeDocument/2006/relationships/slide" Target="slides/slide34.xml" /><Relationship Id="rId36" Type="http://schemas.openxmlformats.org/officeDocument/2006/relationships/slide" Target="slides/slide35.xml" /><Relationship Id="rId37" Type="http://schemas.openxmlformats.org/officeDocument/2006/relationships/slide" Target="slides/slide36.xml" /><Relationship Id="rId38" Type="http://schemas.openxmlformats.org/officeDocument/2006/relationships/slide" Target="slides/slide37.xml" /><Relationship Id="rId39" Type="http://schemas.openxmlformats.org/officeDocument/2006/relationships/slide" Target="slides/slide38.xml" /><Relationship Id="rId4" Type="http://schemas.openxmlformats.org/officeDocument/2006/relationships/slide" Target="slides/slide3.xml" /><Relationship Id="rId40" Type="http://schemas.openxmlformats.org/officeDocument/2006/relationships/slide" Target="slides/slide39.xml" /><Relationship Id="rId41" Type="http://schemas.openxmlformats.org/officeDocument/2006/relationships/slide" Target="slides/slide40.xml" /><Relationship Id="rId42" Type="http://schemas.openxmlformats.org/officeDocument/2006/relationships/slide" Target="slides/slide41.xml" /><Relationship Id="rId43" Type="http://schemas.openxmlformats.org/officeDocument/2006/relationships/slide" Target="slides/slide42.xml" /><Relationship Id="rId44" Type="http://schemas.openxmlformats.org/officeDocument/2006/relationships/tags" Target="tags/tag1.xml" /><Relationship Id="rId45" Type="http://schemas.openxmlformats.org/officeDocument/2006/relationships/presProps" Target="presProps.xml" /><Relationship Id="rId46" Type="http://schemas.openxmlformats.org/officeDocument/2006/relationships/viewProps" Target="viewProps.xml" /><Relationship Id="rId47" Type="http://schemas.openxmlformats.org/officeDocument/2006/relationships/theme" Target="theme/theme1.xml" /><Relationship Id="rId48" Type="http://schemas.openxmlformats.org/officeDocument/2006/relationships/tableStyles" Target="tableStyles.xml" /><Relationship Id="rId5" Type="http://schemas.openxmlformats.org/officeDocument/2006/relationships/slide" Target="slides/slide4.xml" /><Relationship Id="rId6" Type="http://schemas.openxmlformats.org/officeDocument/2006/relationships/slide" Target="slides/slide5.xml" /><Relationship Id="rId7" Type="http://schemas.openxmlformats.org/officeDocument/2006/relationships/slide" Target="slides/slide6.xml" /><Relationship Id="rId8" Type="http://schemas.openxmlformats.org/officeDocument/2006/relationships/slide" Target="slides/slide7.xml" /><Relationship Id="rId9" Type="http://schemas.openxmlformats.org/officeDocument/2006/relationships/slide" Target="slides/slide8.xml" /></Relationships>
</file>

<file path=ppt/drawings/_rels/vmlDrawing1.vml.rels>&#65279;<?xml version="1.0" encoding="utf-8" standalone="yes"?><Relationships xmlns="http://schemas.openxmlformats.org/package/2006/relationships"><Relationship Id="rId1" Type="http://schemas.openxmlformats.org/officeDocument/2006/relationships/image" Target="../media/image12.emf" /></Relationships>
</file>

<file path=ppt/slideLayouts/_rels/slideLayout1.xml.rels>&#65279;<?xml version="1.0" encoding="utf-8" standalone="yes"?><Relationships xmlns="http://schemas.openxmlformats.org/package/2006/relationships"><Relationship Id="rId1" Type="http://schemas.openxmlformats.org/officeDocument/2006/relationships/image" Target="../media/image1.png" /><Relationship Id="rId2" Type="http://schemas.openxmlformats.org/officeDocument/2006/relationships/image" Target="../media/image2.png" /><Relationship Id="rId3"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 Target="../slides/slide3.xml" TargetMode="Internal" /><Relationship Id="rId2" Type="http://schemas.openxmlformats.org/officeDocument/2006/relationships/image" Target="../media/image3.png" /><Relationship Id="rId3" Type="http://schemas.openxmlformats.org/officeDocument/2006/relationships/image" Target="../media/image4.png" /><Relationship Id="rId4"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image" Target="../media/image5.png" /><Relationship Id="rId2" Type="http://schemas.openxmlformats.org/officeDocument/2006/relationships/image" Target="../media/image6.png" /><Relationship Id="rId3"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标题幻灯片">
    <p:spTree>
      <p:nvGrpSpPr>
        <p:cNvPr id="1" name=""/>
        <p:cNvGrpSpPr/>
        <p:nvPr/>
      </p:nvGrpSpPr>
      <p:grpSpPr>
        <a:xfrm>
          <a:off x="0" y="0"/>
          <a:ext cx="0" cy="0"/>
        </a:xfrm>
      </p:grpSpPr>
      <p:pic>
        <p:nvPicPr>
          <p:cNvPr id="1026" name="Picture 2" descr="图片1"/>
          <p:cNvPicPr>
            <a:picLocks noChangeAspect="1" noChangeArrowheads="1"/>
          </p:cNvPicPr>
          <p:nvPr userDrawn="1"/>
        </p:nvPicPr>
        <p:blipFill>
          <a:blip r:embed="rId1">
            <a:extLst>
              <a:ext uri="{28A0092B-C50C-407E-A947-70E740481C1C}">
                <a14:useLocalDpi xmlns:a14="http://schemas.microsoft.com/office/drawing/2010/main" val="0"/>
              </a:ext>
            </a:extLst>
          </a:blip>
          <a:stretch>
            <a:fillRect/>
          </a:stretch>
        </p:blipFill>
        <p:spPr bwMode="auto">
          <a:xfrm>
            <a:off x="-25401" y="3048000"/>
            <a:ext cx="3816350" cy="3810000"/>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descr="图片5"/>
          <p:cNvPicPr>
            <a:picLocks noChangeAspect="1" noChangeArrowheads="1"/>
          </p:cNvPicPr>
          <p:nvPr userDrawn="1"/>
        </p:nvPicPr>
        <p:blipFill>
          <a:blip r:embed="rId2">
            <a:extLst>
              <a:ext uri="{28A0092B-C50C-407E-A947-70E740481C1C}">
                <a14:useLocalDpi xmlns:a14="http://schemas.microsoft.com/office/drawing/2010/main" val="0"/>
              </a:ext>
            </a:extLst>
          </a:blip>
          <a:stretch>
            <a:fillRect/>
          </a:stretch>
        </p:blipFill>
        <p:spPr bwMode="auto">
          <a:xfrm>
            <a:off x="7624234" y="260350"/>
            <a:ext cx="4645025" cy="666908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a:xfrm>
            <a:off x="609521" y="3284984"/>
            <a:ext cx="10971372" cy="1143000"/>
          </a:xfrm>
        </p:spPr>
        <p:txBody>
          <a:bodyPr>
            <a:normAutofit/>
          </a:bodyPr>
          <a:lstStyle>
            <a:lvl1pPr>
              <a:defRPr sz="2800">
                <a:solidFill>
                  <a:srgbClr val="FF0000"/>
                </a:solidFill>
              </a:defRPr>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406574" y="692696"/>
            <a:ext cx="11382863" cy="695575"/>
          </a:xfrm>
        </p:spPr>
        <p:txBody>
          <a:bodyPr wrap="square">
            <a:spAutoFit/>
          </a:bodyPr>
          <a:lstStyle>
            <a:lvl1pPr marL="0" indent="719455" algn="just" defTabSz="903605" hangingPunct="0">
              <a:lnSpc>
                <a:spcPct val="140000"/>
              </a:lnSpc>
              <a:spcBef>
                <a:spcPct val="0"/>
              </a:spcBef>
              <a:buFontTx/>
              <a:buNone/>
              <a:tabLst>
                <a:tab pos="5648325"/>
                <a:tab pos="9688195"/>
              </a:tabLst>
              <a:defRPr sz="2800" b="1"/>
            </a:lvl1pPr>
            <a:lvl2pPr>
              <a:defRPr sz="2800" b="1"/>
            </a:lvl2pPr>
            <a:lvl3pPr>
              <a:defRPr sz="2800" b="1"/>
            </a:lvl3pPr>
            <a:lvl4pPr>
              <a:defRPr sz="2800" b="1"/>
            </a:lvl4pPr>
            <a:lvl5pPr>
              <a:defRPr sz="2800" b="1"/>
            </a:lvl5pPr>
          </a:lstStyle>
          <a:p>
            <a:pPr lvl="0"/>
            <a:r>
              <a:rPr lang="zh-CN" altLang="en-US" smtClean="0"/>
              <a:t>单击此处编辑母版文本样式</a:t>
            </a:r>
            <a:endParaRPr lang="zh-CN" altLang="en-US" smtClean="0"/>
          </a:p>
        </p:txBody>
      </p:sp>
      <p:sp>
        <p:nvSpPr>
          <p:cNvPr id="7" name="AutoShape 2"/>
          <p:cNvSpPr>
            <a:spLocks noChangeArrowheads="1"/>
          </p:cNvSpPr>
          <p:nvPr userDrawn="1"/>
        </p:nvSpPr>
        <p:spPr bwMode="auto">
          <a:xfrm>
            <a:off x="431800" y="143049"/>
            <a:ext cx="128588" cy="227012"/>
          </a:xfrm>
          <a:prstGeom prst="chevron">
            <a:avLst>
              <a:gd name="adj" fmla="val 49181"/>
            </a:avLst>
          </a:prstGeom>
          <a:solidFill>
            <a:srgbClr val="3E8BCA">
              <a:alpha val="60001"/>
            </a:srgbClr>
          </a:solidFill>
          <a:ln>
            <a:noFill/>
          </a:ln>
          <a:effectLst>
            <a:outerShdw dist="17961" dir="2700000" algn="ctr" rotWithShape="0">
              <a:schemeClr val="bg2"/>
            </a:outerShdw>
          </a:effectLst>
          <a:extLst>
            <a:ext uri="{91240B29-F687-4F45-9708-019B960494DF}">
              <a14:hiddenLine xmlns:a14="http://schemas.microsoft.com/office/drawing/2010/main" w="9525">
                <a:solidFill>
                  <a:srgbClr val="003300"/>
                </a:solidFill>
                <a:miter lim="800000"/>
                <a:headEnd/>
                <a:tailEnd/>
              </a14:hiddenLine>
            </a:ext>
          </a:extLst>
        </p:spPr>
        <p:txBody>
          <a:bodyPr vert="horz" wrap="square" lIns="91440" tIns="45720" rIns="91440" bIns="45720" numCol="1" anchor="ctr" anchorCtr="0" compatLnSpc="1">
            <a:spAutoFit/>
          </a:bodyPr>
          <a:lstStyle/>
          <a:p>
            <a:endParaRPr lang="zh-CN" altLang="en-US"/>
          </a:p>
        </p:txBody>
      </p:sp>
      <p:sp>
        <p:nvSpPr>
          <p:cNvPr id="8" name="AutoShape 3"/>
          <p:cNvSpPr>
            <a:spLocks noChangeArrowheads="1"/>
          </p:cNvSpPr>
          <p:nvPr userDrawn="1"/>
        </p:nvSpPr>
        <p:spPr bwMode="auto">
          <a:xfrm>
            <a:off x="274638" y="143049"/>
            <a:ext cx="130175" cy="227012"/>
          </a:xfrm>
          <a:prstGeom prst="chevron">
            <a:avLst>
              <a:gd name="adj" fmla="val 49181"/>
            </a:avLst>
          </a:prstGeom>
          <a:solidFill>
            <a:srgbClr val="3E8BCA">
              <a:alpha val="80000"/>
            </a:srgbClr>
          </a:solidFill>
          <a:ln>
            <a:noFill/>
          </a:ln>
          <a:effectLst>
            <a:outerShdw dist="17961" dir="2700000" algn="ctr" rotWithShape="0">
              <a:schemeClr val="bg2"/>
            </a:outerShdw>
          </a:effectLst>
          <a:extLst>
            <a:ext uri="{91240B29-F687-4F45-9708-019B960494DF}">
              <a14:hiddenLine xmlns:a14="http://schemas.microsoft.com/office/drawing/2010/main" w="9525">
                <a:solidFill>
                  <a:srgbClr val="003300"/>
                </a:solidFill>
                <a:miter lim="800000"/>
                <a:headEnd/>
                <a:tailEnd/>
              </a14:hiddenLine>
            </a:ext>
          </a:extLst>
        </p:spPr>
        <p:txBody>
          <a:bodyPr vert="horz" wrap="square" lIns="91440" tIns="45720" rIns="91440" bIns="45720" numCol="1" anchor="ctr" anchorCtr="0" compatLnSpc="1">
            <a:spAutoFit/>
          </a:bodyPr>
          <a:lstStyle/>
          <a:p>
            <a:endParaRPr lang="zh-CN" altLang="en-US"/>
          </a:p>
        </p:txBody>
      </p:sp>
      <p:sp>
        <p:nvSpPr>
          <p:cNvPr id="9" name="AutoShape 4"/>
          <p:cNvSpPr>
            <a:spLocks noChangeArrowheads="1"/>
          </p:cNvSpPr>
          <p:nvPr userDrawn="1"/>
        </p:nvSpPr>
        <p:spPr bwMode="auto">
          <a:xfrm>
            <a:off x="119063" y="143049"/>
            <a:ext cx="128587" cy="227012"/>
          </a:xfrm>
          <a:prstGeom prst="chevron">
            <a:avLst>
              <a:gd name="adj" fmla="val 49181"/>
            </a:avLst>
          </a:prstGeom>
          <a:solidFill>
            <a:srgbClr val="3E8BCA"/>
          </a:solidFill>
          <a:ln>
            <a:noFill/>
          </a:ln>
          <a:effectLst>
            <a:outerShdw dist="17961" dir="2700000" algn="ctr" rotWithShape="0">
              <a:schemeClr val="bg2"/>
            </a:outerShdw>
          </a:effectLst>
          <a:extLst>
            <a:ext uri="{91240B29-F687-4F45-9708-019B960494DF}">
              <a14:hiddenLine xmlns:a14="http://schemas.microsoft.com/office/drawing/2010/main" w="9525">
                <a:solidFill>
                  <a:srgbClr val="003300"/>
                </a:solidFill>
                <a:miter lim="800000"/>
                <a:headEnd/>
                <a:tailEnd/>
              </a14:hiddenLine>
            </a:ext>
          </a:extLst>
        </p:spPr>
        <p:txBody>
          <a:bodyPr vert="horz" wrap="square" lIns="91440" tIns="45720" rIns="91440" bIns="45720" numCol="1" anchor="ctr" anchorCtr="0" compatLnSpc="1">
            <a:spAutoFit/>
          </a:bodyPr>
          <a:lstStyle/>
          <a:p>
            <a:endParaRPr lang="zh-CN" altLang="en-US"/>
          </a:p>
        </p:txBody>
      </p:sp>
      <p:sp>
        <p:nvSpPr>
          <p:cNvPr id="10" name="Text Box 5">
            <a:hlinkClick r:id="rId1" action="ppaction://hlinksldjump"/>
          </p:cNvPr>
          <p:cNvSpPr txBox="1">
            <a:spLocks noChangeArrowheads="1"/>
          </p:cNvSpPr>
          <p:nvPr userDrawn="1"/>
        </p:nvSpPr>
        <p:spPr bwMode="auto">
          <a:xfrm>
            <a:off x="10941050" y="6489874"/>
            <a:ext cx="793750" cy="274637"/>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sz="1200" b="0"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rPr>
              <a:t>返回导航</a:t>
            </a:r>
            <a:endPara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pic>
        <p:nvPicPr>
          <p:cNvPr id="2055" name="Picture 7" descr="下一页">
            <a:hlinkClick action="ppaction://hlinkshowjump?jump=nextslide"/>
          </p:cNvPr>
          <p:cNvPicPr>
            <a:picLocks noChangeAspect="1" noChangeArrowheads="1"/>
          </p:cNvPicPr>
          <p:nvPr userDrawn="1"/>
        </p:nvPicPr>
        <p:blipFill>
          <a:blip r:embed="rId2">
            <a:extLst>
              <a:ext uri="{28A0092B-C50C-407E-A947-70E740481C1C}">
                <a14:useLocalDpi xmlns:a14="http://schemas.microsoft.com/office/drawing/2010/main" val="0"/>
              </a:ext>
            </a:extLst>
          </a:blip>
          <a:stretch>
            <a:fillRect/>
          </a:stretch>
        </p:blipFill>
        <p:spPr bwMode="auto">
          <a:xfrm>
            <a:off x="11764963" y="6516861"/>
            <a:ext cx="280987" cy="280988"/>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上一页">
            <a:hlinkClick action="ppaction://hlinkshowjump?jump=previousslide"/>
          </p:cNvPr>
          <p:cNvPicPr>
            <a:picLocks noChangeAspect="1" noChangeArrowheads="1"/>
          </p:cNvPicPr>
          <p:nvPr userDrawn="1"/>
        </p:nvPicPr>
        <p:blipFill>
          <a:blip r:embed="rId3">
            <a:extLst>
              <a:ext uri="{28A0092B-C50C-407E-A947-70E740481C1C}">
                <a14:useLocalDpi xmlns:a14="http://schemas.microsoft.com/office/drawing/2010/main" val="0"/>
              </a:ext>
            </a:extLst>
          </a:blip>
          <a:stretch>
            <a:fillRect/>
          </a:stretch>
        </p:blipFill>
        <p:spPr bwMode="auto">
          <a:xfrm>
            <a:off x="10631488" y="6516861"/>
            <a:ext cx="280987" cy="280988"/>
          </a:xfrm>
          <a:prstGeom prst="rect">
            <a:avLst/>
          </a:prstGeom>
          <a:noFill/>
          <a:extLst>
            <a:ext uri="{909E8E84-426E-40DD-AFC4-6F175D3DCCD1}">
              <a14:hiddenFill xmlns:a14="http://schemas.microsoft.com/office/drawing/2010/main">
                <a:solidFill>
                  <a:srgbClr val="FFFFFF"/>
                </a:solidFill>
              </a14:hiddenFill>
            </a:ext>
          </a:extLst>
        </p:spPr>
      </p:pic>
      <p:sp>
        <p:nvSpPr>
          <p:cNvPr id="13" name="Line 10"/>
          <p:cNvSpPr>
            <a:spLocks noChangeShapeType="1"/>
          </p:cNvSpPr>
          <p:nvPr userDrawn="1"/>
        </p:nvSpPr>
        <p:spPr bwMode="auto">
          <a:xfrm>
            <a:off x="0" y="471661"/>
            <a:ext cx="12190413" cy="0"/>
          </a:xfrm>
          <a:prstGeom prst="line">
            <a:avLst/>
          </a:prstGeom>
          <a:noFill/>
          <a:ln w="9525">
            <a:solidFill>
              <a:srgbClr val="2B74B8"/>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endParaRPr lang="zh-CN" altLang="en-US"/>
          </a:p>
        </p:txBody>
      </p:sp>
      <p:sp>
        <p:nvSpPr>
          <p:cNvPr id="17" name="Text Box 8"/>
          <p:cNvSpPr txBox="1">
            <a:spLocks noChangeArrowheads="1"/>
          </p:cNvSpPr>
          <p:nvPr userDrawn="1"/>
        </p:nvSpPr>
        <p:spPr bwMode="auto">
          <a:xfrm>
            <a:off x="603250" y="84138"/>
            <a:ext cx="8999538" cy="396875"/>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en-US" sz="2000" b="0"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rPr>
              <a:t>第八单元　</a:t>
            </a:r>
            <a:r>
              <a:rPr kumimoji="0" lang="en-US" altLang="zh-CN" sz="2000" b="0"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rPr>
              <a:t>20 </a:t>
            </a:r>
            <a:r>
              <a:rPr kumimoji="0" lang="zh-CN" altLang="en-US" sz="2000" b="0"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rPr>
              <a:t>世纪下半叶世界的新变化</a:t>
            </a:r>
            <a:endPara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
        <p:nvSpPr>
          <p:cNvPr id="18" name="Text Box 9"/>
          <p:cNvSpPr txBox="1">
            <a:spLocks noChangeArrowheads="1"/>
          </p:cNvSpPr>
          <p:nvPr userDrawn="1"/>
        </p:nvSpPr>
        <p:spPr bwMode="auto">
          <a:xfrm>
            <a:off x="8328025" y="119063"/>
            <a:ext cx="3487738" cy="33655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spAutoFit/>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zh-CN" sz="1600" b="0" i="0" u="none" strike="noStrike" cap="none" normalizeH="0" baseline="0" smtClean="0">
                <a:ln>
                  <a:noFill/>
                </a:ln>
                <a:solidFill>
                  <a:schemeClr val="tx1"/>
                </a:solidFill>
                <a:effectLst/>
                <a:latin typeface="微软雅黑" panose="020b0503020204020204" pitchFamily="34" charset="-122"/>
                <a:ea typeface="微软雅黑" panose="020b0503020204020204" pitchFamily="34" charset="-122"/>
              </a:rPr>
              <a:t>历史</a:t>
            </a:r>
            <a:r>
              <a:rPr kumimoji="0" lang="en-US" altLang="zh-CN" sz="1600" b="0" i="0" u="none" strike="noStrike" cap="none" normalizeH="0" baseline="0" smtClean="0">
                <a:ln>
                  <a:noFill/>
                </a:ln>
                <a:solidFill>
                  <a:schemeClr val="tx1"/>
                </a:solidFill>
                <a:effectLst/>
                <a:latin typeface="微软雅黑" panose="020b0503020204020204" pitchFamily="34" charset="-122"/>
                <a:ea typeface="微软雅黑" panose="020b0503020204020204" pitchFamily="34" charset="-122"/>
              </a:rPr>
              <a:t>[</a:t>
            </a:r>
            <a:r>
              <a:rPr kumimoji="0" lang="zh-CN" sz="1600" b="0" i="0" u="none" strike="noStrike" cap="none" normalizeH="0" baseline="0" smtClean="0">
                <a:ln>
                  <a:noFill/>
                </a:ln>
                <a:solidFill>
                  <a:schemeClr val="tx1"/>
                </a:solidFill>
                <a:effectLst/>
                <a:latin typeface="微软雅黑" panose="020b0503020204020204" pitchFamily="34" charset="-122"/>
                <a:ea typeface="微软雅黑" panose="020b0503020204020204" pitchFamily="34" charset="-122"/>
              </a:rPr>
              <a:t>必修 </a:t>
            </a:r>
            <a:r>
              <a:rPr kumimoji="0" lang="en-US" altLang="zh-CN" sz="1600" b="0" i="0" u="none" strike="noStrike" cap="none" normalizeH="0" baseline="0" smtClean="0">
                <a:ln>
                  <a:noFill/>
                </a:ln>
                <a:solidFill>
                  <a:schemeClr val="tx1"/>
                </a:solidFill>
                <a:effectLst/>
                <a:latin typeface="+mj-lt"/>
                <a:ea typeface="微软雅黑" panose="020b0503020204020204" pitchFamily="34" charset="-122"/>
              </a:rPr>
              <a:t>·</a:t>
            </a:r>
            <a:r>
              <a:rPr kumimoji="0" lang="en-US" altLang="zh-CN" sz="1600" b="0" i="0" u="none" strike="noStrike" cap="none" normalizeH="0" baseline="0" smtClean="0">
                <a:ln>
                  <a:noFill/>
                </a:ln>
                <a:solidFill>
                  <a:schemeClr val="tx1"/>
                </a:solidFill>
                <a:effectLst/>
                <a:latin typeface="微软雅黑" panose="020b0503020204020204" pitchFamily="34" charset="-122"/>
                <a:ea typeface="微软雅黑" panose="020b0503020204020204" pitchFamily="34" charset="-122"/>
              </a:rPr>
              <a:t> </a:t>
            </a:r>
            <a:r>
              <a:rPr kumimoji="0" lang="zh-CN" sz="1600" b="0" i="0" u="none" strike="noStrike" cap="none" normalizeH="0" baseline="0" smtClean="0">
                <a:ln>
                  <a:noFill/>
                </a:ln>
                <a:solidFill>
                  <a:schemeClr val="tx1"/>
                </a:solidFill>
                <a:effectLst/>
                <a:latin typeface="微软雅黑" panose="020b0503020204020204" pitchFamily="34" charset="-122"/>
                <a:ea typeface="微软雅黑" panose="020b0503020204020204" pitchFamily="34" charset="-122"/>
              </a:rPr>
              <a:t>中外历史纲要</a:t>
            </a:r>
            <a:r>
              <a:rPr kumimoji="0" lang="en-US" altLang="zh-CN" sz="1600" b="0" i="0" u="none" strike="noStrike" cap="none" normalizeH="0" baseline="0" smtClean="0">
                <a:ln>
                  <a:noFill/>
                </a:ln>
                <a:solidFill>
                  <a:schemeClr val="tx1"/>
                </a:solidFill>
                <a:effectLst/>
                <a:latin typeface="微软雅黑" panose="020b0503020204020204" pitchFamily="34" charset="-122"/>
                <a:ea typeface="微软雅黑" panose="020b0503020204020204" pitchFamily="34" charset="-122"/>
              </a:rPr>
              <a:t>(</a:t>
            </a:r>
            <a:r>
              <a:rPr kumimoji="0" lang="zh-CN" altLang="en-US" sz="1600" b="0" i="0" u="none" strike="noStrike" cap="none" normalizeH="0" baseline="0" smtClean="0">
                <a:ln>
                  <a:noFill/>
                </a:ln>
                <a:solidFill>
                  <a:schemeClr val="tx1"/>
                </a:solidFill>
                <a:effectLst/>
                <a:latin typeface="微软雅黑" panose="020b0503020204020204" pitchFamily="34" charset="-122"/>
                <a:ea typeface="微软雅黑" panose="020b0503020204020204" pitchFamily="34" charset="-122"/>
              </a:rPr>
              <a:t>下</a:t>
            </a:r>
            <a:r>
              <a:rPr kumimoji="0" lang="en-US" altLang="zh-CN" sz="1600" b="0" i="0" u="none" strike="noStrike" cap="none" normalizeH="0" baseline="0" smtClean="0">
                <a:ln>
                  <a:noFill/>
                </a:ln>
                <a:solidFill>
                  <a:schemeClr val="tx1"/>
                </a:solidFill>
                <a:effectLst/>
                <a:latin typeface="微软雅黑" panose="020b0503020204020204" pitchFamily="34" charset="-122"/>
                <a:ea typeface="微软雅黑" panose="020b0503020204020204" pitchFamily="34" charset="-122"/>
              </a:rPr>
              <a:t>) RJ]</a:t>
            </a:r>
            <a:endParaRPr kumimoji="0" lang="zh-CN"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节标题">
    <p:spTree>
      <p:nvGrpSpPr>
        <p:cNvPr id="1" name=""/>
        <p:cNvGrpSpPr/>
        <p:nvPr/>
      </p:nvGrpSpPr>
      <p:grpSpPr>
        <a:xfrm>
          <a:off x="0" y="0"/>
          <a:ext cx="0" cy="0"/>
        </a:xfrm>
      </p:grpSpPr>
      <p:pic>
        <p:nvPicPr>
          <p:cNvPr id="4098" name="Picture 2" descr="图片7"/>
          <p:cNvPicPr>
            <a:picLocks noChangeAspect="1" noChangeArrowheads="1"/>
          </p:cNvPicPr>
          <p:nvPr userDrawn="1"/>
        </p:nvPicPr>
        <p:blipFill>
          <a:blip r:embed="rId1">
            <a:extLst>
              <a:ext uri="{28A0092B-C50C-407E-A947-70E740481C1C}">
                <a14:useLocalDpi xmlns:a14="http://schemas.microsoft.com/office/drawing/2010/main" val="0"/>
              </a:ext>
            </a:extLst>
          </a:blip>
          <a:stretch>
            <a:fillRect/>
          </a:stretch>
        </p:blipFill>
        <p:spPr bwMode="auto">
          <a:xfrm>
            <a:off x="-8467" y="3048000"/>
            <a:ext cx="3071813" cy="3810000"/>
          </a:xfrm>
          <a:prstGeom prst="rect">
            <a:avLst/>
          </a:prstGeom>
          <a:noFill/>
          <a:extLst>
            <a:ext uri="{909E8E84-426E-40DD-AFC4-6F175D3DCCD1}">
              <a14:hiddenFill xmlns:a14="http://schemas.microsoft.com/office/drawing/2010/main">
                <a:solidFill>
                  <a:srgbClr val="FFFFFF"/>
                </a:solidFill>
              </a14:hiddenFill>
            </a:ext>
          </a:extLst>
        </p:spPr>
      </p:pic>
      <p:pic>
        <p:nvPicPr>
          <p:cNvPr id="4099" name="Picture 3" descr="图片10"/>
          <p:cNvPicPr>
            <a:picLocks noChangeAspect="1" noChangeArrowheads="1"/>
          </p:cNvPicPr>
          <p:nvPr userDrawn="1"/>
        </p:nvPicPr>
        <p:blipFill>
          <a:blip r:embed="rId2">
            <a:extLst>
              <a:ext uri="{28A0092B-C50C-407E-A947-70E740481C1C}">
                <a14:useLocalDpi xmlns:a14="http://schemas.microsoft.com/office/drawing/2010/main" val="0"/>
              </a:ext>
            </a:extLst>
          </a:blip>
          <a:stretch>
            <a:fillRect/>
          </a:stretch>
        </p:blipFill>
        <p:spPr bwMode="auto">
          <a:xfrm>
            <a:off x="8492067" y="2274888"/>
            <a:ext cx="3706813" cy="45831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Ref idx="1001">
        <a:schemeClr val="bg1"/>
      </p:bgRef>
    </p:bg>
    <p:spTree>
      <p:nvGrpSpPr>
        <p:cNvPr id="1" name=""/>
        <p:cNvGrpSpPr/>
        <p:nvPr/>
      </p:nvGrpSpPr>
      <p:grpSpPr>
        <a:xfrm>
          <a:off x="0" y="0"/>
          <a:ext cx="0" cy="0"/>
        </a:xfrm>
      </p:grpSpPr>
      <p:sp>
        <p:nvSpPr>
          <p:cNvPr id="2" name="标题占位符 1"/>
          <p:cNvSpPr>
            <a:spLocks noGrp="1"/>
          </p:cNvSpPr>
          <p:nvPr>
            <p:ph type="title"/>
          </p:nvPr>
        </p:nvSpPr>
        <p:spPr>
          <a:xfrm>
            <a:off x="609521" y="274638"/>
            <a:ext cx="10971372" cy="1143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521" y="1600201"/>
            <a:ext cx="10971372" cy="4525963"/>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Lst>
  <p:transition/>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5.xml" /><Relationship Id="rId2" Type="http://schemas.openxmlformats.org/officeDocument/2006/relationships/image" Target="../media/image1.png" /><Relationship Id="rId3" Type="http://schemas.openxmlformats.org/officeDocument/2006/relationships/image" Target="../media/image2.png"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5.xml" /><Relationship Id="rId2" Type="http://schemas.openxmlformats.org/officeDocument/2006/relationships/image" Target="../media/image5.png" /><Relationship Id="rId3" Type="http://schemas.openxmlformats.org/officeDocument/2006/relationships/image" Target="../media/image6.png"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5.xml" /><Relationship Id="rId2" Type="http://schemas.openxmlformats.org/officeDocument/2006/relationships/image" Target="../media/image7.png" /><Relationship Id="rId3" Type="http://schemas.openxmlformats.org/officeDocument/2006/relationships/image" Target="../media/image8.png" /><Relationship Id="rId4" Type="http://schemas.openxmlformats.org/officeDocument/2006/relationships/slide" Target="slide4.xml" TargetMode="Internal" /><Relationship Id="rId5" Type="http://schemas.openxmlformats.org/officeDocument/2006/relationships/image" Target="../media/image9.png" /><Relationship Id="rId6" Type="http://schemas.openxmlformats.org/officeDocument/2006/relationships/slide" Target="slide7.xml" TargetMode="Internal" /><Relationship Id="rId7" Type="http://schemas.openxmlformats.org/officeDocument/2006/relationships/slide" Target="slide22.xml" TargetMode="Internal" /><Relationship Id="rId8" Type="http://schemas.openxmlformats.org/officeDocument/2006/relationships/slide" Target="slide40.xml" TargetMode="Internal" /><Relationship Id="rId9" Type="http://schemas.openxmlformats.org/officeDocument/2006/relationships/slide" Target="slide41.xml" TargetMode="Interna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5.png" /><Relationship Id="rId3" Type="http://schemas.openxmlformats.org/officeDocument/2006/relationships/image" Target="../media/image10.png"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file:///G:\&#35838;&#20214;\&#25104;&#25165;&#20043;&#36335;\2020\&#21516;&#27493;\&#26032;&#25945;&#26448;\10&#29256;\&#26032;&#25945;&#26448;&#20013;&#22806;&#21382;&#21490;&#32434;&#35201;&#19979;\&#26032;&#24314;&#25991;&#20214;&#22841;\SA38.TIF" TargetMode="External" /><Relationship Id="rId3" Type="http://schemas.openxmlformats.org/officeDocument/2006/relationships/image" Target="../media/image11.png"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5.png" /><Relationship Id="rId3" Type="http://schemas.openxmlformats.org/officeDocument/2006/relationships/image" Target="../media/image10.png"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5.png" /><Relationship Id="rId3" Type="http://schemas.openxmlformats.org/officeDocument/2006/relationships/image" Target="../media/image10.png"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9.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0.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1.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2.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3.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4.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oleObject" Target="../embeddings/oleObject1.bin" TargetMode="Internal" /><Relationship Id="rId3" Type="http://schemas.openxmlformats.org/officeDocument/2006/relationships/image" Target="../media/image12.emf" /><Relationship Id="rId4" Type="http://schemas.openxmlformats.org/officeDocument/2006/relationships/vmlDrawing" Target="../drawings/vmlDrawing1.vml" /></Relationships>
</file>

<file path=ppt/slides/_rels/slide36.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7.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8.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9.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4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3.png" /><Relationship Id="rId3" Type="http://schemas.openxmlformats.org/officeDocument/2006/relationships/hyperlink" Target="&#31532;19&#35838;%20&#38543;&#22530;.doc" TargetMode="External" /><Relationship Id="rId4" Type="http://schemas.openxmlformats.org/officeDocument/2006/relationships/image" Target="../media/image5.png" /><Relationship Id="rId5" Type="http://schemas.openxmlformats.org/officeDocument/2006/relationships/image" Target="../media/image10.png" /></Relationships>
</file>

<file path=ppt/slides/_rels/slide4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3.png" /><Relationship Id="rId3" Type="http://schemas.openxmlformats.org/officeDocument/2006/relationships/hyperlink" Target="&#31532;19&#35838;.doc" TargetMode="External" /><Relationship Id="rId4" Type="http://schemas.openxmlformats.org/officeDocument/2006/relationships/image" Target="../media/image5.png" /><Relationship Id="rId5" Type="http://schemas.openxmlformats.org/officeDocument/2006/relationships/image" Target="../media/image10.png" /></Relationships>
</file>

<file path=ppt/slides/_rels/slide42.xml.rels>&#65279;<?xml version="1.0" encoding="utf-8" standalone="yes"?><Relationships xmlns="http://schemas.openxmlformats.org/package/2006/relationships"><Relationship Id="rId1" Type="http://schemas.openxmlformats.org/officeDocument/2006/relationships/slideLayout" Target="../slideLayouts/slideLayout5.xml" /><Relationship Id="rId2" Type="http://schemas.openxmlformats.org/officeDocument/2006/relationships/image" Target="../media/image14.png" /><Relationship Id="rId3" Type="http://schemas.openxmlformats.org/officeDocument/2006/relationships/image" Target="../media/image15.png" /><Relationship Id="rId4" Type="http://schemas.openxmlformats.org/officeDocument/2006/relationships/image" Target="../media/image16.png"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742407" name="Text Box 7"/>
          <p:cNvSpPr txBox="1">
            <a:spLocks noChangeArrowheads="1"/>
          </p:cNvSpPr>
          <p:nvPr/>
        </p:nvSpPr>
        <p:spPr bwMode="auto">
          <a:xfrm>
            <a:off x="406400" y="1052513"/>
            <a:ext cx="6697663" cy="76200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eaLnBrk="1" hangingPunct="1"/>
            <a:r>
              <a:rPr lang="zh-CN" altLang="en-US" sz="4400" b="1" smtClean="0">
                <a:solidFill>
                  <a:schemeClr val="tx1"/>
                </a:solidFill>
                <a:effectLst>
                  <a:outerShdw blurRad="38100" dist="38100" dir="2700000" algn="tl">
                    <a:srgbClr val="C0C0C0"/>
                  </a:outerShdw>
                </a:effectLst>
                <a:ea typeface="方正小标宋_GBK" pitchFamily="65" charset="-122"/>
              </a:rPr>
              <a:t>第八单元</a:t>
            </a:r>
            <a:endParaRPr lang="zh-CN" altLang="en-US" sz="4400" b="1">
              <a:solidFill>
                <a:schemeClr val="tx1"/>
              </a:solidFill>
              <a:effectLst>
                <a:outerShdw blurRad="38100" dist="38100" dir="2700000" algn="tl">
                  <a:srgbClr val="C0C0C0"/>
                </a:outerShdw>
              </a:effectLst>
              <a:ea typeface="方正小标宋_GBK" pitchFamily="65" charset="-122"/>
            </a:endParaRPr>
          </a:p>
        </p:txBody>
      </p:sp>
      <p:pic>
        <p:nvPicPr>
          <p:cNvPr id="742408" name="Picture 8" descr="图片1"/>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3048000"/>
            <a:ext cx="3816350" cy="3810000"/>
          </a:xfrm>
          <a:prstGeom prst="rect">
            <a:avLst/>
          </a:prstGeom>
          <a:noFill/>
          <a:extLst>
            <a:ext uri="{909E8E84-426E-40DD-AFC4-6F175D3DCCD1}">
              <a14:hiddenFill xmlns:a14="http://schemas.microsoft.com/office/drawing/2010/main">
                <a:solidFill>
                  <a:srgbClr val="FFFFFF"/>
                </a:solidFill>
              </a14:hiddenFill>
            </a:ext>
          </a:extLst>
        </p:spPr>
      </p:pic>
      <p:pic>
        <p:nvPicPr>
          <p:cNvPr id="742409" name="Picture 9" descr="图片5"/>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7607300" y="260350"/>
            <a:ext cx="4645025" cy="6669088"/>
          </a:xfrm>
          <a:prstGeom prst="rect">
            <a:avLst/>
          </a:prstGeom>
          <a:noFill/>
          <a:extLst>
            <a:ext uri="{909E8E84-426E-40DD-AFC4-6F175D3DCCD1}">
              <a14:hiddenFill xmlns:a14="http://schemas.microsoft.com/office/drawing/2010/main">
                <a:solidFill>
                  <a:srgbClr val="FFFFFF"/>
                </a:solidFill>
              </a14:hiddenFill>
            </a:ext>
          </a:extLst>
        </p:spPr>
      </p:pic>
      <p:sp>
        <p:nvSpPr>
          <p:cNvPr id="742410" name="Text Box 10"/>
          <p:cNvSpPr txBox="1">
            <a:spLocks noChangeArrowheads="1"/>
          </p:cNvSpPr>
          <p:nvPr/>
        </p:nvSpPr>
        <p:spPr bwMode="auto">
          <a:xfrm>
            <a:off x="406400" y="2079625"/>
            <a:ext cx="8569325" cy="707886"/>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n-US" altLang="zh-CN" sz="4000" b="1" smtClean="0">
                <a:effectLst>
                  <a:outerShdw blurRad="38100" dist="38100" dir="2700000" algn="tl">
                    <a:srgbClr val="C0C0C0"/>
                  </a:outerShdw>
                </a:effectLst>
                <a:ea typeface="方正小标宋_GBK" pitchFamily="65" charset="-122"/>
              </a:rPr>
              <a:t>20 </a:t>
            </a:r>
            <a:r>
              <a:rPr lang="zh-CN" altLang="en-US" sz="4000" b="1">
                <a:effectLst>
                  <a:outerShdw blurRad="38100" dist="38100" dir="2700000" algn="tl">
                    <a:srgbClr val="C0C0C0"/>
                  </a:outerShdw>
                </a:effectLst>
                <a:ea typeface="方正小标宋_GBK" pitchFamily="65" charset="-122"/>
              </a:rPr>
              <a:t>世纪下半叶世界的新变化</a:t>
            </a:r>
            <a:endParaRPr lang="zh-CN" altLang="en-US" sz="4000" b="1">
              <a:solidFill>
                <a:schemeClr val="tx1"/>
              </a:solidFill>
              <a:effectLst>
                <a:outerShdw blurRad="38100" dist="38100" dir="2700000" algn="tl">
                  <a:srgbClr val="C0C0C0"/>
                </a:outerShdw>
              </a:effectLst>
              <a:ea typeface="方正小标宋_GBK" pitchFamily="65" charset="-122"/>
            </a:endParaRPr>
          </a:p>
        </p:txBody>
      </p:sp>
    </p:spTree>
  </p:cSld>
  <p:clrMapOvr>
    <a:masterClrMapping/>
  </p:clrMapOvr>
  <mc:AlternateContent>
    <mc:Choice xmlns:p14="http://schemas.microsoft.com/office/powerpoint/2010/main" Requires="p14">
      <p:transition spd="slow" p14:dur="2000"/>
    </mc:Choice>
    <mc:Fallback>
      <p:transition spd="slow"/>
    </mc:Fallback>
  </mc:AlternateContent>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1030" name="Picture 6" descr="图片7"/>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3074988"/>
            <a:ext cx="3071813" cy="3810000"/>
          </a:xfrm>
          <a:prstGeom prst="rect">
            <a:avLst/>
          </a:prstGeom>
          <a:noFill/>
          <a:extLst>
            <a:ext uri="{909E8E84-426E-40DD-AFC4-6F175D3DCCD1}">
              <a14:hiddenFill xmlns:a14="http://schemas.microsoft.com/office/drawing/2010/main">
                <a:solidFill>
                  <a:srgbClr val="FFFFFF"/>
                </a:solidFill>
              </a14:hiddenFill>
            </a:ext>
          </a:extLst>
        </p:spPr>
      </p:pic>
      <p:pic>
        <p:nvPicPr>
          <p:cNvPr id="1031" name="Picture 7" descr="图片10"/>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483600" y="2301875"/>
            <a:ext cx="3706813" cy="4583113"/>
          </a:xfrm>
          <a:prstGeom prst="rect">
            <a:avLst/>
          </a:prstGeom>
          <a:noFill/>
          <a:extLst>
            <a:ext uri="{909E8E84-426E-40DD-AFC4-6F175D3DCCD1}">
              <a14:hiddenFill xmlns:a14="http://schemas.microsoft.com/office/drawing/2010/main">
                <a:solidFill>
                  <a:srgbClr val="FFFFFF"/>
                </a:solidFill>
              </a14:hiddenFill>
            </a:ext>
          </a:extLst>
        </p:spPr>
      </p:pic>
      <p:sp>
        <p:nvSpPr>
          <p:cNvPr id="2" name="Text Box 2"/>
          <p:cNvSpPr txBox="1">
            <a:spLocks noChangeArrowheads="1"/>
          </p:cNvSpPr>
          <p:nvPr/>
        </p:nvSpPr>
        <p:spPr bwMode="auto">
          <a:xfrm>
            <a:off x="0" y="2060575"/>
            <a:ext cx="12190413" cy="707886"/>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spAutoFit/>
          </a:bodyPr>
          <a:lstStyle/>
          <a:p>
            <a:pPr lvl="0" algn="ctr" fontAlgn="base">
              <a:spcBef>
                <a:spcPct val="0"/>
              </a:spcBef>
              <a:spcAft>
                <a:spcPct val="0"/>
              </a:spcAft>
            </a:pPr>
            <a:r>
              <a:rPr lang="zh-CN" altLang="en-US" sz="4000" b="1">
                <a:solidFill>
                  <a:srgbClr val="000000"/>
                </a:solidFill>
                <a:latin typeface="Times New Roman" panose="02020603050405020304" pitchFamily="18" charset="0"/>
                <a:ea typeface="方正准圆_GBK" pitchFamily="65" charset="-122"/>
              </a:rPr>
              <a:t>第</a:t>
            </a:r>
            <a:r>
              <a:rPr lang="en-US" altLang="zh-CN" sz="4000" b="1">
                <a:solidFill>
                  <a:srgbClr val="000000"/>
                </a:solidFill>
                <a:latin typeface="Times New Roman" panose="02020603050405020304" pitchFamily="18" charset="0"/>
                <a:ea typeface="方正准圆_GBK" pitchFamily="65" charset="-122"/>
              </a:rPr>
              <a:t>19</a:t>
            </a:r>
            <a:r>
              <a:rPr lang="zh-CN" altLang="en-US" sz="4000" b="1">
                <a:solidFill>
                  <a:srgbClr val="000000"/>
                </a:solidFill>
                <a:latin typeface="Times New Roman" panose="02020603050405020304" pitchFamily="18" charset="0"/>
                <a:ea typeface="方正准圆_GBK" pitchFamily="65" charset="-122"/>
              </a:rPr>
              <a:t>课　资本主义国家的新变化</a:t>
            </a:r>
            <a:endPara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Tree>
  </p:cSld>
  <p:clrMapOvr>
    <a:masterClrMapping/>
  </p:clrMapOvr>
  <p:transition/>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468036" name="Picture 68"/>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5875" y="546100"/>
            <a:ext cx="7559675" cy="1658938"/>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68059" name="Picture 91" descr="图片11"/>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509000" y="2301875"/>
            <a:ext cx="3706813" cy="4583113"/>
          </a:xfrm>
          <a:prstGeom prst="rect">
            <a:avLst/>
          </a:prstGeom>
          <a:noFill/>
          <a:extLst>
            <a:ext uri="{909E8E84-426E-40DD-AFC4-6F175D3DCCD1}">
              <a14:hiddenFill xmlns:a14="http://schemas.microsoft.com/office/drawing/2010/main">
                <a:solidFill>
                  <a:srgbClr val="FFFFFF"/>
                </a:solidFill>
              </a14:hiddenFill>
            </a:ext>
          </a:extLst>
        </p:spPr>
      </p:pic>
      <p:grpSp>
        <p:nvGrpSpPr>
          <p:cNvPr id="2" name="Group 2"/>
          <p:cNvGrpSpPr/>
          <p:nvPr/>
        </p:nvGrpSpPr>
        <p:grpSpPr>
          <a:xfrm>
            <a:off x="2159000" y="2235200"/>
            <a:ext cx="3935413" cy="519113"/>
            <a:chOff x="1360" y="1644"/>
            <a:chExt cx="2479" cy="327"/>
          </a:xfrm>
        </p:grpSpPr>
        <p:sp>
          <p:nvSpPr>
            <p:cNvPr id="3" name="Text Box 3">
              <a:hlinkClick r:id="rId4" action="ppaction://hlinksldjump"/>
            </p:cNvPr>
            <p:cNvSpPr txBox="1">
              <a:spLocks noChangeArrowheads="1"/>
            </p:cNvSpPr>
            <p:nvPr/>
          </p:nvSpPr>
          <p:spPr bwMode="auto">
            <a:xfrm>
              <a:off x="1753" y="1644"/>
              <a:ext cx="2086" cy="327"/>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sz="2800" b="1" i="0" u="none" strike="noStrike" cap="none" normalizeH="0" baseline="0" smtClean="0">
                  <a:ln>
                    <a:noFill/>
                  </a:ln>
                  <a:solidFill>
                    <a:srgbClr val="000066"/>
                  </a:solidFill>
                  <a:effectLst/>
                  <a:latin typeface="黑体" panose="02010609060101010101" pitchFamily="2" charset="-122"/>
                  <a:ea typeface="黑体" panose="02010609060101010101" pitchFamily="2" charset="-122"/>
                </a:rPr>
                <a:t>目标展示</a:t>
              </a:r>
              <a:r>
                <a:rPr kumimoji="0" lang="en-US" altLang="zh-CN" sz="2800" b="1" i="0" u="none" strike="noStrike" cap="none" normalizeH="0" baseline="0" smtClean="0">
                  <a:ln>
                    <a:noFill/>
                  </a:ln>
                  <a:solidFill>
                    <a:srgbClr val="000066"/>
                  </a:solidFill>
                  <a:effectLst/>
                  <a:latin typeface="+mj-lt"/>
                  <a:ea typeface="黑体" panose="02010609060101010101" pitchFamily="2" charset="-122"/>
                </a:rPr>
                <a:t>·</a:t>
              </a:r>
              <a:r>
                <a:rPr kumimoji="0" lang="zh-CN" sz="2800" b="1" i="0" u="none" strike="noStrike" cap="none" normalizeH="0" baseline="0" smtClean="0">
                  <a:ln>
                    <a:noFill/>
                  </a:ln>
                  <a:solidFill>
                    <a:srgbClr val="000066"/>
                  </a:solidFill>
                  <a:effectLst/>
                  <a:latin typeface="黑体" panose="02010609060101010101" pitchFamily="2" charset="-122"/>
                  <a:ea typeface="黑体" panose="02010609060101010101" pitchFamily="2" charset="-122"/>
                </a:rPr>
                <a:t>定方向</a:t>
              </a:r>
              <a:endPara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pic>
          <p:nvPicPr>
            <p:cNvPr id="4100" name="Picture 4"/>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1360" y="1675"/>
              <a:ext cx="302" cy="258"/>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4" name="Group 5"/>
          <p:cNvGrpSpPr/>
          <p:nvPr/>
        </p:nvGrpSpPr>
        <p:grpSpPr>
          <a:xfrm>
            <a:off x="2159000" y="2943225"/>
            <a:ext cx="3935413" cy="519113"/>
            <a:chOff x="1360" y="1644"/>
            <a:chExt cx="2479" cy="327"/>
          </a:xfrm>
        </p:grpSpPr>
        <p:sp>
          <p:nvSpPr>
            <p:cNvPr id="5" name="Text Box 6">
              <a:hlinkClick r:id="rId6" action="ppaction://hlinksldjump"/>
            </p:cNvPr>
            <p:cNvSpPr txBox="1">
              <a:spLocks noChangeArrowheads="1"/>
            </p:cNvSpPr>
            <p:nvPr/>
          </p:nvSpPr>
          <p:spPr bwMode="auto">
            <a:xfrm>
              <a:off x="1753" y="1644"/>
              <a:ext cx="2086" cy="327"/>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spAutoFit/>
            </a:bodyPr>
            <a:lstStyle/>
            <a:p>
              <a:pPr lvl="0" fontAlgn="base">
                <a:spcBef>
                  <a:spcPct val="0"/>
                </a:spcBef>
                <a:spcAft>
                  <a:spcPct val="0"/>
                </a:spcAft>
              </a:pPr>
              <a:r>
                <a:rPr kumimoji="0" lang="zh-CN" sz="2800" b="1" i="0" u="none" strike="noStrike" cap="none" normalizeH="0" baseline="0" smtClean="0">
                  <a:ln>
                    <a:noFill/>
                  </a:ln>
                  <a:solidFill>
                    <a:srgbClr val="000066"/>
                  </a:solidFill>
                  <a:effectLst/>
                  <a:latin typeface="黑体" panose="02010609060101010101" pitchFamily="2" charset="-122"/>
                  <a:ea typeface="黑体" panose="02010609060101010101" pitchFamily="2" charset="-122"/>
                </a:rPr>
                <a:t>基础必备</a:t>
              </a:r>
              <a:r>
                <a:rPr lang="en-US" altLang="zh-CN" sz="2800" b="1">
                  <a:solidFill>
                    <a:srgbClr val="000066"/>
                  </a:solidFill>
                  <a:ea typeface="黑体" panose="02010609060101010101" pitchFamily="2" charset="-122"/>
                </a:rPr>
                <a:t>·</a:t>
              </a:r>
              <a:r>
                <a:rPr kumimoji="0" lang="zh-CN" sz="2800" b="1" i="0" u="none" strike="noStrike" cap="none" normalizeH="0" baseline="0" smtClean="0">
                  <a:ln>
                    <a:noFill/>
                  </a:ln>
                  <a:solidFill>
                    <a:srgbClr val="000066"/>
                  </a:solidFill>
                  <a:effectLst/>
                  <a:latin typeface="黑体" panose="02010609060101010101" pitchFamily="2" charset="-122"/>
                  <a:ea typeface="黑体" panose="02010609060101010101" pitchFamily="2" charset="-122"/>
                </a:rPr>
                <a:t>探新知</a:t>
              </a:r>
              <a:endPara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pic>
          <p:nvPicPr>
            <p:cNvPr id="4103" name="Picture 7"/>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1360" y="1675"/>
              <a:ext cx="302" cy="258"/>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6" name="Group 8"/>
          <p:cNvGrpSpPr/>
          <p:nvPr/>
        </p:nvGrpSpPr>
        <p:grpSpPr>
          <a:xfrm>
            <a:off x="2159000" y="3652838"/>
            <a:ext cx="3935413" cy="519112"/>
            <a:chOff x="1360" y="1644"/>
            <a:chExt cx="2479" cy="327"/>
          </a:xfrm>
        </p:grpSpPr>
        <p:sp>
          <p:nvSpPr>
            <p:cNvPr id="7" name="Text Box 9">
              <a:hlinkClick r:id="rId7" action="ppaction://hlinksldjump"/>
            </p:cNvPr>
            <p:cNvSpPr txBox="1">
              <a:spLocks noChangeArrowheads="1"/>
            </p:cNvSpPr>
            <p:nvPr/>
          </p:nvSpPr>
          <p:spPr bwMode="auto">
            <a:xfrm>
              <a:off x="1753" y="1644"/>
              <a:ext cx="2086" cy="327"/>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spAutoFit/>
            </a:bodyPr>
            <a:lstStyle/>
            <a:p>
              <a:pPr lvl="0" fontAlgn="base">
                <a:spcBef>
                  <a:spcPct val="0"/>
                </a:spcBef>
                <a:spcAft>
                  <a:spcPct val="0"/>
                </a:spcAft>
              </a:pPr>
              <a:r>
                <a:rPr kumimoji="0" lang="zh-CN" sz="2800" b="1" i="0" u="none" strike="noStrike" cap="none" normalizeH="0" baseline="0" smtClean="0">
                  <a:ln>
                    <a:noFill/>
                  </a:ln>
                  <a:solidFill>
                    <a:srgbClr val="000066"/>
                  </a:solidFill>
                  <a:effectLst/>
                  <a:latin typeface="黑体" panose="02010609060101010101" pitchFamily="2" charset="-122"/>
                  <a:ea typeface="黑体" panose="02010609060101010101" pitchFamily="2" charset="-122"/>
                </a:rPr>
                <a:t>史料探究</a:t>
              </a:r>
              <a:r>
                <a:rPr lang="en-US" altLang="zh-CN" sz="2800" b="1">
                  <a:solidFill>
                    <a:srgbClr val="000066"/>
                  </a:solidFill>
                  <a:ea typeface="黑体" panose="02010609060101010101" pitchFamily="2" charset="-122"/>
                </a:rPr>
                <a:t>·</a:t>
              </a:r>
              <a:r>
                <a:rPr kumimoji="0" lang="zh-CN" sz="2800" b="1" i="0" u="none" strike="noStrike" cap="none" normalizeH="0" baseline="0" smtClean="0">
                  <a:ln>
                    <a:noFill/>
                  </a:ln>
                  <a:solidFill>
                    <a:srgbClr val="000066"/>
                  </a:solidFill>
                  <a:effectLst/>
                  <a:latin typeface="黑体" panose="02010609060101010101" pitchFamily="2" charset="-122"/>
                  <a:ea typeface="黑体" panose="02010609060101010101" pitchFamily="2" charset="-122"/>
                </a:rPr>
                <a:t>释疑难</a:t>
              </a:r>
              <a:endPara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pic>
          <p:nvPicPr>
            <p:cNvPr id="4106" name="Picture 10"/>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1360" y="1675"/>
              <a:ext cx="302" cy="258"/>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8" name="Group 11"/>
          <p:cNvGrpSpPr/>
          <p:nvPr/>
        </p:nvGrpSpPr>
        <p:grpSpPr>
          <a:xfrm>
            <a:off x="2159000" y="4360863"/>
            <a:ext cx="3935413" cy="519112"/>
            <a:chOff x="1360" y="1644"/>
            <a:chExt cx="2479" cy="327"/>
          </a:xfrm>
        </p:grpSpPr>
        <p:sp>
          <p:nvSpPr>
            <p:cNvPr id="9" name="Text Box 12">
              <a:hlinkClick r:id="rId8" action="ppaction://hlinksldjump"/>
            </p:cNvPr>
            <p:cNvSpPr txBox="1">
              <a:spLocks noChangeArrowheads="1"/>
            </p:cNvSpPr>
            <p:nvPr/>
          </p:nvSpPr>
          <p:spPr bwMode="auto">
            <a:xfrm>
              <a:off x="1753" y="1644"/>
              <a:ext cx="2086" cy="327"/>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spAutoFit/>
            </a:bodyPr>
            <a:lstStyle/>
            <a:p>
              <a:pPr lvl="0" fontAlgn="base">
                <a:spcBef>
                  <a:spcPct val="0"/>
                </a:spcBef>
                <a:spcAft>
                  <a:spcPct val="0"/>
                </a:spcAft>
              </a:pPr>
              <a:r>
                <a:rPr kumimoji="0" lang="zh-CN" sz="2800" b="1" i="0" u="none" strike="noStrike" cap="none" normalizeH="0" baseline="0" smtClean="0">
                  <a:ln>
                    <a:noFill/>
                  </a:ln>
                  <a:solidFill>
                    <a:srgbClr val="000066"/>
                  </a:solidFill>
                  <a:effectLst/>
                  <a:latin typeface="黑体" panose="02010609060101010101" pitchFamily="2" charset="-122"/>
                  <a:ea typeface="黑体" panose="02010609060101010101" pitchFamily="2" charset="-122"/>
                </a:rPr>
                <a:t>随堂训练</a:t>
              </a:r>
              <a:r>
                <a:rPr lang="en-US" altLang="zh-CN" sz="2800" b="1">
                  <a:solidFill>
                    <a:srgbClr val="000066"/>
                  </a:solidFill>
                  <a:ea typeface="黑体" panose="02010609060101010101" pitchFamily="2" charset="-122"/>
                </a:rPr>
                <a:t>·</a:t>
              </a:r>
              <a:r>
                <a:rPr kumimoji="0" lang="zh-CN" sz="2800" b="1" i="0" u="none" strike="noStrike" cap="none" normalizeH="0" baseline="0" smtClean="0">
                  <a:ln>
                    <a:noFill/>
                  </a:ln>
                  <a:solidFill>
                    <a:srgbClr val="000066"/>
                  </a:solidFill>
                  <a:effectLst/>
                  <a:latin typeface="黑体" panose="02010609060101010101" pitchFamily="2" charset="-122"/>
                  <a:ea typeface="黑体" panose="02010609060101010101" pitchFamily="2" charset="-122"/>
                </a:rPr>
                <a:t>测达标</a:t>
              </a:r>
              <a:endPara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pic>
          <p:nvPicPr>
            <p:cNvPr id="4109" name="Picture 13"/>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1360" y="1675"/>
              <a:ext cx="302" cy="258"/>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10" name="Group 14"/>
          <p:cNvGrpSpPr/>
          <p:nvPr/>
        </p:nvGrpSpPr>
        <p:grpSpPr>
          <a:xfrm>
            <a:off x="2159000" y="5070475"/>
            <a:ext cx="3935413" cy="519113"/>
            <a:chOff x="1360" y="1644"/>
            <a:chExt cx="2479" cy="327"/>
          </a:xfrm>
        </p:grpSpPr>
        <p:sp>
          <p:nvSpPr>
            <p:cNvPr id="11" name="Text Box 15">
              <a:hlinkClick r:id="rId9" action="ppaction://hlinksldjump"/>
            </p:cNvPr>
            <p:cNvSpPr txBox="1">
              <a:spLocks noChangeArrowheads="1"/>
            </p:cNvSpPr>
            <p:nvPr/>
          </p:nvSpPr>
          <p:spPr bwMode="auto">
            <a:xfrm>
              <a:off x="1753" y="1644"/>
              <a:ext cx="2086" cy="327"/>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spAutoFit/>
            </a:bodyPr>
            <a:lstStyle/>
            <a:p>
              <a:pPr lvl="0" fontAlgn="base">
                <a:spcBef>
                  <a:spcPct val="0"/>
                </a:spcBef>
                <a:spcAft>
                  <a:spcPct val="0"/>
                </a:spcAft>
              </a:pPr>
              <a:r>
                <a:rPr kumimoji="0" lang="zh-CN" sz="2800" b="1" i="0" u="none" strike="noStrike" cap="none" normalizeH="0" baseline="0" smtClean="0">
                  <a:ln>
                    <a:noFill/>
                  </a:ln>
                  <a:solidFill>
                    <a:srgbClr val="000066"/>
                  </a:solidFill>
                  <a:effectLst/>
                  <a:latin typeface="黑体" panose="02010609060101010101" pitchFamily="2" charset="-122"/>
                  <a:ea typeface="黑体" panose="02010609060101010101" pitchFamily="2" charset="-122"/>
                </a:rPr>
                <a:t>梯度作业</a:t>
              </a:r>
              <a:r>
                <a:rPr lang="en-US" altLang="zh-CN" sz="2800" b="1">
                  <a:solidFill>
                    <a:srgbClr val="000066"/>
                  </a:solidFill>
                  <a:ea typeface="黑体" panose="02010609060101010101" pitchFamily="2" charset="-122"/>
                </a:rPr>
                <a:t>·</a:t>
              </a:r>
              <a:r>
                <a:rPr kumimoji="0" lang="zh-CN" sz="2800" b="1" i="0" u="none" strike="noStrike" cap="none" normalizeH="0" baseline="0" smtClean="0">
                  <a:ln>
                    <a:noFill/>
                  </a:ln>
                  <a:solidFill>
                    <a:srgbClr val="000066"/>
                  </a:solidFill>
                  <a:effectLst/>
                  <a:latin typeface="黑体" panose="02010609060101010101" pitchFamily="2" charset="-122"/>
                  <a:ea typeface="黑体" panose="02010609060101010101" pitchFamily="2" charset="-122"/>
                </a:rPr>
                <a:t>练素能</a:t>
              </a:r>
              <a:endPara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pic>
          <p:nvPicPr>
            <p:cNvPr id="4112" name="Picture 16"/>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1360" y="1675"/>
              <a:ext cx="302" cy="258"/>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Tree>
  </p:cSld>
  <p:clrMapOvr>
    <a:masterClrMapping/>
  </p:clrMapOvr>
  <mc:AlternateContent>
    <mc:Choice xmlns:p14="http://schemas.microsoft.com/office/powerpoint/2010/main" Requires="p14">
      <p:transition spd="slow" p14:dur="2000"/>
    </mc:Choice>
    <mc:Fallback>
      <p:transition spd="slow"/>
    </mc:Fallback>
  </mc:AlternateContent>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6147" name="Picture 3" descr="图片7"/>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8106" y="3074988"/>
            <a:ext cx="3071813" cy="3810000"/>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图片8"/>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0136831" y="0"/>
            <a:ext cx="2071688" cy="2560638"/>
          </a:xfrm>
          <a:prstGeom prst="rect">
            <a:avLst/>
          </a:prstGeom>
          <a:noFill/>
          <a:extLst>
            <a:ext uri="{909E8E84-426E-40DD-AFC4-6F175D3DCCD1}">
              <a14:hiddenFill xmlns:a14="http://schemas.microsoft.com/office/drawing/2010/main">
                <a:solidFill>
                  <a:srgbClr val="FFFFFF"/>
                </a:solidFill>
              </a14:hiddenFill>
            </a:ext>
          </a:extLst>
        </p:spPr>
      </p:pic>
      <p:sp>
        <p:nvSpPr>
          <p:cNvPr id="2" name="Text Box 2"/>
          <p:cNvSpPr txBox="1">
            <a:spLocks noChangeArrowheads="1"/>
          </p:cNvSpPr>
          <p:nvPr/>
        </p:nvSpPr>
        <p:spPr bwMode="auto">
          <a:xfrm>
            <a:off x="0" y="2420938"/>
            <a:ext cx="12190413" cy="91440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spAutoFit/>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zh-CN" sz="5400" b="1" i="0" u="none" strike="noStrike" cap="none" normalizeH="0" baseline="0" smtClean="0">
                <a:ln>
                  <a:noFill/>
                </a:ln>
                <a:solidFill>
                  <a:srgbClr val="FF6600"/>
                </a:solidFill>
                <a:effectLst/>
                <a:latin typeface="Times New Roman" panose="02020603050405020304" pitchFamily="18" charset="0"/>
                <a:ea typeface="黑体" panose="02010609060101010101" pitchFamily="2" charset="-122"/>
              </a:rPr>
              <a:t>目标展示</a:t>
            </a:r>
            <a:r>
              <a:rPr lang="en-US" altLang="zh-CN" sz="5400" b="1">
                <a:solidFill>
                  <a:srgbClr val="FF6600"/>
                </a:solidFill>
                <a:latin typeface="Times New Roman" panose="02020603050405020304" pitchFamily="18" charset="0"/>
                <a:ea typeface="黑体" panose="02010609060101010101" pitchFamily="2" charset="-122"/>
              </a:rPr>
              <a:t>·</a:t>
            </a:r>
            <a:r>
              <a:rPr kumimoji="0" lang="zh-CN" sz="5400" b="1" i="0" u="none" strike="noStrike" cap="none" normalizeH="0" baseline="0" smtClean="0">
                <a:ln>
                  <a:noFill/>
                </a:ln>
                <a:solidFill>
                  <a:srgbClr val="FF6600"/>
                </a:solidFill>
                <a:effectLst/>
                <a:latin typeface="Times New Roman" panose="02020603050405020304" pitchFamily="18" charset="0"/>
                <a:ea typeface="黑体" panose="02010609060101010101" pitchFamily="2" charset="-122"/>
              </a:rPr>
              <a:t>定方向</a:t>
            </a:r>
            <a:endPara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Tree>
  </p:cSld>
  <p:clrMapOvr>
    <a:masterClrMapping/>
  </p:clrMapOvr>
  <p:transition/>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aphicFrame>
        <p:nvGraphicFramePr>
          <p:cNvPr id="4" name="表格 3"/>
          <p:cNvGraphicFramePr>
            <a:graphicFrameLocks noGrp="1"/>
          </p:cNvGraphicFramePr>
          <p:nvPr/>
        </p:nvGraphicFramePr>
        <p:xfrm>
          <a:off x="385058" y="692696"/>
          <a:ext cx="11449272" cy="5974080"/>
        </p:xfrm>
        <a:graphic>
          <a:graphicData uri="http://schemas.openxmlformats.org/drawingml/2006/table">
            <a:tbl>
              <a:tblPr/>
              <a:tblGrid>
                <a:gridCol w="885612"/>
                <a:gridCol w="10563660"/>
              </a:tblGrid>
              <a:tr h="589442">
                <a:tc>
                  <a:txBody>
                    <a:bodyPr vert="horz" wrap="square"/>
                    <a:lstStyle/>
                    <a:p>
                      <a:pPr algn="ctr">
                        <a:lnSpc>
                          <a:spcPct val="140000"/>
                        </a:lnSpc>
                        <a:spcAft>
                          <a:spcPct val="0"/>
                        </a:spcAft>
                        <a:tabLst>
                          <a:tab pos="5600700"/>
                          <a:tab pos="9867900"/>
                        </a:tabLst>
                      </a:pPr>
                      <a:r>
                        <a:rPr lang="zh-CN" sz="2800" b="1" kern="100">
                          <a:effectLst/>
                          <a:latin typeface="Times New Roman"/>
                          <a:ea typeface="黑体" panose="02010609060101010101" pitchFamily="2" charset="-122"/>
                          <a:cs typeface="Times New Roman" panose="02020603050405020304"/>
                        </a:rPr>
                        <a:t>课程</a:t>
                      </a:r>
                      <a:endParaRPr lang="zh-CN" sz="1050" kern="100">
                        <a:effectLst/>
                        <a:latin typeface="宋体" panose="02010600030101010101" pitchFamily="2" charset="-122"/>
                        <a:ea typeface="Times New Roman" panose="02020603050405020304"/>
                        <a:cs typeface="Courier New" panose="02070309020205020404"/>
                      </a:endParaRPr>
                    </a:p>
                    <a:p>
                      <a:pPr algn="ctr">
                        <a:lnSpc>
                          <a:spcPct val="140000"/>
                        </a:lnSpc>
                        <a:spcAft>
                          <a:spcPct val="0"/>
                        </a:spcAft>
                        <a:tabLst>
                          <a:tab pos="5600700"/>
                          <a:tab pos="9867900"/>
                        </a:tabLst>
                      </a:pPr>
                      <a:r>
                        <a:rPr lang="zh-CN" sz="2800" b="1" kern="100">
                          <a:effectLst/>
                          <a:latin typeface="Times New Roman"/>
                          <a:ea typeface="黑体" panose="02010609060101010101" pitchFamily="2" charset="-122"/>
                          <a:cs typeface="Times New Roman" panose="02020603050405020304"/>
                        </a:rPr>
                        <a:t>标准</a:t>
                      </a:r>
                      <a:endParaRPr lang="zh-CN" sz="1050" kern="100">
                        <a:effectLst/>
                        <a:latin typeface="宋体" panose="02010600030101010101" pitchFamily="2" charset="-122"/>
                        <a:ea typeface="Times New Roman" panose="02020603050405020304"/>
                        <a:cs typeface="Courier New" panose="020703090202050204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l">
                        <a:lnSpc>
                          <a:spcPct val="140000"/>
                        </a:lnSpc>
                        <a:spcAft>
                          <a:spcPct val="0"/>
                        </a:spcAft>
                        <a:tabLst>
                          <a:tab pos="5600700"/>
                          <a:tab pos="9867900"/>
                        </a:tabLst>
                      </a:pPr>
                      <a:r>
                        <a:rPr lang="zh-CN" sz="2800" b="1" kern="100">
                          <a:effectLst/>
                          <a:latin typeface="Times New Roman"/>
                          <a:ea typeface="Times New Roman" panose="02020603050405020304"/>
                          <a:cs typeface="Times New Roman" panose="02020603050405020304"/>
                        </a:rPr>
                        <a:t>通过了解第二次世界大战后资本主义国家的变化，认识其发展中的成就与问题。</a:t>
                      </a:r>
                      <a:r>
                        <a:rPr lang="en-US" sz="2800" b="1" kern="100">
                          <a:effectLst/>
                          <a:latin typeface="Times New Roman"/>
                          <a:ea typeface="Times New Roman" panose="02020603050405020304"/>
                          <a:cs typeface="Courier New" panose="02070309020205020404"/>
                        </a:rPr>
                        <a:t> </a:t>
                      </a:r>
                      <a:endParaRPr lang="zh-CN" sz="1050" kern="100">
                        <a:effectLst/>
                        <a:latin typeface="宋体" panose="02010600030101010101" pitchFamily="2" charset="-122"/>
                        <a:ea typeface="Times New Roman" panose="02020603050405020304"/>
                        <a:cs typeface="Courier New" panose="020703090202050204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89442">
                <a:tc>
                  <a:txBody>
                    <a:bodyPr vert="horz" wrap="square"/>
                    <a:lstStyle/>
                    <a:p>
                      <a:pPr algn="ctr">
                        <a:lnSpc>
                          <a:spcPct val="140000"/>
                        </a:lnSpc>
                        <a:spcAft>
                          <a:spcPct val="0"/>
                        </a:spcAft>
                        <a:tabLst>
                          <a:tab pos="5600700"/>
                          <a:tab pos="9867900"/>
                        </a:tabLst>
                      </a:pPr>
                      <a:r>
                        <a:rPr lang="zh-CN" sz="2800" b="1" kern="100">
                          <a:effectLst/>
                          <a:latin typeface="Times New Roman"/>
                          <a:ea typeface="黑体" panose="02010609060101010101" pitchFamily="2" charset="-122"/>
                          <a:cs typeface="Times New Roman" panose="02020603050405020304"/>
                        </a:rPr>
                        <a:t>问题</a:t>
                      </a:r>
                      <a:endParaRPr lang="zh-CN" sz="1050" kern="100">
                        <a:effectLst/>
                        <a:latin typeface="宋体" panose="02010600030101010101" pitchFamily="2" charset="-122"/>
                        <a:ea typeface="Times New Roman" panose="02020603050405020304"/>
                        <a:cs typeface="Courier New" panose="02070309020205020404"/>
                      </a:endParaRPr>
                    </a:p>
                    <a:p>
                      <a:pPr algn="ctr">
                        <a:lnSpc>
                          <a:spcPct val="140000"/>
                        </a:lnSpc>
                        <a:spcAft>
                          <a:spcPct val="0"/>
                        </a:spcAft>
                        <a:tabLst>
                          <a:tab pos="5600700"/>
                          <a:tab pos="9867900"/>
                        </a:tabLst>
                      </a:pPr>
                      <a:r>
                        <a:rPr lang="zh-CN" sz="2800" b="1" kern="100">
                          <a:effectLst/>
                          <a:latin typeface="Times New Roman"/>
                          <a:ea typeface="黑体" panose="02010609060101010101" pitchFamily="2" charset="-122"/>
                          <a:cs typeface="Times New Roman" panose="02020603050405020304"/>
                        </a:rPr>
                        <a:t>导引</a:t>
                      </a:r>
                      <a:endParaRPr lang="zh-CN" sz="1050" kern="100">
                        <a:effectLst/>
                        <a:latin typeface="宋体" panose="02010600030101010101" pitchFamily="2" charset="-122"/>
                        <a:ea typeface="Times New Roman" panose="02020603050405020304"/>
                        <a:cs typeface="Courier New" panose="020703090202050204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l">
                        <a:lnSpc>
                          <a:spcPct val="140000"/>
                        </a:lnSpc>
                        <a:spcAft>
                          <a:spcPct val="0"/>
                        </a:spcAft>
                        <a:tabLst>
                          <a:tab pos="5600700"/>
                          <a:tab pos="9867900"/>
                        </a:tabLst>
                      </a:pPr>
                      <a:r>
                        <a:rPr lang="en-US" sz="2800" b="1" kern="100">
                          <a:effectLst/>
                          <a:latin typeface="Times New Roman"/>
                          <a:ea typeface="Times New Roman" panose="02020603050405020304"/>
                          <a:cs typeface="Courier New" panose="02070309020205020404"/>
                        </a:rPr>
                        <a:t>1</a:t>
                      </a:r>
                      <a:r>
                        <a:rPr lang="zh-CN" sz="2800" b="1" kern="100">
                          <a:effectLst/>
                          <a:latin typeface="Times New Roman"/>
                          <a:ea typeface="Times New Roman" panose="02020603050405020304"/>
                          <a:cs typeface="Times New Roman" panose="02020603050405020304"/>
                        </a:rPr>
                        <a:t>．二战后初期资本主义国家对经济干预的背景、核心思想、结果和主要措施。</a:t>
                      </a:r>
                      <a:r>
                        <a:rPr lang="en-US" sz="2800" b="1" kern="100">
                          <a:effectLst/>
                          <a:latin typeface="Times New Roman"/>
                          <a:ea typeface="Times New Roman" panose="02020603050405020304"/>
                          <a:cs typeface="Courier New" panose="02070309020205020404"/>
                        </a:rPr>
                        <a:t>(</a:t>
                      </a:r>
                      <a:r>
                        <a:rPr lang="zh-CN" sz="2800" b="1" kern="100">
                          <a:effectLst/>
                          <a:latin typeface="Times New Roman"/>
                          <a:ea typeface="Times New Roman" panose="02020603050405020304"/>
                          <a:cs typeface="Times New Roman" panose="02020603050405020304"/>
                        </a:rPr>
                        <a:t>史料实证</a:t>
                      </a:r>
                      <a:r>
                        <a:rPr lang="en-US" sz="2800" b="1" kern="100">
                          <a:effectLst/>
                          <a:latin typeface="Times New Roman"/>
                          <a:ea typeface="Times New Roman" panose="02020603050405020304"/>
                          <a:cs typeface="Courier New" panose="02070309020205020404"/>
                        </a:rPr>
                        <a:t>)</a:t>
                      </a:r>
                      <a:endParaRPr lang="zh-CN" sz="1050" kern="100">
                        <a:effectLst/>
                        <a:latin typeface="宋体" panose="02010600030101010101" pitchFamily="2" charset="-122"/>
                        <a:ea typeface="Times New Roman" panose="02020603050405020304"/>
                        <a:cs typeface="Courier New" panose="02070309020205020404"/>
                      </a:endParaRPr>
                    </a:p>
                    <a:p>
                      <a:pPr algn="l">
                        <a:lnSpc>
                          <a:spcPct val="140000"/>
                        </a:lnSpc>
                        <a:spcAft>
                          <a:spcPct val="0"/>
                        </a:spcAft>
                        <a:tabLst>
                          <a:tab pos="5600700"/>
                          <a:tab pos="9867900"/>
                        </a:tabLst>
                      </a:pPr>
                      <a:r>
                        <a:rPr lang="en-US" sz="2800" b="1" kern="100">
                          <a:effectLst/>
                          <a:latin typeface="Times New Roman"/>
                          <a:ea typeface="Times New Roman" panose="02020603050405020304"/>
                          <a:cs typeface="Courier New" panose="02070309020205020404"/>
                        </a:rPr>
                        <a:t>2</a:t>
                      </a:r>
                      <a:r>
                        <a:rPr lang="zh-CN" sz="2800" b="1" kern="100">
                          <a:effectLst/>
                          <a:latin typeface="Times New Roman"/>
                          <a:ea typeface="Times New Roman" panose="02020603050405020304"/>
                          <a:cs typeface="Times New Roman" panose="02020603050405020304"/>
                        </a:rPr>
                        <a:t>．二战后初期建立起国际协调机制的表现和目的。</a:t>
                      </a:r>
                      <a:r>
                        <a:rPr lang="en-US" sz="2800" b="1" kern="100">
                          <a:effectLst/>
                          <a:latin typeface="Times New Roman"/>
                          <a:ea typeface="Times New Roman" panose="02020603050405020304"/>
                          <a:cs typeface="Courier New" panose="02070309020205020404"/>
                        </a:rPr>
                        <a:t>(</a:t>
                      </a:r>
                      <a:r>
                        <a:rPr lang="zh-CN" sz="2800" b="1" kern="100">
                          <a:effectLst/>
                          <a:latin typeface="Times New Roman"/>
                          <a:ea typeface="Times New Roman" panose="02020603050405020304"/>
                          <a:cs typeface="Times New Roman" panose="02020603050405020304"/>
                        </a:rPr>
                        <a:t>史料实证</a:t>
                      </a:r>
                      <a:r>
                        <a:rPr lang="en-US" sz="2800" b="1" kern="100">
                          <a:effectLst/>
                          <a:latin typeface="Times New Roman"/>
                          <a:ea typeface="Times New Roman" panose="02020603050405020304"/>
                          <a:cs typeface="Courier New" panose="02070309020205020404"/>
                        </a:rPr>
                        <a:t>)</a:t>
                      </a:r>
                      <a:endParaRPr lang="zh-CN" sz="1050" kern="100">
                        <a:effectLst/>
                        <a:latin typeface="宋体" panose="02010600030101010101" pitchFamily="2" charset="-122"/>
                        <a:ea typeface="Times New Roman" panose="02020603050405020304"/>
                        <a:cs typeface="Courier New" panose="02070309020205020404"/>
                      </a:endParaRPr>
                    </a:p>
                    <a:p>
                      <a:pPr algn="l">
                        <a:lnSpc>
                          <a:spcPct val="140000"/>
                        </a:lnSpc>
                        <a:spcAft>
                          <a:spcPct val="0"/>
                        </a:spcAft>
                        <a:tabLst>
                          <a:tab pos="5600700"/>
                          <a:tab pos="9867900"/>
                        </a:tabLst>
                      </a:pPr>
                      <a:r>
                        <a:rPr lang="en-US" sz="2800" b="1" kern="100">
                          <a:effectLst/>
                          <a:latin typeface="Times New Roman"/>
                          <a:ea typeface="Times New Roman" panose="02020603050405020304"/>
                          <a:cs typeface="Courier New" panose="02070309020205020404"/>
                        </a:rPr>
                        <a:t>3</a:t>
                      </a:r>
                      <a:r>
                        <a:rPr lang="zh-CN" sz="2800" b="1" kern="100">
                          <a:effectLst/>
                          <a:latin typeface="Times New Roman"/>
                          <a:ea typeface="Times New Roman" panose="02020603050405020304"/>
                          <a:cs typeface="Times New Roman" panose="02020603050405020304"/>
                        </a:rPr>
                        <a:t>．科学技术新发展的背景、内容和影响。</a:t>
                      </a:r>
                      <a:r>
                        <a:rPr lang="en-US" sz="2800" b="1" kern="100">
                          <a:effectLst/>
                          <a:latin typeface="Times New Roman"/>
                          <a:ea typeface="Times New Roman" panose="02020603050405020304"/>
                          <a:cs typeface="Courier New" panose="02070309020205020404"/>
                        </a:rPr>
                        <a:t>(</a:t>
                      </a:r>
                      <a:r>
                        <a:rPr lang="zh-CN" sz="2800" b="1" kern="100">
                          <a:effectLst/>
                          <a:latin typeface="Times New Roman"/>
                          <a:ea typeface="Times New Roman" panose="02020603050405020304"/>
                          <a:cs typeface="Times New Roman" panose="02020603050405020304"/>
                        </a:rPr>
                        <a:t>历史解释</a:t>
                      </a:r>
                      <a:r>
                        <a:rPr lang="en-US" sz="2800" b="1" kern="100">
                          <a:effectLst/>
                          <a:latin typeface="Times New Roman"/>
                          <a:ea typeface="Times New Roman" panose="02020603050405020304"/>
                          <a:cs typeface="Courier New" panose="02070309020205020404"/>
                        </a:rPr>
                        <a:t>)</a:t>
                      </a:r>
                      <a:endParaRPr lang="zh-CN" sz="1050" kern="100">
                        <a:effectLst/>
                        <a:latin typeface="宋体" panose="02010600030101010101" pitchFamily="2" charset="-122"/>
                        <a:ea typeface="Times New Roman" panose="02020603050405020304"/>
                        <a:cs typeface="Courier New" panose="02070309020205020404"/>
                      </a:endParaRPr>
                    </a:p>
                    <a:p>
                      <a:pPr algn="l">
                        <a:lnSpc>
                          <a:spcPct val="140000"/>
                        </a:lnSpc>
                        <a:spcAft>
                          <a:spcPct val="0"/>
                        </a:spcAft>
                        <a:tabLst>
                          <a:tab pos="5600700"/>
                          <a:tab pos="9867900"/>
                        </a:tabLst>
                      </a:pPr>
                      <a:r>
                        <a:rPr lang="en-US" sz="2800" b="1" kern="100">
                          <a:effectLst/>
                          <a:latin typeface="Times New Roman"/>
                          <a:ea typeface="Times New Roman" panose="02020603050405020304"/>
                          <a:cs typeface="Courier New" panose="02070309020205020404"/>
                        </a:rPr>
                        <a:t>4</a:t>
                      </a:r>
                      <a:r>
                        <a:rPr lang="zh-CN" sz="2800" b="1" kern="100">
                          <a:effectLst/>
                          <a:latin typeface="Times New Roman"/>
                          <a:ea typeface="Times New Roman" panose="02020603050405020304"/>
                          <a:cs typeface="Times New Roman" panose="02020603050405020304"/>
                        </a:rPr>
                        <a:t>．社会结构新变化的背景、表现。</a:t>
                      </a:r>
                      <a:r>
                        <a:rPr lang="en-US" sz="2800" b="1" kern="100">
                          <a:effectLst/>
                          <a:latin typeface="Times New Roman"/>
                          <a:ea typeface="Times New Roman" panose="02020603050405020304"/>
                          <a:cs typeface="Courier New" panose="02070309020205020404"/>
                        </a:rPr>
                        <a:t>(</a:t>
                      </a:r>
                      <a:r>
                        <a:rPr lang="zh-CN" sz="2800" b="1" kern="100">
                          <a:effectLst/>
                          <a:latin typeface="Times New Roman"/>
                          <a:ea typeface="Times New Roman" panose="02020603050405020304"/>
                          <a:cs typeface="Times New Roman" panose="02020603050405020304"/>
                        </a:rPr>
                        <a:t>唯物史观</a:t>
                      </a:r>
                      <a:r>
                        <a:rPr lang="en-US" sz="2800" b="1" kern="100">
                          <a:effectLst/>
                          <a:latin typeface="Times New Roman"/>
                          <a:ea typeface="Times New Roman" panose="02020603050405020304"/>
                          <a:cs typeface="Courier New" panose="02070309020205020404"/>
                        </a:rPr>
                        <a:t>)</a:t>
                      </a:r>
                      <a:endParaRPr lang="zh-CN" sz="1050" kern="100">
                        <a:effectLst/>
                        <a:latin typeface="宋体" panose="02010600030101010101" pitchFamily="2" charset="-122"/>
                        <a:ea typeface="Times New Roman" panose="02020603050405020304"/>
                        <a:cs typeface="Courier New" panose="02070309020205020404"/>
                      </a:endParaRPr>
                    </a:p>
                    <a:p>
                      <a:pPr algn="l">
                        <a:lnSpc>
                          <a:spcPct val="140000"/>
                        </a:lnSpc>
                        <a:spcAft>
                          <a:spcPct val="0"/>
                        </a:spcAft>
                        <a:tabLst>
                          <a:tab pos="5600700"/>
                          <a:tab pos="9867900"/>
                        </a:tabLst>
                      </a:pPr>
                      <a:r>
                        <a:rPr lang="en-US" sz="2800" b="1" kern="100">
                          <a:effectLst/>
                          <a:latin typeface="Times New Roman"/>
                          <a:ea typeface="Times New Roman" panose="02020603050405020304"/>
                          <a:cs typeface="Courier New" panose="02070309020205020404"/>
                        </a:rPr>
                        <a:t>5</a:t>
                      </a:r>
                      <a:r>
                        <a:rPr lang="zh-CN" sz="2800" b="1" kern="100">
                          <a:effectLst/>
                          <a:latin typeface="Times New Roman"/>
                          <a:ea typeface="Times New Roman" panose="02020603050405020304"/>
                          <a:cs typeface="Times New Roman" panose="02020603050405020304"/>
                        </a:rPr>
                        <a:t>．</a:t>
                      </a:r>
                      <a:r>
                        <a:rPr lang="en-US" sz="2800" b="1" kern="100">
                          <a:effectLst/>
                          <a:latin typeface="宋体" panose="02010600030101010101" pitchFamily="2" charset="-122"/>
                          <a:ea typeface="Times New Roman" panose="02020603050405020304"/>
                          <a:cs typeface="Times New Roman" panose="02020603050405020304"/>
                        </a:rPr>
                        <a:t>“</a:t>
                      </a:r>
                      <a:r>
                        <a:rPr lang="zh-CN" sz="2800" b="1" kern="100">
                          <a:effectLst/>
                          <a:latin typeface="Times New Roman"/>
                          <a:ea typeface="Times New Roman" panose="02020603050405020304"/>
                          <a:cs typeface="Times New Roman" panose="02020603050405020304"/>
                        </a:rPr>
                        <a:t>福利国家</a:t>
                      </a:r>
                      <a:r>
                        <a:rPr lang="en-US" sz="2800" b="1" kern="100">
                          <a:effectLst/>
                          <a:latin typeface="宋体" panose="02010600030101010101" pitchFamily="2" charset="-122"/>
                          <a:ea typeface="Times New Roman" panose="02020603050405020304"/>
                          <a:cs typeface="Times New Roman" panose="02020603050405020304"/>
                        </a:rPr>
                        <a:t>”</a:t>
                      </a:r>
                      <a:r>
                        <a:rPr lang="zh-CN" sz="2800" b="1" kern="100">
                          <a:effectLst/>
                          <a:latin typeface="Times New Roman"/>
                          <a:ea typeface="Times New Roman" panose="02020603050405020304"/>
                          <a:cs typeface="Times New Roman" panose="02020603050405020304"/>
                        </a:rPr>
                        <a:t>的内容、评价。</a:t>
                      </a:r>
                      <a:r>
                        <a:rPr lang="en-US" sz="2800" b="1" kern="100">
                          <a:effectLst/>
                          <a:latin typeface="Times New Roman"/>
                          <a:ea typeface="Times New Roman" panose="02020603050405020304"/>
                          <a:cs typeface="Courier New" panose="02070309020205020404"/>
                        </a:rPr>
                        <a:t>(</a:t>
                      </a:r>
                      <a:r>
                        <a:rPr lang="zh-CN" sz="2800" b="1" kern="100">
                          <a:effectLst/>
                          <a:latin typeface="Times New Roman"/>
                          <a:ea typeface="Times New Roman" panose="02020603050405020304"/>
                          <a:cs typeface="Times New Roman" panose="02020603050405020304"/>
                        </a:rPr>
                        <a:t>唯物史观</a:t>
                      </a:r>
                      <a:r>
                        <a:rPr lang="en-US" sz="2800" b="1" kern="100">
                          <a:effectLst/>
                          <a:latin typeface="Times New Roman"/>
                          <a:ea typeface="Times New Roman" panose="02020603050405020304"/>
                          <a:cs typeface="Courier New" panose="02070309020205020404"/>
                        </a:rPr>
                        <a:t>)</a:t>
                      </a:r>
                      <a:endParaRPr lang="zh-CN" sz="1050" kern="100">
                        <a:effectLst/>
                        <a:latin typeface="宋体" panose="02010600030101010101" pitchFamily="2" charset="-122"/>
                        <a:ea typeface="Times New Roman" panose="02020603050405020304"/>
                        <a:cs typeface="Courier New" panose="02070309020205020404"/>
                      </a:endParaRPr>
                    </a:p>
                    <a:p>
                      <a:pPr algn="l">
                        <a:lnSpc>
                          <a:spcPct val="140000"/>
                        </a:lnSpc>
                        <a:spcAft>
                          <a:spcPct val="0"/>
                        </a:spcAft>
                        <a:tabLst>
                          <a:tab pos="5600700"/>
                          <a:tab pos="9867900"/>
                        </a:tabLst>
                      </a:pPr>
                      <a:r>
                        <a:rPr lang="en-US" sz="2800" b="1" kern="100">
                          <a:effectLst/>
                          <a:latin typeface="Times New Roman"/>
                          <a:ea typeface="Times New Roman" panose="02020603050405020304"/>
                          <a:cs typeface="Courier New" panose="02070309020205020404"/>
                        </a:rPr>
                        <a:t>6</a:t>
                      </a:r>
                      <a:r>
                        <a:rPr lang="zh-CN" sz="2800" b="1" kern="100">
                          <a:effectLst/>
                          <a:latin typeface="Times New Roman"/>
                          <a:ea typeface="Times New Roman" panose="02020603050405020304"/>
                          <a:cs typeface="Times New Roman" panose="02020603050405020304"/>
                        </a:rPr>
                        <a:t>．美国黑人民权运动的背景、目的、结果。</a:t>
                      </a:r>
                      <a:r>
                        <a:rPr lang="en-US" sz="2800" b="1" kern="100">
                          <a:effectLst/>
                          <a:latin typeface="Times New Roman"/>
                          <a:ea typeface="Times New Roman" panose="02020603050405020304"/>
                          <a:cs typeface="Courier New" panose="02070309020205020404"/>
                        </a:rPr>
                        <a:t>(</a:t>
                      </a:r>
                      <a:r>
                        <a:rPr lang="zh-CN" sz="2800" b="1" kern="100">
                          <a:effectLst/>
                          <a:latin typeface="Times New Roman"/>
                          <a:ea typeface="Times New Roman" panose="02020603050405020304"/>
                          <a:cs typeface="Times New Roman" panose="02020603050405020304"/>
                        </a:rPr>
                        <a:t>史料实证</a:t>
                      </a:r>
                      <a:r>
                        <a:rPr lang="en-US" sz="2800" b="1" kern="100">
                          <a:effectLst/>
                          <a:latin typeface="Times New Roman"/>
                          <a:ea typeface="Times New Roman" panose="02020603050405020304"/>
                          <a:cs typeface="Courier New" panose="02070309020205020404"/>
                        </a:rPr>
                        <a:t>)</a:t>
                      </a:r>
                      <a:endParaRPr lang="zh-CN" sz="1050" kern="100">
                        <a:effectLst/>
                        <a:latin typeface="宋体" panose="02010600030101010101" pitchFamily="2" charset="-122"/>
                        <a:ea typeface="Times New Roman" panose="02020603050405020304"/>
                        <a:cs typeface="Courier New" panose="02070309020205020404"/>
                      </a:endParaRPr>
                    </a:p>
                    <a:p>
                      <a:pPr algn="l">
                        <a:lnSpc>
                          <a:spcPct val="140000"/>
                        </a:lnSpc>
                        <a:spcAft>
                          <a:spcPct val="0"/>
                        </a:spcAft>
                        <a:tabLst>
                          <a:tab pos="5600700"/>
                          <a:tab pos="9867900"/>
                        </a:tabLst>
                      </a:pPr>
                      <a:r>
                        <a:rPr lang="en-US" sz="2800" b="1" kern="100">
                          <a:effectLst/>
                          <a:latin typeface="Times New Roman"/>
                          <a:ea typeface="Times New Roman" panose="02020603050405020304"/>
                          <a:cs typeface="Courier New" panose="02070309020205020404"/>
                        </a:rPr>
                        <a:t>7</a:t>
                      </a:r>
                      <a:r>
                        <a:rPr lang="zh-CN" sz="2800" b="1" kern="100">
                          <a:effectLst/>
                          <a:latin typeface="Times New Roman"/>
                          <a:ea typeface="Times New Roman" panose="02020603050405020304"/>
                          <a:cs typeface="Times New Roman" panose="02020603050405020304"/>
                        </a:rPr>
                        <a:t>．女权运动的背景、目的、结果。</a:t>
                      </a:r>
                      <a:r>
                        <a:rPr lang="en-US" sz="2800" b="1" kern="100">
                          <a:effectLst/>
                          <a:latin typeface="Times New Roman"/>
                          <a:ea typeface="Times New Roman" panose="02020603050405020304"/>
                          <a:cs typeface="Courier New" panose="02070309020205020404"/>
                        </a:rPr>
                        <a:t>(</a:t>
                      </a:r>
                      <a:r>
                        <a:rPr lang="zh-CN" sz="2800" b="1" kern="100">
                          <a:effectLst/>
                          <a:latin typeface="Times New Roman"/>
                          <a:ea typeface="Times New Roman" panose="02020603050405020304"/>
                          <a:cs typeface="Times New Roman" panose="02020603050405020304"/>
                        </a:rPr>
                        <a:t>史料实证</a:t>
                      </a:r>
                      <a:r>
                        <a:rPr lang="en-US" sz="2800" b="1" kern="100">
                          <a:effectLst/>
                          <a:latin typeface="Times New Roman"/>
                          <a:ea typeface="Times New Roman" panose="02020603050405020304"/>
                          <a:cs typeface="Courier New" panose="02070309020205020404"/>
                        </a:rPr>
                        <a:t>)</a:t>
                      </a:r>
                      <a:endParaRPr lang="zh-CN" sz="1050" kern="100">
                        <a:effectLst/>
                        <a:latin typeface="宋体" panose="02010600030101010101" pitchFamily="2" charset="-122"/>
                        <a:ea typeface="Times New Roman" panose="02020603050405020304"/>
                        <a:cs typeface="Courier New" panose="020703090202050204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ransition/>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aphicFrame>
        <p:nvGraphicFramePr>
          <p:cNvPr id="4" name="表格 3"/>
          <p:cNvGraphicFramePr>
            <a:graphicFrameLocks noGrp="1"/>
          </p:cNvGraphicFramePr>
          <p:nvPr/>
        </p:nvGraphicFramePr>
        <p:xfrm>
          <a:off x="385058" y="1001364"/>
          <a:ext cx="11449272" cy="4693921"/>
        </p:xfrm>
        <a:graphic>
          <a:graphicData uri="http://schemas.openxmlformats.org/drawingml/2006/table">
            <a:tbl>
              <a:tblPr/>
              <a:tblGrid>
                <a:gridCol w="741596"/>
                <a:gridCol w="10707676"/>
              </a:tblGrid>
              <a:tr h="589442">
                <a:tc>
                  <a:txBody>
                    <a:bodyPr vert="horz" wrap="square"/>
                    <a:lstStyle/>
                    <a:p>
                      <a:pPr algn="ctr">
                        <a:lnSpc>
                          <a:spcPct val="110000"/>
                        </a:lnSpc>
                        <a:spcAft>
                          <a:spcPct val="0"/>
                        </a:spcAft>
                        <a:tabLst>
                          <a:tab pos="5600700"/>
                        </a:tabLst>
                      </a:pPr>
                      <a:r>
                        <a:rPr lang="zh-CN" altLang="en-US" sz="2800" b="1" kern="100" smtClean="0">
                          <a:effectLst/>
                          <a:latin typeface="黑体" panose="02010609060101010101" pitchFamily="2" charset="-122"/>
                          <a:ea typeface="黑体" panose="02010609060101010101" pitchFamily="2" charset="-122"/>
                          <a:cs typeface="Courier New" panose="02070309020205020404"/>
                        </a:rPr>
                        <a:t>历史时空</a:t>
                      </a:r>
                      <a:endParaRPr lang="zh-CN" sz="2800" b="1" kern="100">
                        <a:effectLst/>
                        <a:latin typeface="黑体" panose="02010609060101010101" pitchFamily="2" charset="-122"/>
                        <a:ea typeface="黑体" panose="02010609060101010101" pitchFamily="2" charset="-122"/>
                        <a:cs typeface="Courier New" panose="020703090202050204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lnSpc>
                          <a:spcPct val="110000"/>
                        </a:lnSpc>
                        <a:spcAft>
                          <a:spcPct val="0"/>
                        </a:spcAft>
                        <a:tabLst>
                          <a:tab pos="5600700"/>
                        </a:tabLst>
                      </a:pPr>
                      <a:endParaRPr lang="en-US" altLang="zh-CN" sz="2800" kern="100" smtClean="0">
                        <a:effectLst/>
                        <a:latin typeface="Times New Roman"/>
                        <a:ea typeface="黑体" panose="02010609060101010101" pitchFamily="2" charset="-122"/>
                        <a:cs typeface="Times New Roman" panose="02020603050405020304"/>
                      </a:endParaRPr>
                    </a:p>
                    <a:p>
                      <a:pPr algn="ctr">
                        <a:lnSpc>
                          <a:spcPct val="110000"/>
                        </a:lnSpc>
                        <a:spcAft>
                          <a:spcPct val="0"/>
                        </a:spcAft>
                        <a:tabLst>
                          <a:tab pos="5600700"/>
                        </a:tabLst>
                      </a:pPr>
                      <a:endParaRPr lang="en-US" altLang="zh-CN" sz="2800" kern="100" smtClean="0">
                        <a:effectLst/>
                        <a:latin typeface="Times New Roman"/>
                        <a:ea typeface="黑体" panose="02010609060101010101" pitchFamily="2" charset="-122"/>
                        <a:cs typeface="Times New Roman" panose="02020603050405020304"/>
                      </a:endParaRPr>
                    </a:p>
                    <a:p>
                      <a:pPr algn="ctr">
                        <a:lnSpc>
                          <a:spcPct val="110000"/>
                        </a:lnSpc>
                        <a:spcAft>
                          <a:spcPct val="0"/>
                        </a:spcAft>
                        <a:tabLst>
                          <a:tab pos="5600700"/>
                        </a:tabLst>
                      </a:pPr>
                      <a:endParaRPr lang="en-US" altLang="zh-CN" sz="2800" kern="100" smtClean="0">
                        <a:effectLst/>
                        <a:latin typeface="Times New Roman"/>
                        <a:ea typeface="黑体" panose="02010609060101010101" pitchFamily="2" charset="-122"/>
                        <a:cs typeface="Times New Roman" panose="02020603050405020304"/>
                      </a:endParaRPr>
                    </a:p>
                    <a:p>
                      <a:pPr algn="ctr">
                        <a:lnSpc>
                          <a:spcPct val="110000"/>
                        </a:lnSpc>
                        <a:spcAft>
                          <a:spcPct val="0"/>
                        </a:spcAft>
                        <a:tabLst>
                          <a:tab pos="5600700"/>
                        </a:tabLst>
                      </a:pPr>
                      <a:endParaRPr lang="en-US" altLang="zh-CN" sz="2800" kern="100" smtClean="0">
                        <a:effectLst/>
                        <a:latin typeface="Times New Roman"/>
                        <a:ea typeface="黑体" panose="02010609060101010101" pitchFamily="2" charset="-122"/>
                        <a:cs typeface="Times New Roman" panose="02020603050405020304"/>
                      </a:endParaRPr>
                    </a:p>
                    <a:p>
                      <a:pPr algn="ctr">
                        <a:lnSpc>
                          <a:spcPct val="110000"/>
                        </a:lnSpc>
                        <a:spcAft>
                          <a:spcPct val="0"/>
                        </a:spcAft>
                        <a:tabLst>
                          <a:tab pos="5600700"/>
                        </a:tabLst>
                      </a:pPr>
                      <a:endParaRPr lang="en-US" altLang="zh-CN" sz="2800" kern="100" smtClean="0">
                        <a:effectLst/>
                        <a:latin typeface="Times New Roman"/>
                        <a:ea typeface="黑体" panose="02010609060101010101" pitchFamily="2" charset="-122"/>
                        <a:cs typeface="Times New Roman" panose="02020603050405020304"/>
                      </a:endParaRPr>
                    </a:p>
                    <a:p>
                      <a:pPr algn="ctr">
                        <a:lnSpc>
                          <a:spcPct val="110000"/>
                        </a:lnSpc>
                        <a:spcAft>
                          <a:spcPct val="0"/>
                        </a:spcAft>
                        <a:tabLst>
                          <a:tab pos="5600700"/>
                        </a:tabLst>
                      </a:pPr>
                      <a:endParaRPr lang="en-US" altLang="zh-CN" sz="2800" kern="100" smtClean="0">
                        <a:effectLst/>
                        <a:latin typeface="Times New Roman"/>
                        <a:ea typeface="黑体" panose="02010609060101010101" pitchFamily="2" charset="-122"/>
                        <a:cs typeface="Times New Roman" panose="02020603050405020304"/>
                      </a:endParaRPr>
                    </a:p>
                    <a:p>
                      <a:pPr algn="ctr">
                        <a:lnSpc>
                          <a:spcPct val="110000"/>
                        </a:lnSpc>
                        <a:spcAft>
                          <a:spcPct val="0"/>
                        </a:spcAft>
                        <a:tabLst>
                          <a:tab pos="5600700"/>
                        </a:tabLst>
                      </a:pPr>
                      <a:endParaRPr lang="en-US" altLang="zh-CN" sz="2800" kern="100" smtClean="0">
                        <a:effectLst/>
                        <a:latin typeface="Times New Roman"/>
                        <a:ea typeface="黑体" panose="02010609060101010101" pitchFamily="2" charset="-122"/>
                        <a:cs typeface="Times New Roman" panose="02020603050405020304"/>
                      </a:endParaRPr>
                    </a:p>
                    <a:p>
                      <a:pPr algn="ctr">
                        <a:lnSpc>
                          <a:spcPct val="110000"/>
                        </a:lnSpc>
                        <a:spcAft>
                          <a:spcPct val="0"/>
                        </a:spcAft>
                        <a:tabLst>
                          <a:tab pos="5600700"/>
                        </a:tabLst>
                      </a:pPr>
                      <a:endParaRPr lang="en-US" altLang="zh-CN" sz="2800" kern="100" smtClean="0">
                        <a:effectLst/>
                        <a:latin typeface="Times New Roman"/>
                        <a:ea typeface="黑体" panose="02010609060101010101" pitchFamily="2" charset="-122"/>
                        <a:cs typeface="Times New Roman" panose="02020603050405020304"/>
                      </a:endParaRPr>
                    </a:p>
                    <a:p>
                      <a:pPr algn="ctr">
                        <a:lnSpc>
                          <a:spcPct val="110000"/>
                        </a:lnSpc>
                        <a:spcAft>
                          <a:spcPct val="0"/>
                        </a:spcAft>
                        <a:tabLst>
                          <a:tab pos="5600700"/>
                        </a:tabLst>
                      </a:pPr>
                      <a:endParaRPr lang="en-US" altLang="zh-CN" sz="2800" kern="100" smtClean="0">
                        <a:effectLst/>
                        <a:latin typeface="Times New Roman"/>
                        <a:ea typeface="黑体" panose="02010609060101010101" pitchFamily="2" charset="-122"/>
                        <a:cs typeface="Times New Roman" panose="02020603050405020304"/>
                      </a:endParaRPr>
                    </a:p>
                    <a:p>
                      <a:pPr algn="ctr">
                        <a:lnSpc>
                          <a:spcPct val="110000"/>
                        </a:lnSpc>
                        <a:spcAft>
                          <a:spcPct val="0"/>
                        </a:spcAft>
                        <a:tabLst>
                          <a:tab pos="5600700"/>
                        </a:tabLst>
                      </a:pPr>
                      <a:endParaRPr lang="zh-CN" sz="2800" kern="100">
                        <a:effectLst/>
                        <a:latin typeface="Times New Roman"/>
                        <a:ea typeface="黑体" panose="0201060906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2" name="Rectangle 2"/>
          <p:cNvSpPr>
            <a:spLocks noChangeArrowheads="1"/>
          </p:cNvSpPr>
          <p:nvPr/>
        </p:nvSpPr>
        <p:spPr bwMode="auto">
          <a:xfrm>
            <a:off x="0" y="0"/>
            <a:ext cx="121904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endParaRPr lang="zh-CN" altLang="en-US"/>
          </a:p>
        </p:txBody>
      </p:sp>
      <p:pic>
        <p:nvPicPr>
          <p:cNvPr id="1025" name="Picture 1" descr="G:\课件\成才之路\2020\同步\新教材\10版\新教材中外历史纲要下\新建文件夹\SA38.TIF"/>
          <p:cNvPicPr>
            <a:picLocks noChangeAspect="1" noChangeArrowheads="1"/>
          </p:cNvPicPr>
          <p:nvPr/>
        </p:nvPicPr>
        <p:blipFill>
          <a:blip r:embed="rId3" r:link="rId2">
            <a:extLst>
              <a:ext uri="{28A0092B-C50C-407E-A947-70E740481C1C}">
                <a14:useLocalDpi xmlns:a14="http://schemas.microsoft.com/office/drawing/2010/main" val="0"/>
              </a:ext>
            </a:extLst>
          </a:blip>
          <a:stretch>
            <a:fillRect/>
          </a:stretch>
        </p:blipFill>
        <p:spPr bwMode="auto">
          <a:xfrm>
            <a:off x="1208206" y="1988840"/>
            <a:ext cx="10575632" cy="216024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6147" name="Picture 3" descr="图片7"/>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8106" y="3074988"/>
            <a:ext cx="3071813" cy="3810000"/>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图片8"/>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0136831" y="0"/>
            <a:ext cx="2071688" cy="2560638"/>
          </a:xfrm>
          <a:prstGeom prst="rect">
            <a:avLst/>
          </a:prstGeom>
          <a:noFill/>
          <a:extLst>
            <a:ext uri="{909E8E84-426E-40DD-AFC4-6F175D3DCCD1}">
              <a14:hiddenFill xmlns:a14="http://schemas.microsoft.com/office/drawing/2010/main">
                <a:solidFill>
                  <a:srgbClr val="FFFFFF"/>
                </a:solidFill>
              </a14:hiddenFill>
            </a:ext>
          </a:extLst>
        </p:spPr>
      </p:pic>
      <p:sp>
        <p:nvSpPr>
          <p:cNvPr id="2" name="Text Box 2"/>
          <p:cNvSpPr txBox="1">
            <a:spLocks noChangeArrowheads="1"/>
          </p:cNvSpPr>
          <p:nvPr/>
        </p:nvSpPr>
        <p:spPr bwMode="auto">
          <a:xfrm>
            <a:off x="0" y="2420938"/>
            <a:ext cx="12190413" cy="91440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spAutoFit/>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zh-CN" sz="5400" b="1" i="0" u="none" strike="noStrike" cap="none" normalizeH="0" baseline="0" smtClean="0">
                <a:ln>
                  <a:noFill/>
                </a:ln>
                <a:solidFill>
                  <a:srgbClr val="FF6600"/>
                </a:solidFill>
                <a:effectLst/>
                <a:latin typeface="Times New Roman" panose="02020603050405020304" pitchFamily="18" charset="0"/>
                <a:ea typeface="黑体" panose="02010609060101010101" pitchFamily="2" charset="-122"/>
              </a:rPr>
              <a:t>基础必备</a:t>
            </a:r>
            <a:r>
              <a:rPr kumimoji="0" lang="en-US" altLang="zh-CN" sz="5400" b="1" i="0" u="none" strike="noStrike" cap="none" normalizeH="0" baseline="0" smtClean="0">
                <a:ln>
                  <a:noFill/>
                </a:ln>
                <a:solidFill>
                  <a:srgbClr val="FF6600"/>
                </a:solidFill>
                <a:effectLst/>
                <a:latin typeface="+mj-lt"/>
                <a:ea typeface="黑体" panose="02010609060101010101" pitchFamily="2" charset="-122"/>
              </a:rPr>
              <a:t>·</a:t>
            </a:r>
            <a:r>
              <a:rPr kumimoji="0" lang="zh-CN" sz="5400" b="1" i="0" u="none" strike="noStrike" cap="none" normalizeH="0" baseline="0" smtClean="0">
                <a:ln>
                  <a:noFill/>
                </a:ln>
                <a:solidFill>
                  <a:srgbClr val="FF6600"/>
                </a:solidFill>
                <a:effectLst/>
                <a:latin typeface="Times New Roman" panose="02020603050405020304" pitchFamily="18" charset="0"/>
                <a:ea typeface="黑体" panose="02010609060101010101" pitchFamily="2" charset="-122"/>
              </a:rPr>
              <a:t>探新知</a:t>
            </a:r>
            <a:endPara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Tree>
  </p:cSld>
  <p:clrMapOvr>
    <a:masterClrMapping/>
  </p:clrMapOvr>
  <p:transition/>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692696"/>
            <a:ext cx="11382863" cy="5454827"/>
          </a:xfrm>
        </p:spPr>
        <p:txBody>
          <a:bodyPr/>
          <a:lstStyle/>
          <a:p>
            <a:pPr indent="713740">
              <a:tabLst>
                <a:tab pos="5600700"/>
                <a:tab pos="9867900"/>
              </a:tabLst>
            </a:pPr>
            <a:r>
              <a:rPr lang="zh-CN" altLang="zh-CN" kern="100">
                <a:ea typeface="黑体" panose="02010609060101010101" pitchFamily="2" charset="-122"/>
                <a:cs typeface="Times New Roman" panose="02020603050405020304"/>
              </a:rPr>
              <a:t>一、国家的宏观调控</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ea typeface="黑体" panose="02010609060101010101" pitchFamily="2" charset="-122"/>
                <a:cs typeface="Courier New" panose="02070309020205020404"/>
              </a:rPr>
              <a:t>1</a:t>
            </a:r>
            <a:r>
              <a:rPr lang="zh-CN" altLang="zh-CN" kern="100">
                <a:cs typeface="Times New Roman" panose="02020603050405020304"/>
              </a:rPr>
              <a:t>．</a:t>
            </a:r>
            <a:r>
              <a:rPr lang="zh-CN" altLang="zh-CN" kern="100">
                <a:ea typeface="黑体" panose="02010609060101010101" pitchFamily="2" charset="-122"/>
                <a:cs typeface="Times New Roman" panose="02020603050405020304"/>
              </a:rPr>
              <a:t>国家对经济的干预</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cs typeface="Courier New" panose="02070309020205020404"/>
              </a:rPr>
              <a:t>(1)</a:t>
            </a:r>
            <a:r>
              <a:rPr lang="zh-CN" altLang="zh-CN" kern="100">
                <a:cs typeface="Times New Roman" panose="02020603050405020304"/>
              </a:rPr>
              <a:t>国家加强对经济的干预</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cs typeface="Times New Roman" panose="02020603050405020304"/>
              </a:rPr>
              <a:t>①</a:t>
            </a:r>
            <a:r>
              <a:rPr lang="zh-CN" altLang="zh-CN" kern="100">
                <a:cs typeface="Times New Roman" panose="02020603050405020304"/>
              </a:rPr>
              <a:t>背景：</a:t>
            </a:r>
            <a:r>
              <a:rPr lang="en-US" altLang="zh-CN" kern="100">
                <a:cs typeface="Courier New" panose="02070309020205020404"/>
              </a:rPr>
              <a:t>1929 </a:t>
            </a:r>
            <a:r>
              <a:rPr lang="zh-CN" altLang="zh-CN" kern="100">
                <a:cs typeface="Times New Roman" panose="02020603050405020304"/>
              </a:rPr>
              <a:t>年爆发的经济大危机，充分暴露了</a:t>
            </a:r>
            <a:r>
              <a:rPr lang="en-US" altLang="zh-CN" kern="100">
                <a:cs typeface="Courier New" panose="02070309020205020404"/>
              </a:rPr>
              <a:t>___________</a:t>
            </a:r>
            <a:r>
              <a:rPr lang="zh-CN" altLang="zh-CN" kern="100">
                <a:cs typeface="Times New Roman" panose="02020603050405020304"/>
              </a:rPr>
              <a:t>的资本主义的弊病；第二次世界大战的生死存亡教训，以及</a:t>
            </a:r>
            <a:r>
              <a:rPr lang="en-US" altLang="zh-CN" kern="100">
                <a:cs typeface="Courier New" panose="02070309020205020404"/>
              </a:rPr>
              <a:t>___________</a:t>
            </a:r>
            <a:r>
              <a:rPr lang="zh-CN" altLang="zh-CN" kern="100">
                <a:cs typeface="Times New Roman" panose="02020603050405020304"/>
              </a:rPr>
              <a:t>对资本主义的冲击与影响，迫使资本主义国家把稳定政治、经济和社会视为头等大事。</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cs typeface="Times New Roman" panose="02020603050405020304"/>
              </a:rPr>
              <a:t>②</a:t>
            </a:r>
            <a:r>
              <a:rPr lang="zh-CN" altLang="zh-CN" kern="100">
                <a:cs typeface="Times New Roman" panose="02020603050405020304"/>
              </a:rPr>
              <a:t>核心思想：以</a:t>
            </a:r>
            <a:r>
              <a:rPr lang="en-US" altLang="zh-CN" kern="100">
                <a:cs typeface="Courier New" panose="02070309020205020404"/>
              </a:rPr>
              <a:t>___________</a:t>
            </a:r>
            <a:r>
              <a:rPr lang="zh-CN" altLang="zh-CN" kern="100">
                <a:cs typeface="Times New Roman" panose="02020603050405020304"/>
              </a:rPr>
              <a:t>为基础、以强化国家干预为核心。</a:t>
            </a:r>
            <a:endParaRPr lang="zh-CN" altLang="zh-CN" sz="1050" kern="100">
              <a:latin typeface="宋体" panose="02010600030101010101" pitchFamily="2" charset="-122"/>
              <a:cs typeface="Courier New" panose="02070309020205020404"/>
            </a:endParaRPr>
          </a:p>
          <a:p>
            <a:endParaRPr lang="zh-CN" altLang="en-US"/>
          </a:p>
        </p:txBody>
      </p:sp>
      <p:sp>
        <p:nvSpPr>
          <p:cNvPr id="5" name="Rectangle 3"/>
          <p:cNvSpPr>
            <a:spLocks noChangeArrowheads="1"/>
          </p:cNvSpPr>
          <p:nvPr/>
        </p:nvSpPr>
        <p:spPr bwMode="auto">
          <a:xfrm>
            <a:off x="9298608" y="2492896"/>
            <a:ext cx="1988045"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自由放任　</a:t>
            </a:r>
            <a:endParaRPr lang="zh-CN" altLang="zh-CN" sz="1050" kern="100"/>
          </a:p>
        </p:txBody>
      </p:sp>
      <p:sp>
        <p:nvSpPr>
          <p:cNvPr id="6" name="Rectangle 3"/>
          <p:cNvSpPr>
            <a:spLocks noChangeArrowheads="1"/>
          </p:cNvSpPr>
          <p:nvPr/>
        </p:nvSpPr>
        <p:spPr bwMode="auto">
          <a:xfrm>
            <a:off x="9551590" y="3140968"/>
            <a:ext cx="1988045"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社会主义　</a:t>
            </a:r>
            <a:endParaRPr lang="zh-CN" altLang="zh-CN" sz="1050" kern="100"/>
          </a:p>
        </p:txBody>
      </p:sp>
      <p:sp>
        <p:nvSpPr>
          <p:cNvPr id="9" name="Rectangle 3"/>
          <p:cNvSpPr>
            <a:spLocks noChangeArrowheads="1"/>
          </p:cNvSpPr>
          <p:nvPr/>
        </p:nvSpPr>
        <p:spPr bwMode="auto">
          <a:xfrm>
            <a:off x="4042024" y="4869160"/>
            <a:ext cx="1988045"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市场经济　</a:t>
            </a:r>
            <a:endParaRPr lang="zh-CN" altLang="zh-CN" sz="1050" kern="1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500"/>
                                        <p:tgtEl>
                                          <p:spTgt spid="5">
                                            <p:txEl>
                                              <p:pRg st="0" end="0"/>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blinds(horizontal)">
                                      <p:cBhvr>
                                        <p:cTn id="12" dur="500"/>
                                        <p:tgtEl>
                                          <p:spTgt spid="6">
                                            <p:txEl>
                                              <p:pRg st="0" end="0"/>
                                            </p:txEl>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9">
                                            <p:txEl>
                                              <p:pRg st="0" end="0"/>
                                            </p:txEl>
                                          </p:spTgt>
                                        </p:tgtEl>
                                        <p:attrNameLst>
                                          <p:attrName>style.visibility</p:attrName>
                                        </p:attrNameLst>
                                      </p:cBhvr>
                                      <p:to>
                                        <p:strVal val="visible"/>
                                      </p:to>
                                    </p:set>
                                    <p:animEffect transition="in" filter="blinds(horizontal)">
                                      <p:cBhvr>
                                        <p:cTn id="17" dur="500"/>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692696"/>
            <a:ext cx="11382863" cy="4851585"/>
          </a:xfrm>
        </p:spPr>
        <p:txBody>
          <a:bodyPr/>
          <a:lstStyle/>
          <a:p>
            <a:pPr indent="713740">
              <a:tabLst>
                <a:tab pos="5600700"/>
                <a:tab pos="9867900"/>
              </a:tabLst>
            </a:pPr>
            <a:r>
              <a:rPr lang="en-US" altLang="zh-CN" kern="100">
                <a:latin typeface="宋体" panose="02010600030101010101" pitchFamily="2" charset="-122"/>
                <a:cs typeface="Times New Roman" panose="02020603050405020304"/>
              </a:rPr>
              <a:t>③</a:t>
            </a:r>
            <a:r>
              <a:rPr lang="zh-CN" altLang="zh-CN" kern="100">
                <a:cs typeface="Times New Roman" panose="02020603050405020304"/>
              </a:rPr>
              <a:t>主要措施：加大政府在公共事业领域的开支，增加就业机会，刺激消费需求；制订经济</a:t>
            </a:r>
            <a:r>
              <a:rPr lang="en-US" altLang="zh-CN" kern="100">
                <a:cs typeface="Courier New" panose="02070309020205020404"/>
              </a:rPr>
              <a:t>___________</a:t>
            </a:r>
            <a:r>
              <a:rPr lang="zh-CN" altLang="zh-CN" kern="100">
                <a:cs typeface="Times New Roman" panose="02020603050405020304"/>
              </a:rPr>
              <a:t>，促进经济协调发展；利用信贷、利率、税收等经济杠杆实施</a:t>
            </a:r>
            <a:r>
              <a:rPr lang="en-US" altLang="zh-CN" kern="100">
                <a:cs typeface="Courier New" panose="02070309020205020404"/>
              </a:rPr>
              <a:t>___________</a:t>
            </a:r>
            <a:r>
              <a:rPr lang="zh-CN" altLang="zh-CN" kern="100">
                <a:cs typeface="Times New Roman" panose="02020603050405020304"/>
              </a:rPr>
              <a:t>等。</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cs typeface="Times New Roman" panose="02020603050405020304"/>
              </a:rPr>
              <a:t>④</a:t>
            </a:r>
            <a:r>
              <a:rPr lang="zh-CN" altLang="zh-CN" kern="100">
                <a:cs typeface="Times New Roman" panose="02020603050405020304"/>
              </a:rPr>
              <a:t>结果：这些措施取得了一定成效，经济增长一度较快。</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cs typeface="Courier New" panose="02070309020205020404"/>
              </a:rPr>
              <a:t>(2)</a:t>
            </a:r>
            <a:r>
              <a:rPr lang="zh-CN" altLang="zh-CN" kern="100">
                <a:cs typeface="Times New Roman" panose="02020603050405020304"/>
              </a:rPr>
              <a:t>国家适当减少政府对经济的干预</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cs typeface="Times New Roman" panose="02020603050405020304"/>
              </a:rPr>
              <a:t>①</a:t>
            </a:r>
            <a:r>
              <a:rPr lang="zh-CN" altLang="zh-CN" kern="100">
                <a:cs typeface="Times New Roman" panose="02020603050405020304"/>
              </a:rPr>
              <a:t>背景：</a:t>
            </a:r>
            <a:r>
              <a:rPr lang="en-US" altLang="zh-CN" kern="100">
                <a:cs typeface="Courier New" panose="02070309020205020404"/>
              </a:rPr>
              <a:t>20 </a:t>
            </a:r>
            <a:r>
              <a:rPr lang="zh-CN" altLang="zh-CN" kern="100">
                <a:cs typeface="Times New Roman" panose="02020603050405020304"/>
              </a:rPr>
              <a:t>世纪</a:t>
            </a:r>
            <a:r>
              <a:rPr lang="en-US" altLang="zh-CN" kern="100">
                <a:cs typeface="Courier New" panose="02070309020205020404"/>
              </a:rPr>
              <a:t>70 </a:t>
            </a:r>
            <a:r>
              <a:rPr lang="zh-CN" altLang="zh-CN" kern="100">
                <a:cs typeface="Times New Roman" panose="02020603050405020304"/>
              </a:rPr>
              <a:t>年代，主要资本主义国家出现不同程度的</a:t>
            </a:r>
            <a:r>
              <a:rPr lang="en-US" altLang="zh-CN" kern="100">
                <a:latin typeface="宋体" panose="02010600030101010101" pitchFamily="2" charset="-122"/>
                <a:cs typeface="Times New Roman" panose="02020603050405020304"/>
              </a:rPr>
              <a:t>“</a:t>
            </a:r>
            <a:r>
              <a:rPr lang="zh-CN" altLang="zh-CN" kern="100">
                <a:cs typeface="Times New Roman" panose="02020603050405020304"/>
              </a:rPr>
              <a:t>滞胀</a:t>
            </a:r>
            <a:r>
              <a:rPr lang="en-US" altLang="zh-CN" kern="100">
                <a:latin typeface="宋体" panose="02010600030101010101" pitchFamily="2" charset="-122"/>
                <a:cs typeface="Times New Roman" panose="02020603050405020304"/>
              </a:rPr>
              <a:t>”</a:t>
            </a:r>
            <a:r>
              <a:rPr lang="zh-CN" altLang="zh-CN" kern="100">
                <a:cs typeface="Times New Roman" panose="02020603050405020304"/>
              </a:rPr>
              <a:t>现象，表现为经济增长停滞，</a:t>
            </a:r>
            <a:r>
              <a:rPr lang="en-US" altLang="zh-CN" kern="100">
                <a:cs typeface="Courier New" panose="02070309020205020404"/>
              </a:rPr>
              <a:t>___________</a:t>
            </a:r>
            <a:r>
              <a:rPr lang="zh-CN" altLang="zh-CN" kern="100">
                <a:cs typeface="Times New Roman" panose="02020603050405020304"/>
              </a:rPr>
              <a:t>严重。</a:t>
            </a:r>
            <a:endParaRPr lang="zh-CN" altLang="zh-CN" sz="1050" kern="100">
              <a:latin typeface="宋体" panose="02010600030101010101" pitchFamily="2" charset="-122"/>
              <a:cs typeface="Courier New" panose="02070309020205020404"/>
            </a:endParaRPr>
          </a:p>
          <a:p>
            <a:endParaRPr lang="zh-CN" altLang="en-US"/>
          </a:p>
        </p:txBody>
      </p:sp>
      <p:sp>
        <p:nvSpPr>
          <p:cNvPr id="5" name="Rectangle 3"/>
          <p:cNvSpPr>
            <a:spLocks noChangeArrowheads="1"/>
          </p:cNvSpPr>
          <p:nvPr/>
        </p:nvSpPr>
        <p:spPr bwMode="auto">
          <a:xfrm>
            <a:off x="4474072" y="1340768"/>
            <a:ext cx="1988045"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发展计划　</a:t>
            </a:r>
            <a:endParaRPr lang="zh-CN" altLang="zh-CN" sz="1050" kern="100"/>
          </a:p>
        </p:txBody>
      </p:sp>
      <p:sp>
        <p:nvSpPr>
          <p:cNvPr id="6" name="Rectangle 3"/>
          <p:cNvSpPr>
            <a:spLocks noChangeArrowheads="1"/>
          </p:cNvSpPr>
          <p:nvPr/>
        </p:nvSpPr>
        <p:spPr bwMode="auto">
          <a:xfrm>
            <a:off x="5050136" y="1988840"/>
            <a:ext cx="1988045"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宏观调控　</a:t>
            </a:r>
            <a:endParaRPr lang="zh-CN" altLang="zh-CN" sz="1050" kern="100"/>
          </a:p>
        </p:txBody>
      </p:sp>
      <p:sp>
        <p:nvSpPr>
          <p:cNvPr id="7" name="Rectangle 3"/>
          <p:cNvSpPr>
            <a:spLocks noChangeArrowheads="1"/>
          </p:cNvSpPr>
          <p:nvPr/>
        </p:nvSpPr>
        <p:spPr bwMode="auto">
          <a:xfrm>
            <a:off x="5956153" y="4293096"/>
            <a:ext cx="1988045"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通货膨胀　</a:t>
            </a:r>
            <a:endParaRPr lang="zh-CN" altLang="zh-CN" sz="1050" kern="1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500"/>
                                        <p:tgtEl>
                                          <p:spTgt spid="5">
                                            <p:txEl>
                                              <p:pRg st="0" end="0"/>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blinds(horizontal)">
                                      <p:cBhvr>
                                        <p:cTn id="12" dur="500"/>
                                        <p:tgtEl>
                                          <p:spTgt spid="6">
                                            <p:txEl>
                                              <p:pRg st="0" end="0"/>
                                            </p:txEl>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7">
                                            <p:txEl>
                                              <p:pRg st="0" end="0"/>
                                            </p:txEl>
                                          </p:spTgt>
                                        </p:tgtEl>
                                        <p:attrNameLst>
                                          <p:attrName>style.visibility</p:attrName>
                                        </p:attrNameLst>
                                      </p:cBhvr>
                                      <p:to>
                                        <p:strVal val="visible"/>
                                      </p:to>
                                    </p:set>
                                    <p:animEffect transition="in" filter="blinds(horizontal)">
                                      <p:cBhvr>
                                        <p:cTn id="17" dur="5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692696"/>
            <a:ext cx="11382863" cy="4851585"/>
          </a:xfrm>
        </p:spPr>
        <p:txBody>
          <a:bodyPr/>
          <a:lstStyle/>
          <a:p>
            <a:pPr indent="713740">
              <a:tabLst>
                <a:tab pos="5600700"/>
                <a:tab pos="9867900"/>
              </a:tabLst>
            </a:pPr>
            <a:r>
              <a:rPr lang="zh-CN" altLang="zh-CN" kern="100">
                <a:ea typeface="黑体" panose="02010609060101010101" pitchFamily="2" charset="-122"/>
                <a:cs typeface="Times New Roman" panose="02020603050405020304"/>
              </a:rPr>
              <a:t>【概念阐释】经济发展的</a:t>
            </a:r>
            <a:r>
              <a:rPr lang="en-US" altLang="zh-CN" kern="100">
                <a:latin typeface="宋体" panose="02010600030101010101" pitchFamily="2" charset="-122"/>
                <a:cs typeface="Times New Roman" panose="02020603050405020304"/>
              </a:rPr>
              <a:t>“</a:t>
            </a:r>
            <a:r>
              <a:rPr lang="zh-CN" altLang="zh-CN" kern="100">
                <a:ea typeface="黑体" panose="02010609060101010101" pitchFamily="2" charset="-122"/>
                <a:cs typeface="Times New Roman" panose="02020603050405020304"/>
              </a:rPr>
              <a:t>滞胀</a:t>
            </a:r>
            <a:r>
              <a:rPr lang="en-US" altLang="zh-CN" kern="100">
                <a:latin typeface="宋体" panose="02010600030101010101" pitchFamily="2" charset="-122"/>
                <a:cs typeface="Times New Roman" panose="02020603050405020304"/>
              </a:rPr>
              <a:t>”</a:t>
            </a:r>
            <a:r>
              <a:rPr lang="zh-CN" altLang="zh-CN" kern="100">
                <a:ea typeface="黑体" panose="02010609060101010101" pitchFamily="2" charset="-122"/>
                <a:cs typeface="Times New Roman" panose="02020603050405020304"/>
              </a:rPr>
              <a:t>现象</a:t>
            </a:r>
            <a:endParaRPr lang="zh-CN" altLang="zh-CN" sz="1050" kern="100">
              <a:latin typeface="宋体" panose="02010600030101010101" pitchFamily="2" charset="-122"/>
              <a:cs typeface="Courier New" panose="02070309020205020404"/>
            </a:endParaRPr>
          </a:p>
          <a:p>
            <a:pPr indent="713740">
              <a:tabLst>
                <a:tab pos="5600700"/>
                <a:tab pos="9867900"/>
              </a:tabLst>
            </a:pPr>
            <a:r>
              <a:rPr lang="zh-CN" altLang="zh-CN" kern="100">
                <a:ea typeface="楷体_GB2312"/>
                <a:cs typeface="Times New Roman" panose="02020603050405020304"/>
              </a:rPr>
              <a:t>所谓</a:t>
            </a:r>
            <a:r>
              <a:rPr lang="en-US" altLang="zh-CN" kern="100">
                <a:latin typeface="宋体" panose="02010600030101010101" pitchFamily="2" charset="-122"/>
                <a:cs typeface="Times New Roman" panose="02020603050405020304"/>
              </a:rPr>
              <a:t>“</a:t>
            </a:r>
            <a:r>
              <a:rPr lang="zh-CN" altLang="zh-CN" kern="100">
                <a:ea typeface="楷体_GB2312"/>
                <a:cs typeface="Times New Roman" panose="02020603050405020304"/>
              </a:rPr>
              <a:t>滞胀</a:t>
            </a:r>
            <a:r>
              <a:rPr lang="en-US" altLang="zh-CN" kern="100">
                <a:latin typeface="宋体" panose="02010600030101010101" pitchFamily="2" charset="-122"/>
                <a:cs typeface="Times New Roman" panose="02020603050405020304"/>
              </a:rPr>
              <a:t>”</a:t>
            </a:r>
            <a:r>
              <a:rPr lang="zh-CN" altLang="zh-CN" kern="100">
                <a:ea typeface="楷体_GB2312"/>
                <a:cs typeface="Times New Roman" panose="02020603050405020304"/>
              </a:rPr>
              <a:t>，是指</a:t>
            </a:r>
            <a:r>
              <a:rPr lang="en-US" altLang="zh-CN" kern="100">
                <a:ea typeface="楷体_GB2312"/>
                <a:cs typeface="Courier New" panose="02070309020205020404"/>
              </a:rPr>
              <a:t>20</a:t>
            </a:r>
            <a:r>
              <a:rPr lang="zh-CN" altLang="zh-CN" kern="100">
                <a:ea typeface="楷体_GB2312"/>
                <a:cs typeface="Times New Roman" panose="02020603050405020304"/>
              </a:rPr>
              <a:t>世纪</a:t>
            </a:r>
            <a:r>
              <a:rPr lang="en-US" altLang="zh-CN" kern="100">
                <a:ea typeface="楷体_GB2312"/>
                <a:cs typeface="Courier New" panose="02070309020205020404"/>
              </a:rPr>
              <a:t>70</a:t>
            </a:r>
            <a:r>
              <a:rPr lang="zh-CN" altLang="zh-CN" kern="100">
                <a:ea typeface="楷体_GB2312"/>
                <a:cs typeface="Times New Roman" panose="02020603050405020304"/>
              </a:rPr>
              <a:t>年代在西方发达国家出现的一种经济现象。具体表现为生产停滞、通货膨胀、失业严重、物价上涨和外贸增长趋缓等方面，最显著的特征是生产停滞和通货膨胀并存，互相交织。在这种情况下，要刺激经济增长，就要冒通货膨胀的危险；要抑制通货膨胀，就要冒加剧经济衰退的危险。因此，刺激经济增长政策与抑制通货膨胀的政策是互相矛盾的，政府只能在这两种相反的政策中摇摆。</a:t>
            </a:r>
            <a:endParaRPr lang="zh-CN" altLang="zh-CN" sz="1050" kern="100">
              <a:latin typeface="宋体" panose="02010600030101010101" pitchFamily="2" charset="-122"/>
              <a:cs typeface="Courier New" panose="02070309020205020404"/>
            </a:endParaRPr>
          </a:p>
          <a:p>
            <a:endParaRPr lang="zh-CN" altLang="en-US"/>
          </a:p>
        </p:txBody>
      </p:sp>
    </p:spTree>
  </p:cSld>
  <p:clrMapOvr>
    <a:masterClrMapping/>
  </p:clrMapOvr>
  <p:transition/>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1052866"/>
            <a:ext cx="11382863" cy="4248342"/>
          </a:xfrm>
        </p:spPr>
        <p:txBody>
          <a:bodyPr/>
          <a:lstStyle/>
          <a:p>
            <a:pPr indent="713740">
              <a:tabLst>
                <a:tab pos="5600700"/>
                <a:tab pos="9867900"/>
              </a:tabLst>
            </a:pPr>
            <a:r>
              <a:rPr lang="en-US" altLang="zh-CN" kern="100">
                <a:latin typeface="宋体" panose="02010600030101010101" pitchFamily="2" charset="-122"/>
                <a:cs typeface="Times New Roman" panose="02020603050405020304"/>
              </a:rPr>
              <a:t>②</a:t>
            </a:r>
            <a:r>
              <a:rPr lang="zh-CN" altLang="zh-CN" kern="100">
                <a:cs typeface="Times New Roman" panose="02020603050405020304"/>
              </a:rPr>
              <a:t>措施：各国再次实行调整，适当</a:t>
            </a:r>
            <a:r>
              <a:rPr lang="en-US" altLang="zh-CN" kern="100">
                <a:cs typeface="Courier New" panose="02070309020205020404"/>
              </a:rPr>
              <a:t>_______</a:t>
            </a:r>
            <a:r>
              <a:rPr lang="zh-CN" altLang="zh-CN" kern="100">
                <a:cs typeface="Times New Roman" panose="02020603050405020304"/>
              </a:rPr>
              <a:t>政府对经济的干预。</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ea typeface="黑体" panose="02010609060101010101" pitchFamily="2" charset="-122"/>
                <a:cs typeface="Courier New" panose="02070309020205020404"/>
              </a:rPr>
              <a:t>2</a:t>
            </a:r>
            <a:r>
              <a:rPr lang="zh-CN" altLang="zh-CN" kern="100">
                <a:cs typeface="Times New Roman" panose="02020603050405020304"/>
              </a:rPr>
              <a:t>．</a:t>
            </a:r>
            <a:r>
              <a:rPr lang="zh-CN" altLang="zh-CN" kern="100">
                <a:ea typeface="黑体" panose="02010609060101010101" pitchFamily="2" charset="-122"/>
                <a:cs typeface="Times New Roman" panose="02020603050405020304"/>
              </a:rPr>
              <a:t>国际协调</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cs typeface="Courier New" panose="02070309020205020404"/>
              </a:rPr>
              <a:t>(1)</a:t>
            </a:r>
            <a:r>
              <a:rPr lang="zh-CN" altLang="zh-CN" kern="100">
                <a:cs typeface="Times New Roman" panose="02020603050405020304"/>
              </a:rPr>
              <a:t>表现：资本主义国家建立</a:t>
            </a:r>
            <a:r>
              <a:rPr lang="en-US" altLang="zh-CN" kern="100">
                <a:cs typeface="Courier New" panose="02070309020205020404"/>
              </a:rPr>
              <a:t>___________________</a:t>
            </a:r>
            <a:r>
              <a:rPr lang="zh-CN" altLang="zh-CN" kern="100">
                <a:cs typeface="Times New Roman" panose="02020603050405020304"/>
              </a:rPr>
              <a:t>、世界银行、关税与贸易总协定等国际经济组织。</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cs typeface="Courier New" panose="02070309020205020404"/>
              </a:rPr>
              <a:t>(2)</a:t>
            </a:r>
            <a:r>
              <a:rPr lang="zh-CN" altLang="zh-CN" kern="100">
                <a:cs typeface="Times New Roman" panose="02020603050405020304"/>
              </a:rPr>
              <a:t>目的：加强在金融、投资和贸易等领域的</a:t>
            </a:r>
            <a:r>
              <a:rPr lang="en-US" altLang="zh-CN" kern="100">
                <a:cs typeface="Courier New" panose="02070309020205020404"/>
              </a:rPr>
              <a:t>___________</a:t>
            </a:r>
            <a:r>
              <a:rPr lang="zh-CN" altLang="zh-CN" kern="100">
                <a:cs typeface="Times New Roman" panose="02020603050405020304"/>
              </a:rPr>
              <a:t>，通过大国相对平等的协商，采取市场干预行动，协调利益，维护经济秩序。</a:t>
            </a:r>
            <a:endParaRPr lang="zh-CN" altLang="zh-CN" sz="1050" kern="100">
              <a:latin typeface="宋体" panose="02010600030101010101" pitchFamily="2" charset="-122"/>
              <a:cs typeface="Courier New" panose="02070309020205020404"/>
            </a:endParaRPr>
          </a:p>
          <a:p>
            <a:endParaRPr lang="zh-CN" altLang="en-US"/>
          </a:p>
        </p:txBody>
      </p:sp>
      <p:sp>
        <p:nvSpPr>
          <p:cNvPr id="8" name="Rectangle 3"/>
          <p:cNvSpPr>
            <a:spLocks noChangeArrowheads="1"/>
          </p:cNvSpPr>
          <p:nvPr/>
        </p:nvSpPr>
        <p:spPr bwMode="auto">
          <a:xfrm>
            <a:off x="6706956" y="1052866"/>
            <a:ext cx="1266693"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减少　</a:t>
            </a:r>
            <a:endParaRPr lang="zh-CN" altLang="zh-CN" sz="1050" kern="100"/>
          </a:p>
        </p:txBody>
      </p:sp>
      <p:sp>
        <p:nvSpPr>
          <p:cNvPr id="9" name="Rectangle 3"/>
          <p:cNvSpPr>
            <a:spLocks noChangeArrowheads="1"/>
          </p:cNvSpPr>
          <p:nvPr/>
        </p:nvSpPr>
        <p:spPr bwMode="auto">
          <a:xfrm>
            <a:off x="5912961" y="2277002"/>
            <a:ext cx="3430747"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国际货币基金组织　</a:t>
            </a:r>
            <a:endParaRPr lang="zh-CN" altLang="zh-CN" sz="1050" kern="100"/>
          </a:p>
        </p:txBody>
      </p:sp>
      <p:sp>
        <p:nvSpPr>
          <p:cNvPr id="10" name="Rectangle 3"/>
          <p:cNvSpPr>
            <a:spLocks noChangeArrowheads="1"/>
          </p:cNvSpPr>
          <p:nvPr/>
        </p:nvSpPr>
        <p:spPr bwMode="auto">
          <a:xfrm>
            <a:off x="8362504" y="3481844"/>
            <a:ext cx="1988045"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国际协调　</a:t>
            </a:r>
            <a:endParaRPr lang="zh-CN" altLang="zh-CN" sz="1050" kern="1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blinds(horizontal)">
                                      <p:cBhvr>
                                        <p:cTn id="7" dur="500"/>
                                        <p:tgtEl>
                                          <p:spTgt spid="8">
                                            <p:txEl>
                                              <p:pRg st="0" end="0"/>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9">
                                            <p:txEl>
                                              <p:pRg st="0" end="0"/>
                                            </p:txEl>
                                          </p:spTgt>
                                        </p:tgtEl>
                                        <p:attrNameLst>
                                          <p:attrName>style.visibility</p:attrName>
                                        </p:attrNameLst>
                                      </p:cBhvr>
                                      <p:to>
                                        <p:strVal val="visible"/>
                                      </p:to>
                                    </p:set>
                                    <p:animEffect transition="in" filter="blinds(horizontal)">
                                      <p:cBhvr>
                                        <p:cTn id="12" dur="500"/>
                                        <p:tgtEl>
                                          <p:spTgt spid="9">
                                            <p:txEl>
                                              <p:pRg st="0" end="0"/>
                                            </p:txEl>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10">
                                            <p:txEl>
                                              <p:pRg st="0" end="0"/>
                                            </p:txEl>
                                          </p:spTgt>
                                        </p:tgtEl>
                                        <p:attrNameLst>
                                          <p:attrName>style.visibility</p:attrName>
                                        </p:attrNameLst>
                                      </p:cBhvr>
                                      <p:to>
                                        <p:strVal val="visible"/>
                                      </p:to>
                                    </p:set>
                                    <p:animEffect transition="in" filter="blinds(horizontal)">
                                      <p:cBhvr>
                                        <p:cTn id="17" dur="500"/>
                                        <p:tgtEl>
                                          <p:spTgt spid="1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476672"/>
            <a:ext cx="11382863" cy="6034537"/>
          </a:xfrm>
        </p:spPr>
        <p:txBody>
          <a:bodyPr/>
          <a:lstStyle/>
          <a:p>
            <a:pPr indent="713740">
              <a:tabLst>
                <a:tab pos="5600700"/>
                <a:tab pos="9867900"/>
              </a:tabLst>
            </a:pPr>
            <a:r>
              <a:rPr lang="zh-CN" altLang="zh-CN" kern="100">
                <a:ea typeface="黑体" panose="02010609060101010101" pitchFamily="2" charset="-122"/>
                <a:cs typeface="Times New Roman" panose="02020603050405020304"/>
              </a:rPr>
              <a:t>思考</a:t>
            </a:r>
            <a:r>
              <a:rPr lang="en-US" altLang="zh-CN" kern="100">
                <a:ea typeface="黑体" panose="02010609060101010101" pitchFamily="2" charset="-122"/>
                <a:cs typeface="Courier New" panose="02070309020205020404"/>
              </a:rPr>
              <a:t>1</a:t>
            </a:r>
            <a:r>
              <a:rPr lang="zh-CN" altLang="zh-CN" kern="100">
                <a:ea typeface="黑体" panose="02010609060101010101" pitchFamily="2" charset="-122"/>
                <a:cs typeface="Times New Roman" panose="02020603050405020304"/>
              </a:rPr>
              <a:t>：</a:t>
            </a:r>
            <a:r>
              <a:rPr lang="zh-CN" altLang="zh-CN" kern="100">
                <a:cs typeface="Times New Roman" panose="02020603050405020304"/>
              </a:rPr>
              <a:t>第二次世界大战后与第二次世界大战前资本主义世界经济体系的区别有哪些？</a:t>
            </a:r>
            <a:endParaRPr lang="zh-CN" altLang="zh-CN" sz="1050" kern="100">
              <a:latin typeface="宋体" panose="02010600030101010101" pitchFamily="2" charset="-122"/>
              <a:cs typeface="Courier New" panose="02070309020205020404"/>
            </a:endParaRPr>
          </a:p>
          <a:p>
            <a:pPr indent="713740">
              <a:tabLst>
                <a:tab pos="5600700"/>
                <a:tab pos="9867900"/>
              </a:tabLst>
            </a:pPr>
            <a:r>
              <a:rPr lang="zh-CN" altLang="zh-CN" kern="100">
                <a:solidFill>
                  <a:srgbClr val="FF00FF"/>
                </a:solidFill>
                <a:ea typeface="黑体" panose="02010609060101010101" pitchFamily="2" charset="-122"/>
                <a:cs typeface="Times New Roman" panose="02020603050405020304"/>
              </a:rPr>
              <a:t>提示</a:t>
            </a:r>
            <a:r>
              <a:rPr lang="en-US" altLang="zh-CN" kern="100">
                <a:solidFill>
                  <a:srgbClr val="FF00FF"/>
                </a:solidFill>
                <a:ea typeface="黑体" panose="02010609060101010101" pitchFamily="2" charset="-122"/>
                <a:cs typeface="Courier New" panose="02070309020205020404"/>
              </a:rPr>
              <a:t>1</a:t>
            </a:r>
            <a:r>
              <a:rPr lang="zh-CN" altLang="zh-CN" kern="100">
                <a:solidFill>
                  <a:srgbClr val="FF00FF"/>
                </a:solidFill>
                <a:ea typeface="黑体" panose="02010609060101010101" pitchFamily="2" charset="-122"/>
                <a:cs typeface="Times New Roman" panose="02020603050405020304"/>
              </a:rPr>
              <a:t>：</a:t>
            </a:r>
            <a:r>
              <a:rPr lang="en-US" altLang="zh-CN" kern="100">
                <a:ea typeface="仿宋_GB2312"/>
                <a:cs typeface="Courier New" panose="02070309020205020404"/>
              </a:rPr>
              <a:t>(1)</a:t>
            </a:r>
            <a:r>
              <a:rPr lang="zh-CN" altLang="zh-CN" kern="100">
                <a:ea typeface="仿宋_GB2312"/>
                <a:cs typeface="Times New Roman" panose="02020603050405020304"/>
              </a:rPr>
              <a:t>形成方式不同：第二次世界大战前是通过殖民扩张和殖民侵略的方式确立；战后是通过会议协商的方式确立。</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ea typeface="仿宋_GB2312"/>
                <a:cs typeface="Courier New" panose="02070309020205020404"/>
              </a:rPr>
              <a:t>(2)</a:t>
            </a:r>
            <a:r>
              <a:rPr lang="zh-CN" altLang="zh-CN" kern="100">
                <a:ea typeface="仿宋_GB2312"/>
                <a:cs typeface="Times New Roman" panose="02020603050405020304"/>
              </a:rPr>
              <a:t>金融中心不同：第二次世界大战前以欧洲为中心，世界金融中心在英国；第二次世界大战后美国成为世界上最大的债权国，世界金融中心由英国转移到美国。</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ea typeface="仿宋_GB2312"/>
                <a:cs typeface="Courier New" panose="02070309020205020404"/>
              </a:rPr>
              <a:t>(3)</a:t>
            </a:r>
            <a:r>
              <a:rPr lang="zh-CN" altLang="zh-CN" kern="100">
                <a:ea typeface="仿宋_GB2312"/>
                <a:cs typeface="Times New Roman" panose="02020603050405020304"/>
              </a:rPr>
              <a:t>组织形式不同：第二次世界大战前世界上大多数国家被卷入资本主义世界市场，整个资本主义世界经济缺乏体系；第二次世界大战后则向着制度化和体系化的方向发展</a:t>
            </a:r>
            <a:r>
              <a:rPr lang="zh-CN" altLang="zh-CN" kern="100" smtClean="0">
                <a:ea typeface="仿宋_GB2312"/>
                <a:cs typeface="Times New Roman" panose="02020603050405020304"/>
              </a:rPr>
              <a:t>。</a:t>
            </a:r>
            <a:endParaRPr lang="zh-CN" altLang="zh-CN" sz="1050" kern="100">
              <a:latin typeface="宋体" panose="02010600030101010101" pitchFamily="2" charset="-122"/>
              <a:cs typeface="Courier New" panose="02070309020205020404"/>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linds(horizontal)">
                                      <p:cBhvr>
                                        <p:cTn id="7" dur="500"/>
                                        <p:tgtEl>
                                          <p:spTgt spid="3">
                                            <p:txEl>
                                              <p:pRg st="1" end="1"/>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blinds(horizontal)">
                                      <p:cBhvr>
                                        <p:cTn id="10" dur="500"/>
                                        <p:tgtEl>
                                          <p:spTgt spid="3">
                                            <p:txEl>
                                              <p:pRg st="2" end="2"/>
                                            </p:txEl>
                                          </p:spTgt>
                                        </p:tgtEl>
                                      </p:cBhvr>
                                    </p:animEffect>
                                  </p:childTnLst>
                                </p:cTn>
                              </p:par>
                              <p:par>
                                <p:cTn id="11" presetID="3" presetClass="entr" presetSubtype="1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Effect transition="in" filter="blinds(horizontal)">
                                      <p:cBhvr>
                                        <p:cTn id="13"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692696"/>
            <a:ext cx="11382863" cy="4851585"/>
          </a:xfrm>
        </p:spPr>
        <p:txBody>
          <a:bodyPr/>
          <a:lstStyle/>
          <a:p>
            <a:pPr indent="713740">
              <a:tabLst>
                <a:tab pos="5600700"/>
                <a:tab pos="9867900"/>
              </a:tabLst>
            </a:pPr>
            <a:r>
              <a:rPr lang="zh-CN" altLang="zh-CN" kern="100">
                <a:ea typeface="黑体" panose="02010609060101010101" pitchFamily="2" charset="-122"/>
                <a:cs typeface="Times New Roman" panose="02020603050405020304"/>
              </a:rPr>
              <a:t>二、科学技术的新发展</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ea typeface="黑体" panose="02010609060101010101" pitchFamily="2" charset="-122"/>
                <a:cs typeface="Courier New" panose="02070309020205020404"/>
              </a:rPr>
              <a:t>1</a:t>
            </a:r>
            <a:r>
              <a:rPr lang="zh-CN" altLang="zh-CN" kern="100">
                <a:cs typeface="Times New Roman" panose="02020603050405020304"/>
              </a:rPr>
              <a:t>．</a:t>
            </a:r>
            <a:r>
              <a:rPr lang="zh-CN" altLang="zh-CN" kern="100">
                <a:ea typeface="黑体" panose="02010609060101010101" pitchFamily="2" charset="-122"/>
                <a:cs typeface="Times New Roman" panose="02020603050405020304"/>
              </a:rPr>
              <a:t>背景</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cs typeface="Courier New" panose="02070309020205020404"/>
              </a:rPr>
              <a:t>(1)20 </a:t>
            </a:r>
            <a:r>
              <a:rPr lang="zh-CN" altLang="zh-CN" kern="100">
                <a:cs typeface="Times New Roman" panose="02020603050405020304"/>
              </a:rPr>
              <a:t>世纪科学理论取得重大突破，如相对论的提出和</a:t>
            </a:r>
            <a:r>
              <a:rPr lang="en-US" altLang="zh-CN" kern="100">
                <a:cs typeface="Courier New" panose="02070309020205020404"/>
              </a:rPr>
              <a:t>___________</a:t>
            </a:r>
            <a:r>
              <a:rPr lang="zh-CN" altLang="zh-CN" kern="100">
                <a:cs typeface="Times New Roman" panose="02020603050405020304"/>
              </a:rPr>
              <a:t>的发展。</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cs typeface="Courier New" panose="02070309020205020404"/>
              </a:rPr>
              <a:t>(2)</a:t>
            </a:r>
            <a:r>
              <a:rPr lang="zh-CN" altLang="zh-CN" kern="100">
                <a:cs typeface="Times New Roman" panose="02020603050405020304"/>
              </a:rPr>
              <a:t>系统论、</a:t>
            </a:r>
            <a:r>
              <a:rPr lang="en-US" altLang="zh-CN" kern="100">
                <a:cs typeface="Courier New" panose="02070309020205020404"/>
              </a:rPr>
              <a:t>_________</a:t>
            </a:r>
            <a:r>
              <a:rPr lang="zh-CN" altLang="zh-CN" kern="100">
                <a:cs typeface="Times New Roman" panose="02020603050405020304"/>
              </a:rPr>
              <a:t>、控制论的问世，为技术革命进一步提供了理论支持。</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cs typeface="Courier New" panose="02070309020205020404"/>
              </a:rPr>
              <a:t>(3)</a:t>
            </a:r>
            <a:r>
              <a:rPr lang="zh-CN" altLang="zh-CN" kern="100">
                <a:cs typeface="Times New Roman" panose="02020603050405020304"/>
              </a:rPr>
              <a:t>两次世界大战期间，科学技术也获得了一定的发展。</a:t>
            </a:r>
            <a:endParaRPr lang="zh-CN" altLang="zh-CN" sz="1050" kern="100">
              <a:latin typeface="宋体" panose="02010600030101010101" pitchFamily="2" charset="-122"/>
              <a:cs typeface="Courier New" panose="02070309020205020404"/>
            </a:endParaRPr>
          </a:p>
          <a:p>
            <a:endParaRPr lang="zh-CN" altLang="en-US"/>
          </a:p>
        </p:txBody>
      </p:sp>
      <p:sp>
        <p:nvSpPr>
          <p:cNvPr id="6" name="Rectangle 3"/>
          <p:cNvSpPr>
            <a:spLocks noChangeArrowheads="1"/>
          </p:cNvSpPr>
          <p:nvPr/>
        </p:nvSpPr>
        <p:spPr bwMode="auto">
          <a:xfrm>
            <a:off x="10090696" y="1938141"/>
            <a:ext cx="1988045"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量子力学　</a:t>
            </a:r>
            <a:endParaRPr lang="zh-CN" altLang="zh-CN" sz="1050" kern="100"/>
          </a:p>
        </p:txBody>
      </p:sp>
      <p:sp>
        <p:nvSpPr>
          <p:cNvPr id="7" name="Rectangle 3"/>
          <p:cNvSpPr>
            <a:spLocks noChangeArrowheads="1"/>
          </p:cNvSpPr>
          <p:nvPr/>
        </p:nvSpPr>
        <p:spPr bwMode="auto">
          <a:xfrm>
            <a:off x="3214250" y="3140968"/>
            <a:ext cx="1627369"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信息论　</a:t>
            </a:r>
            <a:endParaRPr lang="zh-CN" altLang="zh-CN" sz="1050" kern="1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blinds(horizontal)">
                                      <p:cBhvr>
                                        <p:cTn id="7" dur="500"/>
                                        <p:tgtEl>
                                          <p:spTgt spid="6">
                                            <p:txEl>
                                              <p:pRg st="0" end="0"/>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animEffect transition="in" filter="blinds(horizontal)">
                                      <p:cBhvr>
                                        <p:cTn id="12" dur="5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1152052"/>
            <a:ext cx="11382863" cy="3018327"/>
          </a:xfrm>
        </p:spPr>
        <p:txBody>
          <a:bodyPr/>
          <a:lstStyle/>
          <a:p>
            <a:pPr indent="713740">
              <a:tabLst>
                <a:tab pos="5600700"/>
                <a:tab pos="9867900"/>
              </a:tabLst>
            </a:pPr>
            <a:r>
              <a:rPr lang="en-US" altLang="zh-CN" kern="100">
                <a:ea typeface="黑体" panose="02010609060101010101" pitchFamily="2" charset="-122"/>
                <a:cs typeface="Courier New" panose="02070309020205020404"/>
              </a:rPr>
              <a:t>2</a:t>
            </a:r>
            <a:r>
              <a:rPr lang="zh-CN" altLang="zh-CN" kern="100">
                <a:cs typeface="Times New Roman" panose="02020603050405020304"/>
              </a:rPr>
              <a:t>．</a:t>
            </a:r>
            <a:r>
              <a:rPr lang="zh-CN" altLang="zh-CN" kern="100">
                <a:ea typeface="黑体" panose="02010609060101010101" pitchFamily="2" charset="-122"/>
                <a:cs typeface="Times New Roman" panose="02020603050405020304"/>
              </a:rPr>
              <a:t>内容：</a:t>
            </a:r>
            <a:r>
              <a:rPr lang="zh-CN" altLang="zh-CN" kern="100">
                <a:cs typeface="Times New Roman" panose="02020603050405020304"/>
              </a:rPr>
              <a:t>科学技术的新发展包括</a:t>
            </a:r>
            <a:r>
              <a:rPr lang="en-US" altLang="zh-CN" kern="100">
                <a:cs typeface="Courier New" panose="02070309020205020404"/>
              </a:rPr>
              <a:t>_________</a:t>
            </a:r>
            <a:r>
              <a:rPr lang="zh-CN" altLang="zh-CN" kern="100">
                <a:cs typeface="Times New Roman" panose="02020603050405020304"/>
              </a:rPr>
              <a:t>的开发利用，电子计算机的发明和</a:t>
            </a:r>
            <a:r>
              <a:rPr lang="en-US" altLang="zh-CN" kern="100">
                <a:cs typeface="Courier New" panose="02070309020205020404"/>
              </a:rPr>
              <a:t>_________</a:t>
            </a:r>
            <a:r>
              <a:rPr lang="zh-CN" altLang="zh-CN" kern="100">
                <a:cs typeface="Times New Roman" panose="02020603050405020304"/>
              </a:rPr>
              <a:t>的建立，空间技术和</a:t>
            </a:r>
            <a:r>
              <a:rPr lang="en-US" altLang="zh-CN" kern="100">
                <a:cs typeface="Courier New" panose="02070309020205020404"/>
              </a:rPr>
              <a:t>___________</a:t>
            </a:r>
            <a:r>
              <a:rPr lang="zh-CN" altLang="zh-CN" kern="100">
                <a:cs typeface="Times New Roman" panose="02020603050405020304"/>
              </a:rPr>
              <a:t>的迅速发展，各种新材料的出现，生物工程技术的突破等。</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ea typeface="黑体" panose="02010609060101010101" pitchFamily="2" charset="-122"/>
                <a:cs typeface="Courier New" panose="02070309020205020404"/>
              </a:rPr>
              <a:t>3</a:t>
            </a:r>
            <a:r>
              <a:rPr lang="zh-CN" altLang="zh-CN" kern="100">
                <a:cs typeface="Times New Roman" panose="02020603050405020304"/>
              </a:rPr>
              <a:t>．</a:t>
            </a:r>
            <a:r>
              <a:rPr lang="zh-CN" altLang="zh-CN" kern="100">
                <a:ea typeface="黑体" panose="02010609060101010101" pitchFamily="2" charset="-122"/>
                <a:cs typeface="Times New Roman" panose="02020603050405020304"/>
              </a:rPr>
              <a:t>影响：</a:t>
            </a:r>
            <a:r>
              <a:rPr lang="zh-CN" altLang="zh-CN" kern="100">
                <a:cs typeface="Times New Roman" panose="02020603050405020304"/>
              </a:rPr>
              <a:t>这些新的科技成果使社会发展进入</a:t>
            </a:r>
            <a:r>
              <a:rPr lang="en-US" altLang="zh-CN" kern="100">
                <a:cs typeface="Courier New" panose="02070309020205020404"/>
              </a:rPr>
              <a:t>___________</a:t>
            </a:r>
            <a:r>
              <a:rPr lang="zh-CN" altLang="zh-CN" kern="100">
                <a:cs typeface="Times New Roman" panose="02020603050405020304"/>
              </a:rPr>
              <a:t>，劳动方式日益自动化和智能化，极大地提高了社会生产力</a:t>
            </a:r>
            <a:r>
              <a:rPr lang="zh-CN" altLang="zh-CN" kern="100" smtClean="0">
                <a:cs typeface="Times New Roman" panose="02020603050405020304"/>
              </a:rPr>
              <a:t>。</a:t>
            </a:r>
            <a:endParaRPr lang="zh-CN" altLang="zh-CN" sz="1050" kern="100">
              <a:latin typeface="宋体" panose="02010600030101010101" pitchFamily="2" charset="-122"/>
              <a:cs typeface="Courier New" panose="02070309020205020404"/>
            </a:endParaRPr>
          </a:p>
        </p:txBody>
      </p:sp>
      <p:sp>
        <p:nvSpPr>
          <p:cNvPr id="5" name="Rectangle 3"/>
          <p:cNvSpPr>
            <a:spLocks noChangeArrowheads="1"/>
          </p:cNvSpPr>
          <p:nvPr/>
        </p:nvSpPr>
        <p:spPr bwMode="auto">
          <a:xfrm>
            <a:off x="6670634" y="1224060"/>
            <a:ext cx="1627369"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原子能　</a:t>
            </a:r>
            <a:endParaRPr lang="zh-CN" altLang="zh-CN" sz="1050" kern="100"/>
          </a:p>
        </p:txBody>
      </p:sp>
      <p:sp>
        <p:nvSpPr>
          <p:cNvPr id="6" name="Rectangle 3"/>
          <p:cNvSpPr>
            <a:spLocks noChangeArrowheads="1"/>
          </p:cNvSpPr>
          <p:nvPr/>
        </p:nvSpPr>
        <p:spPr bwMode="auto">
          <a:xfrm>
            <a:off x="2422162" y="1784015"/>
            <a:ext cx="1627369"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互联网　</a:t>
            </a:r>
            <a:endParaRPr lang="zh-CN" altLang="zh-CN" sz="1050" kern="100"/>
          </a:p>
        </p:txBody>
      </p:sp>
      <p:sp>
        <p:nvSpPr>
          <p:cNvPr id="7" name="Rectangle 3"/>
          <p:cNvSpPr>
            <a:spLocks noChangeArrowheads="1"/>
          </p:cNvSpPr>
          <p:nvPr/>
        </p:nvSpPr>
        <p:spPr bwMode="auto">
          <a:xfrm>
            <a:off x="7429049" y="1766922"/>
            <a:ext cx="1988045"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海洋技术　</a:t>
            </a:r>
            <a:endParaRPr lang="zh-CN" altLang="zh-CN" sz="1050" kern="100"/>
          </a:p>
        </p:txBody>
      </p:sp>
      <p:sp>
        <p:nvSpPr>
          <p:cNvPr id="8" name="Rectangle 3"/>
          <p:cNvSpPr>
            <a:spLocks noChangeArrowheads="1"/>
          </p:cNvSpPr>
          <p:nvPr/>
        </p:nvSpPr>
        <p:spPr bwMode="auto">
          <a:xfrm>
            <a:off x="8578528" y="2952252"/>
            <a:ext cx="1988045"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信息时代　</a:t>
            </a:r>
            <a:endParaRPr lang="zh-CN" altLang="zh-CN" sz="1050" kern="1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500"/>
                                        <p:tgtEl>
                                          <p:spTgt spid="5">
                                            <p:txEl>
                                              <p:pRg st="0" end="0"/>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blinds(horizontal)">
                                      <p:cBhvr>
                                        <p:cTn id="12" dur="500"/>
                                        <p:tgtEl>
                                          <p:spTgt spid="6">
                                            <p:txEl>
                                              <p:pRg st="0" end="0"/>
                                            </p:txEl>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7">
                                            <p:txEl>
                                              <p:pRg st="0" end="0"/>
                                            </p:txEl>
                                          </p:spTgt>
                                        </p:tgtEl>
                                        <p:attrNameLst>
                                          <p:attrName>style.visibility</p:attrName>
                                        </p:attrNameLst>
                                      </p:cBhvr>
                                      <p:to>
                                        <p:strVal val="visible"/>
                                      </p:to>
                                    </p:set>
                                    <p:animEffect transition="in" filter="blinds(horizontal)">
                                      <p:cBhvr>
                                        <p:cTn id="17" dur="500"/>
                                        <p:tgtEl>
                                          <p:spTgt spid="7">
                                            <p:txEl>
                                              <p:pRg st="0" end="0"/>
                                            </p:txEl>
                                          </p:spTgt>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8">
                                            <p:txEl>
                                              <p:pRg st="0" end="0"/>
                                            </p:txEl>
                                          </p:spTgt>
                                        </p:tgtEl>
                                        <p:attrNameLst>
                                          <p:attrName>style.visibility</p:attrName>
                                        </p:attrNameLst>
                                      </p:cBhvr>
                                      <p:to>
                                        <p:strVal val="visible"/>
                                      </p:to>
                                    </p:set>
                                    <p:animEffect transition="in" filter="blinds(horizontal)">
                                      <p:cBhvr>
                                        <p:cTn id="22" dur="500"/>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809663"/>
            <a:ext cx="11382863" cy="4851585"/>
          </a:xfrm>
        </p:spPr>
        <p:txBody>
          <a:bodyPr/>
          <a:lstStyle/>
          <a:p>
            <a:pPr indent="713740">
              <a:tabLst>
                <a:tab pos="5600700"/>
                <a:tab pos="9867900"/>
              </a:tabLst>
            </a:pPr>
            <a:r>
              <a:rPr lang="zh-CN" altLang="zh-CN" kern="100">
                <a:ea typeface="黑体" panose="02010609060101010101" pitchFamily="2" charset="-122"/>
                <a:cs typeface="Times New Roman" panose="02020603050405020304"/>
              </a:rPr>
              <a:t>思考</a:t>
            </a:r>
            <a:r>
              <a:rPr lang="en-US" altLang="zh-CN" kern="100">
                <a:ea typeface="黑体" panose="02010609060101010101" pitchFamily="2" charset="-122"/>
                <a:cs typeface="Courier New" panose="02070309020205020404"/>
              </a:rPr>
              <a:t>2</a:t>
            </a:r>
            <a:r>
              <a:rPr lang="zh-CN" altLang="zh-CN" kern="100">
                <a:ea typeface="黑体" panose="02010609060101010101" pitchFamily="2" charset="-122"/>
                <a:cs typeface="Times New Roman" panose="02020603050405020304"/>
              </a:rPr>
              <a:t>：</a:t>
            </a:r>
            <a:r>
              <a:rPr lang="zh-CN" altLang="zh-CN" kern="100">
                <a:cs typeface="Times New Roman" panose="02020603050405020304"/>
              </a:rPr>
              <a:t>科技发展的新成果对人类社会产生了哪些影响？</a:t>
            </a:r>
            <a:endParaRPr lang="zh-CN" altLang="zh-CN" sz="1050" kern="100">
              <a:latin typeface="宋体" panose="02010600030101010101" pitchFamily="2" charset="-122"/>
              <a:cs typeface="Courier New" panose="02070309020205020404"/>
            </a:endParaRPr>
          </a:p>
          <a:p>
            <a:pPr indent="713740">
              <a:tabLst>
                <a:tab pos="5600700"/>
                <a:tab pos="9867900"/>
              </a:tabLst>
            </a:pPr>
            <a:r>
              <a:rPr lang="zh-CN" altLang="zh-CN" kern="100">
                <a:solidFill>
                  <a:srgbClr val="FF00FF"/>
                </a:solidFill>
                <a:ea typeface="黑体" panose="02010609060101010101" pitchFamily="2" charset="-122"/>
                <a:cs typeface="Times New Roman" panose="02020603050405020304"/>
              </a:rPr>
              <a:t>提示</a:t>
            </a:r>
            <a:r>
              <a:rPr lang="en-US" altLang="zh-CN" kern="100">
                <a:solidFill>
                  <a:srgbClr val="FF00FF"/>
                </a:solidFill>
                <a:ea typeface="黑体" panose="02010609060101010101" pitchFamily="2" charset="-122"/>
                <a:cs typeface="Courier New" panose="02070309020205020404"/>
              </a:rPr>
              <a:t>2</a:t>
            </a:r>
            <a:r>
              <a:rPr lang="zh-CN" altLang="zh-CN" kern="100">
                <a:solidFill>
                  <a:srgbClr val="FF00FF"/>
                </a:solidFill>
                <a:ea typeface="黑体" panose="02010609060101010101" pitchFamily="2" charset="-122"/>
                <a:cs typeface="Times New Roman" panose="02020603050405020304"/>
              </a:rPr>
              <a:t>：</a:t>
            </a:r>
            <a:r>
              <a:rPr lang="zh-CN" altLang="zh-CN" kern="100">
                <a:ea typeface="仿宋_GB2312"/>
                <a:cs typeface="Times New Roman" panose="02020603050405020304"/>
              </a:rPr>
              <a:t>计算机网络和信息高速公路的建立，将整个世界变成了</a:t>
            </a:r>
            <a:r>
              <a:rPr lang="en-US" altLang="zh-CN" kern="100">
                <a:latin typeface="宋体" panose="02010600030101010101" pitchFamily="2" charset="-122"/>
                <a:cs typeface="Times New Roman" panose="02020603050405020304"/>
              </a:rPr>
              <a:t>“</a:t>
            </a:r>
            <a:r>
              <a:rPr lang="zh-CN" altLang="zh-CN" kern="100">
                <a:ea typeface="仿宋_GB2312"/>
                <a:cs typeface="Times New Roman" panose="02020603050405020304"/>
              </a:rPr>
              <a:t>地球村</a:t>
            </a:r>
            <a:r>
              <a:rPr lang="en-US" altLang="zh-CN" kern="100">
                <a:latin typeface="宋体" panose="02010600030101010101" pitchFamily="2" charset="-122"/>
                <a:cs typeface="Times New Roman" panose="02020603050405020304"/>
              </a:rPr>
              <a:t>”</a:t>
            </a:r>
            <a:r>
              <a:rPr lang="zh-CN" altLang="zh-CN" kern="100">
                <a:ea typeface="仿宋_GB2312"/>
                <a:cs typeface="Times New Roman" panose="02020603050405020304"/>
              </a:rPr>
              <a:t>；新材料技术的每一次重大突破，都加速了社会发展的进程；生物技术的发展使人们改造自然的能力和推动社会发展的力量提高到一个新的水平。科学技术的新发展不仅带来了物质的现代化，引起劳动方式和生活方式的变革，而且也使人的观念、思维方式、行为方式、生活方式逐步走向现代化。</a:t>
            </a:r>
            <a:endParaRPr lang="zh-CN" altLang="zh-CN" sz="1050" kern="100">
              <a:latin typeface="宋体" panose="02010600030101010101" pitchFamily="2" charset="-122"/>
              <a:cs typeface="Courier New" panose="02070309020205020404"/>
            </a:endParaRPr>
          </a:p>
          <a:p>
            <a:endParaRPr lang="zh-CN" altLang="en-U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linds(horizontal)">
                                      <p:cBhvr>
                                        <p:cTn id="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692696"/>
            <a:ext cx="11382863" cy="4851585"/>
          </a:xfrm>
        </p:spPr>
        <p:txBody>
          <a:bodyPr/>
          <a:lstStyle/>
          <a:p>
            <a:pPr indent="713740">
              <a:tabLst>
                <a:tab pos="5600700"/>
                <a:tab pos="9867900"/>
              </a:tabLst>
            </a:pPr>
            <a:r>
              <a:rPr lang="zh-CN" altLang="zh-CN" kern="100">
                <a:ea typeface="黑体" panose="02010609060101010101" pitchFamily="2" charset="-122"/>
                <a:cs typeface="Times New Roman" panose="02020603050405020304"/>
              </a:rPr>
              <a:t>三、社会结构的新变化</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ea typeface="黑体" panose="02010609060101010101" pitchFamily="2" charset="-122"/>
                <a:cs typeface="Courier New" panose="02070309020205020404"/>
              </a:rPr>
              <a:t>1</a:t>
            </a:r>
            <a:r>
              <a:rPr lang="zh-CN" altLang="zh-CN" kern="100">
                <a:cs typeface="Times New Roman" panose="02020603050405020304"/>
              </a:rPr>
              <a:t>．</a:t>
            </a:r>
            <a:r>
              <a:rPr lang="zh-CN" altLang="zh-CN" kern="100">
                <a:ea typeface="黑体" panose="02010609060101010101" pitchFamily="2" charset="-122"/>
                <a:cs typeface="Times New Roman" panose="02020603050405020304"/>
              </a:rPr>
              <a:t>背景：</a:t>
            </a:r>
            <a:r>
              <a:rPr lang="zh-CN" altLang="zh-CN" kern="100">
                <a:cs typeface="Times New Roman" panose="02020603050405020304"/>
              </a:rPr>
              <a:t>随着科学技术的新发展所带来的社会生产力的提高，资本主义国家的</a:t>
            </a:r>
            <a:r>
              <a:rPr lang="en-US" altLang="zh-CN" kern="100">
                <a:cs typeface="Courier New" panose="02070309020205020404"/>
              </a:rPr>
              <a:t>___________</a:t>
            </a:r>
            <a:r>
              <a:rPr lang="zh-CN" altLang="zh-CN" kern="100">
                <a:cs typeface="Times New Roman" panose="02020603050405020304"/>
              </a:rPr>
              <a:t>出现了新变化。</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ea typeface="黑体" panose="02010609060101010101" pitchFamily="2" charset="-122"/>
                <a:cs typeface="Courier New" panose="02070309020205020404"/>
              </a:rPr>
              <a:t>2</a:t>
            </a:r>
            <a:r>
              <a:rPr lang="zh-CN" altLang="zh-CN" kern="100">
                <a:cs typeface="Times New Roman" panose="02020603050405020304"/>
              </a:rPr>
              <a:t>．</a:t>
            </a:r>
            <a:r>
              <a:rPr lang="zh-CN" altLang="zh-CN" kern="100">
                <a:ea typeface="黑体" panose="02010609060101010101" pitchFamily="2" charset="-122"/>
                <a:cs typeface="Times New Roman" panose="02020603050405020304"/>
              </a:rPr>
              <a:t>表现</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cs typeface="Courier New" panose="02070309020205020404"/>
              </a:rPr>
              <a:t>(1)</a:t>
            </a:r>
            <a:r>
              <a:rPr lang="zh-CN" altLang="zh-CN" kern="100">
                <a:cs typeface="Times New Roman" panose="02020603050405020304"/>
              </a:rPr>
              <a:t>农业和工业的就业人口所占比重逐渐下降，从事</a:t>
            </a:r>
            <a:r>
              <a:rPr lang="en-US" altLang="zh-CN" kern="100">
                <a:cs typeface="Courier New" panose="02070309020205020404"/>
              </a:rPr>
              <a:t>_________</a:t>
            </a:r>
            <a:r>
              <a:rPr lang="zh-CN" altLang="zh-CN" kern="100">
                <a:cs typeface="Times New Roman" panose="02020603050405020304"/>
              </a:rPr>
              <a:t>的人口所占比重增加。</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cs typeface="Courier New" panose="02070309020205020404"/>
              </a:rPr>
              <a:t>(2)</a:t>
            </a:r>
            <a:r>
              <a:rPr lang="zh-CN" altLang="zh-CN" kern="100">
                <a:cs typeface="Times New Roman" panose="02020603050405020304"/>
              </a:rPr>
              <a:t>另一个重要变化是所谓</a:t>
            </a:r>
            <a:r>
              <a:rPr lang="en-US" altLang="zh-CN" kern="100">
                <a:latin typeface="宋体" panose="02010600030101010101" pitchFamily="2" charset="-122"/>
                <a:cs typeface="Times New Roman" panose="02020603050405020304"/>
              </a:rPr>
              <a:t>“</a:t>
            </a:r>
            <a:r>
              <a:rPr lang="en-US" altLang="zh-CN" kern="100">
                <a:cs typeface="Courier New" panose="02070309020205020404"/>
              </a:rPr>
              <a:t>___________</a:t>
            </a:r>
            <a:r>
              <a:rPr lang="en-US" altLang="zh-CN" kern="100">
                <a:latin typeface="宋体" panose="02010600030101010101" pitchFamily="2" charset="-122"/>
                <a:cs typeface="Times New Roman" panose="02020603050405020304"/>
              </a:rPr>
              <a:t>”</a:t>
            </a:r>
            <a:r>
              <a:rPr lang="zh-CN" altLang="zh-CN" kern="100">
                <a:cs typeface="Times New Roman" panose="02020603050405020304"/>
              </a:rPr>
              <a:t>的人数增加。</a:t>
            </a:r>
            <a:endParaRPr lang="zh-CN" altLang="zh-CN" sz="1050" kern="100">
              <a:latin typeface="宋体" panose="02010600030101010101" pitchFamily="2" charset="-122"/>
              <a:cs typeface="Courier New" panose="02070309020205020404"/>
            </a:endParaRPr>
          </a:p>
          <a:p>
            <a:endParaRPr lang="zh-CN" altLang="en-US"/>
          </a:p>
        </p:txBody>
      </p:sp>
      <p:sp>
        <p:nvSpPr>
          <p:cNvPr id="5" name="Rectangle 3"/>
          <p:cNvSpPr>
            <a:spLocks noChangeArrowheads="1"/>
          </p:cNvSpPr>
          <p:nvPr/>
        </p:nvSpPr>
        <p:spPr bwMode="auto">
          <a:xfrm>
            <a:off x="2961904" y="1938141"/>
            <a:ext cx="1988045"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社会结构　</a:t>
            </a:r>
            <a:endParaRPr lang="zh-CN" altLang="zh-CN" sz="1050" kern="100"/>
          </a:p>
        </p:txBody>
      </p:sp>
      <p:sp>
        <p:nvSpPr>
          <p:cNvPr id="6" name="Rectangle 3"/>
          <p:cNvSpPr>
            <a:spLocks noChangeArrowheads="1"/>
          </p:cNvSpPr>
          <p:nvPr/>
        </p:nvSpPr>
        <p:spPr bwMode="auto">
          <a:xfrm>
            <a:off x="9622962" y="3140968"/>
            <a:ext cx="1627369"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服务业　</a:t>
            </a:r>
            <a:endParaRPr lang="zh-CN" altLang="zh-CN" sz="1050" kern="100"/>
          </a:p>
        </p:txBody>
      </p:sp>
      <p:sp>
        <p:nvSpPr>
          <p:cNvPr id="9" name="Rectangle 3"/>
          <p:cNvSpPr>
            <a:spLocks noChangeArrowheads="1"/>
          </p:cNvSpPr>
          <p:nvPr/>
        </p:nvSpPr>
        <p:spPr bwMode="auto">
          <a:xfrm>
            <a:off x="5698208" y="4293096"/>
            <a:ext cx="1988045"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中间阶层　</a:t>
            </a:r>
            <a:endParaRPr lang="zh-CN" altLang="zh-CN" sz="1050" kern="1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500"/>
                                        <p:tgtEl>
                                          <p:spTgt spid="5">
                                            <p:txEl>
                                              <p:pRg st="0" end="0"/>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blinds(horizontal)">
                                      <p:cBhvr>
                                        <p:cTn id="12" dur="500"/>
                                        <p:tgtEl>
                                          <p:spTgt spid="6">
                                            <p:txEl>
                                              <p:pRg st="0" end="0"/>
                                            </p:txEl>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9">
                                            <p:txEl>
                                              <p:pRg st="0" end="0"/>
                                            </p:txEl>
                                          </p:spTgt>
                                        </p:tgtEl>
                                        <p:attrNameLst>
                                          <p:attrName>style.visibility</p:attrName>
                                        </p:attrNameLst>
                                      </p:cBhvr>
                                      <p:to>
                                        <p:strVal val="visible"/>
                                      </p:to>
                                    </p:set>
                                    <p:animEffect transition="in" filter="blinds(horizontal)">
                                      <p:cBhvr>
                                        <p:cTn id="17" dur="500"/>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692696"/>
            <a:ext cx="11382863" cy="4851585"/>
          </a:xfrm>
        </p:spPr>
        <p:txBody>
          <a:bodyPr/>
          <a:lstStyle/>
          <a:p>
            <a:pPr indent="713740">
              <a:tabLst>
                <a:tab pos="5600700"/>
                <a:tab pos="9867900"/>
              </a:tabLst>
            </a:pPr>
            <a:r>
              <a:rPr lang="zh-CN" altLang="zh-CN" kern="100">
                <a:ea typeface="黑体" panose="02010609060101010101" pitchFamily="2" charset="-122"/>
                <a:cs typeface="Times New Roman" panose="02020603050405020304"/>
              </a:rPr>
              <a:t>【拓展】</a:t>
            </a:r>
            <a:r>
              <a:rPr lang="zh-CN" altLang="zh-CN" kern="100">
                <a:cs typeface="Times New Roman" panose="02020603050405020304"/>
              </a:rPr>
              <a:t>三种阶层的划分</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ea typeface="楷体_GB2312"/>
                <a:cs typeface="Courier New" panose="02070309020205020404"/>
              </a:rPr>
              <a:t>(1)</a:t>
            </a:r>
            <a:r>
              <a:rPr lang="en-US" altLang="zh-CN" kern="100">
                <a:latin typeface="宋体" panose="02010600030101010101" pitchFamily="2" charset="-122"/>
                <a:cs typeface="Times New Roman" panose="02020603050405020304"/>
              </a:rPr>
              <a:t>“</a:t>
            </a:r>
            <a:r>
              <a:rPr lang="zh-CN" altLang="zh-CN" kern="100">
                <a:ea typeface="楷体_GB2312"/>
                <a:cs typeface="Times New Roman" panose="02020603050405020304"/>
              </a:rPr>
              <a:t>白领工人</a:t>
            </a:r>
            <a:r>
              <a:rPr lang="en-US" altLang="zh-CN" kern="100">
                <a:latin typeface="宋体" panose="02010600030101010101" pitchFamily="2" charset="-122"/>
                <a:cs typeface="Times New Roman" panose="02020603050405020304"/>
              </a:rPr>
              <a:t>”</a:t>
            </a:r>
            <a:r>
              <a:rPr lang="zh-CN" altLang="zh-CN" kern="100">
                <a:ea typeface="楷体_GB2312"/>
                <a:cs typeface="Times New Roman" panose="02020603050405020304"/>
              </a:rPr>
              <a:t>：指工人阶级中从事脑力劳动者，经济收入、工作条件较好。</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ea typeface="楷体_GB2312"/>
                <a:cs typeface="Courier New" panose="02070309020205020404"/>
              </a:rPr>
              <a:t>(2)</a:t>
            </a:r>
            <a:r>
              <a:rPr lang="en-US" altLang="zh-CN" kern="100">
                <a:latin typeface="宋体" panose="02010600030101010101" pitchFamily="2" charset="-122"/>
                <a:cs typeface="Times New Roman" panose="02020603050405020304"/>
              </a:rPr>
              <a:t>“</a:t>
            </a:r>
            <a:r>
              <a:rPr lang="zh-CN" altLang="zh-CN" kern="100">
                <a:ea typeface="楷体_GB2312"/>
                <a:cs typeface="Times New Roman" panose="02020603050405020304"/>
              </a:rPr>
              <a:t>蓝领工人</a:t>
            </a:r>
            <a:r>
              <a:rPr lang="en-US" altLang="zh-CN" kern="100">
                <a:latin typeface="宋体" panose="02010600030101010101" pitchFamily="2" charset="-122"/>
                <a:cs typeface="Times New Roman" panose="02020603050405020304"/>
              </a:rPr>
              <a:t>”</a:t>
            </a:r>
            <a:r>
              <a:rPr lang="zh-CN" altLang="zh-CN" kern="100">
                <a:ea typeface="楷体_GB2312"/>
                <a:cs typeface="Times New Roman" panose="02020603050405020304"/>
              </a:rPr>
              <a:t>：指工人阶级中从事体力劳动者，经济收入、工作条件一般。</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ea typeface="楷体_GB2312"/>
                <a:cs typeface="Courier New" panose="02070309020205020404"/>
              </a:rPr>
              <a:t>(3)</a:t>
            </a:r>
            <a:r>
              <a:rPr lang="en-US" altLang="zh-CN" kern="100">
                <a:latin typeface="宋体" panose="02010600030101010101" pitchFamily="2" charset="-122"/>
                <a:cs typeface="Times New Roman" panose="02020603050405020304"/>
              </a:rPr>
              <a:t>“</a:t>
            </a:r>
            <a:r>
              <a:rPr lang="zh-CN" altLang="zh-CN" kern="100">
                <a:ea typeface="楷体_GB2312"/>
                <a:cs typeface="Times New Roman" panose="02020603050405020304"/>
              </a:rPr>
              <a:t>中间阶层</a:t>
            </a:r>
            <a:r>
              <a:rPr lang="en-US" altLang="zh-CN" kern="100">
                <a:latin typeface="宋体" panose="02010600030101010101" pitchFamily="2" charset="-122"/>
                <a:cs typeface="Times New Roman" panose="02020603050405020304"/>
              </a:rPr>
              <a:t>”</a:t>
            </a:r>
            <a:r>
              <a:rPr lang="zh-CN" altLang="zh-CN" kern="100">
                <a:ea typeface="楷体_GB2312"/>
                <a:cs typeface="Times New Roman" panose="02020603050405020304"/>
              </a:rPr>
              <a:t>：他们一般不拥有生产资料，但有较高的收入，有可观的生活资产，如住房、汽车、股票等。</a:t>
            </a:r>
            <a:endParaRPr lang="zh-CN" altLang="zh-CN" sz="1050" kern="100">
              <a:latin typeface="宋体" panose="02010600030101010101" pitchFamily="2" charset="-122"/>
              <a:cs typeface="Courier New" panose="02070309020205020404"/>
            </a:endParaRPr>
          </a:p>
          <a:p>
            <a:endParaRPr lang="zh-CN" altLang="en-US"/>
          </a:p>
        </p:txBody>
      </p:sp>
    </p:spTree>
  </p:cSld>
  <p:clrMapOvr>
    <a:masterClrMapping/>
  </p:clrMapOvr>
  <p:transition/>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692696"/>
            <a:ext cx="11382863" cy="6058069"/>
          </a:xfrm>
        </p:spPr>
        <p:txBody>
          <a:bodyPr/>
          <a:lstStyle/>
          <a:p>
            <a:pPr indent="713740">
              <a:tabLst>
                <a:tab pos="5600700"/>
                <a:tab pos="9867900"/>
              </a:tabLst>
            </a:pPr>
            <a:r>
              <a:rPr lang="zh-CN" altLang="zh-CN" kern="100">
                <a:ea typeface="黑体" panose="02010609060101010101" pitchFamily="2" charset="-122"/>
                <a:cs typeface="Times New Roman" panose="02020603050405020304"/>
              </a:rPr>
              <a:t>四、</a:t>
            </a:r>
            <a:r>
              <a:rPr lang="en-US" altLang="zh-CN" kern="100">
                <a:latin typeface="宋体" panose="02010600030101010101" pitchFamily="2" charset="-122"/>
                <a:cs typeface="Times New Roman" panose="02020603050405020304"/>
              </a:rPr>
              <a:t>“</a:t>
            </a:r>
            <a:r>
              <a:rPr lang="zh-CN" altLang="zh-CN" kern="100">
                <a:ea typeface="黑体" panose="02010609060101010101" pitchFamily="2" charset="-122"/>
                <a:cs typeface="Times New Roman" panose="02020603050405020304"/>
              </a:rPr>
              <a:t>福利国家</a:t>
            </a:r>
            <a:r>
              <a:rPr lang="en-US" altLang="zh-CN" kern="100">
                <a:latin typeface="宋体" panose="02010600030101010101" pitchFamily="2" charset="-122"/>
                <a:cs typeface="Times New Roman" panose="02020603050405020304"/>
              </a:rPr>
              <a:t>”</a:t>
            </a:r>
            <a:r>
              <a:rPr lang="zh-CN" altLang="zh-CN" kern="100">
                <a:ea typeface="黑体" panose="02010609060101010101" pitchFamily="2" charset="-122"/>
                <a:cs typeface="Times New Roman" panose="02020603050405020304"/>
              </a:rPr>
              <a:t>与社会运动</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ea typeface="黑体" panose="02010609060101010101" pitchFamily="2" charset="-122"/>
                <a:cs typeface="Courier New" panose="02070309020205020404"/>
              </a:rPr>
              <a:t>1</a:t>
            </a:r>
            <a:r>
              <a:rPr lang="zh-CN" altLang="zh-CN" kern="100">
                <a:cs typeface="Times New Roman" panose="02020603050405020304"/>
              </a:rPr>
              <a:t>．</a:t>
            </a:r>
            <a:r>
              <a:rPr lang="en-US" altLang="zh-CN" kern="100">
                <a:latin typeface="宋体" panose="02010600030101010101" pitchFamily="2" charset="-122"/>
                <a:cs typeface="Times New Roman" panose="02020603050405020304"/>
              </a:rPr>
              <a:t>“</a:t>
            </a:r>
            <a:r>
              <a:rPr lang="zh-CN" altLang="zh-CN" kern="100">
                <a:ea typeface="黑体" panose="02010609060101010101" pitchFamily="2" charset="-122"/>
                <a:cs typeface="Times New Roman" panose="02020603050405020304"/>
              </a:rPr>
              <a:t>福利国家</a:t>
            </a:r>
            <a:r>
              <a:rPr lang="en-US" altLang="zh-CN" kern="100">
                <a:latin typeface="宋体" panose="02010600030101010101" pitchFamily="2" charset="-122"/>
                <a:cs typeface="Times New Roman" panose="02020603050405020304"/>
              </a:rPr>
              <a:t>”</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cs typeface="Courier New" panose="02070309020205020404"/>
              </a:rPr>
              <a:t>(1)</a:t>
            </a:r>
            <a:r>
              <a:rPr lang="zh-CN" altLang="zh-CN" kern="100">
                <a:cs typeface="Times New Roman" panose="02020603050405020304"/>
              </a:rPr>
              <a:t>内容：所谓</a:t>
            </a:r>
            <a:r>
              <a:rPr lang="en-US" altLang="zh-CN" kern="100">
                <a:latin typeface="宋体" panose="02010600030101010101" pitchFamily="2" charset="-122"/>
                <a:cs typeface="Times New Roman" panose="02020603050405020304"/>
              </a:rPr>
              <a:t>“</a:t>
            </a:r>
            <a:r>
              <a:rPr lang="zh-CN" altLang="zh-CN" kern="100">
                <a:cs typeface="Times New Roman" panose="02020603050405020304"/>
              </a:rPr>
              <a:t>福利国家</a:t>
            </a:r>
            <a:r>
              <a:rPr lang="en-US" altLang="zh-CN" kern="100">
                <a:latin typeface="宋体" panose="02010600030101010101" pitchFamily="2" charset="-122"/>
                <a:cs typeface="Times New Roman" panose="02020603050405020304"/>
              </a:rPr>
              <a:t>”</a:t>
            </a:r>
            <a:r>
              <a:rPr lang="zh-CN" altLang="zh-CN" kern="100">
                <a:cs typeface="Times New Roman" panose="02020603050405020304"/>
              </a:rPr>
              <a:t>，是指国家通过构建</a:t>
            </a:r>
            <a:r>
              <a:rPr lang="en-US" altLang="zh-CN" kern="100">
                <a:cs typeface="Courier New" panose="02070309020205020404"/>
              </a:rPr>
              <a:t>___________</a:t>
            </a:r>
            <a:r>
              <a:rPr lang="zh-CN" altLang="zh-CN" kern="100">
                <a:cs typeface="Times New Roman" panose="02020603050405020304"/>
              </a:rPr>
              <a:t>体系，</a:t>
            </a:r>
            <a:r>
              <a:rPr lang="zh-CN" altLang="zh-CN" kern="100">
                <a:latin typeface="宋体" panose="02010600030101010101" pitchFamily="2" charset="-122"/>
                <a:ea typeface="Times New Roman" panose="02020603050405020304"/>
                <a:cs typeface="Courier New" panose="02070309020205020404"/>
              </a:rPr>
              <a:t> </a:t>
            </a:r>
            <a:r>
              <a:rPr lang="zh-CN" altLang="zh-CN" kern="100">
                <a:cs typeface="Times New Roman" panose="02020603050405020304"/>
              </a:rPr>
              <a:t>保证个人和家庭的经济安全；通过加大社会服务开支，保证全体公民享受较好的公共福利。</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cs typeface="Courier New" panose="02070309020205020404"/>
              </a:rPr>
              <a:t>(2)</a:t>
            </a:r>
            <a:r>
              <a:rPr lang="zh-CN" altLang="zh-CN" kern="100">
                <a:cs typeface="Times New Roman" panose="02020603050405020304"/>
              </a:rPr>
              <a:t>评价：</a:t>
            </a:r>
            <a:r>
              <a:rPr lang="en-US" altLang="zh-CN" kern="100">
                <a:latin typeface="宋体" panose="02010600030101010101" pitchFamily="2" charset="-122"/>
                <a:cs typeface="Times New Roman" panose="02020603050405020304"/>
              </a:rPr>
              <a:t>“</a:t>
            </a:r>
            <a:r>
              <a:rPr lang="zh-CN" altLang="zh-CN" kern="100">
                <a:cs typeface="Times New Roman" panose="02020603050405020304"/>
              </a:rPr>
              <a:t>福利国家</a:t>
            </a:r>
            <a:r>
              <a:rPr lang="en-US" altLang="zh-CN" kern="100">
                <a:latin typeface="宋体" panose="02010600030101010101" pitchFamily="2" charset="-122"/>
                <a:cs typeface="Times New Roman" panose="02020603050405020304"/>
              </a:rPr>
              <a:t>”</a:t>
            </a:r>
            <a:r>
              <a:rPr lang="zh-CN" altLang="zh-CN" kern="100">
                <a:cs typeface="Times New Roman" panose="02020603050405020304"/>
              </a:rPr>
              <a:t>的建立，在缓和收入分配不平等、保持</a:t>
            </a:r>
            <a:r>
              <a:rPr lang="en-US" altLang="zh-CN" kern="100">
                <a:cs typeface="Courier New" panose="02070309020205020404"/>
              </a:rPr>
              <a:t>___________</a:t>
            </a:r>
            <a:r>
              <a:rPr lang="zh-CN" altLang="zh-CN" kern="100">
                <a:cs typeface="Times New Roman" panose="02020603050405020304"/>
              </a:rPr>
              <a:t>方面起到一定积极作用。但是，这些社会福利毕竟由</a:t>
            </a:r>
            <a:r>
              <a:rPr lang="en-US" altLang="zh-CN" kern="100">
                <a:cs typeface="Courier New" panose="02070309020205020404"/>
              </a:rPr>
              <a:t>___________</a:t>
            </a:r>
            <a:r>
              <a:rPr lang="zh-CN" altLang="zh-CN" kern="100">
                <a:cs typeface="Times New Roman" panose="02020603050405020304"/>
              </a:rPr>
              <a:t>负担，因此，当</a:t>
            </a:r>
            <a:r>
              <a:rPr lang="en-US" altLang="zh-CN" kern="100">
                <a:cs typeface="Courier New" panose="02070309020205020404"/>
              </a:rPr>
              <a:t>20 </a:t>
            </a:r>
            <a:r>
              <a:rPr lang="zh-CN" altLang="zh-CN" kern="100">
                <a:cs typeface="Times New Roman" panose="02020603050405020304"/>
              </a:rPr>
              <a:t>世纪</a:t>
            </a:r>
            <a:r>
              <a:rPr lang="en-US" altLang="zh-CN" kern="100">
                <a:cs typeface="Courier New" panose="02070309020205020404"/>
              </a:rPr>
              <a:t>70 </a:t>
            </a:r>
            <a:r>
              <a:rPr lang="zh-CN" altLang="zh-CN" kern="100">
                <a:cs typeface="Times New Roman" panose="02020603050405020304"/>
              </a:rPr>
              <a:t>年代主要资本主义国家发生经济危机时，减少福利就成为</a:t>
            </a:r>
            <a:r>
              <a:rPr lang="en-US" altLang="zh-CN" kern="100">
                <a:latin typeface="宋体" panose="02010600030101010101" pitchFamily="2" charset="-122"/>
                <a:cs typeface="Times New Roman" panose="02020603050405020304"/>
              </a:rPr>
              <a:t>“</a:t>
            </a:r>
            <a:r>
              <a:rPr lang="zh-CN" altLang="zh-CN" kern="100">
                <a:cs typeface="Times New Roman" panose="02020603050405020304"/>
              </a:rPr>
              <a:t>改革</a:t>
            </a:r>
            <a:r>
              <a:rPr lang="en-US" altLang="zh-CN" kern="100">
                <a:latin typeface="宋体" panose="02010600030101010101" pitchFamily="2" charset="-122"/>
                <a:cs typeface="Times New Roman" panose="02020603050405020304"/>
              </a:rPr>
              <a:t>”</a:t>
            </a:r>
            <a:r>
              <a:rPr lang="zh-CN" altLang="zh-CN" kern="100">
                <a:cs typeface="Times New Roman" panose="02020603050405020304"/>
              </a:rPr>
              <a:t>的内容之一。</a:t>
            </a:r>
            <a:endParaRPr lang="zh-CN" altLang="zh-CN" sz="1050" kern="100">
              <a:latin typeface="宋体" panose="02010600030101010101" pitchFamily="2" charset="-122"/>
              <a:cs typeface="Courier New" panose="02070309020205020404"/>
            </a:endParaRPr>
          </a:p>
          <a:p>
            <a:endParaRPr lang="zh-CN" altLang="en-US"/>
          </a:p>
        </p:txBody>
      </p:sp>
      <p:sp>
        <p:nvSpPr>
          <p:cNvPr id="5" name="Rectangle 3"/>
          <p:cNvSpPr>
            <a:spLocks noChangeArrowheads="1"/>
          </p:cNvSpPr>
          <p:nvPr/>
        </p:nvSpPr>
        <p:spPr bwMode="auto">
          <a:xfrm>
            <a:off x="9370616" y="1964774"/>
            <a:ext cx="1988045"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社会保障　</a:t>
            </a:r>
            <a:endParaRPr lang="zh-CN" altLang="zh-CN" sz="1050" kern="100"/>
          </a:p>
        </p:txBody>
      </p:sp>
      <p:sp>
        <p:nvSpPr>
          <p:cNvPr id="6" name="Rectangle 3"/>
          <p:cNvSpPr>
            <a:spLocks noChangeArrowheads="1"/>
          </p:cNvSpPr>
          <p:nvPr/>
        </p:nvSpPr>
        <p:spPr bwMode="auto">
          <a:xfrm>
            <a:off x="585640" y="4365104"/>
            <a:ext cx="1988045"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社会稳定　</a:t>
            </a:r>
            <a:endParaRPr lang="zh-CN" altLang="zh-CN" sz="1050" kern="100"/>
          </a:p>
        </p:txBody>
      </p:sp>
      <p:sp>
        <p:nvSpPr>
          <p:cNvPr id="7" name="Rectangle 3"/>
          <p:cNvSpPr>
            <a:spLocks noChangeArrowheads="1"/>
          </p:cNvSpPr>
          <p:nvPr/>
        </p:nvSpPr>
        <p:spPr bwMode="auto">
          <a:xfrm>
            <a:off x="621329" y="4894492"/>
            <a:ext cx="1988045"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国家财政　</a:t>
            </a:r>
            <a:endParaRPr lang="zh-CN" altLang="zh-CN" sz="1050" kern="1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500"/>
                                        <p:tgtEl>
                                          <p:spTgt spid="5">
                                            <p:txEl>
                                              <p:pRg st="0" end="0"/>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blinds(horizontal)">
                                      <p:cBhvr>
                                        <p:cTn id="12" dur="500"/>
                                        <p:tgtEl>
                                          <p:spTgt spid="6">
                                            <p:txEl>
                                              <p:pRg st="0" end="0"/>
                                            </p:txEl>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7">
                                            <p:txEl>
                                              <p:pRg st="0" end="0"/>
                                            </p:txEl>
                                          </p:spTgt>
                                        </p:tgtEl>
                                        <p:attrNameLst>
                                          <p:attrName>style.visibility</p:attrName>
                                        </p:attrNameLst>
                                      </p:cBhvr>
                                      <p:to>
                                        <p:strVal val="visible"/>
                                      </p:to>
                                    </p:set>
                                    <p:animEffect transition="in" filter="blinds(horizontal)">
                                      <p:cBhvr>
                                        <p:cTn id="17" dur="5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809663"/>
            <a:ext cx="11382863" cy="4224811"/>
          </a:xfrm>
        </p:spPr>
        <p:txBody>
          <a:bodyPr/>
          <a:lstStyle/>
          <a:p>
            <a:pPr indent="713740">
              <a:tabLst>
                <a:tab pos="5600700"/>
                <a:tab pos="9867900"/>
              </a:tabLst>
            </a:pPr>
            <a:r>
              <a:rPr lang="zh-CN" altLang="zh-CN" kern="100">
                <a:ea typeface="黑体" panose="02010609060101010101" pitchFamily="2" charset="-122"/>
                <a:cs typeface="Times New Roman" panose="02020603050405020304"/>
              </a:rPr>
              <a:t>思考</a:t>
            </a:r>
            <a:r>
              <a:rPr lang="en-US" altLang="zh-CN" kern="100">
                <a:ea typeface="黑体" panose="02010609060101010101" pitchFamily="2" charset="-122"/>
                <a:cs typeface="Courier New" panose="02070309020205020404"/>
              </a:rPr>
              <a:t>3</a:t>
            </a:r>
            <a:r>
              <a:rPr lang="zh-CN" altLang="zh-CN" kern="100">
                <a:ea typeface="黑体" panose="02010609060101010101" pitchFamily="2" charset="-122"/>
                <a:cs typeface="Times New Roman" panose="02020603050405020304"/>
              </a:rPr>
              <a:t>：</a:t>
            </a:r>
            <a:r>
              <a:rPr lang="zh-CN" altLang="zh-CN" kern="100">
                <a:cs typeface="Times New Roman" panose="02020603050405020304"/>
              </a:rPr>
              <a:t>为什么尼克松政府要提出新的社会福利改革计划？</a:t>
            </a:r>
            <a:endParaRPr lang="zh-CN" altLang="zh-CN" sz="1050" kern="100">
              <a:latin typeface="宋体" panose="02010600030101010101" pitchFamily="2" charset="-122"/>
              <a:cs typeface="Courier New" panose="02070309020205020404"/>
            </a:endParaRPr>
          </a:p>
          <a:p>
            <a:pPr indent="713740">
              <a:tabLst>
                <a:tab pos="5600700"/>
                <a:tab pos="9867900"/>
              </a:tabLst>
            </a:pPr>
            <a:r>
              <a:rPr lang="zh-CN" altLang="zh-CN" kern="100">
                <a:solidFill>
                  <a:srgbClr val="FF00FF"/>
                </a:solidFill>
                <a:ea typeface="黑体" panose="02010609060101010101" pitchFamily="2" charset="-122"/>
                <a:cs typeface="Times New Roman" panose="02020603050405020304"/>
              </a:rPr>
              <a:t>提示</a:t>
            </a:r>
            <a:r>
              <a:rPr lang="en-US" altLang="zh-CN" kern="100">
                <a:solidFill>
                  <a:srgbClr val="FF00FF"/>
                </a:solidFill>
                <a:ea typeface="黑体" panose="02010609060101010101" pitchFamily="2" charset="-122"/>
                <a:cs typeface="Courier New" panose="02070309020205020404"/>
              </a:rPr>
              <a:t>3</a:t>
            </a:r>
            <a:r>
              <a:rPr lang="zh-CN" altLang="zh-CN" kern="100">
                <a:solidFill>
                  <a:srgbClr val="FF00FF"/>
                </a:solidFill>
                <a:ea typeface="黑体" panose="02010609060101010101" pitchFamily="2" charset="-122"/>
                <a:cs typeface="Times New Roman" panose="02020603050405020304"/>
              </a:rPr>
              <a:t>：</a:t>
            </a:r>
            <a:r>
              <a:rPr lang="zh-CN" altLang="zh-CN" kern="100">
                <a:ea typeface="仿宋_GB2312"/>
                <a:cs typeface="Times New Roman" panose="02020603050405020304"/>
              </a:rPr>
              <a:t>二战后美国的社会福利政策不断发展完善，这在一定程度上缩小了美国社会的贫富差距，稳定了社会秩序，使公民的社会公平感得到增强，但随着福利项目的不断扩大和福利开支的不断增加，美国社会福利制度的弊端逐渐显现，如造成财政赤字、降低了人们的工作积极性等。</a:t>
            </a:r>
            <a:r>
              <a:rPr lang="en-US" altLang="zh-CN" kern="100">
                <a:ea typeface="仿宋_GB2312"/>
                <a:cs typeface="Courier New" panose="02070309020205020404"/>
              </a:rPr>
              <a:t>20</a:t>
            </a:r>
            <a:r>
              <a:rPr lang="zh-CN" altLang="zh-CN" kern="100">
                <a:ea typeface="仿宋_GB2312"/>
                <a:cs typeface="Times New Roman" panose="02020603050405020304"/>
              </a:rPr>
              <a:t>世纪</a:t>
            </a:r>
            <a:r>
              <a:rPr lang="en-US" altLang="zh-CN" kern="100">
                <a:ea typeface="仿宋_GB2312"/>
                <a:cs typeface="Courier New" panose="02070309020205020404"/>
              </a:rPr>
              <a:t>70</a:t>
            </a:r>
            <a:r>
              <a:rPr lang="zh-CN" altLang="zh-CN" kern="100">
                <a:ea typeface="仿宋_GB2312"/>
                <a:cs typeface="Times New Roman" panose="02020603050405020304"/>
              </a:rPr>
              <a:t>年代，资本主义国家经济危机的爆发进一步加重了政府的财政负担，故尼克松政府要提出新的社会福利改革计划</a:t>
            </a:r>
            <a:r>
              <a:rPr lang="zh-CN" altLang="zh-CN" kern="100" smtClean="0">
                <a:ea typeface="仿宋_GB2312"/>
                <a:cs typeface="Times New Roman" panose="02020603050405020304"/>
              </a:rPr>
              <a:t>。</a:t>
            </a:r>
            <a:endParaRPr lang="zh-CN" altLang="zh-CN" sz="1050" kern="100">
              <a:latin typeface="宋体" panose="02010600030101010101" pitchFamily="2" charset="-122"/>
              <a:cs typeface="Courier New" panose="02070309020205020404"/>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linds(horizontal)">
                                      <p:cBhvr>
                                        <p:cTn id="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692696"/>
            <a:ext cx="11382863" cy="5431295"/>
          </a:xfrm>
        </p:spPr>
        <p:txBody>
          <a:bodyPr/>
          <a:lstStyle/>
          <a:p>
            <a:pPr indent="713740">
              <a:tabLst>
                <a:tab pos="5600700"/>
                <a:tab pos="9867900"/>
              </a:tabLst>
            </a:pPr>
            <a:r>
              <a:rPr lang="en-US" altLang="zh-CN" kern="100">
                <a:ea typeface="黑体" panose="02010609060101010101" pitchFamily="2" charset="-122"/>
                <a:cs typeface="Courier New" panose="02070309020205020404"/>
              </a:rPr>
              <a:t>2</a:t>
            </a:r>
            <a:r>
              <a:rPr lang="zh-CN" altLang="zh-CN" kern="100">
                <a:cs typeface="Times New Roman" panose="02020603050405020304"/>
              </a:rPr>
              <a:t>．</a:t>
            </a:r>
            <a:r>
              <a:rPr lang="zh-CN" altLang="zh-CN" kern="100">
                <a:ea typeface="黑体" panose="02010609060101010101" pitchFamily="2" charset="-122"/>
                <a:cs typeface="Times New Roman" panose="02020603050405020304"/>
              </a:rPr>
              <a:t>社会运动</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cs typeface="Courier New" panose="02070309020205020404"/>
              </a:rPr>
              <a:t>(1)</a:t>
            </a:r>
            <a:r>
              <a:rPr lang="zh-CN" altLang="zh-CN" kern="100">
                <a:cs typeface="Times New Roman" panose="02020603050405020304"/>
              </a:rPr>
              <a:t>美国黑人民权运动</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cs typeface="Times New Roman" panose="02020603050405020304"/>
              </a:rPr>
              <a:t>①</a:t>
            </a:r>
            <a:r>
              <a:rPr lang="zh-CN" altLang="zh-CN" kern="100">
                <a:cs typeface="Times New Roman" panose="02020603050405020304"/>
              </a:rPr>
              <a:t>背景：美国早在内战时就基本废除了黑人奴隶制度，但直到</a:t>
            </a:r>
            <a:r>
              <a:rPr lang="en-US" altLang="zh-CN" kern="100">
                <a:cs typeface="Courier New" panose="02070309020205020404"/>
              </a:rPr>
              <a:t>20 </a:t>
            </a:r>
            <a:r>
              <a:rPr lang="zh-CN" altLang="zh-CN" kern="100">
                <a:cs typeface="Times New Roman" panose="02020603050405020304"/>
              </a:rPr>
              <a:t>世纪</a:t>
            </a:r>
            <a:r>
              <a:rPr lang="en-US" altLang="zh-CN" kern="100">
                <a:cs typeface="Courier New" panose="02070309020205020404"/>
              </a:rPr>
              <a:t>60 </a:t>
            </a:r>
            <a:r>
              <a:rPr lang="zh-CN" altLang="zh-CN" kern="100">
                <a:cs typeface="Times New Roman" panose="02020603050405020304"/>
              </a:rPr>
              <a:t>年代，美国社会对黑人的歧视仍广泛存在，如在公共场所实行</a:t>
            </a:r>
            <a:r>
              <a:rPr lang="en-US" altLang="zh-CN" kern="100">
                <a:cs typeface="Courier New" panose="02070309020205020404"/>
              </a:rPr>
              <a:t>___________</a:t>
            </a:r>
            <a:r>
              <a:rPr lang="zh-CN" altLang="zh-CN" kern="100">
                <a:cs typeface="Times New Roman" panose="02020603050405020304"/>
              </a:rPr>
              <a:t>制度，用文化测验的办法剥夺黑人的选举权等。</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cs typeface="Times New Roman" panose="02020603050405020304"/>
              </a:rPr>
              <a:t>②</a:t>
            </a:r>
            <a:r>
              <a:rPr lang="zh-CN" altLang="zh-CN" kern="100">
                <a:cs typeface="Times New Roman" panose="02020603050405020304"/>
              </a:rPr>
              <a:t>目的：为了争取自己的平等权利，美国黑人掀起了轰轰烈烈的</a:t>
            </a:r>
            <a:r>
              <a:rPr lang="en-US" altLang="zh-CN" kern="100">
                <a:cs typeface="Courier New" panose="02070309020205020404"/>
              </a:rPr>
              <a:t>___________</a:t>
            </a:r>
            <a:r>
              <a:rPr lang="zh-CN" altLang="zh-CN" kern="100">
                <a:cs typeface="Times New Roman" panose="02020603050405020304"/>
              </a:rPr>
              <a:t>。</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cs typeface="Times New Roman" panose="02020603050405020304"/>
              </a:rPr>
              <a:t>③</a:t>
            </a:r>
            <a:r>
              <a:rPr lang="zh-CN" altLang="zh-CN" kern="100">
                <a:cs typeface="Times New Roman" panose="02020603050405020304"/>
              </a:rPr>
              <a:t>结果：终于迫使美国国会通过</a:t>
            </a:r>
            <a:r>
              <a:rPr lang="en-US" altLang="zh-CN" kern="100">
                <a:cs typeface="Courier New" panose="02070309020205020404"/>
              </a:rPr>
              <a:t>___________</a:t>
            </a:r>
            <a:r>
              <a:rPr lang="zh-CN" altLang="zh-CN" kern="100">
                <a:cs typeface="Times New Roman" panose="02020603050405020304"/>
              </a:rPr>
              <a:t>，宣布种族隔离和歧视政策为非法</a:t>
            </a:r>
            <a:r>
              <a:rPr lang="zh-CN" altLang="zh-CN" kern="100" smtClean="0">
                <a:cs typeface="Times New Roman" panose="02020603050405020304"/>
              </a:rPr>
              <a:t>。</a:t>
            </a:r>
            <a:endParaRPr lang="zh-CN" altLang="zh-CN" sz="1050" kern="100">
              <a:latin typeface="宋体" panose="02010600030101010101" pitchFamily="2" charset="-122"/>
              <a:cs typeface="Courier New" panose="02070309020205020404"/>
            </a:endParaRPr>
          </a:p>
        </p:txBody>
      </p:sp>
      <p:sp>
        <p:nvSpPr>
          <p:cNvPr id="5" name="Rectangle 3"/>
          <p:cNvSpPr>
            <a:spLocks noChangeArrowheads="1"/>
          </p:cNvSpPr>
          <p:nvPr/>
        </p:nvSpPr>
        <p:spPr bwMode="auto">
          <a:xfrm>
            <a:off x="657648" y="3068960"/>
            <a:ext cx="1988045"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种族隔离　</a:t>
            </a:r>
            <a:endParaRPr lang="zh-CN" altLang="zh-CN" sz="1050" kern="100"/>
          </a:p>
        </p:txBody>
      </p:sp>
      <p:sp>
        <p:nvSpPr>
          <p:cNvPr id="6" name="Rectangle 3"/>
          <p:cNvSpPr>
            <a:spLocks noChangeArrowheads="1"/>
          </p:cNvSpPr>
          <p:nvPr/>
        </p:nvSpPr>
        <p:spPr bwMode="auto">
          <a:xfrm>
            <a:off x="441624" y="4293096"/>
            <a:ext cx="1988045"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民权运动　</a:t>
            </a:r>
            <a:endParaRPr lang="zh-CN" altLang="zh-CN" sz="1050" kern="100"/>
          </a:p>
        </p:txBody>
      </p:sp>
      <p:sp>
        <p:nvSpPr>
          <p:cNvPr id="9" name="Rectangle 3"/>
          <p:cNvSpPr>
            <a:spLocks noChangeArrowheads="1"/>
          </p:cNvSpPr>
          <p:nvPr/>
        </p:nvSpPr>
        <p:spPr bwMode="auto">
          <a:xfrm>
            <a:off x="6634312" y="4941168"/>
            <a:ext cx="1988045"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民权法案　</a:t>
            </a:r>
            <a:endParaRPr lang="zh-CN" altLang="zh-CN" sz="1050" kern="1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500"/>
                                        <p:tgtEl>
                                          <p:spTgt spid="5">
                                            <p:txEl>
                                              <p:pRg st="0" end="0"/>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blinds(horizontal)">
                                      <p:cBhvr>
                                        <p:cTn id="12" dur="500"/>
                                        <p:tgtEl>
                                          <p:spTgt spid="6">
                                            <p:txEl>
                                              <p:pRg st="0" end="0"/>
                                            </p:txEl>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9">
                                            <p:txEl>
                                              <p:pRg st="0" end="0"/>
                                            </p:txEl>
                                          </p:spTgt>
                                        </p:tgtEl>
                                        <p:attrNameLst>
                                          <p:attrName>style.visibility</p:attrName>
                                        </p:attrNameLst>
                                      </p:cBhvr>
                                      <p:to>
                                        <p:strVal val="visible"/>
                                      </p:to>
                                    </p:set>
                                    <p:animEffect transition="in" filter="blinds(horizontal)">
                                      <p:cBhvr>
                                        <p:cTn id="17" dur="500"/>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620688"/>
            <a:ext cx="11382863" cy="6034537"/>
          </a:xfrm>
        </p:spPr>
        <p:txBody>
          <a:bodyPr/>
          <a:lstStyle/>
          <a:p>
            <a:pPr indent="713740">
              <a:tabLst>
                <a:tab pos="5600700"/>
                <a:tab pos="9867900"/>
              </a:tabLst>
            </a:pPr>
            <a:r>
              <a:rPr lang="en-US" altLang="zh-CN" kern="100">
                <a:cs typeface="Courier New" panose="02070309020205020404"/>
              </a:rPr>
              <a:t>(2)</a:t>
            </a:r>
            <a:r>
              <a:rPr lang="zh-CN" altLang="zh-CN" kern="100">
                <a:cs typeface="Times New Roman" panose="02020603050405020304"/>
              </a:rPr>
              <a:t>女权运动</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cs typeface="Times New Roman" panose="02020603050405020304"/>
              </a:rPr>
              <a:t>①</a:t>
            </a:r>
            <a:r>
              <a:rPr lang="zh-CN" altLang="zh-CN" kern="100">
                <a:cs typeface="Times New Roman" panose="02020603050405020304"/>
              </a:rPr>
              <a:t>背景：资本主义国家对妇女的歧视也长期存在。第二次世界大战后，随着越来越多的妇女参加工作，妇女运动兴起。</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cs typeface="Times New Roman" panose="02020603050405020304"/>
              </a:rPr>
              <a:t>②</a:t>
            </a:r>
            <a:r>
              <a:rPr lang="zh-CN" altLang="zh-CN" kern="100">
                <a:cs typeface="Times New Roman" panose="02020603050405020304"/>
              </a:rPr>
              <a:t>目的：争取妇女享有与男子平等的政治、</a:t>
            </a:r>
            <a:r>
              <a:rPr lang="en-US" altLang="zh-CN" kern="100">
                <a:cs typeface="Courier New" panose="02070309020205020404"/>
              </a:rPr>
              <a:t>_______</a:t>
            </a:r>
            <a:r>
              <a:rPr lang="zh-CN" altLang="zh-CN" kern="100">
                <a:cs typeface="Times New Roman" panose="02020603050405020304"/>
              </a:rPr>
              <a:t>和社会等方面的权利。</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cs typeface="Times New Roman" panose="02020603050405020304"/>
              </a:rPr>
              <a:t>③</a:t>
            </a:r>
            <a:r>
              <a:rPr lang="zh-CN" altLang="zh-CN" kern="100">
                <a:cs typeface="Times New Roman" panose="02020603050405020304"/>
              </a:rPr>
              <a:t>结果：在妇女运动的推动下，大多数国家的妇女获得了</a:t>
            </a:r>
            <a:r>
              <a:rPr lang="en-US" altLang="zh-CN" kern="100">
                <a:cs typeface="Courier New" panose="02070309020205020404"/>
              </a:rPr>
              <a:t>_________</a:t>
            </a:r>
            <a:r>
              <a:rPr lang="zh-CN" altLang="zh-CN" kern="100">
                <a:cs typeface="Times New Roman" panose="02020603050405020304"/>
              </a:rPr>
              <a:t>和被选举权，一些国家建立了维护妇女权益的机构。</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cs typeface="Courier New" panose="02070309020205020404"/>
              </a:rPr>
              <a:t>(3)</a:t>
            </a:r>
            <a:r>
              <a:rPr lang="zh-CN" altLang="zh-CN" kern="100">
                <a:cs typeface="Times New Roman" panose="02020603050405020304"/>
              </a:rPr>
              <a:t>学生运动：</a:t>
            </a:r>
            <a:r>
              <a:rPr lang="en-US" altLang="zh-CN" kern="100">
                <a:cs typeface="Courier New" panose="02070309020205020404"/>
              </a:rPr>
              <a:t>20</a:t>
            </a:r>
            <a:r>
              <a:rPr lang="zh-CN" altLang="zh-CN" kern="100">
                <a:cs typeface="Times New Roman" panose="02020603050405020304"/>
              </a:rPr>
              <a:t>世纪</a:t>
            </a:r>
            <a:r>
              <a:rPr lang="en-US" altLang="zh-CN" kern="100">
                <a:cs typeface="Courier New" panose="02070309020205020404"/>
              </a:rPr>
              <a:t>60</a:t>
            </a:r>
            <a:r>
              <a:rPr lang="zh-CN" altLang="zh-CN" kern="100">
                <a:cs typeface="Times New Roman" panose="02020603050405020304"/>
              </a:rPr>
              <a:t>年代，资本主义国家还普遍爆发了大规模的</a:t>
            </a:r>
            <a:r>
              <a:rPr lang="en-US" altLang="zh-CN" kern="100">
                <a:cs typeface="Courier New" panose="02070309020205020404"/>
              </a:rPr>
              <a:t>___________</a:t>
            </a:r>
            <a:r>
              <a:rPr lang="zh-CN" altLang="zh-CN" kern="100">
                <a:cs typeface="Times New Roman" panose="02020603050405020304"/>
              </a:rPr>
              <a:t>，美国学生发起了声势浩大的反对美国侵略</a:t>
            </a:r>
            <a:r>
              <a:rPr lang="en-US" altLang="zh-CN" kern="100">
                <a:cs typeface="Courier New" panose="02070309020205020404"/>
              </a:rPr>
              <a:t>_______</a:t>
            </a:r>
            <a:r>
              <a:rPr lang="zh-CN" altLang="zh-CN" kern="100">
                <a:cs typeface="Times New Roman" panose="02020603050405020304"/>
              </a:rPr>
              <a:t>战争的运动</a:t>
            </a:r>
            <a:r>
              <a:rPr lang="zh-CN" altLang="zh-CN" kern="100" smtClean="0">
                <a:cs typeface="Times New Roman" panose="02020603050405020304"/>
              </a:rPr>
              <a:t>。</a:t>
            </a:r>
            <a:endParaRPr lang="zh-CN" altLang="zh-CN" sz="1050" kern="100">
              <a:latin typeface="宋体" panose="02010600030101010101" pitchFamily="2" charset="-122"/>
              <a:cs typeface="Courier New" panose="02070309020205020404"/>
            </a:endParaRPr>
          </a:p>
        </p:txBody>
      </p:sp>
      <p:sp>
        <p:nvSpPr>
          <p:cNvPr id="5" name="Rectangle 3"/>
          <p:cNvSpPr>
            <a:spLocks noChangeArrowheads="1"/>
          </p:cNvSpPr>
          <p:nvPr/>
        </p:nvSpPr>
        <p:spPr bwMode="auto">
          <a:xfrm>
            <a:off x="8435148" y="2420888"/>
            <a:ext cx="1266693"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经济　</a:t>
            </a:r>
            <a:endParaRPr lang="zh-CN" altLang="zh-CN" sz="1050" kern="100"/>
          </a:p>
        </p:txBody>
      </p:sp>
      <p:sp>
        <p:nvSpPr>
          <p:cNvPr id="6" name="Rectangle 3"/>
          <p:cNvSpPr>
            <a:spLocks noChangeArrowheads="1"/>
          </p:cNvSpPr>
          <p:nvPr/>
        </p:nvSpPr>
        <p:spPr bwMode="auto">
          <a:xfrm>
            <a:off x="549954" y="4221088"/>
            <a:ext cx="1627369"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选举权　</a:t>
            </a:r>
            <a:endParaRPr lang="zh-CN" altLang="zh-CN" sz="1050" kern="100"/>
          </a:p>
        </p:txBody>
      </p:sp>
      <p:sp>
        <p:nvSpPr>
          <p:cNvPr id="7" name="Rectangle 3"/>
          <p:cNvSpPr>
            <a:spLocks noChangeArrowheads="1"/>
          </p:cNvSpPr>
          <p:nvPr/>
        </p:nvSpPr>
        <p:spPr bwMode="auto">
          <a:xfrm>
            <a:off x="585640" y="5445224"/>
            <a:ext cx="1988045"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学生运动　</a:t>
            </a:r>
            <a:endParaRPr lang="zh-CN" altLang="zh-CN" sz="1050" kern="100"/>
          </a:p>
        </p:txBody>
      </p:sp>
      <p:sp>
        <p:nvSpPr>
          <p:cNvPr id="8" name="Rectangle 3"/>
          <p:cNvSpPr>
            <a:spLocks noChangeArrowheads="1"/>
          </p:cNvSpPr>
          <p:nvPr/>
        </p:nvSpPr>
        <p:spPr bwMode="auto">
          <a:xfrm>
            <a:off x="9371252" y="5476056"/>
            <a:ext cx="1266693"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越南　</a:t>
            </a:r>
            <a:endParaRPr lang="zh-CN" altLang="zh-CN" sz="1050" kern="1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500"/>
                                        <p:tgtEl>
                                          <p:spTgt spid="5">
                                            <p:txEl>
                                              <p:pRg st="0" end="0"/>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blinds(horizontal)">
                                      <p:cBhvr>
                                        <p:cTn id="12" dur="500"/>
                                        <p:tgtEl>
                                          <p:spTgt spid="6">
                                            <p:txEl>
                                              <p:pRg st="0" end="0"/>
                                            </p:txEl>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7">
                                            <p:txEl>
                                              <p:pRg st="0" end="0"/>
                                            </p:txEl>
                                          </p:spTgt>
                                        </p:tgtEl>
                                        <p:attrNameLst>
                                          <p:attrName>style.visibility</p:attrName>
                                        </p:attrNameLst>
                                      </p:cBhvr>
                                      <p:to>
                                        <p:strVal val="visible"/>
                                      </p:to>
                                    </p:set>
                                    <p:animEffect transition="in" filter="blinds(horizontal)">
                                      <p:cBhvr>
                                        <p:cTn id="17" dur="500"/>
                                        <p:tgtEl>
                                          <p:spTgt spid="7">
                                            <p:txEl>
                                              <p:pRg st="0" end="0"/>
                                            </p:txEl>
                                          </p:spTgt>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8">
                                            <p:txEl>
                                              <p:pRg st="0" end="0"/>
                                            </p:txEl>
                                          </p:spTgt>
                                        </p:tgtEl>
                                        <p:attrNameLst>
                                          <p:attrName>style.visibility</p:attrName>
                                        </p:attrNameLst>
                                      </p:cBhvr>
                                      <p:to>
                                        <p:strVal val="visible"/>
                                      </p:to>
                                    </p:set>
                                    <p:animEffect transition="in" filter="blinds(horizontal)">
                                      <p:cBhvr>
                                        <p:cTn id="22" dur="500"/>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6147" name="Picture 3" descr="图片7"/>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8106" y="3074988"/>
            <a:ext cx="3071813" cy="3810000"/>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图片8"/>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0136831" y="0"/>
            <a:ext cx="2071688" cy="2560638"/>
          </a:xfrm>
          <a:prstGeom prst="rect">
            <a:avLst/>
          </a:prstGeom>
          <a:noFill/>
          <a:extLst>
            <a:ext uri="{909E8E84-426E-40DD-AFC4-6F175D3DCCD1}">
              <a14:hiddenFill xmlns:a14="http://schemas.microsoft.com/office/drawing/2010/main">
                <a:solidFill>
                  <a:srgbClr val="FFFFFF"/>
                </a:solidFill>
              </a14:hiddenFill>
            </a:ext>
          </a:extLst>
        </p:spPr>
      </p:pic>
      <p:sp>
        <p:nvSpPr>
          <p:cNvPr id="2" name="Text Box 2"/>
          <p:cNvSpPr txBox="1">
            <a:spLocks noChangeArrowheads="1"/>
          </p:cNvSpPr>
          <p:nvPr/>
        </p:nvSpPr>
        <p:spPr bwMode="auto">
          <a:xfrm>
            <a:off x="0" y="2420938"/>
            <a:ext cx="12190413" cy="91440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spAutoFit/>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zh-CN" sz="5400" b="1" i="0" u="none" strike="noStrike" cap="none" normalizeH="0" baseline="0" smtClean="0">
                <a:ln>
                  <a:noFill/>
                </a:ln>
                <a:solidFill>
                  <a:srgbClr val="FF6600"/>
                </a:solidFill>
                <a:effectLst/>
                <a:latin typeface="Times New Roman" panose="02020603050405020304" pitchFamily="18" charset="0"/>
                <a:ea typeface="黑体" panose="02010609060101010101" pitchFamily="2" charset="-122"/>
              </a:rPr>
              <a:t>史料探究</a:t>
            </a:r>
            <a:r>
              <a:rPr kumimoji="0" lang="en-US" altLang="zh-CN" sz="5400" b="1" i="0" u="none" strike="noStrike" cap="none" normalizeH="0" baseline="0" smtClean="0">
                <a:ln>
                  <a:noFill/>
                </a:ln>
                <a:solidFill>
                  <a:srgbClr val="FF6600"/>
                </a:solidFill>
                <a:effectLst/>
                <a:latin typeface="+mj-lt"/>
                <a:ea typeface="黑体" panose="02010609060101010101" pitchFamily="2" charset="-122"/>
              </a:rPr>
              <a:t>·</a:t>
            </a:r>
            <a:r>
              <a:rPr kumimoji="0" lang="zh-CN" sz="5400" b="1" i="0" u="none" strike="noStrike" cap="none" normalizeH="0" baseline="0" smtClean="0">
                <a:ln>
                  <a:noFill/>
                </a:ln>
                <a:solidFill>
                  <a:srgbClr val="FF6600"/>
                </a:solidFill>
                <a:effectLst/>
                <a:latin typeface="Times New Roman" panose="02020603050405020304" pitchFamily="18" charset="0"/>
                <a:ea typeface="黑体" panose="02010609060101010101" pitchFamily="2" charset="-122"/>
              </a:rPr>
              <a:t>释疑难</a:t>
            </a:r>
            <a:endPara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Tree>
  </p:cSld>
  <p:clrMapOvr>
    <a:masterClrMapping/>
  </p:clrMapOvr>
  <p:transition/>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692696"/>
            <a:ext cx="11382863" cy="5454827"/>
          </a:xfrm>
        </p:spPr>
        <p:txBody>
          <a:bodyPr/>
          <a:lstStyle/>
          <a:p>
            <a:pPr indent="713740">
              <a:tabLst>
                <a:tab pos="5600700"/>
                <a:tab pos="9867900"/>
              </a:tabLst>
            </a:pPr>
            <a:r>
              <a:rPr lang="zh-CN" altLang="zh-CN" kern="100">
                <a:solidFill>
                  <a:srgbClr val="FFFFFF"/>
                </a:solidFill>
                <a:highlight>
                  <a:srgbClr val="000000"/>
                </a:highlight>
                <a:ea typeface="黑体" panose="02010609060101010101" pitchFamily="2" charset="-122"/>
                <a:cs typeface="Times New Roman" panose="02020603050405020304"/>
              </a:rPr>
              <a:t>主题一</a:t>
            </a:r>
            <a:r>
              <a:rPr lang="zh-CN" altLang="zh-CN" kern="100">
                <a:ea typeface="黑体" panose="02010609060101010101" pitchFamily="2" charset="-122"/>
                <a:cs typeface="Times New Roman" panose="02020603050405020304"/>
              </a:rPr>
              <a:t>　国家的宏观调控和科学技术的新发展</a:t>
            </a:r>
            <a:r>
              <a:rPr lang="en-US" altLang="zh-CN" kern="100">
                <a:ea typeface="黑体" panose="02010609060101010101" pitchFamily="2" charset="-122"/>
                <a:cs typeface="Courier New" panose="02070309020205020404"/>
              </a:rPr>
              <a:t>(</a:t>
            </a:r>
            <a:r>
              <a:rPr lang="zh-CN" altLang="zh-CN" kern="100">
                <a:ea typeface="黑体" panose="02010609060101010101" pitchFamily="2" charset="-122"/>
                <a:cs typeface="Times New Roman" panose="02020603050405020304"/>
              </a:rPr>
              <a:t>时空观念、史料实证、历史解释</a:t>
            </a:r>
            <a:r>
              <a:rPr lang="en-US" altLang="zh-CN" kern="100">
                <a:ea typeface="黑体" panose="02010609060101010101" pitchFamily="2" charset="-122"/>
                <a:cs typeface="Courier New" panose="02070309020205020404"/>
              </a:rPr>
              <a:t>)</a:t>
            </a:r>
            <a:endParaRPr lang="zh-CN" altLang="zh-CN" sz="1050" kern="100">
              <a:latin typeface="宋体" panose="02010600030101010101" pitchFamily="2" charset="-122"/>
              <a:cs typeface="Courier New" panose="02070309020205020404"/>
            </a:endParaRPr>
          </a:p>
          <a:p>
            <a:pPr indent="713740">
              <a:tabLst>
                <a:tab pos="5600700"/>
                <a:tab pos="9867900"/>
              </a:tabLst>
            </a:pPr>
            <a:r>
              <a:rPr lang="zh-CN" altLang="zh-CN" kern="100">
                <a:ea typeface="黑体" panose="02010609060101010101" pitchFamily="2" charset="-122"/>
                <a:cs typeface="Times New Roman" panose="02020603050405020304"/>
              </a:rPr>
              <a:t>史料一</a:t>
            </a:r>
            <a:r>
              <a:rPr lang="zh-CN" altLang="zh-CN" kern="100">
                <a:ea typeface="楷体_GB2312"/>
                <a:cs typeface="Times New Roman" panose="02020603050405020304"/>
              </a:rPr>
              <a:t>　二战后美国政府对一些新兴工业部门、重大科研项目、现代化公共设施等投入大量资金，如美国对发展原子能工业的投资，从</a:t>
            </a:r>
            <a:r>
              <a:rPr lang="en-US" altLang="zh-CN" kern="100">
                <a:ea typeface="楷体_GB2312"/>
                <a:cs typeface="Courier New" panose="02070309020205020404"/>
              </a:rPr>
              <a:t>1945</a:t>
            </a:r>
            <a:r>
              <a:rPr lang="zh-CN" altLang="zh-CN" kern="100">
                <a:ea typeface="楷体_GB2312"/>
                <a:cs typeface="Times New Roman" panose="02020603050405020304"/>
              </a:rPr>
              <a:t>年至</a:t>
            </a:r>
            <a:r>
              <a:rPr lang="en-US" altLang="zh-CN" kern="100">
                <a:ea typeface="楷体_GB2312"/>
                <a:cs typeface="Courier New" panose="02070309020205020404"/>
              </a:rPr>
              <a:t>1970</a:t>
            </a:r>
            <a:r>
              <a:rPr lang="zh-CN" altLang="zh-CN" kern="100">
                <a:ea typeface="楷体_GB2312"/>
                <a:cs typeface="Times New Roman" panose="02020603050405020304"/>
              </a:rPr>
              <a:t>年共计达</a:t>
            </a:r>
            <a:r>
              <a:rPr lang="en-US" altLang="zh-CN" kern="100">
                <a:ea typeface="楷体_GB2312"/>
                <a:cs typeface="Courier New" panose="02070309020205020404"/>
              </a:rPr>
              <a:t>175</a:t>
            </a:r>
            <a:r>
              <a:rPr lang="zh-CN" altLang="zh-CN" kern="100">
                <a:ea typeface="楷体_GB2312"/>
                <a:cs typeface="Times New Roman" panose="02020603050405020304"/>
              </a:rPr>
              <a:t>亿美元。美国还通过国家力量扩张国外市场，从</a:t>
            </a:r>
            <a:r>
              <a:rPr lang="en-US" altLang="zh-CN" kern="100">
                <a:ea typeface="楷体_GB2312"/>
                <a:cs typeface="Courier New" panose="02070309020205020404"/>
              </a:rPr>
              <a:t>20</a:t>
            </a:r>
            <a:r>
              <a:rPr lang="zh-CN" altLang="zh-CN" kern="100">
                <a:ea typeface="楷体_GB2312"/>
                <a:cs typeface="Times New Roman" panose="02020603050405020304"/>
              </a:rPr>
              <a:t>世纪</a:t>
            </a:r>
            <a:r>
              <a:rPr lang="en-US" altLang="zh-CN" kern="100">
                <a:ea typeface="楷体_GB2312"/>
                <a:cs typeface="Courier New" panose="02070309020205020404"/>
              </a:rPr>
              <a:t>50</a:t>
            </a:r>
            <a:r>
              <a:rPr lang="zh-CN" altLang="zh-CN" kern="100">
                <a:ea typeface="楷体_GB2312"/>
                <a:cs typeface="Times New Roman" panose="02020603050405020304"/>
              </a:rPr>
              <a:t>年代中期起，为了加强国际市场竞争力，政府对一些出口产品实行补贴。</a:t>
            </a:r>
            <a:endParaRPr lang="zh-CN" altLang="zh-CN" sz="1050" kern="100">
              <a:latin typeface="宋体" panose="02010600030101010101" pitchFamily="2" charset="-122"/>
              <a:cs typeface="Courier New" panose="02070309020205020404"/>
            </a:endParaRPr>
          </a:p>
          <a:p>
            <a:pPr indent="713740" algn="r">
              <a:tabLst>
                <a:tab pos="5600700"/>
                <a:tab pos="9867900"/>
              </a:tabLst>
            </a:pPr>
            <a:r>
              <a:rPr lang="en-US" altLang="zh-CN" kern="100">
                <a:ea typeface="楷体_GB2312"/>
                <a:cs typeface="Courier New" panose="02070309020205020404"/>
              </a:rPr>
              <a:t>——</a:t>
            </a:r>
            <a:r>
              <a:rPr lang="zh-CN" altLang="zh-CN" kern="100">
                <a:ea typeface="楷体_GB2312"/>
                <a:cs typeface="Times New Roman" panose="02020603050405020304"/>
              </a:rPr>
              <a:t>摘自《世界当代史》</a:t>
            </a:r>
            <a:endParaRPr lang="zh-CN" altLang="zh-CN" sz="1050" kern="100">
              <a:latin typeface="宋体" panose="02010600030101010101" pitchFamily="2" charset="-122"/>
              <a:cs typeface="Courier New" panose="02070309020205020404"/>
            </a:endParaRPr>
          </a:p>
          <a:p>
            <a:endParaRPr lang="zh-CN" altLang="en-US"/>
          </a:p>
        </p:txBody>
      </p:sp>
    </p:spTree>
  </p:cSld>
  <p:clrMapOvr>
    <a:masterClrMapping/>
  </p:clrMapOvr>
  <p:transition/>
  <p:timing/>
</p:sld>
</file>

<file path=ppt/slides/slide2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692696"/>
            <a:ext cx="11382863" cy="4248342"/>
          </a:xfrm>
        </p:spPr>
        <p:txBody>
          <a:bodyPr/>
          <a:lstStyle/>
          <a:p>
            <a:pPr indent="713740">
              <a:tabLst>
                <a:tab pos="5600700"/>
                <a:tab pos="9867900"/>
              </a:tabLst>
            </a:pPr>
            <a:r>
              <a:rPr lang="zh-CN" altLang="zh-CN" kern="100">
                <a:ea typeface="黑体" panose="02010609060101010101" pitchFamily="2" charset="-122"/>
                <a:cs typeface="Times New Roman" panose="02020603050405020304"/>
              </a:rPr>
              <a:t>史料二</a:t>
            </a:r>
            <a:r>
              <a:rPr lang="zh-CN" altLang="zh-CN" kern="100">
                <a:ea typeface="楷体_GB2312"/>
                <a:cs typeface="Times New Roman" panose="02020603050405020304"/>
              </a:rPr>
              <a:t>　二战后，英国艾德礼工党政府为稳定政治和经济，先后实施了</a:t>
            </a:r>
            <a:r>
              <a:rPr lang="en-US" altLang="zh-CN" kern="100">
                <a:ea typeface="楷体_GB2312"/>
                <a:cs typeface="Courier New" panose="02070309020205020404"/>
              </a:rPr>
              <a:t>8</a:t>
            </a:r>
            <a:r>
              <a:rPr lang="zh-CN" altLang="zh-CN" kern="100">
                <a:ea typeface="楷体_GB2312"/>
                <a:cs typeface="Times New Roman" panose="02020603050405020304"/>
              </a:rPr>
              <a:t>个国有化法案，把英格兰银行、煤炭工业、国内运输业、电力工业和钢铁工业等国有化。至</a:t>
            </a:r>
            <a:r>
              <a:rPr lang="en-US" altLang="zh-CN" kern="100">
                <a:ea typeface="楷体_GB2312"/>
                <a:cs typeface="Courier New" panose="02070309020205020404"/>
              </a:rPr>
              <a:t>1951</a:t>
            </a:r>
            <a:r>
              <a:rPr lang="zh-CN" altLang="zh-CN" kern="100">
                <a:ea typeface="楷体_GB2312"/>
                <a:cs typeface="Times New Roman" panose="02020603050405020304"/>
              </a:rPr>
              <a:t>年，国有化工矿企业约占全国总数的</a:t>
            </a:r>
            <a:r>
              <a:rPr lang="en-US" altLang="zh-CN" kern="100">
                <a:ea typeface="楷体_GB2312"/>
                <a:cs typeface="Courier New" panose="02070309020205020404"/>
              </a:rPr>
              <a:t>20%</a:t>
            </a:r>
            <a:r>
              <a:rPr lang="zh-CN" altLang="zh-CN" kern="100">
                <a:ea typeface="楷体_GB2312"/>
                <a:cs typeface="Times New Roman" panose="02020603050405020304"/>
              </a:rPr>
              <a:t>，约有</a:t>
            </a:r>
            <a:r>
              <a:rPr lang="en-US" altLang="zh-CN" kern="100">
                <a:ea typeface="楷体_GB2312"/>
                <a:cs typeface="Courier New" panose="02070309020205020404"/>
              </a:rPr>
              <a:t>200</a:t>
            </a:r>
            <a:r>
              <a:rPr lang="zh-CN" altLang="zh-CN" kern="100">
                <a:ea typeface="楷体_GB2312"/>
                <a:cs typeface="Times New Roman" panose="02020603050405020304"/>
              </a:rPr>
              <a:t>万人在其中就业。企业国有化的改革实施后，一般生产都有所发展。</a:t>
            </a:r>
            <a:endParaRPr lang="zh-CN" altLang="zh-CN" sz="1050" kern="100">
              <a:latin typeface="宋体" panose="02010600030101010101" pitchFamily="2" charset="-122"/>
              <a:cs typeface="Courier New" panose="02070309020205020404"/>
            </a:endParaRPr>
          </a:p>
          <a:p>
            <a:pPr indent="713740" algn="r">
              <a:tabLst>
                <a:tab pos="5600700"/>
                <a:tab pos="9867900"/>
              </a:tabLst>
            </a:pPr>
            <a:r>
              <a:rPr lang="en-US" altLang="zh-CN" kern="100">
                <a:ea typeface="楷体_GB2312"/>
                <a:cs typeface="Courier New" panose="02070309020205020404"/>
              </a:rPr>
              <a:t>——</a:t>
            </a:r>
            <a:r>
              <a:rPr lang="zh-CN" altLang="zh-CN" kern="100">
                <a:ea typeface="楷体_GB2312"/>
                <a:cs typeface="Times New Roman" panose="02020603050405020304"/>
              </a:rPr>
              <a:t>摘自《世界当代史》</a:t>
            </a:r>
            <a:endParaRPr lang="zh-CN" altLang="zh-CN" sz="1050" kern="100">
              <a:latin typeface="宋体" panose="02010600030101010101" pitchFamily="2" charset="-122"/>
              <a:cs typeface="Courier New" panose="02070309020205020404"/>
            </a:endParaRPr>
          </a:p>
          <a:p>
            <a:endParaRPr lang="zh-CN" altLang="en-US"/>
          </a:p>
        </p:txBody>
      </p:sp>
    </p:spTree>
  </p:cSld>
  <p:clrMapOvr>
    <a:masterClrMapping/>
  </p:clrMapOvr>
  <p:transition/>
  <p:timing/>
</p:sld>
</file>

<file path=ppt/slides/slide2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692696"/>
            <a:ext cx="11382863" cy="4851585"/>
          </a:xfrm>
        </p:spPr>
        <p:txBody>
          <a:bodyPr/>
          <a:lstStyle/>
          <a:p>
            <a:pPr indent="713740">
              <a:tabLst>
                <a:tab pos="5600700"/>
                <a:tab pos="9867900"/>
              </a:tabLst>
            </a:pPr>
            <a:endParaRPr lang="en-US" altLang="zh-CN" kern="100" smtClean="0">
              <a:ea typeface="黑体" panose="02010609060101010101" pitchFamily="2" charset="-122"/>
              <a:cs typeface="Times New Roman" panose="02020603050405020304"/>
            </a:endParaRPr>
          </a:p>
          <a:p>
            <a:pPr indent="713740">
              <a:tabLst>
                <a:tab pos="5600700"/>
                <a:tab pos="9867900"/>
              </a:tabLst>
            </a:pPr>
            <a:r>
              <a:rPr lang="zh-CN" altLang="zh-CN" kern="100" smtClean="0">
                <a:ea typeface="黑体" panose="02010609060101010101" pitchFamily="2" charset="-122"/>
                <a:cs typeface="Times New Roman" panose="02020603050405020304"/>
              </a:rPr>
              <a:t>探究</a:t>
            </a:r>
            <a:r>
              <a:rPr lang="en-US" altLang="zh-CN" kern="100">
                <a:ea typeface="黑体" panose="02010609060101010101" pitchFamily="2" charset="-122"/>
                <a:cs typeface="Courier New" panose="02070309020205020404"/>
              </a:rPr>
              <a:t>1</a:t>
            </a:r>
            <a:r>
              <a:rPr lang="zh-CN" altLang="zh-CN" kern="100">
                <a:ea typeface="黑体" panose="02010609060101010101" pitchFamily="2" charset="-122"/>
                <a:cs typeface="Times New Roman" panose="02020603050405020304"/>
              </a:rPr>
              <a:t>：</a:t>
            </a:r>
            <a:r>
              <a:rPr lang="zh-CN" altLang="zh-CN" kern="100">
                <a:cs typeface="Times New Roman" panose="02020603050405020304"/>
              </a:rPr>
              <a:t>根据史料一、二，指出美英两国为恢复和发展经济采取的各自策略与共同经验。</a:t>
            </a:r>
            <a:endParaRPr lang="zh-CN" altLang="zh-CN" sz="1050" kern="100">
              <a:latin typeface="宋体" panose="02010600030101010101" pitchFamily="2" charset="-122"/>
              <a:cs typeface="Courier New" panose="02070309020205020404"/>
            </a:endParaRPr>
          </a:p>
          <a:p>
            <a:pPr indent="713740">
              <a:tabLst>
                <a:tab pos="5600700"/>
                <a:tab pos="9867900"/>
              </a:tabLst>
            </a:pPr>
            <a:r>
              <a:rPr lang="zh-CN" altLang="zh-CN" kern="100">
                <a:solidFill>
                  <a:srgbClr val="FF00FF"/>
                </a:solidFill>
                <a:ea typeface="黑体" panose="02010609060101010101" pitchFamily="2" charset="-122"/>
                <a:cs typeface="Times New Roman" panose="02020603050405020304"/>
              </a:rPr>
              <a:t>提示</a:t>
            </a:r>
            <a:r>
              <a:rPr lang="en-US" altLang="zh-CN" kern="100">
                <a:solidFill>
                  <a:srgbClr val="FF00FF"/>
                </a:solidFill>
                <a:ea typeface="黑体" panose="02010609060101010101" pitchFamily="2" charset="-122"/>
                <a:cs typeface="Courier New" panose="02070309020205020404"/>
              </a:rPr>
              <a:t>1</a:t>
            </a:r>
            <a:r>
              <a:rPr lang="zh-CN" altLang="zh-CN" kern="100">
                <a:solidFill>
                  <a:srgbClr val="FF00FF"/>
                </a:solidFill>
                <a:ea typeface="黑体" panose="02010609060101010101" pitchFamily="2" charset="-122"/>
                <a:cs typeface="Times New Roman" panose="02020603050405020304"/>
              </a:rPr>
              <a:t>：</a:t>
            </a:r>
            <a:r>
              <a:rPr lang="zh-CN" altLang="zh-CN" kern="100">
                <a:ea typeface="仿宋_GB2312"/>
                <a:cs typeface="Times New Roman" panose="02020603050405020304"/>
              </a:rPr>
              <a:t>策略：美国：通过政府直接投资的方式拉动国内市场；通过国家财政补贴的方式大力扩张国外市场。英国：实行国有化，建立国营经济。</a:t>
            </a:r>
            <a:endParaRPr lang="zh-CN" altLang="zh-CN" sz="1050" kern="100">
              <a:latin typeface="宋体" panose="02010600030101010101" pitchFamily="2" charset="-122"/>
              <a:cs typeface="Courier New" panose="02070309020205020404"/>
            </a:endParaRPr>
          </a:p>
          <a:p>
            <a:pPr indent="713740">
              <a:tabLst>
                <a:tab pos="5600700"/>
                <a:tab pos="9867900"/>
              </a:tabLst>
            </a:pPr>
            <a:r>
              <a:rPr lang="zh-CN" altLang="zh-CN" kern="100">
                <a:ea typeface="仿宋_GB2312"/>
                <a:cs typeface="Times New Roman" panose="02020603050405020304"/>
              </a:rPr>
              <a:t>经验：都利用国家政权对经济进行大规模干预。</a:t>
            </a:r>
            <a:endParaRPr lang="zh-CN" altLang="zh-CN" sz="1050" kern="100">
              <a:latin typeface="宋体" panose="02010600030101010101" pitchFamily="2" charset="-122"/>
              <a:cs typeface="Courier New" panose="02070309020205020404"/>
            </a:endParaRPr>
          </a:p>
          <a:p>
            <a:endParaRPr lang="zh-CN" altLang="en-U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linds(horizontal)">
                                      <p:cBhvr>
                                        <p:cTn id="7" dur="500"/>
                                        <p:tgtEl>
                                          <p:spTgt spid="3">
                                            <p:txEl>
                                              <p:pRg st="2" end="2"/>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blinds(horizontal)">
                                      <p:cBhvr>
                                        <p:cTn id="10"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692696"/>
            <a:ext cx="11382863" cy="5431295"/>
          </a:xfrm>
        </p:spPr>
        <p:txBody>
          <a:bodyPr/>
          <a:lstStyle/>
          <a:p>
            <a:pPr indent="713740">
              <a:tabLst>
                <a:tab pos="5600700"/>
                <a:tab pos="9867900"/>
              </a:tabLst>
            </a:pPr>
            <a:r>
              <a:rPr lang="zh-CN" altLang="zh-CN" kern="100">
                <a:ea typeface="黑体" panose="02010609060101010101" pitchFamily="2" charset="-122"/>
                <a:cs typeface="Times New Roman" panose="02020603050405020304"/>
              </a:rPr>
              <a:t>史料三</a:t>
            </a:r>
            <a:r>
              <a:rPr lang="zh-CN" altLang="zh-CN" kern="100">
                <a:ea typeface="楷体_GB2312"/>
                <a:cs typeface="Times New Roman" panose="02020603050405020304"/>
              </a:rPr>
              <a:t>　</a:t>
            </a:r>
            <a:r>
              <a:rPr lang="en-US" altLang="zh-CN" kern="100">
                <a:ea typeface="楷体_GB2312"/>
                <a:cs typeface="Courier New" panose="02070309020205020404"/>
              </a:rPr>
              <a:t>20</a:t>
            </a:r>
            <a:r>
              <a:rPr lang="zh-CN" altLang="zh-CN" kern="100">
                <a:ea typeface="楷体_GB2312"/>
                <a:cs typeface="Times New Roman" panose="02020603050405020304"/>
              </a:rPr>
              <a:t>世纪</a:t>
            </a:r>
            <a:r>
              <a:rPr lang="en-US" altLang="zh-CN" kern="100">
                <a:ea typeface="楷体_GB2312"/>
                <a:cs typeface="Courier New" panose="02070309020205020404"/>
              </a:rPr>
              <a:t>70</a:t>
            </a:r>
            <a:r>
              <a:rPr lang="zh-CN" altLang="zh-CN" kern="100">
                <a:ea typeface="楷体_GB2312"/>
                <a:cs typeface="Times New Roman" panose="02020603050405020304"/>
              </a:rPr>
              <a:t>年代，面对经济</a:t>
            </a:r>
            <a:r>
              <a:rPr lang="en-US" altLang="zh-CN" kern="100">
                <a:latin typeface="宋体" panose="02010600030101010101" pitchFamily="2" charset="-122"/>
                <a:cs typeface="Times New Roman" panose="02020603050405020304"/>
              </a:rPr>
              <a:t>“</a:t>
            </a:r>
            <a:r>
              <a:rPr lang="zh-CN" altLang="zh-CN" kern="100">
                <a:ea typeface="楷体_GB2312"/>
                <a:cs typeface="Times New Roman" panose="02020603050405020304"/>
              </a:rPr>
              <a:t>滞胀</a:t>
            </a:r>
            <a:r>
              <a:rPr lang="en-US" altLang="zh-CN" kern="100">
                <a:latin typeface="宋体" panose="02010600030101010101" pitchFamily="2" charset="-122"/>
                <a:cs typeface="Times New Roman" panose="02020603050405020304"/>
              </a:rPr>
              <a:t>”</a:t>
            </a:r>
            <a:r>
              <a:rPr lang="en-US" altLang="zh-CN" kern="100">
                <a:ea typeface="楷体_GB2312"/>
                <a:cs typeface="Courier New" panose="02070309020205020404"/>
              </a:rPr>
              <a:t> </a:t>
            </a:r>
            <a:r>
              <a:rPr lang="zh-CN" altLang="zh-CN" kern="100">
                <a:ea typeface="楷体_GB2312"/>
                <a:cs typeface="Times New Roman" panose="02020603050405020304"/>
              </a:rPr>
              <a:t>，英国曾采取以下措施处理经济问题：把</a:t>
            </a:r>
            <a:r>
              <a:rPr lang="en-US" altLang="zh-CN" kern="100">
                <a:ea typeface="楷体_GB2312"/>
                <a:cs typeface="Courier New" panose="02070309020205020404"/>
              </a:rPr>
              <a:t>40%</a:t>
            </a:r>
            <a:r>
              <a:rPr lang="zh-CN" altLang="zh-CN" kern="100">
                <a:ea typeface="楷体_GB2312"/>
                <a:cs typeface="Times New Roman" panose="02020603050405020304"/>
              </a:rPr>
              <a:t>的国有企业出售给私人，削减住房、医疗、失业等各种福利开支，减少税收，提高利率。</a:t>
            </a:r>
            <a:endParaRPr lang="zh-CN" altLang="zh-CN" sz="1050" kern="100">
              <a:latin typeface="宋体" panose="02010600030101010101" pitchFamily="2" charset="-122"/>
              <a:cs typeface="Courier New" panose="02070309020205020404"/>
            </a:endParaRPr>
          </a:p>
          <a:p>
            <a:pPr indent="713740" algn="r">
              <a:tabLst>
                <a:tab pos="5600700"/>
                <a:tab pos="9867900"/>
              </a:tabLst>
            </a:pPr>
            <a:r>
              <a:rPr lang="en-US" altLang="zh-CN" kern="100">
                <a:ea typeface="楷体_GB2312"/>
                <a:cs typeface="Courier New" panose="02070309020205020404"/>
              </a:rPr>
              <a:t>——</a:t>
            </a:r>
            <a:r>
              <a:rPr lang="zh-CN" altLang="zh-CN" kern="100">
                <a:ea typeface="楷体_GB2312"/>
                <a:cs typeface="Times New Roman" panose="02020603050405020304"/>
              </a:rPr>
              <a:t>《世界通史》</a:t>
            </a:r>
            <a:endParaRPr lang="zh-CN" altLang="zh-CN" sz="1050" kern="100">
              <a:latin typeface="宋体" panose="02010600030101010101" pitchFamily="2" charset="-122"/>
              <a:cs typeface="Courier New" panose="02070309020205020404"/>
            </a:endParaRPr>
          </a:p>
          <a:p>
            <a:pPr indent="713740">
              <a:tabLst>
                <a:tab pos="5600700"/>
                <a:tab pos="9867900"/>
              </a:tabLst>
            </a:pPr>
            <a:r>
              <a:rPr lang="zh-CN" altLang="zh-CN" kern="100">
                <a:ea typeface="黑体" panose="02010609060101010101" pitchFamily="2" charset="-122"/>
                <a:cs typeface="Times New Roman" panose="02020603050405020304"/>
              </a:rPr>
              <a:t>探究</a:t>
            </a:r>
            <a:r>
              <a:rPr lang="en-US" altLang="zh-CN" kern="100">
                <a:ea typeface="黑体" panose="02010609060101010101" pitchFamily="2" charset="-122"/>
                <a:cs typeface="Courier New" panose="02070309020205020404"/>
              </a:rPr>
              <a:t>2</a:t>
            </a:r>
            <a:r>
              <a:rPr lang="zh-CN" altLang="zh-CN" kern="100">
                <a:ea typeface="黑体" panose="02010609060101010101" pitchFamily="2" charset="-122"/>
                <a:cs typeface="Times New Roman" panose="02020603050405020304"/>
              </a:rPr>
              <a:t>：</a:t>
            </a:r>
            <a:r>
              <a:rPr lang="zh-CN" altLang="zh-CN" kern="100">
                <a:cs typeface="Times New Roman" panose="02020603050405020304"/>
              </a:rPr>
              <a:t>据史料三，分析英国</a:t>
            </a:r>
            <a:r>
              <a:rPr lang="en-US" altLang="zh-CN" kern="100">
                <a:cs typeface="Courier New" panose="02070309020205020404"/>
              </a:rPr>
              <a:t>20</a:t>
            </a:r>
            <a:r>
              <a:rPr lang="zh-CN" altLang="zh-CN" kern="100">
                <a:cs typeface="Times New Roman" panose="02020603050405020304"/>
              </a:rPr>
              <a:t>世纪</a:t>
            </a:r>
            <a:r>
              <a:rPr lang="en-US" altLang="zh-CN" kern="100">
                <a:cs typeface="Courier New" panose="02070309020205020404"/>
              </a:rPr>
              <a:t>70</a:t>
            </a:r>
            <a:r>
              <a:rPr lang="zh-CN" altLang="zh-CN" kern="100">
                <a:cs typeface="Times New Roman" panose="02020603050405020304"/>
              </a:rPr>
              <a:t>年代经济政策是怎样调整的？其主要原因是什么？</a:t>
            </a:r>
            <a:endParaRPr lang="zh-CN" altLang="zh-CN" sz="1050" kern="100">
              <a:latin typeface="宋体" panose="02010600030101010101" pitchFamily="2" charset="-122"/>
              <a:cs typeface="Courier New" panose="02070309020205020404"/>
            </a:endParaRPr>
          </a:p>
          <a:p>
            <a:pPr indent="713740">
              <a:tabLst>
                <a:tab pos="5600700"/>
                <a:tab pos="9867900"/>
              </a:tabLst>
            </a:pPr>
            <a:r>
              <a:rPr lang="zh-CN" altLang="zh-CN" kern="100">
                <a:solidFill>
                  <a:srgbClr val="FF00FF"/>
                </a:solidFill>
                <a:ea typeface="黑体" panose="02010609060101010101" pitchFamily="2" charset="-122"/>
                <a:cs typeface="Times New Roman" panose="02020603050405020304"/>
              </a:rPr>
              <a:t>提示</a:t>
            </a:r>
            <a:r>
              <a:rPr lang="en-US" altLang="zh-CN" kern="100">
                <a:solidFill>
                  <a:srgbClr val="FF00FF"/>
                </a:solidFill>
                <a:ea typeface="黑体" panose="02010609060101010101" pitchFamily="2" charset="-122"/>
                <a:cs typeface="Courier New" panose="02070309020205020404"/>
              </a:rPr>
              <a:t>2</a:t>
            </a:r>
            <a:r>
              <a:rPr lang="zh-CN" altLang="zh-CN" kern="100">
                <a:solidFill>
                  <a:srgbClr val="FF00FF"/>
                </a:solidFill>
                <a:ea typeface="黑体" panose="02010609060101010101" pitchFamily="2" charset="-122"/>
                <a:cs typeface="Times New Roman" panose="02020603050405020304"/>
              </a:rPr>
              <a:t>：</a:t>
            </a:r>
            <a:r>
              <a:rPr lang="zh-CN" altLang="zh-CN" kern="100">
                <a:ea typeface="仿宋_GB2312"/>
                <a:cs typeface="Times New Roman" panose="02020603050405020304"/>
              </a:rPr>
              <a:t>调整：减少对经济的干预，以发挥市场在经济发展中的调节作用。</a:t>
            </a:r>
            <a:endParaRPr lang="zh-CN" altLang="zh-CN" sz="1050" kern="100">
              <a:latin typeface="宋体" panose="02010600030101010101" pitchFamily="2" charset="-122"/>
              <a:cs typeface="Courier New" panose="02070309020205020404"/>
            </a:endParaRPr>
          </a:p>
          <a:p>
            <a:pPr indent="713740">
              <a:tabLst>
                <a:tab pos="5600700"/>
                <a:tab pos="9867900"/>
              </a:tabLst>
            </a:pPr>
            <a:r>
              <a:rPr lang="zh-CN" altLang="zh-CN" kern="100">
                <a:ea typeface="仿宋_GB2312"/>
                <a:cs typeface="Times New Roman" panose="02020603050405020304"/>
              </a:rPr>
              <a:t>原因：资本主义国家出现</a:t>
            </a:r>
            <a:r>
              <a:rPr lang="en-US" altLang="zh-CN" kern="100">
                <a:latin typeface="宋体" panose="02010600030101010101" pitchFamily="2" charset="-122"/>
                <a:cs typeface="Times New Roman" panose="02020603050405020304"/>
              </a:rPr>
              <a:t>“</a:t>
            </a:r>
            <a:r>
              <a:rPr lang="zh-CN" altLang="zh-CN" kern="100">
                <a:ea typeface="仿宋_GB2312"/>
                <a:cs typeface="Times New Roman" panose="02020603050405020304"/>
              </a:rPr>
              <a:t>滞胀</a:t>
            </a:r>
            <a:r>
              <a:rPr lang="en-US" altLang="zh-CN" kern="100">
                <a:latin typeface="宋体" panose="02010600030101010101" pitchFamily="2" charset="-122"/>
                <a:cs typeface="Times New Roman" panose="02020603050405020304"/>
              </a:rPr>
              <a:t>”</a:t>
            </a:r>
            <a:r>
              <a:rPr lang="zh-CN" altLang="zh-CN" kern="100">
                <a:ea typeface="仿宋_GB2312"/>
                <a:cs typeface="Times New Roman" panose="02020603050405020304"/>
              </a:rPr>
              <a:t>现象</a:t>
            </a:r>
            <a:r>
              <a:rPr lang="zh-CN" altLang="zh-CN" kern="100" smtClean="0">
                <a:ea typeface="仿宋_GB2312"/>
                <a:cs typeface="Times New Roman" panose="02020603050405020304"/>
              </a:rPr>
              <a:t>。</a:t>
            </a:r>
            <a:endParaRPr lang="zh-CN" altLang="zh-CN" sz="1050" kern="100">
              <a:latin typeface="宋体" panose="02010600030101010101" pitchFamily="2" charset="-122"/>
              <a:cs typeface="Courier New" panose="02070309020205020404"/>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blinds(horizontal)">
                                      <p:cBhvr>
                                        <p:cTn id="7" dur="500"/>
                                        <p:tgtEl>
                                          <p:spTgt spid="3">
                                            <p:txEl>
                                              <p:pRg st="3" end="3"/>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blinds(horizontal)">
                                      <p:cBhvr>
                                        <p:cTn id="10"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692696"/>
            <a:ext cx="11382863" cy="1232132"/>
          </a:xfrm>
        </p:spPr>
        <p:txBody>
          <a:bodyPr/>
          <a:lstStyle/>
          <a:p>
            <a:pPr indent="713740">
              <a:tabLst>
                <a:tab pos="5600700"/>
                <a:tab pos="9867900"/>
              </a:tabLst>
            </a:pPr>
            <a:r>
              <a:rPr lang="zh-CN" altLang="zh-CN" kern="100">
                <a:ea typeface="黑体" panose="02010609060101010101" pitchFamily="2" charset="-122"/>
                <a:cs typeface="Times New Roman" panose="02020603050405020304"/>
              </a:rPr>
              <a:t>史料四</a:t>
            </a:r>
            <a:r>
              <a:rPr lang="zh-CN" altLang="zh-CN" kern="100">
                <a:ea typeface="楷体_GB2312"/>
                <a:cs typeface="Times New Roman" panose="02020603050405020304"/>
              </a:rPr>
              <a:t>　</a:t>
            </a:r>
            <a:r>
              <a:rPr lang="en-US" altLang="zh-CN" kern="100">
                <a:ea typeface="楷体_GB2312"/>
                <a:cs typeface="Courier New" panose="02070309020205020404"/>
              </a:rPr>
              <a:t>20</a:t>
            </a:r>
            <a:r>
              <a:rPr lang="zh-CN" altLang="zh-CN" kern="100">
                <a:ea typeface="楷体_GB2312"/>
                <a:cs typeface="Times New Roman" panose="02020603050405020304"/>
              </a:rPr>
              <a:t>世纪</a:t>
            </a:r>
            <a:r>
              <a:rPr lang="en-US" altLang="zh-CN" kern="100">
                <a:ea typeface="楷体_GB2312"/>
                <a:cs typeface="Courier New" panose="02070309020205020404"/>
              </a:rPr>
              <a:t>40</a:t>
            </a:r>
            <a:r>
              <a:rPr lang="zh-CN" altLang="zh-CN" kern="100">
                <a:ea typeface="楷体_GB2312"/>
                <a:cs typeface="Times New Roman" panose="02020603050405020304"/>
              </a:rPr>
              <a:t>年代以来各国出现的科技成果</a:t>
            </a:r>
            <a:endParaRPr lang="zh-CN" altLang="zh-CN" sz="1050" kern="100">
              <a:latin typeface="宋体" panose="02010600030101010101" pitchFamily="2" charset="-122"/>
              <a:cs typeface="Courier New" panose="02070309020205020404"/>
            </a:endParaRPr>
          </a:p>
          <a:p>
            <a:endParaRPr lang="zh-CN" altLang="en-US"/>
          </a:p>
        </p:txBody>
      </p:sp>
      <p:graphicFrame>
        <p:nvGraphicFramePr>
          <p:cNvPr id="2" name="表格 1"/>
          <p:cNvGraphicFramePr>
            <a:graphicFrameLocks noGrp="1"/>
          </p:cNvGraphicFramePr>
          <p:nvPr/>
        </p:nvGraphicFramePr>
        <p:xfrm>
          <a:off x="853599" y="1772253"/>
          <a:ext cx="10483215" cy="4181856"/>
        </p:xfrm>
        <a:graphic>
          <a:graphicData uri="http://schemas.openxmlformats.org/drawingml/2006/table">
            <a:tbl>
              <a:tblPr/>
              <a:tblGrid>
                <a:gridCol w="1652270"/>
                <a:gridCol w="1652270"/>
                <a:gridCol w="7178675"/>
              </a:tblGrid>
              <a:tr h="0">
                <a:tc>
                  <a:txBody>
                    <a:bodyPr vert="horz" wrap="square"/>
                    <a:lstStyle/>
                    <a:p>
                      <a:pPr algn="ctr">
                        <a:lnSpc>
                          <a:spcPct val="140000"/>
                        </a:lnSpc>
                        <a:spcAft>
                          <a:spcPct val="0"/>
                        </a:spcAft>
                        <a:tabLst>
                          <a:tab pos="5600700"/>
                          <a:tab pos="9867900"/>
                        </a:tabLst>
                      </a:pPr>
                      <a:r>
                        <a:rPr lang="zh-CN" sz="2800" b="1" kern="100">
                          <a:effectLst/>
                          <a:latin typeface="Times New Roman"/>
                          <a:ea typeface="楷体_GB2312"/>
                          <a:cs typeface="Times New Roman" panose="02020603050405020304"/>
                        </a:rPr>
                        <a:t>时间</a:t>
                      </a:r>
                      <a:endParaRPr lang="zh-CN" sz="1050" kern="100">
                        <a:effectLst/>
                        <a:latin typeface="宋体" panose="02010600030101010101" pitchFamily="2" charset="-122"/>
                        <a:ea typeface="Times New Roman" panose="02020603050405020304"/>
                        <a:cs typeface="Courier New" panose="020703090202050204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lnSpc>
                          <a:spcPct val="140000"/>
                        </a:lnSpc>
                        <a:spcAft>
                          <a:spcPct val="0"/>
                        </a:spcAft>
                        <a:tabLst>
                          <a:tab pos="5600700"/>
                          <a:tab pos="9867900"/>
                        </a:tabLst>
                      </a:pPr>
                      <a:r>
                        <a:rPr lang="zh-CN" sz="2800" b="1" kern="100">
                          <a:effectLst/>
                          <a:latin typeface="Times New Roman"/>
                          <a:ea typeface="楷体_GB2312"/>
                          <a:cs typeface="Times New Roman" panose="02020603050405020304"/>
                        </a:rPr>
                        <a:t>国家</a:t>
                      </a:r>
                      <a:endParaRPr lang="zh-CN" sz="1050" kern="100">
                        <a:effectLst/>
                        <a:latin typeface="宋体" panose="02010600030101010101" pitchFamily="2" charset="-122"/>
                        <a:ea typeface="Times New Roman" panose="02020603050405020304"/>
                        <a:cs typeface="Courier New" panose="020703090202050204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lnSpc>
                          <a:spcPct val="140000"/>
                        </a:lnSpc>
                        <a:spcAft>
                          <a:spcPct val="0"/>
                        </a:spcAft>
                        <a:tabLst>
                          <a:tab pos="5600700"/>
                          <a:tab pos="9867900"/>
                        </a:tabLst>
                      </a:pPr>
                      <a:r>
                        <a:rPr lang="zh-CN" sz="2800" b="1" kern="100">
                          <a:effectLst/>
                          <a:latin typeface="Times New Roman"/>
                          <a:ea typeface="楷体_GB2312"/>
                          <a:cs typeface="Times New Roman" panose="02020603050405020304"/>
                        </a:rPr>
                        <a:t>科技成果</a:t>
                      </a:r>
                      <a:endParaRPr lang="zh-CN" sz="1050" kern="100">
                        <a:effectLst/>
                        <a:latin typeface="宋体" panose="02010600030101010101" pitchFamily="2" charset="-122"/>
                        <a:ea typeface="Times New Roman" panose="02020603050405020304"/>
                        <a:cs typeface="Courier New" panose="020703090202050204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vert="horz" wrap="square"/>
                    <a:lstStyle/>
                    <a:p>
                      <a:pPr algn="ctr">
                        <a:lnSpc>
                          <a:spcPct val="140000"/>
                        </a:lnSpc>
                        <a:spcAft>
                          <a:spcPct val="0"/>
                        </a:spcAft>
                        <a:tabLst>
                          <a:tab pos="5600700"/>
                          <a:tab pos="9867900"/>
                        </a:tabLst>
                      </a:pPr>
                      <a:r>
                        <a:rPr lang="en-US" sz="2800" b="1" kern="100">
                          <a:effectLst/>
                          <a:latin typeface="Times New Roman"/>
                          <a:ea typeface="楷体_GB2312"/>
                          <a:cs typeface="Courier New" panose="02070309020205020404"/>
                        </a:rPr>
                        <a:t>1945</a:t>
                      </a:r>
                      <a:endParaRPr lang="zh-CN" sz="1050" kern="100">
                        <a:effectLst/>
                        <a:latin typeface="宋体" panose="02010600030101010101" pitchFamily="2" charset="-122"/>
                        <a:ea typeface="Times New Roman" panose="02020603050405020304"/>
                        <a:cs typeface="Courier New" panose="020703090202050204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lnSpc>
                          <a:spcPct val="140000"/>
                        </a:lnSpc>
                        <a:spcAft>
                          <a:spcPct val="0"/>
                        </a:spcAft>
                        <a:tabLst>
                          <a:tab pos="5600700"/>
                          <a:tab pos="9867900"/>
                        </a:tabLst>
                      </a:pPr>
                      <a:r>
                        <a:rPr lang="zh-CN" sz="2800" b="1" kern="100">
                          <a:effectLst/>
                          <a:latin typeface="Times New Roman"/>
                          <a:ea typeface="楷体_GB2312"/>
                          <a:cs typeface="Times New Roman" panose="02020603050405020304"/>
                        </a:rPr>
                        <a:t>美国</a:t>
                      </a:r>
                      <a:endParaRPr lang="zh-CN" sz="1050" kern="100">
                        <a:effectLst/>
                        <a:latin typeface="宋体" panose="02010600030101010101" pitchFamily="2" charset="-122"/>
                        <a:ea typeface="Times New Roman" panose="02020603050405020304"/>
                        <a:cs typeface="Courier New" panose="020703090202050204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lnSpc>
                          <a:spcPct val="140000"/>
                        </a:lnSpc>
                        <a:spcAft>
                          <a:spcPct val="0"/>
                        </a:spcAft>
                        <a:tabLst>
                          <a:tab pos="5600700"/>
                          <a:tab pos="9867900"/>
                        </a:tabLst>
                      </a:pPr>
                      <a:r>
                        <a:rPr lang="zh-CN" sz="2800" b="1" kern="100">
                          <a:effectLst/>
                          <a:latin typeface="Times New Roman"/>
                          <a:ea typeface="楷体_GB2312"/>
                          <a:cs typeface="Times New Roman" panose="02020603050405020304"/>
                        </a:rPr>
                        <a:t>原子弹爆炸</a:t>
                      </a:r>
                      <a:endParaRPr lang="zh-CN" sz="1050" kern="100">
                        <a:effectLst/>
                        <a:latin typeface="宋体" panose="02010600030101010101" pitchFamily="2" charset="-122"/>
                        <a:ea typeface="Times New Roman" panose="02020603050405020304"/>
                        <a:cs typeface="Courier New" panose="020703090202050204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51130">
                <a:tc>
                  <a:txBody>
                    <a:bodyPr vert="horz" wrap="square"/>
                    <a:lstStyle/>
                    <a:p>
                      <a:pPr algn="ctr">
                        <a:lnSpc>
                          <a:spcPct val="140000"/>
                        </a:lnSpc>
                        <a:spcAft>
                          <a:spcPct val="0"/>
                        </a:spcAft>
                        <a:tabLst>
                          <a:tab pos="5600700"/>
                          <a:tab pos="9867900"/>
                        </a:tabLst>
                      </a:pPr>
                      <a:r>
                        <a:rPr lang="en-US" sz="2800" b="1" kern="100">
                          <a:effectLst/>
                          <a:latin typeface="Times New Roman"/>
                          <a:ea typeface="楷体_GB2312"/>
                          <a:cs typeface="Courier New" panose="02070309020205020404"/>
                        </a:rPr>
                        <a:t>1946</a:t>
                      </a:r>
                      <a:endParaRPr lang="zh-CN" sz="1050" kern="100">
                        <a:effectLst/>
                        <a:latin typeface="宋体" panose="02010600030101010101" pitchFamily="2" charset="-122"/>
                        <a:ea typeface="Times New Roman" panose="02020603050405020304"/>
                        <a:cs typeface="Courier New" panose="020703090202050204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lnSpc>
                          <a:spcPct val="140000"/>
                        </a:lnSpc>
                        <a:spcAft>
                          <a:spcPct val="0"/>
                        </a:spcAft>
                        <a:tabLst>
                          <a:tab pos="5600700"/>
                          <a:tab pos="9867900"/>
                        </a:tabLst>
                      </a:pPr>
                      <a:r>
                        <a:rPr lang="zh-CN" sz="2800" b="1" kern="100">
                          <a:effectLst/>
                          <a:latin typeface="Times New Roman"/>
                          <a:ea typeface="楷体_GB2312"/>
                          <a:cs typeface="Times New Roman" panose="02020603050405020304"/>
                        </a:rPr>
                        <a:t>美国</a:t>
                      </a:r>
                      <a:endParaRPr lang="zh-CN" sz="1050" kern="100">
                        <a:effectLst/>
                        <a:latin typeface="宋体" panose="02010600030101010101" pitchFamily="2" charset="-122"/>
                        <a:ea typeface="Times New Roman" panose="02020603050405020304"/>
                        <a:cs typeface="Courier New" panose="020703090202050204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lnSpc>
                          <a:spcPct val="140000"/>
                        </a:lnSpc>
                        <a:spcAft>
                          <a:spcPct val="0"/>
                        </a:spcAft>
                        <a:tabLst>
                          <a:tab pos="5600700"/>
                          <a:tab pos="9867900"/>
                        </a:tabLst>
                      </a:pPr>
                      <a:r>
                        <a:rPr lang="zh-CN" sz="2800" b="1" kern="100">
                          <a:effectLst/>
                          <a:latin typeface="Times New Roman"/>
                          <a:ea typeface="楷体_GB2312"/>
                          <a:cs typeface="Times New Roman" panose="02020603050405020304"/>
                        </a:rPr>
                        <a:t>电子计算机诞生</a:t>
                      </a:r>
                      <a:endParaRPr lang="zh-CN" sz="1050" kern="100">
                        <a:effectLst/>
                        <a:latin typeface="宋体" panose="02010600030101010101" pitchFamily="2" charset="-122"/>
                        <a:ea typeface="Times New Roman" panose="02020603050405020304"/>
                        <a:cs typeface="Courier New" panose="020703090202050204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54940">
                <a:tc>
                  <a:txBody>
                    <a:bodyPr vert="horz" wrap="square"/>
                    <a:lstStyle/>
                    <a:p>
                      <a:pPr algn="ctr">
                        <a:lnSpc>
                          <a:spcPct val="140000"/>
                        </a:lnSpc>
                        <a:spcAft>
                          <a:spcPct val="0"/>
                        </a:spcAft>
                        <a:tabLst>
                          <a:tab pos="5600700"/>
                          <a:tab pos="9867900"/>
                        </a:tabLst>
                      </a:pPr>
                      <a:r>
                        <a:rPr lang="en-US" sz="2800" b="1" kern="100">
                          <a:effectLst/>
                          <a:latin typeface="Times New Roman"/>
                          <a:ea typeface="楷体_GB2312"/>
                          <a:cs typeface="Courier New" panose="02070309020205020404"/>
                        </a:rPr>
                        <a:t>1954</a:t>
                      </a:r>
                      <a:endParaRPr lang="zh-CN" sz="1050" kern="100">
                        <a:effectLst/>
                        <a:latin typeface="宋体" panose="02010600030101010101" pitchFamily="2" charset="-122"/>
                        <a:ea typeface="Times New Roman" panose="02020603050405020304"/>
                        <a:cs typeface="Courier New" panose="020703090202050204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lnSpc>
                          <a:spcPct val="140000"/>
                        </a:lnSpc>
                        <a:spcAft>
                          <a:spcPct val="0"/>
                        </a:spcAft>
                        <a:tabLst>
                          <a:tab pos="5600700"/>
                          <a:tab pos="9867900"/>
                        </a:tabLst>
                      </a:pPr>
                      <a:r>
                        <a:rPr lang="zh-CN" sz="2800" b="1" kern="100">
                          <a:effectLst/>
                          <a:latin typeface="Times New Roman"/>
                          <a:ea typeface="楷体_GB2312"/>
                          <a:cs typeface="Times New Roman" panose="02020603050405020304"/>
                        </a:rPr>
                        <a:t>苏联</a:t>
                      </a:r>
                      <a:endParaRPr lang="zh-CN" sz="1050" kern="100">
                        <a:effectLst/>
                        <a:latin typeface="宋体" panose="02010600030101010101" pitchFamily="2" charset="-122"/>
                        <a:ea typeface="Times New Roman" panose="02020603050405020304"/>
                        <a:cs typeface="Courier New" panose="020703090202050204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lnSpc>
                          <a:spcPct val="140000"/>
                        </a:lnSpc>
                        <a:spcAft>
                          <a:spcPct val="0"/>
                        </a:spcAft>
                        <a:tabLst>
                          <a:tab pos="5600700"/>
                          <a:tab pos="9867900"/>
                        </a:tabLst>
                      </a:pPr>
                      <a:r>
                        <a:rPr lang="zh-CN" sz="2800" b="1" kern="100">
                          <a:effectLst/>
                          <a:latin typeface="Times New Roman"/>
                          <a:ea typeface="楷体_GB2312"/>
                          <a:cs typeface="Times New Roman" panose="02020603050405020304"/>
                        </a:rPr>
                        <a:t>第一座核电站建成</a:t>
                      </a:r>
                      <a:endParaRPr lang="zh-CN" sz="1050" kern="100">
                        <a:effectLst/>
                        <a:latin typeface="宋体" panose="02010600030101010101" pitchFamily="2" charset="-122"/>
                        <a:ea typeface="Times New Roman" panose="02020603050405020304"/>
                        <a:cs typeface="Courier New" panose="020703090202050204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51130">
                <a:tc>
                  <a:txBody>
                    <a:bodyPr vert="horz" wrap="square"/>
                    <a:lstStyle/>
                    <a:p>
                      <a:pPr algn="ctr">
                        <a:lnSpc>
                          <a:spcPct val="140000"/>
                        </a:lnSpc>
                        <a:spcAft>
                          <a:spcPct val="0"/>
                        </a:spcAft>
                        <a:tabLst>
                          <a:tab pos="5600700"/>
                          <a:tab pos="9867900"/>
                        </a:tabLst>
                      </a:pPr>
                      <a:r>
                        <a:rPr lang="en-US" sz="2800" b="1" kern="100">
                          <a:effectLst/>
                          <a:latin typeface="Times New Roman"/>
                          <a:ea typeface="楷体_GB2312"/>
                          <a:cs typeface="Courier New" panose="02070309020205020404"/>
                        </a:rPr>
                        <a:t>1957</a:t>
                      </a:r>
                      <a:endParaRPr lang="zh-CN" sz="1050" kern="100">
                        <a:effectLst/>
                        <a:latin typeface="宋体" panose="02010600030101010101" pitchFamily="2" charset="-122"/>
                        <a:ea typeface="Times New Roman" panose="02020603050405020304"/>
                        <a:cs typeface="Courier New" panose="020703090202050204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lnSpc>
                          <a:spcPct val="140000"/>
                        </a:lnSpc>
                        <a:spcAft>
                          <a:spcPct val="0"/>
                        </a:spcAft>
                        <a:tabLst>
                          <a:tab pos="5600700"/>
                          <a:tab pos="9867900"/>
                        </a:tabLst>
                      </a:pPr>
                      <a:r>
                        <a:rPr lang="zh-CN" sz="2800" b="1" kern="100">
                          <a:effectLst/>
                          <a:latin typeface="Times New Roman"/>
                          <a:ea typeface="楷体_GB2312"/>
                          <a:cs typeface="Times New Roman" panose="02020603050405020304"/>
                        </a:rPr>
                        <a:t>苏联</a:t>
                      </a:r>
                      <a:endParaRPr lang="zh-CN" sz="1050" kern="100">
                        <a:effectLst/>
                        <a:latin typeface="宋体" panose="02010600030101010101" pitchFamily="2" charset="-122"/>
                        <a:ea typeface="Times New Roman" panose="02020603050405020304"/>
                        <a:cs typeface="Courier New" panose="020703090202050204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lnSpc>
                          <a:spcPct val="140000"/>
                        </a:lnSpc>
                        <a:spcAft>
                          <a:spcPct val="0"/>
                        </a:spcAft>
                        <a:tabLst>
                          <a:tab pos="5600700"/>
                          <a:tab pos="9867900"/>
                        </a:tabLst>
                      </a:pPr>
                      <a:r>
                        <a:rPr lang="zh-CN" sz="2800" b="1" kern="100">
                          <a:effectLst/>
                          <a:latin typeface="Times New Roman"/>
                          <a:ea typeface="楷体_GB2312"/>
                          <a:cs typeface="Times New Roman" panose="02020603050405020304"/>
                        </a:rPr>
                        <a:t>第一颗人造卫星上天</a:t>
                      </a:r>
                      <a:endParaRPr lang="zh-CN" sz="1050" kern="100">
                        <a:effectLst/>
                        <a:latin typeface="宋体" panose="02010600030101010101" pitchFamily="2" charset="-122"/>
                        <a:ea typeface="Times New Roman" panose="02020603050405020304"/>
                        <a:cs typeface="Courier New" panose="020703090202050204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51130">
                <a:tc>
                  <a:txBody>
                    <a:bodyPr vert="horz" wrap="square"/>
                    <a:lstStyle/>
                    <a:p>
                      <a:pPr algn="ctr">
                        <a:lnSpc>
                          <a:spcPct val="140000"/>
                        </a:lnSpc>
                        <a:spcAft>
                          <a:spcPct val="0"/>
                        </a:spcAft>
                        <a:tabLst>
                          <a:tab pos="5600700"/>
                          <a:tab pos="9867900"/>
                        </a:tabLst>
                      </a:pPr>
                      <a:r>
                        <a:rPr lang="en-US" sz="2800" b="1" kern="100">
                          <a:effectLst/>
                          <a:latin typeface="Times New Roman"/>
                          <a:ea typeface="楷体_GB2312"/>
                          <a:cs typeface="Courier New" panose="02070309020205020404"/>
                        </a:rPr>
                        <a:t>1964</a:t>
                      </a:r>
                      <a:endParaRPr lang="zh-CN" sz="1050" kern="100">
                        <a:effectLst/>
                        <a:latin typeface="宋体" panose="02010600030101010101" pitchFamily="2" charset="-122"/>
                        <a:ea typeface="Times New Roman" panose="02020603050405020304"/>
                        <a:cs typeface="Courier New" panose="020703090202050204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lnSpc>
                          <a:spcPct val="140000"/>
                        </a:lnSpc>
                        <a:spcAft>
                          <a:spcPct val="0"/>
                        </a:spcAft>
                        <a:tabLst>
                          <a:tab pos="5600700"/>
                          <a:tab pos="9867900"/>
                        </a:tabLst>
                      </a:pPr>
                      <a:r>
                        <a:rPr lang="zh-CN" sz="2800" b="1" kern="100">
                          <a:effectLst/>
                          <a:latin typeface="Times New Roman"/>
                          <a:ea typeface="楷体_GB2312"/>
                          <a:cs typeface="Times New Roman" panose="02020603050405020304"/>
                        </a:rPr>
                        <a:t>中国</a:t>
                      </a:r>
                      <a:endParaRPr lang="zh-CN" sz="1050" kern="100">
                        <a:effectLst/>
                        <a:latin typeface="宋体" panose="02010600030101010101" pitchFamily="2" charset="-122"/>
                        <a:ea typeface="Times New Roman" panose="02020603050405020304"/>
                        <a:cs typeface="Courier New" panose="020703090202050204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lnSpc>
                          <a:spcPct val="140000"/>
                        </a:lnSpc>
                        <a:spcAft>
                          <a:spcPct val="0"/>
                        </a:spcAft>
                        <a:tabLst>
                          <a:tab pos="5600700"/>
                          <a:tab pos="9867900"/>
                        </a:tabLst>
                      </a:pPr>
                      <a:r>
                        <a:rPr lang="zh-CN" sz="2800" b="1" kern="100">
                          <a:effectLst/>
                          <a:latin typeface="Times New Roman"/>
                          <a:ea typeface="楷体_GB2312"/>
                          <a:cs typeface="Times New Roman" panose="02020603050405020304"/>
                        </a:rPr>
                        <a:t>第一颗原子弹爆炸成功</a:t>
                      </a:r>
                      <a:endParaRPr lang="zh-CN" sz="1050" kern="100">
                        <a:effectLst/>
                        <a:latin typeface="宋体" panose="02010600030101010101" pitchFamily="2" charset="-122"/>
                        <a:ea typeface="Times New Roman" panose="02020603050405020304"/>
                        <a:cs typeface="Courier New" panose="020703090202050204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51130">
                <a:tc>
                  <a:txBody>
                    <a:bodyPr vert="horz" wrap="square"/>
                    <a:lstStyle/>
                    <a:p>
                      <a:pPr algn="ctr">
                        <a:lnSpc>
                          <a:spcPct val="140000"/>
                        </a:lnSpc>
                        <a:spcAft>
                          <a:spcPct val="0"/>
                        </a:spcAft>
                        <a:tabLst>
                          <a:tab pos="5600700"/>
                          <a:tab pos="9867900"/>
                        </a:tabLst>
                      </a:pPr>
                      <a:r>
                        <a:rPr lang="en-US" sz="2800" b="1" kern="100">
                          <a:effectLst/>
                          <a:latin typeface="Times New Roman"/>
                          <a:ea typeface="楷体_GB2312"/>
                          <a:cs typeface="Courier New" panose="02070309020205020404"/>
                        </a:rPr>
                        <a:t>1969</a:t>
                      </a:r>
                      <a:endParaRPr lang="zh-CN" sz="1050" kern="100">
                        <a:effectLst/>
                        <a:latin typeface="宋体" panose="02010600030101010101" pitchFamily="2" charset="-122"/>
                        <a:ea typeface="Times New Roman" panose="02020603050405020304"/>
                        <a:cs typeface="Courier New" panose="020703090202050204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lnSpc>
                          <a:spcPct val="140000"/>
                        </a:lnSpc>
                        <a:spcAft>
                          <a:spcPct val="0"/>
                        </a:spcAft>
                        <a:tabLst>
                          <a:tab pos="5600700"/>
                          <a:tab pos="9867900"/>
                        </a:tabLst>
                      </a:pPr>
                      <a:r>
                        <a:rPr lang="zh-CN" sz="2800" b="1" kern="100">
                          <a:effectLst/>
                          <a:latin typeface="Times New Roman"/>
                          <a:ea typeface="楷体_GB2312"/>
                          <a:cs typeface="Times New Roman" panose="02020603050405020304"/>
                        </a:rPr>
                        <a:t>美国</a:t>
                      </a:r>
                      <a:endParaRPr lang="zh-CN" sz="1050" kern="100">
                        <a:effectLst/>
                        <a:latin typeface="宋体" panose="02010600030101010101" pitchFamily="2" charset="-122"/>
                        <a:ea typeface="Times New Roman" panose="02020603050405020304"/>
                        <a:cs typeface="Courier New" panose="020703090202050204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lnSpc>
                          <a:spcPct val="140000"/>
                        </a:lnSpc>
                        <a:spcAft>
                          <a:spcPct val="0"/>
                        </a:spcAft>
                        <a:tabLst>
                          <a:tab pos="5600700"/>
                          <a:tab pos="9867900"/>
                        </a:tabLst>
                      </a:pPr>
                      <a:r>
                        <a:rPr lang="en-US" sz="2800" b="1" kern="100">
                          <a:effectLst/>
                          <a:latin typeface="宋体" panose="02010600030101010101" pitchFamily="2" charset="-122"/>
                          <a:ea typeface="Times New Roman" panose="02020603050405020304"/>
                          <a:cs typeface="Times New Roman" panose="02020603050405020304"/>
                        </a:rPr>
                        <a:t>“</a:t>
                      </a:r>
                      <a:r>
                        <a:rPr lang="zh-CN" sz="2800" b="1" kern="100">
                          <a:effectLst/>
                          <a:latin typeface="Times New Roman"/>
                          <a:ea typeface="楷体_GB2312"/>
                          <a:cs typeface="Times New Roman" panose="02020603050405020304"/>
                        </a:rPr>
                        <a:t>阿波罗</a:t>
                      </a:r>
                      <a:r>
                        <a:rPr lang="en-US" sz="2800" b="1" kern="100">
                          <a:effectLst/>
                          <a:latin typeface="Times New Roman"/>
                          <a:ea typeface="楷体_GB2312"/>
                          <a:cs typeface="Courier New" panose="02070309020205020404"/>
                        </a:rPr>
                        <a:t>11</a:t>
                      </a:r>
                      <a:r>
                        <a:rPr lang="zh-CN" sz="2800" b="1" kern="100">
                          <a:effectLst/>
                          <a:latin typeface="Times New Roman"/>
                          <a:ea typeface="楷体_GB2312"/>
                          <a:cs typeface="Times New Roman" panose="02020603050405020304"/>
                        </a:rPr>
                        <a:t>号</a:t>
                      </a:r>
                      <a:r>
                        <a:rPr lang="en-US" sz="2800" b="1" kern="100">
                          <a:effectLst/>
                          <a:latin typeface="宋体" panose="02010600030101010101" pitchFamily="2" charset="-122"/>
                          <a:ea typeface="Times New Roman" panose="02020603050405020304"/>
                          <a:cs typeface="Times New Roman" panose="02020603050405020304"/>
                        </a:rPr>
                        <a:t>”</a:t>
                      </a:r>
                      <a:r>
                        <a:rPr lang="zh-CN" sz="2800" b="1" kern="100">
                          <a:effectLst/>
                          <a:latin typeface="Times New Roman"/>
                          <a:ea typeface="楷体_GB2312"/>
                          <a:cs typeface="Times New Roman" panose="02020603050405020304"/>
                        </a:rPr>
                        <a:t>登月</a:t>
                      </a:r>
                      <a:endParaRPr lang="zh-CN" sz="1050" kern="100">
                        <a:effectLst/>
                        <a:latin typeface="宋体" panose="02010600030101010101" pitchFamily="2" charset="-122"/>
                        <a:ea typeface="Times New Roman" panose="02020603050405020304"/>
                        <a:cs typeface="Courier New" panose="020703090202050204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ransition/>
  <p:timing/>
</p:sld>
</file>

<file path=ppt/slides/slide2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aphicFrame>
        <p:nvGraphicFramePr>
          <p:cNvPr id="2" name="表格 1"/>
          <p:cNvGraphicFramePr>
            <a:graphicFrameLocks noGrp="1"/>
          </p:cNvGraphicFramePr>
          <p:nvPr/>
        </p:nvGraphicFramePr>
        <p:xfrm>
          <a:off x="853599" y="1196752"/>
          <a:ext cx="10483215" cy="4181856"/>
        </p:xfrm>
        <a:graphic>
          <a:graphicData uri="http://schemas.openxmlformats.org/drawingml/2006/table">
            <a:tbl>
              <a:tblPr/>
              <a:tblGrid>
                <a:gridCol w="1652270"/>
                <a:gridCol w="1652270"/>
                <a:gridCol w="7178675"/>
              </a:tblGrid>
              <a:tr h="0">
                <a:tc>
                  <a:txBody>
                    <a:bodyPr vert="horz" wrap="square"/>
                    <a:lstStyle/>
                    <a:p>
                      <a:pPr algn="ctr">
                        <a:lnSpc>
                          <a:spcPct val="140000"/>
                        </a:lnSpc>
                        <a:spcAft>
                          <a:spcPct val="0"/>
                        </a:spcAft>
                        <a:tabLst>
                          <a:tab pos="5600700"/>
                          <a:tab pos="9867900"/>
                        </a:tabLst>
                      </a:pPr>
                      <a:r>
                        <a:rPr lang="zh-CN" sz="2800" b="1" kern="100">
                          <a:effectLst/>
                          <a:latin typeface="Times New Roman"/>
                          <a:ea typeface="楷体_GB2312"/>
                          <a:cs typeface="Times New Roman" panose="02020603050405020304"/>
                        </a:rPr>
                        <a:t>时间</a:t>
                      </a:r>
                      <a:endParaRPr lang="zh-CN" sz="1050" kern="100">
                        <a:effectLst/>
                        <a:latin typeface="宋体" panose="02010600030101010101" pitchFamily="2" charset="-122"/>
                        <a:ea typeface="Times New Roman" panose="02020603050405020304"/>
                        <a:cs typeface="Courier New" panose="020703090202050204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lnSpc>
                          <a:spcPct val="140000"/>
                        </a:lnSpc>
                        <a:spcAft>
                          <a:spcPct val="0"/>
                        </a:spcAft>
                        <a:tabLst>
                          <a:tab pos="5600700"/>
                          <a:tab pos="9867900"/>
                        </a:tabLst>
                      </a:pPr>
                      <a:r>
                        <a:rPr lang="zh-CN" sz="2800" b="1" kern="100">
                          <a:effectLst/>
                          <a:latin typeface="Times New Roman"/>
                          <a:ea typeface="楷体_GB2312"/>
                          <a:cs typeface="Times New Roman" panose="02020603050405020304"/>
                        </a:rPr>
                        <a:t>国家</a:t>
                      </a:r>
                      <a:endParaRPr lang="zh-CN" sz="1050" kern="100">
                        <a:effectLst/>
                        <a:latin typeface="宋体" panose="02010600030101010101" pitchFamily="2" charset="-122"/>
                        <a:ea typeface="Times New Roman" panose="02020603050405020304"/>
                        <a:cs typeface="Courier New" panose="020703090202050204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lnSpc>
                          <a:spcPct val="140000"/>
                        </a:lnSpc>
                        <a:spcAft>
                          <a:spcPct val="0"/>
                        </a:spcAft>
                        <a:tabLst>
                          <a:tab pos="5600700"/>
                          <a:tab pos="9867900"/>
                        </a:tabLst>
                      </a:pPr>
                      <a:r>
                        <a:rPr lang="zh-CN" sz="2800" b="1" kern="100">
                          <a:effectLst/>
                          <a:latin typeface="Times New Roman"/>
                          <a:ea typeface="楷体_GB2312"/>
                          <a:cs typeface="Times New Roman" panose="02020603050405020304"/>
                        </a:rPr>
                        <a:t>科技成果</a:t>
                      </a:r>
                      <a:endParaRPr lang="zh-CN" sz="1050" kern="100">
                        <a:effectLst/>
                        <a:latin typeface="宋体" panose="02010600030101010101" pitchFamily="2" charset="-122"/>
                        <a:ea typeface="Times New Roman" panose="02020603050405020304"/>
                        <a:cs typeface="Courier New" panose="020703090202050204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54940">
                <a:tc>
                  <a:txBody>
                    <a:bodyPr vert="horz" wrap="square"/>
                    <a:lstStyle/>
                    <a:p>
                      <a:pPr algn="ctr">
                        <a:lnSpc>
                          <a:spcPct val="140000"/>
                        </a:lnSpc>
                        <a:spcAft>
                          <a:spcPct val="0"/>
                        </a:spcAft>
                        <a:tabLst>
                          <a:tab pos="5600700"/>
                          <a:tab pos="9867900"/>
                        </a:tabLst>
                      </a:pPr>
                      <a:r>
                        <a:rPr lang="en-US" sz="2800" b="1" kern="100">
                          <a:effectLst/>
                          <a:latin typeface="Times New Roman"/>
                          <a:ea typeface="楷体_GB2312"/>
                          <a:cs typeface="Courier New" panose="02070309020205020404"/>
                        </a:rPr>
                        <a:t>1972</a:t>
                      </a:r>
                      <a:endParaRPr lang="zh-CN" sz="1050" kern="100">
                        <a:effectLst/>
                        <a:latin typeface="宋体" panose="02010600030101010101" pitchFamily="2" charset="-122"/>
                        <a:ea typeface="Times New Roman" panose="02020603050405020304"/>
                        <a:cs typeface="Courier New" panose="020703090202050204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lnSpc>
                          <a:spcPct val="140000"/>
                        </a:lnSpc>
                        <a:spcAft>
                          <a:spcPct val="0"/>
                        </a:spcAft>
                        <a:tabLst>
                          <a:tab pos="5600700"/>
                          <a:tab pos="9867900"/>
                        </a:tabLst>
                      </a:pPr>
                      <a:r>
                        <a:rPr lang="zh-CN" sz="2800" b="1" kern="100">
                          <a:effectLst/>
                          <a:latin typeface="Times New Roman"/>
                          <a:ea typeface="楷体_GB2312"/>
                          <a:cs typeface="Times New Roman" panose="02020603050405020304"/>
                        </a:rPr>
                        <a:t>美国</a:t>
                      </a:r>
                      <a:endParaRPr lang="zh-CN" sz="1050" kern="100">
                        <a:effectLst/>
                        <a:latin typeface="宋体" panose="02010600030101010101" pitchFamily="2" charset="-122"/>
                        <a:ea typeface="Times New Roman" panose="02020603050405020304"/>
                        <a:cs typeface="Courier New" panose="020703090202050204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lnSpc>
                          <a:spcPct val="140000"/>
                        </a:lnSpc>
                        <a:spcAft>
                          <a:spcPct val="0"/>
                        </a:spcAft>
                        <a:tabLst>
                          <a:tab pos="5600700"/>
                          <a:tab pos="9867900"/>
                        </a:tabLst>
                      </a:pPr>
                      <a:r>
                        <a:rPr lang="zh-CN" sz="2800" b="1" kern="100">
                          <a:effectLst/>
                          <a:latin typeface="Times New Roman"/>
                          <a:ea typeface="楷体_GB2312"/>
                          <a:cs typeface="Times New Roman" panose="02020603050405020304"/>
                        </a:rPr>
                        <a:t>重组</a:t>
                      </a:r>
                      <a:r>
                        <a:rPr lang="en-US" sz="2800" b="1" kern="100">
                          <a:effectLst/>
                          <a:latin typeface="Times New Roman"/>
                          <a:ea typeface="楷体_GB2312"/>
                          <a:cs typeface="Courier New" panose="02070309020205020404"/>
                        </a:rPr>
                        <a:t>DNA</a:t>
                      </a:r>
                      <a:r>
                        <a:rPr lang="zh-CN" sz="2800" b="1" kern="100">
                          <a:effectLst/>
                          <a:latin typeface="Times New Roman"/>
                          <a:ea typeface="楷体_GB2312"/>
                          <a:cs typeface="Times New Roman" panose="02020603050405020304"/>
                        </a:rPr>
                        <a:t>生物基因工程成功</a:t>
                      </a:r>
                      <a:endParaRPr lang="zh-CN" sz="1050" kern="100">
                        <a:effectLst/>
                        <a:latin typeface="宋体" panose="02010600030101010101" pitchFamily="2" charset="-122"/>
                        <a:ea typeface="Times New Roman" panose="02020603050405020304"/>
                        <a:cs typeface="Courier New" panose="020703090202050204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51130">
                <a:tc>
                  <a:txBody>
                    <a:bodyPr vert="horz" wrap="square"/>
                    <a:lstStyle/>
                    <a:p>
                      <a:pPr algn="ctr">
                        <a:lnSpc>
                          <a:spcPct val="140000"/>
                        </a:lnSpc>
                        <a:spcAft>
                          <a:spcPct val="0"/>
                        </a:spcAft>
                        <a:tabLst>
                          <a:tab pos="5600700"/>
                          <a:tab pos="9867900"/>
                        </a:tabLst>
                      </a:pPr>
                      <a:r>
                        <a:rPr lang="en-US" sz="2800" b="1" kern="100">
                          <a:effectLst/>
                          <a:latin typeface="Times New Roman"/>
                          <a:ea typeface="楷体_GB2312"/>
                          <a:cs typeface="Courier New" panose="02070309020205020404"/>
                        </a:rPr>
                        <a:t>1974</a:t>
                      </a:r>
                      <a:endParaRPr lang="zh-CN" sz="1050" kern="100">
                        <a:effectLst/>
                        <a:latin typeface="宋体" panose="02010600030101010101" pitchFamily="2" charset="-122"/>
                        <a:ea typeface="Times New Roman" panose="02020603050405020304"/>
                        <a:cs typeface="Courier New" panose="020703090202050204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lnSpc>
                          <a:spcPct val="140000"/>
                        </a:lnSpc>
                        <a:spcAft>
                          <a:spcPct val="0"/>
                        </a:spcAft>
                        <a:tabLst>
                          <a:tab pos="5600700"/>
                          <a:tab pos="9867900"/>
                        </a:tabLst>
                      </a:pPr>
                      <a:r>
                        <a:rPr lang="zh-CN" sz="2800" b="1" kern="100">
                          <a:effectLst/>
                          <a:latin typeface="Times New Roman"/>
                          <a:ea typeface="楷体_GB2312"/>
                          <a:cs typeface="Times New Roman" panose="02020603050405020304"/>
                        </a:rPr>
                        <a:t>中国</a:t>
                      </a:r>
                      <a:endParaRPr lang="zh-CN" sz="1050" kern="100">
                        <a:effectLst/>
                        <a:latin typeface="宋体" panose="02010600030101010101" pitchFamily="2" charset="-122"/>
                        <a:ea typeface="Times New Roman" panose="02020603050405020304"/>
                        <a:cs typeface="Courier New" panose="020703090202050204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lnSpc>
                          <a:spcPct val="140000"/>
                        </a:lnSpc>
                        <a:spcAft>
                          <a:spcPct val="0"/>
                        </a:spcAft>
                        <a:tabLst>
                          <a:tab pos="5600700"/>
                          <a:tab pos="9867900"/>
                        </a:tabLst>
                      </a:pPr>
                      <a:r>
                        <a:rPr lang="zh-CN" sz="2800" b="1" kern="100">
                          <a:effectLst/>
                          <a:latin typeface="Times New Roman"/>
                          <a:ea typeface="楷体_GB2312"/>
                          <a:cs typeface="Times New Roman" panose="02020603050405020304"/>
                        </a:rPr>
                        <a:t>育成第一个杂交水稻组合南优</a:t>
                      </a:r>
                      <a:r>
                        <a:rPr lang="en-US" sz="2800" b="1" kern="100">
                          <a:effectLst/>
                          <a:latin typeface="Times New Roman"/>
                          <a:ea typeface="楷体_GB2312"/>
                          <a:cs typeface="Courier New" panose="02070309020205020404"/>
                        </a:rPr>
                        <a:t>2</a:t>
                      </a:r>
                      <a:r>
                        <a:rPr lang="zh-CN" sz="2800" b="1" kern="100">
                          <a:effectLst/>
                          <a:latin typeface="Times New Roman"/>
                          <a:ea typeface="楷体_GB2312"/>
                          <a:cs typeface="Times New Roman" panose="02020603050405020304"/>
                        </a:rPr>
                        <a:t>号</a:t>
                      </a:r>
                      <a:endParaRPr lang="zh-CN" sz="1050" kern="100">
                        <a:effectLst/>
                        <a:latin typeface="宋体" panose="02010600030101010101" pitchFamily="2" charset="-122"/>
                        <a:ea typeface="Times New Roman" panose="02020603050405020304"/>
                        <a:cs typeface="Courier New" panose="020703090202050204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51130">
                <a:tc>
                  <a:txBody>
                    <a:bodyPr vert="horz" wrap="square"/>
                    <a:lstStyle/>
                    <a:p>
                      <a:pPr algn="ctr">
                        <a:lnSpc>
                          <a:spcPct val="140000"/>
                        </a:lnSpc>
                        <a:spcAft>
                          <a:spcPct val="0"/>
                        </a:spcAft>
                        <a:tabLst>
                          <a:tab pos="5600700"/>
                          <a:tab pos="9867900"/>
                        </a:tabLst>
                      </a:pPr>
                      <a:r>
                        <a:rPr lang="en-US" sz="2800" b="1" kern="100">
                          <a:effectLst/>
                          <a:latin typeface="Times New Roman"/>
                          <a:ea typeface="楷体_GB2312"/>
                          <a:cs typeface="Courier New" panose="02070309020205020404"/>
                        </a:rPr>
                        <a:t>1977</a:t>
                      </a:r>
                      <a:endParaRPr lang="zh-CN" sz="1050" kern="100">
                        <a:effectLst/>
                        <a:latin typeface="宋体" panose="02010600030101010101" pitchFamily="2" charset="-122"/>
                        <a:ea typeface="Times New Roman" panose="02020603050405020304"/>
                        <a:cs typeface="Courier New" panose="020703090202050204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lnSpc>
                          <a:spcPct val="140000"/>
                        </a:lnSpc>
                        <a:spcAft>
                          <a:spcPct val="0"/>
                        </a:spcAft>
                        <a:tabLst>
                          <a:tab pos="5600700"/>
                          <a:tab pos="9867900"/>
                        </a:tabLst>
                      </a:pPr>
                      <a:r>
                        <a:rPr lang="zh-CN" sz="2800" b="1" kern="100">
                          <a:effectLst/>
                          <a:latin typeface="Times New Roman"/>
                          <a:ea typeface="楷体_GB2312"/>
                          <a:cs typeface="Times New Roman" panose="02020603050405020304"/>
                        </a:rPr>
                        <a:t>日本</a:t>
                      </a:r>
                      <a:endParaRPr lang="zh-CN" sz="1050" kern="100">
                        <a:effectLst/>
                        <a:latin typeface="宋体" panose="02010600030101010101" pitchFamily="2" charset="-122"/>
                        <a:ea typeface="Times New Roman" panose="02020603050405020304"/>
                        <a:cs typeface="Courier New" panose="020703090202050204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lnSpc>
                          <a:spcPct val="140000"/>
                        </a:lnSpc>
                        <a:spcAft>
                          <a:spcPct val="0"/>
                        </a:spcAft>
                        <a:tabLst>
                          <a:tab pos="5600700"/>
                          <a:tab pos="9867900"/>
                        </a:tabLst>
                      </a:pPr>
                      <a:r>
                        <a:rPr lang="zh-CN" sz="2800" b="1" kern="100">
                          <a:effectLst/>
                          <a:latin typeface="Times New Roman"/>
                          <a:ea typeface="楷体_GB2312"/>
                          <a:cs typeface="Times New Roman" panose="02020603050405020304"/>
                        </a:rPr>
                        <a:t>超大规模集成电路投入使用</a:t>
                      </a:r>
                      <a:endParaRPr lang="zh-CN" sz="1050" kern="100">
                        <a:effectLst/>
                        <a:latin typeface="宋体" panose="02010600030101010101" pitchFamily="2" charset="-122"/>
                        <a:ea typeface="Times New Roman" panose="02020603050405020304"/>
                        <a:cs typeface="Courier New" panose="020703090202050204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54940">
                <a:tc>
                  <a:txBody>
                    <a:bodyPr vert="horz" wrap="square"/>
                    <a:lstStyle/>
                    <a:p>
                      <a:pPr algn="ctr">
                        <a:lnSpc>
                          <a:spcPct val="140000"/>
                        </a:lnSpc>
                        <a:spcAft>
                          <a:spcPct val="0"/>
                        </a:spcAft>
                        <a:tabLst>
                          <a:tab pos="5600700"/>
                          <a:tab pos="9867900"/>
                        </a:tabLst>
                      </a:pPr>
                      <a:r>
                        <a:rPr lang="en-US" sz="2800" b="1" kern="100">
                          <a:effectLst/>
                          <a:latin typeface="Times New Roman"/>
                          <a:ea typeface="楷体_GB2312"/>
                          <a:cs typeface="Courier New" panose="02070309020205020404"/>
                        </a:rPr>
                        <a:t>1981</a:t>
                      </a:r>
                      <a:endParaRPr lang="zh-CN" sz="1050" kern="100">
                        <a:effectLst/>
                        <a:latin typeface="宋体" panose="02010600030101010101" pitchFamily="2" charset="-122"/>
                        <a:ea typeface="Times New Roman" panose="02020603050405020304"/>
                        <a:cs typeface="Courier New" panose="020703090202050204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lnSpc>
                          <a:spcPct val="140000"/>
                        </a:lnSpc>
                        <a:spcAft>
                          <a:spcPct val="0"/>
                        </a:spcAft>
                        <a:tabLst>
                          <a:tab pos="5600700"/>
                          <a:tab pos="9867900"/>
                        </a:tabLst>
                      </a:pPr>
                      <a:r>
                        <a:rPr lang="zh-CN" sz="2800" b="1" kern="100">
                          <a:effectLst/>
                          <a:latin typeface="Times New Roman"/>
                          <a:ea typeface="楷体_GB2312"/>
                          <a:cs typeface="Times New Roman" panose="02020603050405020304"/>
                        </a:rPr>
                        <a:t>美国</a:t>
                      </a:r>
                      <a:endParaRPr lang="zh-CN" sz="1050" kern="100">
                        <a:effectLst/>
                        <a:latin typeface="宋体" panose="02010600030101010101" pitchFamily="2" charset="-122"/>
                        <a:ea typeface="Times New Roman" panose="02020603050405020304"/>
                        <a:cs typeface="Courier New" panose="020703090202050204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lnSpc>
                          <a:spcPct val="140000"/>
                        </a:lnSpc>
                        <a:spcAft>
                          <a:spcPct val="0"/>
                        </a:spcAft>
                        <a:tabLst>
                          <a:tab pos="5600700"/>
                          <a:tab pos="9867900"/>
                        </a:tabLst>
                      </a:pPr>
                      <a:r>
                        <a:rPr lang="zh-CN" sz="2800" b="1" kern="100">
                          <a:effectLst/>
                          <a:latin typeface="Times New Roman"/>
                          <a:ea typeface="楷体_GB2312"/>
                          <a:cs typeface="Times New Roman" panose="02020603050405020304"/>
                        </a:rPr>
                        <a:t>第一架航天飞机升空</a:t>
                      </a:r>
                      <a:endParaRPr lang="zh-CN" sz="1050" kern="100">
                        <a:effectLst/>
                        <a:latin typeface="宋体" panose="02010600030101010101" pitchFamily="2" charset="-122"/>
                        <a:ea typeface="Times New Roman" panose="02020603050405020304"/>
                        <a:cs typeface="Courier New" panose="020703090202050204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02895">
                <a:tc>
                  <a:txBody>
                    <a:bodyPr vert="horz" wrap="square"/>
                    <a:lstStyle/>
                    <a:p>
                      <a:pPr algn="ctr">
                        <a:lnSpc>
                          <a:spcPct val="140000"/>
                        </a:lnSpc>
                        <a:spcAft>
                          <a:spcPct val="0"/>
                        </a:spcAft>
                        <a:tabLst>
                          <a:tab pos="5600700"/>
                          <a:tab pos="9867900"/>
                        </a:tabLst>
                      </a:pPr>
                      <a:r>
                        <a:rPr lang="en-US" sz="2800" b="1" kern="100">
                          <a:effectLst/>
                          <a:latin typeface="Times New Roman"/>
                          <a:ea typeface="楷体_GB2312"/>
                          <a:cs typeface="Courier New" panose="02070309020205020404"/>
                        </a:rPr>
                        <a:t>1997</a:t>
                      </a:r>
                      <a:endParaRPr lang="zh-CN" sz="1050" kern="100">
                        <a:effectLst/>
                        <a:latin typeface="宋体" panose="02010600030101010101" pitchFamily="2" charset="-122"/>
                        <a:ea typeface="Times New Roman" panose="02020603050405020304"/>
                        <a:cs typeface="Courier New" panose="020703090202050204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lnSpc>
                          <a:spcPct val="140000"/>
                        </a:lnSpc>
                        <a:spcAft>
                          <a:spcPct val="0"/>
                        </a:spcAft>
                        <a:tabLst>
                          <a:tab pos="5600700"/>
                          <a:tab pos="9867900"/>
                        </a:tabLst>
                      </a:pPr>
                      <a:r>
                        <a:rPr lang="zh-CN" sz="2800" b="1" kern="100">
                          <a:effectLst/>
                          <a:latin typeface="Times New Roman"/>
                          <a:ea typeface="楷体_GB2312"/>
                          <a:cs typeface="Times New Roman" panose="02020603050405020304"/>
                        </a:rPr>
                        <a:t>英国</a:t>
                      </a:r>
                      <a:endParaRPr lang="zh-CN" sz="1050" kern="100">
                        <a:effectLst/>
                        <a:latin typeface="宋体" panose="02010600030101010101" pitchFamily="2" charset="-122"/>
                        <a:ea typeface="Times New Roman" panose="02020603050405020304"/>
                        <a:cs typeface="Courier New" panose="020703090202050204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lnSpc>
                          <a:spcPct val="140000"/>
                        </a:lnSpc>
                        <a:spcAft>
                          <a:spcPct val="0"/>
                        </a:spcAft>
                        <a:tabLst>
                          <a:tab pos="5600700"/>
                          <a:tab pos="9867900"/>
                        </a:tabLst>
                      </a:pPr>
                      <a:r>
                        <a:rPr lang="zh-CN" sz="2800" b="1" kern="100">
                          <a:effectLst/>
                          <a:latin typeface="Times New Roman"/>
                          <a:ea typeface="楷体_GB2312"/>
                          <a:cs typeface="Times New Roman" panose="02020603050405020304"/>
                        </a:rPr>
                        <a:t>利用体细胞培养克隆羊</a:t>
                      </a:r>
                      <a:r>
                        <a:rPr lang="en-US" sz="2800" b="1" kern="100">
                          <a:effectLst/>
                          <a:latin typeface="宋体" panose="02010600030101010101" pitchFamily="2" charset="-122"/>
                          <a:ea typeface="Times New Roman" panose="02020603050405020304"/>
                          <a:cs typeface="Times New Roman" panose="02020603050405020304"/>
                        </a:rPr>
                        <a:t>“</a:t>
                      </a:r>
                      <a:r>
                        <a:rPr lang="zh-CN" sz="2800" b="1" kern="100">
                          <a:effectLst/>
                          <a:latin typeface="Times New Roman"/>
                          <a:ea typeface="楷体_GB2312"/>
                          <a:cs typeface="Times New Roman" panose="02020603050405020304"/>
                        </a:rPr>
                        <a:t>多利</a:t>
                      </a:r>
                      <a:r>
                        <a:rPr lang="en-US" sz="2800" b="1" kern="100">
                          <a:effectLst/>
                          <a:latin typeface="宋体" panose="02010600030101010101" pitchFamily="2" charset="-122"/>
                          <a:ea typeface="Times New Roman" panose="02020603050405020304"/>
                          <a:cs typeface="Times New Roman" panose="02020603050405020304"/>
                        </a:rPr>
                        <a:t>”</a:t>
                      </a:r>
                      <a:r>
                        <a:rPr lang="zh-CN" sz="2800" b="1" kern="100">
                          <a:effectLst/>
                          <a:latin typeface="Times New Roman"/>
                          <a:ea typeface="楷体_GB2312"/>
                          <a:cs typeface="Times New Roman" panose="02020603050405020304"/>
                        </a:rPr>
                        <a:t>成功</a:t>
                      </a:r>
                      <a:endParaRPr lang="zh-CN" sz="1050" kern="100">
                        <a:effectLst/>
                        <a:latin typeface="宋体" panose="02010600030101010101" pitchFamily="2" charset="-122"/>
                        <a:ea typeface="Times New Roman" panose="02020603050405020304"/>
                        <a:cs typeface="Courier New" panose="020703090202050204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51130">
                <a:tc>
                  <a:txBody>
                    <a:bodyPr vert="horz" wrap="square"/>
                    <a:lstStyle/>
                    <a:p>
                      <a:pPr algn="ctr">
                        <a:lnSpc>
                          <a:spcPct val="140000"/>
                        </a:lnSpc>
                        <a:spcAft>
                          <a:spcPct val="0"/>
                        </a:spcAft>
                        <a:tabLst>
                          <a:tab pos="5600700"/>
                          <a:tab pos="9867900"/>
                        </a:tabLst>
                      </a:pPr>
                      <a:r>
                        <a:rPr lang="en-US" sz="2800" b="1" kern="100">
                          <a:effectLst/>
                          <a:latin typeface="Times New Roman"/>
                          <a:ea typeface="楷体_GB2312"/>
                          <a:cs typeface="Courier New" panose="02070309020205020404"/>
                        </a:rPr>
                        <a:t>1999</a:t>
                      </a:r>
                      <a:endParaRPr lang="zh-CN" sz="1050" kern="100">
                        <a:effectLst/>
                        <a:latin typeface="宋体" panose="02010600030101010101" pitchFamily="2" charset="-122"/>
                        <a:ea typeface="Times New Roman" panose="02020603050405020304"/>
                        <a:cs typeface="Courier New" panose="020703090202050204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lnSpc>
                          <a:spcPct val="140000"/>
                        </a:lnSpc>
                        <a:spcAft>
                          <a:spcPct val="0"/>
                        </a:spcAft>
                        <a:tabLst>
                          <a:tab pos="5600700"/>
                          <a:tab pos="9867900"/>
                        </a:tabLst>
                      </a:pPr>
                      <a:r>
                        <a:rPr lang="zh-CN" sz="2800" b="1" kern="100">
                          <a:effectLst/>
                          <a:latin typeface="Times New Roman"/>
                          <a:ea typeface="楷体_GB2312"/>
                          <a:cs typeface="Times New Roman" panose="02020603050405020304"/>
                        </a:rPr>
                        <a:t>美国</a:t>
                      </a:r>
                      <a:endParaRPr lang="zh-CN" sz="1050" kern="100">
                        <a:effectLst/>
                        <a:latin typeface="宋体" panose="02010600030101010101" pitchFamily="2" charset="-122"/>
                        <a:ea typeface="Times New Roman" panose="02020603050405020304"/>
                        <a:cs typeface="Courier New" panose="020703090202050204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lnSpc>
                          <a:spcPct val="140000"/>
                        </a:lnSpc>
                        <a:spcAft>
                          <a:spcPct val="0"/>
                        </a:spcAft>
                        <a:tabLst>
                          <a:tab pos="5600700"/>
                          <a:tab pos="9867900"/>
                        </a:tabLst>
                      </a:pPr>
                      <a:r>
                        <a:rPr lang="zh-CN" sz="2800" b="1" kern="100">
                          <a:effectLst/>
                          <a:latin typeface="Times New Roman"/>
                          <a:ea typeface="楷体_GB2312"/>
                          <a:cs typeface="Times New Roman" panose="02020603050405020304"/>
                        </a:rPr>
                        <a:t>首次成功制造人工</a:t>
                      </a:r>
                      <a:r>
                        <a:rPr lang="en-US" sz="2800" b="1" kern="100">
                          <a:effectLst/>
                          <a:latin typeface="Times New Roman"/>
                          <a:ea typeface="楷体_GB2312"/>
                          <a:cs typeface="Courier New" panose="02070309020205020404"/>
                        </a:rPr>
                        <a:t>DNA</a:t>
                      </a:r>
                      <a:r>
                        <a:rPr lang="zh-CN" sz="2800" b="1" kern="100">
                          <a:effectLst/>
                          <a:latin typeface="Times New Roman"/>
                          <a:ea typeface="楷体_GB2312"/>
                          <a:cs typeface="Times New Roman" panose="02020603050405020304"/>
                        </a:rPr>
                        <a:t>分子</a:t>
                      </a:r>
                      <a:endParaRPr lang="zh-CN" sz="1050" kern="100">
                        <a:effectLst/>
                        <a:latin typeface="宋体" panose="02010600030101010101" pitchFamily="2" charset="-122"/>
                        <a:ea typeface="Times New Roman" panose="02020603050405020304"/>
                        <a:cs typeface="Courier New" panose="020703090202050204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ransition/>
  <p:timing/>
</p:sld>
</file>

<file path=ppt/slides/slide2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692696"/>
            <a:ext cx="11382863" cy="4224811"/>
          </a:xfrm>
        </p:spPr>
        <p:txBody>
          <a:bodyPr/>
          <a:lstStyle/>
          <a:p>
            <a:pPr indent="713740">
              <a:tabLst>
                <a:tab pos="5600700"/>
                <a:tab pos="9867900"/>
              </a:tabLst>
            </a:pPr>
            <a:r>
              <a:rPr lang="zh-CN" altLang="zh-CN" kern="100">
                <a:ea typeface="黑体" panose="02010609060101010101" pitchFamily="2" charset="-122"/>
                <a:cs typeface="Times New Roman" panose="02020603050405020304"/>
              </a:rPr>
              <a:t>探究</a:t>
            </a:r>
            <a:r>
              <a:rPr lang="en-US" altLang="zh-CN" kern="100">
                <a:ea typeface="黑体" panose="02010609060101010101" pitchFamily="2" charset="-122"/>
                <a:cs typeface="Courier New" panose="02070309020205020404"/>
              </a:rPr>
              <a:t>3</a:t>
            </a:r>
            <a:r>
              <a:rPr lang="zh-CN" altLang="zh-CN" kern="100">
                <a:ea typeface="黑体" panose="02010609060101010101" pitchFamily="2" charset="-122"/>
                <a:cs typeface="Times New Roman" panose="02020603050405020304"/>
              </a:rPr>
              <a:t>：</a:t>
            </a:r>
            <a:r>
              <a:rPr lang="zh-CN" altLang="zh-CN" kern="100">
                <a:cs typeface="Times New Roman" panose="02020603050405020304"/>
              </a:rPr>
              <a:t>根据史料四，概括</a:t>
            </a:r>
            <a:r>
              <a:rPr lang="en-US" altLang="zh-CN" kern="100">
                <a:cs typeface="Courier New" panose="02070309020205020404"/>
              </a:rPr>
              <a:t>20</a:t>
            </a:r>
            <a:r>
              <a:rPr lang="zh-CN" altLang="zh-CN" kern="100">
                <a:cs typeface="Times New Roman" panose="02020603050405020304"/>
              </a:rPr>
              <a:t>世纪</a:t>
            </a:r>
            <a:r>
              <a:rPr lang="en-US" altLang="zh-CN" kern="100">
                <a:cs typeface="Courier New" panose="02070309020205020404"/>
              </a:rPr>
              <a:t>40</a:t>
            </a:r>
            <a:r>
              <a:rPr lang="zh-CN" altLang="zh-CN" kern="100">
                <a:cs typeface="Times New Roman" panose="02020603050405020304"/>
              </a:rPr>
              <a:t>年代以来科技发展的特点，并分析其原因。</a:t>
            </a:r>
            <a:endParaRPr lang="zh-CN" altLang="zh-CN" sz="1050" kern="100">
              <a:latin typeface="宋体" panose="02010600030101010101" pitchFamily="2" charset="-122"/>
              <a:cs typeface="Courier New" panose="02070309020205020404"/>
            </a:endParaRPr>
          </a:p>
          <a:p>
            <a:pPr indent="713740">
              <a:tabLst>
                <a:tab pos="5600700"/>
                <a:tab pos="9867900"/>
              </a:tabLst>
            </a:pPr>
            <a:r>
              <a:rPr lang="zh-CN" altLang="zh-CN" kern="100">
                <a:solidFill>
                  <a:srgbClr val="FF00FF"/>
                </a:solidFill>
                <a:ea typeface="黑体" panose="02010609060101010101" pitchFamily="2" charset="-122"/>
                <a:cs typeface="Times New Roman" panose="02020603050405020304"/>
              </a:rPr>
              <a:t>提示</a:t>
            </a:r>
            <a:r>
              <a:rPr lang="en-US" altLang="zh-CN" kern="100">
                <a:solidFill>
                  <a:srgbClr val="FF00FF"/>
                </a:solidFill>
                <a:ea typeface="黑体" panose="02010609060101010101" pitchFamily="2" charset="-122"/>
                <a:cs typeface="Courier New" panose="02070309020205020404"/>
              </a:rPr>
              <a:t>3</a:t>
            </a:r>
            <a:r>
              <a:rPr lang="zh-CN" altLang="zh-CN" kern="100">
                <a:solidFill>
                  <a:srgbClr val="FF00FF"/>
                </a:solidFill>
                <a:ea typeface="黑体" panose="02010609060101010101" pitchFamily="2" charset="-122"/>
                <a:cs typeface="Times New Roman" panose="02020603050405020304"/>
              </a:rPr>
              <a:t>：</a:t>
            </a:r>
            <a:r>
              <a:rPr lang="zh-CN" altLang="zh-CN" kern="100">
                <a:ea typeface="仿宋_GB2312"/>
                <a:cs typeface="Times New Roman" panose="02020603050405020304"/>
              </a:rPr>
              <a:t>特点：以高新科技为主；美国和苏联科技优势突出；中国奋起直追世界科技潮流。</a:t>
            </a:r>
            <a:endParaRPr lang="zh-CN" altLang="zh-CN" sz="1050" kern="100">
              <a:latin typeface="宋体" panose="02010600030101010101" pitchFamily="2" charset="-122"/>
              <a:cs typeface="Courier New" panose="02070309020205020404"/>
            </a:endParaRPr>
          </a:p>
          <a:p>
            <a:pPr indent="713740">
              <a:tabLst>
                <a:tab pos="5600700"/>
                <a:tab pos="9867900"/>
              </a:tabLst>
            </a:pPr>
            <a:r>
              <a:rPr lang="zh-CN" altLang="zh-CN" kern="100">
                <a:ea typeface="仿宋_GB2312"/>
                <a:cs typeface="Times New Roman" panose="02020603050405020304"/>
              </a:rPr>
              <a:t>原因：世界科技革命发展的必然结果；二战的影响和推动；美苏争霸的推动；美国经济实力的强大；政府对科技的重视；中国遭受科技威胁和歧视</a:t>
            </a:r>
            <a:r>
              <a:rPr lang="zh-CN" altLang="zh-CN" kern="100" smtClean="0">
                <a:ea typeface="仿宋_GB2312"/>
                <a:cs typeface="Times New Roman" panose="02020603050405020304"/>
              </a:rPr>
              <a:t>。</a:t>
            </a:r>
            <a:endParaRPr lang="zh-CN" altLang="zh-CN" sz="1050" kern="100">
              <a:latin typeface="宋体" panose="02010600030101010101" pitchFamily="2" charset="-122"/>
              <a:cs typeface="Courier New" panose="02070309020205020404"/>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linds(horizontal)">
                                      <p:cBhvr>
                                        <p:cTn id="7" dur="500"/>
                                        <p:tgtEl>
                                          <p:spTgt spid="3">
                                            <p:txEl>
                                              <p:pRg st="1" end="1"/>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blinds(horizontal)">
                                      <p:cBhvr>
                                        <p:cTn id="10"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692696"/>
            <a:ext cx="11382863" cy="5431295"/>
          </a:xfrm>
        </p:spPr>
        <p:txBody>
          <a:bodyPr/>
          <a:lstStyle/>
          <a:p>
            <a:pPr indent="713740">
              <a:tabLst>
                <a:tab pos="5600700"/>
                <a:tab pos="9867900"/>
              </a:tabLst>
            </a:pPr>
            <a:r>
              <a:rPr lang="zh-CN" altLang="zh-CN" kern="100">
                <a:ea typeface="黑体" panose="02010609060101010101" pitchFamily="2" charset="-122"/>
                <a:cs typeface="Times New Roman" panose="02020603050405020304"/>
              </a:rPr>
              <a:t>【拓展】</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cs typeface="Courier New" panose="02070309020205020404"/>
              </a:rPr>
              <a:t>1</a:t>
            </a:r>
            <a:r>
              <a:rPr lang="zh-CN" altLang="zh-CN" kern="100">
                <a:cs typeface="Times New Roman" panose="02020603050405020304"/>
              </a:rPr>
              <a:t>．二战后资本主义经济调整的原因及实质</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ea typeface="楷体_GB2312"/>
                <a:cs typeface="Courier New" panose="02070309020205020404"/>
              </a:rPr>
              <a:t>(1)</a:t>
            </a:r>
            <a:r>
              <a:rPr lang="zh-CN" altLang="zh-CN" kern="100">
                <a:ea typeface="楷体_GB2312"/>
                <a:cs typeface="Times New Roman" panose="02020603050405020304"/>
              </a:rPr>
              <a:t>原因</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ea typeface="楷体_GB2312"/>
                <a:cs typeface="Times New Roman" panose="02020603050405020304"/>
              </a:rPr>
              <a:t>①</a:t>
            </a:r>
            <a:r>
              <a:rPr lang="zh-CN" altLang="zh-CN" kern="100">
                <a:ea typeface="楷体_GB2312"/>
                <a:cs typeface="Times New Roman" panose="02020603050405020304"/>
              </a:rPr>
              <a:t>资本主义私人垄断历史发展的必然结果。垄断加剧了资本主义经济矛盾，造成一系列难以自解的危机，迫使私人垄断资本接受国家的干预和调节。</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ea typeface="楷体_GB2312"/>
                <a:cs typeface="Times New Roman" panose="02020603050405020304"/>
              </a:rPr>
              <a:t>②</a:t>
            </a:r>
            <a:r>
              <a:rPr lang="zh-CN" altLang="zh-CN" kern="100">
                <a:ea typeface="楷体_GB2312"/>
                <a:cs typeface="Times New Roman" panose="02020603050405020304"/>
              </a:rPr>
              <a:t>第二次世界大战的特殊作用进一步促进了国家垄断资本主义发展。在战争中，国家对工业部门实行集中管理，为战后的国有化政策及建立国营经济奠定了基础</a:t>
            </a:r>
            <a:r>
              <a:rPr lang="zh-CN" altLang="zh-CN" kern="100" smtClean="0">
                <a:ea typeface="楷体_GB2312"/>
                <a:cs typeface="Times New Roman" panose="02020603050405020304"/>
              </a:rPr>
              <a:t>。</a:t>
            </a:r>
            <a:endParaRPr lang="zh-CN" altLang="zh-CN" sz="1050" kern="100">
              <a:latin typeface="宋体" panose="02010600030101010101" pitchFamily="2" charset="-122"/>
              <a:cs typeface="Courier New" panose="02070309020205020404"/>
            </a:endParaRPr>
          </a:p>
        </p:txBody>
      </p:sp>
    </p:spTree>
  </p:cSld>
  <p:clrMapOvr>
    <a:masterClrMapping/>
  </p:clrMapOvr>
  <p:transition/>
  <p:timing/>
</p:sld>
</file>

<file path=ppt/slides/slide3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692696"/>
            <a:ext cx="11382863" cy="3711785"/>
          </a:xfrm>
        </p:spPr>
        <p:txBody>
          <a:bodyPr/>
          <a:lstStyle/>
          <a:p>
            <a:pPr indent="713740">
              <a:tabLst>
                <a:tab pos="5600700"/>
                <a:tab pos="9867900"/>
              </a:tabLst>
            </a:pPr>
            <a:endParaRPr lang="en-US" altLang="zh-CN" kern="100" smtClean="0">
              <a:latin typeface="宋体" panose="02010600030101010101" pitchFamily="2" charset="-122"/>
              <a:ea typeface="楷体_GB2312"/>
              <a:cs typeface="Times New Roman" panose="02020603050405020304"/>
            </a:endParaRPr>
          </a:p>
          <a:p>
            <a:pPr indent="713740">
              <a:tabLst>
                <a:tab pos="5600700"/>
                <a:tab pos="9867900"/>
              </a:tabLst>
            </a:pPr>
            <a:r>
              <a:rPr lang="en-US" altLang="zh-CN" kern="100" smtClean="0">
                <a:latin typeface="宋体" panose="02010600030101010101" pitchFamily="2" charset="-122"/>
                <a:ea typeface="楷体_GB2312"/>
                <a:cs typeface="Times New Roman" panose="02020603050405020304"/>
              </a:rPr>
              <a:t>③</a:t>
            </a:r>
            <a:r>
              <a:rPr lang="zh-CN" altLang="zh-CN" kern="100">
                <a:ea typeface="楷体_GB2312"/>
                <a:cs typeface="Times New Roman" panose="02020603050405020304"/>
              </a:rPr>
              <a:t>经济危机的惨痛教训。危机迫使垄断资产阶级呼唤国家垄断资本发挥干预和调节作用，只有国家才能充当调和矛盾的</a:t>
            </a:r>
            <a:r>
              <a:rPr lang="en-US" altLang="zh-CN" kern="100">
                <a:latin typeface="宋体" panose="02010600030101010101" pitchFamily="2" charset="-122"/>
                <a:cs typeface="Times New Roman" panose="02020603050405020304"/>
              </a:rPr>
              <a:t>“</a:t>
            </a:r>
            <a:r>
              <a:rPr lang="zh-CN" altLang="zh-CN" kern="100">
                <a:ea typeface="楷体_GB2312"/>
                <a:cs typeface="Times New Roman" panose="02020603050405020304"/>
              </a:rPr>
              <a:t>救世主</a:t>
            </a:r>
            <a:r>
              <a:rPr lang="en-US" altLang="zh-CN" kern="100">
                <a:latin typeface="宋体" panose="02010600030101010101" pitchFamily="2" charset="-122"/>
                <a:cs typeface="Times New Roman" panose="02020603050405020304"/>
              </a:rPr>
              <a:t>”</a:t>
            </a:r>
            <a:r>
              <a:rPr lang="zh-CN" altLang="zh-CN" kern="100">
                <a:ea typeface="楷体_GB2312"/>
                <a:cs typeface="Times New Roman" panose="02020603050405020304"/>
              </a:rPr>
              <a:t>。</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ea typeface="楷体_GB2312"/>
                <a:cs typeface="Times New Roman" panose="02020603050405020304"/>
              </a:rPr>
              <a:t>④</a:t>
            </a:r>
            <a:r>
              <a:rPr lang="zh-CN" altLang="zh-CN" kern="100">
                <a:ea typeface="楷体_GB2312"/>
                <a:cs typeface="Times New Roman" panose="02020603050405020304"/>
              </a:rPr>
              <a:t>战后出现的高科技产业和科技革命需要巨额资金和有效管理，这超出了私人垄断资本的承受能力，需要国家政权的有力干预。</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ea typeface="楷体_GB2312"/>
                <a:cs typeface="Courier New" panose="02070309020205020404"/>
              </a:rPr>
              <a:t>(2)</a:t>
            </a:r>
            <a:r>
              <a:rPr lang="zh-CN" altLang="zh-CN" kern="100">
                <a:ea typeface="楷体_GB2312"/>
                <a:cs typeface="Times New Roman" panose="02020603050405020304"/>
              </a:rPr>
              <a:t>实质：生产关系的调节与完善</a:t>
            </a:r>
            <a:r>
              <a:rPr lang="zh-CN" altLang="zh-CN" kern="100" smtClean="0">
                <a:ea typeface="楷体_GB2312"/>
                <a:cs typeface="Times New Roman" panose="02020603050405020304"/>
              </a:rPr>
              <a:t>。</a:t>
            </a:r>
            <a:endParaRPr lang="zh-CN" altLang="zh-CN" sz="1050" kern="100">
              <a:latin typeface="宋体" panose="02010600030101010101" pitchFamily="2" charset="-122"/>
              <a:cs typeface="Courier New" panose="02070309020205020404"/>
            </a:endParaRPr>
          </a:p>
        </p:txBody>
      </p:sp>
    </p:spTree>
  </p:cSld>
  <p:clrMapOvr>
    <a:masterClrMapping/>
  </p:clrMapOvr>
  <p:transition/>
  <p:timing/>
</p:sld>
</file>

<file path=ppt/slides/slide3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737655"/>
            <a:ext cx="11382863" cy="4851585"/>
          </a:xfrm>
        </p:spPr>
        <p:txBody>
          <a:bodyPr/>
          <a:lstStyle/>
          <a:p>
            <a:pPr indent="713740">
              <a:tabLst>
                <a:tab pos="5600700"/>
                <a:tab pos="9867900"/>
              </a:tabLst>
            </a:pPr>
            <a:endParaRPr lang="en-US" altLang="zh-CN" kern="100" smtClean="0">
              <a:cs typeface="Courier New" panose="02070309020205020404"/>
            </a:endParaRPr>
          </a:p>
          <a:p>
            <a:pPr indent="713740">
              <a:tabLst>
                <a:tab pos="5600700"/>
                <a:tab pos="9867900"/>
              </a:tabLst>
            </a:pPr>
            <a:r>
              <a:rPr lang="en-US" altLang="zh-CN" kern="100" smtClean="0">
                <a:cs typeface="Courier New" panose="02070309020205020404"/>
              </a:rPr>
              <a:t>2</a:t>
            </a:r>
            <a:r>
              <a:rPr lang="zh-CN" altLang="zh-CN" kern="100">
                <a:cs typeface="Times New Roman" panose="02020603050405020304"/>
              </a:rPr>
              <a:t>．第三次科技革命兴起的条件和特点</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ea typeface="楷体_GB2312"/>
                <a:cs typeface="Courier New" panose="02070309020205020404"/>
              </a:rPr>
              <a:t>(1)</a:t>
            </a:r>
            <a:r>
              <a:rPr lang="zh-CN" altLang="zh-CN" kern="100">
                <a:ea typeface="楷体_GB2312"/>
                <a:cs typeface="Times New Roman" panose="02020603050405020304"/>
              </a:rPr>
              <a:t>条件</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ea typeface="楷体_GB2312"/>
                <a:cs typeface="Times New Roman" panose="02020603050405020304"/>
              </a:rPr>
              <a:t>①</a:t>
            </a:r>
            <a:r>
              <a:rPr lang="zh-CN" altLang="zh-CN" kern="100">
                <a:ea typeface="楷体_GB2312"/>
                <a:cs typeface="Times New Roman" panose="02020603050405020304"/>
              </a:rPr>
              <a:t>政治保障。资本主义发展相对稳定和国家垄断资本主义发展。雅尔塔体系的建立和两极格局下的制衡，使二战后的世界保持了较长时间的稳定局面；二战前美国开创的国家干预经济的模式，战后也在资本主义世界普遍推行。</a:t>
            </a:r>
            <a:endParaRPr lang="zh-CN" altLang="zh-CN" sz="1050" kern="100">
              <a:latin typeface="宋体" panose="02010600030101010101" pitchFamily="2" charset="-122"/>
              <a:cs typeface="Courier New" panose="02070309020205020404"/>
            </a:endParaRPr>
          </a:p>
          <a:p>
            <a:endParaRPr lang="zh-CN" altLang="en-US"/>
          </a:p>
        </p:txBody>
      </p:sp>
    </p:spTree>
  </p:cSld>
  <p:clrMapOvr>
    <a:masterClrMapping/>
  </p:clrMapOvr>
  <p:transition/>
  <p:timing/>
</p:sld>
</file>

<file path=ppt/slides/slide3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692696"/>
            <a:ext cx="11382863" cy="4851585"/>
          </a:xfrm>
        </p:spPr>
        <p:txBody>
          <a:bodyPr/>
          <a:lstStyle/>
          <a:p>
            <a:pPr indent="713740">
              <a:tabLst>
                <a:tab pos="5600700"/>
                <a:tab pos="9867900"/>
              </a:tabLst>
            </a:pPr>
            <a:r>
              <a:rPr lang="en-US" altLang="zh-CN" kern="100">
                <a:latin typeface="宋体" panose="02010600030101010101" pitchFamily="2" charset="-122"/>
                <a:ea typeface="楷体_GB2312"/>
                <a:cs typeface="Times New Roman" panose="02020603050405020304"/>
              </a:rPr>
              <a:t>②</a:t>
            </a:r>
            <a:r>
              <a:rPr lang="zh-CN" altLang="zh-CN" kern="100">
                <a:ea typeface="楷体_GB2312"/>
                <a:cs typeface="Times New Roman" panose="02020603050405020304"/>
              </a:rPr>
              <a:t>社会条件。二战中的军事需求、战后军备竞争和发展经济的要求。第二次世界大战中，各国为适应战争的需要，都集中人力、物力、财力，研究开发威力巨大的新式武器，使科技水平迅速提高。战后，主要资本主义国家为了增强在国际市场上的竞争能力，各垄断组织都在科研方面加大投入，大力开发新产品，促使科技水平不断提高。</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ea typeface="楷体_GB2312"/>
                <a:cs typeface="Times New Roman" panose="02020603050405020304"/>
              </a:rPr>
              <a:t>③</a:t>
            </a:r>
            <a:r>
              <a:rPr lang="zh-CN" altLang="zh-CN" kern="100">
                <a:ea typeface="楷体_GB2312"/>
                <a:cs typeface="Times New Roman" panose="02020603050405020304"/>
              </a:rPr>
              <a:t>技术与物质条件。第二次工业革命所创造的技术与物质条件，以及第二次世界大战中迅速发展的科学技术。</a:t>
            </a:r>
            <a:endParaRPr lang="zh-CN" altLang="zh-CN" sz="1050" kern="100">
              <a:latin typeface="宋体" panose="02010600030101010101" pitchFamily="2" charset="-122"/>
              <a:cs typeface="Courier New" panose="02070309020205020404"/>
            </a:endParaRPr>
          </a:p>
          <a:p>
            <a:endParaRPr lang="zh-CN" altLang="en-US"/>
          </a:p>
        </p:txBody>
      </p:sp>
    </p:spTree>
  </p:cSld>
  <p:clrMapOvr>
    <a:masterClrMapping/>
  </p:clrMapOvr>
  <p:transition/>
  <p:timing/>
</p:sld>
</file>

<file path=ppt/slides/slide3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692696"/>
            <a:ext cx="11382863" cy="4828053"/>
          </a:xfrm>
        </p:spPr>
        <p:txBody>
          <a:bodyPr/>
          <a:lstStyle/>
          <a:p>
            <a:pPr indent="713740">
              <a:tabLst>
                <a:tab pos="5600700"/>
                <a:tab pos="9867900"/>
              </a:tabLst>
            </a:pPr>
            <a:r>
              <a:rPr lang="en-US" altLang="zh-CN" kern="100">
                <a:latin typeface="宋体" panose="02010600030101010101" pitchFamily="2" charset="-122"/>
                <a:ea typeface="楷体_GB2312"/>
                <a:cs typeface="Times New Roman" panose="02020603050405020304"/>
              </a:rPr>
              <a:t>④</a:t>
            </a:r>
            <a:r>
              <a:rPr lang="zh-CN" altLang="zh-CN" kern="100">
                <a:ea typeface="楷体_GB2312"/>
                <a:cs typeface="Times New Roman" panose="02020603050405020304"/>
              </a:rPr>
              <a:t>科学理论的重大突破。</a:t>
            </a:r>
            <a:r>
              <a:rPr lang="en-US" altLang="zh-CN" kern="100">
                <a:ea typeface="楷体_GB2312"/>
                <a:cs typeface="Courier New" panose="02070309020205020404"/>
              </a:rPr>
              <a:t>19</a:t>
            </a:r>
            <a:r>
              <a:rPr lang="zh-CN" altLang="zh-CN" kern="100">
                <a:ea typeface="楷体_GB2312"/>
                <a:cs typeface="Times New Roman" panose="02020603050405020304"/>
              </a:rPr>
              <a:t>世纪末</a:t>
            </a:r>
            <a:r>
              <a:rPr lang="en-US" altLang="zh-CN" kern="100">
                <a:ea typeface="楷体_GB2312"/>
                <a:cs typeface="Courier New" panose="02070309020205020404"/>
              </a:rPr>
              <a:t>20</a:t>
            </a:r>
            <a:r>
              <a:rPr lang="zh-CN" altLang="zh-CN" kern="100">
                <a:ea typeface="楷体_GB2312"/>
                <a:cs typeface="Times New Roman" panose="02020603050405020304"/>
              </a:rPr>
              <a:t>世纪初的物理学革命，使人类的物质观、时空观、运动观和方法论都发生了变革。二战后初期形成的控制论、信息论和系统论成为第三次科技革命的理论依据。</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ea typeface="楷体_GB2312"/>
                <a:cs typeface="Courier New" panose="02070309020205020404"/>
              </a:rPr>
              <a:t>(2)</a:t>
            </a:r>
            <a:r>
              <a:rPr lang="zh-CN" altLang="zh-CN" kern="100">
                <a:ea typeface="楷体_GB2312"/>
                <a:cs typeface="Times New Roman" panose="02020603050405020304"/>
              </a:rPr>
              <a:t>特点</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ea typeface="楷体_GB2312"/>
                <a:cs typeface="Times New Roman" panose="02020603050405020304"/>
              </a:rPr>
              <a:t>①</a:t>
            </a:r>
            <a:r>
              <a:rPr lang="zh-CN" altLang="zh-CN" kern="100">
                <a:ea typeface="楷体_GB2312"/>
                <a:cs typeface="Times New Roman" panose="02020603050405020304"/>
              </a:rPr>
              <a:t>科学技术在推动生产力的发展方面起着越来越重要的作用，科学技术转化为直接生产力的速度加快。</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ea typeface="楷体_GB2312"/>
                <a:cs typeface="Times New Roman" panose="02020603050405020304"/>
              </a:rPr>
              <a:t>②</a:t>
            </a:r>
            <a:r>
              <a:rPr lang="zh-CN" altLang="zh-CN" kern="100">
                <a:ea typeface="楷体_GB2312"/>
                <a:cs typeface="Times New Roman" panose="02020603050405020304"/>
              </a:rPr>
              <a:t>科学和技术密切结合，相互促进。</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ea typeface="楷体_GB2312"/>
                <a:cs typeface="Times New Roman" panose="02020603050405020304"/>
              </a:rPr>
              <a:t>③</a:t>
            </a:r>
            <a:r>
              <a:rPr lang="zh-CN" altLang="zh-CN" kern="100">
                <a:ea typeface="楷体_GB2312"/>
                <a:cs typeface="Times New Roman" panose="02020603050405020304"/>
              </a:rPr>
              <a:t>科学技术各个领域之间相互渗透</a:t>
            </a:r>
            <a:r>
              <a:rPr lang="zh-CN" altLang="zh-CN" kern="100" smtClean="0">
                <a:ea typeface="楷体_GB2312"/>
                <a:cs typeface="Times New Roman" panose="02020603050405020304"/>
              </a:rPr>
              <a:t>。</a:t>
            </a:r>
            <a:endParaRPr lang="zh-CN" altLang="zh-CN" sz="1050" kern="100">
              <a:latin typeface="宋体" panose="02010600030101010101" pitchFamily="2" charset="-122"/>
              <a:cs typeface="Courier New" panose="02070309020205020404"/>
            </a:endParaRPr>
          </a:p>
        </p:txBody>
      </p:sp>
    </p:spTree>
  </p:cSld>
  <p:clrMapOvr>
    <a:masterClrMapping/>
  </p:clrMapOvr>
  <p:transition/>
  <p:timing/>
</p:sld>
</file>

<file path=ppt/slides/slide3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476672"/>
            <a:ext cx="11382863" cy="6124754"/>
          </a:xfrm>
        </p:spPr>
        <p:txBody>
          <a:bodyPr/>
          <a:lstStyle/>
          <a:p>
            <a:pPr indent="713740">
              <a:tabLst>
                <a:tab pos="5600700"/>
                <a:tab pos="9867900"/>
              </a:tabLst>
            </a:pPr>
            <a:r>
              <a:rPr lang="zh-CN" altLang="zh-CN" kern="100">
                <a:solidFill>
                  <a:srgbClr val="FFFFFF"/>
                </a:solidFill>
                <a:highlight>
                  <a:srgbClr val="000000"/>
                </a:highlight>
                <a:ea typeface="黑体" panose="02010609060101010101" pitchFamily="2" charset="-122"/>
                <a:cs typeface="Times New Roman" panose="02020603050405020304"/>
              </a:rPr>
              <a:t>主题二</a:t>
            </a:r>
            <a:r>
              <a:rPr lang="zh-CN" altLang="zh-CN" kern="100">
                <a:ea typeface="黑体" panose="02010609060101010101" pitchFamily="2" charset="-122"/>
                <a:cs typeface="Times New Roman" panose="02020603050405020304"/>
              </a:rPr>
              <a:t>　</a:t>
            </a:r>
            <a:r>
              <a:rPr lang="en-US" altLang="zh-CN" kern="100">
                <a:latin typeface="宋体" panose="02010600030101010101" pitchFamily="2" charset="-122"/>
                <a:cs typeface="Times New Roman" panose="02020603050405020304"/>
              </a:rPr>
              <a:t>“</a:t>
            </a:r>
            <a:r>
              <a:rPr lang="zh-CN" altLang="zh-CN" kern="100">
                <a:ea typeface="黑体" panose="02010609060101010101" pitchFamily="2" charset="-122"/>
                <a:cs typeface="Times New Roman" panose="02020603050405020304"/>
              </a:rPr>
              <a:t>福利国家</a:t>
            </a:r>
            <a:r>
              <a:rPr lang="en-US" altLang="zh-CN" kern="100">
                <a:latin typeface="宋体" panose="02010600030101010101" pitchFamily="2" charset="-122"/>
                <a:cs typeface="Times New Roman" panose="02020603050405020304"/>
              </a:rPr>
              <a:t>”</a:t>
            </a:r>
            <a:r>
              <a:rPr lang="zh-CN" altLang="zh-CN" kern="100">
                <a:ea typeface="黑体" panose="02010609060101010101" pitchFamily="2" charset="-122"/>
                <a:cs typeface="Times New Roman" panose="02020603050405020304"/>
              </a:rPr>
              <a:t>的建设</a:t>
            </a:r>
            <a:r>
              <a:rPr lang="en-US" altLang="zh-CN" kern="100">
                <a:ea typeface="黑体" panose="02010609060101010101" pitchFamily="2" charset="-122"/>
                <a:cs typeface="Courier New" panose="02070309020205020404"/>
              </a:rPr>
              <a:t>(</a:t>
            </a:r>
            <a:r>
              <a:rPr lang="zh-CN" altLang="zh-CN" kern="100">
                <a:ea typeface="黑体" panose="02010609060101010101" pitchFamily="2" charset="-122"/>
                <a:cs typeface="Times New Roman" panose="02020603050405020304"/>
              </a:rPr>
              <a:t>时空观念、史料实证、历史解释</a:t>
            </a:r>
            <a:r>
              <a:rPr lang="en-US" altLang="zh-CN" kern="100">
                <a:ea typeface="黑体" panose="02010609060101010101" pitchFamily="2" charset="-122"/>
                <a:cs typeface="Courier New" panose="02070309020205020404"/>
              </a:rPr>
              <a:t>)</a:t>
            </a:r>
            <a:endParaRPr lang="zh-CN" altLang="zh-CN" sz="1050" kern="100">
              <a:latin typeface="宋体" panose="02010600030101010101" pitchFamily="2" charset="-122"/>
              <a:cs typeface="Courier New" panose="02070309020205020404"/>
            </a:endParaRPr>
          </a:p>
          <a:p>
            <a:pPr indent="713740">
              <a:tabLst>
                <a:tab pos="5600700"/>
                <a:tab pos="9867900"/>
              </a:tabLst>
            </a:pPr>
            <a:r>
              <a:rPr lang="zh-CN" altLang="zh-CN" kern="100">
                <a:ea typeface="黑体" panose="02010609060101010101" pitchFamily="2" charset="-122"/>
                <a:cs typeface="Times New Roman" panose="02020603050405020304"/>
              </a:rPr>
              <a:t>史料五</a:t>
            </a:r>
            <a:r>
              <a:rPr lang="zh-CN" altLang="zh-CN" kern="100">
                <a:ea typeface="楷体_GB2312"/>
                <a:cs typeface="Times New Roman" panose="02020603050405020304"/>
              </a:rPr>
              <a:t>　英国税收与福利对家庭收入的影响</a:t>
            </a:r>
            <a:r>
              <a:rPr lang="en-US" altLang="zh-CN" kern="100">
                <a:ea typeface="楷体_GB2312"/>
                <a:cs typeface="Courier New" panose="02070309020205020404"/>
              </a:rPr>
              <a:t>(1983—1984</a:t>
            </a:r>
            <a:r>
              <a:rPr lang="zh-CN" altLang="zh-CN" kern="100">
                <a:ea typeface="楷体_GB2312"/>
                <a:cs typeface="Times New Roman" panose="02020603050405020304"/>
              </a:rPr>
              <a:t>年度</a:t>
            </a:r>
            <a:r>
              <a:rPr lang="en-US" altLang="zh-CN" kern="100">
                <a:ea typeface="楷体_GB2312"/>
                <a:cs typeface="Courier New" panose="02070309020205020404"/>
              </a:rPr>
              <a:t>)(</a:t>
            </a:r>
            <a:r>
              <a:rPr lang="zh-CN" altLang="zh-CN" kern="100">
                <a:ea typeface="楷体_GB2312"/>
                <a:cs typeface="Times New Roman" panose="02020603050405020304"/>
              </a:rPr>
              <a:t>单位：英镑</a:t>
            </a:r>
            <a:r>
              <a:rPr lang="en-US" altLang="zh-CN" kern="100">
                <a:ea typeface="楷体_GB2312"/>
                <a:cs typeface="Courier New" panose="02070309020205020404"/>
              </a:rPr>
              <a:t>)</a:t>
            </a:r>
            <a:r>
              <a:rPr lang="zh-CN" altLang="zh-CN" kern="100">
                <a:ea typeface="楷体_GB2312"/>
                <a:cs typeface="Times New Roman" panose="02020603050405020304"/>
              </a:rPr>
              <a:t>。</a:t>
            </a:r>
            <a:endParaRPr lang="zh-CN" altLang="zh-CN" sz="1050" kern="100">
              <a:latin typeface="宋体" panose="02010600030101010101" pitchFamily="2" charset="-122"/>
              <a:cs typeface="Courier New" panose="02070309020205020404"/>
            </a:endParaRPr>
          </a:p>
          <a:p>
            <a:endParaRPr lang="en-US" altLang="zh-CN" smtClean="0"/>
          </a:p>
          <a:p>
            <a:endParaRPr lang="en-US" altLang="zh-CN"/>
          </a:p>
          <a:p>
            <a:endParaRPr lang="en-US" altLang="zh-CN" smtClean="0"/>
          </a:p>
          <a:p>
            <a:endParaRPr lang="en-US" altLang="zh-CN"/>
          </a:p>
          <a:p>
            <a:endParaRPr lang="en-US" altLang="zh-CN" smtClean="0"/>
          </a:p>
          <a:p>
            <a:pPr indent="713740">
              <a:tabLst>
                <a:tab pos="5600700"/>
                <a:tab pos="9867900"/>
              </a:tabLst>
            </a:pPr>
            <a:r>
              <a:rPr lang="zh-CN" altLang="zh-CN" kern="100" smtClean="0">
                <a:ea typeface="黑体" panose="02010609060101010101" pitchFamily="2" charset="-122"/>
                <a:cs typeface="Times New Roman" panose="02020603050405020304"/>
              </a:rPr>
              <a:t>探究</a:t>
            </a:r>
            <a:r>
              <a:rPr lang="en-US" altLang="zh-CN" kern="100">
                <a:ea typeface="黑体" panose="02010609060101010101" pitchFamily="2" charset="-122"/>
                <a:cs typeface="Courier New" panose="02070309020205020404"/>
              </a:rPr>
              <a:t>4</a:t>
            </a:r>
            <a:r>
              <a:rPr lang="zh-CN" altLang="zh-CN" kern="100">
                <a:ea typeface="黑体" panose="02010609060101010101" pitchFamily="2" charset="-122"/>
                <a:cs typeface="Times New Roman" panose="02020603050405020304"/>
              </a:rPr>
              <a:t>：</a:t>
            </a:r>
            <a:r>
              <a:rPr lang="zh-CN" altLang="zh-CN" kern="100">
                <a:cs typeface="Times New Roman" panose="02020603050405020304"/>
              </a:rPr>
              <a:t>根据史料五，分析英国福利政策的积极作用。</a:t>
            </a:r>
            <a:endParaRPr lang="zh-CN" altLang="zh-CN" sz="1050" kern="100">
              <a:latin typeface="宋体" panose="02010600030101010101" pitchFamily="2" charset="-122"/>
              <a:cs typeface="Courier New" panose="02070309020205020404"/>
            </a:endParaRPr>
          </a:p>
          <a:p>
            <a:pPr indent="713740">
              <a:tabLst>
                <a:tab pos="5600700"/>
                <a:tab pos="9867900"/>
              </a:tabLst>
            </a:pPr>
            <a:r>
              <a:rPr lang="zh-CN" altLang="zh-CN" kern="100">
                <a:solidFill>
                  <a:srgbClr val="FF00FF"/>
                </a:solidFill>
                <a:ea typeface="黑体" panose="02010609060101010101" pitchFamily="2" charset="-122"/>
                <a:cs typeface="Times New Roman" panose="02020603050405020304"/>
              </a:rPr>
              <a:t>提示</a:t>
            </a:r>
            <a:r>
              <a:rPr lang="en-US" altLang="zh-CN" kern="100">
                <a:solidFill>
                  <a:srgbClr val="FF00FF"/>
                </a:solidFill>
                <a:ea typeface="黑体" panose="02010609060101010101" pitchFamily="2" charset="-122"/>
                <a:cs typeface="Courier New" panose="02070309020205020404"/>
              </a:rPr>
              <a:t>4</a:t>
            </a:r>
            <a:r>
              <a:rPr lang="zh-CN" altLang="zh-CN" kern="100">
                <a:solidFill>
                  <a:srgbClr val="FF00FF"/>
                </a:solidFill>
                <a:ea typeface="黑体" panose="02010609060101010101" pitchFamily="2" charset="-122"/>
                <a:cs typeface="Times New Roman" panose="02020603050405020304"/>
              </a:rPr>
              <a:t>：</a:t>
            </a:r>
            <a:r>
              <a:rPr lang="zh-CN" altLang="zh-CN" kern="100">
                <a:ea typeface="仿宋_GB2312"/>
                <a:cs typeface="Times New Roman" panose="02020603050405020304"/>
              </a:rPr>
              <a:t>救济低收入者</a:t>
            </a:r>
            <a:r>
              <a:rPr lang="en-US" altLang="zh-CN" kern="100">
                <a:ea typeface="仿宋_GB2312"/>
                <a:cs typeface="Courier New" panose="02070309020205020404"/>
              </a:rPr>
              <a:t>(</a:t>
            </a:r>
            <a:r>
              <a:rPr lang="zh-CN" altLang="zh-CN" kern="100">
                <a:ea typeface="仿宋_GB2312"/>
                <a:cs typeface="Times New Roman" panose="02020603050405020304"/>
              </a:rPr>
              <a:t>缩小贫富差距</a:t>
            </a:r>
            <a:r>
              <a:rPr lang="en-US" altLang="zh-CN" kern="100">
                <a:ea typeface="仿宋_GB2312"/>
                <a:cs typeface="Courier New" panose="02070309020205020404"/>
              </a:rPr>
              <a:t>)</a:t>
            </a:r>
            <a:r>
              <a:rPr lang="zh-CN" altLang="zh-CN" kern="100">
                <a:ea typeface="仿宋_GB2312"/>
                <a:cs typeface="Times New Roman" panose="02020603050405020304"/>
              </a:rPr>
              <a:t>；保障儿童利益</a:t>
            </a:r>
            <a:r>
              <a:rPr lang="zh-CN" altLang="zh-CN" kern="100" smtClean="0">
                <a:ea typeface="仿宋_GB2312"/>
                <a:cs typeface="Times New Roman" panose="02020603050405020304"/>
              </a:rPr>
              <a:t>。</a:t>
            </a:r>
            <a:endParaRPr lang="zh-CN" altLang="zh-CN" sz="1050" kern="100">
              <a:latin typeface="宋体" panose="02010600030101010101" pitchFamily="2" charset="-122"/>
              <a:cs typeface="Courier New" panose="02070309020205020404"/>
            </a:endParaRPr>
          </a:p>
        </p:txBody>
      </p:sp>
      <p:graphicFrame>
        <p:nvGraphicFramePr>
          <p:cNvPr id="2" name="对象 1"/>
          <p:cNvGraphicFramePr>
            <a:graphicFrameLocks noChangeAspect="1"/>
          </p:cNvGraphicFramePr>
          <p:nvPr/>
        </p:nvGraphicFramePr>
        <p:xfrm>
          <a:off x="449263" y="2240376"/>
          <a:ext cx="11291887" cy="3454400"/>
        </p:xfrm>
        <a:graphic>
          <a:graphicData uri="http://schemas.openxmlformats.org/presentationml/2006/ole">
            <mc:AlternateContent>
              <mc:Choice xmlns:v="urn:schemas-microsoft-com:vml" Requires="v">
                <p:oleObj spid="_x0000_s1038" name="文档" r:id="rId2" imgW="11292840" imgH="3449955" progId="Word.Document.8">
                  <p:embed/>
                </p:oleObj>
              </mc:Choice>
              <mc:Fallback>
                <p:oleObj name="文档" r:id="rId2" imgW="11292840" imgH="3449955" progId="Word.Document.8">
                  <p:embed/>
                  <p:pic>
                    <p:nvPicPr>
                      <p:cNvPr id="0" name="OLE substitute image"/>
                      <p:cNvPicPr/>
                      <p:nvPr/>
                    </p:nvPicPr>
                    <p:blipFill>
                      <a:blip r:embed="rId3"/>
                      <a:stretch>
                        <a:fillRect/>
                      </a:stretch>
                    </p:blipFill>
                    <p:spPr>
                      <a:xfrm>
                        <a:off x="449263" y="2240376"/>
                        <a:ext cx="11291887" cy="3454400"/>
                      </a:xfrm>
                      <a:prstGeom prst="rect">
                        <a:avLst/>
                      </a:prstGeom>
                    </p:spPr>
                  </p:pic>
                </p:oleObj>
              </mc:Fallback>
            </mc:AlternateContent>
          </a:graphicData>
        </a:graphic>
      </p:graphicFrame>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8" end="8"/>
                                            </p:txEl>
                                          </p:spTgt>
                                        </p:tgtEl>
                                        <p:attrNameLst>
                                          <p:attrName>style.visibility</p:attrName>
                                        </p:attrNameLst>
                                      </p:cBhvr>
                                      <p:to>
                                        <p:strVal val="visible"/>
                                      </p:to>
                                    </p:set>
                                    <p:animEffect transition="in" filter="blinds(horizontal)">
                                      <p:cBhvr>
                                        <p:cTn id="7"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692696"/>
            <a:ext cx="11382863" cy="4851585"/>
          </a:xfrm>
        </p:spPr>
        <p:txBody>
          <a:bodyPr/>
          <a:lstStyle/>
          <a:p>
            <a:pPr indent="713740">
              <a:tabLst>
                <a:tab pos="5600700"/>
                <a:tab pos="9867900"/>
              </a:tabLst>
            </a:pPr>
            <a:r>
              <a:rPr lang="zh-CN" altLang="zh-CN" kern="100">
                <a:ea typeface="黑体" panose="02010609060101010101" pitchFamily="2" charset="-122"/>
                <a:cs typeface="Times New Roman" panose="02020603050405020304"/>
              </a:rPr>
              <a:t>史料六</a:t>
            </a:r>
            <a:r>
              <a:rPr lang="zh-CN" altLang="zh-CN" kern="100">
                <a:ea typeface="楷体_GB2312"/>
                <a:cs typeface="Times New Roman" panose="02020603050405020304"/>
              </a:rPr>
              <a:t>　</a:t>
            </a:r>
            <a:r>
              <a:rPr lang="en-US" altLang="zh-CN" kern="100">
                <a:ea typeface="楷体_GB2312"/>
                <a:cs typeface="Courier New" panose="02070309020205020404"/>
              </a:rPr>
              <a:t>(</a:t>
            </a:r>
            <a:r>
              <a:rPr lang="zh-CN" altLang="zh-CN" kern="100">
                <a:ea typeface="楷体_GB2312"/>
                <a:cs typeface="Times New Roman" panose="02020603050405020304"/>
              </a:rPr>
              <a:t>英国</a:t>
            </a:r>
            <a:r>
              <a:rPr lang="en-US" altLang="zh-CN" kern="100">
                <a:ea typeface="楷体_GB2312"/>
                <a:cs typeface="Courier New" panose="02070309020205020404"/>
              </a:rPr>
              <a:t>)</a:t>
            </a:r>
            <a:r>
              <a:rPr lang="zh-CN" altLang="zh-CN" kern="100">
                <a:ea typeface="楷体_GB2312"/>
                <a:cs typeface="Times New Roman" panose="02020603050405020304"/>
              </a:rPr>
              <a:t>社会福利计划的各项开支占到了公共支出总额的</a:t>
            </a:r>
            <a:r>
              <a:rPr lang="en-US" altLang="zh-CN" kern="100">
                <a:ea typeface="楷体_GB2312"/>
                <a:cs typeface="Courier New" panose="02070309020205020404"/>
              </a:rPr>
              <a:t>50%</a:t>
            </a:r>
            <a:r>
              <a:rPr lang="zh-CN" altLang="zh-CN" kern="100">
                <a:ea typeface="楷体_GB2312"/>
                <a:cs typeface="Times New Roman" panose="02020603050405020304"/>
              </a:rPr>
              <a:t>。</a:t>
            </a:r>
            <a:r>
              <a:rPr lang="en-US" altLang="zh-CN" kern="100">
                <a:latin typeface="宋体" panose="02010600030101010101" pitchFamily="2" charset="-122"/>
                <a:cs typeface="Times New Roman" panose="02020603050405020304"/>
              </a:rPr>
              <a:t>……</a:t>
            </a:r>
            <a:r>
              <a:rPr lang="en-US" altLang="zh-CN" kern="100">
                <a:ea typeface="楷体_GB2312"/>
                <a:cs typeface="Courier New" panose="02070309020205020404"/>
              </a:rPr>
              <a:t>(</a:t>
            </a:r>
            <a:r>
              <a:rPr lang="zh-CN" altLang="zh-CN" kern="100">
                <a:ea typeface="楷体_GB2312"/>
                <a:cs typeface="Times New Roman" panose="02020603050405020304"/>
              </a:rPr>
              <a:t>瑞典</a:t>
            </a:r>
            <a:r>
              <a:rPr lang="en-US" altLang="zh-CN" kern="100">
                <a:ea typeface="楷体_GB2312"/>
                <a:cs typeface="Courier New" panose="02070309020205020404"/>
              </a:rPr>
              <a:t>)</a:t>
            </a:r>
            <a:r>
              <a:rPr lang="zh-CN" altLang="zh-CN" kern="100">
                <a:ea typeface="楷体_GB2312"/>
                <a:cs typeface="Times New Roman" panose="02020603050405020304"/>
              </a:rPr>
              <a:t>主要靠借债和赤字预算来维持社会福利的各项开支。</a:t>
            </a:r>
            <a:r>
              <a:rPr lang="en-US" altLang="zh-CN" kern="100">
                <a:latin typeface="宋体" panose="02010600030101010101" pitchFamily="2" charset="-122"/>
                <a:cs typeface="Times New Roman" panose="02020603050405020304"/>
              </a:rPr>
              <a:t>……</a:t>
            </a:r>
            <a:r>
              <a:rPr lang="zh-CN" altLang="zh-CN" kern="100">
                <a:ea typeface="楷体_GB2312"/>
                <a:cs typeface="Times New Roman" panose="02020603050405020304"/>
              </a:rPr>
              <a:t>在各国社会福利开支仍在不断增加的同时，各国的经济增长速度大幅度下降。</a:t>
            </a:r>
            <a:r>
              <a:rPr lang="en-US" altLang="zh-CN" kern="100">
                <a:latin typeface="宋体" panose="02010600030101010101" pitchFamily="2" charset="-122"/>
                <a:cs typeface="Times New Roman" panose="02020603050405020304"/>
              </a:rPr>
              <a:t>……</a:t>
            </a:r>
            <a:r>
              <a:rPr lang="zh-CN" altLang="zh-CN" kern="100">
                <a:ea typeface="楷体_GB2312"/>
                <a:cs typeface="Times New Roman" panose="02020603050405020304"/>
              </a:rPr>
              <a:t>联邦德国从</a:t>
            </a:r>
            <a:r>
              <a:rPr lang="en-US" altLang="zh-CN" kern="100">
                <a:ea typeface="楷体_GB2312"/>
                <a:cs typeface="Courier New" panose="02070309020205020404"/>
              </a:rPr>
              <a:t>1970</a:t>
            </a:r>
            <a:r>
              <a:rPr lang="zh-CN" altLang="zh-CN" kern="100">
                <a:ea typeface="楷体_GB2312"/>
                <a:cs typeface="Times New Roman" panose="02020603050405020304"/>
              </a:rPr>
              <a:t>年到</a:t>
            </a:r>
            <a:r>
              <a:rPr lang="en-US" altLang="zh-CN" kern="100">
                <a:ea typeface="楷体_GB2312"/>
                <a:cs typeface="Courier New" panose="02070309020205020404"/>
              </a:rPr>
              <a:t>80</a:t>
            </a:r>
            <a:r>
              <a:rPr lang="zh-CN" altLang="zh-CN" kern="100">
                <a:ea typeface="楷体_GB2312"/>
                <a:cs typeface="Times New Roman" panose="02020603050405020304"/>
              </a:rPr>
              <a:t>年代中期，领取维持日常生活救济的人数增加了一倍。</a:t>
            </a:r>
            <a:r>
              <a:rPr lang="en-US" altLang="zh-CN" kern="100">
                <a:latin typeface="宋体" panose="02010600030101010101" pitchFamily="2" charset="-122"/>
                <a:cs typeface="Times New Roman" panose="02020603050405020304"/>
              </a:rPr>
              <a:t>……</a:t>
            </a:r>
            <a:r>
              <a:rPr lang="en-US" altLang="zh-CN" kern="100">
                <a:ea typeface="楷体_GB2312"/>
                <a:cs typeface="Courier New" panose="02070309020205020404"/>
              </a:rPr>
              <a:t>70%</a:t>
            </a:r>
            <a:r>
              <a:rPr lang="zh-CN" altLang="zh-CN" kern="100">
                <a:ea typeface="楷体_GB2312"/>
                <a:cs typeface="Times New Roman" panose="02020603050405020304"/>
              </a:rPr>
              <a:t>以上的美国人反对政府在福利救济方面花更多的钱。</a:t>
            </a:r>
            <a:endParaRPr lang="zh-CN" altLang="zh-CN" sz="1050" kern="100">
              <a:latin typeface="宋体" panose="02010600030101010101" pitchFamily="2" charset="-122"/>
              <a:cs typeface="Courier New" panose="02070309020205020404"/>
            </a:endParaRPr>
          </a:p>
          <a:p>
            <a:pPr indent="713740" algn="r">
              <a:tabLst>
                <a:tab pos="5600700"/>
                <a:tab pos="9867900"/>
              </a:tabLst>
            </a:pPr>
            <a:r>
              <a:rPr lang="en-US" altLang="zh-CN" kern="100">
                <a:ea typeface="楷体_GB2312"/>
                <a:cs typeface="Courier New" panose="02070309020205020404"/>
              </a:rPr>
              <a:t>——</a:t>
            </a:r>
            <a:r>
              <a:rPr lang="zh-CN" altLang="zh-CN" kern="100">
                <a:ea typeface="楷体_GB2312"/>
                <a:cs typeface="Times New Roman" panose="02020603050405020304"/>
              </a:rPr>
              <a:t>陈银娥《现代社会的福利制度》</a:t>
            </a:r>
            <a:endParaRPr lang="zh-CN" altLang="zh-CN" sz="1050" kern="100">
              <a:latin typeface="宋体" panose="02010600030101010101" pitchFamily="2" charset="-122"/>
              <a:cs typeface="Courier New" panose="02070309020205020404"/>
            </a:endParaRPr>
          </a:p>
          <a:p>
            <a:endParaRPr lang="zh-CN" altLang="en-US"/>
          </a:p>
        </p:txBody>
      </p:sp>
    </p:spTree>
  </p:cSld>
  <p:clrMapOvr>
    <a:masterClrMapping/>
  </p:clrMapOvr>
  <p:transition/>
  <p:timing/>
</p:sld>
</file>

<file path=ppt/slides/slide3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692696"/>
            <a:ext cx="11382863" cy="4315027"/>
          </a:xfrm>
        </p:spPr>
        <p:txBody>
          <a:bodyPr/>
          <a:lstStyle/>
          <a:p>
            <a:pPr indent="713740">
              <a:tabLst>
                <a:tab pos="5600700"/>
                <a:tab pos="9867900"/>
              </a:tabLst>
            </a:pPr>
            <a:endParaRPr lang="en-US" altLang="zh-CN" kern="100" smtClean="0">
              <a:ea typeface="黑体" panose="02010609060101010101" pitchFamily="2" charset="-122"/>
              <a:cs typeface="Times New Roman" panose="02020603050405020304"/>
            </a:endParaRPr>
          </a:p>
          <a:p>
            <a:pPr indent="713740">
              <a:tabLst>
                <a:tab pos="5600700"/>
                <a:tab pos="9867900"/>
              </a:tabLst>
            </a:pPr>
            <a:r>
              <a:rPr lang="zh-CN" altLang="zh-CN" kern="100" smtClean="0">
                <a:ea typeface="黑体" panose="02010609060101010101" pitchFamily="2" charset="-122"/>
                <a:cs typeface="Times New Roman" panose="02020603050405020304"/>
              </a:rPr>
              <a:t>探究</a:t>
            </a:r>
            <a:r>
              <a:rPr lang="en-US" altLang="zh-CN" kern="100">
                <a:ea typeface="黑体" panose="02010609060101010101" pitchFamily="2" charset="-122"/>
                <a:cs typeface="Courier New" panose="02070309020205020404"/>
              </a:rPr>
              <a:t>5</a:t>
            </a:r>
            <a:r>
              <a:rPr lang="zh-CN" altLang="zh-CN" kern="100">
                <a:ea typeface="黑体" panose="02010609060101010101" pitchFamily="2" charset="-122"/>
                <a:cs typeface="Times New Roman" panose="02020603050405020304"/>
              </a:rPr>
              <a:t>：</a:t>
            </a:r>
            <a:r>
              <a:rPr lang="zh-CN" altLang="zh-CN" kern="100">
                <a:cs typeface="Times New Roman" panose="02020603050405020304"/>
              </a:rPr>
              <a:t>根据史料六，归纳西方国家调整福利政策的原因，指出政府在社会福利体系中扮演的角色。</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ea typeface="黑体" panose="02010609060101010101" pitchFamily="2" charset="-122"/>
                <a:cs typeface="Courier New" panose="02070309020205020404"/>
              </a:rPr>
              <a:t> </a:t>
            </a:r>
            <a:r>
              <a:rPr lang="zh-CN" altLang="zh-CN" kern="100">
                <a:solidFill>
                  <a:srgbClr val="FF00FF"/>
                </a:solidFill>
                <a:ea typeface="黑体" panose="02010609060101010101" pitchFamily="2" charset="-122"/>
                <a:cs typeface="Times New Roman" panose="02020603050405020304"/>
              </a:rPr>
              <a:t>提示</a:t>
            </a:r>
            <a:r>
              <a:rPr lang="en-US" altLang="zh-CN" kern="100">
                <a:solidFill>
                  <a:srgbClr val="FF00FF"/>
                </a:solidFill>
                <a:ea typeface="黑体" panose="02010609060101010101" pitchFamily="2" charset="-122"/>
                <a:cs typeface="Courier New" panose="02070309020205020404"/>
              </a:rPr>
              <a:t>5</a:t>
            </a:r>
            <a:r>
              <a:rPr lang="zh-CN" altLang="zh-CN" kern="100">
                <a:solidFill>
                  <a:srgbClr val="FF00FF"/>
                </a:solidFill>
                <a:ea typeface="黑体" panose="02010609060101010101" pitchFamily="2" charset="-122"/>
                <a:cs typeface="Times New Roman" panose="02020603050405020304"/>
              </a:rPr>
              <a:t>：</a:t>
            </a:r>
            <a:r>
              <a:rPr lang="zh-CN" altLang="zh-CN" kern="100">
                <a:ea typeface="仿宋_GB2312"/>
                <a:cs typeface="Times New Roman" panose="02020603050405020304"/>
              </a:rPr>
              <a:t>原因：福利开支大</a:t>
            </a:r>
            <a:r>
              <a:rPr lang="en-US" altLang="zh-CN" kern="100">
                <a:ea typeface="仿宋_GB2312"/>
                <a:cs typeface="Courier New" panose="02070309020205020404"/>
              </a:rPr>
              <a:t>(</a:t>
            </a:r>
            <a:r>
              <a:rPr lang="zh-CN" altLang="zh-CN" kern="100">
                <a:ea typeface="仿宋_GB2312"/>
                <a:cs typeface="Times New Roman" panose="02020603050405020304"/>
              </a:rPr>
              <a:t>政府不堪重负</a:t>
            </a:r>
            <a:r>
              <a:rPr lang="en-US" altLang="zh-CN" kern="100">
                <a:ea typeface="仿宋_GB2312"/>
                <a:cs typeface="Courier New" panose="02070309020205020404"/>
              </a:rPr>
              <a:t>)</a:t>
            </a:r>
            <a:r>
              <a:rPr lang="zh-CN" altLang="zh-CN" kern="100">
                <a:ea typeface="仿宋_GB2312"/>
                <a:cs typeface="Times New Roman" panose="02020603050405020304"/>
              </a:rPr>
              <a:t>；经济增长速度降低；贫困人数增加；社会不满。</a:t>
            </a:r>
            <a:endParaRPr lang="zh-CN" altLang="zh-CN" sz="1050" kern="100">
              <a:latin typeface="宋体" panose="02010600030101010101" pitchFamily="2" charset="-122"/>
              <a:cs typeface="Courier New" panose="02070309020205020404"/>
            </a:endParaRPr>
          </a:p>
          <a:p>
            <a:pPr indent="713740">
              <a:tabLst>
                <a:tab pos="5600700"/>
                <a:tab pos="9867900"/>
              </a:tabLst>
            </a:pPr>
            <a:r>
              <a:rPr lang="zh-CN" altLang="zh-CN" kern="100">
                <a:ea typeface="仿宋_GB2312"/>
                <a:cs typeface="Times New Roman" panose="02020603050405020304"/>
              </a:rPr>
              <a:t>角色：福利制度的决策者；福利政策的调整者；福利支出的承担者</a:t>
            </a:r>
            <a:r>
              <a:rPr lang="zh-CN" altLang="zh-CN" kern="100" smtClean="0">
                <a:ea typeface="仿宋_GB2312"/>
                <a:cs typeface="Times New Roman" panose="02020603050405020304"/>
              </a:rPr>
              <a:t>。</a:t>
            </a:r>
            <a:endParaRPr lang="zh-CN" altLang="zh-CN" sz="1050" kern="100">
              <a:latin typeface="宋体" panose="02010600030101010101" pitchFamily="2" charset="-122"/>
              <a:cs typeface="Courier New" panose="02070309020205020404"/>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linds(horizontal)">
                                      <p:cBhvr>
                                        <p:cTn id="7" dur="500"/>
                                        <p:tgtEl>
                                          <p:spTgt spid="3">
                                            <p:txEl>
                                              <p:pRg st="2" end="2"/>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blinds(horizontal)">
                                      <p:cBhvr>
                                        <p:cTn id="10"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692696"/>
            <a:ext cx="11382863" cy="5431295"/>
          </a:xfrm>
        </p:spPr>
        <p:txBody>
          <a:bodyPr/>
          <a:lstStyle/>
          <a:p>
            <a:pPr indent="713740">
              <a:tabLst>
                <a:tab pos="5600700"/>
                <a:tab pos="9867900"/>
              </a:tabLst>
            </a:pPr>
            <a:r>
              <a:rPr lang="zh-CN" altLang="zh-CN" kern="100">
                <a:ea typeface="黑体" panose="02010609060101010101" pitchFamily="2" charset="-122"/>
                <a:cs typeface="Times New Roman" panose="02020603050405020304"/>
              </a:rPr>
              <a:t>【拓展】</a:t>
            </a:r>
            <a:r>
              <a:rPr lang="zh-CN" altLang="zh-CN" kern="100">
                <a:cs typeface="Times New Roman" panose="02020603050405020304"/>
              </a:rPr>
              <a:t>全面认识福利制度</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ea typeface="楷体_GB2312"/>
                <a:cs typeface="Courier New" panose="02070309020205020404"/>
              </a:rPr>
              <a:t>(1)</a:t>
            </a:r>
            <a:r>
              <a:rPr lang="zh-CN" altLang="zh-CN" kern="100">
                <a:ea typeface="楷体_GB2312"/>
                <a:cs typeface="Times New Roman" panose="02020603050405020304"/>
              </a:rPr>
              <a:t>形成原因：</a:t>
            </a:r>
            <a:r>
              <a:rPr lang="en-US" altLang="zh-CN" kern="100">
                <a:ea typeface="楷体_GB2312"/>
                <a:cs typeface="Courier New" panose="02070309020205020404"/>
              </a:rPr>
              <a:t>20</a:t>
            </a:r>
            <a:r>
              <a:rPr lang="zh-CN" altLang="zh-CN" kern="100">
                <a:ea typeface="楷体_GB2312"/>
                <a:cs typeface="Times New Roman" panose="02020603050405020304"/>
              </a:rPr>
              <a:t>世纪</a:t>
            </a:r>
            <a:r>
              <a:rPr lang="en-US" altLang="zh-CN" kern="100">
                <a:ea typeface="楷体_GB2312"/>
                <a:cs typeface="Courier New" panose="02070309020205020404"/>
              </a:rPr>
              <a:t>20</a:t>
            </a:r>
            <a:r>
              <a:rPr lang="zh-CN" altLang="zh-CN" kern="100">
                <a:ea typeface="楷体_GB2312"/>
                <a:cs typeface="Times New Roman" panose="02020603050405020304"/>
              </a:rPr>
              <a:t>年代末</a:t>
            </a:r>
            <a:r>
              <a:rPr lang="en-US" altLang="zh-CN" kern="100">
                <a:ea typeface="楷体_GB2312"/>
                <a:cs typeface="Courier New" panose="02070309020205020404"/>
              </a:rPr>
              <a:t>30</a:t>
            </a:r>
            <a:r>
              <a:rPr lang="zh-CN" altLang="zh-CN" kern="100">
                <a:ea typeface="楷体_GB2312"/>
                <a:cs typeface="Times New Roman" panose="02020603050405020304"/>
              </a:rPr>
              <a:t>年代初资本主义世界的经济危机，暴露出资本主义制度的弊端，因财富分配不均而导致的危机威胁到了资本主义制度本身。</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ea typeface="楷体_GB2312"/>
                <a:cs typeface="Courier New" panose="02070309020205020404"/>
              </a:rPr>
              <a:t>(2)</a:t>
            </a:r>
            <a:r>
              <a:rPr lang="zh-CN" altLang="zh-CN" kern="100">
                <a:ea typeface="楷体_GB2312"/>
                <a:cs typeface="Times New Roman" panose="02020603050405020304"/>
              </a:rPr>
              <a:t>特点：资金来源多元化，一般由个人缴纳、企业缴纳和国家补贴三部分组成；福利种类繁多，主要包括医疗保险、失业保险、工伤保险和养老保险等；覆盖面广，低收入阶层受惠多；各国发展不平衡，英国、瑞典、丹麦、德国等国家发展水平较高；发展程度较高，已由单纯的政府救济发展为公民的社会权利</a:t>
            </a:r>
            <a:r>
              <a:rPr lang="zh-CN" altLang="zh-CN" kern="100" smtClean="0">
                <a:ea typeface="楷体_GB2312"/>
                <a:cs typeface="Times New Roman" panose="02020603050405020304"/>
              </a:rPr>
              <a:t>。</a:t>
            </a:r>
            <a:endParaRPr lang="zh-CN" altLang="zh-CN" sz="1050" kern="100">
              <a:latin typeface="宋体" panose="02010600030101010101" pitchFamily="2" charset="-122"/>
              <a:cs typeface="Courier New" panose="02070309020205020404"/>
            </a:endParaRPr>
          </a:p>
        </p:txBody>
      </p:sp>
    </p:spTree>
  </p:cSld>
  <p:clrMapOvr>
    <a:masterClrMapping/>
  </p:clrMapOvr>
  <p:transition/>
  <p:timing/>
</p:sld>
</file>

<file path=ppt/slides/slide3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692696"/>
            <a:ext cx="11382863" cy="4828053"/>
          </a:xfrm>
        </p:spPr>
        <p:txBody>
          <a:bodyPr/>
          <a:lstStyle/>
          <a:p>
            <a:pPr indent="713740">
              <a:tabLst>
                <a:tab pos="5600700"/>
                <a:tab pos="9867900"/>
              </a:tabLst>
            </a:pPr>
            <a:r>
              <a:rPr lang="en-US" altLang="zh-CN" kern="100">
                <a:ea typeface="楷体_GB2312"/>
                <a:cs typeface="Courier New" panose="02070309020205020404"/>
              </a:rPr>
              <a:t>(3)</a:t>
            </a:r>
            <a:r>
              <a:rPr lang="zh-CN" altLang="zh-CN" kern="100">
                <a:ea typeface="楷体_GB2312"/>
                <a:cs typeface="Times New Roman" panose="02020603050405020304"/>
              </a:rPr>
              <a:t>实质：是国民财富的再分配，是当代资本主义社会最主要的一种分配方式。</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ea typeface="楷体_GB2312"/>
                <a:cs typeface="Courier New" panose="02070309020205020404"/>
              </a:rPr>
              <a:t>(4)</a:t>
            </a:r>
            <a:r>
              <a:rPr lang="zh-CN" altLang="zh-CN" kern="100">
                <a:ea typeface="楷体_GB2312"/>
                <a:cs typeface="Times New Roman" panose="02020603050405020304"/>
              </a:rPr>
              <a:t>评价</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ea typeface="楷体_GB2312"/>
                <a:cs typeface="Times New Roman" panose="02020603050405020304"/>
              </a:rPr>
              <a:t>①</a:t>
            </a:r>
            <a:r>
              <a:rPr lang="zh-CN" altLang="zh-CN" kern="100">
                <a:ea typeface="楷体_GB2312"/>
                <a:cs typeface="Times New Roman" panose="02020603050405020304"/>
              </a:rPr>
              <a:t>积极：为各国社会成员谋得许多福祉，在一定程度上促进了社会平等，缩小了贫富差距，缓和了社会矛盾，扩大了社会消费，拉动了经济发展。</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ea typeface="楷体_GB2312"/>
                <a:cs typeface="Times New Roman" panose="02020603050405020304"/>
              </a:rPr>
              <a:t>②</a:t>
            </a:r>
            <a:r>
              <a:rPr lang="zh-CN" altLang="zh-CN" kern="100">
                <a:ea typeface="楷体_GB2312"/>
                <a:cs typeface="Times New Roman" panose="02020603050405020304"/>
              </a:rPr>
              <a:t>消极：造成普遍的国家财政赤字，使政府负担过重；另外也带来社会道德危机，被认为不鼓励工作</a:t>
            </a:r>
            <a:r>
              <a:rPr lang="zh-CN" altLang="zh-CN" kern="100" smtClean="0">
                <a:ea typeface="楷体_GB2312"/>
                <a:cs typeface="Times New Roman" panose="02020603050405020304"/>
              </a:rPr>
              <a:t>。</a:t>
            </a:r>
            <a:endParaRPr lang="zh-CN" altLang="zh-CN" sz="1050" kern="100">
              <a:latin typeface="宋体" panose="02010600030101010101" pitchFamily="2" charset="-122"/>
              <a:cs typeface="Courier New" panose="02070309020205020404"/>
            </a:endParaRPr>
          </a:p>
        </p:txBody>
      </p:sp>
    </p:spTree>
  </p:cSld>
  <p:clrMapOvr>
    <a:masterClrMapping/>
  </p:clrMapOvr>
  <p:transition/>
  <p:timing/>
</p:sld>
</file>

<file path=ppt/slides/slide4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563204" name="Picture 4" descr="链接">
            <a:hlinkClick r:id="rId3" action="ppaction://hlinkfile"/>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7751763" y="4437063"/>
            <a:ext cx="3587750" cy="719137"/>
          </a:xfrm>
          <a:prstGeom prst="rect">
            <a:avLst/>
          </a:prstGeom>
          <a:noFill/>
          <a:extLst>
            <a:ext uri="{909E8E84-426E-40DD-AFC4-6F175D3DCCD1}">
              <a14:hiddenFill xmlns:a14="http://schemas.microsoft.com/office/drawing/2010/main">
                <a:solidFill>
                  <a:srgbClr val="FFFFFF"/>
                </a:solidFill>
              </a14:hiddenFill>
            </a:ext>
          </a:extLst>
        </p:spPr>
      </p:pic>
      <p:pic>
        <p:nvPicPr>
          <p:cNvPr id="563206" name="Picture 6" descr="图片7"/>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0" y="3074988"/>
            <a:ext cx="3071813" cy="3810000"/>
          </a:xfrm>
          <a:prstGeom prst="rect">
            <a:avLst/>
          </a:prstGeom>
          <a:noFill/>
          <a:extLst>
            <a:ext uri="{909E8E84-426E-40DD-AFC4-6F175D3DCCD1}">
              <a14:hiddenFill xmlns:a14="http://schemas.microsoft.com/office/drawing/2010/main">
                <a:solidFill>
                  <a:srgbClr val="FFFFFF"/>
                </a:solidFill>
              </a14:hiddenFill>
            </a:ext>
          </a:extLst>
        </p:spPr>
      </p:pic>
      <p:pic>
        <p:nvPicPr>
          <p:cNvPr id="563207" name="Picture 7" descr="图片8"/>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10156825" y="0"/>
            <a:ext cx="2071688" cy="2560638"/>
          </a:xfrm>
          <a:prstGeom prst="rect">
            <a:avLst/>
          </a:prstGeom>
          <a:noFill/>
          <a:extLst>
            <a:ext uri="{909E8E84-426E-40DD-AFC4-6F175D3DCCD1}">
              <a14:hiddenFill xmlns:a14="http://schemas.microsoft.com/office/drawing/2010/main">
                <a:solidFill>
                  <a:srgbClr val="FFFFFF"/>
                </a:solidFill>
              </a14:hiddenFill>
            </a:ext>
          </a:extLst>
        </p:spPr>
      </p:pic>
      <p:sp>
        <p:nvSpPr>
          <p:cNvPr id="2" name="Text Box 2"/>
          <p:cNvSpPr txBox="1">
            <a:spLocks noChangeArrowheads="1"/>
          </p:cNvSpPr>
          <p:nvPr/>
        </p:nvSpPr>
        <p:spPr bwMode="auto">
          <a:xfrm>
            <a:off x="0" y="2420938"/>
            <a:ext cx="12190413" cy="91440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spAutoFit/>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zh-CN" sz="5400" b="1" i="0" u="none" strike="noStrike" cap="none" normalizeH="0" baseline="0" smtClean="0">
                <a:ln>
                  <a:noFill/>
                </a:ln>
                <a:solidFill>
                  <a:srgbClr val="FF6600"/>
                </a:solidFill>
                <a:effectLst/>
                <a:latin typeface="Times New Roman" panose="02020603050405020304" pitchFamily="18" charset="0"/>
                <a:ea typeface="黑体" panose="02010609060101010101" pitchFamily="2" charset="-122"/>
              </a:rPr>
              <a:t>随堂训练</a:t>
            </a:r>
            <a:r>
              <a:rPr kumimoji="0" lang="en-US" altLang="zh-CN" sz="5400" b="1" i="0" u="none" strike="noStrike" cap="none" normalizeH="0" baseline="0" smtClean="0">
                <a:ln>
                  <a:noFill/>
                </a:ln>
                <a:solidFill>
                  <a:srgbClr val="FF6600"/>
                </a:solidFill>
                <a:effectLst/>
                <a:ea typeface="黑体" panose="02010609060101010101" pitchFamily="2" charset="-122"/>
              </a:rPr>
              <a:t>·</a:t>
            </a:r>
            <a:r>
              <a:rPr kumimoji="0" lang="zh-CN" sz="5400" b="1" i="0" u="none" strike="noStrike" cap="none" normalizeH="0" baseline="0" smtClean="0">
                <a:ln>
                  <a:noFill/>
                </a:ln>
                <a:solidFill>
                  <a:srgbClr val="FF6600"/>
                </a:solidFill>
                <a:effectLst/>
                <a:latin typeface="Times New Roman" panose="02020603050405020304" pitchFamily="18" charset="0"/>
                <a:ea typeface="黑体" panose="02010609060101010101" pitchFamily="2" charset="-122"/>
              </a:rPr>
              <a:t>测达标</a:t>
            </a:r>
            <a:endPara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Tree>
  </p:cSld>
  <p:clrMapOvr>
    <a:masterClrMapping/>
  </p:clrMapOvr>
  <mc:AlternateContent>
    <mc:Choice xmlns:p14="http://schemas.microsoft.com/office/powerpoint/2010/main" Requires="p14">
      <p:transition spd="slow" p14:dur="2000"/>
    </mc:Choice>
    <mc:Fallback>
      <p:transition spd="slow"/>
    </mc:Fallback>
  </mc:AlternateContent>
  <p:timing/>
</p:sld>
</file>

<file path=ppt/slides/slide4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56738" name="Picture 2" descr="链接">
            <a:hlinkClick r:id="rId3" action="ppaction://hlinkfile"/>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7751763" y="4437063"/>
            <a:ext cx="3587750" cy="719137"/>
          </a:xfrm>
          <a:prstGeom prst="rect">
            <a:avLst/>
          </a:prstGeom>
          <a:noFill/>
          <a:extLst>
            <a:ext uri="{909E8E84-426E-40DD-AFC4-6F175D3DCCD1}">
              <a14:hiddenFill xmlns:a14="http://schemas.microsoft.com/office/drawing/2010/main">
                <a:solidFill>
                  <a:srgbClr val="FFFFFF"/>
                </a:solidFill>
              </a14:hiddenFill>
            </a:ext>
          </a:extLst>
        </p:spPr>
      </p:pic>
      <p:pic>
        <p:nvPicPr>
          <p:cNvPr id="756739" name="Picture 3" descr="图片7"/>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0" y="3074988"/>
            <a:ext cx="3071813" cy="3810000"/>
          </a:xfrm>
          <a:prstGeom prst="rect">
            <a:avLst/>
          </a:prstGeom>
          <a:noFill/>
          <a:extLst>
            <a:ext uri="{909E8E84-426E-40DD-AFC4-6F175D3DCCD1}">
              <a14:hiddenFill xmlns:a14="http://schemas.microsoft.com/office/drawing/2010/main">
                <a:solidFill>
                  <a:srgbClr val="FFFFFF"/>
                </a:solidFill>
              </a14:hiddenFill>
            </a:ext>
          </a:extLst>
        </p:spPr>
      </p:pic>
      <p:pic>
        <p:nvPicPr>
          <p:cNvPr id="756740" name="Picture 4" descr="图片8"/>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10156825" y="0"/>
            <a:ext cx="2071688" cy="2560638"/>
          </a:xfrm>
          <a:prstGeom prst="rect">
            <a:avLst/>
          </a:prstGeom>
          <a:noFill/>
          <a:extLst>
            <a:ext uri="{909E8E84-426E-40DD-AFC4-6F175D3DCCD1}">
              <a14:hiddenFill xmlns:a14="http://schemas.microsoft.com/office/drawing/2010/main">
                <a:solidFill>
                  <a:srgbClr val="FFFFFF"/>
                </a:solidFill>
              </a14:hiddenFill>
            </a:ext>
          </a:extLst>
        </p:spPr>
      </p:pic>
      <p:sp>
        <p:nvSpPr>
          <p:cNvPr id="2" name="Text Box 2"/>
          <p:cNvSpPr txBox="1">
            <a:spLocks noChangeArrowheads="1"/>
          </p:cNvSpPr>
          <p:nvPr/>
        </p:nvSpPr>
        <p:spPr bwMode="auto">
          <a:xfrm>
            <a:off x="0" y="2420938"/>
            <a:ext cx="12190413" cy="91440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spAutoFit/>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zh-CN" sz="5400" b="1" i="0" u="none" strike="noStrike" cap="none" normalizeH="0" baseline="0" smtClean="0">
                <a:ln>
                  <a:noFill/>
                </a:ln>
                <a:solidFill>
                  <a:srgbClr val="FF6600"/>
                </a:solidFill>
                <a:effectLst/>
                <a:latin typeface="Times New Roman" panose="02020603050405020304" pitchFamily="18" charset="0"/>
                <a:ea typeface="黑体" panose="02010609060101010101" pitchFamily="2" charset="-122"/>
              </a:rPr>
              <a:t>梯度作业</a:t>
            </a:r>
            <a:r>
              <a:rPr kumimoji="0" lang="en-US" altLang="zh-CN" sz="5400" b="1" i="0" u="none" strike="noStrike" cap="none" normalizeH="0" baseline="0" smtClean="0">
                <a:ln>
                  <a:noFill/>
                </a:ln>
                <a:solidFill>
                  <a:srgbClr val="FF6600"/>
                </a:solidFill>
                <a:effectLst/>
                <a:latin typeface="+mj-lt"/>
                <a:ea typeface="黑体" panose="02010609060101010101" pitchFamily="2" charset="-122"/>
              </a:rPr>
              <a:t>·</a:t>
            </a:r>
            <a:r>
              <a:rPr kumimoji="0" lang="zh-CN" sz="5400" b="1" i="0" u="none" strike="noStrike" cap="none" normalizeH="0" baseline="0" smtClean="0">
                <a:ln>
                  <a:noFill/>
                </a:ln>
                <a:solidFill>
                  <a:srgbClr val="FF6600"/>
                </a:solidFill>
                <a:effectLst/>
                <a:latin typeface="Times New Roman" panose="02020603050405020304" pitchFamily="18" charset="0"/>
                <a:ea typeface="黑体" panose="02010609060101010101" pitchFamily="2" charset="-122"/>
              </a:rPr>
              <a:t>练素能</a:t>
            </a:r>
            <a:endPara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Tree>
  </p:cSld>
  <p:clrMapOvr>
    <a:masterClrMapping/>
  </p:clrMapOvr>
  <mc:AlternateContent>
    <mc:Choice xmlns:p14="http://schemas.microsoft.com/office/powerpoint/2010/main" Requires="p14">
      <p:transition spd="slow" p14:dur="2000"/>
    </mc:Choice>
    <mc:Fallback>
      <p:transition spd="slow"/>
    </mc:Fallback>
  </mc:AlternateContent>
  <p:timing/>
</p:sld>
</file>

<file path=ppt/slides/slide4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1222" name="Rectangle 22"/>
          <p:cNvSpPr>
            <a:spLocks noChangeArrowheads="1"/>
          </p:cNvSpPr>
          <p:nvPr/>
        </p:nvSpPr>
        <p:spPr bwMode="auto">
          <a:xfrm>
            <a:off x="0" y="3286125"/>
            <a:ext cx="12190413" cy="2087563"/>
          </a:xfrm>
          <a:prstGeom prst="rect">
            <a:avLst/>
          </a:prstGeom>
          <a:gradFill rotWithShape="1">
            <a:gsLst>
              <a:gs pos="0">
                <a:srgbClr val="3183CD"/>
              </a:gs>
              <a:gs pos="100000">
                <a:srgbClr val="3183CD">
                  <a:gamma/>
                  <a:shade val="46275"/>
                  <a:invGamma/>
                </a:srgbClr>
              </a:gs>
            </a:gsLst>
            <a:path path="rect">
              <a:fillToRect l="100000" t="100000"/>
            </a:path>
          </a:gradFill>
          <a:ln>
            <a:noFill/>
          </a:ln>
          <a:effectLst/>
          <a:extLs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pic>
        <p:nvPicPr>
          <p:cNvPr id="51224" name="Picture 24" descr="谢谢欣赏"/>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2495550" y="3646488"/>
            <a:ext cx="4614863" cy="1444625"/>
          </a:xfrm>
          <a:prstGeom prst="rect">
            <a:avLst/>
          </a:prstGeom>
          <a:noFill/>
          <a:extLst>
            <a:ext uri="{909E8E84-426E-40DD-AFC4-6F175D3DCCD1}">
              <a14:hiddenFill xmlns:a14="http://schemas.microsoft.com/office/drawing/2010/main">
                <a:solidFill>
                  <a:srgbClr val="FFFFFF"/>
                </a:solidFill>
              </a14:hiddenFill>
            </a:ext>
          </a:extLst>
        </p:spPr>
      </p:pic>
      <p:pic>
        <p:nvPicPr>
          <p:cNvPr id="51225" name="Picture 25" descr="退出exif">
            <a:hlinkClick action="ppaction://hlinkshowjump?jump=endshow"/>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0933113" y="5600700"/>
            <a:ext cx="1257300" cy="1257300"/>
          </a:xfrm>
          <a:prstGeom prst="rect">
            <a:avLst/>
          </a:prstGeom>
          <a:noFill/>
          <a:extLst>
            <a:ext uri="{909E8E84-426E-40DD-AFC4-6F175D3DCCD1}">
              <a14:hiddenFill xmlns:a14="http://schemas.microsoft.com/office/drawing/2010/main">
                <a:solidFill>
                  <a:srgbClr val="FFFFFF"/>
                </a:solidFill>
              </a14:hiddenFill>
            </a:ext>
          </a:extLst>
        </p:spPr>
      </p:pic>
      <p:pic>
        <p:nvPicPr>
          <p:cNvPr id="51226" name="New picture"/>
          <p:cNvPicPr/>
          <p:nvPr/>
        </p:nvPicPr>
        <p:blipFill>
          <a:blip r:embed="rId4"/>
          <a:stretch>
            <a:fillRect/>
          </a:stretch>
        </p:blipFill>
        <p:spPr>
          <a:xfrm>
            <a:off x="11036300" y="11430000"/>
            <a:ext cx="304800" cy="228600"/>
          </a:xfrm>
          <a:prstGeom prst="cube">
            <a:avLst/>
          </a:prstGeom>
        </p:spPr>
      </p:pic>
    </p:spTree>
  </p:cSld>
  <p:clrMapOvr>
    <a:masterClrMapping/>
  </p:clrMapOvr>
  <mc:AlternateContent>
    <mc:Choice xmlns:p14="http://schemas.microsoft.com/office/powerpoint/2010/main" Requires="p14">
      <p:transition spd="slow" p14:dur="2000"/>
    </mc:Choice>
    <mc:Fallback>
      <p:transition spd="slow"/>
    </mc:Fallback>
  </mc:AlternateContent>
  <p:timing/>
</p:sld>
</file>

<file path=ppt/tags/tag1.xml><?xml version="1.0" encoding="utf-8"?>
<p:tagLst xmlns:p="http://schemas.openxmlformats.org/presentationml/2006/main">
  <p:tag name="AS_OS" val="Unix 3.10 unknown"/>
  <p:tag name="AS_RELEASE_DATE" val="2020.11.30"/>
  <p:tag name="AS_TITLE" val="Aspose.Slides for Java"/>
  <p:tag name="AS_VERSION" val="20.11"/>
</p:tagLst>
</file>

<file path=ppt/theme/theme1.xml><?xml version="1.0" encoding="utf-8"?>
<a:theme xmlns:r="http://schemas.openxmlformats.org/officeDocument/2006/relationships" xmlns:a="http://schemas.openxmlformats.org/drawingml/2006/main" name="1">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自定义 21">
      <a:majorFont>
        <a:latin typeface="Times New Roman"/>
        <a:ea typeface="宋体"/>
        <a:cs typeface="Arial"/>
      </a:majorFont>
      <a:minorFont>
        <a:latin typeface="Times New Roman"/>
        <a:ea typeface="宋体"/>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lnDef>
      <a:spPr>
        <a:ln>
          <a:solidFill>
            <a:schemeClr val="tx1"/>
          </a:solidFill>
        </a:ln>
      </a:spPr>
      <a:bodyPr/>
      <a:lstStyle/>
      <a:style>
        <a:lnRef idx="1">
          <a:schemeClr val="accent1"/>
        </a:lnRef>
        <a:fillRef idx="0">
          <a:schemeClr val="accent1"/>
        </a:fillRef>
        <a:effectRef idx="0">
          <a:schemeClr val="accent1"/>
        </a:effectRef>
        <a:fontRef idx="minor">
          <a:schemeClr val="tx1"/>
        </a:fontRef>
      </a:style>
    </a:lnDef>
  </a:objectDefaul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学科网</Company>
  <Paragraphs>145</Paragraphs>
  <Slides>42</Slides>
  <Notes>0</Notes>
  <TotalTime>0</TotalTime>
  <HiddenSlides>0</HiddenSlides>
  <MMClips>0</MMClips>
  <ScaleCrop>0</ScaleCrop>
  <HeadingPairs>
    <vt:vector baseType="variant" size="6">
      <vt:variant>
        <vt:lpstr>Fonts used</vt:lpstr>
      </vt:variant>
      <vt:variant>
        <vt:i4>10</vt:i4>
      </vt:variant>
      <vt:variant>
        <vt:lpstr>Theme</vt:lpstr>
      </vt:variant>
      <vt:variant>
        <vt:i4>1</vt:i4>
      </vt:variant>
      <vt:variant>
        <vt:lpstr>Slide Titles</vt:lpstr>
      </vt:variant>
      <vt:variant>
        <vt:i4>42</vt:i4>
      </vt:variant>
    </vt:vector>
  </HeadingPairs>
  <TitlesOfParts>
    <vt:vector baseType="lpstr" size="53">
      <vt:lpstr>Arial</vt:lpstr>
      <vt:lpstr>Times New Roman</vt:lpstr>
      <vt:lpstr>宋体</vt:lpstr>
      <vt:lpstr>黑体</vt:lpstr>
      <vt:lpstr>微软雅黑</vt:lpstr>
      <vt:lpstr>方正小标宋_GBK</vt:lpstr>
      <vt:lpstr>方正准圆_GBK</vt:lpstr>
      <vt:lpstr>Courier New</vt:lpstr>
      <vt:lpstr>楷体_GB2312</vt:lpstr>
      <vt:lpstr>仿宋_GB2312</vt:lpstr>
      <vt:lpstr>1</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0</LinksUpToDate>
  <SharedDoc>0</SharedDoc>
  <HyperlinksChanged>0</HyperlinksChanged>
  <Application>Aspose.Slides for Java</Application>
  <AppVersion>20.1100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creator>rbm.xkw.com</dc:creator>
  <cp:revision>1</cp:revision>
  <cp:lastPrinted>2021-01-20T16:31:59.189</cp:lastPrinted>
  <dcterms:created xsi:type="dcterms:W3CDTF">2021-01-20T16:31:59Z</dcterms:created>
  <dcterms:modified xsi:type="dcterms:W3CDTF">2021-01-20T08:32:03Z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ies>
</file>