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5" r:id="rId3"/>
    <p:sldId id="497" r:id="rId5"/>
    <p:sldId id="463" r:id="rId6"/>
    <p:sldId id="455" r:id="rId7"/>
    <p:sldId id="441" r:id="rId8"/>
    <p:sldId id="450" r:id="rId9"/>
    <p:sldId id="453" r:id="rId10"/>
    <p:sldId id="447" r:id="rId11"/>
    <p:sldId id="330" r:id="rId12"/>
    <p:sldId id="460" r:id="rId13"/>
    <p:sldId id="452" r:id="rId14"/>
    <p:sldId id="443" r:id="rId15"/>
    <p:sldId id="462" r:id="rId16"/>
    <p:sldId id="337" r:id="rId17"/>
    <p:sldId id="451" r:id="rId18"/>
    <p:sldId id="323" r:id="rId19"/>
    <p:sldId id="456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7DF3"/>
    <a:srgbClr val="0070C0"/>
    <a:srgbClr val="ADAEAD"/>
    <a:srgbClr val="E6013C"/>
    <a:srgbClr val="E4552E"/>
    <a:srgbClr val="DFDFDF"/>
    <a:srgbClr val="616161"/>
    <a:srgbClr val="ADADAD"/>
    <a:srgbClr val="00783E"/>
    <a:srgbClr val="3EA8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95" autoAdjust="0"/>
    <p:restoredTop sz="86443" autoAdjust="0"/>
  </p:normalViewPr>
  <p:slideViewPr>
    <p:cSldViewPr snapToGrid="0">
      <p:cViewPr varScale="1">
        <p:scale>
          <a:sx n="105" d="100"/>
          <a:sy n="105" d="100"/>
        </p:scale>
        <p:origin x="852" y="78"/>
      </p:cViewPr>
      <p:guideLst>
        <p:guide orient="horz" pos="1156"/>
        <p:guide pos="3840"/>
        <p:guide pos="1509"/>
        <p:guide orient="horz" pos="867"/>
        <p:guide orient="horz" pos="338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247C8E-FAE5-43D1-82C0-196E816DC30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72AF99-A73B-44C9-96FA-736798B6D18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b="0" dirty="0" smtClean="0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2AF99-A73B-44C9-96FA-736798B6D18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2AF99-A73B-44C9-96FA-736798B6D18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b="0" dirty="0" smtClean="0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2AF99-A73B-44C9-96FA-736798B6D18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5" t="13818" r="20446" b="24078"/>
          <a:stretch>
            <a:fillRect/>
          </a:stretch>
        </p:blipFill>
        <p:spPr>
          <a:xfrm>
            <a:off x="0" y="-1"/>
            <a:ext cx="12192000" cy="68595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5" t="13818" r="20446" b="24078"/>
          <a:stretch>
            <a:fillRect/>
          </a:stretch>
        </p:blipFill>
        <p:spPr>
          <a:xfrm>
            <a:off x="0" y="-1"/>
            <a:ext cx="12192000" cy="6859529"/>
          </a:xfrm>
          <a:prstGeom prst="rect">
            <a:avLst/>
          </a:prstGeom>
        </p:spPr>
      </p:pic>
      <p:sp>
        <p:nvSpPr>
          <p:cNvPr id="9" name="任意多边形 8"/>
          <p:cNvSpPr/>
          <p:nvPr userDrawn="1"/>
        </p:nvSpPr>
        <p:spPr>
          <a:xfrm>
            <a:off x="0" y="-2"/>
            <a:ext cx="12192000" cy="6471139"/>
          </a:xfrm>
          <a:custGeom>
            <a:avLst/>
            <a:gdLst>
              <a:gd name="connsiteX0" fmla="*/ 0 w 12192000"/>
              <a:gd name="connsiteY0" fmla="*/ 0 h 6471139"/>
              <a:gd name="connsiteX1" fmla="*/ 12192000 w 12192000"/>
              <a:gd name="connsiteY1" fmla="*/ 0 h 6471139"/>
              <a:gd name="connsiteX2" fmla="*/ 12192000 w 12192000"/>
              <a:gd name="connsiteY2" fmla="*/ 6471139 h 6471139"/>
              <a:gd name="connsiteX3" fmla="*/ 11712949 w 12192000"/>
              <a:gd name="connsiteY3" fmla="*/ 6471139 h 6471139"/>
              <a:gd name="connsiteX4" fmla="*/ 11586279 w 12192000"/>
              <a:gd name="connsiteY4" fmla="*/ 6252742 h 6471139"/>
              <a:gd name="connsiteX5" fmla="*/ 11459608 w 12192000"/>
              <a:gd name="connsiteY5" fmla="*/ 6471139 h 6471139"/>
              <a:gd name="connsiteX6" fmla="*/ 0 w 12192000"/>
              <a:gd name="connsiteY6" fmla="*/ 6471139 h 6471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471139">
                <a:moveTo>
                  <a:pt x="0" y="0"/>
                </a:moveTo>
                <a:lnTo>
                  <a:pt x="12192000" y="0"/>
                </a:lnTo>
                <a:lnTo>
                  <a:pt x="12192000" y="6471139"/>
                </a:lnTo>
                <a:lnTo>
                  <a:pt x="11712949" y="6471139"/>
                </a:lnTo>
                <a:lnTo>
                  <a:pt x="11586279" y="6252742"/>
                </a:lnTo>
                <a:lnTo>
                  <a:pt x="11459608" y="6471139"/>
                </a:lnTo>
                <a:lnTo>
                  <a:pt x="0" y="6471139"/>
                </a:ln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 userDrawn="1"/>
        </p:nvSpPr>
        <p:spPr>
          <a:xfrm>
            <a:off x="11393330" y="6461754"/>
            <a:ext cx="385899" cy="38589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93431" y="6476590"/>
            <a:ext cx="5800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rgbClr val="0070C0"/>
                </a:solidFill>
              </a:defRPr>
            </a:lvl1pPr>
          </a:lstStyle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608400"/>
            <a:ext cx="10969200" cy="705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02082" y="2916600"/>
            <a:ext cx="10387330" cy="13220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现代交通运输的新变化</a:t>
            </a:r>
            <a:endParaRPr lang="zh-CN" altLang="en-US" sz="8000" b="1" dirty="0" smtClean="0"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64025" y="1484630"/>
            <a:ext cx="325120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8000" b="1" dirty="0" smtClean="0"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  <a:sym typeface="+mn-ea"/>
              </a:rPr>
              <a:t>第13课</a:t>
            </a:r>
            <a:endParaRPr lang="zh-CN" altLang="zh-CN" sz="4400"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 noChangeAspect="1"/>
          </p:cNvGraphicFramePr>
          <p:nvPr/>
        </p:nvGraphicFramePr>
        <p:xfrm>
          <a:off x="2032000" y="1993384"/>
          <a:ext cx="8128000" cy="2011680"/>
        </p:xfrm>
        <a:graphic>
          <a:graphicData uri="http://schemas.openxmlformats.org/drawingml/2006/table">
            <a:tbl>
              <a:tblPr firstRow="1" firstCol="1" bandRow="1"/>
              <a:tblGrid>
                <a:gridCol w="2767965"/>
                <a:gridCol w="5360035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 algn="l"/>
                          <a:tab pos="2163445" algn="l"/>
                          <a:tab pos="3142615" algn="l"/>
                          <a:tab pos="4190365" algn="l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课标定位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 algn="l"/>
                          <a:tab pos="2163445" algn="l"/>
                          <a:tab pos="3142615" algn="l"/>
                          <a:tab pos="4190365" algn="l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素养解读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 algn="l"/>
                          <a:tab pos="2163445" algn="l"/>
                          <a:tab pos="3142615" algn="l"/>
                          <a:tab pos="4190365" algn="l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认识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世纪交通运输的新变化对民众生活及社会变迁的意义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 algn="l"/>
                          <a:tab pos="2163445" algn="l"/>
                          <a:tab pos="3142615" algn="l"/>
                          <a:tab pos="4190365" algn="l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通过史料实证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探究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世纪交通运输的新变化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从历史解释的角度阐释其对民众生活及社会变迁的意义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993468" y="1307017"/>
            <a:ext cx="939281" cy="1057043"/>
            <a:chOff x="2426329" y="1604246"/>
            <a:chExt cx="1285592" cy="1446772"/>
          </a:xfrm>
        </p:grpSpPr>
        <p:grpSp>
          <p:nvGrpSpPr>
            <p:cNvPr id="6" name="组合 5"/>
            <p:cNvGrpSpPr/>
            <p:nvPr/>
          </p:nvGrpSpPr>
          <p:grpSpPr>
            <a:xfrm>
              <a:off x="2426329" y="1765426"/>
              <a:ext cx="1285592" cy="1285592"/>
              <a:chOff x="2897109" y="1765426"/>
              <a:chExt cx="914400" cy="914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2897109" y="1765426"/>
                <a:ext cx="914400" cy="9144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任意多边形 4"/>
              <p:cNvSpPr/>
              <p:nvPr/>
            </p:nvSpPr>
            <p:spPr>
              <a:xfrm>
                <a:off x="2951722" y="2435012"/>
                <a:ext cx="805174" cy="244814"/>
              </a:xfrm>
              <a:custGeom>
                <a:avLst/>
                <a:gdLst>
                  <a:gd name="connsiteX0" fmla="*/ 0 w 805174"/>
                  <a:gd name="connsiteY0" fmla="*/ 0 h 244814"/>
                  <a:gd name="connsiteX1" fmla="*/ 805174 w 805174"/>
                  <a:gd name="connsiteY1" fmla="*/ 0 h 244814"/>
                  <a:gd name="connsiteX2" fmla="*/ 781705 w 805174"/>
                  <a:gd name="connsiteY2" fmla="*/ 43239 h 244814"/>
                  <a:gd name="connsiteX3" fmla="*/ 402587 w 805174"/>
                  <a:gd name="connsiteY3" fmla="*/ 244814 h 244814"/>
                  <a:gd name="connsiteX4" fmla="*/ 23470 w 805174"/>
                  <a:gd name="connsiteY4" fmla="*/ 43239 h 244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5174" h="244814">
                    <a:moveTo>
                      <a:pt x="0" y="0"/>
                    </a:moveTo>
                    <a:lnTo>
                      <a:pt x="805174" y="0"/>
                    </a:lnTo>
                    <a:lnTo>
                      <a:pt x="781705" y="43239"/>
                    </a:lnTo>
                    <a:cubicBezTo>
                      <a:pt x="699543" y="164855"/>
                      <a:pt x="560403" y="244814"/>
                      <a:pt x="402587" y="244814"/>
                    </a:cubicBezTo>
                    <a:cubicBezTo>
                      <a:pt x="244772" y="244814"/>
                      <a:pt x="105632" y="164855"/>
                      <a:pt x="23470" y="43239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900" dirty="0" smtClean="0">
                    <a:solidFill>
                      <a:srgbClr val="1B7DF3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第一部分</a:t>
                </a:r>
                <a:endParaRPr lang="zh-CN" altLang="en-US" sz="900" dirty="0">
                  <a:solidFill>
                    <a:srgbClr val="1B7DF3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716478" y="1604246"/>
              <a:ext cx="614767" cy="126375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5400" b="1" dirty="0" smtClean="0">
                  <a:solidFill>
                    <a:schemeClr val="bg1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1</a:t>
              </a:r>
              <a:endParaRPr lang="zh-CN" altLang="en-US" sz="5400" b="1" dirty="0">
                <a:solidFill>
                  <a:schemeClr val="bg1"/>
                </a:solidFill>
                <a:latin typeface="Impact" panose="020B0806030902050204" pitchFamily="34" charset="0"/>
                <a:ea typeface="方正正黑简体" panose="02000000000000000000" pitchFamily="2" charset="-122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 rot="5400000">
            <a:off x="98515" y="846690"/>
            <a:ext cx="2297424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72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 </a:t>
            </a:r>
            <a:endParaRPr lang="en-US" altLang="zh-CN" sz="7200" b="1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contents</a:t>
            </a:r>
            <a:endParaRPr lang="en-US" altLang="zh-CN" sz="3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309016" y="1573928"/>
            <a:ext cx="268541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陆海交通的发展</a:t>
            </a:r>
            <a:endParaRPr lang="zh-CN" altLang="en-US" sz="2800" b="1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370064" y="813917"/>
            <a:ext cx="0" cy="1867015"/>
          </a:xfrm>
          <a:prstGeom prst="line">
            <a:avLst/>
          </a:prstGeom>
          <a:ln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993468" y="2464610"/>
            <a:ext cx="939281" cy="1057043"/>
            <a:chOff x="2426329" y="1604246"/>
            <a:chExt cx="1285592" cy="1446772"/>
          </a:xfrm>
        </p:grpSpPr>
        <p:grpSp>
          <p:nvGrpSpPr>
            <p:cNvPr id="25" name="组合 24"/>
            <p:cNvGrpSpPr/>
            <p:nvPr/>
          </p:nvGrpSpPr>
          <p:grpSpPr>
            <a:xfrm>
              <a:off x="2426329" y="1765426"/>
              <a:ext cx="1285592" cy="1285592"/>
              <a:chOff x="2897109" y="1765426"/>
              <a:chExt cx="914400" cy="914400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2897109" y="1765426"/>
                <a:ext cx="914400" cy="9144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任意多边形 27"/>
              <p:cNvSpPr/>
              <p:nvPr/>
            </p:nvSpPr>
            <p:spPr>
              <a:xfrm>
                <a:off x="2951722" y="2435012"/>
                <a:ext cx="805174" cy="244814"/>
              </a:xfrm>
              <a:custGeom>
                <a:avLst/>
                <a:gdLst>
                  <a:gd name="connsiteX0" fmla="*/ 0 w 805174"/>
                  <a:gd name="connsiteY0" fmla="*/ 0 h 244814"/>
                  <a:gd name="connsiteX1" fmla="*/ 805174 w 805174"/>
                  <a:gd name="connsiteY1" fmla="*/ 0 h 244814"/>
                  <a:gd name="connsiteX2" fmla="*/ 781705 w 805174"/>
                  <a:gd name="connsiteY2" fmla="*/ 43239 h 244814"/>
                  <a:gd name="connsiteX3" fmla="*/ 402587 w 805174"/>
                  <a:gd name="connsiteY3" fmla="*/ 244814 h 244814"/>
                  <a:gd name="connsiteX4" fmla="*/ 23470 w 805174"/>
                  <a:gd name="connsiteY4" fmla="*/ 43239 h 244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5174" h="244814">
                    <a:moveTo>
                      <a:pt x="0" y="0"/>
                    </a:moveTo>
                    <a:lnTo>
                      <a:pt x="805174" y="0"/>
                    </a:lnTo>
                    <a:lnTo>
                      <a:pt x="781705" y="43239"/>
                    </a:lnTo>
                    <a:cubicBezTo>
                      <a:pt x="699543" y="164855"/>
                      <a:pt x="560403" y="244814"/>
                      <a:pt x="402587" y="244814"/>
                    </a:cubicBezTo>
                    <a:cubicBezTo>
                      <a:pt x="244772" y="244814"/>
                      <a:pt x="105632" y="164855"/>
                      <a:pt x="23470" y="43239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900" dirty="0" smtClean="0">
                    <a:solidFill>
                      <a:srgbClr val="1B7DF3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第二部分</a:t>
                </a:r>
                <a:endParaRPr lang="zh-CN" altLang="en-US" sz="900" dirty="0">
                  <a:solidFill>
                    <a:srgbClr val="1B7DF3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26" name="矩形 25"/>
            <p:cNvSpPr/>
            <p:nvPr/>
          </p:nvSpPr>
          <p:spPr>
            <a:xfrm>
              <a:off x="2659433" y="1604246"/>
              <a:ext cx="728856" cy="126375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5400" b="1" dirty="0" smtClean="0">
                  <a:solidFill>
                    <a:schemeClr val="bg1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Impact" panose="020B0806030902050204" pitchFamily="34" charset="0"/>
                <a:ea typeface="方正正黑简体" panose="02000000000000000000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5419506" y="2748031"/>
            <a:ext cx="197040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航空的发展</a:t>
            </a:r>
            <a:endParaRPr lang="zh-CN" altLang="en-US" sz="2800" b="1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993468" y="3622203"/>
            <a:ext cx="939281" cy="1057043"/>
            <a:chOff x="2426329" y="1604246"/>
            <a:chExt cx="1285592" cy="1446772"/>
          </a:xfrm>
        </p:grpSpPr>
        <p:grpSp>
          <p:nvGrpSpPr>
            <p:cNvPr id="31" name="组合 30"/>
            <p:cNvGrpSpPr/>
            <p:nvPr/>
          </p:nvGrpSpPr>
          <p:grpSpPr>
            <a:xfrm>
              <a:off x="2426329" y="1765426"/>
              <a:ext cx="1285592" cy="1285592"/>
              <a:chOff x="2897109" y="1765426"/>
              <a:chExt cx="914400" cy="914400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2897109" y="1765426"/>
                <a:ext cx="914400" cy="9144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>
                <a:off x="2951722" y="2435012"/>
                <a:ext cx="805174" cy="244814"/>
              </a:xfrm>
              <a:custGeom>
                <a:avLst/>
                <a:gdLst>
                  <a:gd name="connsiteX0" fmla="*/ 0 w 805174"/>
                  <a:gd name="connsiteY0" fmla="*/ 0 h 244814"/>
                  <a:gd name="connsiteX1" fmla="*/ 805174 w 805174"/>
                  <a:gd name="connsiteY1" fmla="*/ 0 h 244814"/>
                  <a:gd name="connsiteX2" fmla="*/ 781705 w 805174"/>
                  <a:gd name="connsiteY2" fmla="*/ 43239 h 244814"/>
                  <a:gd name="connsiteX3" fmla="*/ 402587 w 805174"/>
                  <a:gd name="connsiteY3" fmla="*/ 244814 h 244814"/>
                  <a:gd name="connsiteX4" fmla="*/ 23470 w 805174"/>
                  <a:gd name="connsiteY4" fmla="*/ 43239 h 244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5174" h="244814">
                    <a:moveTo>
                      <a:pt x="0" y="0"/>
                    </a:moveTo>
                    <a:lnTo>
                      <a:pt x="805174" y="0"/>
                    </a:lnTo>
                    <a:lnTo>
                      <a:pt x="781705" y="43239"/>
                    </a:lnTo>
                    <a:cubicBezTo>
                      <a:pt x="699543" y="164855"/>
                      <a:pt x="560403" y="244814"/>
                      <a:pt x="402587" y="244814"/>
                    </a:cubicBezTo>
                    <a:cubicBezTo>
                      <a:pt x="244772" y="244814"/>
                      <a:pt x="105632" y="164855"/>
                      <a:pt x="23470" y="43239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900" dirty="0" smtClean="0">
                    <a:solidFill>
                      <a:srgbClr val="1B7DF3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第三部分</a:t>
                </a:r>
                <a:endParaRPr lang="zh-CN" altLang="en-US" sz="900" dirty="0">
                  <a:solidFill>
                    <a:srgbClr val="1B7DF3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32" name="矩形 31"/>
            <p:cNvSpPr/>
            <p:nvPr/>
          </p:nvSpPr>
          <p:spPr>
            <a:xfrm>
              <a:off x="2646269" y="1604246"/>
              <a:ext cx="755185" cy="126375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5400" b="1" dirty="0" smtClean="0">
                  <a:solidFill>
                    <a:schemeClr val="bg1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3</a:t>
              </a:r>
              <a:endParaRPr lang="zh-CN" altLang="en-US" sz="5400" b="1" dirty="0">
                <a:solidFill>
                  <a:schemeClr val="bg1"/>
                </a:solidFill>
                <a:latin typeface="Impact" panose="020B0806030902050204" pitchFamily="34" charset="0"/>
                <a:ea typeface="方正正黑简体" panose="02000000000000000000" pitchFamily="2" charset="-122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5309016" y="3905624"/>
            <a:ext cx="340042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现代交通与社会生活</a:t>
            </a:r>
            <a:endParaRPr lang="zh-CN" altLang="en-US" sz="2800" b="1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40518" y="618324"/>
            <a:ext cx="2667718" cy="644791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41300" b="1" dirty="0" smtClean="0"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1</a:t>
            </a:r>
            <a:endParaRPr lang="zh-CN" altLang="en-US" sz="41300" b="1" dirty="0"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67405" y="2832100"/>
            <a:ext cx="5294630" cy="9220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陆海交通的发展</a:t>
            </a:r>
            <a:endParaRPr lang="zh-CN" altLang="en-US" sz="5400" b="1" dirty="0" smtClean="0"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3048000" y="2055394"/>
            <a:ext cx="0" cy="30960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096000" y="2055394"/>
            <a:ext cx="0" cy="30960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9144000" y="2055394"/>
            <a:ext cx="0" cy="30960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86678" y="139065"/>
          <a:ext cx="12019915" cy="64192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100"/>
                <a:gridCol w="665480"/>
                <a:gridCol w="871855"/>
                <a:gridCol w="10063480"/>
              </a:tblGrid>
              <a:tr h="585470">
                <a:tc rowSpan="6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汽车工业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世界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成就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1908年，美国的福特T型汽车是世界上第一款量产车。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10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影响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①福特T型汽车的生产是当时先进的工业生产技术与管理的典范；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47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②汽车逐步成为现代社会广泛使用的重要交通工具。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10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成就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①1958年，中国制造的第一辆小轿车诞生；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435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②中华人民共和国成立后，汽车工业逐渐成为国民经济的支柱产业之一；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10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③到2018年底，中国汽车产量和汽车保有量均大幅增长。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6410">
                <a:tc rowSpan="5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高速公路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世界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原因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汽车工业的发展推动着道路的建设，高速公路在两次世界大战之间出现。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10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成就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1932年，德国建成世界上第一条高速公路（科隆至波恩）。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47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发展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第二次世界大战后，高速公路在各国广泛发展。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10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成就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①1988年建成的上海沪嘉高速，是中国大陆建成第一条高速公路；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34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②到2018年底，中国高速公路总里程位居世界第一。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994728" y="1247140"/>
          <a:ext cx="10565130" cy="41497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795655"/>
                <a:gridCol w="826770"/>
                <a:gridCol w="8333105"/>
              </a:tblGrid>
              <a:tr h="623570">
                <a:tc rowSpan="5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高速铁路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世界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成就：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1964年，日本“东海道新干线”是世界上第一条商业运营高铁。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484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成就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①2008年，京津城际铁路通车运营，中国进入高铁时代；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420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②到2019年底，中国高铁运营里程已超过3.5万千米；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484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③中国高铁在核心技术上实现自主创新，整体技术领先世界；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227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④中国高铁积极走出去，在海外承建的第一条高铁，土耳其的伊斯坦布尔至安卡拉的伊安高铁二期，在2014年建成通车。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30163" y="344170"/>
          <a:ext cx="12052935" cy="6021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325"/>
                <a:gridCol w="907415"/>
                <a:gridCol w="943610"/>
                <a:gridCol w="9506585"/>
              </a:tblGrid>
              <a:tr h="868680">
                <a:tc rowSpan="6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航运船舶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世界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技术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①20世纪航运技术进一步提高，突出表现在航海雷达的使用和海事卫星通信系统的发展；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786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船舶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②船舶制造呈现出大型化、专业化、高速化和自动化等多种趋势；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804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隧道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③1994年开通的英法海底隧道，是世界上最长的海底隧道和第二长的铁路隧道，将英国和欧洲大陆紧密地连接起来。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743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发展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1978年前，中国造船业主要是为国防建设服务，此后逐渐融入市场。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921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成就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①1982年，中国首次按国际标准建造，并交付了出口船舶，中国造船企业正式进入世界造船市场；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984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②2018年，中国造船完工量、新接订单量、手持订单量的国际市场份额均超过40%。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灯片编号占位符 1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-10160" y="298450"/>
            <a:ext cx="12202160" cy="5692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/>
              <a:t>1.“五纵七横”高速公路体系</a:t>
            </a:r>
            <a:endParaRPr lang="zh-CN" altLang="en-US" sz="2800" b="1"/>
          </a:p>
          <a:p>
            <a:r>
              <a:rPr lang="zh-CN" altLang="en-US" sz="2800" b="1"/>
              <a:t>（1）1992年，中华人民共和国交通部制定了五纵七横国道主干线规划，计划建设一个省际高速公路体系，它包括12条关键性的交通走廊五纵七横（5条南北走向，7条东西走向），长达3.5万公里，全部由二级公路以上的高等级公路组成，其中高速2.5万公里。</a:t>
            </a:r>
            <a:endParaRPr lang="zh-CN" altLang="en-US" sz="2800" b="1"/>
          </a:p>
          <a:p>
            <a:r>
              <a:rPr lang="zh-CN" altLang="en-US" sz="2800" b="1"/>
              <a:t>（2）经过近15年的建设，总规模约3.5万公里的“五纵七横”国道主干线于2007年年底基本贯通。</a:t>
            </a:r>
            <a:endParaRPr lang="zh-CN" altLang="en-US" sz="2800" b="1"/>
          </a:p>
          <a:p>
            <a:r>
              <a:rPr lang="zh-CN" altLang="en-US" sz="2800" b="1"/>
              <a:t>2.“四纵四横”高铁规划</a:t>
            </a:r>
            <a:endParaRPr lang="zh-CN" altLang="en-US" sz="2800" b="1"/>
          </a:p>
          <a:p>
            <a:r>
              <a:rPr lang="zh-CN" altLang="en-US" sz="2800" b="1"/>
              <a:t>（1）四纵四横是中华人民共和国铁道部《中长期铁路网规划（2008年调整）》，中国高速铁路发展以客车速度为每小时200公里以上“四纵四横”客运专线为重点，加快构建快速客运网的主骨架。</a:t>
            </a:r>
            <a:endParaRPr lang="zh-CN" altLang="en-US" sz="2800" b="1"/>
          </a:p>
          <a:p>
            <a:r>
              <a:rPr lang="zh-CN" altLang="en-US" sz="2800" b="1"/>
              <a:t>（2）截至2016年底，中国高铁运营里程突破2.2万公里，超过世界其他国家高铁里程之和。</a:t>
            </a:r>
            <a:endParaRPr lang="zh-CN" altLang="en-US" sz="28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25"/>
          <p:cNvSpPr txBox="1"/>
          <p:nvPr/>
        </p:nvSpPr>
        <p:spPr>
          <a:xfrm>
            <a:off x="3159988" y="3877372"/>
            <a:ext cx="470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text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26" name="TextBox 31"/>
          <p:cNvSpPr txBox="1"/>
          <p:nvPr/>
        </p:nvSpPr>
        <p:spPr>
          <a:xfrm>
            <a:off x="6018261" y="3877372"/>
            <a:ext cx="470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text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24" name="灯片编号占位符 2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342900" y="737870"/>
            <a:ext cx="1140333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solidFill>
                  <a:srgbClr val="333333"/>
                </a:solidFill>
                <a:ea typeface="宋体" panose="02010600030101010101" pitchFamily="2" charset="-122"/>
              </a:rPr>
              <a:t>青藏铁路</a:t>
            </a:r>
            <a:r>
              <a:rPr lang="en-US" sz="2800" b="1">
                <a:solidFill>
                  <a:srgbClr val="333333"/>
                </a:solidFill>
                <a:latin typeface="宋体" panose="02010600030101010101" pitchFamily="2" charset="-122"/>
              </a:rPr>
              <a:t>1.</a:t>
            </a:r>
            <a:r>
              <a:rPr lang="zh-CN" sz="2800" b="1">
                <a:solidFill>
                  <a:srgbClr val="333333"/>
                </a:solidFill>
                <a:ea typeface="宋体" panose="02010600030101010101" pitchFamily="2" charset="-122"/>
              </a:rPr>
              <a:t>青藏铁路被誉为天路，是世界上海拔最高、在冻土上路程最长的高原铁路，2013年入选“全球百年工程”，是世界铁路建设史是的一座丰碑。</a:t>
            </a:r>
            <a:r>
              <a:rPr lang="en-US" sz="2800" b="1">
                <a:solidFill>
                  <a:srgbClr val="333333"/>
                </a:solidFill>
                <a:latin typeface="宋体" panose="02010600030101010101" pitchFamily="2" charset="-122"/>
              </a:rPr>
              <a:t>2.</a:t>
            </a:r>
            <a:r>
              <a:rPr lang="zh-CN" sz="2800" b="1">
                <a:solidFill>
                  <a:srgbClr val="333333"/>
                </a:solidFill>
                <a:ea typeface="宋体" panose="02010600030101010101" pitchFamily="2" charset="-122"/>
              </a:rPr>
              <a:t>青藏铁路成为拉动区域经济社会发展的强大“引擎”，对改变青藏高原贫困落后面貌，促进青海与西藏经济社会发展产生深远的影响；有利于青藏地区与内地联系，密切经济文化的往来，有利于各民族共同发展繁荣，民族的和睦；有利于维护国家统一、国家主权。</a:t>
            </a:r>
            <a:r>
              <a:rPr lang="en-US" sz="2800" b="1">
                <a:solidFill>
                  <a:srgbClr val="333333"/>
                </a:solidFill>
                <a:latin typeface="宋体" panose="02010600030101010101" pitchFamily="2" charset="-122"/>
              </a:rPr>
              <a:t>3.</a:t>
            </a:r>
            <a:r>
              <a:rPr lang="zh-CN" sz="2800" b="1">
                <a:solidFill>
                  <a:srgbClr val="333333"/>
                </a:solidFill>
                <a:ea typeface="宋体" panose="02010600030101010101" pitchFamily="2" charset="-122"/>
              </a:rPr>
              <a:t>青藏铁路给我们的启示：创新驱动发展，科研成就自信；掌握核心技术，才能加强文化自信，实现大国尊严。</a:t>
            </a:r>
            <a:endParaRPr lang="zh-CN" altLang="en-US" sz="2800" b="1">
              <a:solidFill>
                <a:srgbClr val="333333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785265" y="618324"/>
            <a:ext cx="3578224" cy="644791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41300" b="1" dirty="0" smtClean="0"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2</a:t>
            </a:r>
            <a:endParaRPr lang="zh-CN" altLang="en-US" sz="41300" b="1" dirty="0"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36160" y="2831866"/>
            <a:ext cx="4914224" cy="9220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航空的发展</a:t>
            </a:r>
            <a:endParaRPr lang="zh-CN" altLang="en-US" sz="5400" b="1" dirty="0" smtClean="0"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灯片编号占位符 30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0958" y="29845"/>
          <a:ext cx="12024360" cy="64192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6570"/>
                <a:gridCol w="1410970"/>
                <a:gridCol w="10116820"/>
              </a:tblGrid>
              <a:tr h="875665">
                <a:tc rowSpan="5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世界</a:t>
                      </a:r>
                      <a:endParaRPr 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①飞机时代的开始：</a:t>
                      </a:r>
                      <a:endParaRPr lang="en-US" altLang="en-US" sz="20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1903年12月，美国莱特兄弟设计的“飞行者I号”成功升空，飞机时代开始；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630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②第一条空中航线：</a:t>
                      </a:r>
                      <a:endParaRPr lang="en-US" altLang="en-US" sz="20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1914年，美国开通从旧金山到洛杉矶的航线，这是世界上第一条空中航线；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707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③欧洲的国际航班：</a:t>
                      </a:r>
                      <a:endParaRPr lang="en-US" altLang="en-US" sz="20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1919年，定期的国际航班在欧洲开通；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439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④飞机的技术进步：</a:t>
                      </a:r>
                      <a:endParaRPr lang="en-US" altLang="en-US" sz="20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20世纪上半期，飞机的材质由布质和木质转变为金属，活塞式螺旋桨飞机为喷气式飞机所代替，技术进步让飞机提升了速度、载量和航距；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93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⑤空中通道的开辟：</a:t>
                      </a:r>
                      <a:endParaRPr lang="en-US" altLang="en-US" sz="20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20世纪70年代开始，宽体客机成为空中运输的主流，空中通道把人类带入前所未有的快捷时代。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5320"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</a:t>
                      </a:r>
                      <a:endParaRPr 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①第一家航空公司：</a:t>
                      </a:r>
                      <a:endParaRPr lang="en-US" altLang="en-US" sz="20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1950年，中国成立第一家航空公司——中苏民用航空股份公司。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053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②民用航空成就：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2018年，中国民用航空共有机场235个，飞机3639架，定期航线4945条，其中，国际航线849条，定期航班国际通航65个国家165个城市，全年旅客吞吐量12.65亿人次，货邮吞吐量超过1674万吨。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pic>
        <p:nvPicPr>
          <p:cNvPr id="-2147482623" name="图片 5"/>
          <p:cNvPicPr>
            <a:picLocks noChangeAspect="1"/>
          </p:cNvPicPr>
          <p:nvPr/>
        </p:nvPicPr>
        <p:blipFill>
          <a:blip r:embed="rId1"/>
          <a:srcRect l="4955" t="13925" r="32181" b="6100"/>
          <a:stretch>
            <a:fillRect/>
          </a:stretch>
        </p:blipFill>
        <p:spPr>
          <a:xfrm>
            <a:off x="713105" y="321310"/>
            <a:ext cx="10765155" cy="59886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765228" y="618324"/>
            <a:ext cx="3618298" cy="644791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41300" b="1" dirty="0" smtClean="0"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3</a:t>
            </a:r>
            <a:endParaRPr lang="zh-CN" altLang="en-US" sz="41300" b="1" dirty="0"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36160" y="2831866"/>
            <a:ext cx="4914224" cy="92333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点击添加标题</a:t>
            </a:r>
            <a:endParaRPr lang="zh-CN" altLang="en-US" sz="5400" b="1" dirty="0"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49480" y="3791552"/>
            <a:ext cx="4087585" cy="461665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方正细圆简体" panose="03000509000000000000" pitchFamily="65" charset="-122"/>
                <a:ea typeface="方正细圆简体" panose="03000509000000000000" pitchFamily="65" charset="-122"/>
              </a:rPr>
              <a:t>Click To Add The Title</a:t>
            </a:r>
            <a:endParaRPr lang="en-US" altLang="zh-CN" sz="2400" dirty="0">
              <a:solidFill>
                <a:schemeClr val="bg1"/>
              </a:solidFill>
              <a:latin typeface="方正细圆简体" panose="03000509000000000000" pitchFamily="65" charset="-122"/>
              <a:ea typeface="方正细圆简体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灯片编号占位符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graphicFrame>
        <p:nvGraphicFramePr>
          <p:cNvPr id="6" name="表格 5"/>
          <p:cNvGraphicFramePr/>
          <p:nvPr>
            <p:custDataLst>
              <p:tags r:id="rId1"/>
            </p:custDataLst>
          </p:nvPr>
        </p:nvGraphicFramePr>
        <p:xfrm>
          <a:off x="268923" y="226695"/>
          <a:ext cx="11801475" cy="60420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89580"/>
                <a:gridCol w="8811895"/>
              </a:tblGrid>
              <a:tr h="884555">
                <a:tc row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人流与物流时间缩短</a:t>
                      </a:r>
                      <a:endParaRPr 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①从商朝的驿使到清朝的快马递送公文，从火车到如今的高铁、飞机大大提速；</a:t>
                      </a:r>
                      <a:endParaRPr lang="en-US" alt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473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②整合了交通、仓储、通信、包装等行业的物流业，更快捷和精准地输送物资；</a:t>
                      </a:r>
                      <a:endParaRPr lang="en-US" alt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01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③各种交通网络，把整个世界联系成为息息相关的整体，世界成为了“地球村”。</a:t>
                      </a:r>
                      <a:endParaRPr lang="en-US" alt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1875"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城市公共交通的发展</a:t>
                      </a:r>
                      <a:endParaRPr 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①表现：城市公共交通始于19世纪，交通工具起初为公共马车，后发展为有轨电车、市内铁路和公共汽车等。</a:t>
                      </a:r>
                      <a:endParaRPr lang="en-US" alt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1845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②影响：公共交通的发展促进了城市经济的繁荣、人口增长以及市区面积的扩大；城市区的人口与资源，沿着交通线的轴线向四周辐射扩展，使城市居民的工作与生活更为便捷。</a:t>
                      </a:r>
                      <a:endParaRPr lang="en-US" alt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00343" y="332422"/>
          <a:ext cx="11416030" cy="49568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1790"/>
                <a:gridCol w="8524240"/>
              </a:tblGrid>
              <a:tr h="1143635"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人们的日常生活改变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①表现：严格按照时、分、秒进行细分的交通工具时刻表，让工业革命后建立起来的现代时间观念逐渐成为人们生活的一部分。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52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②影响：工作时间制度的确立以及住宅区与工作区的分离，促使人们在每天近似时段集中乘坐公共交通，导致早晚上下班时间出现成群出行、交通拥堵等现象。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2135"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大众旅游的潮流出现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①原因：交通成本的降低和人们收入的增加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520">
                <a:tc vMerge="1"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②影响：普通民众在这一过程中了解和领略世界各地的自然风光、民族风情、名胜古迹，在放松心情的同时，也开阔了视野，增长了知识。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B4C4194-A08E-40D6-93E7-F66AAFC84781}" type="slidenum">
              <a:rPr lang="zh-CN" altLang="en-US" smtClean="0"/>
            </a:fld>
            <a:endParaRPr lang="zh-CN" altLang="en-US"/>
          </a:p>
        </p:txBody>
      </p:sp>
      <p:pic>
        <p:nvPicPr>
          <p:cNvPr id="-2147482610" name="图片 -2147482611"/>
          <p:cNvPicPr>
            <a:picLocks noChangeAspect="1"/>
          </p:cNvPicPr>
          <p:nvPr/>
        </p:nvPicPr>
        <p:blipFill>
          <a:blip r:embed="rId1"/>
          <a:srcRect t="6422" r="5600" b="13167"/>
          <a:stretch>
            <a:fillRect/>
          </a:stretch>
        </p:blipFill>
        <p:spPr>
          <a:xfrm>
            <a:off x="788035" y="452755"/>
            <a:ext cx="10241280" cy="48850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299400" y="2426468"/>
            <a:ext cx="5593199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黑简体" panose="02000000000000000000" pitchFamily="2" charset="-122"/>
                <a:ea typeface="方正正黑简体" panose="02000000000000000000" pitchFamily="2" charset="-122"/>
              </a:rPr>
              <a:t>THANKS</a:t>
            </a:r>
            <a:endParaRPr lang="en-US" altLang="zh-CN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TABLE_BEAUTIFY" val="smartTable{7db99421-6a69-4bff-bcce-31fe5071d1c3}"/>
  <p:tag name="TABLE_ENDDRAG_ORIGIN_RECT" val="946*505"/>
  <p:tag name="TABLE_ENDDRAG_RECT" val="6*10*946*505"/>
</p:tagLst>
</file>

<file path=ppt/tags/tag2.xml><?xml version="1.0" encoding="utf-8"?>
<p:tagLst xmlns:p="http://schemas.openxmlformats.org/presentationml/2006/main">
  <p:tag name="KSO_WM_UNIT_TABLE_BEAUTIFY" val="smartTable{6c753287-7d30-4543-b543-afd9363b8278}"/>
  <p:tag name="TABLE_ENDDRAG_ORIGIN_RECT" val="831*326"/>
  <p:tag name="TABLE_ENDDRAG_RECT" val="78*98*831*326"/>
</p:tagLst>
</file>

<file path=ppt/tags/tag3.xml><?xml version="1.0" encoding="utf-8"?>
<p:tagLst xmlns:p="http://schemas.openxmlformats.org/presentationml/2006/main">
  <p:tag name="KSO_WM_UNIT_TABLE_BEAUTIFY" val="smartTable{53a841ff-2f16-4d6c-a6c3-585ee20ed026}"/>
  <p:tag name="TABLE_ENDDRAG_ORIGIN_RECT" val="949*474"/>
  <p:tag name="TABLE_ENDDRAG_RECT" val="44*38*949*474"/>
</p:tagLst>
</file>

<file path=ppt/tags/tag4.xml><?xml version="1.0" encoding="utf-8"?>
<p:tagLst xmlns:p="http://schemas.openxmlformats.org/presentationml/2006/main">
  <p:tag name="KSO_WM_UNIT_TABLE_BEAUTIFY" val="smartTable{1f1a2bbd-c12d-41f8-b4df-76d40a4740e9}"/>
  <p:tag name="TABLE_ENDDRAG_ORIGIN_RECT" val="946*505"/>
  <p:tag name="TABLE_ENDDRAG_RECT" val="3*2*946*505"/>
</p:tagLst>
</file>

<file path=ppt/tags/tag5.xml><?xml version="1.0" encoding="utf-8"?>
<p:tagLst xmlns:p="http://schemas.openxmlformats.org/presentationml/2006/main">
  <p:tag name="KSO_WM_UNIT_TABLE_BEAUTIFY" val="smartTable{19ed5e94-3e1b-474d-acdd-cb53fd828184}"/>
  <p:tag name="TABLE_ENDDRAG_ORIGIN_RECT" val="929*583"/>
  <p:tag name="TABLE_ENDDRAG_RECT" val="21*16*929*583"/>
</p:tagLst>
</file>

<file path=ppt/tags/tag6.xml><?xml version="1.0" encoding="utf-8"?>
<p:tagLst xmlns:p="http://schemas.openxmlformats.org/presentationml/2006/main">
  <p:tag name="KSO_WM_UNIT_TABLE_BEAUTIFY" val="smartTable{1c6d6574-5036-4a2b-a365-3baaff85f416}"/>
  <p:tag name="TABLE_ENDDRAG_ORIGIN_RECT" val="898*427"/>
  <p:tag name="TABLE_ENDDRAG_RECT" val="15*26*898*427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2785</Words>
  <Application>WPS 演示</Application>
  <PresentationFormat>宽屏</PresentationFormat>
  <Paragraphs>541</Paragraphs>
  <Slides>17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41" baseType="lpstr">
      <vt:lpstr>Arial</vt:lpstr>
      <vt:lpstr>宋体</vt:lpstr>
      <vt:lpstr>Wingdings</vt:lpstr>
      <vt:lpstr>方正细圆简体</vt:lpstr>
      <vt:lpstr>微软雅黑</vt:lpstr>
      <vt:lpstr>方正正黑简体</vt:lpstr>
      <vt:lpstr>Impact</vt:lpstr>
      <vt:lpstr>黑体</vt:lpstr>
      <vt:lpstr>微软雅黑 Light</vt:lpstr>
      <vt:lpstr>方正兰亭超细黑简体</vt:lpstr>
      <vt:lpstr>Calibri</vt:lpstr>
      <vt:lpstr>Kozuka Gothic Pro EL</vt:lpstr>
      <vt:lpstr>方正兰亭纤黑_GBK</vt:lpstr>
      <vt:lpstr>Arial Unicode MS</vt:lpstr>
      <vt:lpstr>Arial Unicode MS</vt:lpstr>
      <vt:lpstr>MS UI Gothic</vt:lpstr>
      <vt:lpstr>Franklin Gothic Book</vt:lpstr>
      <vt:lpstr>Arial</vt:lpstr>
      <vt:lpstr>Times New Roman</vt:lpstr>
      <vt:lpstr>NEU-BZ-S92</vt:lpstr>
      <vt:lpstr>Segoe Print</vt:lpstr>
      <vt:lpstr>方正书宋_GBK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2014-08-08T03:06:00Z</dcterms:created>
  <dcterms:modified xsi:type="dcterms:W3CDTF">2020-11-09T06:58:57Z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