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4" r:id="rId3"/>
    <p:sldId id="258" r:id="rId4"/>
    <p:sldId id="281" r:id="rId5"/>
    <p:sldId id="283" r:id="rId6"/>
    <p:sldId id="282" r:id="rId7"/>
    <p:sldId id="259" r:id="rId8"/>
    <p:sldId id="275" r:id="rId9"/>
    <p:sldId id="260" r:id="rId10"/>
    <p:sldId id="261" r:id="rId11"/>
    <p:sldId id="262" r:id="rId12"/>
    <p:sldId id="263" r:id="rId13"/>
    <p:sldId id="276" r:id="rId14"/>
    <p:sldId id="264" r:id="rId15"/>
    <p:sldId id="265" r:id="rId16"/>
    <p:sldId id="277" r:id="rId17"/>
    <p:sldId id="279" r:id="rId18"/>
    <p:sldId id="280" r:id="rId19"/>
    <p:sldId id="266" r:id="rId20"/>
    <p:sldId id="285" r:id="rId21"/>
    <p:sldId id="267" r:id="rId22"/>
    <p:sldId id="288" r:id="rId23"/>
    <p:sldId id="268" r:id="rId24"/>
    <p:sldId id="287" r:id="rId25"/>
    <p:sldId id="289" r:id="rId26"/>
    <p:sldId id="269" r:id="rId27"/>
    <p:sldId id="270" r:id="rId28"/>
    <p:sldId id="274" r:id="rId29"/>
    <p:sldId id="272" r:id="rId30"/>
    <p:sldId id="286" r:id="rId31"/>
    <p:sldId id="273" r:id="rId3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3">
        <a:schemeClr val="bg2"/>
      </p:bgRef>
    </p:bg>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173157"/>
            <a:ext cx="7772400" cy="1470025"/>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85800" y="2924181"/>
            <a:ext cx="7772400" cy="1362075"/>
          </a:xfrm>
        </p:spPr>
        <p:txBody>
          <a:bodyPr anchor="t"/>
          <a:lstStyle>
            <a:lvl1pPr algn="l">
              <a:defRPr sz="44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3" name="内容占位符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2" name="标题 1"/>
          <p:cNvSpPr>
            <a:spLocks noGrp="1"/>
          </p:cNvSpPr>
          <p:nvPr>
            <p:ph type="title"/>
          </p:nvPr>
        </p:nvSpPr>
        <p:spPr>
          <a:xfrm>
            <a:off x="457205" y="285728"/>
            <a:ext cx="8230993" cy="696626"/>
          </a:xfrm>
        </p:spPr>
        <p:txBody>
          <a:bodyPr anchor="ctr"/>
          <a:lstStyle>
            <a:lvl1pPr algn="ctr">
              <a:defRPr sz="3600" b="0"/>
            </a:lvl1pPr>
          </a:lstStyle>
          <a:p>
            <a:r>
              <a:rPr kumimoji="0" lang="zh-CN" altLang="en-US" smtClean="0"/>
              <a:t>单击此处编辑母版标题样式</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001024" y="642918"/>
            <a:ext cx="785818" cy="4572032"/>
          </a:xfrm>
        </p:spPr>
        <p:txBody>
          <a:bodyPr vert="eaVert"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143768" y="274639"/>
            <a:ext cx="1543032"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9"/>
            <a:ext cx="661513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图片 7"/>
          <p:cNvPicPr>
            <a:picLocks noChangeAspect="1"/>
          </p:cNvPicPr>
          <p:nvPr/>
        </p:nvPicPr>
        <p:blipFill>
          <a:blip r:embed="rId13">
            <a:duotone>
              <a:schemeClr val="accent1"/>
              <a:srgbClr val="FFFFFF"/>
            </a:duotone>
            <a:lum bright="12000" contrast="40000"/>
          </a:blip>
          <a:stretch>
            <a:fillRect/>
          </a:stretch>
        </p:blipFill>
        <p:spPr>
          <a:xfrm>
            <a:off x="6667809" y="4915143"/>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14">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530820CF-B880-4189-942D-D702A7CBA730}" type="datetimeFigureOut">
              <a:rPr lang="zh-CN" altLang="en-US" smtClean="0"/>
              <a:t>2019-11-25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683568" y="980728"/>
            <a:ext cx="7772400" cy="1470025"/>
          </a:xfrm>
        </p:spPr>
        <p:txBody>
          <a:bodyPr>
            <a:noAutofit/>
          </a:bodyPr>
          <a:lstStyle/>
          <a:p>
            <a:pPr algn="ctr"/>
            <a:r>
              <a:rPr lang="zh-CN" altLang="en-US" sz="5400" b="1" dirty="0">
                <a:latin typeface="+mj-ea"/>
              </a:rPr>
              <a:t>第</a:t>
            </a:r>
            <a:r>
              <a:rPr lang="en-US" altLang="zh-CN" sz="5400" b="1" dirty="0">
                <a:latin typeface="+mj-ea"/>
              </a:rPr>
              <a:t>18</a:t>
            </a:r>
            <a:r>
              <a:rPr lang="zh-CN" altLang="en-US" sz="5400" b="1" dirty="0">
                <a:latin typeface="+mj-ea"/>
              </a:rPr>
              <a:t>课　</a:t>
            </a:r>
            <a:r>
              <a:rPr lang="en-US" altLang="zh-CN" sz="5400" b="1" dirty="0" smtClean="0">
                <a:latin typeface="+mj-ea"/>
              </a:rPr>
              <a:t/>
            </a:r>
            <a:br>
              <a:rPr lang="en-US" altLang="zh-CN" sz="5400" b="1" dirty="0" smtClean="0">
                <a:latin typeface="+mj-ea"/>
              </a:rPr>
            </a:br>
            <a:r>
              <a:rPr lang="zh-CN" altLang="en-US" sz="5400" b="1" dirty="0" smtClean="0">
                <a:latin typeface="+mj-ea"/>
              </a:rPr>
              <a:t>挽救</a:t>
            </a:r>
            <a:r>
              <a:rPr lang="zh-CN" altLang="en-US" sz="5400" b="1" dirty="0">
                <a:latin typeface="+mj-ea"/>
              </a:rPr>
              <a:t>民族危亡的斗争</a:t>
            </a:r>
          </a:p>
        </p:txBody>
      </p:sp>
      <p:sp>
        <p:nvSpPr>
          <p:cNvPr id="3" name="副标题 2"/>
          <p:cNvSpPr>
            <a:spLocks noGrp="1"/>
          </p:cNvSpPr>
          <p:nvPr>
            <p:ph type="subTitle" idx="1"/>
          </p:nvPr>
        </p:nvSpPr>
        <p:spPr>
          <a:xfrm>
            <a:off x="683568" y="2780928"/>
            <a:ext cx="7772716" cy="3162082"/>
          </a:xfrm>
        </p:spPr>
        <p:txBody>
          <a:bodyPr>
            <a:normAutofit/>
          </a:bodyPr>
          <a:lstStyle/>
          <a:p>
            <a:r>
              <a:rPr lang="zh-CN" altLang="en-US" b="1" dirty="0" smtClean="0">
                <a:solidFill>
                  <a:schemeClr val="tx1"/>
                </a:solidFill>
              </a:rPr>
              <a:t>课程标准：</a:t>
            </a:r>
            <a:endParaRPr lang="en-US" altLang="zh-CN" b="1" dirty="0" smtClean="0">
              <a:solidFill>
                <a:schemeClr val="tx1"/>
              </a:solidFill>
            </a:endParaRPr>
          </a:p>
          <a:p>
            <a:r>
              <a:rPr lang="en-US" altLang="zh-CN" b="1" dirty="0" smtClean="0">
                <a:solidFill>
                  <a:schemeClr val="tx1"/>
                </a:solidFill>
              </a:rPr>
              <a:t>1</a:t>
            </a:r>
            <a:r>
              <a:rPr lang="en-US" altLang="zh-CN" b="1" dirty="0">
                <a:solidFill>
                  <a:schemeClr val="tx1"/>
                </a:solidFill>
              </a:rPr>
              <a:t>.</a:t>
            </a:r>
            <a:r>
              <a:rPr lang="zh-CN" altLang="en-US" b="1" dirty="0" smtClean="0">
                <a:solidFill>
                  <a:schemeClr val="tx1"/>
                </a:solidFill>
              </a:rPr>
              <a:t>认识八国联军侵华</a:t>
            </a:r>
            <a:r>
              <a:rPr lang="zh-CN" altLang="en-US" b="1" dirty="0">
                <a:solidFill>
                  <a:schemeClr val="tx1"/>
                </a:solidFill>
              </a:rPr>
              <a:t>对中国社会的</a:t>
            </a:r>
            <a:r>
              <a:rPr lang="zh-CN" altLang="en-US" b="1" dirty="0" smtClean="0">
                <a:solidFill>
                  <a:schemeClr val="tx1"/>
                </a:solidFill>
              </a:rPr>
              <a:t>影响，尤其是</a:t>
            </a:r>
            <a:r>
              <a:rPr lang="en-US" altLang="zh-CN" b="1" dirty="0" smtClean="0">
                <a:solidFill>
                  <a:schemeClr val="tx1"/>
                </a:solidFill>
              </a:rPr>
              <a:t>《</a:t>
            </a:r>
            <a:r>
              <a:rPr lang="zh-CN" altLang="en-US" b="1" dirty="0" smtClean="0">
                <a:solidFill>
                  <a:schemeClr val="tx1"/>
                </a:solidFill>
              </a:rPr>
              <a:t>辛丑条约</a:t>
            </a:r>
            <a:r>
              <a:rPr lang="en-US" altLang="zh-CN" b="1" dirty="0" smtClean="0">
                <a:solidFill>
                  <a:schemeClr val="tx1"/>
                </a:solidFill>
              </a:rPr>
              <a:t>》</a:t>
            </a:r>
            <a:r>
              <a:rPr lang="zh-CN" altLang="en-US" b="1" dirty="0" smtClean="0">
                <a:solidFill>
                  <a:schemeClr val="tx1"/>
                </a:solidFill>
              </a:rPr>
              <a:t>的内容和影响；</a:t>
            </a:r>
            <a:endParaRPr lang="en-US" altLang="zh-CN" b="1" dirty="0" smtClean="0">
              <a:solidFill>
                <a:schemeClr val="tx1"/>
              </a:solidFill>
            </a:endParaRPr>
          </a:p>
          <a:p>
            <a:r>
              <a:rPr lang="en-US" altLang="zh-CN" b="1" dirty="0" smtClean="0">
                <a:solidFill>
                  <a:schemeClr val="tx1"/>
                </a:solidFill>
              </a:rPr>
              <a:t>2.</a:t>
            </a:r>
            <a:r>
              <a:rPr lang="zh-CN" altLang="en-US" b="1" dirty="0" smtClean="0">
                <a:solidFill>
                  <a:schemeClr val="tx1"/>
                </a:solidFill>
              </a:rPr>
              <a:t>了解戊戌变法的史实，认识其</a:t>
            </a:r>
            <a:r>
              <a:rPr lang="zh-CN" altLang="en-US" b="1" dirty="0">
                <a:solidFill>
                  <a:schemeClr val="tx1"/>
                </a:solidFill>
              </a:rPr>
              <a:t>性质</a:t>
            </a:r>
            <a:r>
              <a:rPr lang="zh-CN" altLang="en-US" b="1" dirty="0" smtClean="0">
                <a:solidFill>
                  <a:schemeClr val="tx1"/>
                </a:solidFill>
              </a:rPr>
              <a:t>和评价；</a:t>
            </a:r>
            <a:endParaRPr lang="zh-CN" altLang="en-US" b="1" dirty="0">
              <a:solidFill>
                <a:schemeClr val="tx1"/>
              </a:solidFill>
            </a:endParaRPr>
          </a:p>
          <a:p>
            <a:r>
              <a:rPr lang="en-US" altLang="zh-CN" b="1" dirty="0" smtClean="0">
                <a:solidFill>
                  <a:schemeClr val="tx1"/>
                </a:solidFill>
              </a:rPr>
              <a:t>3.</a:t>
            </a:r>
            <a:r>
              <a:rPr lang="zh-CN" altLang="en-US" b="1" dirty="0" smtClean="0">
                <a:solidFill>
                  <a:schemeClr val="tx1"/>
                </a:solidFill>
              </a:rPr>
              <a:t>了解义和团运动的史实，认识其性质和评价。</a:t>
            </a:r>
            <a:endParaRPr lang="en-US" altLang="zh-CN" b="1" dirty="0" smtClean="0">
              <a:solidFill>
                <a:schemeClr val="tx1"/>
              </a:solidFill>
            </a:endParaRPr>
          </a:p>
        </p:txBody>
      </p:sp>
    </p:spTree>
    <p:extLst>
      <p:ext uri="{BB962C8B-B14F-4D97-AF65-F5344CB8AC3E}">
        <p14:creationId xmlns:p14="http://schemas.microsoft.com/office/powerpoint/2010/main" val="3402067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1520" y="1124744"/>
            <a:ext cx="8712968" cy="3384376"/>
          </a:xfrm>
        </p:spPr>
        <p:txBody>
          <a:bodyPr>
            <a:normAutofit/>
          </a:bodyPr>
          <a:lstStyle/>
          <a:p>
            <a:pPr marL="0" indent="0">
              <a:buNone/>
            </a:pPr>
            <a:r>
              <a:rPr lang="zh-CN" altLang="en-US" b="1" dirty="0" smtClean="0">
                <a:latin typeface="+mj-ea"/>
                <a:ea typeface="+mj-ea"/>
              </a:rPr>
              <a:t>一、中国人民的救亡图存</a:t>
            </a:r>
            <a:endParaRPr lang="en-US" altLang="zh-CN" b="1" dirty="0" smtClean="0">
              <a:latin typeface="+mj-ea"/>
              <a:ea typeface="+mj-ea"/>
            </a:endParaRPr>
          </a:p>
          <a:p>
            <a:pPr marL="0" indent="0">
              <a:buNone/>
            </a:pPr>
            <a:r>
              <a:rPr lang="zh-CN" altLang="en-US" b="1" dirty="0" smtClean="0">
                <a:latin typeface="+mj-ea"/>
                <a:ea typeface="+mj-ea"/>
              </a:rPr>
              <a:t>（一）资产阶级：戊戌维新运动</a:t>
            </a:r>
            <a:endParaRPr lang="en-US" altLang="zh-CN" b="1" dirty="0" smtClean="0">
              <a:latin typeface="+mj-ea"/>
              <a:ea typeface="+mj-ea"/>
            </a:endParaRPr>
          </a:p>
          <a:p>
            <a:pPr marL="0" indent="0">
              <a:buNone/>
            </a:pPr>
            <a:r>
              <a:rPr lang="zh-CN" altLang="en-US" b="1" dirty="0" smtClean="0">
                <a:latin typeface="+mj-ea"/>
                <a:ea typeface="+mj-ea"/>
              </a:rPr>
              <a:t>（二）农民阶级：义和团运动</a:t>
            </a:r>
            <a:endParaRPr lang="en-US" altLang="zh-CN" b="1" dirty="0" smtClean="0">
              <a:latin typeface="+mj-ea"/>
              <a:ea typeface="+mj-ea"/>
            </a:endParaRPr>
          </a:p>
          <a:p>
            <a:pPr marL="0" indent="0">
              <a:buNone/>
            </a:pPr>
            <a:r>
              <a:rPr lang="zh-CN" altLang="en-US" b="1" dirty="0" smtClean="0">
                <a:latin typeface="+mj-ea"/>
                <a:ea typeface="+mj-ea"/>
              </a:rPr>
              <a:t>二、西方列强的侵略</a:t>
            </a:r>
            <a:endParaRPr lang="en-US" altLang="zh-CN" b="1" dirty="0" smtClean="0">
              <a:latin typeface="+mj-ea"/>
              <a:ea typeface="+mj-ea"/>
            </a:endParaRPr>
          </a:p>
          <a:p>
            <a:pPr marL="0" indent="0">
              <a:buNone/>
            </a:pPr>
            <a:r>
              <a:rPr lang="zh-CN" altLang="en-US" b="1" dirty="0" smtClean="0">
                <a:latin typeface="+mj-ea"/>
                <a:ea typeface="+mj-ea"/>
              </a:rPr>
              <a:t>    八国联军侵华战争</a:t>
            </a:r>
            <a:endParaRPr lang="zh-CN" altLang="en-US" b="1" dirty="0">
              <a:latin typeface="+mj-ea"/>
              <a:ea typeface="+mj-ea"/>
            </a:endParaRPr>
          </a:p>
        </p:txBody>
      </p:sp>
    </p:spTree>
    <p:extLst>
      <p:ext uri="{BB962C8B-B14F-4D97-AF65-F5344CB8AC3E}">
        <p14:creationId xmlns:p14="http://schemas.microsoft.com/office/powerpoint/2010/main" val="2842257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116632"/>
            <a:ext cx="8229600" cy="720080"/>
          </a:xfrm>
        </p:spPr>
        <p:txBody>
          <a:bodyPr>
            <a:normAutofit fontScale="90000"/>
          </a:bodyPr>
          <a:lstStyle/>
          <a:p>
            <a:r>
              <a:rPr lang="zh-CN" altLang="en-US" dirty="0" smtClean="0"/>
              <a:t>戊戌维新运动</a:t>
            </a:r>
            <a:endParaRPr lang="zh-CN" altLang="en-US" dirty="0"/>
          </a:p>
        </p:txBody>
      </p:sp>
      <p:sp>
        <p:nvSpPr>
          <p:cNvPr id="3" name="内容占位符 2"/>
          <p:cNvSpPr>
            <a:spLocks noGrp="1"/>
          </p:cNvSpPr>
          <p:nvPr>
            <p:ph idx="1"/>
          </p:nvPr>
        </p:nvSpPr>
        <p:spPr>
          <a:xfrm>
            <a:off x="251520" y="908720"/>
            <a:ext cx="8568952" cy="5400600"/>
          </a:xfrm>
        </p:spPr>
        <p:txBody>
          <a:bodyPr>
            <a:normAutofit/>
          </a:bodyPr>
          <a:lstStyle/>
          <a:p>
            <a:pPr marL="0" indent="0">
              <a:buNone/>
            </a:pPr>
            <a:r>
              <a:rPr lang="en-US" altLang="zh-CN" b="1" dirty="0" smtClean="0">
                <a:latin typeface="宋体" pitchFamily="2" charset="-122"/>
                <a:ea typeface="宋体" pitchFamily="2" charset="-122"/>
              </a:rPr>
              <a:t>1</a:t>
            </a:r>
            <a:r>
              <a:rPr lang="zh-CN" altLang="en-US" b="1" dirty="0" smtClean="0">
                <a:latin typeface="宋体" pitchFamily="2" charset="-122"/>
                <a:ea typeface="宋体" pitchFamily="2" charset="-122"/>
              </a:rPr>
              <a:t>、背景</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1</a:t>
            </a:r>
            <a:r>
              <a:rPr lang="zh-CN" altLang="en-US" b="1" dirty="0">
                <a:latin typeface="宋体" pitchFamily="2" charset="-122"/>
                <a:ea typeface="宋体" pitchFamily="2" charset="-122"/>
              </a:rPr>
              <a:t>）甲午战败</a:t>
            </a:r>
            <a:r>
              <a:rPr lang="zh-CN" altLang="en-US" b="1" dirty="0" smtClean="0">
                <a:latin typeface="宋体" pitchFamily="2" charset="-122"/>
                <a:ea typeface="宋体" pitchFamily="2" charset="-122"/>
              </a:rPr>
              <a:t>后，民族</a:t>
            </a:r>
            <a:r>
              <a:rPr lang="zh-CN" altLang="en-US" b="1" dirty="0">
                <a:latin typeface="宋体" pitchFamily="2" charset="-122"/>
                <a:ea typeface="宋体" pitchFamily="2" charset="-122"/>
              </a:rPr>
              <a:t>危机空前</a:t>
            </a:r>
            <a:r>
              <a:rPr lang="zh-CN" altLang="en-US" b="1" dirty="0" smtClean="0">
                <a:latin typeface="宋体" pitchFamily="2" charset="-122"/>
                <a:ea typeface="宋体" pitchFamily="2" charset="-122"/>
              </a:rPr>
              <a:t>严重；</a:t>
            </a:r>
            <a:endParaRPr lang="zh-CN" altLang="en-US" b="1" dirty="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2</a:t>
            </a:r>
            <a:r>
              <a:rPr lang="zh-CN" altLang="en-US" b="1" dirty="0">
                <a:latin typeface="宋体" pitchFamily="2" charset="-122"/>
                <a:ea typeface="宋体" pitchFamily="2" charset="-122"/>
              </a:rPr>
              <a:t>）巨额赔款</a:t>
            </a:r>
            <a:r>
              <a:rPr lang="zh-CN" altLang="en-US" b="1" dirty="0" smtClean="0">
                <a:latin typeface="宋体" pitchFamily="2" charset="-122"/>
                <a:ea typeface="宋体" pitchFamily="2" charset="-122"/>
              </a:rPr>
              <a:t>，</a:t>
            </a:r>
            <a:r>
              <a:rPr lang="zh-CN" altLang="en-US" b="1" dirty="0">
                <a:latin typeface="宋体" pitchFamily="2" charset="-122"/>
                <a:ea typeface="宋体" pitchFamily="2" charset="-122"/>
              </a:rPr>
              <a:t>激化了</a:t>
            </a:r>
            <a:r>
              <a:rPr lang="zh-CN" altLang="en-US" b="1" dirty="0" smtClean="0">
                <a:latin typeface="宋体" pitchFamily="2" charset="-122"/>
                <a:ea typeface="宋体" pitchFamily="2" charset="-122"/>
              </a:rPr>
              <a:t>阶级矛盾，促使</a:t>
            </a:r>
            <a:r>
              <a:rPr lang="zh-CN" altLang="en-US" b="1" dirty="0">
                <a:latin typeface="宋体" pitchFamily="2" charset="-122"/>
                <a:ea typeface="宋体" pitchFamily="2" charset="-122"/>
              </a:rPr>
              <a:t>清政府统治</a:t>
            </a:r>
            <a:r>
              <a:rPr lang="zh-CN" altLang="en-US" b="1" dirty="0" smtClean="0">
                <a:latin typeface="宋体" pitchFamily="2" charset="-122"/>
                <a:ea typeface="宋体" pitchFamily="2" charset="-122"/>
              </a:rPr>
              <a:t>危机</a:t>
            </a:r>
            <a:r>
              <a:rPr lang="zh-CN" altLang="en-US" b="1" dirty="0" smtClean="0">
                <a:latin typeface="宋体" pitchFamily="2" charset="-122"/>
                <a:ea typeface="宋体" pitchFamily="2" charset="-122"/>
              </a:rPr>
              <a:t>加剧；</a:t>
            </a:r>
            <a:endParaRPr lang="en-US" altLang="zh-CN" b="1" dirty="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3</a:t>
            </a:r>
            <a:r>
              <a:rPr lang="zh-CN" altLang="en-US" b="1" dirty="0" smtClean="0">
                <a:latin typeface="宋体" pitchFamily="2" charset="-122"/>
                <a:ea typeface="宋体" pitchFamily="2" charset="-122"/>
              </a:rPr>
              <a:t>）自然经济</a:t>
            </a:r>
            <a:r>
              <a:rPr lang="zh-CN" altLang="en-US" b="1" dirty="0" smtClean="0">
                <a:latin typeface="宋体" pitchFamily="2" charset="-122"/>
                <a:ea typeface="宋体" pitchFamily="2" charset="-122"/>
              </a:rPr>
              <a:t>进一步解体，</a:t>
            </a:r>
            <a:r>
              <a:rPr lang="zh-CN" altLang="en-US" b="1" dirty="0">
                <a:latin typeface="宋体" pitchFamily="2" charset="-122"/>
                <a:ea typeface="宋体" pitchFamily="2" charset="-122"/>
              </a:rPr>
              <a:t>中国民族资本</a:t>
            </a:r>
            <a:r>
              <a:rPr lang="zh-CN" altLang="en-US" b="1" dirty="0" smtClean="0">
                <a:latin typeface="宋体" pitchFamily="2" charset="-122"/>
                <a:ea typeface="宋体" pitchFamily="2" charset="-122"/>
              </a:rPr>
              <a:t>主义初步发展，民族资产阶级力量壮大</a:t>
            </a:r>
            <a:r>
              <a:rPr lang="zh-CN" altLang="en-US" b="1" dirty="0" smtClean="0">
                <a:latin typeface="宋体" pitchFamily="2" charset="-122"/>
                <a:ea typeface="宋体" pitchFamily="2" charset="-122"/>
              </a:rPr>
              <a:t>；</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4</a:t>
            </a:r>
            <a:r>
              <a:rPr lang="zh-CN" altLang="en-US" b="1" dirty="0" smtClean="0">
                <a:latin typeface="宋体" pitchFamily="2" charset="-122"/>
                <a:ea typeface="宋体" pitchFamily="2" charset="-122"/>
              </a:rPr>
              <a:t>）民族意识的觉醒和维新思想的传播；</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5</a:t>
            </a:r>
            <a:r>
              <a:rPr lang="zh-CN" altLang="en-US" b="1" dirty="0">
                <a:latin typeface="宋体" pitchFamily="2" charset="-122"/>
                <a:ea typeface="宋体" pitchFamily="2" charset="-122"/>
              </a:rPr>
              <a:t>）洋务运动失败，学习器物富国强兵之路破灭；</a:t>
            </a:r>
          </a:p>
          <a:p>
            <a:pPr marL="0" indent="0">
              <a:buNone/>
            </a:pPr>
            <a:endParaRPr lang="zh-CN" altLang="en-US" b="1" dirty="0">
              <a:latin typeface="宋体" pitchFamily="2" charset="-122"/>
              <a:ea typeface="宋体" pitchFamily="2" charset="-122"/>
            </a:endParaRPr>
          </a:p>
        </p:txBody>
      </p:sp>
    </p:spTree>
    <p:extLst>
      <p:ext uri="{BB962C8B-B14F-4D97-AF65-F5344CB8AC3E}">
        <p14:creationId xmlns:p14="http://schemas.microsoft.com/office/powerpoint/2010/main" val="14221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116632"/>
            <a:ext cx="8712968" cy="864096"/>
          </a:xfrm>
          <a:solidFill>
            <a:schemeClr val="bg2">
              <a:lumMod val="90000"/>
            </a:schemeClr>
          </a:solidFill>
        </p:spPr>
        <p:txBody>
          <a:bodyPr>
            <a:normAutofit fontScale="90000"/>
          </a:bodyPr>
          <a:lstStyle/>
          <a:p>
            <a:r>
              <a:rPr lang="zh-CN" altLang="en-US" dirty="0"/>
              <a:t>（</a:t>
            </a:r>
            <a:r>
              <a:rPr lang="en-US" altLang="zh-CN" dirty="0"/>
              <a:t>1</a:t>
            </a:r>
            <a:r>
              <a:rPr lang="zh-CN" altLang="en-US" dirty="0"/>
              <a:t>）甲午战败后，民族危机空前严重</a:t>
            </a:r>
          </a:p>
        </p:txBody>
      </p:sp>
      <p:pic>
        <p:nvPicPr>
          <p:cNvPr id="4" name="Picture 9" descr="20080108_2eff47ea2e07f3dc9c8cyyg54jNc16iK"/>
          <p:cNvPicPr>
            <a:picLocks noChangeAspect="1"/>
          </p:cNvPicPr>
          <p:nvPr/>
        </p:nvPicPr>
        <p:blipFill>
          <a:blip r:embed="rId2"/>
          <a:stretch>
            <a:fillRect/>
          </a:stretch>
        </p:blipFill>
        <p:spPr>
          <a:xfrm>
            <a:off x="78173" y="1384042"/>
            <a:ext cx="4709851" cy="3158380"/>
          </a:xfrm>
          <a:prstGeom prst="rect">
            <a:avLst/>
          </a:prstGeom>
          <a:noFill/>
          <a:ln w="9525">
            <a:noFill/>
          </a:ln>
        </p:spPr>
      </p:pic>
      <p:sp>
        <p:nvSpPr>
          <p:cNvPr id="5" name="Text Box 4"/>
          <p:cNvSpPr txBox="1"/>
          <p:nvPr/>
        </p:nvSpPr>
        <p:spPr>
          <a:xfrm>
            <a:off x="222190" y="4869160"/>
            <a:ext cx="3341697" cy="400110"/>
          </a:xfrm>
          <a:prstGeom prst="rect">
            <a:avLst/>
          </a:prstGeom>
          <a:noFill/>
          <a:ln w="9525">
            <a:noFill/>
          </a:ln>
        </p:spPr>
        <p:txBody>
          <a:bodyPr wrap="square">
            <a:spAutoFit/>
          </a:bodyPr>
          <a:lstStyle/>
          <a:p>
            <a:r>
              <a:rPr lang="zh-CN" altLang="en-US" sz="2000" b="1" dirty="0" smtClean="0">
                <a:latin typeface="黑体" panose="02010609060101010101" charset="-122"/>
                <a:ea typeface="黑体" panose="02010609060101010101" charset="-122"/>
              </a:rPr>
              <a:t>   </a:t>
            </a:r>
            <a:r>
              <a:rPr lang="zh-CN" altLang="en-US" sz="2000" b="1" dirty="0">
                <a:latin typeface="黑体" panose="02010609060101010101" charset="-122"/>
                <a:ea typeface="黑体" panose="02010609060101010101" charset="-122"/>
              </a:rPr>
              <a:t>签订</a:t>
            </a:r>
            <a:r>
              <a:rPr lang="en-US" altLang="zh-CN" sz="2000" b="1" dirty="0">
                <a:latin typeface="黑体" panose="02010609060101010101" charset="-122"/>
                <a:ea typeface="黑体" panose="02010609060101010101" charset="-122"/>
              </a:rPr>
              <a:t>《</a:t>
            </a:r>
            <a:r>
              <a:rPr lang="zh-CN" altLang="en-US" sz="2000" b="1" dirty="0">
                <a:latin typeface="黑体" panose="02010609060101010101" charset="-122"/>
                <a:ea typeface="黑体" panose="02010609060101010101" charset="-122"/>
              </a:rPr>
              <a:t>马关条约</a:t>
            </a:r>
            <a:r>
              <a:rPr lang="en-US" altLang="zh-CN" sz="2000" b="1" dirty="0">
                <a:latin typeface="黑体" panose="02010609060101010101" charset="-122"/>
                <a:ea typeface="黑体" panose="02010609060101010101" charset="-122"/>
              </a:rPr>
              <a:t>》</a:t>
            </a:r>
          </a:p>
        </p:txBody>
      </p:sp>
      <p:pic>
        <p:nvPicPr>
          <p:cNvPr id="6" name="图片 820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79103" y="1362569"/>
            <a:ext cx="4034107" cy="4608512"/>
          </a:xfrm>
          <a:prstGeom prst="rect">
            <a:avLst/>
          </a:prstGeom>
          <a:noFill/>
          <a:ln w="9525">
            <a:solidFill>
              <a:srgbClr val="0000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411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116632"/>
            <a:ext cx="8229600" cy="778098"/>
          </a:xfrm>
          <a:solidFill>
            <a:schemeClr val="bg2">
              <a:lumMod val="90000"/>
            </a:schemeClr>
          </a:solidFill>
        </p:spPr>
        <p:txBody>
          <a:bodyPr>
            <a:normAutofit/>
          </a:bodyPr>
          <a:lstStyle/>
          <a:p>
            <a:r>
              <a:rPr lang="zh-CN" altLang="en-US" dirty="0"/>
              <a:t>（</a:t>
            </a:r>
            <a:r>
              <a:rPr lang="en-US" altLang="zh-CN" dirty="0"/>
              <a:t>2</a:t>
            </a:r>
            <a:r>
              <a:rPr lang="zh-CN" altLang="en-US" dirty="0" smtClean="0"/>
              <a:t>）清政府</a:t>
            </a:r>
            <a:r>
              <a:rPr lang="zh-CN" altLang="en-US" dirty="0"/>
              <a:t>统治危机加剧</a:t>
            </a:r>
          </a:p>
        </p:txBody>
      </p:sp>
      <p:sp>
        <p:nvSpPr>
          <p:cNvPr id="5" name="TextBox 4"/>
          <p:cNvSpPr txBox="1"/>
          <p:nvPr/>
        </p:nvSpPr>
        <p:spPr>
          <a:xfrm>
            <a:off x="229683" y="1412776"/>
            <a:ext cx="8496944" cy="1938992"/>
          </a:xfrm>
          <a:prstGeom prst="rect">
            <a:avLst/>
          </a:prstGeom>
          <a:solidFill>
            <a:srgbClr val="FFC000"/>
          </a:solidFill>
        </p:spPr>
        <p:txBody>
          <a:bodyPr wrap="square" rtlCol="0">
            <a:spAutoFit/>
          </a:bodyPr>
          <a:lstStyle/>
          <a:p>
            <a:r>
              <a:rPr lang="zh-CN" altLang="en-US" sz="2400" b="1" dirty="0">
                <a:latin typeface="+mn-ea"/>
              </a:rPr>
              <a:t>嗣后我君臣上下，惟当坚苦一心，痛除积弊，于练兵、筹饷两大端，尽力研求，详筹兴革，勿存懈志，勿鹜虚名，勿忽远图，勿沿故习，务期事事覆实，以收自强之效。朕于中外臣工有厚望焉！</a:t>
            </a:r>
          </a:p>
          <a:p>
            <a:r>
              <a:rPr lang="zh-CN" altLang="en-US" sz="2400" b="1" dirty="0">
                <a:latin typeface="+mn-ea"/>
              </a:rPr>
              <a:t>          </a:t>
            </a:r>
            <a:r>
              <a:rPr lang="en-US" altLang="zh-CN" sz="2400" b="1" dirty="0">
                <a:latin typeface="+mn-ea"/>
              </a:rPr>
              <a:t>——</a:t>
            </a:r>
            <a:r>
              <a:rPr lang="zh-CN" altLang="en-US" sz="2400" b="1" dirty="0">
                <a:latin typeface="+mn-ea"/>
              </a:rPr>
              <a:t>（</a:t>
            </a:r>
            <a:r>
              <a:rPr lang="en-US" altLang="zh-CN" sz="2400" b="1" dirty="0">
                <a:latin typeface="+mn-ea"/>
              </a:rPr>
              <a:t>1895</a:t>
            </a:r>
            <a:r>
              <a:rPr lang="zh-CN" altLang="en-US" sz="2400" b="1" dirty="0">
                <a:latin typeface="+mn-ea"/>
              </a:rPr>
              <a:t>年</a:t>
            </a:r>
            <a:r>
              <a:rPr lang="en-US" altLang="zh-CN" sz="2400" b="1" dirty="0">
                <a:latin typeface="+mn-ea"/>
              </a:rPr>
              <a:t>5</a:t>
            </a:r>
            <a:r>
              <a:rPr lang="zh-CN" altLang="en-US" sz="2400" b="1" dirty="0">
                <a:latin typeface="+mn-ea"/>
              </a:rPr>
              <a:t>月</a:t>
            </a:r>
            <a:r>
              <a:rPr lang="en-US" altLang="zh-CN" sz="2400" b="1" dirty="0">
                <a:latin typeface="+mn-ea"/>
              </a:rPr>
              <a:t>17</a:t>
            </a:r>
            <a:r>
              <a:rPr lang="zh-CN" altLang="en-US" sz="2400" b="1" dirty="0">
                <a:latin typeface="+mn-ea"/>
              </a:rPr>
              <a:t>日光绪朱谕） </a:t>
            </a:r>
          </a:p>
        </p:txBody>
      </p:sp>
      <p:sp>
        <p:nvSpPr>
          <p:cNvPr id="6" name="TextBox 5"/>
          <p:cNvSpPr txBox="1"/>
          <p:nvPr/>
        </p:nvSpPr>
        <p:spPr>
          <a:xfrm>
            <a:off x="279787" y="3717032"/>
            <a:ext cx="8496944" cy="1200329"/>
          </a:xfrm>
          <a:prstGeom prst="rect">
            <a:avLst/>
          </a:prstGeom>
          <a:solidFill>
            <a:schemeClr val="bg2">
              <a:lumMod val="90000"/>
            </a:schemeClr>
          </a:solidFill>
        </p:spPr>
        <p:txBody>
          <a:bodyPr wrap="square" rtlCol="0">
            <a:spAutoFit/>
          </a:bodyPr>
          <a:lstStyle/>
          <a:p>
            <a:r>
              <a:rPr lang="zh-CN" altLang="en-US" sz="2400" b="1" dirty="0">
                <a:latin typeface="+mn-ea"/>
              </a:rPr>
              <a:t>“深盼皇上振励于上，内外臣工齐心协力，及早变法求才，自强克敌，天下幸甚”。 </a:t>
            </a:r>
          </a:p>
          <a:p>
            <a:r>
              <a:rPr lang="zh-CN" altLang="en-US" sz="2400" b="1" dirty="0">
                <a:latin typeface="+mn-ea"/>
              </a:rPr>
              <a:t> </a:t>
            </a:r>
            <a:r>
              <a:rPr lang="en-US" altLang="zh-CN" sz="2400" b="1" dirty="0" smtClean="0">
                <a:latin typeface="+mn-ea"/>
              </a:rPr>
              <a:t>——</a:t>
            </a:r>
            <a:r>
              <a:rPr lang="zh-CN" altLang="en-US" sz="2400" b="1" dirty="0">
                <a:latin typeface="+mn-ea"/>
              </a:rPr>
              <a:t>李鸿章给清政府的奏折 </a:t>
            </a:r>
          </a:p>
        </p:txBody>
      </p:sp>
    </p:spTree>
    <p:extLst>
      <p:ext uri="{BB962C8B-B14F-4D97-AF65-F5344CB8AC3E}">
        <p14:creationId xmlns:p14="http://schemas.microsoft.com/office/powerpoint/2010/main" val="3505331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6669" y="116632"/>
            <a:ext cx="8930248" cy="1143000"/>
          </a:xfrm>
          <a:solidFill>
            <a:schemeClr val="bg2">
              <a:lumMod val="90000"/>
            </a:schemeClr>
          </a:solidFill>
        </p:spPr>
        <p:txBody>
          <a:bodyPr>
            <a:normAutofit/>
          </a:bodyPr>
          <a:lstStyle/>
          <a:p>
            <a:pPr algn="l"/>
            <a:r>
              <a:rPr lang="zh-CN" altLang="en-US" sz="3200" dirty="0" smtClean="0"/>
              <a:t>（</a:t>
            </a:r>
            <a:r>
              <a:rPr lang="en-US" altLang="zh-CN" sz="3200" dirty="0" smtClean="0"/>
              <a:t>3</a:t>
            </a:r>
            <a:r>
              <a:rPr lang="zh-CN" altLang="en-US" sz="3200" dirty="0" smtClean="0"/>
              <a:t>）中国</a:t>
            </a:r>
            <a:r>
              <a:rPr lang="zh-CN" altLang="en-US" sz="3200" dirty="0"/>
              <a:t>民族资本主义初步发展，民族资产阶级力量壮大</a:t>
            </a:r>
          </a:p>
        </p:txBody>
      </p:sp>
      <p:sp>
        <p:nvSpPr>
          <p:cNvPr id="3" name="内容占位符 2"/>
          <p:cNvSpPr>
            <a:spLocks noGrp="1"/>
          </p:cNvSpPr>
          <p:nvPr>
            <p:ph idx="1"/>
          </p:nvPr>
        </p:nvSpPr>
        <p:spPr>
          <a:xfrm>
            <a:off x="323528" y="4077072"/>
            <a:ext cx="8424936" cy="2232248"/>
          </a:xfrm>
          <a:solidFill>
            <a:srgbClr val="FFC000"/>
          </a:solidFill>
        </p:spPr>
        <p:txBody>
          <a:bodyPr>
            <a:normAutofit/>
          </a:bodyPr>
          <a:lstStyle/>
          <a:p>
            <a:pPr marL="0" indent="0">
              <a:buNone/>
            </a:pPr>
            <a:r>
              <a:rPr lang="zh-CN" altLang="en-US" sz="2400" b="1" dirty="0">
                <a:latin typeface="+mn-ea"/>
              </a:rPr>
              <a:t>“四十年后，中东事已，益愤而叹国人之无常识也，由教育之不革新，政府谋新矣而不当，欲自为之而无力，反复推究，当自实业始” </a:t>
            </a:r>
          </a:p>
          <a:p>
            <a:pPr marL="0" indent="0">
              <a:buNone/>
            </a:pPr>
            <a:r>
              <a:rPr lang="zh-CN" altLang="en-US" sz="2400" b="1" dirty="0">
                <a:latin typeface="+mn-ea"/>
              </a:rPr>
              <a:t>          </a:t>
            </a:r>
            <a:r>
              <a:rPr lang="en-US" altLang="zh-CN" sz="2400" b="1" dirty="0">
                <a:latin typeface="+mn-ea"/>
              </a:rPr>
              <a:t>——《</a:t>
            </a:r>
            <a:r>
              <a:rPr lang="zh-CN" altLang="en-US" sz="2400" b="1" dirty="0">
                <a:latin typeface="+mn-ea"/>
              </a:rPr>
              <a:t>甲午战争与晚清知识分子价值观的异动</a:t>
            </a:r>
            <a:r>
              <a:rPr lang="en-US" altLang="zh-CN" sz="2400" b="1" dirty="0">
                <a:latin typeface="+mn-ea"/>
              </a:rPr>
              <a:t>》 </a:t>
            </a:r>
          </a:p>
          <a:p>
            <a:pPr marL="0" indent="0">
              <a:buNone/>
            </a:pPr>
            <a:endParaRPr lang="zh-CN" altLang="en-US" sz="2400" b="1" dirty="0">
              <a:latin typeface="+mn-ea"/>
            </a:endParaRPr>
          </a:p>
        </p:txBody>
      </p:sp>
      <p:pic>
        <p:nvPicPr>
          <p:cNvPr id="4" name="Picture 11"/>
          <p:cNvPicPr>
            <a:picLocks noChangeAspect="1"/>
          </p:cNvPicPr>
          <p:nvPr/>
        </p:nvPicPr>
        <p:blipFill>
          <a:blip r:embed="rId2"/>
          <a:stretch>
            <a:fillRect/>
          </a:stretch>
        </p:blipFill>
        <p:spPr>
          <a:xfrm>
            <a:off x="1979712" y="1625966"/>
            <a:ext cx="4061708" cy="1658554"/>
          </a:xfrm>
          <a:prstGeom prst="rect">
            <a:avLst/>
          </a:prstGeom>
          <a:noFill/>
          <a:ln w="9525">
            <a:noFill/>
          </a:ln>
        </p:spPr>
      </p:pic>
      <p:sp>
        <p:nvSpPr>
          <p:cNvPr id="5" name="Text Box 7"/>
          <p:cNvSpPr txBox="1"/>
          <p:nvPr/>
        </p:nvSpPr>
        <p:spPr>
          <a:xfrm>
            <a:off x="2267744" y="3456942"/>
            <a:ext cx="2765501" cy="400110"/>
          </a:xfrm>
          <a:prstGeom prst="rect">
            <a:avLst/>
          </a:prstGeom>
          <a:noFill/>
          <a:ln w="9525">
            <a:noFill/>
          </a:ln>
        </p:spPr>
        <p:txBody>
          <a:bodyPr wrap="none">
            <a:spAutoFit/>
          </a:bodyPr>
          <a:lstStyle/>
          <a:p>
            <a:r>
              <a:rPr lang="zh-CN" altLang="en-US" sz="2000" b="1" dirty="0" smtClean="0">
                <a:latin typeface="黑体" panose="02010609060101010101" charset="-122"/>
                <a:ea typeface="黑体" panose="02010609060101010101" charset="-122"/>
              </a:rPr>
              <a:t>中国</a:t>
            </a:r>
            <a:r>
              <a:rPr lang="zh-CN" altLang="en-US" sz="2000" b="1" dirty="0">
                <a:latin typeface="黑体" panose="02010609060101010101" charset="-122"/>
                <a:ea typeface="黑体" panose="02010609060101010101" charset="-122"/>
              </a:rPr>
              <a:t>民族资本主义发展</a:t>
            </a:r>
          </a:p>
        </p:txBody>
      </p:sp>
    </p:spTree>
    <p:extLst>
      <p:ext uri="{BB962C8B-B14F-4D97-AF65-F5344CB8AC3E}">
        <p14:creationId xmlns:p14="http://schemas.microsoft.com/office/powerpoint/2010/main" val="3615988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bg/>
                                          </p:spTgt>
                                        </p:tgtEl>
                                        <p:attrNameLst>
                                          <p:attrName>style.visibility</p:attrName>
                                        </p:attrNameLst>
                                      </p:cBhvr>
                                      <p:to>
                                        <p:strVal val="visible"/>
                                      </p:to>
                                    </p:set>
                                    <p:anim calcmode="lin" valueType="num">
                                      <p:cBhvr additive="base">
                                        <p:cTn id="2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2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 calcmode="lin" valueType="num">
                                      <p:cBhvr additive="base">
                                        <p:cTn id="2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1" end="1"/>
                                            </p:txEl>
                                          </p:spTgt>
                                        </p:tgtEl>
                                        <p:attrNameLst>
                                          <p:attrName>style.visibility</p:attrName>
                                        </p:attrNameLst>
                                      </p:cBhvr>
                                      <p:to>
                                        <p:strVal val="visible"/>
                                      </p:to>
                                    </p:set>
                                    <p:anim calcmode="lin" valueType="num">
                                      <p:cBhvr additive="base">
                                        <p:cTn id="3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74638"/>
            <a:ext cx="8568952" cy="1143000"/>
          </a:xfrm>
          <a:solidFill>
            <a:schemeClr val="bg2">
              <a:lumMod val="90000"/>
            </a:schemeClr>
          </a:solidFill>
        </p:spPr>
        <p:txBody>
          <a:bodyPr>
            <a:normAutofit fontScale="90000"/>
          </a:bodyPr>
          <a:lstStyle/>
          <a:p>
            <a:pPr algn="l"/>
            <a:r>
              <a:rPr lang="zh-CN" altLang="en-US" dirty="0" smtClean="0"/>
              <a:t>（</a:t>
            </a:r>
            <a:r>
              <a:rPr lang="en-US" altLang="zh-CN" dirty="0" smtClean="0"/>
              <a:t>4</a:t>
            </a:r>
            <a:r>
              <a:rPr lang="zh-CN" altLang="en-US" dirty="0" smtClean="0"/>
              <a:t>）甲午</a:t>
            </a:r>
            <a:r>
              <a:rPr lang="zh-CN" altLang="en-US" dirty="0"/>
              <a:t>战后民族意识觉醒，维新思想得以传播</a:t>
            </a:r>
          </a:p>
        </p:txBody>
      </p:sp>
      <p:sp>
        <p:nvSpPr>
          <p:cNvPr id="3" name="内容占位符 2"/>
          <p:cNvSpPr>
            <a:spLocks noGrp="1"/>
          </p:cNvSpPr>
          <p:nvPr>
            <p:ph idx="1"/>
          </p:nvPr>
        </p:nvSpPr>
        <p:spPr>
          <a:xfrm>
            <a:off x="4211960" y="1988840"/>
            <a:ext cx="4680520" cy="3488693"/>
          </a:xfrm>
        </p:spPr>
        <p:txBody>
          <a:bodyPr>
            <a:normAutofit/>
          </a:bodyPr>
          <a:lstStyle/>
          <a:p>
            <a:pPr marL="0" indent="0">
              <a:buNone/>
            </a:pPr>
            <a:r>
              <a:rPr lang="zh-CN" altLang="en-US" sz="2000" b="1" dirty="0">
                <a:latin typeface="+mn-ea"/>
              </a:rPr>
              <a:t>材料一  世变小，则治世法因之小变；世变大，则治世法因之大变。</a:t>
            </a:r>
          </a:p>
          <a:p>
            <a:pPr marL="0" indent="0">
              <a:buNone/>
            </a:pPr>
            <a:r>
              <a:rPr lang="zh-CN" altLang="en-US" sz="2000" b="1" dirty="0">
                <a:latin typeface="+mn-ea"/>
              </a:rPr>
              <a:t>材料二  </a:t>
            </a:r>
            <a:r>
              <a:rPr lang="en-US" altLang="zh-CN" sz="2000" b="1" dirty="0">
                <a:latin typeface="+mn-ea"/>
              </a:rPr>
              <a:t>《</a:t>
            </a:r>
            <a:r>
              <a:rPr lang="zh-CN" altLang="en-US" sz="2000" b="1" dirty="0">
                <a:latin typeface="+mn-ea"/>
              </a:rPr>
              <a:t>易</a:t>
            </a:r>
            <a:r>
              <a:rPr lang="en-US" altLang="zh-CN" sz="2000" b="1" dirty="0">
                <a:latin typeface="+mn-ea"/>
              </a:rPr>
              <a:t>》</a:t>
            </a:r>
            <a:r>
              <a:rPr lang="zh-CN" altLang="en-US" sz="2000" b="1" dirty="0">
                <a:latin typeface="+mn-ea"/>
              </a:rPr>
              <a:t>曰：“穷则变，变则通。”知天下事未有久而不变者也。</a:t>
            </a:r>
          </a:p>
          <a:p>
            <a:pPr marL="0" indent="0">
              <a:buNone/>
            </a:pPr>
            <a:r>
              <a:rPr lang="zh-CN" altLang="en-US" sz="2000" b="1" dirty="0">
                <a:latin typeface="+mn-ea"/>
              </a:rPr>
              <a:t>“法者，天下之公器也；变者，天下之公理也”  “变亦变，不变亦变”日本以变法而强大，中国如果不变法，将会因守旧而灭亡。</a:t>
            </a:r>
          </a:p>
          <a:p>
            <a:pPr marL="0" indent="0">
              <a:buNone/>
            </a:pPr>
            <a:r>
              <a:rPr lang="en-US" altLang="zh-CN" sz="2000" b="1" dirty="0" smtClean="0">
                <a:latin typeface="+mn-ea"/>
              </a:rPr>
              <a:t>                                ——《</a:t>
            </a:r>
            <a:r>
              <a:rPr lang="zh-CN" altLang="en-US" sz="2000" b="1" dirty="0">
                <a:latin typeface="+mn-ea"/>
              </a:rPr>
              <a:t>变法通议</a:t>
            </a:r>
            <a:r>
              <a:rPr lang="en-US" altLang="zh-CN" sz="2000" b="1" dirty="0">
                <a:latin typeface="+mn-ea"/>
              </a:rPr>
              <a:t>》</a:t>
            </a:r>
          </a:p>
          <a:p>
            <a:pPr marL="0" indent="0">
              <a:buNone/>
            </a:pPr>
            <a:endParaRPr lang="zh-CN" altLang="en-US" sz="2000" b="1" dirty="0">
              <a:latin typeface="+mn-ea"/>
            </a:endParaRPr>
          </a:p>
        </p:txBody>
      </p:sp>
      <p:sp>
        <p:nvSpPr>
          <p:cNvPr id="4" name="Text Box 6"/>
          <p:cNvSpPr txBox="1"/>
          <p:nvPr/>
        </p:nvSpPr>
        <p:spPr>
          <a:xfrm>
            <a:off x="944133" y="5273098"/>
            <a:ext cx="2160240" cy="400110"/>
          </a:xfrm>
          <a:prstGeom prst="rect">
            <a:avLst/>
          </a:prstGeom>
          <a:noFill/>
          <a:ln w="9525">
            <a:noFill/>
          </a:ln>
        </p:spPr>
        <p:txBody>
          <a:bodyPr wrap="square">
            <a:spAutoFit/>
          </a:bodyPr>
          <a:lstStyle/>
          <a:p>
            <a:r>
              <a:rPr lang="zh-CN" altLang="en-US" sz="2000" b="1" dirty="0">
                <a:latin typeface="黑体" panose="02010609060101010101" charset="-122"/>
                <a:ea typeface="黑体" panose="02010609060101010101" charset="-122"/>
              </a:rPr>
              <a:t>图三 维新思想 </a:t>
            </a:r>
          </a:p>
        </p:txBody>
      </p:sp>
      <p:pic>
        <p:nvPicPr>
          <p:cNvPr id="5" name="图片 4" descr="新学伪经考"/>
          <p:cNvPicPr>
            <a:picLocks noChangeAspect="1" noChangeArrowheads="1"/>
          </p:cNvPicPr>
          <p:nvPr/>
        </p:nvPicPr>
        <p:blipFill>
          <a:blip r:embed="rId2"/>
          <a:srcRect/>
          <a:stretch>
            <a:fillRect/>
          </a:stretch>
        </p:blipFill>
        <p:spPr bwMode="auto">
          <a:xfrm>
            <a:off x="368069" y="2032100"/>
            <a:ext cx="1655763" cy="3210478"/>
          </a:xfrm>
          <a:prstGeom prst="rect">
            <a:avLst/>
          </a:prstGeom>
          <a:noFill/>
          <a:ln w="9525">
            <a:noFill/>
            <a:miter lim="800000"/>
            <a:headEnd/>
            <a:tailEnd/>
          </a:ln>
        </p:spPr>
      </p:pic>
      <p:pic>
        <p:nvPicPr>
          <p:cNvPr id="6" name="图片 5" descr="孔子改制考"/>
          <p:cNvPicPr>
            <a:picLocks noChangeAspect="1" noChangeArrowheads="1"/>
          </p:cNvPicPr>
          <p:nvPr/>
        </p:nvPicPr>
        <p:blipFill>
          <a:blip r:embed="rId3"/>
          <a:srcRect/>
          <a:stretch>
            <a:fillRect/>
          </a:stretch>
        </p:blipFill>
        <p:spPr bwMode="auto">
          <a:xfrm>
            <a:off x="2039706" y="2062620"/>
            <a:ext cx="1800225" cy="3210478"/>
          </a:xfrm>
          <a:prstGeom prst="rect">
            <a:avLst/>
          </a:prstGeom>
          <a:noFill/>
          <a:ln w="9525">
            <a:noFill/>
            <a:miter lim="800000"/>
            <a:headEnd/>
            <a:tailEnd/>
          </a:ln>
        </p:spPr>
      </p:pic>
    </p:spTree>
    <p:extLst>
      <p:ext uri="{BB962C8B-B14F-4D97-AF65-F5344CB8AC3E}">
        <p14:creationId xmlns:p14="http://schemas.microsoft.com/office/powerpoint/2010/main" val="3592697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anim calcmode="lin" valueType="num">
                                      <p:cBhvr additive="base">
                                        <p:cTn id="2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1" end="1"/>
                                            </p:txEl>
                                          </p:spTgt>
                                        </p:tgtEl>
                                        <p:attrNameLst>
                                          <p:attrName>style.visibility</p:attrName>
                                        </p:attrNameLst>
                                      </p:cBhvr>
                                      <p:to>
                                        <p:strVal val="visible"/>
                                      </p:to>
                                    </p:set>
                                    <p:anim calcmode="lin" valueType="num">
                                      <p:cBhvr additive="base">
                                        <p:cTn id="3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 calcmode="lin" valueType="num">
                                      <p:cBhvr additive="base">
                                        <p:cTn id="3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txEl>
                                              <p:pRg st="3" end="3"/>
                                            </p:txEl>
                                          </p:spTgt>
                                        </p:tgtEl>
                                        <p:attrNameLst>
                                          <p:attrName>style.visibility</p:attrName>
                                        </p:attrNameLst>
                                      </p:cBhvr>
                                      <p:to>
                                        <p:strVal val="visible"/>
                                      </p:to>
                                    </p:set>
                                    <p:anim calcmode="lin" valueType="num">
                                      <p:cBhvr additive="base">
                                        <p:cTn id="4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21196" y="116632"/>
            <a:ext cx="8229600" cy="720080"/>
          </a:xfrm>
          <a:solidFill>
            <a:schemeClr val="bg2">
              <a:lumMod val="75000"/>
            </a:schemeClr>
          </a:solidFill>
        </p:spPr>
        <p:txBody>
          <a:bodyPr>
            <a:normAutofit fontScale="90000"/>
          </a:bodyPr>
          <a:lstStyle/>
          <a:p>
            <a:r>
              <a:rPr lang="zh-CN" altLang="en-US" dirty="0" smtClean="0"/>
              <a:t>维新思想特点</a:t>
            </a:r>
            <a:endParaRPr lang="zh-CN" altLang="en-US" dirty="0"/>
          </a:p>
        </p:txBody>
      </p:sp>
      <p:sp>
        <p:nvSpPr>
          <p:cNvPr id="3" name="内容占位符 2"/>
          <p:cNvSpPr>
            <a:spLocks noGrp="1"/>
          </p:cNvSpPr>
          <p:nvPr>
            <p:ph idx="1"/>
          </p:nvPr>
        </p:nvSpPr>
        <p:spPr>
          <a:xfrm>
            <a:off x="251520" y="2611945"/>
            <a:ext cx="8568952" cy="889064"/>
          </a:xfrm>
          <a:solidFill>
            <a:srgbClr val="FFFF00"/>
          </a:solidFill>
        </p:spPr>
        <p:txBody>
          <a:bodyPr>
            <a:normAutofit fontScale="85000" lnSpcReduction="10000"/>
          </a:bodyPr>
          <a:lstStyle/>
          <a:p>
            <a:pPr marL="0" indent="0">
              <a:buNone/>
            </a:pPr>
            <a:r>
              <a:rPr lang="zh-CN" altLang="en-US" b="1" dirty="0"/>
              <a:t>把西学中的有关政治学说与儒家经史相融合，托古改制</a:t>
            </a:r>
            <a:r>
              <a:rPr lang="zh-CN" altLang="en-US" b="1" dirty="0" smtClean="0"/>
              <a:t>，为</a:t>
            </a:r>
            <a:r>
              <a:rPr lang="zh-CN" altLang="en-US" b="1" dirty="0"/>
              <a:t>维新变法提供了合乎传统文化价值的理论依据。</a:t>
            </a:r>
            <a:endParaRPr lang="zh-CN" altLang="en-US" b="1" dirty="0"/>
          </a:p>
        </p:txBody>
      </p:sp>
      <p:sp>
        <p:nvSpPr>
          <p:cNvPr id="4" name="TextBox 3"/>
          <p:cNvSpPr txBox="1"/>
          <p:nvPr/>
        </p:nvSpPr>
        <p:spPr>
          <a:xfrm>
            <a:off x="251520" y="980728"/>
            <a:ext cx="8568952" cy="1631216"/>
          </a:xfrm>
          <a:prstGeom prst="rect">
            <a:avLst/>
          </a:prstGeom>
          <a:noFill/>
        </p:spPr>
        <p:txBody>
          <a:bodyPr wrap="square" rtlCol="0">
            <a:spAutoFit/>
          </a:bodyPr>
          <a:lstStyle/>
          <a:p>
            <a:r>
              <a:rPr lang="zh-CN" altLang="en-US" sz="2000" b="1" dirty="0" smtClean="0">
                <a:latin typeface="+mn-ea"/>
              </a:rPr>
              <a:t>    材料一 在</a:t>
            </a:r>
            <a:r>
              <a:rPr lang="zh-CN" altLang="en-US" sz="2000" b="1" dirty="0">
                <a:latin typeface="+mn-ea"/>
              </a:rPr>
              <a:t>书（</a:t>
            </a:r>
            <a:r>
              <a:rPr lang="en-US" altLang="zh-CN" sz="2000" b="1" dirty="0">
                <a:latin typeface="+mn-ea"/>
              </a:rPr>
              <a:t>《</a:t>
            </a:r>
            <a:r>
              <a:rPr lang="zh-CN" altLang="en-US" sz="2000" b="1" dirty="0">
                <a:latin typeface="+mn-ea"/>
              </a:rPr>
              <a:t>孔子改制考</a:t>
            </a:r>
            <a:r>
              <a:rPr lang="en-US" altLang="zh-CN" sz="2000" b="1" dirty="0">
                <a:latin typeface="+mn-ea"/>
              </a:rPr>
              <a:t>》</a:t>
            </a:r>
            <a:r>
              <a:rPr lang="zh-CN" altLang="en-US" sz="2000" b="1" dirty="0">
                <a:latin typeface="+mn-ea"/>
              </a:rPr>
              <a:t>）中，康有为把西方资产阶级思想和中国儒家的“三世”说附会在一起，</a:t>
            </a:r>
            <a:r>
              <a:rPr lang="en-US" altLang="zh-CN" sz="2000" b="1" dirty="0">
                <a:latin typeface="+mn-ea"/>
              </a:rPr>
              <a:t>……</a:t>
            </a:r>
            <a:r>
              <a:rPr lang="zh-CN" altLang="en-US" sz="2000" b="1" dirty="0">
                <a:latin typeface="+mn-ea"/>
              </a:rPr>
              <a:t>。他认为时下封建君主专制制度统治的中国社会是“据乱世”，而要达到所谓的“太平世”，即资产阶级民主共和制度的社会，就必须先对“据乱世”进行改革，建立君主立宪制度的“升平世”。 </a:t>
            </a:r>
            <a:r>
              <a:rPr lang="zh-CN" altLang="en-US" sz="2000" b="1" dirty="0" smtClean="0">
                <a:latin typeface="+mn-ea"/>
              </a:rPr>
              <a:t>                               </a:t>
            </a:r>
            <a:r>
              <a:rPr lang="en-US" altLang="zh-CN" sz="2000" b="1" dirty="0" smtClean="0">
                <a:latin typeface="+mn-ea"/>
              </a:rPr>
              <a:t>——《</a:t>
            </a:r>
            <a:r>
              <a:rPr lang="zh-CN" altLang="en-US" sz="2000" b="1" dirty="0">
                <a:latin typeface="+mn-ea"/>
              </a:rPr>
              <a:t>中国通史</a:t>
            </a:r>
            <a:r>
              <a:rPr lang="en-US" altLang="zh-CN" sz="2000" b="1" dirty="0">
                <a:latin typeface="+mn-ea"/>
              </a:rPr>
              <a:t>》</a:t>
            </a:r>
          </a:p>
        </p:txBody>
      </p:sp>
      <p:sp>
        <p:nvSpPr>
          <p:cNvPr id="5" name="TextBox 4"/>
          <p:cNvSpPr txBox="1"/>
          <p:nvPr/>
        </p:nvSpPr>
        <p:spPr>
          <a:xfrm>
            <a:off x="251520" y="3645024"/>
            <a:ext cx="8568952" cy="1323439"/>
          </a:xfrm>
          <a:prstGeom prst="rect">
            <a:avLst/>
          </a:prstGeom>
          <a:noFill/>
        </p:spPr>
        <p:txBody>
          <a:bodyPr wrap="square" rtlCol="0">
            <a:spAutoFit/>
          </a:bodyPr>
          <a:lstStyle/>
          <a:p>
            <a:r>
              <a:rPr lang="zh-CN" altLang="en-US" sz="2000" b="1" dirty="0" smtClean="0">
                <a:latin typeface="+mn-ea"/>
              </a:rPr>
              <a:t>材料二 孔子</a:t>
            </a:r>
            <a:r>
              <a:rPr lang="zh-CN" altLang="en-US" sz="2000" b="1" dirty="0">
                <a:latin typeface="+mn-ea"/>
              </a:rPr>
              <a:t>是旧中国的思想中心。抓住了孔子，思想之战就成功了。</a:t>
            </a:r>
          </a:p>
          <a:p>
            <a:r>
              <a:rPr lang="zh-CN" altLang="en-US" sz="2000" b="1" dirty="0">
                <a:latin typeface="+mn-ea"/>
              </a:rPr>
              <a:t>                        </a:t>
            </a:r>
            <a:r>
              <a:rPr lang="en-US" altLang="zh-CN" sz="2000" b="1" dirty="0">
                <a:latin typeface="+mn-ea"/>
              </a:rPr>
              <a:t>——</a:t>
            </a:r>
            <a:r>
              <a:rPr lang="zh-CN" altLang="en-US" sz="2000" b="1" dirty="0">
                <a:latin typeface="+mn-ea"/>
              </a:rPr>
              <a:t>蒋廷黻</a:t>
            </a:r>
            <a:r>
              <a:rPr lang="en-US" altLang="zh-CN" sz="2000" b="1" dirty="0">
                <a:latin typeface="+mn-ea"/>
              </a:rPr>
              <a:t>《</a:t>
            </a:r>
            <a:r>
              <a:rPr lang="zh-CN" altLang="en-US" sz="2000" b="1" dirty="0">
                <a:latin typeface="+mn-ea"/>
              </a:rPr>
              <a:t>中国近代史</a:t>
            </a:r>
            <a:r>
              <a:rPr lang="en-US" altLang="zh-CN" sz="2000" b="1" dirty="0" smtClean="0">
                <a:latin typeface="+mn-ea"/>
              </a:rPr>
              <a:t>》</a:t>
            </a:r>
          </a:p>
          <a:p>
            <a:r>
              <a:rPr lang="zh-CN" altLang="en-US" sz="2000" b="1" dirty="0">
                <a:latin typeface="+mn-ea"/>
              </a:rPr>
              <a:t>材料三 “布衣改制，事大骇人，故不如与之先王，既不惊人，自可避祸”</a:t>
            </a:r>
          </a:p>
          <a:p>
            <a:r>
              <a:rPr lang="zh-CN" altLang="en-US" sz="2000" b="1" dirty="0">
                <a:latin typeface="+mn-ea"/>
              </a:rPr>
              <a:t>                          </a:t>
            </a:r>
            <a:r>
              <a:rPr lang="en-US" altLang="zh-CN" sz="2000" b="1" dirty="0">
                <a:latin typeface="+mn-ea"/>
              </a:rPr>
              <a:t>——</a:t>
            </a:r>
            <a:r>
              <a:rPr lang="zh-CN" altLang="en-US" sz="2000" b="1" dirty="0">
                <a:latin typeface="+mn-ea"/>
              </a:rPr>
              <a:t>康有为</a:t>
            </a:r>
            <a:r>
              <a:rPr lang="en-US" altLang="zh-CN" sz="2000" b="1" dirty="0">
                <a:latin typeface="+mn-ea"/>
              </a:rPr>
              <a:t>《</a:t>
            </a:r>
            <a:r>
              <a:rPr lang="zh-CN" altLang="en-US" sz="2000" b="1" dirty="0">
                <a:latin typeface="+mn-ea"/>
              </a:rPr>
              <a:t>孔子改制考</a:t>
            </a:r>
            <a:r>
              <a:rPr lang="en-US" altLang="zh-CN" sz="2000" b="1" dirty="0">
                <a:latin typeface="+mn-ea"/>
              </a:rPr>
              <a:t>》</a:t>
            </a:r>
          </a:p>
        </p:txBody>
      </p:sp>
      <p:sp>
        <p:nvSpPr>
          <p:cNvPr id="6" name="TextBox 5"/>
          <p:cNvSpPr txBox="1"/>
          <p:nvPr/>
        </p:nvSpPr>
        <p:spPr>
          <a:xfrm>
            <a:off x="264113" y="5003884"/>
            <a:ext cx="7992888" cy="461665"/>
          </a:xfrm>
          <a:prstGeom prst="rect">
            <a:avLst/>
          </a:prstGeom>
          <a:solidFill>
            <a:srgbClr val="FFFF00"/>
          </a:solidFill>
        </p:spPr>
        <p:txBody>
          <a:bodyPr wrap="square" rtlCol="0">
            <a:spAutoFit/>
          </a:bodyPr>
          <a:lstStyle/>
          <a:p>
            <a:r>
              <a:rPr lang="zh-CN" altLang="en-US" sz="2400" b="1" dirty="0" smtClean="0">
                <a:latin typeface="宋体" pitchFamily="2" charset="-122"/>
                <a:ea typeface="宋体" pitchFamily="2" charset="-122"/>
              </a:rPr>
              <a:t>为什么要打</a:t>
            </a:r>
            <a:r>
              <a:rPr lang="zh-CN" altLang="en-US" sz="2400" b="1" dirty="0">
                <a:latin typeface="宋体" pitchFamily="2" charset="-122"/>
                <a:ea typeface="宋体" pitchFamily="2" charset="-122"/>
              </a:rPr>
              <a:t>着孔子的旗号宣扬维新思想</a:t>
            </a:r>
          </a:p>
        </p:txBody>
      </p:sp>
      <p:sp>
        <p:nvSpPr>
          <p:cNvPr id="7" name="TextBox 6"/>
          <p:cNvSpPr txBox="1"/>
          <p:nvPr/>
        </p:nvSpPr>
        <p:spPr>
          <a:xfrm>
            <a:off x="277439" y="5589240"/>
            <a:ext cx="7920880" cy="830997"/>
          </a:xfrm>
          <a:prstGeom prst="rect">
            <a:avLst/>
          </a:prstGeom>
          <a:solidFill>
            <a:schemeClr val="bg2">
              <a:lumMod val="75000"/>
            </a:schemeClr>
          </a:solidFill>
        </p:spPr>
        <p:txBody>
          <a:bodyPr wrap="square" rtlCol="0">
            <a:spAutoFit/>
          </a:bodyPr>
          <a:lstStyle/>
          <a:p>
            <a:r>
              <a:rPr lang="zh-CN" altLang="en-US" sz="2400" b="1" dirty="0" smtClean="0">
                <a:latin typeface="Calibri"/>
                <a:ea typeface="宋体" pitchFamily="2" charset="-122"/>
              </a:rPr>
              <a:t>①</a:t>
            </a:r>
            <a:r>
              <a:rPr lang="zh-CN" altLang="en-US" sz="2400" b="1" dirty="0" smtClean="0">
                <a:latin typeface="宋体" pitchFamily="2" charset="-122"/>
                <a:ea typeface="宋体" pitchFamily="2" charset="-122"/>
              </a:rPr>
              <a:t>儒家思想居于正统地位，可以减少</a:t>
            </a:r>
            <a:r>
              <a:rPr lang="zh-CN" altLang="en-US" sz="2400" b="1" dirty="0">
                <a:latin typeface="宋体" pitchFamily="2" charset="-122"/>
                <a:ea typeface="宋体" pitchFamily="2" charset="-122"/>
              </a:rPr>
              <a:t>变法阻力</a:t>
            </a:r>
            <a:r>
              <a:rPr lang="zh-CN" altLang="en-US" sz="2400" b="1" dirty="0" smtClean="0">
                <a:latin typeface="宋体" pitchFamily="2" charset="-122"/>
                <a:ea typeface="宋体" pitchFamily="2" charset="-122"/>
              </a:rPr>
              <a:t>；</a:t>
            </a:r>
            <a:endParaRPr lang="en-US" altLang="zh-CN" sz="2400" b="1" dirty="0" smtClean="0">
              <a:latin typeface="宋体" pitchFamily="2" charset="-122"/>
              <a:ea typeface="宋体" pitchFamily="2" charset="-122"/>
            </a:endParaRPr>
          </a:p>
          <a:p>
            <a:r>
              <a:rPr lang="zh-CN" altLang="en-US" sz="2400" b="1" dirty="0" smtClean="0">
                <a:latin typeface="Calibri"/>
                <a:ea typeface="宋体" pitchFamily="2" charset="-122"/>
              </a:rPr>
              <a:t>②</a:t>
            </a:r>
            <a:r>
              <a:rPr lang="zh-CN" altLang="en-US" sz="2400" b="1" dirty="0" smtClean="0">
                <a:latin typeface="宋体" pitchFamily="2" charset="-122"/>
                <a:ea typeface="宋体" pitchFamily="2" charset="-122"/>
              </a:rPr>
              <a:t>民族资产阶级</a:t>
            </a:r>
            <a:r>
              <a:rPr lang="zh-CN" altLang="en-US" sz="2400" b="1" dirty="0">
                <a:latin typeface="宋体" pitchFamily="2" charset="-122"/>
                <a:ea typeface="宋体" pitchFamily="2" charset="-122"/>
              </a:rPr>
              <a:t>力量</a:t>
            </a:r>
            <a:r>
              <a:rPr lang="zh-CN" altLang="en-US" sz="2400" b="1" dirty="0" smtClean="0">
                <a:latin typeface="宋体" pitchFamily="2" charset="-122"/>
                <a:ea typeface="宋体" pitchFamily="2" charset="-122"/>
              </a:rPr>
              <a:t>弱小而封建</a:t>
            </a:r>
            <a:r>
              <a:rPr lang="zh-CN" altLang="en-US" sz="2400" b="1" dirty="0">
                <a:latin typeface="宋体" pitchFamily="2" charset="-122"/>
                <a:ea typeface="宋体" pitchFamily="2" charset="-122"/>
              </a:rPr>
              <a:t>势力</a:t>
            </a:r>
            <a:r>
              <a:rPr lang="zh-CN" altLang="en-US" sz="2400" b="1" dirty="0" smtClean="0">
                <a:latin typeface="宋体" pitchFamily="2" charset="-122"/>
                <a:ea typeface="宋体" pitchFamily="2" charset="-122"/>
              </a:rPr>
              <a:t>强大。</a:t>
            </a:r>
            <a:endParaRPr lang="zh-CN" altLang="en-US" sz="2400" b="1" dirty="0">
              <a:latin typeface="宋体" pitchFamily="2" charset="-122"/>
              <a:ea typeface="宋体" pitchFamily="2" charset="-122"/>
            </a:endParaRPr>
          </a:p>
        </p:txBody>
      </p:sp>
    </p:spTree>
    <p:extLst>
      <p:ext uri="{BB962C8B-B14F-4D97-AF65-F5344CB8AC3E}">
        <p14:creationId xmlns:p14="http://schemas.microsoft.com/office/powerpoint/2010/main" val="3456880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fade">
                                      <p:cBhvr>
                                        <p:cTn id="17" dur="5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p:bldP spid="5" grpId="0"/>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07503" y="188640"/>
            <a:ext cx="8827889" cy="3240360"/>
          </a:xfrm>
        </p:spPr>
        <p:txBody>
          <a:bodyPr>
            <a:noAutofit/>
          </a:bodyPr>
          <a:lstStyle/>
          <a:p>
            <a:pPr marL="0" indent="0">
              <a:buNone/>
            </a:pPr>
            <a:r>
              <a:rPr lang="en-US" altLang="zh-CN" sz="2400" b="1" dirty="0" smtClean="0">
                <a:latin typeface="宋体" pitchFamily="2" charset="-122"/>
                <a:ea typeface="宋体" pitchFamily="2" charset="-122"/>
              </a:rPr>
              <a:t>2</a:t>
            </a:r>
            <a:r>
              <a:rPr lang="zh-CN" altLang="en-US" sz="2400" b="1" dirty="0" smtClean="0">
                <a:latin typeface="宋体" pitchFamily="2" charset="-122"/>
                <a:ea typeface="宋体" pitchFamily="2" charset="-122"/>
              </a:rPr>
              <a:t>、过程</a:t>
            </a:r>
            <a:endParaRPr lang="en-US" altLang="zh-CN" sz="2400" b="1" dirty="0" smtClean="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a:t>
            </a:r>
            <a:r>
              <a:rPr lang="en-US" altLang="zh-CN" sz="2400" b="1" dirty="0" smtClean="0">
                <a:latin typeface="宋体" pitchFamily="2" charset="-122"/>
                <a:ea typeface="宋体" pitchFamily="2" charset="-122"/>
              </a:rPr>
              <a:t>1</a:t>
            </a:r>
            <a:r>
              <a:rPr lang="zh-CN" altLang="en-US" sz="2400" b="1" dirty="0" smtClean="0">
                <a:latin typeface="宋体" pitchFamily="2" charset="-122"/>
                <a:ea typeface="宋体" pitchFamily="2" charset="-122"/>
              </a:rPr>
              <a:t>）</a:t>
            </a:r>
            <a:r>
              <a:rPr lang="zh-CN" altLang="en-US" sz="2400" b="1" dirty="0">
                <a:latin typeface="宋体" pitchFamily="2" charset="-122"/>
                <a:ea typeface="宋体" pitchFamily="2" charset="-122"/>
              </a:rPr>
              <a:t>序幕：公车上书”</a:t>
            </a:r>
            <a:endParaRPr lang="zh-CN" altLang="en-US" sz="2400" b="1" dirty="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时间：</a:t>
            </a:r>
            <a:r>
              <a:rPr lang="en-US" altLang="zh-CN" sz="2400" b="1" dirty="0" smtClean="0">
                <a:latin typeface="宋体" pitchFamily="2" charset="-122"/>
                <a:ea typeface="宋体" pitchFamily="2" charset="-122"/>
              </a:rPr>
              <a:t>1895</a:t>
            </a:r>
            <a:r>
              <a:rPr lang="zh-CN" altLang="en-US" sz="2400" b="1" dirty="0" smtClean="0">
                <a:latin typeface="宋体" pitchFamily="2" charset="-122"/>
                <a:ea typeface="宋体" pitchFamily="2" charset="-122"/>
              </a:rPr>
              <a:t>年</a:t>
            </a:r>
            <a:endParaRPr lang="en-US" altLang="zh-CN" sz="2400" b="1" dirty="0" smtClean="0">
              <a:latin typeface="宋体" pitchFamily="2" charset="-122"/>
              <a:ea typeface="宋体" pitchFamily="2" charset="-122"/>
            </a:endParaRPr>
          </a:p>
          <a:p>
            <a:pPr marL="0" indent="0">
              <a:buNone/>
            </a:pPr>
            <a:r>
              <a:rPr lang="zh-CN" altLang="en-US" sz="2400" b="1" dirty="0">
                <a:latin typeface="宋体" pitchFamily="2" charset="-122"/>
                <a:ea typeface="宋体" pitchFamily="2" charset="-122"/>
              </a:rPr>
              <a:t>人物：在京官员，各省举人，</a:t>
            </a:r>
            <a:r>
              <a:rPr lang="zh-CN" altLang="en-US" sz="2400" b="1" dirty="0" smtClean="0">
                <a:latin typeface="宋体" pitchFamily="2" charset="-122"/>
                <a:ea typeface="宋体" pitchFamily="2" charset="-122"/>
              </a:rPr>
              <a:t>康有为、梁启超等人</a:t>
            </a:r>
            <a:endParaRPr lang="en-US" altLang="zh-CN" sz="2400" b="1" dirty="0" smtClean="0">
              <a:latin typeface="宋体" pitchFamily="2" charset="-122"/>
              <a:ea typeface="宋体" pitchFamily="2" charset="-122"/>
            </a:endParaRPr>
          </a:p>
          <a:p>
            <a:pPr marL="0" indent="0">
              <a:buNone/>
            </a:pPr>
            <a:r>
              <a:rPr lang="zh-CN" altLang="en-US" sz="2400" b="1" dirty="0">
                <a:latin typeface="宋体" pitchFamily="2" charset="-122"/>
                <a:ea typeface="宋体" pitchFamily="2" charset="-122"/>
              </a:rPr>
              <a:t>结果</a:t>
            </a:r>
            <a:r>
              <a:rPr lang="zh-CN" altLang="en-US" sz="2400" b="1" dirty="0" smtClean="0">
                <a:latin typeface="宋体" pitchFamily="2" charset="-122"/>
                <a:ea typeface="宋体" pitchFamily="2" charset="-122"/>
              </a:rPr>
              <a:t>：请愿书未</a:t>
            </a:r>
            <a:r>
              <a:rPr lang="zh-CN" altLang="en-US" sz="2400" b="1" dirty="0">
                <a:latin typeface="宋体" pitchFamily="2" charset="-122"/>
                <a:ea typeface="宋体" pitchFamily="2" charset="-122"/>
              </a:rPr>
              <a:t>送达光绪皇帝，以失败告终</a:t>
            </a:r>
            <a:endParaRPr lang="en-US" altLang="zh-CN" sz="2400" b="1" dirty="0" smtClean="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意义：</a:t>
            </a:r>
            <a:r>
              <a:rPr lang="zh-CN" altLang="en-US" sz="2400" b="1" dirty="0" smtClean="0">
                <a:latin typeface="宋体" pitchFamily="2" charset="-122"/>
                <a:ea typeface="宋体" pitchFamily="2" charset="-122"/>
              </a:rPr>
              <a:t>揭开</a:t>
            </a:r>
            <a:r>
              <a:rPr lang="zh-CN" altLang="en-US" sz="2400" b="1" dirty="0">
                <a:latin typeface="宋体" pitchFamily="2" charset="-122"/>
                <a:ea typeface="宋体" pitchFamily="2" charset="-122"/>
              </a:rPr>
              <a:t>了维新变法改革的序幕，使维新思潮发展成为爱国救亡的政治运动。</a:t>
            </a:r>
          </a:p>
        </p:txBody>
      </p:sp>
      <p:sp>
        <p:nvSpPr>
          <p:cNvPr id="4" name="Rectangle 3"/>
          <p:cNvSpPr>
            <a:spLocks noChangeArrowheads="1"/>
          </p:cNvSpPr>
          <p:nvPr/>
        </p:nvSpPr>
        <p:spPr bwMode="auto">
          <a:xfrm>
            <a:off x="107504" y="3429000"/>
            <a:ext cx="5040560" cy="3351367"/>
          </a:xfrm>
          <a:prstGeom prst="rect">
            <a:avLst/>
          </a:prstGeom>
          <a:solidFill>
            <a:schemeClr val="bg2">
              <a:lumMod val="90000"/>
            </a:schemeClr>
          </a:solidFill>
          <a:ln>
            <a:noFill/>
          </a:ln>
          <a:extLst/>
        </p:spPr>
        <p:txBody>
          <a:bodyPr wrap="square" anchor="ctr">
            <a:spAutoFit/>
          </a:bodyPr>
          <a:lstStyle/>
          <a:p>
            <a:pPr>
              <a:lnSpc>
                <a:spcPct val="150000"/>
              </a:lnSpc>
            </a:pPr>
            <a:r>
              <a:rPr lang="zh-CN" altLang="en-US" b="1" dirty="0">
                <a:latin typeface="宋体" pitchFamily="2" charset="-122"/>
                <a:ea typeface="宋体" pitchFamily="2" charset="-122"/>
              </a:rPr>
              <a:t>     </a:t>
            </a:r>
            <a:r>
              <a:rPr lang="en-US" altLang="zh-CN" b="1" dirty="0">
                <a:latin typeface="宋体" pitchFamily="2" charset="-122"/>
                <a:ea typeface="宋体" pitchFamily="2" charset="-122"/>
              </a:rPr>
              <a:t>1895</a:t>
            </a:r>
            <a:r>
              <a:rPr lang="zh-CN" altLang="en-US" b="1" dirty="0">
                <a:latin typeface="宋体" pitchFamily="2" charset="-122"/>
                <a:ea typeface="宋体" pitchFamily="2" charset="-122"/>
              </a:rPr>
              <a:t>年春，乙未科进士正在北京考完会试，等待发榜。</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马关条约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内割让台湾及辽东，赔款二万万两的突然消息传至，在北京应试的举人群情激愤。台籍举人更是痛哭流涕。</a:t>
            </a:r>
            <a:r>
              <a:rPr lang="en-US" altLang="zh-CN" b="1" dirty="0">
                <a:latin typeface="宋体" pitchFamily="2" charset="-122"/>
                <a:ea typeface="宋体" pitchFamily="2" charset="-122"/>
              </a:rPr>
              <a:t>4</a:t>
            </a:r>
            <a:r>
              <a:rPr lang="zh-CN" altLang="en-US" b="1" dirty="0">
                <a:latin typeface="宋体" pitchFamily="2" charset="-122"/>
                <a:ea typeface="宋体" pitchFamily="2" charset="-122"/>
              </a:rPr>
              <a:t>月</a:t>
            </a:r>
            <a:r>
              <a:rPr lang="en-US" altLang="zh-CN" b="1" dirty="0">
                <a:latin typeface="宋体" pitchFamily="2" charset="-122"/>
                <a:ea typeface="宋体" pitchFamily="2" charset="-122"/>
              </a:rPr>
              <a:t>22</a:t>
            </a:r>
            <a:r>
              <a:rPr lang="zh-CN" altLang="en-US" b="1" dirty="0">
                <a:latin typeface="宋体" pitchFamily="2" charset="-122"/>
                <a:ea typeface="宋体" pitchFamily="2" charset="-122"/>
              </a:rPr>
              <a:t>日，康有为、梁启超写成一万八千字的“上今上皇帝书”，十八省举人响应，一千二百多人连署。</a:t>
            </a:r>
            <a:r>
              <a:rPr lang="en-US" altLang="zh-CN" b="1" dirty="0">
                <a:latin typeface="宋体" pitchFamily="2" charset="-122"/>
                <a:ea typeface="宋体" pitchFamily="2" charset="-122"/>
              </a:rPr>
              <a:t>5</a:t>
            </a:r>
            <a:r>
              <a:rPr lang="zh-CN" altLang="en-US" b="1" dirty="0">
                <a:latin typeface="宋体" pitchFamily="2" charset="-122"/>
                <a:ea typeface="宋体" pitchFamily="2" charset="-122"/>
              </a:rPr>
              <a:t>月</a:t>
            </a:r>
            <a:r>
              <a:rPr lang="en-US" altLang="zh-CN" b="1" dirty="0">
                <a:latin typeface="宋体" pitchFamily="2" charset="-122"/>
                <a:ea typeface="宋体" pitchFamily="2" charset="-122"/>
              </a:rPr>
              <a:t>2</a:t>
            </a:r>
            <a:r>
              <a:rPr lang="zh-CN" altLang="en-US" b="1" dirty="0">
                <a:latin typeface="宋体" pitchFamily="2" charset="-122"/>
                <a:ea typeface="宋体" pitchFamily="2" charset="-122"/>
              </a:rPr>
              <a:t>日，由康、梁二人带领，十八省举人与数千市民集“都察院”门前请代奏。 </a:t>
            </a:r>
          </a:p>
        </p:txBody>
      </p:sp>
      <p:pic>
        <p:nvPicPr>
          <p:cNvPr id="5" name="Picture 2" descr="《公车上书》封面和首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895161"/>
            <a:ext cx="3643313" cy="272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92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500"/>
                                        <p:tgtEl>
                                          <p:spTgt spid="4"/>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116632"/>
            <a:ext cx="8784976" cy="1301006"/>
          </a:xfrm>
        </p:spPr>
        <p:txBody>
          <a:bodyPr>
            <a:normAutofit/>
          </a:bodyPr>
          <a:lstStyle/>
          <a:p>
            <a:pPr algn="l"/>
            <a:r>
              <a:rPr lang="zh-CN" altLang="en-US" sz="3200" b="1" dirty="0" smtClean="0">
                <a:latin typeface="宋体" pitchFamily="2" charset="-122"/>
                <a:ea typeface="宋体" pitchFamily="2" charset="-122"/>
              </a:rPr>
              <a:t>（</a:t>
            </a:r>
            <a:r>
              <a:rPr lang="en-US" altLang="zh-CN" sz="3200" b="1" dirty="0" smtClean="0">
                <a:latin typeface="宋体" pitchFamily="2" charset="-122"/>
                <a:ea typeface="宋体" pitchFamily="2" charset="-122"/>
              </a:rPr>
              <a:t>2</a:t>
            </a:r>
            <a:r>
              <a:rPr lang="zh-CN" altLang="en-US" sz="3200" b="1" dirty="0" smtClean="0">
                <a:latin typeface="宋体" pitchFamily="2" charset="-122"/>
                <a:ea typeface="宋体" pitchFamily="2" charset="-122"/>
              </a:rPr>
              <a:t>）发展</a:t>
            </a:r>
            <a:r>
              <a:rPr lang="zh-CN" altLang="en-US" sz="3200" b="1" dirty="0">
                <a:latin typeface="宋体" pitchFamily="2" charset="-122"/>
                <a:ea typeface="宋体" pitchFamily="2" charset="-122"/>
              </a:rPr>
              <a:t>：兴办学堂、成立团体、创办报刊、</a:t>
            </a:r>
            <a:r>
              <a:rPr lang="zh-CN" altLang="en-US" sz="3200" b="1" dirty="0" smtClean="0">
                <a:latin typeface="宋体" pitchFamily="2" charset="-122"/>
                <a:ea typeface="宋体" pitchFamily="2" charset="-122"/>
              </a:rPr>
              <a:t>著书立说，自下而上</a:t>
            </a:r>
            <a:r>
              <a:rPr lang="zh-CN" altLang="en-US" sz="3200" b="1" dirty="0">
                <a:latin typeface="宋体" pitchFamily="2" charset="-122"/>
                <a:ea typeface="宋体" pitchFamily="2" charset="-122"/>
              </a:rPr>
              <a:t>推动</a:t>
            </a:r>
            <a:r>
              <a:rPr lang="zh-CN" altLang="en-US" sz="3200" b="1" dirty="0" smtClean="0">
                <a:latin typeface="宋体" pitchFamily="2" charset="-122"/>
                <a:ea typeface="宋体" pitchFamily="2" charset="-122"/>
              </a:rPr>
              <a:t>变法。</a:t>
            </a:r>
            <a:endParaRPr lang="zh-CN" altLang="en-US" sz="3200" b="1" dirty="0">
              <a:latin typeface="宋体" pitchFamily="2" charset="-122"/>
              <a:ea typeface="宋体" pitchFamily="2" charset="-122"/>
            </a:endParaRPr>
          </a:p>
        </p:txBody>
      </p:sp>
      <p:sp>
        <p:nvSpPr>
          <p:cNvPr id="3" name="内容占位符 2"/>
          <p:cNvSpPr>
            <a:spLocks noGrp="1"/>
          </p:cNvSpPr>
          <p:nvPr>
            <p:ph idx="1"/>
          </p:nvPr>
        </p:nvSpPr>
        <p:spPr>
          <a:xfrm>
            <a:off x="179512" y="1340769"/>
            <a:ext cx="8784976" cy="2349834"/>
          </a:xfrm>
        </p:spPr>
        <p:txBody>
          <a:bodyPr>
            <a:normAutofit/>
          </a:bodyPr>
          <a:lstStyle/>
          <a:p>
            <a:pPr marL="0" indent="0">
              <a:buNone/>
            </a:pPr>
            <a:r>
              <a:rPr lang="zh-CN" altLang="en-US" sz="2800" b="1" dirty="0" smtClean="0">
                <a:latin typeface="宋体" pitchFamily="2" charset="-122"/>
                <a:ea typeface="宋体" pitchFamily="2" charset="-122"/>
              </a:rPr>
              <a:t>①</a:t>
            </a:r>
            <a:r>
              <a:rPr lang="zh-CN" altLang="en-US" sz="2800" b="1" dirty="0">
                <a:latin typeface="宋体" pitchFamily="2" charset="-122"/>
                <a:ea typeface="宋体" pitchFamily="2" charset="-122"/>
              </a:rPr>
              <a:t>建立学堂：万木草堂、时务学堂</a:t>
            </a:r>
            <a:r>
              <a:rPr lang="zh-CN" altLang="en-US" sz="2800" b="1" dirty="0" smtClean="0">
                <a:latin typeface="宋体" pitchFamily="2" charset="-122"/>
                <a:ea typeface="宋体" pitchFamily="2" charset="-122"/>
              </a:rPr>
              <a:t>等</a:t>
            </a:r>
            <a:endParaRPr lang="zh-CN" altLang="en-US" sz="2800" b="1" dirty="0">
              <a:latin typeface="宋体" pitchFamily="2" charset="-122"/>
              <a:ea typeface="宋体" pitchFamily="2" charset="-122"/>
            </a:endParaRPr>
          </a:p>
          <a:p>
            <a:pPr marL="0" indent="0">
              <a:buNone/>
            </a:pPr>
            <a:r>
              <a:rPr lang="zh-CN" altLang="en-US" sz="2800" b="1" dirty="0">
                <a:latin typeface="宋体" pitchFamily="2" charset="-122"/>
                <a:ea typeface="宋体" pitchFamily="2" charset="-122"/>
              </a:rPr>
              <a:t>②成立团体</a:t>
            </a:r>
            <a:r>
              <a:rPr lang="zh-CN" altLang="en-US" sz="2800" b="1" dirty="0" smtClean="0">
                <a:latin typeface="宋体" pitchFamily="2" charset="-122"/>
                <a:ea typeface="宋体" pitchFamily="2" charset="-122"/>
              </a:rPr>
              <a:t>：强学会和保国会</a:t>
            </a:r>
            <a:endParaRPr lang="en-US" altLang="zh-CN" sz="2800" b="1" dirty="0" smtClean="0">
              <a:latin typeface="宋体" pitchFamily="2" charset="-122"/>
              <a:ea typeface="宋体" pitchFamily="2" charset="-122"/>
            </a:endParaRPr>
          </a:p>
          <a:p>
            <a:pPr marL="0" indent="0">
              <a:buNone/>
            </a:pPr>
            <a:r>
              <a:rPr lang="zh-CN" altLang="en-US" sz="2800" b="1" dirty="0" smtClean="0">
                <a:latin typeface="宋体" pitchFamily="2" charset="-122"/>
                <a:ea typeface="宋体" pitchFamily="2" charset="-122"/>
              </a:rPr>
              <a:t>③创办</a:t>
            </a:r>
            <a:r>
              <a:rPr lang="zh-CN" altLang="en-US" sz="2800" b="1" dirty="0">
                <a:latin typeface="宋体" pitchFamily="2" charset="-122"/>
                <a:ea typeface="宋体" pitchFamily="2" charset="-122"/>
              </a:rPr>
              <a:t>报刊</a:t>
            </a:r>
            <a:r>
              <a:rPr lang="zh-CN" altLang="en-US" sz="2800" b="1" dirty="0" smtClean="0">
                <a:latin typeface="宋体" pitchFamily="2" charset="-122"/>
                <a:ea typeface="宋体" pitchFamily="2" charset="-122"/>
              </a:rPr>
              <a:t>：</a:t>
            </a:r>
            <a:r>
              <a:rPr lang="en-US" altLang="zh-CN" sz="2800" b="1" dirty="0" smtClean="0">
                <a:latin typeface="宋体" pitchFamily="2" charset="-122"/>
                <a:ea typeface="宋体" pitchFamily="2" charset="-122"/>
              </a:rPr>
              <a:t>《</a:t>
            </a:r>
            <a:r>
              <a:rPr lang="zh-CN" altLang="en-US" sz="2800" b="1" dirty="0">
                <a:latin typeface="宋体" pitchFamily="2" charset="-122"/>
                <a:ea typeface="宋体" pitchFamily="2" charset="-122"/>
              </a:rPr>
              <a:t>中外纪闻</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时务报</a:t>
            </a:r>
            <a:r>
              <a:rPr lang="en-US" altLang="zh-CN" sz="2800" b="1" dirty="0" smtClean="0">
                <a:latin typeface="宋体" pitchFamily="2" charset="-122"/>
                <a:ea typeface="宋体" pitchFamily="2" charset="-122"/>
              </a:rPr>
              <a:t>》</a:t>
            </a:r>
            <a:r>
              <a:rPr lang="zh-CN" altLang="en-US" sz="2800" b="1" dirty="0" smtClean="0">
                <a:latin typeface="宋体" pitchFamily="2" charset="-122"/>
                <a:ea typeface="宋体" pitchFamily="2" charset="-122"/>
              </a:rPr>
              <a:t>等</a:t>
            </a:r>
            <a:endParaRPr lang="en-US" altLang="zh-CN" sz="2800" b="1" dirty="0" smtClean="0">
              <a:latin typeface="宋体" pitchFamily="2" charset="-122"/>
              <a:ea typeface="宋体" pitchFamily="2" charset="-122"/>
            </a:endParaRPr>
          </a:p>
          <a:p>
            <a:pPr marL="0" indent="0">
              <a:buNone/>
            </a:pPr>
            <a:r>
              <a:rPr lang="zh-CN" altLang="en-US" sz="2800" b="1" dirty="0" smtClean="0">
                <a:latin typeface="宋体" pitchFamily="2" charset="-122"/>
                <a:ea typeface="宋体" pitchFamily="2" charset="-122"/>
              </a:rPr>
              <a:t>④著书立说：康有为</a:t>
            </a:r>
            <a:r>
              <a:rPr lang="zh-CN" altLang="en-US" sz="2800" b="1" dirty="0">
                <a:latin typeface="宋体" pitchFamily="2" charset="-122"/>
                <a:ea typeface="宋体" pitchFamily="2" charset="-122"/>
              </a:rPr>
              <a:t>的</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新学伪经考</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孔子改制考</a:t>
            </a:r>
            <a:r>
              <a:rPr lang="en-US" altLang="zh-CN" sz="2800" b="1" dirty="0" smtClean="0">
                <a:latin typeface="宋体" pitchFamily="2" charset="-122"/>
                <a:ea typeface="宋体" pitchFamily="2" charset="-122"/>
              </a:rPr>
              <a:t>》</a:t>
            </a:r>
            <a:endParaRPr lang="zh-CN" altLang="en-US" sz="2800" b="1" dirty="0">
              <a:latin typeface="宋体" pitchFamily="2" charset="-122"/>
              <a:ea typeface="宋体" pitchFamily="2" charset="-122"/>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861048"/>
            <a:ext cx="2520280"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4005064"/>
            <a:ext cx="2808312"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59" y="3690602"/>
            <a:ext cx="2947575" cy="300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6999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26"/>
                                        </p:tgtEl>
                                        <p:attrNameLst>
                                          <p:attrName>style.visibility</p:attrName>
                                        </p:attrNameLst>
                                      </p:cBhvr>
                                      <p:to>
                                        <p:strVal val="visible"/>
                                      </p:to>
                                    </p:set>
                                    <p:animEffect transition="in" filter="fade">
                                      <p:cBhvr>
                                        <p:cTn id="37" dur="500"/>
                                        <p:tgtEl>
                                          <p:spTgt spid="10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27"/>
                                        </p:tgtEl>
                                        <p:attrNameLst>
                                          <p:attrName>style.visibility</p:attrName>
                                        </p:attrNameLst>
                                      </p:cBhvr>
                                      <p:to>
                                        <p:strVal val="visible"/>
                                      </p:to>
                                    </p:set>
                                    <p:animEffect transition="in" filter="fade">
                                      <p:cBhvr>
                                        <p:cTn id="42" dur="500"/>
                                        <p:tgtEl>
                                          <p:spTgt spid="102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28"/>
                                        </p:tgtEl>
                                        <p:attrNameLst>
                                          <p:attrName>style.visibility</p:attrName>
                                        </p:attrNameLst>
                                      </p:cBhvr>
                                      <p:to>
                                        <p:strVal val="visible"/>
                                      </p:to>
                                    </p:set>
                                    <p:animEffect transition="in" filter="fade">
                                      <p:cBhvr>
                                        <p:cTn id="4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07504" y="0"/>
            <a:ext cx="8928992" cy="1584176"/>
          </a:xfrm>
        </p:spPr>
        <p:txBody>
          <a:bodyPr>
            <a:noAutofit/>
          </a:bodyPr>
          <a:lstStyle/>
          <a:p>
            <a:pPr algn="l"/>
            <a:r>
              <a:rPr lang="zh-CN" altLang="en-US" sz="2800" b="1" dirty="0" smtClean="0">
                <a:latin typeface="宋体" pitchFamily="2" charset="-122"/>
                <a:ea typeface="宋体" pitchFamily="2" charset="-122"/>
              </a:rPr>
              <a:t>（</a:t>
            </a:r>
            <a:r>
              <a:rPr lang="en-US" altLang="zh-CN" sz="2800" b="1" dirty="0" smtClean="0">
                <a:latin typeface="宋体" pitchFamily="2" charset="-122"/>
                <a:ea typeface="宋体" pitchFamily="2" charset="-122"/>
              </a:rPr>
              <a:t>3</a:t>
            </a:r>
            <a:r>
              <a:rPr lang="zh-CN" altLang="en-US" sz="2800" b="1" dirty="0" smtClean="0">
                <a:latin typeface="宋体" pitchFamily="2" charset="-122"/>
                <a:ea typeface="宋体" pitchFamily="2" charset="-122"/>
              </a:rPr>
              <a:t>）高潮</a:t>
            </a:r>
            <a:r>
              <a:rPr lang="zh-CN" altLang="en-US" sz="2800" b="1" dirty="0">
                <a:latin typeface="宋体" pitchFamily="2" charset="-122"/>
                <a:ea typeface="宋体" pitchFamily="2" charset="-122"/>
              </a:rPr>
              <a:t>：百日维新。</a:t>
            </a:r>
            <a:br>
              <a:rPr lang="zh-CN" altLang="en-US" sz="2800" b="1" dirty="0">
                <a:latin typeface="宋体" pitchFamily="2" charset="-122"/>
                <a:ea typeface="宋体" pitchFamily="2" charset="-122"/>
              </a:rPr>
            </a:br>
            <a:r>
              <a:rPr lang="en-US" altLang="zh-CN" sz="2800" b="1" dirty="0">
                <a:latin typeface="宋体" pitchFamily="2" charset="-122"/>
                <a:ea typeface="宋体" pitchFamily="2" charset="-122"/>
              </a:rPr>
              <a:t>1898</a:t>
            </a:r>
            <a:r>
              <a:rPr lang="zh-CN" altLang="en-US" sz="2800" b="1" dirty="0">
                <a:latin typeface="宋体" pitchFamily="2" charset="-122"/>
                <a:ea typeface="宋体" pitchFamily="2" charset="-122"/>
              </a:rPr>
              <a:t>年</a:t>
            </a:r>
            <a:r>
              <a:rPr lang="en-US" altLang="zh-CN" sz="2800" b="1" dirty="0">
                <a:latin typeface="宋体" pitchFamily="2" charset="-122"/>
                <a:ea typeface="宋体" pitchFamily="2" charset="-122"/>
              </a:rPr>
              <a:t>6</a:t>
            </a:r>
            <a:r>
              <a:rPr lang="zh-CN" altLang="en-US" sz="2800" b="1" dirty="0">
                <a:latin typeface="宋体" pitchFamily="2" charset="-122"/>
                <a:ea typeface="宋体" pitchFamily="2" charset="-122"/>
              </a:rPr>
              <a:t>月</a:t>
            </a:r>
            <a:r>
              <a:rPr lang="en-US" altLang="zh-CN" sz="2800" b="1" dirty="0">
                <a:latin typeface="宋体" pitchFamily="2" charset="-122"/>
                <a:ea typeface="宋体" pitchFamily="2" charset="-122"/>
              </a:rPr>
              <a:t>11</a:t>
            </a:r>
            <a:r>
              <a:rPr lang="zh-CN" altLang="en-US" sz="2800" b="1" dirty="0">
                <a:latin typeface="宋体" pitchFamily="2" charset="-122"/>
                <a:ea typeface="宋体" pitchFamily="2" charset="-122"/>
              </a:rPr>
              <a:t>日光绪帝颁布</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定国是诏</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，宣布变法。历时</a:t>
            </a:r>
            <a:r>
              <a:rPr lang="en-US" altLang="zh-CN" sz="2800" b="1" dirty="0">
                <a:latin typeface="宋体" pitchFamily="2" charset="-122"/>
                <a:ea typeface="宋体" pitchFamily="2" charset="-122"/>
              </a:rPr>
              <a:t>103</a:t>
            </a:r>
            <a:r>
              <a:rPr lang="zh-CN" altLang="en-US" sz="2800" b="1" dirty="0">
                <a:latin typeface="宋体" pitchFamily="2" charset="-122"/>
                <a:ea typeface="宋体" pitchFamily="2" charset="-122"/>
              </a:rPr>
              <a:t>天，被称为“百日维新”</a:t>
            </a:r>
            <a:r>
              <a:rPr lang="zh-CN" altLang="en-US" sz="2800" b="1" dirty="0" smtClean="0">
                <a:latin typeface="宋体" pitchFamily="2" charset="-122"/>
                <a:ea typeface="宋体" pitchFamily="2" charset="-122"/>
              </a:rPr>
              <a:t>。</a:t>
            </a:r>
            <a:endParaRPr lang="zh-CN" altLang="en-US" sz="2800" b="1" dirty="0">
              <a:latin typeface="宋体" pitchFamily="2" charset="-122"/>
              <a:ea typeface="宋体" pitchFamily="2" charset="-122"/>
            </a:endParaRPr>
          </a:p>
        </p:txBody>
      </p:sp>
      <p:graphicFrame>
        <p:nvGraphicFramePr>
          <p:cNvPr id="4" name="内容占位符 3"/>
          <p:cNvGraphicFramePr>
            <a:graphicFrameLocks noGrp="1"/>
          </p:cNvGraphicFramePr>
          <p:nvPr>
            <p:ph idx="1"/>
            <p:extLst>
              <p:ext uri="{D42A27DB-BD31-4B8C-83A1-F6EECF244321}">
                <p14:modId xmlns:p14="http://schemas.microsoft.com/office/powerpoint/2010/main" val="2440486183"/>
              </p:ext>
            </p:extLst>
          </p:nvPr>
        </p:nvGraphicFramePr>
        <p:xfrm>
          <a:off x="179512" y="1556792"/>
          <a:ext cx="8712968" cy="5127052"/>
        </p:xfrm>
        <a:graphic>
          <a:graphicData uri="http://schemas.openxmlformats.org/drawingml/2006/table">
            <a:tbl>
              <a:tblPr/>
              <a:tblGrid>
                <a:gridCol w="729965"/>
                <a:gridCol w="4379780"/>
                <a:gridCol w="2050110"/>
                <a:gridCol w="1553113"/>
              </a:tblGrid>
              <a:tr h="727382">
                <a:tc>
                  <a:txBody>
                    <a:bodyPr/>
                    <a:lstStyle/>
                    <a:p>
                      <a:pPr latinLnBrk="1"/>
                      <a:r>
                        <a:rPr lang="zh-CN" altLang="en-US" sz="2400" b="1" dirty="0">
                          <a:effectLst/>
                        </a:rPr>
                        <a:t/>
                      </a:r>
                      <a:br>
                        <a:rPr lang="zh-CN" altLang="en-US" sz="2400" b="1" dirty="0">
                          <a:effectLst/>
                        </a:rPr>
                      </a:br>
                      <a:endParaRPr lang="zh-CN" altLang="en-US" sz="2400" b="1" dirty="0">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algn="ctr" latinLnBrk="1"/>
                      <a:r>
                        <a:rPr lang="zh-CN" altLang="en-US" sz="2400" b="1" dirty="0">
                          <a:effectLst/>
                          <a:latin typeface="宋体"/>
                        </a:rPr>
                        <a:t>内　容</a:t>
                      </a:r>
                      <a:endParaRPr lang="zh-CN" altLang="en-US" sz="2400" b="1" dirty="0">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algn="ctr" latinLnBrk="1"/>
                      <a:r>
                        <a:rPr lang="zh-CN" altLang="en-US" sz="2400" b="1">
                          <a:effectLst/>
                          <a:latin typeface="宋体"/>
                        </a:rPr>
                        <a:t>作　用</a:t>
                      </a:r>
                      <a:endParaRPr lang="zh-CN" altLang="en-US" sz="2400" b="1">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latinLnBrk="1"/>
                      <a:r>
                        <a:rPr lang="zh-CN" altLang="en-US" sz="2400" b="1">
                          <a:effectLst/>
                          <a:latin typeface="宋体"/>
                        </a:rPr>
                        <a:t>局限</a:t>
                      </a:r>
                      <a:endParaRPr lang="zh-CN" altLang="en-US" sz="2400" b="1">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r>
              <a:tr h="1283366">
                <a:tc>
                  <a:txBody>
                    <a:bodyPr/>
                    <a:lstStyle/>
                    <a:p>
                      <a:pPr algn="ctr" latinLnBrk="1"/>
                      <a:r>
                        <a:rPr lang="zh-CN" altLang="en-US" sz="2400" b="1">
                          <a:effectLst/>
                          <a:latin typeface="宋体"/>
                        </a:rPr>
                        <a:t>政治</a:t>
                      </a:r>
                      <a:endParaRPr lang="zh-CN" altLang="en-US" sz="2400" b="1">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latinLnBrk="1"/>
                      <a:r>
                        <a:rPr lang="zh-CN" altLang="en-US" sz="2400" b="1" dirty="0">
                          <a:effectLst/>
                          <a:latin typeface="宋体"/>
                        </a:rPr>
                        <a:t>准许臣民上书言事</a:t>
                      </a:r>
                      <a:r>
                        <a:rPr lang="zh-CN" altLang="en-US" sz="2400" b="1" dirty="0" smtClean="0">
                          <a:effectLst/>
                          <a:latin typeface="宋体"/>
                        </a:rPr>
                        <a:t>；举荐</a:t>
                      </a:r>
                      <a:r>
                        <a:rPr lang="zh-CN" altLang="en-US" sz="2400" b="1" dirty="0">
                          <a:effectLst/>
                          <a:latin typeface="宋体"/>
                        </a:rPr>
                        <a:t>人才；精简机构，裁撤冗员；取消旗人特权</a:t>
                      </a:r>
                      <a:endParaRPr lang="zh-CN" altLang="en-US" sz="2400" b="1" dirty="0">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latinLnBrk="1"/>
                      <a:r>
                        <a:rPr lang="zh-CN" altLang="en-US" sz="2400" b="1">
                          <a:effectLst/>
                          <a:latin typeface="宋体"/>
                        </a:rPr>
                        <a:t>资产阶级知识分子有机会参与政权 </a:t>
                      </a:r>
                      <a:endParaRPr lang="zh-CN" altLang="en-US" sz="2400" b="1">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rowSpan="4">
                  <a:txBody>
                    <a:bodyPr/>
                    <a:lstStyle/>
                    <a:p>
                      <a:pPr latinLnBrk="1"/>
                      <a:r>
                        <a:rPr lang="zh-CN" altLang="en-US" sz="2400" b="1">
                          <a:effectLst/>
                          <a:latin typeface="宋体"/>
                        </a:rPr>
                        <a:t>没有涉及设议院、开国会、制定宪法等政治主张</a:t>
                      </a:r>
                      <a:endParaRPr lang="zh-CN" altLang="en-US" sz="2400" b="1">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r>
              <a:tr h="1283366">
                <a:tc>
                  <a:txBody>
                    <a:bodyPr/>
                    <a:lstStyle/>
                    <a:p>
                      <a:pPr algn="ctr" latinLnBrk="1"/>
                      <a:r>
                        <a:rPr lang="zh-CN" altLang="en-US" sz="2400" b="1">
                          <a:effectLst/>
                          <a:latin typeface="宋体"/>
                        </a:rPr>
                        <a:t>经济</a:t>
                      </a:r>
                      <a:endParaRPr lang="zh-CN" altLang="en-US" sz="2400" b="1">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latinLnBrk="1"/>
                      <a:r>
                        <a:rPr lang="zh-CN" altLang="en-US" sz="2400" b="1" dirty="0">
                          <a:effectLst/>
                          <a:latin typeface="宋体"/>
                        </a:rPr>
                        <a:t>鼓励发展农工商业，提倡私人办厂；创办国家银行；鼓励商办铁路、矿业；举办邮政</a:t>
                      </a:r>
                      <a:endParaRPr lang="zh-CN" altLang="en-US" sz="2400" b="1" dirty="0">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latinLnBrk="1"/>
                      <a:r>
                        <a:rPr lang="zh-CN" altLang="en-US" sz="2400" b="1">
                          <a:effectLst/>
                          <a:latin typeface="宋体"/>
                        </a:rPr>
                        <a:t>有利于中国民族资本主义的发展   </a:t>
                      </a:r>
                      <a:endParaRPr lang="zh-CN" altLang="en-US" sz="2400" b="1">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vMerge="1">
                  <a:txBody>
                    <a:bodyPr/>
                    <a:lstStyle/>
                    <a:p>
                      <a:endParaRPr lang="zh-CN" altLang="en-US"/>
                    </a:p>
                  </a:txBody>
                  <a:tcPr/>
                </a:tc>
              </a:tr>
              <a:tr h="1091073">
                <a:tc>
                  <a:txBody>
                    <a:bodyPr/>
                    <a:lstStyle/>
                    <a:p>
                      <a:pPr algn="ctr" latinLnBrk="1"/>
                      <a:r>
                        <a:rPr lang="zh-CN" altLang="en-US" sz="2400" b="1">
                          <a:effectLst/>
                          <a:latin typeface="宋体"/>
                        </a:rPr>
                        <a:t>文教</a:t>
                      </a:r>
                      <a:endParaRPr lang="zh-CN" altLang="en-US" sz="2400" b="1">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latinLnBrk="1"/>
                      <a:r>
                        <a:rPr lang="zh-CN" altLang="en-US" sz="2400" b="1">
                          <a:effectLst/>
                          <a:latin typeface="宋体"/>
                        </a:rPr>
                        <a:t>废八股；创办各种学堂；派人留学；准许民间办报；设译书局</a:t>
                      </a:r>
                      <a:endParaRPr lang="zh-CN" altLang="en-US" sz="2400" b="1">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latinLnBrk="1"/>
                      <a:r>
                        <a:rPr lang="zh-CN" altLang="en-US" sz="2400" b="1">
                          <a:effectLst/>
                          <a:latin typeface="宋体"/>
                        </a:rPr>
                        <a:t>有利于先进科学文化的传播   </a:t>
                      </a:r>
                      <a:endParaRPr lang="zh-CN" altLang="en-US" sz="2400" b="1">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vMerge="1">
                  <a:txBody>
                    <a:bodyPr/>
                    <a:lstStyle/>
                    <a:p>
                      <a:endParaRPr lang="zh-CN" altLang="en-US"/>
                    </a:p>
                  </a:txBody>
                  <a:tcPr/>
                </a:tc>
              </a:tr>
              <a:tr h="727382">
                <a:tc>
                  <a:txBody>
                    <a:bodyPr/>
                    <a:lstStyle/>
                    <a:p>
                      <a:pPr algn="ctr" latinLnBrk="1"/>
                      <a:r>
                        <a:rPr lang="zh-CN" altLang="en-US" sz="2400" b="1" dirty="0">
                          <a:effectLst/>
                          <a:latin typeface="宋体"/>
                        </a:rPr>
                        <a:t>军事</a:t>
                      </a:r>
                      <a:endParaRPr lang="zh-CN" altLang="en-US" sz="2400" b="1" dirty="0">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latinLnBrk="1"/>
                      <a:r>
                        <a:rPr lang="zh-CN" altLang="en-US" sz="2400" b="1" dirty="0">
                          <a:effectLst/>
                          <a:latin typeface="宋体"/>
                        </a:rPr>
                        <a:t>按西法武装训练新式军队，添造军舰</a:t>
                      </a:r>
                      <a:endParaRPr lang="zh-CN" altLang="en-US" sz="2400" b="1" dirty="0">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a:txBody>
                    <a:bodyPr/>
                    <a:lstStyle/>
                    <a:p>
                      <a:pPr latinLnBrk="1"/>
                      <a:r>
                        <a:rPr lang="zh-CN" altLang="en-US" sz="2400" b="1" dirty="0">
                          <a:effectLst/>
                          <a:latin typeface="宋体"/>
                        </a:rPr>
                        <a:t>增强国防力量   </a:t>
                      </a:r>
                      <a:endParaRPr lang="zh-CN" altLang="en-US" sz="2400" b="1" dirty="0">
                        <a:effectLst/>
                      </a:endParaRPr>
                    </a:p>
                  </a:txBody>
                  <a:tcPr marL="66675" marR="66675"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lumMod val="90000"/>
                      </a:schemeClr>
                    </a:solidFill>
                  </a:tcPr>
                </a:tc>
                <a:tc vMerge="1">
                  <a:txBody>
                    <a:bodyPr/>
                    <a:lstStyle/>
                    <a:p>
                      <a:endParaRPr lang="zh-CN" altLang="en-US"/>
                    </a:p>
                  </a:txBody>
                  <a:tcPr/>
                </a:tc>
              </a:tr>
            </a:tbl>
          </a:graphicData>
        </a:graphic>
      </p:graphicFrame>
      <p:sp>
        <p:nvSpPr>
          <p:cNvPr id="5" name="Rectangle 1"/>
          <p:cNvSpPr>
            <a:spLocks noChangeArrowheads="1"/>
          </p:cNvSpPr>
          <p:nvPr/>
        </p:nvSpPr>
        <p:spPr bwMode="auto">
          <a:xfrm>
            <a:off x="6309662" y="1895088"/>
            <a:ext cx="134652" cy="276999"/>
          </a:xfrm>
          <a:prstGeom prst="rect">
            <a:avLst/>
          </a:prstGeom>
          <a:solidFill>
            <a:srgbClr val="FAFA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133350" algn="just" defTabSz="914400" rtl="0" eaLnBrk="1" fontAlgn="base" latinLnBrk="0" hangingPunct="1">
              <a:lnSpc>
                <a:spcPct val="100000"/>
              </a:lnSpc>
              <a:spcBef>
                <a:spcPct val="0"/>
              </a:spcBef>
              <a:spcAft>
                <a:spcPct val="0"/>
              </a:spcAft>
              <a:buClrTx/>
              <a:buSzTx/>
              <a:buFontTx/>
              <a:buNone/>
              <a:tabLst/>
            </a:pP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2175344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5392" y="16424"/>
            <a:ext cx="8507288" cy="864096"/>
          </a:xfrm>
        </p:spPr>
        <p:txBody>
          <a:bodyPr>
            <a:normAutofit/>
          </a:bodyPr>
          <a:lstStyle/>
          <a:p>
            <a:pPr algn="l"/>
            <a:r>
              <a:rPr lang="zh-CN" altLang="en-US" sz="3200" b="1" dirty="0" smtClean="0">
                <a:latin typeface="宋体" pitchFamily="2" charset="-122"/>
                <a:ea typeface="宋体" pitchFamily="2" charset="-122"/>
              </a:rPr>
              <a:t>（</a:t>
            </a:r>
            <a:r>
              <a:rPr lang="en-US" altLang="zh-CN" sz="3200" b="1" dirty="0" smtClean="0">
                <a:latin typeface="宋体" pitchFamily="2" charset="-122"/>
                <a:ea typeface="宋体" pitchFamily="2" charset="-122"/>
              </a:rPr>
              <a:t>4</a:t>
            </a:r>
            <a:r>
              <a:rPr lang="zh-CN" altLang="en-US" sz="3200" b="1" dirty="0" smtClean="0">
                <a:latin typeface="宋体" pitchFamily="2" charset="-122"/>
                <a:ea typeface="宋体" pitchFamily="2" charset="-122"/>
              </a:rPr>
              <a:t>）结果</a:t>
            </a:r>
            <a:r>
              <a:rPr lang="zh-CN" altLang="en-US" sz="3200" b="1" dirty="0">
                <a:latin typeface="宋体" pitchFamily="2" charset="-122"/>
                <a:ea typeface="宋体" pitchFamily="2" charset="-122"/>
              </a:rPr>
              <a:t>：</a:t>
            </a:r>
            <a:r>
              <a:rPr lang="zh-CN" altLang="en-US" sz="3200" b="1" dirty="0" smtClean="0">
                <a:latin typeface="宋体" pitchFamily="2" charset="-122"/>
                <a:ea typeface="宋体" pitchFamily="2" charset="-122"/>
              </a:rPr>
              <a:t>失败</a:t>
            </a:r>
            <a:endParaRPr lang="zh-CN" altLang="en-US" sz="3200" b="1" dirty="0">
              <a:latin typeface="宋体" pitchFamily="2" charset="-122"/>
              <a:ea typeface="宋体" pitchFamily="2" charset="-122"/>
            </a:endParaRPr>
          </a:p>
        </p:txBody>
      </p:sp>
      <p:sp>
        <p:nvSpPr>
          <p:cNvPr id="3" name="内容占位符 2"/>
          <p:cNvSpPr>
            <a:spLocks noGrp="1"/>
          </p:cNvSpPr>
          <p:nvPr>
            <p:ph idx="1"/>
          </p:nvPr>
        </p:nvSpPr>
        <p:spPr>
          <a:xfrm>
            <a:off x="179512" y="841389"/>
            <a:ext cx="8712968" cy="3312368"/>
          </a:xfrm>
        </p:spPr>
        <p:txBody>
          <a:bodyPr>
            <a:normAutofit/>
          </a:bodyPr>
          <a:lstStyle/>
          <a:p>
            <a:pPr marL="0" indent="0">
              <a:buNone/>
            </a:pPr>
            <a:r>
              <a:rPr lang="zh-CN" altLang="en-US" sz="2800" b="1" dirty="0" smtClean="0">
                <a:latin typeface="宋体" pitchFamily="2" charset="-122"/>
                <a:ea typeface="宋体" pitchFamily="2" charset="-122"/>
              </a:rPr>
              <a:t>表现：</a:t>
            </a:r>
            <a:endParaRPr lang="en-US" altLang="zh-CN" sz="2800" b="1" dirty="0" smtClean="0">
              <a:latin typeface="宋体" pitchFamily="2" charset="-122"/>
              <a:ea typeface="宋体" pitchFamily="2" charset="-122"/>
            </a:endParaRPr>
          </a:p>
          <a:p>
            <a:pPr marL="0" indent="0">
              <a:buNone/>
            </a:pPr>
            <a:r>
              <a:rPr lang="en-US" altLang="zh-CN" sz="2800" b="1" dirty="0" smtClean="0">
                <a:latin typeface="宋体" pitchFamily="2" charset="-122"/>
                <a:ea typeface="宋体" pitchFamily="2" charset="-122"/>
              </a:rPr>
              <a:t>1898</a:t>
            </a:r>
            <a:r>
              <a:rPr lang="zh-CN" altLang="en-US" sz="2800" b="1" dirty="0">
                <a:latin typeface="宋体" pitchFamily="2" charset="-122"/>
                <a:ea typeface="宋体" pitchFamily="2" charset="-122"/>
              </a:rPr>
              <a:t>年</a:t>
            </a:r>
            <a:r>
              <a:rPr lang="en-US" altLang="zh-CN" sz="2800" b="1" dirty="0">
                <a:latin typeface="宋体" pitchFamily="2" charset="-122"/>
                <a:ea typeface="宋体" pitchFamily="2" charset="-122"/>
              </a:rPr>
              <a:t>9</a:t>
            </a:r>
            <a:r>
              <a:rPr lang="zh-CN" altLang="en-US" sz="2800" b="1" dirty="0">
                <a:latin typeface="宋体" pitchFamily="2" charset="-122"/>
                <a:ea typeface="宋体" pitchFamily="2" charset="-122"/>
              </a:rPr>
              <a:t>月</a:t>
            </a:r>
            <a:r>
              <a:rPr lang="en-US" altLang="zh-CN" sz="2800" b="1" dirty="0">
                <a:latin typeface="宋体" pitchFamily="2" charset="-122"/>
                <a:ea typeface="宋体" pitchFamily="2" charset="-122"/>
              </a:rPr>
              <a:t>21</a:t>
            </a:r>
            <a:r>
              <a:rPr lang="zh-CN" altLang="en-US" sz="2800" b="1" dirty="0">
                <a:latin typeface="宋体" pitchFamily="2" charset="-122"/>
                <a:ea typeface="宋体" pitchFamily="2" charset="-122"/>
              </a:rPr>
              <a:t>日，慈禧太后发动</a:t>
            </a:r>
            <a:r>
              <a:rPr lang="zh-CN" altLang="en-US" sz="2800" b="1" dirty="0" smtClean="0">
                <a:latin typeface="宋体" pitchFamily="2" charset="-122"/>
                <a:ea typeface="宋体" pitchFamily="2" charset="-122"/>
              </a:rPr>
              <a:t>“戊戌政变”。</a:t>
            </a:r>
            <a:endParaRPr lang="en-US" altLang="zh-CN" sz="2800" b="1" dirty="0" smtClean="0">
              <a:latin typeface="宋体" pitchFamily="2" charset="-122"/>
              <a:ea typeface="宋体" pitchFamily="2" charset="-122"/>
            </a:endParaRPr>
          </a:p>
          <a:p>
            <a:pPr marL="0" indent="0">
              <a:buNone/>
            </a:pPr>
            <a:r>
              <a:rPr lang="zh-CN" altLang="en-US" sz="2800" b="1" dirty="0" smtClean="0">
                <a:latin typeface="宋体" pitchFamily="2" charset="-122"/>
                <a:ea typeface="宋体" pitchFamily="2" charset="-122"/>
              </a:rPr>
              <a:t>①</a:t>
            </a:r>
            <a:r>
              <a:rPr lang="zh-CN" altLang="en-US" sz="2800" b="1" dirty="0">
                <a:latin typeface="宋体" pitchFamily="2" charset="-122"/>
                <a:ea typeface="宋体" pitchFamily="2" charset="-122"/>
              </a:rPr>
              <a:t>慈禧太后囚禁光绪帝，临朝训政</a:t>
            </a:r>
            <a:r>
              <a:rPr lang="zh-CN" altLang="en-US" sz="2800" b="1" dirty="0" smtClean="0">
                <a:latin typeface="宋体" pitchFamily="2" charset="-122"/>
                <a:ea typeface="宋体" pitchFamily="2" charset="-122"/>
              </a:rPr>
              <a:t>；</a:t>
            </a:r>
            <a:endParaRPr lang="en-US" altLang="zh-CN" sz="2800" b="1" dirty="0" smtClean="0">
              <a:latin typeface="宋体" pitchFamily="2" charset="-122"/>
              <a:ea typeface="宋体" pitchFamily="2" charset="-122"/>
            </a:endParaRPr>
          </a:p>
          <a:p>
            <a:pPr marL="0" indent="0">
              <a:buNone/>
            </a:pPr>
            <a:r>
              <a:rPr lang="zh-CN" altLang="en-US" sz="2800" b="1" dirty="0" smtClean="0">
                <a:latin typeface="宋体" pitchFamily="2" charset="-122"/>
                <a:ea typeface="宋体" pitchFamily="2" charset="-122"/>
              </a:rPr>
              <a:t>②</a:t>
            </a:r>
            <a:r>
              <a:rPr lang="zh-CN" altLang="en-US" sz="2800" b="1" dirty="0">
                <a:latin typeface="宋体" pitchFamily="2" charset="-122"/>
                <a:ea typeface="宋体" pitchFamily="2" charset="-122"/>
              </a:rPr>
              <a:t>康、梁出逃</a:t>
            </a:r>
            <a:r>
              <a:rPr lang="zh-CN" altLang="en-US" sz="2800" b="1" dirty="0" smtClean="0">
                <a:latin typeface="宋体" pitchFamily="2" charset="-122"/>
                <a:ea typeface="宋体" pitchFamily="2" charset="-122"/>
              </a:rPr>
              <a:t>；</a:t>
            </a:r>
            <a:endParaRPr lang="en-US" altLang="zh-CN" sz="2800" b="1" dirty="0" smtClean="0">
              <a:latin typeface="宋体" pitchFamily="2" charset="-122"/>
              <a:ea typeface="宋体" pitchFamily="2" charset="-122"/>
            </a:endParaRPr>
          </a:p>
          <a:p>
            <a:pPr marL="0" indent="0">
              <a:buNone/>
            </a:pPr>
            <a:r>
              <a:rPr lang="zh-CN" altLang="en-US" sz="2800" b="1" dirty="0" smtClean="0">
                <a:latin typeface="宋体" pitchFamily="2" charset="-122"/>
                <a:ea typeface="宋体" pitchFamily="2" charset="-122"/>
              </a:rPr>
              <a:t>③“</a:t>
            </a:r>
            <a:r>
              <a:rPr lang="zh-CN" altLang="en-US" sz="2800" b="1" dirty="0">
                <a:latin typeface="宋体" pitchFamily="2" charset="-122"/>
                <a:ea typeface="宋体" pitchFamily="2" charset="-122"/>
              </a:rPr>
              <a:t>戊戌六君子”</a:t>
            </a:r>
            <a:r>
              <a:rPr lang="zh-CN" altLang="en-US" sz="2800" b="1" dirty="0" smtClean="0">
                <a:latin typeface="宋体" pitchFamily="2" charset="-122"/>
                <a:ea typeface="宋体" pitchFamily="2" charset="-122"/>
              </a:rPr>
              <a:t>；</a:t>
            </a:r>
            <a:endParaRPr lang="en-US" altLang="zh-CN" sz="2800" b="1" dirty="0" smtClean="0">
              <a:latin typeface="宋体" pitchFamily="2" charset="-122"/>
              <a:ea typeface="宋体" pitchFamily="2" charset="-122"/>
            </a:endParaRPr>
          </a:p>
          <a:p>
            <a:pPr marL="0" indent="0">
              <a:buNone/>
            </a:pPr>
            <a:r>
              <a:rPr lang="zh-CN" altLang="en-US" sz="2800" b="1" dirty="0" smtClean="0">
                <a:latin typeface="宋体" pitchFamily="2" charset="-122"/>
                <a:ea typeface="宋体" pitchFamily="2" charset="-122"/>
              </a:rPr>
              <a:t>④改革</a:t>
            </a:r>
            <a:r>
              <a:rPr lang="zh-CN" altLang="en-US" sz="2800" b="1" dirty="0">
                <a:latin typeface="宋体" pitchFamily="2" charset="-122"/>
                <a:ea typeface="宋体" pitchFamily="2" charset="-122"/>
              </a:rPr>
              <a:t>措施全部</a:t>
            </a:r>
            <a:r>
              <a:rPr lang="zh-CN" altLang="en-US" sz="2800" b="1" dirty="0" smtClean="0">
                <a:latin typeface="宋体" pitchFamily="2" charset="-122"/>
                <a:ea typeface="宋体" pitchFamily="2" charset="-122"/>
              </a:rPr>
              <a:t>废止，京师</a:t>
            </a:r>
            <a:r>
              <a:rPr lang="zh-CN" altLang="en-US" sz="2800" b="1" dirty="0">
                <a:latin typeface="宋体" pitchFamily="2" charset="-122"/>
                <a:ea typeface="宋体" pitchFamily="2" charset="-122"/>
              </a:rPr>
              <a:t>大学堂</a:t>
            </a:r>
            <a:r>
              <a:rPr lang="zh-CN" altLang="en-US" sz="2800" b="1" dirty="0" smtClean="0">
                <a:latin typeface="宋体" pitchFamily="2" charset="-122"/>
                <a:ea typeface="宋体" pitchFamily="2" charset="-122"/>
              </a:rPr>
              <a:t>除外。</a:t>
            </a:r>
            <a:endParaRPr lang="zh-CN" altLang="en-US" sz="2800" b="1" dirty="0">
              <a:latin typeface="宋体" pitchFamily="2" charset="-122"/>
              <a:ea typeface="宋体" pitchFamily="2" charset="-122"/>
            </a:endParaRPr>
          </a:p>
        </p:txBody>
      </p:sp>
      <p:pic>
        <p:nvPicPr>
          <p:cNvPr id="4" name="Picture 5" descr="中南海瀛台 副本"/>
          <p:cNvPicPr>
            <a:picLocks noChangeAspect="1"/>
          </p:cNvPicPr>
          <p:nvPr/>
        </p:nvPicPr>
        <p:blipFill>
          <a:blip r:embed="rId2"/>
          <a:stretch>
            <a:fillRect/>
          </a:stretch>
        </p:blipFill>
        <p:spPr bwMode="auto">
          <a:xfrm>
            <a:off x="323528" y="4125007"/>
            <a:ext cx="2675771" cy="2563954"/>
          </a:xfrm>
          <a:prstGeom prst="rect">
            <a:avLst/>
          </a:prstGeom>
          <a:ln>
            <a:noFill/>
          </a:ln>
          <a:effectLst>
            <a:outerShdw blurRad="292100" dist="139700" dir="2700000" algn="tl" rotWithShape="0">
              <a:srgbClr val="333333">
                <a:alpha val="65000"/>
              </a:srgbClr>
            </a:outerShdw>
          </a:effectLst>
        </p:spPr>
      </p:pic>
      <p:pic>
        <p:nvPicPr>
          <p:cNvPr id="10" name="图片 79875"/>
          <p:cNvPicPr>
            <a:picLocks noChangeAspect="1"/>
          </p:cNvPicPr>
          <p:nvPr/>
        </p:nvPicPr>
        <p:blipFill>
          <a:blip r:embed="rId3"/>
          <a:stretch>
            <a:fillRect/>
          </a:stretch>
        </p:blipFill>
        <p:spPr>
          <a:xfrm>
            <a:off x="3491880" y="4125007"/>
            <a:ext cx="5130800" cy="2563954"/>
          </a:xfrm>
          <a:prstGeom prst="rect">
            <a:avLst/>
          </a:prstGeom>
          <a:noFill/>
          <a:ln w="9525">
            <a:noFill/>
          </a:ln>
        </p:spPr>
      </p:pic>
    </p:spTree>
    <p:extLst>
      <p:ext uri="{BB962C8B-B14F-4D97-AF65-F5344CB8AC3E}">
        <p14:creationId xmlns:p14="http://schemas.microsoft.com/office/powerpoint/2010/main" val="893605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ppt_x"/>
                                          </p:val>
                                        </p:tav>
                                        <p:tav tm="100000">
                                          <p:val>
                                            <p:strVal val="#ppt_x"/>
                                          </p:val>
                                        </p:tav>
                                      </p:tavLst>
                                    </p:anim>
                                    <p:anim calcmode="lin" valueType="num">
                                      <p:cBhvr additive="base">
                                        <p:cTn id="5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2653"/>
            <a:ext cx="8784976" cy="3082354"/>
          </a:xfrm>
          <a:solidFill>
            <a:schemeClr val="bg2">
              <a:lumMod val="90000"/>
            </a:schemeClr>
          </a:solidFill>
        </p:spPr>
        <p:txBody>
          <a:bodyPr>
            <a:noAutofit/>
          </a:bodyPr>
          <a:lstStyle/>
          <a:p>
            <a:pPr algn="l"/>
            <a:r>
              <a:rPr lang="zh-CN" altLang="en-US" sz="1800" b="1" dirty="0">
                <a:latin typeface="+mn-ea"/>
                <a:ea typeface="+mn-ea"/>
              </a:rPr>
              <a:t>材料一    维新志土们大多是青年士人，为国家民族之救亡图存大业挺身而出，以天下为己任，但却未能走入民间获得众的支持和力量，缺乏足够的社会支援。它是一场准备很不充分的政治</a:t>
            </a:r>
            <a:r>
              <a:rPr lang="zh-CN" altLang="en-US" sz="1800" b="1" dirty="0" smtClean="0">
                <a:latin typeface="+mn-ea"/>
                <a:ea typeface="+mn-ea"/>
              </a:rPr>
              <a:t>运动。          </a:t>
            </a:r>
            <a:r>
              <a:rPr lang="en-US" altLang="zh-CN" sz="1800" b="1" dirty="0" smtClean="0">
                <a:latin typeface="+mn-ea"/>
                <a:ea typeface="+mn-ea"/>
              </a:rPr>
              <a:t>——</a:t>
            </a:r>
            <a:r>
              <a:rPr lang="zh-CN" altLang="en-US" sz="1800" b="1" dirty="0">
                <a:latin typeface="+mn-ea"/>
                <a:ea typeface="+mn-ea"/>
              </a:rPr>
              <a:t>王先明</a:t>
            </a:r>
            <a:r>
              <a:rPr lang="en-US" altLang="zh-CN" sz="1800" b="1" dirty="0">
                <a:latin typeface="+mn-ea"/>
                <a:ea typeface="+mn-ea"/>
              </a:rPr>
              <a:t>《</a:t>
            </a:r>
            <a:r>
              <a:rPr lang="zh-CN" altLang="en-US" sz="1800" b="1" dirty="0">
                <a:latin typeface="+mn-ea"/>
                <a:ea typeface="+mn-ea"/>
              </a:rPr>
              <a:t>中国近代史</a:t>
            </a:r>
            <a:r>
              <a:rPr lang="en-US" altLang="zh-CN" sz="1800" b="1" dirty="0">
                <a:latin typeface="+mn-ea"/>
                <a:ea typeface="+mn-ea"/>
              </a:rPr>
              <a:t>》</a:t>
            </a:r>
            <a:br>
              <a:rPr lang="en-US" altLang="zh-CN" sz="1800" b="1" dirty="0">
                <a:latin typeface="+mn-ea"/>
                <a:ea typeface="+mn-ea"/>
              </a:rPr>
            </a:br>
            <a:r>
              <a:rPr lang="zh-CN" altLang="en-US" sz="1800" b="1" dirty="0">
                <a:latin typeface="+mn-ea"/>
                <a:ea typeface="+mn-ea"/>
              </a:rPr>
              <a:t>材料二    百日维新的新政诏书连篇频发，然其在实践中却常常被化为无形，很多内容只是流于表面粉饰而无实效。各部堂官、各省督抚都持观望、延宕、抵制态度，拒不奉诏</a:t>
            </a:r>
            <a:r>
              <a:rPr lang="en-US" altLang="zh-CN" sz="1800" b="1" dirty="0">
                <a:latin typeface="+mn-ea"/>
                <a:ea typeface="+mn-ea"/>
              </a:rPr>
              <a:t>……</a:t>
            </a:r>
            <a:r>
              <a:rPr lang="zh-CN" altLang="en-US" sz="1800" b="1" dirty="0">
                <a:latin typeface="+mn-ea"/>
                <a:ea typeface="+mn-ea"/>
              </a:rPr>
              <a:t>光绪皇帝严责守旧大臣的诏令也达十多次，并采取了相应的措施，力求有所</a:t>
            </a:r>
            <a:r>
              <a:rPr lang="zh-CN" altLang="en-US" sz="1800" b="1" dirty="0" smtClean="0">
                <a:latin typeface="+mn-ea"/>
                <a:ea typeface="+mn-ea"/>
              </a:rPr>
              <a:t>推动。             </a:t>
            </a:r>
            <a:r>
              <a:rPr lang="en-US" altLang="zh-CN" sz="1800" b="1" dirty="0" smtClean="0">
                <a:latin typeface="+mn-ea"/>
                <a:ea typeface="+mn-ea"/>
              </a:rPr>
              <a:t>——</a:t>
            </a:r>
            <a:r>
              <a:rPr lang="zh-CN" altLang="en-US" sz="1800" b="1" dirty="0">
                <a:latin typeface="+mn-ea"/>
                <a:ea typeface="+mn-ea"/>
              </a:rPr>
              <a:t>王先明</a:t>
            </a:r>
            <a:r>
              <a:rPr lang="en-US" altLang="zh-CN" sz="1800" b="1" dirty="0">
                <a:latin typeface="+mn-ea"/>
                <a:ea typeface="+mn-ea"/>
              </a:rPr>
              <a:t>《</a:t>
            </a:r>
            <a:r>
              <a:rPr lang="zh-CN" altLang="en-US" sz="1800" b="1" dirty="0">
                <a:latin typeface="+mn-ea"/>
                <a:ea typeface="+mn-ea"/>
              </a:rPr>
              <a:t>中国近代史</a:t>
            </a:r>
            <a:r>
              <a:rPr lang="en-US" altLang="zh-CN" sz="1800" b="1" dirty="0">
                <a:latin typeface="+mn-ea"/>
                <a:ea typeface="+mn-ea"/>
              </a:rPr>
              <a:t>》</a:t>
            </a:r>
            <a:br>
              <a:rPr lang="en-US" altLang="zh-CN" sz="1800" b="1" dirty="0">
                <a:latin typeface="+mn-ea"/>
                <a:ea typeface="+mn-ea"/>
              </a:rPr>
            </a:br>
            <a:r>
              <a:rPr lang="zh-CN" altLang="en-US" sz="1800" b="1" dirty="0">
                <a:latin typeface="+mn-ea"/>
                <a:ea typeface="+mn-ea"/>
              </a:rPr>
              <a:t>材料三    戊戌变法持续时间仅</a:t>
            </a:r>
            <a:r>
              <a:rPr lang="en-US" altLang="zh-CN" sz="1800" b="1" dirty="0">
                <a:latin typeface="+mn-ea"/>
                <a:ea typeface="+mn-ea"/>
              </a:rPr>
              <a:t>103</a:t>
            </a:r>
            <a:r>
              <a:rPr lang="zh-CN" altLang="en-US" sz="1800" b="1" dirty="0">
                <a:latin typeface="+mn-ea"/>
                <a:ea typeface="+mn-ea"/>
              </a:rPr>
              <a:t>天，共发布</a:t>
            </a:r>
            <a:r>
              <a:rPr lang="en-US" altLang="zh-CN" sz="1800" b="1" dirty="0">
                <a:latin typeface="+mn-ea"/>
                <a:ea typeface="+mn-ea"/>
              </a:rPr>
              <a:t>280</a:t>
            </a:r>
            <a:r>
              <a:rPr lang="zh-CN" altLang="en-US" sz="1800" b="1" dirty="0">
                <a:latin typeface="+mn-ea"/>
                <a:ea typeface="+mn-ea"/>
              </a:rPr>
              <a:t>多件新政論旨，平均一天就是两件多，其中明确指示具体办法、論令实行的就有</a:t>
            </a:r>
            <a:r>
              <a:rPr lang="en-US" altLang="zh-CN" sz="1800" b="1" dirty="0">
                <a:latin typeface="+mn-ea"/>
                <a:ea typeface="+mn-ea"/>
              </a:rPr>
              <a:t>175</a:t>
            </a:r>
            <a:r>
              <a:rPr lang="zh-CN" altLang="en-US" sz="1800" b="1" dirty="0">
                <a:latin typeface="+mn-ea"/>
                <a:ea typeface="+mn-ea"/>
              </a:rPr>
              <a:t>件</a:t>
            </a:r>
            <a:r>
              <a:rPr lang="zh-CN" altLang="en-US" sz="1800" b="1" dirty="0" smtClean="0">
                <a:latin typeface="+mn-ea"/>
                <a:ea typeface="+mn-ea"/>
              </a:rPr>
              <a:t>。</a:t>
            </a:r>
            <a:endParaRPr lang="zh-CN" altLang="en-US" sz="1800" b="1" dirty="0">
              <a:latin typeface="+mn-ea"/>
              <a:ea typeface="+mn-ea"/>
            </a:endParaRPr>
          </a:p>
        </p:txBody>
      </p:sp>
      <p:sp>
        <p:nvSpPr>
          <p:cNvPr id="3" name="内容占位符 2"/>
          <p:cNvSpPr>
            <a:spLocks noGrp="1"/>
          </p:cNvSpPr>
          <p:nvPr>
            <p:ph idx="1"/>
          </p:nvPr>
        </p:nvSpPr>
        <p:spPr>
          <a:xfrm>
            <a:off x="28600" y="3140968"/>
            <a:ext cx="8935888" cy="3600400"/>
          </a:xfrm>
        </p:spPr>
        <p:txBody>
          <a:bodyPr>
            <a:noAutofit/>
          </a:bodyPr>
          <a:lstStyle/>
          <a:p>
            <a:pPr marL="0" indent="0">
              <a:buNone/>
            </a:pPr>
            <a:r>
              <a:rPr lang="zh-CN" altLang="en-US" sz="2400" b="1" dirty="0" smtClean="0">
                <a:latin typeface="宋体" pitchFamily="2" charset="-122"/>
                <a:ea typeface="宋体" pitchFamily="2" charset="-122"/>
              </a:rPr>
              <a:t>失败</a:t>
            </a:r>
            <a:r>
              <a:rPr lang="zh-CN" altLang="en-US" sz="2400" b="1" dirty="0">
                <a:latin typeface="宋体" pitchFamily="2" charset="-122"/>
                <a:ea typeface="宋体" pitchFamily="2" charset="-122"/>
              </a:rPr>
              <a:t>原因</a:t>
            </a:r>
          </a:p>
          <a:p>
            <a:pPr marL="0" indent="0">
              <a:buNone/>
            </a:pPr>
            <a:r>
              <a:rPr lang="zh-CN" altLang="en-US" sz="2400" b="1" dirty="0">
                <a:latin typeface="宋体" pitchFamily="2" charset="-122"/>
                <a:ea typeface="宋体" pitchFamily="2" charset="-122"/>
              </a:rPr>
              <a:t>①根本原因</a:t>
            </a:r>
            <a:r>
              <a:rPr lang="zh-CN" altLang="en-US" sz="2400" b="1" dirty="0" smtClean="0">
                <a:latin typeface="宋体" pitchFamily="2" charset="-122"/>
                <a:ea typeface="宋体" pitchFamily="2" charset="-122"/>
              </a:rPr>
              <a:t>：资本主义</a:t>
            </a:r>
            <a:r>
              <a:rPr lang="zh-CN" altLang="en-US" sz="2400" b="1" dirty="0">
                <a:latin typeface="宋体" pitchFamily="2" charset="-122"/>
                <a:ea typeface="宋体" pitchFamily="2" charset="-122"/>
              </a:rPr>
              <a:t>发展不充分，</a:t>
            </a:r>
            <a:r>
              <a:rPr lang="zh-CN" altLang="en-US" sz="2400" b="1" dirty="0" smtClean="0">
                <a:latin typeface="宋体" pitchFamily="2" charset="-122"/>
                <a:ea typeface="宋体" pitchFamily="2" charset="-122"/>
              </a:rPr>
              <a:t>资产阶级势力</a:t>
            </a:r>
            <a:r>
              <a:rPr lang="zh-CN" altLang="en-US" sz="2400" b="1" dirty="0">
                <a:latin typeface="宋体" pitchFamily="2" charset="-122"/>
                <a:ea typeface="宋体" pitchFamily="2" charset="-122"/>
              </a:rPr>
              <a:t>过于</a:t>
            </a:r>
            <a:r>
              <a:rPr lang="zh-CN" altLang="en-US" sz="2400" b="1" dirty="0" smtClean="0">
                <a:latin typeface="宋体" pitchFamily="2" charset="-122"/>
                <a:ea typeface="宋体" pitchFamily="2" charset="-122"/>
              </a:rPr>
              <a:t>弱小；</a:t>
            </a:r>
            <a:endParaRPr lang="zh-CN" altLang="en-US" sz="2400" b="1" dirty="0">
              <a:latin typeface="宋体" pitchFamily="2" charset="-122"/>
              <a:ea typeface="宋体" pitchFamily="2" charset="-122"/>
            </a:endParaRPr>
          </a:p>
          <a:p>
            <a:pPr marL="0" indent="0">
              <a:buNone/>
            </a:pPr>
            <a:r>
              <a:rPr lang="zh-CN" altLang="en-US" sz="2400" b="1" dirty="0">
                <a:latin typeface="宋体" pitchFamily="2" charset="-122"/>
                <a:ea typeface="宋体" pitchFamily="2" charset="-122"/>
              </a:rPr>
              <a:t>②具体原因</a:t>
            </a:r>
            <a:r>
              <a:rPr lang="zh-CN" altLang="en-US" sz="2400" b="1" dirty="0" smtClean="0">
                <a:latin typeface="宋体" pitchFamily="2" charset="-122"/>
                <a:ea typeface="宋体" pitchFamily="2" charset="-122"/>
              </a:rPr>
              <a:t>：</a:t>
            </a:r>
            <a:endParaRPr lang="en-US" altLang="zh-CN" sz="2400" b="1" dirty="0" smtClean="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缺乏严密的组织；</a:t>
            </a:r>
            <a:endParaRPr lang="en-US" altLang="zh-CN" sz="2400" b="1" dirty="0" smtClean="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缺乏可靠的社会基础；</a:t>
            </a:r>
            <a:endParaRPr lang="en-US" altLang="zh-CN" sz="2400" b="1" dirty="0" smtClean="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寄</a:t>
            </a:r>
            <a:r>
              <a:rPr lang="zh-CN" altLang="en-US" sz="2400" b="1" dirty="0">
                <a:latin typeface="宋体" pitchFamily="2" charset="-122"/>
                <a:ea typeface="宋体" pitchFamily="2" charset="-122"/>
              </a:rPr>
              <a:t>希望于没有实权的光绪帝和少数官僚</a:t>
            </a:r>
            <a:r>
              <a:rPr lang="zh-CN" altLang="en-US" sz="2400" b="1" dirty="0" smtClean="0">
                <a:latin typeface="宋体" pitchFamily="2" charset="-122"/>
                <a:ea typeface="宋体" pitchFamily="2" charset="-122"/>
              </a:rPr>
              <a:t>；</a:t>
            </a:r>
            <a:endParaRPr lang="en-US" altLang="zh-CN" sz="2400" b="1" dirty="0" smtClean="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守旧势力强大；</a:t>
            </a:r>
            <a:endParaRPr lang="en-US" altLang="zh-CN" sz="2400" b="1" dirty="0" smtClean="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变法</a:t>
            </a:r>
            <a:r>
              <a:rPr lang="zh-CN" altLang="en-US" sz="2400" b="1" dirty="0">
                <a:latin typeface="宋体" pitchFamily="2" charset="-122"/>
                <a:ea typeface="宋体" pitchFamily="2" charset="-122"/>
              </a:rPr>
              <a:t>策略比较激进</a:t>
            </a:r>
            <a:r>
              <a:rPr lang="zh-CN" altLang="en-US" sz="2400" b="1" dirty="0" smtClean="0">
                <a:latin typeface="宋体" pitchFamily="2" charset="-122"/>
                <a:ea typeface="宋体" pitchFamily="2" charset="-122"/>
              </a:rPr>
              <a:t>，某些措施缺乏</a:t>
            </a:r>
            <a:r>
              <a:rPr lang="zh-CN" altLang="en-US" sz="2400" b="1" dirty="0">
                <a:latin typeface="宋体" pitchFamily="2" charset="-122"/>
                <a:ea typeface="宋体" pitchFamily="2" charset="-122"/>
              </a:rPr>
              <a:t>可操作性。</a:t>
            </a:r>
          </a:p>
          <a:p>
            <a:pPr marL="0" indent="0">
              <a:buNone/>
            </a:pPr>
            <a:endParaRPr lang="zh-CN" altLang="en-US" sz="2400" b="1" dirty="0">
              <a:latin typeface="宋体" pitchFamily="2" charset="-122"/>
              <a:ea typeface="宋体" pitchFamily="2" charset="-122"/>
            </a:endParaRPr>
          </a:p>
        </p:txBody>
      </p:sp>
    </p:spTree>
    <p:extLst>
      <p:ext uri="{BB962C8B-B14F-4D97-AF65-F5344CB8AC3E}">
        <p14:creationId xmlns:p14="http://schemas.microsoft.com/office/powerpoint/2010/main" val="676874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07504" y="116632"/>
            <a:ext cx="2664296" cy="648072"/>
          </a:xfrm>
        </p:spPr>
        <p:txBody>
          <a:bodyPr>
            <a:normAutofit/>
          </a:bodyPr>
          <a:lstStyle/>
          <a:p>
            <a:pPr algn="l"/>
            <a:r>
              <a:rPr lang="zh-CN" altLang="en-US" sz="3200" b="1" dirty="0" smtClean="0">
                <a:latin typeface="宋体" pitchFamily="2" charset="-122"/>
                <a:ea typeface="宋体" pitchFamily="2" charset="-122"/>
              </a:rPr>
              <a:t>（</a:t>
            </a:r>
            <a:r>
              <a:rPr lang="en-US" altLang="zh-CN" sz="3200" b="1" dirty="0" smtClean="0">
                <a:latin typeface="宋体" pitchFamily="2" charset="-122"/>
                <a:ea typeface="宋体" pitchFamily="2" charset="-122"/>
              </a:rPr>
              <a:t>5</a:t>
            </a:r>
            <a:r>
              <a:rPr lang="zh-CN" altLang="en-US" sz="3200" b="1" dirty="0" smtClean="0">
                <a:latin typeface="宋体" pitchFamily="2" charset="-122"/>
                <a:ea typeface="宋体" pitchFamily="2" charset="-122"/>
              </a:rPr>
              <a:t>）评价</a:t>
            </a:r>
            <a:endParaRPr lang="zh-CN" altLang="en-US" sz="3200" b="1" dirty="0">
              <a:latin typeface="宋体" pitchFamily="2" charset="-122"/>
              <a:ea typeface="宋体" pitchFamily="2" charset="-122"/>
            </a:endParaRPr>
          </a:p>
        </p:txBody>
      </p:sp>
      <p:sp>
        <p:nvSpPr>
          <p:cNvPr id="3" name="内容占位符 2"/>
          <p:cNvSpPr>
            <a:spLocks noGrp="1"/>
          </p:cNvSpPr>
          <p:nvPr>
            <p:ph idx="1"/>
          </p:nvPr>
        </p:nvSpPr>
        <p:spPr>
          <a:xfrm>
            <a:off x="179512" y="764704"/>
            <a:ext cx="4896544" cy="5909310"/>
          </a:xfrm>
        </p:spPr>
        <p:txBody>
          <a:bodyPr>
            <a:normAutofit/>
          </a:bodyPr>
          <a:lstStyle/>
          <a:p>
            <a:pPr marL="0" indent="0">
              <a:buNone/>
            </a:pPr>
            <a:r>
              <a:rPr lang="zh-CN" altLang="en-US" sz="2400" b="1" dirty="0" smtClean="0">
                <a:latin typeface="宋体" pitchFamily="2" charset="-122"/>
                <a:ea typeface="宋体" pitchFamily="2" charset="-122"/>
              </a:rPr>
              <a:t>性质：资产阶级性质的改良运动。</a:t>
            </a:r>
            <a:endParaRPr lang="zh-CN" altLang="en-US" sz="2400" b="1" dirty="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①政治：一定程度上冲击了旧式官僚体制；</a:t>
            </a:r>
            <a:endParaRPr lang="zh-CN" altLang="en-US" sz="2400" b="1" dirty="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②经济：推动了中国民族资本主义的发展；</a:t>
            </a:r>
            <a:endParaRPr lang="en-US" altLang="zh-CN" sz="2400" b="1" dirty="0" smtClean="0">
              <a:latin typeface="宋体" pitchFamily="2" charset="-122"/>
              <a:ea typeface="宋体" pitchFamily="2" charset="-122"/>
            </a:endParaRPr>
          </a:p>
          <a:p>
            <a:pPr marL="0" indent="0">
              <a:buNone/>
            </a:pPr>
            <a:r>
              <a:rPr lang="zh-CN" altLang="en-US" sz="2400" b="1" dirty="0" smtClean="0">
                <a:latin typeface="宋体" pitchFamily="2" charset="-122"/>
                <a:ea typeface="宋体" pitchFamily="2" charset="-122"/>
              </a:rPr>
              <a:t>③思想：提倡</a:t>
            </a:r>
            <a:r>
              <a:rPr lang="zh-CN" altLang="en-US" sz="2400" b="1" dirty="0">
                <a:latin typeface="宋体" pitchFamily="2" charset="-122"/>
                <a:ea typeface="宋体" pitchFamily="2" charset="-122"/>
              </a:rPr>
              <a:t>西学</a:t>
            </a:r>
            <a:r>
              <a:rPr lang="zh-CN" altLang="en-US" sz="2400" b="1" dirty="0" smtClean="0">
                <a:latin typeface="宋体" pitchFamily="2" charset="-122"/>
                <a:ea typeface="宋体" pitchFamily="2" charset="-122"/>
              </a:rPr>
              <a:t>，对</a:t>
            </a:r>
            <a:r>
              <a:rPr lang="zh-CN" altLang="en-US" sz="2400" b="1" dirty="0">
                <a:latin typeface="宋体" pitchFamily="2" charset="-122"/>
                <a:ea typeface="宋体" pitchFamily="2" charset="-122"/>
              </a:rPr>
              <a:t>封建的思想文化进行了抨击</a:t>
            </a:r>
            <a:r>
              <a:rPr lang="zh-CN" altLang="en-US" sz="2400" b="1" dirty="0" smtClean="0">
                <a:latin typeface="宋体" pitchFamily="2" charset="-122"/>
                <a:ea typeface="宋体" pitchFamily="2" charset="-122"/>
              </a:rPr>
              <a:t>，起</a:t>
            </a:r>
            <a:r>
              <a:rPr lang="zh-CN" altLang="en-US" sz="2400" b="1" dirty="0">
                <a:latin typeface="宋体" pitchFamily="2" charset="-122"/>
                <a:ea typeface="宋体" pitchFamily="2" charset="-122"/>
              </a:rPr>
              <a:t>了思想启蒙的作用，是近代中国一次思想</a:t>
            </a:r>
            <a:r>
              <a:rPr lang="zh-CN" altLang="en-US" sz="2400" b="1" dirty="0" smtClean="0">
                <a:latin typeface="宋体" pitchFamily="2" charset="-122"/>
                <a:ea typeface="宋体" pitchFamily="2" charset="-122"/>
              </a:rPr>
              <a:t>解放运动，</a:t>
            </a:r>
            <a:r>
              <a:rPr lang="zh-CN" altLang="en-US" sz="2400" b="1" dirty="0">
                <a:latin typeface="宋体" pitchFamily="2" charset="-122"/>
                <a:ea typeface="宋体" pitchFamily="2" charset="-122"/>
              </a:rPr>
              <a:t>促进了中国人民的觉醒。</a:t>
            </a:r>
          </a:p>
          <a:p>
            <a:pPr marL="0" indent="0">
              <a:buNone/>
            </a:pPr>
            <a:r>
              <a:rPr lang="zh-CN" altLang="en-US" sz="2400" b="1" dirty="0" smtClean="0">
                <a:latin typeface="宋体" pitchFamily="2" charset="-122"/>
                <a:ea typeface="宋体" pitchFamily="2" charset="-122"/>
              </a:rPr>
              <a:t>教训：</a:t>
            </a:r>
            <a:endParaRPr lang="zh-CN" altLang="en-US" sz="2400" b="1" dirty="0">
              <a:latin typeface="宋体" pitchFamily="2" charset="-122"/>
              <a:ea typeface="宋体" pitchFamily="2" charset="-122"/>
            </a:endParaRPr>
          </a:p>
          <a:p>
            <a:pPr marL="0" indent="0">
              <a:buNone/>
            </a:pPr>
            <a:r>
              <a:rPr lang="zh-CN" altLang="en-US" sz="2400" b="1" dirty="0">
                <a:latin typeface="宋体" pitchFamily="2" charset="-122"/>
                <a:ea typeface="宋体" pitchFamily="2" charset="-122"/>
              </a:rPr>
              <a:t>在当时的中国，改良主义的</a:t>
            </a:r>
            <a:r>
              <a:rPr lang="zh-CN" altLang="en-US" sz="2400" b="1" dirty="0" smtClean="0">
                <a:latin typeface="宋体" pitchFamily="2" charset="-122"/>
                <a:ea typeface="宋体" pitchFamily="2" charset="-122"/>
              </a:rPr>
              <a:t>道路走不通。</a:t>
            </a:r>
            <a:endParaRPr lang="zh-CN" altLang="en-US" sz="2400" b="1" dirty="0">
              <a:latin typeface="宋体" pitchFamily="2" charset="-122"/>
              <a:ea typeface="宋体" pitchFamily="2" charset="-122"/>
            </a:endParaRPr>
          </a:p>
        </p:txBody>
      </p:sp>
      <p:sp>
        <p:nvSpPr>
          <p:cNvPr id="4" name="文本框 3"/>
          <p:cNvSpPr txBox="1"/>
          <p:nvPr/>
        </p:nvSpPr>
        <p:spPr>
          <a:xfrm>
            <a:off x="5220072" y="620688"/>
            <a:ext cx="3701341" cy="5909310"/>
          </a:xfrm>
          <a:prstGeom prst="rect">
            <a:avLst/>
          </a:prstGeom>
          <a:solidFill>
            <a:schemeClr val="bg2">
              <a:lumMod val="90000"/>
            </a:schemeClr>
          </a:solidFill>
        </p:spPr>
        <p:txBody>
          <a:bodyPr wrap="square" rtlCol="0">
            <a:spAutoFit/>
          </a:bodyPr>
          <a:lstStyle/>
          <a:p>
            <a:pPr fontAlgn="auto">
              <a:lnSpc>
                <a:spcPct val="100000"/>
              </a:lnSpc>
            </a:pPr>
            <a:r>
              <a:rPr lang="zh-CN" altLang="en-US" b="1" dirty="0">
                <a:latin typeface="+mn-ea"/>
                <a:cs typeface="微软雅黑" panose="020B0503020204020204" charset="-122"/>
              </a:rPr>
              <a:t>材料一：戊戌变法在中国历史上第一次提出了由传统走向现代的系统方案。……倡导博爱、平等、自由、人权。这些思想观念并没有因戊戌变法的失败而消失其影响，相反，更加深入人心。……构成了中国现代化的逻辑起点。</a:t>
            </a:r>
          </a:p>
          <a:p>
            <a:pPr fontAlgn="auto">
              <a:lnSpc>
                <a:spcPct val="100000"/>
              </a:lnSpc>
            </a:pPr>
            <a:r>
              <a:rPr lang="zh-CN" altLang="en-US" b="1" dirty="0">
                <a:latin typeface="+mn-ea"/>
                <a:cs typeface="微软雅黑" panose="020B0503020204020204" charset="-122"/>
              </a:rPr>
              <a:t>——颜炳罡《戊戌变法与中国现代化进程》</a:t>
            </a:r>
          </a:p>
          <a:p>
            <a:pPr fontAlgn="auto">
              <a:lnSpc>
                <a:spcPct val="100000"/>
              </a:lnSpc>
            </a:pPr>
            <a:r>
              <a:rPr lang="zh-CN" altLang="en-US" b="1" dirty="0">
                <a:latin typeface="+mn-ea"/>
                <a:cs typeface="微软雅黑" panose="020B0503020204020204" charset="-122"/>
              </a:rPr>
              <a:t>材料二：长时间来，关于戊戌变法是保守的观念，影响广泛而深巨。……近20年来，有学者认为：从中国近代化进程视角来看，戊戌变法是近代中国不可或缺的历史环节。……时下又流行一种意见，戊戌变法打断了洋务运动的进程，使中国丧失了一次走向近代化的机会，乃至指责戊戌变法是近代中国“激进主义”的带头羊。</a:t>
            </a:r>
          </a:p>
          <a:p>
            <a:pPr fontAlgn="auto">
              <a:lnSpc>
                <a:spcPct val="100000"/>
              </a:lnSpc>
            </a:pPr>
            <a:r>
              <a:rPr lang="zh-CN" altLang="en-US" b="1" dirty="0">
                <a:latin typeface="+mn-ea"/>
                <a:cs typeface="微软雅黑" panose="020B0503020204020204" charset="-122"/>
              </a:rPr>
              <a:t>——李喜所《略谈戊戌变法的“保守”与“激进”》</a:t>
            </a:r>
          </a:p>
        </p:txBody>
      </p:sp>
    </p:spTree>
    <p:extLst>
      <p:ext uri="{BB962C8B-B14F-4D97-AF65-F5344CB8AC3E}">
        <p14:creationId xmlns:p14="http://schemas.microsoft.com/office/powerpoint/2010/main" val="323818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 calcmode="lin" valueType="num">
                                      <p:cBhvr additive="base">
                                        <p:cTn id="4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additive="base">
                                        <p:cTn id="4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116632"/>
            <a:ext cx="8229600" cy="720080"/>
          </a:xfrm>
        </p:spPr>
        <p:txBody>
          <a:bodyPr>
            <a:normAutofit fontScale="90000"/>
          </a:bodyPr>
          <a:lstStyle/>
          <a:p>
            <a:r>
              <a:rPr lang="zh-CN" altLang="en-US" dirty="0"/>
              <a:t>义和团运动</a:t>
            </a:r>
          </a:p>
        </p:txBody>
      </p:sp>
      <p:sp>
        <p:nvSpPr>
          <p:cNvPr id="3" name="内容占位符 2"/>
          <p:cNvSpPr>
            <a:spLocks noGrp="1"/>
          </p:cNvSpPr>
          <p:nvPr>
            <p:ph idx="1"/>
          </p:nvPr>
        </p:nvSpPr>
        <p:spPr>
          <a:xfrm>
            <a:off x="198867" y="3356992"/>
            <a:ext cx="8568951" cy="2952328"/>
          </a:xfrm>
        </p:spPr>
        <p:txBody>
          <a:bodyPr>
            <a:normAutofit/>
          </a:bodyPr>
          <a:lstStyle/>
          <a:p>
            <a:pPr marL="0" indent="0">
              <a:buNone/>
            </a:pPr>
            <a:r>
              <a:rPr lang="en-US" altLang="zh-CN" b="1" dirty="0" smtClean="0">
                <a:latin typeface="宋体" pitchFamily="2" charset="-122"/>
                <a:ea typeface="宋体" pitchFamily="2" charset="-122"/>
              </a:rPr>
              <a:t>1</a:t>
            </a:r>
            <a:r>
              <a:rPr lang="zh-CN" altLang="en-US" b="1" dirty="0" smtClean="0">
                <a:latin typeface="宋体" pitchFamily="2" charset="-122"/>
                <a:ea typeface="宋体" pitchFamily="2" charset="-122"/>
              </a:rPr>
              <a:t>、原因</a:t>
            </a:r>
            <a:endParaRPr lang="zh-CN" altLang="en-US" b="1" dirty="0">
              <a:latin typeface="宋体" pitchFamily="2" charset="-122"/>
              <a:ea typeface="宋体" pitchFamily="2" charset="-122"/>
            </a:endParaRPr>
          </a:p>
          <a:p>
            <a:pPr marL="0" indent="0">
              <a:buNone/>
            </a:pPr>
            <a:r>
              <a:rPr lang="zh-CN" altLang="en-US" b="1" dirty="0">
                <a:latin typeface="宋体" pitchFamily="2" charset="-122"/>
                <a:ea typeface="宋体" pitchFamily="2" charset="-122"/>
              </a:rPr>
              <a:t>（</a:t>
            </a:r>
            <a:r>
              <a:rPr lang="en-US" altLang="zh-CN" b="1" dirty="0">
                <a:latin typeface="宋体" pitchFamily="2" charset="-122"/>
                <a:ea typeface="宋体" pitchFamily="2" charset="-122"/>
              </a:rPr>
              <a:t>1</a:t>
            </a:r>
            <a:r>
              <a:rPr lang="zh-CN" altLang="en-US" b="1" dirty="0">
                <a:latin typeface="宋体" pitchFamily="2" charset="-122"/>
                <a:ea typeface="宋体" pitchFamily="2" charset="-122"/>
              </a:rPr>
              <a:t>）根本原因</a:t>
            </a:r>
            <a:r>
              <a:rPr lang="zh-CN" altLang="en-US" b="1" dirty="0" smtClean="0">
                <a:latin typeface="宋体" pitchFamily="2" charset="-122"/>
                <a:ea typeface="宋体" pitchFamily="2" charset="-122"/>
              </a:rPr>
              <a:t>：西方列强掀起瓜分中国的狂潮，民族</a:t>
            </a:r>
            <a:r>
              <a:rPr lang="zh-CN" altLang="en-US" b="1" dirty="0">
                <a:latin typeface="宋体" pitchFamily="2" charset="-122"/>
                <a:ea typeface="宋体" pitchFamily="2" charset="-122"/>
              </a:rPr>
              <a:t>危机</a:t>
            </a:r>
            <a:r>
              <a:rPr lang="zh-CN" altLang="en-US" b="1" dirty="0" smtClean="0">
                <a:latin typeface="宋体" pitchFamily="2" charset="-122"/>
                <a:ea typeface="宋体" pitchFamily="2" charset="-122"/>
              </a:rPr>
              <a:t>加深；</a:t>
            </a:r>
            <a:endParaRPr lang="zh-CN" altLang="en-US" b="1" dirty="0">
              <a:latin typeface="宋体" pitchFamily="2" charset="-122"/>
              <a:ea typeface="宋体" pitchFamily="2" charset="-122"/>
            </a:endParaRPr>
          </a:p>
          <a:p>
            <a:pPr marL="0" indent="0">
              <a:buNone/>
            </a:pPr>
            <a:r>
              <a:rPr lang="zh-CN" altLang="en-US" b="1" dirty="0">
                <a:latin typeface="宋体" pitchFamily="2" charset="-122"/>
                <a:ea typeface="宋体" pitchFamily="2" charset="-122"/>
              </a:rPr>
              <a:t>（</a:t>
            </a:r>
            <a:r>
              <a:rPr lang="en-US" altLang="zh-CN" b="1" dirty="0">
                <a:latin typeface="宋体" pitchFamily="2" charset="-122"/>
                <a:ea typeface="宋体" pitchFamily="2" charset="-122"/>
              </a:rPr>
              <a:t>2</a:t>
            </a:r>
            <a:r>
              <a:rPr lang="zh-CN" altLang="en-US" b="1" dirty="0">
                <a:latin typeface="宋体" pitchFamily="2" charset="-122"/>
                <a:ea typeface="宋体" pitchFamily="2" charset="-122"/>
              </a:rPr>
              <a:t>）直接原因</a:t>
            </a:r>
            <a:r>
              <a:rPr lang="zh-CN" altLang="en-US" b="1" dirty="0" smtClean="0">
                <a:latin typeface="宋体" pitchFamily="2" charset="-122"/>
                <a:ea typeface="宋体" pitchFamily="2" charset="-122"/>
              </a:rPr>
              <a:t>：洋</a:t>
            </a:r>
            <a:r>
              <a:rPr lang="zh-CN" altLang="en-US" b="1" dirty="0">
                <a:latin typeface="宋体" pitchFamily="2" charset="-122"/>
                <a:ea typeface="宋体" pitchFamily="2" charset="-122"/>
              </a:rPr>
              <a:t>教势力猖獗</a:t>
            </a:r>
            <a:r>
              <a:rPr lang="zh-CN" altLang="en-US" b="1" dirty="0" smtClean="0">
                <a:latin typeface="宋体" pitchFamily="2" charset="-122"/>
                <a:ea typeface="宋体" pitchFamily="2" charset="-122"/>
              </a:rPr>
              <a:t>，特别是德国抢占胶州湾，进一步刺激了山东民众。</a:t>
            </a:r>
            <a:endParaRPr lang="zh-CN" altLang="en-US" b="1" dirty="0">
              <a:latin typeface="宋体" pitchFamily="2" charset="-122"/>
              <a:ea typeface="宋体" pitchFamily="2" charset="-122"/>
            </a:endParaRPr>
          </a:p>
        </p:txBody>
      </p:sp>
      <p:sp>
        <p:nvSpPr>
          <p:cNvPr id="4" name="矩形 3"/>
          <p:cNvSpPr>
            <a:spLocks noChangeArrowheads="1"/>
          </p:cNvSpPr>
          <p:nvPr/>
        </p:nvSpPr>
        <p:spPr bwMode="auto">
          <a:xfrm>
            <a:off x="395536" y="908720"/>
            <a:ext cx="8352927" cy="2255554"/>
          </a:xfrm>
          <a:prstGeom prst="rect">
            <a:avLst/>
          </a:prstGeom>
          <a:solidFill>
            <a:schemeClr val="bg2">
              <a:lumMod val="90000"/>
            </a:schemeClr>
          </a:solidFill>
          <a:ln>
            <a:noFill/>
          </a:ln>
          <a:extLst/>
        </p:spPr>
        <p:txBody>
          <a:bodyPr wrap="square">
            <a:spAutoFit/>
          </a:bodyPr>
          <a:lstStyle/>
          <a:p>
            <a:pPr>
              <a:lnSpc>
                <a:spcPct val="150000"/>
              </a:lnSpc>
            </a:pPr>
            <a:r>
              <a:rPr lang="zh-CN" altLang="en-US" sz="2400" b="1" dirty="0">
                <a:latin typeface="+mn-ea"/>
              </a:rPr>
              <a:t>材料一：最恨和约</a:t>
            </a:r>
            <a:r>
              <a:rPr lang="en-US" altLang="zh-CN" sz="2400" b="1" dirty="0">
                <a:latin typeface="+mn-ea"/>
              </a:rPr>
              <a:t>,</a:t>
            </a:r>
            <a:r>
              <a:rPr lang="zh-CN" altLang="en-US" sz="2400" b="1" dirty="0">
                <a:latin typeface="+mn-ea"/>
              </a:rPr>
              <a:t>误国殃民。上行下效，民冤不伸。</a:t>
            </a:r>
          </a:p>
          <a:p>
            <a:pPr>
              <a:lnSpc>
                <a:spcPct val="150000"/>
              </a:lnSpc>
            </a:pPr>
            <a:r>
              <a:rPr lang="zh-CN" altLang="en-US" sz="2400" b="1" dirty="0">
                <a:latin typeface="+mn-ea"/>
              </a:rPr>
              <a:t>材料二：神助拳，义和团，只因鬼子闹中原</a:t>
            </a:r>
            <a:r>
              <a:rPr lang="en-US" altLang="zh-CN" sz="2400" b="1" dirty="0">
                <a:latin typeface="+mn-ea"/>
              </a:rPr>
              <a:t>……</a:t>
            </a:r>
            <a:r>
              <a:rPr lang="zh-CN" altLang="en-US" sz="2400" b="1" dirty="0">
                <a:latin typeface="+mn-ea"/>
              </a:rPr>
              <a:t>兵法易</a:t>
            </a:r>
            <a:r>
              <a:rPr lang="en-US" altLang="zh-CN" sz="2400" b="1" dirty="0">
                <a:latin typeface="+mn-ea"/>
              </a:rPr>
              <a:t>,</a:t>
            </a:r>
            <a:r>
              <a:rPr lang="zh-CN" altLang="en-US" sz="2400" b="1" dirty="0">
                <a:latin typeface="+mn-ea"/>
              </a:rPr>
              <a:t>助学拳</a:t>
            </a:r>
            <a:r>
              <a:rPr lang="en-US" altLang="zh-CN" sz="2400" b="1" dirty="0">
                <a:latin typeface="+mn-ea"/>
              </a:rPr>
              <a:t>,</a:t>
            </a:r>
            <a:r>
              <a:rPr lang="zh-CN" altLang="en-US" sz="2400" b="1" dirty="0">
                <a:latin typeface="+mn-ea"/>
              </a:rPr>
              <a:t>要摈鬼子不费难。挑铁路，把线砍，旋再毁坏大轮船。大法国，心胆寒，英吉、俄罗势萧然。</a:t>
            </a:r>
          </a:p>
        </p:txBody>
      </p:sp>
    </p:spTree>
    <p:extLst>
      <p:ext uri="{BB962C8B-B14F-4D97-AF65-F5344CB8AC3E}">
        <p14:creationId xmlns:p14="http://schemas.microsoft.com/office/powerpoint/2010/main" val="761852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stretch>
            <a:fillRect/>
          </a:stretch>
        </p:blipFill>
        <p:spPr>
          <a:xfrm>
            <a:off x="179512" y="260648"/>
            <a:ext cx="5400600" cy="4196532"/>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764704"/>
            <a:ext cx="2468563" cy="3389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616" y="4457178"/>
            <a:ext cx="2088232" cy="2366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6" y="4457178"/>
            <a:ext cx="2252539" cy="2353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894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additive="base">
                                        <p:cTn id="13" dur="500" fill="hold"/>
                                        <p:tgtEl>
                                          <p:spTgt spid="2050"/>
                                        </p:tgtEl>
                                        <p:attrNameLst>
                                          <p:attrName>ppt_x</p:attrName>
                                        </p:attrNameLst>
                                      </p:cBhvr>
                                      <p:tavLst>
                                        <p:tav tm="0">
                                          <p:val>
                                            <p:strVal val="#ppt_x"/>
                                          </p:val>
                                        </p:tav>
                                        <p:tav tm="100000">
                                          <p:val>
                                            <p:strVal val="#ppt_x"/>
                                          </p:val>
                                        </p:tav>
                                      </p:tavLst>
                                    </p:anim>
                                    <p:anim calcmode="lin" valueType="num">
                                      <p:cBhvr additive="base">
                                        <p:cTn id="14"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51"/>
                                        </p:tgtEl>
                                        <p:attrNameLst>
                                          <p:attrName>style.visibility</p:attrName>
                                        </p:attrNameLst>
                                      </p:cBhvr>
                                      <p:to>
                                        <p:strVal val="visible"/>
                                      </p:to>
                                    </p:set>
                                    <p:anim calcmode="lin" valueType="num">
                                      <p:cBhvr additive="base">
                                        <p:cTn id="19" dur="500" fill="hold"/>
                                        <p:tgtEl>
                                          <p:spTgt spid="2051"/>
                                        </p:tgtEl>
                                        <p:attrNameLst>
                                          <p:attrName>ppt_x</p:attrName>
                                        </p:attrNameLst>
                                      </p:cBhvr>
                                      <p:tavLst>
                                        <p:tav tm="0">
                                          <p:val>
                                            <p:strVal val="#ppt_x"/>
                                          </p:val>
                                        </p:tav>
                                        <p:tav tm="100000">
                                          <p:val>
                                            <p:strVal val="#ppt_x"/>
                                          </p:val>
                                        </p:tav>
                                      </p:tavLst>
                                    </p:anim>
                                    <p:anim calcmode="lin" valueType="num">
                                      <p:cBhvr additive="base">
                                        <p:cTn id="20"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52"/>
                                        </p:tgtEl>
                                        <p:attrNameLst>
                                          <p:attrName>style.visibility</p:attrName>
                                        </p:attrNameLst>
                                      </p:cBhvr>
                                      <p:to>
                                        <p:strVal val="visible"/>
                                      </p:to>
                                    </p:set>
                                    <p:anim calcmode="lin" valueType="num">
                                      <p:cBhvr additive="base">
                                        <p:cTn id="25" dur="500" fill="hold"/>
                                        <p:tgtEl>
                                          <p:spTgt spid="2052"/>
                                        </p:tgtEl>
                                        <p:attrNameLst>
                                          <p:attrName>ppt_x</p:attrName>
                                        </p:attrNameLst>
                                      </p:cBhvr>
                                      <p:tavLst>
                                        <p:tav tm="0">
                                          <p:val>
                                            <p:strVal val="#ppt_x"/>
                                          </p:val>
                                        </p:tav>
                                        <p:tav tm="100000">
                                          <p:val>
                                            <p:strVal val="#ppt_x"/>
                                          </p:val>
                                        </p:tav>
                                      </p:tavLst>
                                    </p:anim>
                                    <p:anim calcmode="lin" valueType="num">
                                      <p:cBhvr additive="base">
                                        <p:cTn id="26"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79512" y="188639"/>
            <a:ext cx="8784975" cy="3016457"/>
          </a:xfrm>
        </p:spPr>
        <p:txBody>
          <a:bodyPr>
            <a:noAutofit/>
          </a:bodyPr>
          <a:lstStyle/>
          <a:p>
            <a:pPr marL="0" indent="0">
              <a:buNone/>
            </a:pPr>
            <a:r>
              <a:rPr lang="en-US" altLang="zh-CN" sz="2800" b="1" dirty="0" smtClean="0">
                <a:latin typeface="宋体" pitchFamily="2" charset="-122"/>
                <a:ea typeface="宋体" pitchFamily="2" charset="-122"/>
              </a:rPr>
              <a:t>2</a:t>
            </a:r>
            <a:r>
              <a:rPr lang="zh-CN" altLang="en-US" sz="2800" b="1" dirty="0" smtClean="0">
                <a:latin typeface="宋体" pitchFamily="2" charset="-122"/>
                <a:ea typeface="宋体" pitchFamily="2" charset="-122"/>
              </a:rPr>
              <a:t>、过程：</a:t>
            </a:r>
            <a:endParaRPr lang="zh-CN" altLang="en-US" sz="2800" b="1" dirty="0">
              <a:latin typeface="宋体" pitchFamily="2" charset="-122"/>
              <a:ea typeface="宋体" pitchFamily="2" charset="-122"/>
            </a:endParaRPr>
          </a:p>
          <a:p>
            <a:pPr marL="0" indent="0">
              <a:buNone/>
            </a:pPr>
            <a:r>
              <a:rPr lang="zh-CN" altLang="en-US" sz="2800" b="1" dirty="0" smtClean="0">
                <a:latin typeface="宋体" pitchFamily="2" charset="-122"/>
                <a:ea typeface="宋体" pitchFamily="2" charset="-122"/>
              </a:rPr>
              <a:t>（</a:t>
            </a:r>
            <a:r>
              <a:rPr lang="en-US" altLang="zh-CN" sz="2800" b="1" dirty="0" smtClean="0">
                <a:latin typeface="宋体" pitchFamily="2" charset="-122"/>
                <a:ea typeface="宋体" pitchFamily="2" charset="-122"/>
              </a:rPr>
              <a:t>1</a:t>
            </a:r>
            <a:r>
              <a:rPr lang="zh-CN" altLang="en-US" sz="2800" b="1" dirty="0" smtClean="0">
                <a:latin typeface="宋体" pitchFamily="2" charset="-122"/>
                <a:ea typeface="宋体" pitchFamily="2" charset="-122"/>
              </a:rPr>
              <a:t>）</a:t>
            </a:r>
            <a:r>
              <a:rPr lang="en-US" altLang="zh-CN" sz="2800" b="1" dirty="0" smtClean="0">
                <a:latin typeface="宋体" pitchFamily="2" charset="-122"/>
                <a:ea typeface="宋体" pitchFamily="2" charset="-122"/>
              </a:rPr>
              <a:t>1898</a:t>
            </a:r>
            <a:r>
              <a:rPr lang="zh-CN" altLang="en-US" sz="2800" b="1" dirty="0">
                <a:latin typeface="宋体" pitchFamily="2" charset="-122"/>
                <a:ea typeface="宋体" pitchFamily="2" charset="-122"/>
              </a:rPr>
              <a:t>年</a:t>
            </a:r>
            <a:r>
              <a:rPr lang="en-US" altLang="zh-CN" sz="2800" b="1" dirty="0">
                <a:latin typeface="宋体" pitchFamily="2" charset="-122"/>
                <a:ea typeface="宋体" pitchFamily="2" charset="-122"/>
              </a:rPr>
              <a:t>10</a:t>
            </a:r>
            <a:r>
              <a:rPr lang="zh-CN" altLang="en-US" sz="2800" b="1" dirty="0">
                <a:latin typeface="宋体" pitchFamily="2" charset="-122"/>
                <a:ea typeface="宋体" pitchFamily="2" charset="-122"/>
              </a:rPr>
              <a:t>月，赵三多在山东冠县率众攻打当地教堂，义和团运动正式</a:t>
            </a:r>
            <a:r>
              <a:rPr lang="zh-CN" altLang="en-US" sz="2800" b="1" dirty="0" smtClean="0">
                <a:latin typeface="宋体" pitchFamily="2" charset="-122"/>
                <a:ea typeface="宋体" pitchFamily="2" charset="-122"/>
              </a:rPr>
              <a:t>兴起</a:t>
            </a:r>
            <a:r>
              <a:rPr lang="zh-CN" altLang="en-US" sz="2800" b="1" dirty="0">
                <a:latin typeface="宋体" pitchFamily="2" charset="-122"/>
                <a:ea typeface="宋体" pitchFamily="2" charset="-122"/>
              </a:rPr>
              <a:t>；</a:t>
            </a:r>
            <a:endParaRPr lang="en-US" altLang="zh-CN" sz="2800" b="1" dirty="0" smtClean="0">
              <a:latin typeface="宋体" pitchFamily="2" charset="-122"/>
              <a:ea typeface="宋体" pitchFamily="2" charset="-122"/>
            </a:endParaRPr>
          </a:p>
          <a:p>
            <a:pPr marL="0" indent="0">
              <a:buNone/>
            </a:pPr>
            <a:r>
              <a:rPr lang="zh-CN" altLang="en-US" sz="2800" b="1" dirty="0" smtClean="0">
                <a:latin typeface="宋体" pitchFamily="2" charset="-122"/>
                <a:ea typeface="宋体" pitchFamily="2" charset="-122"/>
              </a:rPr>
              <a:t>（</a:t>
            </a:r>
            <a:r>
              <a:rPr lang="en-US" altLang="zh-CN" sz="2800" b="1" dirty="0" smtClean="0">
                <a:latin typeface="宋体" pitchFamily="2" charset="-122"/>
                <a:ea typeface="宋体" pitchFamily="2" charset="-122"/>
              </a:rPr>
              <a:t>2</a:t>
            </a:r>
            <a:r>
              <a:rPr lang="zh-CN" altLang="en-US" sz="2800" b="1" dirty="0" smtClean="0">
                <a:latin typeface="宋体" pitchFamily="2" charset="-122"/>
                <a:ea typeface="宋体" pitchFamily="2" charset="-122"/>
              </a:rPr>
              <a:t>）粘贴</a:t>
            </a:r>
            <a:r>
              <a:rPr lang="zh-CN" altLang="en-US" sz="2800" b="1" dirty="0" smtClean="0">
                <a:latin typeface="宋体" pitchFamily="2" charset="-122"/>
                <a:ea typeface="宋体" pitchFamily="2" charset="-122"/>
              </a:rPr>
              <a:t>文告、捣毁</a:t>
            </a:r>
            <a:r>
              <a:rPr lang="zh-CN" altLang="en-US" sz="2800" b="1" dirty="0">
                <a:latin typeface="宋体" pitchFamily="2" charset="-122"/>
                <a:ea typeface="宋体" pitchFamily="2" charset="-122"/>
              </a:rPr>
              <a:t>教堂、拆毁铁路、砍断电线，表达对外国侵略者的</a:t>
            </a:r>
            <a:r>
              <a:rPr lang="zh-CN" altLang="en-US" sz="2800" b="1" dirty="0" smtClean="0">
                <a:latin typeface="宋体" pitchFamily="2" charset="-122"/>
                <a:ea typeface="宋体" pitchFamily="2" charset="-122"/>
              </a:rPr>
              <a:t>愤怒</a:t>
            </a:r>
            <a:r>
              <a:rPr lang="zh-CN" altLang="en-US" sz="2800" b="1" dirty="0">
                <a:latin typeface="宋体" pitchFamily="2" charset="-122"/>
                <a:ea typeface="宋体" pitchFamily="2" charset="-122"/>
              </a:rPr>
              <a:t>；</a:t>
            </a:r>
            <a:endParaRPr lang="en-US" altLang="zh-CN" sz="2800" b="1" dirty="0" smtClean="0">
              <a:latin typeface="宋体" pitchFamily="2" charset="-122"/>
              <a:ea typeface="宋体" pitchFamily="2" charset="-122"/>
            </a:endParaRPr>
          </a:p>
          <a:p>
            <a:pPr marL="0" indent="0">
              <a:buNone/>
            </a:pPr>
            <a:r>
              <a:rPr lang="zh-CN" altLang="en-US" sz="2800" b="1" dirty="0" smtClean="0">
                <a:latin typeface="宋体" pitchFamily="2" charset="-122"/>
                <a:ea typeface="宋体" pitchFamily="2" charset="-122"/>
              </a:rPr>
              <a:t>（</a:t>
            </a:r>
            <a:r>
              <a:rPr lang="en-US" altLang="zh-CN" sz="2800" b="1" dirty="0" smtClean="0">
                <a:latin typeface="宋体" pitchFamily="2" charset="-122"/>
                <a:ea typeface="宋体" pitchFamily="2" charset="-122"/>
              </a:rPr>
              <a:t>3</a:t>
            </a:r>
            <a:r>
              <a:rPr lang="zh-CN" altLang="en-US" sz="2800" b="1" dirty="0" smtClean="0">
                <a:latin typeface="宋体" pitchFamily="2" charset="-122"/>
                <a:ea typeface="宋体" pitchFamily="2" charset="-122"/>
              </a:rPr>
              <a:t>）</a:t>
            </a:r>
            <a:r>
              <a:rPr lang="zh-CN" altLang="en-US" sz="2800" b="1" dirty="0" smtClean="0">
                <a:latin typeface="宋体" pitchFamily="2" charset="-122"/>
                <a:ea typeface="宋体" pitchFamily="2" charset="-122"/>
              </a:rPr>
              <a:t>到</a:t>
            </a:r>
            <a:r>
              <a:rPr lang="en-US" altLang="zh-CN" sz="2800" b="1" dirty="0">
                <a:latin typeface="宋体" pitchFamily="2" charset="-122"/>
                <a:ea typeface="宋体" pitchFamily="2" charset="-122"/>
              </a:rPr>
              <a:t>1900</a:t>
            </a:r>
            <a:r>
              <a:rPr lang="zh-CN" altLang="en-US" sz="2800" b="1" dirty="0">
                <a:latin typeface="宋体" pitchFamily="2" charset="-122"/>
                <a:ea typeface="宋体" pitchFamily="2" charset="-122"/>
              </a:rPr>
              <a:t>年，义和团控制了京津</a:t>
            </a:r>
            <a:r>
              <a:rPr lang="zh-CN" altLang="en-US" sz="2800" b="1" dirty="0" smtClean="0">
                <a:latin typeface="宋体" pitchFamily="2" charset="-122"/>
                <a:ea typeface="宋体" pitchFamily="2" charset="-122"/>
              </a:rPr>
              <a:t>地区。</a:t>
            </a:r>
            <a:endParaRPr lang="zh-CN" altLang="en-US" sz="2800" b="1" dirty="0">
              <a:latin typeface="宋体" pitchFamily="2" charset="-122"/>
              <a:ea typeface="宋体" pitchFamily="2" charset="-122"/>
            </a:endParaRPr>
          </a:p>
        </p:txBody>
      </p:sp>
      <p:pic>
        <p:nvPicPr>
          <p:cNvPr id="7" name="图片 1"/>
          <p:cNvPicPr>
            <a:picLocks noChangeAspect="1"/>
          </p:cNvPicPr>
          <p:nvPr/>
        </p:nvPicPr>
        <p:blipFill>
          <a:blip r:embed="rId2"/>
          <a:stretch>
            <a:fillRect/>
          </a:stretch>
        </p:blipFill>
        <p:spPr bwMode="auto">
          <a:xfrm>
            <a:off x="25149" y="3306571"/>
            <a:ext cx="5473211" cy="3384376"/>
          </a:xfrm>
          <a:prstGeom prst="rect">
            <a:avLst/>
          </a:prstGeom>
          <a:ln>
            <a:noFill/>
          </a:ln>
          <a:effectLst>
            <a:outerShdw blurRad="292100" dist="139700" dir="2700000" algn="tl" rotWithShape="0">
              <a:srgbClr val="333333">
                <a:alpha val="65000"/>
              </a:srgbClr>
            </a:outerShdw>
          </a:effectLst>
        </p:spPr>
      </p:pic>
      <p:pic>
        <p:nvPicPr>
          <p:cNvPr id="8" name="图片 7"/>
          <p:cNvPicPr>
            <a:picLocks noChangeAspect="1"/>
          </p:cNvPicPr>
          <p:nvPr/>
        </p:nvPicPr>
        <p:blipFill>
          <a:blip r:embed="rId3"/>
          <a:stretch>
            <a:fillRect/>
          </a:stretch>
        </p:blipFill>
        <p:spPr>
          <a:xfrm>
            <a:off x="5580112" y="3284984"/>
            <a:ext cx="3456384" cy="3384376"/>
          </a:xfrm>
          <a:prstGeom prst="rect">
            <a:avLst/>
          </a:prstGeom>
        </p:spPr>
      </p:pic>
    </p:spTree>
    <p:extLst>
      <p:ext uri="{BB962C8B-B14F-4D97-AF65-F5344CB8AC3E}">
        <p14:creationId xmlns:p14="http://schemas.microsoft.com/office/powerpoint/2010/main" val="272708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clickPar">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additive="base">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ppt_x"/>
                                          </p:val>
                                        </p:tav>
                                        <p:tav tm="100000">
                                          <p:val>
                                            <p:strVal val="#ppt_x"/>
                                          </p:val>
                                        </p:tav>
                                      </p:tavLst>
                                    </p:anim>
                                    <p:anim calcmode="lin" valueType="num">
                                      <p:cBhvr additive="base">
                                        <p:cTn id="4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116632"/>
            <a:ext cx="4464496" cy="720080"/>
          </a:xfrm>
        </p:spPr>
        <p:txBody>
          <a:bodyPr>
            <a:normAutofit/>
          </a:bodyPr>
          <a:lstStyle/>
          <a:p>
            <a:r>
              <a:rPr lang="en-US" altLang="zh-CN" sz="3200" b="1" dirty="0">
                <a:latin typeface="宋体" pitchFamily="2" charset="-122"/>
                <a:ea typeface="宋体" pitchFamily="2" charset="-122"/>
              </a:rPr>
              <a:t>3.</a:t>
            </a:r>
            <a:r>
              <a:rPr lang="zh-CN" altLang="en-US" sz="3200" b="1" dirty="0">
                <a:latin typeface="宋体" pitchFamily="2" charset="-122"/>
                <a:ea typeface="宋体" pitchFamily="2" charset="-122"/>
              </a:rPr>
              <a:t>口号：“扶清灭洋</a:t>
            </a:r>
            <a:r>
              <a:rPr lang="zh-CN" altLang="en-US" sz="3200" b="1" dirty="0" smtClean="0">
                <a:latin typeface="宋体" pitchFamily="2" charset="-122"/>
                <a:ea typeface="宋体" pitchFamily="2" charset="-122"/>
              </a:rPr>
              <a:t>”</a:t>
            </a:r>
            <a:endParaRPr lang="zh-CN" altLang="en-US" sz="3200" b="1" dirty="0">
              <a:latin typeface="宋体" pitchFamily="2" charset="-122"/>
              <a:ea typeface="宋体" pitchFamily="2" charset="-122"/>
            </a:endParaRPr>
          </a:p>
        </p:txBody>
      </p:sp>
      <p:sp>
        <p:nvSpPr>
          <p:cNvPr id="3" name="内容占位符 2"/>
          <p:cNvSpPr>
            <a:spLocks noGrp="1"/>
          </p:cNvSpPr>
          <p:nvPr>
            <p:ph idx="1"/>
          </p:nvPr>
        </p:nvSpPr>
        <p:spPr>
          <a:xfrm>
            <a:off x="185875" y="3140968"/>
            <a:ext cx="8562589" cy="3168352"/>
          </a:xfrm>
        </p:spPr>
        <p:txBody>
          <a:bodyPr/>
          <a:lstStyle/>
          <a:p>
            <a:pPr marL="0" indent="0">
              <a:buNone/>
            </a:pPr>
            <a:r>
              <a:rPr lang="zh-CN" altLang="en-US" b="1" dirty="0" smtClean="0">
                <a:latin typeface="宋体" pitchFamily="2" charset="-122"/>
                <a:ea typeface="宋体" pitchFamily="2" charset="-122"/>
              </a:rPr>
              <a:t>认识：</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1</a:t>
            </a:r>
            <a:r>
              <a:rPr lang="zh-CN" altLang="en-US" b="1" dirty="0" smtClean="0">
                <a:latin typeface="宋体" pitchFamily="2" charset="-122"/>
                <a:ea typeface="宋体" pitchFamily="2" charset="-122"/>
              </a:rPr>
              <a:t>）</a:t>
            </a:r>
            <a:r>
              <a:rPr lang="zh-CN" altLang="en-US" b="1" dirty="0" smtClean="0">
                <a:latin typeface="宋体" pitchFamily="2" charset="-122"/>
                <a:ea typeface="宋体" pitchFamily="2" charset="-122"/>
              </a:rPr>
              <a:t>反映</a:t>
            </a:r>
            <a:r>
              <a:rPr lang="zh-CN" altLang="en-US" b="1" dirty="0">
                <a:latin typeface="宋体" pitchFamily="2" charset="-122"/>
                <a:ea typeface="宋体" pitchFamily="2" charset="-122"/>
              </a:rPr>
              <a:t>出中华民族与</a:t>
            </a:r>
            <a:r>
              <a:rPr lang="zh-CN" altLang="en-US" b="1" dirty="0" smtClean="0">
                <a:latin typeface="宋体" pitchFamily="2" charset="-122"/>
                <a:ea typeface="宋体" pitchFamily="2" charset="-122"/>
              </a:rPr>
              <a:t>帝国主义的尖锐矛盾，表达了强烈的反帝爱国色彩</a:t>
            </a:r>
            <a:r>
              <a:rPr lang="zh-CN" altLang="en-US" b="1" dirty="0" smtClean="0">
                <a:latin typeface="宋体" pitchFamily="2" charset="-122"/>
                <a:ea typeface="宋体" pitchFamily="2" charset="-122"/>
              </a:rPr>
              <a:t>；</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2</a:t>
            </a:r>
            <a:r>
              <a:rPr lang="zh-CN" altLang="en-US" b="1" dirty="0" smtClean="0">
                <a:latin typeface="宋体" pitchFamily="2" charset="-122"/>
                <a:ea typeface="宋体" pitchFamily="2" charset="-122"/>
              </a:rPr>
              <a:t>）反映出盲目</a:t>
            </a:r>
            <a:r>
              <a:rPr lang="zh-CN" altLang="en-US" b="1" dirty="0">
                <a:latin typeface="宋体" pitchFamily="2" charset="-122"/>
                <a:ea typeface="宋体" pitchFamily="2" charset="-122"/>
              </a:rPr>
              <a:t>排外的</a:t>
            </a:r>
            <a:r>
              <a:rPr lang="zh-CN" altLang="en-US" b="1" dirty="0" smtClean="0">
                <a:latin typeface="宋体" pitchFamily="2" charset="-122"/>
                <a:ea typeface="宋体" pitchFamily="2" charset="-122"/>
              </a:rPr>
              <a:t>片面性，对</a:t>
            </a:r>
            <a:r>
              <a:rPr lang="zh-CN" altLang="en-US" b="1" dirty="0">
                <a:latin typeface="宋体" pitchFamily="2" charset="-122"/>
                <a:ea typeface="宋体" pitchFamily="2" charset="-122"/>
              </a:rPr>
              <a:t>清政府</a:t>
            </a:r>
            <a:r>
              <a:rPr lang="zh-CN" altLang="en-US" b="1" dirty="0" smtClean="0">
                <a:latin typeface="宋体" pitchFamily="2" charset="-122"/>
                <a:ea typeface="宋体" pitchFamily="2" charset="-122"/>
              </a:rPr>
              <a:t>的本质</a:t>
            </a:r>
            <a:r>
              <a:rPr lang="zh-CN" altLang="en-US" b="1" dirty="0">
                <a:latin typeface="宋体" pitchFamily="2" charset="-122"/>
                <a:ea typeface="宋体" pitchFamily="2" charset="-122"/>
              </a:rPr>
              <a:t>缺乏认识。</a:t>
            </a:r>
          </a:p>
          <a:p>
            <a:pPr marL="0" indent="0">
              <a:buNone/>
            </a:pPr>
            <a:endParaRPr lang="zh-CN" altLang="en-US" b="1" dirty="0">
              <a:latin typeface="宋体" pitchFamily="2" charset="-122"/>
              <a:ea typeface="宋体" pitchFamily="2" charset="-122"/>
            </a:endParaRPr>
          </a:p>
        </p:txBody>
      </p:sp>
      <p:sp>
        <p:nvSpPr>
          <p:cNvPr id="4" name="文本框 34817"/>
          <p:cNvSpPr txBox="1"/>
          <p:nvPr/>
        </p:nvSpPr>
        <p:spPr>
          <a:xfrm>
            <a:off x="323528" y="980728"/>
            <a:ext cx="8424936" cy="1938992"/>
          </a:xfrm>
          <a:prstGeom prst="rect">
            <a:avLst/>
          </a:prstGeom>
          <a:solidFill>
            <a:schemeClr val="bg2">
              <a:lumMod val="90000"/>
            </a:schemeClr>
          </a:solidFill>
          <a:ln w="9525">
            <a:noFill/>
          </a:ln>
        </p:spPr>
        <p:txBody>
          <a:bodyPr wrap="square">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2000" b="1" i="0" u="none" strike="noStrike" kern="0" cap="none" spc="0" normalizeH="0" baseline="0" noProof="0" dirty="0" smtClean="0">
                <a:ln>
                  <a:noFill/>
                </a:ln>
                <a:solidFill>
                  <a:sysClr val="windowText" lastClr="000000"/>
                </a:solidFill>
                <a:effectLst/>
                <a:uLnTx/>
                <a:uFillTx/>
                <a:latin typeface="+mn-ea"/>
                <a:cs typeface="宋体" panose="02010600030101010101" pitchFamily="2" charset="-122"/>
              </a:rPr>
              <a:t>神</a:t>
            </a:r>
            <a:r>
              <a:rPr kumimoji="0" lang="zh-CN" altLang="en-US" sz="2000" b="1" i="0" u="none" strike="noStrike" kern="0" cap="none" spc="0" normalizeH="0" baseline="0" noProof="0" dirty="0">
                <a:ln>
                  <a:noFill/>
                </a:ln>
                <a:solidFill>
                  <a:sysClr val="windowText" lastClr="000000"/>
                </a:solidFill>
                <a:effectLst/>
                <a:uLnTx/>
                <a:uFillTx/>
                <a:latin typeface="+mn-ea"/>
                <a:cs typeface="宋体" panose="02010600030101010101" pitchFamily="2" charset="-122"/>
              </a:rPr>
              <a:t>助拳，义和团，只因鬼子闹中原。天无语，地焦干，只因鬼子止住天。天爷恼，仙爷烦，一同下山把道传。        </a:t>
            </a: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2000" b="1" i="0" u="none" strike="noStrike" kern="0" cap="none" spc="0" normalizeH="0" baseline="0" noProof="0" dirty="0">
                <a:ln>
                  <a:noFill/>
                </a:ln>
                <a:solidFill>
                  <a:sysClr val="windowText" lastClr="000000"/>
                </a:solidFill>
                <a:effectLst/>
                <a:uLnTx/>
                <a:uFillTx/>
                <a:latin typeface="+mn-ea"/>
                <a:cs typeface="宋体" panose="02010600030101010101" pitchFamily="2" charset="-122"/>
              </a:rPr>
              <a:t>神出洞，仙下山，附着人体把拳玩。</a:t>
            </a:r>
            <a:r>
              <a:rPr kumimoji="0" lang="zh-CN" altLang="en-US" sz="2000" b="1" i="0" u="none" strike="noStrike" kern="0" cap="none" spc="0" normalizeH="0" baseline="0" noProof="0" dirty="0">
                <a:ln>
                  <a:noFill/>
                </a:ln>
                <a:solidFill>
                  <a:srgbClr val="FF0000"/>
                </a:solidFill>
                <a:effectLst/>
                <a:uLnTx/>
                <a:uFillTx/>
                <a:latin typeface="+mn-ea"/>
                <a:cs typeface="宋体" panose="02010600030101010101" pitchFamily="2" charset="-122"/>
              </a:rPr>
              <a:t>掀铁路，拔线杆，紧急毁坏火轮船</a:t>
            </a:r>
            <a:r>
              <a:rPr kumimoji="0" lang="zh-CN" altLang="en-US" sz="2000" b="1" i="0" u="none" strike="noStrike" kern="0" cap="none" spc="0" normalizeH="0" baseline="0" noProof="0" dirty="0">
                <a:ln>
                  <a:noFill/>
                </a:ln>
                <a:solidFill>
                  <a:sysClr val="windowText" lastClr="000000"/>
                </a:solidFill>
                <a:effectLst/>
                <a:uLnTx/>
                <a:uFillTx/>
                <a:latin typeface="+mn-ea"/>
                <a:cs typeface="宋体" panose="02010600030101010101" pitchFamily="2" charset="-122"/>
              </a:rPr>
              <a:t>。大法鬼，心胆寒，英美德俄尽萧然。洋鬼子，都杀尽，</a:t>
            </a:r>
            <a:r>
              <a:rPr kumimoji="0" lang="zh-CN" altLang="en-US" sz="2000" b="1" i="0" u="none" strike="noStrike" kern="0" cap="none" spc="0" normalizeH="0" baseline="0" noProof="0" dirty="0">
                <a:ln>
                  <a:noFill/>
                </a:ln>
                <a:solidFill>
                  <a:srgbClr val="FF0000"/>
                </a:solidFill>
                <a:effectLst/>
                <a:uLnTx/>
                <a:uFillTx/>
                <a:latin typeface="+mn-ea"/>
                <a:cs typeface="宋体" panose="02010600030101010101" pitchFamily="2" charset="-122"/>
              </a:rPr>
              <a:t>大清一统定江山</a:t>
            </a:r>
            <a:r>
              <a:rPr kumimoji="0" lang="zh-CN" altLang="en-US" sz="2000" b="1" i="0" u="none" strike="noStrike" kern="0" cap="none" spc="0" normalizeH="0" baseline="0" noProof="0" dirty="0">
                <a:ln>
                  <a:noFill/>
                </a:ln>
                <a:solidFill>
                  <a:sysClr val="windowText" lastClr="000000"/>
                </a:solidFill>
                <a:effectLst/>
                <a:uLnTx/>
                <a:uFillTx/>
                <a:latin typeface="+mn-ea"/>
                <a:cs typeface="宋体" panose="02010600030101010101" pitchFamily="2" charset="-122"/>
              </a:rPr>
              <a:t>。</a:t>
            </a:r>
          </a:p>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2000" b="1" i="0" u="none" strike="noStrike" kern="0" cap="none" spc="0" normalizeH="0" baseline="0" noProof="0" dirty="0">
                <a:ln>
                  <a:noFill/>
                </a:ln>
                <a:solidFill>
                  <a:sysClr val="windowText" lastClr="000000"/>
                </a:solidFill>
                <a:effectLst/>
                <a:uLnTx/>
                <a:uFillTx/>
                <a:latin typeface="+mn-ea"/>
                <a:cs typeface="宋体" panose="02010600030101010101" pitchFamily="2" charset="-122"/>
              </a:rPr>
              <a:t>                           ——</a:t>
            </a:r>
            <a:r>
              <a:rPr kumimoji="0" lang="zh-CN" altLang="en-US" sz="2000" b="1" i="0" u="none" strike="noStrike" kern="0" cap="none" spc="0" normalizeH="0" baseline="0" noProof="0" dirty="0">
                <a:ln>
                  <a:noFill/>
                </a:ln>
                <a:solidFill>
                  <a:srgbClr val="000000"/>
                </a:solidFill>
                <a:effectLst/>
                <a:uLnTx/>
                <a:uFillTx/>
                <a:latin typeface="+mn-ea"/>
                <a:cs typeface="+mn-ea"/>
                <a:sym typeface="+mn-ea"/>
              </a:rPr>
              <a:t>刘宗绪：</a:t>
            </a:r>
            <a:r>
              <a:rPr kumimoji="0" lang="en-US" altLang="zh-CN" sz="2000" b="1" i="0" u="none" strike="noStrike" kern="0" cap="none" spc="0" normalizeH="0" baseline="0" noProof="0" dirty="0">
                <a:ln>
                  <a:noFill/>
                </a:ln>
                <a:solidFill>
                  <a:srgbClr val="000000"/>
                </a:solidFill>
                <a:effectLst/>
                <a:uLnTx/>
                <a:uFillTx/>
                <a:latin typeface="+mn-ea"/>
                <a:cs typeface="+mn-ea"/>
                <a:sym typeface="+mn-ea"/>
              </a:rPr>
              <a:t>《</a:t>
            </a:r>
            <a:r>
              <a:rPr kumimoji="0" lang="zh-CN" altLang="en-US" sz="2000" b="1" i="0" u="none" strike="noStrike" kern="0" cap="none" spc="0" normalizeH="0" baseline="0" noProof="0" dirty="0">
                <a:ln>
                  <a:noFill/>
                </a:ln>
                <a:solidFill>
                  <a:srgbClr val="000000"/>
                </a:solidFill>
                <a:effectLst/>
                <a:uLnTx/>
                <a:uFillTx/>
                <a:latin typeface="+mn-ea"/>
                <a:cs typeface="+mn-ea"/>
                <a:sym typeface="+mn-ea"/>
              </a:rPr>
              <a:t>历史新知识创新能力培养</a:t>
            </a:r>
            <a:r>
              <a:rPr kumimoji="0" lang="en-US" altLang="zh-CN" sz="2000" b="1" i="0" u="none" strike="noStrike" kern="0" cap="none" spc="0" normalizeH="0" baseline="0" noProof="0" dirty="0" smtClean="0">
                <a:ln>
                  <a:noFill/>
                </a:ln>
                <a:solidFill>
                  <a:srgbClr val="000000"/>
                </a:solidFill>
                <a:effectLst/>
                <a:uLnTx/>
                <a:uFillTx/>
                <a:latin typeface="+mn-ea"/>
                <a:cs typeface="+mn-ea"/>
                <a:sym typeface="+mn-ea"/>
              </a:rPr>
              <a:t>》</a:t>
            </a:r>
            <a:endParaRPr kumimoji="0" lang="zh-CN" altLang="en-US" sz="2000" b="1" i="0" u="none" strike="noStrike" kern="0" cap="none" spc="0" normalizeH="0" baseline="0" noProof="0" dirty="0">
              <a:ln>
                <a:noFill/>
              </a:ln>
              <a:solidFill>
                <a:sysClr val="windowText" lastClr="000000"/>
              </a:solidFill>
              <a:effectLst/>
              <a:uLnTx/>
              <a:uFillTx/>
              <a:latin typeface="+mn-ea"/>
              <a:cs typeface="宋体" panose="02010600030101010101" pitchFamily="2" charset="-122"/>
            </a:endParaRPr>
          </a:p>
        </p:txBody>
      </p:sp>
    </p:spTree>
    <p:extLst>
      <p:ext uri="{BB962C8B-B14F-4D97-AF65-F5344CB8AC3E}">
        <p14:creationId xmlns:p14="http://schemas.microsoft.com/office/powerpoint/2010/main" val="2589270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620688"/>
            <a:ext cx="8435280" cy="1156990"/>
          </a:xfrm>
        </p:spPr>
        <p:txBody>
          <a:bodyPr>
            <a:normAutofit/>
          </a:bodyPr>
          <a:lstStyle/>
          <a:p>
            <a:pPr algn="l"/>
            <a:r>
              <a:rPr lang="en-US" altLang="zh-CN" sz="3200" b="1" dirty="0">
                <a:latin typeface="宋体" pitchFamily="2" charset="-122"/>
                <a:ea typeface="宋体" pitchFamily="2" charset="-122"/>
              </a:rPr>
              <a:t>4.</a:t>
            </a:r>
            <a:r>
              <a:rPr lang="zh-CN" altLang="en-US" sz="3200" b="1" dirty="0">
                <a:latin typeface="宋体" pitchFamily="2" charset="-122"/>
                <a:ea typeface="宋体" pitchFamily="2" charset="-122"/>
              </a:rPr>
              <a:t>清政府的态度</a:t>
            </a:r>
            <a:r>
              <a:rPr lang="zh-CN" altLang="en-US" sz="3200" b="1" dirty="0" smtClean="0">
                <a:latin typeface="宋体" pitchFamily="2" charset="-122"/>
                <a:ea typeface="宋体" pitchFamily="2" charset="-122"/>
              </a:rPr>
              <a:t>：</a:t>
            </a:r>
            <a:r>
              <a:rPr lang="en-US" altLang="zh-CN" sz="3200" b="1" dirty="0" smtClean="0">
                <a:latin typeface="宋体" pitchFamily="2" charset="-122"/>
                <a:ea typeface="宋体" pitchFamily="2" charset="-122"/>
              </a:rPr>
              <a:t/>
            </a:r>
            <a:br>
              <a:rPr lang="en-US" altLang="zh-CN" sz="3200" b="1" dirty="0" smtClean="0">
                <a:latin typeface="宋体" pitchFamily="2" charset="-122"/>
                <a:ea typeface="宋体" pitchFamily="2" charset="-122"/>
              </a:rPr>
            </a:br>
            <a:r>
              <a:rPr lang="zh-CN" altLang="en-US" sz="3200" b="1" dirty="0">
                <a:latin typeface="宋体" pitchFamily="2" charset="-122"/>
                <a:ea typeface="宋体" pitchFamily="2" charset="-122"/>
              </a:rPr>
              <a:t>先抚后</a:t>
            </a:r>
            <a:r>
              <a:rPr lang="zh-CN" altLang="en-US" sz="3200" b="1" dirty="0" smtClean="0">
                <a:latin typeface="宋体" pitchFamily="2" charset="-122"/>
                <a:ea typeface="宋体" pitchFamily="2" charset="-122"/>
              </a:rPr>
              <a:t>剿</a:t>
            </a:r>
            <a:r>
              <a:rPr lang="en-US" altLang="zh-CN" sz="3200" b="1" dirty="0" smtClean="0">
                <a:latin typeface="宋体" pitchFamily="2" charset="-122"/>
                <a:ea typeface="宋体" pitchFamily="2" charset="-122"/>
              </a:rPr>
              <a:t>—</a:t>
            </a:r>
            <a:r>
              <a:rPr lang="zh-CN" altLang="en-US" sz="3200" b="1" dirty="0" smtClean="0">
                <a:latin typeface="宋体" pitchFamily="2" charset="-122"/>
                <a:ea typeface="宋体" pitchFamily="2" charset="-122"/>
              </a:rPr>
              <a:t>招抚利用</a:t>
            </a:r>
            <a:r>
              <a:rPr lang="en-US" altLang="zh-CN" sz="3200" b="1" dirty="0" smtClean="0">
                <a:latin typeface="宋体" pitchFamily="2" charset="-122"/>
                <a:ea typeface="宋体" pitchFamily="2" charset="-122"/>
              </a:rPr>
              <a:t>——</a:t>
            </a:r>
            <a:r>
              <a:rPr lang="zh-CN" altLang="en-US" sz="3200" b="1" dirty="0" smtClean="0">
                <a:latin typeface="宋体" pitchFamily="2" charset="-122"/>
                <a:ea typeface="宋体" pitchFamily="2" charset="-122"/>
              </a:rPr>
              <a:t>镇压剿灭</a:t>
            </a:r>
            <a:endParaRPr lang="zh-CN" altLang="en-US" sz="3200" b="1" dirty="0">
              <a:latin typeface="宋体" pitchFamily="2" charset="-122"/>
              <a:ea typeface="宋体" pitchFamily="2" charset="-122"/>
            </a:endParaRPr>
          </a:p>
        </p:txBody>
      </p:sp>
      <p:sp>
        <p:nvSpPr>
          <p:cNvPr id="3" name="内容占位符 2"/>
          <p:cNvSpPr>
            <a:spLocks noGrp="1"/>
          </p:cNvSpPr>
          <p:nvPr>
            <p:ph idx="1"/>
          </p:nvPr>
        </p:nvSpPr>
        <p:spPr>
          <a:xfrm>
            <a:off x="395536" y="1628800"/>
            <a:ext cx="8435280" cy="3384376"/>
          </a:xfrm>
        </p:spPr>
        <p:txBody>
          <a:bodyPr>
            <a:normAutofit/>
          </a:bodyPr>
          <a:lstStyle/>
          <a:p>
            <a:pPr marL="0" indent="0">
              <a:buNone/>
            </a:pPr>
            <a:endParaRPr lang="zh-CN" altLang="en-US" b="1" dirty="0">
              <a:latin typeface="宋体" pitchFamily="2" charset="-122"/>
              <a:ea typeface="宋体" pitchFamily="2" charset="-122"/>
            </a:endParaRPr>
          </a:p>
          <a:p>
            <a:pPr marL="0" indent="0">
              <a:buNone/>
            </a:pPr>
            <a:r>
              <a:rPr lang="en-US" altLang="zh-CN" b="1" dirty="0" smtClean="0">
                <a:latin typeface="宋体" pitchFamily="2" charset="-122"/>
                <a:ea typeface="宋体" pitchFamily="2" charset="-122"/>
              </a:rPr>
              <a:t>5</a:t>
            </a:r>
            <a:r>
              <a:rPr lang="zh-CN" altLang="en-US" b="1" dirty="0" smtClean="0">
                <a:latin typeface="宋体" pitchFamily="2" charset="-122"/>
                <a:ea typeface="宋体" pitchFamily="2" charset="-122"/>
              </a:rPr>
              <a:t>、结果：失败</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原因</a:t>
            </a:r>
            <a:r>
              <a:rPr lang="zh-CN" altLang="en-US" b="1" dirty="0">
                <a:latin typeface="宋体" pitchFamily="2" charset="-122"/>
                <a:ea typeface="宋体" pitchFamily="2" charset="-122"/>
              </a:rPr>
              <a:t>：</a:t>
            </a:r>
          </a:p>
          <a:p>
            <a:pPr marL="0" indent="0">
              <a:buNone/>
            </a:pPr>
            <a:r>
              <a:rPr lang="zh-CN" altLang="en-US" b="1" dirty="0">
                <a:latin typeface="宋体" pitchFamily="2" charset="-122"/>
                <a:ea typeface="宋体" pitchFamily="2" charset="-122"/>
              </a:rPr>
              <a:t>（</a:t>
            </a:r>
            <a:r>
              <a:rPr lang="en-US" altLang="zh-CN" b="1" dirty="0">
                <a:latin typeface="宋体" pitchFamily="2" charset="-122"/>
                <a:ea typeface="宋体" pitchFamily="2" charset="-122"/>
              </a:rPr>
              <a:t>1</a:t>
            </a:r>
            <a:r>
              <a:rPr lang="zh-CN" altLang="en-US" b="1" dirty="0">
                <a:latin typeface="宋体" pitchFamily="2" charset="-122"/>
                <a:ea typeface="宋体" pitchFamily="2" charset="-122"/>
              </a:rPr>
              <a:t>）主观上：农民阶级的局限性。</a:t>
            </a:r>
          </a:p>
          <a:p>
            <a:pPr marL="0" indent="0">
              <a:buNone/>
            </a:pPr>
            <a:r>
              <a:rPr lang="zh-CN" altLang="en-US" b="1" dirty="0">
                <a:latin typeface="宋体" pitchFamily="2" charset="-122"/>
                <a:ea typeface="宋体" pitchFamily="2" charset="-122"/>
              </a:rPr>
              <a:t>（</a:t>
            </a:r>
            <a:r>
              <a:rPr lang="en-US" altLang="zh-CN" b="1" dirty="0">
                <a:latin typeface="宋体" pitchFamily="2" charset="-122"/>
                <a:ea typeface="宋体" pitchFamily="2" charset="-122"/>
              </a:rPr>
              <a:t>2</a:t>
            </a:r>
            <a:r>
              <a:rPr lang="zh-CN" altLang="en-US" b="1" dirty="0">
                <a:latin typeface="宋体" pitchFamily="2" charset="-122"/>
                <a:ea typeface="宋体" pitchFamily="2" charset="-122"/>
              </a:rPr>
              <a:t>）客观上：中外反动势力强大</a:t>
            </a:r>
            <a:r>
              <a:rPr lang="zh-CN" altLang="en-US" b="1" dirty="0" smtClean="0">
                <a:latin typeface="宋体" pitchFamily="2" charset="-122"/>
                <a:ea typeface="宋体" pitchFamily="2" charset="-122"/>
              </a:rPr>
              <a:t>。</a:t>
            </a:r>
            <a:endParaRPr lang="zh-CN" altLang="en-US" b="1" dirty="0">
              <a:latin typeface="宋体" pitchFamily="2" charset="-122"/>
              <a:ea typeface="宋体" pitchFamily="2" charset="-122"/>
            </a:endParaRPr>
          </a:p>
        </p:txBody>
      </p:sp>
    </p:spTree>
    <p:extLst>
      <p:ext uri="{BB962C8B-B14F-4D97-AF65-F5344CB8AC3E}">
        <p14:creationId xmlns:p14="http://schemas.microsoft.com/office/powerpoint/2010/main" val="1019084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9874" y="711401"/>
            <a:ext cx="8690598" cy="2645591"/>
          </a:xfrm>
          <a:solidFill>
            <a:schemeClr val="bg2">
              <a:lumMod val="90000"/>
            </a:schemeClr>
          </a:solidFill>
        </p:spPr>
        <p:txBody>
          <a:bodyPr>
            <a:noAutofit/>
          </a:bodyPr>
          <a:lstStyle/>
          <a:p>
            <a:pPr algn="l"/>
            <a:r>
              <a:rPr lang="zh-CN" altLang="en-US" sz="2000" b="1" dirty="0">
                <a:latin typeface="+mn-ea"/>
                <a:ea typeface="+mn-ea"/>
              </a:rPr>
              <a:t>材料一　则各国于此一役，知民气之不可辱</a:t>
            </a:r>
            <a:r>
              <a:rPr lang="zh-CN" altLang="en-US" sz="2000" b="1" dirty="0" smtClean="0">
                <a:latin typeface="+mn-ea"/>
                <a:ea typeface="+mn-ea"/>
              </a:rPr>
              <a:t>；有</a:t>
            </a:r>
            <a:r>
              <a:rPr lang="zh-CN" altLang="en-US" sz="2000" b="1" dirty="0">
                <a:latin typeface="+mn-ea"/>
                <a:ea typeface="+mn-ea"/>
              </a:rPr>
              <a:t>此数功，则我国民精神可从此振刷矣。</a:t>
            </a:r>
            <a:br>
              <a:rPr lang="zh-CN" altLang="en-US" sz="2000" b="1" dirty="0">
                <a:latin typeface="+mn-ea"/>
                <a:ea typeface="+mn-ea"/>
              </a:rPr>
            </a:br>
            <a:r>
              <a:rPr lang="zh-CN" altLang="en-US" sz="2000" b="1" dirty="0">
                <a:latin typeface="+mn-ea"/>
                <a:ea typeface="+mn-ea"/>
              </a:rPr>
              <a:t>                 </a:t>
            </a:r>
            <a:r>
              <a:rPr lang="en-US" altLang="zh-CN" sz="2000" b="1" dirty="0">
                <a:latin typeface="+mn-ea"/>
                <a:ea typeface="+mn-ea"/>
              </a:rPr>
              <a:t>——《</a:t>
            </a:r>
            <a:r>
              <a:rPr lang="zh-CN" altLang="en-US" sz="2000" b="1" dirty="0">
                <a:latin typeface="+mn-ea"/>
                <a:ea typeface="+mn-ea"/>
              </a:rPr>
              <a:t>辛亥革命前十年时论选集</a:t>
            </a:r>
            <a:r>
              <a:rPr lang="en-US" altLang="zh-CN" sz="2000" b="1" dirty="0">
                <a:latin typeface="+mn-ea"/>
                <a:ea typeface="+mn-ea"/>
              </a:rPr>
              <a:t>》</a:t>
            </a:r>
            <a:r>
              <a:rPr lang="zh-CN" altLang="en-US" sz="2000" b="1" dirty="0">
                <a:latin typeface="+mn-ea"/>
                <a:ea typeface="+mn-ea"/>
              </a:rPr>
              <a:t>第一卷</a:t>
            </a:r>
            <a:br>
              <a:rPr lang="zh-CN" altLang="en-US" sz="2000" b="1" dirty="0">
                <a:latin typeface="+mn-ea"/>
                <a:ea typeface="+mn-ea"/>
              </a:rPr>
            </a:br>
            <a:r>
              <a:rPr lang="en-US" altLang="zh-CN" sz="2000" b="1" dirty="0" smtClean="0">
                <a:latin typeface="+mn-ea"/>
                <a:ea typeface="+mn-ea"/>
              </a:rPr>
              <a:t/>
            </a:r>
            <a:br>
              <a:rPr lang="en-US" altLang="zh-CN" sz="2000" b="1" dirty="0" smtClean="0">
                <a:latin typeface="+mn-ea"/>
                <a:ea typeface="+mn-ea"/>
              </a:rPr>
            </a:br>
            <a:r>
              <a:rPr lang="zh-CN" altLang="en-US" sz="2000" b="1" dirty="0" smtClean="0">
                <a:latin typeface="+mn-ea"/>
                <a:ea typeface="+mn-ea"/>
              </a:rPr>
              <a:t>材料</a:t>
            </a:r>
            <a:r>
              <a:rPr lang="zh-CN" altLang="en-US" sz="2000" b="1" dirty="0">
                <a:latin typeface="+mn-ea"/>
                <a:ea typeface="+mn-ea"/>
              </a:rPr>
              <a:t>二　中国民众尚含有无限蓬勃生机</a:t>
            </a:r>
            <a:r>
              <a:rPr lang="en-US" altLang="zh-CN" sz="2000" b="1" dirty="0">
                <a:latin typeface="+mn-ea"/>
                <a:ea typeface="+mn-ea"/>
              </a:rPr>
              <a:t>……</a:t>
            </a:r>
            <a:r>
              <a:rPr lang="zh-CN" altLang="en-US" sz="2000" b="1" dirty="0">
                <a:latin typeface="+mn-ea"/>
                <a:ea typeface="+mn-ea"/>
              </a:rPr>
              <a:t>无论欧美日本各国，皆无此脑力兵力可以统治此天下生灵四分之一也。</a:t>
            </a:r>
            <a:r>
              <a:rPr lang="en-US" altLang="zh-CN" sz="2000" b="1" dirty="0">
                <a:latin typeface="+mn-ea"/>
                <a:ea typeface="+mn-ea"/>
              </a:rPr>
              <a:t>……</a:t>
            </a:r>
            <a:r>
              <a:rPr lang="zh-CN" altLang="en-US" sz="2000" b="1" dirty="0">
                <a:latin typeface="+mn-ea"/>
                <a:ea typeface="+mn-ea"/>
              </a:rPr>
              <a:t>故瓜分一事，实</a:t>
            </a:r>
            <a:r>
              <a:rPr lang="zh-CN" altLang="en-US" sz="2000" b="1" dirty="0" smtClean="0">
                <a:latin typeface="+mn-ea"/>
                <a:ea typeface="+mn-ea"/>
              </a:rPr>
              <a:t>为下策。                     </a:t>
            </a:r>
            <a:r>
              <a:rPr lang="en-US" altLang="zh-CN" sz="2000" b="1" dirty="0" smtClean="0">
                <a:latin typeface="+mn-ea"/>
                <a:ea typeface="+mn-ea"/>
              </a:rPr>
              <a:t>——《</a:t>
            </a:r>
            <a:r>
              <a:rPr lang="zh-CN" altLang="en-US" sz="2000" b="1" dirty="0">
                <a:latin typeface="+mn-ea"/>
                <a:ea typeface="+mn-ea"/>
              </a:rPr>
              <a:t>瓦德西拳乱笔记</a:t>
            </a:r>
            <a:r>
              <a:rPr lang="en-US" altLang="zh-CN" sz="2000" b="1" dirty="0">
                <a:latin typeface="+mn-ea"/>
                <a:ea typeface="+mn-ea"/>
              </a:rPr>
              <a:t>》</a:t>
            </a:r>
          </a:p>
        </p:txBody>
      </p:sp>
      <p:sp>
        <p:nvSpPr>
          <p:cNvPr id="3" name="内容占位符 2"/>
          <p:cNvSpPr>
            <a:spLocks noGrp="1"/>
          </p:cNvSpPr>
          <p:nvPr>
            <p:ph idx="1"/>
          </p:nvPr>
        </p:nvSpPr>
        <p:spPr>
          <a:xfrm>
            <a:off x="129874" y="3573016"/>
            <a:ext cx="8834614" cy="2880320"/>
          </a:xfrm>
        </p:spPr>
        <p:txBody>
          <a:bodyPr>
            <a:normAutofit fontScale="92500" lnSpcReduction="10000"/>
          </a:bodyPr>
          <a:lstStyle/>
          <a:p>
            <a:pPr marL="0" indent="0">
              <a:buNone/>
            </a:pPr>
            <a:r>
              <a:rPr lang="zh-CN" altLang="en-US" b="1" dirty="0" smtClean="0">
                <a:latin typeface="宋体" pitchFamily="2" charset="-122"/>
                <a:ea typeface="宋体" pitchFamily="2" charset="-122"/>
              </a:rPr>
              <a:t>（</a:t>
            </a:r>
            <a:r>
              <a:rPr lang="en-US" altLang="zh-CN" b="1" dirty="0">
                <a:latin typeface="宋体" pitchFamily="2" charset="-122"/>
                <a:ea typeface="宋体" pitchFamily="2" charset="-122"/>
              </a:rPr>
              <a:t>1</a:t>
            </a:r>
            <a:r>
              <a:rPr lang="zh-CN" altLang="en-US" b="1" dirty="0">
                <a:latin typeface="宋体" pitchFamily="2" charset="-122"/>
                <a:ea typeface="宋体" pitchFamily="2" charset="-122"/>
              </a:rPr>
              <a:t>）性质：</a:t>
            </a:r>
            <a:r>
              <a:rPr lang="zh-CN" altLang="en-US" b="1" dirty="0" smtClean="0">
                <a:latin typeface="宋体" pitchFamily="2" charset="-122"/>
                <a:ea typeface="宋体" pitchFamily="2" charset="-122"/>
              </a:rPr>
              <a:t>农民阶级的反帝</a:t>
            </a:r>
            <a:r>
              <a:rPr lang="zh-CN" altLang="en-US" b="1" dirty="0">
                <a:latin typeface="宋体" pitchFamily="2" charset="-122"/>
                <a:ea typeface="宋体" pitchFamily="2" charset="-122"/>
              </a:rPr>
              <a:t>爱国</a:t>
            </a:r>
            <a:r>
              <a:rPr lang="zh-CN" altLang="en-US" b="1" dirty="0" smtClean="0">
                <a:latin typeface="宋体" pitchFamily="2" charset="-122"/>
                <a:ea typeface="宋体" pitchFamily="2" charset="-122"/>
              </a:rPr>
              <a:t>运动；</a:t>
            </a:r>
            <a:endParaRPr lang="zh-CN" altLang="en-US" b="1" dirty="0">
              <a:latin typeface="宋体" pitchFamily="2" charset="-122"/>
              <a:ea typeface="宋体" pitchFamily="2" charset="-122"/>
            </a:endParaRPr>
          </a:p>
          <a:p>
            <a:pPr marL="0" indent="0">
              <a:buNone/>
            </a:pPr>
            <a:r>
              <a:rPr lang="zh-CN" altLang="en-US" b="1" dirty="0">
                <a:latin typeface="宋体" pitchFamily="2" charset="-122"/>
                <a:ea typeface="宋体" pitchFamily="2" charset="-122"/>
              </a:rPr>
              <a:t>（</a:t>
            </a:r>
            <a:r>
              <a:rPr lang="en-US" altLang="zh-CN" b="1" dirty="0">
                <a:latin typeface="宋体" pitchFamily="2" charset="-122"/>
                <a:ea typeface="宋体" pitchFamily="2" charset="-122"/>
              </a:rPr>
              <a:t>2</a:t>
            </a:r>
            <a:r>
              <a:rPr lang="zh-CN" altLang="en-US" b="1" dirty="0" smtClean="0">
                <a:latin typeface="宋体" pitchFamily="2" charset="-122"/>
                <a:ea typeface="宋体" pitchFamily="2" charset="-122"/>
              </a:rPr>
              <a:t>）积极：粉碎</a:t>
            </a:r>
            <a:r>
              <a:rPr lang="zh-CN" altLang="en-US" b="1" dirty="0">
                <a:latin typeface="宋体" pitchFamily="2" charset="-122"/>
                <a:ea typeface="宋体" pitchFamily="2" charset="-122"/>
              </a:rPr>
              <a:t>列强瓜分中国的狂妄计划</a:t>
            </a:r>
            <a:r>
              <a:rPr lang="zh-CN" altLang="en-US" b="1" dirty="0" smtClean="0">
                <a:latin typeface="宋体" pitchFamily="2" charset="-122"/>
                <a:ea typeface="宋体" pitchFamily="2" charset="-122"/>
              </a:rPr>
              <a:t>；沉重</a:t>
            </a:r>
            <a:r>
              <a:rPr lang="zh-CN" altLang="en-US" b="1" dirty="0">
                <a:latin typeface="宋体" pitchFamily="2" charset="-122"/>
                <a:ea typeface="宋体" pitchFamily="2" charset="-122"/>
              </a:rPr>
              <a:t>打击清政府，加速了清王朝的灭亡</a:t>
            </a:r>
            <a:r>
              <a:rPr lang="zh-CN" altLang="en-US" b="1" dirty="0" smtClean="0">
                <a:latin typeface="宋体" pitchFamily="2" charset="-122"/>
                <a:ea typeface="宋体" pitchFamily="2" charset="-122"/>
              </a:rPr>
              <a:t>；推动</a:t>
            </a:r>
            <a:r>
              <a:rPr lang="zh-CN" altLang="en-US" b="1" dirty="0">
                <a:latin typeface="宋体" pitchFamily="2" charset="-122"/>
                <a:ea typeface="宋体" pitchFamily="2" charset="-122"/>
              </a:rPr>
              <a:t>了资产阶级民主革命运动的</a:t>
            </a:r>
            <a:r>
              <a:rPr lang="zh-CN" altLang="en-US" b="1" dirty="0" smtClean="0">
                <a:latin typeface="宋体" pitchFamily="2" charset="-122"/>
                <a:ea typeface="宋体" pitchFamily="2" charset="-122"/>
              </a:rPr>
              <a:t>到来；</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3</a:t>
            </a:r>
            <a:r>
              <a:rPr lang="zh-CN" altLang="en-US" b="1" dirty="0">
                <a:latin typeface="宋体" pitchFamily="2" charset="-122"/>
                <a:ea typeface="宋体" pitchFamily="2" charset="-122"/>
              </a:rPr>
              <a:t>）局限：没有先进阶级的领导，无法阻止</a:t>
            </a:r>
            <a:r>
              <a:rPr lang="zh-CN" altLang="en-US" b="1" dirty="0" smtClean="0">
                <a:latin typeface="宋体" pitchFamily="2" charset="-122"/>
                <a:ea typeface="宋体" pitchFamily="2" charset="-122"/>
              </a:rPr>
              <a:t>中国滑向半殖民地的深渊。</a:t>
            </a:r>
            <a:endParaRPr lang="zh-CN" altLang="en-US" b="1" dirty="0">
              <a:latin typeface="宋体" pitchFamily="2" charset="-122"/>
              <a:ea typeface="宋体" pitchFamily="2" charset="-122"/>
            </a:endParaRPr>
          </a:p>
        </p:txBody>
      </p:sp>
      <p:sp>
        <p:nvSpPr>
          <p:cNvPr id="4" name="TextBox 3"/>
          <p:cNvSpPr txBox="1"/>
          <p:nvPr/>
        </p:nvSpPr>
        <p:spPr>
          <a:xfrm>
            <a:off x="129874" y="116632"/>
            <a:ext cx="2520280" cy="584775"/>
          </a:xfrm>
          <a:prstGeom prst="rect">
            <a:avLst/>
          </a:prstGeom>
          <a:noFill/>
        </p:spPr>
        <p:txBody>
          <a:bodyPr wrap="square" rtlCol="0">
            <a:spAutoFit/>
          </a:bodyPr>
          <a:lstStyle/>
          <a:p>
            <a:r>
              <a:rPr lang="en-US" altLang="zh-CN" sz="3200" b="1" dirty="0" smtClean="0">
                <a:latin typeface="宋体" pitchFamily="2" charset="-122"/>
                <a:ea typeface="宋体" pitchFamily="2" charset="-122"/>
              </a:rPr>
              <a:t>6</a:t>
            </a:r>
            <a:r>
              <a:rPr lang="zh-CN" altLang="en-US" sz="3200" b="1" dirty="0" smtClean="0">
                <a:latin typeface="宋体" pitchFamily="2" charset="-122"/>
                <a:ea typeface="宋体" pitchFamily="2" charset="-122"/>
              </a:rPr>
              <a:t>、评价</a:t>
            </a:r>
            <a:endParaRPr lang="zh-CN" altLang="en-US" sz="3200" b="1" dirty="0">
              <a:latin typeface="宋体" pitchFamily="2" charset="-122"/>
              <a:ea typeface="宋体" pitchFamily="2" charset="-122"/>
            </a:endParaRPr>
          </a:p>
        </p:txBody>
      </p:sp>
    </p:spTree>
    <p:extLst>
      <p:ext uri="{BB962C8B-B14F-4D97-AF65-F5344CB8AC3E}">
        <p14:creationId xmlns:p14="http://schemas.microsoft.com/office/powerpoint/2010/main" val="1064552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116632"/>
            <a:ext cx="8229600" cy="792088"/>
          </a:xfrm>
        </p:spPr>
        <p:txBody>
          <a:bodyPr/>
          <a:lstStyle/>
          <a:p>
            <a:r>
              <a:rPr lang="zh-CN" altLang="en-US" dirty="0"/>
              <a:t>八国联军侵华战争</a:t>
            </a:r>
            <a:endParaRPr lang="zh-CN" altLang="en-US" dirty="0"/>
          </a:p>
        </p:txBody>
      </p:sp>
      <p:sp>
        <p:nvSpPr>
          <p:cNvPr id="3" name="内容占位符 2"/>
          <p:cNvSpPr>
            <a:spLocks noGrp="1"/>
          </p:cNvSpPr>
          <p:nvPr>
            <p:ph idx="1"/>
          </p:nvPr>
        </p:nvSpPr>
        <p:spPr>
          <a:xfrm>
            <a:off x="323528" y="836712"/>
            <a:ext cx="8640960" cy="3168352"/>
          </a:xfrm>
        </p:spPr>
        <p:txBody>
          <a:bodyPr>
            <a:normAutofit/>
          </a:bodyPr>
          <a:lstStyle/>
          <a:p>
            <a:pPr marL="0" indent="0">
              <a:buNone/>
            </a:pPr>
            <a:r>
              <a:rPr lang="en-US" altLang="zh-CN" sz="2800" b="1" dirty="0" smtClean="0">
                <a:latin typeface="宋体" pitchFamily="2" charset="-122"/>
                <a:ea typeface="宋体" pitchFamily="2" charset="-122"/>
              </a:rPr>
              <a:t>1</a:t>
            </a:r>
            <a:r>
              <a:rPr lang="zh-CN" altLang="en-US" sz="2800" b="1" dirty="0">
                <a:latin typeface="宋体" pitchFamily="2" charset="-122"/>
                <a:ea typeface="宋体" pitchFamily="2" charset="-122"/>
              </a:rPr>
              <a:t>．背景</a:t>
            </a:r>
          </a:p>
          <a:p>
            <a:pPr marL="0" indent="0">
              <a:buNone/>
            </a:pP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1</a:t>
            </a:r>
            <a:r>
              <a:rPr lang="zh-CN" altLang="en-US" sz="2800" b="1" dirty="0">
                <a:latin typeface="宋体" pitchFamily="2" charset="-122"/>
                <a:ea typeface="宋体" pitchFamily="2" charset="-122"/>
              </a:rPr>
              <a:t>）根本原因：</a:t>
            </a:r>
            <a:r>
              <a:rPr lang="zh-CN" altLang="en-US" sz="2800" b="1" dirty="0" smtClean="0">
                <a:latin typeface="宋体" pitchFamily="2" charset="-122"/>
                <a:ea typeface="宋体" pitchFamily="2" charset="-122"/>
              </a:rPr>
              <a:t>列强为了维护在华利益，掀起</a:t>
            </a:r>
            <a:r>
              <a:rPr lang="zh-CN" altLang="en-US" sz="2800" b="1" dirty="0">
                <a:latin typeface="宋体" pitchFamily="2" charset="-122"/>
                <a:ea typeface="宋体" pitchFamily="2" charset="-122"/>
              </a:rPr>
              <a:t>瓜分中国的</a:t>
            </a:r>
            <a:r>
              <a:rPr lang="zh-CN" altLang="en-US" sz="2800" b="1" dirty="0" smtClean="0">
                <a:latin typeface="宋体" pitchFamily="2" charset="-122"/>
                <a:ea typeface="宋体" pitchFamily="2" charset="-122"/>
              </a:rPr>
              <a:t>狂潮；</a:t>
            </a:r>
            <a:endParaRPr lang="zh-CN" altLang="en-US" sz="2800" b="1" dirty="0">
              <a:latin typeface="宋体" pitchFamily="2" charset="-122"/>
              <a:ea typeface="宋体" pitchFamily="2" charset="-122"/>
            </a:endParaRPr>
          </a:p>
          <a:p>
            <a:pPr marL="0" indent="0">
              <a:buNone/>
            </a:pP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2</a:t>
            </a:r>
            <a:r>
              <a:rPr lang="zh-CN" altLang="en-US" sz="2800" b="1" dirty="0">
                <a:latin typeface="宋体" pitchFamily="2" charset="-122"/>
                <a:ea typeface="宋体" pitchFamily="2" charset="-122"/>
              </a:rPr>
              <a:t>）直接原因</a:t>
            </a:r>
            <a:r>
              <a:rPr lang="zh-CN" altLang="en-US" sz="2800" b="1" dirty="0" smtClean="0">
                <a:latin typeface="宋体" pitchFamily="2" charset="-122"/>
                <a:ea typeface="宋体" pitchFamily="2" charset="-122"/>
              </a:rPr>
              <a:t>：义和团运动。</a:t>
            </a:r>
            <a:endParaRPr lang="en-US" altLang="zh-CN" sz="2800" b="1" dirty="0" smtClean="0">
              <a:latin typeface="宋体" pitchFamily="2" charset="-122"/>
              <a:ea typeface="宋体" pitchFamily="2" charset="-122"/>
            </a:endParaRPr>
          </a:p>
          <a:p>
            <a:pPr marL="0" indent="0">
              <a:buNone/>
            </a:pPr>
            <a:r>
              <a:rPr lang="en-US" altLang="zh-CN" sz="2800" b="1" dirty="0" smtClean="0">
                <a:latin typeface="宋体" pitchFamily="2" charset="-122"/>
                <a:ea typeface="宋体" pitchFamily="2" charset="-122"/>
              </a:rPr>
              <a:t>2</a:t>
            </a:r>
            <a:r>
              <a:rPr lang="zh-CN" altLang="en-US" sz="2800" b="1" dirty="0">
                <a:latin typeface="宋体" pitchFamily="2" charset="-122"/>
                <a:ea typeface="宋体" pitchFamily="2" charset="-122"/>
              </a:rPr>
              <a:t>．目的：镇压义和团运动，瓜分中国。</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6680" y="3794820"/>
            <a:ext cx="4310063"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图片 8397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885" y="3675989"/>
            <a:ext cx="3203493" cy="2829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83972"/>
          <p:cNvSpPr txBox="1">
            <a:spLocks noChangeArrowheads="1"/>
          </p:cNvSpPr>
          <p:nvPr/>
        </p:nvSpPr>
        <p:spPr bwMode="auto">
          <a:xfrm>
            <a:off x="511885" y="3675989"/>
            <a:ext cx="320349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zh-CN" altLang="en-US" sz="2000" b="1" i="0" u="none" strike="noStrike" kern="0" cap="none" spc="0" normalizeH="0" baseline="0" noProof="0" dirty="0" smtClean="0">
                <a:ln>
                  <a:noFill/>
                </a:ln>
                <a:solidFill>
                  <a:srgbClr val="000000"/>
                </a:solidFill>
                <a:effectLst/>
                <a:uLnTx/>
                <a:uFillTx/>
                <a:latin typeface="Arial" pitchFamily="34" charset="0"/>
                <a:ea typeface="宋体" pitchFamily="2" charset="-122"/>
              </a:rPr>
              <a:t>天津，被炸死的中国人</a:t>
            </a:r>
          </a:p>
        </p:txBody>
      </p:sp>
    </p:spTree>
    <p:extLst>
      <p:ext uri="{BB962C8B-B14F-4D97-AF65-F5344CB8AC3E}">
        <p14:creationId xmlns:p14="http://schemas.microsoft.com/office/powerpoint/2010/main" val="831799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3">
                                            <p:txEl>
                                              <p:pRg st="0" end="0"/>
                                            </p:txEl>
                                          </p:spTgt>
                                        </p:tgtEl>
                                      </p:cBhvr>
                                    </p:animEffect>
                                    <p:animScale>
                                      <p:cBhvr>
                                        <p:cTn id="12" dur="250" autoRev="1" fill="hold"/>
                                        <p:tgtEl>
                                          <p:spTgt spid="3">
                                            <p:txEl>
                                              <p:pRg st="0" end="0"/>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3">
                                            <p:txEl>
                                              <p:pRg st="1" end="1"/>
                                            </p:txEl>
                                          </p:spTgt>
                                        </p:tgtEl>
                                      </p:cBhvr>
                                    </p:animEffect>
                                    <p:animScale>
                                      <p:cBhvr>
                                        <p:cTn id="17" dur="250" autoRev="1" fill="hold"/>
                                        <p:tgtEl>
                                          <p:spTgt spid="3">
                                            <p:txEl>
                                              <p:pRg st="1" end="1"/>
                                            </p:txEl>
                                          </p:spTgt>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0" nodeType="clickEffect">
                                  <p:stCondLst>
                                    <p:cond delay="0"/>
                                  </p:stCondLst>
                                  <p:childTnLst>
                                    <p:animEffect transition="out" filter="fade">
                                      <p:cBhvr>
                                        <p:cTn id="21" dur="500" tmFilter="0, 0; .2, .5; .8, .5; 1, 0"/>
                                        <p:tgtEl>
                                          <p:spTgt spid="3">
                                            <p:txEl>
                                              <p:pRg st="2" end="2"/>
                                            </p:txEl>
                                          </p:spTgt>
                                        </p:tgtEl>
                                      </p:cBhvr>
                                    </p:animEffect>
                                    <p:animScale>
                                      <p:cBhvr>
                                        <p:cTn id="22" dur="250" autoRev="1" fill="hold"/>
                                        <p:tgtEl>
                                          <p:spTgt spid="3">
                                            <p:txEl>
                                              <p:pRg st="2" end="2"/>
                                            </p:txEl>
                                          </p:spTgt>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grpId="0" nodeType="clickEffect">
                                  <p:stCondLst>
                                    <p:cond delay="0"/>
                                  </p:stCondLst>
                                  <p:childTnLst>
                                    <p:animEffect transition="out" filter="fade">
                                      <p:cBhvr>
                                        <p:cTn id="26" dur="500" tmFilter="0, 0; .2, .5; .8, .5; 1, 0"/>
                                        <p:tgtEl>
                                          <p:spTgt spid="3">
                                            <p:txEl>
                                              <p:pRg st="3" end="3"/>
                                            </p:txEl>
                                          </p:spTgt>
                                        </p:tgtEl>
                                      </p:cBhvr>
                                    </p:animEffect>
                                    <p:animScale>
                                      <p:cBhvr>
                                        <p:cTn id="27" dur="250" autoRev="1" fill="hold"/>
                                        <p:tgtEl>
                                          <p:spTgt spid="3">
                                            <p:txEl>
                                              <p:pRg st="3" end="3"/>
                                            </p:txEl>
                                          </p:spTgt>
                                        </p:tgtEl>
                                      </p:cBhvr>
                                      <p:by x="105000" y="105000"/>
                                    </p:animScale>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2000"/>
                                        <p:tgtEl>
                                          <p:spTgt spid="6"/>
                                        </p:tgtEl>
                                      </p:cBhvr>
                                    </p:animEffect>
                                    <p:anim calcmode="lin" valueType="num">
                                      <p:cBhvr>
                                        <p:cTn id="33" dur="2000" fill="hold"/>
                                        <p:tgtEl>
                                          <p:spTgt spid="6"/>
                                        </p:tgtEl>
                                        <p:attrNameLst>
                                          <p:attrName>ppt_w</p:attrName>
                                        </p:attrNameLst>
                                      </p:cBhvr>
                                      <p:tavLst>
                                        <p:tav tm="0" fmla="#ppt_w*sin(2.5*pi*$)">
                                          <p:val>
                                            <p:fltVal val="0"/>
                                          </p:val>
                                        </p:tav>
                                        <p:tav tm="100000">
                                          <p:val>
                                            <p:fltVal val="1"/>
                                          </p:val>
                                        </p:tav>
                                      </p:tavLst>
                                    </p:anim>
                                    <p:anim calcmode="lin" valueType="num">
                                      <p:cBhvr>
                                        <p:cTn id="34" dur="2000" fill="hold"/>
                                        <p:tgtEl>
                                          <p:spTgt spid="6"/>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2000"/>
                                        <p:tgtEl>
                                          <p:spTgt spid="7"/>
                                        </p:tgtEl>
                                      </p:cBhvr>
                                    </p:animEffect>
                                    <p:anim calcmode="lin" valueType="num">
                                      <p:cBhvr>
                                        <p:cTn id="38" dur="2000" fill="hold"/>
                                        <p:tgtEl>
                                          <p:spTgt spid="7"/>
                                        </p:tgtEl>
                                        <p:attrNameLst>
                                          <p:attrName>ppt_w</p:attrName>
                                        </p:attrNameLst>
                                      </p:cBhvr>
                                      <p:tavLst>
                                        <p:tav tm="0" fmla="#ppt_w*sin(2.5*pi*$)">
                                          <p:val>
                                            <p:fltVal val="0"/>
                                          </p:val>
                                        </p:tav>
                                        <p:tav tm="100000">
                                          <p:val>
                                            <p:fltVal val="1"/>
                                          </p:val>
                                        </p:tav>
                                      </p:tavLst>
                                    </p:anim>
                                    <p:anim calcmode="lin" valueType="num">
                                      <p:cBhvr>
                                        <p:cTn id="3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3074"/>
                                        </p:tgtEl>
                                        <p:attrNameLst>
                                          <p:attrName>style.visibility</p:attrName>
                                        </p:attrNameLst>
                                      </p:cBhvr>
                                      <p:to>
                                        <p:strVal val="visible"/>
                                      </p:to>
                                    </p:set>
                                    <p:anim calcmode="lin" valueType="num">
                                      <p:cBhvr>
                                        <p:cTn id="44" dur="500" fill="hold"/>
                                        <p:tgtEl>
                                          <p:spTgt spid="3074"/>
                                        </p:tgtEl>
                                        <p:attrNameLst>
                                          <p:attrName>ppt_w</p:attrName>
                                        </p:attrNameLst>
                                      </p:cBhvr>
                                      <p:tavLst>
                                        <p:tav tm="0">
                                          <p:val>
                                            <p:fltVal val="0"/>
                                          </p:val>
                                        </p:tav>
                                        <p:tav tm="100000">
                                          <p:val>
                                            <p:strVal val="#ppt_w"/>
                                          </p:val>
                                        </p:tav>
                                      </p:tavLst>
                                    </p:anim>
                                    <p:anim calcmode="lin" valueType="num">
                                      <p:cBhvr>
                                        <p:cTn id="45" dur="500" fill="hold"/>
                                        <p:tgtEl>
                                          <p:spTgt spid="3074"/>
                                        </p:tgtEl>
                                        <p:attrNameLst>
                                          <p:attrName>ppt_h</p:attrName>
                                        </p:attrNameLst>
                                      </p:cBhvr>
                                      <p:tavLst>
                                        <p:tav tm="0">
                                          <p:val>
                                            <p:fltVal val="0"/>
                                          </p:val>
                                        </p:tav>
                                        <p:tav tm="100000">
                                          <p:val>
                                            <p:strVal val="#ppt_h"/>
                                          </p:val>
                                        </p:tav>
                                      </p:tavLst>
                                    </p:anim>
                                    <p:animEffect transition="in" filter="fade">
                                      <p:cBhvr>
                                        <p:cTn id="46"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4" name="图片 307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08" y="52096"/>
            <a:ext cx="9036496" cy="6771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1098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8800" y="116632"/>
            <a:ext cx="2267744" cy="620688"/>
          </a:xfrm>
        </p:spPr>
        <p:txBody>
          <a:bodyPr>
            <a:normAutofit/>
          </a:bodyPr>
          <a:lstStyle/>
          <a:p>
            <a:r>
              <a:rPr lang="en-US" altLang="zh-CN" sz="3200" b="1" dirty="0">
                <a:latin typeface="宋体" pitchFamily="2" charset="-122"/>
                <a:ea typeface="宋体" pitchFamily="2" charset="-122"/>
              </a:rPr>
              <a:t>3</a:t>
            </a:r>
            <a:r>
              <a:rPr lang="zh-CN" altLang="en-US" sz="3200" b="1" dirty="0">
                <a:latin typeface="宋体" pitchFamily="2" charset="-122"/>
                <a:ea typeface="宋体" pitchFamily="2" charset="-122"/>
              </a:rPr>
              <a:t>．</a:t>
            </a:r>
            <a:r>
              <a:rPr lang="zh-CN" altLang="en-US" sz="3200" b="1" dirty="0" smtClean="0">
                <a:latin typeface="宋体" pitchFamily="2" charset="-122"/>
                <a:ea typeface="宋体" pitchFamily="2" charset="-122"/>
              </a:rPr>
              <a:t>过程</a:t>
            </a:r>
            <a:endParaRPr lang="zh-CN" altLang="en-US" sz="3200" b="1" dirty="0">
              <a:latin typeface="宋体" pitchFamily="2" charset="-122"/>
              <a:ea typeface="宋体" pitchFamily="2" charset="-122"/>
            </a:endParaRPr>
          </a:p>
        </p:txBody>
      </p:sp>
      <p:sp>
        <p:nvSpPr>
          <p:cNvPr id="3" name="内容占位符 2"/>
          <p:cNvSpPr>
            <a:spLocks noGrp="1"/>
          </p:cNvSpPr>
          <p:nvPr>
            <p:ph idx="1"/>
          </p:nvPr>
        </p:nvSpPr>
        <p:spPr>
          <a:xfrm>
            <a:off x="215516" y="908720"/>
            <a:ext cx="8856984" cy="2592287"/>
          </a:xfrm>
        </p:spPr>
        <p:txBody>
          <a:bodyPr>
            <a:noAutofit/>
          </a:bodyPr>
          <a:lstStyle/>
          <a:p>
            <a:pPr marL="0" indent="0">
              <a:buNone/>
            </a:pPr>
            <a:r>
              <a:rPr lang="zh-CN" altLang="en-US" sz="2400" b="1" dirty="0" smtClean="0">
                <a:latin typeface="宋体" pitchFamily="2" charset="-122"/>
                <a:ea typeface="宋体" pitchFamily="2" charset="-122"/>
              </a:rPr>
              <a:t>（</a:t>
            </a:r>
            <a:r>
              <a:rPr lang="en-US" altLang="zh-CN" sz="2400" b="1" dirty="0">
                <a:latin typeface="宋体" pitchFamily="2" charset="-122"/>
                <a:ea typeface="宋体" pitchFamily="2" charset="-122"/>
              </a:rPr>
              <a:t>1</a:t>
            </a:r>
            <a:r>
              <a:rPr lang="zh-CN" altLang="en-US" sz="2400" b="1" dirty="0">
                <a:latin typeface="宋体" pitchFamily="2" charset="-122"/>
                <a:ea typeface="宋体" pitchFamily="2" charset="-122"/>
              </a:rPr>
              <a:t>）爆发：</a:t>
            </a:r>
            <a:r>
              <a:rPr lang="en-US" altLang="zh-CN" sz="2400" b="1" dirty="0">
                <a:latin typeface="宋体" pitchFamily="2" charset="-122"/>
                <a:ea typeface="宋体" pitchFamily="2" charset="-122"/>
              </a:rPr>
              <a:t>1900</a:t>
            </a:r>
            <a:r>
              <a:rPr lang="zh-CN" altLang="en-US" sz="2400" b="1" dirty="0">
                <a:latin typeface="宋体" pitchFamily="2" charset="-122"/>
                <a:ea typeface="宋体" pitchFamily="2" charset="-122"/>
              </a:rPr>
              <a:t>年</a:t>
            </a:r>
            <a:r>
              <a:rPr lang="en-US" altLang="zh-CN" sz="2400" b="1" dirty="0">
                <a:latin typeface="宋体" pitchFamily="2" charset="-122"/>
                <a:ea typeface="宋体" pitchFamily="2" charset="-122"/>
              </a:rPr>
              <a:t>6</a:t>
            </a:r>
            <a:r>
              <a:rPr lang="zh-CN" altLang="en-US" sz="2400" b="1" dirty="0">
                <a:latin typeface="宋体" pitchFamily="2" charset="-122"/>
                <a:ea typeface="宋体" pitchFamily="2" charset="-122"/>
              </a:rPr>
              <a:t>月，英、美</a:t>
            </a:r>
            <a:r>
              <a:rPr lang="zh-CN" altLang="en-US" sz="2400" b="1" dirty="0" smtClean="0">
                <a:latin typeface="宋体" pitchFamily="2" charset="-122"/>
                <a:ea typeface="宋体" pitchFamily="2" charset="-122"/>
              </a:rPr>
              <a:t>等国</a:t>
            </a:r>
            <a:r>
              <a:rPr lang="zh-CN" altLang="en-US" sz="2400" b="1" dirty="0">
                <a:latin typeface="宋体" pitchFamily="2" charset="-122"/>
                <a:ea typeface="宋体" pitchFamily="2" charset="-122"/>
              </a:rPr>
              <a:t>，借口镇压义和团，联合发动</a:t>
            </a:r>
            <a:r>
              <a:rPr lang="zh-CN" altLang="en-US" sz="2400" b="1" dirty="0" smtClean="0">
                <a:latin typeface="宋体" pitchFamily="2" charset="-122"/>
                <a:ea typeface="宋体" pitchFamily="2" charset="-122"/>
              </a:rPr>
              <a:t>侵华战争；</a:t>
            </a:r>
            <a:endParaRPr lang="zh-CN" altLang="en-US" sz="2400" b="1" dirty="0">
              <a:latin typeface="宋体" pitchFamily="2" charset="-122"/>
              <a:ea typeface="宋体" pitchFamily="2" charset="-122"/>
            </a:endParaRPr>
          </a:p>
          <a:p>
            <a:pPr marL="0" indent="0">
              <a:buNone/>
            </a:pPr>
            <a:r>
              <a:rPr lang="zh-CN" altLang="en-US" sz="2400" b="1" dirty="0">
                <a:latin typeface="宋体" pitchFamily="2" charset="-122"/>
                <a:ea typeface="宋体" pitchFamily="2" charset="-122"/>
              </a:rPr>
              <a:t>（</a:t>
            </a:r>
            <a:r>
              <a:rPr lang="en-US" altLang="zh-CN" sz="2400" b="1" dirty="0">
                <a:latin typeface="宋体" pitchFamily="2" charset="-122"/>
                <a:ea typeface="宋体" pitchFamily="2" charset="-122"/>
              </a:rPr>
              <a:t>2</a:t>
            </a:r>
            <a:r>
              <a:rPr lang="zh-CN" altLang="en-US" sz="2400" b="1" dirty="0" smtClean="0">
                <a:latin typeface="宋体" pitchFamily="2" charset="-122"/>
                <a:ea typeface="宋体" pitchFamily="2" charset="-122"/>
              </a:rPr>
              <a:t>）联军</a:t>
            </a:r>
            <a:r>
              <a:rPr lang="zh-CN" altLang="en-US" sz="2400" b="1" dirty="0">
                <a:latin typeface="宋体" pitchFamily="2" charset="-122"/>
                <a:ea typeface="宋体" pitchFamily="2" charset="-122"/>
              </a:rPr>
              <a:t>在廊坊、天津遭到义和团和清军爱国官兵的英勇</a:t>
            </a:r>
            <a:r>
              <a:rPr lang="zh-CN" altLang="en-US" sz="2400" b="1" dirty="0" smtClean="0">
                <a:latin typeface="宋体" pitchFamily="2" charset="-122"/>
                <a:ea typeface="宋体" pitchFamily="2" charset="-122"/>
              </a:rPr>
              <a:t>打击；</a:t>
            </a:r>
            <a:endParaRPr lang="zh-CN" altLang="en-US" sz="2400" b="1" dirty="0">
              <a:latin typeface="宋体" pitchFamily="2" charset="-122"/>
              <a:ea typeface="宋体" pitchFamily="2" charset="-122"/>
            </a:endParaRPr>
          </a:p>
          <a:p>
            <a:pPr marL="0" indent="0">
              <a:buNone/>
            </a:pPr>
            <a:r>
              <a:rPr lang="zh-CN" altLang="en-US" sz="2400" b="1" dirty="0">
                <a:latin typeface="宋体" pitchFamily="2" charset="-122"/>
                <a:ea typeface="宋体" pitchFamily="2" charset="-122"/>
              </a:rPr>
              <a:t>（</a:t>
            </a:r>
            <a:r>
              <a:rPr lang="en-US" altLang="zh-CN" sz="2400" b="1" dirty="0">
                <a:latin typeface="宋体" pitchFamily="2" charset="-122"/>
                <a:ea typeface="宋体" pitchFamily="2" charset="-122"/>
              </a:rPr>
              <a:t>3</a:t>
            </a:r>
            <a:r>
              <a:rPr lang="zh-CN" altLang="en-US" sz="2400" b="1" dirty="0">
                <a:latin typeface="宋体" pitchFamily="2" charset="-122"/>
                <a:ea typeface="宋体" pitchFamily="2" charset="-122"/>
              </a:rPr>
              <a:t>）</a:t>
            </a:r>
            <a:r>
              <a:rPr lang="en-US" altLang="zh-CN" sz="2400" b="1" dirty="0">
                <a:latin typeface="宋体" pitchFamily="2" charset="-122"/>
                <a:ea typeface="宋体" pitchFamily="2" charset="-122"/>
              </a:rPr>
              <a:t>7</a:t>
            </a:r>
            <a:r>
              <a:rPr lang="zh-CN" altLang="en-US" sz="2400" b="1" dirty="0">
                <a:latin typeface="宋体" pitchFamily="2" charset="-122"/>
                <a:ea typeface="宋体" pitchFamily="2" charset="-122"/>
              </a:rPr>
              <a:t>、</a:t>
            </a:r>
            <a:r>
              <a:rPr lang="en-US" altLang="zh-CN" sz="2400" b="1" dirty="0">
                <a:latin typeface="宋体" pitchFamily="2" charset="-122"/>
                <a:ea typeface="宋体" pitchFamily="2" charset="-122"/>
              </a:rPr>
              <a:t>8</a:t>
            </a:r>
            <a:r>
              <a:rPr lang="zh-CN" altLang="en-US" sz="2400" b="1" dirty="0" smtClean="0">
                <a:latin typeface="宋体" pitchFamily="2" charset="-122"/>
                <a:ea typeface="宋体" pitchFamily="2" charset="-122"/>
              </a:rPr>
              <a:t>月相继</a:t>
            </a:r>
            <a:r>
              <a:rPr lang="zh-CN" altLang="en-US" sz="2400" b="1" dirty="0">
                <a:latin typeface="宋体" pitchFamily="2" charset="-122"/>
                <a:ea typeface="宋体" pitchFamily="2" charset="-122"/>
              </a:rPr>
              <a:t>占领天津、北京</a:t>
            </a:r>
            <a:r>
              <a:rPr lang="zh-CN" altLang="en-US" sz="2400" b="1" dirty="0" smtClean="0">
                <a:latin typeface="宋体" pitchFamily="2" charset="-122"/>
                <a:ea typeface="宋体" pitchFamily="2" charset="-122"/>
              </a:rPr>
              <a:t>，并将</a:t>
            </a:r>
            <a:r>
              <a:rPr lang="zh-CN" altLang="en-US" sz="2400" b="1" dirty="0">
                <a:latin typeface="宋体" pitchFamily="2" charset="-122"/>
                <a:ea typeface="宋体" pitchFamily="2" charset="-122"/>
              </a:rPr>
              <a:t>司令部设在紫禁城</a:t>
            </a:r>
            <a:r>
              <a:rPr lang="zh-CN" altLang="en-US" sz="2400" b="1" dirty="0" smtClean="0">
                <a:latin typeface="宋体" pitchFamily="2" charset="-122"/>
                <a:ea typeface="宋体" pitchFamily="2" charset="-122"/>
              </a:rPr>
              <a:t>内；</a:t>
            </a:r>
            <a:endParaRPr lang="zh-CN" altLang="en-US" sz="2400" b="1" dirty="0">
              <a:latin typeface="宋体" pitchFamily="2" charset="-122"/>
              <a:ea typeface="宋体" pitchFamily="2" charset="-122"/>
            </a:endParaRPr>
          </a:p>
          <a:p>
            <a:pPr marL="0" indent="0">
              <a:buNone/>
            </a:pPr>
            <a:r>
              <a:rPr lang="zh-CN" altLang="en-US" sz="2400" b="1" dirty="0">
                <a:latin typeface="宋体" pitchFamily="2" charset="-122"/>
                <a:ea typeface="宋体" pitchFamily="2" charset="-122"/>
              </a:rPr>
              <a:t>（</a:t>
            </a:r>
            <a:r>
              <a:rPr lang="en-US" altLang="zh-CN" sz="2400" b="1" dirty="0">
                <a:latin typeface="宋体" pitchFamily="2" charset="-122"/>
                <a:ea typeface="宋体" pitchFamily="2" charset="-122"/>
              </a:rPr>
              <a:t>4</a:t>
            </a:r>
            <a:r>
              <a:rPr lang="zh-CN" altLang="en-US" sz="2400" b="1" dirty="0">
                <a:latin typeface="宋体" pitchFamily="2" charset="-122"/>
                <a:ea typeface="宋体" pitchFamily="2" charset="-122"/>
              </a:rPr>
              <a:t>）慈禧太后携光绪</a:t>
            </a:r>
            <a:r>
              <a:rPr lang="zh-CN" altLang="en-US" sz="2400" b="1" dirty="0" smtClean="0">
                <a:latin typeface="宋体" pitchFamily="2" charset="-122"/>
                <a:ea typeface="宋体" pitchFamily="2" charset="-122"/>
              </a:rPr>
              <a:t>帝出逃</a:t>
            </a:r>
            <a:r>
              <a:rPr lang="zh-CN" altLang="en-US" sz="2400" b="1" dirty="0">
                <a:latin typeface="宋体" pitchFamily="2" charset="-122"/>
                <a:ea typeface="宋体" pitchFamily="2" charset="-122"/>
              </a:rPr>
              <a:t>，</a:t>
            </a:r>
            <a:r>
              <a:rPr lang="zh-CN" altLang="en-US" sz="2400" b="1" dirty="0" smtClean="0">
                <a:latin typeface="宋体" pitchFamily="2" charset="-122"/>
                <a:ea typeface="宋体" pitchFamily="2" charset="-122"/>
              </a:rPr>
              <a:t>下令清军镇压</a:t>
            </a:r>
            <a:r>
              <a:rPr lang="zh-CN" altLang="en-US" sz="2400" b="1" dirty="0">
                <a:latin typeface="宋体" pitchFamily="2" charset="-122"/>
                <a:ea typeface="宋体" pitchFamily="2" charset="-122"/>
              </a:rPr>
              <a:t>义和团，并与侵略者“议和”</a:t>
            </a:r>
            <a:r>
              <a:rPr lang="zh-CN" altLang="en-US" sz="2400" b="1" dirty="0" smtClean="0">
                <a:latin typeface="宋体" pitchFamily="2" charset="-122"/>
                <a:ea typeface="宋体" pitchFamily="2" charset="-122"/>
              </a:rPr>
              <a:t>。</a:t>
            </a:r>
            <a:endParaRPr lang="zh-CN" altLang="en-US" sz="2400" b="1" dirty="0">
              <a:latin typeface="宋体" pitchFamily="2" charset="-122"/>
              <a:ea typeface="宋体" pitchFamily="2" charset="-122"/>
            </a:endParaRPr>
          </a:p>
        </p:txBody>
      </p:sp>
      <p:pic>
        <p:nvPicPr>
          <p:cNvPr id="4" name="Picture 2" descr="八国联军进入大清门"/>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912090"/>
            <a:ext cx="3658757" cy="2897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descr="八国联军在紫禁城的乾清宫"/>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3912090"/>
            <a:ext cx="4032448" cy="2897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38203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heel(1)">
                                      <p:cBhvr>
                                        <p:cTn id="17" dur="2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wheel(1)">
                                      <p:cBhvr>
                                        <p:cTn id="22" dur="20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wheel(1)">
                                      <p:cBhvr>
                                        <p:cTn id="27" dur="20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wheel(1)">
                                      <p:cBhvr>
                                        <p:cTn id="32" dur="2000"/>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wheel(1)">
                                      <p:cBhvr>
                                        <p:cTn id="3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188640"/>
            <a:ext cx="8784976" cy="1143000"/>
          </a:xfrm>
        </p:spPr>
        <p:txBody>
          <a:bodyPr>
            <a:normAutofit fontScale="90000"/>
          </a:bodyPr>
          <a:lstStyle/>
          <a:p>
            <a:pPr algn="l"/>
            <a:r>
              <a:rPr lang="en-US" altLang="zh-CN" sz="3200" b="1" dirty="0">
                <a:latin typeface="宋体" pitchFamily="2" charset="-122"/>
                <a:ea typeface="宋体" pitchFamily="2" charset="-122"/>
              </a:rPr>
              <a:t>4</a:t>
            </a:r>
            <a:r>
              <a:rPr lang="zh-CN" altLang="en-US" sz="3200" b="1" dirty="0">
                <a:latin typeface="宋体" pitchFamily="2" charset="-122"/>
                <a:ea typeface="宋体" pitchFamily="2" charset="-122"/>
              </a:rPr>
              <a:t>．结果</a:t>
            </a:r>
            <a:r>
              <a:rPr lang="zh-CN" altLang="en-US" sz="3200" b="1" dirty="0" smtClean="0">
                <a:latin typeface="宋体" pitchFamily="2" charset="-122"/>
                <a:ea typeface="宋体" pitchFamily="2" charset="-122"/>
              </a:rPr>
              <a:t>：</a:t>
            </a:r>
            <a:r>
              <a:rPr lang="en-US" altLang="zh-CN" sz="3200" b="1" dirty="0" smtClean="0">
                <a:latin typeface="宋体" pitchFamily="2" charset="-122"/>
                <a:ea typeface="宋体" pitchFamily="2" charset="-122"/>
              </a:rPr>
              <a:t/>
            </a:r>
            <a:br>
              <a:rPr lang="en-US" altLang="zh-CN" sz="3200" b="1" dirty="0" smtClean="0">
                <a:latin typeface="宋体" pitchFamily="2" charset="-122"/>
                <a:ea typeface="宋体" pitchFamily="2" charset="-122"/>
              </a:rPr>
            </a:br>
            <a:r>
              <a:rPr lang="en-US" altLang="zh-CN" sz="3200" b="1" dirty="0" smtClean="0">
                <a:latin typeface="宋体" pitchFamily="2" charset="-122"/>
                <a:ea typeface="宋体" pitchFamily="2" charset="-122"/>
              </a:rPr>
              <a:t>1901</a:t>
            </a:r>
            <a:r>
              <a:rPr lang="zh-CN" altLang="en-US" sz="3200" b="1" dirty="0">
                <a:latin typeface="宋体" pitchFamily="2" charset="-122"/>
                <a:ea typeface="宋体" pitchFamily="2" charset="-122"/>
              </a:rPr>
              <a:t>年</a:t>
            </a:r>
            <a:r>
              <a:rPr lang="en-US" altLang="zh-CN" sz="3200" b="1" dirty="0">
                <a:latin typeface="宋体" pitchFamily="2" charset="-122"/>
                <a:ea typeface="宋体" pitchFamily="2" charset="-122"/>
              </a:rPr>
              <a:t>9</a:t>
            </a:r>
            <a:r>
              <a:rPr lang="zh-CN" altLang="en-US" sz="3200" b="1" dirty="0">
                <a:latin typeface="宋体" pitchFamily="2" charset="-122"/>
                <a:ea typeface="宋体" pitchFamily="2" charset="-122"/>
              </a:rPr>
              <a:t>月，清政府与</a:t>
            </a:r>
            <a:r>
              <a:rPr lang="en-US" altLang="zh-CN" sz="3200" b="1" dirty="0">
                <a:latin typeface="宋体" pitchFamily="2" charset="-122"/>
                <a:ea typeface="宋体" pitchFamily="2" charset="-122"/>
              </a:rPr>
              <a:t>11</a:t>
            </a:r>
            <a:r>
              <a:rPr lang="zh-CN" altLang="en-US" sz="3200" b="1" dirty="0">
                <a:latin typeface="宋体" pitchFamily="2" charset="-122"/>
                <a:ea typeface="宋体" pitchFamily="2" charset="-122"/>
              </a:rPr>
              <a:t>国侵略者签订</a:t>
            </a:r>
            <a:r>
              <a:rPr lang="en-US" altLang="zh-CN" sz="3200" b="1" dirty="0">
                <a:latin typeface="宋体" pitchFamily="2" charset="-122"/>
                <a:ea typeface="宋体" pitchFamily="2" charset="-122"/>
              </a:rPr>
              <a:t>《</a:t>
            </a:r>
            <a:r>
              <a:rPr lang="zh-CN" altLang="en-US" sz="3200" b="1" dirty="0">
                <a:latin typeface="宋体" pitchFamily="2" charset="-122"/>
                <a:ea typeface="宋体" pitchFamily="2" charset="-122"/>
              </a:rPr>
              <a:t>辛丑条约</a:t>
            </a:r>
            <a:r>
              <a:rPr lang="en-US" altLang="zh-CN" sz="3200" b="1" dirty="0">
                <a:latin typeface="宋体" pitchFamily="2" charset="-122"/>
                <a:ea typeface="宋体" pitchFamily="2" charset="-122"/>
              </a:rPr>
              <a:t>》</a:t>
            </a:r>
            <a:r>
              <a:rPr lang="zh-CN" altLang="en-US" sz="3200" b="1" dirty="0" smtClean="0">
                <a:latin typeface="宋体" pitchFamily="2" charset="-122"/>
                <a:ea typeface="宋体" pitchFamily="2" charset="-122"/>
              </a:rPr>
              <a:t>。</a:t>
            </a:r>
            <a:endParaRPr lang="zh-CN" altLang="en-US" sz="3200" b="1" dirty="0">
              <a:latin typeface="宋体" pitchFamily="2" charset="-122"/>
              <a:ea typeface="宋体" pitchFamily="2" charset="-122"/>
            </a:endParaRPr>
          </a:p>
        </p:txBody>
      </p:sp>
      <p:sp>
        <p:nvSpPr>
          <p:cNvPr id="3" name="内容占位符 2"/>
          <p:cNvSpPr>
            <a:spLocks noGrp="1"/>
          </p:cNvSpPr>
          <p:nvPr>
            <p:ph idx="1"/>
          </p:nvPr>
        </p:nvSpPr>
        <p:spPr>
          <a:xfrm>
            <a:off x="179512" y="5157192"/>
            <a:ext cx="8568952" cy="1440160"/>
          </a:xfrm>
          <a:solidFill>
            <a:schemeClr val="bg2">
              <a:lumMod val="75000"/>
            </a:schemeClr>
          </a:solidFill>
        </p:spPr>
        <p:txBody>
          <a:bodyPr>
            <a:noAutofit/>
          </a:bodyPr>
          <a:lstStyle/>
          <a:p>
            <a:pPr marL="0" indent="0" algn="ctr">
              <a:buNone/>
            </a:pPr>
            <a:r>
              <a:rPr lang="en-US" altLang="zh-CN" sz="2000" b="1" dirty="0">
                <a:latin typeface="+mn-ea"/>
              </a:rPr>
              <a:t>《</a:t>
            </a:r>
            <a:r>
              <a:rPr lang="zh-CN" altLang="en-US" sz="2000" b="1" dirty="0">
                <a:latin typeface="+mn-ea"/>
              </a:rPr>
              <a:t>辛丑条约</a:t>
            </a:r>
            <a:r>
              <a:rPr lang="en-US" altLang="zh-CN" sz="2000" b="1" dirty="0">
                <a:latin typeface="+mn-ea"/>
              </a:rPr>
              <a:t>》</a:t>
            </a:r>
            <a:r>
              <a:rPr lang="zh-CN" altLang="en-US" sz="2000" b="1" dirty="0">
                <a:latin typeface="+mn-ea"/>
              </a:rPr>
              <a:t>签订图</a:t>
            </a:r>
          </a:p>
          <a:p>
            <a:pPr marL="0" indent="0">
              <a:buNone/>
            </a:pPr>
            <a:r>
              <a:rPr lang="zh-CN" altLang="en-US" sz="2000" b="1" dirty="0">
                <a:latin typeface="+mn-ea"/>
              </a:rPr>
              <a:t>　　</a:t>
            </a:r>
            <a:r>
              <a:rPr lang="en-US" altLang="zh-CN" sz="2000" b="1" dirty="0">
                <a:latin typeface="+mn-ea"/>
              </a:rPr>
              <a:t>1901</a:t>
            </a:r>
            <a:r>
              <a:rPr lang="zh-CN" altLang="en-US" sz="2000" b="1" dirty="0">
                <a:latin typeface="+mn-ea"/>
              </a:rPr>
              <a:t>年</a:t>
            </a:r>
            <a:r>
              <a:rPr lang="en-US" altLang="zh-CN" sz="2000" b="1" dirty="0">
                <a:latin typeface="+mn-ea"/>
              </a:rPr>
              <a:t>9</a:t>
            </a:r>
            <a:r>
              <a:rPr lang="zh-CN" altLang="en-US" sz="2000" b="1" dirty="0">
                <a:latin typeface="+mn-ea"/>
              </a:rPr>
              <a:t>月</a:t>
            </a:r>
            <a:r>
              <a:rPr lang="en-US" altLang="zh-CN" sz="2000" b="1" dirty="0">
                <a:latin typeface="+mn-ea"/>
              </a:rPr>
              <a:t>7</a:t>
            </a:r>
            <a:r>
              <a:rPr lang="zh-CN" altLang="en-US" sz="2000" b="1" dirty="0">
                <a:latin typeface="+mn-ea"/>
              </a:rPr>
              <a:t>日清政府与德、俄、英、法等十一个帝国主义国家签订了空前丧权辱国的</a:t>
            </a:r>
            <a:r>
              <a:rPr lang="en-US" altLang="zh-CN" sz="2000" b="1" dirty="0">
                <a:latin typeface="+mn-ea"/>
              </a:rPr>
              <a:t>《</a:t>
            </a:r>
            <a:r>
              <a:rPr lang="zh-CN" altLang="en-US" sz="2000" b="1" dirty="0">
                <a:latin typeface="+mn-ea"/>
              </a:rPr>
              <a:t>辛丑条约</a:t>
            </a:r>
            <a:r>
              <a:rPr lang="en-US" altLang="zh-CN" sz="2000" b="1" dirty="0">
                <a:latin typeface="+mn-ea"/>
              </a:rPr>
              <a:t>》</a:t>
            </a:r>
            <a:r>
              <a:rPr lang="zh-CN" altLang="en-US" sz="2000" b="1" dirty="0">
                <a:latin typeface="+mn-ea"/>
              </a:rPr>
              <a:t>。这就是李鸿章和庆亲王奕劻代表清政府与各国列强签约时的情景</a:t>
            </a:r>
            <a:r>
              <a:rPr lang="zh-CN" altLang="en-US" sz="2000" b="1" dirty="0" smtClean="0">
                <a:latin typeface="+mn-ea"/>
              </a:rPr>
              <a:t>。</a:t>
            </a:r>
            <a:endParaRPr lang="zh-CN" altLang="en-US" sz="2000" b="1" dirty="0">
              <a:latin typeface="+mn-ea"/>
            </a:endParaRPr>
          </a:p>
        </p:txBody>
      </p:sp>
      <p:pic>
        <p:nvPicPr>
          <p:cNvPr id="4" name="图片 34817" descr="13"/>
          <p:cNvPicPr>
            <a:picLocks noChangeAspect="1" noChangeArrowheads="1"/>
          </p:cNvPicPr>
          <p:nvPr/>
        </p:nvPicPr>
        <p:blipFill>
          <a:blip r:embed="rId2">
            <a:extLst>
              <a:ext uri="{28A0092B-C50C-407E-A947-70E740481C1C}">
                <a14:useLocalDpi xmlns:a14="http://schemas.microsoft.com/office/drawing/2010/main" val="0"/>
              </a:ext>
            </a:extLst>
          </a:blip>
          <a:srcRect b="6396"/>
          <a:stretch>
            <a:fillRect/>
          </a:stretch>
        </p:blipFill>
        <p:spPr bwMode="auto">
          <a:xfrm>
            <a:off x="179512" y="1772816"/>
            <a:ext cx="4935169" cy="3022923"/>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 name="Picture 4" descr="辛丑条约签字"/>
          <p:cNvPicPr>
            <a:picLocks noChangeAspect="1"/>
          </p:cNvPicPr>
          <p:nvPr/>
        </p:nvPicPr>
        <p:blipFill>
          <a:blip r:embed="rId3"/>
          <a:stretch>
            <a:fillRect/>
          </a:stretch>
        </p:blipFill>
        <p:spPr>
          <a:xfrm>
            <a:off x="5508104" y="1772816"/>
            <a:ext cx="3024336" cy="3165920"/>
          </a:xfrm>
          <a:prstGeom prst="rect">
            <a:avLst/>
          </a:prstGeom>
          <a:noFill/>
          <a:ln w="9525">
            <a:noFill/>
          </a:ln>
        </p:spPr>
      </p:pic>
    </p:spTree>
    <p:extLst>
      <p:ext uri="{BB962C8B-B14F-4D97-AF65-F5344CB8AC3E}">
        <p14:creationId xmlns:p14="http://schemas.microsoft.com/office/powerpoint/2010/main" val="3384838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bg/>
                                          </p:spTgt>
                                        </p:tgtEl>
                                        <p:attrNameLst>
                                          <p:attrName>style.visibility</p:attrName>
                                        </p:attrNameLst>
                                      </p:cBhvr>
                                      <p:to>
                                        <p:strVal val="visible"/>
                                      </p:to>
                                    </p:set>
                                    <p:animEffect transition="in" filter="circle(in)">
                                      <p:cBhvr>
                                        <p:cTn id="22" dur="2000"/>
                                        <p:tgtEl>
                                          <p:spTgt spid="3">
                                            <p:bg/>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animEffect transition="in" filter="circle(in)">
                                      <p:cBhvr>
                                        <p:cTn id="27" dur="2000"/>
                                        <p:tgtEl>
                                          <p:spTgt spid="3">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circle(in)">
                                      <p:cBhvr>
                                        <p:cTn id="3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87047"/>
          <p:cNvGrpSpPr>
            <a:grpSpLocks/>
          </p:cNvGrpSpPr>
          <p:nvPr/>
        </p:nvGrpSpPr>
        <p:grpSpPr bwMode="auto">
          <a:xfrm>
            <a:off x="323528" y="3627530"/>
            <a:ext cx="7932755" cy="3014291"/>
            <a:chOff x="0" y="0"/>
            <a:chExt cx="5266" cy="2307"/>
          </a:xfrm>
        </p:grpSpPr>
        <p:pic>
          <p:nvPicPr>
            <p:cNvPr id="5" name="图片 87043" descr="大清官员给八国联军送锦旗"/>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072" cy="2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87044"/>
            <p:cNvSpPr txBox="1">
              <a:spLocks noChangeArrowheads="1"/>
            </p:cNvSpPr>
            <p:nvPr/>
          </p:nvSpPr>
          <p:spPr bwMode="auto">
            <a:xfrm>
              <a:off x="3346" y="1722"/>
              <a:ext cx="1920" cy="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zh-CN" altLang="en-US" sz="2000" b="1" i="0" u="none" strike="noStrike" kern="0" cap="none" spc="0" normalizeH="0" baseline="0" noProof="0" dirty="0" smtClean="0">
                  <a:ln>
                    <a:noFill/>
                  </a:ln>
                  <a:effectLst/>
                  <a:uLnTx/>
                  <a:uFillTx/>
                  <a:latin typeface="+mj-ea"/>
                  <a:ea typeface="+mj-ea"/>
                </a:rPr>
                <a:t>大清官员给八国联军总部送锦旗（万国咸喜）</a:t>
              </a:r>
            </a:p>
          </p:txBody>
        </p:sp>
      </p:grpSp>
      <p:pic>
        <p:nvPicPr>
          <p:cNvPr id="7" name="Picture 7" descr="W020080923590079232581"/>
          <p:cNvPicPr>
            <a:picLocks noChangeAspect="1"/>
          </p:cNvPicPr>
          <p:nvPr/>
        </p:nvPicPr>
        <p:blipFill>
          <a:blip r:embed="rId3"/>
          <a:stretch>
            <a:fillRect/>
          </a:stretch>
        </p:blipFill>
        <p:spPr>
          <a:xfrm>
            <a:off x="32081" y="126522"/>
            <a:ext cx="3043620" cy="3501008"/>
          </a:xfrm>
          <a:prstGeom prst="rect">
            <a:avLst/>
          </a:prstGeom>
          <a:noFill/>
          <a:ln w="9525">
            <a:noFill/>
          </a:ln>
        </p:spPr>
      </p:pic>
      <p:pic>
        <p:nvPicPr>
          <p:cNvPr id="8" name="图片 7" descr="C:\Users\Administrator\Desktop\b9c7-fyqefvx0200946.pngb9c7-fyqefvx0200946"/>
          <p:cNvPicPr>
            <a:picLocks noChangeAspect="1"/>
          </p:cNvPicPr>
          <p:nvPr/>
        </p:nvPicPr>
        <p:blipFill>
          <a:blip r:embed="rId4">
            <a:clrChange>
              <a:clrFrom>
                <a:srgbClr val="FFFFFF">
                  <a:alpha val="100000"/>
                </a:srgbClr>
              </a:clrFrom>
              <a:clrTo>
                <a:srgbClr val="FFFFFF">
                  <a:alpha val="100000"/>
                  <a:alpha val="0"/>
                </a:srgbClr>
              </a:clrTo>
            </a:clrChange>
          </a:blip>
          <a:srcRect/>
          <a:stretch>
            <a:fillRect/>
          </a:stretch>
        </p:blipFill>
        <p:spPr>
          <a:xfrm>
            <a:off x="3563888" y="476671"/>
            <a:ext cx="5010702" cy="3024337"/>
          </a:xfrm>
          <a:prstGeom prst="rect">
            <a:avLst/>
          </a:prstGeom>
        </p:spPr>
      </p:pic>
      <p:sp>
        <p:nvSpPr>
          <p:cNvPr id="9" name="文本框 3"/>
          <p:cNvSpPr txBox="1"/>
          <p:nvPr/>
        </p:nvSpPr>
        <p:spPr>
          <a:xfrm>
            <a:off x="4350067" y="3636377"/>
            <a:ext cx="4349115"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000000"/>
                </a:solidFill>
                <a:effectLst/>
                <a:uLnTx/>
                <a:uFillTx/>
                <a:latin typeface="+mj-ea"/>
                <a:ea typeface="+mj-ea"/>
              </a:rPr>
              <a:t>慈禧太后携光绪皇帝出逃照片</a:t>
            </a:r>
          </a:p>
        </p:txBody>
      </p:sp>
    </p:spTree>
    <p:extLst>
      <p:ext uri="{BB962C8B-B14F-4D97-AF65-F5344CB8AC3E}">
        <p14:creationId xmlns:p14="http://schemas.microsoft.com/office/powerpoint/2010/main" val="556021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ppt_x"/>
                                          </p:val>
                                        </p:tav>
                                        <p:tav tm="100000">
                                          <p:val>
                                            <p:strVal val="#ppt_x"/>
                                          </p:val>
                                        </p:tav>
                                      </p:tavLst>
                                    </p:anim>
                                    <p:anim calcmode="lin" valueType="num">
                                      <p:cBhvr additive="base">
                                        <p:cTn id="1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83126" y="116632"/>
            <a:ext cx="8229600" cy="576064"/>
          </a:xfrm>
        </p:spPr>
        <p:txBody>
          <a:bodyPr>
            <a:noAutofit/>
          </a:bodyPr>
          <a:lstStyle/>
          <a:p>
            <a:r>
              <a:rPr lang="zh-CN" altLang="en-US" sz="3200" b="1" dirty="0" smtClean="0">
                <a:latin typeface="宋体" pitchFamily="2" charset="-122"/>
                <a:ea typeface="宋体" pitchFamily="2" charset="-122"/>
              </a:rPr>
              <a:t>内容</a:t>
            </a:r>
            <a:r>
              <a:rPr lang="zh-CN" altLang="en-US" sz="3200" b="1" dirty="0">
                <a:latin typeface="宋体" pitchFamily="2" charset="-122"/>
                <a:ea typeface="宋体" pitchFamily="2" charset="-122"/>
              </a:rPr>
              <a:t>及</a:t>
            </a:r>
            <a:r>
              <a:rPr lang="zh-CN" altLang="en-US" sz="3200" b="1" dirty="0" smtClean="0">
                <a:latin typeface="宋体" pitchFamily="2" charset="-122"/>
                <a:ea typeface="宋体" pitchFamily="2" charset="-122"/>
              </a:rPr>
              <a:t>危害</a:t>
            </a:r>
            <a:endParaRPr lang="zh-CN" altLang="en-US" sz="3200" b="1" dirty="0">
              <a:latin typeface="宋体" pitchFamily="2" charset="-122"/>
              <a:ea typeface="宋体" pitchFamily="2" charset="-122"/>
            </a:endParaRPr>
          </a:p>
        </p:txBody>
      </p:sp>
      <p:graphicFrame>
        <p:nvGraphicFramePr>
          <p:cNvPr id="4" name="内容占位符 3"/>
          <p:cNvGraphicFramePr>
            <a:graphicFrameLocks noGrp="1"/>
          </p:cNvGraphicFramePr>
          <p:nvPr>
            <p:ph idx="1"/>
            <p:extLst>
              <p:ext uri="{D42A27DB-BD31-4B8C-83A1-F6EECF244321}">
                <p14:modId xmlns:p14="http://schemas.microsoft.com/office/powerpoint/2010/main" val="819295007"/>
              </p:ext>
            </p:extLst>
          </p:nvPr>
        </p:nvGraphicFramePr>
        <p:xfrm>
          <a:off x="154793" y="908720"/>
          <a:ext cx="8784976" cy="5184150"/>
        </p:xfrm>
        <a:graphic>
          <a:graphicData uri="http://schemas.openxmlformats.org/drawingml/2006/table">
            <a:tbl>
              <a:tblPr/>
              <a:tblGrid>
                <a:gridCol w="4155675"/>
                <a:gridCol w="4629301"/>
              </a:tblGrid>
              <a:tr h="360989">
                <a:tc>
                  <a:txBody>
                    <a:bodyPr/>
                    <a:lstStyle/>
                    <a:p>
                      <a:pPr algn="ctr" latinLnBrk="1"/>
                      <a:r>
                        <a:rPr lang="zh-CN" altLang="en-US" sz="2000" b="1" dirty="0" smtClean="0">
                          <a:effectLst/>
                          <a:latin typeface="宋体" pitchFamily="2" charset="-122"/>
                          <a:ea typeface="宋体" pitchFamily="2" charset="-122"/>
                        </a:rPr>
                        <a:t>内容</a:t>
                      </a:r>
                      <a:endParaRPr lang="zh-CN" altLang="en-US" sz="2000" b="1" dirty="0">
                        <a:effectLst/>
                        <a:latin typeface="宋体" pitchFamily="2" charset="-122"/>
                        <a:ea typeface="宋体" pitchFamily="2" charset="-122"/>
                      </a:endParaRPr>
                    </a:p>
                  </a:txBody>
                  <a:tcPr marL="57898" marR="57898"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2">
                        <a:lumMod val="10000"/>
                        <a:lumOff val="90000"/>
                      </a:schemeClr>
                    </a:solidFill>
                  </a:tcPr>
                </a:tc>
                <a:tc>
                  <a:txBody>
                    <a:bodyPr/>
                    <a:lstStyle/>
                    <a:p>
                      <a:pPr algn="ctr" latinLnBrk="1"/>
                      <a:r>
                        <a:rPr lang="zh-CN" altLang="en-US" sz="2000" b="1" dirty="0" smtClean="0">
                          <a:effectLst/>
                          <a:latin typeface="宋体" pitchFamily="2" charset="-122"/>
                          <a:ea typeface="宋体" pitchFamily="2" charset="-122"/>
                        </a:rPr>
                        <a:t>危害</a:t>
                      </a:r>
                      <a:endParaRPr lang="zh-CN" altLang="en-US" sz="2000" b="1" dirty="0">
                        <a:effectLst/>
                        <a:latin typeface="宋体" pitchFamily="2" charset="-122"/>
                        <a:ea typeface="宋体" pitchFamily="2" charset="-122"/>
                      </a:endParaRPr>
                    </a:p>
                  </a:txBody>
                  <a:tcPr marL="57898" marR="57898"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2">
                        <a:lumMod val="10000"/>
                        <a:lumOff val="90000"/>
                      </a:schemeClr>
                    </a:solidFill>
                  </a:tcPr>
                </a:tc>
              </a:tr>
              <a:tr h="1727243">
                <a:tc>
                  <a:txBody>
                    <a:bodyPr/>
                    <a:lstStyle/>
                    <a:p>
                      <a:pPr latinLnBrk="1"/>
                      <a:r>
                        <a:rPr lang="zh-CN" altLang="en-US" sz="2000" b="1" dirty="0">
                          <a:effectLst/>
                          <a:latin typeface="宋体" pitchFamily="2" charset="-122"/>
                          <a:ea typeface="宋体" pitchFamily="2" charset="-122"/>
                        </a:rPr>
                        <a:t>惩办“首祸诸臣”，涉及中央和地方大臣百余</a:t>
                      </a:r>
                      <a:r>
                        <a:rPr lang="zh-CN" altLang="en-US" sz="2000" b="1" dirty="0" smtClean="0">
                          <a:effectLst/>
                          <a:latin typeface="宋体" pitchFamily="2" charset="-122"/>
                          <a:ea typeface="宋体" pitchFamily="2" charset="-122"/>
                        </a:rPr>
                        <a:t>人；</a:t>
                      </a:r>
                      <a:endParaRPr lang="zh-CN" altLang="en-US" sz="2000" b="1" dirty="0">
                        <a:effectLst/>
                        <a:latin typeface="宋体" pitchFamily="2" charset="-122"/>
                        <a:ea typeface="宋体" pitchFamily="2" charset="-122"/>
                      </a:endParaRPr>
                    </a:p>
                    <a:p>
                      <a:pPr latinLnBrk="1"/>
                      <a:r>
                        <a:rPr lang="zh-CN" altLang="en-US" sz="2000" b="1" dirty="0">
                          <a:effectLst/>
                          <a:latin typeface="宋体" pitchFamily="2" charset="-122"/>
                          <a:ea typeface="宋体" pitchFamily="2" charset="-122"/>
                        </a:rPr>
                        <a:t>禁止华北科举考试</a:t>
                      </a:r>
                      <a:r>
                        <a:rPr lang="en-US" altLang="zh-CN" sz="2000" b="1" dirty="0">
                          <a:effectLst/>
                          <a:latin typeface="宋体" pitchFamily="2" charset="-122"/>
                          <a:ea typeface="宋体" pitchFamily="2" charset="-122"/>
                        </a:rPr>
                        <a:t>5</a:t>
                      </a:r>
                      <a:r>
                        <a:rPr lang="zh-CN" altLang="en-US" sz="2000" b="1" dirty="0">
                          <a:effectLst/>
                          <a:latin typeface="宋体" pitchFamily="2" charset="-122"/>
                          <a:ea typeface="宋体" pitchFamily="2" charset="-122"/>
                        </a:rPr>
                        <a:t>年，禁止中国人成立或加入任何“与诸国仇敌之会</a:t>
                      </a:r>
                      <a:r>
                        <a:rPr lang="zh-CN" altLang="en-US" sz="2000" b="1" dirty="0" smtClean="0">
                          <a:effectLst/>
                          <a:latin typeface="宋体" pitchFamily="2" charset="-122"/>
                          <a:ea typeface="宋体" pitchFamily="2" charset="-122"/>
                        </a:rPr>
                        <a:t>”；</a:t>
                      </a:r>
                      <a:endParaRPr lang="zh-CN" altLang="en-US" sz="2000" b="1" dirty="0">
                        <a:effectLst/>
                        <a:latin typeface="宋体" pitchFamily="2" charset="-122"/>
                        <a:ea typeface="宋体" pitchFamily="2" charset="-122"/>
                      </a:endParaRPr>
                    </a:p>
                  </a:txBody>
                  <a:tcPr marL="57898" marR="57898"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2">
                        <a:lumMod val="10000"/>
                        <a:lumOff val="90000"/>
                      </a:schemeClr>
                    </a:solidFill>
                  </a:tcPr>
                </a:tc>
                <a:tc>
                  <a:txBody>
                    <a:bodyPr/>
                    <a:lstStyle/>
                    <a:p>
                      <a:pPr latinLnBrk="1"/>
                      <a:r>
                        <a:rPr lang="zh-CN" altLang="en-US" sz="2000" b="1" dirty="0">
                          <a:effectLst/>
                          <a:latin typeface="宋体" pitchFamily="2" charset="-122"/>
                          <a:ea typeface="宋体" pitchFamily="2" charset="-122"/>
                        </a:rPr>
                        <a:t>标志着清政府成为帝国主义统治中国的工具，标志着中国完全陷入半殖民地半封建社会的境地。</a:t>
                      </a:r>
                    </a:p>
                  </a:txBody>
                  <a:tcPr marL="57898" marR="57898"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2">
                        <a:lumMod val="10000"/>
                        <a:lumOff val="90000"/>
                      </a:schemeClr>
                    </a:solidFill>
                  </a:tcPr>
                </a:tc>
              </a:tr>
              <a:tr h="936104">
                <a:tc>
                  <a:txBody>
                    <a:bodyPr/>
                    <a:lstStyle/>
                    <a:p>
                      <a:pPr latinLnBrk="1"/>
                      <a:r>
                        <a:rPr lang="zh-CN" altLang="en-US" sz="2000" b="1" dirty="0">
                          <a:effectLst/>
                          <a:latin typeface="宋体" pitchFamily="2" charset="-122"/>
                          <a:ea typeface="宋体" pitchFamily="2" charset="-122"/>
                        </a:rPr>
                        <a:t>向各国赔款白银</a:t>
                      </a:r>
                      <a:r>
                        <a:rPr lang="en-US" altLang="zh-CN" sz="2000" b="1" dirty="0">
                          <a:effectLst/>
                          <a:latin typeface="宋体" pitchFamily="2" charset="-122"/>
                          <a:ea typeface="宋体" pitchFamily="2" charset="-122"/>
                        </a:rPr>
                        <a:t>4.5</a:t>
                      </a:r>
                      <a:r>
                        <a:rPr lang="zh-CN" altLang="en-US" sz="2000" b="1" dirty="0">
                          <a:effectLst/>
                          <a:latin typeface="宋体" pitchFamily="2" charset="-122"/>
                          <a:ea typeface="宋体" pitchFamily="2" charset="-122"/>
                        </a:rPr>
                        <a:t>亿两，分</a:t>
                      </a:r>
                      <a:r>
                        <a:rPr lang="en-US" altLang="zh-CN" sz="2000" b="1" dirty="0">
                          <a:effectLst/>
                          <a:latin typeface="宋体" pitchFamily="2" charset="-122"/>
                          <a:ea typeface="宋体" pitchFamily="2" charset="-122"/>
                        </a:rPr>
                        <a:t>39</a:t>
                      </a:r>
                      <a:r>
                        <a:rPr lang="zh-CN" altLang="en-US" sz="2000" b="1" dirty="0">
                          <a:effectLst/>
                          <a:latin typeface="宋体" pitchFamily="2" charset="-122"/>
                          <a:ea typeface="宋体" pitchFamily="2" charset="-122"/>
                        </a:rPr>
                        <a:t>年还清，年息</a:t>
                      </a:r>
                      <a:r>
                        <a:rPr lang="en-US" altLang="zh-CN" sz="2000" b="1" dirty="0">
                          <a:effectLst/>
                          <a:latin typeface="宋体" pitchFamily="2" charset="-122"/>
                          <a:ea typeface="宋体" pitchFamily="2" charset="-122"/>
                        </a:rPr>
                        <a:t>4</a:t>
                      </a:r>
                      <a:r>
                        <a:rPr lang="zh-CN" altLang="en-US" sz="2000" b="1" dirty="0">
                          <a:effectLst/>
                          <a:latin typeface="宋体" pitchFamily="2" charset="-122"/>
                          <a:ea typeface="宋体" pitchFamily="2" charset="-122"/>
                        </a:rPr>
                        <a:t>厘，本息共计约</a:t>
                      </a:r>
                      <a:r>
                        <a:rPr lang="en-US" altLang="zh-CN" sz="2000" b="1" dirty="0">
                          <a:effectLst/>
                          <a:latin typeface="宋体" pitchFamily="2" charset="-122"/>
                          <a:ea typeface="宋体" pitchFamily="2" charset="-122"/>
                        </a:rPr>
                        <a:t>9.82</a:t>
                      </a:r>
                      <a:r>
                        <a:rPr lang="zh-CN" altLang="en-US" sz="2000" b="1" dirty="0">
                          <a:effectLst/>
                          <a:latin typeface="宋体" pitchFamily="2" charset="-122"/>
                          <a:ea typeface="宋体" pitchFamily="2" charset="-122"/>
                        </a:rPr>
                        <a:t>亿</a:t>
                      </a:r>
                      <a:r>
                        <a:rPr lang="zh-CN" altLang="en-US" sz="2000" b="1" dirty="0" smtClean="0">
                          <a:effectLst/>
                          <a:latin typeface="宋体" pitchFamily="2" charset="-122"/>
                          <a:ea typeface="宋体" pitchFamily="2" charset="-122"/>
                        </a:rPr>
                        <a:t>两；</a:t>
                      </a:r>
                      <a:endParaRPr lang="zh-CN" altLang="en-US" sz="2000" b="1" dirty="0">
                        <a:effectLst/>
                        <a:latin typeface="宋体" pitchFamily="2" charset="-122"/>
                        <a:ea typeface="宋体" pitchFamily="2" charset="-122"/>
                      </a:endParaRPr>
                    </a:p>
                  </a:txBody>
                  <a:tcPr marL="57898" marR="57898"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2">
                        <a:lumMod val="10000"/>
                        <a:lumOff val="90000"/>
                      </a:schemeClr>
                    </a:solidFill>
                  </a:tcPr>
                </a:tc>
                <a:tc>
                  <a:txBody>
                    <a:bodyPr/>
                    <a:lstStyle/>
                    <a:p>
                      <a:pPr latinLnBrk="1"/>
                      <a:r>
                        <a:rPr lang="zh-CN" altLang="en-US" sz="2000" b="1" dirty="0">
                          <a:effectLst/>
                          <a:latin typeface="宋体" pitchFamily="2" charset="-122"/>
                          <a:ea typeface="宋体" pitchFamily="2" charset="-122"/>
                        </a:rPr>
                        <a:t>巨额赔款，加剧了中国的贫困和经济的衰败</a:t>
                      </a:r>
                    </a:p>
                  </a:txBody>
                  <a:tcPr marL="57898" marR="57898"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2">
                        <a:lumMod val="10000"/>
                        <a:lumOff val="90000"/>
                      </a:schemeClr>
                    </a:solidFill>
                  </a:tcPr>
                </a:tc>
              </a:tr>
              <a:tr h="1008112">
                <a:tc>
                  <a:txBody>
                    <a:bodyPr/>
                    <a:lstStyle/>
                    <a:p>
                      <a:pPr latinLnBrk="1"/>
                      <a:r>
                        <a:rPr lang="zh-CN" altLang="en-US" sz="2000" b="1" dirty="0">
                          <a:effectLst/>
                          <a:latin typeface="宋体" pitchFamily="2" charset="-122"/>
                          <a:ea typeface="宋体" pitchFamily="2" charset="-122"/>
                        </a:rPr>
                        <a:t>将北京东交民巷划定为使馆区，中国人不得居住，各国可派兵</a:t>
                      </a:r>
                      <a:r>
                        <a:rPr lang="zh-CN" altLang="en-US" sz="2000" b="1" dirty="0" smtClean="0">
                          <a:effectLst/>
                          <a:latin typeface="宋体" pitchFamily="2" charset="-122"/>
                          <a:ea typeface="宋体" pitchFamily="2" charset="-122"/>
                        </a:rPr>
                        <a:t>驻守；</a:t>
                      </a:r>
                      <a:endParaRPr lang="zh-CN" altLang="en-US" sz="2000" b="1" dirty="0">
                        <a:effectLst/>
                        <a:latin typeface="宋体" pitchFamily="2" charset="-122"/>
                        <a:ea typeface="宋体" pitchFamily="2" charset="-122"/>
                      </a:endParaRPr>
                    </a:p>
                  </a:txBody>
                  <a:tcPr marL="57898" marR="57898"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2">
                        <a:lumMod val="10000"/>
                        <a:lumOff val="90000"/>
                      </a:schemeClr>
                    </a:solidFill>
                  </a:tcPr>
                </a:tc>
                <a:tc>
                  <a:txBody>
                    <a:bodyPr/>
                    <a:lstStyle/>
                    <a:p>
                      <a:pPr latinLnBrk="1"/>
                      <a:r>
                        <a:rPr lang="zh-CN" altLang="en-US" sz="2000" b="1" dirty="0">
                          <a:effectLst/>
                          <a:latin typeface="宋体" pitchFamily="2" charset="-122"/>
                          <a:ea typeface="宋体" pitchFamily="2" charset="-122"/>
                        </a:rPr>
                        <a:t>“使馆区”成为“国中之国”，成为列强侵略中国的大本营</a:t>
                      </a:r>
                    </a:p>
                  </a:txBody>
                  <a:tcPr marL="57898" marR="57898"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2">
                        <a:lumMod val="10000"/>
                        <a:lumOff val="90000"/>
                      </a:schemeClr>
                    </a:solidFill>
                  </a:tcPr>
                </a:tc>
              </a:tr>
              <a:tr h="1151702">
                <a:tc>
                  <a:txBody>
                    <a:bodyPr/>
                    <a:lstStyle/>
                    <a:p>
                      <a:pPr latinLnBrk="1"/>
                      <a:r>
                        <a:rPr lang="zh-CN" altLang="en-US" sz="2000" b="1" dirty="0" smtClean="0">
                          <a:effectLst/>
                          <a:latin typeface="宋体" pitchFamily="2" charset="-122"/>
                          <a:ea typeface="宋体" pitchFamily="2" charset="-122"/>
                        </a:rPr>
                        <a:t>拆除大沽及有碍北京至海通道的所有炮台，</a:t>
                      </a:r>
                      <a:r>
                        <a:rPr lang="zh-CN" altLang="en-US" sz="2000" b="1" dirty="0">
                          <a:effectLst/>
                          <a:latin typeface="宋体" pitchFamily="2" charset="-122"/>
                          <a:ea typeface="宋体" pitchFamily="2" charset="-122"/>
                        </a:rPr>
                        <a:t>各国可在北京至山海关沿铁路</a:t>
                      </a:r>
                      <a:r>
                        <a:rPr lang="en-US" altLang="zh-CN" sz="2000" b="1" dirty="0">
                          <a:effectLst/>
                          <a:latin typeface="宋体" pitchFamily="2" charset="-122"/>
                          <a:ea typeface="宋体" pitchFamily="2" charset="-122"/>
                        </a:rPr>
                        <a:t>12</a:t>
                      </a:r>
                      <a:r>
                        <a:rPr lang="zh-CN" altLang="en-US" sz="2000" b="1" dirty="0">
                          <a:effectLst/>
                          <a:latin typeface="宋体" pitchFamily="2" charset="-122"/>
                          <a:ea typeface="宋体" pitchFamily="2" charset="-122"/>
                        </a:rPr>
                        <a:t>个重要地区驻扎</a:t>
                      </a:r>
                      <a:r>
                        <a:rPr lang="zh-CN" altLang="en-US" sz="2000" b="1" dirty="0" smtClean="0">
                          <a:effectLst/>
                          <a:latin typeface="宋体" pitchFamily="2" charset="-122"/>
                          <a:ea typeface="宋体" pitchFamily="2" charset="-122"/>
                        </a:rPr>
                        <a:t>军队；</a:t>
                      </a:r>
                      <a:endParaRPr lang="zh-CN" altLang="en-US" sz="2000" b="1" dirty="0">
                        <a:effectLst/>
                        <a:latin typeface="宋体" pitchFamily="2" charset="-122"/>
                        <a:ea typeface="宋体" pitchFamily="2" charset="-122"/>
                      </a:endParaRPr>
                    </a:p>
                  </a:txBody>
                  <a:tcPr marL="57898" marR="57898"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2">
                        <a:lumMod val="10000"/>
                        <a:lumOff val="90000"/>
                      </a:schemeClr>
                    </a:solidFill>
                  </a:tcPr>
                </a:tc>
                <a:tc>
                  <a:txBody>
                    <a:bodyPr/>
                    <a:lstStyle/>
                    <a:p>
                      <a:pPr latinLnBrk="1"/>
                      <a:r>
                        <a:rPr lang="zh-CN" altLang="en-US" sz="2000" b="1" dirty="0">
                          <a:effectLst/>
                          <a:latin typeface="宋体" pitchFamily="2" charset="-122"/>
                          <a:ea typeface="宋体" pitchFamily="2" charset="-122"/>
                        </a:rPr>
                        <a:t>外国军队驻扎于中国战略要地，严重破坏了中国的主权完整</a:t>
                      </a:r>
                    </a:p>
                  </a:txBody>
                  <a:tcPr marL="57898" marR="57898" marT="0" marB="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2">
                        <a:lumMod val="10000"/>
                        <a:lumOff val="90000"/>
                      </a:schemeClr>
                    </a:solidFill>
                  </a:tcPr>
                </a:tc>
              </a:tr>
            </a:tbl>
          </a:graphicData>
        </a:graphic>
      </p:graphicFrame>
      <p:sp>
        <p:nvSpPr>
          <p:cNvPr id="3" name="TextBox 2"/>
          <p:cNvSpPr txBox="1"/>
          <p:nvPr/>
        </p:nvSpPr>
        <p:spPr>
          <a:xfrm>
            <a:off x="154793" y="6234065"/>
            <a:ext cx="8784976" cy="461665"/>
          </a:xfrm>
          <a:prstGeom prst="rect">
            <a:avLst/>
          </a:prstGeom>
          <a:solidFill>
            <a:srgbClr val="FF0000"/>
          </a:solidFill>
        </p:spPr>
        <p:txBody>
          <a:bodyPr wrap="square" rtlCol="0">
            <a:spAutoFit/>
          </a:bodyPr>
          <a:lstStyle/>
          <a:p>
            <a:r>
              <a:rPr lang="zh-CN" altLang="en-US" sz="2400" b="1" dirty="0" smtClean="0">
                <a:latin typeface="+mj-ea"/>
                <a:ea typeface="+mj-ea"/>
              </a:rPr>
              <a:t>中国古近代史上主权丧失最严重、赔款数目最庞大的不平等条约</a:t>
            </a:r>
            <a:endParaRPr lang="zh-CN" altLang="en-US" sz="2400" b="1" dirty="0">
              <a:latin typeface="+mj-ea"/>
              <a:ea typeface="+mj-ea"/>
            </a:endParaRPr>
          </a:p>
        </p:txBody>
      </p:sp>
    </p:spTree>
    <p:extLst>
      <p:ext uri="{BB962C8B-B14F-4D97-AF65-F5344CB8AC3E}">
        <p14:creationId xmlns:p14="http://schemas.microsoft.com/office/powerpoint/2010/main" val="3401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116632"/>
            <a:ext cx="8229600" cy="792088"/>
          </a:xfrm>
        </p:spPr>
        <p:txBody>
          <a:bodyPr>
            <a:normAutofit/>
          </a:bodyPr>
          <a:lstStyle/>
          <a:p>
            <a:r>
              <a:rPr lang="en-US" altLang="zh-CN" dirty="0" smtClean="0"/>
              <a:t>5</a:t>
            </a:r>
            <a:r>
              <a:rPr lang="zh-CN" altLang="en-US" dirty="0" smtClean="0"/>
              <a:t>、特点</a:t>
            </a:r>
            <a:endParaRPr lang="zh-CN" altLang="en-US" dirty="0"/>
          </a:p>
        </p:txBody>
      </p:sp>
      <p:sp>
        <p:nvSpPr>
          <p:cNvPr id="3" name="内容占位符 2"/>
          <p:cNvSpPr>
            <a:spLocks noGrp="1"/>
          </p:cNvSpPr>
          <p:nvPr>
            <p:ph idx="1"/>
          </p:nvPr>
        </p:nvSpPr>
        <p:spPr>
          <a:xfrm>
            <a:off x="179512" y="980728"/>
            <a:ext cx="8640960" cy="5328592"/>
          </a:xfrm>
          <a:solidFill>
            <a:schemeClr val="bg2">
              <a:lumMod val="75000"/>
            </a:schemeClr>
          </a:solidFill>
        </p:spPr>
        <p:txBody>
          <a:bodyPr>
            <a:normAutofit fontScale="92500" lnSpcReduction="20000"/>
          </a:bodyPr>
          <a:lstStyle/>
          <a:p>
            <a:pPr marL="0" indent="0">
              <a:buNone/>
            </a:pPr>
            <a:r>
              <a:rPr lang="zh-CN" altLang="en-US" b="1" dirty="0" smtClean="0">
                <a:latin typeface="宋体" pitchFamily="2" charset="-122"/>
                <a:ea typeface="宋体" pitchFamily="2" charset="-122"/>
              </a:rPr>
              <a:t>①</a:t>
            </a:r>
            <a:r>
              <a:rPr lang="zh-CN" altLang="en-US" b="1" dirty="0">
                <a:latin typeface="宋体" pitchFamily="2" charset="-122"/>
                <a:ea typeface="宋体" pitchFamily="2" charset="-122"/>
              </a:rPr>
              <a:t>带有强烈的政治</a:t>
            </a:r>
            <a:r>
              <a:rPr lang="zh-CN" altLang="en-US" b="1" dirty="0" smtClean="0">
                <a:latin typeface="宋体" pitchFamily="2" charset="-122"/>
                <a:ea typeface="宋体" pitchFamily="2" charset="-122"/>
              </a:rPr>
              <a:t>色彩</a:t>
            </a:r>
            <a:endParaRPr lang="en-US" altLang="zh-CN" b="1" dirty="0" smtClean="0">
              <a:latin typeface="宋体" pitchFamily="2" charset="-122"/>
              <a:ea typeface="宋体" pitchFamily="2" charset="-122"/>
            </a:endParaRPr>
          </a:p>
          <a:p>
            <a:pPr marL="0" indent="0">
              <a:buNone/>
            </a:pPr>
            <a:r>
              <a:rPr lang="en-US" altLang="zh-CN" b="1" dirty="0" smtClean="0">
                <a:latin typeface="宋体" pitchFamily="2" charset="-122"/>
                <a:ea typeface="宋体" pitchFamily="2" charset="-122"/>
              </a:rPr>
              <a:t>《</a:t>
            </a:r>
            <a:r>
              <a:rPr lang="zh-CN" altLang="en-US" b="1" dirty="0">
                <a:latin typeface="宋体" pitchFamily="2" charset="-122"/>
                <a:ea typeface="宋体" pitchFamily="2" charset="-122"/>
              </a:rPr>
              <a:t>辛丑条约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没有割地，不开新商埠，巨额赔款人均一两白银，带有惩罚性</a:t>
            </a:r>
            <a:r>
              <a:rPr lang="zh-CN" altLang="en-US" b="1" dirty="0" smtClean="0">
                <a:latin typeface="宋体" pitchFamily="2" charset="-122"/>
                <a:ea typeface="宋体" pitchFamily="2" charset="-122"/>
              </a:rPr>
              <a:t>。</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目的</a:t>
            </a:r>
            <a:r>
              <a:rPr lang="zh-CN" altLang="en-US" b="1" dirty="0">
                <a:latin typeface="宋体" pitchFamily="2" charset="-122"/>
                <a:ea typeface="宋体" pitchFamily="2" charset="-122"/>
              </a:rPr>
              <a:t>就是要控制清政府，征服中国人民，把清政府变成帝国主义统治中国的工具。</a:t>
            </a:r>
          </a:p>
          <a:p>
            <a:pPr marL="0" indent="0">
              <a:buNone/>
            </a:pPr>
            <a:r>
              <a:rPr lang="zh-CN" altLang="en-US" b="1" dirty="0">
                <a:latin typeface="宋体" pitchFamily="2" charset="-122"/>
                <a:ea typeface="宋体" pitchFamily="2" charset="-122"/>
              </a:rPr>
              <a:t>②既维护清政府的反动统治，又加以严格</a:t>
            </a:r>
            <a:r>
              <a:rPr lang="zh-CN" altLang="en-US" b="1" dirty="0" smtClean="0">
                <a:latin typeface="宋体" pitchFamily="2" charset="-122"/>
                <a:ea typeface="宋体" pitchFamily="2" charset="-122"/>
              </a:rPr>
              <a:t>控制</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此</a:t>
            </a:r>
            <a:r>
              <a:rPr lang="zh-CN" altLang="en-US" b="1" dirty="0">
                <a:latin typeface="宋体" pitchFamily="2" charset="-122"/>
                <a:ea typeface="宋体" pitchFamily="2" charset="-122"/>
              </a:rPr>
              <a:t>条约惩办参加反帝斗争和对反帝运动镇压不力的官吏，但丝毫未涉及处置慈禧太后。相反，确立清政府继续充当列强侵华的代理人</a:t>
            </a:r>
            <a:r>
              <a:rPr lang="zh-CN" altLang="en-US" b="1" dirty="0" smtClean="0">
                <a:latin typeface="宋体" pitchFamily="2" charset="-122"/>
                <a:ea typeface="宋体" pitchFamily="2" charset="-122"/>
              </a:rPr>
              <a:t>。</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目的</a:t>
            </a:r>
            <a:r>
              <a:rPr lang="zh-CN" altLang="en-US" b="1" dirty="0">
                <a:latin typeface="宋体" pitchFamily="2" charset="-122"/>
                <a:ea typeface="宋体" pitchFamily="2" charset="-122"/>
              </a:rPr>
              <a:t>就是使清政府完全成为“洋人的朝廷”，从经济、政治、军事和外交等方面加强对清政府的控制，“以华治华”。</a:t>
            </a:r>
          </a:p>
        </p:txBody>
      </p:sp>
    </p:spTree>
    <p:extLst>
      <p:ext uri="{BB962C8B-B14F-4D97-AF65-F5344CB8AC3E}">
        <p14:creationId xmlns:p14="http://schemas.microsoft.com/office/powerpoint/2010/main" val="382801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500" fill="hold"/>
                                        <p:tgtEl>
                                          <p:spTgt spid="3">
                                            <p:bg/>
                                          </p:spTgt>
                                        </p:tgtEl>
                                        <p:attrNameLst>
                                          <p:attrName>ppt_w</p:attrName>
                                        </p:attrNameLst>
                                      </p:cBhvr>
                                      <p:tavLst>
                                        <p:tav tm="0">
                                          <p:val>
                                            <p:fltVal val="0"/>
                                          </p:val>
                                        </p:tav>
                                        <p:tav tm="100000">
                                          <p:val>
                                            <p:strVal val="#ppt_w"/>
                                          </p:val>
                                        </p:tav>
                                      </p:tavLst>
                                    </p:anim>
                                    <p:anim calcmode="lin" valueType="num">
                                      <p:cBhvr>
                                        <p:cTn id="15" dur="500" fill="hold"/>
                                        <p:tgtEl>
                                          <p:spTgt spid="3">
                                            <p:bg/>
                                          </p:spTgt>
                                        </p:tgtEl>
                                        <p:attrNameLst>
                                          <p:attrName>ppt_h</p:attrName>
                                        </p:attrNameLst>
                                      </p:cBhvr>
                                      <p:tavLst>
                                        <p:tav tm="0">
                                          <p:val>
                                            <p:fltVal val="0"/>
                                          </p:val>
                                        </p:tav>
                                        <p:tav tm="100000">
                                          <p:val>
                                            <p:strVal val="#ppt_h"/>
                                          </p:val>
                                        </p:tav>
                                      </p:tavLst>
                                    </p:anim>
                                    <p:animEffect transition="in" filter="fade">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p:cTn id="28"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p:cTn id="3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7" dur="500"/>
                                        <p:tgtEl>
                                          <p:spTgt spid="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 calcmode="lin" valueType="num">
                                      <p:cBhvr>
                                        <p:cTn id="4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4" dur="500"/>
                                        <p:tgtEl>
                                          <p:spTgt spid="3">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 calcmode="lin" valueType="num">
                                      <p:cBhvr>
                                        <p:cTn id="4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51" dur="500"/>
                                        <p:tgtEl>
                                          <p:spTgt spid="3">
                                            <p:txEl>
                                              <p:pRg st="4" end="4"/>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5" end="5"/>
                                            </p:txEl>
                                          </p:spTgt>
                                        </p:tgtEl>
                                        <p:attrNameLst>
                                          <p:attrName>style.visibility</p:attrName>
                                        </p:attrNameLst>
                                      </p:cBhvr>
                                      <p:to>
                                        <p:strVal val="visible"/>
                                      </p:to>
                                    </p:set>
                                    <p:anim calcmode="lin" valueType="num">
                                      <p:cBhvr>
                                        <p:cTn id="56"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22653"/>
            <a:ext cx="8229600" cy="958075"/>
          </a:xfrm>
          <a:solidFill>
            <a:srgbClr val="FFFF00"/>
          </a:solidFill>
        </p:spPr>
        <p:txBody>
          <a:bodyPr>
            <a:normAutofit/>
          </a:bodyPr>
          <a:lstStyle/>
          <a:p>
            <a:r>
              <a:rPr lang="zh-CN" altLang="en-US" sz="3200" b="1" dirty="0" smtClean="0">
                <a:latin typeface="宋体" pitchFamily="2" charset="-122"/>
                <a:ea typeface="宋体" pitchFamily="2" charset="-122"/>
              </a:rPr>
              <a:t>中国沦为</a:t>
            </a:r>
            <a:r>
              <a:rPr lang="zh-CN" altLang="en-US" sz="3200" b="1" dirty="0">
                <a:latin typeface="宋体" pitchFamily="2" charset="-122"/>
                <a:ea typeface="宋体" pitchFamily="2" charset="-122"/>
              </a:rPr>
              <a:t>半殖民地半封建社会</a:t>
            </a:r>
            <a:r>
              <a:rPr lang="zh-CN" altLang="en-US" sz="3200" b="1" dirty="0" smtClean="0">
                <a:latin typeface="宋体" pitchFamily="2" charset="-122"/>
                <a:ea typeface="宋体" pitchFamily="2" charset="-122"/>
              </a:rPr>
              <a:t>的过程</a:t>
            </a:r>
            <a:endParaRPr lang="zh-CN" altLang="en-US" sz="3200" b="1" dirty="0">
              <a:latin typeface="宋体" pitchFamily="2" charset="-122"/>
              <a:ea typeface="宋体" pitchFamily="2" charset="-122"/>
            </a:endParaRPr>
          </a:p>
        </p:txBody>
      </p:sp>
      <p:sp>
        <p:nvSpPr>
          <p:cNvPr id="3" name="内容占位符 2"/>
          <p:cNvSpPr>
            <a:spLocks noGrp="1"/>
          </p:cNvSpPr>
          <p:nvPr>
            <p:ph idx="1"/>
          </p:nvPr>
        </p:nvSpPr>
        <p:spPr>
          <a:xfrm>
            <a:off x="323528" y="1052736"/>
            <a:ext cx="8424936" cy="5184576"/>
          </a:xfrm>
          <a:solidFill>
            <a:schemeClr val="bg2">
              <a:lumMod val="90000"/>
            </a:schemeClr>
          </a:solidFill>
        </p:spPr>
        <p:txBody>
          <a:bodyPr>
            <a:normAutofit/>
          </a:bodyPr>
          <a:lstStyle/>
          <a:p>
            <a:pPr marL="0" indent="0">
              <a:buNone/>
            </a:pP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1</a:t>
            </a: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1840</a:t>
            </a:r>
            <a:r>
              <a:rPr lang="zh-CN" altLang="en-US" sz="2800" b="1" dirty="0">
                <a:latin typeface="宋体" pitchFamily="2" charset="-122"/>
                <a:ea typeface="宋体" pitchFamily="2" charset="-122"/>
              </a:rPr>
              <a:t>年鸦片战争爆发，</a:t>
            </a:r>
            <a:r>
              <a:rPr lang="en-US" altLang="zh-CN" sz="2800" b="1" dirty="0">
                <a:latin typeface="宋体" pitchFamily="2" charset="-122"/>
                <a:ea typeface="宋体" pitchFamily="2" charset="-122"/>
              </a:rPr>
              <a:t>1842</a:t>
            </a:r>
            <a:r>
              <a:rPr lang="zh-CN" altLang="en-US" sz="2800" b="1" dirty="0">
                <a:latin typeface="宋体" pitchFamily="2" charset="-122"/>
                <a:ea typeface="宋体" pitchFamily="2" charset="-122"/>
              </a:rPr>
              <a:t>年中英签订</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南京条约</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，中国开始沦为半殖民地半封建社会。</a:t>
            </a:r>
          </a:p>
          <a:p>
            <a:pPr marL="0" indent="0">
              <a:buNone/>
            </a:pP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2</a:t>
            </a: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1856</a:t>
            </a:r>
            <a:r>
              <a:rPr lang="zh-CN" altLang="en-US" sz="2800" b="1" dirty="0">
                <a:latin typeface="宋体" pitchFamily="2" charset="-122"/>
                <a:ea typeface="宋体" pitchFamily="2" charset="-122"/>
              </a:rPr>
              <a:t>年至</a:t>
            </a:r>
            <a:r>
              <a:rPr lang="en-US" altLang="zh-CN" sz="2800" b="1" dirty="0">
                <a:latin typeface="宋体" pitchFamily="2" charset="-122"/>
                <a:ea typeface="宋体" pitchFamily="2" charset="-122"/>
              </a:rPr>
              <a:t>1860</a:t>
            </a:r>
            <a:r>
              <a:rPr lang="zh-CN" altLang="en-US" sz="2800" b="1" dirty="0">
                <a:latin typeface="宋体" pitchFamily="2" charset="-122"/>
                <a:ea typeface="宋体" pitchFamily="2" charset="-122"/>
              </a:rPr>
              <a:t>年</a:t>
            </a:r>
            <a:r>
              <a:rPr lang="en-US" altLang="zh-CN" sz="2800" b="1" dirty="0">
                <a:latin typeface="宋体" pitchFamily="2" charset="-122"/>
                <a:ea typeface="宋体" pitchFamily="2" charset="-122"/>
              </a:rPr>
              <a:t>10</a:t>
            </a:r>
            <a:r>
              <a:rPr lang="zh-CN" altLang="en-US" sz="2800" b="1" dirty="0">
                <a:latin typeface="宋体" pitchFamily="2" charset="-122"/>
                <a:ea typeface="宋体" pitchFamily="2" charset="-122"/>
              </a:rPr>
              <a:t>月，英法两国发动了第二次鸦片战争，通过签订</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天津条约</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北约条约</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进一步加深了中国的半殖民地半封建化程度。</a:t>
            </a:r>
          </a:p>
          <a:p>
            <a:pPr marL="0" indent="0">
              <a:buNone/>
            </a:pP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3</a:t>
            </a: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1894</a:t>
            </a:r>
            <a:r>
              <a:rPr lang="zh-CN" altLang="en-US" sz="2800" b="1" dirty="0">
                <a:latin typeface="宋体" pitchFamily="2" charset="-122"/>
                <a:ea typeface="宋体" pitchFamily="2" charset="-122"/>
              </a:rPr>
              <a:t>年至</a:t>
            </a:r>
            <a:r>
              <a:rPr lang="en-US" altLang="zh-CN" sz="2800" b="1" dirty="0">
                <a:latin typeface="宋体" pitchFamily="2" charset="-122"/>
                <a:ea typeface="宋体" pitchFamily="2" charset="-122"/>
              </a:rPr>
              <a:t>1895</a:t>
            </a:r>
            <a:r>
              <a:rPr lang="zh-CN" altLang="en-US" sz="2800" b="1" dirty="0">
                <a:latin typeface="宋体" pitchFamily="2" charset="-122"/>
                <a:ea typeface="宋体" pitchFamily="2" charset="-122"/>
              </a:rPr>
              <a:t>年，日本发动了甲午中日战争，签订了中日</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马关条约</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，进一步把中国社会推到了（大大加深了）半殖民地半封建社会的深渊。</a:t>
            </a:r>
          </a:p>
          <a:p>
            <a:pPr marL="0" indent="0">
              <a:buNone/>
            </a:pP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4</a:t>
            </a:r>
            <a:r>
              <a:rPr lang="zh-CN" altLang="en-US" sz="2800" b="1" dirty="0">
                <a:latin typeface="宋体" pitchFamily="2" charset="-122"/>
                <a:ea typeface="宋体" pitchFamily="2" charset="-122"/>
              </a:rPr>
              <a:t>）</a:t>
            </a:r>
            <a:r>
              <a:rPr lang="en-US" altLang="zh-CN" sz="2800" b="1" dirty="0">
                <a:latin typeface="宋体" pitchFamily="2" charset="-122"/>
                <a:ea typeface="宋体" pitchFamily="2" charset="-122"/>
              </a:rPr>
              <a:t>1900</a:t>
            </a:r>
            <a:r>
              <a:rPr lang="zh-CN" altLang="en-US" sz="2800" b="1" dirty="0">
                <a:latin typeface="宋体" pitchFamily="2" charset="-122"/>
                <a:ea typeface="宋体" pitchFamily="2" charset="-122"/>
              </a:rPr>
              <a:t>年至</a:t>
            </a:r>
            <a:r>
              <a:rPr lang="en-US" altLang="zh-CN" sz="2800" b="1" dirty="0">
                <a:latin typeface="宋体" pitchFamily="2" charset="-122"/>
                <a:ea typeface="宋体" pitchFamily="2" charset="-122"/>
              </a:rPr>
              <a:t>1901</a:t>
            </a:r>
            <a:r>
              <a:rPr lang="zh-CN" altLang="en-US" sz="2800" b="1" dirty="0">
                <a:latin typeface="宋体" pitchFamily="2" charset="-122"/>
                <a:ea typeface="宋体" pitchFamily="2" charset="-122"/>
              </a:rPr>
              <a:t>年，八国联军侵华战争爆发，列强同中国签订了</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辛丑条约</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，标志着中国完全沦为半殖民地半封建社会。</a:t>
            </a:r>
          </a:p>
          <a:p>
            <a:pPr marL="0" indent="0">
              <a:buNone/>
            </a:pPr>
            <a:endParaRPr lang="zh-CN" altLang="en-US" sz="2800" b="1" dirty="0">
              <a:latin typeface="宋体" pitchFamily="2" charset="-122"/>
              <a:ea typeface="宋体" pitchFamily="2" charset="-122"/>
            </a:endParaRPr>
          </a:p>
        </p:txBody>
      </p:sp>
    </p:spTree>
    <p:extLst>
      <p:ext uri="{BB962C8B-B14F-4D97-AF65-F5344CB8AC3E}">
        <p14:creationId xmlns:p14="http://schemas.microsoft.com/office/powerpoint/2010/main" val="282864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500" fill="hold"/>
                                        <p:tgtEl>
                                          <p:spTgt spid="3">
                                            <p:bg/>
                                          </p:spTgt>
                                        </p:tgtEl>
                                        <p:attrNameLst>
                                          <p:attrName>ppt_w</p:attrName>
                                        </p:attrNameLst>
                                      </p:cBhvr>
                                      <p:tavLst>
                                        <p:tav tm="0">
                                          <p:val>
                                            <p:fltVal val="0"/>
                                          </p:val>
                                        </p:tav>
                                        <p:tav tm="100000">
                                          <p:val>
                                            <p:strVal val="#ppt_w"/>
                                          </p:val>
                                        </p:tav>
                                      </p:tavLst>
                                    </p:anim>
                                    <p:anim calcmode="lin" valueType="num">
                                      <p:cBhvr>
                                        <p:cTn id="15" dur="500" fill="hold"/>
                                        <p:tgtEl>
                                          <p:spTgt spid="3">
                                            <p:bg/>
                                          </p:spTgt>
                                        </p:tgtEl>
                                        <p:attrNameLst>
                                          <p:attrName>ppt_h</p:attrName>
                                        </p:attrNameLst>
                                      </p:cBhvr>
                                      <p:tavLst>
                                        <p:tav tm="0">
                                          <p:val>
                                            <p:fltVal val="0"/>
                                          </p:val>
                                        </p:tav>
                                        <p:tav tm="100000">
                                          <p:val>
                                            <p:strVal val="#ppt_h"/>
                                          </p:val>
                                        </p:tav>
                                      </p:tavLst>
                                    </p:anim>
                                    <p:animEffect transition="in" filter="fade">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p:cTn id="28"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p:cTn id="3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7" dur="500"/>
                                        <p:tgtEl>
                                          <p:spTgt spid="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 calcmode="lin" valueType="num">
                                      <p:cBhvr>
                                        <p:cTn id="4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188640"/>
            <a:ext cx="8229600" cy="634082"/>
          </a:xfrm>
        </p:spPr>
        <p:txBody>
          <a:bodyPr>
            <a:normAutofit fontScale="90000"/>
          </a:bodyPr>
          <a:lstStyle/>
          <a:p>
            <a:r>
              <a:rPr lang="en-US" altLang="zh-CN" dirty="0" smtClean="0"/>
              <a:t>6</a:t>
            </a:r>
            <a:r>
              <a:rPr lang="zh-CN" altLang="en-US" dirty="0" smtClean="0"/>
              <a:t>、统治危机加深</a:t>
            </a:r>
            <a:endParaRPr lang="zh-CN" altLang="en-US" dirty="0"/>
          </a:p>
        </p:txBody>
      </p:sp>
      <p:sp>
        <p:nvSpPr>
          <p:cNvPr id="3" name="内容占位符 2"/>
          <p:cNvSpPr>
            <a:spLocks noGrp="1"/>
          </p:cNvSpPr>
          <p:nvPr>
            <p:ph idx="1"/>
          </p:nvPr>
        </p:nvSpPr>
        <p:spPr>
          <a:xfrm>
            <a:off x="395536" y="980729"/>
            <a:ext cx="8352928" cy="3240360"/>
          </a:xfrm>
        </p:spPr>
        <p:txBody>
          <a:bodyPr>
            <a:normAutofit/>
          </a:bodyPr>
          <a:lstStyle/>
          <a:p>
            <a:pPr marL="0" indent="0">
              <a:buNone/>
            </a:pPr>
            <a:r>
              <a:rPr lang="en-US" altLang="zh-CN" sz="2800" b="1" dirty="0">
                <a:latin typeface="宋体" pitchFamily="2" charset="-122"/>
                <a:ea typeface="宋体" pitchFamily="2" charset="-122"/>
              </a:rPr>
              <a:t>(1)</a:t>
            </a:r>
            <a:r>
              <a:rPr lang="zh-CN" altLang="en-US" sz="2800" b="1" dirty="0">
                <a:latin typeface="宋体" pitchFamily="2" charset="-122"/>
                <a:ea typeface="宋体" pitchFamily="2" charset="-122"/>
              </a:rPr>
              <a:t>八国联军占领北京后，</a:t>
            </a:r>
            <a:r>
              <a:rPr lang="zh-CN" altLang="en-US" sz="2800" b="1" dirty="0" smtClean="0">
                <a:latin typeface="宋体" pitchFamily="2" charset="-122"/>
                <a:ea typeface="宋体" pitchFamily="2" charset="-122"/>
              </a:rPr>
              <a:t>继续侵略</a:t>
            </a:r>
            <a:r>
              <a:rPr lang="zh-CN" altLang="en-US" sz="2800" b="1" dirty="0">
                <a:latin typeface="宋体" pitchFamily="2" charset="-122"/>
                <a:ea typeface="宋体" pitchFamily="2" charset="-122"/>
              </a:rPr>
              <a:t>其他</a:t>
            </a:r>
            <a:r>
              <a:rPr lang="zh-CN" altLang="en-US" sz="2800" b="1" dirty="0" smtClean="0">
                <a:latin typeface="宋体" pitchFamily="2" charset="-122"/>
                <a:ea typeface="宋体" pitchFamily="2" charset="-122"/>
              </a:rPr>
              <a:t>地方；</a:t>
            </a:r>
            <a:r>
              <a:rPr lang="zh-CN" altLang="en-US" sz="2800" b="1" dirty="0">
                <a:latin typeface="宋体" pitchFamily="2" charset="-122"/>
                <a:ea typeface="宋体" pitchFamily="2" charset="-122"/>
              </a:rPr>
              <a:t>俄军趁机侵占中国</a:t>
            </a:r>
            <a:r>
              <a:rPr lang="zh-CN" altLang="en-US" sz="2800" b="1" dirty="0" smtClean="0">
                <a:latin typeface="宋体" pitchFamily="2" charset="-122"/>
                <a:ea typeface="宋体" pitchFamily="2" charset="-122"/>
              </a:rPr>
              <a:t>东北；</a:t>
            </a:r>
            <a:endParaRPr lang="zh-CN" altLang="en-US" sz="2800" b="1" dirty="0">
              <a:latin typeface="宋体" pitchFamily="2" charset="-122"/>
              <a:ea typeface="宋体" pitchFamily="2" charset="-122"/>
            </a:endParaRPr>
          </a:p>
          <a:p>
            <a:pPr marL="0" indent="0">
              <a:buNone/>
            </a:pPr>
            <a:r>
              <a:rPr lang="en-US" altLang="zh-CN" sz="2800" b="1" dirty="0">
                <a:latin typeface="宋体" pitchFamily="2" charset="-122"/>
                <a:ea typeface="宋体" pitchFamily="2" charset="-122"/>
              </a:rPr>
              <a:t>(2)</a:t>
            </a:r>
            <a:r>
              <a:rPr lang="zh-CN" altLang="en-US" sz="2800" b="1" dirty="0">
                <a:latin typeface="宋体" pitchFamily="2" charset="-122"/>
                <a:ea typeface="宋体" pitchFamily="2" charset="-122"/>
              </a:rPr>
              <a:t>南方各省督抚与英、美等国洽商“东南互保”协议，严重动摇了清政府统治的</a:t>
            </a:r>
            <a:r>
              <a:rPr lang="zh-CN" altLang="en-US" sz="2800" b="1" dirty="0" smtClean="0">
                <a:latin typeface="宋体" pitchFamily="2" charset="-122"/>
                <a:ea typeface="宋体" pitchFamily="2" charset="-122"/>
              </a:rPr>
              <a:t>根基；</a:t>
            </a:r>
            <a:endParaRPr lang="en-US" altLang="zh-CN" sz="2800" b="1" dirty="0" smtClean="0">
              <a:latin typeface="宋体" pitchFamily="2" charset="-122"/>
              <a:ea typeface="宋体" pitchFamily="2" charset="-122"/>
            </a:endParaRPr>
          </a:p>
          <a:p>
            <a:pPr marL="0" indent="0">
              <a:buNone/>
            </a:pPr>
            <a:r>
              <a:rPr lang="zh-CN" altLang="en-US" sz="2800" b="1" dirty="0" smtClean="0">
                <a:latin typeface="宋体" pitchFamily="2" charset="-122"/>
                <a:ea typeface="宋体" pitchFamily="2" charset="-122"/>
              </a:rPr>
              <a:t>（</a:t>
            </a:r>
            <a:r>
              <a:rPr lang="en-US" altLang="zh-CN" sz="2800" b="1" dirty="0" smtClean="0">
                <a:latin typeface="宋体" pitchFamily="2" charset="-122"/>
                <a:ea typeface="宋体" pitchFamily="2" charset="-122"/>
              </a:rPr>
              <a:t>3</a:t>
            </a:r>
            <a:r>
              <a:rPr lang="zh-CN" altLang="en-US" sz="2800" b="1" dirty="0" smtClean="0">
                <a:latin typeface="宋体" pitchFamily="2" charset="-122"/>
                <a:ea typeface="宋体" pitchFamily="2" charset="-122"/>
              </a:rPr>
              <a:t>）清政府开始自救，实行“新政”和预备立宪。</a:t>
            </a:r>
            <a:endParaRPr lang="zh-CN" altLang="en-US" sz="2800" b="1" dirty="0">
              <a:latin typeface="宋体" pitchFamily="2" charset="-122"/>
              <a:ea typeface="宋体" pitchFamily="2" charset="-122"/>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7752" y="3493229"/>
            <a:ext cx="3744416" cy="3140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5542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4098"/>
                                        </p:tgtEl>
                                        <p:attrNameLst>
                                          <p:attrName>style.visibility</p:attrName>
                                        </p:attrNameLst>
                                      </p:cBhvr>
                                      <p:to>
                                        <p:strVal val="visible"/>
                                      </p:to>
                                    </p:set>
                                    <p:anim calcmode="lin" valueType="num">
                                      <p:cBhvr>
                                        <p:cTn id="35" dur="500" fill="hold"/>
                                        <p:tgtEl>
                                          <p:spTgt spid="4098"/>
                                        </p:tgtEl>
                                        <p:attrNameLst>
                                          <p:attrName>ppt_w</p:attrName>
                                        </p:attrNameLst>
                                      </p:cBhvr>
                                      <p:tavLst>
                                        <p:tav tm="0">
                                          <p:val>
                                            <p:fltVal val="0"/>
                                          </p:val>
                                        </p:tav>
                                        <p:tav tm="100000">
                                          <p:val>
                                            <p:strVal val="#ppt_w"/>
                                          </p:val>
                                        </p:tav>
                                      </p:tavLst>
                                    </p:anim>
                                    <p:anim calcmode="lin" valueType="num">
                                      <p:cBhvr>
                                        <p:cTn id="36" dur="500" fill="hold"/>
                                        <p:tgtEl>
                                          <p:spTgt spid="4098"/>
                                        </p:tgtEl>
                                        <p:attrNameLst>
                                          <p:attrName>ppt_h</p:attrName>
                                        </p:attrNameLst>
                                      </p:cBhvr>
                                      <p:tavLst>
                                        <p:tav tm="0">
                                          <p:val>
                                            <p:fltVal val="0"/>
                                          </p:val>
                                        </p:tav>
                                        <p:tav tm="100000">
                                          <p:val>
                                            <p:strVal val="#ppt_h"/>
                                          </p:val>
                                        </p:tav>
                                      </p:tavLst>
                                    </p:anim>
                                    <p:animEffect transition="in" filter="fade">
                                      <p:cBhvr>
                                        <p:cTn id="3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116632"/>
            <a:ext cx="8229600" cy="576064"/>
          </a:xfrm>
          <a:solidFill>
            <a:schemeClr val="bg2">
              <a:lumMod val="90000"/>
            </a:schemeClr>
          </a:solidFill>
        </p:spPr>
        <p:txBody>
          <a:bodyPr>
            <a:normAutofit fontScale="90000"/>
          </a:bodyPr>
          <a:lstStyle/>
          <a:p>
            <a:r>
              <a:rPr lang="zh-CN" altLang="en-US" dirty="0"/>
              <a:t>东南互</a:t>
            </a:r>
            <a:r>
              <a:rPr lang="zh-CN" altLang="en-US" dirty="0" smtClean="0"/>
              <a:t>保</a:t>
            </a:r>
            <a:endParaRPr lang="zh-CN" altLang="en-US" dirty="0"/>
          </a:p>
        </p:txBody>
      </p:sp>
      <p:sp>
        <p:nvSpPr>
          <p:cNvPr id="3" name="内容占位符 2"/>
          <p:cNvSpPr>
            <a:spLocks noGrp="1"/>
          </p:cNvSpPr>
          <p:nvPr>
            <p:ph idx="1"/>
          </p:nvPr>
        </p:nvSpPr>
        <p:spPr>
          <a:xfrm>
            <a:off x="179512" y="764704"/>
            <a:ext cx="8712968" cy="5904656"/>
          </a:xfrm>
          <a:solidFill>
            <a:srgbClr val="FFFF00"/>
          </a:solidFill>
        </p:spPr>
        <p:txBody>
          <a:bodyPr>
            <a:noAutofit/>
          </a:bodyPr>
          <a:lstStyle/>
          <a:p>
            <a:pPr marL="0" indent="0">
              <a:buNone/>
            </a:pPr>
            <a:r>
              <a:rPr lang="en-US" altLang="zh-CN" sz="2400" b="1" dirty="0" smtClean="0">
                <a:latin typeface="+mn-ea"/>
              </a:rPr>
              <a:t>    1900</a:t>
            </a:r>
            <a:r>
              <a:rPr lang="zh-CN" altLang="en-US" sz="2400" b="1" dirty="0">
                <a:latin typeface="+mn-ea"/>
              </a:rPr>
              <a:t>年义和团运动期间，英美等帝国主义操纵和勾结中国南方多省督抚、企图分裂中国的侵略活动。义和团运动兴起后，英国深恐波及属其势力范围的长江流域，便策动两江总督刘坤一、湖广总督张之洞等与列强合作，规定上海租界归各国共同保护，长江及苏杭内地均归各省督抚保护。清廷对外宣战后，东南各省保持“中立”。</a:t>
            </a:r>
          </a:p>
          <a:p>
            <a:pPr marL="0" indent="0">
              <a:buNone/>
            </a:pPr>
            <a:r>
              <a:rPr lang="zh-CN" altLang="en-US" sz="2400" b="1" dirty="0">
                <a:latin typeface="+mn-ea"/>
              </a:rPr>
              <a:t>意义：</a:t>
            </a:r>
          </a:p>
          <a:p>
            <a:pPr marL="0" indent="0">
              <a:buNone/>
            </a:pPr>
            <a:r>
              <a:rPr lang="zh-CN" altLang="en-US" sz="2400" b="1" dirty="0">
                <a:latin typeface="+mn-ea"/>
              </a:rPr>
              <a:t>（</a:t>
            </a:r>
            <a:r>
              <a:rPr lang="en-US" altLang="zh-CN" sz="2400" b="1" dirty="0">
                <a:latin typeface="+mn-ea"/>
              </a:rPr>
              <a:t>1</a:t>
            </a:r>
            <a:r>
              <a:rPr lang="zh-CN" altLang="en-US" sz="2400" b="1" dirty="0">
                <a:latin typeface="+mn-ea"/>
              </a:rPr>
              <a:t>）表现了东南地区当权的洋务派官员与西方列强合作抵制义和团的意向；</a:t>
            </a:r>
          </a:p>
          <a:p>
            <a:pPr marL="0" indent="0">
              <a:buNone/>
            </a:pPr>
            <a:r>
              <a:rPr lang="zh-CN" altLang="en-US" sz="2400" b="1" dirty="0">
                <a:latin typeface="+mn-ea"/>
              </a:rPr>
              <a:t>（</a:t>
            </a:r>
            <a:r>
              <a:rPr lang="en-US" altLang="zh-CN" sz="2400" b="1" dirty="0">
                <a:latin typeface="+mn-ea"/>
              </a:rPr>
              <a:t>2</a:t>
            </a:r>
            <a:r>
              <a:rPr lang="zh-CN" altLang="en-US" sz="2400" b="1" dirty="0">
                <a:latin typeface="+mn-ea"/>
              </a:rPr>
              <a:t>）在一定程度上维持了江南地区的稳定；</a:t>
            </a:r>
          </a:p>
          <a:p>
            <a:pPr marL="0" indent="0">
              <a:buNone/>
            </a:pPr>
            <a:r>
              <a:rPr lang="zh-CN" altLang="en-US" sz="2400" b="1" dirty="0">
                <a:latin typeface="+mn-ea"/>
              </a:rPr>
              <a:t>（</a:t>
            </a:r>
            <a:r>
              <a:rPr lang="en-US" altLang="zh-CN" sz="2400" b="1" dirty="0">
                <a:latin typeface="+mn-ea"/>
              </a:rPr>
              <a:t>3</a:t>
            </a:r>
            <a:r>
              <a:rPr lang="zh-CN" altLang="en-US" sz="2400" b="1" dirty="0">
                <a:latin typeface="+mn-ea"/>
              </a:rPr>
              <a:t>）表明中央权威下降和地方势力的扩张，严重动摇了清政府统治的根基；</a:t>
            </a:r>
          </a:p>
          <a:p>
            <a:pPr marL="0" indent="0">
              <a:buNone/>
            </a:pPr>
            <a:r>
              <a:rPr lang="zh-CN" altLang="en-US" sz="2400" b="1" dirty="0">
                <a:latin typeface="+mn-ea"/>
              </a:rPr>
              <a:t>（</a:t>
            </a:r>
            <a:r>
              <a:rPr lang="en-US" altLang="zh-CN" sz="2400" b="1" dirty="0">
                <a:latin typeface="+mn-ea"/>
              </a:rPr>
              <a:t>4</a:t>
            </a:r>
            <a:r>
              <a:rPr lang="zh-CN" altLang="en-US" sz="2400" b="1" dirty="0">
                <a:latin typeface="+mn-ea"/>
              </a:rPr>
              <a:t>）维护了列强在长江流域和华南的利益；</a:t>
            </a:r>
          </a:p>
          <a:p>
            <a:pPr marL="0" indent="0">
              <a:buNone/>
            </a:pPr>
            <a:r>
              <a:rPr lang="zh-CN" altLang="en-US" sz="2400" b="1" dirty="0">
                <a:latin typeface="+mn-ea"/>
              </a:rPr>
              <a:t>（</a:t>
            </a:r>
            <a:r>
              <a:rPr lang="en-US" altLang="zh-CN" sz="2400" b="1" dirty="0">
                <a:latin typeface="+mn-ea"/>
              </a:rPr>
              <a:t>5</a:t>
            </a:r>
            <a:r>
              <a:rPr lang="zh-CN" altLang="en-US" sz="2400" b="1" dirty="0">
                <a:latin typeface="+mn-ea"/>
              </a:rPr>
              <a:t>）破坏了东南各省人民反帝斗争的发展；</a:t>
            </a:r>
          </a:p>
          <a:p>
            <a:pPr marL="0" indent="0">
              <a:buNone/>
            </a:pPr>
            <a:endParaRPr lang="zh-CN" altLang="en-US" sz="2400" b="1" dirty="0">
              <a:latin typeface="+mn-ea"/>
            </a:endParaRPr>
          </a:p>
        </p:txBody>
      </p:sp>
    </p:spTree>
    <p:extLst>
      <p:ext uri="{BB962C8B-B14F-4D97-AF65-F5344CB8AC3E}">
        <p14:creationId xmlns:p14="http://schemas.microsoft.com/office/powerpoint/2010/main" val="2696439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500" fill="hold"/>
                                        <p:tgtEl>
                                          <p:spTgt spid="3">
                                            <p:bg/>
                                          </p:spTgt>
                                        </p:tgtEl>
                                        <p:attrNameLst>
                                          <p:attrName>ppt_w</p:attrName>
                                        </p:attrNameLst>
                                      </p:cBhvr>
                                      <p:tavLst>
                                        <p:tav tm="0">
                                          <p:val>
                                            <p:fltVal val="0"/>
                                          </p:val>
                                        </p:tav>
                                        <p:tav tm="100000">
                                          <p:val>
                                            <p:strVal val="#ppt_w"/>
                                          </p:val>
                                        </p:tav>
                                      </p:tavLst>
                                    </p:anim>
                                    <p:anim calcmode="lin" valueType="num">
                                      <p:cBhvr>
                                        <p:cTn id="15" dur="500" fill="hold"/>
                                        <p:tgtEl>
                                          <p:spTgt spid="3">
                                            <p:bg/>
                                          </p:spTgt>
                                        </p:tgtEl>
                                        <p:attrNameLst>
                                          <p:attrName>ppt_h</p:attrName>
                                        </p:attrNameLst>
                                      </p:cBhvr>
                                      <p:tavLst>
                                        <p:tav tm="0">
                                          <p:val>
                                            <p:fltVal val="0"/>
                                          </p:val>
                                        </p:tav>
                                        <p:tav tm="100000">
                                          <p:val>
                                            <p:strVal val="#ppt_h"/>
                                          </p:val>
                                        </p:tav>
                                      </p:tavLst>
                                    </p:anim>
                                    <p:animEffect transition="in" filter="fade">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p:cTn id="28"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p:cTn id="3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7" dur="500"/>
                                        <p:tgtEl>
                                          <p:spTgt spid="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 calcmode="lin" valueType="num">
                                      <p:cBhvr>
                                        <p:cTn id="4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4" dur="500"/>
                                        <p:tgtEl>
                                          <p:spTgt spid="3">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 calcmode="lin" valueType="num">
                                      <p:cBhvr>
                                        <p:cTn id="4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51" dur="500"/>
                                        <p:tgtEl>
                                          <p:spTgt spid="3">
                                            <p:txEl>
                                              <p:pRg st="4" end="4"/>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5" end="5"/>
                                            </p:txEl>
                                          </p:spTgt>
                                        </p:tgtEl>
                                        <p:attrNameLst>
                                          <p:attrName>style.visibility</p:attrName>
                                        </p:attrNameLst>
                                      </p:cBhvr>
                                      <p:to>
                                        <p:strVal val="visible"/>
                                      </p:to>
                                    </p:set>
                                    <p:anim calcmode="lin" valueType="num">
                                      <p:cBhvr>
                                        <p:cTn id="56"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8" dur="500"/>
                                        <p:tgtEl>
                                          <p:spTgt spid="3">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 calcmode="lin" valueType="num">
                                      <p:cBhvr>
                                        <p:cTn id="6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6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908720"/>
            <a:ext cx="800219" cy="5688632"/>
          </a:xfrm>
          <a:prstGeom prst="rect">
            <a:avLst/>
          </a:prstGeom>
          <a:noFill/>
        </p:spPr>
        <p:txBody>
          <a:bodyPr vert="eaVert" wrap="square" rtlCol="0">
            <a:spAutoFit/>
          </a:bodyPr>
          <a:lstStyle/>
          <a:p>
            <a:r>
              <a:rPr lang="zh-CN" altLang="en-US" sz="4000" dirty="0" smtClean="0">
                <a:latin typeface="+mj-ea"/>
                <a:ea typeface="+mj-ea"/>
              </a:rPr>
              <a:t>挽救民族危亡的斗争</a:t>
            </a:r>
            <a:endParaRPr lang="zh-CN" altLang="en-US" sz="4000" dirty="0">
              <a:latin typeface="+mj-ea"/>
              <a:ea typeface="+mj-ea"/>
            </a:endParaRPr>
          </a:p>
        </p:txBody>
      </p:sp>
      <p:sp>
        <p:nvSpPr>
          <p:cNvPr id="5" name="左大括号 4"/>
          <p:cNvSpPr/>
          <p:nvPr/>
        </p:nvSpPr>
        <p:spPr>
          <a:xfrm>
            <a:off x="1051739" y="696410"/>
            <a:ext cx="432048" cy="5904656"/>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TextBox 5"/>
          <p:cNvSpPr txBox="1"/>
          <p:nvPr/>
        </p:nvSpPr>
        <p:spPr>
          <a:xfrm>
            <a:off x="1302392" y="1546335"/>
            <a:ext cx="3197599" cy="584775"/>
          </a:xfrm>
          <a:prstGeom prst="rect">
            <a:avLst/>
          </a:prstGeom>
          <a:noFill/>
        </p:spPr>
        <p:txBody>
          <a:bodyPr wrap="square" rtlCol="0">
            <a:spAutoFit/>
          </a:bodyPr>
          <a:lstStyle/>
          <a:p>
            <a:r>
              <a:rPr lang="zh-CN" altLang="en-US" sz="3200" b="1" dirty="0">
                <a:latin typeface="+mj-ea"/>
                <a:ea typeface="+mj-ea"/>
              </a:rPr>
              <a:t>中国人民</a:t>
            </a:r>
            <a:r>
              <a:rPr lang="zh-CN" altLang="en-US" sz="3200" b="1" dirty="0" smtClean="0">
                <a:latin typeface="+mj-ea"/>
                <a:ea typeface="+mj-ea"/>
              </a:rPr>
              <a:t>的斗争</a:t>
            </a:r>
            <a:endParaRPr lang="zh-CN" altLang="en-US" sz="3200" b="1" dirty="0">
              <a:latin typeface="+mj-ea"/>
              <a:ea typeface="+mj-ea"/>
            </a:endParaRPr>
          </a:p>
        </p:txBody>
      </p:sp>
      <p:sp>
        <p:nvSpPr>
          <p:cNvPr id="7" name="TextBox 6"/>
          <p:cNvSpPr txBox="1"/>
          <p:nvPr/>
        </p:nvSpPr>
        <p:spPr>
          <a:xfrm>
            <a:off x="1515602" y="4581128"/>
            <a:ext cx="7088846" cy="1200329"/>
          </a:xfrm>
          <a:prstGeom prst="rect">
            <a:avLst/>
          </a:prstGeom>
          <a:noFill/>
        </p:spPr>
        <p:txBody>
          <a:bodyPr wrap="square" rtlCol="0">
            <a:spAutoFit/>
          </a:bodyPr>
          <a:lstStyle/>
          <a:p>
            <a:r>
              <a:rPr lang="zh-CN" altLang="en-US" sz="3600" b="1" dirty="0" smtClean="0">
                <a:latin typeface="+mj-ea"/>
                <a:ea typeface="+mj-ea"/>
              </a:rPr>
              <a:t>列强的侵略</a:t>
            </a:r>
            <a:r>
              <a:rPr lang="en-US" altLang="zh-CN" sz="3600" b="1" dirty="0" smtClean="0">
                <a:latin typeface="+mj-ea"/>
                <a:ea typeface="+mj-ea"/>
              </a:rPr>
              <a:t>—</a:t>
            </a:r>
            <a:r>
              <a:rPr lang="zh-CN" altLang="en-US" sz="3600" b="1" dirty="0" smtClean="0">
                <a:latin typeface="+mj-ea"/>
                <a:ea typeface="+mj-ea"/>
              </a:rPr>
              <a:t>八国联军侵华战争</a:t>
            </a:r>
            <a:r>
              <a:rPr lang="en-US" altLang="zh-CN" sz="3600" b="1" dirty="0" smtClean="0">
                <a:latin typeface="+mj-ea"/>
                <a:ea typeface="+mj-ea"/>
              </a:rPr>
              <a:t>—</a:t>
            </a:r>
            <a:r>
              <a:rPr lang="zh-CN" altLang="en-US" sz="3600" b="1" dirty="0" smtClean="0">
                <a:latin typeface="+mj-ea"/>
                <a:ea typeface="+mj-ea"/>
              </a:rPr>
              <a:t>加剧统治危机</a:t>
            </a:r>
            <a:endParaRPr lang="zh-CN" altLang="en-US" sz="3600" b="1" dirty="0">
              <a:latin typeface="+mj-ea"/>
              <a:ea typeface="+mj-ea"/>
            </a:endParaRPr>
          </a:p>
        </p:txBody>
      </p:sp>
      <p:sp>
        <p:nvSpPr>
          <p:cNvPr id="8" name="左大括号 7"/>
          <p:cNvSpPr/>
          <p:nvPr/>
        </p:nvSpPr>
        <p:spPr>
          <a:xfrm>
            <a:off x="4355975" y="404664"/>
            <a:ext cx="288032" cy="3024336"/>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8"/>
          <p:cNvSpPr txBox="1"/>
          <p:nvPr/>
        </p:nvSpPr>
        <p:spPr>
          <a:xfrm>
            <a:off x="4665778" y="511744"/>
            <a:ext cx="4298710" cy="523220"/>
          </a:xfrm>
          <a:prstGeom prst="rect">
            <a:avLst/>
          </a:prstGeom>
          <a:noFill/>
        </p:spPr>
        <p:txBody>
          <a:bodyPr wrap="square" rtlCol="0">
            <a:spAutoFit/>
          </a:bodyPr>
          <a:lstStyle/>
          <a:p>
            <a:r>
              <a:rPr lang="zh-CN" altLang="en-US" sz="2800" b="1" dirty="0" smtClean="0">
                <a:latin typeface="+mj-ea"/>
                <a:ea typeface="+mj-ea"/>
              </a:rPr>
              <a:t>资产阶级：戊戌维新运动</a:t>
            </a:r>
            <a:endParaRPr lang="zh-CN" altLang="en-US" sz="2800" b="1" dirty="0">
              <a:latin typeface="+mj-ea"/>
              <a:ea typeface="+mj-ea"/>
            </a:endParaRPr>
          </a:p>
        </p:txBody>
      </p:sp>
      <p:sp>
        <p:nvSpPr>
          <p:cNvPr id="10" name="TextBox 9"/>
          <p:cNvSpPr txBox="1"/>
          <p:nvPr/>
        </p:nvSpPr>
        <p:spPr>
          <a:xfrm>
            <a:off x="4788024" y="2492896"/>
            <a:ext cx="3053583" cy="523220"/>
          </a:xfrm>
          <a:prstGeom prst="rect">
            <a:avLst/>
          </a:prstGeom>
          <a:noFill/>
        </p:spPr>
        <p:txBody>
          <a:bodyPr wrap="square" rtlCol="0">
            <a:spAutoFit/>
          </a:bodyPr>
          <a:lstStyle/>
          <a:p>
            <a:r>
              <a:rPr lang="zh-CN" altLang="en-US" sz="2800" b="1" dirty="0" smtClean="0">
                <a:latin typeface="+mj-ea"/>
                <a:ea typeface="+mj-ea"/>
              </a:rPr>
              <a:t>农民阶级：义和团</a:t>
            </a:r>
            <a:endParaRPr lang="zh-CN" altLang="en-US" sz="2800" b="1" dirty="0">
              <a:latin typeface="+mj-ea"/>
              <a:ea typeface="+mj-ea"/>
            </a:endParaRPr>
          </a:p>
        </p:txBody>
      </p:sp>
    </p:spTree>
    <p:extLst>
      <p:ext uri="{BB962C8B-B14F-4D97-AF65-F5344CB8AC3E}">
        <p14:creationId xmlns:p14="http://schemas.microsoft.com/office/powerpoint/2010/main" val="69729360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Dragon</Template>
  <TotalTime>3903</TotalTime>
  <Words>2751</Words>
  <Application>Microsoft Office PowerPoint</Application>
  <PresentationFormat>全屏显示(4:3)</PresentationFormat>
  <Paragraphs>187</Paragraphs>
  <Slides>31</Slides>
  <Notes>0</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龙腾四海</vt:lpstr>
      <vt:lpstr>第18课　 挽救民族危亡的斗争</vt:lpstr>
      <vt:lpstr>PowerPoint 演示文稿</vt:lpstr>
      <vt:lpstr>戊戌维新运动</vt:lpstr>
      <vt:lpstr>（1）甲午战败后，民族危机空前严重</vt:lpstr>
      <vt:lpstr>（2）清政府统治危机加剧</vt:lpstr>
      <vt:lpstr>（3）中国民族资本主义初步发展，民族资产阶级力量壮大</vt:lpstr>
      <vt:lpstr>（4）甲午战后民族意识觉醒，维新思想得以传播</vt:lpstr>
      <vt:lpstr>维新思想特点</vt:lpstr>
      <vt:lpstr>PowerPoint 演示文稿</vt:lpstr>
      <vt:lpstr>（2）发展：兴办学堂、成立团体、创办报刊、著书立说，自下而上推动变法。</vt:lpstr>
      <vt:lpstr>（3）高潮：百日维新。 1898年6月11日光绪帝颁布《定国是诏》，宣布变法。历时103天，被称为“百日维新”。</vt:lpstr>
      <vt:lpstr>（4）结果：失败</vt:lpstr>
      <vt:lpstr>材料一    维新志土们大多是青年士人，为国家民族之救亡图存大业挺身而出，以天下为己任，但却未能走入民间获得众的支持和力量，缺乏足够的社会支援。它是一场准备很不充分的政治运动。          ——王先明《中国近代史》 材料二    百日维新的新政诏书连篇频发，然其在实践中却常常被化为无形，很多内容只是流于表面粉饰而无实效。各部堂官、各省督抚都持观望、延宕、抵制态度，拒不奉诏……光绪皇帝严责守旧大臣的诏令也达十多次，并采取了相应的措施，力求有所推动。             ——王先明《中国近代史》 材料三    戊戌变法持续时间仅103天，共发布280多件新政論旨，平均一天就是两件多，其中明确指示具体办法、論令实行的就有175件。</vt:lpstr>
      <vt:lpstr>（5）评价</vt:lpstr>
      <vt:lpstr>义和团运动</vt:lpstr>
      <vt:lpstr>PowerPoint 演示文稿</vt:lpstr>
      <vt:lpstr>PowerPoint 演示文稿</vt:lpstr>
      <vt:lpstr>3.口号：“扶清灭洋”</vt:lpstr>
      <vt:lpstr>4.清政府的态度： 先抚后剿—招抚利用——镇压剿灭</vt:lpstr>
      <vt:lpstr>材料一　则各国于此一役，知民气之不可辱；有此数功，则我国民精神可从此振刷矣。                  ——《辛亥革命前十年时论选集》第一卷  材料二　中国民众尚含有无限蓬勃生机……无论欧美日本各国，皆无此脑力兵力可以统治此天下生灵四分之一也。……故瓜分一事，实为下策。                     ——《瓦德西拳乱笔记》</vt:lpstr>
      <vt:lpstr>八国联军侵华战争</vt:lpstr>
      <vt:lpstr>PowerPoint 演示文稿</vt:lpstr>
      <vt:lpstr>3．过程</vt:lpstr>
      <vt:lpstr>4．结果： 1901年9月，清政府与11国侵略者签订《辛丑条约》。</vt:lpstr>
      <vt:lpstr>PowerPoint 演示文稿</vt:lpstr>
      <vt:lpstr>内容及危害</vt:lpstr>
      <vt:lpstr>5、特点</vt:lpstr>
      <vt:lpstr>中国沦为半殖民地半封建社会的过程</vt:lpstr>
      <vt:lpstr>6、统治危机加深</vt:lpstr>
      <vt:lpstr>东南互保</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Sangfor</cp:lastModifiedBy>
  <cp:revision>54</cp:revision>
  <dcterms:created xsi:type="dcterms:W3CDTF">2019-09-24T10:13:15Z</dcterms:created>
  <dcterms:modified xsi:type="dcterms:W3CDTF">2019-11-27T01:28:16Z</dcterms:modified>
</cp:coreProperties>
</file>