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379" r:id="rId2"/>
    <p:sldId id="367" r:id="rId3"/>
    <p:sldId id="382" r:id="rId4"/>
    <p:sldId id="383" r:id="rId5"/>
    <p:sldId id="384" r:id="rId6"/>
    <p:sldId id="385" r:id="rId7"/>
    <p:sldId id="378" r:id="rId8"/>
    <p:sldId id="376" r:id="rId9"/>
    <p:sldId id="386" r:id="rId10"/>
    <p:sldId id="387" r:id="rId11"/>
    <p:sldId id="377" r:id="rId12"/>
    <p:sldId id="389" r:id="rId13"/>
    <p:sldId id="38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6600CC"/>
    <a:srgbClr val="800000"/>
    <a:srgbClr val="000099"/>
    <a:srgbClr val="000000"/>
    <a:srgbClr val="FF66FF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31" autoAdjust="0"/>
    <p:restoredTop sz="95883" autoAdjust="0"/>
  </p:normalViewPr>
  <p:slideViewPr>
    <p:cSldViewPr>
      <p:cViewPr>
        <p:scale>
          <a:sx n="123" d="100"/>
          <a:sy n="123" d="100"/>
        </p:scale>
        <p:origin x="-1410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页眉占位符 1228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291" name="日期占位符 1229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316" name="幻灯片图像占位符 1229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文本占位符 12292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2294" name="页脚占位符 1229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295" name="灯片编号占位符 1229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EACDA5F-4182-4549-8AE2-99AB83219CB5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2180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301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3F7B8E72-8796-4BDF-848D-F5A2E3D97169}" type="slidenum">
              <a:rPr lang="zh-CN" altLang="en-US">
                <a:latin typeface="Calibri" pitchFamily="34" charset="0"/>
              </a:rPr>
              <a:pPr eaLnBrk="1" hangingPunct="1"/>
              <a:t>8</a:t>
            </a:fld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517A8-7A2A-45F8-B488-7BF41058FAA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895C5-D958-4C43-98F2-CDE2166D190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02457-98B3-441B-8B73-8D83D41F39B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37FB2-1410-46EF-88C7-29F5EF1859B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26E73-446D-4B54-8631-AE8268A79FA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9E4A0-1F8E-4EF3-83EC-FE19762BA6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ED140-2B0D-4C4E-8086-D3A97AD0BBE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/>
          <a:lstStyle>
            <a:lvl1pPr algn="ctr">
              <a:defRPr sz="3600" b="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374C9-54D8-42B3-9FB3-7601264F5CE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/>
          <a:lstStyle>
            <a:lvl1pPr algn="l">
              <a:defRPr sz="2400" b="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B14-F819-4255-9474-0E01D88148C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44E82-481F-4AE3-A322-D6EA17F69A2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959D2-8605-4D78-8803-2BFAB8AE1AD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936"/>
            <a:ext cx="9144596" cy="6858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3429" cy="685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57739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098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7"/>
          <p:cNvPicPr>
            <a:picLocks noChangeAspect="1" noChangeArrowheads="1"/>
          </p:cNvPicPr>
          <p:nvPr/>
        </p:nvPicPr>
        <p:blipFill>
          <a:blip r:embed="rId15">
            <a:lum bright="12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0" y="4914900"/>
            <a:ext cx="24765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0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033" name="图片 8"/>
          <p:cNvPicPr>
            <a:picLocks noChangeAspect="1" noChangeArrowheads="1"/>
          </p:cNvPicPr>
          <p:nvPr/>
        </p:nvPicPr>
        <p:blipFill>
          <a:blip r:embed="rId16">
            <a:lum bright="34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19850"/>
            <a:ext cx="91440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buFont typeface="Arial" panose="020B0604020202020204" pitchFamily="34" charset="0"/>
              <a:buNone/>
              <a:defRPr kumimoji="0"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buFont typeface="Arial" panose="020B0604020202020204" pitchFamily="34" charset="0"/>
              <a:buNone/>
              <a:defRPr kumimoji="0"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8877C23-142E-4D22-B168-CCE9335A1D54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 panose="020E0502030308020204" pitchFamily="34" charset="0"/>
          <a:ea typeface="隶书" panose="020105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 panose="020E0502030308020204" pitchFamily="34" charset="0"/>
          <a:ea typeface="隶书" panose="020105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 panose="020E0502030308020204" pitchFamily="34" charset="0"/>
          <a:ea typeface="隶书" panose="020105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 panose="020E0502030308020204" pitchFamily="34" charset="0"/>
          <a:ea typeface="隶书" panose="02010509060101010101" pitchFamily="49" charset="-122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 2" panose="05020102010507070707" pitchFamily="18" charset="2"/>
        <a:buChar char="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 2" panose="05020102010507070707" pitchFamily="18" charset="2"/>
        <a:buChar char="³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7B9B57"/>
        </a:buClr>
        <a:buSzPct val="60000"/>
        <a:buFont typeface="Wingdings 2" panose="05020102010507070707" pitchFamily="18" charset="2"/>
        <a:buChar char="®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8B7396"/>
        </a:buClr>
        <a:buSzPct val="45000"/>
        <a:buFont typeface="Wingdings 2" panose="05020102010507070707" pitchFamily="18" charset="2"/>
        <a:buChar char="¯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E89A53"/>
        </a:buClr>
        <a:buFont typeface="Wingdings 2" panose="05020102010507070707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496" y="188640"/>
            <a:ext cx="2736304" cy="1152798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Maiandra GD" panose="020E0502030308020204" pitchFamily="34" charset="0"/>
                <a:ea typeface="隶书" panose="02010509060101010101" pitchFamily="49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Maiandra GD" panose="020E0502030308020204" pitchFamily="34" charset="0"/>
                <a:ea typeface="隶书" panose="02010509060101010101" pitchFamily="49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Maiandra GD" panose="020E0502030308020204" pitchFamily="34" charset="0"/>
                <a:ea typeface="隶书" panose="02010509060101010101" pitchFamily="49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Maiandra GD" panose="020E0502030308020204" pitchFamily="34" charset="0"/>
                <a:ea typeface="隶书" panose="02010509060101010101" pitchFamily="49" charset="-122"/>
              </a:defRPr>
            </a:lvl5pPr>
            <a:lvl6pPr eaLnBrk="1" latinLnBrk="0" hangingPunct="1">
              <a:defRPr kumimoji="0">
                <a:solidFill>
                  <a:schemeClr val="tx2"/>
                </a:solidFill>
              </a:defRPr>
            </a:lvl6pPr>
            <a:lvl7pPr eaLnBrk="1" latinLnBrk="0" hangingPunct="1">
              <a:defRPr kumimoji="0">
                <a:solidFill>
                  <a:schemeClr val="tx2"/>
                </a:solidFill>
              </a:defRPr>
            </a:lvl7pPr>
            <a:lvl8pPr eaLnBrk="1" latinLnBrk="0" hangingPunct="1">
              <a:defRPr kumimoji="0">
                <a:solidFill>
                  <a:schemeClr val="tx2"/>
                </a:solidFill>
              </a:defRPr>
            </a:lvl8pPr>
            <a:lvl9pPr eaLnBrk="1" latinLnBrk="0" hangingPunct="1">
              <a:defRPr kumimoji="0"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CN" altLang="en-US" sz="7200" b="1" dirty="0">
                <a:solidFill>
                  <a:srgbClr val="FF0000"/>
                </a:solidFill>
                <a:latin typeface="+mn-ea"/>
                <a:ea typeface="+mn-ea"/>
              </a:rPr>
              <a:t>温故</a:t>
            </a:r>
            <a:endParaRPr lang="zh-CN" altLang="en-US" sz="7200" b="1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900113" y="134143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148" name="TextBox 4"/>
          <p:cNvSpPr txBox="1">
            <a:spLocks noChangeArrowheads="1"/>
          </p:cNvSpPr>
          <p:nvPr/>
        </p:nvSpPr>
        <p:spPr bwMode="auto">
          <a:xfrm>
            <a:off x="179387" y="1529172"/>
            <a:ext cx="8598573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4400" b="1" dirty="0" smtClean="0">
                <a:latin typeface="+mn-ea"/>
                <a:ea typeface="+mn-ea"/>
              </a:rPr>
              <a:t>1</a:t>
            </a:r>
            <a:r>
              <a:rPr lang="zh-CN" altLang="en-US" sz="4400" b="1" dirty="0" smtClean="0">
                <a:latin typeface="+mn-ea"/>
                <a:ea typeface="+mn-ea"/>
              </a:rPr>
              <a:t>、北宋加强中央集权的措施及特点？</a:t>
            </a:r>
            <a:endParaRPr lang="en-US" altLang="zh-CN" sz="4400" b="1" dirty="0" smtClean="0">
              <a:latin typeface="+mn-ea"/>
              <a:ea typeface="+mn-ea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4400" b="1" dirty="0" smtClean="0">
                <a:latin typeface="+mn-ea"/>
                <a:ea typeface="+mn-ea"/>
              </a:rPr>
              <a:t>2</a:t>
            </a:r>
            <a:r>
              <a:rPr lang="zh-CN" altLang="en-US" sz="4400" b="1" dirty="0" smtClean="0">
                <a:latin typeface="+mn-ea"/>
                <a:ea typeface="+mn-ea"/>
              </a:rPr>
              <a:t>、北宋加强中央集权的影响？</a:t>
            </a:r>
            <a:endParaRPr lang="en-US" altLang="zh-CN" sz="4400" b="1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4400" b="1" dirty="0" smtClean="0">
                <a:latin typeface="+mn-ea"/>
                <a:ea typeface="+mn-ea"/>
              </a:rPr>
              <a:t>3</a:t>
            </a:r>
            <a:r>
              <a:rPr lang="zh-CN" altLang="en-US" sz="4400" b="1" dirty="0" smtClean="0">
                <a:latin typeface="+mn-ea"/>
                <a:ea typeface="+mn-ea"/>
              </a:rPr>
              <a:t>、王安石变法的内容及影响？</a:t>
            </a:r>
            <a:endParaRPr lang="en-US" altLang="zh-CN" sz="4400" b="1" dirty="0" smtClean="0">
              <a:latin typeface="+mn-ea"/>
              <a:ea typeface="+mn-ea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4400" b="1" dirty="0" smtClean="0">
                <a:latin typeface="+mn-ea"/>
                <a:ea typeface="+mn-ea"/>
              </a:rPr>
              <a:t>4</a:t>
            </a:r>
            <a:r>
              <a:rPr lang="zh-CN" altLang="en-US" sz="4400" b="1" dirty="0" smtClean="0">
                <a:latin typeface="+mn-ea"/>
                <a:ea typeface="+mn-ea"/>
              </a:rPr>
              <a:t>、名词解释：靖康之变</a:t>
            </a:r>
            <a:endParaRPr lang="zh-CN" altLang="en-US" sz="4400" dirty="0" smtClean="0"/>
          </a:p>
        </p:txBody>
      </p:sp>
      <p:sp>
        <p:nvSpPr>
          <p:cNvPr id="2" name="AutoShape 5" descr="https://mmbiz.qpic.cn/mmbiz_jpg/V34O3xMfe2qVrTcNQcWYVZia7BRiaicYicR4Na96SwFziae4SPyH2m8G7mD5zuE7icLtdrfSibFZRvhwicJia3II91uvPuA/640?wx_fmt=jpeg&amp;tp=webp&amp;wxfrom=5&amp;wx_lazy=1&amp;wx_co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33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57345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zh-CN" altLang="zh-CN" b="1" dirty="0" smtClean="0">
                <a:solidFill>
                  <a:srgbClr val="FF0000"/>
                </a:solidFill>
              </a:rPr>
              <a:t>第</a:t>
            </a:r>
            <a:r>
              <a:rPr lang="en-US" altLang="zh-CN" b="1" dirty="0" smtClean="0">
                <a:solidFill>
                  <a:srgbClr val="FF0000"/>
                </a:solidFill>
              </a:rPr>
              <a:t>10</a:t>
            </a:r>
            <a:r>
              <a:rPr lang="zh-CN" altLang="en-US" b="1" dirty="0" smtClean="0">
                <a:solidFill>
                  <a:srgbClr val="FF0000"/>
                </a:solidFill>
              </a:rPr>
              <a:t>课   辽夏金元的统治</a:t>
            </a:r>
          </a:p>
        </p:txBody>
      </p:sp>
      <p:pic>
        <p:nvPicPr>
          <p:cNvPr id="3075" name="Picture 2" descr="辽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6152" y="1124744"/>
            <a:ext cx="7564437" cy="3844925"/>
          </a:xfrm>
          <a:ln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23528" y="5229200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课程标准：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通过</a:t>
            </a:r>
            <a:r>
              <a:rPr lang="zh-CN" altLang="en-US" sz="3200" b="1" dirty="0" smtClean="0"/>
              <a:t>了解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辽夏金元诸</a:t>
            </a:r>
            <a:r>
              <a:rPr lang="zh-CN" altLang="en-US" sz="3200" b="1" dirty="0" smtClean="0"/>
              <a:t>政权的建立、发展和相关制度建设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，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认识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北方少数民族政权在统一多民族封建国家发展中的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重要作用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。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11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077" y="260648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一、辽与西夏</a:t>
            </a:r>
            <a:endParaRPr lang="en-US" altLang="zh-CN" sz="24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lvl="0"/>
            <a:r>
              <a:rPr lang="en-US" altLang="zh-CN" sz="24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zh-CN" sz="24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辽</a:t>
            </a:r>
            <a:endParaRPr lang="zh-CN" altLang="zh-CN" sz="24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）建立</a:t>
            </a:r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：</a:t>
            </a:r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916</a:t>
            </a:r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年，耶律阿保机建立契丹国，定都上京，改国号为辽；</a:t>
            </a:r>
          </a:p>
          <a:p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）民族关系</a:t>
            </a:r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：与北宋长期对峙；通使频繁；贸易活跃；</a:t>
            </a:r>
          </a:p>
          <a:p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）政治制度：</a:t>
            </a:r>
          </a:p>
          <a:p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南面官、北面官：南面官负责汉人为主的农耕民族事务；北面官负责契丹等游牧民族事务；</a:t>
            </a:r>
          </a:p>
          <a:p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②</a:t>
            </a:r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皇帝和宫廷定期迁徙；</a:t>
            </a:r>
          </a:p>
          <a:p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③</a:t>
            </a:r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迁徙中的行营是国家的政治中心；</a:t>
            </a:r>
          </a:p>
          <a:p>
            <a:pPr lvl="0"/>
            <a:r>
              <a:rPr lang="en-US" altLang="zh-CN" sz="24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zh-CN" sz="24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西夏</a:t>
            </a:r>
            <a:endParaRPr lang="zh-CN" altLang="zh-CN" sz="24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）建立：</a:t>
            </a:r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1038</a:t>
            </a:r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年，党项族首领元昊建立西夏，定都兴庆</a:t>
            </a:r>
          </a:p>
          <a:p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）政治制度：</a:t>
            </a:r>
          </a:p>
          <a:p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基本模仿北宋的政治制度，中央机构包括汉式官称和本民族官称；</a:t>
            </a:r>
          </a:p>
          <a:p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zh-CN" sz="24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）民族关系：</a:t>
            </a:r>
          </a:p>
          <a:p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北宋灭亡后，西夏虽向金朝称臣，但仍保持独立。</a:t>
            </a:r>
          </a:p>
        </p:txBody>
      </p:sp>
    </p:spTree>
    <p:extLst>
      <p:ext uri="{BB962C8B-B14F-4D97-AF65-F5344CB8AC3E}">
        <p14:creationId xmlns:p14="http://schemas.microsoft.com/office/powerpoint/2010/main" val="151803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27384"/>
            <a:ext cx="910850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dirty="0" smtClean="0">
                <a:solidFill>
                  <a:srgbClr val="FF0000"/>
                </a:solidFill>
              </a:rPr>
              <a:t>二、金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朝</a:t>
            </a:r>
            <a:endParaRPr lang="zh-CN" altLang="zh-CN" sz="2800" b="1" dirty="0">
              <a:solidFill>
                <a:srgbClr val="FF0000"/>
              </a:solidFill>
            </a:endParaRPr>
          </a:p>
          <a:p>
            <a:r>
              <a:rPr lang="zh-CN" altLang="zh-CN" sz="2800" b="1" dirty="0">
                <a:solidFill>
                  <a:srgbClr val="0000FF"/>
                </a:solidFill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</a:rPr>
              <a:t>1</a:t>
            </a:r>
            <a:r>
              <a:rPr lang="zh-CN" altLang="zh-CN" sz="2800" b="1" dirty="0">
                <a:solidFill>
                  <a:srgbClr val="0000FF"/>
                </a:solidFill>
              </a:rPr>
              <a:t>）建立：</a:t>
            </a:r>
            <a:r>
              <a:rPr lang="en-US" altLang="zh-CN" sz="2800" b="1" dirty="0"/>
              <a:t>1114</a:t>
            </a:r>
            <a:r>
              <a:rPr lang="zh-CN" altLang="zh-CN" sz="2800" b="1" dirty="0"/>
              <a:t>年，完颜阿骨打建立金朝，定都会宁；</a:t>
            </a:r>
          </a:p>
          <a:p>
            <a:r>
              <a:rPr lang="zh-CN" altLang="zh-CN" sz="2800" b="1" dirty="0">
                <a:solidFill>
                  <a:srgbClr val="0000FF"/>
                </a:solidFill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</a:rPr>
              <a:t>2</a:t>
            </a:r>
            <a:r>
              <a:rPr lang="zh-CN" altLang="zh-CN" sz="2800" b="1" dirty="0">
                <a:solidFill>
                  <a:srgbClr val="0000FF"/>
                </a:solidFill>
              </a:rPr>
              <a:t>）发展：</a:t>
            </a:r>
            <a:r>
              <a:rPr lang="en-US" altLang="zh-CN" sz="2800" b="1" dirty="0"/>
              <a:t>1125</a:t>
            </a:r>
            <a:r>
              <a:rPr lang="zh-CN" altLang="zh-CN" sz="2800" b="1" dirty="0"/>
              <a:t>年灭辽，</a:t>
            </a:r>
            <a:r>
              <a:rPr lang="en-US" altLang="zh-CN" sz="2800" b="1" dirty="0"/>
              <a:t>2</a:t>
            </a:r>
            <a:r>
              <a:rPr lang="zh-CN" altLang="zh-CN" sz="2800" b="1" dirty="0"/>
              <a:t>年后灭北宋，</a:t>
            </a:r>
            <a:r>
              <a:rPr lang="en-US" altLang="zh-CN" sz="2800" b="1" dirty="0"/>
              <a:t>1153</a:t>
            </a:r>
            <a:r>
              <a:rPr lang="zh-CN" altLang="zh-CN" sz="2800" b="1" dirty="0"/>
              <a:t>年迁都燕京并改名为中都；</a:t>
            </a:r>
          </a:p>
          <a:p>
            <a:r>
              <a:rPr lang="zh-CN" altLang="zh-CN" sz="2800" b="1" dirty="0">
                <a:solidFill>
                  <a:srgbClr val="0000FF"/>
                </a:solidFill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</a:rPr>
              <a:t>3</a:t>
            </a:r>
            <a:r>
              <a:rPr lang="zh-CN" altLang="zh-CN" sz="2800" b="1" dirty="0">
                <a:solidFill>
                  <a:srgbClr val="0000FF"/>
                </a:solidFill>
              </a:rPr>
              <a:t>）政治制度：</a:t>
            </a:r>
          </a:p>
          <a:p>
            <a:r>
              <a:rPr lang="en-US" altLang="zh-CN" sz="2800" b="1" dirty="0"/>
              <a:t>①</a:t>
            </a:r>
            <a:r>
              <a:rPr lang="zh-CN" altLang="zh-CN" sz="2800" b="1" dirty="0"/>
              <a:t>基本沿袭唐宋制度；</a:t>
            </a:r>
          </a:p>
          <a:p>
            <a:r>
              <a:rPr lang="en-US" altLang="zh-CN" sz="2800" b="1" dirty="0"/>
              <a:t>②</a:t>
            </a:r>
            <a:r>
              <a:rPr lang="zh-CN" altLang="zh-CN" sz="2800" b="1" dirty="0"/>
              <a:t>猛安谋克制：</a:t>
            </a:r>
            <a:r>
              <a:rPr lang="zh-CN" altLang="zh-CN" sz="2800" b="1" dirty="0">
                <a:solidFill>
                  <a:srgbClr val="FF0000"/>
                </a:solidFill>
              </a:rPr>
              <a:t>既是军事组织，又是地方行政组织</a:t>
            </a:r>
            <a:r>
              <a:rPr lang="zh-CN" altLang="zh-CN" sz="2800" b="1" dirty="0"/>
              <a:t>；每</a:t>
            </a:r>
            <a:r>
              <a:rPr lang="en-US" altLang="zh-CN" sz="2800" b="1" dirty="0"/>
              <a:t>300</a:t>
            </a:r>
            <a:r>
              <a:rPr lang="zh-CN" altLang="zh-CN" sz="2800" b="1" dirty="0"/>
              <a:t>户为一谋克，</a:t>
            </a:r>
            <a:r>
              <a:rPr lang="en-US" altLang="zh-CN" sz="2800" b="1" dirty="0"/>
              <a:t>10</a:t>
            </a:r>
            <a:r>
              <a:rPr lang="zh-CN" altLang="zh-CN" sz="2800" b="1" dirty="0"/>
              <a:t>谋克为一猛安，平时耕作，战时出征，</a:t>
            </a:r>
            <a:r>
              <a:rPr lang="zh-CN" altLang="zh-CN" sz="2800" b="1" dirty="0">
                <a:solidFill>
                  <a:srgbClr val="FF0000"/>
                </a:solidFill>
              </a:rPr>
              <a:t>是一种兵农合一的制度；</a:t>
            </a:r>
          </a:p>
          <a:p>
            <a:r>
              <a:rPr lang="zh-CN" altLang="zh-CN" sz="2800" b="1" dirty="0">
                <a:solidFill>
                  <a:srgbClr val="0000FF"/>
                </a:solidFill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</a:rPr>
              <a:t>4</a:t>
            </a:r>
            <a:r>
              <a:rPr lang="zh-CN" altLang="zh-CN" sz="2800" b="1" dirty="0">
                <a:solidFill>
                  <a:srgbClr val="0000FF"/>
                </a:solidFill>
              </a:rPr>
              <a:t>）鼎盛</a:t>
            </a:r>
            <a:r>
              <a:rPr lang="zh-CN" altLang="zh-CN" sz="2800" b="1" dirty="0"/>
              <a:t>：大定之治—</a:t>
            </a:r>
            <a:r>
              <a:rPr lang="en-US" altLang="zh-CN" sz="2800" b="1" dirty="0"/>
              <a:t>12</a:t>
            </a:r>
            <a:r>
              <a:rPr lang="zh-CN" altLang="zh-CN" sz="2800" b="1" dirty="0"/>
              <a:t>世纪后期，金世宗在位期间，政治稳定，经济繁荣，进入鼎盛，世宗被称为“小尧舜”。</a:t>
            </a:r>
          </a:p>
          <a:p>
            <a:r>
              <a:rPr lang="zh-CN" altLang="zh-CN" sz="2800" b="1" dirty="0">
                <a:solidFill>
                  <a:srgbClr val="0000FF"/>
                </a:solidFill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</a:rPr>
              <a:t>5</a:t>
            </a:r>
            <a:r>
              <a:rPr lang="zh-CN" altLang="zh-CN" sz="2800" b="1" dirty="0">
                <a:solidFill>
                  <a:srgbClr val="0000FF"/>
                </a:solidFill>
              </a:rPr>
              <a:t>）衰亡</a:t>
            </a:r>
            <a:r>
              <a:rPr lang="zh-CN" altLang="zh-CN" sz="2800" b="1" dirty="0"/>
              <a:t>—原因：</a:t>
            </a:r>
            <a:r>
              <a:rPr lang="en-US" altLang="zh-CN" sz="2800" b="1" dirty="0"/>
              <a:t>①</a:t>
            </a:r>
            <a:r>
              <a:rPr lang="zh-CN" altLang="zh-CN" sz="2800" b="1" dirty="0"/>
              <a:t>北方游牧民族的袭扰；</a:t>
            </a:r>
            <a:r>
              <a:rPr lang="en-US" altLang="zh-CN" sz="2800" b="1" dirty="0"/>
              <a:t>②</a:t>
            </a:r>
            <a:r>
              <a:rPr lang="zh-CN" altLang="zh-CN" sz="2800" b="1" dirty="0"/>
              <a:t>猛安谋克制的腐化。</a:t>
            </a:r>
          </a:p>
        </p:txBody>
      </p:sp>
    </p:spTree>
    <p:extLst>
      <p:ext uri="{BB962C8B-B14F-4D97-AF65-F5344CB8AC3E}">
        <p14:creationId xmlns:p14="http://schemas.microsoft.com/office/powerpoint/2010/main" val="77823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54" y="0"/>
            <a:ext cx="9144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dirty="0" smtClean="0">
                <a:solidFill>
                  <a:srgbClr val="FF0000"/>
                </a:solidFill>
              </a:rPr>
              <a:t>三、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元朝</a:t>
            </a:r>
            <a:endParaRPr lang="zh-CN" altLang="zh-CN" sz="2800" b="1" dirty="0">
              <a:solidFill>
                <a:srgbClr val="FF0000"/>
              </a:solidFill>
            </a:endParaRPr>
          </a:p>
          <a:p>
            <a:r>
              <a:rPr lang="en-US" altLang="zh-CN" sz="2800" b="1" dirty="0">
                <a:solidFill>
                  <a:srgbClr val="0000FF"/>
                </a:solidFill>
              </a:rPr>
              <a:t>1</a:t>
            </a:r>
            <a:r>
              <a:rPr lang="zh-CN" altLang="zh-CN" sz="2800" b="1" dirty="0">
                <a:solidFill>
                  <a:srgbClr val="0000FF"/>
                </a:solidFill>
              </a:rPr>
              <a:t>、</a:t>
            </a:r>
            <a:r>
              <a:rPr lang="zh-CN" altLang="zh-CN" sz="2800" b="1" dirty="0" smtClean="0">
                <a:solidFill>
                  <a:srgbClr val="0000FF"/>
                </a:solidFill>
              </a:rPr>
              <a:t>建立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及统一</a:t>
            </a:r>
            <a:r>
              <a:rPr lang="zh-CN" altLang="zh-CN" sz="2800" b="1" dirty="0" smtClean="0"/>
              <a:t>：</a:t>
            </a:r>
            <a:r>
              <a:rPr lang="en-US" altLang="zh-CN" sz="2800" b="1" dirty="0"/>
              <a:t>1206</a:t>
            </a:r>
            <a:r>
              <a:rPr lang="zh-CN" altLang="zh-CN" sz="2800" b="1" dirty="0"/>
              <a:t>年，铁木真建立蒙古汗国。</a:t>
            </a:r>
            <a:r>
              <a:rPr lang="en-US" altLang="zh-CN" sz="2800" b="1" dirty="0"/>
              <a:t>1271</a:t>
            </a:r>
            <a:r>
              <a:rPr lang="zh-CN" altLang="zh-CN" sz="2800" b="1" dirty="0"/>
              <a:t>年忽必烈定国号大元，兴建大都，称为元世祖</a:t>
            </a:r>
            <a:r>
              <a:rPr lang="zh-CN" altLang="zh-CN" sz="2800" b="1" dirty="0" smtClean="0"/>
              <a:t>。</a:t>
            </a:r>
            <a:r>
              <a:rPr lang="zh-CN" altLang="zh-CN" sz="2800" b="1" dirty="0"/>
              <a:t>四大汗国尊称元朝为</a:t>
            </a:r>
            <a:r>
              <a:rPr lang="zh-CN" altLang="zh-CN" sz="2800" b="1" dirty="0" smtClean="0"/>
              <a:t>宗主国</a:t>
            </a:r>
            <a:r>
              <a:rPr lang="zh-CN" altLang="en-US" sz="2800" b="1" dirty="0" smtClean="0"/>
              <a:t>。</a:t>
            </a:r>
            <a:r>
              <a:rPr lang="en-US" altLang="zh-CN" sz="2800" b="1" dirty="0" smtClean="0"/>
              <a:t>1279</a:t>
            </a:r>
            <a:r>
              <a:rPr lang="zh-CN" altLang="zh-CN" sz="2800" b="1" dirty="0"/>
              <a:t>年灭南宋，完成统一</a:t>
            </a:r>
          </a:p>
          <a:p>
            <a:r>
              <a:rPr lang="en-US" altLang="zh-CN" sz="2800" b="1" dirty="0">
                <a:solidFill>
                  <a:srgbClr val="0000FF"/>
                </a:solidFill>
              </a:rPr>
              <a:t>2</a:t>
            </a:r>
            <a:r>
              <a:rPr lang="zh-CN" altLang="zh-CN" sz="2800" b="1" dirty="0">
                <a:solidFill>
                  <a:srgbClr val="0000FF"/>
                </a:solidFill>
              </a:rPr>
              <a:t>、巩固</a:t>
            </a:r>
            <a:r>
              <a:rPr lang="zh-CN" altLang="zh-CN" sz="2800" b="1" dirty="0"/>
              <a:t>：</a:t>
            </a:r>
          </a:p>
          <a:p>
            <a:r>
              <a:rPr lang="zh-CN" altLang="zh-CN" sz="2800" b="1" dirty="0" smtClean="0">
                <a:solidFill>
                  <a:srgbClr val="6600CC"/>
                </a:solidFill>
              </a:rPr>
              <a:t>（</a:t>
            </a:r>
            <a:r>
              <a:rPr lang="en-US" altLang="zh-CN" sz="2800" b="1" dirty="0">
                <a:solidFill>
                  <a:srgbClr val="6600CC"/>
                </a:solidFill>
              </a:rPr>
              <a:t>1</a:t>
            </a:r>
            <a:r>
              <a:rPr lang="zh-CN" altLang="zh-CN" sz="2800" b="1" dirty="0" smtClean="0">
                <a:solidFill>
                  <a:srgbClr val="6600CC"/>
                </a:solidFill>
              </a:rPr>
              <a:t>）</a:t>
            </a:r>
            <a:r>
              <a:rPr lang="zh-CN" altLang="zh-CN" sz="2800" b="1" dirty="0">
                <a:solidFill>
                  <a:srgbClr val="6600CC"/>
                </a:solidFill>
              </a:rPr>
              <a:t>交通</a:t>
            </a:r>
          </a:p>
          <a:p>
            <a:r>
              <a:rPr lang="en-US" altLang="zh-CN" sz="2800" b="1" dirty="0"/>
              <a:t>①</a:t>
            </a:r>
            <a:r>
              <a:rPr lang="zh-CN" altLang="zh-CN" sz="2800" b="1" dirty="0"/>
              <a:t>修驿道，设驿站；</a:t>
            </a:r>
          </a:p>
          <a:p>
            <a:r>
              <a:rPr lang="en-US" altLang="zh-CN" sz="2800" b="1" dirty="0"/>
              <a:t>②</a:t>
            </a:r>
            <a:r>
              <a:rPr lang="zh-CN" altLang="zh-CN" sz="2800" b="1" dirty="0"/>
              <a:t>设急递铺；</a:t>
            </a:r>
          </a:p>
          <a:p>
            <a:r>
              <a:rPr lang="zh-CN" altLang="zh-CN" sz="2800" b="1" dirty="0" smtClean="0">
                <a:solidFill>
                  <a:srgbClr val="6600CC"/>
                </a:solidFill>
              </a:rPr>
              <a:t>（</a:t>
            </a:r>
            <a:r>
              <a:rPr lang="en-US" altLang="zh-CN" sz="2800" b="1" dirty="0">
                <a:solidFill>
                  <a:srgbClr val="6600CC"/>
                </a:solidFill>
              </a:rPr>
              <a:t>2</a:t>
            </a:r>
            <a:r>
              <a:rPr lang="zh-CN" altLang="zh-CN" sz="2800" b="1" dirty="0" smtClean="0">
                <a:solidFill>
                  <a:srgbClr val="6600CC"/>
                </a:solidFill>
              </a:rPr>
              <a:t>）</a:t>
            </a:r>
            <a:r>
              <a:rPr lang="zh-CN" altLang="zh-CN" sz="2800" b="1" dirty="0">
                <a:solidFill>
                  <a:srgbClr val="6600CC"/>
                </a:solidFill>
              </a:rPr>
              <a:t>地方行政</a:t>
            </a:r>
          </a:p>
          <a:p>
            <a:r>
              <a:rPr lang="en-US" altLang="zh-CN" sz="2800" b="1" dirty="0"/>
              <a:t>①</a:t>
            </a:r>
            <a:r>
              <a:rPr lang="zh-CN" altLang="zh-CN" sz="2800" b="1" dirty="0"/>
              <a:t>行省制度：辖区广阔，军政大权集中，行政效率较高；是中国古代地方行政制度的重大变革；</a:t>
            </a:r>
          </a:p>
          <a:p>
            <a:r>
              <a:rPr lang="en-US" altLang="zh-CN" sz="2800" b="1" dirty="0"/>
              <a:t>②</a:t>
            </a:r>
            <a:r>
              <a:rPr lang="zh-CN" altLang="zh-CN" sz="2800" b="1" dirty="0"/>
              <a:t>设宣政院管理吐蕃；</a:t>
            </a:r>
          </a:p>
          <a:p>
            <a:r>
              <a:rPr lang="en-US" altLang="zh-CN" sz="2800" b="1" dirty="0"/>
              <a:t>③</a:t>
            </a:r>
            <a:r>
              <a:rPr lang="zh-CN" altLang="zh-CN" sz="2800" b="1" dirty="0"/>
              <a:t>设北庭都元帅府和宣慰司管理西域；</a:t>
            </a:r>
          </a:p>
          <a:p>
            <a:r>
              <a:rPr lang="en-US" altLang="zh-CN" sz="2800" b="1" dirty="0"/>
              <a:t>④</a:t>
            </a:r>
            <a:r>
              <a:rPr lang="zh-CN" altLang="zh-CN" sz="2800" b="1" dirty="0"/>
              <a:t>在澎湖设巡检司，以经略台湾</a:t>
            </a:r>
            <a:r>
              <a:rPr lang="zh-CN" altLang="zh-CN" sz="2800" b="1" dirty="0" smtClean="0"/>
              <a:t>；</a:t>
            </a:r>
            <a:endParaRPr lang="zh-CN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120122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4624"/>
            <a:ext cx="9144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zh-CN" sz="28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）民族关系</a:t>
            </a:r>
          </a:p>
          <a:p>
            <a:r>
              <a:rPr lang="zh-CN" altLang="en-US" sz="2800" b="1" dirty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（一）新民族形成</a:t>
            </a:r>
            <a:endParaRPr lang="en-US" altLang="zh-CN" sz="2800" b="1" dirty="0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en-US" sz="2800" b="1" dirty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蒙古族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：铁木真统一草原后逐渐将其他部落融入其中。元朝时，很多蒙古人迁入中原，同汉族杂居相处。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②</a:t>
            </a:r>
            <a:r>
              <a:rPr lang="zh-CN" altLang="en-US" sz="2800" b="1" dirty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回族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：来自中亚、西亚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波斯人和阿拉伯人移居中国，同汉、蒙、畏兀儿等居住通婚，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逐渐被吸收、融合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形成回族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的前身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回回。</a:t>
            </a:r>
            <a:endParaRPr lang="zh-CN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（二）</a:t>
            </a:r>
            <a:r>
              <a:rPr lang="zh-CN" altLang="zh-CN" sz="2800" b="1" dirty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四等</a:t>
            </a:r>
            <a:r>
              <a:rPr lang="zh-CN" altLang="zh-CN" sz="2800" b="1" dirty="0" smtClean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人制</a:t>
            </a:r>
            <a:endParaRPr lang="en-US" altLang="zh-CN" sz="2800" b="1" dirty="0" smtClean="0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 smtClean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 smtClean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dirty="0" smtClean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）目的：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保障自己的统治利益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 smtClean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 smtClean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 smtClean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）等级：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蒙古人、色目人、汉人、南人</a:t>
            </a:r>
            <a:endParaRPr lang="zh-CN" altLang="zh-CN" sz="2800" b="1" dirty="0">
              <a:latin typeface="黑体" pitchFamily="49" charset="-122"/>
              <a:ea typeface="黑体" pitchFamily="49" charset="-122"/>
            </a:endParaRPr>
          </a:p>
          <a:p>
            <a:pPr lvl="0"/>
            <a:r>
              <a:rPr lang="en-US" altLang="zh-CN" sz="28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zh-CN" sz="28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衰亡</a:t>
            </a:r>
            <a:r>
              <a:rPr lang="zh-CN" alt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：</a:t>
            </a:r>
          </a:p>
          <a:p>
            <a:r>
              <a:rPr lang="zh-CN" altLang="zh-CN" sz="28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zh-CN" sz="28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）原因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：社会贫富差距加大，阶级矛盾尖锐，农民起义不断</a:t>
            </a:r>
          </a:p>
          <a:p>
            <a:r>
              <a:rPr lang="zh-CN" altLang="zh-CN" sz="28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zh-CN" sz="2800" b="1" dirty="0">
                <a:solidFill>
                  <a:srgbClr val="6600CC"/>
                </a:solidFill>
                <a:latin typeface="黑体" pitchFamily="49" charset="-122"/>
                <a:ea typeface="黑体" pitchFamily="49" charset="-122"/>
              </a:rPr>
              <a:t>）灭亡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：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14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世纪末</a:t>
            </a:r>
          </a:p>
        </p:txBody>
      </p:sp>
    </p:spTree>
    <p:extLst>
      <p:ext uri="{BB962C8B-B14F-4D97-AF65-F5344CB8AC3E}">
        <p14:creationId xmlns:p14="http://schemas.microsoft.com/office/powerpoint/2010/main" val="421597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文本框 9"/>
          <p:cNvSpPr txBox="1"/>
          <p:nvPr/>
        </p:nvSpPr>
        <p:spPr>
          <a:xfrm>
            <a:off x="475774" y="115888"/>
            <a:ext cx="2804399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元朝的民族关系</a:t>
            </a:r>
          </a:p>
        </p:txBody>
      </p:sp>
      <p:sp>
        <p:nvSpPr>
          <p:cNvPr id="4" name="文本框 9"/>
          <p:cNvSpPr txBox="1">
            <a:spLocks noChangeArrowheads="1"/>
          </p:cNvSpPr>
          <p:nvPr/>
        </p:nvSpPr>
        <p:spPr bwMode="auto">
          <a:xfrm>
            <a:off x="107504" y="1497331"/>
            <a:ext cx="5040560" cy="452431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+mn-ea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+mn-ea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+mn-ea"/>
                <a:cs typeface="+mn-cs"/>
              </a:rPr>
              <a:t>）回族形成：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黑体" panose="02010609060101010101" pitchFamily="49" charset="-12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+mn-ea"/>
                <a:cs typeface="+mn-cs"/>
              </a:rPr>
              <a:t>唐朝以来，不少来自波斯、阿拉伯的人，同汉、蒙、畏兀儿等族，长期杂居相处，互通婚姻，逐渐融合，开始形成一个新的民族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+mn-ea"/>
                <a:cs typeface="+mn-cs"/>
              </a:rPr>
              <a:t> ——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+mn-ea"/>
                <a:cs typeface="+mn-cs"/>
              </a:rPr>
              <a:t>回族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+mn-ea"/>
              <a:cs typeface="+mn-cs"/>
            </a:endParaRPr>
          </a:p>
        </p:txBody>
      </p:sp>
      <p:sp>
        <p:nvSpPr>
          <p:cNvPr id="5" name="文本框 9"/>
          <p:cNvSpPr txBox="1"/>
          <p:nvPr/>
        </p:nvSpPr>
        <p:spPr>
          <a:xfrm>
            <a:off x="775812" y="4335146"/>
            <a:ext cx="3696176" cy="1384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）影响：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促进了各族经济、文化的发展与融合。</a:t>
            </a:r>
          </a:p>
        </p:txBody>
      </p:sp>
      <p:grpSp>
        <p:nvGrpSpPr>
          <p:cNvPr id="2" name="组合 25"/>
          <p:cNvGrpSpPr/>
          <p:nvPr/>
        </p:nvGrpSpPr>
        <p:grpSpPr>
          <a:xfrm>
            <a:off x="5208314" y="500063"/>
            <a:ext cx="3653151" cy="2832825"/>
            <a:chOff x="1488" y="1711"/>
            <a:chExt cx="3883" cy="2179"/>
          </a:xfrm>
        </p:grpSpPr>
        <p:sp>
          <p:nvSpPr>
            <p:cNvPr id="34823" name="文本框 58373"/>
            <p:cNvSpPr txBox="1"/>
            <p:nvPr/>
          </p:nvSpPr>
          <p:spPr>
            <a:xfrm>
              <a:off x="3594" y="2685"/>
              <a:ext cx="523" cy="35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Wingdings" panose="05000000000000000000" pitchFamily="2" charset="2"/>
                  <a:ea typeface="微软雅黑" panose="020B0503020204020204" charset="-122"/>
                </a:rPr>
                <a:t>回</a:t>
              </a:r>
            </a:p>
          </p:txBody>
        </p:sp>
        <p:sp>
          <p:nvSpPr>
            <p:cNvPr id="34824" name="文本框 58374"/>
            <p:cNvSpPr txBox="1"/>
            <p:nvPr/>
          </p:nvSpPr>
          <p:spPr>
            <a:xfrm>
              <a:off x="3380" y="1711"/>
              <a:ext cx="1226" cy="35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latin typeface="Wingdings" panose="05000000000000000000" pitchFamily="2" charset="2"/>
                  <a:ea typeface="微软雅黑" panose="020B0503020204020204" charset="-122"/>
                </a:rPr>
                <a:t>波斯人</a:t>
              </a:r>
            </a:p>
          </p:txBody>
        </p:sp>
        <p:sp>
          <p:nvSpPr>
            <p:cNvPr id="34825" name="文本框 58375"/>
            <p:cNvSpPr txBox="1"/>
            <p:nvPr/>
          </p:nvSpPr>
          <p:spPr>
            <a:xfrm>
              <a:off x="1488" y="2485"/>
              <a:ext cx="1494" cy="35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latin typeface="Wingdings" panose="05000000000000000000" pitchFamily="2" charset="2"/>
                  <a:ea typeface="微软雅黑" panose="020B0503020204020204" charset="-122"/>
                </a:rPr>
                <a:t>阿拉伯人</a:t>
              </a:r>
            </a:p>
          </p:txBody>
        </p:sp>
        <p:sp>
          <p:nvSpPr>
            <p:cNvPr id="34826" name="文本框 58376"/>
            <p:cNvSpPr txBox="1"/>
            <p:nvPr/>
          </p:nvSpPr>
          <p:spPr>
            <a:xfrm>
              <a:off x="4651" y="2478"/>
              <a:ext cx="720" cy="639"/>
            </a:xfrm>
            <a:prstGeom prst="rect">
              <a:avLst/>
            </a:prstGeom>
            <a:noFill/>
            <a:ln w="12700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2400" b="1" dirty="0">
                  <a:latin typeface="Wingdings" panose="05000000000000000000" pitchFamily="2" charset="2"/>
                  <a:ea typeface="微软雅黑" panose="020B0503020204020204" charset="-122"/>
                </a:rPr>
                <a:t>汉人</a:t>
              </a:r>
            </a:p>
          </p:txBody>
        </p:sp>
        <p:sp>
          <p:nvSpPr>
            <p:cNvPr id="34827" name="文本框 58377"/>
            <p:cNvSpPr txBox="1"/>
            <p:nvPr/>
          </p:nvSpPr>
          <p:spPr>
            <a:xfrm>
              <a:off x="3956" y="3535"/>
              <a:ext cx="1415" cy="35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latin typeface="Wingdings" panose="05000000000000000000" pitchFamily="2" charset="2"/>
                  <a:ea typeface="微软雅黑" panose="020B0503020204020204" charset="-122"/>
                </a:rPr>
                <a:t>畏兀儿</a:t>
              </a:r>
            </a:p>
          </p:txBody>
        </p:sp>
        <p:grpSp>
          <p:nvGrpSpPr>
            <p:cNvPr id="34828" name="组合 58378"/>
            <p:cNvGrpSpPr/>
            <p:nvPr/>
          </p:nvGrpSpPr>
          <p:grpSpPr>
            <a:xfrm>
              <a:off x="2971" y="2115"/>
              <a:ext cx="1468" cy="1660"/>
              <a:chOff x="2160" y="1796"/>
              <a:chExt cx="1468" cy="1660"/>
            </a:xfrm>
          </p:grpSpPr>
          <p:sp>
            <p:nvSpPr>
              <p:cNvPr id="34830" name="直接连接符 58379"/>
              <p:cNvSpPr/>
              <p:nvPr/>
            </p:nvSpPr>
            <p:spPr>
              <a:xfrm rot="-108138" flipH="1">
                <a:off x="2416" y="1824"/>
                <a:ext cx="512" cy="1372"/>
              </a:xfrm>
              <a:prstGeom prst="line">
                <a:avLst/>
              </a:prstGeom>
              <a:ln w="31750" cap="sq" cmpd="sng">
                <a:solidFill>
                  <a:srgbClr val="009999"/>
                </a:solidFill>
                <a:prstDash val="solid"/>
                <a:miter/>
                <a:headEnd type="none" w="sm" len="sm"/>
                <a:tailEnd type="none" w="sm" len="sm"/>
              </a:ln>
            </p:spPr>
          </p:sp>
          <p:sp>
            <p:nvSpPr>
              <p:cNvPr id="34831" name="直接连接符 58380"/>
              <p:cNvSpPr/>
              <p:nvPr/>
            </p:nvSpPr>
            <p:spPr>
              <a:xfrm rot="8238810" flipH="1">
                <a:off x="2944" y="1796"/>
                <a:ext cx="512" cy="1372"/>
              </a:xfrm>
              <a:prstGeom prst="line">
                <a:avLst/>
              </a:prstGeom>
              <a:ln w="31750" cap="sq" cmpd="sng">
                <a:solidFill>
                  <a:srgbClr val="009999"/>
                </a:solidFill>
                <a:prstDash val="solid"/>
                <a:miter/>
                <a:headEnd type="none" w="sm" len="sm"/>
                <a:tailEnd type="none" w="sm" len="sm"/>
              </a:ln>
            </p:spPr>
          </p:sp>
          <p:sp>
            <p:nvSpPr>
              <p:cNvPr id="34832" name="直接连接符 58381"/>
              <p:cNvSpPr/>
              <p:nvPr/>
            </p:nvSpPr>
            <p:spPr>
              <a:xfrm rot="2022891" flipH="1">
                <a:off x="2800" y="2084"/>
                <a:ext cx="512" cy="1372"/>
              </a:xfrm>
              <a:prstGeom prst="line">
                <a:avLst/>
              </a:prstGeom>
              <a:ln w="31750" cap="sq" cmpd="sng">
                <a:solidFill>
                  <a:srgbClr val="009999"/>
                </a:solidFill>
                <a:prstDash val="solid"/>
                <a:miter/>
                <a:headEnd type="none" w="sm" len="sm"/>
                <a:tailEnd type="none" w="sm" len="sm"/>
              </a:ln>
            </p:spPr>
          </p:sp>
          <p:sp>
            <p:nvSpPr>
              <p:cNvPr id="34833" name="直接连接符 58382"/>
              <p:cNvSpPr/>
              <p:nvPr/>
            </p:nvSpPr>
            <p:spPr>
              <a:xfrm rot="6210109" flipH="1">
                <a:off x="2590" y="2066"/>
                <a:ext cx="512" cy="1372"/>
              </a:xfrm>
              <a:prstGeom prst="line">
                <a:avLst/>
              </a:prstGeom>
              <a:ln w="31750" cap="sq" cmpd="sng">
                <a:solidFill>
                  <a:srgbClr val="009999"/>
                </a:solidFill>
                <a:prstDash val="solid"/>
                <a:miter/>
                <a:headEnd type="none" w="sm" len="sm"/>
                <a:tailEnd type="none" w="sm" len="sm"/>
              </a:ln>
            </p:spPr>
          </p:sp>
          <p:sp>
            <p:nvSpPr>
              <p:cNvPr id="34834" name="直接连接符 58383"/>
              <p:cNvSpPr/>
              <p:nvPr/>
            </p:nvSpPr>
            <p:spPr>
              <a:xfrm rot="4148947" flipH="1">
                <a:off x="2678" y="1642"/>
                <a:ext cx="528" cy="1372"/>
              </a:xfrm>
              <a:prstGeom prst="line">
                <a:avLst/>
              </a:prstGeom>
              <a:ln w="31750" cap="sq" cmpd="sng">
                <a:solidFill>
                  <a:srgbClr val="009999"/>
                </a:solidFill>
                <a:prstDash val="solid"/>
                <a:miter/>
                <a:headEnd type="none" w="sm" len="sm"/>
                <a:tailEnd type="none" w="sm" len="sm"/>
              </a:ln>
            </p:spPr>
          </p:sp>
        </p:grpSp>
        <p:sp>
          <p:nvSpPr>
            <p:cNvPr id="34829" name="文本框 58384"/>
            <p:cNvSpPr txBox="1"/>
            <p:nvPr/>
          </p:nvSpPr>
          <p:spPr>
            <a:xfrm>
              <a:off x="2512" y="3502"/>
              <a:ext cx="1178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b="1" dirty="0">
                  <a:latin typeface="新宋体" panose="02010609030101010101" charset="-122"/>
                  <a:ea typeface="微软雅黑" panose="020B0503020204020204" charset="-122"/>
                </a:rPr>
                <a:t>蒙古人</a:t>
              </a:r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rcRect r="566" b="4286"/>
          <a:stretch>
            <a:fillRect/>
          </a:stretch>
        </p:blipFill>
        <p:spPr>
          <a:xfrm>
            <a:off x="5543550" y="3518536"/>
            <a:ext cx="1737360" cy="295211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6367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6286" y="23232"/>
            <a:ext cx="8944837" cy="280076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dir="18900000" algn="bl" rotWithShape="0">
                    <a:schemeClr val="accent6">
                      <a:alpha val="40000"/>
                    </a:schemeClr>
                  </a:outerShdw>
                  <a:reflection blurRad="6350" stA="55000" endA="300" endPos="45500" dir="5400000" sy="-100000" algn="bl" rotWithShape="0"/>
                </a:effectLst>
                <a:latin typeface="+mn-lt"/>
                <a:ea typeface="+mn-ea"/>
                <a:sym typeface="+mn-ea"/>
              </a:rPr>
              <a:t>史料研读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latin typeface="+mn-ea"/>
                <a:ea typeface="+mn-ea"/>
              </a:rPr>
              <a:t>   材料一：元朝的行省实际上封建中央集权分寄于地方，故行省官员的权力相当大。它负责处理境内政治、军事、经济等各类事务，此外行省还有一个重要职能是聚集境内财富，以供中央需要。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latin typeface="+mn-ea"/>
                <a:ea typeface="+mn-ea"/>
              </a:rPr>
              <a:t>——</a:t>
            </a:r>
            <a:r>
              <a:rPr lang="zh-CN" altLang="en-US" sz="2800" b="1" dirty="0">
                <a:latin typeface="+mn-ea"/>
                <a:ea typeface="+mn-ea"/>
              </a:rPr>
              <a:t>《中学历史教学史料汇编》</a:t>
            </a:r>
          </a:p>
        </p:txBody>
      </p:sp>
      <p:sp>
        <p:nvSpPr>
          <p:cNvPr id="165" name=" 165"/>
          <p:cNvSpPr/>
          <p:nvPr/>
        </p:nvSpPr>
        <p:spPr>
          <a:xfrm>
            <a:off x="576065" y="4709894"/>
            <a:ext cx="7740351" cy="735330"/>
          </a:xfrm>
          <a:prstGeom prst="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2" charset="-122"/>
              </a:rPr>
              <a:t>思考：根据材料，归纳行省</a:t>
            </a:r>
            <a:r>
              <a:rPr lang="zh-CN" altLang="en-US" sz="2800" b="1" dirty="0" smtClean="0">
                <a:solidFill>
                  <a:srgbClr val="0000CC"/>
                </a:solidFill>
                <a:latin typeface="黑体" panose="02010609060101010101" pitchFamily="2" charset="-122"/>
              </a:rPr>
              <a:t>的特点。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42875" y="2973388"/>
            <a:ext cx="8929688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latin typeface="+mn-ea"/>
                <a:ea typeface="+mn-ea"/>
              </a:rPr>
              <a:t>   材料二：各行省的重大民政事务，必须呈报中书省；军政要务则需呈报枢密院。没有中书省、枢密院转发的诏旨，行省官员既不能更改赋税，也不得调动军队。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071563" y="5643563"/>
            <a:ext cx="50720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权力较大，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000375" y="5643563"/>
            <a:ext cx="5072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但受制于中央（中央集权）</a:t>
            </a:r>
          </a:p>
        </p:txBody>
      </p:sp>
    </p:spTree>
    <p:extLst>
      <p:ext uri="{BB962C8B-B14F-4D97-AF65-F5344CB8AC3E}">
        <p14:creationId xmlns:p14="http://schemas.microsoft.com/office/powerpoint/2010/main" val="410644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 txBox="1">
            <a:spLocks noRot="1" noChangeArrowheads="1"/>
          </p:cNvSpPr>
          <p:nvPr/>
        </p:nvSpPr>
        <p:spPr bwMode="auto">
          <a:xfrm>
            <a:off x="179388" y="274638"/>
            <a:ext cx="3312492" cy="994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6000" b="1" dirty="0" smtClean="0">
                <a:solidFill>
                  <a:srgbClr val="FF0000"/>
                </a:solidFill>
              </a:rPr>
              <a:t>探究</a:t>
            </a:r>
            <a:endParaRPr lang="zh-CN" altLang="en-US" sz="6000" b="1" dirty="0">
              <a:solidFill>
                <a:srgbClr val="FF0000"/>
              </a:solidFill>
            </a:endParaRPr>
          </a:p>
        </p:txBody>
      </p:sp>
      <p:sp>
        <p:nvSpPr>
          <p:cNvPr id="8195" name="矩形 1"/>
          <p:cNvSpPr>
            <a:spLocks noChangeArrowheads="1"/>
          </p:cNvSpPr>
          <p:nvPr/>
        </p:nvSpPr>
        <p:spPr bwMode="auto">
          <a:xfrm>
            <a:off x="611188" y="1916113"/>
            <a:ext cx="821372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5400" b="1" dirty="0" smtClean="0"/>
              <a:t>结合所</a:t>
            </a:r>
            <a:r>
              <a:rPr lang="zh-CN" altLang="en-US" sz="5400" b="1" dirty="0" smtClean="0"/>
              <a:t>学知识，同学们</a:t>
            </a:r>
            <a:r>
              <a:rPr lang="zh-CN" altLang="en-US" sz="5400" b="1" dirty="0"/>
              <a:t>以小组为单位合作探讨</a:t>
            </a:r>
            <a:r>
              <a:rPr lang="zh-CN" altLang="en-US" sz="5400" b="1" dirty="0" smtClean="0"/>
              <a:t>：</a:t>
            </a:r>
            <a:r>
              <a:rPr lang="zh-CN" altLang="en-US" sz="5400" b="1" dirty="0" smtClean="0">
                <a:solidFill>
                  <a:srgbClr val="0000FF"/>
                </a:solidFill>
              </a:rPr>
              <a:t>分封制、郡县制与行省制的异同</a:t>
            </a:r>
            <a:endParaRPr lang="en-US" altLang="zh-CN" sz="5400" b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10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Administrator\Desktop\微信图片_2019101511131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6" t="9460" b="5144"/>
          <a:stretch/>
        </p:blipFill>
        <p:spPr bwMode="auto">
          <a:xfrm>
            <a:off x="0" y="116632"/>
            <a:ext cx="9108504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20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6811996A-7225-4334-89B1-8CC24F8F5185}"/>
              </a:ext>
            </a:extLst>
          </p:cNvPr>
          <p:cNvSpPr/>
          <p:nvPr/>
        </p:nvSpPr>
        <p:spPr>
          <a:xfrm>
            <a:off x="2006715" y="1851314"/>
            <a:ext cx="5238582" cy="300389"/>
          </a:xfrm>
          <a:prstGeom prst="rect">
            <a:avLst/>
          </a:prstGeom>
        </p:spPr>
        <p:txBody>
          <a:bodyPr wrap="square" lIns="38405" tIns="19202" rIns="38405" bIns="19202">
            <a:spAutoFit/>
          </a:bodyPr>
          <a:lstStyle/>
          <a:p>
            <a:r>
              <a:rPr lang="en-US" altLang="zh-CN" sz="1700" dirty="0">
                <a:latin typeface="等线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en-US" sz="17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43A56E05-55D1-4744-BF9B-F4A036D4E86B}"/>
              </a:ext>
            </a:extLst>
          </p:cNvPr>
          <p:cNvSpPr txBox="1"/>
          <p:nvPr/>
        </p:nvSpPr>
        <p:spPr>
          <a:xfrm>
            <a:off x="984308" y="1390659"/>
            <a:ext cx="491347" cy="3955543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辽夏金元的统治</a:t>
            </a:r>
          </a:p>
        </p:txBody>
      </p:sp>
      <p:sp>
        <p:nvSpPr>
          <p:cNvPr id="5" name="左大括号 4">
            <a:extLst>
              <a:ext uri="{FF2B5EF4-FFF2-40B4-BE49-F238E27FC236}">
                <a16:creationId xmlns:a16="http://schemas.microsoft.com/office/drawing/2014/main" xmlns="" id="{AE94BECF-E6D9-43B1-AA3C-90340D76A1F9}"/>
              </a:ext>
            </a:extLst>
          </p:cNvPr>
          <p:cNvSpPr/>
          <p:nvPr/>
        </p:nvSpPr>
        <p:spPr>
          <a:xfrm>
            <a:off x="1520660" y="1390660"/>
            <a:ext cx="625771" cy="4702636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1" vertOverflow="overflow" horzOverflow="overflow" vert="horz" wrap="square" lIns="38404" tIns="19202" rIns="38404" bIns="19202" numCol="1" spcCol="16002" rtlCol="0" anchor="t">
            <a:no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endParaRPr lang="zh-CN" altLang="en-US" sz="1700">
              <a:solidFill>
                <a:srgbClr val="00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0AC8B647-34DB-4F7B-A407-68E725A4BCC7}"/>
              </a:ext>
            </a:extLst>
          </p:cNvPr>
          <p:cNvSpPr txBox="1"/>
          <p:nvPr/>
        </p:nvSpPr>
        <p:spPr>
          <a:xfrm>
            <a:off x="1917562" y="1634721"/>
            <a:ext cx="1994350" cy="508445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辽与西夏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0031AB8-A4BA-4A92-83A5-4CBF831359DA}"/>
              </a:ext>
            </a:extLst>
          </p:cNvPr>
          <p:cNvSpPr txBox="1"/>
          <p:nvPr/>
        </p:nvSpPr>
        <p:spPr>
          <a:xfrm>
            <a:off x="2229775" y="3179587"/>
            <a:ext cx="1864442" cy="570001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金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104D83D3-4422-4FCA-BAC1-03E580370989}"/>
              </a:ext>
            </a:extLst>
          </p:cNvPr>
          <p:cNvSpPr txBox="1"/>
          <p:nvPr/>
        </p:nvSpPr>
        <p:spPr>
          <a:xfrm>
            <a:off x="2146431" y="4588967"/>
            <a:ext cx="1274270" cy="508445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元</a:t>
            </a:r>
          </a:p>
        </p:txBody>
      </p:sp>
      <p:sp>
        <p:nvSpPr>
          <p:cNvPr id="11" name="左大括号 10">
            <a:extLst>
              <a:ext uri="{FF2B5EF4-FFF2-40B4-BE49-F238E27FC236}">
                <a16:creationId xmlns:a16="http://schemas.microsoft.com/office/drawing/2014/main" xmlns="" id="{3DB26CEE-F2D9-4A36-A1F2-EC8F9F2696C8}"/>
              </a:ext>
            </a:extLst>
          </p:cNvPr>
          <p:cNvSpPr/>
          <p:nvPr/>
        </p:nvSpPr>
        <p:spPr>
          <a:xfrm>
            <a:off x="3356545" y="1405371"/>
            <a:ext cx="135654" cy="1120096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1" vertOverflow="overflow" horzOverflow="overflow" vert="horz" wrap="square" lIns="38404" tIns="19202" rIns="38404" bIns="19202" numCol="1" spcCol="16002" rtlCol="0" anchor="t">
            <a:no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endParaRPr lang="zh-CN" altLang="en-US" sz="1700">
              <a:solidFill>
                <a:srgbClr val="000000"/>
              </a:solidFill>
            </a:endParaRPr>
          </a:p>
        </p:txBody>
      </p:sp>
      <p:sp>
        <p:nvSpPr>
          <p:cNvPr id="12" name="左大括号 11">
            <a:extLst>
              <a:ext uri="{FF2B5EF4-FFF2-40B4-BE49-F238E27FC236}">
                <a16:creationId xmlns:a16="http://schemas.microsoft.com/office/drawing/2014/main" xmlns="" id="{47DA2A2C-4218-4F37-B841-92FF501E3460}"/>
              </a:ext>
            </a:extLst>
          </p:cNvPr>
          <p:cNvSpPr/>
          <p:nvPr/>
        </p:nvSpPr>
        <p:spPr>
          <a:xfrm>
            <a:off x="3515413" y="2885662"/>
            <a:ext cx="150074" cy="1136567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1" vertOverflow="overflow" horzOverflow="overflow" vert="horz" wrap="square" lIns="38404" tIns="19202" rIns="38404" bIns="19202" numCol="1" spcCol="16002" rtlCol="0" anchor="t">
            <a:no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endParaRPr lang="zh-CN" altLang="en-US" sz="1700">
              <a:solidFill>
                <a:srgbClr val="000000"/>
              </a:solidFill>
            </a:endParaRPr>
          </a:p>
        </p:txBody>
      </p:sp>
      <p:sp>
        <p:nvSpPr>
          <p:cNvPr id="13" name="左大括号 12">
            <a:extLst>
              <a:ext uri="{FF2B5EF4-FFF2-40B4-BE49-F238E27FC236}">
                <a16:creationId xmlns:a16="http://schemas.microsoft.com/office/drawing/2014/main" xmlns="" id="{F064B504-52EA-4042-BABD-7EB6948F7753}"/>
              </a:ext>
            </a:extLst>
          </p:cNvPr>
          <p:cNvSpPr/>
          <p:nvPr/>
        </p:nvSpPr>
        <p:spPr>
          <a:xfrm>
            <a:off x="2555776" y="4339162"/>
            <a:ext cx="227790" cy="1754134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1" vertOverflow="overflow" horzOverflow="overflow" vert="horz" wrap="square" lIns="38404" tIns="19202" rIns="38404" bIns="19202" numCol="1" spcCol="16002" rtlCol="0" anchor="t">
            <a:no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endParaRPr lang="zh-CN" altLang="en-US" sz="1700">
              <a:solidFill>
                <a:srgbClr val="00000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0BF769B8-C682-433C-B4CA-E8B1CB7FC037}"/>
              </a:ext>
            </a:extLst>
          </p:cNvPr>
          <p:cNvSpPr txBox="1"/>
          <p:nvPr/>
        </p:nvSpPr>
        <p:spPr>
          <a:xfrm>
            <a:off x="3563798" y="1405371"/>
            <a:ext cx="4308061" cy="508445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辽的建立与南北面官制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334E0DC5-A278-41E8-B682-5D57F895F7C3}"/>
              </a:ext>
            </a:extLst>
          </p:cNvPr>
          <p:cNvSpPr txBox="1"/>
          <p:nvPr/>
        </p:nvSpPr>
        <p:spPr>
          <a:xfrm>
            <a:off x="2769738" y="4164961"/>
            <a:ext cx="1791497" cy="44689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建立及统一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8A58E761-6B65-4998-BAE9-274F1DF61192}"/>
              </a:ext>
            </a:extLst>
          </p:cNvPr>
          <p:cNvSpPr txBox="1"/>
          <p:nvPr/>
        </p:nvSpPr>
        <p:spPr>
          <a:xfrm>
            <a:off x="3620494" y="2752087"/>
            <a:ext cx="2618725" cy="44689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金的建立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028204FE-AEF8-4E14-B408-2C66BE3C15B4}"/>
              </a:ext>
            </a:extLst>
          </p:cNvPr>
          <p:cNvSpPr/>
          <p:nvPr/>
        </p:nvSpPr>
        <p:spPr>
          <a:xfrm>
            <a:off x="3665487" y="3198977"/>
            <a:ext cx="1308666" cy="408111"/>
          </a:xfrm>
          <a:prstGeom prst="rect">
            <a:avLst/>
          </a:prstGeom>
        </p:spPr>
        <p:txBody>
          <a:bodyPr wrap="none" lIns="38405" tIns="19202" rIns="38405" bIns="19202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猛安谋克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5B9DC059-133C-4978-9862-AB9AE8E7803C}"/>
              </a:ext>
            </a:extLst>
          </p:cNvPr>
          <p:cNvSpPr txBox="1"/>
          <p:nvPr/>
        </p:nvSpPr>
        <p:spPr>
          <a:xfrm>
            <a:off x="3677176" y="3558058"/>
            <a:ext cx="1791497" cy="44689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大定之治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B4C535A3-1A3C-4B3A-9FAE-00A30C2C6472}"/>
              </a:ext>
            </a:extLst>
          </p:cNvPr>
          <p:cNvSpPr txBox="1"/>
          <p:nvPr/>
        </p:nvSpPr>
        <p:spPr>
          <a:xfrm>
            <a:off x="3563798" y="2033558"/>
            <a:ext cx="3227941" cy="508445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西夏的建立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CA5D2E81-FB1D-49C1-850F-95756571C761}"/>
              </a:ext>
            </a:extLst>
          </p:cNvPr>
          <p:cNvSpPr txBox="1"/>
          <p:nvPr/>
        </p:nvSpPr>
        <p:spPr>
          <a:xfrm>
            <a:off x="2745366" y="4903216"/>
            <a:ext cx="1791497" cy="44689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巩固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2" name="左大括号 21">
            <a:extLst>
              <a:ext uri="{FF2B5EF4-FFF2-40B4-BE49-F238E27FC236}">
                <a16:creationId xmlns:a16="http://schemas.microsoft.com/office/drawing/2014/main" xmlns="" id="{E759A3AF-0E5A-40D0-9212-DF114F053F88}"/>
              </a:ext>
            </a:extLst>
          </p:cNvPr>
          <p:cNvSpPr/>
          <p:nvPr/>
        </p:nvSpPr>
        <p:spPr>
          <a:xfrm>
            <a:off x="3534651" y="4786052"/>
            <a:ext cx="173253" cy="875195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1" vertOverflow="overflow" horzOverflow="overflow" vert="horz" wrap="square" lIns="38404" tIns="19202" rIns="38404" bIns="19202" numCol="1" spcCol="16002" rtlCol="0" anchor="t">
            <a:no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endParaRPr lang="zh-CN" altLang="en-US" sz="1700">
              <a:solidFill>
                <a:srgbClr val="000000"/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46C43879-7051-4DF7-9FFB-3DC6F05ADF44}"/>
              </a:ext>
            </a:extLst>
          </p:cNvPr>
          <p:cNvSpPr txBox="1"/>
          <p:nvPr/>
        </p:nvSpPr>
        <p:spPr>
          <a:xfrm>
            <a:off x="3778210" y="4786052"/>
            <a:ext cx="1662948" cy="33916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17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行省制度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3720E002-AE50-4A1E-8AC1-0F34EE6951E8}"/>
              </a:ext>
            </a:extLst>
          </p:cNvPr>
          <p:cNvSpPr txBox="1"/>
          <p:nvPr/>
        </p:nvSpPr>
        <p:spPr>
          <a:xfrm>
            <a:off x="3780968" y="5318761"/>
            <a:ext cx="1590940" cy="33916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sz="17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四等人制度</a:t>
            </a:r>
          </a:p>
        </p:txBody>
      </p:sp>
      <p:sp>
        <p:nvSpPr>
          <p:cNvPr id="21" name="TextBox 8"/>
          <p:cNvSpPr txBox="1">
            <a:spLocks noChangeArrowheads="1"/>
          </p:cNvSpPr>
          <p:nvPr/>
        </p:nvSpPr>
        <p:spPr bwMode="auto">
          <a:xfrm>
            <a:off x="411956" y="304007"/>
            <a:ext cx="3080243" cy="71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405" tIns="19202" rIns="38405" bIns="1920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400" dirty="0">
                <a:latin typeface="隶书" pitchFamily="49" charset="-122"/>
                <a:ea typeface="隶书" pitchFamily="49" charset="-122"/>
              </a:rPr>
              <a:t>课堂小结</a:t>
            </a:r>
            <a:endParaRPr lang="zh-CN" altLang="en-US" sz="44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78637" y="2427158"/>
            <a:ext cx="1231720" cy="35455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none" lIns="38404" tIns="38404" rIns="38404" bIns="38404" numCol="1" spcCol="16002" rtlCol="0" anchor="t">
            <a:spAutoFit/>
          </a:bodyPr>
          <a:lstStyle/>
          <a:p>
            <a:pPr defTabSz="384048"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</a:rPr>
              <a:t>学科</a:t>
            </a:r>
            <a:r>
              <a:rPr lang="zh-CN" altLang="en-US" dirty="0" smtClean="0">
                <a:solidFill>
                  <a:schemeClr val="bg1"/>
                </a:solidFill>
              </a:rPr>
              <a:t>网原创</a:t>
            </a:r>
            <a:endParaRPr lang="zh-CN" altLang="en-US" sz="1500" dirty="0">
              <a:solidFill>
                <a:schemeClr val="bg1"/>
              </a:solidFill>
              <a:sym typeface="Calibri" panose="020F050202020403020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60910" y="5721304"/>
            <a:ext cx="2891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灭亡：</a:t>
            </a:r>
            <a:r>
              <a:rPr lang="en-US" altLang="zh-CN" sz="2400" b="1" dirty="0" smtClean="0">
                <a:latin typeface="黑体" pitchFamily="49" charset="-122"/>
                <a:ea typeface="黑体" pitchFamily="49" charset="-122"/>
              </a:rPr>
              <a:t>14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世纪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48556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380572"/>
            <a:ext cx="8927976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1.“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起朔漠，并西域，平西夏，灭女真，臣高丽，定南诏，遂下江南，而天下为一。” 这一史书记载反映的是下列哪个王朝的兴起？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   A.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宋	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B.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元	   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C.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明	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D. 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清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2.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以下四图反映的中国古代地方管理制度依次是 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pic>
        <p:nvPicPr>
          <p:cNvPr id="2049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52936"/>
            <a:ext cx="712879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4367426"/>
            <a:ext cx="5910592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/>
            </a:r>
            <a:br>
              <a:rPr kumimoji="0" lang="zh-CN" altLang="zh-CN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</a:b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A.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分封制、郡国并行制，行省制、郡县制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B.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分封制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、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郡县制、郡国并行制、行省制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C.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郡国并行制、郡县制、分封制、行省制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D.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郡国并行制、分封制、行省制、郡县制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5794669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8144"/>
            <a:ext cx="9149484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3.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元行省官员通常由平掌、右丞、左丞、参知政事六七人组成，无论行政、财政、军事、司法诸事权，朝廷在直接掌握某些基本权力的同时，把相当一部分权力分寄于行省。这说明元代</a:t>
            </a:r>
            <a:endParaRPr lang="zh-CN" altLang="en-US" sz="2400" dirty="0"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lvl="0" eaLnBrk="0" hangingPunct="0"/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A. 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坚持民主集中制原则	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B. 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削弱了地方的权力</a:t>
            </a:r>
            <a:endParaRPr lang="zh-CN" altLang="en-US" sz="2400" dirty="0"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lvl="0" eaLnBrk="0" hangingPunct="0"/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C. 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完善了中央集权模式	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D. 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强化了君主的权力</a:t>
            </a:r>
            <a:endParaRPr lang="zh-CN" altLang="en-US" sz="2400" dirty="0"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lvl="0" eaLnBrk="0" hangingPunct="0"/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4.“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元起朔方，固已崇尚释教（佛教）及得西域，世祖以地广而险远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……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思有以因其俗而柔其人，乃郡县土番之地，设官分职，而领之于帝师。”这里的“帝师”是</a:t>
            </a:r>
            <a:endParaRPr lang="zh-CN" altLang="en-US" sz="2400" dirty="0"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marL="457200" lvl="0" indent="-457200" eaLnBrk="0" hangingPunct="0">
              <a:buAutoNum type="alphaUcPeriod"/>
            </a:pPr>
            <a:r>
              <a:rPr lang="zh-CN" altLang="en-US" sz="2400" dirty="0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中书省长官	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B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. 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宣政院长官  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</a:t>
            </a:r>
            <a:endParaRPr lang="en-US" altLang="zh-CN" sz="2400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  <a:p>
            <a:pPr lvl="0" eaLnBrk="0" hangingPunct="0"/>
            <a:r>
              <a:rPr lang="en-US" altLang="zh-CN" sz="2400" dirty="0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C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. 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理藩院长官	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D. 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枢密院驻藏长官</a:t>
            </a:r>
            <a:endParaRPr lang="zh-CN" altLang="en-US" sz="2400" dirty="0"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lvl="0" eaLnBrk="0" hangingPunct="0"/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5.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历史学家钱穆认为：“元代的行中书省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……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并不是地方政府，而只是流动的中央政府，换言之，是中央侵入了地方。”这一制度在历史上所起到的积极作用包括 </a:t>
            </a:r>
            <a:endParaRPr lang="zh-CN" altLang="en-US" sz="2400" dirty="0"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lvl="0" eaLnBrk="0" hangingPunct="0"/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①标志着内阁政治的形成   ②便利了中央对地方的管理</a:t>
            </a:r>
            <a:endParaRPr lang="zh-CN" altLang="en-US" sz="2400" dirty="0"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lvl="0" eaLnBrk="0" hangingPunct="0"/>
            <a:r>
              <a:rPr lang="zh-CN" altLang="en-US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③促使官僚政治取代贵族政治  ④有利于统一多民族国家的巩固</a:t>
            </a:r>
            <a:endParaRPr lang="zh-CN" altLang="en-US" sz="2400" dirty="0"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lvl="0" eaLnBrk="0" hangingPunct="0"/>
            <a:r>
              <a:rPr lang="en-US" altLang="zh-CN" sz="2400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A. ①③	B. ②④	C. ②③	D. ①④</a:t>
            </a:r>
            <a:endParaRPr lang="en-US" altLang="zh-CN" sz="2400" dirty="0">
              <a:latin typeface="黑体" pitchFamily="49" charset="-122"/>
              <a:ea typeface="黑体" pitchFamily="49" charset="-122"/>
              <a:cs typeface="宋体" pitchFamily="2" charset="-122"/>
            </a:endParaRPr>
          </a:p>
          <a:p>
            <a:pPr lvl="0" eaLnBrk="0" hangingPunct="0"/>
            <a:endParaRPr lang="zh-CN" altLang="en-US" sz="4000" dirty="0">
              <a:cs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13059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289</TotalTime>
  <Words>1048</Words>
  <Application>Microsoft Office PowerPoint</Application>
  <PresentationFormat>全屏显示(4:3)</PresentationFormat>
  <Paragraphs>107</Paragraphs>
  <Slides>13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龙腾四海</vt:lpstr>
      <vt:lpstr>PowerPoint 演示文稿</vt:lpstr>
      <vt:lpstr>第10课   辽夏金元的统治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2009-10-13T01:59:00Z</dcterms:created>
  <dcterms:modified xsi:type="dcterms:W3CDTF">2019-10-15T06:53:01Z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