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handoutMasterIdLst>
    <p:handoutMasterId r:id="rId57"/>
  </p:handoutMasterIdLst>
  <p:sldIdLst>
    <p:sldId id="257" r:id="rId3"/>
    <p:sldId id="258" r:id="rId4"/>
    <p:sldId id="295" r:id="rId5"/>
    <p:sldId id="259" r:id="rId6"/>
    <p:sldId id="260" r:id="rId7"/>
    <p:sldId id="296" r:id="rId8"/>
    <p:sldId id="261" r:id="rId10"/>
    <p:sldId id="262" r:id="rId11"/>
    <p:sldId id="263" r:id="rId12"/>
    <p:sldId id="264" r:id="rId13"/>
    <p:sldId id="297" r:id="rId14"/>
    <p:sldId id="265" r:id="rId15"/>
    <p:sldId id="266" r:id="rId16"/>
    <p:sldId id="267" r:id="rId17"/>
    <p:sldId id="268" r:id="rId18"/>
    <p:sldId id="269" r:id="rId19"/>
    <p:sldId id="270" r:id="rId20"/>
    <p:sldId id="271" r:id="rId21"/>
    <p:sldId id="272" r:id="rId22"/>
    <p:sldId id="273" r:id="rId23"/>
    <p:sldId id="298" r:id="rId24"/>
    <p:sldId id="274" r:id="rId25"/>
    <p:sldId id="275" r:id="rId26"/>
    <p:sldId id="276" r:id="rId27"/>
    <p:sldId id="300" r:id="rId28"/>
    <p:sldId id="299" r:id="rId29"/>
    <p:sldId id="301" r:id="rId30"/>
    <p:sldId id="277" r:id="rId31"/>
    <p:sldId id="302" r:id="rId32"/>
    <p:sldId id="303" r:id="rId33"/>
    <p:sldId id="278" r:id="rId34"/>
    <p:sldId id="279" r:id="rId35"/>
    <p:sldId id="280" r:id="rId36"/>
    <p:sldId id="281" r:id="rId37"/>
    <p:sldId id="282" r:id="rId38"/>
    <p:sldId id="283" r:id="rId39"/>
    <p:sldId id="304" r:id="rId40"/>
    <p:sldId id="284" r:id="rId41"/>
    <p:sldId id="305" r:id="rId42"/>
    <p:sldId id="306" r:id="rId43"/>
    <p:sldId id="285" r:id="rId44"/>
    <p:sldId id="286" r:id="rId45"/>
    <p:sldId id="307" r:id="rId46"/>
    <p:sldId id="308" r:id="rId47"/>
    <p:sldId id="287" r:id="rId48"/>
    <p:sldId id="288" r:id="rId49"/>
    <p:sldId id="309" r:id="rId50"/>
    <p:sldId id="289" r:id="rId51"/>
    <p:sldId id="290" r:id="rId52"/>
    <p:sldId id="291" r:id="rId53"/>
    <p:sldId id="292" r:id="rId54"/>
    <p:sldId id="293" r:id="rId55"/>
    <p:sldId id="294" r:id="rId5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53"/>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0" Type="http://schemas.openxmlformats.org/officeDocument/2006/relationships/tableStyles" Target="tableStyles.xml"/><Relationship Id="rId6" Type="http://schemas.openxmlformats.org/officeDocument/2006/relationships/slide" Target="slides/slide4.xml"/><Relationship Id="rId59" Type="http://schemas.openxmlformats.org/officeDocument/2006/relationships/viewProps" Target="viewProps.xml"/><Relationship Id="rId58" Type="http://schemas.openxmlformats.org/officeDocument/2006/relationships/presProps" Target="presProps.xml"/><Relationship Id="rId57" Type="http://schemas.openxmlformats.org/officeDocument/2006/relationships/handoutMaster" Target="handoutMasters/handoutMaster1.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baidu.com/s?wd=%E7%A4%BE%E4%BC%9A%E4%B8%BB%E4%B9%89%E8%BF%90%E5%8A%A8&amp;tn=SE_PcZhidaonwhc_ngpagmjz&amp;rsv_dl=gh_pc_zhidao" TargetMode="External"/><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baidu.com/s?wd=%E7%A4%BE%E4%BC%9A%E4%B8%BB%E4%B9%89%E8%BF%90%E5%8A%A8&amp;tn=SE_PcZhidaonwhc_ngpagmjz&amp;rsv_dl=gh_pc_zhidao" TargetMode="External"/><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幻灯片图像占位符 1"/>
          <p:cNvSpPr>
            <a:spLocks noGrp="1" noRot="1" noChangeAspect="1" noTextEdit="1"/>
          </p:cNvSpPr>
          <p:nvPr>
            <p:ph type="sldImg"/>
          </p:nvPr>
        </p:nvSpPr>
        <p:spPr>
          <a:ln>
            <a:solidFill>
              <a:srgbClr val="000000">
                <a:alpha val="100000"/>
              </a:srgbClr>
            </a:solidFill>
            <a:miter lim="800000"/>
          </a:ln>
        </p:spPr>
      </p:sp>
      <p:sp>
        <p:nvSpPr>
          <p:cNvPr id="31747"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ea typeface="宋体" panose="02010600030101010101" pitchFamily="2" charset="-122"/>
            </a:endParaRPr>
          </a:p>
        </p:txBody>
      </p:sp>
      <p:sp>
        <p:nvSpPr>
          <p:cNvPr id="3174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幻灯片图像占位符 1"/>
          <p:cNvSpPr>
            <a:spLocks noGrp="1" noRot="1" noChangeAspect="1" noTextEdit="1"/>
          </p:cNvSpPr>
          <p:nvPr>
            <p:ph type="sldImg"/>
          </p:nvPr>
        </p:nvSpPr>
        <p:spPr>
          <a:ln>
            <a:solidFill>
              <a:srgbClr val="000000">
                <a:alpha val="100000"/>
              </a:srgbClr>
            </a:solidFill>
            <a:miter lim="800000"/>
          </a:ln>
        </p:spPr>
      </p:sp>
      <p:sp>
        <p:nvSpPr>
          <p:cNvPr id="34819"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在</a:t>
            </a:r>
            <a:r>
              <a:rPr lang="en-US" altLang="zh-CN" dirty="0">
                <a:ea typeface="宋体" panose="02010600030101010101" pitchFamily="2" charset="-122"/>
              </a:rPr>
              <a:t>20</a:t>
            </a:r>
            <a:r>
              <a:rPr lang="zh-CN" altLang="en-US" dirty="0">
                <a:ea typeface="宋体" panose="02010600030101010101" pitchFamily="2" charset="-122"/>
              </a:rPr>
              <a:t>世纪的百年历史中，世界</a:t>
            </a:r>
            <a:r>
              <a:rPr lang="zh-CN" altLang="en-US" dirty="0">
                <a:ea typeface="宋体" panose="02010600030101010101" pitchFamily="2" charset="-122"/>
                <a:hlinkClick r:id="rId3"/>
              </a:rPr>
              <a:t>社会主义运动</a:t>
            </a:r>
            <a:r>
              <a:rPr lang="zh-CN" altLang="en-US" dirty="0">
                <a:ea typeface="宋体" panose="02010600030101010101" pitchFamily="2" charset="-122"/>
              </a:rPr>
              <a:t>既有辉煌，也有严重挫折。我们要吸取苏共解体的教训，随着改革开放的深入和社会主义市场经济的发展，我国的社会生活发生了广泛而深刻的变化，严治党，进一步全面提高全党特别是党的干部队伍的素质，成为十分紧迫的任</a:t>
            </a:r>
            <a:endParaRPr lang="zh-CN" altLang="en-US" dirty="0">
              <a:ea typeface="宋体" panose="02010600030101010101" pitchFamily="2" charset="-122"/>
            </a:endParaRPr>
          </a:p>
        </p:txBody>
      </p:sp>
      <p:sp>
        <p:nvSpPr>
          <p:cNvPr id="3482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幻灯片图像占位符 1"/>
          <p:cNvSpPr>
            <a:spLocks noGrp="1" noRot="1" noChangeAspect="1" noTextEdit="1"/>
          </p:cNvSpPr>
          <p:nvPr>
            <p:ph type="sldImg"/>
          </p:nvPr>
        </p:nvSpPr>
        <p:spPr>
          <a:ln>
            <a:solidFill>
              <a:srgbClr val="000000">
                <a:alpha val="100000"/>
              </a:srgbClr>
            </a:solidFill>
            <a:miter lim="800000"/>
          </a:ln>
        </p:spPr>
      </p:sp>
      <p:sp>
        <p:nvSpPr>
          <p:cNvPr id="37891"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在</a:t>
            </a:r>
            <a:r>
              <a:rPr lang="en-US" altLang="zh-CN" dirty="0">
                <a:ea typeface="宋体" panose="02010600030101010101" pitchFamily="2" charset="-122"/>
              </a:rPr>
              <a:t>20</a:t>
            </a:r>
            <a:r>
              <a:rPr lang="zh-CN" altLang="en-US" dirty="0">
                <a:ea typeface="宋体" panose="02010600030101010101" pitchFamily="2" charset="-122"/>
              </a:rPr>
              <a:t>世纪的百年历史中，世界</a:t>
            </a:r>
            <a:r>
              <a:rPr lang="zh-CN" altLang="en-US" dirty="0">
                <a:ea typeface="宋体" panose="02010600030101010101" pitchFamily="2" charset="-122"/>
                <a:hlinkClick r:id="rId3"/>
              </a:rPr>
              <a:t>社会主义运动</a:t>
            </a:r>
            <a:r>
              <a:rPr lang="zh-CN" altLang="en-US" dirty="0">
                <a:ea typeface="宋体" panose="02010600030101010101" pitchFamily="2" charset="-122"/>
              </a:rPr>
              <a:t>既有辉煌，也有严重挫折。我们要吸取苏共解体的教训，随着改革开放的深入和社会主义市场经济的发展，我国的社会生活发生了广泛而深刻的变化，严治党，进一步全面提高全党特别是党的干部队伍的素质，成为十分紧迫的任</a:t>
            </a:r>
            <a:endParaRPr lang="zh-CN" altLang="en-US" dirty="0">
              <a:ea typeface="宋体" panose="02010600030101010101" pitchFamily="2" charset="-122"/>
            </a:endParaRPr>
          </a:p>
        </p:txBody>
      </p:sp>
      <p:sp>
        <p:nvSpPr>
          <p:cNvPr id="37892"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幻灯片图像占位符 1"/>
          <p:cNvSpPr>
            <a:spLocks noGrp="1" noRot="1" noChangeAspect="1" noTextEdit="1"/>
          </p:cNvSpPr>
          <p:nvPr>
            <p:ph type="sldImg"/>
          </p:nvPr>
        </p:nvSpPr>
        <p:spPr>
          <a:ln>
            <a:solidFill>
              <a:srgbClr val="000000">
                <a:alpha val="100000"/>
              </a:srgbClr>
            </a:solidFill>
            <a:miter lim="800000"/>
          </a:ln>
        </p:spPr>
      </p:sp>
      <p:sp>
        <p:nvSpPr>
          <p:cNvPr id="45059"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进入</a:t>
            </a:r>
            <a:r>
              <a:rPr lang="en-US" altLang="zh-CN" dirty="0">
                <a:ea typeface="宋体" panose="02010600030101010101" pitchFamily="2" charset="-122"/>
              </a:rPr>
              <a:t>21</a:t>
            </a:r>
            <a:r>
              <a:rPr lang="zh-CN" altLang="en-US" dirty="0">
                <a:ea typeface="宋体" panose="02010600030101010101" pitchFamily="2" charset="-122"/>
              </a:rPr>
              <a:t>世纪的第二个十年，习近平总书记在继承前代科学理论的基础上，发展性的提出新时代中国特色社会主义思想，</a:t>
            </a:r>
            <a:endParaRPr lang="zh-CN" altLang="en-US" dirty="0">
              <a:ea typeface="宋体" panose="02010600030101010101" pitchFamily="2" charset="-122"/>
            </a:endParaRPr>
          </a:p>
        </p:txBody>
      </p:sp>
      <p:sp>
        <p:nvSpPr>
          <p:cNvPr id="4506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幻灯片图像占位符 1"/>
          <p:cNvSpPr>
            <a:spLocks noGrp="1" noRot="1" noChangeAspect="1" noTextEdit="1"/>
          </p:cNvSpPr>
          <p:nvPr>
            <p:ph type="sldImg"/>
          </p:nvPr>
        </p:nvSpPr>
        <p:spPr>
          <a:ln>
            <a:solidFill>
              <a:srgbClr val="000000">
                <a:alpha val="100000"/>
              </a:srgbClr>
            </a:solidFill>
            <a:miter lim="800000"/>
          </a:ln>
        </p:spPr>
      </p:sp>
      <p:sp>
        <p:nvSpPr>
          <p:cNvPr id="46083"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进入</a:t>
            </a:r>
            <a:r>
              <a:rPr lang="en-US" altLang="zh-CN" dirty="0">
                <a:ea typeface="宋体" panose="02010600030101010101" pitchFamily="2" charset="-122"/>
              </a:rPr>
              <a:t>21</a:t>
            </a:r>
            <a:r>
              <a:rPr lang="zh-CN" altLang="en-US" dirty="0">
                <a:ea typeface="宋体" panose="02010600030101010101" pitchFamily="2" charset="-122"/>
              </a:rPr>
              <a:t>世纪的第二个十年，习近平总书记在继承前代科学理论的基础上，发展性的提出新时代中国特色社会主义思想，</a:t>
            </a:r>
            <a:endParaRPr lang="zh-CN" altLang="en-US" dirty="0">
              <a:ea typeface="宋体" panose="02010600030101010101" pitchFamily="2" charset="-122"/>
            </a:endParaRPr>
          </a:p>
        </p:txBody>
      </p:sp>
      <p:sp>
        <p:nvSpPr>
          <p:cNvPr id="4608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幻灯片图像占位符 1"/>
          <p:cNvSpPr>
            <a:spLocks noGrp="1" noRot="1" noChangeAspect="1" noTextEdit="1"/>
          </p:cNvSpPr>
          <p:nvPr>
            <p:ph type="sldImg"/>
          </p:nvPr>
        </p:nvSpPr>
        <p:spPr>
          <a:ln>
            <a:solidFill>
              <a:srgbClr val="000000">
                <a:alpha val="100000"/>
              </a:srgbClr>
            </a:solidFill>
            <a:miter lim="800000"/>
          </a:ln>
        </p:spPr>
      </p:sp>
      <p:sp>
        <p:nvSpPr>
          <p:cNvPr id="49155"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ea typeface="宋体" panose="02010600030101010101" pitchFamily="2" charset="-122"/>
            </a:endParaRPr>
          </a:p>
        </p:txBody>
      </p:sp>
      <p:sp>
        <p:nvSpPr>
          <p:cNvPr id="49156"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幻灯片图像占位符 1"/>
          <p:cNvSpPr>
            <a:spLocks noGrp="1" noRot="1" noChangeAspect="1" noTextEdit="1"/>
          </p:cNvSpPr>
          <p:nvPr>
            <p:ph type="sldImg"/>
          </p:nvPr>
        </p:nvSpPr>
        <p:spPr>
          <a:ln>
            <a:solidFill>
              <a:srgbClr val="000000">
                <a:alpha val="100000"/>
              </a:srgbClr>
            </a:solidFill>
            <a:miter lim="800000"/>
          </a:ln>
        </p:spPr>
      </p:sp>
      <p:sp>
        <p:nvSpPr>
          <p:cNvPr id="50179"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在综合国力不断提升的同时，我们</a:t>
            </a:r>
            <a:endParaRPr lang="zh-CN" altLang="en-US" dirty="0">
              <a:ea typeface="宋体" panose="02010600030101010101" pitchFamily="2" charset="-122"/>
            </a:endParaRPr>
          </a:p>
        </p:txBody>
      </p:sp>
      <p:sp>
        <p:nvSpPr>
          <p:cNvPr id="50180"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幻灯片图像占位符 1"/>
          <p:cNvSpPr>
            <a:spLocks noGrp="1" noRot="1" noChangeAspect="1" noTextEdit="1"/>
          </p:cNvSpPr>
          <p:nvPr>
            <p:ph type="sldImg"/>
          </p:nvPr>
        </p:nvSpPr>
        <p:spPr>
          <a:ln>
            <a:solidFill>
              <a:srgbClr val="000000">
                <a:alpha val="100000"/>
              </a:srgbClr>
            </a:solidFill>
            <a:miter lim="800000"/>
          </a:ln>
        </p:spPr>
      </p:sp>
      <p:sp>
        <p:nvSpPr>
          <p:cNvPr id="51203"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在综合国力不断提升的同时，我们</a:t>
            </a:r>
            <a:endParaRPr lang="zh-CN" altLang="en-US" dirty="0">
              <a:ea typeface="宋体" panose="02010600030101010101" pitchFamily="2" charset="-122"/>
            </a:endParaRPr>
          </a:p>
        </p:txBody>
      </p:sp>
      <p:sp>
        <p:nvSpPr>
          <p:cNvPr id="51204"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幻灯片图像占位符 1"/>
          <p:cNvSpPr>
            <a:spLocks noGrp="1" noRot="1" noChangeAspect="1" noTextEdit="1"/>
          </p:cNvSpPr>
          <p:nvPr>
            <p:ph type="sldImg"/>
          </p:nvPr>
        </p:nvSpPr>
        <p:spPr>
          <a:ln>
            <a:solidFill>
              <a:srgbClr val="000000">
                <a:alpha val="100000"/>
              </a:srgbClr>
            </a:solidFill>
            <a:miter lim="800000"/>
          </a:ln>
        </p:spPr>
      </p:sp>
      <p:sp>
        <p:nvSpPr>
          <p:cNvPr id="52227" name="备注占位符 2"/>
          <p:cNvSpPr>
            <a:spLocks noGrp="1"/>
          </p:cNvSpPr>
          <p:nvPr>
            <p:ph type="body" idx="1"/>
          </p:nvPr>
        </p:nvSpPr>
        <p:spPr>
          <a:noFill/>
          <a:ln>
            <a:noFill/>
          </a:ln>
        </p:spPr>
        <p:txBody>
          <a:bodyPr wrap="square" lIns="91440" tIns="45720" rIns="91440" bIns="45720" anchor="t"/>
          <a:p>
            <a:pPr lvl="0" eaLnBrk="1" hangingPunct="1">
              <a:spcBef>
                <a:spcPct val="0"/>
              </a:spcBef>
            </a:pPr>
            <a:endParaRPr lang="zh-CN" altLang="en-US" dirty="0">
              <a:ea typeface="宋体" panose="02010600030101010101" pitchFamily="2" charset="-122"/>
            </a:endParaRPr>
          </a:p>
        </p:txBody>
      </p:sp>
      <p:sp>
        <p:nvSpPr>
          <p:cNvPr id="52228"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幻灯片图像占位符 1"/>
          <p:cNvSpPr>
            <a:spLocks noGrp="1" noRot="1" noChangeAspect="1" noTextEdit="1"/>
          </p:cNvSpPr>
          <p:nvPr>
            <p:ph type="sldImg"/>
          </p:nvPr>
        </p:nvSpPr>
        <p:spPr>
          <a:ln>
            <a:solidFill>
              <a:srgbClr val="000000">
                <a:alpha val="100000"/>
              </a:srgbClr>
            </a:solidFill>
            <a:miter lim="800000"/>
          </a:ln>
        </p:spPr>
      </p:sp>
      <p:sp>
        <p:nvSpPr>
          <p:cNvPr id="53251" name="备注占位符 2"/>
          <p:cNvSpPr>
            <a:spLocks noGrp="1"/>
          </p:cNvSpPr>
          <p:nvPr>
            <p:ph type="body" idx="1"/>
          </p:nvPr>
        </p:nvSpPr>
        <p:spPr>
          <a:noFill/>
          <a:ln>
            <a:noFill/>
          </a:ln>
        </p:spPr>
        <p:txBody>
          <a:bodyPr wrap="square" lIns="91440" tIns="45720" rIns="91440" bIns="45720" anchor="t"/>
          <a:p>
            <a:pPr lvl="0" eaLnBrk="1" hangingPunct="1">
              <a:spcBef>
                <a:spcPct val="0"/>
              </a:spcBef>
            </a:pPr>
            <a:r>
              <a:rPr lang="zh-CN" altLang="en-US" dirty="0">
                <a:ea typeface="宋体" panose="02010600030101010101" pitchFamily="2" charset="-122"/>
              </a:rPr>
              <a:t>在综合国力不断提升的同时，我们</a:t>
            </a:r>
            <a:endParaRPr lang="zh-CN" altLang="en-US" dirty="0">
              <a:ea typeface="宋体" panose="02010600030101010101" pitchFamily="2" charset="-122"/>
            </a:endParaRPr>
          </a:p>
        </p:txBody>
      </p:sp>
      <p:sp>
        <p:nvSpPr>
          <p:cNvPr id="53252" name="灯片编号占位符 3"/>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hyperlink" Target="http://tupian.baike.com/a1_71_47_01300000301410122787472670453_gif.htm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7.jpeg"/><Relationship Id="rId1"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0.jpeg"/><Relationship Id="rId1"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4.xml"/><Relationship Id="rId1" Type="http://schemas.openxmlformats.org/officeDocument/2006/relationships/slide" Target="slid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jpeg"/><Relationship Id="rId1" Type="http://schemas.openxmlformats.org/officeDocument/2006/relationships/tags" Target="../tags/tag6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png"/><Relationship Id="rId1" Type="http://schemas.openxmlformats.org/officeDocument/2006/relationships/image" Target="../media/image14.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tags" Target="../tags/tag63.xml"/></Relationships>
</file>

<file path=ppt/slides/_rels/slide26.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19.jpeg"/><Relationship Id="rId1" Type="http://schemas.openxmlformats.org/officeDocument/2006/relationships/image" Target="../media/image18.png"/></Relationships>
</file>

<file path=ppt/slides/_rels/slide27.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26.jpeg"/><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28.jpeg"/></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image" Target="../media/image30.jpeg"/><Relationship Id="rId1" Type="http://schemas.openxmlformats.org/officeDocument/2006/relationships/image" Target="../media/image29.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2.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2.xml"/><Relationship Id="rId2" Type="http://schemas.openxmlformats.org/officeDocument/2006/relationships/image" Target="../media/image34.png"/><Relationship Id="rId1"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6.png"/><Relationship Id="rId1" Type="http://schemas.openxmlformats.org/officeDocument/2006/relationships/image" Target="../media/image35.png"/></Relationships>
</file>

<file path=ppt/slides/_rels/slide39.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image" Target="../media/image38.png"/><Relationship Id="rId1" Type="http://schemas.openxmlformats.org/officeDocument/2006/relationships/image" Target="../media/image37.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39.png"/></Relationships>
</file>

<file path=ppt/slides/_rels/slide4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image" Target="../media/image40.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44.jpeg"/><Relationship Id="rId1" Type="http://schemas.openxmlformats.org/officeDocument/2006/relationships/image" Target="../media/image43.jpe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image" Target="../media/image45.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8.jpe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0.jpeg"/><Relationship Id="rId1" Type="http://schemas.openxmlformats.org/officeDocument/2006/relationships/image" Target="../media/image49.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标题 1"/>
          <p:cNvSpPr>
            <a:spLocks noGrp="1"/>
          </p:cNvSpPr>
          <p:nvPr>
            <p:ph type="title" hasCustomPrompt="1"/>
          </p:nvPr>
        </p:nvSpPr>
        <p:spPr>
          <a:xfrm>
            <a:off x="1367155" y="598805"/>
            <a:ext cx="9145270" cy="1493520"/>
          </a:xfrm>
        </p:spPr>
        <p:txBody>
          <a:bodyPr vert="horz" wrap="square" lIns="61105" tIns="61105" rIns="61105" bIns="61105" anchor="b"/>
          <a:p>
            <a:pPr eaLnBrk="1" hangingPunct="1">
              <a:buClrTx/>
              <a:buSzTx/>
              <a:buFontTx/>
            </a:pPr>
            <a:r>
              <a:rPr lang="zh-CN" altLang="en-US" sz="4800" b="1" dirty="0">
                <a:solidFill>
                  <a:srgbClr val="FF0000"/>
                </a:solidFill>
                <a:effectLst/>
                <a:latin typeface="Arial" panose="020B0604020202020204"/>
                <a:ea typeface="宋体" panose="02010600030101010101" pitchFamily="2" charset="-122"/>
                <a:cs typeface="Arial" panose="020B0604020202020204"/>
                <a:sym typeface="Arial" panose="020B0604020202020204" pitchFamily="34" charset="0"/>
              </a:rPr>
              <a:t>第</a:t>
            </a:r>
            <a:r>
              <a:rPr lang="en-US" altLang="zh-CN" sz="4800" b="1" dirty="0">
                <a:solidFill>
                  <a:srgbClr val="FF0000"/>
                </a:solidFill>
                <a:effectLst/>
                <a:latin typeface="Arial" panose="020B0604020202020204"/>
                <a:ea typeface="宋体" panose="02010600030101010101" pitchFamily="2" charset="-122"/>
                <a:cs typeface="Arial" panose="020B0604020202020204"/>
                <a:sym typeface="Arial" panose="020B0604020202020204" pitchFamily="34" charset="0"/>
              </a:rPr>
              <a:t>29</a:t>
            </a:r>
            <a:r>
              <a:rPr lang="zh-CN" altLang="en-US" sz="4800" b="1" dirty="0">
                <a:solidFill>
                  <a:srgbClr val="FF0000"/>
                </a:solidFill>
                <a:effectLst/>
                <a:latin typeface="Arial" panose="020B0604020202020204"/>
                <a:ea typeface="宋体" panose="02010600030101010101" pitchFamily="2" charset="-122"/>
                <a:cs typeface="Arial" panose="020B0604020202020204"/>
                <a:sym typeface="Arial" panose="020B0604020202020204" pitchFamily="34" charset="0"/>
              </a:rPr>
              <a:t>课   </a:t>
            </a:r>
            <a:br>
              <a:rPr lang="zh-CN" altLang="en-US" sz="4800" b="1" dirty="0">
                <a:solidFill>
                  <a:srgbClr val="FF0000"/>
                </a:solidFill>
                <a:effectLst/>
                <a:latin typeface="Arial" panose="020B0604020202020204"/>
                <a:ea typeface="宋体" panose="02010600030101010101" pitchFamily="2" charset="-122"/>
                <a:cs typeface="Arial" panose="020B0604020202020204"/>
                <a:sym typeface="Arial" panose="020B0604020202020204" pitchFamily="34" charset="0"/>
              </a:rPr>
            </a:br>
            <a:r>
              <a:rPr lang="zh-CN" altLang="en-US" sz="4800" b="1" dirty="0">
                <a:solidFill>
                  <a:srgbClr val="FF0000"/>
                </a:solidFill>
                <a:effectLst/>
                <a:latin typeface="Arial" panose="020B0604020202020204"/>
                <a:ea typeface="宋体" panose="02010600030101010101" pitchFamily="2" charset="-122"/>
                <a:cs typeface="Arial" panose="020B0604020202020204"/>
                <a:sym typeface="Arial" panose="020B0604020202020204" pitchFamily="34" charset="0"/>
              </a:rPr>
              <a:t>改革开放以来的巨大成就</a:t>
            </a:r>
            <a:endParaRPr lang="zh-CN" altLang="en-US" sz="4800" b="1" dirty="0">
              <a:solidFill>
                <a:srgbClr val="FF0000"/>
              </a:solidFill>
              <a:effectLst/>
              <a:latin typeface="Arial" panose="020B0604020202020204"/>
              <a:ea typeface="宋体" panose="02010600030101010101" pitchFamily="2" charset="-122"/>
              <a:cs typeface="Arial" panose="020B0604020202020204"/>
              <a:sym typeface="Arial" panose="020B0604020202020204" pitchFamily="34" charset="0"/>
            </a:endParaRPr>
          </a:p>
        </p:txBody>
      </p:sp>
      <p:pic>
        <p:nvPicPr>
          <p:cNvPr id="2" name="图片 1"/>
          <p:cNvPicPr>
            <a:picLocks noChangeAspect="1"/>
          </p:cNvPicPr>
          <p:nvPr/>
        </p:nvPicPr>
        <p:blipFill>
          <a:blip r:embed="rId1"/>
          <a:stretch>
            <a:fillRect/>
          </a:stretch>
        </p:blipFill>
        <p:spPr>
          <a:xfrm>
            <a:off x="2234565" y="2019935"/>
            <a:ext cx="7861300" cy="4716780"/>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副标题 2"/>
          <p:cNvSpPr txBox="1"/>
          <p:nvPr/>
        </p:nvSpPr>
        <p:spPr>
          <a:xfrm>
            <a:off x="208915" y="325120"/>
            <a:ext cx="11774170" cy="4996815"/>
          </a:xfrm>
          <a:prstGeom prst="rect">
            <a:avLst/>
          </a:prstGeom>
          <a:noFill/>
          <a:ln w="9525">
            <a:noFill/>
          </a:ln>
        </p:spPr>
        <p:txBody>
          <a:bodyPr lIns="91430" tIns="45715" rIns="91430" bIns="45715"/>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170180" lvl="0" indent="-170180" defTabSz="682625" eaLnBrk="1" hangingPunct="1">
              <a:lnSpc>
                <a:spcPct val="90000"/>
              </a:lnSpc>
              <a:spcBef>
                <a:spcPts val="750"/>
              </a:spcBef>
              <a:buSzTx/>
              <a:buNone/>
            </a:pPr>
            <a:r>
              <a:rPr lang="zh-CN" altLang="en-US" sz="2800" b="1" dirty="0">
                <a:latin typeface="Helvetica" pitchFamily="34" charset="0"/>
                <a:ea typeface="宋体" panose="02010600030101010101" pitchFamily="2" charset="-122"/>
                <a:sym typeface="Helvetica" pitchFamily="34" charset="0"/>
              </a:rPr>
              <a:t>课程标准</a:t>
            </a:r>
            <a:endParaRPr lang="en-US" altLang="zh-CN" sz="2800" b="1" dirty="0">
              <a:latin typeface="Helvetica" pitchFamily="34" charset="0"/>
              <a:ea typeface="宋体" panose="02010600030101010101" pitchFamily="2" charset="-122"/>
              <a:sym typeface="Helvetica" pitchFamily="34" charset="0"/>
            </a:endParaRPr>
          </a:p>
          <a:p>
            <a:pPr marL="170180" lvl="0" indent="-170180" defTabSz="682625" eaLnBrk="1" hangingPunct="1">
              <a:spcBef>
                <a:spcPts val="750"/>
              </a:spcBef>
              <a:buSzTx/>
              <a:buNone/>
            </a:pPr>
            <a:r>
              <a:rPr lang="zh-CN" altLang="en-US" sz="2800" dirty="0">
                <a:solidFill>
                  <a:srgbClr val="000000"/>
                </a:solidFill>
                <a:latin typeface="Helvetica" pitchFamily="34" charset="0"/>
                <a:ea typeface="宋体" panose="02010600030101010101" pitchFamily="2" charset="-122"/>
                <a:sym typeface="Helvetica" pitchFamily="34" charset="0"/>
              </a:rPr>
              <a:t>认识邓小平理论、三个代表、科学发展观、习近平新时代中国特色社会主义思想。</a:t>
            </a:r>
            <a:r>
              <a:rPr lang="zh-CN" altLang="zh-CN" sz="2800" dirty="0">
                <a:solidFill>
                  <a:srgbClr val="000000"/>
                </a:solidFill>
                <a:latin typeface="Helvetica" pitchFamily="34" charset="0"/>
                <a:ea typeface="宋体" panose="02010600030101010101" pitchFamily="2" charset="-122"/>
                <a:sym typeface="Helvetica" pitchFamily="34" charset="0"/>
              </a:rPr>
              <a:t>认识改革开放以来中国在各个领域取得的成就、综合国力及国际影响力的不断提高。</a:t>
            </a:r>
            <a:endParaRPr lang="en-US"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r>
              <a:rPr lang="zh-CN" altLang="en-US" sz="2800" b="1" dirty="0">
                <a:solidFill>
                  <a:srgbClr val="000000"/>
                </a:solidFill>
                <a:latin typeface="Helvetica" pitchFamily="34" charset="0"/>
                <a:ea typeface="宋体" panose="02010600030101010101" pitchFamily="2" charset="-122"/>
                <a:sym typeface="Helvetica" pitchFamily="34" charset="0"/>
              </a:rPr>
              <a:t>教学</a:t>
            </a:r>
            <a:r>
              <a:rPr lang="zh-CN" altLang="zh-CN" sz="2800" b="1" dirty="0">
                <a:solidFill>
                  <a:srgbClr val="000000"/>
                </a:solidFill>
                <a:latin typeface="Helvetica" pitchFamily="34" charset="0"/>
                <a:ea typeface="宋体" panose="02010600030101010101" pitchFamily="2" charset="-122"/>
                <a:sym typeface="Helvetica" pitchFamily="34" charset="0"/>
              </a:rPr>
              <a:t>目标</a:t>
            </a:r>
            <a:endParaRPr lang="zh-CN"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r>
              <a:rPr lang="en-US" altLang="zh-CN" sz="2800" dirty="0">
                <a:solidFill>
                  <a:srgbClr val="000000"/>
                </a:solidFill>
                <a:latin typeface="Helvetica" pitchFamily="34" charset="0"/>
                <a:ea typeface="宋体" panose="02010600030101010101" pitchFamily="2" charset="-122"/>
                <a:sym typeface="Helvetica" pitchFamily="34" charset="0"/>
              </a:rPr>
              <a:t>1.</a:t>
            </a:r>
            <a:r>
              <a:rPr lang="zh-CN" altLang="zh-CN" sz="2800" dirty="0">
                <a:solidFill>
                  <a:srgbClr val="000000"/>
                </a:solidFill>
                <a:latin typeface="Helvetica" pitchFamily="34" charset="0"/>
                <a:ea typeface="宋体" panose="02010600030101010101" pitchFamily="2" charset="-122"/>
                <a:sym typeface="Helvetica" pitchFamily="34" charset="0"/>
              </a:rPr>
              <a:t>通达时空观念掌握</a:t>
            </a:r>
            <a:r>
              <a:rPr lang="en-US" altLang="zh-CN" sz="2800" dirty="0">
                <a:solidFill>
                  <a:srgbClr val="000000"/>
                </a:solidFill>
                <a:latin typeface="Helvetica" pitchFamily="34" charset="0"/>
                <a:ea typeface="宋体" panose="02010600030101010101" pitchFamily="2" charset="-122"/>
                <a:sym typeface="Helvetica" pitchFamily="34" charset="0"/>
              </a:rPr>
              <a:t>2012</a:t>
            </a:r>
            <a:r>
              <a:rPr lang="zh-CN" altLang="zh-CN" sz="2800" dirty="0">
                <a:solidFill>
                  <a:srgbClr val="000000"/>
                </a:solidFill>
                <a:latin typeface="Helvetica" pitchFamily="34" charset="0"/>
                <a:ea typeface="宋体" panose="02010600030101010101" pitchFamily="2" charset="-122"/>
                <a:sym typeface="Helvetica" pitchFamily="34" charset="0"/>
              </a:rPr>
              <a:t>年中共十八大的召开，</a:t>
            </a:r>
            <a:r>
              <a:rPr lang="en-US" altLang="zh-CN" sz="2800" dirty="0">
                <a:solidFill>
                  <a:srgbClr val="000000"/>
                </a:solidFill>
                <a:latin typeface="Helvetica" pitchFamily="34" charset="0"/>
                <a:ea typeface="宋体" panose="02010600030101010101" pitchFamily="2" charset="-122"/>
                <a:sym typeface="Helvetica" pitchFamily="34" charset="0"/>
              </a:rPr>
              <a:t>2017</a:t>
            </a:r>
            <a:r>
              <a:rPr lang="zh-CN" altLang="zh-CN" sz="2800" dirty="0">
                <a:solidFill>
                  <a:srgbClr val="000000"/>
                </a:solidFill>
                <a:latin typeface="Helvetica" pitchFamily="34" charset="0"/>
                <a:ea typeface="宋体" panose="02010600030101010101" pitchFamily="2" charset="-122"/>
                <a:sym typeface="Helvetica" pitchFamily="34" charset="0"/>
              </a:rPr>
              <a:t>年中共十九大的召开，</a:t>
            </a:r>
            <a:r>
              <a:rPr lang="en-US" altLang="zh-CN" sz="2800" dirty="0">
                <a:solidFill>
                  <a:srgbClr val="000000"/>
                </a:solidFill>
                <a:latin typeface="Helvetica" pitchFamily="34" charset="0"/>
                <a:ea typeface="宋体" panose="02010600030101010101" pitchFamily="2" charset="-122"/>
                <a:sym typeface="Helvetica" pitchFamily="34" charset="0"/>
              </a:rPr>
              <a:t>2018</a:t>
            </a:r>
            <a:r>
              <a:rPr lang="zh-CN" altLang="zh-CN" sz="2800" dirty="0">
                <a:solidFill>
                  <a:srgbClr val="000000"/>
                </a:solidFill>
                <a:latin typeface="Helvetica" pitchFamily="34" charset="0"/>
                <a:ea typeface="宋体" panose="02010600030101010101" pitchFamily="2" charset="-122"/>
                <a:sym typeface="Helvetica" pitchFamily="34" charset="0"/>
              </a:rPr>
              <a:t>年十三届人大一次会议通过《中华人民共和国宪法修正案》。</a:t>
            </a:r>
            <a:endParaRPr lang="zh-CN"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r>
              <a:rPr lang="en-US" altLang="zh-CN" sz="2800" dirty="0">
                <a:solidFill>
                  <a:srgbClr val="000000"/>
                </a:solidFill>
                <a:latin typeface="Helvetica" pitchFamily="34" charset="0"/>
                <a:ea typeface="宋体" panose="02010600030101010101" pitchFamily="2" charset="-122"/>
                <a:sym typeface="Helvetica" pitchFamily="34" charset="0"/>
              </a:rPr>
              <a:t>2.</a:t>
            </a:r>
            <a:r>
              <a:rPr lang="zh-CN" altLang="zh-CN" sz="2800" dirty="0">
                <a:solidFill>
                  <a:srgbClr val="000000"/>
                </a:solidFill>
                <a:latin typeface="Helvetica" pitchFamily="34" charset="0"/>
                <a:ea typeface="宋体" panose="02010600030101010101" pitchFamily="2" charset="-122"/>
                <a:sym typeface="Helvetica" pitchFamily="34" charset="0"/>
              </a:rPr>
              <a:t>运用史料实证探究中国特色社会主义理论体系的形成与发展，国际影响力不断扩大。</a:t>
            </a:r>
            <a:endParaRPr lang="zh-CN"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r>
              <a:rPr lang="en-US" altLang="zh-CN" sz="2800" dirty="0">
                <a:solidFill>
                  <a:srgbClr val="000000"/>
                </a:solidFill>
                <a:latin typeface="Helvetica" pitchFamily="34" charset="0"/>
                <a:ea typeface="宋体" panose="02010600030101010101" pitchFamily="2" charset="-122"/>
                <a:sym typeface="Helvetica" pitchFamily="34" charset="0"/>
              </a:rPr>
              <a:t>3.</a:t>
            </a:r>
            <a:r>
              <a:rPr lang="zh-CN" altLang="zh-CN" sz="2800" dirty="0">
                <a:solidFill>
                  <a:srgbClr val="000000"/>
                </a:solidFill>
                <a:latin typeface="Helvetica" pitchFamily="34" charset="0"/>
                <a:ea typeface="宋体" panose="02010600030101010101" pitchFamily="2" charset="-122"/>
                <a:sym typeface="Helvetica" pitchFamily="34" charset="0"/>
              </a:rPr>
              <a:t>明确历史解释研思改革开放使我国的综合国力不断提升，综合国力决定大国地位。</a:t>
            </a:r>
            <a:endParaRPr lang="zh-CN"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r>
              <a:rPr lang="en-US" altLang="zh-CN" sz="2800" dirty="0">
                <a:solidFill>
                  <a:srgbClr val="000000"/>
                </a:solidFill>
                <a:latin typeface="Helvetica" pitchFamily="34" charset="0"/>
                <a:ea typeface="宋体" panose="02010600030101010101" pitchFamily="2" charset="-122"/>
                <a:sym typeface="Helvetica" pitchFamily="34" charset="0"/>
              </a:rPr>
              <a:t>4.</a:t>
            </a:r>
            <a:r>
              <a:rPr lang="zh-CN" altLang="zh-CN" sz="2800" dirty="0">
                <a:solidFill>
                  <a:srgbClr val="000000"/>
                </a:solidFill>
                <a:latin typeface="Helvetica" pitchFamily="34" charset="0"/>
                <a:ea typeface="宋体" panose="02010600030101010101" pitchFamily="2" charset="-122"/>
                <a:sym typeface="Helvetica" pitchFamily="34" charset="0"/>
              </a:rPr>
              <a:t>立足唯物史观认知中国特色社会主义进入了新时代，这是我国发展新的历史方位、新的发展机遇和新的挑战。</a:t>
            </a:r>
            <a:endParaRPr lang="zh-CN"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r>
              <a:rPr lang="en-US" altLang="zh-CN" sz="2800" dirty="0">
                <a:solidFill>
                  <a:srgbClr val="000000"/>
                </a:solidFill>
                <a:latin typeface="Helvetica" pitchFamily="34" charset="0"/>
                <a:ea typeface="宋体" panose="02010600030101010101" pitchFamily="2" charset="-122"/>
                <a:sym typeface="Helvetica" pitchFamily="34" charset="0"/>
              </a:rPr>
              <a:t>5.</a:t>
            </a:r>
            <a:r>
              <a:rPr lang="zh-CN" altLang="zh-CN" sz="2800" dirty="0">
                <a:solidFill>
                  <a:srgbClr val="000000"/>
                </a:solidFill>
                <a:latin typeface="Helvetica" pitchFamily="34" charset="0"/>
                <a:ea typeface="宋体" panose="02010600030101010101" pitchFamily="2" charset="-122"/>
                <a:sym typeface="Helvetica" pitchFamily="34" charset="0"/>
              </a:rPr>
              <a:t>渗透家国情怀感悟中国倡议的</a:t>
            </a:r>
            <a:r>
              <a:rPr lang="en-US" altLang="zh-CN" sz="2800" dirty="0">
                <a:solidFill>
                  <a:srgbClr val="000000"/>
                </a:solidFill>
                <a:latin typeface="Helvetica" pitchFamily="34" charset="0"/>
                <a:ea typeface="宋体" panose="02010600030101010101" pitchFamily="2" charset="-122"/>
                <a:sym typeface="Helvetica" pitchFamily="34" charset="0"/>
              </a:rPr>
              <a:t>“</a:t>
            </a:r>
            <a:r>
              <a:rPr lang="zh-CN" altLang="zh-CN" sz="2800" dirty="0">
                <a:solidFill>
                  <a:srgbClr val="000000"/>
                </a:solidFill>
                <a:latin typeface="Helvetica" pitchFamily="34" charset="0"/>
                <a:ea typeface="宋体" panose="02010600030101010101" pitchFamily="2" charset="-122"/>
                <a:sym typeface="Helvetica" pitchFamily="34" charset="0"/>
              </a:rPr>
              <a:t>一带一路</a:t>
            </a:r>
            <a:r>
              <a:rPr lang="en-US" altLang="zh-CN" sz="2800" dirty="0">
                <a:solidFill>
                  <a:srgbClr val="000000"/>
                </a:solidFill>
                <a:latin typeface="Helvetica" pitchFamily="34" charset="0"/>
                <a:ea typeface="宋体" panose="02010600030101010101" pitchFamily="2" charset="-122"/>
                <a:sym typeface="Helvetica" pitchFamily="34" charset="0"/>
              </a:rPr>
              <a:t>”</a:t>
            </a:r>
            <a:r>
              <a:rPr lang="zh-CN" altLang="zh-CN" sz="2800" dirty="0">
                <a:solidFill>
                  <a:srgbClr val="000000"/>
                </a:solidFill>
                <a:latin typeface="Helvetica" pitchFamily="34" charset="0"/>
                <a:ea typeface="宋体" panose="02010600030101010101" pitchFamily="2" charset="-122"/>
                <a:sym typeface="Helvetica" pitchFamily="34" charset="0"/>
              </a:rPr>
              <a:t>国际合作的核心理念是各方推动</a:t>
            </a:r>
            <a:r>
              <a:rPr lang="en-US" altLang="zh-CN" sz="2800" dirty="0">
                <a:solidFill>
                  <a:srgbClr val="000000"/>
                </a:solidFill>
                <a:latin typeface="Helvetica" pitchFamily="34" charset="0"/>
                <a:ea typeface="宋体" panose="02010600030101010101" pitchFamily="2" charset="-122"/>
                <a:sym typeface="Helvetica" pitchFamily="34" charset="0"/>
              </a:rPr>
              <a:t>“</a:t>
            </a:r>
            <a:r>
              <a:rPr lang="zh-CN" altLang="zh-CN" sz="2800" dirty="0">
                <a:solidFill>
                  <a:srgbClr val="000000"/>
                </a:solidFill>
                <a:latin typeface="Helvetica" pitchFamily="34" charset="0"/>
                <a:ea typeface="宋体" panose="02010600030101010101" pitchFamily="2" charset="-122"/>
                <a:sym typeface="Helvetica" pitchFamily="34" charset="0"/>
              </a:rPr>
              <a:t>一带一路</a:t>
            </a:r>
            <a:r>
              <a:rPr lang="en-US" altLang="zh-CN" sz="2800" dirty="0">
                <a:solidFill>
                  <a:srgbClr val="000000"/>
                </a:solidFill>
                <a:latin typeface="Helvetica" pitchFamily="34" charset="0"/>
                <a:ea typeface="宋体" panose="02010600030101010101" pitchFamily="2" charset="-122"/>
                <a:sym typeface="Helvetica" pitchFamily="34" charset="0"/>
              </a:rPr>
              <a:t>”</a:t>
            </a:r>
            <a:r>
              <a:rPr lang="zh-CN" altLang="zh-CN" sz="2800" dirty="0">
                <a:solidFill>
                  <a:srgbClr val="000000"/>
                </a:solidFill>
                <a:latin typeface="Helvetica" pitchFamily="34" charset="0"/>
                <a:ea typeface="宋体" panose="02010600030101010101" pitchFamily="2" charset="-122"/>
                <a:sym typeface="Helvetica" pitchFamily="34" charset="0"/>
              </a:rPr>
              <a:t>的重要共识。</a:t>
            </a:r>
            <a:endParaRPr lang="en-US" altLang="zh-CN" sz="2800"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endParaRPr lang="en-US" altLang="zh-CN" sz="2405"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endParaRPr lang="en-US" altLang="zh-CN" sz="2405"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spcBef>
                <a:spcPct val="0"/>
              </a:spcBef>
              <a:buSzTx/>
              <a:buNone/>
            </a:pPr>
            <a:endParaRPr lang="zh-CN" altLang="zh-CN" sz="2405"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lnSpc>
                <a:spcPct val="90000"/>
              </a:lnSpc>
              <a:spcBef>
                <a:spcPts val="750"/>
              </a:spcBef>
              <a:buSzTx/>
            </a:pPr>
            <a:endParaRPr lang="en-US" altLang="zh-CN" sz="2405" dirty="0">
              <a:latin typeface="Helvetica" pitchFamily="34" charset="0"/>
              <a:ea typeface="宋体" panose="02010600030101010101" pitchFamily="2" charset="-122"/>
              <a:sym typeface="Helvetica" pitchFamily="34" charset="0"/>
            </a:endParaRPr>
          </a:p>
          <a:p>
            <a:pPr marL="170180" lvl="0" indent="-170180" defTabSz="682625" eaLnBrk="1" hangingPunct="1">
              <a:lnSpc>
                <a:spcPct val="90000"/>
              </a:lnSpc>
              <a:spcBef>
                <a:spcPts val="750"/>
              </a:spcBef>
              <a:buSzTx/>
            </a:pPr>
            <a:endParaRPr lang="en-US" altLang="zh-CN" sz="2405" dirty="0">
              <a:solidFill>
                <a:srgbClr val="000000"/>
              </a:solidFill>
              <a:latin typeface="Helvetica" pitchFamily="34" charset="0"/>
              <a:ea typeface="宋体" panose="02010600030101010101" pitchFamily="2" charset="-122"/>
              <a:sym typeface="Helvetica" pitchFamily="34" charset="0"/>
            </a:endParaRPr>
          </a:p>
          <a:p>
            <a:pPr marL="170180" lvl="0" indent="-170180" defTabSz="682625" eaLnBrk="1" hangingPunct="1">
              <a:lnSpc>
                <a:spcPct val="90000"/>
              </a:lnSpc>
              <a:spcBef>
                <a:spcPts val="750"/>
              </a:spcBef>
              <a:buSzTx/>
            </a:pPr>
            <a:endParaRPr lang="zh-CN" altLang="en-US" sz="2405" dirty="0">
              <a:latin typeface="Helvetica" pitchFamily="34" charset="0"/>
              <a:ea typeface="宋体" panose="02010600030101010101" pitchFamily="2" charset="-122"/>
              <a:sym typeface="Helvetica" pitchFamily="34" charset="0"/>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91783" y="1121410"/>
          <a:ext cx="11358562" cy="5535295"/>
        </p:xfrm>
        <a:graphic>
          <a:graphicData uri="http://schemas.openxmlformats.org/drawingml/2006/table">
            <a:tbl>
              <a:tblPr firstRow="1" bandRow="1">
                <a:tableStyleId>{2D5ABB26-0587-4C30-8999-92F81FD0307C}</a:tableStyleId>
              </a:tblPr>
              <a:tblGrid>
                <a:gridCol w="1914526"/>
                <a:gridCol w="9444036"/>
              </a:tblGrid>
              <a:tr h="1188598">
                <a:tc>
                  <a:txBody>
                    <a:bodyPr/>
                    <a:p>
                      <a:r>
                        <a:rPr lang="en-US" altLang="zh-CN" sz="2000" b="1" dirty="0"/>
                        <a:t>【</a:t>
                      </a:r>
                      <a:r>
                        <a:rPr lang="zh-CN" altLang="en-US" sz="2000" b="1" dirty="0"/>
                        <a:t>唯物史观</a:t>
                      </a:r>
                      <a:r>
                        <a:rPr lang="en-US" altLang="zh-CN" sz="2000" b="1" dirty="0"/>
                        <a:t>】</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p>
                      <a:r>
                        <a:rPr lang="zh-CN" altLang="en-US" sz="2000" b="1" dirty="0"/>
                        <a:t>结合中国特色社会主义理论的形成与发展，从“唯物史观”角度认识先进理论对社会发展的推动作用。</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822874">
                <a:tc>
                  <a:txBody>
                    <a:bodyPr/>
                    <a:p>
                      <a:r>
                        <a:rPr lang="en-US" altLang="zh-CN" sz="2000" b="1" dirty="0"/>
                        <a:t>【</a:t>
                      </a:r>
                      <a:r>
                        <a:rPr lang="zh-CN" altLang="en-US" sz="2000" b="1" dirty="0"/>
                        <a:t>时空观念</a:t>
                      </a:r>
                      <a:r>
                        <a:rPr lang="en-US" altLang="zh-CN" sz="2000" b="1" dirty="0"/>
                        <a:t>】</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p>
                      <a:r>
                        <a:rPr lang="zh-CN" altLang="en-US" sz="2000" b="1" dirty="0"/>
                        <a:t>把握中国特色社会主义理论体系形成与发展的历程，认识在其理论指导下中国在各个领域取得的成就</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75615">
                <a:tc>
                  <a:txBody>
                    <a:bodyPr/>
                    <a:p>
                      <a:r>
                        <a:rPr lang="en-US" altLang="zh-CN" sz="2000" b="1" dirty="0"/>
                        <a:t>【</a:t>
                      </a:r>
                      <a:r>
                        <a:rPr lang="zh-CN" altLang="en-US" sz="2000" b="1" dirty="0"/>
                        <a:t>史料实证</a:t>
                      </a:r>
                      <a:r>
                        <a:rPr lang="en-US" altLang="zh-CN" sz="2000" b="1" dirty="0"/>
                        <a:t>】</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p>
                      <a:r>
                        <a:rPr lang="zh-CN" altLang="en-US" sz="2000" b="1" dirty="0"/>
                        <a:t>搜集各方面史料，从“史料实证”角度感受改革开放以来中国在各个领域取得的巨大成就。</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700405">
                <a:tc>
                  <a:txBody>
                    <a:bodyPr/>
                    <a:p>
                      <a:r>
                        <a:rPr lang="en-US" altLang="zh-CN" sz="2000" b="1" dirty="0"/>
                        <a:t>【</a:t>
                      </a:r>
                      <a:r>
                        <a:rPr lang="zh-CN" altLang="en-US" sz="2000" b="1" dirty="0"/>
                        <a:t>历史解释</a:t>
                      </a:r>
                      <a:r>
                        <a:rPr lang="en-US" altLang="zh-CN" sz="2000" b="1" dirty="0"/>
                        <a:t>】</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p>
                      <a:r>
                        <a:rPr lang="zh-CN" altLang="en-US" sz="2000" b="1" dirty="0"/>
                        <a:t>认识中国特色社会主义进入新时代的重大意义，认清我国发展新的历史方位。认识习近平新时代中国特色社会主义思想是全党全国人民为实现中华民族伟大复兴而奋斗的行动指南。</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07246">
                <a:tc>
                  <a:txBody>
                    <a:bodyPr/>
                    <a:p>
                      <a:r>
                        <a:rPr lang="en-US" altLang="zh-CN" sz="2000" b="1" dirty="0"/>
                        <a:t>【</a:t>
                      </a:r>
                      <a:r>
                        <a:rPr lang="zh-CN" altLang="en-US" sz="2000" b="1" dirty="0"/>
                        <a:t>家国情怀</a:t>
                      </a:r>
                      <a:r>
                        <a:rPr lang="en-US" altLang="zh-CN" sz="2000" b="1" dirty="0"/>
                        <a:t>】</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p>
                      <a:r>
                        <a:rPr lang="zh-CN" altLang="en-US" sz="2000" b="1" dirty="0"/>
                        <a:t>认识习近平新时代中国特色社会主义思想是全党全国人民为实现中华民族伟大复兴而奋斗的行动指南，形成对中国特色社会主义的系统认识，提升民族自尊心与自豪感，体悟家国情怀。</a:t>
                      </a:r>
                      <a:endParaRPr lang="zh-CN" altLang="en-US" sz="2000" b="1" dirty="0"/>
                    </a:p>
                  </a:txBody>
                  <a:tcPr marT="45713" marB="457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6" name="TextBox 3"/>
          <p:cNvSpPr txBox="1">
            <a:spLocks noChangeArrowheads="1"/>
          </p:cNvSpPr>
          <p:nvPr/>
        </p:nvSpPr>
        <p:spPr bwMode="auto">
          <a:xfrm>
            <a:off x="423863" y="597535"/>
            <a:ext cx="4943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rgbClr val="000000"/>
                </a:solidFill>
                <a:latin typeface="微软雅黑" panose="020B0503020204020204" charset="-122"/>
                <a:ea typeface="微软雅黑" panose="020B0503020204020204" charset="-122"/>
              </a:rPr>
              <a:t>教学目标与核心素养</a:t>
            </a:r>
            <a:endParaRPr lang="zh-CN" altLang="en-US" sz="2800" b="1">
              <a:solidFill>
                <a:srgbClr val="00000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标题 1"/>
          <p:cNvSpPr>
            <a:spLocks noGrp="1"/>
          </p:cNvSpPr>
          <p:nvPr>
            <p:ph type="title" hasCustomPrompt="1"/>
          </p:nvPr>
        </p:nvSpPr>
        <p:spPr>
          <a:xfrm>
            <a:off x="1042035" y="570865"/>
            <a:ext cx="10515600" cy="722630"/>
          </a:xfrm>
        </p:spPr>
        <p:txBody>
          <a:bodyPr vert="horz" wrap="square" lIns="61105" tIns="61105" rIns="61105" bIns="61105" anchor="t"/>
          <a:p>
            <a:pPr eaLnBrk="1" hangingPunct="1"/>
            <a:r>
              <a:rPr lang="zh-CN" altLang="en-US" sz="3200" dirty="0">
                <a:solidFill>
                  <a:srgbClr val="FF0000"/>
                </a:solidFill>
                <a:ea typeface="宋体" panose="02010600030101010101" pitchFamily="2" charset="-122"/>
              </a:rPr>
              <a:t>一、中国特色社会主义理论体系的形成与发展</a:t>
            </a:r>
            <a:endParaRPr lang="zh-CN" altLang="en-US" sz="3200" dirty="0">
              <a:solidFill>
                <a:srgbClr val="FF0000"/>
              </a:solidFill>
              <a:ea typeface="宋体" panose="02010600030101010101" pitchFamily="2" charset="-122"/>
            </a:endParaRPr>
          </a:p>
        </p:txBody>
      </p:sp>
      <p:sp>
        <p:nvSpPr>
          <p:cNvPr id="3" name="文本占位符 2"/>
          <p:cNvSpPr>
            <a:spLocks noGrp="1"/>
          </p:cNvSpPr>
          <p:nvPr>
            <p:ph type="body" idx="1" hasCustomPrompt="1"/>
          </p:nvPr>
        </p:nvSpPr>
        <p:spPr>
          <a:xfrm>
            <a:off x="690166" y="1293622"/>
            <a:ext cx="9972572" cy="666253"/>
          </a:xfrm>
        </p:spPr>
        <p:txBody>
          <a:bodyPr vert="horz" wrap="square" lIns="61105" tIns="61105" rIns="61105" bIns="61105" anchor="t"/>
          <a:p>
            <a:pPr marL="0" indent="0" eaLnBrk="1" hangingPunct="1">
              <a:lnSpc>
                <a:spcPct val="90000"/>
              </a:lnSpc>
              <a:buNone/>
            </a:pPr>
            <a:r>
              <a:rPr lang="zh-CN" altLang="en-US" sz="3610" dirty="0">
                <a:solidFill>
                  <a:srgbClr val="000000"/>
                </a:solidFill>
                <a:ea typeface="宋体" panose="02010600030101010101" pitchFamily="2" charset="-122"/>
              </a:rPr>
              <a:t>中国特色社会主义理论体系的内容：</a:t>
            </a:r>
            <a:endParaRPr lang="zh-CN" altLang="en-US" sz="3610" dirty="0">
              <a:solidFill>
                <a:srgbClr val="000000"/>
              </a:solidFill>
              <a:ea typeface="宋体" panose="02010600030101010101" pitchFamily="2" charset="-122"/>
            </a:endParaRPr>
          </a:p>
        </p:txBody>
      </p:sp>
      <p:sp>
        <p:nvSpPr>
          <p:cNvPr id="4" name="内容占位符 2"/>
          <p:cNvSpPr txBox="1"/>
          <p:nvPr/>
        </p:nvSpPr>
        <p:spPr>
          <a:xfrm>
            <a:off x="323771" y="2261840"/>
            <a:ext cx="10923149" cy="2896290"/>
          </a:xfrm>
          <a:prstGeom prst="rect">
            <a:avLst/>
          </a:prstGeom>
          <a:noFill/>
        </p:spPr>
        <p:style>
          <a:lnRef idx="2">
            <a:schemeClr val="dk1"/>
          </a:lnRef>
          <a:fillRef idx="1">
            <a:schemeClr val="lt1"/>
          </a:fillRef>
          <a:effectRef idx="0">
            <a:schemeClr val="dk1"/>
          </a:effectRef>
          <a:fontRef idx="minor">
            <a:schemeClr val="dk1"/>
          </a:fontRef>
        </p:style>
        <p:txBody>
          <a:bodyPr lIns="91430" tIns="45715" rIns="91430" bIns="45715">
            <a:normAutofit/>
          </a:bodyPr>
          <a:lstStyle>
            <a:lvl1pPr>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1pPr>
            <a:lvl2pPr marL="6858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914400" rtl="0" eaLnBrk="1" fontAlgn="base" latinLnBrk="0" hangingPunct="1">
              <a:lnSpc>
                <a:spcPct val="90000"/>
              </a:lnSpc>
              <a:spcBef>
                <a:spcPts val="1000"/>
              </a:spcBef>
              <a:spcAft>
                <a:spcPct val="0"/>
              </a:spcAft>
              <a:buClrTx/>
              <a:buSzTx/>
              <a:buFontTx/>
              <a:buNone/>
              <a:defRPr/>
            </a:pPr>
            <a:r>
              <a:rPr kumimoji="0" lang="zh-CN" altLang="en-US"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rPr>
              <a:t>（一）邓小平理论</a:t>
            </a:r>
            <a:endParaRPr kumimoji="0" lang="en-US" altLang="zh-CN"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endParaRPr>
          </a:p>
          <a:p>
            <a:pPr marL="0" marR="0" lvl="0" indent="0" algn="l" defTabSz="914400" rtl="0" eaLnBrk="1" fontAlgn="base" latinLnBrk="0" hangingPunct="1">
              <a:lnSpc>
                <a:spcPct val="90000"/>
              </a:lnSpc>
              <a:spcBef>
                <a:spcPts val="1000"/>
              </a:spcBef>
              <a:spcAft>
                <a:spcPct val="0"/>
              </a:spcAft>
              <a:buClrTx/>
              <a:buSzTx/>
              <a:buFontTx/>
              <a:buNone/>
              <a:defRPr/>
            </a:pPr>
            <a:r>
              <a:rPr kumimoji="0" lang="zh-CN" altLang="en-US"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rPr>
              <a:t>（二）“三个代表”重要思想</a:t>
            </a:r>
            <a:endParaRPr kumimoji="0" lang="en-US" altLang="zh-CN"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endParaRPr>
          </a:p>
          <a:p>
            <a:pPr marL="0" marR="0" lvl="0" indent="0" algn="l" defTabSz="914400" rtl="0" eaLnBrk="1" fontAlgn="base" latinLnBrk="0" hangingPunct="1">
              <a:lnSpc>
                <a:spcPct val="90000"/>
              </a:lnSpc>
              <a:spcBef>
                <a:spcPts val="1000"/>
              </a:spcBef>
              <a:spcAft>
                <a:spcPct val="0"/>
              </a:spcAft>
              <a:buClrTx/>
              <a:buSzTx/>
              <a:buFontTx/>
              <a:buNone/>
              <a:defRPr/>
            </a:pPr>
            <a:r>
              <a:rPr kumimoji="0" lang="zh-CN" altLang="en-US"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rPr>
              <a:t>（三）科学发展观</a:t>
            </a:r>
            <a:endParaRPr kumimoji="0" lang="en-US" altLang="zh-CN"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endParaRPr>
          </a:p>
          <a:p>
            <a:pPr marL="0" marR="0" lvl="0" indent="0" algn="l" defTabSz="914400" rtl="0" eaLnBrk="1" fontAlgn="base" latinLnBrk="0" hangingPunct="1">
              <a:lnSpc>
                <a:spcPct val="90000"/>
              </a:lnSpc>
              <a:spcBef>
                <a:spcPts val="1000"/>
              </a:spcBef>
              <a:spcAft>
                <a:spcPct val="0"/>
              </a:spcAft>
              <a:buClrTx/>
              <a:buSzTx/>
              <a:buFontTx/>
              <a:buNone/>
              <a:defRPr/>
            </a:pPr>
            <a:r>
              <a:rPr kumimoji="0" lang="zh-CN" altLang="en-US"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rPr>
              <a:t>（四）习近平新时代中国特色社会主义思想</a:t>
            </a:r>
            <a:endParaRPr kumimoji="0" lang="zh-CN" altLang="en-US" sz="3740" b="1" i="0" u="none" strike="noStrike" kern="1200" cap="none" spc="0" normalizeH="0" baseline="0" noProof="0">
              <a:ln>
                <a:noFill/>
              </a:ln>
              <a:solidFill>
                <a:srgbClr val="FF0000"/>
              </a:solidFill>
              <a:effectLst/>
              <a:uLnTx/>
              <a:uFillTx/>
              <a:latin typeface="黑体" panose="02010609060101010101" pitchFamily="49" charset="-122"/>
              <a:ea typeface="黑体" panose="02010609060101010101" pitchFamily="49" charset="-122"/>
              <a:cs typeface="Helvetica" pitchFamily="34" charset="0"/>
              <a:sym typeface="Helvetica"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charRg st="0" end="1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标题 1"/>
          <p:cNvSpPr>
            <a:spLocks noGrp="1"/>
          </p:cNvSpPr>
          <p:nvPr>
            <p:ph type="title" idx="4294967295"/>
          </p:nvPr>
        </p:nvSpPr>
        <p:spPr>
          <a:xfrm>
            <a:off x="0" y="365086"/>
            <a:ext cx="10515759" cy="1464058"/>
          </a:xfrm>
        </p:spPr>
        <p:txBody>
          <a:bodyPr vert="horz" wrap="square" lIns="61105" tIns="61105" rIns="61105" bIns="61105" anchor="t"/>
          <a:p>
            <a:pPr eaLnBrk="1" hangingPunct="1"/>
            <a:r>
              <a:rPr lang="zh-CN" altLang="en-US" dirty="0">
                <a:solidFill>
                  <a:srgbClr val="000000"/>
                </a:solidFill>
                <a:ea typeface="宋体" panose="02010600030101010101" pitchFamily="2" charset="-122"/>
              </a:rPr>
              <a:t>（一）邓小平理论</a:t>
            </a:r>
            <a:endParaRPr lang="zh-CN" altLang="en-US" dirty="0">
              <a:solidFill>
                <a:srgbClr val="000000"/>
              </a:solidFill>
              <a:ea typeface="宋体" panose="02010600030101010101" pitchFamily="2" charset="-122"/>
            </a:endParaRPr>
          </a:p>
        </p:txBody>
      </p:sp>
      <p:sp>
        <p:nvSpPr>
          <p:cNvPr id="14339" name="Text Box 6"/>
          <p:cNvSpPr txBox="1"/>
          <p:nvPr/>
        </p:nvSpPr>
        <p:spPr>
          <a:xfrm>
            <a:off x="345858" y="1824901"/>
            <a:ext cx="11500285" cy="3174365"/>
          </a:xfrm>
          <a:prstGeom prst="rect">
            <a:avLst/>
          </a:prstGeom>
          <a:solidFill>
            <a:srgbClr val="FFC000"/>
          </a:solid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en-US" altLang="zh-CN" sz="4010" b="1" dirty="0">
                <a:solidFill>
                  <a:schemeClr val="bg1"/>
                </a:solidFill>
                <a:latin typeface="隶书" panose="02010509060101010101" pitchFamily="49" charset="-122"/>
                <a:ea typeface="隶书" panose="02010509060101010101" pitchFamily="49" charset="-122"/>
                <a:sym typeface="Helvetica" pitchFamily="34" charset="0"/>
              </a:rPr>
              <a:t>   </a:t>
            </a:r>
            <a:r>
              <a:rPr lang="zh-CN" altLang="en-US" sz="4010" dirty="0">
                <a:latin typeface="隶书" panose="02010509060101010101" pitchFamily="49" charset="-122"/>
                <a:ea typeface="隶书" panose="02010509060101010101" pitchFamily="49" charset="-122"/>
                <a:sym typeface="Helvetica" pitchFamily="34" charset="0"/>
              </a:rPr>
              <a:t>在中国社会主义改革开放的伟大实践中，当代中国的马克思主义</a:t>
            </a:r>
            <a:r>
              <a:rPr lang="en-US" altLang="zh-CN" sz="4010" dirty="0">
                <a:latin typeface="隶书" panose="02010509060101010101" pitchFamily="49" charset="-122"/>
                <a:ea typeface="隶书" panose="02010509060101010101" pitchFamily="49" charset="-122"/>
                <a:sym typeface="Helvetica" pitchFamily="34" charset="0"/>
              </a:rPr>
              <a:t>----</a:t>
            </a:r>
            <a:r>
              <a:rPr lang="zh-CN" altLang="en-US" sz="4010" dirty="0">
                <a:latin typeface="隶书" panose="02010509060101010101" pitchFamily="49" charset="-122"/>
                <a:ea typeface="隶书" panose="02010509060101010101" pitchFamily="49" charset="-122"/>
                <a:sym typeface="Helvetica" pitchFamily="34" charset="0"/>
              </a:rPr>
              <a:t>邓小平理论逐步形成和发展起来。邓小平理论是在怎样的背景下提出的？是怎样形成的？邓小平理论的主要内容有哪些？邓小平理论对中国的社会主义建设有何影响？</a:t>
            </a:r>
            <a:endParaRPr lang="zh-CN" altLang="en-US" sz="4010" dirty="0">
              <a:latin typeface="隶书" panose="02010509060101010101" pitchFamily="49" charset="-122"/>
              <a:ea typeface="隶书" panose="02010509060101010101" pitchFamily="49" charset="-122"/>
              <a:sym typeface="Helvetica" pitchFamily="34" charset="0"/>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6" name="Picture 2"/>
          <p:cNvPicPr>
            <a:picLocks noChangeAspect="1"/>
          </p:cNvPicPr>
          <p:nvPr/>
        </p:nvPicPr>
        <p:blipFill>
          <a:blip r:embed="rId1"/>
          <a:stretch>
            <a:fillRect/>
          </a:stretch>
        </p:blipFill>
        <p:spPr>
          <a:xfrm>
            <a:off x="7239000" y="874078"/>
            <a:ext cx="3657600" cy="2011362"/>
          </a:xfrm>
          <a:prstGeom prst="rect">
            <a:avLst/>
          </a:prstGeom>
          <a:noFill/>
          <a:ln w="9525">
            <a:noFill/>
          </a:ln>
        </p:spPr>
      </p:pic>
      <p:sp>
        <p:nvSpPr>
          <p:cNvPr id="3077" name="TextBox 3"/>
          <p:cNvSpPr txBox="1"/>
          <p:nvPr/>
        </p:nvSpPr>
        <p:spPr>
          <a:xfrm>
            <a:off x="7632065" y="3203258"/>
            <a:ext cx="2871470" cy="398780"/>
          </a:xfrm>
          <a:prstGeom prst="rect">
            <a:avLst/>
          </a:prstGeom>
          <a:noFill/>
          <a:ln w="9525">
            <a:noFill/>
          </a:ln>
        </p:spPr>
        <p:txBody>
          <a:bodyPr wrap="none">
            <a:spAutoFit/>
          </a:bodyPr>
          <a:p>
            <a:r>
              <a:rPr lang="en-US" altLang="zh-CN" sz="2000" b="1" dirty="0">
                <a:latin typeface="宋体" panose="02010600030101010101" pitchFamily="2" charset="-122"/>
              </a:rPr>
              <a:t>1966-1976</a:t>
            </a:r>
            <a:r>
              <a:rPr lang="zh-CN" altLang="en-US" sz="2000" b="1" dirty="0">
                <a:latin typeface="宋体" panose="02010600030101010101" pitchFamily="2" charset="-122"/>
              </a:rPr>
              <a:t>年文化大革命</a:t>
            </a:r>
            <a:endParaRPr lang="zh-CN" altLang="en-US" sz="2000" b="1" dirty="0">
              <a:latin typeface="宋体" panose="02010600030101010101" pitchFamily="2" charset="-122"/>
            </a:endParaRPr>
          </a:p>
        </p:txBody>
      </p:sp>
      <p:pic>
        <p:nvPicPr>
          <p:cNvPr id="3078" name="Picture 5"/>
          <p:cNvPicPr>
            <a:picLocks noChangeAspect="1"/>
          </p:cNvPicPr>
          <p:nvPr/>
        </p:nvPicPr>
        <p:blipFill>
          <a:blip r:embed="rId2"/>
          <a:srcRect b="80000"/>
          <a:stretch>
            <a:fillRect/>
          </a:stretch>
        </p:blipFill>
        <p:spPr>
          <a:xfrm>
            <a:off x="1905000" y="3287713"/>
            <a:ext cx="5262563" cy="2590800"/>
          </a:xfrm>
          <a:prstGeom prst="rect">
            <a:avLst/>
          </a:prstGeom>
          <a:noFill/>
          <a:ln w="9525">
            <a:noFill/>
          </a:ln>
        </p:spPr>
      </p:pic>
      <p:sp>
        <p:nvSpPr>
          <p:cNvPr id="3079" name="TextBox 3"/>
          <p:cNvSpPr txBox="1"/>
          <p:nvPr/>
        </p:nvSpPr>
        <p:spPr>
          <a:xfrm>
            <a:off x="3429000" y="5954713"/>
            <a:ext cx="3621405" cy="368300"/>
          </a:xfrm>
          <a:prstGeom prst="rect">
            <a:avLst/>
          </a:prstGeom>
          <a:noFill/>
          <a:ln w="9525">
            <a:noFill/>
          </a:ln>
        </p:spPr>
        <p:txBody>
          <a:bodyPr wrap="none">
            <a:spAutoFit/>
          </a:bodyPr>
          <a:p>
            <a:r>
              <a:rPr lang="en-US" altLang="zh-CN" b="1" dirty="0">
                <a:latin typeface="宋体" panose="02010600030101010101" pitchFamily="2" charset="-122"/>
              </a:rPr>
              <a:t>——</a:t>
            </a:r>
            <a:r>
              <a:rPr lang="zh-CN" altLang="en-US" b="1" dirty="0">
                <a:latin typeface="宋体" panose="02010600030101010101" pitchFamily="2" charset="-122"/>
              </a:rPr>
              <a:t>数据来源于</a:t>
            </a:r>
            <a:r>
              <a:rPr lang="en-US" altLang="zh-CN" b="1" dirty="0">
                <a:latin typeface="宋体" panose="02010600030101010101" pitchFamily="2" charset="-122"/>
              </a:rPr>
              <a:t>《</a:t>
            </a:r>
            <a:r>
              <a:rPr lang="zh-CN" altLang="en-US" b="1" dirty="0">
                <a:latin typeface="宋体" panose="02010600030101010101" pitchFamily="2" charset="-122"/>
              </a:rPr>
              <a:t>中国统计年鉴</a:t>
            </a:r>
            <a:r>
              <a:rPr lang="en-US" altLang="zh-CN" b="1" dirty="0">
                <a:latin typeface="宋体" panose="02010600030101010101" pitchFamily="2" charset="-122"/>
              </a:rPr>
              <a:t>》</a:t>
            </a:r>
            <a:endParaRPr lang="zh-CN" altLang="en-US" b="1" dirty="0">
              <a:latin typeface="宋体" panose="02010600030101010101" pitchFamily="2" charset="-122"/>
            </a:endParaRPr>
          </a:p>
        </p:txBody>
      </p:sp>
      <p:sp>
        <p:nvSpPr>
          <p:cNvPr id="24" name="TextBox 23"/>
          <p:cNvSpPr txBox="1"/>
          <p:nvPr/>
        </p:nvSpPr>
        <p:spPr>
          <a:xfrm>
            <a:off x="3048000" y="3733800"/>
            <a:ext cx="1284605" cy="460375"/>
          </a:xfrm>
          <a:prstGeom prst="rect">
            <a:avLst/>
          </a:prstGeom>
          <a:noFill/>
          <a:ln w="9525">
            <a:noFill/>
          </a:ln>
        </p:spPr>
        <p:txBody>
          <a:bodyPr wrap="none">
            <a:spAutoFit/>
          </a:bodyPr>
          <a:p>
            <a:r>
              <a:rPr lang="en-US" altLang="zh-CN" sz="2400" b="1" dirty="0">
                <a:latin typeface="Arial" panose="020B0604020202020204" pitchFamily="34" charset="0"/>
              </a:rPr>
              <a:t>1495.41</a:t>
            </a:r>
            <a:endParaRPr lang="zh-CN" altLang="en-US" sz="2400" b="1" dirty="0">
              <a:latin typeface="Arial" panose="020B0604020202020204" pitchFamily="34" charset="0"/>
            </a:endParaRPr>
          </a:p>
        </p:txBody>
      </p:sp>
      <p:sp>
        <p:nvSpPr>
          <p:cNvPr id="25" name="TextBox 24"/>
          <p:cNvSpPr txBox="1"/>
          <p:nvPr/>
        </p:nvSpPr>
        <p:spPr>
          <a:xfrm>
            <a:off x="4568825" y="3733800"/>
            <a:ext cx="1454150" cy="460375"/>
          </a:xfrm>
          <a:prstGeom prst="rect">
            <a:avLst/>
          </a:prstGeom>
          <a:noFill/>
          <a:ln w="9525">
            <a:noFill/>
          </a:ln>
        </p:spPr>
        <p:txBody>
          <a:bodyPr wrap="none">
            <a:spAutoFit/>
          </a:bodyPr>
          <a:p>
            <a:r>
              <a:rPr lang="en-US" altLang="zh-CN" sz="2400" b="1" dirty="0">
                <a:latin typeface="Arial" panose="020B0604020202020204" pitchFamily="34" charset="0"/>
              </a:rPr>
              <a:t>23565.71</a:t>
            </a:r>
            <a:endParaRPr lang="zh-CN" altLang="en-US" sz="2400" b="1" dirty="0">
              <a:latin typeface="Arial" panose="020B0604020202020204" pitchFamily="34" charset="0"/>
            </a:endParaRPr>
          </a:p>
        </p:txBody>
      </p:sp>
      <p:sp>
        <p:nvSpPr>
          <p:cNvPr id="10" name="TextBox 9"/>
          <p:cNvSpPr txBox="1"/>
          <p:nvPr/>
        </p:nvSpPr>
        <p:spPr>
          <a:xfrm>
            <a:off x="3124200" y="2743200"/>
            <a:ext cx="2514600" cy="460375"/>
          </a:xfrm>
          <a:prstGeom prst="rect">
            <a:avLst/>
          </a:prstGeom>
          <a:noFill/>
          <a:ln w="9525">
            <a:noFill/>
          </a:ln>
        </p:spPr>
        <p:txBody>
          <a:bodyPr>
            <a:spAutoFit/>
          </a:bodyPr>
          <a:p>
            <a:r>
              <a:rPr lang="zh-CN" altLang="en-US" sz="2400" b="1" dirty="0">
                <a:latin typeface="黑体" panose="02010609060101010101" pitchFamily="49" charset="-122"/>
                <a:ea typeface="黑体" panose="02010609060101010101" pitchFamily="49" charset="-122"/>
              </a:rPr>
              <a:t>中、美</a:t>
            </a:r>
            <a:r>
              <a:rPr lang="en-US" altLang="zh-CN" sz="2400" b="1" dirty="0">
                <a:latin typeface="黑体" panose="02010609060101010101" pitchFamily="49" charset="-122"/>
                <a:ea typeface="黑体" panose="02010609060101010101" pitchFamily="49" charset="-122"/>
              </a:rPr>
              <a:t>GDP</a:t>
            </a:r>
            <a:r>
              <a:rPr lang="zh-CN" altLang="en-US" sz="2400" b="1" dirty="0">
                <a:latin typeface="黑体" panose="02010609060101010101" pitchFamily="49" charset="-122"/>
                <a:ea typeface="黑体" panose="02010609060101010101" pitchFamily="49" charset="-122"/>
              </a:rPr>
              <a:t>比较</a:t>
            </a:r>
            <a:endParaRPr lang="zh-CN" altLang="en-US" sz="2400" b="1" dirty="0">
              <a:latin typeface="黑体" panose="02010609060101010101" pitchFamily="49" charset="-122"/>
              <a:ea typeface="黑体" panose="02010609060101010101" pitchFamily="49" charset="-122"/>
            </a:endParaRPr>
          </a:p>
        </p:txBody>
      </p:sp>
      <p:sp>
        <p:nvSpPr>
          <p:cNvPr id="12" name="椭圆 11"/>
          <p:cNvSpPr/>
          <p:nvPr/>
        </p:nvSpPr>
        <p:spPr>
          <a:xfrm>
            <a:off x="2057400" y="3810000"/>
            <a:ext cx="609600" cy="381000"/>
          </a:xfrm>
          <a:prstGeom prst="ellipse">
            <a:avLst/>
          </a:prstGeom>
          <a:noFill/>
          <a:ln w="38100" cap="flat" cmpd="sng">
            <a:solidFill>
              <a:srgbClr val="FF0000"/>
            </a:solidFill>
            <a:prstDash val="solid"/>
            <a:headEnd type="none" w="med" len="med"/>
            <a:tailEnd type="none" w="med" len="med"/>
          </a:ln>
        </p:spPr>
        <p:txBody>
          <a:bodyPr/>
          <a:p>
            <a:pPr eaLnBrk="0" hangingPunct="0"/>
            <a:endParaRPr lang="zh-CN"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9"/>
                                        </p:tgtEl>
                                        <p:attrNameLst>
                                          <p:attrName>style.visibility</p:attrName>
                                        </p:attrNameLst>
                                      </p:cBhvr>
                                      <p:to>
                                        <p:strVal val="visible"/>
                                      </p:to>
                                    </p:set>
                                    <p:animEffect transition="in" filter="blinds(horizontal)">
                                      <p:cBhvr>
                                        <p:cTn id="7" dur="500"/>
                                        <p:tgtEl>
                                          <p:spTgt spid="3079"/>
                                        </p:tgtEl>
                                      </p:cBhvr>
                                    </p:animEffect>
                                  </p:childTnLst>
                                </p:cTn>
                              </p:par>
                              <p:par>
                                <p:cTn id="8" presetID="3" presetClass="entr" presetSubtype="10" fill="hold" nodeType="withEffect">
                                  <p:stCondLst>
                                    <p:cond delay="0"/>
                                  </p:stCondLst>
                                  <p:childTnLst>
                                    <p:set>
                                      <p:cBhvr>
                                        <p:cTn id="9" dur="1" fill="hold">
                                          <p:stCondLst>
                                            <p:cond delay="0"/>
                                          </p:stCondLst>
                                        </p:cTn>
                                        <p:tgtEl>
                                          <p:spTgt spid="3078"/>
                                        </p:tgtEl>
                                        <p:attrNameLst>
                                          <p:attrName>style.visibility</p:attrName>
                                        </p:attrNameLst>
                                      </p:cBhvr>
                                      <p:to>
                                        <p:strVal val="visible"/>
                                      </p:to>
                                    </p:set>
                                    <p:animEffect transition="in" filter="blinds(horizontal)">
                                      <p:cBhvr>
                                        <p:cTn id="10" dur="500"/>
                                        <p:tgtEl>
                                          <p:spTgt spid="307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3077"/>
                                        </p:tgtEl>
                                        <p:attrNameLst>
                                          <p:attrName>style.visibility</p:attrName>
                                        </p:attrNameLst>
                                      </p:cBhvr>
                                      <p:to>
                                        <p:strVal val="visible"/>
                                      </p:to>
                                    </p:set>
                                    <p:animEffect transition="in" filter="blinds(horizontal)">
                                      <p:cBhvr>
                                        <p:cTn id="13" dur="500"/>
                                        <p:tgtEl>
                                          <p:spTgt spid="3077"/>
                                        </p:tgtEl>
                                      </p:cBhvr>
                                    </p:animEffect>
                                  </p:childTnLst>
                                </p:cTn>
                              </p:par>
                              <p:par>
                                <p:cTn id="14" presetID="3" presetClass="entr" presetSubtype="10" fill="hold" nodeType="withEffect">
                                  <p:stCondLst>
                                    <p:cond delay="0"/>
                                  </p:stCondLst>
                                  <p:childTnLst>
                                    <p:set>
                                      <p:cBhvr>
                                        <p:cTn id="15" dur="1" fill="hold">
                                          <p:stCondLst>
                                            <p:cond delay="0"/>
                                          </p:stCondLst>
                                        </p:cTn>
                                        <p:tgtEl>
                                          <p:spTgt spid="3076"/>
                                        </p:tgtEl>
                                        <p:attrNameLst>
                                          <p:attrName>style.visibility</p:attrName>
                                        </p:attrNameLst>
                                      </p:cBhvr>
                                      <p:to>
                                        <p:strVal val="visible"/>
                                      </p:to>
                                    </p:set>
                                    <p:animEffect transition="in" filter="blinds(horizontal)">
                                      <p:cBhvr>
                                        <p:cTn id="16" dur="500"/>
                                        <p:tgtEl>
                                          <p:spTgt spid="307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linds(horizont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blinds(horizontal)">
                                      <p:cBhvr>
                                        <p:cTn id="29" dur="500"/>
                                        <p:tgtEl>
                                          <p:spTgt spid="24"/>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blinds(horizontal)">
                                      <p:cBhvr>
                                        <p:cTn id="3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P spid="3079" grpId="0"/>
      <p:bldP spid="24" grpId="0"/>
      <p:bldP spid="25" grpId="0"/>
      <p:bldP spid="10" grpId="0"/>
      <p:bldP spid="1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Text Box 5"/>
          <p:cNvSpPr txBox="1"/>
          <p:nvPr/>
        </p:nvSpPr>
        <p:spPr>
          <a:xfrm>
            <a:off x="82752" y="1421755"/>
            <a:ext cx="3032086"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zh-CN" altLang="en-US" sz="3210" b="1" dirty="0">
                <a:solidFill>
                  <a:srgbClr val="0000FF"/>
                </a:solidFill>
                <a:latin typeface="楷体_GB2312"/>
                <a:ea typeface="宋体" panose="02010600030101010101" pitchFamily="2" charset="-122"/>
                <a:sym typeface="Helvetica" pitchFamily="34" charset="0"/>
              </a:rPr>
              <a:t>（</a:t>
            </a:r>
            <a:r>
              <a:rPr lang="en-US" altLang="zh-CN" sz="3210" b="1" dirty="0">
                <a:solidFill>
                  <a:srgbClr val="0000FF"/>
                </a:solidFill>
                <a:latin typeface="楷体_GB2312"/>
                <a:ea typeface="宋体" panose="02010600030101010101" pitchFamily="2" charset="-122"/>
                <a:sym typeface="Helvetica" pitchFamily="34" charset="0"/>
              </a:rPr>
              <a:t>1</a:t>
            </a:r>
            <a:r>
              <a:rPr lang="zh-CN" altLang="en-US" sz="3210" b="1" dirty="0">
                <a:solidFill>
                  <a:srgbClr val="0000FF"/>
                </a:solidFill>
                <a:latin typeface="楷体_GB2312"/>
                <a:ea typeface="宋体" panose="02010600030101010101" pitchFamily="2" charset="-122"/>
                <a:sym typeface="Helvetica" pitchFamily="34" charset="0"/>
              </a:rPr>
              <a:t>）背景：</a:t>
            </a:r>
            <a:endParaRPr lang="zh-CN" altLang="en-US" sz="3210" b="1" dirty="0">
              <a:solidFill>
                <a:srgbClr val="0000FF"/>
              </a:solidFill>
              <a:latin typeface="楷体_GB2312"/>
              <a:ea typeface="宋体" panose="02010600030101010101" pitchFamily="2" charset="-122"/>
              <a:sym typeface="Helvetica" pitchFamily="34" charset="0"/>
            </a:endParaRPr>
          </a:p>
        </p:txBody>
      </p:sp>
      <p:sp>
        <p:nvSpPr>
          <p:cNvPr id="125957" name="Text Box 8"/>
          <p:cNvSpPr txBox="1"/>
          <p:nvPr/>
        </p:nvSpPr>
        <p:spPr>
          <a:xfrm>
            <a:off x="2363712" y="1459947"/>
            <a:ext cx="8304819"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en-US" altLang="zh-CN" sz="3210" b="1" dirty="0">
                <a:solidFill>
                  <a:srgbClr val="000000"/>
                </a:solidFill>
                <a:ea typeface="宋体" panose="02010600030101010101" pitchFamily="2" charset="-122"/>
                <a:sym typeface="Helvetica" pitchFamily="34" charset="0"/>
              </a:rPr>
              <a:t>1</a:t>
            </a:r>
            <a:r>
              <a:rPr lang="zh-CN" altLang="en-US" sz="3210" b="1" dirty="0">
                <a:solidFill>
                  <a:srgbClr val="000000"/>
                </a:solidFill>
                <a:ea typeface="宋体" panose="02010600030101010101" pitchFamily="2" charset="-122"/>
                <a:sym typeface="Helvetica" pitchFamily="34" charset="0"/>
              </a:rPr>
              <a:t>）和平与发展成为时代主题</a:t>
            </a:r>
            <a:endParaRPr lang="zh-CN" altLang="en-US" sz="3210" b="1" dirty="0">
              <a:solidFill>
                <a:srgbClr val="000000"/>
              </a:solidFill>
              <a:ea typeface="宋体" panose="02010600030101010101" pitchFamily="2" charset="-122"/>
              <a:sym typeface="Helvetica" pitchFamily="34" charset="0"/>
            </a:endParaRPr>
          </a:p>
        </p:txBody>
      </p:sp>
      <p:sp>
        <p:nvSpPr>
          <p:cNvPr id="15364" name="Rectangle 14"/>
          <p:cNvSpPr/>
          <p:nvPr/>
        </p:nvSpPr>
        <p:spPr>
          <a:xfrm>
            <a:off x="2824148" y="543320"/>
            <a:ext cx="7767320" cy="583565"/>
          </a:xfrm>
          <a:prstGeom prst="rect">
            <a:avLst/>
          </a:prstGeom>
          <a:solidFill>
            <a:srgbClr val="FFC000"/>
          </a:solid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000000"/>
                </a:solidFill>
                <a:latin typeface="宋体" panose="02010600030101010101" pitchFamily="2" charset="-122"/>
                <a:ea typeface="宋体" panose="02010600030101010101" pitchFamily="2" charset="-122"/>
                <a:sym typeface="Helvetica" pitchFamily="34" charset="0"/>
              </a:rPr>
              <a:t>1</a:t>
            </a: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、邓小平理论的提出（</a:t>
            </a:r>
            <a:r>
              <a:rPr lang="en-US" altLang="zh-CN" sz="3210" b="1" dirty="0">
                <a:solidFill>
                  <a:srgbClr val="000000"/>
                </a:solidFill>
                <a:latin typeface="宋体" panose="02010600030101010101" pitchFamily="2" charset="-122"/>
                <a:ea typeface="宋体" panose="02010600030101010101" pitchFamily="2" charset="-122"/>
                <a:sym typeface="Helvetica" pitchFamily="34" charset="0"/>
              </a:rPr>
              <a:t>1978—1991</a:t>
            </a: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年末）</a:t>
            </a:r>
            <a:endParaRPr lang="zh-CN" altLang="en-US" sz="3210" b="1" dirty="0">
              <a:solidFill>
                <a:srgbClr val="000000"/>
              </a:solidFill>
              <a:latin typeface="宋体" panose="02010600030101010101" pitchFamily="2" charset="-122"/>
              <a:ea typeface="宋体" panose="02010600030101010101" pitchFamily="2" charset="-122"/>
              <a:sym typeface="Helvetica" pitchFamily="34" charset="0"/>
            </a:endParaRPr>
          </a:p>
        </p:txBody>
      </p:sp>
      <p:sp>
        <p:nvSpPr>
          <p:cNvPr id="125962" name="Rectangle 16"/>
          <p:cNvSpPr/>
          <p:nvPr/>
        </p:nvSpPr>
        <p:spPr>
          <a:xfrm>
            <a:off x="2363712" y="2005257"/>
            <a:ext cx="10337526"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000000"/>
                </a:solidFill>
                <a:latin typeface="Times New Roman" panose="02020603050405020304" pitchFamily="18" charset="0"/>
                <a:ea typeface="宋体" panose="02010600030101010101" pitchFamily="2" charset="-122"/>
                <a:sym typeface="Helvetica" pitchFamily="34" charset="0"/>
              </a:rPr>
              <a:t>2</a:t>
            </a:r>
            <a:r>
              <a:rPr lang="zh-CN" altLang="en-US" sz="3210" b="1" dirty="0">
                <a:solidFill>
                  <a:srgbClr val="000000"/>
                </a:solidFill>
                <a:latin typeface="Times New Roman" panose="02020603050405020304" pitchFamily="18" charset="0"/>
                <a:ea typeface="宋体" panose="02010600030101010101" pitchFamily="2" charset="-122"/>
                <a:sym typeface="Helvetica" pitchFamily="34" charset="0"/>
              </a:rPr>
              <a:t>）我国和国际社会主义事业兴衷成败的历史经验。</a:t>
            </a:r>
            <a:endParaRPr lang="zh-CN" altLang="en-US" sz="3210" b="1" dirty="0">
              <a:solidFill>
                <a:srgbClr val="000000"/>
              </a:solidFill>
              <a:latin typeface="Times New Roman" panose="02020603050405020304" pitchFamily="18" charset="0"/>
              <a:ea typeface="宋体" panose="02010600030101010101" pitchFamily="2" charset="-122"/>
              <a:sym typeface="Helvetica" pitchFamily="34" charset="0"/>
            </a:endParaRPr>
          </a:p>
        </p:txBody>
      </p:sp>
      <p:sp>
        <p:nvSpPr>
          <p:cNvPr id="125964" name="矩形 13"/>
          <p:cNvSpPr/>
          <p:nvPr/>
        </p:nvSpPr>
        <p:spPr>
          <a:xfrm>
            <a:off x="1251876" y="3384442"/>
            <a:ext cx="10645191" cy="216471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en-US" altLang="zh-CN" sz="2805" b="1" dirty="0">
                <a:solidFill>
                  <a:srgbClr val="FF0000"/>
                </a:solidFill>
                <a:latin typeface="楷体_GB2312"/>
                <a:ea typeface="宋体" panose="02010600030101010101" pitchFamily="2" charset="-122"/>
                <a:sym typeface="Helvetica" pitchFamily="34" charset="0"/>
              </a:rPr>
              <a:t>1</a:t>
            </a:r>
            <a:r>
              <a:rPr lang="zh-CN" altLang="en-US" sz="2805" b="1" dirty="0">
                <a:solidFill>
                  <a:srgbClr val="FF0000"/>
                </a:solidFill>
                <a:latin typeface="楷体_GB2312"/>
                <a:ea typeface="宋体" panose="02010600030101010101" pitchFamily="2" charset="-122"/>
                <a:sym typeface="Helvetica" pitchFamily="34" charset="0"/>
              </a:rPr>
              <a:t>）十一届三中全会（</a:t>
            </a:r>
            <a:r>
              <a:rPr lang="en-US" altLang="zh-CN" sz="2805" b="1" dirty="0">
                <a:solidFill>
                  <a:srgbClr val="FF0000"/>
                </a:solidFill>
                <a:latin typeface="楷体_GB2312"/>
                <a:ea typeface="宋体" panose="02010600030101010101" pitchFamily="2" charset="-122"/>
                <a:sym typeface="Helvetica" pitchFamily="34" charset="0"/>
              </a:rPr>
              <a:t>1978</a:t>
            </a:r>
            <a:r>
              <a:rPr lang="zh-CN" altLang="en-US" sz="2805" b="1" dirty="0">
                <a:solidFill>
                  <a:srgbClr val="FF0000"/>
                </a:solidFill>
                <a:latin typeface="楷体_GB2312"/>
                <a:ea typeface="宋体" panose="02010600030101010101" pitchFamily="2" charset="-122"/>
                <a:sym typeface="Helvetica" pitchFamily="34" charset="0"/>
              </a:rPr>
              <a:t>年底）</a:t>
            </a:r>
            <a:endParaRPr lang="zh-CN" altLang="en-US" sz="2805" b="1" dirty="0">
              <a:solidFill>
                <a:srgbClr val="FF0000"/>
              </a:solidFill>
              <a:latin typeface="楷体_GB2312"/>
              <a:ea typeface="宋体" panose="02010600030101010101" pitchFamily="2" charset="-122"/>
              <a:sym typeface="Helvetica" pitchFamily="34" charset="0"/>
            </a:endParaRPr>
          </a:p>
          <a:p>
            <a:pPr marL="0" lvl="0" indent="0" eaLnBrk="1" hangingPunct="1">
              <a:lnSpc>
                <a:spcPct val="120000"/>
              </a:lnSpc>
              <a:spcBef>
                <a:spcPct val="0"/>
              </a:spcBef>
              <a:buSzTx/>
              <a:buNone/>
            </a:pPr>
            <a:r>
              <a:rPr lang="zh-CN" altLang="en-US" sz="2805" b="1" dirty="0">
                <a:solidFill>
                  <a:srgbClr val="000000"/>
                </a:solidFill>
                <a:latin typeface="楷体_GB2312"/>
                <a:ea typeface="宋体" panose="02010600030101010101" pitchFamily="2" charset="-122"/>
                <a:sym typeface="Helvetica" pitchFamily="34" charset="0"/>
              </a:rPr>
              <a:t>                    </a:t>
            </a:r>
            <a:r>
              <a:rPr lang="en-US" altLang="zh-CN" sz="2805" b="1" dirty="0">
                <a:solidFill>
                  <a:srgbClr val="000000"/>
                </a:solidFill>
                <a:latin typeface="楷体_GB2312"/>
                <a:ea typeface="宋体" panose="02010600030101010101" pitchFamily="2" charset="-122"/>
                <a:sym typeface="Helvetica" pitchFamily="34" charset="0"/>
              </a:rPr>
              <a:t>----</a:t>
            </a:r>
            <a:r>
              <a:rPr lang="zh-CN" altLang="en-US" sz="2805" b="1" dirty="0">
                <a:solidFill>
                  <a:srgbClr val="000000"/>
                </a:solidFill>
                <a:latin typeface="楷体_GB2312"/>
                <a:ea typeface="宋体" panose="02010600030101010101" pitchFamily="2" charset="-122"/>
                <a:sym typeface="Helvetica" pitchFamily="34" charset="0"/>
              </a:rPr>
              <a:t>确立以邓小平为核心的第二带领导集体</a:t>
            </a:r>
            <a:endParaRPr lang="zh-CN" altLang="en-US" sz="2805" b="1" dirty="0">
              <a:solidFill>
                <a:srgbClr val="000000"/>
              </a:solidFill>
              <a:latin typeface="楷体_GB2312"/>
              <a:ea typeface="宋体" panose="02010600030101010101" pitchFamily="2" charset="-122"/>
              <a:sym typeface="Helvetica" pitchFamily="34" charset="0"/>
            </a:endParaRPr>
          </a:p>
          <a:p>
            <a:pPr marL="0" lvl="0" indent="0" eaLnBrk="1" hangingPunct="1">
              <a:lnSpc>
                <a:spcPct val="120000"/>
              </a:lnSpc>
              <a:spcBef>
                <a:spcPct val="0"/>
              </a:spcBef>
              <a:buSzTx/>
              <a:buNone/>
            </a:pPr>
            <a:r>
              <a:rPr lang="en-US" altLang="zh-CN" sz="2805" b="1" dirty="0">
                <a:solidFill>
                  <a:srgbClr val="FF0000"/>
                </a:solidFill>
                <a:latin typeface="楷体_GB2312"/>
                <a:ea typeface="宋体" panose="02010600030101010101" pitchFamily="2" charset="-122"/>
                <a:sym typeface="Helvetica" pitchFamily="34" charset="0"/>
              </a:rPr>
              <a:t>2</a:t>
            </a:r>
            <a:r>
              <a:rPr lang="zh-CN" altLang="en-US" sz="2805" b="1" dirty="0">
                <a:solidFill>
                  <a:srgbClr val="FF0000"/>
                </a:solidFill>
                <a:latin typeface="楷体_GB2312"/>
                <a:ea typeface="宋体" panose="02010600030101010101" pitchFamily="2" charset="-122"/>
                <a:sym typeface="Helvetica" pitchFamily="34" charset="0"/>
              </a:rPr>
              <a:t>）十二大（</a:t>
            </a:r>
            <a:r>
              <a:rPr lang="en-US" altLang="zh-CN" sz="2805" b="1" dirty="0">
                <a:solidFill>
                  <a:srgbClr val="FF0000"/>
                </a:solidFill>
                <a:latin typeface="楷体_GB2312"/>
                <a:ea typeface="宋体" panose="02010600030101010101" pitchFamily="2" charset="-122"/>
                <a:sym typeface="Helvetica" pitchFamily="34" charset="0"/>
              </a:rPr>
              <a:t>1982</a:t>
            </a:r>
            <a:r>
              <a:rPr lang="zh-CN" altLang="en-US" sz="2805" b="1" dirty="0">
                <a:solidFill>
                  <a:srgbClr val="FF0000"/>
                </a:solidFill>
                <a:latin typeface="楷体_GB2312"/>
                <a:ea typeface="宋体" panose="02010600030101010101" pitchFamily="2" charset="-122"/>
                <a:sym typeface="Helvetica" pitchFamily="34" charset="0"/>
              </a:rPr>
              <a:t>年）</a:t>
            </a:r>
            <a:r>
              <a:rPr lang="en-US" altLang="zh-CN" sz="2805" b="1" dirty="0">
                <a:solidFill>
                  <a:srgbClr val="000000"/>
                </a:solidFill>
                <a:latin typeface="楷体_GB2312"/>
                <a:ea typeface="宋体" panose="02010600030101010101" pitchFamily="2" charset="-122"/>
                <a:sym typeface="Helvetica" pitchFamily="34" charset="0"/>
              </a:rPr>
              <a:t>---</a:t>
            </a:r>
            <a:r>
              <a:rPr lang="zh-CN" altLang="en-US" sz="2805" b="1" dirty="0">
                <a:solidFill>
                  <a:srgbClr val="000000"/>
                </a:solidFill>
                <a:latin typeface="楷体_GB2312"/>
                <a:ea typeface="宋体" panose="02010600030101010101" pitchFamily="2" charset="-122"/>
                <a:sym typeface="Helvetica" pitchFamily="34" charset="0"/>
              </a:rPr>
              <a:t>提出建设有中国特色的社会主义道路</a:t>
            </a:r>
            <a:endParaRPr lang="zh-CN" altLang="en-US" sz="2805" b="1" dirty="0">
              <a:solidFill>
                <a:srgbClr val="000000"/>
              </a:solidFill>
              <a:latin typeface="楷体_GB2312"/>
              <a:ea typeface="宋体" panose="02010600030101010101" pitchFamily="2" charset="-122"/>
              <a:sym typeface="Helvetica" pitchFamily="34" charset="0"/>
            </a:endParaRPr>
          </a:p>
          <a:p>
            <a:pPr marL="0" lvl="0" indent="0" eaLnBrk="1" hangingPunct="1">
              <a:lnSpc>
                <a:spcPct val="120000"/>
              </a:lnSpc>
              <a:spcBef>
                <a:spcPct val="0"/>
              </a:spcBef>
              <a:buSzTx/>
              <a:buNone/>
            </a:pPr>
            <a:r>
              <a:rPr lang="en-US" altLang="zh-CN" sz="2805" b="1" dirty="0">
                <a:solidFill>
                  <a:srgbClr val="FF0000"/>
                </a:solidFill>
                <a:latin typeface="楷体_GB2312"/>
                <a:ea typeface="宋体" panose="02010600030101010101" pitchFamily="2" charset="-122"/>
                <a:sym typeface="Helvetica" pitchFamily="34" charset="0"/>
              </a:rPr>
              <a:t>3</a:t>
            </a:r>
            <a:r>
              <a:rPr lang="zh-CN" altLang="en-US" sz="2805" b="1" dirty="0">
                <a:solidFill>
                  <a:srgbClr val="FF0000"/>
                </a:solidFill>
                <a:latin typeface="楷体_GB2312"/>
                <a:ea typeface="宋体" panose="02010600030101010101" pitchFamily="2" charset="-122"/>
                <a:sym typeface="Helvetica" pitchFamily="34" charset="0"/>
              </a:rPr>
              <a:t>）十三大（</a:t>
            </a:r>
            <a:r>
              <a:rPr lang="en-US" altLang="zh-CN" sz="2805" b="1" dirty="0">
                <a:solidFill>
                  <a:srgbClr val="FF0000"/>
                </a:solidFill>
                <a:latin typeface="楷体_GB2312"/>
                <a:ea typeface="宋体" panose="02010600030101010101" pitchFamily="2" charset="-122"/>
                <a:sym typeface="Helvetica" pitchFamily="34" charset="0"/>
              </a:rPr>
              <a:t>1987</a:t>
            </a:r>
            <a:r>
              <a:rPr lang="zh-CN" altLang="en-US" sz="2805" b="1" dirty="0">
                <a:solidFill>
                  <a:srgbClr val="FF0000"/>
                </a:solidFill>
                <a:latin typeface="楷体_GB2312"/>
                <a:ea typeface="宋体" panose="02010600030101010101" pitchFamily="2" charset="-122"/>
                <a:sym typeface="Helvetica" pitchFamily="34" charset="0"/>
              </a:rPr>
              <a:t>年）</a:t>
            </a:r>
            <a:r>
              <a:rPr lang="en-US" altLang="zh-CN" sz="2805" b="1" dirty="0">
                <a:solidFill>
                  <a:srgbClr val="000000"/>
                </a:solidFill>
                <a:latin typeface="楷体_GB2312"/>
                <a:ea typeface="宋体" panose="02010600030101010101" pitchFamily="2" charset="-122"/>
                <a:sym typeface="Helvetica" pitchFamily="34" charset="0"/>
              </a:rPr>
              <a:t>--</a:t>
            </a:r>
            <a:r>
              <a:rPr lang="zh-CN" altLang="en-US" sz="2805" b="1" dirty="0">
                <a:solidFill>
                  <a:srgbClr val="000000"/>
                </a:solidFill>
                <a:latin typeface="楷体_GB2312"/>
                <a:ea typeface="宋体" panose="02010600030101010101" pitchFamily="2" charset="-122"/>
                <a:sym typeface="Helvetica" pitchFamily="34" charset="0"/>
              </a:rPr>
              <a:t>系统阐述关于社会主义初级阶段的理论</a:t>
            </a:r>
            <a:endParaRPr lang="zh-CN" altLang="en-US" sz="2805" b="1" dirty="0">
              <a:solidFill>
                <a:srgbClr val="000000"/>
              </a:solidFill>
              <a:latin typeface="楷体_GB2312"/>
              <a:ea typeface="宋体" panose="02010600030101010101" pitchFamily="2" charset="-122"/>
              <a:sym typeface="Helvetica" pitchFamily="34" charset="0"/>
            </a:endParaRPr>
          </a:p>
        </p:txBody>
      </p:sp>
      <p:sp>
        <p:nvSpPr>
          <p:cNvPr id="15367" name="Rectangle 13">
            <a:hlinkClick r:id="rId1" action="ppaction://hlinksldjump"/>
          </p:cNvPr>
          <p:cNvSpPr/>
          <p:nvPr/>
        </p:nvSpPr>
        <p:spPr>
          <a:xfrm>
            <a:off x="0" y="2834889"/>
            <a:ext cx="2208819"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zh-CN" altLang="en-US" sz="3210" b="1" dirty="0">
                <a:solidFill>
                  <a:srgbClr val="0000FF"/>
                </a:solidFill>
                <a:latin typeface="楷体_GB2312"/>
                <a:ea typeface="宋体" panose="02010600030101010101" pitchFamily="2" charset="-122"/>
                <a:sym typeface="Helvetica" pitchFamily="34" charset="0"/>
              </a:rPr>
              <a:t>（</a:t>
            </a:r>
            <a:r>
              <a:rPr lang="en-US" altLang="zh-CN" sz="3210" b="1" dirty="0">
                <a:solidFill>
                  <a:srgbClr val="0000FF"/>
                </a:solidFill>
                <a:latin typeface="楷体_GB2312"/>
                <a:ea typeface="宋体" panose="02010600030101010101" pitchFamily="2" charset="-122"/>
                <a:sym typeface="Helvetica" pitchFamily="34" charset="0"/>
              </a:rPr>
              <a:t>2</a:t>
            </a:r>
            <a:r>
              <a:rPr lang="zh-CN" altLang="en-US" sz="3210" b="1" dirty="0">
                <a:solidFill>
                  <a:srgbClr val="0000FF"/>
                </a:solidFill>
                <a:latin typeface="楷体_GB2312"/>
                <a:ea typeface="宋体" panose="02010600030101010101" pitchFamily="2" charset="-122"/>
                <a:sym typeface="Helvetica" pitchFamily="34" charset="0"/>
              </a:rPr>
              <a:t>）概况：</a:t>
            </a:r>
            <a:endParaRPr lang="zh-CN" altLang="en-US" sz="3210" b="1" dirty="0">
              <a:solidFill>
                <a:srgbClr val="0000FF"/>
              </a:solidFill>
              <a:latin typeface="楷体_GB2312"/>
              <a:ea typeface="宋体" panose="02010600030101010101" pitchFamily="2"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595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596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59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7" grpId="0"/>
      <p:bldP spid="125962" grpId="0"/>
      <p:bldP spid="12596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Rectangle 2"/>
          <p:cNvSpPr>
            <a:spLocks noGrp="1" noChangeArrowheads="1"/>
          </p:cNvSpPr>
          <p:nvPr>
            <p:ph type="body" idx="1" hasCustomPrompt="1"/>
          </p:nvPr>
        </p:nvSpPr>
        <p:spPr>
          <a:xfrm>
            <a:off x="82752" y="4326532"/>
            <a:ext cx="11907676" cy="2134555"/>
          </a:xfrm>
        </p:spPr>
        <p:txBody>
          <a:bodyPr vert="horz" wrap="square" lIns="61105" tIns="61105" rIns="61105" bIns="61105" numCol="1" anchor="t" anchorCtr="0" compatLnSpc="1"/>
          <a:lstStyle/>
          <a:p>
            <a:pPr marL="342265" marR="0" lvl="0" indent="-342265" algn="l" defTabSz="914400" rtl="0" eaLnBrk="1" fontAlgn="auto" latinLnBrk="0" hangingPunct="1">
              <a:lnSpc>
                <a:spcPct val="90000"/>
              </a:lnSpc>
              <a:spcBef>
                <a:spcPts val="700"/>
              </a:spcBef>
              <a:spcAft>
                <a:spcPts val="0"/>
              </a:spcAft>
              <a:buClrTx/>
              <a:buSzPct val="100000"/>
              <a:buFont typeface="Wingdings" panose="05000000000000000000" pitchFamily="2" charset="2"/>
              <a:buNone/>
              <a:defRPr/>
            </a:pPr>
            <a:r>
              <a:rPr kumimoji="0" lang="en-US" altLang="zh-CN"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 </a:t>
            </a:r>
            <a:r>
              <a:rPr kumimoji="0" lang="en-US" altLang="zh-CN" sz="4265"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2</a:t>
            </a:r>
            <a:r>
              <a:rPr kumimoji="0" lang="zh-CN" altLang="en-US" sz="4265"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a:t>
            </a:r>
            <a:r>
              <a:rPr kumimoji="0" lang="zh-CN" altLang="en-US"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中共十二大：</a:t>
            </a:r>
            <a:r>
              <a:rPr kumimoji="0" lang="en-US" altLang="zh-CN"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1982</a:t>
            </a:r>
            <a:r>
              <a:rPr kumimoji="0" lang="zh-CN" altLang="en-US"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年</a:t>
            </a:r>
            <a:r>
              <a:rPr kumimoji="0" lang="en-US" altLang="zh-CN"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9</a:t>
            </a:r>
            <a:r>
              <a:rPr kumimoji="0" lang="zh-CN" altLang="en-US"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月 </a:t>
            </a:r>
            <a:endParaRPr kumimoji="0" lang="zh-CN" altLang="en-US"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endParaRPr>
          </a:p>
          <a:p>
            <a:pPr marL="342265" marR="0" lvl="0" indent="-342265" algn="l" defTabSz="914400" rtl="0" eaLnBrk="1" fontAlgn="auto" latinLnBrk="0" hangingPunct="1">
              <a:lnSpc>
                <a:spcPct val="90000"/>
              </a:lnSpc>
              <a:spcBef>
                <a:spcPts val="700"/>
              </a:spcBef>
              <a:spcAft>
                <a:spcPts val="0"/>
              </a:spcAft>
              <a:buClrTx/>
              <a:buSzPct val="100000"/>
              <a:buFont typeface="Wingdings" panose="05000000000000000000" pitchFamily="2" charset="2"/>
              <a:buNone/>
              <a:defRPr/>
            </a:pPr>
            <a:r>
              <a:rPr kumimoji="0" lang="zh-CN" altLang="en-US" sz="3210" b="1" i="0" u="none" strike="noStrike" kern="0" cap="none" spc="0" normalizeH="0" baseline="0" noProof="0" dirty="0">
                <a:ln>
                  <a:noFill/>
                </a:ln>
                <a:solidFill>
                  <a:srgbClr val="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    邓小平明确提出要把马克思主义的普遍真理同中国的具体实际结合起来，走自己的路，</a:t>
            </a:r>
            <a:r>
              <a:rPr kumimoji="0" lang="zh-CN" altLang="en-US" sz="3210" b="1" i="0" u="none" strike="noStrike" kern="0" cap="none" spc="0" normalizeH="0" baseline="0" noProof="0" dirty="0">
                <a:ln>
                  <a:noFill/>
                </a:ln>
                <a:solidFill>
                  <a:srgbClr val="FF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建设中国特色的社会主义。</a:t>
            </a:r>
            <a:endParaRPr kumimoji="0" lang="zh-CN" altLang="en-US" sz="3210" b="1" i="0" u="none" strike="noStrike" kern="0" cap="none" spc="0" normalizeH="0" baseline="0" noProof="0" dirty="0">
              <a:ln>
                <a:noFill/>
              </a:ln>
              <a:solidFill>
                <a:srgbClr val="FF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endParaRPr>
          </a:p>
        </p:txBody>
      </p:sp>
      <p:pic>
        <p:nvPicPr>
          <p:cNvPr id="16387" name="Picture 2" descr="中国共产党第十二次全国代表大会">
            <a:hlinkClick r:id="rId1" tooltip="点击查看原图"/>
          </p:cNvPr>
          <p:cNvPicPr>
            <a:picLocks noChangeAspect="1"/>
          </p:cNvPicPr>
          <p:nvPr/>
        </p:nvPicPr>
        <p:blipFill>
          <a:blip r:embed="rId2"/>
          <a:stretch>
            <a:fillRect/>
          </a:stretch>
        </p:blipFill>
        <p:spPr>
          <a:xfrm>
            <a:off x="2667133" y="708822"/>
            <a:ext cx="7038089" cy="3617710"/>
          </a:xfrm>
          <a:prstGeom prst="rect">
            <a:avLst/>
          </a:prstGeom>
          <a:noFill/>
          <a:ln w="9525">
            <a:noFill/>
          </a:ln>
        </p:spPr>
      </p:pic>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Text Box 4"/>
          <p:cNvSpPr txBox="1"/>
          <p:nvPr/>
        </p:nvSpPr>
        <p:spPr>
          <a:xfrm>
            <a:off x="2711691" y="479665"/>
            <a:ext cx="7765875"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000000"/>
                </a:solidFill>
                <a:latin typeface="华文中宋" panose="02010600040101010101" pitchFamily="2" charset="-122"/>
                <a:ea typeface="华文中宋" panose="02010600040101010101" pitchFamily="2" charset="-122"/>
                <a:sym typeface="Helvetica" pitchFamily="34" charset="0"/>
              </a:rPr>
              <a:t>3</a:t>
            </a:r>
            <a:r>
              <a:rPr lang="zh-CN" altLang="en-US" sz="3210" b="1" dirty="0">
                <a:solidFill>
                  <a:srgbClr val="000000"/>
                </a:solidFill>
                <a:latin typeface="华文中宋" panose="02010600040101010101" pitchFamily="2" charset="-122"/>
                <a:ea typeface="华文中宋" panose="02010600040101010101" pitchFamily="2" charset="-122"/>
                <a:sym typeface="Helvetica" pitchFamily="34" charset="0"/>
              </a:rPr>
              <a:t>）中共“十三大”： </a:t>
            </a:r>
            <a:r>
              <a:rPr lang="en-US" altLang="zh-CN" sz="3210" b="1" dirty="0">
                <a:solidFill>
                  <a:srgbClr val="000000"/>
                </a:solidFill>
                <a:latin typeface="华文中宋" panose="02010600040101010101" pitchFamily="2" charset="-122"/>
                <a:ea typeface="华文中宋" panose="02010600040101010101" pitchFamily="2" charset="-122"/>
                <a:sym typeface="Helvetica" pitchFamily="34" charset="0"/>
              </a:rPr>
              <a:t>1987</a:t>
            </a:r>
            <a:r>
              <a:rPr lang="zh-CN" altLang="en-US" sz="3210" b="1" dirty="0">
                <a:solidFill>
                  <a:srgbClr val="000000"/>
                </a:solidFill>
                <a:latin typeface="华文中宋" panose="02010600040101010101" pitchFamily="2" charset="-122"/>
                <a:ea typeface="华文中宋" panose="02010600040101010101" pitchFamily="2" charset="-122"/>
                <a:sym typeface="Helvetica" pitchFamily="34" charset="0"/>
              </a:rPr>
              <a:t>年 北京</a:t>
            </a:r>
            <a:r>
              <a:rPr lang="zh-CN" altLang="en-US" sz="2805" b="1" dirty="0">
                <a:latin typeface="华文中宋" panose="02010600040101010101" pitchFamily="2" charset="-122"/>
                <a:ea typeface="华文中宋" panose="02010600040101010101" pitchFamily="2" charset="-122"/>
                <a:sym typeface="Helvetica" pitchFamily="34" charset="0"/>
              </a:rPr>
              <a:t>                           </a:t>
            </a:r>
            <a:endParaRPr lang="zh-CN" altLang="en-US" sz="2805" b="1" dirty="0">
              <a:latin typeface="华文中宋" panose="02010600040101010101" pitchFamily="2" charset="-122"/>
              <a:ea typeface="华文中宋" panose="02010600040101010101" pitchFamily="2" charset="-122"/>
              <a:sym typeface="Helvetica" pitchFamily="34" charset="0"/>
            </a:endParaRPr>
          </a:p>
        </p:txBody>
      </p:sp>
      <p:sp>
        <p:nvSpPr>
          <p:cNvPr id="128004" name="Text Box 5"/>
          <p:cNvSpPr txBox="1"/>
          <p:nvPr/>
        </p:nvSpPr>
        <p:spPr>
          <a:xfrm>
            <a:off x="1905398" y="1220182"/>
            <a:ext cx="4128135" cy="521970"/>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楷体_GB2312"/>
                <a:ea typeface="楷体_GB2312"/>
                <a:sym typeface="Helvetica" pitchFamily="34" charset="0"/>
              </a:rPr>
              <a:t>社会主义初级阶段的理论</a:t>
            </a:r>
            <a:endParaRPr lang="zh-CN" altLang="en-US" sz="2805" b="1" dirty="0">
              <a:solidFill>
                <a:srgbClr val="000000"/>
              </a:solidFill>
              <a:latin typeface="楷体_GB2312"/>
              <a:ea typeface="楷体_GB2312"/>
              <a:sym typeface="Helvetica" pitchFamily="34" charset="0"/>
            </a:endParaRPr>
          </a:p>
        </p:txBody>
      </p:sp>
      <p:sp>
        <p:nvSpPr>
          <p:cNvPr id="128005" name="AutoShape 6"/>
          <p:cNvSpPr/>
          <p:nvPr/>
        </p:nvSpPr>
        <p:spPr>
          <a:xfrm>
            <a:off x="2064535" y="2972809"/>
            <a:ext cx="8298453" cy="3696217"/>
          </a:xfrm>
          <a:prstGeom prst="roundRect">
            <a:avLst>
              <a:gd name="adj" fmla="val 9069"/>
            </a:avLst>
          </a:prstGeom>
          <a:solidFill>
            <a:schemeClr val="bg1"/>
          </a:solidFill>
          <a:ln w="9525"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endParaRPr lang="zh-CN" altLang="zh-CN" sz="2405" dirty="0">
              <a:latin typeface="Verdana" panose="020B0604030504040204" pitchFamily="34" charset="0"/>
              <a:ea typeface="宋体" panose="02010600030101010101" pitchFamily="2" charset="-122"/>
              <a:sym typeface="Helvetica" pitchFamily="34" charset="0"/>
            </a:endParaRPr>
          </a:p>
        </p:txBody>
      </p:sp>
      <p:sp>
        <p:nvSpPr>
          <p:cNvPr id="128006" name="Text Box 8"/>
          <p:cNvSpPr txBox="1">
            <a:spLocks noChangeArrowheads="1"/>
          </p:cNvSpPr>
          <p:nvPr/>
        </p:nvSpPr>
        <p:spPr bwMode="auto">
          <a:xfrm>
            <a:off x="1905398" y="1829145"/>
            <a:ext cx="8763133" cy="521970"/>
          </a:xfrm>
          <a:prstGeom prst="rect">
            <a:avLst/>
          </a:prstGeom>
          <a:noFill/>
          <a:ln w="9525">
            <a:noFill/>
            <a:miter lim="800000"/>
          </a:ln>
        </p:spPr>
        <p:txBody>
          <a:bodyPr lIns="91430" tIns="45715" rIns="91430" bIns="45715">
            <a:spAutoFit/>
          </a:bodyPr>
          <a:lstStyle>
            <a:lvl1pPr>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1pPr>
            <a:lvl2pPr marL="742950" indent="-28575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2pPr>
            <a:lvl3pPr marL="11430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3pPr>
            <a:lvl4pPr marL="16002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4pPr>
            <a:lvl5pPr marL="2057400" indent="-228600">
              <a:spcBef>
                <a:spcPts val="700"/>
              </a:spcBef>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ts val="700"/>
              </a:spcBef>
              <a:spcAft>
                <a:spcPct val="0"/>
              </a:spcAft>
              <a:buSzPct val="100000"/>
              <a:buChar char="»"/>
              <a:defRPr sz="3100">
                <a:solidFill>
                  <a:schemeClr val="tx1"/>
                </a:solidFill>
                <a:latin typeface="Arial" panose="020B0604020202020204" pitchFamily="34" charset="0"/>
                <a:cs typeface="Arial" panose="020B0604020202020204" pitchFamily="34" charset="0"/>
                <a:sym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5" b="1" i="0" u="none" strike="noStrike" kern="1200" cap="none" spc="0" normalizeH="0" baseline="0" noProof="0">
                <a:ln>
                  <a:noFill/>
                </a:ln>
                <a:solidFill>
                  <a:srgbClr val="000000"/>
                </a:solidFill>
                <a:effectLst/>
                <a:uLnTx/>
                <a:uFillTx/>
                <a:latin typeface="楷体_GB2312"/>
                <a:ea typeface="楷体_GB2312"/>
                <a:cs typeface="楷体_GB2312"/>
                <a:sym typeface="Helvetica" pitchFamily="34" charset="0"/>
              </a:rPr>
              <a:t>社会主义初级阶段的基本路线</a:t>
            </a:r>
            <a:r>
              <a:rPr kumimoji="0" lang="en-US" altLang="zh-CN" sz="2805" b="1" i="0" u="none" strike="noStrike" kern="1200" cap="none" spc="0" normalizeH="0" baseline="0" noProof="0">
                <a:ln>
                  <a:noFill/>
                </a:ln>
                <a:solidFill>
                  <a:srgbClr val="0000FF"/>
                </a:solidFill>
                <a:effectLst>
                  <a:outerShdw blurRad="38100" dist="38100" dir="2700000" algn="tl">
                    <a:srgbClr val="C0C0C0"/>
                  </a:outerShdw>
                </a:effectLst>
                <a:uLnTx/>
                <a:uFillTx/>
                <a:latin typeface="Helvetica" pitchFamily="34" charset="0"/>
                <a:ea typeface="宋体" panose="02010600030101010101" pitchFamily="2" charset="-122"/>
                <a:cs typeface="Helvetica" pitchFamily="34" charset="0"/>
                <a:sym typeface="Helvetica" pitchFamily="34" charset="0"/>
              </a:rPr>
              <a:t>(</a:t>
            </a:r>
            <a:r>
              <a:rPr kumimoji="0" lang="zh-CN" altLang="en-US" sz="2805" b="1" i="0" u="none" strike="noStrike" kern="1200" cap="none" spc="0" normalizeH="0" baseline="0" noProof="0">
                <a:ln>
                  <a:noFill/>
                </a:ln>
                <a:solidFill>
                  <a:srgbClr val="0000FF"/>
                </a:solidFill>
                <a:effectLst>
                  <a:outerShdw blurRad="38100" dist="38100" dir="2700000" algn="tl">
                    <a:srgbClr val="C0C0C0"/>
                  </a:outerShdw>
                </a:effectLst>
                <a:uLnTx/>
                <a:uFillTx/>
                <a:latin typeface="Helvetica" pitchFamily="34" charset="0"/>
                <a:ea typeface="宋体" panose="02010600030101010101" pitchFamily="2" charset="-122"/>
                <a:cs typeface="Helvetica" pitchFamily="34" charset="0"/>
                <a:sym typeface="Helvetica" pitchFamily="34" charset="0"/>
              </a:rPr>
              <a:t>一个中心，两个基本点</a:t>
            </a:r>
            <a:r>
              <a:rPr kumimoji="0" lang="en-US" altLang="zh-CN" sz="2805" b="1" i="0" u="none" strike="noStrike" kern="1200" cap="none" spc="0" normalizeH="0" baseline="0" noProof="0">
                <a:ln>
                  <a:noFill/>
                </a:ln>
                <a:solidFill>
                  <a:srgbClr val="0000FF"/>
                </a:solidFill>
                <a:effectLst>
                  <a:outerShdw blurRad="38100" dist="38100" dir="2700000" algn="tl">
                    <a:srgbClr val="C0C0C0"/>
                  </a:outerShdw>
                </a:effectLst>
                <a:uLnTx/>
                <a:uFillTx/>
                <a:latin typeface="Helvetica" pitchFamily="34" charset="0"/>
                <a:ea typeface="宋体" panose="02010600030101010101" pitchFamily="2" charset="-122"/>
                <a:cs typeface="Helvetica" pitchFamily="34" charset="0"/>
                <a:sym typeface="Helvetica" pitchFamily="34" charset="0"/>
              </a:rPr>
              <a:t>)</a:t>
            </a:r>
            <a:r>
              <a:rPr kumimoji="0" lang="en-US" altLang="zh-CN" sz="2805" b="1" i="0" u="none" strike="noStrike" kern="1200" cap="none" spc="0" normalizeH="0" baseline="0" noProof="0">
                <a:ln>
                  <a:noFill/>
                </a:ln>
                <a:solidFill>
                  <a:srgbClr val="000000"/>
                </a:solidFill>
                <a:effectLst/>
                <a:uLnTx/>
                <a:uFillTx/>
                <a:latin typeface="楷体_GB2312"/>
                <a:ea typeface="楷体_GB2312"/>
                <a:cs typeface="楷体_GB2312"/>
                <a:sym typeface="Helvetica" pitchFamily="34" charset="0"/>
              </a:rPr>
              <a:t>                    </a:t>
            </a:r>
            <a:endParaRPr kumimoji="0" lang="en-US" altLang="zh-CN" sz="2805" b="1" i="0" u="none" strike="noStrike" kern="1200" cap="none" spc="0" normalizeH="0" baseline="0" noProof="0">
              <a:ln>
                <a:noFill/>
              </a:ln>
              <a:solidFill>
                <a:srgbClr val="000000"/>
              </a:solidFill>
              <a:effectLst/>
              <a:uLnTx/>
              <a:uFillTx/>
              <a:latin typeface="楷体_GB2312"/>
              <a:ea typeface="楷体_GB2312"/>
              <a:cs typeface="楷体_GB2312"/>
              <a:sym typeface="Helvetica" pitchFamily="34" charset="0"/>
            </a:endParaRPr>
          </a:p>
        </p:txBody>
      </p:sp>
      <p:sp>
        <p:nvSpPr>
          <p:cNvPr id="128007" name="Text Box 9"/>
          <p:cNvSpPr txBox="1"/>
          <p:nvPr/>
        </p:nvSpPr>
        <p:spPr>
          <a:xfrm>
            <a:off x="2423123" y="3212574"/>
            <a:ext cx="7426384" cy="320484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en-US" altLang="zh-CN" sz="2405" b="1" dirty="0">
                <a:solidFill>
                  <a:srgbClr val="FFFF00"/>
                </a:solidFill>
                <a:latin typeface="Verdana" panose="020B0604030504040204" pitchFamily="34" charset="0"/>
                <a:ea typeface="宋体" panose="02010600030101010101" pitchFamily="2" charset="-122"/>
                <a:sym typeface="Helvetica" pitchFamily="34" charset="0"/>
              </a:rPr>
              <a:t>     </a:t>
            </a:r>
            <a:r>
              <a:rPr lang="zh-CN" altLang="en-US" sz="2405" b="1" dirty="0">
                <a:solidFill>
                  <a:srgbClr val="000000"/>
                </a:solidFill>
                <a:latin typeface="Verdana" panose="020B0604030504040204" pitchFamily="34" charset="0"/>
                <a:ea typeface="宋体" panose="02010600030101010101" pitchFamily="2" charset="-122"/>
                <a:sym typeface="Helvetica" pitchFamily="34" charset="0"/>
              </a:rPr>
              <a:t>领导和团结全国各族人民，以经济建设为中心，</a:t>
            </a: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a:p>
            <a:pPr marL="0" lvl="0" indent="0" eaLnBrk="1" hangingPunct="1">
              <a:lnSpc>
                <a:spcPct val="120000"/>
              </a:lnSpc>
              <a:spcBef>
                <a:spcPct val="0"/>
              </a:spcBef>
              <a:buSzTx/>
              <a:buNone/>
            </a:pP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a:p>
            <a:pPr marL="0" lvl="0" indent="0" eaLnBrk="1" hangingPunct="1">
              <a:lnSpc>
                <a:spcPct val="120000"/>
              </a:lnSpc>
              <a:spcBef>
                <a:spcPct val="0"/>
              </a:spcBef>
              <a:buSzTx/>
              <a:buNone/>
            </a:pPr>
            <a:r>
              <a:rPr lang="zh-CN" altLang="en-US" sz="2405" b="1" dirty="0">
                <a:solidFill>
                  <a:srgbClr val="000000"/>
                </a:solidFill>
                <a:latin typeface="Verdana" panose="020B0604030504040204" pitchFamily="34" charset="0"/>
                <a:ea typeface="宋体" panose="02010600030101010101" pitchFamily="2" charset="-122"/>
                <a:sym typeface="Helvetica" pitchFamily="34" charset="0"/>
              </a:rPr>
              <a:t>坚持四项基本原则，坚持改革开放，自力更生，艰苦</a:t>
            </a: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a:p>
            <a:pPr marL="0" lvl="0" indent="0" eaLnBrk="1" hangingPunct="1">
              <a:lnSpc>
                <a:spcPct val="120000"/>
              </a:lnSpc>
              <a:spcBef>
                <a:spcPct val="0"/>
              </a:spcBef>
              <a:buSzTx/>
              <a:buNone/>
            </a:pP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a:p>
            <a:pPr marL="0" lvl="0" indent="0" eaLnBrk="1" hangingPunct="1">
              <a:lnSpc>
                <a:spcPct val="120000"/>
              </a:lnSpc>
              <a:spcBef>
                <a:spcPct val="0"/>
              </a:spcBef>
              <a:buSzTx/>
              <a:buNone/>
            </a:pPr>
            <a:r>
              <a:rPr lang="zh-CN" altLang="en-US" sz="2405" b="1" dirty="0">
                <a:solidFill>
                  <a:srgbClr val="000000"/>
                </a:solidFill>
                <a:latin typeface="Verdana" panose="020B0604030504040204" pitchFamily="34" charset="0"/>
                <a:ea typeface="宋体" panose="02010600030101010101" pitchFamily="2" charset="-122"/>
                <a:sym typeface="Helvetica" pitchFamily="34" charset="0"/>
              </a:rPr>
              <a:t>创业，为把我国建设成为富强、民主、文明的社会主</a:t>
            </a: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a:p>
            <a:pPr marL="0" lvl="0" indent="0" eaLnBrk="1" hangingPunct="1">
              <a:lnSpc>
                <a:spcPct val="120000"/>
              </a:lnSpc>
              <a:spcBef>
                <a:spcPct val="0"/>
              </a:spcBef>
              <a:buSzTx/>
              <a:buNone/>
            </a:pP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a:p>
            <a:pPr marL="0" lvl="0" indent="0" eaLnBrk="1" hangingPunct="1">
              <a:lnSpc>
                <a:spcPct val="120000"/>
              </a:lnSpc>
              <a:spcBef>
                <a:spcPct val="0"/>
              </a:spcBef>
              <a:buSzTx/>
              <a:buNone/>
            </a:pPr>
            <a:r>
              <a:rPr lang="zh-CN" altLang="en-US" sz="2405" b="1" dirty="0">
                <a:solidFill>
                  <a:srgbClr val="000000"/>
                </a:solidFill>
                <a:latin typeface="Verdana" panose="020B0604030504040204" pitchFamily="34" charset="0"/>
                <a:ea typeface="宋体" panose="02010600030101010101" pitchFamily="2" charset="-122"/>
                <a:sym typeface="Helvetica" pitchFamily="34" charset="0"/>
              </a:rPr>
              <a:t>义现代化国家而奋斗。</a:t>
            </a:r>
            <a:endParaRPr lang="zh-CN" altLang="en-US" sz="2405" b="1" dirty="0">
              <a:solidFill>
                <a:srgbClr val="000000"/>
              </a:solidFill>
              <a:latin typeface="Verdana" panose="020B0604030504040204" pitchFamily="34" charset="0"/>
              <a:ea typeface="宋体" panose="02010600030101010101" pitchFamily="2" charset="-122"/>
              <a:sym typeface="Helvetica" pitchFamily="34" charset="0"/>
            </a:endParaRPr>
          </a:p>
        </p:txBody>
      </p:sp>
      <p:sp>
        <p:nvSpPr>
          <p:cNvPr id="128008" name="Line 10"/>
          <p:cNvSpPr/>
          <p:nvPr/>
        </p:nvSpPr>
        <p:spPr>
          <a:xfrm>
            <a:off x="6743156" y="3715447"/>
            <a:ext cx="2520727" cy="0"/>
          </a:xfrm>
          <a:prstGeom prst="line">
            <a:avLst/>
          </a:prstGeom>
          <a:ln w="28575" cap="flat" cmpd="sng">
            <a:solidFill>
              <a:srgbClr val="FF3399"/>
            </a:solidFill>
            <a:prstDash val="solid"/>
            <a:headEnd type="none" w="med" len="med"/>
            <a:tailEnd type="none" w="med" len="med"/>
          </a:ln>
        </p:spPr>
      </p:sp>
      <p:sp>
        <p:nvSpPr>
          <p:cNvPr id="128009" name="Text Box 11"/>
          <p:cNvSpPr txBox="1"/>
          <p:nvPr/>
        </p:nvSpPr>
        <p:spPr>
          <a:xfrm>
            <a:off x="7248150" y="3789710"/>
            <a:ext cx="2087875"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rPr>
              <a:t>一个中心</a:t>
            </a:r>
            <a:endPar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endParaRPr>
          </a:p>
        </p:txBody>
      </p:sp>
      <p:sp>
        <p:nvSpPr>
          <p:cNvPr id="128010" name="Line 12"/>
          <p:cNvSpPr/>
          <p:nvPr/>
        </p:nvSpPr>
        <p:spPr>
          <a:xfrm>
            <a:off x="2928117" y="4653293"/>
            <a:ext cx="4175749" cy="0"/>
          </a:xfrm>
          <a:prstGeom prst="line">
            <a:avLst/>
          </a:prstGeom>
          <a:ln w="28575" cap="flat" cmpd="sng">
            <a:solidFill>
              <a:srgbClr val="FF3399"/>
            </a:solidFill>
            <a:prstDash val="solid"/>
            <a:headEnd type="none" w="med" len="med"/>
            <a:tailEnd type="none" w="med" len="med"/>
          </a:ln>
        </p:spPr>
      </p:sp>
      <p:sp>
        <p:nvSpPr>
          <p:cNvPr id="128011" name="Text Box 13"/>
          <p:cNvSpPr txBox="1"/>
          <p:nvPr/>
        </p:nvSpPr>
        <p:spPr>
          <a:xfrm>
            <a:off x="4080268" y="4723313"/>
            <a:ext cx="3331263"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rPr>
              <a:t>两个基本点</a:t>
            </a:r>
            <a:endPar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endParaRPr>
          </a:p>
        </p:txBody>
      </p:sp>
      <p:sp>
        <p:nvSpPr>
          <p:cNvPr id="128012" name="Line 14"/>
          <p:cNvSpPr/>
          <p:nvPr/>
        </p:nvSpPr>
        <p:spPr>
          <a:xfrm>
            <a:off x="2711691" y="6596884"/>
            <a:ext cx="2520727" cy="0"/>
          </a:xfrm>
          <a:prstGeom prst="line">
            <a:avLst/>
          </a:prstGeom>
          <a:ln w="28575" cap="flat" cmpd="sng">
            <a:solidFill>
              <a:srgbClr val="FF3399"/>
            </a:solidFill>
            <a:prstDash val="solid"/>
            <a:headEnd type="none" w="med" len="med"/>
            <a:tailEnd type="none" w="med" len="med"/>
          </a:ln>
        </p:spPr>
      </p:sp>
      <p:sp>
        <p:nvSpPr>
          <p:cNvPr id="128013" name="Line 15"/>
          <p:cNvSpPr/>
          <p:nvPr/>
        </p:nvSpPr>
        <p:spPr>
          <a:xfrm>
            <a:off x="3503132" y="5444733"/>
            <a:ext cx="5760751" cy="0"/>
          </a:xfrm>
          <a:prstGeom prst="line">
            <a:avLst/>
          </a:prstGeom>
          <a:ln w="28575" cap="flat" cmpd="sng">
            <a:solidFill>
              <a:srgbClr val="FF3399"/>
            </a:solidFill>
            <a:prstDash val="solid"/>
            <a:headEnd type="none" w="med" len="med"/>
            <a:tailEnd type="none" w="med" len="med"/>
          </a:ln>
        </p:spPr>
      </p:sp>
      <p:sp>
        <p:nvSpPr>
          <p:cNvPr id="128014" name="Text Box 16"/>
          <p:cNvSpPr txBox="1"/>
          <p:nvPr/>
        </p:nvSpPr>
        <p:spPr>
          <a:xfrm>
            <a:off x="6004762" y="5548703"/>
            <a:ext cx="2828392"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rPr>
              <a:t>奋斗目标</a:t>
            </a:r>
            <a:endPar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endParaRPr>
          </a:p>
        </p:txBody>
      </p:sp>
      <p:sp>
        <p:nvSpPr>
          <p:cNvPr id="128015" name="Text Box 17"/>
          <p:cNvSpPr txBox="1"/>
          <p:nvPr/>
        </p:nvSpPr>
        <p:spPr>
          <a:xfrm>
            <a:off x="4799566" y="3715447"/>
            <a:ext cx="1748383"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rPr>
              <a:t>依靠力量</a:t>
            </a:r>
            <a:endParaRPr lang="zh-CN" altLang="en-US" sz="2805" b="1" dirty="0">
              <a:solidFill>
                <a:srgbClr val="FF3399"/>
              </a:solidFill>
              <a:latin typeface="Verdana" panose="020B0604030504040204" pitchFamily="34" charset="0"/>
              <a:ea typeface="华文新魏" panose="02010800040101010101" pitchFamily="2" charset="-122"/>
              <a:sym typeface="Helvetica" pitchFamily="34" charset="0"/>
            </a:endParaRPr>
          </a:p>
        </p:txBody>
      </p:sp>
      <p:sp>
        <p:nvSpPr>
          <p:cNvPr id="128017" name="Line 19"/>
          <p:cNvSpPr/>
          <p:nvPr/>
        </p:nvSpPr>
        <p:spPr>
          <a:xfrm>
            <a:off x="4583140" y="3715447"/>
            <a:ext cx="1945713" cy="0"/>
          </a:xfrm>
          <a:prstGeom prst="line">
            <a:avLst/>
          </a:prstGeom>
          <a:ln w="28575" cap="flat" cmpd="sng">
            <a:solidFill>
              <a:srgbClr val="FF3399"/>
            </a:solidFill>
            <a:prstDash val="solid"/>
            <a:headEnd type="none" w="med" len="med"/>
            <a:tailEnd type="none" w="med" len="med"/>
          </a:ln>
        </p:spPr>
      </p:sp>
      <p:sp>
        <p:nvSpPr>
          <p:cNvPr id="128020" name="Text Box 5"/>
          <p:cNvSpPr txBox="1"/>
          <p:nvPr/>
        </p:nvSpPr>
        <p:spPr>
          <a:xfrm>
            <a:off x="1829012" y="2361723"/>
            <a:ext cx="3051810" cy="521970"/>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00000"/>
                </a:solidFill>
                <a:latin typeface="楷体_GB2312"/>
                <a:ea typeface="楷体_GB2312"/>
                <a:sym typeface="Helvetica" pitchFamily="34" charset="0"/>
              </a:rPr>
              <a:t>“</a:t>
            </a:r>
            <a:r>
              <a:rPr lang="zh-CN" altLang="en-US" sz="2805" b="1" dirty="0">
                <a:solidFill>
                  <a:srgbClr val="000000"/>
                </a:solidFill>
                <a:latin typeface="楷体_GB2312"/>
                <a:ea typeface="楷体_GB2312"/>
                <a:sym typeface="Helvetica" pitchFamily="34" charset="0"/>
              </a:rPr>
              <a:t>三步走”的战略</a:t>
            </a:r>
            <a:endParaRPr lang="zh-CN" altLang="en-US" sz="2805" b="1" dirty="0">
              <a:solidFill>
                <a:srgbClr val="000000"/>
              </a:solidFill>
              <a:latin typeface="楷体_GB2312"/>
              <a:ea typeface="楷体_GB231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8004"/>
                                        </p:tgtEl>
                                        <p:attrNameLst>
                                          <p:attrName>style.visibility</p:attrName>
                                        </p:attrNameLst>
                                      </p:cBhvr>
                                      <p:to>
                                        <p:strVal val="visible"/>
                                      </p:to>
                                    </p:set>
                                    <p:anim calcmode="lin" valueType="num">
                                      <p:cBhvr additive="base">
                                        <p:cTn id="7" dur="500" fill="hold"/>
                                        <p:tgtEl>
                                          <p:spTgt spid="128004"/>
                                        </p:tgtEl>
                                        <p:attrNameLst>
                                          <p:attrName>ppt_x</p:attrName>
                                        </p:attrNameLst>
                                      </p:cBhvr>
                                      <p:tavLst>
                                        <p:tav tm="0">
                                          <p:val>
                                            <p:strVal val="#ppt_x"/>
                                          </p:val>
                                        </p:tav>
                                        <p:tav tm="100000">
                                          <p:val>
                                            <p:strVal val="#ppt_x"/>
                                          </p:val>
                                        </p:tav>
                                      </p:tavLst>
                                    </p:anim>
                                    <p:anim calcmode="lin" valueType="num">
                                      <p:cBhvr additive="base">
                                        <p:cTn id="8" dur="500" fill="hold"/>
                                        <p:tgtEl>
                                          <p:spTgt spid="12800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8" fill="hold" grpId="0" nodeType="clickEffect">
                                  <p:stCondLst>
                                    <p:cond delay="0"/>
                                  </p:stCondLst>
                                  <p:childTnLst>
                                    <p:set>
                                      <p:cBhvr>
                                        <p:cTn id="12" dur="1" fill="hold">
                                          <p:stCondLst>
                                            <p:cond delay="0"/>
                                          </p:stCondLst>
                                        </p:cTn>
                                        <p:tgtEl>
                                          <p:spTgt spid="128006"/>
                                        </p:tgtEl>
                                        <p:attrNameLst>
                                          <p:attrName>style.visibility</p:attrName>
                                        </p:attrNameLst>
                                      </p:cBhvr>
                                      <p:to>
                                        <p:strVal val="visible"/>
                                      </p:to>
                                    </p:set>
                                    <p:anim calcmode="lin" valueType="num">
                                      <p:cBhvr>
                                        <p:cTn id="13" dur="500" fill="hold"/>
                                        <p:tgtEl>
                                          <p:spTgt spid="128006"/>
                                        </p:tgtEl>
                                        <p:attrNameLst>
                                          <p:attrName>ppt_x</p:attrName>
                                        </p:attrNameLst>
                                      </p:cBhvr>
                                      <p:tavLst>
                                        <p:tav tm="0">
                                          <p:val>
                                            <p:strVal val="#ppt_x-#ppt_w/2"/>
                                          </p:val>
                                        </p:tav>
                                        <p:tav tm="100000">
                                          <p:val>
                                            <p:strVal val="#ppt_x"/>
                                          </p:val>
                                        </p:tav>
                                      </p:tavLst>
                                    </p:anim>
                                    <p:anim calcmode="lin" valueType="num">
                                      <p:cBhvr>
                                        <p:cTn id="14" dur="500" fill="hold"/>
                                        <p:tgtEl>
                                          <p:spTgt spid="128006"/>
                                        </p:tgtEl>
                                        <p:attrNameLst>
                                          <p:attrName>ppt_y</p:attrName>
                                        </p:attrNameLst>
                                      </p:cBhvr>
                                      <p:tavLst>
                                        <p:tav tm="0">
                                          <p:val>
                                            <p:strVal val="#ppt_y"/>
                                          </p:val>
                                        </p:tav>
                                        <p:tav tm="100000">
                                          <p:val>
                                            <p:strVal val="#ppt_y"/>
                                          </p:val>
                                        </p:tav>
                                      </p:tavLst>
                                    </p:anim>
                                    <p:anim calcmode="lin" valueType="num">
                                      <p:cBhvr>
                                        <p:cTn id="15" dur="500" fill="hold"/>
                                        <p:tgtEl>
                                          <p:spTgt spid="128006"/>
                                        </p:tgtEl>
                                        <p:attrNameLst>
                                          <p:attrName>ppt_w</p:attrName>
                                        </p:attrNameLst>
                                      </p:cBhvr>
                                      <p:tavLst>
                                        <p:tav tm="0">
                                          <p:val>
                                            <p:fltVal val="0.000000"/>
                                          </p:val>
                                        </p:tav>
                                        <p:tav tm="100000">
                                          <p:val>
                                            <p:strVal val="#ppt_w"/>
                                          </p:val>
                                        </p:tav>
                                      </p:tavLst>
                                    </p:anim>
                                    <p:anim calcmode="lin" valueType="num">
                                      <p:cBhvr>
                                        <p:cTn id="16" dur="500" fill="hold"/>
                                        <p:tgtEl>
                                          <p:spTgt spid="128006"/>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8020"/>
                                        </p:tgtEl>
                                        <p:attrNameLst>
                                          <p:attrName>style.visibility</p:attrName>
                                        </p:attrNameLst>
                                      </p:cBhvr>
                                      <p:to>
                                        <p:strVal val="visible"/>
                                      </p:to>
                                    </p:set>
                                    <p:anim calcmode="lin" valueType="num">
                                      <p:cBhvr additive="base">
                                        <p:cTn id="21" dur="500" fill="hold"/>
                                        <p:tgtEl>
                                          <p:spTgt spid="128020"/>
                                        </p:tgtEl>
                                        <p:attrNameLst>
                                          <p:attrName>ppt_x</p:attrName>
                                        </p:attrNameLst>
                                      </p:cBhvr>
                                      <p:tavLst>
                                        <p:tav tm="0">
                                          <p:val>
                                            <p:strVal val="#ppt_x"/>
                                          </p:val>
                                        </p:tav>
                                        <p:tav tm="100000">
                                          <p:val>
                                            <p:strVal val="#ppt_x"/>
                                          </p:val>
                                        </p:tav>
                                      </p:tavLst>
                                    </p:anim>
                                    <p:anim calcmode="lin" valueType="num">
                                      <p:cBhvr additive="base">
                                        <p:cTn id="22" dur="500" fill="hold"/>
                                        <p:tgtEl>
                                          <p:spTgt spid="12802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7" presetClass="entr" presetSubtype="10" fill="hold" grpId="0" nodeType="clickEffect">
                                  <p:stCondLst>
                                    <p:cond delay="0"/>
                                  </p:stCondLst>
                                  <p:childTnLst>
                                    <p:set>
                                      <p:cBhvr>
                                        <p:cTn id="26" dur="1" fill="hold">
                                          <p:stCondLst>
                                            <p:cond delay="0"/>
                                          </p:stCondLst>
                                        </p:cTn>
                                        <p:tgtEl>
                                          <p:spTgt spid="128005"/>
                                        </p:tgtEl>
                                        <p:attrNameLst>
                                          <p:attrName>style.visibility</p:attrName>
                                        </p:attrNameLst>
                                      </p:cBhvr>
                                      <p:to>
                                        <p:strVal val="visible"/>
                                      </p:to>
                                    </p:set>
                                    <p:anim calcmode="lin" valueType="num">
                                      <p:cBhvr>
                                        <p:cTn id="27" dur="500" fill="hold"/>
                                        <p:tgtEl>
                                          <p:spTgt spid="128005"/>
                                        </p:tgtEl>
                                        <p:attrNameLst>
                                          <p:attrName>ppt_w</p:attrName>
                                        </p:attrNameLst>
                                      </p:cBhvr>
                                      <p:tavLst>
                                        <p:tav tm="0">
                                          <p:val>
                                            <p:fltVal val="0.000000"/>
                                          </p:val>
                                        </p:tav>
                                        <p:tav tm="100000">
                                          <p:val>
                                            <p:strVal val="#ppt_w"/>
                                          </p:val>
                                        </p:tav>
                                      </p:tavLst>
                                    </p:anim>
                                    <p:anim calcmode="lin" valueType="num">
                                      <p:cBhvr>
                                        <p:cTn id="28" dur="500" fill="hold"/>
                                        <p:tgtEl>
                                          <p:spTgt spid="128005"/>
                                        </p:tgtEl>
                                        <p:attrNameLst>
                                          <p:attrName>ppt_h</p:attrName>
                                        </p:attrNameLst>
                                      </p:cBhvr>
                                      <p:tavLst>
                                        <p:tav tm="0">
                                          <p:val>
                                            <p:strVal val="#ppt_h"/>
                                          </p:val>
                                        </p:tav>
                                        <p:tav tm="100000">
                                          <p:val>
                                            <p:strVal val="#ppt_h"/>
                                          </p:val>
                                        </p:tav>
                                      </p:tavLst>
                                    </p:anim>
                                  </p:childTnLst>
                                </p:cTn>
                              </p:par>
                              <p:par>
                                <p:cTn id="29" presetID="17" presetClass="entr" presetSubtype="10" fill="hold" grpId="0" nodeType="withEffect">
                                  <p:stCondLst>
                                    <p:cond delay="0"/>
                                  </p:stCondLst>
                                  <p:childTnLst>
                                    <p:set>
                                      <p:cBhvr>
                                        <p:cTn id="30" dur="1" fill="hold">
                                          <p:stCondLst>
                                            <p:cond delay="0"/>
                                          </p:stCondLst>
                                        </p:cTn>
                                        <p:tgtEl>
                                          <p:spTgt spid="128007"/>
                                        </p:tgtEl>
                                        <p:attrNameLst>
                                          <p:attrName>style.visibility</p:attrName>
                                        </p:attrNameLst>
                                      </p:cBhvr>
                                      <p:to>
                                        <p:strVal val="visible"/>
                                      </p:to>
                                    </p:set>
                                    <p:anim calcmode="lin" valueType="num">
                                      <p:cBhvr>
                                        <p:cTn id="31" dur="500" fill="hold"/>
                                        <p:tgtEl>
                                          <p:spTgt spid="128007"/>
                                        </p:tgtEl>
                                        <p:attrNameLst>
                                          <p:attrName>ppt_w</p:attrName>
                                        </p:attrNameLst>
                                      </p:cBhvr>
                                      <p:tavLst>
                                        <p:tav tm="0">
                                          <p:val>
                                            <p:fltVal val="0.000000"/>
                                          </p:val>
                                        </p:tav>
                                        <p:tav tm="100000">
                                          <p:val>
                                            <p:strVal val="#ppt_w"/>
                                          </p:val>
                                        </p:tav>
                                      </p:tavLst>
                                    </p:anim>
                                    <p:anim calcmode="lin" valueType="num">
                                      <p:cBhvr>
                                        <p:cTn id="32" dur="500" fill="hold"/>
                                        <p:tgtEl>
                                          <p:spTgt spid="128007"/>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17" presetClass="entr" presetSubtype="8" fill="hold" nodeType="clickEffect">
                                  <p:stCondLst>
                                    <p:cond delay="0"/>
                                  </p:stCondLst>
                                  <p:childTnLst>
                                    <p:set>
                                      <p:cBhvr>
                                        <p:cTn id="36" dur="1" fill="hold">
                                          <p:stCondLst>
                                            <p:cond delay="0"/>
                                          </p:stCondLst>
                                        </p:cTn>
                                        <p:tgtEl>
                                          <p:spTgt spid="128008"/>
                                        </p:tgtEl>
                                        <p:attrNameLst>
                                          <p:attrName>style.visibility</p:attrName>
                                        </p:attrNameLst>
                                      </p:cBhvr>
                                      <p:to>
                                        <p:strVal val="visible"/>
                                      </p:to>
                                    </p:set>
                                    <p:anim calcmode="lin" valueType="num">
                                      <p:cBhvr>
                                        <p:cTn id="37" dur="500" fill="hold"/>
                                        <p:tgtEl>
                                          <p:spTgt spid="128008"/>
                                        </p:tgtEl>
                                        <p:attrNameLst>
                                          <p:attrName>ppt_x</p:attrName>
                                        </p:attrNameLst>
                                      </p:cBhvr>
                                      <p:tavLst>
                                        <p:tav tm="0">
                                          <p:val>
                                            <p:strVal val="#ppt_x-#ppt_w/2"/>
                                          </p:val>
                                        </p:tav>
                                        <p:tav tm="100000">
                                          <p:val>
                                            <p:strVal val="#ppt_x"/>
                                          </p:val>
                                        </p:tav>
                                      </p:tavLst>
                                    </p:anim>
                                    <p:anim calcmode="lin" valueType="num">
                                      <p:cBhvr>
                                        <p:cTn id="38" dur="500" fill="hold"/>
                                        <p:tgtEl>
                                          <p:spTgt spid="128008"/>
                                        </p:tgtEl>
                                        <p:attrNameLst>
                                          <p:attrName>ppt_y</p:attrName>
                                        </p:attrNameLst>
                                      </p:cBhvr>
                                      <p:tavLst>
                                        <p:tav tm="0">
                                          <p:val>
                                            <p:strVal val="#ppt_y"/>
                                          </p:val>
                                        </p:tav>
                                        <p:tav tm="100000">
                                          <p:val>
                                            <p:strVal val="#ppt_y"/>
                                          </p:val>
                                        </p:tav>
                                      </p:tavLst>
                                    </p:anim>
                                    <p:anim calcmode="lin" valueType="num">
                                      <p:cBhvr>
                                        <p:cTn id="39" dur="500" fill="hold"/>
                                        <p:tgtEl>
                                          <p:spTgt spid="128008"/>
                                        </p:tgtEl>
                                        <p:attrNameLst>
                                          <p:attrName>ppt_w</p:attrName>
                                        </p:attrNameLst>
                                      </p:cBhvr>
                                      <p:tavLst>
                                        <p:tav tm="0">
                                          <p:val>
                                            <p:fltVal val="0.000000"/>
                                          </p:val>
                                        </p:tav>
                                        <p:tav tm="100000">
                                          <p:val>
                                            <p:strVal val="#ppt_w"/>
                                          </p:val>
                                        </p:tav>
                                      </p:tavLst>
                                    </p:anim>
                                    <p:anim calcmode="lin" valueType="num">
                                      <p:cBhvr>
                                        <p:cTn id="40" dur="500" fill="hold"/>
                                        <p:tgtEl>
                                          <p:spTgt spid="128008"/>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28009"/>
                                        </p:tgtEl>
                                        <p:attrNameLst>
                                          <p:attrName>style.visibility</p:attrName>
                                        </p:attrNameLst>
                                      </p:cBhvr>
                                      <p:to>
                                        <p:strVal val="visible"/>
                                      </p:to>
                                    </p:set>
                                    <p:anim calcmode="lin" valueType="num">
                                      <p:cBhvr>
                                        <p:cTn id="43" dur="500" fill="hold"/>
                                        <p:tgtEl>
                                          <p:spTgt spid="128009"/>
                                        </p:tgtEl>
                                        <p:attrNameLst>
                                          <p:attrName>ppt_x</p:attrName>
                                        </p:attrNameLst>
                                      </p:cBhvr>
                                      <p:tavLst>
                                        <p:tav tm="0">
                                          <p:val>
                                            <p:strVal val="#ppt_x-#ppt_w/2"/>
                                          </p:val>
                                        </p:tav>
                                        <p:tav tm="100000">
                                          <p:val>
                                            <p:strVal val="#ppt_x"/>
                                          </p:val>
                                        </p:tav>
                                      </p:tavLst>
                                    </p:anim>
                                    <p:anim calcmode="lin" valueType="num">
                                      <p:cBhvr>
                                        <p:cTn id="44" dur="500" fill="hold"/>
                                        <p:tgtEl>
                                          <p:spTgt spid="128009"/>
                                        </p:tgtEl>
                                        <p:attrNameLst>
                                          <p:attrName>ppt_y</p:attrName>
                                        </p:attrNameLst>
                                      </p:cBhvr>
                                      <p:tavLst>
                                        <p:tav tm="0">
                                          <p:val>
                                            <p:strVal val="#ppt_y"/>
                                          </p:val>
                                        </p:tav>
                                        <p:tav tm="100000">
                                          <p:val>
                                            <p:strVal val="#ppt_y"/>
                                          </p:val>
                                        </p:tav>
                                      </p:tavLst>
                                    </p:anim>
                                    <p:anim calcmode="lin" valueType="num">
                                      <p:cBhvr>
                                        <p:cTn id="45" dur="500" fill="hold"/>
                                        <p:tgtEl>
                                          <p:spTgt spid="128009"/>
                                        </p:tgtEl>
                                        <p:attrNameLst>
                                          <p:attrName>ppt_w</p:attrName>
                                        </p:attrNameLst>
                                      </p:cBhvr>
                                      <p:tavLst>
                                        <p:tav tm="0">
                                          <p:val>
                                            <p:fltVal val="0.000000"/>
                                          </p:val>
                                        </p:tav>
                                        <p:tav tm="100000">
                                          <p:val>
                                            <p:strVal val="#ppt_w"/>
                                          </p:val>
                                        </p:tav>
                                      </p:tavLst>
                                    </p:anim>
                                    <p:anim calcmode="lin" valueType="num">
                                      <p:cBhvr>
                                        <p:cTn id="46" dur="500" fill="hold"/>
                                        <p:tgtEl>
                                          <p:spTgt spid="128009"/>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17" presetClass="entr" presetSubtype="8" fill="hold" grpId="0" nodeType="clickEffect">
                                  <p:stCondLst>
                                    <p:cond delay="0"/>
                                  </p:stCondLst>
                                  <p:childTnLst>
                                    <p:set>
                                      <p:cBhvr>
                                        <p:cTn id="50" dur="1" fill="hold">
                                          <p:stCondLst>
                                            <p:cond delay="0"/>
                                          </p:stCondLst>
                                        </p:cTn>
                                        <p:tgtEl>
                                          <p:spTgt spid="128011"/>
                                        </p:tgtEl>
                                        <p:attrNameLst>
                                          <p:attrName>style.visibility</p:attrName>
                                        </p:attrNameLst>
                                      </p:cBhvr>
                                      <p:to>
                                        <p:strVal val="visible"/>
                                      </p:to>
                                    </p:set>
                                    <p:anim calcmode="lin" valueType="num">
                                      <p:cBhvr>
                                        <p:cTn id="51" dur="500" fill="hold"/>
                                        <p:tgtEl>
                                          <p:spTgt spid="128011"/>
                                        </p:tgtEl>
                                        <p:attrNameLst>
                                          <p:attrName>ppt_x</p:attrName>
                                        </p:attrNameLst>
                                      </p:cBhvr>
                                      <p:tavLst>
                                        <p:tav tm="0">
                                          <p:val>
                                            <p:strVal val="#ppt_x-#ppt_w/2"/>
                                          </p:val>
                                        </p:tav>
                                        <p:tav tm="100000">
                                          <p:val>
                                            <p:strVal val="#ppt_x"/>
                                          </p:val>
                                        </p:tav>
                                      </p:tavLst>
                                    </p:anim>
                                    <p:anim calcmode="lin" valueType="num">
                                      <p:cBhvr>
                                        <p:cTn id="52" dur="500" fill="hold"/>
                                        <p:tgtEl>
                                          <p:spTgt spid="128011"/>
                                        </p:tgtEl>
                                        <p:attrNameLst>
                                          <p:attrName>ppt_y</p:attrName>
                                        </p:attrNameLst>
                                      </p:cBhvr>
                                      <p:tavLst>
                                        <p:tav tm="0">
                                          <p:val>
                                            <p:strVal val="#ppt_y"/>
                                          </p:val>
                                        </p:tav>
                                        <p:tav tm="100000">
                                          <p:val>
                                            <p:strVal val="#ppt_y"/>
                                          </p:val>
                                        </p:tav>
                                      </p:tavLst>
                                    </p:anim>
                                    <p:anim calcmode="lin" valueType="num">
                                      <p:cBhvr>
                                        <p:cTn id="53" dur="500" fill="hold"/>
                                        <p:tgtEl>
                                          <p:spTgt spid="128011"/>
                                        </p:tgtEl>
                                        <p:attrNameLst>
                                          <p:attrName>ppt_w</p:attrName>
                                        </p:attrNameLst>
                                      </p:cBhvr>
                                      <p:tavLst>
                                        <p:tav tm="0">
                                          <p:val>
                                            <p:fltVal val="0.000000"/>
                                          </p:val>
                                        </p:tav>
                                        <p:tav tm="100000">
                                          <p:val>
                                            <p:strVal val="#ppt_w"/>
                                          </p:val>
                                        </p:tav>
                                      </p:tavLst>
                                    </p:anim>
                                    <p:anim calcmode="lin" valueType="num">
                                      <p:cBhvr>
                                        <p:cTn id="54" dur="500" fill="hold"/>
                                        <p:tgtEl>
                                          <p:spTgt spid="1280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128010"/>
                                        </p:tgtEl>
                                        <p:attrNameLst>
                                          <p:attrName>style.visibility</p:attrName>
                                        </p:attrNameLst>
                                      </p:cBhvr>
                                      <p:to>
                                        <p:strVal val="visible"/>
                                      </p:to>
                                    </p:set>
                                    <p:anim calcmode="lin" valueType="num">
                                      <p:cBhvr>
                                        <p:cTn id="57" dur="500" fill="hold"/>
                                        <p:tgtEl>
                                          <p:spTgt spid="128010"/>
                                        </p:tgtEl>
                                        <p:attrNameLst>
                                          <p:attrName>ppt_x</p:attrName>
                                        </p:attrNameLst>
                                      </p:cBhvr>
                                      <p:tavLst>
                                        <p:tav tm="0">
                                          <p:val>
                                            <p:strVal val="#ppt_x-#ppt_w/2"/>
                                          </p:val>
                                        </p:tav>
                                        <p:tav tm="100000">
                                          <p:val>
                                            <p:strVal val="#ppt_x"/>
                                          </p:val>
                                        </p:tav>
                                      </p:tavLst>
                                    </p:anim>
                                    <p:anim calcmode="lin" valueType="num">
                                      <p:cBhvr>
                                        <p:cTn id="58" dur="500" fill="hold"/>
                                        <p:tgtEl>
                                          <p:spTgt spid="128010"/>
                                        </p:tgtEl>
                                        <p:attrNameLst>
                                          <p:attrName>ppt_y</p:attrName>
                                        </p:attrNameLst>
                                      </p:cBhvr>
                                      <p:tavLst>
                                        <p:tav tm="0">
                                          <p:val>
                                            <p:strVal val="#ppt_y"/>
                                          </p:val>
                                        </p:tav>
                                        <p:tav tm="100000">
                                          <p:val>
                                            <p:strVal val="#ppt_y"/>
                                          </p:val>
                                        </p:tav>
                                      </p:tavLst>
                                    </p:anim>
                                    <p:anim calcmode="lin" valueType="num">
                                      <p:cBhvr>
                                        <p:cTn id="59" dur="500" fill="hold"/>
                                        <p:tgtEl>
                                          <p:spTgt spid="128010"/>
                                        </p:tgtEl>
                                        <p:attrNameLst>
                                          <p:attrName>ppt_w</p:attrName>
                                        </p:attrNameLst>
                                      </p:cBhvr>
                                      <p:tavLst>
                                        <p:tav tm="0">
                                          <p:val>
                                            <p:fltVal val="0.000000"/>
                                          </p:val>
                                        </p:tav>
                                        <p:tav tm="100000">
                                          <p:val>
                                            <p:strVal val="#ppt_w"/>
                                          </p:val>
                                        </p:tav>
                                      </p:tavLst>
                                    </p:anim>
                                    <p:anim calcmode="lin" valueType="num">
                                      <p:cBhvr>
                                        <p:cTn id="60" dur="500" fill="hold"/>
                                        <p:tgtEl>
                                          <p:spTgt spid="128010"/>
                                        </p:tgtEl>
                                        <p:attrNameLst>
                                          <p:attrName>ppt_h</p:attrName>
                                        </p:attrNameLst>
                                      </p:cBhvr>
                                      <p:tavLst>
                                        <p:tav tm="0">
                                          <p:val>
                                            <p:strVal val="#ppt_h"/>
                                          </p:val>
                                        </p:tav>
                                        <p:tav tm="100000">
                                          <p:val>
                                            <p:strVal val="#ppt_h"/>
                                          </p:val>
                                        </p:tav>
                                      </p:tavLst>
                                    </p:anim>
                                  </p:childTnLst>
                                </p:cTn>
                              </p:par>
                            </p:childTnLst>
                          </p:cTn>
                        </p:par>
                      </p:childTnLst>
                    </p:cTn>
                  </p:par>
                  <p:par>
                    <p:cTn id="61" fill="hold">
                      <p:stCondLst>
                        <p:cond delay="indefinite"/>
                      </p:stCondLst>
                      <p:childTnLst>
                        <p:par>
                          <p:cTn id="62" fill="hold">
                            <p:stCondLst>
                              <p:cond delay="0"/>
                            </p:stCondLst>
                            <p:childTnLst>
                              <p:par>
                                <p:cTn id="63" presetID="17" presetClass="entr" presetSubtype="8" fill="hold" nodeType="clickEffect">
                                  <p:stCondLst>
                                    <p:cond delay="0"/>
                                  </p:stCondLst>
                                  <p:childTnLst>
                                    <p:set>
                                      <p:cBhvr>
                                        <p:cTn id="64" dur="1" fill="hold">
                                          <p:stCondLst>
                                            <p:cond delay="0"/>
                                          </p:stCondLst>
                                        </p:cTn>
                                        <p:tgtEl>
                                          <p:spTgt spid="128013"/>
                                        </p:tgtEl>
                                        <p:attrNameLst>
                                          <p:attrName>style.visibility</p:attrName>
                                        </p:attrNameLst>
                                      </p:cBhvr>
                                      <p:to>
                                        <p:strVal val="visible"/>
                                      </p:to>
                                    </p:set>
                                    <p:anim calcmode="lin" valueType="num">
                                      <p:cBhvr>
                                        <p:cTn id="65" dur="500" fill="hold"/>
                                        <p:tgtEl>
                                          <p:spTgt spid="128013"/>
                                        </p:tgtEl>
                                        <p:attrNameLst>
                                          <p:attrName>ppt_x</p:attrName>
                                        </p:attrNameLst>
                                      </p:cBhvr>
                                      <p:tavLst>
                                        <p:tav tm="0">
                                          <p:val>
                                            <p:strVal val="#ppt_x-#ppt_w/2"/>
                                          </p:val>
                                        </p:tav>
                                        <p:tav tm="100000">
                                          <p:val>
                                            <p:strVal val="#ppt_x"/>
                                          </p:val>
                                        </p:tav>
                                      </p:tavLst>
                                    </p:anim>
                                    <p:anim calcmode="lin" valueType="num">
                                      <p:cBhvr>
                                        <p:cTn id="66" dur="500" fill="hold"/>
                                        <p:tgtEl>
                                          <p:spTgt spid="128013"/>
                                        </p:tgtEl>
                                        <p:attrNameLst>
                                          <p:attrName>ppt_y</p:attrName>
                                        </p:attrNameLst>
                                      </p:cBhvr>
                                      <p:tavLst>
                                        <p:tav tm="0">
                                          <p:val>
                                            <p:strVal val="#ppt_y"/>
                                          </p:val>
                                        </p:tav>
                                        <p:tav tm="100000">
                                          <p:val>
                                            <p:strVal val="#ppt_y"/>
                                          </p:val>
                                        </p:tav>
                                      </p:tavLst>
                                    </p:anim>
                                    <p:anim calcmode="lin" valueType="num">
                                      <p:cBhvr>
                                        <p:cTn id="67" dur="500" fill="hold"/>
                                        <p:tgtEl>
                                          <p:spTgt spid="128013"/>
                                        </p:tgtEl>
                                        <p:attrNameLst>
                                          <p:attrName>ppt_w</p:attrName>
                                        </p:attrNameLst>
                                      </p:cBhvr>
                                      <p:tavLst>
                                        <p:tav tm="0">
                                          <p:val>
                                            <p:fltVal val="0.000000"/>
                                          </p:val>
                                        </p:tav>
                                        <p:tav tm="100000">
                                          <p:val>
                                            <p:strVal val="#ppt_w"/>
                                          </p:val>
                                        </p:tav>
                                      </p:tavLst>
                                    </p:anim>
                                    <p:anim calcmode="lin" valueType="num">
                                      <p:cBhvr>
                                        <p:cTn id="68" dur="500" fill="hold"/>
                                        <p:tgtEl>
                                          <p:spTgt spid="128013"/>
                                        </p:tgtEl>
                                        <p:attrNameLst>
                                          <p:attrName>ppt_h</p:attrName>
                                        </p:attrNameLst>
                                      </p:cBhvr>
                                      <p:tavLst>
                                        <p:tav tm="0">
                                          <p:val>
                                            <p:strVal val="#ppt_h"/>
                                          </p:val>
                                        </p:tav>
                                        <p:tav tm="100000">
                                          <p:val>
                                            <p:strVal val="#ppt_h"/>
                                          </p:val>
                                        </p:tav>
                                      </p:tavLst>
                                    </p:anim>
                                  </p:childTnLst>
                                </p:cTn>
                              </p:par>
                              <p:par>
                                <p:cTn id="69" presetID="17" presetClass="entr" presetSubtype="8" fill="hold" grpId="0" nodeType="withEffect">
                                  <p:stCondLst>
                                    <p:cond delay="0"/>
                                  </p:stCondLst>
                                  <p:childTnLst>
                                    <p:set>
                                      <p:cBhvr>
                                        <p:cTn id="70" dur="1" fill="hold">
                                          <p:stCondLst>
                                            <p:cond delay="0"/>
                                          </p:stCondLst>
                                        </p:cTn>
                                        <p:tgtEl>
                                          <p:spTgt spid="128014"/>
                                        </p:tgtEl>
                                        <p:attrNameLst>
                                          <p:attrName>style.visibility</p:attrName>
                                        </p:attrNameLst>
                                      </p:cBhvr>
                                      <p:to>
                                        <p:strVal val="visible"/>
                                      </p:to>
                                    </p:set>
                                    <p:anim calcmode="lin" valueType="num">
                                      <p:cBhvr>
                                        <p:cTn id="71" dur="500" fill="hold"/>
                                        <p:tgtEl>
                                          <p:spTgt spid="128014"/>
                                        </p:tgtEl>
                                        <p:attrNameLst>
                                          <p:attrName>ppt_x</p:attrName>
                                        </p:attrNameLst>
                                      </p:cBhvr>
                                      <p:tavLst>
                                        <p:tav tm="0">
                                          <p:val>
                                            <p:strVal val="#ppt_x-#ppt_w/2"/>
                                          </p:val>
                                        </p:tav>
                                        <p:tav tm="100000">
                                          <p:val>
                                            <p:strVal val="#ppt_x"/>
                                          </p:val>
                                        </p:tav>
                                      </p:tavLst>
                                    </p:anim>
                                    <p:anim calcmode="lin" valueType="num">
                                      <p:cBhvr>
                                        <p:cTn id="72" dur="500" fill="hold"/>
                                        <p:tgtEl>
                                          <p:spTgt spid="128014"/>
                                        </p:tgtEl>
                                        <p:attrNameLst>
                                          <p:attrName>ppt_y</p:attrName>
                                        </p:attrNameLst>
                                      </p:cBhvr>
                                      <p:tavLst>
                                        <p:tav tm="0">
                                          <p:val>
                                            <p:strVal val="#ppt_y"/>
                                          </p:val>
                                        </p:tav>
                                        <p:tav tm="100000">
                                          <p:val>
                                            <p:strVal val="#ppt_y"/>
                                          </p:val>
                                        </p:tav>
                                      </p:tavLst>
                                    </p:anim>
                                    <p:anim calcmode="lin" valueType="num">
                                      <p:cBhvr>
                                        <p:cTn id="73" dur="500" fill="hold"/>
                                        <p:tgtEl>
                                          <p:spTgt spid="128014"/>
                                        </p:tgtEl>
                                        <p:attrNameLst>
                                          <p:attrName>ppt_w</p:attrName>
                                        </p:attrNameLst>
                                      </p:cBhvr>
                                      <p:tavLst>
                                        <p:tav tm="0">
                                          <p:val>
                                            <p:fltVal val="0.000000"/>
                                          </p:val>
                                        </p:tav>
                                        <p:tav tm="100000">
                                          <p:val>
                                            <p:strVal val="#ppt_w"/>
                                          </p:val>
                                        </p:tav>
                                      </p:tavLst>
                                    </p:anim>
                                    <p:anim calcmode="lin" valueType="num">
                                      <p:cBhvr>
                                        <p:cTn id="74" dur="500" fill="hold"/>
                                        <p:tgtEl>
                                          <p:spTgt spid="128014"/>
                                        </p:tgtEl>
                                        <p:attrNameLst>
                                          <p:attrName>ppt_h</p:attrName>
                                        </p:attrNameLst>
                                      </p:cBhvr>
                                      <p:tavLst>
                                        <p:tav tm="0">
                                          <p:val>
                                            <p:strVal val="#ppt_h"/>
                                          </p:val>
                                        </p:tav>
                                        <p:tav tm="100000">
                                          <p:val>
                                            <p:strVal val="#ppt_h"/>
                                          </p:val>
                                        </p:tav>
                                      </p:tavLst>
                                    </p:anim>
                                  </p:childTnLst>
                                </p:cTn>
                              </p:par>
                              <p:par>
                                <p:cTn id="75" presetID="17" presetClass="entr" presetSubtype="8" fill="hold" nodeType="withEffect">
                                  <p:stCondLst>
                                    <p:cond delay="0"/>
                                  </p:stCondLst>
                                  <p:childTnLst>
                                    <p:set>
                                      <p:cBhvr>
                                        <p:cTn id="76" dur="1" fill="hold">
                                          <p:stCondLst>
                                            <p:cond delay="0"/>
                                          </p:stCondLst>
                                        </p:cTn>
                                        <p:tgtEl>
                                          <p:spTgt spid="128012"/>
                                        </p:tgtEl>
                                        <p:attrNameLst>
                                          <p:attrName>style.visibility</p:attrName>
                                        </p:attrNameLst>
                                      </p:cBhvr>
                                      <p:to>
                                        <p:strVal val="visible"/>
                                      </p:to>
                                    </p:set>
                                    <p:anim calcmode="lin" valueType="num">
                                      <p:cBhvr>
                                        <p:cTn id="77" dur="500" fill="hold"/>
                                        <p:tgtEl>
                                          <p:spTgt spid="128012"/>
                                        </p:tgtEl>
                                        <p:attrNameLst>
                                          <p:attrName>ppt_x</p:attrName>
                                        </p:attrNameLst>
                                      </p:cBhvr>
                                      <p:tavLst>
                                        <p:tav tm="0">
                                          <p:val>
                                            <p:strVal val="#ppt_x-#ppt_w/2"/>
                                          </p:val>
                                        </p:tav>
                                        <p:tav tm="100000">
                                          <p:val>
                                            <p:strVal val="#ppt_x"/>
                                          </p:val>
                                        </p:tav>
                                      </p:tavLst>
                                    </p:anim>
                                    <p:anim calcmode="lin" valueType="num">
                                      <p:cBhvr>
                                        <p:cTn id="78" dur="500" fill="hold"/>
                                        <p:tgtEl>
                                          <p:spTgt spid="128012"/>
                                        </p:tgtEl>
                                        <p:attrNameLst>
                                          <p:attrName>ppt_y</p:attrName>
                                        </p:attrNameLst>
                                      </p:cBhvr>
                                      <p:tavLst>
                                        <p:tav tm="0">
                                          <p:val>
                                            <p:strVal val="#ppt_y"/>
                                          </p:val>
                                        </p:tav>
                                        <p:tav tm="100000">
                                          <p:val>
                                            <p:strVal val="#ppt_y"/>
                                          </p:val>
                                        </p:tav>
                                      </p:tavLst>
                                    </p:anim>
                                    <p:anim calcmode="lin" valueType="num">
                                      <p:cBhvr>
                                        <p:cTn id="79" dur="500" fill="hold"/>
                                        <p:tgtEl>
                                          <p:spTgt spid="128012"/>
                                        </p:tgtEl>
                                        <p:attrNameLst>
                                          <p:attrName>ppt_w</p:attrName>
                                        </p:attrNameLst>
                                      </p:cBhvr>
                                      <p:tavLst>
                                        <p:tav tm="0">
                                          <p:val>
                                            <p:fltVal val="0.000000"/>
                                          </p:val>
                                        </p:tav>
                                        <p:tav tm="100000">
                                          <p:val>
                                            <p:strVal val="#ppt_w"/>
                                          </p:val>
                                        </p:tav>
                                      </p:tavLst>
                                    </p:anim>
                                    <p:anim calcmode="lin" valueType="num">
                                      <p:cBhvr>
                                        <p:cTn id="80" dur="500" fill="hold"/>
                                        <p:tgtEl>
                                          <p:spTgt spid="128012"/>
                                        </p:tgtEl>
                                        <p:attrNameLst>
                                          <p:attrName>ppt_h</p:attrName>
                                        </p:attrNameLst>
                                      </p:cBhvr>
                                      <p:tavLst>
                                        <p:tav tm="0">
                                          <p:val>
                                            <p:strVal val="#ppt_h"/>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17" presetClass="entr" presetSubtype="10" fill="hold" nodeType="clickEffect">
                                  <p:stCondLst>
                                    <p:cond delay="0"/>
                                  </p:stCondLst>
                                  <p:childTnLst>
                                    <p:set>
                                      <p:cBhvr>
                                        <p:cTn id="84" dur="1" fill="hold">
                                          <p:stCondLst>
                                            <p:cond delay="0"/>
                                          </p:stCondLst>
                                        </p:cTn>
                                        <p:tgtEl>
                                          <p:spTgt spid="128017"/>
                                        </p:tgtEl>
                                        <p:attrNameLst>
                                          <p:attrName>style.visibility</p:attrName>
                                        </p:attrNameLst>
                                      </p:cBhvr>
                                      <p:to>
                                        <p:strVal val="visible"/>
                                      </p:to>
                                    </p:set>
                                    <p:anim calcmode="lin" valueType="num">
                                      <p:cBhvr>
                                        <p:cTn id="85" dur="500" fill="hold"/>
                                        <p:tgtEl>
                                          <p:spTgt spid="128017"/>
                                        </p:tgtEl>
                                        <p:attrNameLst>
                                          <p:attrName>ppt_w</p:attrName>
                                        </p:attrNameLst>
                                      </p:cBhvr>
                                      <p:tavLst>
                                        <p:tav tm="0">
                                          <p:val>
                                            <p:fltVal val="0.000000"/>
                                          </p:val>
                                        </p:tav>
                                        <p:tav tm="100000">
                                          <p:val>
                                            <p:strVal val="#ppt_w"/>
                                          </p:val>
                                        </p:tav>
                                      </p:tavLst>
                                    </p:anim>
                                    <p:anim calcmode="lin" valueType="num">
                                      <p:cBhvr>
                                        <p:cTn id="86" dur="500" fill="hold"/>
                                        <p:tgtEl>
                                          <p:spTgt spid="128017"/>
                                        </p:tgtEl>
                                        <p:attrNameLst>
                                          <p:attrName>ppt_h</p:attrName>
                                        </p:attrNameLst>
                                      </p:cBhvr>
                                      <p:tavLst>
                                        <p:tav tm="0">
                                          <p:val>
                                            <p:strVal val="#ppt_h"/>
                                          </p:val>
                                        </p:tav>
                                        <p:tav tm="100000">
                                          <p:val>
                                            <p:strVal val="#ppt_h"/>
                                          </p:val>
                                        </p:tav>
                                      </p:tavLst>
                                    </p:anim>
                                  </p:childTnLst>
                                </p:cTn>
                              </p:par>
                              <p:par>
                                <p:cTn id="87" presetID="17" presetClass="entr" presetSubtype="10" fill="hold" grpId="0" nodeType="withEffect">
                                  <p:stCondLst>
                                    <p:cond delay="0"/>
                                  </p:stCondLst>
                                  <p:childTnLst>
                                    <p:set>
                                      <p:cBhvr>
                                        <p:cTn id="88" dur="1" fill="hold">
                                          <p:stCondLst>
                                            <p:cond delay="0"/>
                                          </p:stCondLst>
                                        </p:cTn>
                                        <p:tgtEl>
                                          <p:spTgt spid="128015"/>
                                        </p:tgtEl>
                                        <p:attrNameLst>
                                          <p:attrName>style.visibility</p:attrName>
                                        </p:attrNameLst>
                                      </p:cBhvr>
                                      <p:to>
                                        <p:strVal val="visible"/>
                                      </p:to>
                                    </p:set>
                                    <p:anim calcmode="lin" valueType="num">
                                      <p:cBhvr>
                                        <p:cTn id="89" dur="500" fill="hold"/>
                                        <p:tgtEl>
                                          <p:spTgt spid="128015"/>
                                        </p:tgtEl>
                                        <p:attrNameLst>
                                          <p:attrName>ppt_w</p:attrName>
                                        </p:attrNameLst>
                                      </p:cBhvr>
                                      <p:tavLst>
                                        <p:tav tm="0">
                                          <p:val>
                                            <p:fltVal val="0.000000"/>
                                          </p:val>
                                        </p:tav>
                                        <p:tav tm="100000">
                                          <p:val>
                                            <p:strVal val="#ppt_w"/>
                                          </p:val>
                                        </p:tav>
                                      </p:tavLst>
                                    </p:anim>
                                    <p:anim calcmode="lin" valueType="num">
                                      <p:cBhvr>
                                        <p:cTn id="90" dur="500" fill="hold"/>
                                        <p:tgtEl>
                                          <p:spTgt spid="1280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4" grpId="0"/>
      <p:bldP spid="128005" grpId="0" bldLvl="0" animBg="1"/>
      <p:bldP spid="128006" grpId="0"/>
      <p:bldP spid="128007" grpId="0"/>
      <p:bldP spid="128009" grpId="0"/>
      <p:bldP spid="128011" grpId="0"/>
      <p:bldP spid="128014" grpId="0"/>
      <p:bldP spid="128015" grpId="0"/>
      <p:bldP spid="1280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Rectangle 4"/>
          <p:cNvSpPr/>
          <p:nvPr/>
        </p:nvSpPr>
        <p:spPr>
          <a:xfrm>
            <a:off x="2278839" y="261118"/>
            <a:ext cx="2881437" cy="706755"/>
          </a:xfrm>
          <a:prstGeom prst="rect">
            <a:avLst/>
          </a:prstGeom>
          <a:solidFill>
            <a:srgbClr val="FFC000"/>
          </a:solid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4010" b="1" dirty="0">
                <a:latin typeface="黑体" panose="02010609060101010101" pitchFamily="49" charset="-122"/>
                <a:ea typeface="黑体" panose="02010609060101010101" pitchFamily="49" charset="-122"/>
                <a:sym typeface="Helvetica" pitchFamily="34" charset="0"/>
              </a:rPr>
              <a:t>三步走战略 </a:t>
            </a:r>
            <a:endParaRPr lang="zh-CN" altLang="en-US" sz="4010" b="1" dirty="0">
              <a:latin typeface="黑体" panose="02010609060101010101" pitchFamily="49" charset="-122"/>
              <a:ea typeface="黑体" panose="02010609060101010101" pitchFamily="49" charset="-122"/>
              <a:sym typeface="Helvetica" pitchFamily="34" charset="0"/>
            </a:endParaRPr>
          </a:p>
        </p:txBody>
      </p:sp>
      <p:sp>
        <p:nvSpPr>
          <p:cNvPr id="34821" name="Text Box 5"/>
          <p:cNvSpPr txBox="1">
            <a:spLocks noChangeArrowheads="1"/>
          </p:cNvSpPr>
          <p:nvPr/>
        </p:nvSpPr>
        <p:spPr bwMode="auto">
          <a:xfrm>
            <a:off x="749004" y="1398415"/>
            <a:ext cx="10649435" cy="1077595"/>
          </a:xfrm>
          <a:prstGeom prst="rect">
            <a:avLst/>
          </a:prstGeom>
          <a:noFill/>
          <a:ln w="9525">
            <a:noFill/>
            <a:miter lim="800000"/>
          </a:ln>
          <a:effectLst/>
        </p:spPr>
        <p:txBody>
          <a:bodyPr wrap="square" lIns="91430" tIns="45715" rIns="91430" bIns="45715">
            <a:spAutoFit/>
          </a:bodyPr>
          <a:lstStyle/>
          <a:p>
            <a:pPr marR="0" defTabSz="914400" eaLnBrk="1" fontAlgn="auto" hangingPunct="1">
              <a:spcBef>
                <a:spcPct val="50000"/>
              </a:spcBef>
              <a:spcAft>
                <a:spcPts val="0"/>
              </a:spcAft>
              <a:buClrTx/>
              <a:buSzTx/>
              <a:buFontTx/>
              <a:defRPr/>
            </a:pP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第一步：实现国民生产总值比</a:t>
            </a:r>
            <a:r>
              <a:rPr kumimoji="0" lang="en-US" altLang="zh-CN"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1980</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年翻一番，解决人民的</a:t>
            </a:r>
            <a:r>
              <a:rPr kumimoji="0" lang="zh-CN" altLang="en-US" sz="3210" b="1" u="sng" kern="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Helvetica"/>
              </a:rPr>
              <a:t>温饱</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问题。</a:t>
            </a:r>
            <a:endPar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endParaRPr>
          </a:p>
        </p:txBody>
      </p:sp>
      <p:sp>
        <p:nvSpPr>
          <p:cNvPr id="34822" name="Text Box 6"/>
          <p:cNvSpPr txBox="1">
            <a:spLocks noChangeArrowheads="1"/>
          </p:cNvSpPr>
          <p:nvPr/>
        </p:nvSpPr>
        <p:spPr bwMode="auto">
          <a:xfrm>
            <a:off x="814780" y="2675753"/>
            <a:ext cx="10583658" cy="1077595"/>
          </a:xfrm>
          <a:prstGeom prst="rect">
            <a:avLst/>
          </a:prstGeom>
          <a:noFill/>
          <a:ln w="9525">
            <a:noFill/>
            <a:miter lim="800000"/>
          </a:ln>
          <a:effectLst/>
        </p:spPr>
        <p:txBody>
          <a:bodyPr wrap="square" lIns="91430" tIns="45715" rIns="91430" bIns="45715">
            <a:spAutoFit/>
          </a:bodyPr>
          <a:lstStyle/>
          <a:p>
            <a:pPr marR="0" defTabSz="914400" eaLnBrk="1" fontAlgn="auto" hangingPunct="1">
              <a:spcBef>
                <a:spcPct val="50000"/>
              </a:spcBef>
              <a:spcAft>
                <a:spcPts val="0"/>
              </a:spcAft>
              <a:buClrTx/>
              <a:buSzTx/>
              <a:buFontTx/>
              <a:defRPr/>
            </a:pP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第二步：到本世纪（</a:t>
            </a:r>
            <a:r>
              <a:rPr kumimoji="0" lang="en-US" altLang="zh-CN"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20</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世纪）末，使国民生产总值再增长一倍，人民生活达到</a:t>
            </a:r>
            <a:r>
              <a:rPr kumimoji="0" lang="zh-CN" altLang="en-US" sz="3210" b="1" u="sng" kern="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Helvetica"/>
              </a:rPr>
              <a:t>小康</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水平。</a:t>
            </a:r>
            <a:endPar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endParaRPr>
          </a:p>
        </p:txBody>
      </p:sp>
      <p:sp>
        <p:nvSpPr>
          <p:cNvPr id="34823" name="Text Box 7"/>
          <p:cNvSpPr txBox="1">
            <a:spLocks noChangeArrowheads="1"/>
          </p:cNvSpPr>
          <p:nvPr/>
        </p:nvSpPr>
        <p:spPr bwMode="auto">
          <a:xfrm>
            <a:off x="749004" y="3950969"/>
            <a:ext cx="10751282" cy="1570990"/>
          </a:xfrm>
          <a:prstGeom prst="rect">
            <a:avLst/>
          </a:prstGeom>
          <a:noFill/>
          <a:ln w="9525">
            <a:noFill/>
            <a:miter lim="800000"/>
          </a:ln>
          <a:effectLst/>
        </p:spPr>
        <p:txBody>
          <a:bodyPr wrap="square" lIns="91430" tIns="45715" rIns="91430" bIns="45715">
            <a:spAutoFit/>
          </a:bodyPr>
          <a:lstStyle/>
          <a:p>
            <a:pPr marR="0" defTabSz="914400" eaLnBrk="1" fontAlgn="auto" hangingPunct="1">
              <a:spcBef>
                <a:spcPct val="50000"/>
              </a:spcBef>
              <a:spcAft>
                <a:spcPts val="0"/>
              </a:spcAft>
              <a:buClrTx/>
              <a:buSzTx/>
              <a:buFontTx/>
              <a:defRPr/>
            </a:pP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第三步：到下世纪（</a:t>
            </a:r>
            <a:r>
              <a:rPr kumimoji="0" lang="en-US" altLang="zh-CN"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21</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世纪）中叶，实现人均国民生产总值达到</a:t>
            </a:r>
            <a:r>
              <a:rPr kumimoji="0" lang="zh-CN" altLang="en-US" sz="3210" b="1" u="sng" kern="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Helvetica"/>
              </a:rPr>
              <a:t>中等发达国家水平</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，人民生活比较富裕，</a:t>
            </a:r>
            <a:r>
              <a:rPr kumimoji="0" lang="zh-CN" altLang="en-US" sz="3210" b="1" u="sng" kern="0" cap="none" spc="0" normalizeH="0" baseline="0" noProof="0" dirty="0">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Helvetica"/>
              </a:rPr>
              <a:t>基本实现现代化</a:t>
            </a:r>
            <a:r>
              <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rPr>
              <a:t>。</a:t>
            </a:r>
            <a:endParaRPr kumimoji="0" lang="zh-CN" altLang="en-US" sz="3210" b="1" kern="0" cap="none" spc="0" normalizeH="0" baseline="0" noProof="0" dirty="0">
              <a:solidFill>
                <a:sysClr val="windowText" lastClr="000000"/>
              </a:solidFill>
              <a:latin typeface="黑体" panose="02010609060101010101" pitchFamily="49" charset="-122"/>
              <a:ea typeface="黑体" panose="02010609060101010101" pitchFamily="49" charset="-122"/>
              <a:cs typeface="+mn-cs"/>
              <a:sym typeface="Helvetic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blinds(horizontal)">
                                      <p:cBhvr>
                                        <p:cTn id="7" dur="500"/>
                                        <p:tgtEl>
                                          <p:spTgt spid="3482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4822"/>
                                        </p:tgtEl>
                                        <p:attrNameLst>
                                          <p:attrName>style.visibility</p:attrName>
                                        </p:attrNameLst>
                                      </p:cBhvr>
                                      <p:to>
                                        <p:strVal val="visible"/>
                                      </p:to>
                                    </p:set>
                                    <p:animEffect transition="in" filter="blinds(horizontal)">
                                      <p:cBhvr>
                                        <p:cTn id="12" dur="500"/>
                                        <p:tgtEl>
                                          <p:spTgt spid="3482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823"/>
                                        </p:tgtEl>
                                        <p:attrNameLst>
                                          <p:attrName>style.visibility</p:attrName>
                                        </p:attrNameLst>
                                      </p:cBhvr>
                                      <p:to>
                                        <p:strVal val="visible"/>
                                      </p:to>
                                    </p:set>
                                    <p:animEffect transition="in" filter="blinds(horizontal)">
                                      <p:cBhvr>
                                        <p:cTn id="17" dur="500"/>
                                        <p:tgtEl>
                                          <p:spTgt spid="348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bldLvl="0" animBg="1"/>
      <p:bldP spid="34822" grpId="0" bldLvl="0" animBg="1"/>
      <p:bldP spid="3482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76" name="Picture 3"/>
          <p:cNvPicPr>
            <a:picLocks noChangeAspect="1"/>
          </p:cNvPicPr>
          <p:nvPr/>
        </p:nvPicPr>
        <p:blipFill>
          <a:blip r:embed="rId1"/>
          <a:stretch>
            <a:fillRect/>
          </a:stretch>
        </p:blipFill>
        <p:spPr>
          <a:xfrm>
            <a:off x="574040" y="3247390"/>
            <a:ext cx="5396865" cy="2913380"/>
          </a:xfrm>
          <a:prstGeom prst="rect">
            <a:avLst/>
          </a:prstGeom>
          <a:noFill/>
          <a:ln w="9525">
            <a:noFill/>
          </a:ln>
        </p:spPr>
      </p:pic>
      <p:sp>
        <p:nvSpPr>
          <p:cNvPr id="7177" name="TextBox 13"/>
          <p:cNvSpPr txBox="1"/>
          <p:nvPr/>
        </p:nvSpPr>
        <p:spPr>
          <a:xfrm>
            <a:off x="6781800" y="4572000"/>
            <a:ext cx="1201420" cy="706755"/>
          </a:xfrm>
          <a:prstGeom prst="rect">
            <a:avLst/>
          </a:prstGeom>
          <a:noFill/>
          <a:ln w="9525">
            <a:noFill/>
          </a:ln>
        </p:spPr>
        <p:txBody>
          <a:bodyPr wrap="none">
            <a:spAutoFit/>
          </a:bodyPr>
          <a:p>
            <a:r>
              <a:rPr lang="zh-CN" altLang="en-US" sz="2000" b="1" dirty="0">
                <a:latin typeface="宋体" panose="02010600030101010101" pitchFamily="2" charset="-122"/>
              </a:rPr>
              <a:t>东欧剧变</a:t>
            </a:r>
            <a:endParaRPr lang="en-US" altLang="zh-CN" sz="2000" b="1" dirty="0">
              <a:latin typeface="宋体" panose="02010600030101010101" pitchFamily="2" charset="-122"/>
            </a:endParaRPr>
          </a:p>
          <a:p>
            <a:r>
              <a:rPr lang="zh-CN" altLang="en-US" sz="2000" b="1" dirty="0">
                <a:latin typeface="宋体" panose="02010600030101010101" pitchFamily="2" charset="-122"/>
              </a:rPr>
              <a:t>苏联解体</a:t>
            </a:r>
            <a:endParaRPr lang="zh-CN" altLang="en-US" sz="2000" b="1" dirty="0">
              <a:latin typeface="宋体" panose="02010600030101010101" pitchFamily="2" charset="-122"/>
            </a:endParaRPr>
          </a:p>
        </p:txBody>
      </p:sp>
      <p:pic>
        <p:nvPicPr>
          <p:cNvPr id="7178" name="Picture 2"/>
          <p:cNvPicPr>
            <a:picLocks noChangeAspect="1"/>
          </p:cNvPicPr>
          <p:nvPr/>
        </p:nvPicPr>
        <p:blipFill>
          <a:blip r:embed="rId2"/>
          <a:stretch>
            <a:fillRect/>
          </a:stretch>
        </p:blipFill>
        <p:spPr>
          <a:xfrm>
            <a:off x="6711950" y="337185"/>
            <a:ext cx="4885690" cy="401637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78"/>
                                        </p:tgtEl>
                                        <p:attrNameLst>
                                          <p:attrName>style.visibility</p:attrName>
                                        </p:attrNameLst>
                                      </p:cBhvr>
                                      <p:to>
                                        <p:strVal val="visible"/>
                                      </p:to>
                                    </p:set>
                                    <p:animEffect transition="in" filter="blinds(horizontal)">
                                      <p:cBhvr>
                                        <p:cTn id="7" dur="500"/>
                                        <p:tgtEl>
                                          <p:spTgt spid="7178"/>
                                        </p:tgtEl>
                                      </p:cBhvr>
                                    </p:animEffect>
                                  </p:childTnLst>
                                </p:cTn>
                              </p:par>
                              <p:par>
                                <p:cTn id="8" presetID="3" presetClass="entr" presetSubtype="10" fill="hold" nodeType="withEffect">
                                  <p:stCondLst>
                                    <p:cond delay="0"/>
                                  </p:stCondLst>
                                  <p:childTnLst>
                                    <p:set>
                                      <p:cBhvr>
                                        <p:cTn id="9" dur="1" fill="hold">
                                          <p:stCondLst>
                                            <p:cond delay="0"/>
                                          </p:stCondLst>
                                        </p:cTn>
                                        <p:tgtEl>
                                          <p:spTgt spid="7176"/>
                                        </p:tgtEl>
                                        <p:attrNameLst>
                                          <p:attrName>style.visibility</p:attrName>
                                        </p:attrNameLst>
                                      </p:cBhvr>
                                      <p:to>
                                        <p:strVal val="visible"/>
                                      </p:to>
                                    </p:set>
                                    <p:animEffect transition="in" filter="blinds(horizontal)">
                                      <p:cBhvr>
                                        <p:cTn id="10" dur="500"/>
                                        <p:tgtEl>
                                          <p:spTgt spid="717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177"/>
                                        </p:tgtEl>
                                        <p:attrNameLst>
                                          <p:attrName>style.visibility</p:attrName>
                                        </p:attrNameLst>
                                      </p:cBhvr>
                                      <p:to>
                                        <p:strVal val="visible"/>
                                      </p:to>
                                    </p:set>
                                    <p:animEffect transition="in" filter="blinds(horizontal)">
                                      <p:cBhvr>
                                        <p:cTn id="13" dur="5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Text Box 5"/>
          <p:cNvSpPr txBox="1"/>
          <p:nvPr/>
        </p:nvSpPr>
        <p:spPr>
          <a:xfrm>
            <a:off x="939969" y="1067411"/>
            <a:ext cx="2684107"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zh-CN" altLang="en-US" sz="3210" b="1" dirty="0">
                <a:solidFill>
                  <a:srgbClr val="FF0066"/>
                </a:solidFill>
                <a:latin typeface="楷体_GB2312"/>
                <a:ea typeface="宋体" panose="02010600030101010101" pitchFamily="2" charset="-122"/>
                <a:sym typeface="Helvetica" pitchFamily="34" charset="0"/>
              </a:rPr>
              <a:t>（</a:t>
            </a:r>
            <a:r>
              <a:rPr lang="en-US" altLang="zh-CN" sz="3210" b="1" dirty="0">
                <a:solidFill>
                  <a:srgbClr val="FF0066"/>
                </a:solidFill>
                <a:latin typeface="楷体_GB2312"/>
                <a:ea typeface="宋体" panose="02010600030101010101" pitchFamily="2" charset="-122"/>
                <a:sym typeface="Helvetica" pitchFamily="34" charset="0"/>
              </a:rPr>
              <a:t>1</a:t>
            </a:r>
            <a:r>
              <a:rPr lang="zh-CN" altLang="en-US" sz="3210" b="1" dirty="0">
                <a:solidFill>
                  <a:srgbClr val="FF0066"/>
                </a:solidFill>
                <a:latin typeface="楷体_GB2312"/>
                <a:ea typeface="宋体" panose="02010600030101010101" pitchFamily="2" charset="-122"/>
                <a:sym typeface="Helvetica" pitchFamily="34" charset="0"/>
              </a:rPr>
              <a:t>）</a:t>
            </a:r>
            <a:r>
              <a:rPr lang="en-US" altLang="zh-CN" sz="3210" b="1" dirty="0">
                <a:solidFill>
                  <a:srgbClr val="FF0066"/>
                </a:solidFill>
                <a:latin typeface="楷体_GB2312"/>
                <a:ea typeface="宋体" panose="02010600030101010101" pitchFamily="2" charset="-122"/>
                <a:sym typeface="Helvetica" pitchFamily="34" charset="0"/>
              </a:rPr>
              <a:t>.</a:t>
            </a:r>
            <a:r>
              <a:rPr lang="zh-CN" altLang="en-US" sz="3210" b="1" dirty="0">
                <a:solidFill>
                  <a:srgbClr val="FF0066"/>
                </a:solidFill>
                <a:latin typeface="楷体_GB2312"/>
                <a:ea typeface="宋体" panose="02010600030101010101" pitchFamily="2" charset="-122"/>
                <a:sym typeface="Helvetica" pitchFamily="34" charset="0"/>
              </a:rPr>
              <a:t>背景：</a:t>
            </a:r>
            <a:endParaRPr lang="zh-CN" altLang="en-US" sz="3210" b="1" dirty="0">
              <a:solidFill>
                <a:srgbClr val="FF0066"/>
              </a:solidFill>
              <a:latin typeface="楷体_GB2312"/>
              <a:ea typeface="宋体" panose="02010600030101010101" pitchFamily="2" charset="-122"/>
              <a:sym typeface="Helvetica" pitchFamily="34" charset="0"/>
            </a:endParaRPr>
          </a:p>
        </p:txBody>
      </p:sp>
      <p:sp>
        <p:nvSpPr>
          <p:cNvPr id="19459" name="Rectangle 14"/>
          <p:cNvSpPr/>
          <p:nvPr/>
        </p:nvSpPr>
        <p:spPr>
          <a:xfrm>
            <a:off x="2561042" y="331137"/>
            <a:ext cx="8586470" cy="583565"/>
          </a:xfrm>
          <a:prstGeom prst="rect">
            <a:avLst/>
          </a:prstGeom>
          <a:solidFill>
            <a:srgbClr val="FFC000"/>
          </a:solid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000000"/>
                </a:solidFill>
                <a:latin typeface="宋体" panose="02010600030101010101" pitchFamily="2" charset="-122"/>
                <a:ea typeface="宋体" panose="02010600030101010101" pitchFamily="2" charset="-122"/>
                <a:sym typeface="Helvetica" pitchFamily="34" charset="0"/>
              </a:rPr>
              <a:t>2</a:t>
            </a: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、邓小平理论的深化（</a:t>
            </a:r>
            <a:r>
              <a:rPr lang="en-US" altLang="zh-CN" sz="3210" b="1" dirty="0">
                <a:solidFill>
                  <a:srgbClr val="000000"/>
                </a:solidFill>
                <a:latin typeface="宋体" panose="02010600030101010101" pitchFamily="2" charset="-122"/>
                <a:ea typeface="宋体" panose="02010600030101010101" pitchFamily="2" charset="-122"/>
                <a:sym typeface="Helvetica" pitchFamily="34" charset="0"/>
              </a:rPr>
              <a:t>1992—1997</a:t>
            </a: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年十五大）</a:t>
            </a:r>
            <a:endParaRPr lang="zh-CN" altLang="en-US" sz="3210" b="1" dirty="0">
              <a:solidFill>
                <a:srgbClr val="000000"/>
              </a:solidFill>
              <a:latin typeface="宋体" panose="02010600030101010101" pitchFamily="2" charset="-122"/>
              <a:ea typeface="宋体" panose="02010600030101010101" pitchFamily="2" charset="-122"/>
              <a:sym typeface="Helvetica" pitchFamily="34" charset="0"/>
            </a:endParaRPr>
          </a:p>
        </p:txBody>
      </p:sp>
      <p:sp>
        <p:nvSpPr>
          <p:cNvPr id="19460" name="Rectangle 13">
            <a:hlinkClick r:id="" action="ppaction://noaction"/>
          </p:cNvPr>
          <p:cNvSpPr/>
          <p:nvPr/>
        </p:nvSpPr>
        <p:spPr>
          <a:xfrm>
            <a:off x="937846" y="2472058"/>
            <a:ext cx="5374581"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a:t>
            </a:r>
            <a:r>
              <a:rPr lang="en-US" altLang="zh-CN" sz="3210" b="1" dirty="0">
                <a:solidFill>
                  <a:srgbClr val="000000"/>
                </a:solidFill>
                <a:latin typeface="宋体" panose="02010600030101010101" pitchFamily="2" charset="-122"/>
                <a:ea typeface="宋体" panose="02010600030101010101" pitchFamily="2" charset="-122"/>
                <a:sym typeface="Helvetica" pitchFamily="34" charset="0"/>
              </a:rPr>
              <a:t>2</a:t>
            </a: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a:t>
            </a:r>
            <a:r>
              <a:rPr lang="en-US" altLang="zh-CN" sz="3210" b="1" dirty="0">
                <a:solidFill>
                  <a:srgbClr val="000000"/>
                </a:solidFill>
                <a:latin typeface="宋体" panose="02010600030101010101" pitchFamily="2" charset="-122"/>
                <a:ea typeface="宋体" panose="02010600030101010101" pitchFamily="2" charset="-122"/>
                <a:sym typeface="Helvetica" pitchFamily="34" charset="0"/>
              </a:rPr>
              <a:t>.</a:t>
            </a:r>
            <a:r>
              <a:rPr lang="zh-CN" altLang="en-US" sz="3210" b="1" dirty="0">
                <a:solidFill>
                  <a:srgbClr val="000000"/>
                </a:solidFill>
                <a:latin typeface="宋体" panose="02010600030101010101" pitchFamily="2" charset="-122"/>
                <a:ea typeface="宋体" panose="02010600030101010101" pitchFamily="2" charset="-122"/>
                <a:sym typeface="Helvetica" pitchFamily="34" charset="0"/>
              </a:rPr>
              <a:t>概况：</a:t>
            </a:r>
            <a:endParaRPr lang="zh-CN" altLang="en-US" sz="3210" b="1" dirty="0">
              <a:solidFill>
                <a:srgbClr val="000000"/>
              </a:solidFill>
              <a:latin typeface="宋体" panose="02010600030101010101" pitchFamily="2" charset="-122"/>
              <a:ea typeface="宋体" panose="02010600030101010101" pitchFamily="2" charset="-122"/>
              <a:sym typeface="Helvetica" pitchFamily="34" charset="0"/>
            </a:endParaRPr>
          </a:p>
        </p:txBody>
      </p:sp>
      <p:sp>
        <p:nvSpPr>
          <p:cNvPr id="129032" name="Rectangle 8"/>
          <p:cNvSpPr/>
          <p:nvPr/>
        </p:nvSpPr>
        <p:spPr>
          <a:xfrm>
            <a:off x="3352482" y="1143796"/>
            <a:ext cx="7086892"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20000"/>
              </a:spcBef>
              <a:buSzTx/>
              <a:buNone/>
            </a:pPr>
            <a:r>
              <a:rPr lang="zh-CN" altLang="en-US" sz="3210" b="1" dirty="0">
                <a:solidFill>
                  <a:srgbClr val="000000"/>
                </a:solidFill>
                <a:ea typeface="隶书" panose="02010509060101010101" pitchFamily="49" charset="-122"/>
                <a:sym typeface="Helvetica" pitchFamily="34" charset="0"/>
              </a:rPr>
              <a:t>两极格局结束，多极化方向发展</a:t>
            </a:r>
            <a:endParaRPr lang="zh-CN" altLang="en-US" sz="3210" b="1" dirty="0">
              <a:solidFill>
                <a:srgbClr val="000000"/>
              </a:solidFill>
              <a:ea typeface="隶书" panose="02010509060101010101" pitchFamily="49" charset="-122"/>
              <a:sym typeface="Helvetica" pitchFamily="34" charset="0"/>
            </a:endParaRPr>
          </a:p>
        </p:txBody>
      </p:sp>
      <p:sp>
        <p:nvSpPr>
          <p:cNvPr id="129033" name="Rectangle 9"/>
          <p:cNvSpPr/>
          <p:nvPr/>
        </p:nvSpPr>
        <p:spPr>
          <a:xfrm>
            <a:off x="3352482" y="1829145"/>
            <a:ext cx="6934120"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20000"/>
              </a:spcBef>
              <a:buSzTx/>
              <a:buNone/>
            </a:pPr>
            <a:r>
              <a:rPr lang="zh-CN" altLang="en-US" sz="3210" b="1" dirty="0">
                <a:solidFill>
                  <a:srgbClr val="000000"/>
                </a:solidFill>
                <a:ea typeface="隶书" panose="02010509060101010101" pitchFamily="49" charset="-122"/>
                <a:sym typeface="Helvetica" pitchFamily="34" charset="0"/>
              </a:rPr>
              <a:t>市场经济的困惑阻碍改革的进程</a:t>
            </a:r>
            <a:endParaRPr lang="zh-CN" altLang="en-US" sz="3210" b="1" dirty="0">
              <a:solidFill>
                <a:srgbClr val="000000"/>
              </a:solidFill>
              <a:ea typeface="隶书" panose="02010509060101010101" pitchFamily="49" charset="-122"/>
              <a:sym typeface="Helvetica" pitchFamily="34" charset="0"/>
            </a:endParaRPr>
          </a:p>
        </p:txBody>
      </p:sp>
      <p:sp>
        <p:nvSpPr>
          <p:cNvPr id="129034" name="Rectangle 7">
            <a:hlinkClick r:id="" action="ppaction://noaction"/>
          </p:cNvPr>
          <p:cNvSpPr/>
          <p:nvPr/>
        </p:nvSpPr>
        <p:spPr>
          <a:xfrm>
            <a:off x="1523470" y="3276229"/>
            <a:ext cx="11065312"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20000"/>
              </a:spcBef>
              <a:buSzTx/>
              <a:buNone/>
            </a:pPr>
            <a:r>
              <a:rPr lang="en-US" altLang="zh-CN" sz="3210" b="1" dirty="0">
                <a:latin typeface="楷体_GB2312"/>
                <a:ea typeface="楷体_GB2312"/>
                <a:sym typeface="Helvetica" pitchFamily="34" charset="0"/>
              </a:rPr>
              <a:t>1</a:t>
            </a:r>
            <a:r>
              <a:rPr lang="zh-CN" altLang="en-US" sz="3210" b="1" dirty="0">
                <a:latin typeface="楷体_GB2312"/>
                <a:ea typeface="楷体_GB2312"/>
                <a:sym typeface="Helvetica" pitchFamily="34" charset="0"/>
              </a:rPr>
              <a:t>）</a:t>
            </a:r>
            <a:r>
              <a:rPr lang="en-US" altLang="zh-CN" sz="3210" b="1" dirty="0">
                <a:latin typeface="楷体_GB2312"/>
                <a:ea typeface="楷体_GB2312"/>
                <a:sym typeface="Helvetica" pitchFamily="34" charset="0"/>
              </a:rPr>
              <a:t>1992</a:t>
            </a:r>
            <a:r>
              <a:rPr lang="zh-CN" altLang="en-US" sz="3210" b="1" dirty="0">
                <a:latin typeface="楷体_GB2312"/>
                <a:ea typeface="楷体_GB2312"/>
                <a:sym typeface="Helvetica" pitchFamily="34" charset="0"/>
              </a:rPr>
              <a:t>年</a:t>
            </a:r>
            <a:r>
              <a:rPr lang="zh-CN" altLang="en-US" sz="3210" b="1" dirty="0">
                <a:solidFill>
                  <a:srgbClr val="FF3300"/>
                </a:solidFill>
                <a:latin typeface="楷体_GB2312"/>
                <a:ea typeface="楷体_GB2312"/>
                <a:sym typeface="Helvetica" pitchFamily="34" charset="0"/>
              </a:rPr>
              <a:t>南方谈话</a:t>
            </a:r>
            <a:r>
              <a:rPr lang="zh-CN" altLang="en-US" sz="3210" b="1" dirty="0">
                <a:latin typeface="楷体_GB2312"/>
                <a:ea typeface="楷体_GB2312"/>
                <a:sym typeface="Helvetica" pitchFamily="34" charset="0"/>
              </a:rPr>
              <a:t>，使</a:t>
            </a:r>
            <a:r>
              <a:rPr lang="zh-CN" altLang="en-US" sz="3210" b="1" dirty="0">
                <a:ea typeface="楷体_GB2312"/>
                <a:sym typeface="Helvetica" pitchFamily="34" charset="0"/>
              </a:rPr>
              <a:t>“</a:t>
            </a:r>
            <a:r>
              <a:rPr lang="zh-CN" altLang="en-US" sz="3210" b="1" dirty="0">
                <a:latin typeface="楷体_GB2312"/>
                <a:ea typeface="楷体_GB2312"/>
                <a:sym typeface="Helvetica" pitchFamily="34" charset="0"/>
              </a:rPr>
              <a:t>发展才是硬道理</a:t>
            </a:r>
            <a:r>
              <a:rPr lang="zh-CN" altLang="en-US" sz="3210" b="1" dirty="0">
                <a:ea typeface="楷体_GB2312"/>
                <a:sym typeface="Helvetica" pitchFamily="34" charset="0"/>
              </a:rPr>
              <a:t>”</a:t>
            </a:r>
            <a:r>
              <a:rPr lang="zh-CN" altLang="en-US" sz="3210" b="1" dirty="0">
                <a:latin typeface="楷体_GB2312"/>
                <a:ea typeface="楷体_GB2312"/>
                <a:sym typeface="Helvetica" pitchFamily="34" charset="0"/>
              </a:rPr>
              <a:t> 深入人心。</a:t>
            </a:r>
            <a:endParaRPr lang="zh-CN" altLang="en-US" sz="3210" b="1" dirty="0">
              <a:latin typeface="楷体_GB2312"/>
              <a:ea typeface="楷体_GB2312"/>
              <a:sym typeface="Helvetica" pitchFamily="34" charset="0"/>
            </a:endParaRPr>
          </a:p>
        </p:txBody>
      </p:sp>
      <p:sp>
        <p:nvSpPr>
          <p:cNvPr id="129035" name="Rectangle 8"/>
          <p:cNvSpPr/>
          <p:nvPr/>
        </p:nvSpPr>
        <p:spPr>
          <a:xfrm>
            <a:off x="1523470" y="4343507"/>
            <a:ext cx="11629717"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20000"/>
              </a:spcBef>
              <a:buSzTx/>
              <a:buNone/>
            </a:pPr>
            <a:r>
              <a:rPr lang="en-US" altLang="zh-CN" sz="3210" b="1" dirty="0">
                <a:latin typeface="楷体_GB2312"/>
                <a:ea typeface="楷体_GB2312"/>
                <a:sym typeface="Helvetica" pitchFamily="34" charset="0"/>
              </a:rPr>
              <a:t>2</a:t>
            </a:r>
            <a:r>
              <a:rPr lang="zh-CN" altLang="en-US" sz="3210" b="1" dirty="0">
                <a:latin typeface="楷体_GB2312"/>
                <a:ea typeface="楷体_GB2312"/>
                <a:sym typeface="Helvetica" pitchFamily="34" charset="0"/>
              </a:rPr>
              <a:t>）</a:t>
            </a:r>
            <a:r>
              <a:rPr lang="zh-CN" altLang="en-US" sz="3210" b="1" u="sng" dirty="0">
                <a:solidFill>
                  <a:srgbClr val="FF0000"/>
                </a:solidFill>
                <a:ea typeface="楷体_GB2312"/>
                <a:sym typeface="Helvetica" pitchFamily="34" charset="0"/>
              </a:rPr>
              <a:t>“</a:t>
            </a:r>
            <a:r>
              <a:rPr lang="zh-CN" altLang="en-US" sz="3210" b="1" u="sng" dirty="0">
                <a:solidFill>
                  <a:srgbClr val="FF0000"/>
                </a:solidFill>
                <a:latin typeface="楷体_GB2312"/>
                <a:ea typeface="楷体_GB2312"/>
                <a:sym typeface="Helvetica" pitchFamily="34" charset="0"/>
              </a:rPr>
              <a:t>十四大</a:t>
            </a:r>
            <a:r>
              <a:rPr lang="zh-CN" altLang="en-US" sz="3210" b="1" u="sng" dirty="0">
                <a:solidFill>
                  <a:srgbClr val="FF0000"/>
                </a:solidFill>
                <a:ea typeface="楷体_GB2312"/>
                <a:sym typeface="Helvetica" pitchFamily="34" charset="0"/>
              </a:rPr>
              <a:t>”</a:t>
            </a:r>
            <a:r>
              <a:rPr lang="zh-CN" altLang="en-US" sz="3210" b="1" dirty="0">
                <a:latin typeface="楷体_GB2312"/>
                <a:ea typeface="楷体_GB2312"/>
                <a:sym typeface="Helvetica" pitchFamily="34" charset="0"/>
              </a:rPr>
              <a:t>正式确立建立社会主义市场经济体制的目标</a:t>
            </a:r>
            <a:endParaRPr lang="zh-CN" altLang="en-US" sz="3210" b="1" dirty="0">
              <a:latin typeface="楷体_GB2312"/>
              <a:ea typeface="楷体_GB2312"/>
              <a:sym typeface="Helvetica" pitchFamily="34" charset="0"/>
            </a:endParaRPr>
          </a:p>
        </p:txBody>
      </p:sp>
      <p:sp>
        <p:nvSpPr>
          <p:cNvPr id="129036" name="Rectangle 9"/>
          <p:cNvSpPr/>
          <p:nvPr/>
        </p:nvSpPr>
        <p:spPr>
          <a:xfrm>
            <a:off x="1523470" y="5637819"/>
            <a:ext cx="11228692"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latin typeface="楷体_GB2312"/>
                <a:ea typeface="楷体_GB2312"/>
                <a:sym typeface="Helvetica" pitchFamily="34" charset="0"/>
              </a:rPr>
              <a:t>3</a:t>
            </a:r>
            <a:r>
              <a:rPr lang="zh-CN" altLang="en-US" sz="3210" b="1" dirty="0">
                <a:latin typeface="楷体_GB2312"/>
                <a:ea typeface="楷体_GB2312"/>
                <a:sym typeface="Helvetica" pitchFamily="34" charset="0"/>
              </a:rPr>
              <a:t>）</a:t>
            </a:r>
            <a:r>
              <a:rPr lang="zh-CN" altLang="en-US" sz="3210" b="1" u="sng" dirty="0">
                <a:solidFill>
                  <a:srgbClr val="FF0000"/>
                </a:solidFill>
                <a:ea typeface="楷体_GB2312"/>
                <a:sym typeface="Helvetica" pitchFamily="34" charset="0"/>
              </a:rPr>
              <a:t>“</a:t>
            </a:r>
            <a:r>
              <a:rPr lang="zh-CN" altLang="en-US" sz="3210" b="1" u="sng" dirty="0">
                <a:solidFill>
                  <a:srgbClr val="FF0000"/>
                </a:solidFill>
                <a:latin typeface="楷体_GB2312"/>
                <a:ea typeface="楷体_GB2312"/>
                <a:sym typeface="Helvetica" pitchFamily="34" charset="0"/>
              </a:rPr>
              <a:t>十五大</a:t>
            </a:r>
            <a:r>
              <a:rPr lang="zh-CN" altLang="en-US" sz="3210" b="1" u="sng" dirty="0">
                <a:solidFill>
                  <a:srgbClr val="FF0000"/>
                </a:solidFill>
                <a:ea typeface="楷体_GB2312"/>
                <a:sym typeface="Helvetica" pitchFamily="34" charset="0"/>
              </a:rPr>
              <a:t>”</a:t>
            </a:r>
            <a:r>
              <a:rPr lang="zh-CN" altLang="en-US" sz="3210" b="1" dirty="0">
                <a:latin typeface="楷体_GB2312"/>
                <a:ea typeface="楷体_GB2312"/>
                <a:sym typeface="Helvetica" pitchFamily="34" charset="0"/>
              </a:rPr>
              <a:t>正式确立为党的指导思想并写入党章。</a:t>
            </a:r>
            <a:endParaRPr lang="zh-CN" altLang="en-US" sz="3210" b="1" dirty="0">
              <a:latin typeface="楷体_GB2312"/>
              <a:ea typeface="楷体_GB231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129032"/>
                                        </p:tgtEl>
                                        <p:attrNameLst>
                                          <p:attrName>style.visibility</p:attrName>
                                        </p:attrNameLst>
                                      </p:cBhvr>
                                      <p:to>
                                        <p:strVal val="visible"/>
                                      </p:to>
                                    </p:set>
                                    <p:animEffect transition="in" filter="barn(inHorizontal)">
                                      <p:cBhvr>
                                        <p:cTn id="7" dur="500"/>
                                        <p:tgtEl>
                                          <p:spTgt spid="12903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129033"/>
                                        </p:tgtEl>
                                        <p:attrNameLst>
                                          <p:attrName>style.visibility</p:attrName>
                                        </p:attrNameLst>
                                      </p:cBhvr>
                                      <p:to>
                                        <p:strVal val="visible"/>
                                      </p:to>
                                    </p:set>
                                    <p:animEffect transition="in" filter="barn(inHorizontal)">
                                      <p:cBhvr>
                                        <p:cTn id="12" dur="500"/>
                                        <p:tgtEl>
                                          <p:spTgt spid="12903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29034"/>
                                        </p:tgtEl>
                                        <p:attrNameLst>
                                          <p:attrName>style.visibility</p:attrName>
                                        </p:attrNameLst>
                                      </p:cBhvr>
                                      <p:to>
                                        <p:strVal val="visible"/>
                                      </p:to>
                                    </p:set>
                                    <p:anim calcmode="lin" valueType="num">
                                      <p:cBhvr additive="base">
                                        <p:cTn id="17" dur="500" fill="hold"/>
                                        <p:tgtEl>
                                          <p:spTgt spid="129034"/>
                                        </p:tgtEl>
                                        <p:attrNameLst>
                                          <p:attrName>ppt_x</p:attrName>
                                        </p:attrNameLst>
                                      </p:cBhvr>
                                      <p:tavLst>
                                        <p:tav tm="0">
                                          <p:val>
                                            <p:strVal val="#ppt_x"/>
                                          </p:val>
                                        </p:tav>
                                        <p:tav tm="100000">
                                          <p:val>
                                            <p:strVal val="#ppt_x"/>
                                          </p:val>
                                        </p:tav>
                                      </p:tavLst>
                                    </p:anim>
                                    <p:anim calcmode="lin" valueType="num">
                                      <p:cBhvr additive="base">
                                        <p:cTn id="18" dur="500" fill="hold"/>
                                        <p:tgtEl>
                                          <p:spTgt spid="12903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29035"/>
                                        </p:tgtEl>
                                        <p:attrNameLst>
                                          <p:attrName>style.visibility</p:attrName>
                                        </p:attrNameLst>
                                      </p:cBhvr>
                                      <p:to>
                                        <p:strVal val="visible"/>
                                      </p:to>
                                    </p:set>
                                    <p:animEffect transition="in" filter="blinds(horizontal)">
                                      <p:cBhvr>
                                        <p:cTn id="23" dur="500"/>
                                        <p:tgtEl>
                                          <p:spTgt spid="129035"/>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29036"/>
                                        </p:tgtEl>
                                        <p:attrNameLst>
                                          <p:attrName>style.visibility</p:attrName>
                                        </p:attrNameLst>
                                      </p:cBhvr>
                                      <p:to>
                                        <p:strVal val="visible"/>
                                      </p:to>
                                    </p:set>
                                    <p:animEffect transition="in" filter="blinds(horizontal)">
                                      <p:cBhvr>
                                        <p:cTn id="28" dur="500"/>
                                        <p:tgtEl>
                                          <p:spTgt spid="129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32" grpId="0"/>
      <p:bldP spid="129033" grpId="0"/>
      <p:bldP spid="129034" grpId="0"/>
      <p:bldP spid="129035" grpId="0"/>
      <p:bldP spid="12903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1074" name="Text Box 2"/>
          <p:cNvSpPr txBox="1"/>
          <p:nvPr/>
        </p:nvSpPr>
        <p:spPr>
          <a:xfrm>
            <a:off x="3095742" y="5258012"/>
            <a:ext cx="8784351" cy="157099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003A39"/>
                </a:solidFill>
                <a:latin typeface="楷体_GB2312"/>
                <a:ea typeface="楷体_GB2312"/>
                <a:sym typeface="Helvetica" pitchFamily="34" charset="0"/>
              </a:rPr>
              <a:t>解放了人们的思想，深化了改革开放，展才是硬道理的论断深入人心；中国的现代化建设进入一个新阶段 </a:t>
            </a:r>
            <a:endParaRPr lang="zh-CN" altLang="en-US" sz="3210" b="1" dirty="0">
              <a:solidFill>
                <a:srgbClr val="003A39"/>
              </a:solidFill>
              <a:latin typeface="楷体_GB2312"/>
              <a:ea typeface="楷体_GB2312"/>
              <a:sym typeface="Helvetica" pitchFamily="34" charset="0"/>
            </a:endParaRPr>
          </a:p>
        </p:txBody>
      </p:sp>
      <p:sp>
        <p:nvSpPr>
          <p:cNvPr id="20483" name="Rectangle 4"/>
          <p:cNvSpPr/>
          <p:nvPr/>
        </p:nvSpPr>
        <p:spPr>
          <a:xfrm>
            <a:off x="1523470" y="2208952"/>
            <a:ext cx="2925996"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0000FF"/>
                </a:solidFill>
                <a:ea typeface="宋体" panose="02010600030101010101" pitchFamily="2" charset="-122"/>
                <a:sym typeface="Helvetica" pitchFamily="34" charset="0"/>
              </a:rPr>
              <a:t>B</a:t>
            </a:r>
            <a:r>
              <a:rPr lang="zh-CN" altLang="en-US" sz="3210" b="1" dirty="0">
                <a:solidFill>
                  <a:srgbClr val="0000FF"/>
                </a:solidFill>
                <a:ea typeface="宋体" panose="02010600030101010101" pitchFamily="2" charset="-122"/>
                <a:sym typeface="Helvetica" pitchFamily="34" charset="0"/>
              </a:rPr>
              <a:t>、主要内容：</a:t>
            </a:r>
            <a:endParaRPr lang="zh-CN" altLang="en-US" sz="3210" b="1" dirty="0">
              <a:solidFill>
                <a:srgbClr val="0000FF"/>
              </a:solidFill>
              <a:ea typeface="宋体" panose="02010600030101010101" pitchFamily="2" charset="-122"/>
              <a:sym typeface="Helvetica" pitchFamily="34" charset="0"/>
            </a:endParaRPr>
          </a:p>
        </p:txBody>
      </p:sp>
      <p:sp>
        <p:nvSpPr>
          <p:cNvPr id="131077" name="Rectangle 5"/>
          <p:cNvSpPr/>
          <p:nvPr/>
        </p:nvSpPr>
        <p:spPr>
          <a:xfrm>
            <a:off x="528335" y="2743652"/>
            <a:ext cx="11508773" cy="206502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FF0000"/>
                </a:solidFill>
                <a:ea typeface="楷体_GB2312"/>
                <a:sym typeface="Helvetica" pitchFamily="34" charset="0"/>
              </a:rPr>
              <a:t>①什么是社会主义</a:t>
            </a:r>
            <a:r>
              <a:rPr lang="zh-CN" altLang="en-US" sz="3210" b="1" dirty="0">
                <a:solidFill>
                  <a:srgbClr val="003A39"/>
                </a:solidFill>
                <a:ea typeface="楷体_GB2312"/>
                <a:sym typeface="Helvetica" pitchFamily="34" charset="0"/>
              </a:rPr>
              <a:t>：社会主义的本质是解放和发展社会生产力，</a:t>
            </a:r>
            <a:endParaRPr lang="zh-CN" altLang="en-US" sz="3210" b="1" dirty="0">
              <a:solidFill>
                <a:srgbClr val="003A39"/>
              </a:solidFill>
              <a:ea typeface="楷体_GB2312"/>
              <a:sym typeface="Helvetica" pitchFamily="34" charset="0"/>
            </a:endParaRPr>
          </a:p>
          <a:p>
            <a:pPr marL="0" lvl="0" indent="0" eaLnBrk="1" hangingPunct="1">
              <a:spcBef>
                <a:spcPct val="0"/>
              </a:spcBef>
              <a:buSzTx/>
              <a:buNone/>
            </a:pPr>
            <a:r>
              <a:rPr lang="zh-CN" altLang="en-US" sz="3210" b="1" dirty="0">
                <a:solidFill>
                  <a:srgbClr val="FF0000"/>
                </a:solidFill>
                <a:ea typeface="楷体_GB2312"/>
                <a:sym typeface="Helvetica" pitchFamily="34" charset="0"/>
              </a:rPr>
              <a:t>②怎样建设社会主义</a:t>
            </a:r>
            <a:r>
              <a:rPr lang="zh-CN" altLang="en-US" sz="3210" b="1" dirty="0">
                <a:solidFill>
                  <a:srgbClr val="003A39"/>
                </a:solidFill>
                <a:ea typeface="楷体_GB2312"/>
                <a:sym typeface="Helvetica" pitchFamily="34" charset="0"/>
              </a:rPr>
              <a:t>：</a:t>
            </a:r>
            <a:r>
              <a:rPr lang="en-US" altLang="zh-CN" sz="3210" b="1" dirty="0">
                <a:solidFill>
                  <a:srgbClr val="003A39"/>
                </a:solidFill>
                <a:ea typeface="楷体_GB2312"/>
                <a:sym typeface="Helvetica" pitchFamily="34" charset="0"/>
              </a:rPr>
              <a:t>以经济建设为中心，坚持党的基本路线</a:t>
            </a:r>
            <a:r>
              <a:rPr lang="zh-CN" altLang="en-US" sz="3210" b="1" dirty="0">
                <a:solidFill>
                  <a:srgbClr val="003A39"/>
                </a:solidFill>
                <a:ea typeface="楷体_GB2312"/>
                <a:sym typeface="Helvetica" pitchFamily="34" charset="0"/>
              </a:rPr>
              <a:t>不动摇；</a:t>
            </a:r>
            <a:endParaRPr lang="zh-CN" altLang="en-US" sz="3210" b="1" dirty="0">
              <a:solidFill>
                <a:srgbClr val="003A39"/>
              </a:solidFill>
              <a:ea typeface="楷体_GB2312"/>
              <a:sym typeface="Helvetica" pitchFamily="34" charset="0"/>
            </a:endParaRPr>
          </a:p>
          <a:p>
            <a:pPr marL="0" lvl="0" indent="0" eaLnBrk="1" hangingPunct="1">
              <a:spcBef>
                <a:spcPct val="0"/>
              </a:spcBef>
              <a:buSzTx/>
              <a:buNone/>
            </a:pPr>
            <a:r>
              <a:rPr lang="zh-CN" altLang="en-US" sz="3210" b="1" dirty="0">
                <a:solidFill>
                  <a:srgbClr val="FF0000"/>
                </a:solidFill>
                <a:latin typeface="黑体" panose="02010609060101010101" pitchFamily="49" charset="-122"/>
                <a:ea typeface="黑体" panose="02010609060101010101" pitchFamily="49" charset="-122"/>
                <a:sym typeface="Helvetica" pitchFamily="34" charset="0"/>
              </a:rPr>
              <a:t>③目标：</a:t>
            </a:r>
            <a:r>
              <a:rPr lang="zh-CN" altLang="en-US" sz="3210" b="1" dirty="0">
                <a:solidFill>
                  <a:srgbClr val="003A39"/>
                </a:solidFill>
                <a:ea typeface="楷体_GB2312"/>
                <a:sym typeface="Helvetica" pitchFamily="34" charset="0"/>
              </a:rPr>
              <a:t>共同富裕；三个“有利于”</a:t>
            </a:r>
            <a:endParaRPr lang="zh-CN" altLang="en-US" sz="3210" b="1" dirty="0">
              <a:solidFill>
                <a:srgbClr val="003A39"/>
              </a:solidFill>
              <a:ea typeface="楷体_GB2312"/>
              <a:sym typeface="Helvetica" pitchFamily="34" charset="0"/>
            </a:endParaRPr>
          </a:p>
        </p:txBody>
      </p:sp>
      <p:sp>
        <p:nvSpPr>
          <p:cNvPr id="20485" name="Rectangle 6"/>
          <p:cNvSpPr/>
          <p:nvPr/>
        </p:nvSpPr>
        <p:spPr>
          <a:xfrm>
            <a:off x="1523470" y="5258012"/>
            <a:ext cx="1871449"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000FF"/>
                </a:solidFill>
                <a:ea typeface="宋体" panose="02010600030101010101" pitchFamily="2" charset="-122"/>
                <a:sym typeface="Helvetica" pitchFamily="34" charset="0"/>
              </a:rPr>
              <a:t>C</a:t>
            </a:r>
            <a:r>
              <a:rPr lang="zh-CN" altLang="en-US" sz="2805" b="1" dirty="0">
                <a:solidFill>
                  <a:srgbClr val="0000FF"/>
                </a:solidFill>
                <a:ea typeface="宋体" panose="02010600030101010101" pitchFamily="2" charset="-122"/>
                <a:sym typeface="Helvetica" pitchFamily="34" charset="0"/>
              </a:rPr>
              <a:t>、评价：</a:t>
            </a:r>
            <a:endParaRPr lang="zh-CN" altLang="en-US" sz="2805" b="1" dirty="0">
              <a:solidFill>
                <a:srgbClr val="0000FF"/>
              </a:solidFill>
              <a:ea typeface="宋体" panose="02010600030101010101" pitchFamily="2" charset="-122"/>
              <a:sym typeface="Helvetica" pitchFamily="34" charset="0"/>
            </a:endParaRPr>
          </a:p>
        </p:txBody>
      </p:sp>
      <p:sp>
        <p:nvSpPr>
          <p:cNvPr id="131082" name="文本框 32"/>
          <p:cNvSpPr txBox="1">
            <a:spLocks noChangeArrowheads="1"/>
          </p:cNvSpPr>
          <p:nvPr/>
        </p:nvSpPr>
        <p:spPr bwMode="auto">
          <a:xfrm>
            <a:off x="2236402" y="186853"/>
            <a:ext cx="6630700" cy="534035"/>
          </a:xfrm>
          <a:prstGeom prst="rect">
            <a:avLst/>
          </a:prstGeom>
          <a:noFill/>
          <a:ln w="9525">
            <a:noFill/>
            <a:miter lim="800000"/>
          </a:ln>
          <a:effectLst/>
        </p:spPr>
        <p:txBody>
          <a:bodyPr lIns="91430" tIns="45715" rIns="91430" bIns="45715">
            <a:spAutoFit/>
          </a:bodyPr>
          <a:lstStyle/>
          <a:p>
            <a:pPr marR="0" defTabSz="914400" eaLnBrk="1" fontAlgn="auto" hangingPunct="1">
              <a:lnSpc>
                <a:spcPct val="90000"/>
              </a:lnSpc>
              <a:spcBef>
                <a:spcPts val="0"/>
              </a:spcBef>
              <a:spcAft>
                <a:spcPts val="0"/>
              </a:spcAft>
              <a:buClrTx/>
              <a:buSzTx/>
              <a:buFont typeface="Arial" panose="020B0604020202020204" pitchFamily="34" charset="0"/>
              <a:defRPr/>
            </a:pPr>
            <a:r>
              <a:rPr kumimoji="0" lang="en-US" altLang="zh-CN" sz="3210" b="1" kern="0" cap="none" spc="0" normalizeH="0" baseline="0" noProof="0" dirty="0">
                <a:solidFill>
                  <a:srgbClr val="000000"/>
                </a:solidFill>
                <a:latin typeface="+mn-lt"/>
                <a:ea typeface="黑体" panose="02010609060101010101" pitchFamily="49" charset="-122"/>
                <a:cs typeface="+mn-cs"/>
                <a:sym typeface="Helvetica"/>
              </a:rPr>
              <a:t>1</a:t>
            </a:r>
            <a:r>
              <a:rPr kumimoji="0" lang="zh-CN" altLang="en-US" sz="3210" b="1" kern="0" cap="none" spc="0" normalizeH="0" baseline="0" noProof="0" dirty="0">
                <a:solidFill>
                  <a:srgbClr val="000000"/>
                </a:solidFill>
                <a:latin typeface="+mn-lt"/>
                <a:ea typeface="黑体" panose="02010609060101010101" pitchFamily="49" charset="-122"/>
                <a:cs typeface="+mn-cs"/>
                <a:sym typeface="Helvetica"/>
              </a:rPr>
              <a:t>）</a:t>
            </a:r>
            <a:r>
              <a:rPr kumimoji="0" lang="en-US" altLang="zh-CN" sz="3210" b="1" kern="0" cap="none" spc="0" normalizeH="0" baseline="0" noProof="0" dirty="0">
                <a:solidFill>
                  <a:srgbClr val="000000"/>
                </a:solidFill>
                <a:latin typeface="+mn-lt"/>
                <a:ea typeface="黑体" panose="02010609060101010101" pitchFamily="49" charset="-122"/>
                <a:cs typeface="+mn-cs"/>
                <a:sym typeface="Helvetica"/>
              </a:rPr>
              <a:t>1992</a:t>
            </a:r>
            <a:r>
              <a:rPr kumimoji="0" lang="zh-CN" altLang="en-US" sz="3210" b="1" kern="0" cap="none" spc="0" normalizeH="0" baseline="0" noProof="0" dirty="0">
                <a:solidFill>
                  <a:srgbClr val="000000"/>
                </a:solidFill>
                <a:latin typeface="+mn-lt"/>
                <a:ea typeface="黑体" panose="02010609060101010101" pitchFamily="49" charset="-122"/>
                <a:cs typeface="+mn-cs"/>
                <a:sym typeface="Helvetica"/>
              </a:rPr>
              <a:t>年“南方谈话”：</a:t>
            </a:r>
            <a:endParaRPr kumimoji="0" lang="zh-CN" altLang="en-US" sz="3210" b="1" i="1" kern="0" cap="none" spc="0" normalizeH="0" baseline="0" noProof="0" dirty="0">
              <a:solidFill>
                <a:srgbClr val="FF3300"/>
              </a:solidFill>
              <a:effectLst>
                <a:outerShdw blurRad="38100" dist="38100" dir="2700000" algn="tl">
                  <a:srgbClr val="C0C0C0"/>
                </a:outerShdw>
              </a:effectLst>
              <a:latin typeface="+mn-lt"/>
              <a:ea typeface="黑体" panose="02010609060101010101" pitchFamily="49" charset="-122"/>
              <a:cs typeface="+mn-cs"/>
              <a:sym typeface="Helvetica"/>
            </a:endParaRPr>
          </a:p>
        </p:txBody>
      </p:sp>
      <p:sp>
        <p:nvSpPr>
          <p:cNvPr id="131086" name="Rectangle 6"/>
          <p:cNvSpPr/>
          <p:nvPr/>
        </p:nvSpPr>
        <p:spPr>
          <a:xfrm>
            <a:off x="3428867" y="761868"/>
            <a:ext cx="6857735" cy="157099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50000"/>
              </a:lnSpc>
              <a:spcBef>
                <a:spcPct val="0"/>
              </a:spcBef>
              <a:buSzTx/>
              <a:buNone/>
            </a:pPr>
            <a:r>
              <a:rPr lang="zh-CN" altLang="en-US" sz="3210" b="1" dirty="0">
                <a:latin typeface="楷体_GB2312"/>
                <a:ea typeface="宋体" panose="02010600030101010101" pitchFamily="2" charset="-122"/>
                <a:sym typeface="Helvetica" pitchFamily="34" charset="0"/>
              </a:rPr>
              <a:t>经济建设取得重大成就，思想界出现了混乱。</a:t>
            </a:r>
            <a:endParaRPr lang="zh-CN" altLang="en-US" sz="3210" b="1" i="1" dirty="0">
              <a:latin typeface="楷体_GB2312"/>
              <a:ea typeface="宋体" panose="02010600030101010101" pitchFamily="2" charset="-122"/>
              <a:sym typeface="Helvetica" pitchFamily="34" charset="0"/>
            </a:endParaRPr>
          </a:p>
        </p:txBody>
      </p:sp>
      <p:sp>
        <p:nvSpPr>
          <p:cNvPr id="20488" name="Rectangle 16"/>
          <p:cNvSpPr/>
          <p:nvPr/>
        </p:nvSpPr>
        <p:spPr>
          <a:xfrm>
            <a:off x="1523470" y="991025"/>
            <a:ext cx="2925996"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0000FF"/>
                </a:solidFill>
                <a:ea typeface="宋体" panose="02010600030101010101" pitchFamily="2" charset="-122"/>
                <a:sym typeface="Helvetica" pitchFamily="34" charset="0"/>
              </a:rPr>
              <a:t>A</a:t>
            </a:r>
            <a:r>
              <a:rPr lang="zh-CN" altLang="en-US" sz="3210" b="1" dirty="0">
                <a:solidFill>
                  <a:srgbClr val="0000FF"/>
                </a:solidFill>
                <a:ea typeface="宋体" panose="02010600030101010101" pitchFamily="2" charset="-122"/>
                <a:sym typeface="Helvetica" pitchFamily="34" charset="0"/>
              </a:rPr>
              <a:t>、背景：</a:t>
            </a:r>
            <a:endParaRPr lang="zh-CN" altLang="en-US" sz="3210" b="1" dirty="0">
              <a:solidFill>
                <a:srgbClr val="0000FF"/>
              </a:solidFill>
              <a:ea typeface="宋体" panose="02010600030101010101" pitchFamily="2"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08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131077"/>
                                        </p:tgtEl>
                                        <p:attrNameLst>
                                          <p:attrName>style.visibility</p:attrName>
                                        </p:attrNameLst>
                                      </p:cBhvr>
                                      <p:to>
                                        <p:strVal val="visible"/>
                                      </p:to>
                                    </p:set>
                                    <p:animEffect transition="in" filter="circle(in)">
                                      <p:cBhvr>
                                        <p:cTn id="11" dur="2000"/>
                                        <p:tgtEl>
                                          <p:spTgt spid="131077"/>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131074"/>
                                        </p:tgtEl>
                                        <p:attrNameLst>
                                          <p:attrName>style.visibility</p:attrName>
                                        </p:attrNameLst>
                                      </p:cBhvr>
                                      <p:to>
                                        <p:strVal val="visible"/>
                                      </p:to>
                                    </p:set>
                                    <p:animEffect transition="in" filter="blinds(horizontal)">
                                      <p:cBhvr>
                                        <p:cTn id="16" dur="500"/>
                                        <p:tgtEl>
                                          <p:spTgt spid="131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4" grpId="0"/>
      <p:bldP spid="131077" grpId="0"/>
      <p:bldP spid="13108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098" name="Rectangle 2"/>
          <p:cNvSpPr>
            <a:spLocks noGrp="1" noChangeArrowheads="1"/>
          </p:cNvSpPr>
          <p:nvPr>
            <p:ph type="body" idx="1" hasCustomPrompt="1"/>
          </p:nvPr>
        </p:nvSpPr>
        <p:spPr>
          <a:xfrm>
            <a:off x="647157" y="4886694"/>
            <a:ext cx="11092895" cy="1544688"/>
          </a:xfrm>
        </p:spPr>
        <p:txBody>
          <a:bodyPr vert="horz" wrap="square" lIns="61105" tIns="61105" rIns="61105" bIns="61105" numCol="1" anchor="t" anchorCtr="0" compatLnSpc="1"/>
          <a:lstStyle/>
          <a:p>
            <a:pPr marL="342265" marR="0" lvl="0" indent="-342265" algn="l" defTabSz="914400" rtl="0" eaLnBrk="1" fontAlgn="auto" latinLnBrk="0" hangingPunct="1">
              <a:lnSpc>
                <a:spcPct val="90000"/>
              </a:lnSpc>
              <a:spcBef>
                <a:spcPts val="700"/>
              </a:spcBef>
              <a:spcAft>
                <a:spcPts val="0"/>
              </a:spcAft>
              <a:buClrTx/>
              <a:buSzPct val="100000"/>
              <a:buFont typeface="Wingdings" panose="05000000000000000000" pitchFamily="2" charset="2"/>
              <a:buNone/>
              <a:defRPr/>
            </a:pPr>
            <a:r>
              <a:rPr kumimoji="0" lang="en-US" altLang="zh-CN"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 2</a:t>
            </a:r>
            <a:r>
              <a:rPr kumimoji="0" lang="zh-CN" altLang="en-US"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）中共十四大：</a:t>
            </a:r>
            <a:r>
              <a:rPr kumimoji="0" lang="en-US" altLang="zh-CN"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1992</a:t>
            </a:r>
            <a:r>
              <a:rPr kumimoji="0" lang="zh-CN" altLang="en-US"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年</a:t>
            </a:r>
            <a:r>
              <a:rPr kumimoji="0" lang="en-US" altLang="zh-CN"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10</a:t>
            </a:r>
            <a:r>
              <a:rPr kumimoji="0" lang="zh-CN" altLang="en-US"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月  中国经济体制改革的目标是</a:t>
            </a:r>
            <a:r>
              <a:rPr kumimoji="0" lang="zh-CN" altLang="en-US" sz="4265" b="1" i="0" u="none" strike="noStrike" kern="0" cap="none" spc="0" normalizeH="0" baseline="0" noProof="0" dirty="0">
                <a:ln>
                  <a:noFill/>
                </a:ln>
                <a:solidFill>
                  <a:srgbClr val="FF0066"/>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rPr>
              <a:t>建立社会主义市场经济体制</a:t>
            </a:r>
            <a:endParaRPr kumimoji="0" lang="zh-CN" altLang="en-US" sz="4265" b="1" i="0" u="none" strike="noStrike" kern="0" cap="none" spc="0" normalizeH="0" baseline="0" noProof="0" dirty="0">
              <a:ln>
                <a:noFill/>
              </a:ln>
              <a:solidFill>
                <a:sysClr val="windowText" lastClr="000000"/>
              </a:solidFill>
              <a:effectLst/>
              <a:uLnTx/>
              <a:uFillTx/>
              <a:latin typeface="华文中宋" panose="02010600040101010101" pitchFamily="2" charset="-122"/>
              <a:ea typeface="华文中宋" panose="02010600040101010101" pitchFamily="2" charset="-122"/>
              <a:cs typeface="Arial" panose="020B0604020202020204"/>
              <a:sym typeface="Arial" panose="020B0604020202020204"/>
            </a:endParaRPr>
          </a:p>
        </p:txBody>
      </p:sp>
      <p:pic>
        <p:nvPicPr>
          <p:cNvPr id="21507" name="Picture 3" descr="xinsrc_021b51a32c4c11d797d200b0d03f0aaf"/>
          <p:cNvPicPr>
            <a:picLocks noChangeAspect="1"/>
          </p:cNvPicPr>
          <p:nvPr/>
        </p:nvPicPr>
        <p:blipFill>
          <a:blip r:embed="rId1"/>
          <a:stretch>
            <a:fillRect/>
          </a:stretch>
        </p:blipFill>
        <p:spPr>
          <a:xfrm>
            <a:off x="2614087" y="621828"/>
            <a:ext cx="6963826" cy="4092998"/>
          </a:xfrm>
          <a:prstGeom prst="rect">
            <a:avLst/>
          </a:prstGeom>
          <a:noFill/>
          <a:ln w="9525">
            <a:noFill/>
          </a:ln>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2098">
                                            <p:txEl>
                                              <p:charRg st="0" end="44"/>
                                            </p:txEl>
                                          </p:spTgt>
                                        </p:tgtEl>
                                        <p:attrNameLst>
                                          <p:attrName>style.visibility</p:attrName>
                                        </p:attrNameLst>
                                      </p:cBhvr>
                                      <p:to>
                                        <p:strVal val="visible"/>
                                      </p:to>
                                    </p:set>
                                    <p:anim calcmode="lin" valueType="num">
                                      <p:cBhvr additive="base">
                                        <p:cTn id="7" dur="500" fill="hold"/>
                                        <p:tgtEl>
                                          <p:spTgt spid="132098">
                                            <p:txEl>
                                              <p:charRg st="0" end="4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2098">
                                            <p:txEl>
                                              <p:charRg st="0" end="4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09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Rectangle 9"/>
          <p:cNvSpPr/>
          <p:nvPr/>
        </p:nvSpPr>
        <p:spPr>
          <a:xfrm>
            <a:off x="1712313" y="959197"/>
            <a:ext cx="8321793"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FF0000"/>
                </a:solidFill>
                <a:ea typeface="楷体_GB2312"/>
                <a:sym typeface="Helvetica" pitchFamily="34" charset="0"/>
              </a:rPr>
              <a:t>3</a:t>
            </a:r>
            <a:r>
              <a:rPr lang="zh-CN" altLang="en-US" sz="3210" b="1" dirty="0">
                <a:solidFill>
                  <a:srgbClr val="FF0000"/>
                </a:solidFill>
                <a:ea typeface="楷体_GB2312"/>
                <a:sym typeface="Helvetica" pitchFamily="34" charset="0"/>
              </a:rPr>
              <a:t>）“</a:t>
            </a:r>
            <a:r>
              <a:rPr lang="zh-CN" altLang="en-US" sz="3210" b="1" dirty="0">
                <a:solidFill>
                  <a:srgbClr val="FF0000"/>
                </a:solidFill>
                <a:latin typeface="楷体_GB2312"/>
                <a:ea typeface="楷体_GB2312"/>
                <a:sym typeface="Helvetica" pitchFamily="34" charset="0"/>
              </a:rPr>
              <a:t>十五大</a:t>
            </a:r>
            <a:r>
              <a:rPr lang="zh-CN" altLang="en-US" sz="3210" b="1" dirty="0">
                <a:solidFill>
                  <a:srgbClr val="FF0000"/>
                </a:solidFill>
                <a:ea typeface="楷体_GB2312"/>
                <a:sym typeface="Helvetica" pitchFamily="34" charset="0"/>
              </a:rPr>
              <a:t>”（</a:t>
            </a:r>
            <a:r>
              <a:rPr lang="en-US" altLang="zh-CN" sz="3210" b="1" dirty="0">
                <a:solidFill>
                  <a:srgbClr val="FF0000"/>
                </a:solidFill>
                <a:ea typeface="楷体_GB2312"/>
                <a:sym typeface="Helvetica" pitchFamily="34" charset="0"/>
              </a:rPr>
              <a:t>1997</a:t>
            </a:r>
            <a:r>
              <a:rPr lang="zh-CN" altLang="en-US" sz="3210" b="1" dirty="0">
                <a:solidFill>
                  <a:srgbClr val="FF0000"/>
                </a:solidFill>
                <a:ea typeface="楷体_GB2312"/>
                <a:sym typeface="Helvetica" pitchFamily="34" charset="0"/>
              </a:rPr>
              <a:t>年</a:t>
            </a:r>
            <a:r>
              <a:rPr lang="en-US" altLang="zh-CN" sz="3210" b="1" dirty="0">
                <a:solidFill>
                  <a:srgbClr val="FF0000"/>
                </a:solidFill>
                <a:ea typeface="楷体_GB2312"/>
                <a:sym typeface="Helvetica" pitchFamily="34" charset="0"/>
              </a:rPr>
              <a:t>9</a:t>
            </a:r>
            <a:r>
              <a:rPr lang="zh-CN" altLang="en-US" sz="3210" b="1" dirty="0">
                <a:solidFill>
                  <a:srgbClr val="FF0000"/>
                </a:solidFill>
                <a:ea typeface="楷体_GB2312"/>
                <a:sym typeface="Helvetica" pitchFamily="34" charset="0"/>
              </a:rPr>
              <a:t>月）</a:t>
            </a:r>
            <a:endParaRPr lang="zh-CN" altLang="en-US" sz="3210" b="1" dirty="0">
              <a:latin typeface="楷体_GB2312"/>
              <a:ea typeface="楷体_GB2312"/>
              <a:sym typeface="Helvetica" pitchFamily="34" charset="0"/>
            </a:endParaRPr>
          </a:p>
        </p:txBody>
      </p:sp>
      <p:pic>
        <p:nvPicPr>
          <p:cNvPr id="22531" name="Picture 10" descr="1096430050455"/>
          <p:cNvPicPr>
            <a:picLocks noChangeAspect="1"/>
          </p:cNvPicPr>
          <p:nvPr/>
        </p:nvPicPr>
        <p:blipFill>
          <a:blip r:embed="rId1"/>
          <a:stretch>
            <a:fillRect/>
          </a:stretch>
        </p:blipFill>
        <p:spPr>
          <a:xfrm>
            <a:off x="1523470" y="3047072"/>
            <a:ext cx="6085391" cy="3380066"/>
          </a:xfrm>
          <a:prstGeom prst="rect">
            <a:avLst/>
          </a:prstGeom>
          <a:noFill/>
          <a:ln w="38100" cap="flat" cmpd="sng">
            <a:solidFill>
              <a:schemeClr val="bg1"/>
            </a:solidFill>
            <a:prstDash val="solid"/>
            <a:miter/>
            <a:headEnd type="none" w="med" len="med"/>
            <a:tailEnd type="none" w="med" len="med"/>
          </a:ln>
        </p:spPr>
      </p:pic>
      <p:pic>
        <p:nvPicPr>
          <p:cNvPr id="22532" name="Picture 11" descr="pic_12113"/>
          <p:cNvPicPr>
            <a:picLocks noChangeAspect="1"/>
          </p:cNvPicPr>
          <p:nvPr/>
        </p:nvPicPr>
        <p:blipFill>
          <a:blip r:embed="rId2"/>
          <a:stretch>
            <a:fillRect/>
          </a:stretch>
        </p:blipFill>
        <p:spPr>
          <a:xfrm>
            <a:off x="7608860" y="3047072"/>
            <a:ext cx="3059670" cy="3380066"/>
          </a:xfrm>
          <a:prstGeom prst="rect">
            <a:avLst/>
          </a:prstGeom>
          <a:noFill/>
          <a:ln w="38100" cap="flat" cmpd="sng">
            <a:solidFill>
              <a:schemeClr val="bg1"/>
            </a:solidFill>
            <a:prstDash val="solid"/>
            <a:miter/>
            <a:headEnd type="none" w="med" len="med"/>
            <a:tailEnd type="none" w="med" len="med"/>
          </a:ln>
        </p:spPr>
      </p:pic>
      <p:sp>
        <p:nvSpPr>
          <p:cNvPr id="22533" name="Rectangle 12"/>
          <p:cNvSpPr/>
          <p:nvPr/>
        </p:nvSpPr>
        <p:spPr>
          <a:xfrm>
            <a:off x="1739896" y="6382579"/>
            <a:ext cx="8892565"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20000"/>
              </a:spcBef>
              <a:buSzTx/>
              <a:buNone/>
            </a:pPr>
            <a:r>
              <a:rPr lang="zh-CN" altLang="en-US" sz="2805" b="1" dirty="0">
                <a:latin typeface="华文新魏" panose="02010800040101010101" pitchFamily="2" charset="-122"/>
                <a:ea typeface="华文新魏" panose="02010800040101010101" pitchFamily="2" charset="-122"/>
                <a:sym typeface="Helvetica" pitchFamily="34" charset="0"/>
              </a:rPr>
              <a:t>中国共产党第十五次全国代表大会会场（</a:t>
            </a:r>
            <a:r>
              <a:rPr lang="en-US" altLang="zh-CN" sz="2805" b="1" dirty="0">
                <a:latin typeface="华文新魏" panose="02010800040101010101" pitchFamily="2" charset="-122"/>
                <a:ea typeface="华文新魏" panose="02010800040101010101" pitchFamily="2" charset="-122"/>
                <a:sym typeface="Helvetica" pitchFamily="34" charset="0"/>
              </a:rPr>
              <a:t>1997</a:t>
            </a:r>
            <a:r>
              <a:rPr lang="zh-CN" altLang="en-US" sz="2805" b="1" dirty="0">
                <a:latin typeface="华文新魏" panose="02010800040101010101" pitchFamily="2" charset="-122"/>
                <a:ea typeface="华文新魏" panose="02010800040101010101" pitchFamily="2" charset="-122"/>
                <a:sym typeface="Helvetica" pitchFamily="34" charset="0"/>
              </a:rPr>
              <a:t>年</a:t>
            </a:r>
            <a:r>
              <a:rPr lang="en-US" altLang="zh-CN" sz="2805" b="1" dirty="0">
                <a:latin typeface="华文新魏" panose="02010800040101010101" pitchFamily="2" charset="-122"/>
                <a:ea typeface="华文新魏" panose="02010800040101010101" pitchFamily="2" charset="-122"/>
                <a:sym typeface="Helvetica" pitchFamily="34" charset="0"/>
              </a:rPr>
              <a:t>9</a:t>
            </a:r>
            <a:r>
              <a:rPr lang="zh-CN" altLang="en-US" sz="2805" b="1" dirty="0">
                <a:latin typeface="华文新魏" panose="02010800040101010101" pitchFamily="2" charset="-122"/>
                <a:ea typeface="华文新魏" panose="02010800040101010101" pitchFamily="2" charset="-122"/>
                <a:sym typeface="Helvetica" pitchFamily="34" charset="0"/>
              </a:rPr>
              <a:t>月）</a:t>
            </a:r>
            <a:endParaRPr lang="zh-CN" altLang="en-US" sz="2805" b="1" dirty="0">
              <a:latin typeface="华文新魏" panose="02010800040101010101" pitchFamily="2" charset="-122"/>
              <a:ea typeface="华文新魏" panose="02010800040101010101" pitchFamily="2" charset="-122"/>
              <a:sym typeface="Helvetica" pitchFamily="34" charset="0"/>
            </a:endParaRPr>
          </a:p>
        </p:txBody>
      </p:sp>
      <p:sp>
        <p:nvSpPr>
          <p:cNvPr id="22534" name="矩形 8"/>
          <p:cNvSpPr/>
          <p:nvPr/>
        </p:nvSpPr>
        <p:spPr>
          <a:xfrm>
            <a:off x="2374322" y="1829145"/>
            <a:ext cx="8241030" cy="645160"/>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610" b="1" dirty="0">
                <a:latin typeface="楷体_GB2312"/>
                <a:ea typeface="楷体_GB2312"/>
                <a:sym typeface="Helvetica" pitchFamily="34" charset="0"/>
              </a:rPr>
              <a:t>---</a:t>
            </a:r>
            <a:r>
              <a:rPr lang="zh-CN" altLang="en-US" sz="3610" b="1" dirty="0">
                <a:latin typeface="楷体_GB2312"/>
                <a:ea typeface="楷体_GB2312"/>
                <a:sym typeface="Helvetica" pitchFamily="34" charset="0"/>
              </a:rPr>
              <a:t>正式确立为党的指导思想并写入党章</a:t>
            </a:r>
            <a:endParaRPr lang="zh-CN" altLang="en-US" sz="3610" b="1" dirty="0">
              <a:latin typeface="楷体_GB2312"/>
              <a:ea typeface="楷体_GB2312"/>
              <a:sym typeface="Helvetica" pitchFamily="34" charset="0"/>
            </a:endParaRP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Text Box 2"/>
          <p:cNvSpPr txBox="1"/>
          <p:nvPr/>
        </p:nvSpPr>
        <p:spPr>
          <a:xfrm>
            <a:off x="1523470" y="152904"/>
            <a:ext cx="9145061"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161616"/>
                </a:solidFill>
                <a:latin typeface="黑体" panose="02010609060101010101" pitchFamily="49" charset="-122"/>
                <a:ea typeface="黑体" panose="02010609060101010101" pitchFamily="49" charset="-122"/>
                <a:sym typeface="Helvetica" pitchFamily="34" charset="0"/>
              </a:rPr>
              <a:t>               </a:t>
            </a:r>
            <a:r>
              <a:rPr lang="zh-CN" altLang="en-US" sz="2805" b="1" dirty="0">
                <a:solidFill>
                  <a:srgbClr val="161616"/>
                </a:solidFill>
                <a:latin typeface="黑体" panose="02010609060101010101" pitchFamily="49" charset="-122"/>
                <a:ea typeface="黑体" panose="02010609060101010101" pitchFamily="49" charset="-122"/>
                <a:sym typeface="Helvetica" pitchFamily="34" charset="0"/>
              </a:rPr>
              <a:t>邓小平理论的形成与深化</a:t>
            </a:r>
            <a:endParaRPr lang="zh-CN" altLang="en-US" sz="2805" b="1" dirty="0">
              <a:solidFill>
                <a:srgbClr val="161616"/>
              </a:solidFill>
              <a:latin typeface="黑体" panose="02010609060101010101" pitchFamily="49" charset="-122"/>
              <a:ea typeface="黑体" panose="02010609060101010101" pitchFamily="49" charset="-122"/>
              <a:sym typeface="Helvetica" pitchFamily="34" charset="0"/>
            </a:endParaRPr>
          </a:p>
        </p:txBody>
      </p:sp>
      <p:graphicFrame>
        <p:nvGraphicFramePr>
          <p:cNvPr id="136243" name="Group 51"/>
          <p:cNvGraphicFramePr>
            <a:graphicFrameLocks noGrp="1"/>
          </p:cNvGraphicFramePr>
          <p:nvPr/>
        </p:nvGraphicFramePr>
        <p:xfrm>
          <a:off x="778710" y="676995"/>
          <a:ext cx="10462260" cy="6248400"/>
        </p:xfrm>
        <a:graphic>
          <a:graphicData uri="http://schemas.openxmlformats.org/drawingml/2006/table">
            <a:tbl>
              <a:tblPr/>
              <a:tblGrid>
                <a:gridCol w="3978910"/>
                <a:gridCol w="2052955"/>
                <a:gridCol w="4430395"/>
              </a:tblGrid>
              <a:tr h="1012190">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r>
                        <a:rPr kumimoji="0" lang="zh-CN" altLang="en-US"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理论轨迹</a:t>
                      </a:r>
                      <a:endParaRPr kumimoji="0" lang="zh-CN" altLang="en-US"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r>
                        <a:rPr kumimoji="0" lang="zh-CN" altLang="en-US"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提出时间</a:t>
                      </a:r>
                      <a:endParaRPr kumimoji="0" lang="zh-CN" altLang="en-US"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r>
                        <a:rPr kumimoji="0" lang="zh-CN" altLang="en-US" sz="2805" b="0" i="0" u="none" strike="noStrike" cap="none" normalizeH="0" baseline="0">
                          <a:ln>
                            <a:noFill/>
                          </a:ln>
                          <a:solidFill>
                            <a:schemeClr val="tx1"/>
                          </a:solidFill>
                          <a:effectLst/>
                          <a:latin typeface="黑体" panose="02010609060101010101" pitchFamily="49" charset="-122"/>
                          <a:ea typeface="黑体" panose="02010609060101010101" pitchFamily="49" charset="-122"/>
                        </a:rPr>
                        <a:t>思想涵义</a:t>
                      </a:r>
                      <a:endParaRPr kumimoji="0" lang="zh-CN" altLang="en-US" sz="2805" b="0" i="0" u="none" strike="noStrike" cap="none" normalizeH="0" baseline="0">
                        <a:ln>
                          <a:noFill/>
                        </a:ln>
                        <a:solidFill>
                          <a:schemeClr val="tx1"/>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469390">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r>
                        <a:rPr kumimoji="0" lang="en-US" altLang="zh-CN"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1</a:t>
                      </a:r>
                      <a:r>
                        <a:rPr kumimoji="0" lang="zh-CN" altLang="en-US"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、提出建设有中国特色的社会主义理论</a:t>
                      </a:r>
                      <a:endParaRPr kumimoji="0" lang="zh-CN" altLang="en-US"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17550">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34060">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90575">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91210">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733425">
                <a:tc gridSpan="3">
                  <a:txBody>
                    <a:bodyPr/>
                    <a:lstStyle/>
                    <a:p>
                      <a:pPr marL="0" marR="0" lvl="0" indent="0" algn="l" defTabSz="914400" rtl="0" eaLnBrk="1" fontAlgn="base" latinLnBrk="0" hangingPunct="1">
                        <a:lnSpc>
                          <a:spcPct val="100000"/>
                        </a:lnSpc>
                        <a:spcBef>
                          <a:spcPct val="0"/>
                        </a:spcBef>
                        <a:spcAft>
                          <a:spcPct val="0"/>
                        </a:spcAft>
                        <a:buClr>
                          <a:schemeClr val="hlink"/>
                        </a:buClr>
                        <a:buSzPct val="75000"/>
                        <a:buFont typeface="Wingdings" panose="05000000000000000000" pitchFamily="2" charset="2"/>
                        <a:buNone/>
                      </a:pPr>
                      <a:endParaRPr kumimoji="0" lang="zh-CN" altLang="zh-CN" sz="2805" b="0" i="0" u="none" strike="noStrike" cap="none" normalizeH="0" baseline="0" dirty="0">
                        <a:ln>
                          <a:noFill/>
                        </a:ln>
                        <a:solidFill>
                          <a:schemeClr val="tx2"/>
                        </a:solidFill>
                        <a:effectLst/>
                        <a:latin typeface="黑体" panose="02010609060101010101" pitchFamily="49" charset="-122"/>
                        <a:ea typeface="黑体" panose="02010609060101010101" pitchFamily="49" charset="-122"/>
                      </a:endParaRPr>
                    </a:p>
                  </a:txBody>
                  <a:tcPr marL="91438" marR="91438" marT="45713" marB="45713"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hMerge="1">
                  <a:tcPr/>
                </a:tc>
                <a:tc hMerge="1">
                  <a:tcPr/>
                </a:tc>
              </a:tr>
            </a:tbl>
          </a:graphicData>
        </a:graphic>
      </p:graphicFrame>
      <p:sp>
        <p:nvSpPr>
          <p:cNvPr id="409635" name="Rectangle 35"/>
          <p:cNvSpPr/>
          <p:nvPr/>
        </p:nvSpPr>
        <p:spPr>
          <a:xfrm>
            <a:off x="4943850" y="1124699"/>
            <a:ext cx="1799307"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latin typeface="宋体" panose="02010600030101010101" pitchFamily="2" charset="-122"/>
                <a:ea typeface="宋体" panose="02010600030101010101" pitchFamily="2" charset="-122"/>
                <a:sym typeface="Helvetica" pitchFamily="34" charset="0"/>
              </a:rPr>
              <a:t>1982</a:t>
            </a:r>
            <a:r>
              <a:rPr lang="zh-CN" altLang="en-US" sz="2805" b="1" dirty="0">
                <a:solidFill>
                  <a:srgbClr val="0B0B0B"/>
                </a:solidFill>
                <a:latin typeface="宋体" panose="02010600030101010101" pitchFamily="2" charset="-122"/>
                <a:ea typeface="宋体" panose="02010600030101010101" pitchFamily="2" charset="-122"/>
                <a:sym typeface="Helvetica" pitchFamily="34" charset="0"/>
              </a:rPr>
              <a:t>年中共十二大</a:t>
            </a:r>
            <a:endParaRPr lang="zh-CN" altLang="en-US" sz="2805" b="1" dirty="0">
              <a:solidFill>
                <a:srgbClr val="0B0B0B"/>
              </a:solidFill>
              <a:latin typeface="宋体" panose="02010600030101010101" pitchFamily="2" charset="-122"/>
              <a:ea typeface="宋体" panose="02010600030101010101" pitchFamily="2" charset="-122"/>
              <a:sym typeface="Helvetica" pitchFamily="34" charset="0"/>
            </a:endParaRPr>
          </a:p>
        </p:txBody>
      </p:sp>
      <p:sp>
        <p:nvSpPr>
          <p:cNvPr id="409636" name="Rectangle 36"/>
          <p:cNvSpPr/>
          <p:nvPr/>
        </p:nvSpPr>
        <p:spPr>
          <a:xfrm>
            <a:off x="6817421" y="1239278"/>
            <a:ext cx="3925374"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B0B0B"/>
                </a:solidFill>
                <a:ea typeface="宋体" panose="02010600030101010101" pitchFamily="2" charset="-122"/>
                <a:sym typeface="Helvetica" pitchFamily="34" charset="0"/>
              </a:rPr>
              <a:t>中国特色问题的提出</a:t>
            </a:r>
            <a:endParaRPr lang="zh-CN" altLang="en-US" sz="2805" b="1" dirty="0">
              <a:solidFill>
                <a:srgbClr val="0B0B0B"/>
              </a:solidFill>
              <a:ea typeface="宋体" panose="02010600030101010101" pitchFamily="2" charset="-122"/>
              <a:sym typeface="Helvetica" pitchFamily="34" charset="0"/>
            </a:endParaRPr>
          </a:p>
          <a:p>
            <a:pPr marL="0" lvl="0" indent="0" eaLnBrk="1" hangingPunct="1">
              <a:spcBef>
                <a:spcPct val="0"/>
              </a:spcBef>
              <a:buSzTx/>
              <a:buNone/>
            </a:pPr>
            <a:r>
              <a:rPr lang="zh-CN" altLang="en-US" sz="2805" b="1" dirty="0">
                <a:solidFill>
                  <a:srgbClr val="0B0B0B"/>
                </a:solidFill>
                <a:ea typeface="宋体" panose="02010600030101010101" pitchFamily="2" charset="-122"/>
                <a:sym typeface="Helvetica" pitchFamily="34" charset="0"/>
              </a:rPr>
              <a:t>（</a:t>
            </a:r>
            <a:r>
              <a:rPr lang="zh-CN" altLang="en-US" sz="2805" b="1" dirty="0">
                <a:solidFill>
                  <a:srgbClr val="0B0B0B"/>
                </a:solidFill>
                <a:ea typeface="宋体" panose="02010600030101010101" pitchFamily="2" charset="-122"/>
                <a:sym typeface="Helvetica" pitchFamily="34" charset="0"/>
                <a:hlinkClick r:id="rId1" action="ppaction://hlinksldjump"/>
              </a:rPr>
              <a:t>补充</a:t>
            </a:r>
            <a:r>
              <a:rPr lang="zh-CN" altLang="en-US" sz="2805" b="1" dirty="0">
                <a:solidFill>
                  <a:srgbClr val="0B0B0B"/>
                </a:solidFill>
                <a:ea typeface="宋体" panose="02010600030101010101" pitchFamily="2" charset="-122"/>
                <a:sym typeface="Helvetica" pitchFamily="34" charset="0"/>
              </a:rPr>
              <a:t>）</a:t>
            </a:r>
            <a:endParaRPr lang="zh-CN" altLang="en-US" sz="2805" b="1" dirty="0">
              <a:solidFill>
                <a:srgbClr val="0B0B0B"/>
              </a:solidFill>
              <a:ea typeface="宋体" panose="02010600030101010101" pitchFamily="2" charset="-122"/>
              <a:sym typeface="Helvetica" pitchFamily="34" charset="0"/>
            </a:endParaRPr>
          </a:p>
        </p:txBody>
      </p:sp>
      <p:sp>
        <p:nvSpPr>
          <p:cNvPr id="409637" name="Rectangle 37"/>
          <p:cNvSpPr/>
          <p:nvPr/>
        </p:nvSpPr>
        <p:spPr>
          <a:xfrm>
            <a:off x="952700" y="2162272"/>
            <a:ext cx="3420380"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2</a:t>
            </a:r>
            <a:r>
              <a:rPr lang="zh-CN" altLang="en-US" sz="2805" b="1" dirty="0">
                <a:solidFill>
                  <a:srgbClr val="0B0B0B"/>
                </a:solidFill>
                <a:ea typeface="宋体" panose="02010600030101010101" pitchFamily="2" charset="-122"/>
                <a:sym typeface="Helvetica" pitchFamily="34" charset="0"/>
              </a:rPr>
              <a:t>、提出社会主义初级阶段的理论</a:t>
            </a:r>
            <a:endParaRPr lang="zh-CN" altLang="en-US" sz="2805" b="1" dirty="0">
              <a:solidFill>
                <a:srgbClr val="0B0B0B"/>
              </a:solidFill>
              <a:ea typeface="宋体" panose="02010600030101010101" pitchFamily="2" charset="-122"/>
              <a:sym typeface="Helvetica" pitchFamily="34" charset="0"/>
            </a:endParaRPr>
          </a:p>
        </p:txBody>
      </p:sp>
      <p:sp>
        <p:nvSpPr>
          <p:cNvPr id="409638" name="Rectangle 38"/>
          <p:cNvSpPr/>
          <p:nvPr/>
        </p:nvSpPr>
        <p:spPr>
          <a:xfrm>
            <a:off x="4943850" y="2060424"/>
            <a:ext cx="1799307"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1987</a:t>
            </a:r>
            <a:r>
              <a:rPr lang="zh-CN" altLang="en-US" sz="2805" b="1" dirty="0">
                <a:solidFill>
                  <a:srgbClr val="0B0B0B"/>
                </a:solidFill>
                <a:ea typeface="宋体" panose="02010600030101010101" pitchFamily="2" charset="-122"/>
                <a:sym typeface="Helvetica" pitchFamily="34" charset="0"/>
              </a:rPr>
              <a:t>年中共十三大</a:t>
            </a:r>
            <a:endParaRPr lang="zh-CN" altLang="en-US" sz="2805" b="1" dirty="0">
              <a:solidFill>
                <a:srgbClr val="0B0B0B"/>
              </a:solidFill>
              <a:ea typeface="宋体" panose="02010600030101010101" pitchFamily="2" charset="-122"/>
              <a:sym typeface="Helvetica" pitchFamily="34" charset="0"/>
            </a:endParaRPr>
          </a:p>
        </p:txBody>
      </p:sp>
      <p:sp>
        <p:nvSpPr>
          <p:cNvPr id="409639" name="Rectangle 39"/>
          <p:cNvSpPr/>
          <p:nvPr/>
        </p:nvSpPr>
        <p:spPr>
          <a:xfrm>
            <a:off x="6817421" y="2145297"/>
            <a:ext cx="3925374"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Clr>
                <a:schemeClr val="hlink"/>
              </a:buClr>
              <a:buSzPct val="70000"/>
              <a:buFont typeface="Wingdings" panose="05000000000000000000" pitchFamily="2" charset="2"/>
              <a:buNone/>
            </a:pPr>
            <a:r>
              <a:rPr lang="zh-CN" altLang="en-US" sz="2805" b="1" dirty="0">
                <a:solidFill>
                  <a:srgbClr val="0B0B0B"/>
                </a:solidFill>
                <a:ea typeface="宋体" panose="02010600030101010101" pitchFamily="2" charset="-122"/>
                <a:sym typeface="Helvetica" pitchFamily="34" charset="0"/>
              </a:rPr>
              <a:t>初级阶段的理论</a:t>
            </a:r>
            <a:r>
              <a:rPr lang="en-US" altLang="zh-CN" sz="2805" b="1" dirty="0">
                <a:solidFill>
                  <a:srgbClr val="0B0B0B"/>
                </a:solidFill>
                <a:ea typeface="宋体" panose="02010600030101010101" pitchFamily="2" charset="-122"/>
                <a:sym typeface="Helvetica" pitchFamily="34" charset="0"/>
              </a:rPr>
              <a:t>;</a:t>
            </a:r>
            <a:r>
              <a:rPr lang="zh-CN" altLang="en-US" sz="2805" b="1" dirty="0">
                <a:solidFill>
                  <a:srgbClr val="0B0B0B"/>
                </a:solidFill>
                <a:ea typeface="宋体" panose="02010600030101010101" pitchFamily="2" charset="-122"/>
                <a:sym typeface="Helvetica" pitchFamily="34" charset="0"/>
              </a:rPr>
              <a:t>党的基本路线</a:t>
            </a:r>
            <a:r>
              <a:rPr lang="en-US" altLang="zh-CN" sz="2805" b="1" dirty="0">
                <a:solidFill>
                  <a:srgbClr val="0B0B0B"/>
                </a:solidFill>
                <a:ea typeface="宋体" panose="02010600030101010101" pitchFamily="2" charset="-122"/>
                <a:sym typeface="Helvetica" pitchFamily="34" charset="0"/>
              </a:rPr>
              <a:t>;</a:t>
            </a:r>
            <a:r>
              <a:rPr lang="zh-CN" altLang="en-US" sz="2805" b="1" dirty="0">
                <a:solidFill>
                  <a:srgbClr val="0B0B0B"/>
                </a:solidFill>
                <a:ea typeface="宋体" panose="02010600030101010101" pitchFamily="2" charset="-122"/>
                <a:sym typeface="Helvetica" pitchFamily="34" charset="0"/>
              </a:rPr>
              <a:t>三步走战略</a:t>
            </a:r>
            <a:endParaRPr lang="zh-CN" altLang="en-US" sz="2805" b="1" dirty="0">
              <a:solidFill>
                <a:srgbClr val="0B0B0B"/>
              </a:solidFill>
              <a:ea typeface="宋体" panose="02010600030101010101" pitchFamily="2" charset="-122"/>
              <a:sym typeface="Helvetica" pitchFamily="34" charset="0"/>
            </a:endParaRPr>
          </a:p>
        </p:txBody>
      </p:sp>
      <p:sp>
        <p:nvSpPr>
          <p:cNvPr id="409640" name="Rectangle 40"/>
          <p:cNvSpPr/>
          <p:nvPr/>
        </p:nvSpPr>
        <p:spPr>
          <a:xfrm>
            <a:off x="952700" y="3047072"/>
            <a:ext cx="3420380"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3</a:t>
            </a:r>
            <a:r>
              <a:rPr lang="zh-CN" altLang="en-US" sz="2805" b="1" dirty="0">
                <a:solidFill>
                  <a:srgbClr val="0B0B0B"/>
                </a:solidFill>
                <a:ea typeface="宋体" panose="02010600030101010101" pitchFamily="2" charset="-122"/>
                <a:sym typeface="Helvetica" pitchFamily="34" charset="0"/>
              </a:rPr>
              <a:t>、阐明社会主义的本质</a:t>
            </a:r>
            <a:r>
              <a:rPr lang="en-US" altLang="zh-CN" sz="2805" b="1" dirty="0">
                <a:solidFill>
                  <a:srgbClr val="0B0B0B"/>
                </a:solidFill>
                <a:ea typeface="宋体" panose="02010600030101010101" pitchFamily="2" charset="-122"/>
                <a:sym typeface="Helvetica" pitchFamily="34" charset="0"/>
              </a:rPr>
              <a:t>(</a:t>
            </a:r>
            <a:r>
              <a:rPr lang="zh-CN" altLang="en-US" sz="2805" b="1" dirty="0">
                <a:solidFill>
                  <a:srgbClr val="0B0B0B"/>
                </a:solidFill>
                <a:ea typeface="宋体" panose="02010600030101010101" pitchFamily="2" charset="-122"/>
                <a:sym typeface="Helvetica" pitchFamily="34" charset="0"/>
              </a:rPr>
              <a:t>成熟并体系化</a:t>
            </a:r>
            <a:r>
              <a:rPr lang="en-US" altLang="zh-CN" sz="2805" b="1" dirty="0">
                <a:solidFill>
                  <a:srgbClr val="0B0B0B"/>
                </a:solidFill>
                <a:ea typeface="宋体" panose="02010600030101010101" pitchFamily="2" charset="-122"/>
                <a:sym typeface="Helvetica" pitchFamily="34" charset="0"/>
              </a:rPr>
              <a:t>)</a:t>
            </a:r>
            <a:endParaRPr lang="en-US" altLang="zh-CN" sz="2805" b="1" dirty="0">
              <a:solidFill>
                <a:srgbClr val="0B0B0B"/>
              </a:solidFill>
              <a:ea typeface="宋体" panose="02010600030101010101" pitchFamily="2" charset="-122"/>
              <a:sym typeface="Helvetica" pitchFamily="34" charset="0"/>
            </a:endParaRPr>
          </a:p>
        </p:txBody>
      </p:sp>
      <p:sp>
        <p:nvSpPr>
          <p:cNvPr id="409641" name="Rectangle 41"/>
          <p:cNvSpPr/>
          <p:nvPr/>
        </p:nvSpPr>
        <p:spPr>
          <a:xfrm>
            <a:off x="4943850" y="2998270"/>
            <a:ext cx="1799307"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1992</a:t>
            </a:r>
            <a:r>
              <a:rPr lang="zh-CN" altLang="en-US" sz="2805" b="1" dirty="0">
                <a:solidFill>
                  <a:srgbClr val="0B0B0B"/>
                </a:solidFill>
                <a:ea typeface="宋体" panose="02010600030101010101" pitchFamily="2" charset="-122"/>
                <a:sym typeface="Helvetica" pitchFamily="34" charset="0"/>
              </a:rPr>
              <a:t>年的</a:t>
            </a:r>
            <a:endParaRPr lang="zh-CN" altLang="en-US" sz="2805" b="1" dirty="0">
              <a:solidFill>
                <a:srgbClr val="0B0B0B"/>
              </a:solidFill>
              <a:ea typeface="宋体" panose="02010600030101010101" pitchFamily="2" charset="-122"/>
              <a:sym typeface="Helvetica" pitchFamily="34" charset="0"/>
            </a:endParaRPr>
          </a:p>
          <a:p>
            <a:pPr marL="0" lvl="0" indent="0" eaLnBrk="1" hangingPunct="1">
              <a:spcBef>
                <a:spcPct val="0"/>
              </a:spcBef>
              <a:buSzTx/>
              <a:buNone/>
            </a:pPr>
            <a:r>
              <a:rPr lang="zh-CN" altLang="en-US" sz="2805" b="1" dirty="0">
                <a:solidFill>
                  <a:srgbClr val="0B0B0B"/>
                </a:solidFill>
                <a:ea typeface="宋体" panose="02010600030101010101" pitchFamily="2" charset="-122"/>
                <a:sym typeface="Helvetica" pitchFamily="34" charset="0"/>
              </a:rPr>
              <a:t>南方谈话</a:t>
            </a:r>
            <a:endParaRPr lang="zh-CN" altLang="en-US" sz="2805" b="1" dirty="0">
              <a:solidFill>
                <a:srgbClr val="0B0B0B"/>
              </a:solidFill>
              <a:ea typeface="宋体" panose="02010600030101010101" pitchFamily="2" charset="-122"/>
              <a:sym typeface="Helvetica" pitchFamily="34" charset="0"/>
            </a:endParaRPr>
          </a:p>
        </p:txBody>
      </p:sp>
      <p:sp>
        <p:nvSpPr>
          <p:cNvPr id="409642" name="Rectangle 42"/>
          <p:cNvSpPr/>
          <p:nvPr/>
        </p:nvSpPr>
        <p:spPr>
          <a:xfrm>
            <a:off x="6743156" y="2998270"/>
            <a:ext cx="3925374"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Clr>
                <a:schemeClr val="hlink"/>
              </a:buClr>
              <a:buSzPct val="70000"/>
              <a:buFont typeface="Wingdings" panose="05000000000000000000" pitchFamily="2" charset="2"/>
              <a:buNone/>
            </a:pPr>
            <a:r>
              <a:rPr lang="en-US" altLang="zh-CN" sz="2805" b="1" dirty="0">
                <a:solidFill>
                  <a:srgbClr val="0B0B0B"/>
                </a:solidFill>
                <a:ea typeface="宋体" panose="02010600030101010101" pitchFamily="2" charset="-122"/>
                <a:sym typeface="Helvetica" pitchFamily="34" charset="0"/>
              </a:rPr>
              <a:t>“</a:t>
            </a:r>
            <a:r>
              <a:rPr lang="zh-CN" altLang="en-US" sz="2805" b="1" dirty="0">
                <a:solidFill>
                  <a:srgbClr val="0B0B0B"/>
                </a:solidFill>
                <a:ea typeface="宋体" panose="02010600030101010101" pitchFamily="2" charset="-122"/>
                <a:sym typeface="Helvetica" pitchFamily="34" charset="0"/>
              </a:rPr>
              <a:t>什么是社会主义</a:t>
            </a:r>
            <a:r>
              <a:rPr lang="en-US" altLang="zh-CN" sz="2805" b="1" dirty="0">
                <a:solidFill>
                  <a:srgbClr val="0B0B0B"/>
                </a:solidFill>
                <a:ea typeface="宋体" panose="02010600030101010101" pitchFamily="2" charset="-122"/>
                <a:sym typeface="Helvetica" pitchFamily="34" charset="0"/>
              </a:rPr>
              <a:t>,</a:t>
            </a:r>
            <a:r>
              <a:rPr lang="zh-CN" altLang="en-US" sz="2805" b="1" dirty="0">
                <a:solidFill>
                  <a:srgbClr val="0B0B0B"/>
                </a:solidFill>
                <a:ea typeface="宋体" panose="02010600030101010101" pitchFamily="2" charset="-122"/>
                <a:sym typeface="Helvetica" pitchFamily="34" charset="0"/>
              </a:rPr>
              <a:t>怎样建设社会主义”</a:t>
            </a:r>
            <a:endParaRPr lang="zh-CN" altLang="en-US" sz="2805" b="1" dirty="0">
              <a:solidFill>
                <a:srgbClr val="0B0B0B"/>
              </a:solidFill>
              <a:ea typeface="宋体" panose="02010600030101010101" pitchFamily="2" charset="-122"/>
              <a:sym typeface="Helvetica" pitchFamily="34" charset="0"/>
            </a:endParaRPr>
          </a:p>
        </p:txBody>
      </p:sp>
      <p:sp>
        <p:nvSpPr>
          <p:cNvPr id="409643" name="Rectangle 43"/>
          <p:cNvSpPr/>
          <p:nvPr/>
        </p:nvSpPr>
        <p:spPr>
          <a:xfrm>
            <a:off x="952700" y="3970066"/>
            <a:ext cx="3420380"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4</a:t>
            </a:r>
            <a:r>
              <a:rPr lang="zh-CN" altLang="en-US" sz="2805" b="1" dirty="0">
                <a:solidFill>
                  <a:srgbClr val="0B0B0B"/>
                </a:solidFill>
                <a:ea typeface="宋体" panose="02010600030101010101" pitchFamily="2" charset="-122"/>
                <a:sym typeface="Helvetica" pitchFamily="34" charset="0"/>
              </a:rPr>
              <a:t>、确立建立社会主义市场经济体制</a:t>
            </a:r>
            <a:endParaRPr lang="zh-CN" altLang="en-US" sz="2805" b="1" dirty="0">
              <a:solidFill>
                <a:srgbClr val="0B0B0B"/>
              </a:solidFill>
              <a:ea typeface="宋体" panose="02010600030101010101" pitchFamily="2" charset="-122"/>
              <a:sym typeface="Helvetica" pitchFamily="34" charset="0"/>
            </a:endParaRPr>
          </a:p>
        </p:txBody>
      </p:sp>
      <p:sp>
        <p:nvSpPr>
          <p:cNvPr id="409644" name="Rectangle 44"/>
          <p:cNvSpPr/>
          <p:nvPr/>
        </p:nvSpPr>
        <p:spPr>
          <a:xfrm>
            <a:off x="4943850" y="3933994"/>
            <a:ext cx="1799307"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1992</a:t>
            </a:r>
            <a:r>
              <a:rPr lang="zh-CN" altLang="en-US" sz="2805" b="1" dirty="0">
                <a:solidFill>
                  <a:srgbClr val="0B0B0B"/>
                </a:solidFill>
                <a:ea typeface="宋体" panose="02010600030101010101" pitchFamily="2" charset="-122"/>
                <a:sym typeface="Helvetica" pitchFamily="34" charset="0"/>
              </a:rPr>
              <a:t>年中共十四大</a:t>
            </a:r>
            <a:endParaRPr lang="zh-CN" altLang="en-US" sz="2805" b="1" dirty="0">
              <a:solidFill>
                <a:srgbClr val="0B0B0B"/>
              </a:solidFill>
              <a:ea typeface="宋体" panose="02010600030101010101" pitchFamily="2" charset="-122"/>
              <a:sym typeface="Helvetica" pitchFamily="34" charset="0"/>
            </a:endParaRPr>
          </a:p>
        </p:txBody>
      </p:sp>
      <p:sp>
        <p:nvSpPr>
          <p:cNvPr id="409645" name="Rectangle 45"/>
          <p:cNvSpPr/>
          <p:nvPr/>
        </p:nvSpPr>
        <p:spPr>
          <a:xfrm>
            <a:off x="6743156" y="4006136"/>
            <a:ext cx="3925374"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Clr>
                <a:schemeClr val="hlink"/>
              </a:buClr>
              <a:buSzPct val="70000"/>
              <a:buFont typeface="Wingdings" panose="05000000000000000000" pitchFamily="2" charset="2"/>
              <a:buNone/>
            </a:pPr>
            <a:r>
              <a:rPr lang="zh-CN" altLang="en-US" sz="2805" b="1" dirty="0">
                <a:solidFill>
                  <a:srgbClr val="0B0B0B"/>
                </a:solidFill>
                <a:ea typeface="宋体" panose="02010600030101010101" pitchFamily="2" charset="-122"/>
                <a:sym typeface="Helvetica" pitchFamily="34" charset="0"/>
              </a:rPr>
              <a:t>社会主义也是市场经济</a:t>
            </a:r>
            <a:endParaRPr lang="zh-CN" altLang="en-US" sz="2805" b="1" dirty="0">
              <a:solidFill>
                <a:srgbClr val="0B0B0B"/>
              </a:solidFill>
              <a:ea typeface="宋体" panose="02010600030101010101" pitchFamily="2" charset="-122"/>
              <a:sym typeface="Helvetica" pitchFamily="34" charset="0"/>
            </a:endParaRPr>
          </a:p>
        </p:txBody>
      </p:sp>
      <p:sp>
        <p:nvSpPr>
          <p:cNvPr id="409646" name="Rectangle 46"/>
          <p:cNvSpPr/>
          <p:nvPr/>
        </p:nvSpPr>
        <p:spPr>
          <a:xfrm>
            <a:off x="952700" y="4992785"/>
            <a:ext cx="3420380"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Clr>
                <a:schemeClr val="hlink"/>
              </a:buClr>
              <a:buSzPct val="70000"/>
              <a:buFont typeface="Wingdings" panose="05000000000000000000" pitchFamily="2" charset="2"/>
              <a:buNone/>
            </a:pPr>
            <a:r>
              <a:rPr lang="en-US" altLang="zh-CN" sz="2805" b="1" dirty="0">
                <a:solidFill>
                  <a:srgbClr val="0B0B0B"/>
                </a:solidFill>
                <a:ea typeface="宋体" panose="02010600030101010101" pitchFamily="2" charset="-122"/>
                <a:sym typeface="Helvetica" pitchFamily="34" charset="0"/>
              </a:rPr>
              <a:t>5</a:t>
            </a:r>
            <a:r>
              <a:rPr lang="zh-CN" altLang="en-US" sz="2805" b="1" dirty="0">
                <a:solidFill>
                  <a:srgbClr val="0B0B0B"/>
                </a:solidFill>
                <a:ea typeface="宋体" panose="02010600030101010101" pitchFamily="2" charset="-122"/>
                <a:sym typeface="Helvetica" pitchFamily="34" charset="0"/>
              </a:rPr>
              <a:t>、确立邓小平理论为党的指导思想</a:t>
            </a:r>
            <a:endParaRPr lang="zh-CN" altLang="en-US" sz="2805" b="1" dirty="0">
              <a:solidFill>
                <a:srgbClr val="0B0B0B"/>
              </a:solidFill>
              <a:ea typeface="宋体" panose="02010600030101010101" pitchFamily="2" charset="-122"/>
              <a:sym typeface="Helvetica" pitchFamily="34" charset="0"/>
            </a:endParaRPr>
          </a:p>
        </p:txBody>
      </p:sp>
      <p:sp>
        <p:nvSpPr>
          <p:cNvPr id="409647" name="Rectangle 47"/>
          <p:cNvSpPr/>
          <p:nvPr/>
        </p:nvSpPr>
        <p:spPr>
          <a:xfrm>
            <a:off x="4943850" y="4941861"/>
            <a:ext cx="1799307"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B0B0B"/>
                </a:solidFill>
                <a:ea typeface="宋体" panose="02010600030101010101" pitchFamily="2" charset="-122"/>
                <a:sym typeface="Helvetica" pitchFamily="34" charset="0"/>
              </a:rPr>
              <a:t>1997</a:t>
            </a:r>
            <a:r>
              <a:rPr lang="zh-CN" altLang="en-US" sz="2805" b="1" dirty="0">
                <a:solidFill>
                  <a:srgbClr val="0B0B0B"/>
                </a:solidFill>
                <a:ea typeface="宋体" panose="02010600030101010101" pitchFamily="2" charset="-122"/>
                <a:sym typeface="Helvetica" pitchFamily="34" charset="0"/>
              </a:rPr>
              <a:t>年中共</a:t>
            </a:r>
            <a:r>
              <a:rPr lang="zh-CN" altLang="en-US" sz="2805" b="1" dirty="0">
                <a:solidFill>
                  <a:srgbClr val="0B0B0B"/>
                </a:solidFill>
                <a:ea typeface="宋体" panose="02010600030101010101" pitchFamily="2" charset="-122"/>
                <a:sym typeface="Helvetica" pitchFamily="34" charset="0"/>
                <a:hlinkClick r:id="rId2" action="ppaction://hlinksldjump"/>
              </a:rPr>
              <a:t>十五大</a:t>
            </a:r>
            <a:endParaRPr lang="zh-CN" altLang="en-US" sz="2805" b="1" dirty="0">
              <a:solidFill>
                <a:srgbClr val="0B0B0B"/>
              </a:solidFill>
              <a:ea typeface="宋体" panose="02010600030101010101" pitchFamily="2" charset="-122"/>
              <a:sym typeface="Helvetica" pitchFamily="34" charset="0"/>
            </a:endParaRPr>
          </a:p>
        </p:txBody>
      </p:sp>
      <p:sp>
        <p:nvSpPr>
          <p:cNvPr id="409648" name="Rectangle 48"/>
          <p:cNvSpPr/>
          <p:nvPr/>
        </p:nvSpPr>
        <p:spPr>
          <a:xfrm>
            <a:off x="6743156" y="4941861"/>
            <a:ext cx="3925374"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B0B0B"/>
                </a:solidFill>
                <a:ea typeface="宋体" panose="02010600030101010101" pitchFamily="2" charset="-122"/>
                <a:sym typeface="Helvetica" pitchFamily="34" charset="0"/>
              </a:rPr>
              <a:t>明确提出和使用“邓小平理论”这个简洁概念</a:t>
            </a:r>
            <a:endParaRPr lang="zh-CN" altLang="en-US" sz="2805" b="1" dirty="0">
              <a:solidFill>
                <a:srgbClr val="0B0B0B"/>
              </a:solidFill>
              <a:ea typeface="宋体" panose="02010600030101010101" pitchFamily="2" charset="-122"/>
              <a:sym typeface="Helvetica" pitchFamily="34" charset="0"/>
            </a:endParaRPr>
          </a:p>
        </p:txBody>
      </p:sp>
      <p:sp>
        <p:nvSpPr>
          <p:cNvPr id="409649" name="Rectangle 49"/>
          <p:cNvSpPr/>
          <p:nvPr/>
        </p:nvSpPr>
        <p:spPr>
          <a:xfrm>
            <a:off x="1523470" y="5949727"/>
            <a:ext cx="9145061" cy="83121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Clr>
                <a:schemeClr val="hlink"/>
              </a:buClr>
              <a:buSzPct val="70000"/>
              <a:buFont typeface="Wingdings" panose="05000000000000000000" pitchFamily="2" charset="2"/>
              <a:buNone/>
            </a:pPr>
            <a:r>
              <a:rPr lang="zh-CN" altLang="en-US" sz="2405" b="1" dirty="0">
                <a:solidFill>
                  <a:srgbClr val="0B0B0B"/>
                </a:solidFill>
                <a:ea typeface="宋体" panose="02010600030101010101" pitchFamily="2" charset="-122"/>
                <a:sym typeface="Helvetica" pitchFamily="34" charset="0"/>
              </a:rPr>
              <a:t>其他理论</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两大文明的关系</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科技地位</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祖国统一</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一国两制</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外交思想</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两大主题</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和平外交</a:t>
            </a:r>
            <a:r>
              <a:rPr lang="en-US" altLang="zh-CN" sz="2405" b="1" dirty="0">
                <a:solidFill>
                  <a:srgbClr val="0B0B0B"/>
                </a:solidFill>
                <a:ea typeface="宋体" panose="02010600030101010101" pitchFamily="2" charset="-122"/>
                <a:sym typeface="Helvetica" pitchFamily="34" charset="0"/>
              </a:rPr>
              <a:t>;</a:t>
            </a:r>
            <a:r>
              <a:rPr lang="zh-CN" altLang="en-US" sz="2405" b="1" dirty="0">
                <a:solidFill>
                  <a:srgbClr val="0B0B0B"/>
                </a:solidFill>
                <a:ea typeface="宋体" panose="02010600030101010101" pitchFamily="2" charset="-122"/>
                <a:sym typeface="Helvetica" pitchFamily="34" charset="0"/>
              </a:rPr>
              <a:t>扩大开放等</a:t>
            </a:r>
            <a:endParaRPr lang="zh-CN" altLang="en-US" sz="2405" b="1" dirty="0">
              <a:solidFill>
                <a:srgbClr val="0B0B0B"/>
              </a:solidFill>
              <a:ea typeface="宋体" panose="02010600030101010101" pitchFamily="2"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6243"/>
                                        </p:tgtEl>
                                        <p:attrNameLst>
                                          <p:attrName>style.visibility</p:attrName>
                                        </p:attrNameLst>
                                      </p:cBhvr>
                                      <p:to>
                                        <p:strVal val="visible"/>
                                      </p:to>
                                    </p:set>
                                    <p:anim calcmode="lin" valueType="num">
                                      <p:cBhvr additive="base">
                                        <p:cTn id="7" dur="500" fill="hold"/>
                                        <p:tgtEl>
                                          <p:spTgt spid="136243"/>
                                        </p:tgtEl>
                                        <p:attrNameLst>
                                          <p:attrName>ppt_x</p:attrName>
                                        </p:attrNameLst>
                                      </p:cBhvr>
                                      <p:tavLst>
                                        <p:tav tm="0">
                                          <p:val>
                                            <p:strVal val="#ppt_x"/>
                                          </p:val>
                                        </p:tav>
                                        <p:tav tm="100000">
                                          <p:val>
                                            <p:strVal val="#ppt_x"/>
                                          </p:val>
                                        </p:tav>
                                      </p:tavLst>
                                    </p:anim>
                                    <p:anim calcmode="lin" valueType="num">
                                      <p:cBhvr additive="base">
                                        <p:cTn id="8" dur="500" fill="hold"/>
                                        <p:tgtEl>
                                          <p:spTgt spid="1362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409635"/>
                                        </p:tgtEl>
                                        <p:attrNameLst>
                                          <p:attrName>style.visibility</p:attrName>
                                        </p:attrNameLst>
                                      </p:cBhvr>
                                      <p:to>
                                        <p:strVal val="visible"/>
                                      </p:to>
                                    </p:set>
                                    <p:animEffect transition="in" filter="diamond(in)">
                                      <p:cBhvr>
                                        <p:cTn id="13" dur="2000"/>
                                        <p:tgtEl>
                                          <p:spTgt spid="409635"/>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409636"/>
                                        </p:tgtEl>
                                        <p:attrNameLst>
                                          <p:attrName>style.visibility</p:attrName>
                                        </p:attrNameLst>
                                      </p:cBhvr>
                                      <p:to>
                                        <p:strVal val="visible"/>
                                      </p:to>
                                    </p:set>
                                    <p:animEffect transition="in" filter="blinds(horizontal)">
                                      <p:cBhvr>
                                        <p:cTn id="18" dur="500"/>
                                        <p:tgtEl>
                                          <p:spTgt spid="409636"/>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409637"/>
                                        </p:tgtEl>
                                        <p:attrNameLst>
                                          <p:attrName>style.visibility</p:attrName>
                                        </p:attrNameLst>
                                      </p:cBhvr>
                                      <p:to>
                                        <p:strVal val="visible"/>
                                      </p:to>
                                    </p:set>
                                    <p:animEffect transition="in" filter="diamond(in)">
                                      <p:cBhvr>
                                        <p:cTn id="23" dur="2000"/>
                                        <p:tgtEl>
                                          <p:spTgt spid="409637"/>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09638"/>
                                        </p:tgtEl>
                                        <p:attrNameLst>
                                          <p:attrName>style.visibility</p:attrName>
                                        </p:attrNameLst>
                                      </p:cBhvr>
                                      <p:to>
                                        <p:strVal val="visible"/>
                                      </p:to>
                                    </p:set>
                                    <p:anim calcmode="lin" valueType="num">
                                      <p:cBhvr additive="base">
                                        <p:cTn id="28" dur="500" fill="hold"/>
                                        <p:tgtEl>
                                          <p:spTgt spid="409638"/>
                                        </p:tgtEl>
                                        <p:attrNameLst>
                                          <p:attrName>ppt_x</p:attrName>
                                        </p:attrNameLst>
                                      </p:cBhvr>
                                      <p:tavLst>
                                        <p:tav tm="0">
                                          <p:val>
                                            <p:strVal val="#ppt_x"/>
                                          </p:val>
                                        </p:tav>
                                        <p:tav tm="100000">
                                          <p:val>
                                            <p:strVal val="#ppt_x"/>
                                          </p:val>
                                        </p:tav>
                                      </p:tavLst>
                                    </p:anim>
                                    <p:anim calcmode="lin" valueType="num">
                                      <p:cBhvr additive="base">
                                        <p:cTn id="29" dur="500" fill="hold"/>
                                        <p:tgtEl>
                                          <p:spTgt spid="40963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409639"/>
                                        </p:tgtEl>
                                        <p:attrNameLst>
                                          <p:attrName>style.visibility</p:attrName>
                                        </p:attrNameLst>
                                      </p:cBhvr>
                                      <p:to>
                                        <p:strVal val="visible"/>
                                      </p:to>
                                    </p:set>
                                    <p:animEffect transition="in" filter="blinds(horizontal)">
                                      <p:cBhvr>
                                        <p:cTn id="34" dur="500"/>
                                        <p:tgtEl>
                                          <p:spTgt spid="409639"/>
                                        </p:tgtEl>
                                      </p:cBhvr>
                                    </p:animEffect>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409640"/>
                                        </p:tgtEl>
                                        <p:attrNameLst>
                                          <p:attrName>style.visibility</p:attrName>
                                        </p:attrNameLst>
                                      </p:cBhvr>
                                      <p:to>
                                        <p:strVal val="visible"/>
                                      </p:to>
                                    </p:set>
                                    <p:animEffect transition="in" filter="box(in)">
                                      <p:cBhvr>
                                        <p:cTn id="39" dur="500"/>
                                        <p:tgtEl>
                                          <p:spTgt spid="409640"/>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409641"/>
                                        </p:tgtEl>
                                        <p:attrNameLst>
                                          <p:attrName>style.visibility</p:attrName>
                                        </p:attrNameLst>
                                      </p:cBhvr>
                                      <p:to>
                                        <p:strVal val="visible"/>
                                      </p:to>
                                    </p:set>
                                    <p:anim calcmode="lin" valueType="num">
                                      <p:cBhvr additive="base">
                                        <p:cTn id="44" dur="500" fill="hold"/>
                                        <p:tgtEl>
                                          <p:spTgt spid="409641"/>
                                        </p:tgtEl>
                                        <p:attrNameLst>
                                          <p:attrName>ppt_x</p:attrName>
                                        </p:attrNameLst>
                                      </p:cBhvr>
                                      <p:tavLst>
                                        <p:tav tm="0">
                                          <p:val>
                                            <p:strVal val="#ppt_x"/>
                                          </p:val>
                                        </p:tav>
                                        <p:tav tm="100000">
                                          <p:val>
                                            <p:strVal val="#ppt_x"/>
                                          </p:val>
                                        </p:tav>
                                      </p:tavLst>
                                    </p:anim>
                                    <p:anim calcmode="lin" valueType="num">
                                      <p:cBhvr additive="base">
                                        <p:cTn id="45" dur="500" fill="hold"/>
                                        <p:tgtEl>
                                          <p:spTgt spid="409641"/>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409642"/>
                                        </p:tgtEl>
                                        <p:attrNameLst>
                                          <p:attrName>style.visibility</p:attrName>
                                        </p:attrNameLst>
                                      </p:cBhvr>
                                      <p:to>
                                        <p:strVal val="visible"/>
                                      </p:to>
                                    </p:set>
                                    <p:animEffect transition="in" filter="blinds(horizontal)">
                                      <p:cBhvr>
                                        <p:cTn id="50" dur="500"/>
                                        <p:tgtEl>
                                          <p:spTgt spid="409642"/>
                                        </p:tgtEl>
                                      </p:cBhvr>
                                    </p:animEffect>
                                  </p:childTnLst>
                                </p:cTn>
                              </p:par>
                            </p:childTnLst>
                          </p:cTn>
                        </p:par>
                      </p:childTnLst>
                    </p:cTn>
                  </p:par>
                  <p:par>
                    <p:cTn id="51" fill="hold">
                      <p:stCondLst>
                        <p:cond delay="indefinite"/>
                      </p:stCondLst>
                      <p:childTnLst>
                        <p:par>
                          <p:cTn id="52" fill="hold">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409643"/>
                                        </p:tgtEl>
                                        <p:attrNameLst>
                                          <p:attrName>style.visibility</p:attrName>
                                        </p:attrNameLst>
                                      </p:cBhvr>
                                      <p:to>
                                        <p:strVal val="visible"/>
                                      </p:to>
                                    </p:set>
                                    <p:animEffect transition="in" filter="blinds(horizontal)">
                                      <p:cBhvr>
                                        <p:cTn id="55" dur="500"/>
                                        <p:tgtEl>
                                          <p:spTgt spid="409643"/>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409644"/>
                                        </p:tgtEl>
                                        <p:attrNameLst>
                                          <p:attrName>style.visibility</p:attrName>
                                        </p:attrNameLst>
                                      </p:cBhvr>
                                      <p:to>
                                        <p:strVal val="visible"/>
                                      </p:to>
                                    </p:set>
                                    <p:anim calcmode="lin" valueType="num">
                                      <p:cBhvr additive="base">
                                        <p:cTn id="60" dur="500" fill="hold"/>
                                        <p:tgtEl>
                                          <p:spTgt spid="409644"/>
                                        </p:tgtEl>
                                        <p:attrNameLst>
                                          <p:attrName>ppt_x</p:attrName>
                                        </p:attrNameLst>
                                      </p:cBhvr>
                                      <p:tavLst>
                                        <p:tav tm="0">
                                          <p:val>
                                            <p:strVal val="#ppt_x"/>
                                          </p:val>
                                        </p:tav>
                                        <p:tav tm="100000">
                                          <p:val>
                                            <p:strVal val="#ppt_x"/>
                                          </p:val>
                                        </p:tav>
                                      </p:tavLst>
                                    </p:anim>
                                    <p:anim calcmode="lin" valueType="num">
                                      <p:cBhvr additive="base">
                                        <p:cTn id="61" dur="500" fill="hold"/>
                                        <p:tgtEl>
                                          <p:spTgt spid="409644"/>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409645"/>
                                        </p:tgtEl>
                                        <p:attrNameLst>
                                          <p:attrName>style.visibility</p:attrName>
                                        </p:attrNameLst>
                                      </p:cBhvr>
                                      <p:to>
                                        <p:strVal val="visible"/>
                                      </p:to>
                                    </p:set>
                                    <p:animEffect transition="in" filter="blinds(horizontal)">
                                      <p:cBhvr>
                                        <p:cTn id="66" dur="500"/>
                                        <p:tgtEl>
                                          <p:spTgt spid="409645"/>
                                        </p:tgtEl>
                                      </p:cBhvr>
                                    </p:animEffect>
                                  </p:childTnLst>
                                </p:cTn>
                              </p:par>
                            </p:childTnLst>
                          </p:cTn>
                        </p:par>
                      </p:childTnLst>
                    </p:cTn>
                  </p:par>
                  <p:par>
                    <p:cTn id="67" fill="hold">
                      <p:stCondLst>
                        <p:cond delay="indefinite"/>
                      </p:stCondLst>
                      <p:childTnLst>
                        <p:par>
                          <p:cTn id="68" fill="hold">
                            <p:stCondLst>
                              <p:cond delay="0"/>
                            </p:stCondLst>
                            <p:childTnLst>
                              <p:par>
                                <p:cTn id="69" presetID="8" presetClass="entr" presetSubtype="16" fill="hold" grpId="0" nodeType="clickEffect">
                                  <p:stCondLst>
                                    <p:cond delay="0"/>
                                  </p:stCondLst>
                                  <p:childTnLst>
                                    <p:set>
                                      <p:cBhvr>
                                        <p:cTn id="70" dur="1" fill="hold">
                                          <p:stCondLst>
                                            <p:cond delay="0"/>
                                          </p:stCondLst>
                                        </p:cTn>
                                        <p:tgtEl>
                                          <p:spTgt spid="409646"/>
                                        </p:tgtEl>
                                        <p:attrNameLst>
                                          <p:attrName>style.visibility</p:attrName>
                                        </p:attrNameLst>
                                      </p:cBhvr>
                                      <p:to>
                                        <p:strVal val="visible"/>
                                      </p:to>
                                    </p:set>
                                    <p:animEffect transition="in" filter="diamond(in)">
                                      <p:cBhvr>
                                        <p:cTn id="71" dur="2000"/>
                                        <p:tgtEl>
                                          <p:spTgt spid="409646"/>
                                        </p:tgtEl>
                                      </p:cBhvr>
                                    </p:animEffect>
                                  </p:childTnLst>
                                </p:cTn>
                              </p:par>
                            </p:childTnLst>
                          </p:cTn>
                        </p:par>
                      </p:childTnLst>
                    </p:cTn>
                  </p:par>
                  <p:par>
                    <p:cTn id="72" fill="hold">
                      <p:stCondLst>
                        <p:cond delay="indefinite"/>
                      </p:stCondLst>
                      <p:childTnLst>
                        <p:par>
                          <p:cTn id="73" fill="hold">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409647"/>
                                        </p:tgtEl>
                                        <p:attrNameLst>
                                          <p:attrName>style.visibility</p:attrName>
                                        </p:attrNameLst>
                                      </p:cBhvr>
                                      <p:to>
                                        <p:strVal val="visible"/>
                                      </p:to>
                                    </p:set>
                                    <p:animEffect transition="in" filter="blinds(horizontal)">
                                      <p:cBhvr>
                                        <p:cTn id="76" dur="500"/>
                                        <p:tgtEl>
                                          <p:spTgt spid="409647"/>
                                        </p:tgtEl>
                                      </p:cBhvr>
                                    </p:animEffect>
                                  </p:childTnLst>
                                </p:cTn>
                              </p:par>
                            </p:childTnLst>
                          </p:cTn>
                        </p:par>
                      </p:childTnLst>
                    </p:cTn>
                  </p:par>
                  <p:par>
                    <p:cTn id="77" fill="hold">
                      <p:stCondLst>
                        <p:cond delay="indefinite"/>
                      </p:stCondLst>
                      <p:childTnLst>
                        <p:par>
                          <p:cTn id="78" fill="hold">
                            <p:stCondLst>
                              <p:cond delay="0"/>
                            </p:stCondLst>
                            <p:childTnLst>
                              <p:par>
                                <p:cTn id="79" presetID="3" presetClass="entr" presetSubtype="10" fill="hold" grpId="0" nodeType="clickEffect">
                                  <p:stCondLst>
                                    <p:cond delay="0"/>
                                  </p:stCondLst>
                                  <p:childTnLst>
                                    <p:set>
                                      <p:cBhvr>
                                        <p:cTn id="80" dur="1" fill="hold">
                                          <p:stCondLst>
                                            <p:cond delay="0"/>
                                          </p:stCondLst>
                                        </p:cTn>
                                        <p:tgtEl>
                                          <p:spTgt spid="409648"/>
                                        </p:tgtEl>
                                        <p:attrNameLst>
                                          <p:attrName>style.visibility</p:attrName>
                                        </p:attrNameLst>
                                      </p:cBhvr>
                                      <p:to>
                                        <p:strVal val="visible"/>
                                      </p:to>
                                    </p:set>
                                    <p:animEffect transition="in" filter="blinds(horizontal)">
                                      <p:cBhvr>
                                        <p:cTn id="81" dur="500"/>
                                        <p:tgtEl>
                                          <p:spTgt spid="409648"/>
                                        </p:tgtEl>
                                      </p:cBhvr>
                                    </p:animEffect>
                                  </p:childTnLst>
                                </p:cTn>
                              </p:par>
                            </p:childTnLst>
                          </p:cTn>
                        </p:par>
                      </p:childTnLst>
                    </p:cTn>
                  </p:par>
                  <p:par>
                    <p:cTn id="82" fill="hold">
                      <p:stCondLst>
                        <p:cond delay="indefinite"/>
                      </p:stCondLst>
                      <p:childTnLst>
                        <p:par>
                          <p:cTn id="83" fill="hold">
                            <p:stCondLst>
                              <p:cond delay="0"/>
                            </p:stCondLst>
                            <p:childTnLst>
                              <p:par>
                                <p:cTn id="84" presetID="4" presetClass="entr" presetSubtype="16" fill="hold" grpId="0" nodeType="clickEffect">
                                  <p:stCondLst>
                                    <p:cond delay="0"/>
                                  </p:stCondLst>
                                  <p:childTnLst>
                                    <p:set>
                                      <p:cBhvr>
                                        <p:cTn id="85" dur="1" fill="hold">
                                          <p:stCondLst>
                                            <p:cond delay="0"/>
                                          </p:stCondLst>
                                        </p:cTn>
                                        <p:tgtEl>
                                          <p:spTgt spid="409649"/>
                                        </p:tgtEl>
                                        <p:attrNameLst>
                                          <p:attrName>style.visibility</p:attrName>
                                        </p:attrNameLst>
                                      </p:cBhvr>
                                      <p:to>
                                        <p:strVal val="visible"/>
                                      </p:to>
                                    </p:set>
                                    <p:animEffect transition="in" filter="box(in)">
                                      <p:cBhvr>
                                        <p:cTn id="86" dur="500"/>
                                        <p:tgtEl>
                                          <p:spTgt spid="4096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5" grpId="0"/>
      <p:bldP spid="409636" grpId="0"/>
      <p:bldP spid="409637" grpId="0"/>
      <p:bldP spid="409638" grpId="0"/>
      <p:bldP spid="409639" grpId="0"/>
      <p:bldP spid="409640" grpId="0"/>
      <p:bldP spid="409641" grpId="0"/>
      <p:bldP spid="409642" grpId="0"/>
      <p:bldP spid="409643" grpId="0"/>
      <p:bldP spid="409644" grpId="0"/>
      <p:bldP spid="409645" grpId="0"/>
      <p:bldP spid="409646" grpId="0"/>
      <p:bldP spid="409647" grpId="0"/>
      <p:bldP spid="409648" grpId="0"/>
      <p:bldP spid="4096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Oval 3"/>
          <p:cNvSpPr/>
          <p:nvPr/>
        </p:nvSpPr>
        <p:spPr>
          <a:xfrm>
            <a:off x="4875951" y="3047072"/>
            <a:ext cx="1941470" cy="1822647"/>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邓小平理论</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79" name="Line 4"/>
          <p:cNvSpPr/>
          <p:nvPr/>
        </p:nvSpPr>
        <p:spPr>
          <a:xfrm>
            <a:off x="3961446" y="2972809"/>
            <a:ext cx="990891" cy="572892"/>
          </a:xfrm>
          <a:prstGeom prst="line">
            <a:avLst/>
          </a:prstGeom>
          <a:ln w="38100" cap="flat" cmpd="sng">
            <a:solidFill>
              <a:schemeClr val="tx1"/>
            </a:solidFill>
            <a:prstDash val="solid"/>
            <a:headEnd type="none" w="med" len="med"/>
            <a:tailEnd type="none" w="med" len="med"/>
          </a:ln>
        </p:spPr>
      </p:sp>
      <p:sp>
        <p:nvSpPr>
          <p:cNvPr id="24580" name="Oval 5"/>
          <p:cNvSpPr/>
          <p:nvPr/>
        </p:nvSpPr>
        <p:spPr>
          <a:xfrm>
            <a:off x="2783833" y="2134687"/>
            <a:ext cx="1296435" cy="1222171"/>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发展道路</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81" name="Line 6"/>
          <p:cNvSpPr/>
          <p:nvPr/>
        </p:nvSpPr>
        <p:spPr>
          <a:xfrm flipH="1" flipV="1">
            <a:off x="4984165" y="2514495"/>
            <a:ext cx="352223" cy="608963"/>
          </a:xfrm>
          <a:prstGeom prst="line">
            <a:avLst/>
          </a:prstGeom>
          <a:ln w="38100" cap="flat" cmpd="sng">
            <a:solidFill>
              <a:schemeClr val="tx1"/>
            </a:solidFill>
            <a:prstDash val="solid"/>
            <a:headEnd type="none" w="med" len="med"/>
            <a:tailEnd type="none" w="med" len="med"/>
          </a:ln>
        </p:spPr>
      </p:sp>
      <p:sp>
        <p:nvSpPr>
          <p:cNvPr id="24582" name="Oval 7"/>
          <p:cNvSpPr/>
          <p:nvPr/>
        </p:nvSpPr>
        <p:spPr>
          <a:xfrm>
            <a:off x="4150288" y="1268983"/>
            <a:ext cx="1368577" cy="1224293"/>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发展阶段</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83" name="Oval 8"/>
          <p:cNvSpPr/>
          <p:nvPr/>
        </p:nvSpPr>
        <p:spPr>
          <a:xfrm>
            <a:off x="5790458" y="1143796"/>
            <a:ext cx="1457692" cy="1277338"/>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根本任务</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84" name="Line 9"/>
          <p:cNvSpPr/>
          <p:nvPr/>
        </p:nvSpPr>
        <p:spPr>
          <a:xfrm flipV="1">
            <a:off x="6600995" y="2883692"/>
            <a:ext cx="791440" cy="473166"/>
          </a:xfrm>
          <a:prstGeom prst="line">
            <a:avLst/>
          </a:prstGeom>
          <a:ln w="38100" cap="flat" cmpd="sng">
            <a:solidFill>
              <a:schemeClr val="tx1"/>
            </a:solidFill>
            <a:prstDash val="solid"/>
            <a:headEnd type="none" w="med" len="med"/>
            <a:tailEnd type="none" w="med" len="med"/>
          </a:ln>
        </p:spPr>
      </p:sp>
      <p:sp>
        <p:nvSpPr>
          <p:cNvPr id="24585" name="Oval 10"/>
          <p:cNvSpPr/>
          <p:nvPr/>
        </p:nvSpPr>
        <p:spPr>
          <a:xfrm>
            <a:off x="7239663" y="1905530"/>
            <a:ext cx="1377064" cy="1237024"/>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外部条件</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86" name="Line 11"/>
          <p:cNvSpPr/>
          <p:nvPr/>
        </p:nvSpPr>
        <p:spPr>
          <a:xfrm>
            <a:off x="6817421" y="4006136"/>
            <a:ext cx="802049" cy="31828"/>
          </a:xfrm>
          <a:prstGeom prst="line">
            <a:avLst/>
          </a:prstGeom>
          <a:ln w="38100" cap="flat" cmpd="sng">
            <a:solidFill>
              <a:schemeClr val="tx1"/>
            </a:solidFill>
            <a:prstDash val="solid"/>
            <a:headEnd type="none" w="med" len="med"/>
            <a:tailEnd type="none" w="med" len="med"/>
          </a:ln>
        </p:spPr>
      </p:sp>
      <p:sp>
        <p:nvSpPr>
          <p:cNvPr id="24587" name="Oval 12"/>
          <p:cNvSpPr/>
          <p:nvPr/>
        </p:nvSpPr>
        <p:spPr>
          <a:xfrm>
            <a:off x="7608860" y="3429000"/>
            <a:ext cx="1510739" cy="1294313"/>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政治保证</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88" name="Oval 13"/>
          <p:cNvSpPr/>
          <p:nvPr/>
        </p:nvSpPr>
        <p:spPr>
          <a:xfrm>
            <a:off x="7320292" y="4869719"/>
            <a:ext cx="1368577" cy="1222171"/>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战略步骤</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89" name="Line 14"/>
          <p:cNvSpPr/>
          <p:nvPr/>
        </p:nvSpPr>
        <p:spPr>
          <a:xfrm>
            <a:off x="6600995" y="4509009"/>
            <a:ext cx="916628" cy="570770"/>
          </a:xfrm>
          <a:prstGeom prst="line">
            <a:avLst/>
          </a:prstGeom>
          <a:ln w="38100" cap="flat" cmpd="sng">
            <a:solidFill>
              <a:schemeClr val="tx1"/>
            </a:solidFill>
            <a:prstDash val="solid"/>
            <a:headEnd type="none" w="med" len="med"/>
            <a:tailEnd type="none" w="med" len="med"/>
          </a:ln>
        </p:spPr>
      </p:sp>
      <p:sp>
        <p:nvSpPr>
          <p:cNvPr id="24590" name="Oval 15"/>
          <p:cNvSpPr/>
          <p:nvPr/>
        </p:nvSpPr>
        <p:spPr>
          <a:xfrm>
            <a:off x="5232418" y="5444733"/>
            <a:ext cx="1368577" cy="1080009"/>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领导力量</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91" name="Line 16"/>
          <p:cNvSpPr/>
          <p:nvPr/>
        </p:nvSpPr>
        <p:spPr>
          <a:xfrm flipH="1">
            <a:off x="4419760" y="4572664"/>
            <a:ext cx="685348" cy="685348"/>
          </a:xfrm>
          <a:prstGeom prst="line">
            <a:avLst/>
          </a:prstGeom>
          <a:ln w="38100" cap="flat" cmpd="sng">
            <a:solidFill>
              <a:schemeClr val="tx1"/>
            </a:solidFill>
            <a:prstDash val="solid"/>
            <a:headEnd type="none" w="med" len="med"/>
            <a:tailEnd type="none" w="med" len="med"/>
          </a:ln>
        </p:spPr>
      </p:sp>
      <p:sp>
        <p:nvSpPr>
          <p:cNvPr id="24592" name="Oval 17"/>
          <p:cNvSpPr/>
          <p:nvPr/>
        </p:nvSpPr>
        <p:spPr>
          <a:xfrm>
            <a:off x="3503132" y="5158287"/>
            <a:ext cx="1296434" cy="1294313"/>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依靠力量</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93" name="Line 18"/>
          <p:cNvSpPr/>
          <p:nvPr/>
        </p:nvSpPr>
        <p:spPr>
          <a:xfrm flipH="1">
            <a:off x="3734410" y="4114350"/>
            <a:ext cx="1141541" cy="0"/>
          </a:xfrm>
          <a:prstGeom prst="line">
            <a:avLst/>
          </a:prstGeom>
          <a:ln w="38100" cap="flat" cmpd="sng">
            <a:solidFill>
              <a:schemeClr val="tx1"/>
            </a:solidFill>
            <a:prstDash val="solid"/>
            <a:headEnd type="none" w="med" len="med"/>
            <a:tailEnd type="none" w="med" len="med"/>
          </a:ln>
        </p:spPr>
      </p:sp>
      <p:sp>
        <p:nvSpPr>
          <p:cNvPr id="24594" name="Oval 19"/>
          <p:cNvSpPr/>
          <p:nvPr/>
        </p:nvSpPr>
        <p:spPr>
          <a:xfrm>
            <a:off x="2567407" y="3501142"/>
            <a:ext cx="1368577" cy="1296435"/>
          </a:xfrm>
          <a:prstGeom prst="ellipse">
            <a:avLst/>
          </a:prstGeom>
          <a:solidFill>
            <a:schemeClr val="bg1"/>
          </a:solid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algn="ctr" eaLnBrk="1" hangingPunct="1">
              <a:spcBef>
                <a:spcPct val="0"/>
              </a:spcBef>
              <a:buSzTx/>
              <a:buNone/>
            </a:pPr>
            <a:r>
              <a:rPr lang="zh-CN" altLang="en-US" sz="2405" b="1" dirty="0">
                <a:latin typeface="Times New Roman" panose="02020603050405020304" pitchFamily="18" charset="0"/>
                <a:ea typeface="黑体" panose="02010609060101010101" pitchFamily="49" charset="-122"/>
                <a:sym typeface="Helvetica" pitchFamily="34" charset="0"/>
              </a:rPr>
              <a:t>祖国统一</a:t>
            </a:r>
            <a:endParaRPr lang="zh-CN" altLang="en-US" sz="2405" b="1" dirty="0">
              <a:latin typeface="Times New Roman" panose="02020603050405020304" pitchFamily="18" charset="0"/>
              <a:ea typeface="黑体" panose="02010609060101010101" pitchFamily="49" charset="-122"/>
              <a:sym typeface="Helvetica" pitchFamily="34" charset="0"/>
            </a:endParaRPr>
          </a:p>
        </p:txBody>
      </p:sp>
      <p:sp>
        <p:nvSpPr>
          <p:cNvPr id="24595" name="Line 20"/>
          <p:cNvSpPr/>
          <p:nvPr/>
        </p:nvSpPr>
        <p:spPr>
          <a:xfrm>
            <a:off x="5790458" y="4876084"/>
            <a:ext cx="0" cy="534700"/>
          </a:xfrm>
          <a:prstGeom prst="line">
            <a:avLst/>
          </a:prstGeom>
          <a:ln w="38100" cap="flat" cmpd="sng">
            <a:solidFill>
              <a:schemeClr val="tx1"/>
            </a:solidFill>
            <a:prstDash val="solid"/>
            <a:headEnd type="none" w="med" len="med"/>
            <a:tailEnd type="none" w="med" len="med"/>
          </a:ln>
        </p:spPr>
      </p:sp>
      <p:sp>
        <p:nvSpPr>
          <p:cNvPr id="24596" name="Line 21"/>
          <p:cNvSpPr/>
          <p:nvPr/>
        </p:nvSpPr>
        <p:spPr>
          <a:xfrm flipH="1">
            <a:off x="6004762" y="2361723"/>
            <a:ext cx="182477" cy="685348"/>
          </a:xfrm>
          <a:prstGeom prst="line">
            <a:avLst/>
          </a:prstGeom>
          <a:ln w="38100" cap="flat" cmpd="sng">
            <a:solidFill>
              <a:schemeClr val="tx1"/>
            </a:solidFill>
            <a:prstDash val="solid"/>
            <a:headEnd type="none" w="med" len="med"/>
            <a:tailEnd type="none" w="med" len="med"/>
          </a:ln>
        </p:spPr>
      </p:sp>
      <p:sp>
        <p:nvSpPr>
          <p:cNvPr id="24597" name="Rectangle 23"/>
          <p:cNvSpPr/>
          <p:nvPr/>
        </p:nvSpPr>
        <p:spPr>
          <a:xfrm>
            <a:off x="2692595" y="214437"/>
            <a:ext cx="4935362" cy="583565"/>
          </a:xfrm>
          <a:prstGeom prst="rect">
            <a:avLst/>
          </a:prstGeom>
          <a:solidFill>
            <a:srgbClr val="FFC000"/>
          </a:solid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ea typeface="宋体" panose="02010600030101010101" pitchFamily="2" charset="-122"/>
                <a:sym typeface="Helvetica" pitchFamily="34" charset="0"/>
              </a:rPr>
              <a:t>3</a:t>
            </a:r>
            <a:r>
              <a:rPr lang="zh-CN" altLang="en-US" sz="3210" b="1" dirty="0">
                <a:ea typeface="宋体" panose="02010600030101010101" pitchFamily="2" charset="-122"/>
                <a:sym typeface="Helvetica" pitchFamily="34" charset="0"/>
              </a:rPr>
              <a:t>、邓小平理论主要内容：</a:t>
            </a:r>
            <a:endParaRPr lang="zh-CN" altLang="en-US" sz="3210" b="1" dirty="0">
              <a:ea typeface="宋体" panose="02010600030101010101" pitchFamily="2" charset="-122"/>
              <a:sym typeface="Helvetica" pitchFamily="34" charset="0"/>
            </a:endParaRP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2" name="Picture 13" descr="W020060122128228128315"/>
          <p:cNvPicPr>
            <a:picLocks noChangeAspect="1"/>
          </p:cNvPicPr>
          <p:nvPr/>
        </p:nvPicPr>
        <p:blipFill>
          <a:blip r:embed="rId1"/>
          <a:stretch>
            <a:fillRect/>
          </a:stretch>
        </p:blipFill>
        <p:spPr>
          <a:xfrm>
            <a:off x="7848627" y="991025"/>
            <a:ext cx="3085132" cy="2718056"/>
          </a:xfrm>
          <a:prstGeom prst="rect">
            <a:avLst/>
          </a:prstGeom>
          <a:noFill/>
          <a:ln w="9525">
            <a:noFill/>
          </a:ln>
        </p:spPr>
      </p:pic>
      <p:sp>
        <p:nvSpPr>
          <p:cNvPr id="25603" name="Text Box 3"/>
          <p:cNvSpPr txBox="1"/>
          <p:nvPr/>
        </p:nvSpPr>
        <p:spPr>
          <a:xfrm>
            <a:off x="1848109" y="836131"/>
            <a:ext cx="8497904" cy="605282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1</a:t>
            </a:r>
            <a:r>
              <a:rPr lang="zh-CN" altLang="en-US" sz="2805" b="1" dirty="0">
                <a:latin typeface="楷体_GB2312"/>
                <a:ea typeface="楷体_GB2312"/>
                <a:sym typeface="Helvetica" pitchFamily="34" charset="0"/>
              </a:rPr>
              <a:t>、发展道路：</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2</a:t>
            </a:r>
            <a:r>
              <a:rPr lang="zh-CN" altLang="en-US" sz="2805" b="1" dirty="0">
                <a:latin typeface="楷体_GB2312"/>
                <a:ea typeface="楷体_GB2312"/>
                <a:sym typeface="Helvetica" pitchFamily="34" charset="0"/>
              </a:rPr>
              <a:t>、发展阶段：</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3</a:t>
            </a:r>
            <a:r>
              <a:rPr lang="zh-CN" altLang="en-US" sz="2805" b="1" dirty="0">
                <a:latin typeface="楷体_GB2312"/>
                <a:ea typeface="楷体_GB2312"/>
                <a:sym typeface="Helvetica" pitchFamily="34" charset="0"/>
              </a:rPr>
              <a:t>、根本任务：</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4</a:t>
            </a:r>
            <a:r>
              <a:rPr lang="zh-CN" altLang="en-US" sz="2805" b="1" dirty="0">
                <a:latin typeface="楷体_GB2312"/>
                <a:ea typeface="楷体_GB2312"/>
                <a:sym typeface="Helvetica" pitchFamily="34" charset="0"/>
              </a:rPr>
              <a:t>、改革外部条件：</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5</a:t>
            </a:r>
            <a:r>
              <a:rPr lang="zh-CN" altLang="en-US" sz="2805" b="1" dirty="0">
                <a:latin typeface="楷体_GB2312"/>
                <a:ea typeface="楷体_GB2312"/>
                <a:sym typeface="Helvetica" pitchFamily="34" charset="0"/>
              </a:rPr>
              <a:t>、政治保证：</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6</a:t>
            </a:r>
            <a:r>
              <a:rPr lang="zh-CN" altLang="en-US" sz="2805" b="1" dirty="0">
                <a:latin typeface="楷体_GB2312"/>
                <a:ea typeface="楷体_GB2312"/>
                <a:sym typeface="Helvetica" pitchFamily="34" charset="0"/>
              </a:rPr>
              <a:t>、战略步骤：</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7</a:t>
            </a:r>
            <a:r>
              <a:rPr lang="zh-CN" altLang="en-US" sz="2805" b="1" dirty="0">
                <a:latin typeface="楷体_GB2312"/>
                <a:ea typeface="楷体_GB2312"/>
                <a:sym typeface="Helvetica" pitchFamily="34" charset="0"/>
              </a:rPr>
              <a:t>、党的领导：</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8</a:t>
            </a:r>
            <a:r>
              <a:rPr lang="zh-CN" altLang="en-US" sz="2805" b="1" dirty="0">
                <a:latin typeface="楷体_GB2312"/>
                <a:ea typeface="楷体_GB2312"/>
                <a:sym typeface="Helvetica" pitchFamily="34" charset="0"/>
              </a:rPr>
              <a:t>、依靠力量：</a:t>
            </a: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endParaRPr lang="zh-CN" altLang="en-US" sz="2805" b="1" dirty="0">
              <a:latin typeface="楷体_GB2312"/>
              <a:ea typeface="楷体_GB2312"/>
              <a:sym typeface="Helvetica" pitchFamily="34" charset="0"/>
            </a:endParaRPr>
          </a:p>
          <a:p>
            <a:pPr marL="1349375" lvl="0" indent="-1349375" eaLnBrk="1" hangingPunct="1">
              <a:lnSpc>
                <a:spcPct val="80000"/>
              </a:lnSpc>
              <a:spcBef>
                <a:spcPct val="50000"/>
              </a:spcBef>
              <a:buSzTx/>
              <a:buNone/>
            </a:pPr>
            <a:r>
              <a:rPr lang="en-US" altLang="zh-CN" sz="2805" b="1" dirty="0">
                <a:latin typeface="楷体_GB2312"/>
                <a:ea typeface="楷体_GB2312"/>
                <a:sym typeface="Helvetica" pitchFamily="34" charset="0"/>
              </a:rPr>
              <a:t>9</a:t>
            </a:r>
            <a:r>
              <a:rPr lang="zh-CN" altLang="en-US" sz="2805" b="1" dirty="0">
                <a:latin typeface="楷体_GB2312"/>
                <a:ea typeface="楷体_GB2312"/>
                <a:sym typeface="Helvetica" pitchFamily="34" charset="0"/>
              </a:rPr>
              <a:t>、祖国统一：</a:t>
            </a:r>
            <a:endParaRPr lang="zh-CN" altLang="en-US" sz="2805" b="1" dirty="0">
              <a:latin typeface="楷体_GB2312"/>
              <a:ea typeface="楷体_GB2312"/>
              <a:sym typeface="Helvetica" pitchFamily="34" charset="0"/>
            </a:endParaRPr>
          </a:p>
        </p:txBody>
      </p:sp>
      <p:sp>
        <p:nvSpPr>
          <p:cNvPr id="12292" name="Rectangle 4"/>
          <p:cNvSpPr/>
          <p:nvPr/>
        </p:nvSpPr>
        <p:spPr>
          <a:xfrm>
            <a:off x="4224552" y="791574"/>
            <a:ext cx="5472183" cy="5340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3210" b="1" dirty="0">
                <a:solidFill>
                  <a:srgbClr val="000000"/>
                </a:solidFill>
                <a:latin typeface="Times New Roman" panose="02020603050405020304" pitchFamily="18" charset="0"/>
                <a:ea typeface="楷体_GB2312"/>
                <a:sym typeface="Helvetica" pitchFamily="34" charset="0"/>
              </a:rPr>
              <a:t>建设有中国特色的社会主义</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3" name="Rectangle 5"/>
          <p:cNvSpPr/>
          <p:nvPr/>
        </p:nvSpPr>
        <p:spPr>
          <a:xfrm>
            <a:off x="4224552" y="1368710"/>
            <a:ext cx="4392175" cy="5340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3210" b="1" dirty="0">
                <a:solidFill>
                  <a:srgbClr val="000000"/>
                </a:solidFill>
                <a:latin typeface="Times New Roman" panose="02020603050405020304" pitchFamily="18" charset="0"/>
                <a:ea typeface="楷体_GB2312"/>
                <a:sym typeface="Helvetica" pitchFamily="34" charset="0"/>
              </a:rPr>
              <a:t>社会主义初级阶段</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4" name="Rectangle 6"/>
          <p:cNvSpPr/>
          <p:nvPr/>
        </p:nvSpPr>
        <p:spPr>
          <a:xfrm>
            <a:off x="4224552" y="1901287"/>
            <a:ext cx="4614966" cy="5340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3210" b="1" dirty="0">
                <a:solidFill>
                  <a:srgbClr val="000000"/>
                </a:solidFill>
                <a:latin typeface="Times New Roman" panose="02020603050405020304" pitchFamily="18" charset="0"/>
                <a:ea typeface="楷体_GB2312"/>
                <a:sym typeface="Helvetica" pitchFamily="34" charset="0"/>
              </a:rPr>
              <a:t>解放和发展生产力</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5" name="Rectangle 7"/>
          <p:cNvSpPr/>
          <p:nvPr/>
        </p:nvSpPr>
        <p:spPr>
          <a:xfrm>
            <a:off x="4943850" y="2493276"/>
            <a:ext cx="3312168" cy="5340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3210" b="1" dirty="0">
                <a:solidFill>
                  <a:srgbClr val="000000"/>
                </a:solidFill>
                <a:latin typeface="Times New Roman" panose="02020603050405020304" pitchFamily="18" charset="0"/>
                <a:ea typeface="楷体_GB2312"/>
                <a:sym typeface="Helvetica" pitchFamily="34" charset="0"/>
              </a:rPr>
              <a:t>和平与发展</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6" name="Rectangle 8"/>
          <p:cNvSpPr/>
          <p:nvPr/>
        </p:nvSpPr>
        <p:spPr>
          <a:xfrm>
            <a:off x="4296694" y="3093752"/>
            <a:ext cx="4175749" cy="5340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3210" b="1" dirty="0">
                <a:solidFill>
                  <a:srgbClr val="000000"/>
                </a:solidFill>
                <a:latin typeface="Times New Roman" panose="02020603050405020304" pitchFamily="18" charset="0"/>
                <a:ea typeface="楷体_GB2312"/>
                <a:sym typeface="Helvetica" pitchFamily="34" charset="0"/>
              </a:rPr>
              <a:t>坚持四项基本原则</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7" name="Rectangle 9"/>
          <p:cNvSpPr/>
          <p:nvPr/>
        </p:nvSpPr>
        <p:spPr>
          <a:xfrm>
            <a:off x="4296694" y="3573284"/>
            <a:ext cx="3528592"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000000"/>
                </a:solidFill>
                <a:latin typeface="Times New Roman" panose="02020603050405020304" pitchFamily="18" charset="0"/>
                <a:ea typeface="楷体_GB2312"/>
                <a:sym typeface="Helvetica" pitchFamily="34" charset="0"/>
              </a:rPr>
              <a:t>三步走战略</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8" name="Rectangle 10"/>
          <p:cNvSpPr/>
          <p:nvPr/>
        </p:nvSpPr>
        <p:spPr>
          <a:xfrm>
            <a:off x="4296694" y="4105862"/>
            <a:ext cx="5616467" cy="5340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3210" b="1" dirty="0">
                <a:solidFill>
                  <a:srgbClr val="000000"/>
                </a:solidFill>
                <a:latin typeface="Times New Roman" panose="02020603050405020304" pitchFamily="18" charset="0"/>
                <a:ea typeface="楷体_GB2312"/>
                <a:sym typeface="Helvetica" pitchFamily="34" charset="0"/>
              </a:rPr>
              <a:t>坚持中国共产党的领导核心</a:t>
            </a:r>
            <a:endParaRPr lang="zh-CN" altLang="en-US" sz="3210" b="1" dirty="0">
              <a:solidFill>
                <a:srgbClr val="000000"/>
              </a:solidFill>
              <a:latin typeface="Times New Roman" panose="02020603050405020304" pitchFamily="18" charset="0"/>
              <a:ea typeface="楷体_GB2312"/>
              <a:sym typeface="Helvetica" pitchFamily="34" charset="0"/>
            </a:endParaRPr>
          </a:p>
        </p:txBody>
      </p:sp>
      <p:sp>
        <p:nvSpPr>
          <p:cNvPr id="12299" name="Rectangle 11"/>
          <p:cNvSpPr/>
          <p:nvPr/>
        </p:nvSpPr>
        <p:spPr>
          <a:xfrm>
            <a:off x="4150288" y="4729679"/>
            <a:ext cx="6337889" cy="14236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50000"/>
              </a:spcBef>
              <a:buSzTx/>
              <a:buNone/>
            </a:pPr>
            <a:r>
              <a:rPr lang="zh-CN" altLang="en-US" sz="2405" b="1" dirty="0">
                <a:solidFill>
                  <a:schemeClr val="accent2"/>
                </a:solidFill>
                <a:latin typeface="Times New Roman" panose="02020603050405020304" pitchFamily="18" charset="0"/>
                <a:ea typeface="楷体_GB2312"/>
                <a:sym typeface="Helvetica" pitchFamily="34" charset="0"/>
              </a:rPr>
              <a:t>必须依靠广大工人、农民、知识分子，必须依靠各族人民的团结，必须依靠全体社会主义劳动者、拥护社会主义的爱国者和拥护祖国统一的爱国者的最广泛的统一战线</a:t>
            </a:r>
            <a:endParaRPr lang="zh-CN" altLang="en-US" sz="2405" b="1" dirty="0">
              <a:solidFill>
                <a:schemeClr val="accent2"/>
              </a:solidFill>
              <a:latin typeface="Times New Roman" panose="02020603050405020304" pitchFamily="18" charset="0"/>
              <a:ea typeface="楷体_GB2312"/>
              <a:sym typeface="Helvetica" pitchFamily="34" charset="0"/>
            </a:endParaRPr>
          </a:p>
        </p:txBody>
      </p:sp>
      <p:sp>
        <p:nvSpPr>
          <p:cNvPr id="12300" name="Rectangle 12"/>
          <p:cNvSpPr/>
          <p:nvPr/>
        </p:nvSpPr>
        <p:spPr>
          <a:xfrm>
            <a:off x="4224552" y="6293462"/>
            <a:ext cx="3670755"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Times New Roman" panose="02020603050405020304" pitchFamily="18" charset="0"/>
                <a:ea typeface="楷体_GB2312"/>
                <a:sym typeface="Helvetica" pitchFamily="34" charset="0"/>
              </a:rPr>
              <a:t>一国两制</a:t>
            </a:r>
            <a:endParaRPr lang="zh-CN" altLang="en-US" sz="2805" b="1" dirty="0">
              <a:solidFill>
                <a:srgbClr val="000000"/>
              </a:solidFill>
              <a:latin typeface="Times New Roman" panose="02020603050405020304" pitchFamily="18" charset="0"/>
              <a:ea typeface="楷体_GB231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blinds(horizontal)">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3"/>
                                        </p:tgtEl>
                                        <p:attrNameLst>
                                          <p:attrName>style.visibility</p:attrName>
                                        </p:attrNameLst>
                                      </p:cBhvr>
                                      <p:to>
                                        <p:strVal val="visible"/>
                                      </p:to>
                                    </p:set>
                                    <p:animEffect transition="in" filter="blinds(horizontal)">
                                      <p:cBhvr>
                                        <p:cTn id="12" dur="500"/>
                                        <p:tgtEl>
                                          <p:spTgt spid="1229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94"/>
                                        </p:tgtEl>
                                        <p:attrNameLst>
                                          <p:attrName>style.visibility</p:attrName>
                                        </p:attrNameLst>
                                      </p:cBhvr>
                                      <p:to>
                                        <p:strVal val="visible"/>
                                      </p:to>
                                    </p:set>
                                    <p:animEffect transition="in" filter="blinds(horizontal)">
                                      <p:cBhvr>
                                        <p:cTn id="17" dur="500"/>
                                        <p:tgtEl>
                                          <p:spTgt spid="1229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295"/>
                                        </p:tgtEl>
                                        <p:attrNameLst>
                                          <p:attrName>style.visibility</p:attrName>
                                        </p:attrNameLst>
                                      </p:cBhvr>
                                      <p:to>
                                        <p:strVal val="visible"/>
                                      </p:to>
                                    </p:set>
                                    <p:animEffect transition="in" filter="blinds(horizontal)">
                                      <p:cBhvr>
                                        <p:cTn id="22" dur="500"/>
                                        <p:tgtEl>
                                          <p:spTgt spid="1229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296"/>
                                        </p:tgtEl>
                                        <p:attrNameLst>
                                          <p:attrName>style.visibility</p:attrName>
                                        </p:attrNameLst>
                                      </p:cBhvr>
                                      <p:to>
                                        <p:strVal val="visible"/>
                                      </p:to>
                                    </p:set>
                                    <p:animEffect transition="in" filter="blinds(horizontal)">
                                      <p:cBhvr>
                                        <p:cTn id="27" dur="500"/>
                                        <p:tgtEl>
                                          <p:spTgt spid="1229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297"/>
                                        </p:tgtEl>
                                        <p:attrNameLst>
                                          <p:attrName>style.visibility</p:attrName>
                                        </p:attrNameLst>
                                      </p:cBhvr>
                                      <p:to>
                                        <p:strVal val="visible"/>
                                      </p:to>
                                    </p:set>
                                    <p:animEffect transition="in" filter="blinds(horizontal)">
                                      <p:cBhvr>
                                        <p:cTn id="32" dur="500"/>
                                        <p:tgtEl>
                                          <p:spTgt spid="1229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298"/>
                                        </p:tgtEl>
                                        <p:attrNameLst>
                                          <p:attrName>style.visibility</p:attrName>
                                        </p:attrNameLst>
                                      </p:cBhvr>
                                      <p:to>
                                        <p:strVal val="visible"/>
                                      </p:to>
                                    </p:set>
                                    <p:animEffect transition="in" filter="blinds(horizontal)">
                                      <p:cBhvr>
                                        <p:cTn id="37" dur="500"/>
                                        <p:tgtEl>
                                          <p:spTgt spid="1229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299"/>
                                        </p:tgtEl>
                                        <p:attrNameLst>
                                          <p:attrName>style.visibility</p:attrName>
                                        </p:attrNameLst>
                                      </p:cBhvr>
                                      <p:to>
                                        <p:strVal val="visible"/>
                                      </p:to>
                                    </p:set>
                                    <p:animEffect transition="in" filter="blinds(horizontal)">
                                      <p:cBhvr>
                                        <p:cTn id="42" dur="500"/>
                                        <p:tgtEl>
                                          <p:spTgt spid="12299"/>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300"/>
                                        </p:tgtEl>
                                        <p:attrNameLst>
                                          <p:attrName>style.visibility</p:attrName>
                                        </p:attrNameLst>
                                      </p:cBhvr>
                                      <p:to>
                                        <p:strVal val="visible"/>
                                      </p:to>
                                    </p:set>
                                    <p:animEffect transition="in" filter="blinds(horizontal)">
                                      <p:cBhvr>
                                        <p:cTn id="47" dur="5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0"/>
      <p:bldP spid="12294" grpId="0"/>
      <p:bldP spid="12295" grpId="0"/>
      <p:bldP spid="12296" grpId="0"/>
      <p:bldP spid="12297" grpId="0"/>
      <p:bldP spid="12298" grpId="0"/>
      <p:bldP spid="12299" grpId="0"/>
      <p:bldP spid="1230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41" name="Rectangle 5"/>
          <p:cNvSpPr/>
          <p:nvPr/>
        </p:nvSpPr>
        <p:spPr>
          <a:xfrm>
            <a:off x="2300057" y="377817"/>
            <a:ext cx="4152410" cy="583565"/>
          </a:xfrm>
          <a:prstGeom prst="rect">
            <a:avLst/>
          </a:prstGeom>
          <a:solidFill>
            <a:srgbClr val="FFC000"/>
          </a:solid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latin typeface="黑体" panose="02010609060101010101" pitchFamily="49" charset="-122"/>
                <a:ea typeface="黑体" panose="02010609060101010101" pitchFamily="49" charset="-122"/>
                <a:sym typeface="Helvetica" pitchFamily="34" charset="0"/>
              </a:rPr>
              <a:t>4</a:t>
            </a:r>
            <a:r>
              <a:rPr lang="zh-CN" altLang="en-US" sz="3210" b="1" dirty="0">
                <a:latin typeface="黑体" panose="02010609060101010101" pitchFamily="49" charset="-122"/>
                <a:ea typeface="黑体" panose="02010609060101010101" pitchFamily="49" charset="-122"/>
                <a:sym typeface="Helvetica" pitchFamily="34" charset="0"/>
              </a:rPr>
              <a:t>、邓小平理论的意义 </a:t>
            </a:r>
            <a:endParaRPr lang="zh-CN" altLang="en-US" sz="3210" b="1" dirty="0">
              <a:latin typeface="黑体" panose="02010609060101010101" pitchFamily="49" charset="-122"/>
              <a:ea typeface="黑体" panose="02010609060101010101" pitchFamily="49" charset="-122"/>
              <a:sym typeface="Helvetica" pitchFamily="34" charset="0"/>
            </a:endParaRPr>
          </a:p>
        </p:txBody>
      </p:sp>
      <p:pic>
        <p:nvPicPr>
          <p:cNvPr id="26627" name="Picture 6" descr="ho212"/>
          <p:cNvPicPr>
            <a:picLocks noGrp="1" noChangeAspect="1"/>
          </p:cNvPicPr>
          <p:nvPr>
            <p:ph idx="1"/>
          </p:nvPr>
        </p:nvPicPr>
        <p:blipFill>
          <a:blip r:embed="rId1"/>
          <a:srcRect/>
          <a:stretch>
            <a:fillRect/>
          </a:stretch>
        </p:blipFill>
        <p:spPr>
          <a:xfrm>
            <a:off x="3333386" y="4685120"/>
            <a:ext cx="5678001" cy="1324018"/>
          </a:xfrm>
        </p:spPr>
      </p:pic>
      <p:sp>
        <p:nvSpPr>
          <p:cNvPr id="124933" name="Text Box 6"/>
          <p:cNvSpPr txBox="1"/>
          <p:nvPr/>
        </p:nvSpPr>
        <p:spPr>
          <a:xfrm>
            <a:off x="666253" y="991025"/>
            <a:ext cx="10814937" cy="311658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40000"/>
              </a:lnSpc>
              <a:spcBef>
                <a:spcPct val="0"/>
              </a:spcBef>
              <a:buSzTx/>
              <a:buNone/>
            </a:pPr>
            <a:r>
              <a:rPr lang="en-US" altLang="zh-CN" sz="2805" b="1" dirty="0">
                <a:solidFill>
                  <a:srgbClr val="0000FF"/>
                </a:solidFill>
                <a:latin typeface="宋体" panose="02010600030101010101" pitchFamily="2" charset="-122"/>
                <a:ea typeface="宋体" panose="02010600030101010101" pitchFamily="2" charset="-122"/>
                <a:sym typeface="Helvetica" pitchFamily="34" charset="0"/>
              </a:rPr>
              <a:t>1.</a:t>
            </a:r>
            <a:r>
              <a:rPr lang="zh-CN" altLang="en-US" sz="2805" b="1" dirty="0">
                <a:solidFill>
                  <a:srgbClr val="0000FF"/>
                </a:solidFill>
                <a:latin typeface="宋体" panose="02010600030101010101" pitchFamily="2" charset="-122"/>
                <a:ea typeface="宋体" panose="02010600030101010101" pitchFamily="2" charset="-122"/>
                <a:sym typeface="Helvetica" pitchFamily="34" charset="0"/>
              </a:rPr>
              <a:t>邓小平理论第一次比较系统地初步回答了在中国这样一个经济文化落后的国家如何建设社会主义，如何巩固和发展社会主义的一系列基本问题，为我们建设社会主义指明了方向。</a:t>
            </a:r>
            <a:endParaRPr lang="zh-CN" altLang="en-US" sz="2805" b="1" dirty="0">
              <a:solidFill>
                <a:srgbClr val="0000FF"/>
              </a:solidFill>
              <a:latin typeface="宋体" panose="02010600030101010101" pitchFamily="2" charset="-122"/>
              <a:ea typeface="宋体" panose="02010600030101010101" pitchFamily="2" charset="-122"/>
              <a:sym typeface="Helvetica" pitchFamily="34" charset="0"/>
            </a:endParaRPr>
          </a:p>
          <a:p>
            <a:pPr marL="0" lvl="0" indent="0" eaLnBrk="1" hangingPunct="1">
              <a:lnSpc>
                <a:spcPct val="140000"/>
              </a:lnSpc>
              <a:spcBef>
                <a:spcPct val="0"/>
              </a:spcBef>
              <a:buSzTx/>
              <a:buNone/>
            </a:pPr>
            <a:r>
              <a:rPr lang="en-US" altLang="zh-CN" sz="2805" b="1" dirty="0">
                <a:solidFill>
                  <a:srgbClr val="0000FF"/>
                </a:solidFill>
                <a:latin typeface="宋体" panose="02010600030101010101" pitchFamily="2" charset="-122"/>
                <a:ea typeface="宋体" panose="02010600030101010101" pitchFamily="2" charset="-122"/>
                <a:sym typeface="Helvetica" pitchFamily="34" charset="0"/>
              </a:rPr>
              <a:t>2.</a:t>
            </a:r>
            <a:r>
              <a:rPr lang="zh-CN" altLang="en-US" sz="2805" b="1" dirty="0">
                <a:solidFill>
                  <a:srgbClr val="0000FF"/>
                </a:solidFill>
                <a:latin typeface="宋体" panose="02010600030101010101" pitchFamily="2" charset="-122"/>
                <a:ea typeface="宋体" panose="02010600030101010101" pitchFamily="2" charset="-122"/>
                <a:sym typeface="Helvetica" pitchFamily="34" charset="0"/>
              </a:rPr>
              <a:t>邓小平理论是统一全党和全国人民思想，坚持党的基本路线不动摇的强大思想武器，为我们坚持社会主义基本路线提供了理论武器。</a:t>
            </a:r>
            <a:endParaRPr lang="zh-CN" altLang="en-US" sz="2805" b="1" dirty="0">
              <a:solidFill>
                <a:srgbClr val="0000FF"/>
              </a:solidFill>
              <a:latin typeface="宋体" panose="02010600030101010101" pitchFamily="2" charset="-122"/>
              <a:ea typeface="宋体" panose="02010600030101010101" pitchFamily="2" charset="-122"/>
              <a:sym typeface="Helvetica" pitchFamily="34" charset="0"/>
            </a:endParaRPr>
          </a:p>
        </p:txBody>
      </p:sp>
      <p:sp>
        <p:nvSpPr>
          <p:cNvPr id="124934" name="Rectangle 8"/>
          <p:cNvSpPr/>
          <p:nvPr/>
        </p:nvSpPr>
        <p:spPr>
          <a:xfrm>
            <a:off x="791441" y="3933994"/>
            <a:ext cx="10623971" cy="60833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en-US" altLang="zh-CN" sz="2805" b="1" dirty="0">
                <a:solidFill>
                  <a:srgbClr val="0000FF"/>
                </a:solidFill>
                <a:latin typeface="宋体" panose="02010600030101010101" pitchFamily="2" charset="-122"/>
                <a:ea typeface="宋体" panose="02010600030101010101" pitchFamily="2" charset="-122"/>
                <a:sym typeface="Helvetica" pitchFamily="34" charset="0"/>
              </a:rPr>
              <a:t>3.</a:t>
            </a:r>
            <a:r>
              <a:rPr lang="zh-CN" altLang="en-US" sz="2805" b="1" dirty="0">
                <a:solidFill>
                  <a:srgbClr val="0000FF"/>
                </a:solidFill>
                <a:latin typeface="宋体" panose="02010600030101010101" pitchFamily="2" charset="-122"/>
                <a:ea typeface="宋体" panose="02010600030101010101" pitchFamily="2" charset="-122"/>
                <a:sym typeface="Helvetica" pitchFamily="34" charset="0"/>
              </a:rPr>
              <a:t>形成了新的建设有中国特色社会主义理论的科学体系。</a:t>
            </a:r>
            <a:endParaRPr lang="zh-CN" altLang="en-US" sz="2805" b="1" dirty="0">
              <a:solidFill>
                <a:srgbClr val="0000FF"/>
              </a:solidFill>
              <a:latin typeface="宋体" panose="02010600030101010101" pitchFamily="2" charset="-122"/>
              <a:ea typeface="宋体" panose="02010600030101010101" pitchFamily="2"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blinds(horizontal)">
                                      <p:cBhvr>
                                        <p:cTn id="7" dur="500"/>
                                        <p:tgtEl>
                                          <p:spTgt spid="1434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2493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249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bldLvl="0" animBg="1"/>
      <p:bldP spid="124933" grpId="0"/>
      <p:bldP spid="1249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9267" name="AutoShape 3"/>
          <p:cNvSpPr/>
          <p:nvPr/>
        </p:nvSpPr>
        <p:spPr>
          <a:xfrm>
            <a:off x="3123325" y="1294445"/>
            <a:ext cx="1512861" cy="577136"/>
          </a:xfrm>
          <a:prstGeom prst="notchedRightArrow">
            <a:avLst>
              <a:gd name="adj1" fmla="val 50000"/>
              <a:gd name="adj2" fmla="val 65533"/>
            </a:avLst>
          </a:prstGeom>
          <a:solidFill>
            <a:srgbClr val="9900CC"/>
          </a:solidFill>
          <a:ln w="9525" cap="flat" cmpd="sng">
            <a:solidFill>
              <a:schemeClr val="tx1"/>
            </a:solidFill>
            <a:prstDash val="solid"/>
            <a:miter/>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endParaRPr lang="zh-CN" altLang="en-US" sz="2405" dirty="0">
              <a:ea typeface="宋体" panose="02010600030101010101" pitchFamily="2" charset="-122"/>
              <a:sym typeface="Helvetica" pitchFamily="34" charset="0"/>
            </a:endParaRPr>
          </a:p>
        </p:txBody>
      </p:sp>
      <p:sp>
        <p:nvSpPr>
          <p:cNvPr id="139268" name="Text Box 4"/>
          <p:cNvSpPr txBox="1"/>
          <p:nvPr/>
        </p:nvSpPr>
        <p:spPr>
          <a:xfrm>
            <a:off x="4952337" y="914639"/>
            <a:ext cx="5037210" cy="1323340"/>
          </a:xfrm>
          <a:prstGeom prst="rect">
            <a:avLst/>
          </a:prstGeom>
          <a:solidFill>
            <a:srgbClr val="0000CC"/>
          </a:solidFill>
          <a:ln w="9525" cap="flat" cmpd="sng">
            <a:solidFill>
              <a:srgbClr val="FF0066"/>
            </a:solidFill>
            <a:prstDash val="solid"/>
            <a:miter/>
            <a:headEnd type="none" w="med" len="med"/>
            <a:tailEnd type="none" w="med" len="med"/>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zh-CN" altLang="en-US" sz="4010" b="1" dirty="0">
                <a:solidFill>
                  <a:schemeClr val="bg1"/>
                </a:solidFill>
                <a:ea typeface="隶书" panose="02010509060101010101" pitchFamily="49" charset="-122"/>
                <a:sym typeface="Helvetica" pitchFamily="34" charset="0"/>
              </a:rPr>
              <a:t>是新时期党的建设和社会主义建设的指南</a:t>
            </a:r>
            <a:endParaRPr lang="zh-CN" altLang="en-US" sz="4010" b="1" dirty="0">
              <a:solidFill>
                <a:schemeClr val="bg1"/>
              </a:solidFill>
              <a:ea typeface="隶书" panose="02010509060101010101" pitchFamily="49" charset="-122"/>
              <a:sym typeface="Helvetica" pitchFamily="34" charset="0"/>
            </a:endParaRPr>
          </a:p>
        </p:txBody>
      </p:sp>
      <p:sp>
        <p:nvSpPr>
          <p:cNvPr id="27650" name="Text Box 2"/>
          <p:cNvSpPr txBox="1">
            <a:spLocks noChangeArrowheads="1"/>
          </p:cNvSpPr>
          <p:nvPr/>
        </p:nvSpPr>
        <p:spPr bwMode="auto">
          <a:xfrm>
            <a:off x="2166383" y="144417"/>
            <a:ext cx="8497905" cy="645160"/>
          </a:xfrm>
          <a:prstGeom prst="rect">
            <a:avLst/>
          </a:prstGeom>
          <a:noFill/>
          <a:ln w="9525">
            <a:noFill/>
            <a:miter lim="800000"/>
          </a:ln>
        </p:spPr>
        <p:txBody>
          <a:bodyPr lIns="91430" tIns="45715" rIns="91430" bIns="45715">
            <a:spAutoFit/>
          </a:bodyPr>
          <a:lstStyle/>
          <a:p>
            <a:pPr marR="0" defTabSz="914400" eaLnBrk="1" fontAlgn="auto" hangingPunct="1">
              <a:spcBef>
                <a:spcPts val="0"/>
              </a:spcBef>
              <a:spcAft>
                <a:spcPts val="0"/>
              </a:spcAft>
              <a:buClrTx/>
              <a:buSzTx/>
              <a:buFontTx/>
              <a:defRPr/>
            </a:pPr>
            <a:r>
              <a:rPr kumimoji="1" lang="zh-CN" altLang="en-US" sz="3610" b="1" kern="0" cap="none" spc="0" normalizeH="0" baseline="0" noProof="0" dirty="0">
                <a:solidFill>
                  <a:schemeClr val="accent4">
                    <a:lumMod val="10000"/>
                  </a:schemeClr>
                </a:solidFill>
                <a:latin typeface="黑体" panose="02010609060101010101" pitchFamily="49" charset="-122"/>
                <a:ea typeface="黑体" panose="02010609060101010101" pitchFamily="49" charset="-122"/>
                <a:cs typeface="+mn-cs"/>
                <a:sym typeface="Helvetica"/>
              </a:rPr>
              <a:t>（二）</a:t>
            </a:r>
            <a:r>
              <a:rPr kumimoji="1" lang="zh-CN" altLang="en-US" sz="3610" b="1" kern="0" cap="none" spc="0" normalizeH="0" baseline="0" noProof="0" dirty="0">
                <a:solidFill>
                  <a:schemeClr val="accent4">
                    <a:lumMod val="10000"/>
                  </a:schemeClr>
                </a:solidFill>
                <a:latin typeface="Times New Roman" panose="02020603050405020304" pitchFamily="18" charset="0"/>
                <a:ea typeface="黑体" panose="02010609060101010101" pitchFamily="49" charset="-122"/>
                <a:cs typeface="+mn-cs"/>
                <a:sym typeface="Helvetica"/>
              </a:rPr>
              <a:t>“</a:t>
            </a:r>
            <a:r>
              <a:rPr kumimoji="1" lang="zh-CN" altLang="en-US" sz="3610" b="1" kern="0" cap="none" spc="0" normalizeH="0" baseline="0" noProof="0" dirty="0">
                <a:solidFill>
                  <a:schemeClr val="accent4">
                    <a:lumMod val="10000"/>
                  </a:schemeClr>
                </a:solidFill>
                <a:latin typeface="黑体" panose="02010609060101010101" pitchFamily="49" charset="-122"/>
                <a:ea typeface="黑体" panose="02010609060101010101" pitchFamily="49" charset="-122"/>
                <a:cs typeface="+mn-cs"/>
                <a:sym typeface="Helvetica"/>
              </a:rPr>
              <a:t>三个代表</a:t>
            </a:r>
            <a:r>
              <a:rPr kumimoji="1" lang="zh-CN" altLang="en-US" sz="3610" b="1" kern="0" cap="none" spc="0" normalizeH="0" baseline="0" noProof="0" dirty="0">
                <a:solidFill>
                  <a:schemeClr val="accent4">
                    <a:lumMod val="10000"/>
                  </a:schemeClr>
                </a:solidFill>
                <a:latin typeface="Times New Roman" panose="02020603050405020304" pitchFamily="18" charset="0"/>
                <a:ea typeface="黑体" panose="02010609060101010101" pitchFamily="49" charset="-122"/>
                <a:cs typeface="+mn-cs"/>
                <a:sym typeface="Helvetica"/>
              </a:rPr>
              <a:t>”</a:t>
            </a:r>
            <a:r>
              <a:rPr kumimoji="1" lang="zh-CN" altLang="en-US" sz="3610" b="1" kern="0" cap="none" spc="0" normalizeH="0" baseline="0" noProof="0" dirty="0">
                <a:solidFill>
                  <a:schemeClr val="accent4">
                    <a:lumMod val="10000"/>
                  </a:schemeClr>
                </a:solidFill>
                <a:latin typeface="黑体" panose="02010609060101010101" pitchFamily="49" charset="-122"/>
                <a:ea typeface="黑体" panose="02010609060101010101" pitchFamily="49" charset="-122"/>
                <a:cs typeface="+mn-cs"/>
                <a:sym typeface="Helvetica"/>
              </a:rPr>
              <a:t>的重要思想</a:t>
            </a:r>
            <a:endParaRPr kumimoji="1" lang="zh-CN" altLang="en-US" sz="3610" b="1" kern="0" cap="none" spc="0" normalizeH="0" baseline="0" noProof="0" dirty="0">
              <a:solidFill>
                <a:schemeClr val="accent4">
                  <a:lumMod val="10000"/>
                </a:schemeClr>
              </a:solidFill>
              <a:latin typeface="黑体" panose="02010609060101010101" pitchFamily="49" charset="-122"/>
              <a:ea typeface="黑体" panose="02010609060101010101" pitchFamily="49" charset="-122"/>
              <a:cs typeface="+mn-cs"/>
              <a:sym typeface="Helvetica"/>
            </a:endParaRPr>
          </a:p>
        </p:txBody>
      </p:sp>
      <p:sp>
        <p:nvSpPr>
          <p:cNvPr id="139270" name="Text Box 6"/>
          <p:cNvSpPr txBox="1"/>
          <p:nvPr/>
        </p:nvSpPr>
        <p:spPr>
          <a:xfrm>
            <a:off x="1752627" y="2590880"/>
            <a:ext cx="8497905" cy="2310765"/>
          </a:xfrm>
          <a:prstGeom prst="rect">
            <a:avLst/>
          </a:prstGeom>
          <a:solidFill>
            <a:srgbClr val="0000CC"/>
          </a:solid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en-US" altLang="zh-CN" sz="3610" b="1" dirty="0">
                <a:ea typeface="黑体" panose="02010609060101010101" pitchFamily="49" charset="-122"/>
                <a:sym typeface="Helvetica" pitchFamily="34" charset="0"/>
              </a:rPr>
              <a:t>       </a:t>
            </a:r>
            <a:r>
              <a:rPr lang="zh-CN" altLang="en-US" sz="3610" b="1" dirty="0">
                <a:solidFill>
                  <a:schemeClr val="bg1"/>
                </a:solidFill>
                <a:latin typeface="隶书" panose="02010509060101010101" pitchFamily="49" charset="-122"/>
                <a:ea typeface="隶书" panose="02010509060101010101" pitchFamily="49" charset="-122"/>
                <a:sym typeface="Helvetica" pitchFamily="34" charset="0"/>
              </a:rPr>
              <a:t>世纪之交，江泽民提出</a:t>
            </a:r>
            <a:r>
              <a:rPr lang="zh-CN" altLang="en-US" sz="3610" b="1" dirty="0">
                <a:solidFill>
                  <a:schemeClr val="bg1"/>
                </a:solidFill>
                <a:ea typeface="隶书" panose="02010509060101010101" pitchFamily="49" charset="-122"/>
                <a:sym typeface="Helvetica" pitchFamily="34" charset="0"/>
              </a:rPr>
              <a:t>“</a:t>
            </a:r>
            <a:r>
              <a:rPr lang="zh-CN" altLang="en-US" sz="3610" b="1" dirty="0">
                <a:solidFill>
                  <a:schemeClr val="bg1"/>
                </a:solidFill>
                <a:latin typeface="隶书" panose="02010509060101010101" pitchFamily="49" charset="-122"/>
                <a:ea typeface="隶书" panose="02010509060101010101" pitchFamily="49" charset="-122"/>
                <a:sym typeface="Helvetica" pitchFamily="34" charset="0"/>
              </a:rPr>
              <a:t>三个代表</a:t>
            </a:r>
            <a:r>
              <a:rPr lang="zh-CN" altLang="en-US" sz="3610" b="1" dirty="0">
                <a:solidFill>
                  <a:schemeClr val="bg1"/>
                </a:solidFill>
                <a:ea typeface="隶书" panose="02010509060101010101" pitchFamily="49" charset="-122"/>
                <a:sym typeface="Helvetica" pitchFamily="34" charset="0"/>
              </a:rPr>
              <a:t>”</a:t>
            </a:r>
            <a:r>
              <a:rPr lang="zh-CN" altLang="en-US" sz="3610" b="1" dirty="0">
                <a:solidFill>
                  <a:schemeClr val="bg1"/>
                </a:solidFill>
                <a:latin typeface="隶书" panose="02010509060101010101" pitchFamily="49" charset="-122"/>
                <a:ea typeface="隶书" panose="02010509060101010101" pitchFamily="49" charset="-122"/>
                <a:sym typeface="Helvetica" pitchFamily="34" charset="0"/>
              </a:rPr>
              <a:t>重要思想。</a:t>
            </a:r>
            <a:r>
              <a:rPr lang="zh-CN" altLang="en-US" sz="3610" b="1" dirty="0">
                <a:solidFill>
                  <a:schemeClr val="bg1"/>
                </a:solidFill>
                <a:ea typeface="隶书" panose="02010509060101010101" pitchFamily="49" charset="-122"/>
                <a:sym typeface="Helvetica" pitchFamily="34" charset="0"/>
              </a:rPr>
              <a:t>“</a:t>
            </a:r>
            <a:r>
              <a:rPr lang="zh-CN" altLang="en-US" sz="3610" b="1" dirty="0">
                <a:solidFill>
                  <a:schemeClr val="bg1"/>
                </a:solidFill>
                <a:latin typeface="隶书" panose="02010509060101010101" pitchFamily="49" charset="-122"/>
                <a:ea typeface="隶书" panose="02010509060101010101" pitchFamily="49" charset="-122"/>
                <a:sym typeface="Helvetica" pitchFamily="34" charset="0"/>
              </a:rPr>
              <a:t>三个代表思想是在怎样的背景下提出的？其主要内容是什么？它的提出有何历史意义？</a:t>
            </a:r>
            <a:endParaRPr lang="zh-CN" altLang="en-US" sz="3610" b="1" dirty="0">
              <a:solidFill>
                <a:schemeClr val="bg1"/>
              </a:solidFill>
              <a:latin typeface="隶书" panose="02010509060101010101" pitchFamily="49" charset="-122"/>
              <a:ea typeface="隶书" panose="02010509060101010101" pitchFamily="49"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9267"/>
                                        </p:tgtEl>
                                        <p:attrNameLst>
                                          <p:attrName>style.visibility</p:attrName>
                                        </p:attrNameLst>
                                      </p:cBhvr>
                                      <p:to>
                                        <p:strVal val="visible"/>
                                      </p:to>
                                    </p:set>
                                    <p:anim calcmode="lin" valueType="num">
                                      <p:cBhvr additive="base">
                                        <p:cTn id="7" dur="500" fill="hold"/>
                                        <p:tgtEl>
                                          <p:spTgt spid="139267"/>
                                        </p:tgtEl>
                                        <p:attrNameLst>
                                          <p:attrName>ppt_x</p:attrName>
                                        </p:attrNameLst>
                                      </p:cBhvr>
                                      <p:tavLst>
                                        <p:tav tm="0">
                                          <p:val>
                                            <p:strVal val="#ppt_x"/>
                                          </p:val>
                                        </p:tav>
                                        <p:tav tm="100000">
                                          <p:val>
                                            <p:strVal val="#ppt_x"/>
                                          </p:val>
                                        </p:tav>
                                      </p:tavLst>
                                    </p:anim>
                                    <p:anim calcmode="lin" valueType="num">
                                      <p:cBhvr additive="base">
                                        <p:cTn id="8" dur="500" fill="hold"/>
                                        <p:tgtEl>
                                          <p:spTgt spid="13926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iterate type="lt">
                                    <p:tmPct val="5000"/>
                                  </p:iterate>
                                  <p:childTnLst>
                                    <p:set>
                                      <p:cBhvr>
                                        <p:cTn id="12" dur="1" fill="hold">
                                          <p:stCondLst>
                                            <p:cond delay="0"/>
                                          </p:stCondLst>
                                        </p:cTn>
                                        <p:tgtEl>
                                          <p:spTgt spid="139268"/>
                                        </p:tgtEl>
                                        <p:attrNameLst>
                                          <p:attrName>style.visibility</p:attrName>
                                        </p:attrNameLst>
                                      </p:cBhvr>
                                      <p:to>
                                        <p:strVal val="visible"/>
                                      </p:to>
                                    </p:set>
                                    <p:anim calcmode="lin" valueType="num">
                                      <p:cBhvr>
                                        <p:cTn id="13" dur="1000" fill="hold"/>
                                        <p:tgtEl>
                                          <p:spTgt spid="139268"/>
                                        </p:tgtEl>
                                        <p:attrNameLst>
                                          <p:attrName>ppt_w</p:attrName>
                                        </p:attrNameLst>
                                      </p:cBhvr>
                                      <p:tavLst>
                                        <p:tav tm="0">
                                          <p:val>
                                            <p:fltVal val="0.000000"/>
                                          </p:val>
                                        </p:tav>
                                        <p:tav tm="100000">
                                          <p:val>
                                            <p:strVal val="#ppt_w"/>
                                          </p:val>
                                        </p:tav>
                                      </p:tavLst>
                                    </p:anim>
                                    <p:anim calcmode="lin" valueType="num">
                                      <p:cBhvr>
                                        <p:cTn id="14" dur="1000" fill="hold"/>
                                        <p:tgtEl>
                                          <p:spTgt spid="139268"/>
                                        </p:tgtEl>
                                        <p:attrNameLst>
                                          <p:attrName>ppt_h</p:attrName>
                                        </p:attrNameLst>
                                      </p:cBhvr>
                                      <p:tavLst>
                                        <p:tav tm="0">
                                          <p:val>
                                            <p:fltVal val="0.000000"/>
                                          </p:val>
                                        </p:tav>
                                        <p:tav tm="100000">
                                          <p:val>
                                            <p:strVal val="#ppt_h"/>
                                          </p:val>
                                        </p:tav>
                                      </p:tavLst>
                                    </p:anim>
                                    <p:anim calcmode="lin" valueType="num">
                                      <p:cBhvr>
                                        <p:cTn id="15" dur="1000" fill="hold"/>
                                        <p:tgtEl>
                                          <p:spTgt spid="139268"/>
                                        </p:tgtEl>
                                        <p:attrNameLst>
                                          <p:attrName>style.rotation</p:attrName>
                                        </p:attrNameLst>
                                      </p:cBhvr>
                                      <p:tavLst>
                                        <p:tav tm="0">
                                          <p:val>
                                            <p:fltVal val="90.000000"/>
                                          </p:val>
                                        </p:tav>
                                        <p:tav tm="100000">
                                          <p:val>
                                            <p:fltVal val="0.000000"/>
                                          </p:val>
                                        </p:tav>
                                      </p:tavLst>
                                    </p:anim>
                                    <p:animEffect transition="in" filter="fade">
                                      <p:cBhvr>
                                        <p:cTn id="16" dur="1000"/>
                                        <p:tgtEl>
                                          <p:spTgt spid="13926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39270"/>
                                        </p:tgtEl>
                                        <p:attrNameLst>
                                          <p:attrName>style.visibility</p:attrName>
                                        </p:attrNameLst>
                                      </p:cBhvr>
                                      <p:to>
                                        <p:strVal val="visible"/>
                                      </p:to>
                                    </p:set>
                                    <p:anim calcmode="lin" valueType="num">
                                      <p:cBhvr additive="base">
                                        <p:cTn id="21" dur="500" fill="hold"/>
                                        <p:tgtEl>
                                          <p:spTgt spid="139270"/>
                                        </p:tgtEl>
                                        <p:attrNameLst>
                                          <p:attrName>ppt_x</p:attrName>
                                        </p:attrNameLst>
                                      </p:cBhvr>
                                      <p:tavLst>
                                        <p:tav tm="0">
                                          <p:val>
                                            <p:strVal val="#ppt_x"/>
                                          </p:val>
                                        </p:tav>
                                        <p:tav tm="100000">
                                          <p:val>
                                            <p:strVal val="#ppt_x"/>
                                          </p:val>
                                        </p:tav>
                                      </p:tavLst>
                                    </p:anim>
                                    <p:anim calcmode="lin" valueType="num">
                                      <p:cBhvr additive="base">
                                        <p:cTn id="22" dur="500" fill="hold"/>
                                        <p:tgtEl>
                                          <p:spTgt spid="139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ldLvl="0" animBg="1"/>
      <p:bldP spid="139268" grpId="0" bldLvl="0" animBg="1"/>
      <p:bldP spid="139270"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 name="TextBox 15"/>
          <p:cNvSpPr txBox="1"/>
          <p:nvPr/>
        </p:nvSpPr>
        <p:spPr>
          <a:xfrm>
            <a:off x="2590800" y="3352800"/>
            <a:ext cx="4267200" cy="2676525"/>
          </a:xfrm>
          <a:prstGeom prst="rect">
            <a:avLst/>
          </a:prstGeom>
          <a:noFill/>
          <a:ln w="381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p:spPr>
        <p:txBody>
          <a:bodyPr>
            <a:spAutoFit/>
          </a:bodyPr>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“我们</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党</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要始终代表中国</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先进生产力</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的发展要求 。</a:t>
            </a:r>
            <a:endParaRPr kumimoji="0" lang="zh-CN" altLang="en-US" sz="2400"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我们</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党</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要始终代表中国</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先进文化</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的前进方向。</a:t>
            </a:r>
            <a:endParaRPr kumimoji="0" lang="zh-CN" altLang="en-US" sz="2400"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 我们</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党</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要始终代表中国最广大</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人民</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的根本</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利益</a:t>
            </a:r>
            <a:r>
              <a:rPr kumimoji="0" lang="zh-CN" altLang="en-US" sz="2400"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                ——</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江泽民</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p:txBody>
      </p:sp>
      <p:pic>
        <p:nvPicPr>
          <p:cNvPr id="8205" name="Picture 2"/>
          <p:cNvPicPr>
            <a:picLocks noChangeAspect="1"/>
          </p:cNvPicPr>
          <p:nvPr>
            <p:custDataLst>
              <p:tags r:id="rId1"/>
            </p:custDataLst>
          </p:nvPr>
        </p:nvPicPr>
        <p:blipFill>
          <a:blip r:embed="rId2"/>
          <a:stretch>
            <a:fillRect/>
          </a:stretch>
        </p:blipFill>
        <p:spPr>
          <a:xfrm>
            <a:off x="7323138" y="1524000"/>
            <a:ext cx="2963862" cy="2971800"/>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41345" name="Group 33"/>
          <p:cNvGraphicFramePr>
            <a:graphicFrameLocks noGrp="1"/>
          </p:cNvGraphicFramePr>
          <p:nvPr/>
        </p:nvGraphicFramePr>
        <p:xfrm>
          <a:off x="439218" y="-110202"/>
          <a:ext cx="11499850" cy="6776720"/>
        </p:xfrm>
        <a:graphic>
          <a:graphicData uri="http://schemas.openxmlformats.org/drawingml/2006/table">
            <a:tbl>
              <a:tblPr/>
              <a:tblGrid>
                <a:gridCol w="1815465"/>
                <a:gridCol w="9684385"/>
              </a:tblGrid>
              <a:tr h="91059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rPr>
                        <a:t>时代</a:t>
                      </a:r>
                      <a:endPar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rPr>
                        <a:t>背景</a:t>
                      </a:r>
                      <a:endPar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horzOverflow="overflow">
                    <a:lnL w="28575" cap="flat" cmpd="sng" algn="ctr">
                      <a:solidFill>
                        <a:srgbClr val="0000FF"/>
                      </a:solidFill>
                      <a:prstDash val="solid"/>
                      <a:round/>
                      <a:headEnd type="none" w="med" len="med"/>
                      <a:tailEnd type="none" w="med" len="med"/>
                    </a:lnL>
                    <a:lnR w="12700" cap="flat" cmpd="sng" algn="ctr">
                      <a:solidFill>
                        <a:srgbClr val="0000FF"/>
                      </a:solidFill>
                      <a:prstDash val="solid"/>
                      <a:round/>
                      <a:headEnd type="none" w="med" len="med"/>
                      <a:tailEnd type="none" w="med" len="med"/>
                    </a:lnR>
                    <a:lnT w="28575"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zh-CN" altLang="zh-CN" sz="20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anchorCtr="1" horzOverflow="overflow">
                    <a:lnL w="12700" cap="flat" cmpd="sng" algn="ctr">
                      <a:solidFill>
                        <a:srgbClr val="0000FF"/>
                      </a:solidFill>
                      <a:prstDash val="solid"/>
                      <a:round/>
                      <a:headEnd type="none" w="med" len="med"/>
                      <a:tailEnd type="none" w="med" len="med"/>
                    </a:lnL>
                    <a:lnR w="28575" cap="flat" cmpd="sng" algn="ctr">
                      <a:solidFill>
                        <a:srgbClr val="0000FF"/>
                      </a:solidFill>
                      <a:prstDash val="solid"/>
                      <a:round/>
                      <a:headEnd type="none" w="med" len="med"/>
                      <a:tailEnd type="none" w="med" len="med"/>
                    </a:lnR>
                    <a:lnT w="28575"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r>
              <a:tr h="18002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rPr>
                        <a:t>思想</a:t>
                      </a: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rPr>
                        <a:t>内涵</a:t>
                      </a: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altLang="zh-CN"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horzOverflow="overflow">
                    <a:lnL w="28575" cap="flat" cmpd="sng" algn="ctr">
                      <a:solidFill>
                        <a:srgbClr val="0000FF"/>
                      </a:solidFill>
                      <a:prstDash val="solid"/>
                      <a:round/>
                      <a:headEnd type="none" w="med" len="med"/>
                      <a:tailEnd type="none" w="med" len="med"/>
                    </a:lnL>
                    <a:lnR w="12700"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zh-CN" altLang="zh-CN" sz="20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anchorCtr="1" horzOverflow="overflow">
                    <a:lnL w="12700" cap="flat" cmpd="sng" algn="ctr">
                      <a:solidFill>
                        <a:srgbClr val="0000FF"/>
                      </a:solidFill>
                      <a:prstDash val="solid"/>
                      <a:round/>
                      <a:headEnd type="none" w="med" len="med"/>
                      <a:tailEnd type="none" w="med" len="med"/>
                    </a:lnL>
                    <a:lnR w="28575"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r>
              <a:tr h="1800225">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altLang="zh-CN"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rPr>
                        <a:t>主要</a:t>
                      </a: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rPr>
                        <a:t>内容</a:t>
                      </a: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horzOverflow="overflow">
                    <a:lnL w="28575" cap="flat" cmpd="sng" algn="ctr">
                      <a:solidFill>
                        <a:srgbClr val="0000FF"/>
                      </a:solidFill>
                      <a:prstDash val="solid"/>
                      <a:round/>
                      <a:headEnd type="none" w="med" len="med"/>
                      <a:tailEnd type="none" w="med" len="med"/>
                    </a:lnL>
                    <a:lnR w="12700"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sz="20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sz="20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altLang="zh-CN" sz="20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anchorCtr="1" horzOverflow="overflow">
                    <a:lnL w="12700" cap="flat" cmpd="sng" algn="ctr">
                      <a:solidFill>
                        <a:srgbClr val="0000FF"/>
                      </a:solidFill>
                      <a:prstDash val="solid"/>
                      <a:round/>
                      <a:headEnd type="none" w="med" len="med"/>
                      <a:tailEnd type="none" w="med" len="med"/>
                    </a:lnL>
                    <a:lnR w="28575"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r>
              <a:tr h="135509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en-US" altLang="zh-CN" sz="24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rPr>
                        <a:t>重要</a:t>
                      </a:r>
                      <a:endPar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rPr>
                        <a:t>地位</a:t>
                      </a:r>
                      <a:endParaRPr kumimoji="0" lang="zh-CN" altLang="en-US" sz="24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horzOverflow="overflow">
                    <a:lnL w="28575" cap="flat" cmpd="sng" algn="ctr">
                      <a:solidFill>
                        <a:srgbClr val="0000FF"/>
                      </a:solidFill>
                      <a:prstDash val="solid"/>
                      <a:round/>
                      <a:headEnd type="none" w="med" len="med"/>
                      <a:tailEnd type="none" w="med" len="med"/>
                    </a:lnL>
                    <a:lnR w="12700"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zh-CN" altLang="zh-CN" sz="2005" b="1" i="0" u="none" strike="noStrike" cap="none" normalizeH="0" baseline="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anchorCtr="1" horzOverflow="overflow">
                    <a:lnL w="12700" cap="flat" cmpd="sng" algn="ctr">
                      <a:solidFill>
                        <a:srgbClr val="0000FF"/>
                      </a:solidFill>
                      <a:prstDash val="solid"/>
                      <a:round/>
                      <a:headEnd type="none" w="med" len="med"/>
                      <a:tailEnd type="none" w="med" len="med"/>
                    </a:lnL>
                    <a:lnR w="28575"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12700" cap="flat" cmpd="sng" algn="ctr">
                      <a:solidFill>
                        <a:srgbClr val="0000FF"/>
                      </a:solidFill>
                      <a:prstDash val="solid"/>
                      <a:round/>
                      <a:headEnd type="none" w="med" len="med"/>
                      <a:tailEnd type="none" w="med" len="med"/>
                    </a:lnB>
                    <a:lnTlToBr>
                      <a:noFill/>
                    </a:lnTlToBr>
                    <a:lnBlToTr>
                      <a:noFill/>
                    </a:lnBlToTr>
                    <a:noFill/>
                  </a:tcPr>
                </a:tc>
              </a:tr>
              <a:tr h="91059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rPr>
                        <a:t>历史</a:t>
                      </a: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r>
                        <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rPr>
                        <a:t>意义</a:t>
                      </a:r>
                      <a:endParaRPr kumimoji="0" lang="zh-CN" altLang="en-US" sz="24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horzOverflow="overflow">
                    <a:lnL w="28575" cap="flat" cmpd="sng" algn="ctr">
                      <a:solidFill>
                        <a:srgbClr val="0000FF"/>
                      </a:solidFill>
                      <a:prstDash val="solid"/>
                      <a:round/>
                      <a:headEnd type="none" w="med" len="med"/>
                      <a:tailEnd type="none" w="med" len="med"/>
                    </a:lnL>
                    <a:lnR w="12700"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28575" cap="flat" cmpd="sng" algn="ctr">
                      <a:solidFill>
                        <a:srgbClr val="0000F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Tx/>
                        <a:buNone/>
                      </a:pPr>
                      <a:endParaRPr kumimoji="0" lang="zh-CN" altLang="zh-CN" sz="2005" b="1" i="0" u="none" strike="noStrike" cap="none" normalizeH="0" baseline="0" dirty="0">
                        <a:ln>
                          <a:noFill/>
                        </a:ln>
                        <a:solidFill>
                          <a:srgbClr val="0000FF"/>
                        </a:solidFill>
                        <a:effectLst/>
                        <a:latin typeface="Arial" panose="020B0604020202020204" pitchFamily="34" charset="0"/>
                        <a:ea typeface="宋体" panose="02010600030101010101" pitchFamily="2" charset="-122"/>
                      </a:endParaRPr>
                    </a:p>
                  </a:txBody>
                  <a:tcPr marL="89994" marR="89994" marT="46813" marB="46813" anchor="ctr" anchorCtr="1" horzOverflow="overflow">
                    <a:lnL w="12700" cap="flat" cmpd="sng" algn="ctr">
                      <a:solidFill>
                        <a:srgbClr val="0000FF"/>
                      </a:solidFill>
                      <a:prstDash val="solid"/>
                      <a:round/>
                      <a:headEnd type="none" w="med" len="med"/>
                      <a:tailEnd type="none" w="med" len="med"/>
                    </a:lnL>
                    <a:lnR w="28575" cap="flat" cmpd="sng" algn="ctr">
                      <a:solidFill>
                        <a:srgbClr val="0000FF"/>
                      </a:solidFill>
                      <a:prstDash val="solid"/>
                      <a:round/>
                      <a:headEnd type="none" w="med" len="med"/>
                      <a:tailEnd type="none" w="med" len="med"/>
                    </a:lnR>
                    <a:lnT w="12700" cap="flat" cmpd="sng" algn="ctr">
                      <a:solidFill>
                        <a:srgbClr val="0000FF"/>
                      </a:solidFill>
                      <a:prstDash val="solid"/>
                      <a:round/>
                      <a:headEnd type="none" w="med" len="med"/>
                      <a:tailEnd type="none" w="med" len="med"/>
                    </a:lnT>
                    <a:lnB w="28575" cap="flat" cmpd="sng" algn="ctr">
                      <a:solidFill>
                        <a:srgbClr val="0000FF"/>
                      </a:solidFill>
                      <a:prstDash val="solid"/>
                      <a:round/>
                      <a:headEnd type="none" w="med" len="med"/>
                      <a:tailEnd type="none" w="med" len="med"/>
                    </a:lnB>
                    <a:lnTlToBr>
                      <a:noFill/>
                    </a:lnTlToBr>
                    <a:lnBlToTr>
                      <a:noFill/>
                    </a:lnBlToTr>
                    <a:noFill/>
                  </a:tcPr>
                </a:tc>
              </a:tr>
            </a:tbl>
          </a:graphicData>
        </a:graphic>
      </p:graphicFrame>
      <p:sp>
        <p:nvSpPr>
          <p:cNvPr id="141335" name="Text Box 35"/>
          <p:cNvSpPr txBox="1"/>
          <p:nvPr/>
        </p:nvSpPr>
        <p:spPr>
          <a:xfrm>
            <a:off x="2819905" y="180488"/>
            <a:ext cx="6248771" cy="60833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zh-CN" altLang="en-US" sz="2805" b="1" dirty="0">
                <a:solidFill>
                  <a:srgbClr val="0000FF"/>
                </a:solidFill>
                <a:latin typeface="楷体_GB2312"/>
                <a:ea typeface="宋体" panose="02010600030101010101" pitchFamily="2" charset="-122"/>
                <a:sym typeface="Helvetica" pitchFamily="34" charset="0"/>
              </a:rPr>
              <a:t>国际国内形势，党员队伍状况</a:t>
            </a:r>
            <a:endParaRPr lang="zh-CN" altLang="en-US" sz="2805" b="1" dirty="0">
              <a:solidFill>
                <a:srgbClr val="0000FF"/>
              </a:solidFill>
              <a:latin typeface="楷体_GB2312"/>
              <a:ea typeface="宋体" panose="02010600030101010101" pitchFamily="2" charset="-122"/>
              <a:sym typeface="Helvetica" pitchFamily="34" charset="0"/>
            </a:endParaRPr>
          </a:p>
        </p:txBody>
      </p:sp>
      <p:sp>
        <p:nvSpPr>
          <p:cNvPr id="141336" name="Rectangle 36"/>
          <p:cNvSpPr/>
          <p:nvPr/>
        </p:nvSpPr>
        <p:spPr>
          <a:xfrm>
            <a:off x="2476169" y="2826402"/>
            <a:ext cx="9297832" cy="9798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zh-CN" altLang="en-US" sz="2405" b="1" dirty="0">
                <a:solidFill>
                  <a:srgbClr val="003A39"/>
                </a:solidFill>
                <a:latin typeface="楷体_GB2312"/>
                <a:ea typeface="宋体" panose="02010600030101010101" pitchFamily="2" charset="-122"/>
                <a:sym typeface="Helvetica" pitchFamily="34" charset="0"/>
              </a:rPr>
              <a:t>中国先进社会生产力的发展要求；中国先进文化的前进方向；中国最广大人民的根本利益</a:t>
            </a:r>
            <a:endParaRPr lang="zh-CN" altLang="en-US" sz="2405" b="1" dirty="0">
              <a:solidFill>
                <a:srgbClr val="003A39"/>
              </a:solidFill>
              <a:latin typeface="楷体_GB2312"/>
              <a:ea typeface="宋体" panose="02010600030101010101" pitchFamily="2" charset="-122"/>
              <a:sym typeface="Helvetica" pitchFamily="34" charset="0"/>
            </a:endParaRPr>
          </a:p>
        </p:txBody>
      </p:sp>
      <p:sp>
        <p:nvSpPr>
          <p:cNvPr id="141337" name="Rectangle 46"/>
          <p:cNvSpPr/>
          <p:nvPr/>
        </p:nvSpPr>
        <p:spPr>
          <a:xfrm>
            <a:off x="2406148" y="5746032"/>
            <a:ext cx="8879834" cy="9798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zh-CN" altLang="en-US" sz="2405" b="1" dirty="0">
                <a:solidFill>
                  <a:srgbClr val="003A39"/>
                </a:solidFill>
                <a:latin typeface="宋体" panose="02010600030101010101" pitchFamily="2" charset="-122"/>
                <a:ea typeface="宋体" panose="02010600030101010101" pitchFamily="2" charset="-122"/>
                <a:sym typeface="Helvetica" pitchFamily="34" charset="0"/>
              </a:rPr>
              <a:t>涵盖。。。加强改进。。。提示了。。。是新世纪中共和中国人民全面建设小康社会的指南</a:t>
            </a:r>
            <a:endParaRPr lang="zh-CN" altLang="en-US" sz="2405" dirty="0">
              <a:solidFill>
                <a:srgbClr val="003A39"/>
              </a:solidFill>
              <a:latin typeface="宋体" panose="02010600030101010101" pitchFamily="2" charset="-122"/>
              <a:ea typeface="宋体" panose="02010600030101010101" pitchFamily="2" charset="-122"/>
              <a:sym typeface="Helvetica" pitchFamily="34" charset="0"/>
            </a:endParaRPr>
          </a:p>
        </p:txBody>
      </p:sp>
      <p:sp>
        <p:nvSpPr>
          <p:cNvPr id="141338" name="Rectangle 48"/>
          <p:cNvSpPr/>
          <p:nvPr/>
        </p:nvSpPr>
        <p:spPr>
          <a:xfrm>
            <a:off x="2406148" y="4458928"/>
            <a:ext cx="9104747" cy="1127125"/>
          </a:xfrm>
          <a:prstGeom prst="rect">
            <a:avLst/>
          </a:prstGeom>
          <a:noFill/>
          <a:ln w="9525">
            <a:noFill/>
          </a:ln>
        </p:spPr>
        <p:txBody>
          <a:bodyPr lIns="91430" tIns="45715" rIns="91430" bIns="45715" anchor="ctr">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zh-CN" altLang="en-US" sz="2805" b="1" dirty="0">
                <a:solidFill>
                  <a:srgbClr val="0000FF"/>
                </a:solidFill>
                <a:latin typeface="楷体_GB2312"/>
                <a:ea typeface="宋体" panose="02010600030101010101" pitchFamily="2" charset="-122"/>
                <a:sym typeface="Helvetica" pitchFamily="34" charset="0"/>
              </a:rPr>
              <a:t>立党之本、执政之基、力量之源； 中共十六大被确立为全党指导思想，写进</a:t>
            </a:r>
            <a:r>
              <a:rPr lang="en-US" altLang="zh-CN" sz="2805" b="1" dirty="0">
                <a:solidFill>
                  <a:srgbClr val="0000FF"/>
                </a:solidFill>
                <a:latin typeface="楷体_GB2312"/>
                <a:ea typeface="宋体" panose="02010600030101010101" pitchFamily="2" charset="-122"/>
                <a:sym typeface="Helvetica" pitchFamily="34" charset="0"/>
              </a:rPr>
              <a:t>《</a:t>
            </a:r>
            <a:r>
              <a:rPr lang="zh-CN" altLang="en-US" sz="2805" b="1" dirty="0">
                <a:solidFill>
                  <a:srgbClr val="0000FF"/>
                </a:solidFill>
                <a:latin typeface="楷体_GB2312"/>
                <a:ea typeface="宋体" panose="02010600030101010101" pitchFamily="2" charset="-122"/>
                <a:sym typeface="Helvetica" pitchFamily="34" charset="0"/>
              </a:rPr>
              <a:t>党章</a:t>
            </a:r>
            <a:r>
              <a:rPr lang="en-US" altLang="zh-CN" sz="2805" b="1" dirty="0">
                <a:solidFill>
                  <a:srgbClr val="0000FF"/>
                </a:solidFill>
                <a:latin typeface="楷体_GB2312"/>
                <a:ea typeface="宋体" panose="02010600030101010101" pitchFamily="2" charset="-122"/>
                <a:sym typeface="Helvetica" pitchFamily="34" charset="0"/>
              </a:rPr>
              <a:t>》</a:t>
            </a:r>
            <a:endParaRPr lang="en-US" altLang="zh-CN" sz="2805" b="1" dirty="0">
              <a:solidFill>
                <a:srgbClr val="0000FF"/>
              </a:solidFill>
              <a:latin typeface="楷体_GB2312"/>
              <a:ea typeface="宋体" panose="02010600030101010101" pitchFamily="2" charset="-122"/>
              <a:sym typeface="Helvetica" pitchFamily="34" charset="0"/>
            </a:endParaRPr>
          </a:p>
        </p:txBody>
      </p:sp>
      <p:sp>
        <p:nvSpPr>
          <p:cNvPr id="141339" name="Text Box 27"/>
          <p:cNvSpPr txBox="1"/>
          <p:nvPr/>
        </p:nvSpPr>
        <p:spPr>
          <a:xfrm>
            <a:off x="2382809" y="1419633"/>
            <a:ext cx="9369974" cy="979805"/>
          </a:xfrm>
          <a:prstGeom prst="rect">
            <a:avLst/>
          </a:prstGeom>
          <a:noFill/>
          <a:ln w="9525">
            <a:noFill/>
          </a:ln>
          <a:effectLst>
            <a:prstShdw prst="shdw13" dist="53882" dir="13499999">
              <a:schemeClr val="bg2">
                <a:alpha val="50000"/>
              </a:schemeClr>
            </a:prstShdw>
          </a:effectLst>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120000"/>
              </a:lnSpc>
              <a:spcBef>
                <a:spcPct val="0"/>
              </a:spcBef>
              <a:buSzTx/>
              <a:buNone/>
            </a:pPr>
            <a:r>
              <a:rPr lang="zh-CN" altLang="en-US" sz="2405" b="1" dirty="0">
                <a:solidFill>
                  <a:srgbClr val="0000FF"/>
                </a:solidFill>
                <a:latin typeface="楷体_GB2312"/>
                <a:ea typeface="宋体" panose="02010600030101010101" pitchFamily="2" charset="-122"/>
                <a:sym typeface="Helvetica" pitchFamily="34" charset="0"/>
              </a:rPr>
              <a:t>进一步回答了什么是社会主义，怎能样建设社会主义的问题；创造性地回答了</a:t>
            </a:r>
            <a:r>
              <a:rPr lang="zh-CN" altLang="en-US" sz="2405" b="1" dirty="0">
                <a:solidFill>
                  <a:srgbClr val="0000FF"/>
                </a:solidFill>
                <a:ea typeface="宋体" panose="02010600030101010101" pitchFamily="2" charset="-122"/>
                <a:sym typeface="Helvetica" pitchFamily="34" charset="0"/>
              </a:rPr>
              <a:t> </a:t>
            </a:r>
            <a:r>
              <a:rPr lang="zh-CN" altLang="en-US" sz="2405" b="1" dirty="0">
                <a:solidFill>
                  <a:srgbClr val="FF0000"/>
                </a:solidFill>
                <a:latin typeface="宋体" panose="02010600030101010101" pitchFamily="2" charset="-122"/>
                <a:ea typeface="宋体" panose="02010600030101010101" pitchFamily="2" charset="-122"/>
                <a:sym typeface="Helvetica" pitchFamily="34" charset="0"/>
              </a:rPr>
              <a:t>“建设一具什么样的党和怎样建设党”</a:t>
            </a:r>
            <a:r>
              <a:rPr lang="zh-CN" altLang="en-US" sz="2405" b="1" dirty="0">
                <a:solidFill>
                  <a:srgbClr val="0000FF"/>
                </a:solidFill>
                <a:latin typeface="宋体" panose="02010600030101010101" pitchFamily="2" charset="-122"/>
                <a:ea typeface="宋体" panose="02010600030101010101" pitchFamily="2" charset="-122"/>
                <a:sym typeface="Helvetica" pitchFamily="34" charset="0"/>
              </a:rPr>
              <a:t>的重大问题</a:t>
            </a:r>
            <a:endParaRPr lang="zh-CN" altLang="en-US" sz="2405" dirty="0">
              <a:solidFill>
                <a:srgbClr val="0000FF"/>
              </a:solidFill>
              <a:latin typeface="宋体" panose="02010600030101010101" pitchFamily="2" charset="-122"/>
              <a:ea typeface="宋体" panose="02010600030101010101" pitchFamily="2"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13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13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13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13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413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35" grpId="0"/>
      <p:bldP spid="141336" grpId="0"/>
      <p:bldP spid="141337" grpId="0"/>
      <p:bldP spid="141338" grpId="0"/>
      <p:bldP spid="141339"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698" name="Picture 2" descr="200401081110_7386"/>
          <p:cNvPicPr>
            <a:picLocks noChangeAspect="1"/>
          </p:cNvPicPr>
          <p:nvPr/>
        </p:nvPicPr>
        <p:blipFill>
          <a:blip r:embed="rId1"/>
          <a:stretch>
            <a:fillRect/>
          </a:stretch>
        </p:blipFill>
        <p:spPr>
          <a:xfrm>
            <a:off x="2563163" y="2092251"/>
            <a:ext cx="2923873" cy="3698340"/>
          </a:xfrm>
          <a:prstGeom prst="rect">
            <a:avLst/>
          </a:prstGeom>
          <a:noFill/>
          <a:ln w="9525">
            <a:noFill/>
          </a:ln>
        </p:spPr>
      </p:pic>
      <p:sp>
        <p:nvSpPr>
          <p:cNvPr id="142339" name="Rectangle 3"/>
          <p:cNvSpPr>
            <a:spLocks noChangeArrowheads="1"/>
          </p:cNvSpPr>
          <p:nvPr/>
        </p:nvSpPr>
        <p:spPr bwMode="auto">
          <a:xfrm>
            <a:off x="1449206" y="1001633"/>
            <a:ext cx="10225070" cy="583565"/>
          </a:xfrm>
          <a:prstGeom prst="rect">
            <a:avLst/>
          </a:prstGeom>
          <a:noFill/>
          <a:ln w="9525">
            <a:noFill/>
            <a:miter lim="800000"/>
          </a:ln>
          <a:effectLst/>
        </p:spPr>
        <p:txBody>
          <a:bodyPr lIns="91430" tIns="45715" rIns="91430" bIns="45715">
            <a:spAutoFit/>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3210" b="1" i="0" u="none" strike="noStrike" kern="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sym typeface="Helvetica"/>
              </a:rPr>
              <a:t>中共十六大将</a:t>
            </a:r>
            <a:r>
              <a:rPr kumimoji="0" lang="zh-CN" altLang="en-US" sz="3210" b="1" i="0" u="none" strike="noStrike" kern="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a:ea typeface="黑体" panose="02010609060101010101" pitchFamily="49" charset="-122"/>
                <a:cs typeface="+mn-cs"/>
                <a:sym typeface="Helvetica"/>
              </a:rPr>
              <a:t>“</a:t>
            </a:r>
            <a:r>
              <a:rPr kumimoji="0" lang="zh-CN" altLang="en-US" sz="3210" b="1" i="0" u="none" strike="noStrike" kern="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sym typeface="Helvetica"/>
              </a:rPr>
              <a:t>三个代表</a:t>
            </a:r>
            <a:r>
              <a:rPr kumimoji="0" lang="zh-CN" altLang="en-US" sz="3210" b="1" i="0" u="none" strike="noStrike" kern="0" cap="none" spc="0" normalizeH="0" baseline="0" noProof="0" dirty="0">
                <a:ln>
                  <a:noFill/>
                </a:ln>
                <a:solidFill>
                  <a:srgbClr val="0000FF"/>
                </a:solidFill>
                <a:effectLst>
                  <a:outerShdw blurRad="38100" dist="38100" dir="2700000" algn="tl">
                    <a:srgbClr val="C0C0C0"/>
                  </a:outerShdw>
                </a:effectLst>
                <a:uLnTx/>
                <a:uFillTx/>
                <a:latin typeface="Times New Roman" panose="02020603050405020304"/>
                <a:ea typeface="黑体" panose="02010609060101010101" pitchFamily="49" charset="-122"/>
                <a:cs typeface="+mn-cs"/>
                <a:sym typeface="Helvetica"/>
              </a:rPr>
              <a:t>”</a:t>
            </a:r>
            <a:r>
              <a:rPr kumimoji="0" lang="zh-CN" altLang="en-US" sz="3210" b="1" i="0" u="none" strike="noStrike" kern="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sym typeface="Helvetica"/>
              </a:rPr>
              <a:t>确立为中共的指导思想</a:t>
            </a:r>
            <a:endParaRPr kumimoji="0" lang="zh-CN" altLang="en-US" sz="3210" b="1" i="0" u="none" strike="noStrike" kern="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sym typeface="Helvetica"/>
            </a:endParaRPr>
          </a:p>
        </p:txBody>
      </p:sp>
      <p:pic>
        <p:nvPicPr>
          <p:cNvPr id="29700" name="Picture 2" descr="16da_pic4"/>
          <p:cNvPicPr>
            <a:picLocks noChangeAspect="1"/>
          </p:cNvPicPr>
          <p:nvPr/>
        </p:nvPicPr>
        <p:blipFill>
          <a:blip r:embed="rId2"/>
          <a:stretch>
            <a:fillRect/>
          </a:stretch>
        </p:blipFill>
        <p:spPr>
          <a:xfrm>
            <a:off x="5841382" y="2015865"/>
            <a:ext cx="4141800" cy="3840501"/>
          </a:xfrm>
          <a:prstGeom prst="rect">
            <a:avLst/>
          </a:prstGeom>
          <a:noFill/>
          <a:ln w="9525">
            <a:noFill/>
          </a:ln>
        </p:spPr>
      </p:pic>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4386" name="Text Box 2"/>
          <p:cNvSpPr txBox="1"/>
          <p:nvPr/>
        </p:nvSpPr>
        <p:spPr>
          <a:xfrm>
            <a:off x="1523470" y="532711"/>
            <a:ext cx="6248772"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endParaRPr lang="en-US" altLang="zh-CN" sz="2805" b="1" dirty="0">
              <a:latin typeface="黑体" panose="02010609060101010101" pitchFamily="49" charset="-122"/>
              <a:ea typeface="黑体" panose="02010609060101010101" pitchFamily="49" charset="-122"/>
              <a:sym typeface="Helvetica" pitchFamily="34" charset="0"/>
            </a:endParaRPr>
          </a:p>
          <a:p>
            <a:pPr marL="0" lvl="0" indent="0" eaLnBrk="1" hangingPunct="1">
              <a:spcBef>
                <a:spcPct val="0"/>
              </a:spcBef>
              <a:buSzTx/>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   2003</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7  </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月首次提出</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p:txBody>
      </p:sp>
      <p:sp>
        <p:nvSpPr>
          <p:cNvPr id="30723" name="Text Box 3"/>
          <p:cNvSpPr txBox="1"/>
          <p:nvPr/>
        </p:nvSpPr>
        <p:spPr>
          <a:xfrm>
            <a:off x="1905398" y="3047072"/>
            <a:ext cx="2056048" cy="64516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610" b="1" dirty="0">
                <a:solidFill>
                  <a:srgbClr val="FF0000"/>
                </a:solidFill>
                <a:ea typeface="华文新魏" panose="02010800040101010101" pitchFamily="2" charset="-122"/>
                <a:sym typeface="Helvetica" pitchFamily="34" charset="0"/>
              </a:rPr>
              <a:t>2</a:t>
            </a:r>
            <a:r>
              <a:rPr lang="zh-CN" altLang="en-US" sz="3610" b="1" dirty="0">
                <a:solidFill>
                  <a:srgbClr val="FF0000"/>
                </a:solidFill>
                <a:ea typeface="华文新魏" panose="02010800040101010101" pitchFamily="2" charset="-122"/>
                <a:sym typeface="Helvetica" pitchFamily="34" charset="0"/>
              </a:rPr>
              <a:t>、内涵</a:t>
            </a:r>
            <a:endParaRPr lang="zh-CN" altLang="en-US" sz="3610" b="1" dirty="0">
              <a:solidFill>
                <a:srgbClr val="FF0000"/>
              </a:solidFill>
              <a:ea typeface="华文新魏" panose="02010800040101010101" pitchFamily="2" charset="-122"/>
              <a:sym typeface="Helvetica" pitchFamily="34" charset="0"/>
            </a:endParaRPr>
          </a:p>
        </p:txBody>
      </p:sp>
      <p:sp>
        <p:nvSpPr>
          <p:cNvPr id="144388" name="AutoShape 4"/>
          <p:cNvSpPr/>
          <p:nvPr/>
        </p:nvSpPr>
        <p:spPr>
          <a:xfrm>
            <a:off x="3887181" y="2590880"/>
            <a:ext cx="150650" cy="1752627"/>
          </a:xfrm>
          <a:prstGeom prst="leftBrace">
            <a:avLst>
              <a:gd name="adj1" fmla="val 96947"/>
              <a:gd name="adj2" fmla="val 50000"/>
            </a:avLst>
          </a:prstGeom>
          <a:noFill/>
          <a:ln w="38100" cap="flat" cmpd="sng">
            <a:solidFill>
              <a:schemeClr val="tx1"/>
            </a:solidFill>
            <a:prstDash val="solid"/>
            <a:headEnd type="none" w="med" len="med"/>
            <a:tailEnd type="none" w="med" len="med"/>
          </a:ln>
        </p:spPr>
        <p:txBody>
          <a:bodyPr wrap="none" lIns="91430" tIns="45715" rIns="91430" bIns="45715" anchor="ct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endParaRPr lang="zh-CN" altLang="en-US" sz="2405" dirty="0">
              <a:ea typeface="宋体" panose="02010600030101010101" pitchFamily="2" charset="-122"/>
              <a:sym typeface="Helvetica" pitchFamily="34" charset="0"/>
            </a:endParaRPr>
          </a:p>
        </p:txBody>
      </p:sp>
      <p:sp>
        <p:nvSpPr>
          <p:cNvPr id="144389" name="Text Box 5"/>
          <p:cNvSpPr txBox="1"/>
          <p:nvPr/>
        </p:nvSpPr>
        <p:spPr>
          <a:xfrm>
            <a:off x="4266988" y="2361723"/>
            <a:ext cx="2499509"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ea typeface="华文新魏" panose="02010800040101010101" pitchFamily="2" charset="-122"/>
                <a:sym typeface="Helvetica" pitchFamily="34" charset="0"/>
              </a:rPr>
              <a:t>第一要义：</a:t>
            </a:r>
            <a:endParaRPr lang="zh-CN" altLang="en-US" sz="2805" b="1" dirty="0">
              <a:ea typeface="华文新魏" panose="02010800040101010101" pitchFamily="2" charset="-122"/>
              <a:sym typeface="Helvetica" pitchFamily="34" charset="0"/>
            </a:endParaRPr>
          </a:p>
        </p:txBody>
      </p:sp>
      <p:sp>
        <p:nvSpPr>
          <p:cNvPr id="144390" name="Text Box 6"/>
          <p:cNvSpPr txBox="1">
            <a:spLocks noChangeArrowheads="1"/>
          </p:cNvSpPr>
          <p:nvPr/>
        </p:nvSpPr>
        <p:spPr bwMode="auto">
          <a:xfrm>
            <a:off x="6172386" y="2300190"/>
            <a:ext cx="1234901" cy="521970"/>
          </a:xfrm>
          <a:prstGeom prst="rect">
            <a:avLst/>
          </a:prstGeom>
          <a:noFill/>
          <a:ln w="9525">
            <a:noFill/>
            <a:miter lim="800000"/>
          </a:ln>
          <a:effectLst/>
        </p:spPr>
        <p:txBody>
          <a:bodyPr lIns="91430" tIns="45715" rIns="91430" bIns="45715">
            <a:spAutoFit/>
          </a:bodyPr>
          <a:lstStyle/>
          <a:p>
            <a:pPr marR="0" defTabSz="914400" eaLnBrk="1" fontAlgn="auto" hangingPunct="1">
              <a:spcBef>
                <a:spcPts val="0"/>
              </a:spcBef>
              <a:spcAft>
                <a:spcPts val="0"/>
              </a:spcAft>
              <a:buClrTx/>
              <a:buSzTx/>
              <a:buFont typeface="Arial" panose="020B0604020202020204" pitchFamily="34" charset="0"/>
              <a:defRPr/>
            </a:pPr>
            <a:r>
              <a:rPr kumimoji="0" lang="zh-CN" altLang="en-US" sz="2805" b="1" kern="0" cap="none" spc="0" normalizeH="0" baseline="0" noProof="0" dirty="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Helvetica"/>
              </a:rPr>
              <a:t>发展</a:t>
            </a:r>
            <a:endParaRPr kumimoji="0" lang="zh-CN" altLang="en-US" sz="2805" b="1" kern="0" cap="none" spc="0" normalizeH="0" baseline="0" noProof="0" dirty="0">
              <a:solidFill>
                <a:srgbClr val="0000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sym typeface="Helvetica"/>
            </a:endParaRPr>
          </a:p>
        </p:txBody>
      </p:sp>
      <p:sp>
        <p:nvSpPr>
          <p:cNvPr id="144391" name="Text Box 7"/>
          <p:cNvSpPr txBox="1"/>
          <p:nvPr/>
        </p:nvSpPr>
        <p:spPr>
          <a:xfrm>
            <a:off x="4266988" y="2820037"/>
            <a:ext cx="1814159"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ea typeface="华文新魏" panose="02010800040101010101" pitchFamily="2" charset="-122"/>
                <a:sym typeface="Helvetica" pitchFamily="34" charset="0"/>
              </a:rPr>
              <a:t>核心：</a:t>
            </a:r>
            <a:endParaRPr lang="zh-CN" altLang="en-US" sz="2805" b="1" dirty="0">
              <a:ea typeface="华文新魏" panose="02010800040101010101" pitchFamily="2" charset="-122"/>
              <a:sym typeface="Helvetica" pitchFamily="34" charset="0"/>
            </a:endParaRPr>
          </a:p>
        </p:txBody>
      </p:sp>
      <p:sp>
        <p:nvSpPr>
          <p:cNvPr id="144392" name="Text Box 8"/>
          <p:cNvSpPr txBox="1"/>
          <p:nvPr/>
        </p:nvSpPr>
        <p:spPr>
          <a:xfrm>
            <a:off x="6087513" y="2771235"/>
            <a:ext cx="2605600"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黑体" panose="02010609060101010101" pitchFamily="49" charset="-122"/>
                <a:ea typeface="黑体" panose="02010609060101010101" pitchFamily="49" charset="-122"/>
                <a:sym typeface="Helvetica" pitchFamily="34" charset="0"/>
              </a:rPr>
              <a:t>以人为本</a:t>
            </a:r>
            <a:endParaRPr lang="zh-CN" altLang="en-US" sz="2805" b="1" dirty="0">
              <a:solidFill>
                <a:srgbClr val="000000"/>
              </a:solidFill>
              <a:latin typeface="黑体" panose="02010609060101010101" pitchFamily="49" charset="-122"/>
              <a:ea typeface="黑体" panose="02010609060101010101" pitchFamily="49" charset="-122"/>
              <a:sym typeface="Helvetica" pitchFamily="34" charset="0"/>
            </a:endParaRPr>
          </a:p>
        </p:txBody>
      </p:sp>
      <p:sp>
        <p:nvSpPr>
          <p:cNvPr id="144393" name="Text Box 9"/>
          <p:cNvSpPr txBox="1"/>
          <p:nvPr/>
        </p:nvSpPr>
        <p:spPr>
          <a:xfrm>
            <a:off x="4190603" y="3352614"/>
            <a:ext cx="2684107"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ea typeface="华文新魏" panose="02010800040101010101" pitchFamily="2" charset="-122"/>
                <a:sym typeface="Helvetica" pitchFamily="34" charset="0"/>
              </a:rPr>
              <a:t>基本要求：</a:t>
            </a:r>
            <a:endParaRPr lang="zh-CN" altLang="en-US" sz="2805" b="1" dirty="0">
              <a:ea typeface="华文新魏" panose="02010800040101010101" pitchFamily="2" charset="-122"/>
              <a:sym typeface="Helvetica" pitchFamily="34" charset="0"/>
            </a:endParaRPr>
          </a:p>
        </p:txBody>
      </p:sp>
      <p:sp>
        <p:nvSpPr>
          <p:cNvPr id="144394" name="Text Box 10"/>
          <p:cNvSpPr txBox="1"/>
          <p:nvPr/>
        </p:nvSpPr>
        <p:spPr>
          <a:xfrm>
            <a:off x="6036590" y="3429000"/>
            <a:ext cx="3885059"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黑体" panose="02010609060101010101" pitchFamily="49" charset="-122"/>
                <a:ea typeface="黑体" panose="02010609060101010101" pitchFamily="49" charset="-122"/>
                <a:sym typeface="Helvetica" pitchFamily="34" charset="0"/>
              </a:rPr>
              <a:t>全面、协调、可持续</a:t>
            </a:r>
            <a:endParaRPr lang="zh-CN" altLang="en-US" sz="2805" b="1" dirty="0">
              <a:solidFill>
                <a:srgbClr val="000000"/>
              </a:solidFill>
              <a:latin typeface="黑体" panose="02010609060101010101" pitchFamily="49" charset="-122"/>
              <a:ea typeface="黑体" panose="02010609060101010101" pitchFamily="49" charset="-122"/>
              <a:sym typeface="Helvetica" pitchFamily="34" charset="0"/>
            </a:endParaRPr>
          </a:p>
        </p:txBody>
      </p:sp>
      <p:sp>
        <p:nvSpPr>
          <p:cNvPr id="144395" name="Text Box 11"/>
          <p:cNvSpPr txBox="1"/>
          <p:nvPr/>
        </p:nvSpPr>
        <p:spPr>
          <a:xfrm>
            <a:off x="4190603" y="3885193"/>
            <a:ext cx="2378564"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ea typeface="华文新魏" panose="02010800040101010101" pitchFamily="2" charset="-122"/>
                <a:sym typeface="Helvetica" pitchFamily="34" charset="0"/>
              </a:rPr>
              <a:t>根本方法：</a:t>
            </a:r>
            <a:endParaRPr lang="zh-CN" altLang="en-US" sz="2805" b="1" dirty="0">
              <a:ea typeface="华文新魏" panose="02010800040101010101" pitchFamily="2" charset="-122"/>
              <a:sym typeface="Helvetica" pitchFamily="34" charset="0"/>
            </a:endParaRPr>
          </a:p>
        </p:txBody>
      </p:sp>
      <p:sp>
        <p:nvSpPr>
          <p:cNvPr id="144396" name="Text Box 12"/>
          <p:cNvSpPr txBox="1"/>
          <p:nvPr/>
        </p:nvSpPr>
        <p:spPr>
          <a:xfrm>
            <a:off x="6019615" y="3961578"/>
            <a:ext cx="4131190"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黑体" panose="02010609060101010101" pitchFamily="49" charset="-122"/>
                <a:ea typeface="黑体" panose="02010609060101010101" pitchFamily="49" charset="-122"/>
                <a:sym typeface="Helvetica" pitchFamily="34" charset="0"/>
              </a:rPr>
              <a:t>统筹兼顾</a:t>
            </a:r>
            <a:endParaRPr lang="zh-CN" altLang="en-US" sz="2805" b="1" dirty="0">
              <a:solidFill>
                <a:srgbClr val="000000"/>
              </a:solidFill>
              <a:latin typeface="黑体" panose="02010609060101010101" pitchFamily="49" charset="-122"/>
              <a:ea typeface="黑体" panose="02010609060101010101" pitchFamily="49" charset="-122"/>
              <a:sym typeface="Helvetica" pitchFamily="34" charset="0"/>
            </a:endParaRPr>
          </a:p>
        </p:txBody>
      </p:sp>
      <p:sp>
        <p:nvSpPr>
          <p:cNvPr id="30733" name="Text Box 13"/>
          <p:cNvSpPr txBox="1"/>
          <p:nvPr/>
        </p:nvSpPr>
        <p:spPr>
          <a:xfrm>
            <a:off x="1981784" y="4114350"/>
            <a:ext cx="2056048"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en-US" altLang="zh-CN" sz="3210" b="1" dirty="0">
                <a:solidFill>
                  <a:srgbClr val="FF0000"/>
                </a:solidFill>
                <a:ea typeface="华文新魏" panose="02010800040101010101" pitchFamily="2" charset="-122"/>
                <a:sym typeface="Helvetica" pitchFamily="34" charset="0"/>
              </a:rPr>
              <a:t>3</a:t>
            </a:r>
            <a:r>
              <a:rPr lang="zh-CN" altLang="en-US" sz="3210" b="1" dirty="0">
                <a:solidFill>
                  <a:srgbClr val="FF0000"/>
                </a:solidFill>
                <a:ea typeface="华文新魏" panose="02010800040101010101" pitchFamily="2" charset="-122"/>
                <a:sym typeface="Helvetica" pitchFamily="34" charset="0"/>
              </a:rPr>
              <a:t>、意义</a:t>
            </a:r>
            <a:endParaRPr lang="zh-CN" altLang="en-US" sz="3210" b="1" dirty="0">
              <a:solidFill>
                <a:srgbClr val="FF0000"/>
              </a:solidFill>
              <a:ea typeface="华文新魏" panose="02010800040101010101" pitchFamily="2" charset="-122"/>
              <a:sym typeface="Helvetica" pitchFamily="34" charset="0"/>
            </a:endParaRPr>
          </a:p>
        </p:txBody>
      </p:sp>
      <p:sp>
        <p:nvSpPr>
          <p:cNvPr id="144398" name="Text Box 14"/>
          <p:cNvSpPr txBox="1"/>
          <p:nvPr/>
        </p:nvSpPr>
        <p:spPr>
          <a:xfrm>
            <a:off x="2134555" y="4649049"/>
            <a:ext cx="8381204"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黑体" panose="02010609060101010101" pitchFamily="49" charset="-122"/>
                <a:ea typeface="黑体" panose="02010609060101010101" pitchFamily="49" charset="-122"/>
                <a:sym typeface="Helvetica" pitchFamily="34" charset="0"/>
              </a:rPr>
              <a:t>是对邓小平理论和三个代表思想的继承和发展 </a:t>
            </a:r>
            <a:endParaRPr lang="zh-CN" altLang="en-US" sz="2805" b="1" dirty="0">
              <a:solidFill>
                <a:srgbClr val="000000"/>
              </a:solidFill>
              <a:latin typeface="黑体" panose="02010609060101010101" pitchFamily="49" charset="-122"/>
              <a:ea typeface="黑体" panose="02010609060101010101" pitchFamily="49" charset="-122"/>
              <a:sym typeface="Helvetica" pitchFamily="34" charset="0"/>
            </a:endParaRPr>
          </a:p>
        </p:txBody>
      </p:sp>
      <p:sp>
        <p:nvSpPr>
          <p:cNvPr id="144399" name="Text Box 15"/>
          <p:cNvSpPr txBox="1"/>
          <p:nvPr/>
        </p:nvSpPr>
        <p:spPr>
          <a:xfrm>
            <a:off x="2134555" y="5105241"/>
            <a:ext cx="7710708"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黑体" panose="02010609060101010101" pitchFamily="49" charset="-122"/>
                <a:ea typeface="黑体" panose="02010609060101010101" pitchFamily="49" charset="-122"/>
                <a:sym typeface="Helvetica" pitchFamily="34" charset="0"/>
              </a:rPr>
              <a:t>是中国特色社会主义理论的重要组成部分</a:t>
            </a:r>
            <a:endParaRPr lang="zh-CN" altLang="en-US" sz="2805" b="1" dirty="0">
              <a:solidFill>
                <a:srgbClr val="000000"/>
              </a:solidFill>
              <a:latin typeface="黑体" panose="02010609060101010101" pitchFamily="49" charset="-122"/>
              <a:ea typeface="黑体" panose="02010609060101010101" pitchFamily="49" charset="-122"/>
              <a:sym typeface="Helvetica" pitchFamily="34" charset="0"/>
            </a:endParaRPr>
          </a:p>
        </p:txBody>
      </p:sp>
      <p:sp>
        <p:nvSpPr>
          <p:cNvPr id="144400" name="Text Box 16"/>
          <p:cNvSpPr txBox="1"/>
          <p:nvPr/>
        </p:nvSpPr>
        <p:spPr>
          <a:xfrm>
            <a:off x="2134555" y="5637819"/>
            <a:ext cx="8075662" cy="5219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solidFill>
                  <a:srgbClr val="000000"/>
                </a:solidFill>
                <a:latin typeface="黑体" panose="02010609060101010101" pitchFamily="49" charset="-122"/>
                <a:ea typeface="黑体" panose="02010609060101010101" pitchFamily="49" charset="-122"/>
                <a:sym typeface="Helvetica" pitchFamily="34" charset="0"/>
              </a:rPr>
              <a:t>是对中国社会经济发展规律认识的一次升华</a:t>
            </a:r>
            <a:endParaRPr lang="zh-CN" altLang="en-US" sz="2805" b="1" dirty="0">
              <a:solidFill>
                <a:srgbClr val="000000"/>
              </a:solidFill>
              <a:latin typeface="黑体" panose="02010609060101010101" pitchFamily="49" charset="-122"/>
              <a:ea typeface="黑体" panose="02010609060101010101" pitchFamily="49" charset="-122"/>
              <a:sym typeface="Helvetica" pitchFamily="34" charset="0"/>
            </a:endParaRPr>
          </a:p>
        </p:txBody>
      </p:sp>
      <p:pic>
        <p:nvPicPr>
          <p:cNvPr id="30737" name="Picture 9" descr="1_1-1-21-1086669_20030522143128"/>
          <p:cNvPicPr>
            <a:picLocks noChangeAspect="1"/>
          </p:cNvPicPr>
          <p:nvPr/>
        </p:nvPicPr>
        <p:blipFill>
          <a:blip r:embed="rId1"/>
          <a:stretch>
            <a:fillRect/>
          </a:stretch>
        </p:blipFill>
        <p:spPr>
          <a:xfrm>
            <a:off x="8468200" y="757624"/>
            <a:ext cx="2384930" cy="2440097"/>
          </a:xfrm>
          <a:prstGeom prst="rect">
            <a:avLst/>
          </a:prstGeom>
          <a:noFill/>
          <a:ln w="38100" cap="flat" cmpd="sng">
            <a:solidFill>
              <a:schemeClr val="bg1"/>
            </a:solidFill>
            <a:prstDash val="solid"/>
            <a:miter/>
            <a:headEnd type="none" w="med" len="med"/>
            <a:tailEnd type="none" w="med" len="med"/>
          </a:ln>
        </p:spPr>
      </p:pic>
      <p:sp>
        <p:nvSpPr>
          <p:cNvPr id="144402" name="Rectangle 18"/>
          <p:cNvSpPr/>
          <p:nvPr/>
        </p:nvSpPr>
        <p:spPr>
          <a:xfrm>
            <a:off x="2058169" y="1447216"/>
            <a:ext cx="7161156" cy="9531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20000"/>
              </a:spcBef>
              <a:buClr>
                <a:schemeClr val="hlink"/>
              </a:buClr>
              <a:buSzPct val="110000"/>
              <a:buFont typeface="Wingdings" panose="05000000000000000000" pitchFamily="2" charset="2"/>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2003</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10</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月十六届三中全会明确提出</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a:p>
            <a:pPr marL="0" lvl="0" indent="0" eaLnBrk="1" hangingPunct="1">
              <a:lnSpc>
                <a:spcPct val="90000"/>
              </a:lnSpc>
              <a:spcBef>
                <a:spcPct val="20000"/>
              </a:spcBef>
              <a:buClr>
                <a:schemeClr val="hlink"/>
              </a:buClr>
              <a:buSzPct val="110000"/>
              <a:buFont typeface="Wingdings" panose="05000000000000000000" pitchFamily="2" charset="2"/>
              <a:buNone/>
            </a:pPr>
            <a:endParaRPr lang="en-US" altLang="zh-CN" sz="2805" b="1" dirty="0">
              <a:solidFill>
                <a:srgbClr val="0000FF"/>
              </a:solidFill>
              <a:latin typeface="黑体" panose="02010609060101010101" pitchFamily="49" charset="-122"/>
              <a:ea typeface="黑体" panose="02010609060101010101" pitchFamily="49" charset="-122"/>
              <a:sym typeface="Helvetica" pitchFamily="34" charset="0"/>
            </a:endParaRPr>
          </a:p>
        </p:txBody>
      </p:sp>
      <p:sp>
        <p:nvSpPr>
          <p:cNvPr id="144405" name="Rectangle 21"/>
          <p:cNvSpPr/>
          <p:nvPr/>
        </p:nvSpPr>
        <p:spPr>
          <a:xfrm>
            <a:off x="2058169" y="1905530"/>
            <a:ext cx="5568950" cy="478155"/>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ct val="90000"/>
              </a:lnSpc>
              <a:spcBef>
                <a:spcPct val="20000"/>
              </a:spcBef>
              <a:buClr>
                <a:schemeClr val="hlink"/>
              </a:buClr>
              <a:buSzPct val="110000"/>
              <a:buFont typeface="Wingdings" panose="05000000000000000000" pitchFamily="2" charset="2"/>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2007</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10</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月</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十七大”进一步阐述</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p:txBody>
      </p:sp>
      <p:sp>
        <p:nvSpPr>
          <p:cNvPr id="144406" name="Text Box 22"/>
          <p:cNvSpPr txBox="1">
            <a:spLocks noChangeArrowheads="1"/>
          </p:cNvSpPr>
          <p:nvPr/>
        </p:nvSpPr>
        <p:spPr bwMode="auto">
          <a:xfrm>
            <a:off x="3560420" y="-10476"/>
            <a:ext cx="4708328" cy="645160"/>
          </a:xfrm>
          <a:prstGeom prst="rect">
            <a:avLst/>
          </a:prstGeom>
          <a:solidFill>
            <a:schemeClr val="bg1"/>
          </a:solidFill>
          <a:ln w="9525">
            <a:noFill/>
            <a:miter lim="800000"/>
          </a:ln>
          <a:effectLst/>
        </p:spPr>
        <p:txBody>
          <a:bodyPr wrap="square" lIns="91430" tIns="45715" rIns="91430" bIns="45715">
            <a:spAutoFit/>
          </a:bodyPr>
          <a:lstStyle/>
          <a:p>
            <a:pPr marR="0" defTabSz="914400" eaLnBrk="1" fontAlgn="auto" hangingPunct="1">
              <a:spcBef>
                <a:spcPts val="0"/>
              </a:spcBef>
              <a:spcAft>
                <a:spcPts val="0"/>
              </a:spcAft>
              <a:buClrTx/>
              <a:buSzTx/>
              <a:buFont typeface="Arial" panose="020B0604020202020204" pitchFamily="34" charset="0"/>
              <a:defRPr/>
            </a:pPr>
            <a:r>
              <a:rPr kumimoji="0" lang="zh-CN" altLang="en-US" sz="3610" b="1" kern="0" cap="none" spc="0" normalizeH="0" baseline="0" noProof="0" dirty="0">
                <a:solidFill>
                  <a:sysClr val="windowText" lastClr="000000"/>
                </a:solidFill>
                <a:effectLst>
                  <a:outerShdw blurRad="38100" dist="38100" dir="2700000" algn="tl">
                    <a:srgbClr val="C0C0C0"/>
                  </a:outerShdw>
                </a:effectLst>
                <a:latin typeface="+mn-lt"/>
                <a:ea typeface="黑体" panose="02010609060101010101" pitchFamily="49" charset="-122"/>
                <a:cs typeface="+mn-cs"/>
                <a:sym typeface="Helvetica"/>
              </a:rPr>
              <a:t>（三）科学发展观</a:t>
            </a:r>
            <a:endParaRPr kumimoji="0" lang="zh-CN" altLang="en-US" sz="3610" b="1" kern="0" cap="none" spc="0" normalizeH="0" baseline="0" noProof="0" dirty="0">
              <a:solidFill>
                <a:sysClr val="windowText" lastClr="000000"/>
              </a:solidFill>
              <a:effectLst>
                <a:outerShdw blurRad="38100" dist="38100" dir="2700000" algn="tl">
                  <a:srgbClr val="C0C0C0"/>
                </a:outerShdw>
              </a:effectLst>
              <a:latin typeface="+mn-lt"/>
              <a:ea typeface="黑体" panose="02010609060101010101" pitchFamily="49" charset="-122"/>
              <a:cs typeface="+mn-cs"/>
              <a:sym typeface="Helvetica"/>
            </a:endParaRPr>
          </a:p>
        </p:txBody>
      </p:sp>
      <p:sp>
        <p:nvSpPr>
          <p:cNvPr id="30741" name="Rectangle 23"/>
          <p:cNvSpPr/>
          <p:nvPr/>
        </p:nvSpPr>
        <p:spPr>
          <a:xfrm>
            <a:off x="2121824" y="524224"/>
            <a:ext cx="2046605" cy="583565"/>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210" b="1" dirty="0">
                <a:solidFill>
                  <a:srgbClr val="FF0000"/>
                </a:solidFill>
                <a:ea typeface="宋体" panose="02010600030101010101" pitchFamily="2" charset="-122"/>
                <a:sym typeface="Helvetica" pitchFamily="34" charset="0"/>
              </a:rPr>
              <a:t>1</a:t>
            </a:r>
            <a:r>
              <a:rPr lang="zh-CN" altLang="en-US" sz="3210" b="1" dirty="0">
                <a:solidFill>
                  <a:srgbClr val="FF0000"/>
                </a:solidFill>
                <a:ea typeface="宋体" panose="02010600030101010101" pitchFamily="2" charset="-122"/>
                <a:sym typeface="Helvetica" pitchFamily="34" charset="0"/>
              </a:rPr>
              <a:t>、提出</a:t>
            </a:r>
            <a:r>
              <a:rPr lang="zh-CN" altLang="en-US" sz="3210" b="1" dirty="0">
                <a:ea typeface="宋体" panose="02010600030101010101" pitchFamily="2" charset="-122"/>
                <a:sym typeface="Helvetica" pitchFamily="34" charset="0"/>
              </a:rPr>
              <a:t>：</a:t>
            </a:r>
            <a:endParaRPr lang="zh-CN" altLang="en-US" sz="3210" b="1" dirty="0">
              <a:ea typeface="宋体" panose="02010600030101010101" pitchFamily="2"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4386">
                                            <p:txEl>
                                              <p:charRg st="1" end="1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144402"/>
                                        </p:tgtEl>
                                        <p:attrNameLst>
                                          <p:attrName>style.visibility</p:attrName>
                                        </p:attrNameLst>
                                      </p:cBhvr>
                                      <p:to>
                                        <p:strVal val="visible"/>
                                      </p:to>
                                    </p:set>
                                    <p:animEffect transition="in" filter="blinds(horizontal)">
                                      <p:cBhvr>
                                        <p:cTn id="11" dur="500"/>
                                        <p:tgtEl>
                                          <p:spTgt spid="14440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4440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44388"/>
                                        </p:tgtEl>
                                        <p:attrNameLst>
                                          <p:attrName>style.visibility</p:attrName>
                                        </p:attrNameLst>
                                      </p:cBhvr>
                                      <p:to>
                                        <p:strVal val="visible"/>
                                      </p:to>
                                    </p:set>
                                    <p:animEffect transition="in" filter="wipe(left)">
                                      <p:cBhvr>
                                        <p:cTn id="20" dur="2000"/>
                                        <p:tgtEl>
                                          <p:spTgt spid="144388"/>
                                        </p:tgtEl>
                                      </p:cBhvr>
                                    </p:animEffect>
                                  </p:childTnLst>
                                </p:cTn>
                              </p:par>
                              <p:par>
                                <p:cTn id="21" presetID="22" presetClass="entr" presetSubtype="8" fill="hold" nodeType="withEffect">
                                  <p:stCondLst>
                                    <p:cond delay="0"/>
                                  </p:stCondLst>
                                  <p:childTnLst>
                                    <p:set>
                                      <p:cBhvr>
                                        <p:cTn id="22" dur="1" fill="hold">
                                          <p:stCondLst>
                                            <p:cond delay="0"/>
                                          </p:stCondLst>
                                        </p:cTn>
                                        <p:tgtEl>
                                          <p:spTgt spid="144389"/>
                                        </p:tgtEl>
                                        <p:attrNameLst>
                                          <p:attrName>style.visibility</p:attrName>
                                        </p:attrNameLst>
                                      </p:cBhvr>
                                      <p:to>
                                        <p:strVal val="visible"/>
                                      </p:to>
                                    </p:set>
                                    <p:animEffect transition="in" filter="wipe(left)">
                                      <p:cBhvr>
                                        <p:cTn id="23" dur="2000"/>
                                        <p:tgtEl>
                                          <p:spTgt spid="144389"/>
                                        </p:tgtEl>
                                      </p:cBhvr>
                                    </p:animEffect>
                                  </p:childTnLst>
                                </p:cTn>
                              </p:par>
                              <p:par>
                                <p:cTn id="24" presetID="22" presetClass="entr" presetSubtype="8" fill="hold" nodeType="withEffect">
                                  <p:stCondLst>
                                    <p:cond delay="0"/>
                                  </p:stCondLst>
                                  <p:childTnLst>
                                    <p:set>
                                      <p:cBhvr>
                                        <p:cTn id="25" dur="1" fill="hold">
                                          <p:stCondLst>
                                            <p:cond delay="0"/>
                                          </p:stCondLst>
                                        </p:cTn>
                                        <p:tgtEl>
                                          <p:spTgt spid="144390"/>
                                        </p:tgtEl>
                                        <p:attrNameLst>
                                          <p:attrName>style.visibility</p:attrName>
                                        </p:attrNameLst>
                                      </p:cBhvr>
                                      <p:to>
                                        <p:strVal val="visible"/>
                                      </p:to>
                                    </p:set>
                                    <p:animEffect transition="in" filter="wipe(left)">
                                      <p:cBhvr>
                                        <p:cTn id="26" dur="2000"/>
                                        <p:tgtEl>
                                          <p:spTgt spid="144390"/>
                                        </p:tgtEl>
                                      </p:cBhvr>
                                    </p:animEffect>
                                  </p:childTnLst>
                                </p:cTn>
                              </p:par>
                              <p:par>
                                <p:cTn id="27" presetID="22" presetClass="entr" presetSubtype="8" fill="hold" nodeType="withEffect">
                                  <p:stCondLst>
                                    <p:cond delay="0"/>
                                  </p:stCondLst>
                                  <p:childTnLst>
                                    <p:set>
                                      <p:cBhvr>
                                        <p:cTn id="28" dur="1" fill="hold">
                                          <p:stCondLst>
                                            <p:cond delay="0"/>
                                          </p:stCondLst>
                                        </p:cTn>
                                        <p:tgtEl>
                                          <p:spTgt spid="144391"/>
                                        </p:tgtEl>
                                        <p:attrNameLst>
                                          <p:attrName>style.visibility</p:attrName>
                                        </p:attrNameLst>
                                      </p:cBhvr>
                                      <p:to>
                                        <p:strVal val="visible"/>
                                      </p:to>
                                    </p:set>
                                    <p:animEffect transition="in" filter="wipe(left)">
                                      <p:cBhvr>
                                        <p:cTn id="29" dur="2000"/>
                                        <p:tgtEl>
                                          <p:spTgt spid="144391"/>
                                        </p:tgtEl>
                                      </p:cBhvr>
                                    </p:animEffect>
                                  </p:childTnLst>
                                </p:cTn>
                              </p:par>
                              <p:par>
                                <p:cTn id="30" presetID="22" presetClass="entr" presetSubtype="8" fill="hold" nodeType="withEffect">
                                  <p:stCondLst>
                                    <p:cond delay="0"/>
                                  </p:stCondLst>
                                  <p:childTnLst>
                                    <p:set>
                                      <p:cBhvr>
                                        <p:cTn id="31" dur="1" fill="hold">
                                          <p:stCondLst>
                                            <p:cond delay="0"/>
                                          </p:stCondLst>
                                        </p:cTn>
                                        <p:tgtEl>
                                          <p:spTgt spid="144392"/>
                                        </p:tgtEl>
                                        <p:attrNameLst>
                                          <p:attrName>style.visibility</p:attrName>
                                        </p:attrNameLst>
                                      </p:cBhvr>
                                      <p:to>
                                        <p:strVal val="visible"/>
                                      </p:to>
                                    </p:set>
                                    <p:animEffect transition="in" filter="wipe(left)">
                                      <p:cBhvr>
                                        <p:cTn id="32" dur="2000"/>
                                        <p:tgtEl>
                                          <p:spTgt spid="144392"/>
                                        </p:tgtEl>
                                      </p:cBhvr>
                                    </p:animEffect>
                                  </p:childTnLst>
                                </p:cTn>
                              </p:par>
                              <p:par>
                                <p:cTn id="33" presetID="22" presetClass="entr" presetSubtype="8" fill="hold" nodeType="withEffect">
                                  <p:stCondLst>
                                    <p:cond delay="0"/>
                                  </p:stCondLst>
                                  <p:childTnLst>
                                    <p:set>
                                      <p:cBhvr>
                                        <p:cTn id="34" dur="1" fill="hold">
                                          <p:stCondLst>
                                            <p:cond delay="0"/>
                                          </p:stCondLst>
                                        </p:cTn>
                                        <p:tgtEl>
                                          <p:spTgt spid="144393"/>
                                        </p:tgtEl>
                                        <p:attrNameLst>
                                          <p:attrName>style.visibility</p:attrName>
                                        </p:attrNameLst>
                                      </p:cBhvr>
                                      <p:to>
                                        <p:strVal val="visible"/>
                                      </p:to>
                                    </p:set>
                                    <p:animEffect transition="in" filter="wipe(left)">
                                      <p:cBhvr>
                                        <p:cTn id="35" dur="2000"/>
                                        <p:tgtEl>
                                          <p:spTgt spid="144393"/>
                                        </p:tgtEl>
                                      </p:cBhvr>
                                    </p:animEffect>
                                  </p:childTnLst>
                                </p:cTn>
                              </p:par>
                              <p:par>
                                <p:cTn id="36" presetID="22" presetClass="entr" presetSubtype="8" fill="hold" nodeType="withEffect">
                                  <p:stCondLst>
                                    <p:cond delay="0"/>
                                  </p:stCondLst>
                                  <p:childTnLst>
                                    <p:set>
                                      <p:cBhvr>
                                        <p:cTn id="37" dur="1" fill="hold">
                                          <p:stCondLst>
                                            <p:cond delay="0"/>
                                          </p:stCondLst>
                                        </p:cTn>
                                        <p:tgtEl>
                                          <p:spTgt spid="144394"/>
                                        </p:tgtEl>
                                        <p:attrNameLst>
                                          <p:attrName>style.visibility</p:attrName>
                                        </p:attrNameLst>
                                      </p:cBhvr>
                                      <p:to>
                                        <p:strVal val="visible"/>
                                      </p:to>
                                    </p:set>
                                    <p:animEffect transition="in" filter="wipe(left)">
                                      <p:cBhvr>
                                        <p:cTn id="38" dur="2000"/>
                                        <p:tgtEl>
                                          <p:spTgt spid="144394"/>
                                        </p:tgtEl>
                                      </p:cBhvr>
                                    </p:animEffect>
                                  </p:childTnLst>
                                </p:cTn>
                              </p:par>
                              <p:par>
                                <p:cTn id="39" presetID="22" presetClass="entr" presetSubtype="8" fill="hold" nodeType="withEffect">
                                  <p:stCondLst>
                                    <p:cond delay="0"/>
                                  </p:stCondLst>
                                  <p:childTnLst>
                                    <p:set>
                                      <p:cBhvr>
                                        <p:cTn id="40" dur="1" fill="hold">
                                          <p:stCondLst>
                                            <p:cond delay="0"/>
                                          </p:stCondLst>
                                        </p:cTn>
                                        <p:tgtEl>
                                          <p:spTgt spid="144395"/>
                                        </p:tgtEl>
                                        <p:attrNameLst>
                                          <p:attrName>style.visibility</p:attrName>
                                        </p:attrNameLst>
                                      </p:cBhvr>
                                      <p:to>
                                        <p:strVal val="visible"/>
                                      </p:to>
                                    </p:set>
                                    <p:animEffect transition="in" filter="wipe(left)">
                                      <p:cBhvr>
                                        <p:cTn id="41" dur="2000"/>
                                        <p:tgtEl>
                                          <p:spTgt spid="144395"/>
                                        </p:tgtEl>
                                      </p:cBhvr>
                                    </p:animEffect>
                                  </p:childTnLst>
                                </p:cTn>
                              </p:par>
                              <p:par>
                                <p:cTn id="42" presetID="22" presetClass="entr" presetSubtype="8" fill="hold" nodeType="withEffect">
                                  <p:stCondLst>
                                    <p:cond delay="0"/>
                                  </p:stCondLst>
                                  <p:childTnLst>
                                    <p:set>
                                      <p:cBhvr>
                                        <p:cTn id="43" dur="1" fill="hold">
                                          <p:stCondLst>
                                            <p:cond delay="0"/>
                                          </p:stCondLst>
                                        </p:cTn>
                                        <p:tgtEl>
                                          <p:spTgt spid="144396"/>
                                        </p:tgtEl>
                                        <p:attrNameLst>
                                          <p:attrName>style.visibility</p:attrName>
                                        </p:attrNameLst>
                                      </p:cBhvr>
                                      <p:to>
                                        <p:strVal val="visible"/>
                                      </p:to>
                                    </p:set>
                                    <p:animEffect transition="in" filter="wipe(left)">
                                      <p:cBhvr>
                                        <p:cTn id="44" dur="2000"/>
                                        <p:tgtEl>
                                          <p:spTgt spid="14439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144398"/>
                                        </p:tgtEl>
                                        <p:attrNameLst>
                                          <p:attrName>style.visibility</p:attrName>
                                        </p:attrNameLst>
                                      </p:cBhvr>
                                      <p:to>
                                        <p:strVal val="visible"/>
                                      </p:to>
                                    </p:set>
                                    <p:animEffect transition="in" filter="wipe(left)">
                                      <p:cBhvr>
                                        <p:cTn id="49" dur="2000"/>
                                        <p:tgtEl>
                                          <p:spTgt spid="14439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44399"/>
                                        </p:tgtEl>
                                        <p:attrNameLst>
                                          <p:attrName>style.visibility</p:attrName>
                                        </p:attrNameLst>
                                      </p:cBhvr>
                                      <p:to>
                                        <p:strVal val="visible"/>
                                      </p:to>
                                    </p:set>
                                    <p:animEffect transition="in" filter="wipe(left)">
                                      <p:cBhvr>
                                        <p:cTn id="52" dur="2000"/>
                                        <p:tgtEl>
                                          <p:spTgt spid="14439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44400"/>
                                        </p:tgtEl>
                                        <p:attrNameLst>
                                          <p:attrName>style.visibility</p:attrName>
                                        </p:attrNameLst>
                                      </p:cBhvr>
                                      <p:to>
                                        <p:strVal val="visible"/>
                                      </p:to>
                                    </p:set>
                                    <p:animEffect transition="in" filter="wipe(left)">
                                      <p:cBhvr>
                                        <p:cTn id="55" dur="2000"/>
                                        <p:tgtEl>
                                          <p:spTgt spid="144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8" grpId="0" bldLvl="0" animBg="1"/>
      <p:bldP spid="144398" grpId="0"/>
      <p:bldP spid="144399" grpId="0"/>
      <p:bldP spid="144400" grpId="0"/>
      <p:bldP spid="14440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79" name="Picture 2"/>
          <p:cNvPicPr>
            <a:picLocks noChangeAspect="1"/>
          </p:cNvPicPr>
          <p:nvPr>
            <p:custDataLst>
              <p:tags r:id="rId1"/>
            </p:custDataLst>
          </p:nvPr>
        </p:nvPicPr>
        <p:blipFill>
          <a:blip r:embed="rId2"/>
          <a:stretch>
            <a:fillRect/>
          </a:stretch>
        </p:blipFill>
        <p:spPr>
          <a:xfrm>
            <a:off x="4347210" y="643890"/>
            <a:ext cx="2477770" cy="3337560"/>
          </a:xfrm>
          <a:prstGeom prst="rect">
            <a:avLst/>
          </a:prstGeom>
          <a:noFill/>
          <a:ln w="9525">
            <a:noFill/>
          </a:ln>
        </p:spPr>
      </p:pic>
      <p:sp>
        <p:nvSpPr>
          <p:cNvPr id="28" name="TextBox 27"/>
          <p:cNvSpPr txBox="1"/>
          <p:nvPr/>
        </p:nvSpPr>
        <p:spPr>
          <a:xfrm>
            <a:off x="1909445" y="4419600"/>
            <a:ext cx="8606155" cy="1198880"/>
          </a:xfrm>
          <a:prstGeom prst="rect">
            <a:avLst/>
          </a:prstGeom>
          <a:noFill/>
          <a:ln w="381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p:spPr>
        <p:txBody>
          <a:bodyPr wrap="square">
            <a:spAutoFit/>
          </a:bodyPr>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  “坚持以</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人</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为本，树立</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全面</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协调</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可持续</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的发展观，促进经济社会和人的全面发展。”</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                ——</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胡锦涛</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blinds(horizontal)">
                                      <p:cBhvr>
                                        <p:cTn id="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0242" name="直接连接符 5"/>
          <p:cNvCxnSpPr/>
          <p:nvPr/>
        </p:nvCxnSpPr>
        <p:spPr>
          <a:xfrm rot="5400000">
            <a:off x="-647700" y="4152900"/>
            <a:ext cx="4953000" cy="0"/>
          </a:xfrm>
          <a:prstGeom prst="line">
            <a:avLst/>
          </a:prstGeom>
          <a:ln w="63500" cap="flat" cmpd="sng">
            <a:solidFill>
              <a:schemeClr val="tx1"/>
            </a:solidFill>
            <a:prstDash val="solid"/>
            <a:headEnd type="none" w="med" len="med"/>
            <a:tailEnd type="none" w="med" len="med"/>
          </a:ln>
        </p:spPr>
      </p:cxnSp>
      <p:cxnSp>
        <p:nvCxnSpPr>
          <p:cNvPr id="10243" name="直接连接符 7"/>
          <p:cNvCxnSpPr/>
          <p:nvPr/>
        </p:nvCxnSpPr>
        <p:spPr>
          <a:xfrm>
            <a:off x="1828800" y="2205038"/>
            <a:ext cx="533400" cy="0"/>
          </a:xfrm>
          <a:prstGeom prst="line">
            <a:avLst/>
          </a:prstGeom>
          <a:ln w="63500" cap="flat" cmpd="sng">
            <a:solidFill>
              <a:schemeClr val="tx1"/>
            </a:solidFill>
            <a:prstDash val="solid"/>
            <a:headEnd type="none" w="med" len="med"/>
            <a:tailEnd type="none" w="med" len="med"/>
          </a:ln>
        </p:spPr>
      </p:cxnSp>
      <p:sp>
        <p:nvSpPr>
          <p:cNvPr id="10244" name="TextBox 8"/>
          <p:cNvSpPr txBox="1"/>
          <p:nvPr/>
        </p:nvSpPr>
        <p:spPr>
          <a:xfrm>
            <a:off x="2286000" y="1976438"/>
            <a:ext cx="3945890" cy="460375"/>
          </a:xfrm>
          <a:prstGeom prst="rect">
            <a:avLst/>
          </a:prstGeom>
          <a:noFill/>
          <a:ln w="9525">
            <a:noFill/>
          </a:ln>
        </p:spPr>
        <p:txBody>
          <a:bodyPr wrap="none">
            <a:spAutoFit/>
          </a:bodyPr>
          <a:p>
            <a:pPr eaLnBrk="0" hangingPunct="0"/>
            <a:r>
              <a:rPr lang="en-US" altLang="zh-CN" sz="2400" b="1" dirty="0">
                <a:latin typeface="黑体" panose="02010609060101010101" pitchFamily="49" charset="-122"/>
                <a:ea typeface="黑体" panose="02010609060101010101" pitchFamily="49" charset="-122"/>
              </a:rPr>
              <a:t>1978</a:t>
            </a:r>
            <a:r>
              <a:rPr lang="zh-CN" altLang="en-US" sz="2400" b="1" dirty="0">
                <a:latin typeface="黑体" panose="02010609060101010101" pitchFamily="49" charset="-122"/>
                <a:ea typeface="黑体" panose="02010609060101010101" pitchFamily="49" charset="-122"/>
              </a:rPr>
              <a:t>年中共十一届三中全会</a:t>
            </a:r>
            <a:endParaRPr lang="zh-CN" altLang="en-US" sz="2400" b="1" dirty="0">
              <a:latin typeface="黑体" panose="02010609060101010101" pitchFamily="49" charset="-122"/>
              <a:ea typeface="黑体" panose="02010609060101010101" pitchFamily="49" charset="-122"/>
            </a:endParaRPr>
          </a:p>
        </p:txBody>
      </p:sp>
      <p:cxnSp>
        <p:nvCxnSpPr>
          <p:cNvPr id="10245" name="直接连接符 9"/>
          <p:cNvCxnSpPr/>
          <p:nvPr/>
        </p:nvCxnSpPr>
        <p:spPr>
          <a:xfrm>
            <a:off x="1828800" y="2814638"/>
            <a:ext cx="533400" cy="0"/>
          </a:xfrm>
          <a:prstGeom prst="line">
            <a:avLst/>
          </a:prstGeom>
          <a:ln w="63500" cap="flat" cmpd="sng">
            <a:solidFill>
              <a:schemeClr val="tx1"/>
            </a:solidFill>
            <a:prstDash val="solid"/>
            <a:headEnd type="none" w="med" len="med"/>
            <a:tailEnd type="none" w="med" len="med"/>
          </a:ln>
        </p:spPr>
      </p:cxnSp>
      <p:sp>
        <p:nvSpPr>
          <p:cNvPr id="10246" name="TextBox 10"/>
          <p:cNvSpPr txBox="1"/>
          <p:nvPr/>
        </p:nvSpPr>
        <p:spPr>
          <a:xfrm>
            <a:off x="2286000" y="2586038"/>
            <a:ext cx="3945890" cy="460375"/>
          </a:xfrm>
          <a:prstGeom prst="rect">
            <a:avLst/>
          </a:prstGeom>
          <a:noFill/>
          <a:ln w="9525">
            <a:noFill/>
          </a:ln>
        </p:spPr>
        <p:txBody>
          <a:bodyPr wrap="none">
            <a:spAutoFit/>
          </a:bodyPr>
          <a:p>
            <a:pPr eaLnBrk="0" hangingPunct="0"/>
            <a:r>
              <a:rPr lang="en-US" altLang="zh-CN" sz="2400" b="1" dirty="0">
                <a:latin typeface="黑体" panose="02010609060101010101" pitchFamily="49" charset="-122"/>
                <a:ea typeface="黑体" panose="02010609060101010101" pitchFamily="49" charset="-122"/>
              </a:rPr>
              <a:t>1989</a:t>
            </a:r>
            <a:r>
              <a:rPr lang="zh-CN" altLang="en-US" sz="2400" b="1" dirty="0">
                <a:latin typeface="黑体" panose="02010609060101010101" pitchFamily="49" charset="-122"/>
                <a:ea typeface="黑体" panose="02010609060101010101" pitchFamily="49" charset="-122"/>
              </a:rPr>
              <a:t>年中共十三届四中全会</a:t>
            </a:r>
            <a:endParaRPr lang="zh-CN" altLang="en-US" sz="2400" b="1" dirty="0">
              <a:latin typeface="黑体" panose="02010609060101010101" pitchFamily="49" charset="-122"/>
              <a:ea typeface="黑体" panose="02010609060101010101" pitchFamily="49" charset="-122"/>
            </a:endParaRPr>
          </a:p>
        </p:txBody>
      </p:sp>
      <p:sp>
        <p:nvSpPr>
          <p:cNvPr id="10247" name="TextBox 12"/>
          <p:cNvSpPr txBox="1"/>
          <p:nvPr/>
        </p:nvSpPr>
        <p:spPr>
          <a:xfrm>
            <a:off x="1828800" y="152400"/>
            <a:ext cx="7924800" cy="491490"/>
          </a:xfrm>
          <a:prstGeom prst="rect">
            <a:avLst/>
          </a:prstGeom>
          <a:noFill/>
          <a:ln w="9525">
            <a:noFill/>
          </a:ln>
        </p:spPr>
        <p:txBody>
          <a:bodyPr>
            <a:spAutoFit/>
          </a:bodyPr>
          <a:p>
            <a:r>
              <a:rPr lang="en-US" altLang="zh-CN" sz="2600" b="1" dirty="0">
                <a:latin typeface="黑体" panose="02010609060101010101" pitchFamily="49" charset="-122"/>
                <a:ea typeface="黑体" panose="02010609060101010101" pitchFamily="49" charset="-122"/>
              </a:rPr>
              <a:t>  </a:t>
            </a:r>
            <a:r>
              <a:rPr lang="zh-CN" altLang="en-US" sz="2600" b="1" dirty="0">
                <a:latin typeface="黑体" panose="02010609060101010101" pitchFamily="49" charset="-122"/>
                <a:ea typeface="黑体" panose="02010609060101010101" pitchFamily="49" charset="-122"/>
              </a:rPr>
              <a:t>（</a:t>
            </a:r>
            <a:r>
              <a:rPr lang="en-US" altLang="zh-CN" sz="2600" b="1" dirty="0">
                <a:latin typeface="黑体" panose="02010609060101010101" pitchFamily="49" charset="-122"/>
                <a:ea typeface="黑体" panose="02010609060101010101" pitchFamily="49" charset="-122"/>
              </a:rPr>
              <a:t>1</a:t>
            </a:r>
            <a:r>
              <a:rPr lang="zh-CN" altLang="en-US" sz="2600" b="1" dirty="0">
                <a:latin typeface="黑体" panose="02010609060101010101" pitchFamily="49" charset="-122"/>
                <a:ea typeface="黑体" panose="02010609060101010101" pitchFamily="49" charset="-122"/>
              </a:rPr>
              <a:t>）时代背景</a:t>
            </a:r>
            <a:endParaRPr lang="zh-CN" altLang="en-US" sz="2600" b="1" dirty="0">
              <a:latin typeface="黑体" panose="02010609060101010101" pitchFamily="49" charset="-122"/>
              <a:ea typeface="黑体" panose="02010609060101010101" pitchFamily="49" charset="-122"/>
            </a:endParaRPr>
          </a:p>
        </p:txBody>
      </p:sp>
      <p:cxnSp>
        <p:nvCxnSpPr>
          <p:cNvPr id="10248" name="直接连接符 11"/>
          <p:cNvCxnSpPr/>
          <p:nvPr/>
        </p:nvCxnSpPr>
        <p:spPr>
          <a:xfrm>
            <a:off x="1828800" y="3424238"/>
            <a:ext cx="533400" cy="0"/>
          </a:xfrm>
          <a:prstGeom prst="line">
            <a:avLst/>
          </a:prstGeom>
          <a:ln w="63500" cap="flat" cmpd="sng">
            <a:solidFill>
              <a:schemeClr val="tx1"/>
            </a:solidFill>
            <a:prstDash val="solid"/>
            <a:headEnd type="none" w="med" len="med"/>
            <a:tailEnd type="none" w="med" len="med"/>
          </a:ln>
        </p:spPr>
      </p:cxnSp>
      <p:sp>
        <p:nvSpPr>
          <p:cNvPr id="10249" name="TextBox 12"/>
          <p:cNvSpPr txBox="1"/>
          <p:nvPr/>
        </p:nvSpPr>
        <p:spPr>
          <a:xfrm>
            <a:off x="2286000" y="3195638"/>
            <a:ext cx="2780665" cy="460375"/>
          </a:xfrm>
          <a:prstGeom prst="rect">
            <a:avLst/>
          </a:prstGeom>
          <a:noFill/>
          <a:ln w="9525">
            <a:noFill/>
          </a:ln>
        </p:spPr>
        <p:txBody>
          <a:bodyPr wrap="none">
            <a:spAutoFit/>
          </a:bodyPr>
          <a:p>
            <a:pPr eaLnBrk="0" hangingPunct="0"/>
            <a:r>
              <a:rPr lang="zh-CN" altLang="en-US" sz="2400" b="1" dirty="0">
                <a:latin typeface="黑体" panose="02010609060101010101" pitchFamily="49" charset="-122"/>
                <a:ea typeface="黑体" panose="02010609060101010101" pitchFamily="49" charset="-122"/>
              </a:rPr>
              <a:t>     年中共十六大</a:t>
            </a:r>
            <a:endParaRPr lang="zh-CN" altLang="en-US" sz="2400" b="1" dirty="0">
              <a:latin typeface="黑体" panose="02010609060101010101" pitchFamily="49" charset="-122"/>
              <a:ea typeface="黑体" panose="02010609060101010101" pitchFamily="49" charset="-122"/>
            </a:endParaRPr>
          </a:p>
        </p:txBody>
      </p:sp>
      <p:sp>
        <p:nvSpPr>
          <p:cNvPr id="10250" name="矩形 14"/>
          <p:cNvSpPr/>
          <p:nvPr/>
        </p:nvSpPr>
        <p:spPr>
          <a:xfrm>
            <a:off x="2209800" y="3124200"/>
            <a:ext cx="1127760" cy="583565"/>
          </a:xfrm>
          <a:prstGeom prst="rect">
            <a:avLst/>
          </a:prstGeom>
          <a:noFill/>
          <a:ln w="9525">
            <a:noFill/>
          </a:ln>
        </p:spPr>
        <p:txBody>
          <a:bodyPr wrap="none">
            <a:spAutoFit/>
          </a:bodyPr>
          <a:p>
            <a:r>
              <a:rPr lang="en-US" altLang="zh-CN" sz="3200" b="1" i="1" dirty="0">
                <a:solidFill>
                  <a:srgbClr val="FF0000"/>
                </a:solidFill>
                <a:latin typeface="黑体" panose="02010609060101010101" pitchFamily="49" charset="-122"/>
                <a:ea typeface="黑体" panose="02010609060101010101" pitchFamily="49" charset="-122"/>
              </a:rPr>
              <a:t>2002</a:t>
            </a:r>
            <a:endParaRPr lang="zh-CN" altLang="en-US" sz="2400" dirty="0">
              <a:latin typeface="Arial" panose="020B0604020202020204" pitchFamily="34" charset="0"/>
            </a:endParaRPr>
          </a:p>
        </p:txBody>
      </p:sp>
      <p:pic>
        <p:nvPicPr>
          <p:cNvPr id="10251" name="Picture 3"/>
          <p:cNvPicPr>
            <a:picLocks noChangeAspect="1"/>
          </p:cNvPicPr>
          <p:nvPr/>
        </p:nvPicPr>
        <p:blipFill>
          <a:blip r:embed="rId1"/>
          <a:stretch>
            <a:fillRect/>
          </a:stretch>
        </p:blipFill>
        <p:spPr>
          <a:xfrm>
            <a:off x="6858000" y="838200"/>
            <a:ext cx="3629025" cy="5600700"/>
          </a:xfrm>
          <a:prstGeom prst="rect">
            <a:avLst/>
          </a:prstGeom>
          <a:noFill/>
          <a:ln w="9525">
            <a:noFill/>
          </a:ln>
        </p:spPr>
      </p:pic>
      <p:pic>
        <p:nvPicPr>
          <p:cNvPr id="10252" name="Picture 4"/>
          <p:cNvPicPr>
            <a:picLocks noChangeAspect="1"/>
          </p:cNvPicPr>
          <p:nvPr/>
        </p:nvPicPr>
        <p:blipFill>
          <a:blip r:embed="rId2"/>
          <a:srcRect l="16373" r="14861"/>
          <a:stretch>
            <a:fillRect/>
          </a:stretch>
        </p:blipFill>
        <p:spPr>
          <a:xfrm>
            <a:off x="5029200" y="3276600"/>
            <a:ext cx="2043113" cy="2971800"/>
          </a:xfrm>
          <a:prstGeom prst="rect">
            <a:avLst/>
          </a:prstGeom>
          <a:noFill/>
          <a:ln w="9525">
            <a:noFill/>
          </a:ln>
        </p:spPr>
      </p:pic>
      <p:sp>
        <p:nvSpPr>
          <p:cNvPr id="10253" name="TextBox 17"/>
          <p:cNvSpPr txBox="1"/>
          <p:nvPr/>
        </p:nvSpPr>
        <p:spPr>
          <a:xfrm>
            <a:off x="7010400" y="2266950"/>
            <a:ext cx="3237230" cy="460375"/>
          </a:xfrm>
          <a:prstGeom prst="rect">
            <a:avLst/>
          </a:prstGeom>
          <a:solidFill>
            <a:schemeClr val="bg1"/>
          </a:solidFill>
          <a:ln w="9525">
            <a:noFill/>
          </a:ln>
        </p:spPr>
        <p:txBody>
          <a:bodyPr wrap="none">
            <a:spAutoFit/>
          </a:bodyPr>
          <a:p>
            <a:r>
              <a:rPr lang="zh-CN" altLang="en-US" sz="2400" b="1" dirty="0">
                <a:latin typeface="Arial" panose="020B0604020202020204" pitchFamily="34" charset="0"/>
              </a:rPr>
              <a:t>面临新世纪挑战的中国</a:t>
            </a:r>
            <a:endParaRPr lang="zh-CN" altLang="en-US" sz="2400" b="1" dirty="0">
              <a:latin typeface="Arial" panose="020B0604020202020204" pitchFamily="34" charset="0"/>
            </a:endParaRPr>
          </a:p>
        </p:txBody>
      </p:sp>
      <p:sp>
        <p:nvSpPr>
          <p:cNvPr id="10254" name="TextBox 18"/>
          <p:cNvSpPr txBox="1"/>
          <p:nvPr/>
        </p:nvSpPr>
        <p:spPr>
          <a:xfrm>
            <a:off x="7010400" y="2819400"/>
            <a:ext cx="3237230" cy="460375"/>
          </a:xfrm>
          <a:prstGeom prst="rect">
            <a:avLst/>
          </a:prstGeom>
          <a:solidFill>
            <a:schemeClr val="bg1"/>
          </a:solidFill>
          <a:ln w="9525">
            <a:noFill/>
          </a:ln>
        </p:spPr>
        <p:txBody>
          <a:bodyPr wrap="none">
            <a:spAutoFit/>
          </a:bodyPr>
          <a:p>
            <a:r>
              <a:rPr lang="zh-CN" altLang="en-US" sz="2400" b="1" dirty="0">
                <a:latin typeface="Arial" panose="020B0604020202020204" pitchFamily="34" charset="0"/>
              </a:rPr>
              <a:t>中国就业形势依然严峻</a:t>
            </a:r>
            <a:endParaRPr lang="zh-CN" altLang="en-US" sz="2400" b="1" dirty="0">
              <a:latin typeface="Arial" panose="020B0604020202020204" pitchFamily="34" charset="0"/>
            </a:endParaRPr>
          </a:p>
        </p:txBody>
      </p:sp>
      <p:sp>
        <p:nvSpPr>
          <p:cNvPr id="10255" name="TextBox 19"/>
          <p:cNvSpPr txBox="1"/>
          <p:nvPr/>
        </p:nvSpPr>
        <p:spPr>
          <a:xfrm>
            <a:off x="7086600" y="3810000"/>
            <a:ext cx="3429000" cy="829945"/>
          </a:xfrm>
          <a:prstGeom prst="rect">
            <a:avLst/>
          </a:prstGeom>
          <a:solidFill>
            <a:schemeClr val="bg1"/>
          </a:solidFill>
          <a:ln w="9525">
            <a:noFill/>
          </a:ln>
        </p:spPr>
        <p:txBody>
          <a:bodyPr>
            <a:spAutoFit/>
          </a:bodyPr>
          <a:p>
            <a:r>
              <a:rPr lang="zh-CN" altLang="en-US" sz="2400" b="1" dirty="0">
                <a:latin typeface="Arial" panose="020B0604020202020204" pitchFamily="34" charset="0"/>
              </a:rPr>
              <a:t>高污染、低控制：中国的环境与生态</a:t>
            </a:r>
            <a:endParaRPr lang="zh-CN" altLang="en-US" sz="2400" b="1" dirty="0">
              <a:latin typeface="Arial" panose="020B0604020202020204" pitchFamily="34" charset="0"/>
            </a:endParaRPr>
          </a:p>
        </p:txBody>
      </p:sp>
      <p:sp>
        <p:nvSpPr>
          <p:cNvPr id="10256" name="TextBox 20"/>
          <p:cNvSpPr txBox="1"/>
          <p:nvPr/>
        </p:nvSpPr>
        <p:spPr>
          <a:xfrm>
            <a:off x="7086600" y="4876800"/>
            <a:ext cx="3505200" cy="829945"/>
          </a:xfrm>
          <a:prstGeom prst="rect">
            <a:avLst/>
          </a:prstGeom>
          <a:solidFill>
            <a:schemeClr val="bg1"/>
          </a:solidFill>
          <a:ln w="9525">
            <a:noFill/>
          </a:ln>
        </p:spPr>
        <p:txBody>
          <a:bodyPr>
            <a:spAutoFit/>
          </a:bodyPr>
          <a:p>
            <a:r>
              <a:rPr lang="zh-CN" altLang="en-US" sz="2400" b="1" dirty="0">
                <a:latin typeface="Arial" panose="020B0604020202020204" pitchFamily="34" charset="0"/>
              </a:rPr>
              <a:t>市场化过程中的中国农村与农民</a:t>
            </a:r>
            <a:endParaRPr lang="zh-CN" altLang="en-US" sz="2400" b="1"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338" name="组合 15"/>
          <p:cNvGrpSpPr/>
          <p:nvPr/>
        </p:nvGrpSpPr>
        <p:grpSpPr>
          <a:xfrm>
            <a:off x="1752600" y="622300"/>
            <a:ext cx="6883400" cy="3797300"/>
            <a:chOff x="228600" y="622300"/>
            <a:chExt cx="6883400" cy="3797300"/>
          </a:xfrm>
        </p:grpSpPr>
        <p:pic>
          <p:nvPicPr>
            <p:cNvPr id="14346" name="Picture 5" descr="C:\Users\Administrator\Desktop\工作坊研修\试讲\timg的.jpg"/>
            <p:cNvPicPr>
              <a:picLocks noChangeAspect="1"/>
            </p:cNvPicPr>
            <p:nvPr/>
          </p:nvPicPr>
          <p:blipFill>
            <a:blip r:embed="rId1"/>
            <a:stretch>
              <a:fillRect/>
            </a:stretch>
          </p:blipFill>
          <p:spPr>
            <a:xfrm>
              <a:off x="228600" y="622300"/>
              <a:ext cx="6883400" cy="3797300"/>
            </a:xfrm>
            <a:prstGeom prst="rect">
              <a:avLst/>
            </a:prstGeom>
            <a:noFill/>
            <a:ln w="9525">
              <a:noFill/>
            </a:ln>
          </p:spPr>
        </p:pic>
        <p:sp>
          <p:nvSpPr>
            <p:cNvPr id="14347" name="TextBox 14"/>
            <p:cNvSpPr txBox="1"/>
            <p:nvPr/>
          </p:nvSpPr>
          <p:spPr>
            <a:xfrm>
              <a:off x="2057400" y="685800"/>
              <a:ext cx="609600" cy="368300"/>
            </a:xfrm>
            <a:prstGeom prst="rect">
              <a:avLst/>
            </a:prstGeom>
            <a:solidFill>
              <a:schemeClr val="bg1"/>
            </a:solidFill>
            <a:ln w="9525">
              <a:noFill/>
            </a:ln>
          </p:spPr>
          <p:txBody>
            <a:bodyPr>
              <a:spAutoFit/>
            </a:bodyPr>
            <a:p>
              <a:endParaRPr lang="zh-CN" altLang="en-US" dirty="0">
                <a:latin typeface="Arial" panose="020B0604020202020204" pitchFamily="34" charset="0"/>
              </a:endParaRPr>
            </a:p>
          </p:txBody>
        </p:sp>
      </p:grpSp>
      <p:pic>
        <p:nvPicPr>
          <p:cNvPr id="20488" name="Picture 8"/>
          <p:cNvPicPr>
            <a:picLocks noChangeAspect="1"/>
          </p:cNvPicPr>
          <p:nvPr/>
        </p:nvPicPr>
        <p:blipFill>
          <a:blip r:embed="rId2"/>
          <a:stretch>
            <a:fillRect/>
          </a:stretch>
        </p:blipFill>
        <p:spPr>
          <a:xfrm>
            <a:off x="2286000" y="2667000"/>
            <a:ext cx="4826000" cy="3175000"/>
          </a:xfrm>
          <a:prstGeom prst="rect">
            <a:avLst/>
          </a:prstGeom>
          <a:noFill/>
          <a:ln w="9525">
            <a:noFill/>
          </a:ln>
        </p:spPr>
      </p:pic>
      <p:pic>
        <p:nvPicPr>
          <p:cNvPr id="20489" name="Picture 9"/>
          <p:cNvPicPr>
            <a:picLocks noChangeAspect="1"/>
          </p:cNvPicPr>
          <p:nvPr/>
        </p:nvPicPr>
        <p:blipFill>
          <a:blip r:embed="rId3"/>
          <a:stretch>
            <a:fillRect/>
          </a:stretch>
        </p:blipFill>
        <p:spPr>
          <a:xfrm>
            <a:off x="5410200" y="4038600"/>
            <a:ext cx="4389438" cy="2362200"/>
          </a:xfrm>
          <a:prstGeom prst="rect">
            <a:avLst/>
          </a:prstGeom>
          <a:noFill/>
          <a:ln w="9525">
            <a:noFill/>
          </a:ln>
        </p:spPr>
      </p:pic>
      <p:pic>
        <p:nvPicPr>
          <p:cNvPr id="20490" name="Picture 10"/>
          <p:cNvPicPr>
            <a:picLocks noChangeAspect="1"/>
          </p:cNvPicPr>
          <p:nvPr/>
        </p:nvPicPr>
        <p:blipFill>
          <a:blip r:embed="rId4"/>
          <a:stretch>
            <a:fillRect/>
          </a:stretch>
        </p:blipFill>
        <p:spPr>
          <a:xfrm>
            <a:off x="3276600" y="1676400"/>
            <a:ext cx="6827838" cy="3810000"/>
          </a:xfrm>
          <a:prstGeom prst="rect">
            <a:avLst/>
          </a:prstGeom>
          <a:noFill/>
          <a:ln w="9525">
            <a:noFill/>
          </a:ln>
        </p:spPr>
      </p:pic>
      <p:pic>
        <p:nvPicPr>
          <p:cNvPr id="20491" name="Picture 11"/>
          <p:cNvPicPr>
            <a:picLocks noChangeAspect="1"/>
          </p:cNvPicPr>
          <p:nvPr/>
        </p:nvPicPr>
        <p:blipFill>
          <a:blip r:embed="rId5"/>
          <a:stretch>
            <a:fillRect/>
          </a:stretch>
        </p:blipFill>
        <p:spPr>
          <a:xfrm>
            <a:off x="3200400" y="1447800"/>
            <a:ext cx="6496050" cy="3962400"/>
          </a:xfrm>
          <a:prstGeom prst="rect">
            <a:avLst/>
          </a:prstGeom>
          <a:noFill/>
          <a:ln w="9525">
            <a:noFill/>
          </a:ln>
        </p:spPr>
      </p:pic>
      <p:pic>
        <p:nvPicPr>
          <p:cNvPr id="20486" name="Picture 6"/>
          <p:cNvPicPr>
            <a:picLocks noChangeAspect="1"/>
          </p:cNvPicPr>
          <p:nvPr/>
        </p:nvPicPr>
        <p:blipFill>
          <a:blip r:embed="rId6"/>
          <a:stretch>
            <a:fillRect/>
          </a:stretch>
        </p:blipFill>
        <p:spPr>
          <a:xfrm>
            <a:off x="2743200" y="1143000"/>
            <a:ext cx="5029200" cy="3479800"/>
          </a:xfrm>
          <a:prstGeom prst="rect">
            <a:avLst/>
          </a:prstGeom>
          <a:noFill/>
          <a:ln w="9525">
            <a:noFill/>
          </a:ln>
        </p:spPr>
      </p:pic>
      <p:pic>
        <p:nvPicPr>
          <p:cNvPr id="20487" name="Picture 7"/>
          <p:cNvPicPr>
            <a:picLocks noChangeAspect="1"/>
          </p:cNvPicPr>
          <p:nvPr/>
        </p:nvPicPr>
        <p:blipFill>
          <a:blip r:embed="rId7"/>
          <a:stretch>
            <a:fillRect/>
          </a:stretch>
        </p:blipFill>
        <p:spPr>
          <a:xfrm>
            <a:off x="4648200" y="457200"/>
            <a:ext cx="4648200" cy="5697538"/>
          </a:xfrm>
          <a:prstGeom prst="rect">
            <a:avLst/>
          </a:prstGeom>
          <a:noFill/>
          <a:ln w="9525">
            <a:noFill/>
          </a:ln>
        </p:spPr>
      </p:pic>
      <p:sp>
        <p:nvSpPr>
          <p:cNvPr id="14345" name="TextBox 13"/>
          <p:cNvSpPr txBox="1"/>
          <p:nvPr/>
        </p:nvSpPr>
        <p:spPr>
          <a:xfrm>
            <a:off x="1954213" y="76200"/>
            <a:ext cx="1607820" cy="521970"/>
          </a:xfrm>
          <a:prstGeom prst="rect">
            <a:avLst/>
          </a:prstGeom>
          <a:noFill/>
          <a:ln w="9525">
            <a:noFill/>
          </a:ln>
        </p:spPr>
        <p:txBody>
          <a:bodyPr wrap="none">
            <a:spAutoFit/>
          </a:bodyPr>
          <a:p>
            <a:r>
              <a:rPr lang="zh-CN" altLang="en-US" sz="2800" b="1" dirty="0">
                <a:solidFill>
                  <a:srgbClr val="FF0000"/>
                </a:solidFill>
                <a:latin typeface="Arial" panose="020B0604020202020204" pitchFamily="34" charset="0"/>
              </a:rPr>
              <a:t>伟大成就</a:t>
            </a:r>
            <a:endParaRPr lang="zh-CN" altLang="en-US" sz="2800" b="1" dirty="0">
              <a:solidFill>
                <a:srgbClr val="FF0000"/>
              </a:solidFill>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8"/>
                                        </p:tgtEl>
                                        <p:attrNameLst>
                                          <p:attrName>style.visibility</p:attrName>
                                        </p:attrNameLst>
                                      </p:cBhvr>
                                      <p:to>
                                        <p:strVal val="visible"/>
                                      </p:to>
                                    </p:set>
                                    <p:animEffect transition="in" filter="blinds(horizontal)">
                                      <p:cBhvr>
                                        <p:cTn id="7" dur="500"/>
                                        <p:tgtEl>
                                          <p:spTgt spid="2048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489"/>
                                        </p:tgtEl>
                                        <p:attrNameLst>
                                          <p:attrName>style.visibility</p:attrName>
                                        </p:attrNameLst>
                                      </p:cBhvr>
                                      <p:to>
                                        <p:strVal val="visible"/>
                                      </p:to>
                                    </p:set>
                                    <p:anim calcmode="lin" valueType="num">
                                      <p:cBhvr additive="base">
                                        <p:cTn id="12" dur="500" fill="hold"/>
                                        <p:tgtEl>
                                          <p:spTgt spid="20489"/>
                                        </p:tgtEl>
                                        <p:attrNameLst>
                                          <p:attrName>ppt_x</p:attrName>
                                        </p:attrNameLst>
                                      </p:cBhvr>
                                      <p:tavLst>
                                        <p:tav tm="0">
                                          <p:val>
                                            <p:strVal val="#ppt_x"/>
                                          </p:val>
                                        </p:tav>
                                        <p:tav tm="100000">
                                          <p:val>
                                            <p:strVal val="#ppt_x"/>
                                          </p:val>
                                        </p:tav>
                                      </p:tavLst>
                                    </p:anim>
                                    <p:anim calcmode="lin" valueType="num">
                                      <p:cBhvr additive="base">
                                        <p:cTn id="13" dur="500" fill="hold"/>
                                        <p:tgtEl>
                                          <p:spTgt spid="2048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20490"/>
                                        </p:tgtEl>
                                        <p:attrNameLst>
                                          <p:attrName>style.visibility</p:attrName>
                                        </p:attrNameLst>
                                      </p:cBhvr>
                                      <p:to>
                                        <p:strVal val="visible"/>
                                      </p:to>
                                    </p:set>
                                    <p:animEffect transition="in" filter="checkerboard(across)">
                                      <p:cBhvr>
                                        <p:cTn id="18" dur="500"/>
                                        <p:tgtEl>
                                          <p:spTgt spid="2049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0491"/>
                                        </p:tgtEl>
                                        <p:attrNameLst>
                                          <p:attrName>style.visibility</p:attrName>
                                        </p:attrNameLst>
                                      </p:cBhvr>
                                      <p:to>
                                        <p:strVal val="visible"/>
                                      </p:to>
                                    </p:set>
                                    <p:animEffect transition="in" filter="blinds(horizontal)">
                                      <p:cBhvr>
                                        <p:cTn id="23" dur="500"/>
                                        <p:tgtEl>
                                          <p:spTgt spid="2049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0486"/>
                                        </p:tgtEl>
                                        <p:attrNameLst>
                                          <p:attrName>style.visibility</p:attrName>
                                        </p:attrNameLst>
                                      </p:cBhvr>
                                      <p:to>
                                        <p:strVal val="visible"/>
                                      </p:to>
                                    </p:set>
                                    <p:anim calcmode="lin" valueType="num">
                                      <p:cBhvr additive="base">
                                        <p:cTn id="28" dur="500" fill="hold"/>
                                        <p:tgtEl>
                                          <p:spTgt spid="20486"/>
                                        </p:tgtEl>
                                        <p:attrNameLst>
                                          <p:attrName>ppt_x</p:attrName>
                                        </p:attrNameLst>
                                      </p:cBhvr>
                                      <p:tavLst>
                                        <p:tav tm="0">
                                          <p:val>
                                            <p:strVal val="#ppt_x"/>
                                          </p:val>
                                        </p:tav>
                                        <p:tav tm="100000">
                                          <p:val>
                                            <p:strVal val="#ppt_x"/>
                                          </p:val>
                                        </p:tav>
                                      </p:tavLst>
                                    </p:anim>
                                    <p:anim calcmode="lin" valueType="num">
                                      <p:cBhvr additive="base">
                                        <p:cTn id="29" dur="500" fill="hold"/>
                                        <p:tgtEl>
                                          <p:spTgt spid="20486"/>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nodeType="clickEffect">
                                  <p:stCondLst>
                                    <p:cond delay="0"/>
                                  </p:stCondLst>
                                  <p:childTnLst>
                                    <p:set>
                                      <p:cBhvr>
                                        <p:cTn id="33" dur="1" fill="hold">
                                          <p:stCondLst>
                                            <p:cond delay="0"/>
                                          </p:stCondLst>
                                        </p:cTn>
                                        <p:tgtEl>
                                          <p:spTgt spid="20487"/>
                                        </p:tgtEl>
                                        <p:attrNameLst>
                                          <p:attrName>style.visibility</p:attrName>
                                        </p:attrNameLst>
                                      </p:cBhvr>
                                      <p:to>
                                        <p:strVal val="visible"/>
                                      </p:to>
                                    </p:set>
                                    <p:animEffect transition="in" filter="box(in)">
                                      <p:cBhvr>
                                        <p:cTn id="34" dur="500"/>
                                        <p:tgtEl>
                                          <p:spTgt spid="20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 Box 22"/>
          <p:cNvSpPr txBox="1">
            <a:spLocks noChangeArrowheads="1"/>
          </p:cNvSpPr>
          <p:nvPr/>
        </p:nvSpPr>
        <p:spPr bwMode="auto">
          <a:xfrm>
            <a:off x="1003623" y="831888"/>
            <a:ext cx="10853130" cy="645160"/>
          </a:xfrm>
          <a:prstGeom prst="rect">
            <a:avLst/>
          </a:prstGeom>
          <a:solidFill>
            <a:schemeClr val="bg1"/>
          </a:solidFill>
          <a:ln w="9525">
            <a:noFill/>
            <a:miter lim="800000"/>
          </a:ln>
          <a:effectLst/>
        </p:spPr>
        <p:txBody>
          <a:bodyPr lIns="91430" tIns="45715" rIns="91430" bIns="45715">
            <a:spAutoFit/>
          </a:bodyPr>
          <a:lstStyle/>
          <a:p>
            <a:pPr marR="0" defTabSz="914400" eaLnBrk="1" fontAlgn="auto" hangingPunct="1">
              <a:spcBef>
                <a:spcPts val="0"/>
              </a:spcBef>
              <a:spcAft>
                <a:spcPts val="0"/>
              </a:spcAft>
              <a:buClrTx/>
              <a:buSzTx/>
              <a:buFont typeface="Arial" panose="020B0604020202020204" pitchFamily="34" charset="0"/>
              <a:defRPr/>
            </a:pPr>
            <a:r>
              <a:rPr kumimoji="0" lang="zh-CN" altLang="en-US" sz="3610" b="1" kern="0" cap="none" spc="0" normalizeH="0" baseline="0" noProof="0" dirty="0">
                <a:solidFill>
                  <a:sysClr val="windowText" lastClr="000000"/>
                </a:solidFill>
                <a:effectLst>
                  <a:outerShdw blurRad="38100" dist="38100" dir="2700000" algn="tl">
                    <a:srgbClr val="C0C0C0"/>
                  </a:outerShdw>
                </a:effectLst>
                <a:latin typeface="+mn-lt"/>
                <a:ea typeface="黑体" panose="02010609060101010101" pitchFamily="49" charset="-122"/>
                <a:cs typeface="+mn-cs"/>
                <a:sym typeface="Helvetica"/>
              </a:rPr>
              <a:t>（四）习近平新时代中国特色社会主义思想</a:t>
            </a:r>
            <a:endParaRPr kumimoji="0" lang="zh-CN" altLang="en-US" sz="3610" b="1" kern="0" cap="none" spc="0" normalizeH="0" baseline="0" noProof="0" dirty="0">
              <a:solidFill>
                <a:sysClr val="windowText" lastClr="000000"/>
              </a:solidFill>
              <a:effectLst>
                <a:outerShdw blurRad="38100" dist="38100" dir="2700000" algn="tl">
                  <a:srgbClr val="C0C0C0"/>
                </a:outerShdw>
              </a:effectLst>
              <a:latin typeface="+mn-lt"/>
              <a:ea typeface="黑体" panose="02010609060101010101" pitchFamily="49" charset="-122"/>
              <a:cs typeface="+mn-cs"/>
              <a:sym typeface="Helvetica"/>
            </a:endParaRPr>
          </a:p>
        </p:txBody>
      </p:sp>
      <p:sp>
        <p:nvSpPr>
          <p:cNvPr id="6" name="Text Box 2"/>
          <p:cNvSpPr txBox="1"/>
          <p:nvPr/>
        </p:nvSpPr>
        <p:spPr>
          <a:xfrm>
            <a:off x="1003623" y="1716689"/>
            <a:ext cx="10486054" cy="105727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675" b="1" dirty="0">
                <a:solidFill>
                  <a:srgbClr val="0000FF"/>
                </a:solidFill>
                <a:latin typeface="黑体" panose="02010609060101010101" pitchFamily="49" charset="-122"/>
                <a:ea typeface="黑体" panose="02010609060101010101" pitchFamily="49" charset="-122"/>
                <a:sym typeface="Helvetica" pitchFamily="34" charset="0"/>
              </a:rPr>
              <a:t>1</a:t>
            </a:r>
            <a:r>
              <a:rPr lang="zh-CN" altLang="en-US" sz="2675" b="1" dirty="0">
                <a:solidFill>
                  <a:srgbClr val="0000FF"/>
                </a:solidFill>
                <a:latin typeface="黑体" panose="02010609060101010101" pitchFamily="49" charset="-122"/>
                <a:ea typeface="黑体" panose="02010609060101010101" pitchFamily="49" charset="-122"/>
                <a:sym typeface="Helvetica" pitchFamily="34" charset="0"/>
              </a:rPr>
              <a:t>、习近平新时代中国特色社会主义思想提出（</a:t>
            </a:r>
            <a:r>
              <a:rPr lang="en-US" altLang="zh-CN" sz="2675" b="1" dirty="0">
                <a:solidFill>
                  <a:srgbClr val="0000FF"/>
                </a:solidFill>
                <a:latin typeface="黑体" panose="02010609060101010101" pitchFamily="49" charset="-122"/>
                <a:ea typeface="黑体" panose="02010609060101010101" pitchFamily="49" charset="-122"/>
                <a:sym typeface="Helvetica" pitchFamily="34" charset="0"/>
              </a:rPr>
              <a:t>2017</a:t>
            </a:r>
            <a:r>
              <a:rPr lang="zh-CN" altLang="en-US" sz="2675" b="1" dirty="0">
                <a:solidFill>
                  <a:srgbClr val="0000FF"/>
                </a:solidFill>
                <a:latin typeface="黑体" panose="02010609060101010101" pitchFamily="49" charset="-122"/>
                <a:ea typeface="黑体" panose="02010609060101010101" pitchFamily="49" charset="-122"/>
                <a:sym typeface="Helvetica" pitchFamily="34" charset="0"/>
              </a:rPr>
              <a:t>年</a:t>
            </a:r>
            <a:r>
              <a:rPr lang="en-US" altLang="zh-CN" sz="2675" b="1" dirty="0">
                <a:solidFill>
                  <a:srgbClr val="0000FF"/>
                </a:solidFill>
                <a:latin typeface="黑体" panose="02010609060101010101" pitchFamily="49" charset="-122"/>
                <a:ea typeface="黑体" panose="02010609060101010101" pitchFamily="49" charset="-122"/>
                <a:sym typeface="Helvetica" pitchFamily="34" charset="0"/>
              </a:rPr>
              <a:t>-   </a:t>
            </a:r>
            <a:r>
              <a:rPr lang="zh-CN" altLang="en-US" sz="2675" b="1" dirty="0">
                <a:solidFill>
                  <a:srgbClr val="0000FF"/>
                </a:solidFill>
                <a:latin typeface="黑体" panose="02010609060101010101" pitchFamily="49" charset="-122"/>
                <a:ea typeface="黑体" panose="02010609060101010101" pitchFamily="49" charset="-122"/>
                <a:sym typeface="Helvetica" pitchFamily="34" charset="0"/>
              </a:rPr>
              <a:t>）</a:t>
            </a:r>
            <a:endParaRPr lang="en-US" altLang="zh-CN" sz="2675" b="1" dirty="0">
              <a:solidFill>
                <a:srgbClr val="0000FF"/>
              </a:solidFill>
              <a:latin typeface="黑体" panose="02010609060101010101" pitchFamily="49" charset="-122"/>
              <a:ea typeface="黑体" panose="02010609060101010101" pitchFamily="49" charset="-122"/>
              <a:sym typeface="Helvetica" pitchFamily="34" charset="0"/>
            </a:endParaRPr>
          </a:p>
          <a:p>
            <a:pPr marL="0" lvl="0" indent="0" eaLnBrk="1" hangingPunct="1">
              <a:spcBef>
                <a:spcPct val="0"/>
              </a:spcBef>
              <a:buSzTx/>
              <a:buNone/>
            </a:pPr>
            <a:r>
              <a:rPr lang="en-US" altLang="zh-CN" sz="3610" b="1" dirty="0">
                <a:solidFill>
                  <a:srgbClr val="0000FF"/>
                </a:solidFill>
                <a:latin typeface="黑体" panose="02010609060101010101" pitchFamily="49" charset="-122"/>
                <a:ea typeface="黑体" panose="02010609060101010101" pitchFamily="49" charset="-122"/>
                <a:sym typeface="Helvetica" pitchFamily="34" charset="0"/>
              </a:rPr>
              <a:t> </a:t>
            </a:r>
            <a:endParaRPr lang="zh-CN" altLang="en-US" sz="3610" b="1" dirty="0">
              <a:solidFill>
                <a:srgbClr val="0000FF"/>
              </a:solidFill>
              <a:latin typeface="黑体" panose="02010609060101010101" pitchFamily="49" charset="-122"/>
              <a:ea typeface="黑体" panose="02010609060101010101" pitchFamily="49" charset="-122"/>
              <a:sym typeface="Helvetica" pitchFamily="34" charset="0"/>
            </a:endParaRPr>
          </a:p>
        </p:txBody>
      </p:sp>
      <p:sp>
        <p:nvSpPr>
          <p:cNvPr id="7" name="Text Box 2"/>
          <p:cNvSpPr txBox="1"/>
          <p:nvPr/>
        </p:nvSpPr>
        <p:spPr>
          <a:xfrm>
            <a:off x="702324" y="2472058"/>
            <a:ext cx="11351758" cy="9544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latin typeface="黑体" panose="02010609060101010101" pitchFamily="49" charset="-122"/>
                <a:ea typeface="黑体" panose="02010609060101010101" pitchFamily="49" charset="-122"/>
                <a:sym typeface="Helvetica" pitchFamily="34" charset="0"/>
              </a:rPr>
              <a:t>1</a:t>
            </a:r>
            <a:r>
              <a:rPr lang="zh-CN" altLang="en-US" sz="2805" b="1" dirty="0">
                <a:latin typeface="黑体" panose="02010609060101010101" pitchFamily="49" charset="-122"/>
                <a:ea typeface="黑体" panose="02010609060101010101" pitchFamily="49" charset="-122"/>
                <a:sym typeface="Helvetica" pitchFamily="34" charset="0"/>
              </a:rPr>
              <a:t>）首次提出：</a:t>
            </a:r>
            <a:r>
              <a:rPr lang="en-US" altLang="zh-CN" sz="2805" b="1" dirty="0">
                <a:latin typeface="黑体" panose="02010609060101010101" pitchFamily="49" charset="-122"/>
                <a:ea typeface="黑体" panose="02010609060101010101" pitchFamily="49" charset="-122"/>
                <a:sym typeface="Helvetica" pitchFamily="34" charset="0"/>
              </a:rPr>
              <a:t>2017</a:t>
            </a:r>
            <a:r>
              <a:rPr lang="zh-CN" altLang="en-US" sz="2805" b="1" dirty="0">
                <a:latin typeface="黑体" panose="02010609060101010101" pitchFamily="49" charset="-122"/>
                <a:ea typeface="黑体" panose="02010609060101010101" pitchFamily="49" charset="-122"/>
                <a:sym typeface="Helvetica" pitchFamily="34" charset="0"/>
              </a:rPr>
              <a:t>年</a:t>
            </a:r>
            <a:r>
              <a:rPr lang="en-US" altLang="zh-CN" sz="2805" b="1" dirty="0">
                <a:latin typeface="黑体" panose="02010609060101010101" pitchFamily="49" charset="-122"/>
                <a:ea typeface="黑体" panose="02010609060101010101" pitchFamily="49" charset="-122"/>
                <a:sym typeface="Helvetica" pitchFamily="34" charset="0"/>
              </a:rPr>
              <a:t>10</a:t>
            </a:r>
            <a:r>
              <a:rPr lang="zh-CN" altLang="en-US" sz="2805" b="1" dirty="0">
                <a:latin typeface="黑体" panose="02010609060101010101" pitchFamily="49" charset="-122"/>
                <a:ea typeface="黑体" panose="02010609060101010101" pitchFamily="49" charset="-122"/>
                <a:sym typeface="Helvetica" pitchFamily="34" charset="0"/>
              </a:rPr>
              <a:t>月</a:t>
            </a:r>
            <a:r>
              <a:rPr lang="en-US" altLang="zh-CN" sz="2805" b="1" dirty="0">
                <a:latin typeface="黑体" panose="02010609060101010101" pitchFamily="49" charset="-122"/>
                <a:ea typeface="黑体" panose="02010609060101010101" pitchFamily="49" charset="-122"/>
                <a:sym typeface="Helvetica" pitchFamily="34" charset="0"/>
              </a:rPr>
              <a:t>18</a:t>
            </a:r>
            <a:r>
              <a:rPr lang="zh-CN" altLang="en-US" sz="2805" b="1" dirty="0">
                <a:latin typeface="黑体" panose="02010609060101010101" pitchFamily="49" charset="-122"/>
                <a:ea typeface="黑体" panose="02010609060101010101" pitchFamily="49" charset="-122"/>
                <a:sym typeface="Helvetica" pitchFamily="34" charset="0"/>
              </a:rPr>
              <a:t>日，在中国共产党第十九次全国代表大会</a:t>
            </a:r>
            <a:endParaRPr lang="zh-CN" altLang="en-US" sz="2805" b="1" dirty="0">
              <a:latin typeface="黑体" panose="02010609060101010101" pitchFamily="49" charset="-122"/>
              <a:ea typeface="黑体" panose="02010609060101010101" pitchFamily="49" charset="-122"/>
              <a:sym typeface="Helvetica" pitchFamily="34" charset="0"/>
            </a:endParaRPr>
          </a:p>
          <a:p>
            <a:pPr marL="0" lvl="0" indent="0" eaLnBrk="1" hangingPunct="1">
              <a:spcBef>
                <a:spcPct val="0"/>
              </a:spcBef>
              <a:buSzTx/>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 </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p:txBody>
      </p:sp>
      <p:pic>
        <p:nvPicPr>
          <p:cNvPr id="31749" name="图片 7"/>
          <p:cNvPicPr>
            <a:picLocks noChangeAspect="1"/>
          </p:cNvPicPr>
          <p:nvPr/>
        </p:nvPicPr>
        <p:blipFill>
          <a:blip r:embed="rId1"/>
          <a:stretch>
            <a:fillRect/>
          </a:stretch>
        </p:blipFill>
        <p:spPr>
          <a:xfrm>
            <a:off x="3450086" y="3429000"/>
            <a:ext cx="5858356" cy="3027843"/>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charRg st="0" end="3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charRg st="32" end="3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charRg st="0" end="3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charRg st="36" end="3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8434" name="直接连接符 5"/>
          <p:cNvCxnSpPr/>
          <p:nvPr/>
        </p:nvCxnSpPr>
        <p:spPr>
          <a:xfrm rot="5400000">
            <a:off x="882650" y="3155950"/>
            <a:ext cx="1893888" cy="0"/>
          </a:xfrm>
          <a:prstGeom prst="line">
            <a:avLst/>
          </a:prstGeom>
          <a:ln w="63500" cap="flat" cmpd="sng">
            <a:solidFill>
              <a:schemeClr val="tx1"/>
            </a:solidFill>
            <a:prstDash val="solid"/>
            <a:headEnd type="none" w="med" len="med"/>
            <a:tailEnd type="none" w="med" len="med"/>
          </a:ln>
        </p:spPr>
      </p:cxnSp>
      <p:cxnSp>
        <p:nvCxnSpPr>
          <p:cNvPr id="18435" name="直接连接符 7"/>
          <p:cNvCxnSpPr/>
          <p:nvPr/>
        </p:nvCxnSpPr>
        <p:spPr>
          <a:xfrm>
            <a:off x="1828800" y="2422525"/>
            <a:ext cx="533400" cy="0"/>
          </a:xfrm>
          <a:prstGeom prst="line">
            <a:avLst/>
          </a:prstGeom>
          <a:ln w="63500" cap="flat" cmpd="sng">
            <a:solidFill>
              <a:schemeClr val="tx1"/>
            </a:solidFill>
            <a:prstDash val="solid"/>
            <a:headEnd type="none" w="med" len="med"/>
            <a:tailEnd type="none" w="med" len="med"/>
          </a:ln>
        </p:spPr>
      </p:cxnSp>
      <p:sp>
        <p:nvSpPr>
          <p:cNvPr id="18436" name="TextBox 8"/>
          <p:cNvSpPr txBox="1"/>
          <p:nvPr/>
        </p:nvSpPr>
        <p:spPr>
          <a:xfrm>
            <a:off x="2286000" y="2193925"/>
            <a:ext cx="6248400" cy="460375"/>
          </a:xfrm>
          <a:prstGeom prst="rect">
            <a:avLst/>
          </a:prstGeom>
          <a:noFill/>
          <a:ln w="9525">
            <a:noFill/>
          </a:ln>
        </p:spPr>
        <p:txBody>
          <a:bodyPr>
            <a:spAutoFit/>
          </a:bodyPr>
          <a:p>
            <a:pPr eaLnBrk="0" hangingPunct="0"/>
            <a:r>
              <a:rPr lang="en-US" altLang="zh-CN" sz="2400" b="1" dirty="0">
                <a:latin typeface="黑体" panose="02010609060101010101" pitchFamily="49" charset="-122"/>
                <a:ea typeface="黑体" panose="02010609060101010101" pitchFamily="49" charset="-122"/>
              </a:rPr>
              <a:t>1978</a:t>
            </a:r>
            <a:r>
              <a:rPr lang="zh-CN" altLang="en-US" sz="2400" b="1" dirty="0">
                <a:latin typeface="黑体" panose="02010609060101010101" pitchFamily="49" charset="-122"/>
                <a:ea typeface="黑体" panose="02010609060101010101" pitchFamily="49" charset="-122"/>
              </a:rPr>
              <a:t>年中共十一届三中全会</a:t>
            </a:r>
            <a:endParaRPr lang="zh-CN" altLang="en-US" sz="2400" b="1" dirty="0">
              <a:latin typeface="黑体" panose="02010609060101010101" pitchFamily="49" charset="-122"/>
              <a:ea typeface="黑体" panose="02010609060101010101" pitchFamily="49" charset="-122"/>
            </a:endParaRPr>
          </a:p>
        </p:txBody>
      </p:sp>
      <p:cxnSp>
        <p:nvCxnSpPr>
          <p:cNvPr id="18437" name="直接连接符 9"/>
          <p:cNvCxnSpPr/>
          <p:nvPr/>
        </p:nvCxnSpPr>
        <p:spPr>
          <a:xfrm>
            <a:off x="1828800" y="2879725"/>
            <a:ext cx="533400" cy="0"/>
          </a:xfrm>
          <a:prstGeom prst="line">
            <a:avLst/>
          </a:prstGeom>
          <a:ln w="63500" cap="flat" cmpd="sng">
            <a:solidFill>
              <a:schemeClr val="tx1"/>
            </a:solidFill>
            <a:prstDash val="solid"/>
            <a:headEnd type="none" w="med" len="med"/>
            <a:tailEnd type="none" w="med" len="med"/>
          </a:ln>
        </p:spPr>
      </p:cxnSp>
      <p:sp>
        <p:nvSpPr>
          <p:cNvPr id="18438" name="TextBox 10"/>
          <p:cNvSpPr txBox="1"/>
          <p:nvPr/>
        </p:nvSpPr>
        <p:spPr>
          <a:xfrm>
            <a:off x="2286000" y="2651125"/>
            <a:ext cx="3945890" cy="460375"/>
          </a:xfrm>
          <a:prstGeom prst="rect">
            <a:avLst/>
          </a:prstGeom>
          <a:noFill/>
          <a:ln w="9525">
            <a:noFill/>
          </a:ln>
        </p:spPr>
        <p:txBody>
          <a:bodyPr wrap="none">
            <a:spAutoFit/>
          </a:bodyPr>
          <a:p>
            <a:pPr eaLnBrk="0" hangingPunct="0"/>
            <a:r>
              <a:rPr lang="en-US" altLang="zh-CN" sz="2400" b="1" dirty="0">
                <a:latin typeface="黑体" panose="02010609060101010101" pitchFamily="49" charset="-122"/>
                <a:ea typeface="黑体" panose="02010609060101010101" pitchFamily="49" charset="-122"/>
              </a:rPr>
              <a:t>1989</a:t>
            </a:r>
            <a:r>
              <a:rPr lang="zh-CN" altLang="en-US" sz="2400" b="1" dirty="0">
                <a:latin typeface="黑体" panose="02010609060101010101" pitchFamily="49" charset="-122"/>
                <a:ea typeface="黑体" panose="02010609060101010101" pitchFamily="49" charset="-122"/>
              </a:rPr>
              <a:t>年中共十三届四中全会</a:t>
            </a:r>
            <a:endParaRPr lang="zh-CN" altLang="en-US" sz="2400" b="1" dirty="0">
              <a:latin typeface="黑体" panose="02010609060101010101" pitchFamily="49" charset="-122"/>
              <a:ea typeface="黑体" panose="02010609060101010101" pitchFamily="49" charset="-122"/>
            </a:endParaRPr>
          </a:p>
        </p:txBody>
      </p:sp>
      <p:cxnSp>
        <p:nvCxnSpPr>
          <p:cNvPr id="18439" name="直接连接符 11"/>
          <p:cNvCxnSpPr/>
          <p:nvPr/>
        </p:nvCxnSpPr>
        <p:spPr>
          <a:xfrm>
            <a:off x="1828800" y="3336925"/>
            <a:ext cx="533400" cy="0"/>
          </a:xfrm>
          <a:prstGeom prst="line">
            <a:avLst/>
          </a:prstGeom>
          <a:ln w="63500" cap="flat" cmpd="sng">
            <a:solidFill>
              <a:schemeClr val="tx1"/>
            </a:solidFill>
            <a:prstDash val="solid"/>
            <a:headEnd type="none" w="med" len="med"/>
            <a:tailEnd type="none" w="med" len="med"/>
          </a:ln>
        </p:spPr>
      </p:cxnSp>
      <p:sp>
        <p:nvSpPr>
          <p:cNvPr id="18440" name="TextBox 12"/>
          <p:cNvSpPr txBox="1"/>
          <p:nvPr/>
        </p:nvSpPr>
        <p:spPr>
          <a:xfrm>
            <a:off x="2286000" y="3108325"/>
            <a:ext cx="2724150" cy="460375"/>
          </a:xfrm>
          <a:prstGeom prst="rect">
            <a:avLst/>
          </a:prstGeom>
          <a:noFill/>
          <a:ln w="9525">
            <a:noFill/>
          </a:ln>
        </p:spPr>
        <p:txBody>
          <a:bodyPr wrap="none">
            <a:spAutoFit/>
          </a:bodyPr>
          <a:p>
            <a:pPr eaLnBrk="0" hangingPunct="0"/>
            <a:r>
              <a:rPr lang="en-US" altLang="zh-CN" sz="2400" b="1" dirty="0">
                <a:latin typeface="黑体" panose="02010609060101010101" pitchFamily="49" charset="-122"/>
                <a:ea typeface="黑体" panose="02010609060101010101" pitchFamily="49" charset="-122"/>
              </a:rPr>
              <a:t>2002</a:t>
            </a:r>
            <a:r>
              <a:rPr lang="zh-CN" altLang="en-US" sz="2400" b="1" dirty="0">
                <a:latin typeface="黑体" panose="02010609060101010101" pitchFamily="49" charset="-122"/>
                <a:ea typeface="黑体" panose="02010609060101010101" pitchFamily="49" charset="-122"/>
              </a:rPr>
              <a:t>年中共十六大</a:t>
            </a:r>
            <a:endParaRPr lang="zh-CN" altLang="en-US" sz="2400" b="1" dirty="0">
              <a:latin typeface="黑体" panose="02010609060101010101" pitchFamily="49" charset="-122"/>
              <a:ea typeface="黑体" panose="02010609060101010101" pitchFamily="49" charset="-122"/>
            </a:endParaRPr>
          </a:p>
        </p:txBody>
      </p:sp>
      <p:sp>
        <p:nvSpPr>
          <p:cNvPr id="18441" name="TextBox 15"/>
          <p:cNvSpPr txBox="1"/>
          <p:nvPr/>
        </p:nvSpPr>
        <p:spPr>
          <a:xfrm>
            <a:off x="7564438" y="2193925"/>
            <a:ext cx="1710055" cy="460375"/>
          </a:xfrm>
          <a:prstGeom prst="rect">
            <a:avLst/>
          </a:prstGeom>
          <a:noFill/>
          <a:ln w="9525">
            <a:noFill/>
          </a:ln>
        </p:spPr>
        <p:txBody>
          <a:bodyPr wrap="none">
            <a:spAutoFit/>
          </a:bodyPr>
          <a:p>
            <a:pPr eaLnBrk="0" hangingPunct="0"/>
            <a:r>
              <a:rPr lang="zh-CN" altLang="en-US" sz="2400" b="1" dirty="0">
                <a:latin typeface="黑体" panose="02010609060101010101" pitchFamily="49" charset="-122"/>
                <a:ea typeface="黑体" panose="02010609060101010101" pitchFamily="49" charset="-122"/>
              </a:rPr>
              <a:t>邓小平理论</a:t>
            </a:r>
            <a:endParaRPr lang="zh-CN" altLang="en-US" sz="2400" b="1" dirty="0">
              <a:latin typeface="黑体" panose="02010609060101010101" pitchFamily="49" charset="-122"/>
              <a:ea typeface="黑体" panose="02010609060101010101" pitchFamily="49" charset="-122"/>
            </a:endParaRPr>
          </a:p>
        </p:txBody>
      </p:sp>
      <p:sp>
        <p:nvSpPr>
          <p:cNvPr id="18442" name="TextBox 16"/>
          <p:cNvSpPr txBox="1"/>
          <p:nvPr/>
        </p:nvSpPr>
        <p:spPr>
          <a:xfrm>
            <a:off x="7239000" y="2651125"/>
            <a:ext cx="3237230" cy="460375"/>
          </a:xfrm>
          <a:prstGeom prst="rect">
            <a:avLst/>
          </a:prstGeom>
          <a:noFill/>
          <a:ln w="9525">
            <a:noFill/>
          </a:ln>
        </p:spPr>
        <p:txBody>
          <a:bodyPr wrap="none">
            <a:spAutoFit/>
          </a:bodyPr>
          <a:p>
            <a:pPr eaLnBrk="0" hangingPunct="0"/>
            <a:r>
              <a:rPr lang="zh-CN" altLang="en-US" sz="2400" b="1" dirty="0">
                <a:latin typeface="黑体" panose="02010609060101010101" pitchFamily="49" charset="-122"/>
                <a:ea typeface="黑体" panose="02010609060101010101" pitchFamily="49" charset="-122"/>
              </a:rPr>
              <a:t>“三个代表”重要思想</a:t>
            </a:r>
            <a:endParaRPr lang="zh-CN" altLang="en-US" sz="2400" b="1" dirty="0">
              <a:latin typeface="黑体" panose="02010609060101010101" pitchFamily="49" charset="-122"/>
              <a:ea typeface="黑体" panose="02010609060101010101" pitchFamily="49" charset="-122"/>
            </a:endParaRPr>
          </a:p>
        </p:txBody>
      </p:sp>
      <p:sp>
        <p:nvSpPr>
          <p:cNvPr id="18443" name="TextBox 17"/>
          <p:cNvSpPr txBox="1"/>
          <p:nvPr/>
        </p:nvSpPr>
        <p:spPr>
          <a:xfrm>
            <a:off x="7391400" y="3108325"/>
            <a:ext cx="1710055" cy="460375"/>
          </a:xfrm>
          <a:prstGeom prst="rect">
            <a:avLst/>
          </a:prstGeom>
          <a:noFill/>
          <a:ln w="9525">
            <a:noFill/>
          </a:ln>
        </p:spPr>
        <p:txBody>
          <a:bodyPr wrap="none">
            <a:spAutoFit/>
          </a:bodyPr>
          <a:p>
            <a:pPr eaLnBrk="0" hangingPunct="0"/>
            <a:r>
              <a:rPr lang="zh-CN" altLang="en-US" sz="2400" b="1" dirty="0">
                <a:latin typeface="黑体" panose="02010609060101010101" pitchFamily="49" charset="-122"/>
                <a:ea typeface="黑体" panose="02010609060101010101" pitchFamily="49" charset="-122"/>
              </a:rPr>
              <a:t>科学发展观</a:t>
            </a:r>
            <a:endParaRPr lang="zh-CN" altLang="en-US" sz="2400" b="1" dirty="0">
              <a:latin typeface="黑体" panose="02010609060101010101" pitchFamily="49" charset="-122"/>
              <a:ea typeface="黑体" panose="02010609060101010101" pitchFamily="49" charset="-122"/>
            </a:endParaRPr>
          </a:p>
        </p:txBody>
      </p:sp>
      <p:sp>
        <p:nvSpPr>
          <p:cNvPr id="18444" name="TextBox 16"/>
          <p:cNvSpPr txBox="1"/>
          <p:nvPr/>
        </p:nvSpPr>
        <p:spPr>
          <a:xfrm>
            <a:off x="1287780" y="504190"/>
            <a:ext cx="8915400" cy="860425"/>
          </a:xfrm>
          <a:prstGeom prst="rect">
            <a:avLst/>
          </a:prstGeom>
          <a:noFill/>
          <a:ln w="9525">
            <a:noFill/>
          </a:ln>
        </p:spPr>
        <p:txBody>
          <a:bodyPr>
            <a:spAutoFit/>
          </a:bodyPr>
          <a:p>
            <a:r>
              <a:rPr lang="en-US" altLang="zh-CN" sz="2600" b="1" dirty="0">
                <a:latin typeface="黑体" panose="02010609060101010101" pitchFamily="49" charset="-122"/>
                <a:ea typeface="黑体" panose="02010609060101010101" pitchFamily="49" charset="-122"/>
              </a:rPr>
              <a:t>   3.</a:t>
            </a:r>
            <a:r>
              <a:rPr lang="zh-CN" altLang="en-US" sz="2600" b="1" dirty="0">
                <a:latin typeface="黑体" panose="02010609060101010101" pitchFamily="49" charset="-122"/>
                <a:ea typeface="黑体" panose="02010609060101010101" pitchFamily="49" charset="-122"/>
              </a:rPr>
              <a:t>习近平新时代中国特色社会主义思想</a:t>
            </a:r>
            <a:endParaRPr lang="en-US" altLang="zh-CN" sz="2600" b="1" dirty="0">
              <a:latin typeface="黑体" panose="02010609060101010101" pitchFamily="49" charset="-122"/>
              <a:ea typeface="黑体" panose="02010609060101010101" pitchFamily="49" charset="-122"/>
            </a:endParaRPr>
          </a:p>
          <a:p>
            <a:r>
              <a:rPr lang="en-US" altLang="zh-CN" sz="2400" b="1" dirty="0">
                <a:latin typeface="宋体" panose="02010600030101010101" pitchFamily="2" charset="-122"/>
              </a:rPr>
              <a:t>   </a:t>
            </a:r>
            <a:r>
              <a:rPr lang="zh-CN" altLang="en-US" sz="2400" b="1" dirty="0">
                <a:latin typeface="黑体" panose="02010609060101010101" pitchFamily="49" charset="-122"/>
                <a:ea typeface="黑体" panose="02010609060101010101" pitchFamily="49" charset="-122"/>
              </a:rPr>
              <a:t>（</a:t>
            </a:r>
            <a:r>
              <a:rPr lang="en-US" altLang="zh-CN" sz="2400" b="1" dirty="0">
                <a:latin typeface="黑体" panose="02010609060101010101" pitchFamily="49" charset="-122"/>
                <a:ea typeface="黑体" panose="02010609060101010101" pitchFamily="49" charset="-122"/>
              </a:rPr>
              <a:t>1</a:t>
            </a:r>
            <a:r>
              <a:rPr lang="zh-CN" altLang="en-US" sz="2400" b="1" dirty="0">
                <a:latin typeface="黑体" panose="02010609060101010101" pitchFamily="49" charset="-122"/>
                <a:ea typeface="黑体" panose="02010609060101010101" pitchFamily="49" charset="-122"/>
              </a:rPr>
              <a:t>）时代背景    （</a:t>
            </a:r>
            <a:r>
              <a:rPr lang="en-US" altLang="zh-CN" sz="2400" b="1" dirty="0">
                <a:latin typeface="黑体" panose="02010609060101010101" pitchFamily="49" charset="-122"/>
                <a:ea typeface="黑体" panose="02010609060101010101" pitchFamily="49" charset="-122"/>
              </a:rPr>
              <a:t>2</a:t>
            </a:r>
            <a:r>
              <a:rPr lang="zh-CN" altLang="en-US" sz="2400" b="1" dirty="0">
                <a:latin typeface="黑体" panose="02010609060101010101" pitchFamily="49" charset="-122"/>
                <a:ea typeface="黑体" panose="02010609060101010101" pitchFamily="49" charset="-122"/>
              </a:rPr>
              <a:t>）核心理论     （</a:t>
            </a:r>
            <a:r>
              <a:rPr lang="en-US" altLang="zh-CN" sz="2400" b="1" dirty="0">
                <a:latin typeface="黑体" panose="02010609060101010101" pitchFamily="49" charset="-122"/>
                <a:ea typeface="黑体" panose="02010609060101010101" pitchFamily="49" charset="-122"/>
              </a:rPr>
              <a:t>3</a:t>
            </a:r>
            <a:r>
              <a:rPr lang="zh-CN" altLang="en-US" sz="2400" b="1" dirty="0">
                <a:latin typeface="黑体" panose="02010609060101010101" pitchFamily="49" charset="-122"/>
                <a:ea typeface="黑体" panose="02010609060101010101" pitchFamily="49" charset="-122"/>
              </a:rPr>
              <a:t>）历史意义   </a:t>
            </a:r>
            <a:endParaRPr lang="en-US" altLang="zh-CN" sz="2400" b="1" dirty="0">
              <a:latin typeface="黑体" panose="02010609060101010101" pitchFamily="49" charset="-122"/>
              <a:ea typeface="黑体" panose="02010609060101010101" pitchFamily="49" charset="-122"/>
            </a:endParaRPr>
          </a:p>
        </p:txBody>
      </p:sp>
      <p:cxnSp>
        <p:nvCxnSpPr>
          <p:cNvPr id="18445" name="直接连接符 13"/>
          <p:cNvCxnSpPr/>
          <p:nvPr/>
        </p:nvCxnSpPr>
        <p:spPr>
          <a:xfrm>
            <a:off x="1828800" y="3794125"/>
            <a:ext cx="533400" cy="0"/>
          </a:xfrm>
          <a:prstGeom prst="line">
            <a:avLst/>
          </a:prstGeom>
          <a:ln w="63500" cap="flat" cmpd="sng">
            <a:solidFill>
              <a:schemeClr val="tx1"/>
            </a:solidFill>
            <a:prstDash val="solid"/>
            <a:headEnd type="none" w="med" len="med"/>
            <a:tailEnd type="none" w="med" len="med"/>
          </a:ln>
        </p:spPr>
      </p:cxnSp>
      <p:sp>
        <p:nvSpPr>
          <p:cNvPr id="18446" name="TextBox 14"/>
          <p:cNvSpPr txBox="1"/>
          <p:nvPr/>
        </p:nvSpPr>
        <p:spPr>
          <a:xfrm>
            <a:off x="2971800" y="3565525"/>
            <a:ext cx="2015490" cy="460375"/>
          </a:xfrm>
          <a:prstGeom prst="rect">
            <a:avLst/>
          </a:prstGeom>
          <a:noFill/>
          <a:ln w="9525">
            <a:noFill/>
          </a:ln>
        </p:spPr>
        <p:txBody>
          <a:bodyPr wrap="none">
            <a:spAutoFit/>
          </a:bodyPr>
          <a:p>
            <a:pPr eaLnBrk="0" hangingPunct="0"/>
            <a:r>
              <a:rPr lang="zh-CN" altLang="en-US" sz="2400" b="1" dirty="0">
                <a:latin typeface="黑体" panose="02010609060101010101" pitchFamily="49" charset="-122"/>
                <a:ea typeface="黑体" panose="02010609060101010101" pitchFamily="49" charset="-122"/>
              </a:rPr>
              <a:t>年中共十八大</a:t>
            </a:r>
            <a:endParaRPr lang="zh-CN" altLang="en-US" sz="2400" b="1" dirty="0">
              <a:latin typeface="黑体" panose="02010609060101010101" pitchFamily="49" charset="-122"/>
              <a:ea typeface="黑体" panose="02010609060101010101" pitchFamily="49" charset="-122"/>
            </a:endParaRPr>
          </a:p>
        </p:txBody>
      </p:sp>
      <p:sp>
        <p:nvSpPr>
          <p:cNvPr id="18447" name="矩形 14"/>
          <p:cNvSpPr/>
          <p:nvPr/>
        </p:nvSpPr>
        <p:spPr>
          <a:xfrm>
            <a:off x="2133600" y="3519488"/>
            <a:ext cx="1127760" cy="583565"/>
          </a:xfrm>
          <a:prstGeom prst="rect">
            <a:avLst/>
          </a:prstGeom>
          <a:noFill/>
          <a:ln w="9525">
            <a:noFill/>
          </a:ln>
        </p:spPr>
        <p:txBody>
          <a:bodyPr wrap="none">
            <a:spAutoFit/>
          </a:bodyPr>
          <a:p>
            <a:r>
              <a:rPr lang="en-US" altLang="zh-CN" sz="3200" b="1" i="1" dirty="0">
                <a:solidFill>
                  <a:srgbClr val="FF0000"/>
                </a:solidFill>
                <a:latin typeface="黑体" panose="02010609060101010101" pitchFamily="49" charset="-122"/>
                <a:ea typeface="黑体" panose="02010609060101010101" pitchFamily="49" charset="-122"/>
              </a:rPr>
              <a:t>2012</a:t>
            </a:r>
            <a:endParaRPr lang="zh-CN" altLang="en-US" sz="2400" i="1" dirty="0">
              <a:solidFill>
                <a:srgbClr val="FF0000"/>
              </a:solidFill>
              <a:latin typeface="Arial" panose="020B0604020202020204" pitchFamily="34" charset="0"/>
            </a:endParaRPr>
          </a:p>
        </p:txBody>
      </p:sp>
      <p:sp>
        <p:nvSpPr>
          <p:cNvPr id="22" name="TextBox 21"/>
          <p:cNvSpPr txBox="1"/>
          <p:nvPr/>
        </p:nvSpPr>
        <p:spPr>
          <a:xfrm>
            <a:off x="1752600" y="4168676"/>
            <a:ext cx="5562600" cy="2306955"/>
          </a:xfrm>
          <a:prstGeom prst="rect">
            <a:avLst/>
          </a:prstGeom>
          <a:noFill/>
          <a:ln w="381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p:spPr>
        <p:txBody>
          <a:bodyPr>
            <a:spAutoFit/>
          </a:bodyPr>
          <a:lstStyle/>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“中国特色社会主义进入了</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新时代</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“中华民族</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伟大复兴</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，绝不是轻轻松松、敲锣打鼓就能实现的。”</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solidFill>
                  <a:srgbClr val="FF0000"/>
                </a:solidFill>
                <a:latin typeface="黑体" panose="02010609060101010101" pitchFamily="49" charset="-122"/>
                <a:ea typeface="黑体" panose="02010609060101010101" pitchFamily="49" charset="-122"/>
                <a:cs typeface="+mn-cs"/>
              </a:rPr>
              <a:t>中国梦</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是我们这一代的，更是青年一代的。”</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               ——</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习近平</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p:txBody>
      </p:sp>
      <p:cxnSp>
        <p:nvCxnSpPr>
          <p:cNvPr id="18451" name="直接连接符 25"/>
          <p:cNvCxnSpPr/>
          <p:nvPr/>
        </p:nvCxnSpPr>
        <p:spPr>
          <a:xfrm flipV="1">
            <a:off x="4953000" y="3352800"/>
            <a:ext cx="1981200" cy="531813"/>
          </a:xfrm>
          <a:prstGeom prst="line">
            <a:avLst/>
          </a:prstGeom>
          <a:ln w="38100" cap="flat" cmpd="sng">
            <a:solidFill>
              <a:schemeClr val="tx1"/>
            </a:solidFill>
            <a:prstDash val="solid"/>
            <a:headEnd type="none" w="med" len="med"/>
            <a:tailEnd type="none" w="med" len="med"/>
          </a:ln>
        </p:spPr>
      </p:cxnSp>
      <p:pic>
        <p:nvPicPr>
          <p:cNvPr id="18452" name="Picture 2"/>
          <p:cNvPicPr>
            <a:picLocks noChangeAspect="1"/>
          </p:cNvPicPr>
          <p:nvPr/>
        </p:nvPicPr>
        <p:blipFill>
          <a:blip r:embed="rId1"/>
          <a:srcRect l="21001" r="19000"/>
          <a:stretch>
            <a:fillRect/>
          </a:stretch>
        </p:blipFill>
        <p:spPr>
          <a:xfrm>
            <a:off x="7467600" y="2052638"/>
            <a:ext cx="2971800" cy="2581275"/>
          </a:xfrm>
          <a:prstGeom prst="rect">
            <a:avLst/>
          </a:prstGeom>
          <a:noFill/>
          <a:ln w="9525">
            <a:noFill/>
          </a:ln>
        </p:spPr>
      </p:pic>
      <p:sp>
        <p:nvSpPr>
          <p:cNvPr id="20" name="TextBox 19"/>
          <p:cNvSpPr txBox="1"/>
          <p:nvPr/>
        </p:nvSpPr>
        <p:spPr>
          <a:xfrm>
            <a:off x="7391400" y="4572000"/>
            <a:ext cx="2743200" cy="1938020"/>
          </a:xfrm>
          <a:prstGeom prst="rect">
            <a:avLst/>
          </a:prstGeom>
          <a:noFill/>
          <a:ln w="38100" cmpd="thickThin">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ln>
        </p:spPr>
        <p:txBody>
          <a:bodyPr>
            <a:spAutoFit/>
          </a:bodyPr>
          <a:lstStyle/>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继承发展</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最新成果</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重要组成部分</a:t>
            </a:r>
            <a:endParaRPr kumimoji="0" lang="en-US" altLang="zh-CN" sz="2400" b="1" kern="1200" cap="none" spc="0" normalizeH="0" baseline="0" noProof="0" dirty="0">
              <a:latin typeface="黑体" panose="02010609060101010101" pitchFamily="49" charset="-122"/>
              <a:ea typeface="黑体" panose="02010609060101010101" pitchFamily="49" charset="-122"/>
              <a:cs typeface="+mn-cs"/>
            </a:endParaRPr>
          </a:p>
          <a:p>
            <a:pPr marR="0" defTabSz="914400" eaLnBrk="0" hangingPunct="0">
              <a:buClrTx/>
              <a:buSzTx/>
              <a:buFontTx/>
              <a:buNone/>
              <a:defRPr/>
            </a:pP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行动指南</a:t>
            </a:r>
            <a:br>
              <a:rPr kumimoji="0" lang="en-US" altLang="zh-CN" sz="2400" b="1" kern="1200" cap="none" spc="0" normalizeH="0" baseline="0" noProof="0" dirty="0">
                <a:latin typeface="黑体" panose="02010609060101010101" pitchFamily="49" charset="-122"/>
                <a:ea typeface="黑体" panose="02010609060101010101" pitchFamily="49" charset="-122"/>
                <a:cs typeface="+mn-cs"/>
              </a:rPr>
            </a:br>
            <a:r>
              <a:rPr kumimoji="0" lang="en-US" altLang="zh-CN" sz="2400" b="1" kern="1200" cap="none" spc="0" normalizeH="0" baseline="0" noProof="0" dirty="0">
                <a:latin typeface="黑体" panose="02010609060101010101" pitchFamily="49" charset="-122"/>
                <a:ea typeface="黑体" panose="02010609060101010101" pitchFamily="49" charset="-122"/>
                <a:cs typeface="+mn-cs"/>
              </a:rPr>
              <a:t>……</a:t>
            </a:r>
            <a:r>
              <a:rPr kumimoji="0" lang="zh-CN" altLang="en-US" sz="2400" b="1" kern="1200" cap="none" spc="0" normalizeH="0" baseline="0" noProof="0" dirty="0">
                <a:latin typeface="黑体" panose="02010609060101010101" pitchFamily="49" charset="-122"/>
                <a:ea typeface="黑体" panose="02010609060101010101" pitchFamily="49" charset="-122"/>
                <a:cs typeface="+mn-cs"/>
              </a:rPr>
              <a:t>进入新时代</a:t>
            </a:r>
            <a:endParaRPr kumimoji="0" lang="zh-CN" altLang="en-US" sz="2400" b="1" kern="1200" cap="none" spc="0" normalizeH="0" baseline="0" noProof="0" dirty="0">
              <a:latin typeface="黑体" panose="02010609060101010101" pitchFamily="49" charset="-122"/>
              <a:ea typeface="黑体" panose="02010609060101010101" pitchFamily="49"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9458" name="直接连接符 5"/>
          <p:cNvCxnSpPr/>
          <p:nvPr/>
        </p:nvCxnSpPr>
        <p:spPr>
          <a:xfrm rot="5400000">
            <a:off x="-228600" y="4267200"/>
            <a:ext cx="4114800" cy="0"/>
          </a:xfrm>
          <a:prstGeom prst="line">
            <a:avLst/>
          </a:prstGeom>
          <a:ln w="63500" cap="flat" cmpd="sng">
            <a:solidFill>
              <a:schemeClr val="tx1"/>
            </a:solidFill>
            <a:prstDash val="solid"/>
            <a:headEnd type="none" w="med" len="med"/>
            <a:tailEnd type="none" w="med" len="med"/>
          </a:ln>
        </p:spPr>
      </p:cxnSp>
      <p:cxnSp>
        <p:nvCxnSpPr>
          <p:cNvPr id="19459" name="直接连接符 7"/>
          <p:cNvCxnSpPr/>
          <p:nvPr/>
        </p:nvCxnSpPr>
        <p:spPr>
          <a:xfrm>
            <a:off x="1828800" y="2422525"/>
            <a:ext cx="533400" cy="0"/>
          </a:xfrm>
          <a:prstGeom prst="line">
            <a:avLst/>
          </a:prstGeom>
          <a:ln w="63500" cap="flat" cmpd="sng">
            <a:solidFill>
              <a:schemeClr val="tx1"/>
            </a:solidFill>
            <a:prstDash val="solid"/>
            <a:headEnd type="none" w="med" len="med"/>
            <a:tailEnd type="none" w="med" len="med"/>
          </a:ln>
        </p:spPr>
      </p:cxnSp>
      <p:sp>
        <p:nvSpPr>
          <p:cNvPr id="19460" name="TextBox 8"/>
          <p:cNvSpPr txBox="1"/>
          <p:nvPr/>
        </p:nvSpPr>
        <p:spPr>
          <a:xfrm>
            <a:off x="2286000" y="2193925"/>
            <a:ext cx="6248400" cy="460375"/>
          </a:xfrm>
          <a:prstGeom prst="rect">
            <a:avLst/>
          </a:prstGeom>
          <a:noFill/>
          <a:ln w="9525">
            <a:noFill/>
          </a:ln>
        </p:spPr>
        <p:txBody>
          <a:bodyPr>
            <a:spAutoFit/>
          </a:bodyPr>
          <a:p>
            <a:pPr eaLnBrk="0" hangingPunct="0"/>
            <a:r>
              <a:rPr lang="en-US" altLang="zh-CN" sz="2400" b="1" dirty="0">
                <a:latin typeface="黑体" panose="02010609060101010101" pitchFamily="49" charset="-122"/>
                <a:ea typeface="黑体" panose="02010609060101010101" pitchFamily="49" charset="-122"/>
              </a:rPr>
              <a:t>1978</a:t>
            </a:r>
            <a:r>
              <a:rPr lang="zh-CN" altLang="en-US" sz="2400" b="1" dirty="0">
                <a:latin typeface="黑体" panose="02010609060101010101" pitchFamily="49" charset="-122"/>
                <a:ea typeface="黑体" panose="02010609060101010101" pitchFamily="49" charset="-122"/>
              </a:rPr>
              <a:t>年中共十一届三中全会</a:t>
            </a:r>
            <a:endParaRPr lang="zh-CN" altLang="en-US" sz="2400" b="1" dirty="0">
              <a:latin typeface="黑体" panose="02010609060101010101" pitchFamily="49" charset="-122"/>
              <a:ea typeface="黑体" panose="02010609060101010101" pitchFamily="49" charset="-122"/>
            </a:endParaRPr>
          </a:p>
        </p:txBody>
      </p:sp>
      <p:cxnSp>
        <p:nvCxnSpPr>
          <p:cNvPr id="19461" name="直接连接符 9"/>
          <p:cNvCxnSpPr/>
          <p:nvPr/>
        </p:nvCxnSpPr>
        <p:spPr>
          <a:xfrm>
            <a:off x="1828800" y="2879725"/>
            <a:ext cx="533400" cy="0"/>
          </a:xfrm>
          <a:prstGeom prst="line">
            <a:avLst/>
          </a:prstGeom>
          <a:ln w="63500" cap="flat" cmpd="sng">
            <a:solidFill>
              <a:schemeClr val="tx1"/>
            </a:solidFill>
            <a:prstDash val="solid"/>
            <a:headEnd type="none" w="med" len="med"/>
            <a:tailEnd type="none" w="med" len="med"/>
          </a:ln>
        </p:spPr>
      </p:cxnSp>
      <p:sp>
        <p:nvSpPr>
          <p:cNvPr id="19462" name="TextBox 10"/>
          <p:cNvSpPr txBox="1"/>
          <p:nvPr/>
        </p:nvSpPr>
        <p:spPr>
          <a:xfrm>
            <a:off x="2286000" y="2651125"/>
            <a:ext cx="3945890" cy="460375"/>
          </a:xfrm>
          <a:prstGeom prst="rect">
            <a:avLst/>
          </a:prstGeom>
          <a:noFill/>
          <a:ln w="9525">
            <a:noFill/>
          </a:ln>
        </p:spPr>
        <p:txBody>
          <a:bodyPr wrap="none">
            <a:spAutoFit/>
          </a:bodyPr>
          <a:p>
            <a:pPr eaLnBrk="0" hangingPunct="0"/>
            <a:r>
              <a:rPr lang="en-US" altLang="zh-CN" sz="2400" b="1" dirty="0">
                <a:latin typeface="黑体" panose="02010609060101010101" pitchFamily="49" charset="-122"/>
                <a:ea typeface="黑体" panose="02010609060101010101" pitchFamily="49" charset="-122"/>
              </a:rPr>
              <a:t>1989</a:t>
            </a:r>
            <a:r>
              <a:rPr lang="zh-CN" altLang="en-US" sz="2400" b="1" dirty="0">
                <a:latin typeface="黑体" panose="02010609060101010101" pitchFamily="49" charset="-122"/>
                <a:ea typeface="黑体" panose="02010609060101010101" pitchFamily="49" charset="-122"/>
              </a:rPr>
              <a:t>年中共十三届四中全会</a:t>
            </a:r>
            <a:endParaRPr lang="zh-CN" altLang="en-US" sz="2400" b="1" dirty="0">
              <a:latin typeface="黑体" panose="02010609060101010101" pitchFamily="49" charset="-122"/>
              <a:ea typeface="黑体" panose="02010609060101010101" pitchFamily="49" charset="-122"/>
            </a:endParaRPr>
          </a:p>
        </p:txBody>
      </p:sp>
      <p:cxnSp>
        <p:nvCxnSpPr>
          <p:cNvPr id="19463" name="直接连接符 11"/>
          <p:cNvCxnSpPr/>
          <p:nvPr/>
        </p:nvCxnSpPr>
        <p:spPr>
          <a:xfrm>
            <a:off x="1828800" y="3336925"/>
            <a:ext cx="533400" cy="0"/>
          </a:xfrm>
          <a:prstGeom prst="line">
            <a:avLst/>
          </a:prstGeom>
          <a:ln w="63500" cap="flat" cmpd="sng">
            <a:solidFill>
              <a:schemeClr val="tx1"/>
            </a:solidFill>
            <a:prstDash val="solid"/>
            <a:headEnd type="none" w="med" len="med"/>
            <a:tailEnd type="none" w="med" len="med"/>
          </a:ln>
        </p:spPr>
      </p:cxnSp>
      <p:sp>
        <p:nvSpPr>
          <p:cNvPr id="19464" name="TextBox 12"/>
          <p:cNvSpPr txBox="1"/>
          <p:nvPr/>
        </p:nvSpPr>
        <p:spPr>
          <a:xfrm>
            <a:off x="2286000" y="3108325"/>
            <a:ext cx="2724150" cy="460375"/>
          </a:xfrm>
          <a:prstGeom prst="rect">
            <a:avLst/>
          </a:prstGeom>
          <a:noFill/>
          <a:ln w="9525">
            <a:noFill/>
          </a:ln>
        </p:spPr>
        <p:txBody>
          <a:bodyPr wrap="none">
            <a:spAutoFit/>
          </a:bodyPr>
          <a:p>
            <a:pPr eaLnBrk="0" hangingPunct="0"/>
            <a:r>
              <a:rPr lang="en-US" altLang="zh-CN" sz="2400" b="1" dirty="0">
                <a:latin typeface="黑体" panose="02010609060101010101" pitchFamily="49" charset="-122"/>
                <a:ea typeface="黑体" panose="02010609060101010101" pitchFamily="49" charset="-122"/>
              </a:rPr>
              <a:t>2002</a:t>
            </a:r>
            <a:r>
              <a:rPr lang="zh-CN" altLang="en-US" sz="2400" b="1" dirty="0">
                <a:latin typeface="黑体" panose="02010609060101010101" pitchFamily="49" charset="-122"/>
                <a:ea typeface="黑体" panose="02010609060101010101" pitchFamily="49" charset="-122"/>
              </a:rPr>
              <a:t>年中共十六大</a:t>
            </a:r>
            <a:endParaRPr lang="zh-CN" altLang="en-US" sz="2400" b="1" dirty="0">
              <a:latin typeface="黑体" panose="02010609060101010101" pitchFamily="49" charset="-122"/>
              <a:ea typeface="黑体" panose="02010609060101010101" pitchFamily="49" charset="-122"/>
            </a:endParaRPr>
          </a:p>
        </p:txBody>
      </p:sp>
      <p:cxnSp>
        <p:nvCxnSpPr>
          <p:cNvPr id="19466" name="直接连接符 13"/>
          <p:cNvCxnSpPr/>
          <p:nvPr/>
        </p:nvCxnSpPr>
        <p:spPr>
          <a:xfrm>
            <a:off x="1828800" y="3794125"/>
            <a:ext cx="533400" cy="0"/>
          </a:xfrm>
          <a:prstGeom prst="line">
            <a:avLst/>
          </a:prstGeom>
          <a:ln w="63500" cap="flat" cmpd="sng">
            <a:solidFill>
              <a:schemeClr val="tx1"/>
            </a:solidFill>
            <a:prstDash val="solid"/>
            <a:headEnd type="none" w="med" len="med"/>
            <a:tailEnd type="none" w="med" len="med"/>
          </a:ln>
        </p:spPr>
      </p:cxnSp>
      <p:sp>
        <p:nvSpPr>
          <p:cNvPr id="19467" name="TextBox 14"/>
          <p:cNvSpPr txBox="1"/>
          <p:nvPr/>
        </p:nvSpPr>
        <p:spPr>
          <a:xfrm>
            <a:off x="2362200" y="3565525"/>
            <a:ext cx="2651125" cy="829945"/>
          </a:xfrm>
          <a:prstGeom prst="rect">
            <a:avLst/>
          </a:prstGeom>
          <a:noFill/>
          <a:ln w="9525">
            <a:noFill/>
          </a:ln>
        </p:spPr>
        <p:txBody>
          <a:bodyPr>
            <a:spAutoFit/>
          </a:bodyPr>
          <a:p>
            <a:pPr eaLnBrk="0" hangingPunct="0"/>
            <a:r>
              <a:rPr lang="en-US" altLang="zh-CN" sz="2400" b="1" dirty="0">
                <a:latin typeface="黑体" panose="02010609060101010101" pitchFamily="49" charset="-122"/>
                <a:ea typeface="黑体" panose="02010609060101010101" pitchFamily="49" charset="-122"/>
              </a:rPr>
              <a:t>2012</a:t>
            </a:r>
            <a:r>
              <a:rPr lang="zh-CN" altLang="en-US" sz="2400" b="1" dirty="0">
                <a:latin typeface="黑体" panose="02010609060101010101" pitchFamily="49" charset="-122"/>
                <a:ea typeface="黑体" panose="02010609060101010101" pitchFamily="49" charset="-122"/>
              </a:rPr>
              <a:t>年中共十八大</a:t>
            </a:r>
            <a:endParaRPr lang="zh-CN" altLang="en-US" sz="2400" b="1" dirty="0">
              <a:latin typeface="黑体" panose="02010609060101010101" pitchFamily="49" charset="-122"/>
              <a:ea typeface="黑体" panose="02010609060101010101" pitchFamily="49" charset="-122"/>
            </a:endParaRPr>
          </a:p>
        </p:txBody>
      </p:sp>
      <p:sp>
        <p:nvSpPr>
          <p:cNvPr id="19468" name="TextBox 14"/>
          <p:cNvSpPr txBox="1"/>
          <p:nvPr/>
        </p:nvSpPr>
        <p:spPr>
          <a:xfrm>
            <a:off x="3063875" y="5913438"/>
            <a:ext cx="5680710" cy="460375"/>
          </a:xfrm>
          <a:prstGeom prst="rect">
            <a:avLst/>
          </a:prstGeom>
          <a:noFill/>
          <a:ln w="9525">
            <a:noFill/>
          </a:ln>
        </p:spPr>
        <p:txBody>
          <a:bodyPr wrap="none">
            <a:spAutoFit/>
          </a:bodyPr>
          <a:p>
            <a:pPr eaLnBrk="0" hangingPunct="0"/>
            <a:r>
              <a:rPr lang="zh-CN" altLang="en-US" sz="2400" b="1" dirty="0">
                <a:latin typeface="黑体" panose="02010609060101010101" pitchFamily="49" charset="-122"/>
                <a:ea typeface="黑体" panose="02010609060101010101" pitchFamily="49" charset="-122"/>
              </a:rPr>
              <a:t>年第十三届全国人民代表大会第一次会议</a:t>
            </a:r>
            <a:endParaRPr lang="zh-CN" altLang="en-US" sz="2400" b="1" dirty="0">
              <a:latin typeface="黑体" panose="02010609060101010101" pitchFamily="49" charset="-122"/>
              <a:ea typeface="黑体" panose="02010609060101010101" pitchFamily="49" charset="-122"/>
            </a:endParaRPr>
          </a:p>
        </p:txBody>
      </p:sp>
      <p:sp>
        <p:nvSpPr>
          <p:cNvPr id="19469" name="矩形 16"/>
          <p:cNvSpPr/>
          <p:nvPr/>
        </p:nvSpPr>
        <p:spPr>
          <a:xfrm>
            <a:off x="2225675" y="5867400"/>
            <a:ext cx="1127760" cy="583565"/>
          </a:xfrm>
          <a:prstGeom prst="rect">
            <a:avLst/>
          </a:prstGeom>
          <a:noFill/>
          <a:ln w="9525">
            <a:noFill/>
          </a:ln>
        </p:spPr>
        <p:txBody>
          <a:bodyPr wrap="none">
            <a:spAutoFit/>
          </a:bodyPr>
          <a:p>
            <a:r>
              <a:rPr lang="en-US" altLang="zh-CN" sz="3200" b="1" i="1" dirty="0">
                <a:solidFill>
                  <a:srgbClr val="FF0000"/>
                </a:solidFill>
                <a:latin typeface="黑体" panose="02010609060101010101" pitchFamily="49" charset="-122"/>
                <a:ea typeface="黑体" panose="02010609060101010101" pitchFamily="49" charset="-122"/>
              </a:rPr>
              <a:t>2018</a:t>
            </a:r>
            <a:endParaRPr lang="zh-CN" altLang="en-US" sz="2400" i="1" dirty="0">
              <a:solidFill>
                <a:srgbClr val="FF0000"/>
              </a:solidFill>
              <a:latin typeface="Arial" panose="020B0604020202020204" pitchFamily="34" charset="0"/>
            </a:endParaRPr>
          </a:p>
        </p:txBody>
      </p:sp>
      <p:cxnSp>
        <p:nvCxnSpPr>
          <p:cNvPr id="19470" name="直接连接符 13"/>
          <p:cNvCxnSpPr/>
          <p:nvPr/>
        </p:nvCxnSpPr>
        <p:spPr>
          <a:xfrm>
            <a:off x="1905000" y="6146800"/>
            <a:ext cx="533400" cy="0"/>
          </a:xfrm>
          <a:prstGeom prst="line">
            <a:avLst/>
          </a:prstGeom>
          <a:ln w="63500" cap="flat" cmpd="sng">
            <a:solidFill>
              <a:schemeClr val="tx1"/>
            </a:solidFill>
            <a:prstDash val="solid"/>
            <a:headEnd type="none" w="med" len="med"/>
            <a:tailEnd type="none" w="med" len="med"/>
          </a:ln>
        </p:spPr>
      </p:cxnSp>
      <p:cxnSp>
        <p:nvCxnSpPr>
          <p:cNvPr id="19471" name="直接连接符 25"/>
          <p:cNvCxnSpPr/>
          <p:nvPr/>
        </p:nvCxnSpPr>
        <p:spPr>
          <a:xfrm flipV="1">
            <a:off x="4800600" y="4876800"/>
            <a:ext cx="1447800" cy="1141413"/>
          </a:xfrm>
          <a:prstGeom prst="line">
            <a:avLst/>
          </a:prstGeom>
          <a:ln w="38100" cap="flat" cmpd="sng">
            <a:solidFill>
              <a:schemeClr val="tx1"/>
            </a:solidFill>
            <a:prstDash val="solid"/>
            <a:headEnd type="none" w="med" len="med"/>
            <a:tailEnd type="none" w="med" len="med"/>
          </a:ln>
        </p:spPr>
      </p:cxnSp>
      <p:pic>
        <p:nvPicPr>
          <p:cNvPr id="19472" name="Picture 2"/>
          <p:cNvPicPr>
            <a:picLocks noChangeAspect="1"/>
          </p:cNvPicPr>
          <p:nvPr/>
        </p:nvPicPr>
        <p:blipFill>
          <a:blip r:embed="rId1"/>
          <a:srcRect t="18919"/>
          <a:stretch>
            <a:fillRect/>
          </a:stretch>
        </p:blipFill>
        <p:spPr>
          <a:xfrm>
            <a:off x="6324600" y="2058988"/>
            <a:ext cx="4267200" cy="3960812"/>
          </a:xfrm>
          <a:prstGeom prst="rect">
            <a:avLst/>
          </a:prstGeom>
          <a:noFill/>
          <a:ln w="9525">
            <a:noFill/>
          </a:ln>
        </p:spPr>
      </p:pic>
      <p:pic>
        <p:nvPicPr>
          <p:cNvPr id="19473" name="Picture 5"/>
          <p:cNvPicPr>
            <a:picLocks noChangeAspect="1"/>
          </p:cNvPicPr>
          <p:nvPr/>
        </p:nvPicPr>
        <p:blipFill>
          <a:blip r:embed="rId2"/>
          <a:stretch>
            <a:fillRect/>
          </a:stretch>
        </p:blipFill>
        <p:spPr>
          <a:xfrm>
            <a:off x="3352800" y="3962400"/>
            <a:ext cx="1450975" cy="2057400"/>
          </a:xfrm>
          <a:prstGeom prst="rect">
            <a:avLst/>
          </a:prstGeom>
          <a:noFill/>
          <a:ln w="9525">
            <a:noFill/>
          </a:ln>
        </p:spPr>
      </p:pic>
      <p:sp>
        <p:nvSpPr>
          <p:cNvPr id="18" name="TextBox 17"/>
          <p:cNvSpPr txBox="1"/>
          <p:nvPr/>
        </p:nvSpPr>
        <p:spPr>
          <a:xfrm>
            <a:off x="8534400" y="3095625"/>
            <a:ext cx="2057400" cy="1322070"/>
          </a:xfrm>
          <a:prstGeom prst="rect">
            <a:avLst/>
          </a:prstGeom>
          <a:solidFill>
            <a:schemeClr val="bg1"/>
          </a:solidFill>
          <a:ln w="9525">
            <a:noFill/>
          </a:ln>
        </p:spPr>
        <p:txBody>
          <a:bodyPr>
            <a:spAutoFit/>
          </a:bodyPr>
          <a:p>
            <a:r>
              <a:rPr lang="zh-CN" altLang="en-US" sz="2000" b="1" dirty="0">
                <a:latin typeface="Arial" panose="020B0604020202020204" pitchFamily="34" charset="0"/>
              </a:rPr>
              <a:t>科学发展观、习近平新时代中国特色社会主义思想</a:t>
            </a:r>
            <a:endParaRPr lang="zh-CN" altLang="en-US" sz="2000" b="1" dirty="0">
              <a:latin typeface="Arial" panose="020B0604020202020204" pitchFamily="34" charset="0"/>
            </a:endParaRPr>
          </a:p>
        </p:txBody>
      </p:sp>
      <p:sp>
        <p:nvSpPr>
          <p:cNvPr id="19" name="TextBox 18"/>
          <p:cNvSpPr txBox="1"/>
          <p:nvPr/>
        </p:nvSpPr>
        <p:spPr>
          <a:xfrm>
            <a:off x="8534400" y="4724400"/>
            <a:ext cx="2057400" cy="706755"/>
          </a:xfrm>
          <a:prstGeom prst="rect">
            <a:avLst/>
          </a:prstGeom>
          <a:solidFill>
            <a:schemeClr val="bg1"/>
          </a:solidFill>
          <a:ln w="9525">
            <a:noFill/>
          </a:ln>
        </p:spPr>
        <p:txBody>
          <a:bodyPr>
            <a:spAutoFit/>
          </a:bodyPr>
          <a:p>
            <a:r>
              <a:rPr lang="zh-CN" altLang="en-US" sz="2000" b="1" dirty="0">
                <a:latin typeface="Arial" panose="020B0604020202020204" pitchFamily="34" charset="0"/>
              </a:rPr>
              <a:t>社会文明、生态文明</a:t>
            </a:r>
            <a:endParaRPr lang="zh-CN" altLang="en-US" sz="2000" b="1"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linds(horizontal)">
                                      <p:cBhvr>
                                        <p:cTn id="7" dur="500"/>
                                        <p:tgtEl>
                                          <p:spTgt spid="1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blinds(horizontal)">
                                      <p:cBhvr>
                                        <p:cTn id="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p:bldP spid="19"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Text Box 2"/>
          <p:cNvSpPr txBox="1"/>
          <p:nvPr/>
        </p:nvSpPr>
        <p:spPr>
          <a:xfrm>
            <a:off x="437096" y="1165015"/>
            <a:ext cx="11754904" cy="181864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2</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2017</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年</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10</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月</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24</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日，中共产党第十九次全国代表大会通过了关于</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中国共产党章程（修正案）</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的决议，习近平新时代中国特色社会主义思想写入党章。</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a:p>
            <a:pPr marL="0" lvl="0" indent="0" eaLnBrk="1" hangingPunct="1">
              <a:spcBef>
                <a:spcPct val="0"/>
              </a:spcBef>
              <a:buSzTx/>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 </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p:txBody>
      </p:sp>
      <p:pic>
        <p:nvPicPr>
          <p:cNvPr id="5" name="图片 4"/>
          <p:cNvPicPr>
            <a:picLocks noChangeAspect="1"/>
          </p:cNvPicPr>
          <p:nvPr/>
        </p:nvPicPr>
        <p:blipFill>
          <a:blip r:embed="rId1"/>
          <a:stretch>
            <a:fillRect/>
          </a:stretch>
        </p:blipFill>
        <p:spPr>
          <a:xfrm>
            <a:off x="2741396" y="2798819"/>
            <a:ext cx="6325158" cy="3324897"/>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Text Box 2"/>
          <p:cNvSpPr txBox="1"/>
          <p:nvPr/>
        </p:nvSpPr>
        <p:spPr>
          <a:xfrm>
            <a:off x="401025" y="933735"/>
            <a:ext cx="10952855" cy="138620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3</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2018</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年</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3</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月</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11</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日，第十三届全国人民代表大会第一次会议通过</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中华人民共和国宪法修正案</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习近平新时代中国特色社会主义思想写入</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中华人民共和国宪法</a:t>
            </a:r>
            <a:r>
              <a:rPr lang="en-US" altLang="zh-CN" sz="2805" b="1" dirty="0">
                <a:solidFill>
                  <a:srgbClr val="0000FF"/>
                </a:solidFill>
                <a:latin typeface="黑体" panose="02010609060101010101" pitchFamily="49" charset="-122"/>
                <a:ea typeface="黑体" panose="02010609060101010101" pitchFamily="49" charset="-122"/>
                <a:sym typeface="Helvetica" pitchFamily="34" charset="0"/>
              </a:rPr>
              <a:t>》</a:t>
            </a:r>
            <a:r>
              <a:rPr lang="zh-CN" altLang="en-US" sz="2805" b="1" dirty="0">
                <a:solidFill>
                  <a:srgbClr val="0000FF"/>
                </a:solidFill>
                <a:latin typeface="黑体" panose="02010609060101010101" pitchFamily="49" charset="-122"/>
                <a:ea typeface="黑体" panose="02010609060101010101" pitchFamily="49" charset="-122"/>
                <a:sym typeface="Helvetica" pitchFamily="34" charset="0"/>
              </a:rPr>
              <a:t>。</a:t>
            </a:r>
            <a:endParaRPr lang="zh-CN" altLang="en-US" sz="2805" b="1" dirty="0">
              <a:solidFill>
                <a:srgbClr val="0000FF"/>
              </a:solidFill>
              <a:latin typeface="黑体" panose="02010609060101010101" pitchFamily="49" charset="-122"/>
              <a:ea typeface="黑体" panose="02010609060101010101" pitchFamily="49" charset="-122"/>
              <a:sym typeface="Helvetica" pitchFamily="34" charset="0"/>
            </a:endParaRPr>
          </a:p>
        </p:txBody>
      </p:sp>
      <p:pic>
        <p:nvPicPr>
          <p:cNvPr id="33795" name="图片 5"/>
          <p:cNvPicPr>
            <a:picLocks noChangeAspect="1"/>
          </p:cNvPicPr>
          <p:nvPr/>
        </p:nvPicPr>
        <p:blipFill>
          <a:blip r:embed="rId1"/>
          <a:stretch>
            <a:fillRect/>
          </a:stretch>
        </p:blipFill>
        <p:spPr>
          <a:xfrm>
            <a:off x="7952596" y="2397794"/>
            <a:ext cx="3696217" cy="2495265"/>
          </a:xfrm>
          <a:prstGeom prst="rect">
            <a:avLst/>
          </a:prstGeom>
          <a:noFill/>
          <a:ln w="9525">
            <a:noFill/>
          </a:ln>
        </p:spPr>
      </p:pic>
      <p:sp>
        <p:nvSpPr>
          <p:cNvPr id="7" name="Text Box 2"/>
          <p:cNvSpPr txBox="1"/>
          <p:nvPr/>
        </p:nvSpPr>
        <p:spPr>
          <a:xfrm>
            <a:off x="233401" y="2397794"/>
            <a:ext cx="7356364" cy="268287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latin typeface="楷体" panose="02010609060101010101" pitchFamily="49" charset="-122"/>
                <a:ea typeface="楷体" panose="02010609060101010101" pitchFamily="49" charset="-122"/>
                <a:sym typeface="Helvetica" pitchFamily="34" charset="0"/>
              </a:rPr>
              <a:t>第三十二条　宪法序言第七自然段中“在马克思列宁主义、毛泽东思想、邓小平理论和‘三个代表’重要思想指引下”修改为“在马克思列宁主义、毛泽东思想、邓小平理论和‘三个代表’重要思想、科学发展观、习近平新时代中国特色社会主义思想指引下”；</a:t>
            </a:r>
            <a:endParaRPr lang="zh-CN" altLang="en-US" sz="2805" b="1" dirty="0">
              <a:latin typeface="楷体" panose="02010609060101010101" pitchFamily="49" charset="-122"/>
              <a:ea typeface="楷体" panose="02010609060101010101" pitchFamily="49" charset="-122"/>
              <a:sym typeface="Helvetica" pitchFamily="34" charset="0"/>
            </a:endParaRPr>
          </a:p>
        </p:txBody>
      </p:sp>
      <p:sp>
        <p:nvSpPr>
          <p:cNvPr id="8" name="Text Box 2"/>
          <p:cNvSpPr txBox="1"/>
          <p:nvPr/>
        </p:nvSpPr>
        <p:spPr>
          <a:xfrm>
            <a:off x="233401" y="5018247"/>
            <a:ext cx="11778245" cy="181864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805" b="1" dirty="0">
                <a:latin typeface="黑体" panose="02010609060101010101" pitchFamily="49" charset="-122"/>
                <a:ea typeface="黑体" panose="02010609060101010101" pitchFamily="49" charset="-122"/>
                <a:sym typeface="Helvetica" pitchFamily="34" charset="0"/>
              </a:rPr>
              <a:t>意义：这次宪法修正案把党的十九大确定的重大理论观点和重大方针政策，特别是习近平新时代中国特色社会主义思想载入国家根本大法，体现党和国家事业发展的新成就、新经验、新要求，在总体保持宪法的连续性、稳定性、权威性的基础上推动宪法与时俱进、完善发展。</a:t>
            </a:r>
            <a:endParaRPr lang="zh-CN" altLang="en-US" sz="2805" b="1" dirty="0">
              <a:latin typeface="黑体" panose="02010609060101010101" pitchFamily="49" charset="-122"/>
              <a:ea typeface="黑体" panose="02010609060101010101" pitchFamily="49" charset="-122"/>
              <a:sym typeface="Helvetica"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charRg st="0" end="116"/>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charRg st="0" end="12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Text Box 2"/>
          <p:cNvSpPr txBox="1"/>
          <p:nvPr/>
        </p:nvSpPr>
        <p:spPr>
          <a:xfrm>
            <a:off x="912384" y="721553"/>
            <a:ext cx="9817680" cy="64516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610" b="1" dirty="0">
                <a:solidFill>
                  <a:srgbClr val="0000FF"/>
                </a:solidFill>
                <a:latin typeface="黑体" panose="02010609060101010101" pitchFamily="49" charset="-122"/>
                <a:ea typeface="黑体" panose="02010609060101010101" pitchFamily="49" charset="-122"/>
                <a:sym typeface="Helvetica" pitchFamily="34" charset="0"/>
              </a:rPr>
              <a:t>2</a:t>
            </a:r>
            <a:r>
              <a:rPr lang="zh-CN" altLang="en-US" sz="3610" b="1" dirty="0">
                <a:solidFill>
                  <a:srgbClr val="0000FF"/>
                </a:solidFill>
                <a:latin typeface="黑体" panose="02010609060101010101" pitchFamily="49" charset="-122"/>
                <a:ea typeface="黑体" panose="02010609060101010101" pitchFamily="49" charset="-122"/>
                <a:sym typeface="Helvetica" pitchFamily="34" charset="0"/>
              </a:rPr>
              <a:t>、习近平新时代中国特色社会主义思想内容：</a:t>
            </a:r>
            <a:r>
              <a:rPr lang="en-US" altLang="zh-CN" sz="3610" b="1" dirty="0">
                <a:solidFill>
                  <a:srgbClr val="0000FF"/>
                </a:solidFill>
                <a:latin typeface="黑体" panose="02010609060101010101" pitchFamily="49" charset="-122"/>
                <a:ea typeface="黑体" panose="02010609060101010101" pitchFamily="49" charset="-122"/>
                <a:sym typeface="Helvetica" pitchFamily="34" charset="0"/>
              </a:rPr>
              <a:t> </a:t>
            </a:r>
            <a:endParaRPr lang="zh-CN" altLang="en-US" sz="3610" b="1" dirty="0">
              <a:solidFill>
                <a:srgbClr val="0000FF"/>
              </a:solidFill>
              <a:latin typeface="黑体" panose="02010609060101010101" pitchFamily="49" charset="-122"/>
              <a:ea typeface="黑体" panose="02010609060101010101" pitchFamily="49" charset="-122"/>
              <a:sym typeface="Helvetica" pitchFamily="34" charset="0"/>
            </a:endParaRPr>
          </a:p>
        </p:txBody>
      </p:sp>
      <p:sp>
        <p:nvSpPr>
          <p:cNvPr id="3" name="文本框 2"/>
          <p:cNvSpPr txBox="1"/>
          <p:nvPr/>
        </p:nvSpPr>
        <p:spPr>
          <a:xfrm>
            <a:off x="0" y="1462070"/>
            <a:ext cx="12300214" cy="384111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1</a:t>
            </a:r>
            <a:r>
              <a:rPr lang="zh-CN" altLang="en-US" sz="2140" dirty="0">
                <a:solidFill>
                  <a:srgbClr val="000000"/>
                </a:solidFill>
                <a:latin typeface="Helvetica" pitchFamily="34" charset="0"/>
                <a:ea typeface="宋体" panose="02010600030101010101" pitchFamily="2" charset="-122"/>
                <a:sym typeface="Helvetica" pitchFamily="34" charset="0"/>
              </a:rPr>
              <a:t>）明确坚持和发展中国特色社会主义，总任务是实现社会主义现代化和中华民族伟大复兴，在全面建成小康社会的基础上，分两步走在本世纪中叶建成富强民主文明和谐美丽的社会主义现代化强国；</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2</a:t>
            </a:r>
            <a:r>
              <a:rPr lang="zh-CN" altLang="en-US" sz="2140" dirty="0">
                <a:solidFill>
                  <a:srgbClr val="000000"/>
                </a:solidFill>
                <a:latin typeface="Helvetica" pitchFamily="34" charset="0"/>
                <a:ea typeface="宋体" panose="02010600030101010101" pitchFamily="2" charset="-122"/>
                <a:sym typeface="Helvetica" pitchFamily="34" charset="0"/>
              </a:rPr>
              <a:t>）明确新时代我国社会主要矛盾是人民日益增长的美好生活需要和不平衡不充分的发展之间的矛盾，必须坚持以人民为中心的发展思想，不断促进人的全面发展、全体人民共同富裕；</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3</a:t>
            </a:r>
            <a:r>
              <a:rPr lang="zh-CN" altLang="en-US" sz="2140" dirty="0">
                <a:solidFill>
                  <a:srgbClr val="000000"/>
                </a:solidFill>
                <a:latin typeface="Helvetica" pitchFamily="34" charset="0"/>
                <a:ea typeface="宋体" panose="02010600030101010101" pitchFamily="2" charset="-122"/>
                <a:sym typeface="Helvetica" pitchFamily="34" charset="0"/>
              </a:rPr>
              <a:t>）明确中国特色社会主义事业总体布局是“五位一体”、战略布局是“四个全面”，强调坚定道路自信、理论自信、制度自信、文化自信；</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4</a:t>
            </a:r>
            <a:r>
              <a:rPr lang="zh-CN" altLang="en-US" sz="2140" dirty="0">
                <a:solidFill>
                  <a:srgbClr val="000000"/>
                </a:solidFill>
                <a:latin typeface="Helvetica" pitchFamily="34" charset="0"/>
                <a:ea typeface="宋体" panose="02010600030101010101" pitchFamily="2" charset="-122"/>
                <a:sym typeface="Helvetica" pitchFamily="34" charset="0"/>
              </a:rPr>
              <a:t>）明确全面深化改革总目标是完善和发展中国特色社会主义制度、推进国家治理体系和治理能力现代化；</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5</a:t>
            </a:r>
            <a:r>
              <a:rPr lang="zh-CN" altLang="en-US" sz="2140" dirty="0">
                <a:solidFill>
                  <a:srgbClr val="000000"/>
                </a:solidFill>
                <a:latin typeface="Helvetica" pitchFamily="34" charset="0"/>
                <a:ea typeface="宋体" panose="02010600030101010101" pitchFamily="2" charset="-122"/>
                <a:sym typeface="Helvetica" pitchFamily="34" charset="0"/>
              </a:rPr>
              <a:t>）明确全面推进依法治国总目标是建设中国特色社会主义法治体系、建设社会主义法治国家；</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6</a:t>
            </a:r>
            <a:r>
              <a:rPr lang="zh-CN" altLang="en-US" sz="2140" dirty="0">
                <a:solidFill>
                  <a:srgbClr val="000000"/>
                </a:solidFill>
                <a:latin typeface="Helvetica" pitchFamily="34" charset="0"/>
                <a:ea typeface="宋体" panose="02010600030101010101" pitchFamily="2" charset="-122"/>
                <a:sym typeface="Helvetica" pitchFamily="34" charset="0"/>
              </a:rPr>
              <a:t>）明确党在新时代的强军目标是建设一支听党指挥、能打胜仗、作风优良的人民军队，把人民军队建设成为世界一流军队；</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7</a:t>
            </a:r>
            <a:r>
              <a:rPr lang="zh-CN" altLang="en-US" sz="2140" dirty="0">
                <a:solidFill>
                  <a:srgbClr val="000000"/>
                </a:solidFill>
                <a:latin typeface="Helvetica" pitchFamily="34" charset="0"/>
                <a:ea typeface="宋体" panose="02010600030101010101" pitchFamily="2" charset="-122"/>
                <a:sym typeface="Helvetica" pitchFamily="34" charset="0"/>
              </a:rPr>
              <a:t>）明确中国特色大国外交要推动构建新型国际关系，推动构建人类命运共同体；</a:t>
            </a:r>
            <a:endParaRPr lang="zh-CN" altLang="en-US" sz="2140" dirty="0">
              <a:solidFill>
                <a:srgbClr val="000000"/>
              </a:solidFill>
              <a:latin typeface="Helvetica" pitchFamily="34" charset="0"/>
              <a:ea typeface="宋体" panose="02010600030101010101" pitchFamily="2" charset="-122"/>
              <a:sym typeface="Helvetica" pitchFamily="34" charset="0"/>
            </a:endParaRPr>
          </a:p>
          <a:p>
            <a:pPr marL="0" lvl="0" indent="0" eaLnBrk="1" hangingPunct="1">
              <a:lnSpc>
                <a:spcPts val="1950"/>
              </a:lnSpc>
              <a:spcBef>
                <a:spcPct val="0"/>
              </a:spcBef>
              <a:buSzTx/>
              <a:buNone/>
            </a:pPr>
            <a:r>
              <a:rPr lang="en-US" altLang="zh-CN" sz="2140" dirty="0">
                <a:solidFill>
                  <a:srgbClr val="000000"/>
                </a:solidFill>
                <a:latin typeface="Helvetica" pitchFamily="34" charset="0"/>
                <a:ea typeface="宋体" panose="02010600030101010101" pitchFamily="2" charset="-122"/>
                <a:sym typeface="Helvetica" pitchFamily="34" charset="0"/>
              </a:rPr>
              <a:t>8</a:t>
            </a:r>
            <a:r>
              <a:rPr lang="zh-CN" altLang="en-US" sz="2140" dirty="0">
                <a:solidFill>
                  <a:srgbClr val="000000"/>
                </a:solidFill>
                <a:latin typeface="Helvetica" pitchFamily="34" charset="0"/>
                <a:ea typeface="宋体" panose="02010600030101010101" pitchFamily="2" charset="-122"/>
                <a:sym typeface="Helvetica" pitchFamily="34" charset="0"/>
              </a:rPr>
              <a:t>）明确中国特色社会主义最本质的特征是中国共产党领导，中国特色社会主义制度的最大优势是中国共产党领导，党是最高政治领导力量，提出新时代党的建设总要求，突出政治建设在党的建设中的重要地位。</a:t>
            </a:r>
            <a:endParaRPr lang="zh-CN" altLang="en-US" sz="2140" dirty="0">
              <a:solidFill>
                <a:srgbClr val="000000"/>
              </a:solidFill>
              <a:latin typeface="Helvetica" pitchFamily="34" charset="0"/>
              <a:ea typeface="宋体" panose="02010600030101010101" pitchFamily="2" charset="-122"/>
              <a:sym typeface="Helvetica"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Text Box 2"/>
          <p:cNvSpPr txBox="1"/>
          <p:nvPr/>
        </p:nvSpPr>
        <p:spPr>
          <a:xfrm>
            <a:off x="1003623" y="1527846"/>
            <a:ext cx="11754904" cy="64516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en-US" altLang="zh-CN" sz="3610" b="1" dirty="0">
                <a:solidFill>
                  <a:srgbClr val="0000FF"/>
                </a:solidFill>
                <a:latin typeface="黑体" panose="02010609060101010101" pitchFamily="49" charset="-122"/>
                <a:ea typeface="黑体" panose="02010609060101010101" pitchFamily="49" charset="-122"/>
                <a:sym typeface="Helvetica" pitchFamily="34" charset="0"/>
              </a:rPr>
              <a:t>3</a:t>
            </a:r>
            <a:r>
              <a:rPr lang="zh-CN" altLang="en-US" sz="3610" b="1" dirty="0">
                <a:solidFill>
                  <a:srgbClr val="0000FF"/>
                </a:solidFill>
                <a:latin typeface="黑体" panose="02010609060101010101" pitchFamily="49" charset="-122"/>
                <a:ea typeface="黑体" panose="02010609060101010101" pitchFamily="49" charset="-122"/>
                <a:sym typeface="Helvetica" pitchFamily="34" charset="0"/>
              </a:rPr>
              <a:t>、习近平新时代中国特色社会主义思想意义</a:t>
            </a:r>
            <a:r>
              <a:rPr lang="en-US" altLang="zh-CN" sz="3610" b="1" dirty="0">
                <a:solidFill>
                  <a:srgbClr val="0000FF"/>
                </a:solidFill>
                <a:latin typeface="黑体" panose="02010609060101010101" pitchFamily="49" charset="-122"/>
                <a:ea typeface="黑体" panose="02010609060101010101" pitchFamily="49" charset="-122"/>
                <a:sym typeface="Helvetica" pitchFamily="34" charset="0"/>
              </a:rPr>
              <a:t> </a:t>
            </a:r>
            <a:endParaRPr lang="zh-CN" altLang="en-US" sz="3610" b="1" dirty="0">
              <a:solidFill>
                <a:srgbClr val="0000FF"/>
              </a:solidFill>
              <a:latin typeface="黑体" panose="02010609060101010101" pitchFamily="49" charset="-122"/>
              <a:ea typeface="黑体" panose="02010609060101010101" pitchFamily="49" charset="-122"/>
              <a:sym typeface="Helvetica" pitchFamily="34" charset="0"/>
            </a:endParaRPr>
          </a:p>
        </p:txBody>
      </p:sp>
      <p:sp>
        <p:nvSpPr>
          <p:cNvPr id="3" name="文本框 2"/>
          <p:cNvSpPr txBox="1"/>
          <p:nvPr/>
        </p:nvSpPr>
        <p:spPr>
          <a:xfrm>
            <a:off x="337371" y="2783966"/>
            <a:ext cx="10759768" cy="354584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dirty="0">
                <a:solidFill>
                  <a:srgbClr val="000000"/>
                </a:solidFill>
                <a:latin typeface="Helvetica" pitchFamily="34" charset="0"/>
                <a:ea typeface="宋体" panose="02010600030101010101" pitchFamily="2" charset="-122"/>
                <a:sym typeface="Helvetica" pitchFamily="34" charset="0"/>
              </a:rPr>
              <a:t>    习近平新时代中国特色社会主义思想，是对马克思列宁主义、毛泽东思想、邓小平理论、“三个代表”重要思想、科学发展观的继承和发展，是马克思主义中国化最新成果，是党和人民实践经验和集体智慧的结晶，是中国特色社会主义理论体系的重要组成部分，是全党全国人民为实现中华民族伟大复兴而奋斗的行动指南，必须长期坚持并不断发展。</a:t>
            </a:r>
            <a:endParaRPr lang="zh-CN" altLang="en-US" sz="3210" dirty="0">
              <a:solidFill>
                <a:srgbClr val="000000"/>
              </a:solidFill>
              <a:latin typeface="Helvetica" pitchFamily="34" charset="0"/>
              <a:ea typeface="宋体" panose="02010600030101010101" pitchFamily="2" charset="-122"/>
              <a:sym typeface="Helvetica"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Text Box 2"/>
          <p:cNvSpPr txBox="1"/>
          <p:nvPr/>
        </p:nvSpPr>
        <p:spPr>
          <a:xfrm>
            <a:off x="331005" y="44692"/>
            <a:ext cx="11860995" cy="270573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endParaRPr lang="en-US" altLang="zh-CN" sz="3610" b="1" dirty="0">
              <a:solidFill>
                <a:srgbClr val="FFFFFF"/>
              </a:solidFill>
              <a:latin typeface="Times New Roman" panose="02020603050405020304" pitchFamily="18" charset="0"/>
              <a:ea typeface="黑体" panose="02010609060101010101" pitchFamily="49" charset="-122"/>
              <a:sym typeface="Helvetica" pitchFamily="34" charset="0"/>
            </a:endParaRPr>
          </a:p>
          <a:p>
            <a:pPr marL="0" lvl="0" indent="0" eaLnBrk="1" hangingPunct="1">
              <a:spcBef>
                <a:spcPct val="50000"/>
              </a:spcBef>
              <a:buSzTx/>
              <a:buNone/>
            </a:pPr>
            <a:r>
              <a:rPr lang="en-US" altLang="zh-CN" sz="2675" b="1" dirty="0">
                <a:solidFill>
                  <a:srgbClr val="000000"/>
                </a:solidFill>
                <a:latin typeface="Times New Roman" panose="02020603050405020304" pitchFamily="18" charset="0"/>
                <a:ea typeface="黑体" panose="02010609060101010101" pitchFamily="49" charset="-122"/>
                <a:sym typeface="Helvetica" pitchFamily="34" charset="0"/>
              </a:rPr>
              <a:t>1.</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确立</a:t>
            </a:r>
            <a:r>
              <a:rPr lang="zh-CN" altLang="en-US" sz="2675" b="1" dirty="0">
                <a:solidFill>
                  <a:srgbClr val="990000"/>
                </a:solidFill>
                <a:latin typeface="Times New Roman" panose="02020603050405020304" pitchFamily="18" charset="0"/>
                <a:ea typeface="黑体" panose="02010609060101010101" pitchFamily="49" charset="-122"/>
                <a:sym typeface="Helvetica" pitchFamily="34" charset="0"/>
              </a:rPr>
              <a:t>毛泽东</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领导地位是在</a:t>
            </a:r>
            <a:r>
              <a:rPr lang="en-US" altLang="zh-CN" sz="2675" b="1" dirty="0">
                <a:solidFill>
                  <a:srgbClr val="000000"/>
                </a:solidFill>
                <a:latin typeface="Times New Roman" panose="02020603050405020304" pitchFamily="18" charset="0"/>
                <a:ea typeface="黑体" panose="02010609060101010101" pitchFamily="49" charset="-122"/>
                <a:sym typeface="Helvetica" pitchFamily="34" charset="0"/>
              </a:rPr>
              <a:t>__________</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确立</a:t>
            </a:r>
            <a:r>
              <a:rPr lang="zh-CN" altLang="en-US" sz="2675" b="1" dirty="0">
                <a:solidFill>
                  <a:srgbClr val="990000"/>
                </a:solidFill>
                <a:latin typeface="Times New Roman" panose="02020603050405020304" pitchFamily="18" charset="0"/>
                <a:ea typeface="黑体" panose="02010609060101010101" pitchFamily="49" charset="-122"/>
                <a:sym typeface="Helvetica" pitchFamily="34" charset="0"/>
              </a:rPr>
              <a:t>毛泽东思想</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为党的指导思想是在</a:t>
            </a:r>
            <a:r>
              <a:rPr lang="en-US" altLang="zh-CN" sz="2675" b="1" dirty="0">
                <a:solidFill>
                  <a:srgbClr val="000000"/>
                </a:solidFill>
                <a:latin typeface="Times New Roman" panose="02020603050405020304" pitchFamily="18" charset="0"/>
                <a:ea typeface="黑体" panose="02010609060101010101" pitchFamily="49" charset="-122"/>
                <a:sym typeface="Helvetica" pitchFamily="34" charset="0"/>
              </a:rPr>
              <a:t>____________</a:t>
            </a:r>
            <a:endParaRPr lang="en-US" altLang="zh-CN" sz="2675" b="1" dirty="0">
              <a:solidFill>
                <a:srgbClr val="000000"/>
              </a:solidFill>
              <a:latin typeface="Times New Roman" panose="02020603050405020304" pitchFamily="18" charset="0"/>
              <a:ea typeface="黑体" panose="02010609060101010101" pitchFamily="49" charset="-122"/>
              <a:sym typeface="Helvetica" pitchFamily="34" charset="0"/>
            </a:endParaRPr>
          </a:p>
          <a:p>
            <a:pPr marL="0" lvl="0" indent="0" eaLnBrk="1" hangingPunct="1">
              <a:spcBef>
                <a:spcPct val="50000"/>
              </a:spcBef>
              <a:buSzTx/>
              <a:buNone/>
            </a:pPr>
            <a:r>
              <a:rPr lang="en-US" altLang="zh-CN" sz="2675" b="1" dirty="0">
                <a:solidFill>
                  <a:srgbClr val="000000"/>
                </a:solidFill>
                <a:latin typeface="Times New Roman" panose="02020603050405020304" pitchFamily="18" charset="0"/>
                <a:ea typeface="黑体" panose="02010609060101010101" pitchFamily="49" charset="-122"/>
                <a:sym typeface="Helvetica" pitchFamily="34" charset="0"/>
              </a:rPr>
              <a:t>2.</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形成以</a:t>
            </a:r>
            <a:r>
              <a:rPr lang="zh-CN" altLang="en-US" sz="2675" b="1" dirty="0">
                <a:solidFill>
                  <a:srgbClr val="990000"/>
                </a:solidFill>
                <a:latin typeface="Times New Roman" panose="02020603050405020304" pitchFamily="18" charset="0"/>
                <a:ea typeface="黑体" panose="02010609060101010101" pitchFamily="49" charset="-122"/>
                <a:sym typeface="Helvetica" pitchFamily="34" charset="0"/>
              </a:rPr>
              <a:t>邓小平</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为核心的第二代领导集体是在</a:t>
            </a:r>
            <a:r>
              <a:rPr lang="zh-CN" altLang="en-US" sz="2675" b="1" u="sng" dirty="0">
                <a:solidFill>
                  <a:srgbClr val="000000"/>
                </a:solidFill>
                <a:latin typeface="Times New Roman" panose="02020603050405020304" pitchFamily="18" charset="0"/>
                <a:ea typeface="黑体" panose="02010609060101010101" pitchFamily="49" charset="-122"/>
                <a:sym typeface="Helvetica" pitchFamily="34" charset="0"/>
              </a:rPr>
              <a:t>                                    </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，确立</a:t>
            </a:r>
            <a:r>
              <a:rPr lang="zh-CN" altLang="en-US" sz="2675" b="1" dirty="0">
                <a:solidFill>
                  <a:srgbClr val="990000"/>
                </a:solidFill>
                <a:latin typeface="Times New Roman" panose="02020603050405020304" pitchFamily="18" charset="0"/>
                <a:ea typeface="黑体" panose="02010609060101010101" pitchFamily="49" charset="-122"/>
                <a:sym typeface="Helvetica" pitchFamily="34" charset="0"/>
              </a:rPr>
              <a:t>邓小平理论</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为党的指导思想是在</a:t>
            </a:r>
            <a:r>
              <a:rPr lang="zh-CN" altLang="en-US" sz="2675" b="1" u="sng" dirty="0">
                <a:solidFill>
                  <a:srgbClr val="000000"/>
                </a:solidFill>
                <a:latin typeface="Times New Roman" panose="02020603050405020304" pitchFamily="18" charset="0"/>
                <a:ea typeface="黑体" panose="02010609060101010101" pitchFamily="49" charset="-122"/>
                <a:sym typeface="Helvetica" pitchFamily="34" charset="0"/>
              </a:rPr>
              <a:t>                            </a:t>
            </a:r>
            <a:r>
              <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rPr>
              <a:t>；</a:t>
            </a:r>
            <a:endParaRPr lang="zh-CN" altLang="en-US" sz="2675" b="1" dirty="0">
              <a:solidFill>
                <a:srgbClr val="000000"/>
              </a:solidFill>
              <a:latin typeface="Times New Roman" panose="02020603050405020304" pitchFamily="18" charset="0"/>
              <a:ea typeface="黑体" panose="02010609060101010101" pitchFamily="49" charset="-122"/>
              <a:sym typeface="Helvetica" pitchFamily="34" charset="0"/>
            </a:endParaRPr>
          </a:p>
        </p:txBody>
      </p:sp>
      <p:sp>
        <p:nvSpPr>
          <p:cNvPr id="40963" name="Text Box 3"/>
          <p:cNvSpPr txBox="1"/>
          <p:nvPr/>
        </p:nvSpPr>
        <p:spPr>
          <a:xfrm>
            <a:off x="4407029" y="643046"/>
            <a:ext cx="3072401"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C00000"/>
                </a:solidFill>
                <a:latin typeface="Times New Roman" panose="02020603050405020304" pitchFamily="18" charset="0"/>
                <a:ea typeface="黑体" panose="02010609060101010101" pitchFamily="49" charset="-122"/>
                <a:sym typeface="Helvetica" pitchFamily="34" charset="0"/>
              </a:rPr>
              <a:t>遵义会议</a:t>
            </a:r>
            <a:endParaRPr lang="zh-CN" altLang="en-US" sz="3210" b="1" dirty="0">
              <a:solidFill>
                <a:srgbClr val="C00000"/>
              </a:solidFill>
              <a:latin typeface="Times New Roman" panose="02020603050405020304" pitchFamily="18" charset="0"/>
              <a:ea typeface="黑体" panose="02010609060101010101" pitchFamily="49" charset="-122"/>
              <a:sym typeface="Helvetica" pitchFamily="34" charset="0"/>
            </a:endParaRPr>
          </a:p>
        </p:txBody>
      </p:sp>
      <p:sp>
        <p:nvSpPr>
          <p:cNvPr id="40964" name="Text Box 4"/>
          <p:cNvSpPr txBox="1"/>
          <p:nvPr/>
        </p:nvSpPr>
        <p:spPr>
          <a:xfrm>
            <a:off x="449827" y="1103481"/>
            <a:ext cx="3276096"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C00000"/>
                </a:solidFill>
                <a:latin typeface="Times New Roman" panose="02020603050405020304" pitchFamily="18" charset="0"/>
                <a:ea typeface="黑体" panose="02010609060101010101" pitchFamily="49" charset="-122"/>
                <a:sym typeface="Helvetica" pitchFamily="34" charset="0"/>
              </a:rPr>
              <a:t>中共七大</a:t>
            </a:r>
            <a:endParaRPr lang="zh-CN" altLang="en-US" sz="3210" b="1" dirty="0">
              <a:solidFill>
                <a:srgbClr val="C00000"/>
              </a:solidFill>
              <a:latin typeface="Times New Roman" panose="02020603050405020304" pitchFamily="18" charset="0"/>
              <a:ea typeface="黑体" panose="02010609060101010101" pitchFamily="49" charset="-122"/>
              <a:sym typeface="Helvetica" pitchFamily="34" charset="0"/>
            </a:endParaRPr>
          </a:p>
        </p:txBody>
      </p:sp>
      <p:sp>
        <p:nvSpPr>
          <p:cNvPr id="40965" name="Text Box 5"/>
          <p:cNvSpPr txBox="1"/>
          <p:nvPr/>
        </p:nvSpPr>
        <p:spPr>
          <a:xfrm>
            <a:off x="7479430" y="1827024"/>
            <a:ext cx="2900533" cy="50228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675" b="1" dirty="0">
                <a:solidFill>
                  <a:srgbClr val="C00000"/>
                </a:solidFill>
                <a:latin typeface="Times New Roman" panose="02020603050405020304" pitchFamily="18" charset="0"/>
                <a:ea typeface="黑体" panose="02010609060101010101" pitchFamily="49" charset="-122"/>
                <a:sym typeface="Helvetica" pitchFamily="34" charset="0"/>
              </a:rPr>
              <a:t>十一届三中全会</a:t>
            </a:r>
            <a:endParaRPr lang="zh-CN" altLang="en-US" sz="2675" b="1" dirty="0">
              <a:solidFill>
                <a:srgbClr val="C00000"/>
              </a:solidFill>
              <a:latin typeface="Times New Roman" panose="02020603050405020304" pitchFamily="18" charset="0"/>
              <a:ea typeface="黑体" panose="02010609060101010101" pitchFamily="49" charset="-122"/>
              <a:sym typeface="Helvetica" pitchFamily="34" charset="0"/>
            </a:endParaRPr>
          </a:p>
        </p:txBody>
      </p:sp>
      <p:sp>
        <p:nvSpPr>
          <p:cNvPr id="40966" name="Text Box 6"/>
          <p:cNvSpPr txBox="1"/>
          <p:nvPr/>
        </p:nvSpPr>
        <p:spPr>
          <a:xfrm>
            <a:off x="4752885" y="2177124"/>
            <a:ext cx="1892935" cy="502285"/>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675" b="1" dirty="0">
                <a:solidFill>
                  <a:srgbClr val="C00000"/>
                </a:solidFill>
                <a:latin typeface="Times New Roman" panose="02020603050405020304" pitchFamily="18" charset="0"/>
                <a:ea typeface="黑体" panose="02010609060101010101" pitchFamily="49" charset="-122"/>
                <a:sym typeface="Helvetica" pitchFamily="34" charset="0"/>
              </a:rPr>
              <a:t>中共十五大</a:t>
            </a:r>
            <a:endParaRPr lang="zh-CN" altLang="en-US" sz="2675" b="1" dirty="0">
              <a:solidFill>
                <a:srgbClr val="C00000"/>
              </a:solidFill>
              <a:latin typeface="Times New Roman" panose="02020603050405020304" pitchFamily="18" charset="0"/>
              <a:ea typeface="黑体" panose="02010609060101010101" pitchFamily="49" charset="-122"/>
              <a:sym typeface="Helvetica" pitchFamily="34" charset="0"/>
            </a:endParaRPr>
          </a:p>
        </p:txBody>
      </p:sp>
      <p:sp>
        <p:nvSpPr>
          <p:cNvPr id="36871" name="Rectangle 2"/>
          <p:cNvSpPr/>
          <p:nvPr/>
        </p:nvSpPr>
        <p:spPr>
          <a:xfrm>
            <a:off x="286447" y="2917641"/>
            <a:ext cx="11619108" cy="2033270"/>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50000"/>
              </a:spcBef>
              <a:buSzTx/>
              <a:buNone/>
            </a:pPr>
            <a:r>
              <a:rPr lang="en-US" altLang="zh-CN" sz="3610" b="1" dirty="0">
                <a:solidFill>
                  <a:srgbClr val="000000"/>
                </a:solidFill>
                <a:latin typeface="黑体" panose="02010609060101010101" pitchFamily="49" charset="-122"/>
                <a:ea typeface="黑体" panose="02010609060101010101" pitchFamily="49" charset="-122"/>
                <a:sym typeface="Helvetica" pitchFamily="34" charset="0"/>
              </a:rPr>
              <a:t>3.</a:t>
            </a:r>
            <a:r>
              <a:rPr lang="zh-CN" altLang="en-US" sz="3610" b="1" dirty="0">
                <a:solidFill>
                  <a:srgbClr val="000000"/>
                </a:solidFill>
                <a:latin typeface="黑体" panose="02010609060101010101" pitchFamily="49" charset="-122"/>
                <a:ea typeface="黑体" panose="02010609060101010101" pitchFamily="49" charset="-122"/>
                <a:sym typeface="Helvetica" pitchFamily="34" charset="0"/>
              </a:rPr>
              <a:t>以</a:t>
            </a:r>
            <a:r>
              <a:rPr lang="zh-CN" altLang="en-US" sz="3610" b="1" dirty="0">
                <a:solidFill>
                  <a:srgbClr val="990000"/>
                </a:solidFill>
                <a:latin typeface="黑体" panose="02010609060101010101" pitchFamily="49" charset="-122"/>
                <a:ea typeface="黑体" panose="02010609060101010101" pitchFamily="49" charset="-122"/>
                <a:sym typeface="Helvetica" pitchFamily="34" charset="0"/>
              </a:rPr>
              <a:t>江泽民</a:t>
            </a:r>
            <a:r>
              <a:rPr lang="zh-CN" altLang="en-US" sz="3610" b="1" dirty="0">
                <a:solidFill>
                  <a:srgbClr val="000000"/>
                </a:solidFill>
                <a:latin typeface="黑体" panose="02010609060101010101" pitchFamily="49" charset="-122"/>
                <a:ea typeface="黑体" panose="02010609060101010101" pitchFamily="49" charset="-122"/>
                <a:sym typeface="Helvetica" pitchFamily="34" charset="0"/>
              </a:rPr>
              <a:t>为核心的领导集体开始形成于</a:t>
            </a:r>
            <a:r>
              <a:rPr lang="zh-CN" altLang="en-US" sz="3610" b="1" u="sng" dirty="0">
                <a:solidFill>
                  <a:srgbClr val="000000"/>
                </a:solidFill>
                <a:latin typeface="黑体" panose="02010609060101010101" pitchFamily="49" charset="-122"/>
                <a:ea typeface="黑体" panose="02010609060101010101" pitchFamily="49" charset="-122"/>
                <a:sym typeface="Helvetica" pitchFamily="34" charset="0"/>
              </a:rPr>
              <a:t> ＿＿＿</a:t>
            </a:r>
            <a:endParaRPr lang="en-US" altLang="zh-CN" sz="3610" b="1" u="sng" dirty="0">
              <a:solidFill>
                <a:srgbClr val="000000"/>
              </a:solidFill>
              <a:latin typeface="黑体" panose="02010609060101010101" pitchFamily="49" charset="-122"/>
              <a:ea typeface="黑体" panose="02010609060101010101" pitchFamily="49" charset="-122"/>
              <a:sym typeface="Helvetica" pitchFamily="34" charset="0"/>
            </a:endParaRPr>
          </a:p>
          <a:p>
            <a:pPr marL="0" lvl="0" indent="0" eaLnBrk="1" hangingPunct="1">
              <a:spcBef>
                <a:spcPct val="50000"/>
              </a:spcBef>
              <a:buSzTx/>
              <a:buNone/>
            </a:pPr>
            <a:r>
              <a:rPr lang="zh-CN" altLang="en-US" sz="3610" b="1" dirty="0">
                <a:solidFill>
                  <a:srgbClr val="000000"/>
                </a:solidFill>
                <a:latin typeface="黑体" panose="02010609060101010101" pitchFamily="49" charset="-122"/>
                <a:ea typeface="黑体" panose="02010609060101010101" pitchFamily="49" charset="-122"/>
                <a:sym typeface="Helvetica" pitchFamily="34" charset="0"/>
              </a:rPr>
              <a:t>确立江泽民</a:t>
            </a:r>
            <a:r>
              <a:rPr lang="zh-CN" altLang="en-US" sz="3610" b="1" dirty="0">
                <a:solidFill>
                  <a:srgbClr val="990000"/>
                </a:solidFill>
                <a:ea typeface="黑体" panose="02010609060101010101" pitchFamily="49" charset="-122"/>
                <a:sym typeface="Helvetica" pitchFamily="34" charset="0"/>
              </a:rPr>
              <a:t>“</a:t>
            </a:r>
            <a:r>
              <a:rPr lang="zh-CN" altLang="en-US" sz="3610" b="1" dirty="0">
                <a:solidFill>
                  <a:srgbClr val="990000"/>
                </a:solidFill>
                <a:latin typeface="黑体" panose="02010609060101010101" pitchFamily="49" charset="-122"/>
                <a:ea typeface="黑体" panose="02010609060101010101" pitchFamily="49" charset="-122"/>
                <a:sym typeface="Helvetica" pitchFamily="34" charset="0"/>
              </a:rPr>
              <a:t>三个代表</a:t>
            </a:r>
            <a:r>
              <a:rPr lang="zh-CN" altLang="en-US" sz="3610" b="1" dirty="0">
                <a:solidFill>
                  <a:srgbClr val="990000"/>
                </a:solidFill>
                <a:ea typeface="黑体" panose="02010609060101010101" pitchFamily="49" charset="-122"/>
                <a:sym typeface="Helvetica" pitchFamily="34" charset="0"/>
              </a:rPr>
              <a:t>”</a:t>
            </a:r>
            <a:r>
              <a:rPr lang="zh-CN" altLang="en-US" sz="3610" b="1" dirty="0">
                <a:solidFill>
                  <a:srgbClr val="990000"/>
                </a:solidFill>
                <a:latin typeface="黑体" panose="02010609060101010101" pitchFamily="49" charset="-122"/>
                <a:ea typeface="黑体" panose="02010609060101010101" pitchFamily="49" charset="-122"/>
                <a:sym typeface="Helvetica" pitchFamily="34" charset="0"/>
              </a:rPr>
              <a:t>思想</a:t>
            </a:r>
            <a:r>
              <a:rPr lang="zh-CN" altLang="en-US" sz="3610" b="1" dirty="0">
                <a:solidFill>
                  <a:srgbClr val="000000"/>
                </a:solidFill>
                <a:latin typeface="黑体" panose="02010609060101010101" pitchFamily="49" charset="-122"/>
                <a:ea typeface="黑体" panose="02010609060101010101" pitchFamily="49" charset="-122"/>
                <a:sym typeface="Helvetica" pitchFamily="34" charset="0"/>
              </a:rPr>
              <a:t>为党的指导思想是在＿＿＿＿＿＿</a:t>
            </a:r>
            <a:r>
              <a:rPr lang="zh-CN" altLang="en-US" sz="3610" b="1" u="sng" dirty="0">
                <a:solidFill>
                  <a:srgbClr val="FFFFFF"/>
                </a:solidFill>
                <a:latin typeface="黑体" panose="02010609060101010101" pitchFamily="49" charset="-122"/>
                <a:ea typeface="黑体" panose="02010609060101010101" pitchFamily="49" charset="-122"/>
                <a:sym typeface="Helvetica" pitchFamily="34" charset="0"/>
              </a:rPr>
              <a:t>             </a:t>
            </a:r>
            <a:endParaRPr lang="zh-CN" altLang="en-US" sz="3610" b="1" dirty="0">
              <a:solidFill>
                <a:srgbClr val="FFFFFF"/>
              </a:solidFill>
              <a:latin typeface="黑体" panose="02010609060101010101" pitchFamily="49" charset="-122"/>
              <a:ea typeface="黑体" panose="02010609060101010101" pitchFamily="49" charset="-122"/>
              <a:sym typeface="Helvetica" pitchFamily="34" charset="0"/>
            </a:endParaRPr>
          </a:p>
        </p:txBody>
      </p:sp>
      <p:sp>
        <p:nvSpPr>
          <p:cNvPr id="8" name="Text Box 3"/>
          <p:cNvSpPr txBox="1"/>
          <p:nvPr/>
        </p:nvSpPr>
        <p:spPr>
          <a:xfrm>
            <a:off x="8597630" y="2928250"/>
            <a:ext cx="2577465" cy="502285"/>
          </a:xfrm>
          <a:prstGeom prst="rect">
            <a:avLst/>
          </a:prstGeom>
          <a:noFill/>
          <a:ln w="9525">
            <a:noFill/>
          </a:ln>
        </p:spPr>
        <p:txBody>
          <a:bodyPr wrap="none"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2675" b="1" dirty="0">
                <a:solidFill>
                  <a:srgbClr val="C00000"/>
                </a:solidFill>
                <a:latin typeface="Times New Roman" panose="02020603050405020304" pitchFamily="18" charset="0"/>
                <a:ea typeface="黑体" panose="02010609060101010101" pitchFamily="49" charset="-122"/>
                <a:sym typeface="Helvetica" pitchFamily="34" charset="0"/>
              </a:rPr>
              <a:t>十三届四中全会</a:t>
            </a:r>
            <a:endParaRPr lang="zh-CN" altLang="en-US" sz="2675" b="1" dirty="0">
              <a:solidFill>
                <a:srgbClr val="C00000"/>
              </a:solidFill>
              <a:latin typeface="Times New Roman" panose="02020603050405020304" pitchFamily="18" charset="0"/>
              <a:ea typeface="黑体" panose="02010609060101010101" pitchFamily="49" charset="-122"/>
              <a:sym typeface="Helvetica" pitchFamily="34" charset="0"/>
            </a:endParaRPr>
          </a:p>
        </p:txBody>
      </p:sp>
      <p:sp>
        <p:nvSpPr>
          <p:cNvPr id="9" name="Text Box 4"/>
          <p:cNvSpPr txBox="1"/>
          <p:nvPr/>
        </p:nvSpPr>
        <p:spPr>
          <a:xfrm>
            <a:off x="331005" y="4243780"/>
            <a:ext cx="2951458" cy="583565"/>
          </a:xfrm>
          <a:prstGeom prst="rect">
            <a:avLst/>
          </a:prstGeom>
          <a:noFill/>
          <a:ln w="9525">
            <a:noFill/>
          </a:ln>
        </p:spPr>
        <p:txBody>
          <a:bodyPr lIns="91430" tIns="45715" rIns="91430" bIns="45715">
            <a:spAutoFit/>
          </a:bodyPr>
          <a:lstStyle>
            <a:lvl1pPr marL="341630" indent="-3416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1pPr>
            <a:lvl2pPr marL="781050" indent="-3257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2pPr>
            <a:lvl3pPr marL="1216025" indent="-303530"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3pPr>
            <a:lvl4pPr marL="17322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4pPr>
            <a:lvl5pPr marL="2189480" indent="-363855" algn="l" rtl="0" eaLnBrk="0" fontAlgn="base" hangingPunct="0">
              <a:spcBef>
                <a:spcPts val="700"/>
              </a:spcBef>
              <a:spcAft>
                <a:spcPct val="0"/>
              </a:spcAft>
              <a:buSzPct val="100000"/>
              <a:buChar char="»"/>
              <a:defRPr sz="3100">
                <a:solidFill>
                  <a:schemeClr val="tx1"/>
                </a:solidFill>
                <a:latin typeface="Arial" panose="020B0604020202020204"/>
                <a:ea typeface="Arial" panose="020B0604020202020204"/>
                <a:cs typeface="Arial" panose="020B0604020202020204"/>
                <a:sym typeface="Arial" panose="020B0604020202020204" pitchFamily="34" charset="0"/>
              </a:defRPr>
            </a:lvl5pPr>
          </a:lstStyle>
          <a:p>
            <a:pPr marL="0" lvl="0" indent="0" eaLnBrk="1" hangingPunct="1">
              <a:spcBef>
                <a:spcPct val="0"/>
              </a:spcBef>
              <a:buSzTx/>
              <a:buNone/>
            </a:pPr>
            <a:r>
              <a:rPr lang="zh-CN" altLang="en-US" sz="3210" b="1" dirty="0">
                <a:solidFill>
                  <a:srgbClr val="C00000"/>
                </a:solidFill>
                <a:latin typeface="Times New Roman" panose="02020603050405020304" pitchFamily="18" charset="0"/>
                <a:ea typeface="黑体" panose="02010609060101010101" pitchFamily="49" charset="-122"/>
                <a:sym typeface="Helvetica" pitchFamily="34" charset="0"/>
              </a:rPr>
              <a:t>中共十六大</a:t>
            </a:r>
            <a:endParaRPr lang="zh-CN" altLang="en-US" sz="3210" b="1" dirty="0">
              <a:solidFill>
                <a:srgbClr val="C00000"/>
              </a:solidFill>
              <a:latin typeface="Times New Roman" panose="02020603050405020304" pitchFamily="18" charset="0"/>
              <a:ea typeface="黑体" panose="02010609060101010101" pitchFamily="49" charset="-122"/>
              <a:sym typeface="Helvetica"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 calcmode="lin" valueType="num">
                                      <p:cBhvr additive="base">
                                        <p:cTn id="7" dur="500" fill="hold"/>
                                        <p:tgtEl>
                                          <p:spTgt spid="40963"/>
                                        </p:tgtEl>
                                        <p:attrNameLst>
                                          <p:attrName>ppt_x</p:attrName>
                                        </p:attrNameLst>
                                      </p:cBhvr>
                                      <p:tavLst>
                                        <p:tav tm="0">
                                          <p:val>
                                            <p:strVal val="#ppt_x"/>
                                          </p:val>
                                        </p:tav>
                                        <p:tav tm="100000">
                                          <p:val>
                                            <p:strVal val="#ppt_x"/>
                                          </p:val>
                                        </p:tav>
                                      </p:tavLst>
                                    </p:anim>
                                    <p:anim calcmode="lin" valueType="num">
                                      <p:cBhvr additive="base">
                                        <p:cTn id="8" dur="500" fill="hold"/>
                                        <p:tgtEl>
                                          <p:spTgt spid="409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964"/>
                                        </p:tgtEl>
                                        <p:attrNameLst>
                                          <p:attrName>style.visibility</p:attrName>
                                        </p:attrNameLst>
                                      </p:cBhvr>
                                      <p:to>
                                        <p:strVal val="visible"/>
                                      </p:to>
                                    </p:set>
                                    <p:anim calcmode="lin" valueType="num">
                                      <p:cBhvr additive="base">
                                        <p:cTn id="13" dur="500" fill="hold"/>
                                        <p:tgtEl>
                                          <p:spTgt spid="40964"/>
                                        </p:tgtEl>
                                        <p:attrNameLst>
                                          <p:attrName>ppt_x</p:attrName>
                                        </p:attrNameLst>
                                      </p:cBhvr>
                                      <p:tavLst>
                                        <p:tav tm="0">
                                          <p:val>
                                            <p:strVal val="#ppt_x"/>
                                          </p:val>
                                        </p:tav>
                                        <p:tav tm="100000">
                                          <p:val>
                                            <p:strVal val="#ppt_x"/>
                                          </p:val>
                                        </p:tav>
                                      </p:tavLst>
                                    </p:anim>
                                    <p:anim calcmode="lin" valueType="num">
                                      <p:cBhvr additive="base">
                                        <p:cTn id="14" dur="500" fill="hold"/>
                                        <p:tgtEl>
                                          <p:spTgt spid="4096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0965"/>
                                        </p:tgtEl>
                                        <p:attrNameLst>
                                          <p:attrName>style.visibility</p:attrName>
                                        </p:attrNameLst>
                                      </p:cBhvr>
                                      <p:to>
                                        <p:strVal val="visible"/>
                                      </p:to>
                                    </p:set>
                                    <p:anim calcmode="lin" valueType="num">
                                      <p:cBhvr additive="base">
                                        <p:cTn id="19" dur="500" fill="hold"/>
                                        <p:tgtEl>
                                          <p:spTgt spid="40965"/>
                                        </p:tgtEl>
                                        <p:attrNameLst>
                                          <p:attrName>ppt_x</p:attrName>
                                        </p:attrNameLst>
                                      </p:cBhvr>
                                      <p:tavLst>
                                        <p:tav tm="0">
                                          <p:val>
                                            <p:strVal val="#ppt_x"/>
                                          </p:val>
                                        </p:tav>
                                        <p:tav tm="100000">
                                          <p:val>
                                            <p:strVal val="#ppt_x"/>
                                          </p:val>
                                        </p:tav>
                                      </p:tavLst>
                                    </p:anim>
                                    <p:anim calcmode="lin" valueType="num">
                                      <p:cBhvr additive="base">
                                        <p:cTn id="20"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966"/>
                                        </p:tgtEl>
                                        <p:attrNameLst>
                                          <p:attrName>style.visibility</p:attrName>
                                        </p:attrNameLst>
                                      </p:cBhvr>
                                      <p:to>
                                        <p:strVal val="visible"/>
                                      </p:to>
                                    </p:set>
                                    <p:anim calcmode="lin" valueType="num">
                                      <p:cBhvr additive="base">
                                        <p:cTn id="25" dur="500" fill="hold"/>
                                        <p:tgtEl>
                                          <p:spTgt spid="40966"/>
                                        </p:tgtEl>
                                        <p:attrNameLst>
                                          <p:attrName>ppt_x</p:attrName>
                                        </p:attrNameLst>
                                      </p:cBhvr>
                                      <p:tavLst>
                                        <p:tav tm="0">
                                          <p:val>
                                            <p:strVal val="#ppt_x"/>
                                          </p:val>
                                        </p:tav>
                                        <p:tav tm="100000">
                                          <p:val>
                                            <p:strVal val="#ppt_x"/>
                                          </p:val>
                                        </p:tav>
                                      </p:tavLst>
                                    </p:anim>
                                    <p:anim calcmode="lin" valueType="num">
                                      <p:cBhvr additive="base">
                                        <p:cTn id="26" dur="500" fill="hold"/>
                                        <p:tgtEl>
                                          <p:spTgt spid="4096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4" grpId="0"/>
      <p:bldP spid="40965" grpId="0"/>
      <p:bldP spid="40966" grpId="0"/>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标题 1"/>
          <p:cNvSpPr>
            <a:spLocks noGrp="1"/>
          </p:cNvSpPr>
          <p:nvPr>
            <p:ph type="title" hasCustomPrompt="1"/>
          </p:nvPr>
        </p:nvSpPr>
        <p:spPr>
          <a:xfrm>
            <a:off x="838121" y="808548"/>
            <a:ext cx="10515759" cy="1464058"/>
          </a:xfrm>
        </p:spPr>
        <p:txBody>
          <a:bodyPr vert="horz" wrap="square" lIns="61105" tIns="61105" rIns="61105" bIns="61105" anchor="t"/>
          <a:p>
            <a:pPr eaLnBrk="1" hangingPunct="1"/>
            <a:r>
              <a:rPr lang="zh-CN" altLang="en-US" dirty="0">
                <a:solidFill>
                  <a:srgbClr val="000000"/>
                </a:solidFill>
                <a:ea typeface="宋体" panose="02010600030101010101" pitchFamily="2" charset="-122"/>
              </a:rPr>
              <a:t>二、综合国力不断提升</a:t>
            </a:r>
            <a:endParaRPr lang="zh-CN" altLang="en-US" dirty="0">
              <a:solidFill>
                <a:srgbClr val="000000"/>
              </a:solidFill>
              <a:ea typeface="宋体" panose="02010600030101010101" pitchFamily="2" charset="-122"/>
            </a:endParaRPr>
          </a:p>
        </p:txBody>
      </p:sp>
      <p:sp>
        <p:nvSpPr>
          <p:cNvPr id="3" name="文本占位符 2"/>
          <p:cNvSpPr>
            <a:spLocks noGrp="1"/>
          </p:cNvSpPr>
          <p:nvPr>
            <p:ph type="body" idx="1" hasCustomPrompt="1"/>
          </p:nvPr>
        </p:nvSpPr>
        <p:spPr/>
        <p:txBody>
          <a:bodyPr vert="horz" wrap="square" lIns="61105" tIns="61105" rIns="61105" bIns="61105" anchor="t"/>
          <a:p>
            <a:pPr eaLnBrk="1" hangingPunct="1"/>
            <a:r>
              <a:rPr lang="zh-CN" altLang="en-US" sz="3210" b="1" dirty="0">
                <a:solidFill>
                  <a:srgbClr val="000000"/>
                </a:solidFill>
                <a:ea typeface="宋体" panose="02010600030101010101" pitchFamily="2" charset="-122"/>
              </a:rPr>
              <a:t>表现：</a:t>
            </a:r>
            <a:endParaRPr lang="en-US" altLang="zh-CN" sz="3210" b="1" dirty="0">
              <a:solidFill>
                <a:srgbClr val="000000"/>
              </a:solidFill>
              <a:ea typeface="宋体" panose="02010600030101010101" pitchFamily="2" charset="-122"/>
            </a:endParaRPr>
          </a:p>
          <a:p>
            <a:pPr eaLnBrk="1" hangingPunct="1"/>
            <a:r>
              <a:rPr lang="zh-CN" altLang="en-US" sz="3210" b="1" dirty="0">
                <a:solidFill>
                  <a:srgbClr val="000000"/>
                </a:solidFill>
                <a:ea typeface="宋体" panose="02010600030101010101" pitchFamily="2" charset="-122"/>
              </a:rPr>
              <a:t>（一）国民经济快速增长</a:t>
            </a:r>
            <a:endParaRPr lang="en-US" altLang="zh-CN" sz="3210" b="1" dirty="0">
              <a:solidFill>
                <a:srgbClr val="000000"/>
              </a:solidFill>
              <a:ea typeface="宋体" panose="02010600030101010101" pitchFamily="2" charset="-122"/>
            </a:endParaRPr>
          </a:p>
          <a:p>
            <a:pPr eaLnBrk="1" hangingPunct="1"/>
            <a:r>
              <a:rPr lang="zh-CN" altLang="en-US" sz="3210" b="1" dirty="0">
                <a:solidFill>
                  <a:srgbClr val="000000"/>
                </a:solidFill>
                <a:ea typeface="宋体" panose="02010600030101010101" pitchFamily="2" charset="-122"/>
              </a:rPr>
              <a:t>（二）基础设施建设走在世界前列</a:t>
            </a:r>
            <a:endParaRPr lang="en-US" altLang="zh-CN" sz="3210" b="1" dirty="0">
              <a:solidFill>
                <a:srgbClr val="000000"/>
              </a:solidFill>
              <a:ea typeface="宋体" panose="02010600030101010101" pitchFamily="2" charset="-122"/>
            </a:endParaRPr>
          </a:p>
          <a:p>
            <a:pPr eaLnBrk="1" hangingPunct="1"/>
            <a:r>
              <a:rPr lang="zh-CN" altLang="en-US" sz="3210" b="1" dirty="0">
                <a:solidFill>
                  <a:srgbClr val="000000"/>
                </a:solidFill>
                <a:ea typeface="宋体" panose="02010600030101010101" pitchFamily="2" charset="-122"/>
              </a:rPr>
              <a:t>（三）文化事业逐年发展</a:t>
            </a:r>
            <a:endParaRPr lang="en-US" altLang="zh-CN" sz="3210" b="1" dirty="0">
              <a:solidFill>
                <a:srgbClr val="000000"/>
              </a:solidFill>
              <a:ea typeface="宋体" panose="02010600030101010101" pitchFamily="2" charset="-122"/>
            </a:endParaRPr>
          </a:p>
          <a:p>
            <a:pPr eaLnBrk="1" hangingPunct="1"/>
            <a:r>
              <a:rPr lang="zh-CN" altLang="en-US" sz="3210" b="1" dirty="0">
                <a:solidFill>
                  <a:srgbClr val="000000"/>
                </a:solidFill>
                <a:ea typeface="宋体" panose="02010600030101010101" pitchFamily="2" charset="-122"/>
              </a:rPr>
              <a:t>（四）国防和军队改革取得历史性突破</a:t>
            </a:r>
            <a:endParaRPr lang="en-US" altLang="zh-CN" sz="3210" b="1" dirty="0">
              <a:solidFill>
                <a:srgbClr val="000000"/>
              </a:solidFill>
              <a:ea typeface="宋体" panose="02010600030101010101" pitchFamily="2" charset="-122"/>
            </a:endParaRPr>
          </a:p>
          <a:p>
            <a:pPr eaLnBrk="1" hangingPunct="1"/>
            <a:endParaRPr lang="zh-CN" altLang="en-US" dirty="0">
              <a:solidFill>
                <a:srgbClr val="000000"/>
              </a:solidFill>
              <a:ea typeface="宋体" panose="0201060003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charRg st="0"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charRg st="4" end="1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charRg st="16" end="3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charRg st="32" end="4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charRg st="44" end="6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TextBox 2"/>
          <p:cNvSpPr txBox="1"/>
          <p:nvPr/>
        </p:nvSpPr>
        <p:spPr>
          <a:xfrm>
            <a:off x="1981200" y="533400"/>
            <a:ext cx="4101465" cy="521970"/>
          </a:xfrm>
          <a:prstGeom prst="rect">
            <a:avLst/>
          </a:prstGeom>
          <a:noFill/>
          <a:ln w="9525">
            <a:noFill/>
          </a:ln>
        </p:spPr>
        <p:txBody>
          <a:bodyPr wrap="none">
            <a:spAutoFit/>
          </a:bodyPr>
          <a:p>
            <a:r>
              <a:rPr lang="zh-CN" altLang="en-US" sz="2800" b="1" dirty="0">
                <a:latin typeface="黑体" panose="02010609060101010101" pitchFamily="49" charset="-122"/>
                <a:ea typeface="黑体" panose="02010609060101010101" pitchFamily="49" charset="-122"/>
              </a:rPr>
              <a:t>（一）国民经济快速增长</a:t>
            </a:r>
            <a:endParaRPr lang="en-US" altLang="zh-CN" sz="2800" b="1" dirty="0">
              <a:latin typeface="黑体" panose="02010609060101010101" pitchFamily="49" charset="-122"/>
              <a:ea typeface="黑体" panose="02010609060101010101" pitchFamily="49" charset="-122"/>
            </a:endParaRPr>
          </a:p>
        </p:txBody>
      </p:sp>
      <p:pic>
        <p:nvPicPr>
          <p:cNvPr id="22531" name="Picture 4"/>
          <p:cNvPicPr>
            <a:picLocks noChangeAspect="1"/>
          </p:cNvPicPr>
          <p:nvPr/>
        </p:nvPicPr>
        <p:blipFill>
          <a:blip r:embed="rId1"/>
          <a:stretch>
            <a:fillRect/>
          </a:stretch>
        </p:blipFill>
        <p:spPr>
          <a:xfrm>
            <a:off x="2514600" y="4095750"/>
            <a:ext cx="7620000" cy="1543050"/>
          </a:xfrm>
          <a:prstGeom prst="rect">
            <a:avLst/>
          </a:prstGeom>
          <a:noFill/>
          <a:ln w="9525">
            <a:noFill/>
          </a:ln>
        </p:spPr>
      </p:pic>
      <p:pic>
        <p:nvPicPr>
          <p:cNvPr id="22532" name="Picture 5"/>
          <p:cNvPicPr>
            <a:picLocks noChangeAspect="1"/>
          </p:cNvPicPr>
          <p:nvPr/>
        </p:nvPicPr>
        <p:blipFill>
          <a:blip r:embed="rId2"/>
          <a:stretch>
            <a:fillRect/>
          </a:stretch>
        </p:blipFill>
        <p:spPr>
          <a:xfrm>
            <a:off x="2952750" y="2057400"/>
            <a:ext cx="6496050" cy="1685925"/>
          </a:xfrm>
          <a:prstGeom prst="rect">
            <a:avLst/>
          </a:prstGeom>
          <a:noFill/>
          <a:ln w="9525">
            <a:noFill/>
          </a:ln>
        </p:spPr>
      </p:pic>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9939" name="内容占位符 5"/>
          <p:cNvPicPr>
            <a:picLocks noGrp="1" noChangeAspect="1"/>
          </p:cNvPicPr>
          <p:nvPr>
            <p:ph sz="half" idx="1" hasCustomPrompt="1"/>
          </p:nvPr>
        </p:nvPicPr>
        <p:blipFill>
          <a:blip r:embed="rId1"/>
          <a:srcRect/>
          <a:stretch>
            <a:fillRect/>
          </a:stretch>
        </p:blipFill>
        <p:spPr>
          <a:xfrm>
            <a:off x="411634" y="1691227"/>
            <a:ext cx="5478549" cy="4048440"/>
          </a:xfrm>
        </p:spPr>
      </p:pic>
      <p:pic>
        <p:nvPicPr>
          <p:cNvPr id="39940" name="内容占位符 6"/>
          <p:cNvPicPr>
            <a:picLocks noGrp="1" noChangeAspect="1"/>
          </p:cNvPicPr>
          <p:nvPr>
            <p:ph sz="half" idx="2" hasCustomPrompt="1"/>
          </p:nvPr>
        </p:nvPicPr>
        <p:blipFill>
          <a:blip r:embed="rId2"/>
          <a:srcRect/>
          <a:stretch>
            <a:fillRect/>
          </a:stretch>
        </p:blipFill>
        <p:spPr>
          <a:xfrm>
            <a:off x="6172386" y="976172"/>
            <a:ext cx="5618590" cy="5361850"/>
          </a:xfrm>
        </p:spPr>
      </p:pic>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TextBox 8"/>
          <p:cNvSpPr txBox="1"/>
          <p:nvPr/>
        </p:nvSpPr>
        <p:spPr>
          <a:xfrm>
            <a:off x="2057400" y="457200"/>
            <a:ext cx="4813935" cy="521970"/>
          </a:xfrm>
          <a:prstGeom prst="rect">
            <a:avLst/>
          </a:prstGeom>
          <a:noFill/>
          <a:ln w="9525">
            <a:noFill/>
          </a:ln>
        </p:spPr>
        <p:txBody>
          <a:bodyPr wrap="none">
            <a:spAutoFit/>
          </a:bodyPr>
          <a:p>
            <a:r>
              <a:rPr lang="zh-CN" altLang="en-US" sz="2800" b="1" dirty="0">
                <a:latin typeface="黑体" panose="02010609060101010101" pitchFamily="49" charset="-122"/>
                <a:ea typeface="黑体" panose="02010609060101010101" pitchFamily="49" charset="-122"/>
              </a:rPr>
              <a:t>（二）基础建设走在世界前列</a:t>
            </a:r>
            <a:endParaRPr lang="en-US" altLang="zh-CN" sz="2800" b="1" dirty="0">
              <a:latin typeface="黑体" panose="02010609060101010101" pitchFamily="49" charset="-122"/>
              <a:ea typeface="黑体" panose="02010609060101010101" pitchFamily="49" charset="-122"/>
            </a:endParaRPr>
          </a:p>
        </p:txBody>
      </p:sp>
      <p:pic>
        <p:nvPicPr>
          <p:cNvPr id="23555" name="Picture 2"/>
          <p:cNvPicPr>
            <a:picLocks noChangeAspect="1"/>
          </p:cNvPicPr>
          <p:nvPr/>
        </p:nvPicPr>
        <p:blipFill>
          <a:blip r:embed="rId1"/>
          <a:srcRect b="8508"/>
          <a:stretch>
            <a:fillRect/>
          </a:stretch>
        </p:blipFill>
        <p:spPr>
          <a:xfrm>
            <a:off x="6248400" y="3124200"/>
            <a:ext cx="3989388" cy="2667000"/>
          </a:xfrm>
          <a:prstGeom prst="rect">
            <a:avLst/>
          </a:prstGeom>
          <a:noFill/>
          <a:ln w="9525">
            <a:noFill/>
          </a:ln>
        </p:spPr>
      </p:pic>
      <p:pic>
        <p:nvPicPr>
          <p:cNvPr id="23556" name="Picture 3"/>
          <p:cNvPicPr>
            <a:picLocks noChangeAspect="1"/>
          </p:cNvPicPr>
          <p:nvPr/>
        </p:nvPicPr>
        <p:blipFill>
          <a:blip r:embed="rId2"/>
          <a:stretch>
            <a:fillRect/>
          </a:stretch>
        </p:blipFill>
        <p:spPr>
          <a:xfrm>
            <a:off x="1905000" y="1371600"/>
            <a:ext cx="8429625" cy="17240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5" name="矩形 6"/>
          <p:cNvSpPr>
            <a:spLocks noChangeArrowheads="1"/>
          </p:cNvSpPr>
          <p:nvPr/>
        </p:nvSpPr>
        <p:spPr bwMode="auto">
          <a:xfrm>
            <a:off x="1752600" y="3201988"/>
            <a:ext cx="8686800" cy="3046095"/>
          </a:xfrm>
          <a:prstGeom prst="rect">
            <a:avLst/>
          </a:prstGeom>
          <a:noFill/>
          <a:ln w="381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中国全程</a:t>
            </a: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55</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公里的港珠澳大桥，是世界上最长的跨海大桥，也是中国交通史上技术最复杂，建设要求及标准最高的工程之一，被英国</a:t>
            </a: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卫报</a:t>
            </a: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誉为“新世界七大奇迹”。</a:t>
            </a:r>
            <a:endPar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港珠澳大桥沉管隧道，是我国建设的第一座外海沉管隧道，也是世界上最长的公路沉管隧道和唯一的深埋沉管隧道，在建设过程中，</a:t>
            </a:r>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林鸣和他的团队</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对沉管的设计，生产和安装技术进行了一系列创新，为世界海底隧道工程技术，提供了独特的样本和宝贵的经验</a:t>
            </a:r>
            <a:r>
              <a:rPr kumimoji="0" lang="zh-CN" altLang="en-US" sz="20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a:t>
            </a:r>
            <a:r>
              <a:rPr kumimoji="0" lang="en-US" altLang="zh-CN" sz="20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zh-CN" altLang="en-US" sz="20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百度百科</a:t>
            </a:r>
            <a:endPar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pic>
        <p:nvPicPr>
          <p:cNvPr id="24581" name="Picture 2"/>
          <p:cNvPicPr>
            <a:picLocks noChangeAspect="1"/>
          </p:cNvPicPr>
          <p:nvPr/>
        </p:nvPicPr>
        <p:blipFill>
          <a:blip r:embed="rId1"/>
          <a:stretch>
            <a:fillRect/>
          </a:stretch>
        </p:blipFill>
        <p:spPr>
          <a:xfrm>
            <a:off x="2895600" y="1143000"/>
            <a:ext cx="6324600" cy="19812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63" name="图片 3"/>
          <p:cNvPicPr>
            <a:picLocks noChangeAspect="1"/>
          </p:cNvPicPr>
          <p:nvPr/>
        </p:nvPicPr>
        <p:blipFill>
          <a:blip r:embed="rId1"/>
          <a:stretch>
            <a:fillRect/>
          </a:stretch>
        </p:blipFill>
        <p:spPr>
          <a:xfrm>
            <a:off x="267350" y="1247765"/>
            <a:ext cx="4572531" cy="3791700"/>
          </a:xfrm>
          <a:prstGeom prst="rect">
            <a:avLst/>
          </a:prstGeom>
          <a:noFill/>
          <a:ln w="9525">
            <a:noFill/>
          </a:ln>
        </p:spPr>
      </p:pic>
      <p:pic>
        <p:nvPicPr>
          <p:cNvPr id="40964" name="图片 4"/>
          <p:cNvPicPr>
            <a:picLocks noChangeAspect="1"/>
          </p:cNvPicPr>
          <p:nvPr/>
        </p:nvPicPr>
        <p:blipFill>
          <a:blip r:embed="rId2"/>
          <a:stretch>
            <a:fillRect/>
          </a:stretch>
        </p:blipFill>
        <p:spPr>
          <a:xfrm>
            <a:off x="5856234" y="1247765"/>
            <a:ext cx="5238784" cy="3210320"/>
          </a:xfrm>
          <a:prstGeom prst="rect">
            <a:avLst/>
          </a:prstGeom>
          <a:noFill/>
          <a:ln w="9525">
            <a:noFill/>
          </a:ln>
        </p:spPr>
      </p:pic>
      <p:pic>
        <p:nvPicPr>
          <p:cNvPr id="40965" name="图片 5"/>
          <p:cNvPicPr>
            <a:picLocks noChangeAspect="1"/>
          </p:cNvPicPr>
          <p:nvPr/>
        </p:nvPicPr>
        <p:blipFill>
          <a:blip r:embed="rId3"/>
          <a:stretch>
            <a:fillRect/>
          </a:stretch>
        </p:blipFill>
        <p:spPr>
          <a:xfrm>
            <a:off x="5094500" y="3666644"/>
            <a:ext cx="4791078" cy="3191223"/>
          </a:xfrm>
          <a:prstGeom prst="rect">
            <a:avLst/>
          </a:prstGeom>
          <a:noFill/>
          <a:ln w="9525">
            <a:noFill/>
          </a:ln>
        </p:spPr>
      </p:pic>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标题 1"/>
          <p:cNvSpPr>
            <a:spLocks noGrp="1"/>
          </p:cNvSpPr>
          <p:nvPr>
            <p:ph type="title" hasCustomPrompt="1"/>
          </p:nvPr>
        </p:nvSpPr>
        <p:spPr/>
        <p:txBody>
          <a:bodyPr vert="horz" wrap="square" lIns="61105" tIns="61105" rIns="61105" bIns="61105" anchor="t"/>
          <a:p>
            <a:pPr eaLnBrk="1" hangingPunct="1"/>
            <a:r>
              <a:rPr lang="zh-CN" altLang="en-US" sz="3610" b="1" dirty="0">
                <a:solidFill>
                  <a:srgbClr val="000000"/>
                </a:solidFill>
                <a:ea typeface="宋体" panose="02010600030101010101" pitchFamily="2" charset="-122"/>
              </a:rPr>
              <a:t>（三）文化事业逐年发展</a:t>
            </a:r>
            <a:br>
              <a:rPr lang="en-US" altLang="zh-CN" b="1" dirty="0">
                <a:solidFill>
                  <a:srgbClr val="000000"/>
                </a:solidFill>
                <a:ea typeface="宋体" panose="02010600030101010101" pitchFamily="2" charset="-122"/>
              </a:rPr>
            </a:br>
            <a:endParaRPr lang="zh-CN" altLang="en-US" dirty="0">
              <a:solidFill>
                <a:srgbClr val="000000"/>
              </a:solidFill>
              <a:ea typeface="宋体" panose="02010600030101010101" pitchFamily="2" charset="-122"/>
            </a:endParaRPr>
          </a:p>
        </p:txBody>
      </p:sp>
      <p:sp>
        <p:nvSpPr>
          <p:cNvPr id="41987" name="内容占位符 2"/>
          <p:cNvSpPr>
            <a:spLocks noGrp="1"/>
          </p:cNvSpPr>
          <p:nvPr>
            <p:ph type="body" idx="1" hasCustomPrompt="1"/>
          </p:nvPr>
        </p:nvSpPr>
        <p:spPr>
          <a:xfrm>
            <a:off x="311909" y="1423877"/>
            <a:ext cx="11699737" cy="5433990"/>
          </a:xfrm>
        </p:spPr>
        <p:txBody>
          <a:bodyPr vert="horz" wrap="square" lIns="61105" tIns="61105" rIns="61105" bIns="61105" anchor="t"/>
          <a:p>
            <a:pPr eaLnBrk="1" hangingPunct="1">
              <a:lnSpc>
                <a:spcPct val="80000"/>
              </a:lnSpc>
            </a:pPr>
            <a:r>
              <a:rPr lang="zh-CN" altLang="en-US" sz="2675" dirty="0">
                <a:solidFill>
                  <a:srgbClr val="000000"/>
                </a:solidFill>
                <a:ea typeface="宋体" panose="02010600030101010101" pitchFamily="2" charset="-122"/>
              </a:rPr>
              <a:t>习近平总书记在党的十九大报告中强调：“文化是一个国家、一个民族的灵魂。文化兴国运兴，文化强民族强。没有高度的文化自信，没有文化的繁荣兴盛，就没有中华民族伟大复兴。要坚持中国特色社会主义文化发展道路，激发全民族文化创新创造活力，建设社会主义文化强国。”</a:t>
            </a:r>
            <a:endParaRPr lang="zh-CN" altLang="en-US" sz="2675" dirty="0">
              <a:solidFill>
                <a:srgbClr val="000000"/>
              </a:solidFill>
              <a:ea typeface="宋体" panose="02010600030101010101" pitchFamily="2" charset="-122"/>
            </a:endParaRPr>
          </a:p>
          <a:p>
            <a:pPr eaLnBrk="1" hangingPunct="1">
              <a:lnSpc>
                <a:spcPct val="80000"/>
              </a:lnSpc>
            </a:pPr>
            <a:r>
              <a:rPr lang="zh-CN" altLang="en-US" sz="2675" dirty="0">
                <a:solidFill>
                  <a:srgbClr val="000000"/>
                </a:solidFill>
                <a:ea typeface="宋体" panose="02010600030101010101" pitchFamily="2" charset="-122"/>
              </a:rPr>
              <a:t>立足</a:t>
            </a:r>
            <a:r>
              <a:rPr lang="en-US" altLang="zh-CN" sz="2675" dirty="0">
                <a:solidFill>
                  <a:srgbClr val="000000"/>
                </a:solidFill>
                <a:ea typeface="宋体" panose="02010600030101010101" pitchFamily="2" charset="-122"/>
              </a:rPr>
              <a:t>2019</a:t>
            </a:r>
            <a:r>
              <a:rPr lang="zh-CN" altLang="en-US" sz="2675" dirty="0">
                <a:solidFill>
                  <a:srgbClr val="000000"/>
                </a:solidFill>
                <a:ea typeface="宋体" panose="02010600030101010101" pitchFamily="2" charset="-122"/>
              </a:rPr>
              <a:t>，回望已经过去的</a:t>
            </a:r>
            <a:r>
              <a:rPr lang="en-US" altLang="zh-CN" sz="2675" dirty="0">
                <a:solidFill>
                  <a:srgbClr val="000000"/>
                </a:solidFill>
                <a:ea typeface="宋体" panose="02010600030101010101" pitchFamily="2" charset="-122"/>
              </a:rPr>
              <a:t>2018</a:t>
            </a:r>
            <a:r>
              <a:rPr lang="zh-CN" altLang="en-US" sz="2675" dirty="0">
                <a:solidFill>
                  <a:srgbClr val="000000"/>
                </a:solidFill>
                <a:ea typeface="宋体" panose="02010600030101010101" pitchFamily="2" charset="-122"/>
              </a:rPr>
              <a:t>年，我们迈入文化大发展、大繁荣的“黄金期”。一年来涌现出无数品质精良、底蕴丰富、彰显自信、好评如潮的文化艺术作品。</a:t>
            </a:r>
            <a:endParaRPr lang="zh-CN" altLang="en-US" sz="2675" dirty="0">
              <a:solidFill>
                <a:srgbClr val="000000"/>
              </a:solidFill>
              <a:ea typeface="宋体" panose="02010600030101010101" pitchFamily="2" charset="-122"/>
            </a:endParaRPr>
          </a:p>
          <a:p>
            <a:pPr eaLnBrk="1" hangingPunct="1">
              <a:lnSpc>
                <a:spcPct val="80000"/>
              </a:lnSpc>
            </a:pPr>
            <a:r>
              <a:rPr lang="en-US" altLang="zh-CN" sz="2675" dirty="0">
                <a:solidFill>
                  <a:srgbClr val="000000"/>
                </a:solidFill>
                <a:ea typeface="宋体" panose="02010600030101010101" pitchFamily="2" charset="-122"/>
              </a:rPr>
              <a:t>2018</a:t>
            </a:r>
            <a:r>
              <a:rPr lang="zh-CN" altLang="en-US" sz="2675" dirty="0">
                <a:solidFill>
                  <a:srgbClr val="000000"/>
                </a:solidFill>
                <a:ea typeface="宋体" panose="02010600030101010101" pitchFamily="2" charset="-122"/>
              </a:rPr>
              <a:t>年初，</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红海行动</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厉害了，我的国</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等一批以弘扬国家精神为主题的影视作品让观众意犹未尽；</a:t>
            </a:r>
            <a:endParaRPr lang="zh-CN" altLang="en-US" sz="2675" dirty="0">
              <a:solidFill>
                <a:srgbClr val="000000"/>
              </a:solidFill>
              <a:ea typeface="宋体" panose="02010600030101010101" pitchFamily="2" charset="-122"/>
            </a:endParaRPr>
          </a:p>
          <a:p>
            <a:pPr eaLnBrk="1" hangingPunct="1">
              <a:lnSpc>
                <a:spcPct val="80000"/>
              </a:lnSpc>
            </a:pPr>
            <a:r>
              <a:rPr lang="zh-CN" altLang="en-US" sz="2675" dirty="0">
                <a:solidFill>
                  <a:srgbClr val="000000"/>
                </a:solidFill>
                <a:ea typeface="宋体" panose="02010600030101010101" pitchFamily="2" charset="-122"/>
              </a:rPr>
              <a:t>恰逢改革开放</a:t>
            </a:r>
            <a:r>
              <a:rPr lang="en-US" altLang="zh-CN" sz="2675" dirty="0">
                <a:solidFill>
                  <a:srgbClr val="000000"/>
                </a:solidFill>
                <a:ea typeface="宋体" panose="02010600030101010101" pitchFamily="2" charset="-122"/>
              </a:rPr>
              <a:t>40</a:t>
            </a:r>
            <a:r>
              <a:rPr lang="zh-CN" altLang="en-US" sz="2675" dirty="0">
                <a:solidFill>
                  <a:srgbClr val="000000"/>
                </a:solidFill>
                <a:ea typeface="宋体" panose="02010600030101010101" pitchFamily="2" charset="-122"/>
              </a:rPr>
              <a:t>周年，符合时代主旋律的电视纪录片</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四十年 四十个第一</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我们一起走过</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致敬改革开放四十周年</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等，将镜头聚焦在社会的时代轨迹；</a:t>
            </a:r>
            <a:endParaRPr lang="zh-CN" altLang="en-US" sz="2675" dirty="0">
              <a:solidFill>
                <a:srgbClr val="000000"/>
              </a:solidFill>
              <a:ea typeface="宋体" panose="02010600030101010101" pitchFamily="2" charset="-122"/>
            </a:endParaRPr>
          </a:p>
          <a:p>
            <a:pPr eaLnBrk="1" hangingPunct="1">
              <a:lnSpc>
                <a:spcPct val="80000"/>
              </a:lnSpc>
            </a:pP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国家宝藏</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上新了 故宫</a:t>
            </a:r>
            <a:r>
              <a:rPr lang="en-US" altLang="zh-CN" sz="2675" dirty="0">
                <a:solidFill>
                  <a:srgbClr val="000000"/>
                </a:solidFill>
                <a:ea typeface="宋体" panose="02010600030101010101" pitchFamily="2" charset="-122"/>
              </a:rPr>
              <a:t>》</a:t>
            </a:r>
            <a:r>
              <a:rPr lang="zh-CN" altLang="en-US" sz="2675" dirty="0">
                <a:solidFill>
                  <a:srgbClr val="000000"/>
                </a:solidFill>
                <a:ea typeface="宋体" panose="02010600030101010101" pitchFamily="2" charset="-122"/>
              </a:rPr>
              <a:t>等饱含传统文化基因的综艺节目，使更多传统文化在人们眼里再度熠熠生辉</a:t>
            </a:r>
            <a:r>
              <a:rPr lang="en-US" altLang="zh-CN" sz="2675" dirty="0">
                <a:solidFill>
                  <a:srgbClr val="000000"/>
                </a:solidFill>
                <a:ea typeface="宋体" panose="02010600030101010101" pitchFamily="2" charset="-122"/>
              </a:rPr>
              <a:t>……</a:t>
            </a:r>
            <a:endParaRPr lang="en-US" altLang="zh-CN" sz="2675" dirty="0">
              <a:solidFill>
                <a:srgbClr val="000000"/>
              </a:solidFill>
              <a:ea typeface="宋体" panose="02010600030101010101" pitchFamily="2" charset="-122"/>
            </a:endParaRPr>
          </a:p>
          <a:p>
            <a:pPr eaLnBrk="1" hangingPunct="1">
              <a:lnSpc>
                <a:spcPct val="80000"/>
              </a:lnSpc>
            </a:pPr>
            <a:endParaRPr lang="zh-CN" altLang="en-US" sz="2675" dirty="0">
              <a:solidFill>
                <a:srgbClr val="000000"/>
              </a:solidFill>
              <a:ea typeface="宋体" panose="02010600030101010101" pitchFamily="2" charset="-122"/>
            </a:endParaRP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5603" name="Picture 2"/>
          <p:cNvPicPr>
            <a:picLocks noChangeAspect="1"/>
          </p:cNvPicPr>
          <p:nvPr/>
        </p:nvPicPr>
        <p:blipFill>
          <a:blip r:embed="rId1"/>
          <a:srcRect r="-104" b="7777"/>
          <a:stretch>
            <a:fillRect/>
          </a:stretch>
        </p:blipFill>
        <p:spPr>
          <a:xfrm>
            <a:off x="5327650" y="1219200"/>
            <a:ext cx="4989513" cy="2590800"/>
          </a:xfrm>
          <a:prstGeom prst="rect">
            <a:avLst/>
          </a:prstGeom>
          <a:noFill/>
          <a:ln w="9525">
            <a:noFill/>
          </a:ln>
        </p:spPr>
      </p:pic>
      <p:pic>
        <p:nvPicPr>
          <p:cNvPr id="25604" name="Picture 3"/>
          <p:cNvPicPr>
            <a:picLocks noChangeAspect="1"/>
          </p:cNvPicPr>
          <p:nvPr/>
        </p:nvPicPr>
        <p:blipFill>
          <a:blip r:embed="rId2"/>
          <a:stretch>
            <a:fillRect/>
          </a:stretch>
        </p:blipFill>
        <p:spPr>
          <a:xfrm>
            <a:off x="1828800" y="3124200"/>
            <a:ext cx="4273550" cy="32004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Box 8"/>
          <p:cNvSpPr txBox="1"/>
          <p:nvPr/>
        </p:nvSpPr>
        <p:spPr>
          <a:xfrm>
            <a:off x="2286000" y="533400"/>
            <a:ext cx="6238875" cy="521970"/>
          </a:xfrm>
          <a:prstGeom prst="rect">
            <a:avLst/>
          </a:prstGeom>
          <a:noFill/>
          <a:ln w="9525">
            <a:noFill/>
          </a:ln>
        </p:spPr>
        <p:txBody>
          <a:bodyPr wrap="none">
            <a:spAutoFit/>
          </a:bodyPr>
          <a:p>
            <a:r>
              <a:rPr lang="zh-CN" altLang="en-US" sz="2800" b="1" dirty="0">
                <a:latin typeface="黑体" panose="02010609060101010101" pitchFamily="49" charset="-122"/>
                <a:ea typeface="黑体" panose="02010609060101010101" pitchFamily="49" charset="-122"/>
              </a:rPr>
              <a:t>（四）国防和军队改革取得突破性进展</a:t>
            </a:r>
            <a:endParaRPr lang="en-US" altLang="zh-CN" sz="2800" b="1" dirty="0">
              <a:latin typeface="黑体" panose="02010609060101010101" pitchFamily="49" charset="-122"/>
              <a:ea typeface="黑体" panose="02010609060101010101" pitchFamily="49" charset="-122"/>
            </a:endParaRPr>
          </a:p>
        </p:txBody>
      </p:sp>
      <p:sp>
        <p:nvSpPr>
          <p:cNvPr id="19461" name="矩形 5"/>
          <p:cNvSpPr>
            <a:spLocks noChangeArrowheads="1"/>
          </p:cNvSpPr>
          <p:nvPr/>
        </p:nvSpPr>
        <p:spPr bwMode="auto">
          <a:xfrm>
            <a:off x="1905000" y="2263775"/>
            <a:ext cx="8229600" cy="2306955"/>
          </a:xfrm>
          <a:prstGeom prst="rect">
            <a:avLst/>
          </a:prstGeom>
          <a:noFill/>
          <a:ln w="38100">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在新时代的征程上，在实现中华民族伟大复兴的奋斗中，</a:t>
            </a:r>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建设强大的人民海军</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的任务从来没有像今天这样紧迫。要深入贯彻新时代党的强军思想，坚持</a:t>
            </a:r>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政治建军、改革强军、科技兴军、依法治军，</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坚定不移加快海军现代化进程，善于创新，勇于超越，努力把人民海军</a:t>
            </a:r>
            <a:r>
              <a:rPr kumimoji="0" lang="zh-CN" altLang="en-US" sz="2400" b="1" i="0" u="none" strike="noStrike" kern="1200" cap="none" spc="0" normalizeH="0" baseline="0" noProof="0" dirty="0">
                <a:ln>
                  <a:noFill/>
                </a:ln>
                <a:solidFill>
                  <a:srgbClr val="FF0000"/>
                </a:solidFill>
                <a:effectLst/>
                <a:uLnTx/>
                <a:uFillTx/>
                <a:latin typeface="黑体" panose="02010609060101010101" pitchFamily="49" charset="-122"/>
                <a:ea typeface="黑体" panose="02010609060101010101" pitchFamily="49" charset="-122"/>
                <a:cs typeface="+mn-cs"/>
              </a:rPr>
              <a:t>全面建成世界一流海军</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a:t>
            </a:r>
            <a:endPar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习近平 </a:t>
            </a: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2018</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年</a:t>
            </a: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4</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月</a:t>
            </a:r>
            <a:r>
              <a:rPr kumimoji="0" lang="en-US" altLang="zh-CN"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12</a:t>
            </a:r>
            <a:r>
              <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日</a:t>
            </a:r>
            <a:endParaRPr kumimoji="0" lang="zh-CN" altLang="en-US" sz="24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文本占位符 3"/>
          <p:cNvPicPr>
            <a:picLocks noGrp="1" noChangeAspect="1"/>
          </p:cNvPicPr>
          <p:nvPr>
            <p:ph type="body" idx="1" hasCustomPrompt="1"/>
          </p:nvPr>
        </p:nvPicPr>
        <p:blipFill>
          <a:blip r:embed="rId1"/>
          <a:srcRect/>
          <a:stretch>
            <a:fillRect/>
          </a:stretch>
        </p:blipFill>
        <p:spPr>
          <a:xfrm>
            <a:off x="316152" y="1409024"/>
            <a:ext cx="5160276" cy="2896290"/>
          </a:xfrm>
        </p:spPr>
      </p:pic>
      <p:pic>
        <p:nvPicPr>
          <p:cNvPr id="5" name="图片 4"/>
          <p:cNvPicPr>
            <a:picLocks noChangeAspect="1"/>
          </p:cNvPicPr>
          <p:nvPr/>
        </p:nvPicPr>
        <p:blipFill>
          <a:blip r:embed="rId2"/>
          <a:stretch>
            <a:fillRect/>
          </a:stretch>
        </p:blipFill>
        <p:spPr>
          <a:xfrm>
            <a:off x="6227554" y="1309299"/>
            <a:ext cx="5433990" cy="2996015"/>
          </a:xfrm>
          <a:prstGeom prst="rect">
            <a:avLst/>
          </a:prstGeom>
          <a:noFill/>
          <a:ln w="9525">
            <a:noFill/>
          </a:ln>
        </p:spPr>
      </p:pic>
      <p:pic>
        <p:nvPicPr>
          <p:cNvPr id="7" name="图片 6"/>
          <p:cNvPicPr>
            <a:picLocks noChangeAspect="1"/>
          </p:cNvPicPr>
          <p:nvPr/>
        </p:nvPicPr>
        <p:blipFill>
          <a:blip r:embed="rId3"/>
          <a:stretch>
            <a:fillRect/>
          </a:stretch>
        </p:blipFill>
        <p:spPr>
          <a:xfrm>
            <a:off x="4375201" y="3586015"/>
            <a:ext cx="4909900" cy="3271852"/>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4" name="标题 1"/>
          <p:cNvSpPr>
            <a:spLocks noGrp="1"/>
          </p:cNvSpPr>
          <p:nvPr>
            <p:ph type="title" hasCustomPrompt="1"/>
          </p:nvPr>
        </p:nvSpPr>
        <p:spPr/>
        <p:txBody>
          <a:bodyPr vert="horz" wrap="square" lIns="61105" tIns="61105" rIns="61105" bIns="61105" anchor="t"/>
          <a:p>
            <a:pPr eaLnBrk="1" hangingPunct="1"/>
            <a:r>
              <a:rPr lang="zh-CN" altLang="en-US" dirty="0">
                <a:solidFill>
                  <a:srgbClr val="000000"/>
                </a:solidFill>
                <a:ea typeface="宋体" panose="02010600030101010101" pitchFamily="2" charset="-122"/>
              </a:rPr>
              <a:t>三、国际影响力不断扩大</a:t>
            </a:r>
            <a:endParaRPr lang="zh-CN" altLang="en-US" dirty="0">
              <a:solidFill>
                <a:srgbClr val="000000"/>
              </a:solidFill>
              <a:ea typeface="宋体" panose="02010600030101010101" pitchFamily="2" charset="-122"/>
            </a:endParaRPr>
          </a:p>
        </p:txBody>
      </p:sp>
      <p:sp>
        <p:nvSpPr>
          <p:cNvPr id="44035" name="内容占位符 2"/>
          <p:cNvSpPr>
            <a:spLocks noGrp="1"/>
          </p:cNvSpPr>
          <p:nvPr>
            <p:ph type="body" idx="1" hasCustomPrompt="1"/>
          </p:nvPr>
        </p:nvSpPr>
        <p:spPr/>
        <p:txBody>
          <a:bodyPr vert="horz" wrap="square" lIns="61105" tIns="61105" rIns="61105" bIns="61105" anchor="t"/>
          <a:p>
            <a:pPr eaLnBrk="1" hangingPunct="1"/>
            <a:r>
              <a:rPr lang="zh-CN" altLang="en-US" sz="3610" dirty="0">
                <a:solidFill>
                  <a:srgbClr val="000000"/>
                </a:solidFill>
                <a:ea typeface="宋体" panose="02010600030101010101" pitchFamily="2" charset="-122"/>
              </a:rPr>
              <a:t>（一）改革开放以来</a:t>
            </a:r>
            <a:endParaRPr lang="en-US" altLang="zh-CN" sz="3610" dirty="0">
              <a:solidFill>
                <a:srgbClr val="000000"/>
              </a:solidFill>
              <a:ea typeface="宋体" panose="02010600030101010101" pitchFamily="2" charset="-122"/>
            </a:endParaRPr>
          </a:p>
          <a:p>
            <a:pPr eaLnBrk="1" hangingPunct="1"/>
            <a:r>
              <a:rPr lang="zh-CN" altLang="en-US" sz="2800" dirty="0">
                <a:solidFill>
                  <a:srgbClr val="000000"/>
                </a:solidFill>
                <a:ea typeface="宋体" panose="02010600030101010101" pitchFamily="2" charset="-122"/>
              </a:rPr>
              <a:t>中国遵循和平发展理念，全方位开展对外交往，积极参与国际事务，努力为全面建设小康社会争取的国际环境和周边环境，外交工作取得令人瞩目的成就。</a:t>
            </a:r>
            <a:endParaRPr lang="zh-CN" altLang="en-US" sz="2800" dirty="0">
              <a:solidFill>
                <a:srgbClr val="000000"/>
              </a:solidFill>
              <a:ea typeface="宋体" panose="02010600030101010101" pitchFamily="2" charset="-122"/>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5" name="表格 4"/>
          <p:cNvGraphicFramePr>
            <a:graphicFrameLocks noGrp="1"/>
          </p:cNvGraphicFramePr>
          <p:nvPr/>
        </p:nvGraphicFramePr>
        <p:xfrm>
          <a:off x="1905000" y="1397000"/>
          <a:ext cx="7391400" cy="4699000"/>
        </p:xfrm>
        <a:graphic>
          <a:graphicData uri="http://schemas.openxmlformats.org/drawingml/2006/table">
            <a:tbl>
              <a:tblPr firstRow="1" bandRow="1">
                <a:tableStyleId>{5940675A-B579-460E-94D1-54222C63F5DA}</a:tableStyleId>
              </a:tblPr>
              <a:tblGrid>
                <a:gridCol w="3823335"/>
                <a:gridCol w="3568065"/>
              </a:tblGrid>
              <a:tr h="650240">
                <a:tc>
                  <a:txBody>
                    <a:bodyPr/>
                    <a:lstStyle/>
                    <a:p>
                      <a:r>
                        <a:rPr lang="zh-CN" altLang="en-US" sz="2400" b="1" dirty="0" smtClean="0">
                          <a:latin typeface="黑体" panose="02010609060101010101" pitchFamily="49" charset="-122"/>
                          <a:ea typeface="黑体" panose="02010609060101010101" pitchFamily="49" charset="-122"/>
                        </a:rPr>
                        <a:t>（一）外交理念</a:t>
                      </a:r>
                      <a:endParaRPr lang="zh-CN" altLang="en-US" sz="2400" b="1" dirty="0">
                        <a:latin typeface="黑体" panose="02010609060101010101" pitchFamily="49" charset="-122"/>
                        <a:ea typeface="黑体" panose="02010609060101010101" pitchFamily="49" charset="-122"/>
                      </a:endParaRPr>
                    </a:p>
                  </a:txBody>
                  <a:tcPr/>
                </a:tc>
                <a:tc>
                  <a:txBody>
                    <a:bodyPr/>
                    <a:lstStyle/>
                    <a:p>
                      <a:endParaRPr lang="zh-CN" altLang="en-US" sz="2400" b="1" dirty="0">
                        <a:latin typeface="黑体" panose="02010609060101010101" pitchFamily="49" charset="-122"/>
                        <a:ea typeface="黑体" panose="02010609060101010101" pitchFamily="49" charset="-122"/>
                      </a:endParaRPr>
                    </a:p>
                  </a:txBody>
                  <a:tcPr/>
                </a:tc>
              </a:tr>
              <a:tr h="650240">
                <a:tc>
                  <a:txBody>
                    <a:bodyPr/>
                    <a:lstStyle/>
                    <a:p>
                      <a:r>
                        <a:rPr lang="zh-CN" altLang="en-US" sz="2400" b="1" dirty="0" smtClean="0">
                          <a:latin typeface="黑体" panose="02010609060101010101" pitchFamily="49" charset="-122"/>
                          <a:ea typeface="黑体" panose="02010609060101010101" pitchFamily="49" charset="-122"/>
                        </a:rPr>
                        <a:t>（二）目的</a:t>
                      </a:r>
                      <a:endParaRPr lang="zh-CN" altLang="en-US" sz="2400" b="1" dirty="0">
                        <a:latin typeface="黑体" panose="02010609060101010101" pitchFamily="49" charset="-122"/>
                        <a:ea typeface="黑体" panose="02010609060101010101" pitchFamily="49" charset="-122"/>
                      </a:endParaRPr>
                    </a:p>
                  </a:txBody>
                  <a:tcPr/>
                </a:tc>
                <a:tc>
                  <a:txBody>
                    <a:bodyPr/>
                    <a:lstStyle/>
                    <a:p>
                      <a:endParaRPr lang="zh-CN" altLang="en-US" sz="2400" b="1">
                        <a:latin typeface="黑体" panose="02010609060101010101" pitchFamily="49" charset="-122"/>
                        <a:ea typeface="黑体" panose="02010609060101010101" pitchFamily="49" charset="-122"/>
                      </a:endParaRPr>
                    </a:p>
                  </a:txBody>
                  <a:tcPr/>
                </a:tc>
              </a:tr>
              <a:tr h="960120">
                <a:tc>
                  <a:txBody>
                    <a:bodyPr/>
                    <a:lstStyle/>
                    <a:p>
                      <a:r>
                        <a:rPr lang="zh-CN" altLang="en-US" sz="2400" b="1" dirty="0" smtClean="0">
                          <a:latin typeface="黑体" panose="02010609060101010101" pitchFamily="49" charset="-122"/>
                          <a:ea typeface="黑体" panose="02010609060101010101" pitchFamily="49" charset="-122"/>
                        </a:rPr>
                        <a:t>（三）新型国际关系内涵</a:t>
                      </a:r>
                      <a:endParaRPr lang="zh-CN" altLang="en-US" sz="2400" b="1" dirty="0">
                        <a:latin typeface="黑体" panose="02010609060101010101" pitchFamily="49" charset="-122"/>
                        <a:ea typeface="黑体" panose="02010609060101010101" pitchFamily="49" charset="-122"/>
                      </a:endParaRPr>
                    </a:p>
                  </a:txBody>
                  <a:tcPr/>
                </a:tc>
                <a:tc>
                  <a:txBody>
                    <a:bodyPr/>
                    <a:lstStyle/>
                    <a:p>
                      <a:endParaRPr lang="zh-CN" altLang="en-US" sz="2400" b="1" dirty="0">
                        <a:latin typeface="黑体" panose="02010609060101010101" pitchFamily="49" charset="-122"/>
                        <a:ea typeface="黑体" panose="02010609060101010101" pitchFamily="49" charset="-122"/>
                      </a:endParaRPr>
                    </a:p>
                  </a:txBody>
                  <a:tcPr/>
                </a:tc>
              </a:tr>
              <a:tr h="838200">
                <a:tc>
                  <a:txBody>
                    <a:bodyPr/>
                    <a:lstStyle/>
                    <a:p>
                      <a:r>
                        <a:rPr lang="zh-CN" altLang="en-US" sz="2400" b="1" dirty="0" smtClean="0">
                          <a:latin typeface="黑体" panose="02010609060101010101" pitchFamily="49" charset="-122"/>
                          <a:ea typeface="黑体" panose="02010609060101010101" pitchFamily="49" charset="-122"/>
                        </a:rPr>
                        <a:t>（四）外交成就</a:t>
                      </a:r>
                      <a:endParaRPr lang="zh-CN" altLang="en-US" sz="2400" b="1" dirty="0">
                        <a:latin typeface="黑体" panose="02010609060101010101" pitchFamily="49" charset="-122"/>
                        <a:ea typeface="黑体" panose="02010609060101010101" pitchFamily="49" charset="-122"/>
                      </a:endParaRPr>
                    </a:p>
                  </a:txBody>
                  <a:tcPr/>
                </a:tc>
                <a:tc>
                  <a:txBody>
                    <a:bodyPr/>
                    <a:lstStyle/>
                    <a:p>
                      <a:endParaRPr lang="zh-CN" altLang="en-US" sz="2400" b="1" dirty="0">
                        <a:latin typeface="黑体" panose="02010609060101010101" pitchFamily="49" charset="-122"/>
                        <a:ea typeface="黑体" panose="02010609060101010101" pitchFamily="49" charset="-122"/>
                      </a:endParaRPr>
                    </a:p>
                  </a:txBody>
                  <a:tcPr/>
                </a:tc>
              </a:tr>
              <a:tr h="1600200">
                <a:tc>
                  <a:txBody>
                    <a:bodyPr/>
                    <a:lstStyle/>
                    <a:p>
                      <a:r>
                        <a:rPr lang="zh-CN" altLang="en-US" sz="2400" b="1" dirty="0" smtClean="0">
                          <a:latin typeface="黑体" panose="02010609060101010101" pitchFamily="49" charset="-122"/>
                          <a:ea typeface="黑体" panose="02010609060101010101" pitchFamily="49" charset="-122"/>
                        </a:rPr>
                        <a:t>（五）历史意义</a:t>
                      </a:r>
                      <a:endParaRPr lang="zh-CN" altLang="en-US" sz="2400" b="1" dirty="0">
                        <a:latin typeface="黑体" panose="02010609060101010101" pitchFamily="49" charset="-122"/>
                        <a:ea typeface="黑体" panose="02010609060101010101" pitchFamily="49" charset="-122"/>
                      </a:endParaRPr>
                    </a:p>
                  </a:txBody>
                  <a:tcPr/>
                </a:tc>
                <a:tc>
                  <a:txBody>
                    <a:bodyPr/>
                    <a:lstStyle/>
                    <a:p>
                      <a:endParaRPr lang="zh-CN" altLang="en-US" sz="2400" b="1" dirty="0">
                        <a:latin typeface="黑体" panose="02010609060101010101" pitchFamily="49" charset="-122"/>
                        <a:ea typeface="黑体" panose="02010609060101010101" pitchFamily="49" charset="-122"/>
                      </a:endParaRPr>
                    </a:p>
                  </a:txBody>
                  <a:tcPr/>
                </a:tc>
              </a:tr>
            </a:tbl>
          </a:graphicData>
        </a:graphic>
      </p:graphicFrame>
      <p:sp>
        <p:nvSpPr>
          <p:cNvPr id="6" name="矩形 5"/>
          <p:cNvSpPr/>
          <p:nvPr/>
        </p:nvSpPr>
        <p:spPr>
          <a:xfrm>
            <a:off x="5816600" y="1447800"/>
            <a:ext cx="1404620" cy="460375"/>
          </a:xfrm>
          <a:prstGeom prst="rect">
            <a:avLst/>
          </a:prstGeom>
          <a:noFill/>
          <a:ln w="9525">
            <a:noFill/>
          </a:ln>
        </p:spPr>
        <p:txBody>
          <a:bodyPr wrap="none">
            <a:spAutoFit/>
          </a:bodyPr>
          <a:p>
            <a:r>
              <a:rPr lang="zh-CN" altLang="en-US" sz="2400" b="1" dirty="0">
                <a:latin typeface="宋体" panose="02010600030101010101" pitchFamily="2" charset="-122"/>
              </a:rPr>
              <a:t>和平发展</a:t>
            </a:r>
            <a:endParaRPr lang="zh-CN" altLang="en-US" sz="2400" b="1" dirty="0">
              <a:latin typeface="宋体" panose="02010600030101010101" pitchFamily="2" charset="-122"/>
            </a:endParaRPr>
          </a:p>
        </p:txBody>
      </p:sp>
      <p:sp>
        <p:nvSpPr>
          <p:cNvPr id="7" name="矩形 6"/>
          <p:cNvSpPr/>
          <p:nvPr/>
        </p:nvSpPr>
        <p:spPr>
          <a:xfrm>
            <a:off x="5715000" y="2205038"/>
            <a:ext cx="3251200" cy="460375"/>
          </a:xfrm>
          <a:prstGeom prst="rect">
            <a:avLst/>
          </a:prstGeom>
          <a:noFill/>
          <a:ln w="9525">
            <a:noFill/>
          </a:ln>
        </p:spPr>
        <p:txBody>
          <a:bodyPr>
            <a:spAutoFit/>
          </a:bodyPr>
          <a:p>
            <a:r>
              <a:rPr lang="zh-CN" altLang="en-US" sz="2400" b="1" dirty="0">
                <a:latin typeface="Arial" panose="020B0604020202020204" pitchFamily="34" charset="0"/>
              </a:rPr>
              <a:t>推动全面建设小康社会</a:t>
            </a:r>
            <a:endParaRPr lang="zh-CN" altLang="en-US" sz="2400" b="1" dirty="0">
              <a:latin typeface="Arial" panose="020B0604020202020204" pitchFamily="34" charset="0"/>
            </a:endParaRPr>
          </a:p>
        </p:txBody>
      </p:sp>
      <p:sp>
        <p:nvSpPr>
          <p:cNvPr id="8" name="矩形 7"/>
          <p:cNvSpPr/>
          <p:nvPr/>
        </p:nvSpPr>
        <p:spPr>
          <a:xfrm>
            <a:off x="5715000" y="2743200"/>
            <a:ext cx="3251200" cy="829945"/>
          </a:xfrm>
          <a:prstGeom prst="rect">
            <a:avLst/>
          </a:prstGeom>
          <a:noFill/>
          <a:ln w="9525">
            <a:noFill/>
          </a:ln>
        </p:spPr>
        <p:txBody>
          <a:bodyPr>
            <a:spAutoFit/>
          </a:bodyPr>
          <a:p>
            <a:r>
              <a:rPr lang="zh-CN" altLang="en-US" sz="2400" b="1" dirty="0">
                <a:latin typeface="Arial" panose="020B0604020202020204" pitchFamily="34" charset="0"/>
              </a:rPr>
              <a:t>相互尊重、公平正义、合作共赢</a:t>
            </a:r>
            <a:endParaRPr lang="zh-CN" altLang="en-US" sz="2400" b="1" dirty="0">
              <a:latin typeface="Arial" panose="020B0604020202020204" pitchFamily="34" charset="0"/>
            </a:endParaRPr>
          </a:p>
        </p:txBody>
      </p:sp>
      <p:sp>
        <p:nvSpPr>
          <p:cNvPr id="9" name="矩形 8"/>
          <p:cNvSpPr/>
          <p:nvPr/>
        </p:nvSpPr>
        <p:spPr>
          <a:xfrm>
            <a:off x="5715000" y="3665538"/>
            <a:ext cx="3251200" cy="829945"/>
          </a:xfrm>
          <a:prstGeom prst="rect">
            <a:avLst/>
          </a:prstGeom>
          <a:noFill/>
          <a:ln w="9525">
            <a:noFill/>
          </a:ln>
        </p:spPr>
        <p:txBody>
          <a:bodyPr>
            <a:spAutoFit/>
          </a:bodyPr>
          <a:p>
            <a:r>
              <a:rPr lang="zh-CN" altLang="en-US" sz="2400" b="1" dirty="0">
                <a:latin typeface="Arial" panose="020B0604020202020204" pitchFamily="34" charset="0"/>
              </a:rPr>
              <a:t>联合国、全球治理、国际金融、“一带一路”</a:t>
            </a:r>
            <a:endParaRPr lang="zh-CN" altLang="en-US" sz="2400" b="1" dirty="0">
              <a:latin typeface="Arial" panose="020B0604020202020204" pitchFamily="34" charset="0"/>
            </a:endParaRPr>
          </a:p>
        </p:txBody>
      </p:sp>
      <p:sp>
        <p:nvSpPr>
          <p:cNvPr id="10" name="矩形 9"/>
          <p:cNvSpPr/>
          <p:nvPr/>
        </p:nvSpPr>
        <p:spPr>
          <a:xfrm>
            <a:off x="5715000" y="4667250"/>
            <a:ext cx="3581400" cy="1198880"/>
          </a:xfrm>
          <a:prstGeom prst="rect">
            <a:avLst/>
          </a:prstGeom>
          <a:noFill/>
          <a:ln w="9525">
            <a:noFill/>
          </a:ln>
        </p:spPr>
        <p:txBody>
          <a:bodyPr>
            <a:spAutoFit/>
          </a:bodyPr>
          <a:p>
            <a:r>
              <a:rPr lang="zh-CN" altLang="en-US" sz="2400" b="1" dirty="0">
                <a:latin typeface="Arial" panose="020B0604020202020204" pitchFamily="34" charset="0"/>
              </a:rPr>
              <a:t>从参与者到推动者</a:t>
            </a:r>
            <a:endParaRPr lang="en-US" altLang="zh-CN" sz="2400" b="1" dirty="0">
              <a:latin typeface="Arial" panose="020B0604020202020204" pitchFamily="34" charset="0"/>
            </a:endParaRPr>
          </a:p>
          <a:p>
            <a:r>
              <a:rPr lang="zh-CN" altLang="en-US" sz="2400" b="1" dirty="0">
                <a:latin typeface="Arial" panose="020B0604020202020204" pitchFamily="34" charset="0"/>
              </a:rPr>
              <a:t>推动构建人类命运共同体</a:t>
            </a:r>
            <a:endParaRPr lang="en-US" altLang="zh-CN" sz="2400" b="1" dirty="0">
              <a:latin typeface="Arial" panose="020B0604020202020204" pitchFamily="34" charset="0"/>
            </a:endParaRPr>
          </a:p>
          <a:p>
            <a:r>
              <a:rPr lang="zh-CN" altLang="en-US" sz="2400" b="1" dirty="0">
                <a:latin typeface="Arial" panose="020B0604020202020204" pitchFamily="34" charset="0"/>
              </a:rPr>
              <a:t>中国方案</a:t>
            </a:r>
            <a:endParaRPr lang="zh-CN" altLang="en-US" sz="2400" b="1" dirty="0">
              <a:latin typeface="Arial" panose="020B0604020202020204" pitchFamily="34" charset="0"/>
            </a:endParaRPr>
          </a:p>
        </p:txBody>
      </p:sp>
      <p:sp>
        <p:nvSpPr>
          <p:cNvPr id="11" name="矩形 10"/>
          <p:cNvSpPr/>
          <p:nvPr/>
        </p:nvSpPr>
        <p:spPr>
          <a:xfrm>
            <a:off x="9372600" y="1676400"/>
            <a:ext cx="884689" cy="4246245"/>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0" normalizeH="0" baseline="0" noProof="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Arial" panose="020B0604020202020204" pitchFamily="34" charset="0"/>
                <a:ea typeface="宋体" panose="02010600030101010101" pitchFamily="2" charset="-122"/>
                <a:cs typeface="+mn-cs"/>
              </a:rPr>
              <a:t>全方位外交</a:t>
            </a:r>
            <a:endParaRPr kumimoji="0" lang="zh-CN" altLang="en-US" sz="5400" b="1" i="0" u="none" strike="noStrike" kern="1200" cap="none" spc="0" normalizeH="0" baseline="0" noProof="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uLnTx/>
              <a:uFillTx/>
              <a:latin typeface="Arial" panose="020B0604020202020204" pitchFamily="34" charset="0"/>
              <a:ea typeface="宋体" panose="02010600030101010101" pitchFamily="2"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标题 1"/>
          <p:cNvSpPr>
            <a:spLocks noGrp="1"/>
          </p:cNvSpPr>
          <p:nvPr>
            <p:ph type="title" hasCustomPrompt="1"/>
          </p:nvPr>
        </p:nvSpPr>
        <p:spPr/>
        <p:txBody>
          <a:bodyPr vert="horz" wrap="square" lIns="61105" tIns="61105" rIns="61105" bIns="61105" anchor="t"/>
          <a:p>
            <a:pPr eaLnBrk="1" hangingPunct="1"/>
            <a:r>
              <a:rPr lang="zh-CN" altLang="en-US" sz="3610" dirty="0">
                <a:solidFill>
                  <a:srgbClr val="000000"/>
                </a:solidFill>
                <a:ea typeface="宋体" panose="02010600030101010101" pitchFamily="2" charset="-122"/>
              </a:rPr>
              <a:t>（二）中共十八大以来</a:t>
            </a:r>
            <a:endParaRPr lang="zh-CN" altLang="en-US" sz="3610" dirty="0">
              <a:solidFill>
                <a:srgbClr val="000000"/>
              </a:solidFill>
              <a:ea typeface="宋体" panose="02010600030101010101" pitchFamily="2" charset="-122"/>
            </a:endParaRPr>
          </a:p>
        </p:txBody>
      </p:sp>
      <p:sp>
        <p:nvSpPr>
          <p:cNvPr id="45059" name="内容占位符 2"/>
          <p:cNvSpPr>
            <a:spLocks noGrp="1"/>
          </p:cNvSpPr>
          <p:nvPr>
            <p:ph type="body" idx="1" hasCustomPrompt="1"/>
          </p:nvPr>
        </p:nvSpPr>
        <p:spPr/>
        <p:txBody>
          <a:bodyPr vert="horz" wrap="square" lIns="61105" tIns="61105" rIns="61105" bIns="61105" anchor="t"/>
          <a:p>
            <a:pPr marL="0" indent="0" eaLnBrk="1" hangingPunct="1">
              <a:buNone/>
            </a:pPr>
            <a:r>
              <a:rPr lang="zh-CN" altLang="en-US" sz="3210" dirty="0">
                <a:solidFill>
                  <a:srgbClr val="000000"/>
                </a:solidFill>
                <a:ea typeface="宋体" panose="02010600030101010101" pitchFamily="2" charset="-122"/>
              </a:rPr>
              <a:t>主要活动：</a:t>
            </a:r>
            <a:endParaRPr lang="en-US" altLang="zh-CN" sz="3210" dirty="0">
              <a:solidFill>
                <a:srgbClr val="000000"/>
              </a:solidFill>
              <a:ea typeface="宋体" panose="02010600030101010101" pitchFamily="2" charset="-122"/>
            </a:endParaRPr>
          </a:p>
          <a:p>
            <a:pPr marL="0" indent="0" eaLnBrk="1" hangingPunct="1">
              <a:buNone/>
            </a:pPr>
            <a:r>
              <a:rPr lang="en-US" altLang="zh-CN" sz="3210" dirty="0">
                <a:solidFill>
                  <a:srgbClr val="000000"/>
                </a:solidFill>
                <a:ea typeface="宋体" panose="02010600030101010101" pitchFamily="2" charset="-122"/>
              </a:rPr>
              <a:t>1</a:t>
            </a:r>
            <a:r>
              <a:rPr lang="zh-CN" altLang="en-US" sz="3210" dirty="0">
                <a:solidFill>
                  <a:srgbClr val="000000"/>
                </a:solidFill>
                <a:ea typeface="宋体" panose="02010600030101010101" pitchFamily="2" charset="-122"/>
              </a:rPr>
              <a:t>、新型国际关系：互相尊重、公平公正、合作共赢为核心。</a:t>
            </a:r>
            <a:endParaRPr lang="en-US" altLang="zh-CN" sz="3210" dirty="0">
              <a:solidFill>
                <a:srgbClr val="000000"/>
              </a:solidFill>
              <a:ea typeface="宋体" panose="02010600030101010101" pitchFamily="2" charset="-122"/>
            </a:endParaRPr>
          </a:p>
          <a:p>
            <a:pPr marL="0" indent="0" eaLnBrk="1" hangingPunct="1">
              <a:buNone/>
            </a:pPr>
            <a:r>
              <a:rPr lang="en-US" altLang="zh-CN" sz="3210" dirty="0">
                <a:solidFill>
                  <a:srgbClr val="000000"/>
                </a:solidFill>
                <a:ea typeface="宋体" panose="02010600030101010101" pitchFamily="2" charset="-122"/>
              </a:rPr>
              <a:t>2</a:t>
            </a:r>
            <a:r>
              <a:rPr lang="zh-CN" altLang="en-US" sz="3210" dirty="0">
                <a:solidFill>
                  <a:srgbClr val="000000"/>
                </a:solidFill>
                <a:ea typeface="宋体" panose="02010600030101010101" pitchFamily="2" charset="-122"/>
              </a:rPr>
              <a:t>、周边国家：“亲、诚、惠、容”理念</a:t>
            </a:r>
            <a:endParaRPr lang="en-US" altLang="zh-CN" sz="3210" dirty="0">
              <a:solidFill>
                <a:srgbClr val="000000"/>
              </a:solidFill>
              <a:ea typeface="宋体" panose="02010600030101010101" pitchFamily="2" charset="-122"/>
            </a:endParaRPr>
          </a:p>
          <a:p>
            <a:pPr marL="0" indent="0" eaLnBrk="1" hangingPunct="1">
              <a:buNone/>
            </a:pPr>
            <a:r>
              <a:rPr lang="en-US" altLang="zh-CN" sz="3210" dirty="0">
                <a:solidFill>
                  <a:srgbClr val="000000"/>
                </a:solidFill>
                <a:ea typeface="宋体" panose="02010600030101010101" pitchFamily="2" charset="-122"/>
              </a:rPr>
              <a:t>3</a:t>
            </a:r>
            <a:r>
              <a:rPr lang="zh-CN" altLang="en-US" sz="3210" dirty="0">
                <a:solidFill>
                  <a:srgbClr val="000000"/>
                </a:solidFill>
                <a:ea typeface="宋体" panose="02010600030101010101" pitchFamily="2" charset="-122"/>
              </a:rPr>
              <a:t>、非洲：“真、实、亲、诚”原则。</a:t>
            </a:r>
            <a:endParaRPr lang="en-US" altLang="zh-CN" sz="3210" dirty="0">
              <a:solidFill>
                <a:srgbClr val="000000"/>
              </a:solidFill>
              <a:ea typeface="宋体" panose="02010600030101010101" pitchFamily="2" charset="-122"/>
            </a:endParaRPr>
          </a:p>
          <a:p>
            <a:pPr marL="0" indent="0" eaLnBrk="1" hangingPunct="1">
              <a:buNone/>
            </a:pPr>
            <a:r>
              <a:rPr lang="en-US" altLang="zh-CN" sz="3210" dirty="0">
                <a:solidFill>
                  <a:srgbClr val="000000"/>
                </a:solidFill>
                <a:ea typeface="宋体" panose="02010600030101010101" pitchFamily="2" charset="-122"/>
              </a:rPr>
              <a:t>4</a:t>
            </a:r>
            <a:r>
              <a:rPr lang="zh-CN" altLang="en-US" sz="3210" dirty="0">
                <a:solidFill>
                  <a:srgbClr val="000000"/>
                </a:solidFill>
                <a:ea typeface="宋体" panose="02010600030101010101" pitchFamily="2" charset="-122"/>
              </a:rPr>
              <a:t>、欧洲、拉美：相互增进了解和合作。</a:t>
            </a:r>
            <a:endParaRPr lang="en-US" altLang="zh-CN" sz="3210" dirty="0">
              <a:solidFill>
                <a:srgbClr val="000000"/>
              </a:solidFill>
              <a:ea typeface="宋体" panose="02010600030101010101" pitchFamily="2" charset="-122"/>
            </a:endParaRP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内容占位符 2"/>
          <p:cNvSpPr>
            <a:spLocks noGrp="1"/>
          </p:cNvSpPr>
          <p:nvPr>
            <p:ph type="body" idx="1" hasCustomPrompt="1"/>
          </p:nvPr>
        </p:nvSpPr>
        <p:spPr>
          <a:xfrm>
            <a:off x="227036" y="863716"/>
            <a:ext cx="11737930" cy="6503390"/>
          </a:xfrm>
        </p:spPr>
        <p:txBody>
          <a:bodyPr vert="horz" wrap="square" lIns="61105" tIns="61105" rIns="61105" bIns="61105" anchor="t"/>
          <a:p>
            <a:pPr marL="0" indent="0" eaLnBrk="1" hangingPunct="1">
              <a:lnSpc>
                <a:spcPct val="80000"/>
              </a:lnSpc>
              <a:buNone/>
            </a:pPr>
            <a:r>
              <a:rPr lang="en-US" altLang="zh-CN" sz="3210" dirty="0">
                <a:solidFill>
                  <a:srgbClr val="000000"/>
                </a:solidFill>
                <a:ea typeface="宋体" panose="02010600030101010101" pitchFamily="2" charset="-122"/>
              </a:rPr>
              <a:t>5</a:t>
            </a:r>
            <a:r>
              <a:rPr lang="zh-CN" altLang="en-US" sz="3210" dirty="0">
                <a:solidFill>
                  <a:srgbClr val="000000"/>
                </a:solidFill>
                <a:ea typeface="宋体" panose="02010600030101010101" pitchFamily="2" charset="-122"/>
              </a:rPr>
              <a:t>、联合国事务：倡导和平共处五项原则，支持联合国在国际事务中发挥核心作用。</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zh-CN" altLang="en-US" sz="3210" dirty="0">
                <a:solidFill>
                  <a:srgbClr val="000000"/>
                </a:solidFill>
                <a:ea typeface="宋体" panose="02010600030101010101" pitchFamily="2" charset="-122"/>
              </a:rPr>
              <a:t>成就：</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en-US" altLang="zh-CN" sz="3210" dirty="0">
                <a:solidFill>
                  <a:srgbClr val="000000"/>
                </a:solidFill>
                <a:ea typeface="宋体" panose="02010600030101010101" pitchFamily="2" charset="-122"/>
              </a:rPr>
              <a:t>1</a:t>
            </a:r>
            <a:r>
              <a:rPr lang="zh-CN" altLang="en-US" sz="3210" dirty="0">
                <a:solidFill>
                  <a:srgbClr val="000000"/>
                </a:solidFill>
                <a:ea typeface="宋体" panose="02010600030101010101" pitchFamily="2" charset="-122"/>
              </a:rPr>
              <a:t>）推动和平解决国际和地区热点问题。</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en-US" altLang="zh-CN" sz="3210" dirty="0">
                <a:solidFill>
                  <a:srgbClr val="000000"/>
                </a:solidFill>
                <a:ea typeface="宋体" panose="02010600030101010101" pitchFamily="2" charset="-122"/>
              </a:rPr>
              <a:t>2</a:t>
            </a:r>
            <a:r>
              <a:rPr lang="zh-CN" altLang="en-US" sz="3210" dirty="0">
                <a:solidFill>
                  <a:srgbClr val="000000"/>
                </a:solidFill>
                <a:ea typeface="宋体" panose="02010600030101010101" pitchFamily="2" charset="-122"/>
              </a:rPr>
              <a:t>）积极促进全球治理体系改革与完善。</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en-US" altLang="zh-CN" sz="3210" dirty="0">
                <a:solidFill>
                  <a:srgbClr val="000000"/>
                </a:solidFill>
                <a:ea typeface="宋体" panose="02010600030101010101" pitchFamily="2" charset="-122"/>
              </a:rPr>
              <a:t>3</a:t>
            </a:r>
            <a:r>
              <a:rPr lang="zh-CN" altLang="en-US" sz="3210" dirty="0">
                <a:solidFill>
                  <a:srgbClr val="000000"/>
                </a:solidFill>
                <a:ea typeface="宋体" panose="02010600030101010101" pitchFamily="2" charset="-122"/>
              </a:rPr>
              <a:t>）倡议设立亚洲基础设施投资银行</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en-US" altLang="zh-CN" sz="3210" dirty="0">
                <a:solidFill>
                  <a:srgbClr val="000000"/>
                </a:solidFill>
                <a:ea typeface="宋体" panose="02010600030101010101" pitchFamily="2" charset="-122"/>
              </a:rPr>
              <a:t>4</a:t>
            </a:r>
            <a:r>
              <a:rPr lang="zh-CN" altLang="en-US" sz="3210" dirty="0">
                <a:solidFill>
                  <a:srgbClr val="000000"/>
                </a:solidFill>
                <a:ea typeface="宋体" panose="02010600030101010101" pitchFamily="2" charset="-122"/>
              </a:rPr>
              <a:t>）倡议一带一路国际合作。</a:t>
            </a:r>
            <a:endParaRPr lang="zh-CN" altLang="en-US" sz="3210" dirty="0">
              <a:solidFill>
                <a:srgbClr val="000000"/>
              </a:solidFill>
              <a:ea typeface="宋体" panose="02010600030101010101" pitchFamily="2" charset="-122"/>
            </a:endParaRPr>
          </a:p>
          <a:p>
            <a:pPr marL="0" indent="0" eaLnBrk="1" hangingPunct="1">
              <a:lnSpc>
                <a:spcPct val="80000"/>
              </a:lnSpc>
              <a:buNone/>
            </a:pPr>
            <a:r>
              <a:rPr lang="zh-CN" altLang="en-US" sz="3210" dirty="0">
                <a:solidFill>
                  <a:srgbClr val="000000"/>
                </a:solidFill>
                <a:ea typeface="宋体" panose="02010600030101010101" pitchFamily="2" charset="-122"/>
              </a:rPr>
              <a:t>意义：</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en-US" altLang="zh-CN" sz="3210" dirty="0">
                <a:solidFill>
                  <a:srgbClr val="000000"/>
                </a:solidFill>
                <a:ea typeface="宋体" panose="02010600030101010101" pitchFamily="2" charset="-122"/>
              </a:rPr>
              <a:t>1</a:t>
            </a:r>
            <a:r>
              <a:rPr lang="zh-CN" altLang="en-US" sz="3210" dirty="0">
                <a:solidFill>
                  <a:srgbClr val="000000"/>
                </a:solidFill>
                <a:ea typeface="宋体" panose="02010600030101010101" pitchFamily="2" charset="-122"/>
              </a:rPr>
              <a:t>）中国正从全球化的积极参与者变成更具有影响力和作用力的推动者。</a:t>
            </a:r>
            <a:endParaRPr lang="en-US" altLang="zh-CN" sz="3210" dirty="0">
              <a:solidFill>
                <a:srgbClr val="000000"/>
              </a:solidFill>
              <a:ea typeface="宋体" panose="02010600030101010101" pitchFamily="2" charset="-122"/>
            </a:endParaRPr>
          </a:p>
          <a:p>
            <a:pPr marL="0" indent="0" eaLnBrk="1" hangingPunct="1">
              <a:lnSpc>
                <a:spcPct val="80000"/>
              </a:lnSpc>
              <a:buNone/>
            </a:pPr>
            <a:r>
              <a:rPr lang="en-US" altLang="zh-CN" sz="3210" dirty="0">
                <a:solidFill>
                  <a:srgbClr val="000000"/>
                </a:solidFill>
                <a:ea typeface="宋体" panose="02010600030101010101" pitchFamily="2" charset="-122"/>
              </a:rPr>
              <a:t>2</a:t>
            </a:r>
            <a:r>
              <a:rPr lang="zh-CN" altLang="en-US" sz="3210" dirty="0">
                <a:solidFill>
                  <a:srgbClr val="000000"/>
                </a:solidFill>
                <a:ea typeface="宋体" panose="02010600030101010101" pitchFamily="2" charset="-122"/>
              </a:rPr>
              <a:t>）中国坚持和平发展道路，推动构建人类命运共同体，为世界和平与发展提供中国方案。</a:t>
            </a:r>
            <a:endParaRPr lang="zh-CN" altLang="en-US" sz="3210" dirty="0">
              <a:solidFill>
                <a:srgbClr val="000000"/>
              </a:solidFill>
              <a:ea typeface="宋体" panose="02010600030101010101" pitchFamily="2" charset="-122"/>
            </a:endParaRPr>
          </a:p>
          <a:p>
            <a:pPr marL="0" indent="0" eaLnBrk="1" hangingPunct="1">
              <a:lnSpc>
                <a:spcPct val="80000"/>
              </a:lnSpc>
            </a:pPr>
            <a:endParaRPr lang="en-US" altLang="zh-CN" sz="3610" dirty="0">
              <a:solidFill>
                <a:srgbClr val="000000"/>
              </a:solidFill>
              <a:ea typeface="宋体" panose="02010600030101010101" pitchFamily="2" charset="-122"/>
            </a:endParaRPr>
          </a:p>
        </p:txBody>
      </p:sp>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标题 1"/>
          <p:cNvSpPr>
            <a:spLocks noGrp="1"/>
          </p:cNvSpPr>
          <p:nvPr>
            <p:ph type="title" hasCustomPrompt="1"/>
          </p:nvPr>
        </p:nvSpPr>
        <p:spPr>
          <a:xfrm>
            <a:off x="2624697" y="426620"/>
            <a:ext cx="7180252" cy="256740"/>
          </a:xfrm>
        </p:spPr>
        <p:txBody>
          <a:bodyPr vert="horz" wrap="square" lIns="61105" tIns="61105" rIns="61105" bIns="61105" anchor="t"/>
          <a:p>
            <a:pPr eaLnBrk="1" hangingPunct="1"/>
            <a:r>
              <a:rPr lang="zh-CN" altLang="en-US" sz="3210" dirty="0">
                <a:solidFill>
                  <a:srgbClr val="C00000"/>
                </a:solidFill>
                <a:ea typeface="宋体" panose="02010600030101010101" pitchFamily="2" charset="-122"/>
              </a:rPr>
              <a:t>“一带一路”（</a:t>
            </a:r>
            <a:r>
              <a:rPr lang="en-US" altLang="zh-CN" sz="3210" dirty="0">
                <a:solidFill>
                  <a:srgbClr val="C00000"/>
                </a:solidFill>
                <a:ea typeface="宋体" panose="02010600030101010101" pitchFamily="2" charset="-122"/>
              </a:rPr>
              <a:t>2013</a:t>
            </a:r>
            <a:r>
              <a:rPr lang="zh-CN" altLang="en-US" sz="3210" dirty="0">
                <a:solidFill>
                  <a:srgbClr val="C00000"/>
                </a:solidFill>
                <a:ea typeface="宋体" panose="02010600030101010101" pitchFamily="2" charset="-122"/>
              </a:rPr>
              <a:t>年</a:t>
            </a:r>
            <a:r>
              <a:rPr lang="en-US" altLang="zh-CN" sz="3210" dirty="0">
                <a:solidFill>
                  <a:srgbClr val="C00000"/>
                </a:solidFill>
                <a:ea typeface="宋体" panose="02010600030101010101" pitchFamily="2" charset="-122"/>
              </a:rPr>
              <a:t>9</a:t>
            </a:r>
            <a:r>
              <a:rPr lang="zh-CN" altLang="en-US" sz="3210" dirty="0">
                <a:solidFill>
                  <a:srgbClr val="C00000"/>
                </a:solidFill>
                <a:ea typeface="宋体" panose="02010600030101010101" pitchFamily="2" charset="-122"/>
              </a:rPr>
              <a:t>月）</a:t>
            </a:r>
            <a:endParaRPr lang="zh-CN" altLang="en-US" sz="3210" dirty="0">
              <a:solidFill>
                <a:srgbClr val="C00000"/>
              </a:solidFill>
              <a:ea typeface="宋体" panose="02010600030101010101" pitchFamily="2" charset="-122"/>
            </a:endParaRPr>
          </a:p>
        </p:txBody>
      </p:sp>
      <p:sp>
        <p:nvSpPr>
          <p:cNvPr id="47107" name="内容占位符 2"/>
          <p:cNvSpPr>
            <a:spLocks noGrp="1"/>
          </p:cNvSpPr>
          <p:nvPr>
            <p:ph type="body" idx="1" hasCustomPrompt="1"/>
          </p:nvPr>
        </p:nvSpPr>
        <p:spPr>
          <a:xfrm>
            <a:off x="986649" y="1691227"/>
            <a:ext cx="10515759" cy="4349739"/>
          </a:xfrm>
        </p:spPr>
        <p:txBody>
          <a:bodyPr vert="horz" wrap="square" lIns="61105" tIns="61105" rIns="61105" bIns="61105" anchor="t"/>
          <a:p>
            <a:pPr eaLnBrk="1" hangingPunct="1"/>
            <a:r>
              <a:rPr lang="zh-CN" altLang="en-US" sz="2675" dirty="0">
                <a:solidFill>
                  <a:srgbClr val="000000"/>
                </a:solidFill>
                <a:ea typeface="宋体" panose="02010600030101010101" pitchFamily="2" charset="-122"/>
              </a:rPr>
              <a:t>“一带一路”（</a:t>
            </a:r>
            <a:r>
              <a:rPr lang="en-US" altLang="zh-CN" sz="2675" dirty="0">
                <a:solidFill>
                  <a:srgbClr val="000000"/>
                </a:solidFill>
                <a:ea typeface="宋体" panose="02010600030101010101" pitchFamily="2" charset="-122"/>
              </a:rPr>
              <a:t>The Belt and Road</a:t>
            </a:r>
            <a:r>
              <a:rPr lang="zh-CN" altLang="en-US" sz="2675" dirty="0">
                <a:solidFill>
                  <a:srgbClr val="000000"/>
                </a:solidFill>
                <a:ea typeface="宋体" panose="02010600030101010101" pitchFamily="2" charset="-122"/>
              </a:rPr>
              <a:t>，缩写</a:t>
            </a:r>
            <a:r>
              <a:rPr lang="en-US" altLang="zh-CN" sz="2675" dirty="0">
                <a:solidFill>
                  <a:srgbClr val="000000"/>
                </a:solidFill>
                <a:ea typeface="宋体" panose="02010600030101010101" pitchFamily="2" charset="-122"/>
              </a:rPr>
              <a:t>B&amp;R</a:t>
            </a:r>
            <a:r>
              <a:rPr lang="zh-CN" altLang="en-US" sz="2675" dirty="0">
                <a:solidFill>
                  <a:srgbClr val="000000"/>
                </a:solidFill>
                <a:ea typeface="宋体" panose="02010600030101010101" pitchFamily="2" charset="-122"/>
              </a:rPr>
              <a:t>）是“丝绸之路经济带”和“</a:t>
            </a:r>
            <a:r>
              <a:rPr lang="en-US" altLang="zh-CN" sz="2675" dirty="0">
                <a:solidFill>
                  <a:srgbClr val="000000"/>
                </a:solidFill>
                <a:ea typeface="宋体" panose="02010600030101010101" pitchFamily="2" charset="-122"/>
              </a:rPr>
              <a:t>21</a:t>
            </a:r>
            <a:r>
              <a:rPr lang="zh-CN" altLang="en-US" sz="2675" dirty="0">
                <a:solidFill>
                  <a:srgbClr val="000000"/>
                </a:solidFill>
                <a:ea typeface="宋体" panose="02010600030101010101" pitchFamily="2" charset="-122"/>
              </a:rPr>
              <a:t>世纪海上丝绸之路”的简称，</a:t>
            </a:r>
            <a:r>
              <a:rPr lang="en-US" altLang="zh-CN" sz="2675" dirty="0">
                <a:solidFill>
                  <a:srgbClr val="000000"/>
                </a:solidFill>
                <a:ea typeface="宋体" panose="02010600030101010101" pitchFamily="2" charset="-122"/>
              </a:rPr>
              <a:t>2013</a:t>
            </a:r>
            <a:r>
              <a:rPr lang="zh-CN" altLang="en-US" sz="2675" dirty="0">
                <a:solidFill>
                  <a:srgbClr val="000000"/>
                </a:solidFill>
                <a:ea typeface="宋体" panose="02010600030101010101" pitchFamily="2" charset="-122"/>
              </a:rPr>
              <a:t>年</a:t>
            </a:r>
            <a:r>
              <a:rPr lang="en-US" altLang="zh-CN" sz="2675" dirty="0">
                <a:solidFill>
                  <a:srgbClr val="000000"/>
                </a:solidFill>
                <a:ea typeface="宋体" panose="02010600030101010101" pitchFamily="2" charset="-122"/>
              </a:rPr>
              <a:t>9</a:t>
            </a:r>
            <a:r>
              <a:rPr lang="zh-CN" altLang="en-US" sz="2675" dirty="0">
                <a:solidFill>
                  <a:srgbClr val="000000"/>
                </a:solidFill>
                <a:ea typeface="宋体" panose="02010600030101010101" pitchFamily="2" charset="-122"/>
              </a:rPr>
              <a:t>月和</a:t>
            </a:r>
            <a:r>
              <a:rPr lang="en-US" altLang="zh-CN" sz="2675" dirty="0">
                <a:solidFill>
                  <a:srgbClr val="000000"/>
                </a:solidFill>
                <a:ea typeface="宋体" panose="02010600030101010101" pitchFamily="2" charset="-122"/>
              </a:rPr>
              <a:t>10</a:t>
            </a:r>
            <a:r>
              <a:rPr lang="zh-CN" altLang="en-US" sz="2675" dirty="0">
                <a:solidFill>
                  <a:srgbClr val="000000"/>
                </a:solidFill>
                <a:ea typeface="宋体" panose="02010600030101010101" pitchFamily="2" charset="-122"/>
              </a:rPr>
              <a:t>月由中国国家主席习近平分别提出建设“新丝绸之路经济带”和“</a:t>
            </a:r>
            <a:r>
              <a:rPr lang="en-US" altLang="zh-CN" sz="2675" dirty="0">
                <a:solidFill>
                  <a:srgbClr val="000000"/>
                </a:solidFill>
                <a:ea typeface="宋体" panose="02010600030101010101" pitchFamily="2" charset="-122"/>
              </a:rPr>
              <a:t>21</a:t>
            </a:r>
            <a:r>
              <a:rPr lang="zh-CN" altLang="en-US" sz="2675" dirty="0">
                <a:solidFill>
                  <a:srgbClr val="000000"/>
                </a:solidFill>
                <a:ea typeface="宋体" panose="02010600030101010101" pitchFamily="2" charset="-122"/>
              </a:rPr>
              <a:t>世纪海上丝绸之路”的合作倡议。它将充分依靠中国与有关国家既有的双多边机制，借助既有的、行之有效的区域合作平台，一带一路旨在借用古代丝绸之路的历史符号，高举和平发展的旗帜，积极发展与沿线国家的经济合作伙伴关系，共同打造政治互信、经济融合、文化包容的利益共同体、命运共同体和责任共同体。</a:t>
            </a:r>
            <a:endParaRPr lang="zh-CN" altLang="en-US" sz="2675" dirty="0">
              <a:solidFill>
                <a:srgbClr val="000000"/>
              </a:solidFill>
              <a:ea typeface="宋体" panose="02010600030101010101" pitchFamily="2" charset="-122"/>
            </a:endParaRPr>
          </a:p>
        </p:txBody>
      </p:sp>
      <p:pic>
        <p:nvPicPr>
          <p:cNvPr id="4" name="图片 3"/>
          <p:cNvPicPr>
            <a:picLocks noChangeAspect="1"/>
          </p:cNvPicPr>
          <p:nvPr/>
        </p:nvPicPr>
        <p:blipFill>
          <a:blip r:embed="rId1"/>
          <a:stretch>
            <a:fillRect/>
          </a:stretch>
        </p:blipFill>
        <p:spPr>
          <a:xfrm>
            <a:off x="986649" y="944345"/>
            <a:ext cx="10231435" cy="5487037"/>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30" name="内容占位符 3"/>
          <p:cNvPicPr>
            <a:picLocks noGrp="1" noChangeAspect="1"/>
          </p:cNvPicPr>
          <p:nvPr>
            <p:ph idx="1"/>
          </p:nvPr>
        </p:nvPicPr>
        <p:blipFill>
          <a:blip r:embed="rId1"/>
          <a:srcRect/>
          <a:stretch>
            <a:fillRect/>
          </a:stretch>
        </p:blipFill>
        <p:spPr>
          <a:xfrm>
            <a:off x="1652901" y="2709702"/>
            <a:ext cx="9669151" cy="3781090"/>
          </a:xfrm>
        </p:spPr>
      </p:pic>
      <p:pic>
        <p:nvPicPr>
          <p:cNvPr id="48131" name="图片 4"/>
          <p:cNvPicPr>
            <a:picLocks noChangeAspect="1"/>
          </p:cNvPicPr>
          <p:nvPr/>
        </p:nvPicPr>
        <p:blipFill>
          <a:blip r:embed="rId2"/>
          <a:stretch>
            <a:fillRect/>
          </a:stretch>
        </p:blipFill>
        <p:spPr>
          <a:xfrm>
            <a:off x="2522849" y="34082"/>
            <a:ext cx="7931378" cy="3102107"/>
          </a:xfrm>
          <a:prstGeom prst="rect">
            <a:avLst/>
          </a:prstGeom>
          <a:noFill/>
          <a:ln w="9525">
            <a:noFill/>
          </a:ln>
        </p:spPr>
      </p:pic>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4" name="标题 1"/>
          <p:cNvSpPr>
            <a:spLocks noGrp="1"/>
          </p:cNvSpPr>
          <p:nvPr>
            <p:ph type="title" hasCustomPrompt="1"/>
          </p:nvPr>
        </p:nvSpPr>
        <p:spPr>
          <a:xfrm>
            <a:off x="4247891" y="636680"/>
            <a:ext cx="3242147" cy="1326141"/>
          </a:xfrm>
        </p:spPr>
        <p:txBody>
          <a:bodyPr vert="horz" wrap="square" lIns="61105" tIns="61105" rIns="61105" bIns="61105" anchor="t"/>
          <a:p>
            <a:pPr eaLnBrk="1" hangingPunct="1"/>
            <a:r>
              <a:rPr lang="zh-CN" altLang="en-US" dirty="0">
                <a:solidFill>
                  <a:srgbClr val="FF0000"/>
                </a:solidFill>
                <a:ea typeface="宋体" panose="02010600030101010101" pitchFamily="2" charset="-122"/>
              </a:rPr>
              <a:t>小结</a:t>
            </a:r>
            <a:endParaRPr lang="zh-CN" altLang="en-US" dirty="0">
              <a:solidFill>
                <a:srgbClr val="FF0000"/>
              </a:solidFill>
              <a:ea typeface="宋体" panose="02010600030101010101" pitchFamily="2" charset="-122"/>
            </a:endParaRPr>
          </a:p>
        </p:txBody>
      </p:sp>
      <p:sp>
        <p:nvSpPr>
          <p:cNvPr id="49155" name="内容占位符 2"/>
          <p:cNvSpPr>
            <a:spLocks noGrp="1"/>
          </p:cNvSpPr>
          <p:nvPr>
            <p:ph type="body" idx="1" hasCustomPrompt="1"/>
          </p:nvPr>
        </p:nvSpPr>
        <p:spPr>
          <a:xfrm>
            <a:off x="2064535" y="1829145"/>
            <a:ext cx="9289345" cy="2883559"/>
          </a:xfrm>
        </p:spPr>
        <p:txBody>
          <a:bodyPr vert="horz" wrap="square" lIns="61105" tIns="61105" rIns="61105" bIns="61105" anchor="t"/>
          <a:p>
            <a:pPr marL="0" indent="0" eaLnBrk="1" hangingPunct="1">
              <a:buNone/>
            </a:pPr>
            <a:r>
              <a:rPr lang="zh-CN" altLang="en-US" sz="3610" dirty="0">
                <a:solidFill>
                  <a:srgbClr val="000000"/>
                </a:solidFill>
                <a:ea typeface="宋体" panose="02010600030101010101" pitchFamily="2" charset="-122"/>
              </a:rPr>
              <a:t>一、中国特色社会主义理论体系形成与发展</a:t>
            </a:r>
            <a:endParaRPr lang="en-US" altLang="zh-CN" sz="3610" dirty="0">
              <a:solidFill>
                <a:srgbClr val="000000"/>
              </a:solidFill>
              <a:ea typeface="宋体" panose="02010600030101010101" pitchFamily="2" charset="-122"/>
            </a:endParaRPr>
          </a:p>
          <a:p>
            <a:pPr marL="0" indent="0" eaLnBrk="1" hangingPunct="1">
              <a:buNone/>
            </a:pPr>
            <a:r>
              <a:rPr lang="zh-CN" altLang="en-US" sz="3610" dirty="0">
                <a:solidFill>
                  <a:srgbClr val="000000"/>
                </a:solidFill>
                <a:ea typeface="宋体" panose="02010600030101010101" pitchFamily="2" charset="-122"/>
              </a:rPr>
              <a:t>二、综合国力不断提升</a:t>
            </a:r>
            <a:endParaRPr lang="en-US" altLang="zh-CN" sz="3610" dirty="0">
              <a:solidFill>
                <a:srgbClr val="000000"/>
              </a:solidFill>
              <a:ea typeface="宋体" panose="02010600030101010101" pitchFamily="2" charset="-122"/>
            </a:endParaRPr>
          </a:p>
          <a:p>
            <a:pPr marL="0" indent="0" eaLnBrk="1" hangingPunct="1">
              <a:buNone/>
            </a:pPr>
            <a:r>
              <a:rPr lang="zh-CN" altLang="en-US" sz="3610" dirty="0">
                <a:solidFill>
                  <a:srgbClr val="000000"/>
                </a:solidFill>
                <a:ea typeface="宋体" panose="02010600030101010101" pitchFamily="2" charset="-122"/>
              </a:rPr>
              <a:t>三、国际影响力不断扩大</a:t>
            </a:r>
            <a:endParaRPr lang="en-US" altLang="zh-CN" sz="3610" dirty="0">
              <a:solidFill>
                <a:srgbClr val="000000"/>
              </a:solidFill>
              <a:ea typeface="宋体" panose="02010600030101010101" pitchFamily="2" charset="-122"/>
            </a:endParaRPr>
          </a:p>
          <a:p>
            <a:pPr marL="0" indent="0" eaLnBrk="1" hangingPunct="1"/>
            <a:endParaRPr lang="zh-CN" altLang="en-US" dirty="0">
              <a:solidFill>
                <a:srgbClr val="000000"/>
              </a:solidFill>
              <a:ea typeface="宋体" panose="02010600030101010101" pitchFamily="2" charset="-122"/>
            </a:endParaRPr>
          </a:p>
        </p:txBody>
      </p:sp>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 name="Shape 74"/>
          <p:cNvSpPr/>
          <p:nvPr/>
        </p:nvSpPr>
        <p:spPr>
          <a:xfrm>
            <a:off x="3696217" y="2817915"/>
            <a:ext cx="4799566" cy="1228090"/>
          </a:xfrm>
          <a:prstGeom prst="rect">
            <a:avLst/>
          </a:prstGeom>
          <a:ln w="12700">
            <a:miter lim="400000"/>
          </a:ln>
        </p:spPr>
        <p:txBody>
          <a:bodyPr lIns="60957" tIns="60957" rIns="60957" bIns="60957">
            <a:spAutoFit/>
          </a:bodyPr>
          <a:lstStyle>
            <a:lvl1pPr algn="ctr">
              <a:defRPr sz="5400">
                <a:solidFill>
                  <a:srgbClr val="B61C22"/>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pPr marL="0" marR="0" lvl="0" indent="0" algn="ctr" defTabSz="914400" rtl="0" eaLnBrk="1" fontAlgn="auto" latinLnBrk="0" hangingPunct="1">
              <a:lnSpc>
                <a:spcPct val="100000"/>
              </a:lnSpc>
              <a:spcBef>
                <a:spcPts val="0"/>
              </a:spcBef>
              <a:spcAft>
                <a:spcPts val="0"/>
              </a:spcAft>
              <a:buClrTx/>
              <a:buSzTx/>
              <a:buFontTx/>
              <a:buNone/>
              <a:defRPr sz="1800">
                <a:solidFill>
                  <a:srgbClr val="000000"/>
                </a:solidFill>
              </a:defRPr>
            </a:pPr>
            <a:r>
              <a:rPr kumimoji="0" lang="zh-CN" altLang="en-US" sz="7195" b="0" i="0" u="none" strike="noStrike" kern="0" cap="none" spc="0" normalizeH="0" baseline="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rPr>
              <a:t>谢谢</a:t>
            </a:r>
            <a:endParaRPr kumimoji="0" sz="7195" b="0" i="0" u="none" strike="noStrike" kern="0" cap="none" spc="0" normalizeH="0" baseline="0" noProof="0" dirty="0">
              <a:ln>
                <a:noFill/>
              </a:ln>
              <a:solidFill>
                <a:srgbClr val="C00000"/>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75" name="Shape 75"/>
          <p:cNvSpPr/>
          <p:nvPr/>
        </p:nvSpPr>
        <p:spPr>
          <a:xfrm flipV="1">
            <a:off x="3029964" y="3429000"/>
            <a:ext cx="910263" cy="0"/>
          </a:xfrm>
          <a:prstGeom prst="line">
            <a:avLst/>
          </a:prstGeom>
          <a:ln w="12700">
            <a:solidFill>
              <a:srgbClr val="B41F28"/>
            </a:solidFill>
          </a:ln>
        </p:spPr>
        <p:txBody>
          <a:bodyPr lIns="0" tIns="0" rIns="0" bIns="0"/>
          <a:lstStyle/>
          <a:p>
            <a:pPr marL="0" marR="0" lvl="0" indent="0" algn="l" defTabSz="455930" rtl="0" eaLnBrk="1" fontAlgn="auto" latinLnBrk="0" hangingPunct="1">
              <a:lnSpc>
                <a:spcPct val="100000"/>
              </a:lnSpc>
              <a:spcBef>
                <a:spcPts val="0"/>
              </a:spcBef>
              <a:spcAft>
                <a:spcPts val="0"/>
              </a:spcAft>
              <a:buClrTx/>
              <a:buSzTx/>
              <a:buFontTx/>
              <a:buNone/>
              <a:defRPr sz="1200"/>
            </a:pPr>
            <a:endParaRPr kumimoji="0" sz="1595" b="0" i="0" u="none" strike="noStrike" kern="0" cap="none" spc="0" normalizeH="0" baseline="0" noProof="0">
              <a:ln>
                <a:noFill/>
              </a:ln>
              <a:solidFill>
                <a:sysClr val="windowText" lastClr="000000"/>
              </a:solidFill>
              <a:effectLst/>
              <a:uLnTx/>
              <a:uFillTx/>
              <a:latin typeface="+mn-lt"/>
              <a:ea typeface="+mn-ea"/>
              <a:cs typeface="+mn-cs"/>
              <a:sym typeface="Helvetica"/>
            </a:endParaRPr>
          </a:p>
        </p:txBody>
      </p:sp>
      <p:sp>
        <p:nvSpPr>
          <p:cNvPr id="76" name="Shape 76"/>
          <p:cNvSpPr/>
          <p:nvPr/>
        </p:nvSpPr>
        <p:spPr>
          <a:xfrm flipV="1">
            <a:off x="8330281" y="3429000"/>
            <a:ext cx="910263" cy="0"/>
          </a:xfrm>
          <a:prstGeom prst="line">
            <a:avLst/>
          </a:prstGeom>
          <a:ln w="12700">
            <a:solidFill>
              <a:srgbClr val="B41F28"/>
            </a:solidFill>
          </a:ln>
        </p:spPr>
        <p:txBody>
          <a:bodyPr lIns="0" tIns="0" rIns="0" bIns="0"/>
          <a:lstStyle/>
          <a:p>
            <a:pPr marL="0" marR="0" lvl="0" indent="0" algn="l" defTabSz="455930" rtl="0" eaLnBrk="1" fontAlgn="auto" latinLnBrk="0" hangingPunct="1">
              <a:lnSpc>
                <a:spcPct val="100000"/>
              </a:lnSpc>
              <a:spcBef>
                <a:spcPts val="0"/>
              </a:spcBef>
              <a:spcAft>
                <a:spcPts val="0"/>
              </a:spcAft>
              <a:buClrTx/>
              <a:buSzTx/>
              <a:buFontTx/>
              <a:buNone/>
              <a:defRPr sz="1200"/>
            </a:pPr>
            <a:endParaRPr kumimoji="0" sz="1595" b="0" i="0" u="none" strike="noStrike" kern="0" cap="none" spc="0" normalizeH="0" baseline="0" noProof="0">
              <a:ln>
                <a:noFill/>
              </a:ln>
              <a:solidFill>
                <a:sysClr val="windowText" lastClr="000000"/>
              </a:solidFill>
              <a:effectLst/>
              <a:uLnTx/>
              <a:uFillTx/>
              <a:latin typeface="+mn-lt"/>
              <a:ea typeface="+mn-ea"/>
              <a:cs typeface="+mn-cs"/>
              <a:sym typeface="Helvetica"/>
            </a:endParaRPr>
          </a:p>
        </p:txBody>
      </p:sp>
    </p:spTree>
  </p:cSld>
  <p:clrMapOvr>
    <a:masterClrMapping/>
  </p:clrMapOvr>
  <p:transition spd="slow">
    <p:dissolve/>
  </p:transition>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REFSHAPE" val="384846780"/>
</p:tagLst>
</file>

<file path=ppt/tags/tag63.xml><?xml version="1.0" encoding="utf-8"?>
<p:tagLst xmlns:p="http://schemas.openxmlformats.org/presentationml/2006/main">
  <p:tag name="REFSHAPE" val="330188524"/>
  <p:tag name="KSO_WM_UNIT_PLACING_PICTURE_USER_VIEWPORT" val="{&quot;height&quot;:3652.5007874015746,&quot;width&quot;:469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6899</Words>
  <Application>WPS 演示</Application>
  <PresentationFormat>宽屏</PresentationFormat>
  <Paragraphs>546</Paragraphs>
  <Slides>53</Slides>
  <Notes>1</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53</vt:i4>
      </vt:variant>
    </vt:vector>
  </HeadingPairs>
  <TitlesOfParts>
    <vt:vector size="72" baseType="lpstr">
      <vt:lpstr>Arial</vt:lpstr>
      <vt:lpstr>宋体</vt:lpstr>
      <vt:lpstr>Wingdings</vt:lpstr>
      <vt:lpstr>微软雅黑</vt:lpstr>
      <vt:lpstr>Arial Unicode MS</vt:lpstr>
      <vt:lpstr>Arial</vt:lpstr>
      <vt:lpstr>Helvetica</vt:lpstr>
      <vt:lpstr>黑体</vt:lpstr>
      <vt:lpstr>隶书</vt:lpstr>
      <vt:lpstr>楷体_GB2312</vt:lpstr>
      <vt:lpstr>新宋体</vt:lpstr>
      <vt:lpstr>Times New Roman</vt:lpstr>
      <vt:lpstr>华文中宋</vt:lpstr>
      <vt:lpstr>Verdana</vt:lpstr>
      <vt:lpstr>华文新魏</vt:lpstr>
      <vt:lpstr>Helvetica</vt:lpstr>
      <vt:lpstr>Times New Roman</vt:lpstr>
      <vt:lpstr>楷体</vt:lpstr>
      <vt:lpstr>Office 主题​​</vt:lpstr>
      <vt:lpstr>第29课   改革开放以来的 巨大成就</vt:lpstr>
      <vt:lpstr>PowerPoint 演示文稿</vt:lpstr>
      <vt:lpstr>PowerPoint 演示文稿</vt:lpstr>
      <vt:lpstr>一、中国特色社会主义理论体系的形成与发展</vt:lpstr>
      <vt:lpstr>（一）邓小平理论</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二、综合国力不断提升</vt:lpstr>
      <vt:lpstr>PowerPoint 演示文稿</vt:lpstr>
      <vt:lpstr>（一）国民经济快速增长 </vt:lpstr>
      <vt:lpstr>PowerPoint 演示文稿</vt:lpstr>
      <vt:lpstr>PowerPoint 演示文稿</vt:lpstr>
      <vt:lpstr>（二）基础设施建设走在世界前列 </vt:lpstr>
      <vt:lpstr>（三）文化事业逐年发展 </vt:lpstr>
      <vt:lpstr>PowerPoint 演示文稿</vt:lpstr>
      <vt:lpstr>PowerPoint 演示文稿</vt:lpstr>
      <vt:lpstr>（四）国防和军队改革取得历史性突破 </vt:lpstr>
      <vt:lpstr>三、国际影响力不断扩大</vt:lpstr>
      <vt:lpstr>PowerPoint 演示文稿</vt:lpstr>
      <vt:lpstr>（二）中共十八大以来</vt:lpstr>
      <vt:lpstr>PowerPoint 演示文稿</vt:lpstr>
      <vt:lpstr>“一带一路”（2013年9月）</vt:lpstr>
      <vt:lpstr>PowerPoint 演示文稿</vt:lpstr>
      <vt:lpstr>小结</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Administrator</cp:lastModifiedBy>
  <cp:revision>25</cp:revision>
  <dcterms:created xsi:type="dcterms:W3CDTF">2019-06-19T02:08:00Z</dcterms:created>
  <dcterms:modified xsi:type="dcterms:W3CDTF">2020-01-07T10:26:32Z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2052-11.1.0.9305</vt:lpwstr>
  </property>
</Properties>
</file>