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notesSlides/notesSlide17.xml" ContentType="application/vnd.openxmlformats-officedocument.presentationml.notesSlide+xml"/>
  <Default Extension="emf" ContentType="image/x-emf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Default Extension="gif" ContentType="image/gif"/>
  <Default Extension="vml" ContentType="application/vnd.openxmlformats-officedocument.vmlDrawing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Default Extension="ppt" ContentType="application/vnd.ms-powerpoint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6"/>
  </p:notesMasterIdLst>
  <p:sldIdLst>
    <p:sldId id="381" r:id="rId2"/>
    <p:sldId id="382" r:id="rId3"/>
    <p:sldId id="391" r:id="rId4"/>
    <p:sldId id="390" r:id="rId5"/>
    <p:sldId id="392" r:id="rId6"/>
    <p:sldId id="444" r:id="rId7"/>
    <p:sldId id="393" r:id="rId8"/>
    <p:sldId id="446" r:id="rId9"/>
    <p:sldId id="448" r:id="rId10"/>
    <p:sldId id="449" r:id="rId11"/>
    <p:sldId id="450" r:id="rId12"/>
    <p:sldId id="452" r:id="rId13"/>
    <p:sldId id="455" r:id="rId14"/>
    <p:sldId id="456" r:id="rId15"/>
    <p:sldId id="395" r:id="rId16"/>
    <p:sldId id="416" r:id="rId17"/>
    <p:sldId id="417" r:id="rId18"/>
    <p:sldId id="418" r:id="rId19"/>
    <p:sldId id="401" r:id="rId20"/>
    <p:sldId id="420" r:id="rId21"/>
    <p:sldId id="404" r:id="rId22"/>
    <p:sldId id="483" r:id="rId23"/>
    <p:sldId id="476" r:id="rId24"/>
    <p:sldId id="405" r:id="rId25"/>
    <p:sldId id="422" r:id="rId26"/>
    <p:sldId id="482" r:id="rId27"/>
    <p:sldId id="477" r:id="rId28"/>
    <p:sldId id="423" r:id="rId29"/>
    <p:sldId id="425" r:id="rId30"/>
    <p:sldId id="478" r:id="rId31"/>
    <p:sldId id="479" r:id="rId32"/>
    <p:sldId id="480" r:id="rId33"/>
    <p:sldId id="481" r:id="rId34"/>
    <p:sldId id="441" r:id="rId35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98C0"/>
    <a:srgbClr val="EC008D"/>
    <a:srgbClr val="F24D4B"/>
    <a:srgbClr val="D03F3D"/>
    <a:srgbClr val="C93D3B"/>
    <a:srgbClr val="FD2B27"/>
    <a:srgbClr val="209DC3"/>
    <a:srgbClr val="389EB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987"/>
    <p:restoredTop sz="94660"/>
  </p:normalViewPr>
  <p:slideViewPr>
    <p:cSldViewPr showGuides="1">
      <p:cViewPr varScale="1">
        <p:scale>
          <a:sx n="65" d="100"/>
          <a:sy n="65" d="100"/>
        </p:scale>
        <p:origin x="-1518" y="-114"/>
      </p:cViewPr>
      <p:guideLst>
        <p:guide orient="horz" pos="2136"/>
        <p:guide pos="2908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 varScale="1"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alibri" panose="020F050202020403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alibri" panose="020F050202020403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fontAlgn="base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  <a:pPr lvl="0" algn="r" fontAlgn="base"/>
              <a:t>‹#›</a:t>
            </a:fld>
            <a:endParaRPr lang="zh-CN" altLang="en-US" sz="12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幻灯片图像占位符 6144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</a:ln>
        </p:spPr>
      </p:sp>
      <p:sp>
        <p:nvSpPr>
          <p:cNvPr id="30722" name="文本占位符 6144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30723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lstStyle/>
          <a:p>
            <a:pPr lvl="0" indent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pPr lvl="0" indent="0" algn="r"/>
              <a:t>15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幻灯片图像占位符 67585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</a:ln>
        </p:spPr>
      </p:sp>
      <p:sp>
        <p:nvSpPr>
          <p:cNvPr id="35842" name="文本占位符 67586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35843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lstStyle/>
          <a:p>
            <a:pPr lvl="0" indent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pPr lvl="0" indent="0" algn="r"/>
              <a:t>19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幻灯片图像占位符 70657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</a:ln>
        </p:spPr>
      </p:sp>
      <p:sp>
        <p:nvSpPr>
          <p:cNvPr id="38914" name="文本占位符 70658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38915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lstStyle/>
          <a:p>
            <a:pPr lvl="0" indent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pPr lvl="0" indent="0" algn="r"/>
              <a:t>21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幻灯片图像占位符 7168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</a:ln>
        </p:spPr>
      </p:sp>
      <p:sp>
        <p:nvSpPr>
          <p:cNvPr id="40962" name="文本占位符 7168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40963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lstStyle/>
          <a:p>
            <a:pPr lvl="0" indent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pPr lvl="0" indent="0" algn="r"/>
              <a:t>24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11" r="15370" b="11019"/>
          <a:stretch>
            <a:fillRect/>
          </a:stretch>
        </p:blipFill>
        <p:spPr>
          <a:xfrm>
            <a:off x="0" y="1"/>
            <a:ext cx="9124950" cy="6850743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119743" y="-7257"/>
            <a:ext cx="9024257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73000"/>
                </a:schemeClr>
              </a:gs>
              <a:gs pos="100000">
                <a:schemeClr val="bg1">
                  <a:shade val="100000"/>
                  <a:satMod val="11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 sz="1800" baseline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2" name="KSO_CT1"/>
          <p:cNvSpPr>
            <a:spLocks noGrp="1"/>
          </p:cNvSpPr>
          <p:nvPr>
            <p:ph type="ctrTitle" hasCustomPrompt="1"/>
          </p:nvPr>
        </p:nvSpPr>
        <p:spPr>
          <a:xfrm>
            <a:off x="1856381" y="2029096"/>
            <a:ext cx="6646917" cy="1332782"/>
          </a:xfrm>
          <a:noFill/>
        </p:spPr>
        <p:txBody>
          <a:bodyPr anchor="b">
            <a:normAutofit/>
          </a:bodyPr>
          <a:lstStyle>
            <a:lvl1pPr algn="ctr">
              <a:defRPr sz="5400" baseline="0">
                <a:ln w="19050">
                  <a:solidFill>
                    <a:schemeClr val="bg1">
                      <a:alpha val="84000"/>
                    </a:schemeClr>
                  </a:solidFill>
                </a:ln>
                <a:gradFill>
                  <a:gsLst>
                    <a:gs pos="0">
                      <a:schemeClr val="accent1"/>
                    </a:gs>
                    <a:gs pos="63000">
                      <a:schemeClr val="accent2"/>
                    </a:gs>
                  </a:gsLst>
                  <a:lin ang="6600000" scaled="0"/>
                </a:gradFill>
                <a:effectLst>
                  <a:outerShdw dist="38100" dir="5400000" algn="t" rotWithShape="0">
                    <a:prstClr val="black">
                      <a:alpha val="10000"/>
                    </a:prstClr>
                  </a:outerShdw>
                </a:effectLst>
                <a:latin typeface="Arial" panose="020B0604020202020204" pitchFamily="34" charset="0"/>
                <a:ea typeface="黑体" panose="02010609060101010101" charset="-122"/>
              </a:defRPr>
            </a:lvl1pPr>
          </a:lstStyle>
          <a:p>
            <a:r>
              <a:rPr lang="zh-CN" altLang="en-US" dirty="0" smtClean="0"/>
              <a:t>单击此处添加标题</a:t>
            </a:r>
            <a:endParaRPr lang="en-US" dirty="0"/>
          </a:p>
        </p:txBody>
      </p:sp>
      <p:sp>
        <p:nvSpPr>
          <p:cNvPr id="3" name="KSO_CT2"/>
          <p:cNvSpPr>
            <a:spLocks noGrp="1"/>
          </p:cNvSpPr>
          <p:nvPr>
            <p:ph type="subTitle" idx="1" hasCustomPrompt="1"/>
          </p:nvPr>
        </p:nvSpPr>
        <p:spPr>
          <a:xfrm>
            <a:off x="1856380" y="3472547"/>
            <a:ext cx="6646918" cy="550817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800" b="1" baseline="0">
                <a:ln w="12700">
                  <a:noFill/>
                </a:ln>
                <a:gradFill>
                  <a:gsLst>
                    <a:gs pos="0">
                      <a:schemeClr val="accent2"/>
                    </a:gs>
                    <a:gs pos="100000">
                      <a:schemeClr val="accent1"/>
                    </a:gs>
                  </a:gsLst>
                  <a:lin ang="9000000" scaled="0"/>
                </a:gradFill>
                <a:effectLst/>
                <a:latin typeface="Arial" panose="020B0604020202020204" pitchFamily="34" charset="0"/>
                <a:ea typeface="黑体" panose="02010609060101010101" charset="-122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 smtClean="0"/>
              <a:t>单击此处添加副标题</a:t>
            </a:r>
            <a:endParaRPr lang="en-US" dirty="0"/>
          </a:p>
        </p:txBody>
      </p:sp>
      <p:cxnSp>
        <p:nvCxnSpPr>
          <p:cNvPr id="17" name="直接连接符 16"/>
          <p:cNvCxnSpPr/>
          <p:nvPr/>
        </p:nvCxnSpPr>
        <p:spPr>
          <a:xfrm>
            <a:off x="1856381" y="3411582"/>
            <a:ext cx="6646917" cy="0"/>
          </a:xfrm>
          <a:prstGeom prst="line">
            <a:avLst/>
          </a:prstGeom>
          <a:ln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72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069A8A3A-C3F8-40C6-8A68-BF3B77C39B63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671F6C2B-E59F-409B-8943-425C218F0AE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1425600" y="2149200"/>
            <a:ext cx="6300000" cy="3528000"/>
          </a:xfrm>
        </p:spPr>
        <p:txBody>
          <a:bodyPr lIns="144000" rIns="144000" anchor="ctr" anchorCtr="0">
            <a:normAutofit/>
          </a:bodyPr>
          <a:lstStyle>
            <a:lvl1pPr>
              <a:defRPr sz="2400" b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541655" indent="-271780">
              <a:buFont typeface="Arial" panose="020B0604020202020204" pitchFamily="34" charset="0"/>
              <a:buChar char="•"/>
              <a:tabLst>
                <a:tab pos="269875" algn="l"/>
              </a:tabLst>
              <a:defRPr sz="2000" b="0">
                <a:latin typeface="+mn-lt"/>
              </a:defRPr>
            </a:lvl2pPr>
          </a:lstStyle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8A3A-C3F8-40C6-8A68-BF3B77C39B63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F6C2B-E59F-409B-8943-425C218F0AE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3319200" y="2628000"/>
            <a:ext cx="4460400" cy="1648800"/>
          </a:xfrm>
          <a:solidFill>
            <a:schemeClr val="bg1"/>
          </a:solidFill>
        </p:spPr>
        <p:txBody>
          <a:bodyPr lIns="108000" tIns="180000" rIns="108000" bIns="0" anchor="t" anchorCtr="0">
            <a:normAutofit/>
          </a:bodyPr>
          <a:lstStyle>
            <a:lvl1pPr marL="0" indent="0" algn="l">
              <a:buNone/>
              <a:defRPr sz="2400" b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单击此处添加您的副标题</a:t>
            </a:r>
            <a:endParaRPr lang="en-US" altLang="zh-CN" dirty="0" smtClean="0"/>
          </a:p>
        </p:txBody>
      </p:sp>
      <p:sp>
        <p:nvSpPr>
          <p:cNvPr id="10" name="椭圆 9"/>
          <p:cNvSpPr/>
          <p:nvPr/>
        </p:nvSpPr>
        <p:spPr>
          <a:xfrm>
            <a:off x="2268538" y="1550988"/>
            <a:ext cx="1301750" cy="130175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rmAutofit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ea typeface="黑体" panose="02010609060101010101" charset="-122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069A8A3A-C3F8-40C6-8A68-BF3B77C39B63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671F6C2B-E59F-409B-8943-425C218F0AE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381600" y="330453"/>
            <a:ext cx="8352000" cy="492121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364400" y="1900800"/>
            <a:ext cx="6778800" cy="1825200"/>
          </a:xfrm>
        </p:spPr>
        <p:txBody>
          <a:bodyPr lIns="144000" rIns="144000"/>
          <a:lstStyle>
            <a:lvl1pPr>
              <a:defRPr b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0850" indent="-269875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b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2pPr>
            <a:lvl3pPr>
              <a:defRPr>
                <a:solidFill>
                  <a:schemeClr val="accent2">
                    <a:lumMod val="75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75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75000"/>
                  </a:schemeClr>
                </a:solidFill>
              </a:defRPr>
            </a:lvl5pPr>
          </a:lstStyle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1364400" y="4050000"/>
            <a:ext cx="6778800" cy="1807200"/>
          </a:xfrm>
        </p:spPr>
        <p:txBody>
          <a:bodyPr lIns="144000" rIns="144000"/>
          <a:lstStyle>
            <a:lvl1pPr>
              <a:defRPr b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0850" indent="-269875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b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2pPr>
            <a:lvl3pPr>
              <a:defRPr>
                <a:solidFill>
                  <a:schemeClr val="accent2">
                    <a:lumMod val="75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75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75000"/>
                  </a:schemeClr>
                </a:solidFill>
              </a:defRPr>
            </a:lvl5pPr>
          </a:lstStyle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8A3A-C3F8-40C6-8A68-BF3B77C39B63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F6C2B-E59F-409B-8943-425C218F0AE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824577" y="118532"/>
            <a:ext cx="7886698" cy="717022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4577" y="1376362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824577" y="2200274"/>
            <a:ext cx="3868340" cy="3684588"/>
          </a:xfrm>
        </p:spPr>
        <p:txBody>
          <a:bodyPr/>
          <a:lstStyle/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885" y="1376362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823885" y="2200274"/>
            <a:ext cx="3887391" cy="3684588"/>
          </a:xfrm>
        </p:spPr>
        <p:txBody>
          <a:bodyPr/>
          <a:lstStyle/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8A3A-C3F8-40C6-8A68-BF3B77C39B63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F6C2B-E59F-409B-8943-425C218F0AE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9144000" cy="43846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defRPr/>
            </a:pPr>
            <a:endParaRPr lang="zh-CN" altLang="en-US" sz="8800">
              <a:solidFill>
                <a:srgbClr val="FFFFFF"/>
              </a:solidFill>
              <a:ea typeface="黑体" panose="02010609060101010101" charset="-122"/>
            </a:endParaRPr>
          </a:p>
        </p:txBody>
      </p:sp>
      <p:sp>
        <p:nvSpPr>
          <p:cNvPr id="2" name="KSO_BT1"/>
          <p:cNvSpPr>
            <a:spLocks noGrp="1"/>
          </p:cNvSpPr>
          <p:nvPr>
            <p:ph type="title" hasCustomPrompt="1"/>
          </p:nvPr>
        </p:nvSpPr>
        <p:spPr>
          <a:xfrm>
            <a:off x="0" y="2829600"/>
            <a:ext cx="9144000" cy="1447200"/>
          </a:xfrm>
        </p:spPr>
        <p:txBody>
          <a:bodyPr anchor="t" anchorCtr="0">
            <a:normAutofit/>
          </a:bodyPr>
          <a:lstStyle>
            <a:lvl1pPr>
              <a:defRPr sz="8800" b="0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en-US" dirty="0"/>
          </a:p>
        </p:txBody>
      </p:sp>
      <p:sp>
        <p:nvSpPr>
          <p:cNvPr id="4" name="KSO_Shape"/>
          <p:cNvSpPr/>
          <p:nvPr>
            <p:custDataLst>
              <p:tags r:id="rId1"/>
            </p:custDataLst>
          </p:nvPr>
        </p:nvSpPr>
        <p:spPr>
          <a:xfrm>
            <a:off x="3375025" y="5544699"/>
            <a:ext cx="209550" cy="158750"/>
          </a:xfrm>
          <a:custGeom>
            <a:avLst/>
            <a:gdLst/>
            <a:ahLst/>
            <a:cxnLst/>
            <a:rect l="l" t="t" r="r" b="b"/>
            <a:pathLst>
              <a:path w="4974795" h="3320682">
                <a:moveTo>
                  <a:pt x="1897867" y="1805825"/>
                </a:moveTo>
                <a:lnTo>
                  <a:pt x="2485737" y="2315734"/>
                </a:lnTo>
                <a:lnTo>
                  <a:pt x="3073607" y="1805825"/>
                </a:lnTo>
                <a:lnTo>
                  <a:pt x="4820061" y="3320682"/>
                </a:lnTo>
                <a:lnTo>
                  <a:pt x="151413" y="3320682"/>
                </a:lnTo>
                <a:close/>
                <a:moveTo>
                  <a:pt x="0" y="159634"/>
                </a:moveTo>
                <a:lnTo>
                  <a:pt x="1788328" y="1710812"/>
                </a:lnTo>
                <a:lnTo>
                  <a:pt x="0" y="3261996"/>
                </a:lnTo>
                <a:close/>
                <a:moveTo>
                  <a:pt x="4974795" y="156753"/>
                </a:moveTo>
                <a:lnTo>
                  <a:pt x="4974795" y="3264872"/>
                </a:lnTo>
                <a:lnTo>
                  <a:pt x="3183146" y="1710812"/>
                </a:lnTo>
                <a:close/>
                <a:moveTo>
                  <a:pt x="35040" y="0"/>
                </a:moveTo>
                <a:lnTo>
                  <a:pt x="4936434" y="0"/>
                </a:lnTo>
                <a:lnTo>
                  <a:pt x="2485737" y="212570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32500" lnSpcReduction="20000"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400">
              <a:solidFill>
                <a:schemeClr val="bg1">
                  <a:lumMod val="65000"/>
                </a:schemeClr>
              </a:solidFill>
              <a:ea typeface="黑体" panose="02010609060101010101" charset="-122"/>
            </a:endParaRPr>
          </a:p>
        </p:txBody>
      </p:sp>
      <p:sp>
        <p:nvSpPr>
          <p:cNvPr id="5" name="KSO_Shape"/>
          <p:cNvSpPr/>
          <p:nvPr>
            <p:custDataLst>
              <p:tags r:id="rId2"/>
            </p:custDataLst>
          </p:nvPr>
        </p:nvSpPr>
        <p:spPr>
          <a:xfrm>
            <a:off x="3395663" y="5062538"/>
            <a:ext cx="168275" cy="225425"/>
          </a:xfrm>
          <a:custGeom>
            <a:avLst/>
            <a:gdLst/>
            <a:ahLst/>
            <a:cxnLst/>
            <a:rect l="l" t="t" r="r" b="b"/>
            <a:pathLst>
              <a:path w="396520" h="469210">
                <a:moveTo>
                  <a:pt x="327445" y="314600"/>
                </a:moveTo>
                <a:cubicBezTo>
                  <a:pt x="356349" y="319254"/>
                  <a:pt x="385797" y="360745"/>
                  <a:pt x="394054" y="381803"/>
                </a:cubicBezTo>
                <a:cubicBezTo>
                  <a:pt x="402312" y="402860"/>
                  <a:pt x="388098" y="427511"/>
                  <a:pt x="376990" y="440944"/>
                </a:cubicBezTo>
                <a:cubicBezTo>
                  <a:pt x="373700" y="421882"/>
                  <a:pt x="364955" y="401443"/>
                  <a:pt x="352485" y="383463"/>
                </a:cubicBezTo>
                <a:cubicBezTo>
                  <a:pt x="332676" y="354903"/>
                  <a:pt x="307287" y="337803"/>
                  <a:pt x="287162" y="338581"/>
                </a:cubicBezTo>
                <a:cubicBezTo>
                  <a:pt x="300917" y="326499"/>
                  <a:pt x="298542" y="309947"/>
                  <a:pt x="327445" y="314600"/>
                </a:cubicBezTo>
                <a:close/>
                <a:moveTo>
                  <a:pt x="44367" y="9445"/>
                </a:moveTo>
                <a:cubicBezTo>
                  <a:pt x="65307" y="7976"/>
                  <a:pt x="88582" y="48300"/>
                  <a:pt x="98716" y="103893"/>
                </a:cubicBezTo>
                <a:cubicBezTo>
                  <a:pt x="103023" y="127522"/>
                  <a:pt x="104507" y="151694"/>
                  <a:pt x="102812" y="172874"/>
                </a:cubicBezTo>
                <a:cubicBezTo>
                  <a:pt x="96419" y="177933"/>
                  <a:pt x="92462" y="183883"/>
                  <a:pt x="93679" y="191748"/>
                </a:cubicBezTo>
                <a:cubicBezTo>
                  <a:pt x="97962" y="219449"/>
                  <a:pt x="202914" y="329063"/>
                  <a:pt x="240363" y="349244"/>
                </a:cubicBezTo>
                <a:cubicBezTo>
                  <a:pt x="253454" y="356299"/>
                  <a:pt x="265280" y="353652"/>
                  <a:pt x="275564" y="347108"/>
                </a:cubicBezTo>
                <a:lnTo>
                  <a:pt x="275884" y="347663"/>
                </a:lnTo>
                <a:cubicBezTo>
                  <a:pt x="293996" y="337193"/>
                  <a:pt x="324545" y="354625"/>
                  <a:pt x="347507" y="388530"/>
                </a:cubicBezTo>
                <a:cubicBezTo>
                  <a:pt x="360303" y="407426"/>
                  <a:pt x="369015" y="429003"/>
                  <a:pt x="371399" y="448117"/>
                </a:cubicBezTo>
                <a:cubicBezTo>
                  <a:pt x="347296" y="472826"/>
                  <a:pt x="310581" y="469765"/>
                  <a:pt x="288158" y="468159"/>
                </a:cubicBezTo>
                <a:cubicBezTo>
                  <a:pt x="253182" y="465654"/>
                  <a:pt x="-15065" y="364036"/>
                  <a:pt x="664" y="89829"/>
                </a:cubicBezTo>
                <a:cubicBezTo>
                  <a:pt x="3125" y="70964"/>
                  <a:pt x="7079" y="53749"/>
                  <a:pt x="14299" y="39550"/>
                </a:cubicBezTo>
                <a:cubicBezTo>
                  <a:pt x="20978" y="26415"/>
                  <a:pt x="30453" y="15861"/>
                  <a:pt x="44367" y="9445"/>
                </a:cubicBezTo>
                <a:close/>
                <a:moveTo>
                  <a:pt x="85842" y="6"/>
                </a:moveTo>
                <a:cubicBezTo>
                  <a:pt x="147282" y="-938"/>
                  <a:pt x="156451" y="106342"/>
                  <a:pt x="147962" y="128156"/>
                </a:cubicBezTo>
                <a:cubicBezTo>
                  <a:pt x="140696" y="146825"/>
                  <a:pt x="125598" y="157194"/>
                  <a:pt x="109217" y="167957"/>
                </a:cubicBezTo>
                <a:cubicBezTo>
                  <a:pt x="111214" y="147002"/>
                  <a:pt x="109601" y="123749"/>
                  <a:pt x="105273" y="101024"/>
                </a:cubicBezTo>
                <a:cubicBezTo>
                  <a:pt x="95931" y="51971"/>
                  <a:pt x="75887" y="14560"/>
                  <a:pt x="55177" y="5105"/>
                </a:cubicBezTo>
                <a:cubicBezTo>
                  <a:pt x="63799" y="1769"/>
                  <a:pt x="73998" y="188"/>
                  <a:pt x="85842" y="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70000" lnSpcReduction="20000"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400">
              <a:solidFill>
                <a:schemeClr val="bg1">
                  <a:lumMod val="65000"/>
                </a:schemeClr>
              </a:solidFill>
              <a:ea typeface="黑体" panose="02010609060101010101" charset="-122"/>
            </a:endParaRPr>
          </a:p>
        </p:txBody>
      </p:sp>
      <p:sp>
        <p:nvSpPr>
          <p:cNvPr id="6" name="KSO_Shape"/>
          <p:cNvSpPr/>
          <p:nvPr>
            <p:custDataLst>
              <p:tags r:id="rId3"/>
            </p:custDataLst>
          </p:nvPr>
        </p:nvSpPr>
        <p:spPr>
          <a:xfrm>
            <a:off x="3319463" y="5902545"/>
            <a:ext cx="322262" cy="273050"/>
          </a:xfrm>
          <a:custGeom>
            <a:avLst/>
            <a:gdLst/>
            <a:ahLst/>
            <a:cxnLst/>
            <a:rect l="l" t="t" r="r" b="b"/>
            <a:pathLst>
              <a:path w="648072" h="400516">
                <a:moveTo>
                  <a:pt x="324036" y="0"/>
                </a:moveTo>
                <a:lnTo>
                  <a:pt x="648072" y="216024"/>
                </a:lnTo>
                <a:lnTo>
                  <a:pt x="520183" y="216024"/>
                </a:lnTo>
                <a:cubicBezTo>
                  <a:pt x="521934" y="217353"/>
                  <a:pt x="522036" y="218913"/>
                  <a:pt x="522036" y="220497"/>
                </a:cubicBezTo>
                <a:lnTo>
                  <a:pt x="522036" y="364511"/>
                </a:lnTo>
                <a:cubicBezTo>
                  <a:pt x="522036" y="384396"/>
                  <a:pt x="505916" y="400516"/>
                  <a:pt x="486031" y="400516"/>
                </a:cubicBezTo>
                <a:lnTo>
                  <a:pt x="378042" y="400516"/>
                </a:lnTo>
                <a:lnTo>
                  <a:pt x="378042" y="256516"/>
                </a:lnTo>
                <a:lnTo>
                  <a:pt x="270030" y="256516"/>
                </a:lnTo>
                <a:lnTo>
                  <a:pt x="270030" y="400516"/>
                </a:lnTo>
                <a:lnTo>
                  <a:pt x="162041" y="400516"/>
                </a:lnTo>
                <a:cubicBezTo>
                  <a:pt x="142156" y="400516"/>
                  <a:pt x="126036" y="384396"/>
                  <a:pt x="126036" y="364511"/>
                </a:cubicBezTo>
                <a:lnTo>
                  <a:pt x="126036" y="220497"/>
                </a:lnTo>
                <a:lnTo>
                  <a:pt x="127889" y="216024"/>
                </a:lnTo>
                <a:lnTo>
                  <a:pt x="0" y="21602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2500" lnSpcReduction="10000"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ea typeface="黑体" panose="02010609060101010101" charset="-122"/>
            </a:endParaRP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726000" y="5398672"/>
            <a:ext cx="2858400" cy="446400"/>
          </a:xfrm>
        </p:spPr>
        <p:txBody>
          <a:bodyPr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1800" b="0">
                <a:solidFill>
                  <a:schemeClr val="accent1"/>
                </a:solidFill>
              </a:defRPr>
            </a:lvl1pPr>
            <a:lvl2pPr marL="53340" indent="0">
              <a:buNone/>
              <a:defRPr sz="1800">
                <a:solidFill>
                  <a:schemeClr val="accent1"/>
                </a:solidFill>
              </a:defRPr>
            </a:lvl2pPr>
            <a:lvl3pPr marL="685800" indent="0">
              <a:buNone/>
              <a:defRPr sz="1800">
                <a:solidFill>
                  <a:schemeClr val="accent1"/>
                </a:solidFill>
              </a:defRPr>
            </a:lvl3pPr>
            <a:lvl4pPr marL="1028700" indent="0">
              <a:buNone/>
              <a:defRPr sz="1800">
                <a:solidFill>
                  <a:schemeClr val="accent1"/>
                </a:solidFill>
              </a:defRPr>
            </a:lvl4pPr>
            <a:lvl5pPr marL="1371600" indent="0">
              <a:buNone/>
              <a:defRPr sz="1800">
                <a:solidFill>
                  <a:schemeClr val="accent1"/>
                </a:solidFill>
              </a:defRPr>
            </a:lvl5pPr>
          </a:lstStyle>
          <a:p>
            <a:pPr lvl="0"/>
            <a:r>
              <a:rPr lang="zh-CN" altLang="en-US" dirty="0" smtClean="0"/>
              <a:t>单击此处编辑文本</a:t>
            </a:r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1" hasCustomPrompt="1"/>
          </p:nvPr>
        </p:nvSpPr>
        <p:spPr>
          <a:xfrm>
            <a:off x="3715200" y="5828400"/>
            <a:ext cx="2869200" cy="446400"/>
          </a:xfrm>
        </p:spPr>
        <p:txBody>
          <a:bodyPr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1800" b="0">
                <a:solidFill>
                  <a:schemeClr val="accent1"/>
                </a:solidFill>
              </a:defRPr>
            </a:lvl1pPr>
            <a:lvl2pPr marL="53340" indent="0">
              <a:buNone/>
              <a:defRPr sz="1800">
                <a:solidFill>
                  <a:schemeClr val="accent1"/>
                </a:solidFill>
              </a:defRPr>
            </a:lvl2pPr>
            <a:lvl3pPr marL="685800" indent="0">
              <a:buNone/>
              <a:defRPr sz="1800">
                <a:solidFill>
                  <a:schemeClr val="accent1"/>
                </a:solidFill>
              </a:defRPr>
            </a:lvl3pPr>
            <a:lvl4pPr marL="1028700" indent="0">
              <a:buNone/>
              <a:defRPr sz="1800">
                <a:solidFill>
                  <a:schemeClr val="accent1"/>
                </a:solidFill>
              </a:defRPr>
            </a:lvl4pPr>
            <a:lvl5pPr marL="1371600" indent="0">
              <a:buNone/>
              <a:defRPr sz="1800">
                <a:solidFill>
                  <a:schemeClr val="accent1"/>
                </a:solidFill>
              </a:defRPr>
            </a:lvl5pPr>
          </a:lstStyle>
          <a:p>
            <a:pPr lvl="0"/>
            <a:r>
              <a:rPr lang="zh-CN" altLang="en-US" dirty="0" smtClean="0"/>
              <a:t>单击此处编辑文本</a:t>
            </a: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2" hasCustomPrompt="1"/>
          </p:nvPr>
        </p:nvSpPr>
        <p:spPr>
          <a:xfrm>
            <a:off x="3704400" y="4950000"/>
            <a:ext cx="2880000" cy="446400"/>
          </a:xfrm>
        </p:spPr>
        <p:txBody>
          <a:bodyPr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1800" b="0">
                <a:solidFill>
                  <a:schemeClr val="accent1"/>
                </a:solidFill>
              </a:defRPr>
            </a:lvl1pPr>
            <a:lvl2pPr marL="53340" indent="0">
              <a:buNone/>
              <a:defRPr sz="1800">
                <a:solidFill>
                  <a:schemeClr val="accent1"/>
                </a:solidFill>
              </a:defRPr>
            </a:lvl2pPr>
            <a:lvl3pPr marL="685800" indent="0">
              <a:buNone/>
              <a:defRPr sz="1800">
                <a:solidFill>
                  <a:schemeClr val="accent1"/>
                </a:solidFill>
              </a:defRPr>
            </a:lvl3pPr>
            <a:lvl4pPr marL="1028700" indent="0">
              <a:buNone/>
              <a:defRPr sz="1800">
                <a:solidFill>
                  <a:schemeClr val="accent1"/>
                </a:solidFill>
              </a:defRPr>
            </a:lvl4pPr>
            <a:lvl5pPr marL="1371600" indent="0">
              <a:buNone/>
              <a:defRPr sz="1800">
                <a:solidFill>
                  <a:schemeClr val="accent1"/>
                </a:solidFill>
              </a:defRPr>
            </a:lvl5pPr>
          </a:lstStyle>
          <a:p>
            <a:pPr lvl="0"/>
            <a:r>
              <a:rPr lang="zh-CN" altLang="en-US" dirty="0" smtClean="0"/>
              <a:t>单击此处编辑文本</a:t>
            </a:r>
          </a:p>
        </p:txBody>
      </p:sp>
      <p:sp>
        <p:nvSpPr>
          <p:cNvPr id="13" name="日期占位符 12"/>
          <p:cNvSpPr>
            <a:spLocks noGrp="1"/>
          </p:cNvSpPr>
          <p:nvPr>
            <p:ph type="dt" sz="half" idx="13"/>
          </p:nvPr>
        </p:nvSpPr>
        <p:spPr/>
        <p:txBody>
          <a:bodyPr>
            <a:normAutofit/>
          </a:bodyPr>
          <a:lstStyle/>
          <a:p>
            <a:fld id="{069A8A3A-C3F8-40C6-8A68-BF3B77C39B63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14" name="页脚占位符 13"/>
          <p:cNvSpPr>
            <a:spLocks noGrp="1"/>
          </p:cNvSpPr>
          <p:nvPr>
            <p:ph type="ftr" sz="quarter" idx="14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671F6C2B-E59F-409B-8943-425C218F0AE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8A3A-C3F8-40C6-8A68-BF3B77C39B63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F6C2B-E59F-409B-8943-425C218F0AE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711200"/>
            <a:ext cx="3196800" cy="1600200"/>
          </a:xfrm>
        </p:spPr>
        <p:txBody>
          <a:bodyPr anchor="t" anchorCtr="0">
            <a:noAutofit/>
          </a:bodyPr>
          <a:lstStyle>
            <a:lvl1pPr algn="l">
              <a:defRPr sz="32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14391" y="733425"/>
            <a:ext cx="4478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2F5ED-D19D-4097-92A9-D6092B3D6E68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AEAA2-D029-4D23-B6D5-DE004B8B3E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8" y="365125"/>
            <a:ext cx="886883" cy="5811838"/>
          </a:xfrm>
        </p:spPr>
        <p:txBody>
          <a:bodyPr vert="eaVert"/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906684" cy="5811838"/>
          </a:xfrm>
        </p:spPr>
        <p:txBody>
          <a:bodyPr vert="eaVert"/>
          <a:lstStyle/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8A3A-C3F8-40C6-8A68-BF3B77C39B63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F6C2B-E59F-409B-8943-425C218F0AE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200" y="408675"/>
            <a:ext cx="7887600" cy="581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2F5ED-D19D-4097-92A9-D6092B3D6E68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AEAA2-D029-4D23-B6D5-DE004B8B3E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8A3A-C3F8-40C6-8A68-BF3B77C39B63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F6C2B-E59F-409B-8943-425C218F0AE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479"/>
          <a:stretch>
            <a:fillRect/>
          </a:stretch>
        </p:blipFill>
        <p:spPr>
          <a:xfrm>
            <a:off x="17415" y="1"/>
            <a:ext cx="9109172" cy="6836229"/>
          </a:xfrm>
          <a:prstGeom prst="rect">
            <a:avLst/>
          </a:prstGeom>
        </p:spPr>
      </p:pic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383173" y="330453"/>
            <a:ext cx="8351520" cy="49212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391882" y="1058576"/>
            <a:ext cx="8351520" cy="5127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9A8A3A-C3F8-40C6-8A68-BF3B77C39B63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F6C2B-E59F-409B-8943-425C218F0AE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800" b="1" i="0" kern="1200" baseline="0"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9000000" scaled="0"/>
          </a:gradFill>
          <a:latin typeface="Arial" panose="020B0604020202020204" pitchFamily="34" charset="0"/>
          <a:ea typeface="黑体" panose="02010609060101010101" charset="-122"/>
          <a:cs typeface="+mj-cs"/>
        </a:defRPr>
      </a:lvl1pPr>
    </p:titleStyle>
    <p:bodyStyle>
      <a:lvl1pPr marL="267970" indent="-267970" algn="just" defTabSz="685800" rtl="0" eaLnBrk="1" latinLnBrk="0" hangingPunct="1">
        <a:lnSpc>
          <a:spcPct val="110000"/>
        </a:lnSpc>
        <a:spcBef>
          <a:spcPts val="1350"/>
        </a:spcBef>
        <a:spcAft>
          <a:spcPts val="0"/>
        </a:spcAft>
        <a:buSzPct val="80000"/>
        <a:buFontTx/>
        <a:buBlip>
          <a:blip r:embed="rId14"/>
        </a:buBlip>
        <a:defRPr sz="2400" b="1" kern="1200" baseline="0">
          <a:solidFill>
            <a:schemeClr val="accent2">
              <a:lumMod val="75000"/>
            </a:schemeClr>
          </a:solidFill>
          <a:latin typeface="Arial" panose="020B0604020202020204" pitchFamily="34" charset="0"/>
          <a:ea typeface="黑体" panose="02010609060101010101" charset="-122"/>
          <a:cs typeface="+mn-cs"/>
        </a:defRPr>
      </a:lvl1pPr>
      <a:lvl2pPr marL="541655" indent="-271780" algn="just" defTabSz="685800" rtl="0" eaLnBrk="1" latinLnBrk="0" hangingPunct="1">
        <a:spcBef>
          <a:spcPts val="0"/>
        </a:spcBef>
        <a:spcAft>
          <a:spcPts val="0"/>
        </a:spcAft>
        <a:buClr>
          <a:schemeClr val="accent2">
            <a:lumMod val="75000"/>
          </a:schemeClr>
        </a:buClr>
        <a:buFont typeface="Arial" panose="020B0604020202020204" pitchFamily="34" charset="0"/>
        <a:buChar char="•"/>
        <a:defRPr sz="2000" kern="1200" baseline="0">
          <a:solidFill>
            <a:schemeClr val="accent2">
              <a:lumMod val="75000"/>
            </a:schemeClr>
          </a:solidFill>
          <a:latin typeface="宋体-方正超大字符集" panose="03000509000000000000" pitchFamily="65" charset="-122"/>
          <a:ea typeface="黑体" panose="02010609060101010101" charset="-122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4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6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9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0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1.xml"/><Relationship Id="rId5" Type="http://schemas.openxmlformats.org/officeDocument/2006/relationships/audio" Target="../media/audio2.wav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5" Type="http://schemas.openxmlformats.org/officeDocument/2006/relationships/image" Target="../media/image11.jpeg"/><Relationship Id="rId4" Type="http://schemas.openxmlformats.org/officeDocument/2006/relationships/audio" Target="../media/audio3.wav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12.jpeg"/><Relationship Id="rId5" Type="http://schemas.openxmlformats.org/officeDocument/2006/relationships/audio" Target="../media/audio4.wav"/><Relationship Id="rId4" Type="http://schemas.openxmlformats.org/officeDocument/2006/relationships/audio" Target="../media/audio1.wav"/><Relationship Id="rId9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audio" Target="../media/audio3.wav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jpeg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14.png"/><Relationship Id="rId12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6" Type="http://schemas.openxmlformats.org/officeDocument/2006/relationships/image" Target="../media/image13.png"/><Relationship Id="rId11" Type="http://schemas.openxmlformats.org/officeDocument/2006/relationships/image" Target="../media/image21.jpeg"/><Relationship Id="rId5" Type="http://schemas.openxmlformats.org/officeDocument/2006/relationships/image" Target="../media/image12.jpeg"/><Relationship Id="rId10" Type="http://schemas.openxmlformats.org/officeDocument/2006/relationships/image" Target="../media/image20.png"/><Relationship Id="rId4" Type="http://schemas.openxmlformats.org/officeDocument/2006/relationships/audio" Target="../media/audio4.wav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4" Type="http://schemas.openxmlformats.org/officeDocument/2006/relationships/image" Target="../media/image2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4" Type="http://schemas.openxmlformats.org/officeDocument/2006/relationships/audio" Target="../media/audio2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9.xml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20.xml"/><Relationship Id="rId4" Type="http://schemas.openxmlformats.org/officeDocument/2006/relationships/image" Target="../media/image26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21.xml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Microsoft_Office_PowerPoint_97-2003_____1.ppt"/><Relationship Id="rId5" Type="http://schemas.openxmlformats.org/officeDocument/2006/relationships/image" Target="../media/image29.jpe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23.xml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audio" Target="../media/audio5.wav"/><Relationship Id="rId9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Relationship Id="rId4" Type="http://schemas.openxmlformats.org/officeDocument/2006/relationships/image" Target="../media/image3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Relationship Id="rId4" Type="http://schemas.openxmlformats.org/officeDocument/2006/relationships/image" Target="../media/image3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28.xml"/><Relationship Id="rId4" Type="http://schemas.openxmlformats.org/officeDocument/2006/relationships/image" Target="../media/image40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slideLayout" Target="../slideLayouts/slideLayout7.xml"/><Relationship Id="rId7" Type="http://schemas.openxmlformats.org/officeDocument/2006/relationships/oleObject" Target="../embeddings/oleObject1.bin"/><Relationship Id="rId12" Type="http://schemas.openxmlformats.org/officeDocument/2006/relationships/image" Target="../media/image47.jpeg"/><Relationship Id="rId2" Type="http://schemas.openxmlformats.org/officeDocument/2006/relationships/tags" Target="../tags/tag29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2.png"/><Relationship Id="rId11" Type="http://schemas.openxmlformats.org/officeDocument/2006/relationships/image" Target="../media/image46.jpeg"/><Relationship Id="rId5" Type="http://schemas.openxmlformats.org/officeDocument/2006/relationships/audio" Target="../media/audio6.wav"/><Relationship Id="rId10" Type="http://schemas.openxmlformats.org/officeDocument/2006/relationships/image" Target="../media/image45.jpeg"/><Relationship Id="rId4" Type="http://schemas.openxmlformats.org/officeDocument/2006/relationships/notesSlide" Target="../notesSlides/notesSlide26.xml"/><Relationship Id="rId9" Type="http://schemas.openxmlformats.org/officeDocument/2006/relationships/image" Target="../media/image4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31.xml"/><Relationship Id="rId4" Type="http://schemas.openxmlformats.org/officeDocument/2006/relationships/image" Target="../media/image4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32.xml"/><Relationship Id="rId4" Type="http://schemas.openxmlformats.org/officeDocument/2006/relationships/image" Target="../media/image24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notesSlide" Target="../notesSlides/notesSlide30.xml"/><Relationship Id="rId7" Type="http://schemas.openxmlformats.org/officeDocument/2006/relationships/image" Target="../media/image5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3.xml"/><Relationship Id="rId6" Type="http://schemas.openxmlformats.org/officeDocument/2006/relationships/image" Target="../media/image51.jpeg"/><Relationship Id="rId5" Type="http://schemas.openxmlformats.org/officeDocument/2006/relationships/image" Target="../media/image50.png"/><Relationship Id="rId4" Type="http://schemas.openxmlformats.org/officeDocument/2006/relationships/image" Target="../media/image49.png"/><Relationship Id="rId9" Type="http://schemas.openxmlformats.org/officeDocument/2006/relationships/image" Target="../media/image5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4.xml"/><Relationship Id="rId6" Type="http://schemas.openxmlformats.org/officeDocument/2006/relationships/image" Target="../media/image56.gif"/><Relationship Id="rId5" Type="http://schemas.openxmlformats.org/officeDocument/2006/relationships/slide" Target="slide12.xml"/><Relationship Id="rId4" Type="http://schemas.openxmlformats.org/officeDocument/2006/relationships/image" Target="../media/image5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5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6.xml"/><Relationship Id="rId4" Type="http://schemas.openxmlformats.org/officeDocument/2006/relationships/image" Target="../media/image6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898650"/>
            <a:ext cx="7467600" cy="46386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7047" name="文本框 87046"/>
          <p:cNvSpPr txBox="1"/>
          <p:nvPr/>
        </p:nvSpPr>
        <p:spPr>
          <a:xfrm>
            <a:off x="684213" y="908050"/>
            <a:ext cx="7688263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kern="1200" cap="none" spc="0" normalizeH="0" baseline="0" noProof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第</a:t>
            </a:r>
            <a:r>
              <a:rPr kumimoji="0" lang="en-US" altLang="zh-CN" sz="4000" b="1" kern="1200" cap="none" spc="0" normalizeH="0" baseline="0" noProof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24</a:t>
            </a:r>
            <a:r>
              <a:rPr kumimoji="0" lang="zh-CN" altLang="en-US" sz="4000" b="1" kern="1200" cap="none" spc="0" normalizeH="0" baseline="0" noProof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课   人民解放战争的胜利</a:t>
            </a:r>
            <a:endParaRPr kumimoji="0" lang="en-US" altLang="zh-CN" sz="4000" b="1" kern="1200" cap="none" spc="0" normalizeH="0" baseline="0" noProof="1">
              <a:solidFill>
                <a:schemeClr val="accent6">
                  <a:lumMod val="50000"/>
                </a:schemeClr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  <a:cs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6" name="文本框 9225"/>
          <p:cNvSpPr txBox="1"/>
          <p:nvPr/>
        </p:nvSpPr>
        <p:spPr>
          <a:xfrm>
            <a:off x="461963" y="1247775"/>
            <a:ext cx="7424738" cy="644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 noProof="1">
                <a:solidFill>
                  <a:srgbClr val="A5002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ea"/>
              </a:rPr>
              <a:t>一、解放区的土地改革   </a:t>
            </a:r>
            <a:endParaRPr lang="zh-CN" altLang="en-US" sz="3600" b="1" noProof="1">
              <a:solidFill>
                <a:srgbClr val="A50021"/>
              </a:solidFill>
              <a:effectLst>
                <a:outerShdw blurRad="38100" dist="38100" dir="2700000">
                  <a:srgbClr val="00000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9218" name="文本框 9217"/>
          <p:cNvSpPr txBox="1"/>
          <p:nvPr/>
        </p:nvSpPr>
        <p:spPr>
          <a:xfrm>
            <a:off x="1633538" y="2674938"/>
            <a:ext cx="5081588" cy="517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 noProof="1">
                <a:solidFill>
                  <a:srgbClr val="0070C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pitchFamily="49" charset="-122"/>
                <a:ea typeface="仿宋_GB2312" pitchFamily="49" charset="-122"/>
                <a:cs typeface="+mn-cs"/>
              </a:rPr>
              <a:t>解放区为什么要开展土地改革</a:t>
            </a:r>
            <a:r>
              <a:rPr lang="en-US" altLang="zh-CN" sz="2800" b="1" noProof="1">
                <a:solidFill>
                  <a:srgbClr val="0070C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pitchFamily="49" charset="-122"/>
                <a:ea typeface="仿宋_GB2312" pitchFamily="49" charset="-122"/>
                <a:cs typeface="+mn-cs"/>
              </a:rPr>
              <a:t>?</a:t>
            </a:r>
            <a:endParaRPr lang="en-US" altLang="zh-CN" sz="2800" b="1" noProof="1">
              <a:solidFill>
                <a:srgbClr val="0070C0"/>
              </a:solidFill>
              <a:effectLst>
                <a:outerShdw blurRad="38100" dist="38100" dir="2700000">
                  <a:srgbClr val="C0C0C0"/>
                </a:outerShdw>
              </a:effectLst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633538" y="3478213"/>
            <a:ext cx="5543550" cy="5222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 noProof="1">
                <a:solidFill>
                  <a:srgbClr val="0070C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pitchFamily="49" charset="-122"/>
                <a:ea typeface="仿宋_GB2312" pitchFamily="49" charset="-122"/>
                <a:cs typeface="+mn-cs"/>
              </a:rPr>
              <a:t>解放区是怎样开展土改改革的？</a:t>
            </a:r>
            <a:endParaRPr lang="en-US" altLang="zh-CN" sz="2800" b="1" noProof="1">
              <a:solidFill>
                <a:srgbClr val="0070C0"/>
              </a:solidFill>
              <a:effectLst>
                <a:outerShdw blurRad="38100" dist="38100" dir="2700000">
                  <a:srgbClr val="C0C0C0"/>
                </a:outerShdw>
              </a:effectLst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63688" y="4281488"/>
            <a:ext cx="4827588" cy="51911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 noProof="1">
                <a:solidFill>
                  <a:srgbClr val="0070C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pitchFamily="49" charset="-122"/>
                <a:ea typeface="仿宋_GB2312" pitchFamily="49" charset="-122"/>
                <a:cs typeface="+mn-cs"/>
              </a:rPr>
              <a:t>土地改革有何意义和作用</a:t>
            </a:r>
            <a:r>
              <a:rPr lang="en-US" altLang="zh-CN" sz="2800" b="1" noProof="1">
                <a:solidFill>
                  <a:srgbClr val="0070C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pitchFamily="49" charset="-122"/>
                <a:ea typeface="仿宋_GB2312" pitchFamily="49" charset="-122"/>
                <a:cs typeface="+mn-cs"/>
              </a:rPr>
              <a:t>?</a:t>
            </a:r>
            <a:endParaRPr lang="en-US" altLang="zh-CN" sz="2800" b="1" noProof="1">
              <a:solidFill>
                <a:srgbClr val="0070C0"/>
              </a:solidFill>
              <a:effectLst>
                <a:outerShdw blurRad="38100" dist="38100" dir="2700000">
                  <a:srgbClr val="C0C0C0"/>
                </a:outerShdw>
              </a:effectLst>
              <a:latin typeface="仿宋_GB2312" pitchFamily="49" charset="-122"/>
              <a:ea typeface="仿宋_GB2312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9" name="文本框 47108"/>
          <p:cNvSpPr txBox="1"/>
          <p:nvPr/>
        </p:nvSpPr>
        <p:spPr>
          <a:xfrm>
            <a:off x="782638" y="890588"/>
            <a:ext cx="2173288" cy="5794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1.</a:t>
            </a:r>
            <a:r>
              <a:rPr kumimoji="0" lang="zh-CN" altLang="en-US" sz="32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实施</a:t>
            </a:r>
            <a:endParaRPr kumimoji="0" lang="zh-CN" altLang="en-US" sz="3200" kern="1200" cap="none" spc="0" normalizeH="0" baseline="0" noProof="1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47111" name="文本框 47110"/>
          <p:cNvSpPr txBox="1"/>
          <p:nvPr/>
        </p:nvSpPr>
        <p:spPr>
          <a:xfrm>
            <a:off x="1066800" y="1693863"/>
            <a:ext cx="7213600" cy="8302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1947</a:t>
            </a:r>
            <a:r>
              <a:rPr lang="zh-CN" altLang="en-US" sz="240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40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10</a:t>
            </a:r>
            <a:r>
              <a:rPr lang="zh-CN" altLang="en-US" sz="240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月，中共中央颁布了《中国土地法大纲》，在解放区实行</a:t>
            </a:r>
            <a:r>
              <a:rPr lang="en-US" altLang="zh-CN" sz="240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40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耕者有其田</a:t>
            </a:r>
            <a:r>
              <a:rPr lang="en-US" altLang="zh-CN" sz="240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240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的土地政策。</a:t>
            </a:r>
          </a:p>
        </p:txBody>
      </p:sp>
      <p:pic>
        <p:nvPicPr>
          <p:cNvPr id="10242" name="图片 10241" descr="0072"/>
          <p:cNvPicPr>
            <a:picLocks noChangeAspect="1"/>
          </p:cNvPicPr>
          <p:nvPr/>
        </p:nvPicPr>
        <p:blipFill>
          <a:blip r:embed="rId4"/>
          <a:srcRect l="3471" t="4846" r="56310" b="41187"/>
          <a:stretch>
            <a:fillRect/>
          </a:stretch>
        </p:blipFill>
        <p:spPr>
          <a:xfrm>
            <a:off x="2768600" y="2824163"/>
            <a:ext cx="3219450" cy="2597150"/>
          </a:xfrm>
          <a:prstGeom prst="rect">
            <a:avLst/>
          </a:prstGeom>
          <a:noFill/>
          <a:ln w="41275" cap="flat" cmpd="dbl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0243" name="文本框 10242"/>
          <p:cNvSpPr txBox="1"/>
          <p:nvPr/>
        </p:nvSpPr>
        <p:spPr>
          <a:xfrm>
            <a:off x="1890713" y="5580063"/>
            <a:ext cx="536257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buClrTx/>
            </a:pPr>
            <a:r>
              <a:rPr lang="zh-CN" altLang="en-US" b="1" noProof="1">
                <a:solidFill>
                  <a:schemeClr val="accent6">
                    <a:lumMod val="50000"/>
                  </a:schemeClr>
                </a:solidFill>
                <a:latin typeface="华文仿宋" panose="02010600040101010101" charset="-122"/>
                <a:ea typeface="华文仿宋" panose="02010600040101010101" charset="-122"/>
                <a:cs typeface="+mn-ea"/>
              </a:rPr>
              <a:t>土改工作队员宣传</a:t>
            </a:r>
            <a:r>
              <a:rPr lang="en-US" altLang="zh-CN" b="1" noProof="1">
                <a:solidFill>
                  <a:schemeClr val="accent6">
                    <a:lumMod val="50000"/>
                  </a:schemeClr>
                </a:solidFill>
                <a:latin typeface="华文仿宋" panose="02010600040101010101" charset="-122"/>
                <a:ea typeface="华文仿宋" panose="02010600040101010101" charset="-122"/>
                <a:cs typeface="+mn-ea"/>
              </a:rPr>
              <a:t>《</a:t>
            </a:r>
            <a:r>
              <a:rPr lang="zh-CN" altLang="en-US" b="1" noProof="1">
                <a:solidFill>
                  <a:schemeClr val="accent6">
                    <a:lumMod val="50000"/>
                  </a:schemeClr>
                </a:solidFill>
                <a:latin typeface="华文仿宋" panose="02010600040101010101" charset="-122"/>
                <a:ea typeface="华文仿宋" panose="02010600040101010101" charset="-122"/>
                <a:cs typeface="+mn-ea"/>
              </a:rPr>
              <a:t>中国土地法大纲</a:t>
            </a:r>
            <a:r>
              <a:rPr lang="en-US" altLang="zh-CN" b="1" noProof="1">
                <a:solidFill>
                  <a:schemeClr val="accent6">
                    <a:lumMod val="50000"/>
                  </a:schemeClr>
                </a:solidFill>
                <a:latin typeface="华文仿宋" panose="02010600040101010101" charset="-122"/>
                <a:ea typeface="华文仿宋" panose="02010600040101010101" charset="-122"/>
                <a:cs typeface="+mn-ea"/>
              </a:rPr>
              <a:t>》</a:t>
            </a:r>
            <a:endParaRPr lang="en-US" altLang="zh-CN" b="1" noProof="1">
              <a:solidFill>
                <a:schemeClr val="accent6">
                  <a:lumMod val="50000"/>
                </a:schemeClr>
              </a:solidFill>
              <a:latin typeface="华文仿宋" panose="02010600040101010101" charset="-122"/>
              <a:ea typeface="华文仿宋" panose="0201060004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/>
      <p:bldP spid="47111" grpId="0"/>
      <p:bldP spid="1024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图片 1"/>
          <p:cNvPicPr>
            <a:picLocks noChangeAspect="1"/>
          </p:cNvPicPr>
          <p:nvPr/>
        </p:nvPicPr>
        <p:blipFill>
          <a:blip r:embed="rId4"/>
          <a:srcRect l="2357" t="1982" r="3282" b="14024"/>
          <a:stretch>
            <a:fillRect/>
          </a:stretch>
        </p:blipFill>
        <p:spPr>
          <a:xfrm>
            <a:off x="2217738" y="1298575"/>
            <a:ext cx="4897437" cy="377507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10243" name="文本框 10242"/>
          <p:cNvSpPr txBox="1"/>
          <p:nvPr/>
        </p:nvSpPr>
        <p:spPr>
          <a:xfrm>
            <a:off x="1638300" y="5489575"/>
            <a:ext cx="6465888" cy="457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buClrTx/>
            </a:pPr>
            <a:r>
              <a:rPr lang="en-US" altLang="zh-CN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+mn-ea"/>
              </a:rPr>
              <a:t>1947</a:t>
            </a:r>
            <a:r>
              <a:rPr lang="zh-CN" altLang="en-US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+mn-ea"/>
              </a:rPr>
              <a:t>年</a:t>
            </a:r>
            <a:r>
              <a:rPr lang="en-US" altLang="zh-CN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+mn-ea"/>
              </a:rPr>
              <a:t>10</a:t>
            </a:r>
            <a:r>
              <a:rPr lang="zh-CN" altLang="en-US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+mn-ea"/>
              </a:rPr>
              <a:t>月，中共中央颁布</a:t>
            </a:r>
            <a:r>
              <a:rPr lang="en-US" altLang="zh-CN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+mn-ea"/>
              </a:rPr>
              <a:t>《</a:t>
            </a:r>
            <a:r>
              <a:rPr lang="zh-CN" altLang="en-US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+mn-ea"/>
              </a:rPr>
              <a:t>中国土地法大纲</a:t>
            </a:r>
            <a:r>
              <a:rPr lang="en-US" altLang="zh-CN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+mn-ea"/>
              </a:rPr>
              <a:t>》</a:t>
            </a:r>
            <a:endParaRPr lang="en-US" altLang="zh-CN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仿宋" panose="02010600040101010101" charset="-122"/>
              <a:ea typeface="华文仿宋" panose="02010600040101010101" charset="-122"/>
            </a:endParaRPr>
          </a:p>
        </p:txBody>
      </p:sp>
    </p:spTree>
    <p:custDataLst>
      <p:tags r:id="rId1"/>
    </p:custDataLst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9" name="文本框 47108"/>
          <p:cNvSpPr txBox="1"/>
          <p:nvPr/>
        </p:nvSpPr>
        <p:spPr>
          <a:xfrm>
            <a:off x="393700" y="644525"/>
            <a:ext cx="8235315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4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2.</a:t>
            </a:r>
            <a:r>
              <a:rPr kumimoji="0" lang="zh-CN" altLang="en-US" sz="44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《中国土地法大纲》主要内容：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7780" y="1412875"/>
            <a:ext cx="910844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200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        </a:t>
            </a:r>
            <a:r>
              <a:rPr lang="zh-CN" altLang="en-US" sz="3600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没收地主土地，废除封建剥削的土地制度，实行耕者有其田，按照农村人口平均分配土地。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700" y="3400108"/>
            <a:ext cx="5464175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4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3.</a:t>
            </a:r>
            <a:r>
              <a:rPr kumimoji="0" lang="zh-CN" altLang="en-US" sz="44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土地改革的总路线：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85775" y="4168458"/>
            <a:ext cx="755650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200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        </a:t>
            </a:r>
            <a:r>
              <a:rPr lang="zh-CN" altLang="en-US" sz="3600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依靠贫雇农，团结中农，有步骤、有分别的消灭封建性剥削的土地制度，发展农业生产。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/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图片 11266" descr="分土地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675" y="1346200"/>
            <a:ext cx="4008438" cy="2932113"/>
          </a:xfrm>
          <a:prstGeom prst="rect">
            <a:avLst/>
          </a:prstGeom>
          <a:noFill/>
          <a:ln w="12700" cap="flat" cmpd="dbl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1269" name="图片 11268" descr="0074"/>
          <p:cNvPicPr>
            <a:picLocks noChangeAspect="1"/>
          </p:cNvPicPr>
          <p:nvPr/>
        </p:nvPicPr>
        <p:blipFill>
          <a:blip r:embed="rId5"/>
          <a:srcRect l="15533" t="4845" r="17476" b="14401"/>
          <a:stretch>
            <a:fillRect/>
          </a:stretch>
        </p:blipFill>
        <p:spPr>
          <a:xfrm>
            <a:off x="4791075" y="1346200"/>
            <a:ext cx="4044950" cy="2932113"/>
          </a:xfrm>
          <a:prstGeom prst="rect">
            <a:avLst/>
          </a:prstGeom>
          <a:noFill/>
          <a:ln w="12700" cap="flat" cmpd="dbl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1268" name="文本框 11267"/>
          <p:cNvSpPr txBox="1"/>
          <p:nvPr/>
        </p:nvSpPr>
        <p:spPr>
          <a:xfrm>
            <a:off x="1976438" y="4749800"/>
            <a:ext cx="50292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buClrTx/>
            </a:pPr>
            <a:r>
              <a:rPr lang="zh-CN" altLang="en-US" sz="4000" b="1" noProof="1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+mn-ea"/>
              </a:rPr>
              <a:t>农民分到了土地</a:t>
            </a:r>
            <a:endParaRPr lang="zh-CN" altLang="en-US" sz="4000" b="1" noProof="1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仿宋" panose="02010600040101010101" charset="-122"/>
              <a:ea typeface="华文仿宋" panose="0201060004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9" name="文本框 47108"/>
          <p:cNvSpPr txBox="1"/>
          <p:nvPr/>
        </p:nvSpPr>
        <p:spPr>
          <a:xfrm>
            <a:off x="52070" y="24765"/>
            <a:ext cx="5586095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4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4.</a:t>
            </a:r>
            <a:r>
              <a:rPr kumimoji="0" lang="zh-CN" altLang="en-US" sz="44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土地改革的意义：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402590" y="706755"/>
            <a:ext cx="8895080" cy="21228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        </a:t>
            </a:r>
            <a:r>
              <a:rPr lang="zh-CN" altLang="en-US" sz="3200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解放区的土地改革，使农村的阶级关系和土地占有状况发生了根本性变化，激发了农民革命和生产的积极性。翻身农民踊跃参军参战，为人民解放战争的胜利提供了重要的人力、物力保障</a:t>
            </a:r>
            <a:r>
              <a:rPr lang="zh-CN" altLang="en-US" sz="3600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。</a:t>
            </a:r>
          </a:p>
        </p:txBody>
      </p:sp>
      <p:pic>
        <p:nvPicPr>
          <p:cNvPr id="13314" name="图片 13313" descr="0078"/>
          <p:cNvPicPr>
            <a:picLocks noChangeAspect="1"/>
          </p:cNvPicPr>
          <p:nvPr/>
        </p:nvPicPr>
        <p:blipFill>
          <a:blip r:embed="rId4"/>
          <a:srcRect l="52127" t="46664" r="5865" b="7896"/>
          <a:stretch>
            <a:fillRect/>
          </a:stretch>
        </p:blipFill>
        <p:spPr>
          <a:xfrm>
            <a:off x="546100" y="2978150"/>
            <a:ext cx="3929063" cy="2552700"/>
          </a:xfrm>
          <a:prstGeom prst="rect">
            <a:avLst/>
          </a:prstGeom>
          <a:noFill/>
          <a:ln w="12700" cap="flat" cmpd="dbl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3316" name="图片 13315" descr="人民支援"/>
          <p:cNvPicPr>
            <a:picLocks noChangeAspect="1"/>
          </p:cNvPicPr>
          <p:nvPr/>
        </p:nvPicPr>
        <p:blipFill>
          <a:blip r:embed="rId5"/>
          <a:srcRect l="2499" t="3125" r="45833" b="34375"/>
          <a:stretch>
            <a:fillRect/>
          </a:stretch>
        </p:blipFill>
        <p:spPr>
          <a:xfrm>
            <a:off x="4672013" y="2978150"/>
            <a:ext cx="3930650" cy="2536825"/>
          </a:xfrm>
          <a:prstGeom prst="rect">
            <a:avLst/>
          </a:prstGeom>
          <a:noFill/>
          <a:ln w="12700" cap="flat" cmpd="tri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3315" name="文本框 13314"/>
          <p:cNvSpPr txBox="1"/>
          <p:nvPr/>
        </p:nvSpPr>
        <p:spPr>
          <a:xfrm>
            <a:off x="1006475" y="5756275"/>
            <a:ext cx="3005138" cy="3968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A50021"/>
                </a:solidFill>
                <a:latin typeface="华文仿宋" panose="02010600040101010101" charset="-122"/>
                <a:ea typeface="华文仿宋" panose="02010600040101010101" charset="-122"/>
              </a:rPr>
              <a:t>解放区的农民送亲人参军</a:t>
            </a:r>
          </a:p>
        </p:txBody>
      </p:sp>
      <p:sp>
        <p:nvSpPr>
          <p:cNvPr id="13317" name="文本框 13316"/>
          <p:cNvSpPr txBox="1"/>
          <p:nvPr/>
        </p:nvSpPr>
        <p:spPr>
          <a:xfrm>
            <a:off x="4813300" y="5756275"/>
            <a:ext cx="3505200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000" b="1" dirty="0">
                <a:solidFill>
                  <a:srgbClr val="A50021"/>
                </a:solidFill>
                <a:latin typeface="华文仿宋" panose="02010600040101010101" charset="-122"/>
                <a:ea typeface="华文仿宋" panose="02010600040101010101" charset="-122"/>
              </a:rPr>
              <a:t>农民组成担架队积极支援前线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/>
      <p:bldP spid="100" grpId="0"/>
      <p:bldP spid="13315" grpId="0"/>
      <p:bldP spid="133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Rectangle 1027"/>
          <p:cNvSpPr>
            <a:spLocks noChangeArrowheads="1"/>
          </p:cNvSpPr>
          <p:nvPr/>
        </p:nvSpPr>
        <p:spPr bwMode="auto">
          <a:xfrm>
            <a:off x="4356100" y="3963988"/>
            <a:ext cx="935038" cy="1219200"/>
          </a:xfrm>
          <a:prstGeom prst="rect">
            <a:avLst/>
          </a:prstGeom>
          <a:solidFill>
            <a:srgbClr val="FF0066"/>
          </a:solidFill>
          <a:ln w="9525">
            <a:solidFill>
              <a:schemeClr val="folHlink"/>
            </a:solidFill>
            <a:miter lim="800000"/>
          </a:ln>
          <a:effectLst/>
        </p:spPr>
        <p:txBody>
          <a:bodyPr wrap="none" anchor="ctr"/>
          <a:lstStyle/>
          <a:p>
            <a:pPr algn="ctr" fontAlgn="base"/>
            <a:r>
              <a:rPr lang="en-US" altLang="zh-CN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charset="-122"/>
                <a:ea typeface="楷体_GB2312" charset="-122"/>
                <a:cs typeface="+mn-cs"/>
              </a:rPr>
              <a:t>130</a:t>
            </a:r>
            <a:endParaRPr lang="en-US" altLang="zh-CN" sz="2800" b="1" strike="noStrike" noProof="1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charset="-122"/>
              <a:ea typeface="楷体_GB2312" charset="-122"/>
            </a:endParaRPr>
          </a:p>
          <a:p>
            <a:pPr algn="ctr" fontAlgn="base"/>
            <a:r>
              <a: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charset="-122"/>
                <a:ea typeface="楷体_GB2312" charset="-122"/>
                <a:cs typeface="+mn-cs"/>
              </a:rPr>
              <a:t>万人</a:t>
            </a:r>
            <a:endParaRPr lang="zh-CN" altLang="en-US" sz="2800" b="1" strike="noStrike" noProof="1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charset="-122"/>
              <a:ea typeface="楷体_GB2312" charset="-122"/>
            </a:endParaRPr>
          </a:p>
        </p:txBody>
      </p:sp>
      <p:sp>
        <p:nvSpPr>
          <p:cNvPr id="102404" name="Rectangle 1028"/>
          <p:cNvSpPr>
            <a:spLocks noChangeArrowheads="1"/>
          </p:cNvSpPr>
          <p:nvPr/>
        </p:nvSpPr>
        <p:spPr bwMode="auto">
          <a:xfrm>
            <a:off x="5291138" y="990600"/>
            <a:ext cx="1081088" cy="4191000"/>
          </a:xfrm>
          <a:prstGeom prst="rect">
            <a:avLst/>
          </a:prstGeom>
          <a:solidFill>
            <a:srgbClr val="A9CDE5"/>
          </a:solidFill>
          <a:ln w="9525">
            <a:solidFill>
              <a:schemeClr val="bg1"/>
            </a:solidFill>
            <a:miter lim="800000"/>
          </a:ln>
          <a:effectLst/>
        </p:spPr>
        <p:txBody>
          <a:bodyPr wrap="none" anchor="ctr"/>
          <a:lstStyle/>
          <a:p>
            <a:pPr algn="ctr" fontAlgn="base"/>
            <a:r>
              <a:rPr lang="en-US" altLang="zh-CN" sz="28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楷体_GB2312" charset="-122"/>
                <a:ea typeface="楷体_GB2312" charset="-122"/>
                <a:cs typeface="+mn-cs"/>
              </a:rPr>
              <a:t>430</a:t>
            </a:r>
            <a:endParaRPr lang="en-US" altLang="zh-CN" sz="2800" b="1" strike="noStrike" noProof="1">
              <a:effectLst>
                <a:outerShdw blurRad="38100" dist="38100" dir="2700000">
                  <a:srgbClr val="C0C0C0"/>
                </a:outerShdw>
              </a:effectLst>
              <a:latin typeface="楷体_GB2312" charset="-122"/>
              <a:ea typeface="楷体_GB2312" charset="-122"/>
            </a:endParaRPr>
          </a:p>
          <a:p>
            <a:pPr algn="ctr" fontAlgn="base"/>
            <a:r>
              <a:rPr lang="zh-CN" altLang="en-US" sz="28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楷体_GB2312" charset="-122"/>
                <a:ea typeface="楷体_GB2312" charset="-122"/>
                <a:cs typeface="+mn-cs"/>
              </a:rPr>
              <a:t>万人</a:t>
            </a:r>
            <a:endParaRPr lang="zh-CN" altLang="en-US" sz="2800" b="1" strike="noStrike" noProof="1">
              <a:effectLst>
                <a:outerShdw blurRad="38100" dist="38100" dir="2700000">
                  <a:srgbClr val="C0C0C0"/>
                </a:outerShdw>
              </a:effectLst>
              <a:latin typeface="楷体_GB2312" charset="-122"/>
              <a:ea typeface="楷体_GB2312" charset="-122"/>
            </a:endParaRPr>
          </a:p>
        </p:txBody>
      </p:sp>
      <p:sp>
        <p:nvSpPr>
          <p:cNvPr id="102405" name="Text Box 1029"/>
          <p:cNvSpPr txBox="1">
            <a:spLocks noChangeArrowheads="1"/>
          </p:cNvSpPr>
          <p:nvPr/>
        </p:nvSpPr>
        <p:spPr bwMode="auto">
          <a:xfrm>
            <a:off x="3922713" y="5257800"/>
            <a:ext cx="2378075" cy="641350"/>
          </a:xfrm>
          <a:prstGeom prst="rect">
            <a:avLst/>
          </a:prstGeom>
          <a:solidFill>
            <a:schemeClr val="tx2">
              <a:alpha val="50000"/>
            </a:schemeClr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3600" b="1" noProof="1">
                <a:solidFill>
                  <a:srgbClr val="33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pitchFamily="49" charset="-122"/>
                <a:ea typeface="仿宋_GB2312" pitchFamily="49" charset="-122"/>
                <a:cs typeface="+mn-cs"/>
              </a:rPr>
              <a:t>1946</a:t>
            </a:r>
            <a:r>
              <a:rPr lang="zh-CN" altLang="en-US" sz="3600" b="1" noProof="1">
                <a:solidFill>
                  <a:srgbClr val="33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pitchFamily="49" charset="-122"/>
                <a:ea typeface="仿宋_GB2312" pitchFamily="49" charset="-122"/>
                <a:cs typeface="+mn-cs"/>
              </a:rPr>
              <a:t>年</a:t>
            </a:r>
            <a:r>
              <a:rPr lang="en-US" altLang="zh-CN" sz="3600" b="1" noProof="1">
                <a:solidFill>
                  <a:srgbClr val="33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pitchFamily="49" charset="-122"/>
                <a:ea typeface="仿宋_GB2312" pitchFamily="49" charset="-122"/>
                <a:cs typeface="+mn-cs"/>
              </a:rPr>
              <a:t>6</a:t>
            </a:r>
            <a:r>
              <a:rPr lang="zh-CN" altLang="en-US" sz="3600" b="1" noProof="1">
                <a:solidFill>
                  <a:srgbClr val="33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pitchFamily="49" charset="-122"/>
                <a:ea typeface="仿宋_GB2312" pitchFamily="49" charset="-122"/>
                <a:cs typeface="+mn-cs"/>
              </a:rPr>
              <a:t>月</a:t>
            </a:r>
            <a:endParaRPr lang="zh-CN" altLang="en-US" sz="3600" b="1" noProof="1">
              <a:solidFill>
                <a:srgbClr val="333399"/>
              </a:solidFill>
              <a:effectLst>
                <a:outerShdw blurRad="38100" dist="38100" dir="2700000">
                  <a:srgbClr val="C0C0C0"/>
                </a:outerShdw>
              </a:effectLst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02406" name="Text Box 1030"/>
          <p:cNvSpPr txBox="1">
            <a:spLocks noChangeArrowheads="1"/>
          </p:cNvSpPr>
          <p:nvPr/>
        </p:nvSpPr>
        <p:spPr bwMode="auto">
          <a:xfrm>
            <a:off x="6461125" y="5237163"/>
            <a:ext cx="2378075" cy="641350"/>
          </a:xfrm>
          <a:prstGeom prst="rect">
            <a:avLst/>
          </a:prstGeom>
          <a:solidFill>
            <a:schemeClr val="tx2">
              <a:alpha val="50000"/>
            </a:schemeClr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3600" b="1" noProof="1">
                <a:solidFill>
                  <a:srgbClr val="33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pitchFamily="49" charset="-122"/>
                <a:ea typeface="仿宋_GB2312" pitchFamily="49" charset="-122"/>
                <a:cs typeface="+mn-cs"/>
              </a:rPr>
              <a:t>1947</a:t>
            </a:r>
            <a:r>
              <a:rPr lang="zh-CN" altLang="en-US" sz="3600" b="1" noProof="1">
                <a:solidFill>
                  <a:srgbClr val="33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pitchFamily="49" charset="-122"/>
                <a:ea typeface="仿宋_GB2312" pitchFamily="49" charset="-122"/>
                <a:cs typeface="+mn-cs"/>
              </a:rPr>
              <a:t>年</a:t>
            </a:r>
            <a:r>
              <a:rPr lang="en-US" altLang="zh-CN" sz="3600" b="1" noProof="1">
                <a:solidFill>
                  <a:srgbClr val="33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pitchFamily="49" charset="-122"/>
                <a:ea typeface="仿宋_GB2312" pitchFamily="49" charset="-122"/>
                <a:cs typeface="+mn-cs"/>
              </a:rPr>
              <a:t>6</a:t>
            </a:r>
            <a:r>
              <a:rPr lang="zh-CN" altLang="en-US" sz="3600" b="1" noProof="1">
                <a:solidFill>
                  <a:srgbClr val="33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pitchFamily="49" charset="-122"/>
                <a:ea typeface="仿宋_GB2312" pitchFamily="49" charset="-122"/>
                <a:cs typeface="+mn-cs"/>
              </a:rPr>
              <a:t>月</a:t>
            </a:r>
            <a:endParaRPr lang="zh-CN" altLang="en-US" sz="3600" b="1" noProof="1">
              <a:solidFill>
                <a:srgbClr val="333399"/>
              </a:solidFill>
              <a:effectLst>
                <a:outerShdw blurRad="38100" dist="38100" dir="2700000">
                  <a:srgbClr val="C0C0C0"/>
                </a:outerShdw>
              </a:effectLst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02407" name="Rectangle 1031"/>
          <p:cNvSpPr>
            <a:spLocks noChangeArrowheads="1"/>
          </p:cNvSpPr>
          <p:nvPr/>
        </p:nvSpPr>
        <p:spPr bwMode="auto">
          <a:xfrm>
            <a:off x="7378700" y="1752600"/>
            <a:ext cx="1009650" cy="3429000"/>
          </a:xfrm>
          <a:prstGeom prst="rect">
            <a:avLst/>
          </a:prstGeom>
          <a:solidFill>
            <a:srgbClr val="A9CDE5"/>
          </a:solidFill>
          <a:ln w="9525">
            <a:solidFill>
              <a:schemeClr val="bg1"/>
            </a:solidFill>
            <a:miter lim="800000"/>
          </a:ln>
          <a:effectLst/>
        </p:spPr>
        <p:txBody>
          <a:bodyPr wrap="none" anchor="ctr"/>
          <a:lstStyle/>
          <a:p>
            <a:pPr algn="ctr" fontAlgn="base"/>
            <a:r>
              <a:rPr lang="en-US" altLang="zh-CN" sz="28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楷体_GB2312" charset="-122"/>
                <a:ea typeface="楷体_GB2312" charset="-122"/>
                <a:cs typeface="+mn-cs"/>
              </a:rPr>
              <a:t>373</a:t>
            </a:r>
            <a:endParaRPr lang="en-US" altLang="zh-CN" sz="2800" b="1" strike="noStrike" noProof="1">
              <a:effectLst>
                <a:outerShdw blurRad="38100" dist="38100" dir="2700000">
                  <a:srgbClr val="C0C0C0"/>
                </a:outerShdw>
              </a:effectLst>
              <a:latin typeface="楷体_GB2312" charset="-122"/>
              <a:ea typeface="楷体_GB2312" charset="-122"/>
            </a:endParaRPr>
          </a:p>
          <a:p>
            <a:pPr algn="ctr" fontAlgn="base"/>
            <a:r>
              <a:rPr lang="zh-CN" altLang="en-US" sz="28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楷体_GB2312" charset="-122"/>
                <a:ea typeface="楷体_GB2312" charset="-122"/>
                <a:cs typeface="+mn-cs"/>
              </a:rPr>
              <a:t>万人</a:t>
            </a:r>
            <a:endParaRPr lang="zh-CN" altLang="en-US" sz="2800" b="1" strike="noStrike" noProof="1">
              <a:effectLst>
                <a:outerShdw blurRad="38100" dist="38100" dir="2700000">
                  <a:srgbClr val="C0C0C0"/>
                </a:outerShdw>
              </a:effectLst>
              <a:latin typeface="楷体_GB2312" charset="-122"/>
              <a:ea typeface="楷体_GB2312" charset="-122"/>
            </a:endParaRPr>
          </a:p>
          <a:p>
            <a:pPr algn="ctr" fontAlgn="base"/>
            <a:endParaRPr lang="zh-CN" altLang="en-US" sz="2800" b="1" strike="noStrike" noProof="1">
              <a:effectLst>
                <a:outerShdw blurRad="38100" dist="38100" dir="2700000">
                  <a:srgbClr val="C0C0C0"/>
                </a:outerShdw>
              </a:effectLst>
              <a:latin typeface="楷体_GB2312" charset="-122"/>
              <a:ea typeface="楷体_GB2312" charset="-122"/>
            </a:endParaRPr>
          </a:p>
        </p:txBody>
      </p:sp>
      <p:sp>
        <p:nvSpPr>
          <p:cNvPr id="102408" name="Text Box 1032"/>
          <p:cNvSpPr txBox="1">
            <a:spLocks noChangeArrowheads="1"/>
          </p:cNvSpPr>
          <p:nvPr/>
        </p:nvSpPr>
        <p:spPr bwMode="auto">
          <a:xfrm>
            <a:off x="720725" y="4543425"/>
            <a:ext cx="3089275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noProof="1">
                <a:solidFill>
                  <a:srgbClr val="33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alibri" panose="020F0502020204030204" pitchFamily="34" charset="0"/>
                <a:ea typeface="仿宋_GB2312" pitchFamily="49" charset="-122"/>
                <a:cs typeface="+mn-cs"/>
              </a:rPr>
              <a:t>人民解放军：</a:t>
            </a:r>
            <a:endParaRPr lang="zh-CN" altLang="en-US" sz="3200" b="1" noProof="1">
              <a:solidFill>
                <a:srgbClr val="333399"/>
              </a:solidFill>
              <a:effectLst>
                <a:outerShdw blurRad="38100" dist="38100" dir="2700000">
                  <a:srgbClr val="C0C0C0"/>
                </a:outerShdw>
              </a:effectLst>
              <a:latin typeface="Calibri" panose="020F0502020204030204" pitchFamily="34" charset="0"/>
              <a:ea typeface="仿宋_GB2312" pitchFamily="49" charset="-122"/>
            </a:endParaRPr>
          </a:p>
        </p:txBody>
      </p:sp>
      <p:sp>
        <p:nvSpPr>
          <p:cNvPr id="102409" name="Rectangle 1033"/>
          <p:cNvSpPr/>
          <p:nvPr/>
        </p:nvSpPr>
        <p:spPr>
          <a:xfrm>
            <a:off x="3133725" y="4724400"/>
            <a:ext cx="358775" cy="288925"/>
          </a:xfrm>
          <a:prstGeom prst="rect">
            <a:avLst/>
          </a:prstGeom>
          <a:solidFill>
            <a:srgbClr val="FF0066"/>
          </a:solidFill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2410" name="Text Box 1034"/>
          <p:cNvSpPr txBox="1">
            <a:spLocks noChangeArrowheads="1"/>
          </p:cNvSpPr>
          <p:nvPr/>
        </p:nvSpPr>
        <p:spPr bwMode="auto">
          <a:xfrm>
            <a:off x="720725" y="5235575"/>
            <a:ext cx="3089275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noProof="1">
                <a:solidFill>
                  <a:srgbClr val="33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alibri" panose="020F0502020204030204" pitchFamily="34" charset="0"/>
                <a:ea typeface="仿宋_GB2312" pitchFamily="49" charset="-122"/>
                <a:cs typeface="+mn-cs"/>
              </a:rPr>
              <a:t>国民党军队：</a:t>
            </a:r>
            <a:endParaRPr lang="zh-CN" altLang="en-US" sz="3200" b="1" noProof="1">
              <a:solidFill>
                <a:srgbClr val="333399"/>
              </a:solidFill>
              <a:effectLst>
                <a:outerShdw blurRad="38100" dist="38100" dir="2700000">
                  <a:srgbClr val="C0C0C0"/>
                </a:outerShdw>
              </a:effectLst>
              <a:latin typeface="Calibri" panose="020F0502020204030204" pitchFamily="34" charset="0"/>
              <a:ea typeface="仿宋_GB2312" pitchFamily="49" charset="-122"/>
            </a:endParaRPr>
          </a:p>
        </p:txBody>
      </p:sp>
      <p:sp>
        <p:nvSpPr>
          <p:cNvPr id="102411" name="Rectangle 1035"/>
          <p:cNvSpPr>
            <a:spLocks noChangeArrowheads="1"/>
          </p:cNvSpPr>
          <p:nvPr/>
        </p:nvSpPr>
        <p:spPr bwMode="auto">
          <a:xfrm>
            <a:off x="6516688" y="3429000"/>
            <a:ext cx="863600" cy="1752600"/>
          </a:xfrm>
          <a:prstGeom prst="rect">
            <a:avLst/>
          </a:prstGeom>
          <a:solidFill>
            <a:srgbClr val="FF0066"/>
          </a:solidFill>
          <a:ln w="9525">
            <a:solidFill>
              <a:srgbClr val="A50021"/>
            </a:solidFill>
            <a:miter lim="800000"/>
          </a:ln>
          <a:effectLst/>
        </p:spPr>
        <p:txBody>
          <a:bodyPr wrap="none" anchor="ctr"/>
          <a:lstStyle/>
          <a:p>
            <a:pPr algn="ctr" fontAlgn="base"/>
            <a:r>
              <a:rPr lang="en-US" altLang="zh-CN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charset="-122"/>
                <a:ea typeface="楷体_GB2312" charset="-122"/>
                <a:cs typeface="+mn-cs"/>
              </a:rPr>
              <a:t>195</a:t>
            </a:r>
            <a:endParaRPr lang="en-US" altLang="zh-CN" sz="2800" b="1" strike="noStrike" noProof="1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charset="-122"/>
              <a:ea typeface="楷体_GB2312" charset="-122"/>
            </a:endParaRPr>
          </a:p>
          <a:p>
            <a:pPr algn="ctr" fontAlgn="base"/>
            <a:r>
              <a: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charset="-122"/>
                <a:ea typeface="楷体_GB2312" charset="-122"/>
                <a:cs typeface="+mn-cs"/>
              </a:rPr>
              <a:t>万人</a:t>
            </a:r>
            <a:endParaRPr lang="zh-CN" altLang="en-US" sz="2800" b="1" strike="noStrike" noProof="1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charset="-122"/>
              <a:ea typeface="楷体_GB2312" charset="-122"/>
            </a:endParaRPr>
          </a:p>
        </p:txBody>
      </p:sp>
      <p:sp>
        <p:nvSpPr>
          <p:cNvPr id="102412" name="Rectangle 1036"/>
          <p:cNvSpPr/>
          <p:nvPr/>
        </p:nvSpPr>
        <p:spPr>
          <a:xfrm>
            <a:off x="3132138" y="5445125"/>
            <a:ext cx="360362" cy="288925"/>
          </a:xfrm>
          <a:prstGeom prst="rect">
            <a:avLst/>
          </a:prstGeom>
          <a:solidFill>
            <a:srgbClr val="A9CDE5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2413" name="Text Box 1037"/>
          <p:cNvSpPr txBox="1">
            <a:spLocks noChangeArrowheads="1"/>
          </p:cNvSpPr>
          <p:nvPr/>
        </p:nvSpPr>
        <p:spPr bwMode="auto">
          <a:xfrm>
            <a:off x="217170" y="981075"/>
            <a:ext cx="4808855" cy="14452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400" b="1" kern="1200" cap="none" spc="0" normalizeH="0" baseline="0" noProof="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1947</a:t>
            </a:r>
            <a:r>
              <a:rPr kumimoji="0" lang="zh-CN" altLang="en-US" sz="4400" b="1" kern="1200" cap="none" spc="0" normalizeH="0" baseline="0" noProof="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年夏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400" b="1" kern="1200" cap="none" spc="0" normalizeH="0" baseline="0" noProof="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战略反攻时机成熟</a:t>
            </a:r>
          </a:p>
        </p:txBody>
      </p:sp>
    </p:spTree>
    <p:custDataLst>
      <p:tags r:id="rId1"/>
    </p:custDataLst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4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24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2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2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3" grpId="0" bldLvl="0" animBg="1"/>
      <p:bldP spid="102404" grpId="0" bldLvl="0" animBg="1"/>
      <p:bldP spid="102405" grpId="0" bldLvl="0" animBg="1"/>
      <p:bldP spid="102406" grpId="0" bldLvl="0" animBg="1"/>
      <p:bldP spid="102407" grpId="0" bldLvl="0" animBg="1"/>
      <p:bldP spid="102408" grpId="0" bldLvl="0" animBg="1"/>
      <p:bldP spid="102409" grpId="0" bldLvl="0" animBg="1"/>
      <p:bldP spid="102410" grpId="0" bldLvl="0" animBg="1"/>
      <p:bldP spid="102411" grpId="0" bldLvl="0" animBg="1"/>
      <p:bldP spid="102412" grpId="0" bldLvl="0" animBg="1"/>
      <p:bldP spid="10241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文本框 2050"/>
          <p:cNvSpPr txBox="1"/>
          <p:nvPr/>
        </p:nvSpPr>
        <p:spPr>
          <a:xfrm>
            <a:off x="347980" y="365760"/>
            <a:ext cx="723455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800" b="1" kern="1200" cap="none" spc="0" normalizeH="0" baseline="0" noProof="1" smtClean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二、三大战役和南京解放</a:t>
            </a:r>
            <a:endParaRPr kumimoji="0" lang="zh-CN" sz="4800" b="1" kern="1200" cap="none" spc="0" normalizeH="0" baseline="0" noProof="1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  <a:cs typeface="+mn-ea"/>
            </a:endParaRPr>
          </a:p>
        </p:txBody>
      </p:sp>
      <p:sp>
        <p:nvSpPr>
          <p:cNvPr id="47111" name="文本框 47110"/>
          <p:cNvSpPr txBox="1"/>
          <p:nvPr/>
        </p:nvSpPr>
        <p:spPr>
          <a:xfrm>
            <a:off x="1209993" y="2794318"/>
            <a:ext cx="7148512" cy="25533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en-US" altLang="zh-CN" sz="400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1947</a:t>
            </a:r>
            <a:r>
              <a:rPr lang="zh-CN" altLang="en-US" sz="400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年夏，刘伯承、邓小平率晋冀鲁豫解放军主力强渡黄河，揭开了战略反攻的序幕。随后，千里挺进大别山。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90270" y="1997393"/>
            <a:ext cx="614997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1.</a:t>
            </a:r>
            <a:r>
              <a:rPr kumimoji="0" lang="zh-CN" altLang="en-US" sz="40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战略反攻</a:t>
            </a:r>
            <a:endParaRPr kumimoji="0" lang="zh-CN" altLang="en-US" sz="4000" kern="1200" cap="none" spc="0" normalizeH="0" baseline="0" noProof="1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1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3" descr="008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5150" y="1444625"/>
            <a:ext cx="5397500" cy="3811588"/>
          </a:xfrm>
          <a:prstGeom prst="rect">
            <a:avLst/>
          </a:prstGeom>
          <a:noFill/>
          <a:ln w="57150" cap="flat" cmpd="thinThick">
            <a:solidFill>
              <a:srgbClr val="99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4578" name="Rectangle 15"/>
          <p:cNvSpPr/>
          <p:nvPr/>
        </p:nvSpPr>
        <p:spPr>
          <a:xfrm>
            <a:off x="965200" y="5664200"/>
            <a:ext cx="73914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990000"/>
                </a:solidFill>
                <a:latin typeface="仿宋" panose="02010609060101010101" charset="-122"/>
                <a:ea typeface="仿宋" panose="02010609060101010101" charset="-122"/>
              </a:rPr>
              <a:t>1947</a:t>
            </a:r>
            <a:r>
              <a:rPr lang="zh-CN" altLang="en-US" sz="2800" b="1" dirty="0">
                <a:solidFill>
                  <a:srgbClr val="990000"/>
                </a:solidFill>
                <a:latin typeface="仿宋" panose="02010609060101010101" charset="-122"/>
                <a:ea typeface="仿宋" panose="02010609060101010101" charset="-122"/>
              </a:rPr>
              <a:t>年</a:t>
            </a:r>
            <a:r>
              <a:rPr lang="en-US" altLang="zh-CN" sz="2800" b="1" dirty="0">
                <a:solidFill>
                  <a:srgbClr val="990000"/>
                </a:solidFill>
                <a:latin typeface="仿宋" panose="02010609060101010101" charset="-122"/>
                <a:ea typeface="仿宋" panose="02010609060101010101" charset="-122"/>
              </a:rPr>
              <a:t>6</a:t>
            </a:r>
            <a:r>
              <a:rPr lang="zh-CN" altLang="en-US" sz="2800" b="1" dirty="0">
                <a:solidFill>
                  <a:srgbClr val="990000"/>
                </a:solidFill>
                <a:latin typeface="仿宋" panose="02010609060101010101" charset="-122"/>
                <a:ea typeface="仿宋" panose="02010609060101010101" charset="-122"/>
              </a:rPr>
              <a:t>月</a:t>
            </a:r>
            <a:r>
              <a:rPr lang="en-US" altLang="zh-CN" sz="2800" b="1" dirty="0">
                <a:solidFill>
                  <a:srgbClr val="990000"/>
                </a:solidFill>
                <a:latin typeface="仿宋" panose="02010609060101010101" charset="-122"/>
                <a:ea typeface="仿宋" panose="02010609060101010101" charset="-122"/>
              </a:rPr>
              <a:t>30</a:t>
            </a:r>
            <a:r>
              <a:rPr lang="zh-CN" altLang="en-US" sz="2800" b="1" dirty="0">
                <a:solidFill>
                  <a:srgbClr val="990000"/>
                </a:solidFill>
                <a:latin typeface="仿宋" panose="02010609060101010101" charset="-122"/>
                <a:ea typeface="仿宋" panose="02010609060101010101" charset="-122"/>
              </a:rPr>
              <a:t>日，刘邓大军夜渡黄河。</a:t>
            </a:r>
          </a:p>
        </p:txBody>
      </p:sp>
    </p:spTree>
    <p:custDataLst>
      <p:tags r:id="rId1"/>
    </p:custDataLst>
  </p:cSld>
  <p:clrMapOvr>
    <a:masterClrMapping/>
  </p:clrMapOvr>
  <p:transition>
    <p:blinds dir="vert"/>
    <p:sndAc>
      <p:stSnd>
        <p:snd r:embed="rId4" name="whoosh.wav"/>
      </p:stSnd>
    </p:sndAc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地图1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2988" y="765175"/>
            <a:ext cx="6172200" cy="5611813"/>
          </a:xfrm>
          <a:prstGeom prst="rect">
            <a:avLst/>
          </a:prstGeom>
          <a:noFill/>
          <a:ln w="76200" cap="flat" cmpd="tri">
            <a:solidFill>
              <a:srgbClr val="CC33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>
                <a:alpha val="50000"/>
              </a:srgbClr>
            </a:outerShdw>
          </a:effectLst>
        </p:spPr>
      </p:pic>
      <p:pic>
        <p:nvPicPr>
          <p:cNvPr id="140291" name="Picture 3" descr="arrow102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41999"/>
          </a:blip>
          <a:stretch>
            <a:fillRect/>
          </a:stretch>
        </p:blipFill>
        <p:spPr>
          <a:xfrm rot="623358">
            <a:off x="3657600" y="3581400"/>
            <a:ext cx="958850" cy="2130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0292" name="Text Box 4"/>
          <p:cNvSpPr txBox="1">
            <a:spLocks noChangeArrowheads="1"/>
          </p:cNvSpPr>
          <p:nvPr/>
        </p:nvSpPr>
        <p:spPr bwMode="auto">
          <a:xfrm>
            <a:off x="3657600" y="4267200"/>
            <a:ext cx="1568450" cy="15541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0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大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0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   别  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0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       山</a:t>
            </a:r>
          </a:p>
        </p:txBody>
      </p:sp>
      <p:pic>
        <p:nvPicPr>
          <p:cNvPr id="140293" name="Picture 5" descr="arrow106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66000"/>
          </a:blip>
          <a:stretch>
            <a:fillRect/>
          </a:stretch>
        </p:blipFill>
        <p:spPr>
          <a:xfrm rot="1485957">
            <a:off x="3808413" y="2978150"/>
            <a:ext cx="1219200" cy="904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0297" name="Picture 9" descr="174s-82s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16013" y="836613"/>
            <a:ext cx="2819400" cy="1377950"/>
          </a:xfrm>
          <a:prstGeom prst="rect">
            <a:avLst/>
          </a:prstGeom>
          <a:noFill/>
          <a:ln w="9525" cap="flat" cmpd="sng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5606" name="Text Box 12"/>
          <p:cNvSpPr txBox="1"/>
          <p:nvPr/>
        </p:nvSpPr>
        <p:spPr>
          <a:xfrm>
            <a:off x="7596188" y="1773238"/>
            <a:ext cx="677862" cy="3727450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lstStyle/>
          <a:p>
            <a:r>
              <a:rPr lang="zh-CN" altLang="en-US" sz="3200" b="1" dirty="0">
                <a:solidFill>
                  <a:srgbClr val="CC3300"/>
                </a:solidFill>
                <a:latin typeface="仿宋" panose="02010609060101010101" charset="-122"/>
                <a:ea typeface="仿宋" panose="02010609060101010101" charset="-122"/>
              </a:rPr>
              <a:t>刘邓大军挺进大别山</a:t>
            </a:r>
          </a:p>
        </p:txBody>
      </p:sp>
    </p:spTree>
    <p:custDataLst>
      <p:tags r:id="rId1"/>
    </p:custDataLst>
  </p:cSld>
  <p:clrMapOvr>
    <a:masterClrMapping/>
  </p:clrMapOvr>
  <p:transition spd="med">
    <p:zoom/>
    <p:sndAc>
      <p:stSnd>
        <p:snd r:embed="rId4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500"/>
                                        <p:tgtEl>
                                          <p:spTgt spid="14029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500"/>
                                        <p:tgtEl>
                                          <p:spTgt spid="14029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2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3079" descr="065"/>
          <p:cNvPicPr>
            <a:picLocks noChangeAspect="1"/>
          </p:cNvPicPr>
          <p:nvPr/>
        </p:nvPicPr>
        <p:blipFill>
          <a:blip r:embed="rId5"/>
          <a:srcRect l="2499" t="4166" r="50833" b="45850"/>
          <a:stretch>
            <a:fillRect/>
          </a:stretch>
        </p:blipFill>
        <p:spPr>
          <a:xfrm>
            <a:off x="312738" y="361950"/>
            <a:ext cx="4875212" cy="2279650"/>
          </a:xfrm>
          <a:prstGeom prst="rect">
            <a:avLst/>
          </a:prstGeom>
          <a:noFill/>
          <a:ln w="57150" cap="flat" cmpd="thinThick">
            <a:solidFill>
              <a:srgbClr val="99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6626" name="Rectangle 3081"/>
          <p:cNvSpPr/>
          <p:nvPr/>
        </p:nvSpPr>
        <p:spPr>
          <a:xfrm>
            <a:off x="225425" y="2641600"/>
            <a:ext cx="5049838" cy="7080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000" b="1" dirty="0">
                <a:solidFill>
                  <a:srgbClr val="990000"/>
                </a:solidFill>
                <a:latin typeface="仿宋" panose="02010609060101010101" charset="-122"/>
                <a:ea typeface="仿宋" panose="02010609060101010101" charset="-122"/>
              </a:rPr>
              <a:t>    1947</a:t>
            </a:r>
            <a:r>
              <a:rPr lang="zh-CN" altLang="en-US" sz="2000" b="1" dirty="0">
                <a:solidFill>
                  <a:srgbClr val="990000"/>
                </a:solidFill>
                <a:latin typeface="仿宋" panose="02010609060101010101" charset="-122"/>
                <a:ea typeface="仿宋" panose="02010609060101010101" charset="-122"/>
              </a:rPr>
              <a:t>年</a:t>
            </a:r>
            <a:r>
              <a:rPr lang="en-US" altLang="zh-CN" sz="2000" b="1" dirty="0">
                <a:solidFill>
                  <a:srgbClr val="990000"/>
                </a:solidFill>
                <a:latin typeface="仿宋" panose="02010609060101010101" charset="-122"/>
                <a:ea typeface="仿宋" panose="02010609060101010101" charset="-122"/>
              </a:rPr>
              <a:t>8</a:t>
            </a:r>
            <a:r>
              <a:rPr lang="zh-CN" altLang="en-US" sz="2000" b="1" dirty="0">
                <a:solidFill>
                  <a:srgbClr val="990000"/>
                </a:solidFill>
                <a:latin typeface="仿宋" panose="02010609060101010101" charset="-122"/>
                <a:ea typeface="仿宋" panose="02010609060101010101" charset="-122"/>
              </a:rPr>
              <a:t>月，刘邓大军穿过人烟稀少、遍地积水的黄泛区。</a:t>
            </a:r>
          </a:p>
        </p:txBody>
      </p:sp>
      <p:pic>
        <p:nvPicPr>
          <p:cNvPr id="26627" name="Picture 8" descr="066"/>
          <p:cNvPicPr>
            <a:picLocks noChangeAspect="1"/>
          </p:cNvPicPr>
          <p:nvPr/>
        </p:nvPicPr>
        <p:blipFill>
          <a:blip r:embed="rId6"/>
          <a:srcRect l="3149" t="3938" r="44882" b="39622"/>
          <a:stretch>
            <a:fillRect/>
          </a:stretch>
        </p:blipFill>
        <p:spPr>
          <a:xfrm>
            <a:off x="312738" y="3463925"/>
            <a:ext cx="4756150" cy="2308225"/>
          </a:xfrm>
          <a:prstGeom prst="rect">
            <a:avLst/>
          </a:prstGeom>
          <a:noFill/>
          <a:ln w="57150" cap="flat" cmpd="thickThin">
            <a:solidFill>
              <a:srgbClr val="99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6628" name="Text Box 9"/>
          <p:cNvSpPr txBox="1"/>
          <p:nvPr/>
        </p:nvSpPr>
        <p:spPr>
          <a:xfrm>
            <a:off x="476250" y="5837238"/>
            <a:ext cx="4427538" cy="3984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000" b="1" dirty="0">
                <a:solidFill>
                  <a:srgbClr val="990000"/>
                </a:solidFill>
                <a:latin typeface="仿宋" panose="02010609060101010101" charset="-122"/>
                <a:ea typeface="仿宋" panose="02010609060101010101" charset="-122"/>
              </a:rPr>
              <a:t>1947</a:t>
            </a:r>
            <a:r>
              <a:rPr lang="zh-CN" altLang="en-US" sz="2000" b="1" dirty="0">
                <a:solidFill>
                  <a:srgbClr val="990000"/>
                </a:solidFill>
                <a:latin typeface="仿宋" panose="02010609060101010101" charset="-122"/>
                <a:ea typeface="仿宋" panose="02010609060101010101" charset="-122"/>
              </a:rPr>
              <a:t>年</a:t>
            </a:r>
            <a:r>
              <a:rPr lang="en-US" altLang="zh-CN" sz="2000" b="1" dirty="0">
                <a:solidFill>
                  <a:srgbClr val="990000"/>
                </a:solidFill>
                <a:latin typeface="仿宋" panose="02010609060101010101" charset="-122"/>
                <a:ea typeface="仿宋" panose="02010609060101010101" charset="-122"/>
              </a:rPr>
              <a:t>8</a:t>
            </a:r>
            <a:r>
              <a:rPr lang="zh-CN" altLang="en-US" sz="2000" b="1" dirty="0">
                <a:solidFill>
                  <a:srgbClr val="990000"/>
                </a:solidFill>
                <a:latin typeface="仿宋" panose="02010609060101010101" charset="-122"/>
                <a:ea typeface="仿宋" panose="02010609060101010101" charset="-122"/>
              </a:rPr>
              <a:t>月</a:t>
            </a:r>
            <a:r>
              <a:rPr lang="en-US" altLang="zh-CN" sz="2000" b="1" dirty="0">
                <a:solidFill>
                  <a:srgbClr val="990000"/>
                </a:solidFill>
                <a:latin typeface="仿宋" panose="02010609060101010101" charset="-122"/>
                <a:ea typeface="仿宋" panose="02010609060101010101" charset="-122"/>
              </a:rPr>
              <a:t>27</a:t>
            </a:r>
            <a:r>
              <a:rPr lang="zh-CN" altLang="en-US" sz="2000" b="1" dirty="0">
                <a:solidFill>
                  <a:srgbClr val="990000"/>
                </a:solidFill>
                <a:latin typeface="仿宋" panose="02010609060101010101" charset="-122"/>
                <a:ea typeface="仿宋" panose="02010609060101010101" charset="-122"/>
              </a:rPr>
              <a:t>日刘邓大军进入大别山</a:t>
            </a:r>
          </a:p>
        </p:txBody>
      </p:sp>
      <p:pic>
        <p:nvPicPr>
          <p:cNvPr id="26629" name="Picture 10" descr="066"/>
          <p:cNvPicPr>
            <a:picLocks noChangeAspect="1"/>
          </p:cNvPicPr>
          <p:nvPr/>
        </p:nvPicPr>
        <p:blipFill>
          <a:blip r:embed="rId6"/>
          <a:srcRect l="59842" t="3938" r="3937" b="5496"/>
          <a:stretch>
            <a:fillRect/>
          </a:stretch>
        </p:blipFill>
        <p:spPr>
          <a:xfrm>
            <a:off x="5657850" y="944563"/>
            <a:ext cx="2925763" cy="4389437"/>
          </a:xfrm>
          <a:prstGeom prst="rect">
            <a:avLst/>
          </a:prstGeom>
          <a:noFill/>
          <a:ln w="57150" cap="flat" cmpd="thickThin">
            <a:solidFill>
              <a:srgbClr val="99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6630" name="Text Box 11"/>
          <p:cNvSpPr txBox="1"/>
          <p:nvPr/>
        </p:nvSpPr>
        <p:spPr>
          <a:xfrm>
            <a:off x="5757863" y="5546725"/>
            <a:ext cx="2990850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 b="1" dirty="0">
                <a:solidFill>
                  <a:srgbClr val="990000"/>
                </a:solidFill>
                <a:latin typeface="仿宋" panose="02010609060101010101" charset="-122"/>
                <a:ea typeface="仿宋" panose="02010609060101010101" charset="-122"/>
              </a:rPr>
              <a:t>刘伯承登上大别山三角峰</a:t>
            </a:r>
          </a:p>
        </p:txBody>
      </p:sp>
    </p:spTree>
    <p:custDataLst>
      <p:tags r:id="rId1"/>
    </p:custDataLst>
  </p:cSld>
  <p:clrMapOvr>
    <a:masterClrMapping/>
  </p:clrMapOvr>
  <p:transition>
    <p:blinds dir="vert"/>
    <p:sndAc>
      <p:stSnd>
        <p:snd r:embed="rId4" name="whoosh.wav"/>
      </p:stSnd>
    </p:sndAc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地图1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600" y="76200"/>
            <a:ext cx="7308850" cy="6645275"/>
          </a:xfrm>
          <a:prstGeom prst="rect">
            <a:avLst/>
          </a:prstGeom>
          <a:noFill/>
          <a:ln w="9525" cap="flat" cmpd="sng">
            <a:solidFill>
              <a:srgbClr val="CC33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>
                <a:alpha val="50000"/>
              </a:srgbClr>
            </a:outerShdw>
          </a:effectLst>
        </p:spPr>
      </p:pic>
      <p:pic>
        <p:nvPicPr>
          <p:cNvPr id="27650" name="Picture 3" descr="arrow102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41999"/>
          </a:blip>
          <a:stretch>
            <a:fillRect/>
          </a:stretch>
        </p:blipFill>
        <p:spPr>
          <a:xfrm rot="623358">
            <a:off x="3686175" y="3643313"/>
            <a:ext cx="1028700" cy="2286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1076" name="Text Box 4"/>
          <p:cNvSpPr txBox="1">
            <a:spLocks noChangeArrowheads="1"/>
          </p:cNvSpPr>
          <p:nvPr/>
        </p:nvSpPr>
        <p:spPr bwMode="auto">
          <a:xfrm>
            <a:off x="3775075" y="4468813"/>
            <a:ext cx="1568450" cy="1739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kern="1200" cap="none" spc="0" normalizeH="0" baseline="0" noProof="0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大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kern="1200" cap="none" spc="0" normalizeH="0" baseline="0" noProof="0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   别  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kern="1200" cap="none" spc="0" normalizeH="0" baseline="0" noProof="0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       山</a:t>
            </a:r>
          </a:p>
        </p:txBody>
      </p:sp>
      <p:pic>
        <p:nvPicPr>
          <p:cNvPr id="27652" name="Picture 5" descr="arrow106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66000"/>
          </a:blip>
          <a:stretch>
            <a:fillRect/>
          </a:stretch>
        </p:blipFill>
        <p:spPr>
          <a:xfrm rot="1485957">
            <a:off x="3822700" y="2835275"/>
            <a:ext cx="1231900" cy="914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1078" name="Picture 6" descr="arrow101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41999"/>
          </a:blip>
          <a:stretch>
            <a:fillRect/>
          </a:stretch>
        </p:blipFill>
        <p:spPr>
          <a:xfrm>
            <a:off x="1874838" y="3770313"/>
            <a:ext cx="1631950" cy="717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1079" name="Picture 7" descr="arrow105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41999"/>
          </a:blip>
          <a:stretch>
            <a:fillRect/>
          </a:stretch>
        </p:blipFill>
        <p:spPr>
          <a:xfrm>
            <a:off x="2354263" y="2903538"/>
            <a:ext cx="819150" cy="558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1080" name="Picture 8" descr="arrow103"/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54000"/>
          </a:blip>
          <a:stretch>
            <a:fillRect/>
          </a:stretch>
        </p:blipFill>
        <p:spPr>
          <a:xfrm rot="-1735822">
            <a:off x="4911725" y="2741613"/>
            <a:ext cx="1228725" cy="1590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1083" name="Rectangle 11"/>
          <p:cNvSpPr>
            <a:spLocks noChangeArrowheads="1"/>
          </p:cNvSpPr>
          <p:nvPr/>
        </p:nvSpPr>
        <p:spPr bwMode="auto">
          <a:xfrm>
            <a:off x="3543300" y="4829175"/>
            <a:ext cx="2087563" cy="1152525"/>
          </a:xfrm>
          <a:prstGeom prst="rect">
            <a:avLst/>
          </a:prstGeom>
          <a:solidFill>
            <a:srgbClr val="F8F8F8">
              <a:alpha val="80000"/>
            </a:srgbClr>
          </a:solidFill>
          <a:ln w="76200">
            <a:solidFill>
              <a:srgbClr val="FF0000"/>
            </a:solidFill>
            <a:miter lim="800000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刘邓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大军</a:t>
            </a:r>
          </a:p>
        </p:txBody>
      </p:sp>
      <p:sp>
        <p:nvSpPr>
          <p:cNvPr id="131084" name="Rectangle 12"/>
          <p:cNvSpPr>
            <a:spLocks noChangeArrowheads="1"/>
          </p:cNvSpPr>
          <p:nvPr/>
        </p:nvSpPr>
        <p:spPr bwMode="auto">
          <a:xfrm>
            <a:off x="1743075" y="3460750"/>
            <a:ext cx="2016125" cy="1225550"/>
          </a:xfrm>
          <a:prstGeom prst="rect">
            <a:avLst/>
          </a:prstGeom>
          <a:solidFill>
            <a:srgbClr val="F8F8F8">
              <a:alpha val="80000"/>
            </a:srgbClr>
          </a:solidFill>
          <a:ln w="76200">
            <a:solidFill>
              <a:srgbClr val="FF0000"/>
            </a:solidFill>
            <a:miter lim="800000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陈赓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兵团</a:t>
            </a:r>
          </a:p>
        </p:txBody>
      </p:sp>
      <p:sp>
        <p:nvSpPr>
          <p:cNvPr id="131085" name="Rectangle 13"/>
          <p:cNvSpPr>
            <a:spLocks noChangeArrowheads="1"/>
          </p:cNvSpPr>
          <p:nvPr/>
        </p:nvSpPr>
        <p:spPr bwMode="auto">
          <a:xfrm>
            <a:off x="4767263" y="3389313"/>
            <a:ext cx="1944688" cy="1152525"/>
          </a:xfrm>
          <a:prstGeom prst="rect">
            <a:avLst/>
          </a:prstGeom>
          <a:solidFill>
            <a:srgbClr val="F8F8F8">
              <a:alpha val="80000"/>
            </a:srgbClr>
          </a:solidFill>
          <a:ln w="76200">
            <a:solidFill>
              <a:srgbClr val="FF0000"/>
            </a:solidFill>
            <a:miter lim="800000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陈粟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大军</a:t>
            </a:r>
          </a:p>
        </p:txBody>
      </p:sp>
      <p:grpSp>
        <p:nvGrpSpPr>
          <p:cNvPr id="2" name="Group 21"/>
          <p:cNvGrpSpPr/>
          <p:nvPr/>
        </p:nvGrpSpPr>
        <p:grpSpPr>
          <a:xfrm>
            <a:off x="457200" y="112713"/>
            <a:ext cx="1905000" cy="2743200"/>
            <a:chOff x="528" y="96"/>
            <a:chExt cx="1248" cy="1776"/>
          </a:xfrm>
        </p:grpSpPr>
        <p:pic>
          <p:nvPicPr>
            <p:cNvPr id="27660" name="Picture 20" descr="cg24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528" y="96"/>
              <a:ext cx="1237" cy="1776"/>
            </a:xfrm>
            <a:prstGeom prst="rect">
              <a:avLst/>
            </a:prstGeom>
            <a:noFill/>
            <a:ln w="9525" cap="flat" cmpd="sng">
              <a:solidFill>
                <a:srgbClr val="FFCC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27661" name="Rectangle 19"/>
            <p:cNvSpPr/>
            <p:nvPr/>
          </p:nvSpPr>
          <p:spPr>
            <a:xfrm>
              <a:off x="528" y="1536"/>
              <a:ext cx="124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/>
            <a:p>
              <a:pPr algn="ctr"/>
              <a:r>
                <a:rPr lang="zh-CN" altLang="en-US" sz="3600" b="1" dirty="0">
                  <a:solidFill>
                    <a:srgbClr val="FFFFFF"/>
                  </a:solidFill>
                  <a:latin typeface="_x000B__x000C_"/>
                  <a:ea typeface="宋体" panose="02010600030101010101" pitchFamily="2" charset="-122"/>
                </a:rPr>
                <a:t>陈赓</a:t>
              </a:r>
              <a:endParaRPr lang="zh-CN" altLang="en-US" sz="7200" b="1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Group 26"/>
          <p:cNvGrpSpPr/>
          <p:nvPr/>
        </p:nvGrpSpPr>
        <p:grpSpPr>
          <a:xfrm>
            <a:off x="3581400" y="112713"/>
            <a:ext cx="4267200" cy="2743200"/>
            <a:chOff x="2496" y="96"/>
            <a:chExt cx="2688" cy="1680"/>
          </a:xfrm>
        </p:grpSpPr>
        <p:pic>
          <p:nvPicPr>
            <p:cNvPr id="27663" name="Picture 22" descr="cy20"/>
            <p:cNvPicPr>
              <a:picLocks noChangeAspect="1"/>
            </p:cNvPicPr>
            <p:nvPr/>
          </p:nvPicPr>
          <p:blipFill>
            <a:blip r:embed="rId12"/>
            <a:srcRect l="48529"/>
            <a:stretch>
              <a:fillRect/>
            </a:stretch>
          </p:blipFill>
          <p:spPr>
            <a:xfrm>
              <a:off x="2604" y="96"/>
              <a:ext cx="1236" cy="1680"/>
            </a:xfrm>
            <a:prstGeom prst="rect">
              <a:avLst/>
            </a:prstGeom>
            <a:noFill/>
            <a:ln w="9525" cap="flat" cmpd="sng">
              <a:solidFill>
                <a:srgbClr val="FFCC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27664" name="Picture 23" descr="m26791s002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3857" y="96"/>
              <a:ext cx="1279" cy="1680"/>
            </a:xfrm>
            <a:prstGeom prst="rect">
              <a:avLst/>
            </a:prstGeom>
            <a:noFill/>
            <a:ln w="9525" cap="flat" cmpd="sng">
              <a:solidFill>
                <a:srgbClr val="FFCC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27665" name="Rectangle 24"/>
            <p:cNvSpPr/>
            <p:nvPr/>
          </p:nvSpPr>
          <p:spPr>
            <a:xfrm>
              <a:off x="2496" y="1440"/>
              <a:ext cx="15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/>
            <a:p>
              <a:pPr algn="ctr"/>
              <a:r>
                <a:rPr lang="zh-CN" altLang="en-US" sz="3600" b="1" dirty="0">
                  <a:solidFill>
                    <a:schemeClr val="tx2"/>
                  </a:solidFill>
                  <a:latin typeface="_x000B__x000C_"/>
                  <a:ea typeface="宋体" panose="02010600030101010101" pitchFamily="2" charset="-122"/>
                </a:rPr>
                <a:t>陈毅</a:t>
              </a:r>
              <a:endParaRPr lang="zh-CN" altLang="en-US" sz="7200" b="1" dirty="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66" name="Rectangle 25"/>
            <p:cNvSpPr/>
            <p:nvPr/>
          </p:nvSpPr>
          <p:spPr>
            <a:xfrm>
              <a:off x="3888" y="1440"/>
              <a:ext cx="129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/>
            <a:p>
              <a:pPr algn="ctr"/>
              <a:r>
                <a:rPr lang="zh-CN" altLang="en-US" sz="3600" b="1" dirty="0">
                  <a:solidFill>
                    <a:srgbClr val="FFFFFF"/>
                  </a:solidFill>
                  <a:latin typeface="_x000B__x000C_"/>
                  <a:ea typeface="宋体" panose="02010600030101010101" pitchFamily="2" charset="-122"/>
                </a:rPr>
                <a:t>粟裕</a:t>
              </a:r>
              <a:endParaRPr lang="zh-CN" altLang="en-US" sz="7200" b="1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31100" name="Text Box 28"/>
          <p:cNvSpPr txBox="1">
            <a:spLocks noChangeArrowheads="1"/>
          </p:cNvSpPr>
          <p:nvPr/>
        </p:nvSpPr>
        <p:spPr bwMode="auto">
          <a:xfrm>
            <a:off x="8101013" y="1557338"/>
            <a:ext cx="676275" cy="35258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0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三路大军挺进中原</a:t>
            </a:r>
          </a:p>
        </p:txBody>
      </p:sp>
    </p:spTree>
    <p:custDataLst>
      <p:tags r:id="rId1"/>
    </p:custDataLst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500"/>
                                        <p:tgtEl>
                                          <p:spTgt spid="13107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500"/>
                                        <p:tgtEl>
                                          <p:spTgt spid="1310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9" dur="500"/>
                                        <p:tgtEl>
                                          <p:spTgt spid="13108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31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31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31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83" grpId="0" bldLvl="0" animBg="1"/>
      <p:bldP spid="131084" grpId="0" bldLvl="0" animBg="1"/>
      <p:bldP spid="131085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2"/>
          <p:cNvSpPr txBox="1"/>
          <p:nvPr/>
        </p:nvSpPr>
        <p:spPr>
          <a:xfrm>
            <a:off x="473393" y="1552258"/>
            <a:ext cx="7715250" cy="2799715"/>
          </a:xfrm>
          <a:prstGeom prst="rect">
            <a:avLst/>
          </a:prstGeom>
          <a:noFill/>
          <a:ln w="9525" cap="flat" cmpd="sng">
            <a:solidFill>
              <a:srgbClr val="EC008D"/>
            </a:solidFill>
            <a:prstDash val="dash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4400" dirty="0">
                <a:solidFill>
                  <a:srgbClr val="0000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三支大军互为犄角，钳制中原，威胁南京、武汉。其他解放区也先后转入反攻，形成了全国规模的战略反攻态势。</a:t>
            </a:r>
          </a:p>
        </p:txBody>
      </p:sp>
      <p:pic>
        <p:nvPicPr>
          <p:cNvPr id="28674" name="Picture 1047" descr="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8125" y="4508500"/>
            <a:ext cx="1905000" cy="14287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</p:cSld>
  <p:clrMapOvr>
    <a:masterClrMapping/>
  </p:clrMapOvr>
  <p:transition>
    <p:pull dir="r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16385"/>
          <p:cNvSpPr/>
          <p:nvPr/>
        </p:nvSpPr>
        <p:spPr>
          <a:xfrm>
            <a:off x="1135063" y="4649788"/>
            <a:ext cx="998537" cy="1219200"/>
          </a:xfrm>
          <a:prstGeom prst="rect">
            <a:avLst/>
          </a:prstGeom>
          <a:solidFill>
            <a:srgbClr val="FF00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latin typeface="楷体_GB2312" charset="-122"/>
                <a:ea typeface="楷体_GB2312" charset="-122"/>
              </a:rPr>
              <a:t>130</a:t>
            </a:r>
          </a:p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楷体_GB2312" charset="-122"/>
                <a:ea typeface="楷体_GB2312" charset="-122"/>
              </a:rPr>
              <a:t>万人</a:t>
            </a:r>
          </a:p>
        </p:txBody>
      </p:sp>
      <p:sp>
        <p:nvSpPr>
          <p:cNvPr id="16387" name="矩形 16386"/>
          <p:cNvSpPr/>
          <p:nvPr/>
        </p:nvSpPr>
        <p:spPr>
          <a:xfrm>
            <a:off x="2070100" y="1676400"/>
            <a:ext cx="1130300" cy="4191000"/>
          </a:xfrm>
          <a:prstGeom prst="rect">
            <a:avLst/>
          </a:prstGeom>
          <a:solidFill>
            <a:srgbClr val="A9CDE5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2800" b="1">
                <a:solidFill>
                  <a:srgbClr val="000000"/>
                </a:solidFill>
                <a:latin typeface="楷体_GB2312" charset="-122"/>
                <a:ea typeface="楷体_GB2312" charset="-122"/>
              </a:rPr>
              <a:t>430</a:t>
            </a:r>
          </a:p>
          <a:p>
            <a:pPr algn="ctr"/>
            <a:r>
              <a:rPr lang="zh-CN" altLang="en-US" sz="2800" b="1" dirty="0">
                <a:solidFill>
                  <a:srgbClr val="000000"/>
                </a:solidFill>
                <a:latin typeface="楷体_GB2312" charset="-122"/>
                <a:ea typeface="楷体_GB2312" charset="-122"/>
              </a:rPr>
              <a:t>万人</a:t>
            </a:r>
          </a:p>
        </p:txBody>
      </p:sp>
      <p:sp>
        <p:nvSpPr>
          <p:cNvPr id="16388" name="文本框 16387"/>
          <p:cNvSpPr txBox="1"/>
          <p:nvPr/>
        </p:nvSpPr>
        <p:spPr>
          <a:xfrm>
            <a:off x="990600" y="5943600"/>
            <a:ext cx="23780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>
                <a:solidFill>
                  <a:srgbClr val="3333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1946</a:t>
            </a:r>
            <a:r>
              <a:rPr lang="zh-CN" altLang="en-US" sz="3600" b="1">
                <a:solidFill>
                  <a:srgbClr val="3333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年</a:t>
            </a:r>
            <a:r>
              <a:rPr lang="en-US" altLang="zh-CN" sz="3600" b="1">
                <a:solidFill>
                  <a:srgbClr val="3333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6</a:t>
            </a:r>
            <a:r>
              <a:rPr lang="zh-CN" altLang="en-US" sz="3600" b="1">
                <a:solidFill>
                  <a:srgbClr val="3333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月</a:t>
            </a:r>
          </a:p>
        </p:txBody>
      </p:sp>
      <p:sp>
        <p:nvSpPr>
          <p:cNvPr id="16389" name="文本框 16388"/>
          <p:cNvSpPr txBox="1"/>
          <p:nvPr/>
        </p:nvSpPr>
        <p:spPr>
          <a:xfrm>
            <a:off x="3365500" y="5922963"/>
            <a:ext cx="23780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>
                <a:solidFill>
                  <a:srgbClr val="3333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1947</a:t>
            </a:r>
            <a:r>
              <a:rPr lang="zh-CN" altLang="en-US" sz="3600" b="1">
                <a:solidFill>
                  <a:srgbClr val="3333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年</a:t>
            </a:r>
            <a:r>
              <a:rPr lang="en-US" altLang="zh-CN" sz="3600" b="1">
                <a:solidFill>
                  <a:srgbClr val="3333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6</a:t>
            </a:r>
            <a:r>
              <a:rPr lang="zh-CN" altLang="en-US" sz="3600" b="1">
                <a:solidFill>
                  <a:srgbClr val="3333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月</a:t>
            </a:r>
          </a:p>
        </p:txBody>
      </p:sp>
      <p:sp>
        <p:nvSpPr>
          <p:cNvPr id="16390" name="矩形 16389"/>
          <p:cNvSpPr/>
          <p:nvPr/>
        </p:nvSpPr>
        <p:spPr>
          <a:xfrm>
            <a:off x="4427538" y="2438400"/>
            <a:ext cx="1058862" cy="3429000"/>
          </a:xfrm>
          <a:prstGeom prst="rect">
            <a:avLst/>
          </a:prstGeom>
          <a:solidFill>
            <a:srgbClr val="A9CDE5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2800" b="1">
                <a:solidFill>
                  <a:srgbClr val="000000"/>
                </a:solidFill>
                <a:latin typeface="楷体_GB2312" charset="-122"/>
                <a:ea typeface="楷体_GB2312" charset="-122"/>
              </a:rPr>
              <a:t>373</a:t>
            </a:r>
          </a:p>
          <a:p>
            <a:pPr algn="ctr"/>
            <a:r>
              <a:rPr lang="zh-CN" altLang="en-US" sz="2800" b="1" dirty="0">
                <a:solidFill>
                  <a:srgbClr val="000000"/>
                </a:solidFill>
                <a:latin typeface="楷体_GB2312" charset="-122"/>
                <a:ea typeface="楷体_GB2312" charset="-122"/>
              </a:rPr>
              <a:t>万人</a:t>
            </a:r>
          </a:p>
          <a:p>
            <a:pPr algn="ctr"/>
            <a:endParaRPr lang="zh-CN" altLang="en-US" sz="2800" b="1" dirty="0">
              <a:solidFill>
                <a:srgbClr val="000000"/>
              </a:solidFill>
              <a:latin typeface="楷体_GB2312" charset="-122"/>
              <a:ea typeface="楷体_GB2312" charset="-122"/>
            </a:endParaRPr>
          </a:p>
        </p:txBody>
      </p:sp>
      <p:sp>
        <p:nvSpPr>
          <p:cNvPr id="16391" name="文本框 16390"/>
          <p:cNvSpPr txBox="1"/>
          <p:nvPr/>
        </p:nvSpPr>
        <p:spPr>
          <a:xfrm>
            <a:off x="5410200" y="1377950"/>
            <a:ext cx="308927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solidFill>
                  <a:srgbClr val="333399"/>
                </a:solidFill>
                <a:latin typeface="Times New Roman" panose="02020603050405020304" pitchFamily="18" charset="0"/>
                <a:ea typeface="仿宋_GB2312" pitchFamily="49" charset="-122"/>
              </a:rPr>
              <a:t>人民解放军：</a:t>
            </a:r>
            <a:endParaRPr lang="zh-CN" altLang="en-US" sz="3200" b="1">
              <a:solidFill>
                <a:srgbClr val="333399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16392" name="矩形 16391"/>
          <p:cNvSpPr/>
          <p:nvPr/>
        </p:nvSpPr>
        <p:spPr>
          <a:xfrm>
            <a:off x="7997825" y="1558925"/>
            <a:ext cx="358775" cy="288925"/>
          </a:xfrm>
          <a:prstGeom prst="rect">
            <a:avLst/>
          </a:prstGeom>
          <a:solidFill>
            <a:srgbClr val="FF00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393" name="文本框 16392"/>
          <p:cNvSpPr txBox="1"/>
          <p:nvPr/>
        </p:nvSpPr>
        <p:spPr>
          <a:xfrm>
            <a:off x="5410200" y="1873250"/>
            <a:ext cx="308927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solidFill>
                  <a:srgbClr val="333399"/>
                </a:solidFill>
                <a:latin typeface="Times New Roman" panose="02020603050405020304" pitchFamily="18" charset="0"/>
                <a:ea typeface="仿宋_GB2312" pitchFamily="49" charset="-122"/>
              </a:rPr>
              <a:t>国民党军队：</a:t>
            </a:r>
            <a:endParaRPr lang="zh-CN" altLang="en-US" sz="3200" b="1">
              <a:solidFill>
                <a:srgbClr val="333399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16394" name="矩形 16393"/>
          <p:cNvSpPr/>
          <p:nvPr/>
        </p:nvSpPr>
        <p:spPr>
          <a:xfrm>
            <a:off x="3429000" y="4114800"/>
            <a:ext cx="990600" cy="1752600"/>
          </a:xfrm>
          <a:prstGeom prst="rect">
            <a:avLst/>
          </a:prstGeom>
          <a:solidFill>
            <a:srgbClr val="FF00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latin typeface="楷体_GB2312" charset="-122"/>
                <a:ea typeface="楷体_GB2312" charset="-122"/>
              </a:rPr>
              <a:t>195</a:t>
            </a:r>
          </a:p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楷体_GB2312" charset="-122"/>
                <a:ea typeface="楷体_GB2312" charset="-122"/>
              </a:rPr>
              <a:t>万人</a:t>
            </a:r>
          </a:p>
        </p:txBody>
      </p:sp>
      <p:sp>
        <p:nvSpPr>
          <p:cNvPr id="16395" name="矩形 16394"/>
          <p:cNvSpPr/>
          <p:nvPr/>
        </p:nvSpPr>
        <p:spPr>
          <a:xfrm>
            <a:off x="7996238" y="2041525"/>
            <a:ext cx="360362" cy="288925"/>
          </a:xfrm>
          <a:prstGeom prst="rect">
            <a:avLst/>
          </a:prstGeom>
          <a:solidFill>
            <a:srgbClr val="A9CDE5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396" name="矩形 16395"/>
          <p:cNvSpPr/>
          <p:nvPr/>
        </p:nvSpPr>
        <p:spPr>
          <a:xfrm>
            <a:off x="5791200" y="3352800"/>
            <a:ext cx="1004888" cy="2514600"/>
          </a:xfrm>
          <a:prstGeom prst="rect">
            <a:avLst/>
          </a:prstGeom>
          <a:solidFill>
            <a:srgbClr val="FF00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latin typeface="楷体_GB2312" charset="-122"/>
                <a:ea typeface="楷体_GB2312" charset="-122"/>
              </a:rPr>
              <a:t>280</a:t>
            </a:r>
          </a:p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楷体_GB2312" charset="-122"/>
                <a:ea typeface="楷体_GB2312" charset="-122"/>
              </a:rPr>
              <a:t>万人</a:t>
            </a:r>
          </a:p>
        </p:txBody>
      </p:sp>
      <p:sp>
        <p:nvSpPr>
          <p:cNvPr id="16397" name="矩形 16396"/>
          <p:cNvSpPr/>
          <p:nvPr/>
        </p:nvSpPr>
        <p:spPr>
          <a:xfrm>
            <a:off x="6794500" y="2667000"/>
            <a:ext cx="1054100" cy="3200400"/>
          </a:xfrm>
          <a:prstGeom prst="rect">
            <a:avLst/>
          </a:prstGeom>
          <a:solidFill>
            <a:srgbClr val="A9CDE5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2800" b="1">
                <a:solidFill>
                  <a:srgbClr val="000000"/>
                </a:solidFill>
                <a:latin typeface="楷体_GB2312" charset="-122"/>
                <a:ea typeface="楷体_GB2312" charset="-122"/>
              </a:rPr>
              <a:t>365</a:t>
            </a:r>
          </a:p>
          <a:p>
            <a:pPr algn="ctr"/>
            <a:r>
              <a:rPr lang="zh-CN" altLang="en-US" sz="2800" b="1" dirty="0">
                <a:solidFill>
                  <a:srgbClr val="000000"/>
                </a:solidFill>
                <a:latin typeface="楷体_GB2312" charset="-122"/>
                <a:ea typeface="楷体_GB2312" charset="-122"/>
              </a:rPr>
              <a:t>万人</a:t>
            </a:r>
          </a:p>
          <a:p>
            <a:pPr algn="ctr"/>
            <a:endParaRPr lang="zh-CN" altLang="en-US" sz="2800" b="1" dirty="0">
              <a:latin typeface="楷体_GB2312" charset="-122"/>
              <a:ea typeface="楷体_GB2312" charset="-122"/>
            </a:endParaRPr>
          </a:p>
        </p:txBody>
      </p:sp>
      <p:sp>
        <p:nvSpPr>
          <p:cNvPr id="16398" name="文本框 16397"/>
          <p:cNvSpPr txBox="1"/>
          <p:nvPr/>
        </p:nvSpPr>
        <p:spPr>
          <a:xfrm>
            <a:off x="5830888" y="5911850"/>
            <a:ext cx="2246312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 dirty="0">
                <a:solidFill>
                  <a:srgbClr val="3333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1948</a:t>
            </a:r>
            <a:r>
              <a:rPr lang="zh-CN" altLang="en-US" sz="3600" b="1" dirty="0">
                <a:solidFill>
                  <a:srgbClr val="3333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年秋</a:t>
            </a:r>
            <a:endParaRPr lang="zh-CN" altLang="en-US" sz="3600" b="1">
              <a:solidFill>
                <a:srgbClr val="333399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9710" name="文本框 16398"/>
          <p:cNvSpPr txBox="1"/>
          <p:nvPr/>
        </p:nvSpPr>
        <p:spPr>
          <a:xfrm>
            <a:off x="1295400" y="471488"/>
            <a:ext cx="6858000" cy="8239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800" b="1" dirty="0">
                <a:solidFill>
                  <a:srgbClr val="3333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敌我兵力变化示意图</a:t>
            </a:r>
          </a:p>
        </p:txBody>
      </p:sp>
      <p:sp>
        <p:nvSpPr>
          <p:cNvPr id="102413" name="Text Box 1037"/>
          <p:cNvSpPr txBox="1">
            <a:spLocks noChangeArrowheads="1"/>
          </p:cNvSpPr>
          <p:nvPr/>
        </p:nvSpPr>
        <p:spPr bwMode="auto">
          <a:xfrm>
            <a:off x="-29210" y="1676400"/>
            <a:ext cx="2718435" cy="1445260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400" b="1" kern="1200" cap="none" spc="0" normalizeH="0" baseline="0" noProof="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战略决战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400" b="1" kern="1200" cap="none" spc="0" normalizeH="0" baseline="0" noProof="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时机成熟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ldLvl="0" animBg="1"/>
      <p:bldP spid="16387" grpId="0" bldLvl="0" animBg="1"/>
      <p:bldP spid="16388" grpId="0"/>
      <p:bldP spid="16389" grpId="0"/>
      <p:bldP spid="16390" grpId="0" bldLvl="0" animBg="1"/>
      <p:bldP spid="16391" grpId="0"/>
      <p:bldP spid="16393" grpId="0"/>
      <p:bldP spid="16394" grpId="0" bldLvl="0" animBg="1"/>
      <p:bldP spid="16396" grpId="0" bldLvl="0" animBg="1"/>
      <p:bldP spid="16397" grpId="0" bldLvl="0" animBg="1"/>
      <p:bldP spid="16398" grpId="0"/>
      <p:bldP spid="102413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9" name="文本框 47108"/>
          <p:cNvSpPr txBox="1"/>
          <p:nvPr/>
        </p:nvSpPr>
        <p:spPr>
          <a:xfrm>
            <a:off x="652780" y="1454150"/>
            <a:ext cx="368490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（</a:t>
            </a:r>
            <a:r>
              <a:rPr kumimoji="0" lang="en-US" altLang="zh-CN" sz="40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1</a:t>
            </a:r>
            <a:r>
              <a:rPr kumimoji="0" lang="zh-CN" altLang="en-US" sz="40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）辽沈战役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290513" y="2160588"/>
            <a:ext cx="454342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 noProof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①时间：</a:t>
            </a:r>
          </a:p>
          <a:p>
            <a:r>
              <a:rPr lang="zh-CN" altLang="en-US" sz="3600" b="1" noProof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    </a:t>
            </a:r>
            <a:r>
              <a:rPr lang="en-US" altLang="zh-CN" sz="36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1948.9—1948.11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90513" y="3359785"/>
            <a:ext cx="406082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 noProof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②指挥者：</a:t>
            </a:r>
          </a:p>
          <a:p>
            <a:r>
              <a:rPr lang="zh-CN" altLang="en-US" sz="3600" b="1" noProof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    </a:t>
            </a:r>
            <a:r>
              <a:rPr lang="zh-CN" altLang="en-US" sz="36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林彪、罗荣桓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68618" y="4558348"/>
            <a:ext cx="741045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 noProof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③作战部队：</a:t>
            </a:r>
          </a:p>
          <a:p>
            <a:r>
              <a:rPr lang="zh-CN" altLang="en-US" sz="3600" b="1" noProof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    </a:t>
            </a:r>
            <a:r>
              <a:rPr lang="zh-CN" altLang="en-US" sz="36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东北解放军</a:t>
            </a:r>
          </a:p>
        </p:txBody>
      </p:sp>
      <p:pic>
        <p:nvPicPr>
          <p:cNvPr id="18434" name="图片 18433" descr="0094"/>
          <p:cNvPicPr>
            <a:picLocks noChangeAspect="1"/>
          </p:cNvPicPr>
          <p:nvPr/>
        </p:nvPicPr>
        <p:blipFill>
          <a:blip r:embed="rId4"/>
          <a:srcRect l="52689" t="39359" r="4301" b="12631"/>
          <a:stretch>
            <a:fillRect/>
          </a:stretch>
        </p:blipFill>
        <p:spPr>
          <a:xfrm>
            <a:off x="4756150" y="1984375"/>
            <a:ext cx="4310063" cy="2889250"/>
          </a:xfrm>
          <a:prstGeom prst="rect">
            <a:avLst/>
          </a:prstGeom>
          <a:noFill/>
          <a:ln w="12700" cap="flat" cmpd="dbl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8435" name="文本框 18434"/>
          <p:cNvSpPr txBox="1"/>
          <p:nvPr/>
        </p:nvSpPr>
        <p:spPr>
          <a:xfrm>
            <a:off x="5307013" y="5046663"/>
            <a:ext cx="3208337" cy="6461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1" dirty="0">
                <a:solidFill>
                  <a:srgbClr val="A500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辽沈战役指挥者林彪（中）、</a:t>
            </a:r>
          </a:p>
          <a:p>
            <a:r>
              <a:rPr lang="zh-CN" altLang="en-US" b="1" dirty="0">
                <a:solidFill>
                  <a:srgbClr val="A500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罗荣桓（右）等在作战前线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68618" y="226695"/>
            <a:ext cx="6149975" cy="922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54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2.</a:t>
            </a:r>
            <a:r>
              <a:rPr lang="zh-CN" altLang="en-US" sz="5400" b="1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ea"/>
              </a:rPr>
              <a:t>三大战役</a:t>
            </a:r>
            <a:endParaRPr kumimoji="0" lang="zh-CN" altLang="en-US" sz="5400" b="1" kern="1200" cap="none" spc="0" normalizeH="0" baseline="0" noProof="1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+mn-ea"/>
            </a:endParaRPr>
          </a:p>
        </p:txBody>
      </p:sp>
    </p:spTree>
    <p:custDataLst>
      <p:tags r:id="rId1"/>
    </p:custDataLst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/>
      <p:bldP spid="100" grpId="0"/>
      <p:bldP spid="2" grpId="0"/>
      <p:bldP spid="3" grpId="0"/>
      <p:bldP spid="18435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8335" y="3660775"/>
            <a:ext cx="753364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4800" b="1" noProof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华文楷体" panose="02010600040101010101" charset="-122"/>
                <a:cs typeface="宋体" panose="02010600030101010101" pitchFamily="2" charset="-122"/>
              </a:rPr>
              <a:t>④意义：</a:t>
            </a:r>
            <a:r>
              <a:rPr lang="zh-CN" altLang="en-US" sz="4800" noProof="1">
                <a:solidFill>
                  <a:srgbClr val="0070C0"/>
                </a:solidFill>
                <a:latin typeface="Arial" panose="020B0604020202020204" pitchFamily="34" charset="0"/>
                <a:ea typeface="楷体" panose="02010609060101010101" pitchFamily="49" charset="-122"/>
                <a:cs typeface="宋体" panose="02010600030101010101" pitchFamily="2" charset="-122"/>
                <a:sym typeface="+mn-ea"/>
              </a:rPr>
              <a:t>解放了</a:t>
            </a:r>
            <a:r>
              <a:rPr lang="zh-CN" altLang="en-US" sz="4800" noProof="1">
                <a:solidFill>
                  <a:srgbClr val="0070C0"/>
                </a:solidFill>
                <a:latin typeface="Arial" panose="020B0604020202020204" pitchFamily="34" charset="0"/>
                <a:ea typeface="楷体" panose="02010609060101010101" pitchFamily="49" charset="-122"/>
                <a:cs typeface="黑体" panose="02010609060101010101" charset="-122"/>
                <a:sym typeface="+mn-ea"/>
              </a:rPr>
              <a:t>东北</a:t>
            </a:r>
            <a:r>
              <a:rPr lang="zh-CN" altLang="en-US" sz="4800" noProof="1">
                <a:solidFill>
                  <a:srgbClr val="0070C0"/>
                </a:solidFill>
                <a:latin typeface="Arial" panose="020B0604020202020204" pitchFamily="34" charset="0"/>
                <a:ea typeface="楷体" panose="02010609060101010101" pitchFamily="49" charset="-122"/>
                <a:cs typeface="宋体" panose="02010600030101010101" pitchFamily="2" charset="-122"/>
                <a:sym typeface="+mn-ea"/>
              </a:rPr>
              <a:t>全境，解放军在数量上首次超过了国民党的军队。</a:t>
            </a:r>
            <a:endParaRPr lang="zh-CN" altLang="en-US" sz="4800" noProof="1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20483" name="云形标注 20482"/>
          <p:cNvSpPr/>
          <p:nvPr/>
        </p:nvSpPr>
        <p:spPr>
          <a:xfrm>
            <a:off x="1870075" y="1330325"/>
            <a:ext cx="3382963" cy="1611313"/>
          </a:xfrm>
          <a:prstGeom prst="cloudCallout">
            <a:avLst>
              <a:gd name="adj1" fmla="val 69879"/>
              <a:gd name="adj2" fmla="val 42198"/>
            </a:avLst>
          </a:prstGeom>
          <a:solidFill>
            <a:srgbClr val="CCECFF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lvl="0" fontAlgn="base">
              <a:buClrTx/>
            </a:pPr>
            <a:r>
              <a:rPr lang="zh-CN" altLang="en-US" sz="2800" b="1" strike="noStrike" noProof="1">
                <a:solidFill>
                  <a:srgbClr val="0066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辽沈战役的意义是什么</a:t>
            </a:r>
            <a:r>
              <a:rPr lang="en-US" altLang="zh-CN" sz="2800" b="1" strike="noStrike" noProof="1">
                <a:solidFill>
                  <a:srgbClr val="0066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?</a:t>
            </a:r>
            <a:endParaRPr lang="en-US" altLang="zh-CN" sz="2800" b="1" strike="noStrike" noProof="1">
              <a:solidFill>
                <a:srgbClr val="006699"/>
              </a:solidFill>
              <a:effectLst>
                <a:outerShdw blurRad="38100" dist="38100" dir="2700000">
                  <a:srgbClr val="000000"/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algn="ctr" fontAlgn="base">
              <a:buClrTx/>
            </a:pPr>
            <a:endParaRPr lang="en-US" altLang="zh-CN" sz="2800" b="1" strike="noStrike" noProof="1">
              <a:solidFill>
                <a:srgbClr val="006699"/>
              </a:solidFill>
              <a:effectLst>
                <a:outerShdw blurRad="38100" dist="38100" dir="2700000">
                  <a:srgbClr val="000000"/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0482" name="图片 20481" descr="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0140" y="1530033"/>
            <a:ext cx="2368550" cy="18954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483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图片 21505" descr="庆辽沈"/>
          <p:cNvPicPr>
            <a:picLocks noChangeAspect="1"/>
          </p:cNvPicPr>
          <p:nvPr/>
        </p:nvPicPr>
        <p:blipFill>
          <a:blip r:embed="rId4"/>
          <a:srcRect l="2499" t="3160" r="25000" b="2040"/>
          <a:stretch>
            <a:fillRect/>
          </a:stretch>
        </p:blipFill>
        <p:spPr>
          <a:xfrm>
            <a:off x="1489075" y="1298575"/>
            <a:ext cx="5932488" cy="4092575"/>
          </a:xfrm>
          <a:prstGeom prst="rect">
            <a:avLst/>
          </a:prstGeom>
          <a:noFill/>
          <a:ln w="12700" cap="flat" cmpd="tri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1507" name="文本框 21506"/>
          <p:cNvSpPr txBox="1"/>
          <p:nvPr/>
        </p:nvSpPr>
        <p:spPr>
          <a:xfrm>
            <a:off x="1133475" y="5746750"/>
            <a:ext cx="6705600" cy="487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buClrTx/>
            </a:pPr>
            <a:r>
              <a:rPr lang="zh-CN" altLang="en-US" sz="2600" b="1" noProof="1">
                <a:solidFill>
                  <a:srgbClr val="A5002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+mn-ea"/>
              </a:rPr>
              <a:t>沈阳市民欢庆东北全境解放</a:t>
            </a:r>
            <a:endParaRPr lang="zh-CN" altLang="en-US" sz="2600" b="1" noProof="1">
              <a:solidFill>
                <a:srgbClr val="A50021"/>
              </a:solidFill>
              <a:effectLst>
                <a:outerShdw blurRad="38100" dist="38100" dir="2700000">
                  <a:srgbClr val="000000"/>
                </a:outerShdw>
              </a:effectLst>
              <a:latin typeface="华文仿宋" panose="02010600040101010101" charset="-122"/>
              <a:ea typeface="华文仿宋" panose="0201060004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图片 22529" descr="三大战役地图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444500"/>
            <a:ext cx="5073650" cy="6096000"/>
          </a:xfrm>
          <a:prstGeom prst="rect">
            <a:avLst/>
          </a:prstGeom>
          <a:noFill/>
          <a:ln w="76200" cap="flat" cmpd="tri">
            <a:solidFill>
              <a:srgbClr val="A5002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2536" name="文本框 22535"/>
          <p:cNvSpPr txBox="1"/>
          <p:nvPr/>
        </p:nvSpPr>
        <p:spPr>
          <a:xfrm>
            <a:off x="2743200" y="1963738"/>
            <a:ext cx="11461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Tx/>
            </a:pPr>
            <a:r>
              <a:rPr lang="zh-CN" altLang="en-US" sz="3200" b="1" noProof="1">
                <a:solidFill>
                  <a:srgbClr val="3333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锦州</a:t>
            </a:r>
            <a:endParaRPr lang="zh-CN" altLang="en-US" sz="3200" b="1" noProof="1">
              <a:solidFill>
                <a:srgbClr val="333399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2537" name="文本框 22536"/>
          <p:cNvSpPr txBox="1"/>
          <p:nvPr/>
        </p:nvSpPr>
        <p:spPr>
          <a:xfrm>
            <a:off x="4140200" y="2420938"/>
            <a:ext cx="1066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Tx/>
            </a:pPr>
            <a:r>
              <a:rPr lang="zh-CN" altLang="en-US" sz="3200" b="1" noProof="1">
                <a:solidFill>
                  <a:srgbClr val="3333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营口</a:t>
            </a:r>
            <a:endParaRPr lang="zh-CN" altLang="en-US" sz="3200" b="1" noProof="1">
              <a:solidFill>
                <a:srgbClr val="333399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2538" name="文本框 22537"/>
          <p:cNvSpPr txBox="1"/>
          <p:nvPr/>
        </p:nvSpPr>
        <p:spPr>
          <a:xfrm>
            <a:off x="4140200" y="1844675"/>
            <a:ext cx="1193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Tx/>
            </a:pPr>
            <a:r>
              <a:rPr lang="zh-CN" altLang="en-US" sz="2800" b="1" noProof="1">
                <a:solidFill>
                  <a:srgbClr val="3333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黑山</a:t>
            </a:r>
            <a:endParaRPr lang="zh-CN" altLang="en-US" sz="2800" b="1" noProof="1">
              <a:solidFill>
                <a:srgbClr val="333399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2539" name="文本框 22538"/>
          <p:cNvSpPr txBox="1"/>
          <p:nvPr/>
        </p:nvSpPr>
        <p:spPr>
          <a:xfrm>
            <a:off x="4648200" y="1412875"/>
            <a:ext cx="107473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Tx/>
            </a:pPr>
            <a:r>
              <a:rPr lang="zh-CN" altLang="en-US" sz="3200" b="1" noProof="1">
                <a:solidFill>
                  <a:srgbClr val="3333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沈阳</a:t>
            </a:r>
            <a:endParaRPr lang="zh-CN" altLang="en-US" sz="3200" b="1" noProof="1">
              <a:solidFill>
                <a:srgbClr val="333399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2540" name="文本框 22539"/>
          <p:cNvSpPr txBox="1"/>
          <p:nvPr/>
        </p:nvSpPr>
        <p:spPr>
          <a:xfrm>
            <a:off x="4114800" y="393700"/>
            <a:ext cx="1219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Tx/>
            </a:pPr>
            <a:r>
              <a:rPr lang="zh-CN" altLang="en-US" sz="3200" b="1" noProof="1">
                <a:solidFill>
                  <a:srgbClr val="3333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长春</a:t>
            </a:r>
            <a:endParaRPr lang="zh-CN" altLang="en-US" sz="3200" b="1" noProof="1">
              <a:solidFill>
                <a:srgbClr val="333399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2541" name="椭圆 22540"/>
          <p:cNvSpPr/>
          <p:nvPr/>
        </p:nvSpPr>
        <p:spPr>
          <a:xfrm>
            <a:off x="5076825" y="444500"/>
            <a:ext cx="215900" cy="215900"/>
          </a:xfrm>
          <a:prstGeom prst="ellipse">
            <a:avLst/>
          </a:prstGeom>
          <a:solidFill>
            <a:srgbClr val="CC3300"/>
          </a:solidFill>
          <a:ln w="9525" cap="flat" cmpd="sng">
            <a:solidFill>
              <a:srgbClr val="CC33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 fontAlgn="base">
              <a:buClrTx/>
            </a:pPr>
            <a:endParaRPr sz="3200" b="1" strike="noStrike" noProof="1">
              <a:solidFill>
                <a:srgbClr val="CC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24" name="椭圆 22541"/>
          <p:cNvSpPr/>
          <p:nvPr/>
        </p:nvSpPr>
        <p:spPr>
          <a:xfrm>
            <a:off x="2438400" y="5554663"/>
            <a:ext cx="215900" cy="215900"/>
          </a:xfrm>
          <a:prstGeom prst="ellipse">
            <a:avLst/>
          </a:prstGeom>
          <a:solidFill>
            <a:srgbClr val="A9CDE5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22556" name="组合 22555"/>
          <p:cNvGrpSpPr/>
          <p:nvPr/>
        </p:nvGrpSpPr>
        <p:grpSpPr>
          <a:xfrm>
            <a:off x="5891213" y="1423988"/>
            <a:ext cx="2857500" cy="4900612"/>
            <a:chOff x="3711" y="897"/>
            <a:chExt cx="1800" cy="3087"/>
          </a:xfrm>
        </p:grpSpPr>
        <p:sp>
          <p:nvSpPr>
            <p:cNvPr id="34826" name="文本框 22544"/>
            <p:cNvSpPr txBox="1"/>
            <p:nvPr/>
          </p:nvSpPr>
          <p:spPr>
            <a:xfrm>
              <a:off x="3711" y="897"/>
              <a:ext cx="165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3200" b="1" dirty="0">
                  <a:solidFill>
                    <a:srgbClr val="333399"/>
                  </a:solidFill>
                  <a:latin typeface="Times New Roman" panose="02020603050405020304" pitchFamily="18" charset="0"/>
                  <a:ea typeface="楷体_GB2312" charset="-122"/>
                </a:rPr>
                <a:t>人民解放军：</a:t>
              </a:r>
              <a:endParaRPr lang="zh-CN" altLang="en-US" sz="3200" b="1">
                <a:solidFill>
                  <a:srgbClr val="333399"/>
                </a:solidFill>
                <a:latin typeface="Times New Roman" panose="02020603050405020304" pitchFamily="18" charset="0"/>
                <a:ea typeface="楷体_GB2312" charset="-122"/>
              </a:endParaRPr>
            </a:p>
          </p:txBody>
        </p:sp>
        <p:sp>
          <p:nvSpPr>
            <p:cNvPr id="34827" name="矩形 22545"/>
            <p:cNvSpPr/>
            <p:nvPr/>
          </p:nvSpPr>
          <p:spPr>
            <a:xfrm>
              <a:off x="5284" y="1033"/>
              <a:ext cx="227" cy="182"/>
            </a:xfrm>
            <a:prstGeom prst="rect">
              <a:avLst/>
            </a:prstGeom>
            <a:solidFill>
              <a:srgbClr val="FF0066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4828" name="文本框 22546"/>
            <p:cNvSpPr txBox="1"/>
            <p:nvPr/>
          </p:nvSpPr>
          <p:spPr>
            <a:xfrm>
              <a:off x="3711" y="1351"/>
              <a:ext cx="165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3200" b="1" dirty="0">
                  <a:solidFill>
                    <a:srgbClr val="333399"/>
                  </a:solidFill>
                  <a:latin typeface="Times New Roman" panose="02020603050405020304" pitchFamily="18" charset="0"/>
                  <a:ea typeface="楷体_GB2312" charset="-122"/>
                </a:rPr>
                <a:t>国民党军队：</a:t>
              </a:r>
              <a:endParaRPr lang="zh-CN" altLang="en-US" sz="3200" b="1">
                <a:solidFill>
                  <a:srgbClr val="333399"/>
                </a:solidFill>
                <a:latin typeface="Times New Roman" panose="02020603050405020304" pitchFamily="18" charset="0"/>
                <a:ea typeface="楷体_GB2312" charset="-122"/>
              </a:endParaRPr>
            </a:p>
          </p:txBody>
        </p:sp>
        <p:sp>
          <p:nvSpPr>
            <p:cNvPr id="34829" name="矩形 22547"/>
            <p:cNvSpPr/>
            <p:nvPr/>
          </p:nvSpPr>
          <p:spPr>
            <a:xfrm>
              <a:off x="5284" y="1442"/>
              <a:ext cx="227" cy="181"/>
            </a:xfrm>
            <a:prstGeom prst="rect">
              <a:avLst/>
            </a:prstGeom>
            <a:solidFill>
              <a:srgbClr val="CCEC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2549" name="矩形 22548"/>
            <p:cNvSpPr/>
            <p:nvPr/>
          </p:nvSpPr>
          <p:spPr>
            <a:xfrm>
              <a:off x="4246" y="2262"/>
              <a:ext cx="448" cy="1720"/>
            </a:xfrm>
            <a:prstGeom prst="rect">
              <a:avLst/>
            </a:prstGeom>
            <a:solidFill>
              <a:srgbClr val="FF0066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ctr" fontAlgn="base"/>
              <a:r>
                <a:rPr lang="en-US" altLang="zh-CN" sz="2800" b="1" strike="noStrike" noProof="1">
                  <a:solidFill>
                    <a:schemeClr val="bg1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楷体_GB2312" charset="-122"/>
                  <a:ea typeface="楷体_GB2312" charset="-122"/>
                  <a:cs typeface="+mn-cs"/>
                </a:rPr>
                <a:t>300</a:t>
              </a:r>
              <a:endParaRPr lang="en-US" altLang="zh-CN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charset="-122"/>
                <a:ea typeface="楷体_GB2312" charset="-122"/>
              </a:endParaRPr>
            </a:p>
            <a:p>
              <a:pPr algn="ctr" fontAlgn="base"/>
              <a:r>
                <a:rPr lang="zh-CN" altLang="en-US" sz="2800" b="1" strike="noStrike" noProof="1">
                  <a:solidFill>
                    <a:schemeClr val="bg1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楷体_GB2312" charset="-122"/>
                  <a:ea typeface="楷体_GB2312" charset="-122"/>
                  <a:cs typeface="+mn-cs"/>
                </a:rPr>
                <a:t>万人</a:t>
              </a:r>
              <a:endParaRPr lang="zh-CN" altLang="en-US" sz="28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charset="-122"/>
                <a:ea typeface="楷体_GB2312" charset="-122"/>
              </a:endParaRPr>
            </a:p>
          </p:txBody>
        </p:sp>
        <p:sp>
          <p:nvSpPr>
            <p:cNvPr id="22550" name="矩形 22549"/>
            <p:cNvSpPr/>
            <p:nvPr/>
          </p:nvSpPr>
          <p:spPr>
            <a:xfrm>
              <a:off x="4694" y="2353"/>
              <a:ext cx="453" cy="1631"/>
            </a:xfrm>
            <a:prstGeom prst="rect">
              <a:avLst/>
            </a:prstGeom>
            <a:solidFill>
              <a:srgbClr val="CCECFF"/>
            </a:solidFill>
            <a:ln w="9525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ctr" fontAlgn="base"/>
              <a:endParaRPr lang="en-US" altLang="zh-CN" sz="2800" b="1" strike="noStrike" noProof="1">
                <a:latin typeface="楷体_GB2312" charset="-122"/>
                <a:ea typeface="楷体_GB2312" charset="-122"/>
              </a:endParaRPr>
            </a:p>
            <a:p>
              <a:pPr algn="ctr" fontAlgn="base"/>
              <a:r>
                <a:rPr lang="en-US" altLang="zh-CN" sz="2800" b="1" strike="noStrike" noProof="1">
                  <a:latin typeface="楷体_GB2312" charset="-122"/>
                  <a:ea typeface="楷体_GB2312" charset="-122"/>
                  <a:cs typeface="+mn-cs"/>
                </a:rPr>
                <a:t>290</a:t>
              </a:r>
              <a:endParaRPr lang="en-US" altLang="zh-CN" sz="2800" b="1" strike="noStrike" noProof="1">
                <a:latin typeface="楷体_GB2312" charset="-122"/>
                <a:ea typeface="楷体_GB2312" charset="-122"/>
              </a:endParaRPr>
            </a:p>
            <a:p>
              <a:pPr algn="ctr" fontAlgn="base"/>
              <a:r>
                <a:rPr lang="zh-CN" altLang="en-US" sz="2800" b="1" strike="noStrike" noProof="1">
                  <a:latin typeface="楷体_GB2312" charset="-122"/>
                  <a:ea typeface="楷体_GB2312" charset="-122"/>
                  <a:cs typeface="+mn-cs"/>
                </a:rPr>
                <a:t>万人</a:t>
              </a:r>
              <a:endParaRPr lang="zh-CN" altLang="en-US" sz="2800" b="1" strike="noStrike" noProof="1">
                <a:latin typeface="楷体_GB2312" charset="-122"/>
                <a:ea typeface="楷体_GB2312" charset="-122"/>
              </a:endParaRPr>
            </a:p>
            <a:p>
              <a:pPr algn="ctr" fontAlgn="base"/>
              <a:endParaRPr lang="zh-CN" altLang="en-US" sz="2800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aphicFrame>
        <p:nvGraphicFramePr>
          <p:cNvPr id="34832" name="对象 22550">
            <a:hlinkClick r:id="" action="ppaction://ole?verb=0"/>
          </p:cNvPr>
          <p:cNvGraphicFramePr>
            <a:graphicFrameLocks/>
          </p:cNvGraphicFramePr>
          <p:nvPr/>
        </p:nvGraphicFramePr>
        <p:xfrm>
          <a:off x="4572000" y="2133600"/>
          <a:ext cx="215900" cy="161925"/>
        </p:xfrm>
        <a:graphic>
          <a:graphicData uri="http://schemas.openxmlformats.org/presentationml/2006/ole">
            <p:oleObj spid="_x0000_s3076" r:id="rId6" imgW="4572180" imgH="3428930" progId="PowerPoint.Show.8">
              <p:embed/>
            </p:oleObj>
          </a:graphicData>
        </a:graphic>
      </p:graphicFrame>
      <p:sp>
        <p:nvSpPr>
          <p:cNvPr id="22552" name="文本框 22551"/>
          <p:cNvSpPr txBox="1"/>
          <p:nvPr/>
        </p:nvSpPr>
        <p:spPr>
          <a:xfrm>
            <a:off x="2057400" y="768350"/>
            <a:ext cx="2144713" cy="679450"/>
          </a:xfrm>
          <a:prstGeom prst="rect">
            <a:avLst/>
          </a:prstGeom>
          <a:solidFill>
            <a:srgbClr val="F8F8F8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>
              <a:buClrTx/>
            </a:pPr>
            <a:r>
              <a:rPr lang="zh-CN" altLang="en-US" sz="3600" b="1" noProof="1">
                <a:solidFill>
                  <a:srgbClr val="CC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歼敌</a:t>
            </a:r>
            <a:r>
              <a:rPr lang="en-US" altLang="zh-CN" sz="3600" b="1" noProof="1">
                <a:solidFill>
                  <a:srgbClr val="CC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47</a:t>
            </a:r>
            <a:r>
              <a:rPr lang="zh-CN" altLang="en-US" sz="3600" b="1" noProof="1">
                <a:solidFill>
                  <a:srgbClr val="CC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万</a:t>
            </a:r>
            <a:endParaRPr lang="zh-CN" altLang="en-US" sz="3600" b="1" noProof="1">
              <a:solidFill>
                <a:srgbClr val="CC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2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2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9" name="文本框 47108"/>
          <p:cNvSpPr txBox="1"/>
          <p:nvPr/>
        </p:nvSpPr>
        <p:spPr>
          <a:xfrm>
            <a:off x="461010" y="89535"/>
            <a:ext cx="427863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（</a:t>
            </a:r>
            <a:r>
              <a:rPr kumimoji="0" lang="en-US" altLang="zh-CN" sz="40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2</a:t>
            </a:r>
            <a:r>
              <a:rPr kumimoji="0" lang="zh-CN" altLang="en-US" sz="40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）淮海战役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1057910" y="1020445"/>
            <a:ext cx="58864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 noProof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①时间：</a:t>
            </a:r>
            <a:r>
              <a:rPr lang="en-US" altLang="zh-CN" sz="36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1948.11—1949.1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57593" y="1757680"/>
            <a:ext cx="7631113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 noProof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②指挥者：</a:t>
            </a:r>
            <a:r>
              <a:rPr lang="zh-CN" altLang="en-US" sz="36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刘伯承、陈毅、邓小平、粟裕、谭震林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057593" y="2956560"/>
            <a:ext cx="741045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 noProof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③作战部队：</a:t>
            </a:r>
            <a:r>
              <a:rPr lang="zh-CN" altLang="en-US" sz="36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  <a:sym typeface="+mn-ea"/>
              </a:rPr>
              <a:t>中原</a:t>
            </a:r>
            <a:r>
              <a:rPr lang="zh-CN" altLang="en-US" sz="36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解放军、华东解放军</a:t>
            </a:r>
          </a:p>
        </p:txBody>
      </p:sp>
      <p:pic>
        <p:nvPicPr>
          <p:cNvPr id="23554" name="图片 23553" descr="淮海大捷"/>
          <p:cNvPicPr>
            <a:picLocks noChangeAspect="1"/>
          </p:cNvPicPr>
          <p:nvPr/>
        </p:nvPicPr>
        <p:blipFill>
          <a:blip r:embed="rId4"/>
          <a:srcRect l="1422" t="2600" r="30830" b="10986"/>
          <a:stretch>
            <a:fillRect/>
          </a:stretch>
        </p:blipFill>
        <p:spPr>
          <a:xfrm>
            <a:off x="2980690" y="3699828"/>
            <a:ext cx="3565525" cy="2398712"/>
          </a:xfrm>
          <a:prstGeom prst="rect">
            <a:avLst/>
          </a:prstGeom>
          <a:noFill/>
          <a:ln w="12700" cap="flat" cmpd="dbl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3555" name="文本框 23554"/>
          <p:cNvSpPr txBox="1"/>
          <p:nvPr/>
        </p:nvSpPr>
        <p:spPr>
          <a:xfrm>
            <a:off x="2820670" y="6098223"/>
            <a:ext cx="4105275" cy="4270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200" b="1" dirty="0">
                <a:solidFill>
                  <a:srgbClr val="A50021"/>
                </a:solidFill>
                <a:latin typeface="华文仿宋" panose="02010600040101010101" charset="-122"/>
                <a:ea typeface="华文仿宋" panose="02010600040101010101" charset="-122"/>
              </a:rPr>
              <a:t>粟裕 邓小平 刘伯承 陈毅 谭震林</a:t>
            </a:r>
          </a:p>
        </p:txBody>
      </p:sp>
    </p:spTree>
    <p:custDataLst>
      <p:tags r:id="rId1"/>
    </p:custDataLst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/>
      <p:bldP spid="100" grpId="0"/>
      <p:bldP spid="2" grpId="0"/>
      <p:bldP spid="3" grpId="0"/>
      <p:bldP spid="2355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图片 25601" descr="淮海战役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175" y="1143000"/>
            <a:ext cx="5867400" cy="4849813"/>
          </a:xfrm>
          <a:prstGeom prst="rect">
            <a:avLst/>
          </a:prstGeom>
          <a:noFill/>
          <a:ln w="76200" cap="flat" cmpd="tri">
            <a:solidFill>
              <a:srgbClr val="A5002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5603" name="文本框 25602"/>
          <p:cNvSpPr txBox="1"/>
          <p:nvPr/>
        </p:nvSpPr>
        <p:spPr>
          <a:xfrm>
            <a:off x="2800350" y="5486400"/>
            <a:ext cx="15605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r>
              <a:rPr lang="zh-CN" altLang="en-US" sz="3600" b="1" noProof="1">
                <a:solidFill>
                  <a:srgbClr val="3333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  <a:cs typeface="+mn-ea"/>
              </a:rPr>
              <a:t>双堆集</a:t>
            </a:r>
            <a:endParaRPr lang="zh-CN" altLang="en-US" sz="3600" b="1" noProof="1">
              <a:solidFill>
                <a:srgbClr val="333399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25604" name="文本框 25603"/>
          <p:cNvSpPr txBox="1"/>
          <p:nvPr/>
        </p:nvSpPr>
        <p:spPr>
          <a:xfrm>
            <a:off x="5294313" y="3687763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r>
              <a:rPr lang="zh-CN" altLang="en-US" sz="3600" b="1" noProof="1">
                <a:solidFill>
                  <a:srgbClr val="3333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  <a:cs typeface="+mn-ea"/>
              </a:rPr>
              <a:t>碾庄</a:t>
            </a:r>
            <a:endParaRPr lang="zh-CN" altLang="en-US" sz="3600" b="1" noProof="1">
              <a:solidFill>
                <a:srgbClr val="333399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25605" name="文本框 25604"/>
          <p:cNvSpPr txBox="1"/>
          <p:nvPr/>
        </p:nvSpPr>
        <p:spPr>
          <a:xfrm>
            <a:off x="1830388" y="3990975"/>
            <a:ext cx="15605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r>
              <a:rPr lang="zh-CN" altLang="en-US" sz="3600" b="1" noProof="1">
                <a:solidFill>
                  <a:srgbClr val="3333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  <a:cs typeface="+mn-ea"/>
              </a:rPr>
              <a:t>陈官庄</a:t>
            </a:r>
            <a:endParaRPr lang="zh-CN" altLang="en-US" sz="3600" b="1" noProof="1">
              <a:solidFill>
                <a:srgbClr val="333399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25606" name="文本框 25605"/>
          <p:cNvSpPr txBox="1"/>
          <p:nvPr/>
        </p:nvSpPr>
        <p:spPr>
          <a:xfrm>
            <a:off x="3387725" y="3178175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r>
              <a:rPr lang="zh-CN" altLang="en-US" sz="3600" b="1" noProof="1">
                <a:solidFill>
                  <a:srgbClr val="3333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  <a:cs typeface="+mn-ea"/>
              </a:rPr>
              <a:t>徐州</a:t>
            </a:r>
            <a:endParaRPr lang="zh-CN" altLang="en-US" sz="3600" b="1" noProof="1">
              <a:solidFill>
                <a:srgbClr val="333399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37894" name="椭圆 25606"/>
          <p:cNvSpPr/>
          <p:nvPr/>
        </p:nvSpPr>
        <p:spPr>
          <a:xfrm>
            <a:off x="4044950" y="3778250"/>
            <a:ext cx="277813" cy="304800"/>
          </a:xfrm>
          <a:prstGeom prst="ellipse">
            <a:avLst/>
          </a:prstGeom>
          <a:solidFill>
            <a:srgbClr val="FF0000"/>
          </a:solidFill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25608" name="图片 25607" descr="arrow30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-802789">
            <a:off x="4475163" y="1949450"/>
            <a:ext cx="1676400" cy="1577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9" name="图片 25608" descr="arrow30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416446">
            <a:off x="4371975" y="4038600"/>
            <a:ext cx="1036638" cy="1143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10" name="图片 25609" descr="arrow3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929485">
            <a:off x="1781175" y="4419600"/>
            <a:ext cx="1905000" cy="10398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11" name="图片 25610" descr="arrow30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38375" y="3048000"/>
            <a:ext cx="1447800" cy="1143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12" name="文本框 25611"/>
          <p:cNvSpPr txBox="1"/>
          <p:nvPr/>
        </p:nvSpPr>
        <p:spPr>
          <a:xfrm>
            <a:off x="7543800" y="1706563"/>
            <a:ext cx="733425" cy="3932238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buClrTx/>
            </a:pPr>
            <a:r>
              <a:rPr lang="zh-CN" altLang="en-US" sz="3600" b="1" noProof="1">
                <a:solidFill>
                  <a:srgbClr val="3366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ea"/>
              </a:rPr>
              <a:t>淮海战役示意图</a:t>
            </a:r>
            <a:endParaRPr lang="zh-CN" altLang="en-US" sz="3600" b="1" noProof="1">
              <a:solidFill>
                <a:srgbClr val="336699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WordArt 2"/>
          <p:cNvSpPr/>
          <p:nvPr/>
        </p:nvSpPr>
        <p:spPr>
          <a:xfrm>
            <a:off x="0" y="0"/>
            <a:ext cx="2971800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gradFill rotWithShape="1">
                  <a:gsLst>
                    <a:gs pos="0">
                      <a:srgbClr val="3366FF">
                        <a:alpha val="100000"/>
                      </a:srgbClr>
                    </a:gs>
                    <a:gs pos="25000">
                      <a:srgbClr val="01A78F">
                        <a:alpha val="100000"/>
                      </a:srgbClr>
                    </a:gs>
                    <a:gs pos="50000">
                      <a:srgbClr val="FFFF00">
                        <a:alpha val="100000"/>
                      </a:srgbClr>
                    </a:gs>
                    <a:gs pos="75000">
                      <a:srgbClr val="FF6633">
                        <a:alpha val="100000"/>
                      </a:srgbClr>
                    </a:gs>
                    <a:gs pos="100000">
                      <a:srgbClr val="FF3399">
                        <a:alpha val="100000"/>
                      </a:srgbClr>
                    </a:gs>
                  </a:gsLst>
                  <a:lin ang="18900000" scaled="1"/>
                  <a:tileRect/>
                </a:gradFill>
                <a:effectLst>
                  <a:outerShdw dist="35921" dir="2699999" algn="ctr" rotWithShape="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拓展延伸</a:t>
            </a:r>
          </a:p>
        </p:txBody>
      </p:sp>
      <p:pic>
        <p:nvPicPr>
          <p:cNvPr id="18435" name="Text Box 3"/>
          <p:cNvPicPr/>
          <p:nvPr/>
        </p:nvPicPr>
        <p:blipFill>
          <a:blip r:embed="rId4"/>
          <a:stretch>
            <a:fillRect/>
          </a:stretch>
        </p:blipFill>
        <p:spPr>
          <a:xfrm>
            <a:off x="4297363" y="2474913"/>
            <a:ext cx="4846637" cy="29337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8436" name="表格 18435"/>
          <p:cNvGraphicFramePr/>
          <p:nvPr/>
        </p:nvGraphicFramePr>
        <p:xfrm>
          <a:off x="-1587" y="1544638"/>
          <a:ext cx="4040188" cy="4773613"/>
        </p:xfrm>
        <a:graphic>
          <a:graphicData uri="http://schemas.openxmlformats.org/drawingml/2006/table">
            <a:tbl>
              <a:tblPr/>
              <a:tblGrid>
                <a:gridCol w="2020888"/>
                <a:gridCol w="2019300"/>
              </a:tblGrid>
              <a:tr h="7016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b="1">
                          <a:solidFill>
                            <a:srgbClr val="3333FF"/>
                          </a:solidFill>
                        </a:rPr>
                        <a:t>民工</a:t>
                      </a:r>
                    </a:p>
                  </a:txBody>
                  <a:tcPr anchor="ctr">
                    <a:lnL w="381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x-none" b="1" dirty="0">
                          <a:solidFill>
                            <a:srgbClr val="FF0000"/>
                          </a:solidFill>
                        </a:rPr>
                        <a:t>543</a:t>
                      </a:r>
                      <a:r>
                        <a:rPr lang="zh-CN" altLang="en-US" b="1" dirty="0">
                          <a:solidFill>
                            <a:srgbClr val="FF0000"/>
                          </a:solidFill>
                        </a:rPr>
                        <a:t>万人</a:t>
                      </a:r>
                    </a:p>
                  </a:txBody>
                  <a:tcPr anchor="ctr">
                    <a:lnL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5163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b="1">
                          <a:solidFill>
                            <a:srgbClr val="3333FF"/>
                          </a:solidFill>
                        </a:rPr>
                        <a:t>担架</a:t>
                      </a:r>
                    </a:p>
                  </a:txBody>
                  <a:tcPr anchor="ctr">
                    <a:lnL w="381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x-none" b="1" dirty="0">
                          <a:solidFill>
                            <a:srgbClr val="FF0000"/>
                          </a:solidFill>
                        </a:rPr>
                        <a:t>30.5</a:t>
                      </a:r>
                      <a:r>
                        <a:rPr lang="zh-CN" altLang="en-US" b="1" dirty="0">
                          <a:solidFill>
                            <a:srgbClr val="FF0000"/>
                          </a:solidFill>
                        </a:rPr>
                        <a:t>万副</a:t>
                      </a:r>
                    </a:p>
                  </a:txBody>
                  <a:tcPr anchor="ctr">
                    <a:lnL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66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b="1">
                          <a:solidFill>
                            <a:srgbClr val="3333FF"/>
                          </a:solidFill>
                        </a:rPr>
                        <a:t>大小车</a:t>
                      </a:r>
                    </a:p>
                  </a:txBody>
                  <a:tcPr anchor="ctr">
                    <a:lnL w="381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x-none" b="1" dirty="0">
                          <a:solidFill>
                            <a:srgbClr val="FF0000"/>
                          </a:solidFill>
                        </a:rPr>
                        <a:t>88</a:t>
                      </a:r>
                      <a:r>
                        <a:rPr lang="zh-CN" altLang="en-US" b="1" dirty="0">
                          <a:solidFill>
                            <a:srgbClr val="FF0000"/>
                          </a:solidFill>
                        </a:rPr>
                        <a:t>万辆</a:t>
                      </a:r>
                    </a:p>
                  </a:txBody>
                  <a:tcPr anchor="ctr">
                    <a:lnL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7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b="1">
                          <a:solidFill>
                            <a:srgbClr val="3333FF"/>
                          </a:solidFill>
                        </a:rPr>
                        <a:t>牲畜</a:t>
                      </a:r>
                    </a:p>
                  </a:txBody>
                  <a:tcPr anchor="ctr">
                    <a:lnL w="381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x-none" b="1" dirty="0">
                          <a:solidFill>
                            <a:srgbClr val="FF0000"/>
                          </a:solidFill>
                        </a:rPr>
                        <a:t>76.7</a:t>
                      </a:r>
                      <a:r>
                        <a:rPr lang="zh-CN" altLang="en-US" b="1" dirty="0">
                          <a:solidFill>
                            <a:srgbClr val="FF0000"/>
                          </a:solidFill>
                        </a:rPr>
                        <a:t>万头</a:t>
                      </a:r>
                    </a:p>
                  </a:txBody>
                  <a:tcPr anchor="ctr">
                    <a:lnL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675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b="1">
                          <a:solidFill>
                            <a:srgbClr val="3333FF"/>
                          </a:solidFill>
                        </a:rPr>
                        <a:t>船只</a:t>
                      </a:r>
                    </a:p>
                  </a:txBody>
                  <a:tcPr anchor="ctr">
                    <a:lnL w="381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x-none" b="1" dirty="0">
                          <a:solidFill>
                            <a:srgbClr val="FF0000"/>
                          </a:solidFill>
                        </a:rPr>
                        <a:t>8500</a:t>
                      </a:r>
                      <a:r>
                        <a:rPr lang="zh-CN" altLang="en-US" b="1" dirty="0">
                          <a:solidFill>
                            <a:srgbClr val="FF0000"/>
                          </a:solidFill>
                        </a:rPr>
                        <a:t>只</a:t>
                      </a:r>
                    </a:p>
                  </a:txBody>
                  <a:tcPr anchor="ctr">
                    <a:lnL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675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b="1">
                          <a:solidFill>
                            <a:srgbClr val="3333FF"/>
                          </a:solidFill>
                        </a:rPr>
                        <a:t>筹粮</a:t>
                      </a:r>
                    </a:p>
                  </a:txBody>
                  <a:tcPr anchor="ctr">
                    <a:lnL w="381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x-none" b="1" dirty="0">
                          <a:solidFill>
                            <a:srgbClr val="FF0000"/>
                          </a:solidFill>
                        </a:rPr>
                        <a:t>9.6</a:t>
                      </a:r>
                      <a:r>
                        <a:rPr lang="zh-CN" altLang="en-US" b="1" dirty="0">
                          <a:solidFill>
                            <a:srgbClr val="FF0000"/>
                          </a:solidFill>
                        </a:rPr>
                        <a:t>亿斤</a:t>
                      </a:r>
                    </a:p>
                  </a:txBody>
                  <a:tcPr anchor="ctr">
                    <a:lnL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b="1">
                          <a:solidFill>
                            <a:srgbClr val="3333FF"/>
                          </a:solidFill>
                        </a:rPr>
                        <a:t>挑子</a:t>
                      </a:r>
                    </a:p>
                  </a:txBody>
                  <a:tcPr anchor="ctr">
                    <a:lnL w="381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x-none" b="1" dirty="0">
                          <a:solidFill>
                            <a:srgbClr val="FF0000"/>
                          </a:solidFill>
                        </a:rPr>
                        <a:t>20.6</a:t>
                      </a:r>
                      <a:r>
                        <a:rPr lang="zh-CN" altLang="en-US" b="1" dirty="0">
                          <a:solidFill>
                            <a:srgbClr val="FF0000"/>
                          </a:solidFill>
                        </a:rPr>
                        <a:t>万副</a:t>
                      </a:r>
                    </a:p>
                  </a:txBody>
                  <a:tcPr anchor="ctr">
                    <a:lnL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accent2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8462" name="Text Box 30"/>
          <p:cNvPicPr/>
          <p:nvPr/>
        </p:nvPicPr>
        <p:blipFill>
          <a:blip r:embed="rId5"/>
          <a:stretch>
            <a:fillRect/>
          </a:stretch>
        </p:blipFill>
        <p:spPr>
          <a:xfrm>
            <a:off x="3895725" y="92075"/>
            <a:ext cx="5175250" cy="2236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63" name="文本框 18462"/>
          <p:cNvSpPr txBox="1"/>
          <p:nvPr/>
        </p:nvSpPr>
        <p:spPr>
          <a:xfrm>
            <a:off x="4572000" y="4914900"/>
            <a:ext cx="4373563" cy="17367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sz="3600" b="1" dirty="0">
                <a:latin typeface="华文行楷" panose="02010800040101010101" pitchFamily="2" charset="-122"/>
                <a:ea typeface="黑体" panose="02010609060101010101" charset="-122"/>
              </a:rPr>
              <a:t>人民群众的支持是革命战争取得胜利的重要保证。</a:t>
            </a:r>
          </a:p>
        </p:txBody>
      </p:sp>
      <p:sp>
        <p:nvSpPr>
          <p:cNvPr id="18464" name="Rectangle 1037"/>
          <p:cNvSpPr/>
          <p:nvPr/>
        </p:nvSpPr>
        <p:spPr>
          <a:xfrm>
            <a:off x="-12700" y="1674813"/>
            <a:ext cx="4090988" cy="4367212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直接参军</a:t>
            </a:r>
          </a:p>
          <a:p>
            <a:pPr algn="ctr">
              <a:spcBef>
                <a:spcPct val="50000"/>
              </a:spcBef>
            </a:pPr>
            <a:r>
              <a:rPr lang="zh-CN" altLang="en-US" sz="40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组织民兵</a:t>
            </a:r>
          </a:p>
          <a:p>
            <a:pPr algn="ctr">
              <a:spcBef>
                <a:spcPct val="50000"/>
              </a:spcBef>
            </a:pPr>
            <a:r>
              <a:rPr lang="zh-CN" altLang="en-US" sz="40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支援前线</a:t>
            </a:r>
          </a:p>
          <a:p>
            <a:pPr algn="ctr">
              <a:spcBef>
                <a:spcPct val="50000"/>
              </a:spcBef>
            </a:pPr>
            <a:r>
              <a:rPr lang="zh-CN" altLang="en-US" sz="40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后勤保障</a:t>
            </a:r>
          </a:p>
          <a:p>
            <a:pPr algn="ctr">
              <a:spcBef>
                <a:spcPct val="50000"/>
              </a:spcBef>
            </a:pPr>
            <a:r>
              <a:rPr lang="zh-CN" altLang="en-US" sz="40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情报支持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63" grpId="0" bldLvl="0"/>
      <p:bldP spid="18464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淮海战役中人民群众积极支前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7450" y="1052513"/>
            <a:ext cx="6578600" cy="4797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0" name="Text Box 3"/>
          <p:cNvSpPr txBox="1"/>
          <p:nvPr/>
        </p:nvSpPr>
        <p:spPr>
          <a:xfrm>
            <a:off x="1836738" y="3543300"/>
            <a:ext cx="7272337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</a:p>
        </p:txBody>
      </p:sp>
    </p:spTree>
    <p:custDataLst>
      <p:tags r:id="rId1"/>
    </p:custDataLst>
  </p:cSld>
  <p:clrMapOvr>
    <a:masterClrMapping/>
  </p:clrMapOvr>
  <p:transition>
    <p:blinds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26625" descr="淮海战场"/>
          <p:cNvPicPr>
            <a:picLocks noChangeAspect="1"/>
          </p:cNvPicPr>
          <p:nvPr/>
        </p:nvPicPr>
        <p:blipFill>
          <a:blip r:embed="rId4"/>
          <a:srcRect l="3070" t="4994" r="2174" b="18217"/>
          <a:stretch>
            <a:fillRect/>
          </a:stretch>
        </p:blipFill>
        <p:spPr>
          <a:xfrm>
            <a:off x="1390968" y="633730"/>
            <a:ext cx="6361112" cy="2719388"/>
          </a:xfrm>
          <a:prstGeom prst="rect">
            <a:avLst/>
          </a:prstGeom>
          <a:noFill/>
          <a:ln w="25400" cap="flat" cmpd="tri">
            <a:solidFill>
              <a:srgbClr val="A5002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6627" name="文本框 26626"/>
          <p:cNvSpPr txBox="1"/>
          <p:nvPr/>
        </p:nvSpPr>
        <p:spPr>
          <a:xfrm>
            <a:off x="149860" y="109538"/>
            <a:ext cx="701040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457200" indent="-457200">
              <a:buClrTx/>
              <a:buFont typeface="Wingdings" panose="05000000000000000000" charset="0"/>
              <a:buChar char="u"/>
            </a:pPr>
            <a:r>
              <a:rPr lang="zh-CN" altLang="en-US" sz="2800" b="1" noProof="1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+mn-ea"/>
              </a:rPr>
              <a:t>淮海战役的意义是什么</a:t>
            </a:r>
            <a:r>
              <a:rPr lang="en-US" altLang="zh-CN" sz="2800" b="1" noProof="1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+mn-ea"/>
              </a:rPr>
              <a:t>?</a:t>
            </a:r>
            <a:endParaRPr lang="en-US" altLang="zh-CN" sz="2800" b="1" noProof="1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华文仿宋" panose="02010600040101010101" charset="-122"/>
              <a:ea typeface="华文仿宋" panose="02010600040101010101" charset="-122"/>
            </a:endParaRPr>
          </a:p>
        </p:txBody>
      </p:sp>
      <p:sp>
        <p:nvSpPr>
          <p:cNvPr id="26629" name="文本框 26628"/>
          <p:cNvSpPr txBox="1"/>
          <p:nvPr/>
        </p:nvSpPr>
        <p:spPr>
          <a:xfrm>
            <a:off x="1264285" y="3353435"/>
            <a:ext cx="7010400" cy="6397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b="1" dirty="0">
                <a:solidFill>
                  <a:srgbClr val="A50021"/>
                </a:solidFill>
                <a:latin typeface="华文仿宋" panose="02010600040101010101" charset="-122"/>
                <a:ea typeface="华文仿宋" panose="02010600040101010101" charset="-122"/>
              </a:rPr>
              <a:t>        1949</a:t>
            </a:r>
            <a:r>
              <a:rPr lang="zh-CN" altLang="en-US" b="1" dirty="0">
                <a:solidFill>
                  <a:srgbClr val="A50021"/>
                </a:solidFill>
                <a:latin typeface="华文仿宋" panose="02010600040101010101" charset="-122"/>
                <a:ea typeface="华文仿宋" panose="02010600040101010101" charset="-122"/>
              </a:rPr>
              <a:t>年</a:t>
            </a:r>
            <a:r>
              <a:rPr lang="en-US" altLang="zh-CN" b="1" dirty="0">
                <a:solidFill>
                  <a:srgbClr val="A50021"/>
                </a:solidFill>
                <a:latin typeface="华文仿宋" panose="02010600040101010101" charset="-122"/>
                <a:ea typeface="华文仿宋" panose="02010600040101010101" charset="-122"/>
              </a:rPr>
              <a:t>1</a:t>
            </a:r>
            <a:r>
              <a:rPr lang="zh-CN" altLang="en-US" b="1" dirty="0">
                <a:solidFill>
                  <a:srgbClr val="A50021"/>
                </a:solidFill>
                <a:latin typeface="华文仿宋" panose="02010600040101010101" charset="-122"/>
                <a:ea typeface="华文仿宋" panose="02010600040101010101" charset="-122"/>
              </a:rPr>
              <a:t>月，人民解放军全歼杜聿明部</a:t>
            </a:r>
            <a:r>
              <a:rPr lang="en-US" altLang="zh-CN" b="1" dirty="0">
                <a:solidFill>
                  <a:srgbClr val="A50021"/>
                </a:solidFill>
                <a:latin typeface="华文仿宋" panose="02010600040101010101" charset="-122"/>
                <a:ea typeface="华文仿宋" panose="02010600040101010101" charset="-122"/>
              </a:rPr>
              <a:t>,</a:t>
            </a:r>
            <a:r>
              <a:rPr lang="zh-CN" altLang="en-US" b="1" dirty="0">
                <a:solidFill>
                  <a:srgbClr val="A50021"/>
                </a:solidFill>
                <a:latin typeface="华文仿宋" panose="02010600040101010101" charset="-122"/>
                <a:ea typeface="华文仿宋" panose="02010600040101010101" charset="-122"/>
              </a:rPr>
              <a:t>至此淮海战役结束。图为战后场面。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011555" y="4212908"/>
            <a:ext cx="7121525" cy="1445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4400" b="1" noProof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④意义：</a:t>
            </a:r>
            <a:r>
              <a:rPr lang="zh-CN" altLang="en-US" sz="44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  <a:sym typeface="+mn-ea"/>
              </a:rPr>
              <a:t>解放了</a:t>
            </a:r>
            <a:r>
              <a:rPr lang="zh-CN" altLang="en-US" sz="44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  <a:sym typeface="+mn-ea"/>
              </a:rPr>
              <a:t>长江中下游</a:t>
            </a:r>
            <a:r>
              <a:rPr lang="zh-CN" altLang="en-US" sz="44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  <a:sym typeface="+mn-ea"/>
              </a:rPr>
              <a:t>以北的广大地区。</a:t>
            </a:r>
          </a:p>
        </p:txBody>
      </p:sp>
    </p:spTree>
    <p:custDataLst>
      <p:tags r:id="rId1"/>
    </p:custDataLst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9" grpId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9" name="文本框 47108"/>
          <p:cNvSpPr txBox="1"/>
          <p:nvPr/>
        </p:nvSpPr>
        <p:spPr>
          <a:xfrm>
            <a:off x="556895" y="271780"/>
            <a:ext cx="4250690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4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（</a:t>
            </a:r>
            <a:r>
              <a:rPr kumimoji="0" lang="en-US" altLang="zh-CN" sz="44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3</a:t>
            </a:r>
            <a:r>
              <a:rPr kumimoji="0" lang="zh-CN" altLang="en-US" sz="44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）平津战役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556895" y="1289685"/>
            <a:ext cx="489267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 noProof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①时间：</a:t>
            </a:r>
          </a:p>
          <a:p>
            <a:r>
              <a:rPr lang="zh-CN" altLang="en-US" sz="3600" b="1" noProof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    </a:t>
            </a:r>
            <a:r>
              <a:rPr lang="en-US" altLang="zh-CN" sz="36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1948.11—1949.1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56895" y="2488565"/>
            <a:ext cx="515112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 noProof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②指挥者：</a:t>
            </a:r>
          </a:p>
          <a:p>
            <a:r>
              <a:rPr lang="zh-CN" altLang="en-US" sz="36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林彪、罗荣桓、聂荣臻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56895" y="3839210"/>
            <a:ext cx="4595813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 noProof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③作战部队：</a:t>
            </a:r>
          </a:p>
          <a:p>
            <a:r>
              <a:rPr lang="zh-CN" altLang="en-US" sz="3600" b="1" noProof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    </a:t>
            </a:r>
            <a:r>
              <a:rPr lang="zh-CN" altLang="en-US" sz="36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  <a:sym typeface="+mn-ea"/>
              </a:rPr>
              <a:t>东北</a:t>
            </a:r>
            <a:r>
              <a:rPr lang="zh-CN" altLang="en-US" sz="36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解放军、</a:t>
            </a:r>
          </a:p>
          <a:p>
            <a:r>
              <a:rPr lang="zh-CN" altLang="en-US" sz="36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    华北解放军</a:t>
            </a:r>
          </a:p>
        </p:txBody>
      </p:sp>
      <p:pic>
        <p:nvPicPr>
          <p:cNvPr id="27650" name="图片 27649" descr="平津司令部合影"/>
          <p:cNvPicPr>
            <a:picLocks noChangeAspect="1"/>
          </p:cNvPicPr>
          <p:nvPr/>
        </p:nvPicPr>
        <p:blipFill>
          <a:blip r:embed="rId4"/>
          <a:srcRect l="6322" t="18677" r="57114" b="3334"/>
          <a:stretch>
            <a:fillRect/>
          </a:stretch>
        </p:blipFill>
        <p:spPr>
          <a:xfrm>
            <a:off x="5708650" y="1847850"/>
            <a:ext cx="2809875" cy="3162300"/>
          </a:xfrm>
          <a:prstGeom prst="rect">
            <a:avLst/>
          </a:prstGeom>
          <a:noFill/>
          <a:ln w="12700" cap="flat" cmpd="dbl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7651" name="文本框 27650"/>
          <p:cNvSpPr txBox="1"/>
          <p:nvPr/>
        </p:nvSpPr>
        <p:spPr>
          <a:xfrm>
            <a:off x="5822950" y="5116513"/>
            <a:ext cx="2581275" cy="762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200" b="1" dirty="0">
                <a:solidFill>
                  <a:srgbClr val="A50021"/>
                </a:solidFill>
                <a:latin typeface="华文仿宋" panose="02010600040101010101" charset="-122"/>
                <a:ea typeface="华文仿宋" panose="02010600040101010101" charset="-122"/>
              </a:rPr>
              <a:t>前排右起：林彪、罗荣桓、聂荣臻</a:t>
            </a:r>
          </a:p>
        </p:txBody>
      </p:sp>
    </p:spTree>
    <p:custDataLst>
      <p:tags r:id="rId1"/>
    </p:custDataLst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/>
      <p:bldP spid="100" grpId="0"/>
      <p:bldP spid="2" grpId="0"/>
      <p:bldP spid="3" grpId="0"/>
      <p:bldP spid="2765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图片 22529" descr="D:\MYBOX\地图\小平\5.bmp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8138" y="287338"/>
            <a:ext cx="8534400" cy="6334125"/>
          </a:xfrm>
          <a:prstGeom prst="rect">
            <a:avLst/>
          </a:prstGeom>
          <a:solidFill>
            <a:srgbClr val="CCECFF"/>
          </a:solidFill>
          <a:ln w="9525">
            <a:noFill/>
          </a:ln>
        </p:spPr>
      </p:pic>
      <p:sp>
        <p:nvSpPr>
          <p:cNvPr id="27651" name="矩形 22530"/>
          <p:cNvSpPr/>
          <p:nvPr/>
        </p:nvSpPr>
        <p:spPr>
          <a:xfrm>
            <a:off x="338138" y="287338"/>
            <a:ext cx="8485187" cy="63341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华文行楷" panose="0201080004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2" name="文本框 22531"/>
          <p:cNvSpPr txBox="1"/>
          <p:nvPr/>
        </p:nvSpPr>
        <p:spPr>
          <a:xfrm>
            <a:off x="6045200" y="287338"/>
            <a:ext cx="2827338" cy="915987"/>
          </a:xfrm>
          <a:prstGeom prst="rect">
            <a:avLst/>
          </a:prstGeom>
          <a:gradFill rotWithShape="0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0" scaled="1"/>
            <a:tileRect/>
          </a:gradFill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600">
                <a:solidFill>
                  <a:srgbClr val="FF5050"/>
                </a:solidFill>
                <a:latin typeface="华文行楷" panose="02010800040101010101" pitchFamily="2" charset="-122"/>
                <a:ea typeface="隶书" panose="02010509060101010101" pitchFamily="49" charset="-122"/>
              </a:rPr>
              <a:t>   </a:t>
            </a:r>
            <a:r>
              <a:rPr lang="zh-CN" altLang="en-US" sz="3600" b="1">
                <a:solidFill>
                  <a:srgbClr val="FF5050"/>
                </a:solidFill>
                <a:latin typeface="华文行楷" panose="02010800040101010101" pitchFamily="2" charset="-122"/>
                <a:ea typeface="隶书" panose="02010509060101010101" pitchFamily="49" charset="-122"/>
              </a:rPr>
              <a:t>平津战役</a:t>
            </a:r>
            <a:r>
              <a:rPr lang="zh-CN" altLang="en-US" b="1">
                <a:solidFill>
                  <a:srgbClr val="FF5050"/>
                </a:solidFill>
                <a:latin typeface="华文行楷" panose="02010800040101010101" pitchFamily="2" charset="-122"/>
                <a:ea typeface="隶书" panose="02010509060101010101" pitchFamily="49" charset="-122"/>
              </a:rPr>
              <a:t>（</a:t>
            </a:r>
            <a:r>
              <a:rPr lang="en-US" altLang="zh-CN" b="1">
                <a:solidFill>
                  <a:srgbClr val="FF5050"/>
                </a:solidFill>
                <a:latin typeface="华文行楷" panose="02010800040101010101" pitchFamily="2" charset="-122"/>
                <a:ea typeface="隶书" panose="02010509060101010101" pitchFamily="49" charset="-122"/>
              </a:rPr>
              <a:t>1948.11.29--1949.1.31)</a:t>
            </a:r>
          </a:p>
        </p:txBody>
      </p:sp>
      <p:sp>
        <p:nvSpPr>
          <p:cNvPr id="27653" name="文本框 22532"/>
          <p:cNvSpPr txBox="1"/>
          <p:nvPr/>
        </p:nvSpPr>
        <p:spPr>
          <a:xfrm>
            <a:off x="1897063" y="836613"/>
            <a:ext cx="914400" cy="3667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张家口</a:t>
            </a:r>
          </a:p>
        </p:txBody>
      </p:sp>
      <p:sp>
        <p:nvSpPr>
          <p:cNvPr id="27654" name="文本框 22533"/>
          <p:cNvSpPr txBox="1"/>
          <p:nvPr/>
        </p:nvSpPr>
        <p:spPr>
          <a:xfrm>
            <a:off x="6723063" y="5299075"/>
            <a:ext cx="728662" cy="3667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塘沽 </a:t>
            </a:r>
          </a:p>
        </p:txBody>
      </p:sp>
      <p:sp>
        <p:nvSpPr>
          <p:cNvPr id="27655" name="文本框 22534"/>
          <p:cNvSpPr txBox="1"/>
          <p:nvPr/>
        </p:nvSpPr>
        <p:spPr>
          <a:xfrm>
            <a:off x="2811463" y="1676400"/>
            <a:ext cx="1135062" cy="3667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新保安</a:t>
            </a:r>
          </a:p>
        </p:txBody>
      </p:sp>
      <p:sp>
        <p:nvSpPr>
          <p:cNvPr id="27656" name="文本框 22535"/>
          <p:cNvSpPr txBox="1"/>
          <p:nvPr/>
        </p:nvSpPr>
        <p:spPr>
          <a:xfrm>
            <a:off x="6045200" y="4718050"/>
            <a:ext cx="677863" cy="3667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天津 </a:t>
            </a:r>
          </a:p>
        </p:txBody>
      </p:sp>
      <p:sp>
        <p:nvSpPr>
          <p:cNvPr id="27657" name="太阳形 22536"/>
          <p:cNvSpPr/>
          <p:nvPr/>
        </p:nvSpPr>
        <p:spPr>
          <a:xfrm>
            <a:off x="4608513" y="3413125"/>
            <a:ext cx="509587" cy="473075"/>
          </a:xfrm>
          <a:prstGeom prst="sun">
            <a:avLst>
              <a:gd name="adj" fmla="val 25000"/>
            </a:avLst>
          </a:prstGeom>
          <a:solidFill>
            <a:srgbClr val="3366FF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华文行楷" panose="0201080004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8" name="太阳形 22537"/>
          <p:cNvSpPr/>
          <p:nvPr/>
        </p:nvSpPr>
        <p:spPr>
          <a:xfrm>
            <a:off x="3946525" y="2940050"/>
            <a:ext cx="509588" cy="473075"/>
          </a:xfrm>
          <a:prstGeom prst="sun">
            <a:avLst>
              <a:gd name="adj" fmla="val 25000"/>
            </a:avLst>
          </a:prstGeom>
          <a:solidFill>
            <a:srgbClr val="3366FF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华文行楷" panose="0201080004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9" name="文本框 22538"/>
          <p:cNvSpPr txBox="1"/>
          <p:nvPr/>
        </p:nvSpPr>
        <p:spPr>
          <a:xfrm>
            <a:off x="4351338" y="2940050"/>
            <a:ext cx="777875" cy="3968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000" b="1">
                <a:latin typeface="宋体" panose="02010600030101010101" pitchFamily="2" charset="-122"/>
                <a:ea typeface="宋体" panose="02010600030101010101" pitchFamily="2" charset="-122"/>
              </a:rPr>
              <a:t>北平</a:t>
            </a:r>
          </a:p>
        </p:txBody>
      </p:sp>
      <p:sp>
        <p:nvSpPr>
          <p:cNvPr id="27660" name="左弧形箭头 22539"/>
          <p:cNvSpPr/>
          <p:nvPr/>
        </p:nvSpPr>
        <p:spPr>
          <a:xfrm>
            <a:off x="3946525" y="2287588"/>
            <a:ext cx="404813" cy="1692275"/>
          </a:xfrm>
          <a:prstGeom prst="curvedRightArrow">
            <a:avLst>
              <a:gd name="adj1" fmla="val 83607"/>
              <a:gd name="adj2" fmla="val 167215"/>
              <a:gd name="adj3" fmla="val 33324"/>
            </a:avLst>
          </a:prstGeom>
          <a:solidFill>
            <a:srgbClr val="FF6600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华文行楷" panose="0201080004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61" name="右弧形箭头 22540"/>
          <p:cNvSpPr/>
          <p:nvPr/>
        </p:nvSpPr>
        <p:spPr>
          <a:xfrm rot="748855">
            <a:off x="5129213" y="2160588"/>
            <a:ext cx="417512" cy="1497012"/>
          </a:xfrm>
          <a:prstGeom prst="curvedLeftArrow">
            <a:avLst>
              <a:gd name="adj1" fmla="val 71711"/>
              <a:gd name="adj2" fmla="val 143422"/>
              <a:gd name="adj3" fmla="val 33324"/>
            </a:avLst>
          </a:prstGeom>
          <a:solidFill>
            <a:srgbClr val="FF6600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华文行楷" panose="0201080004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62" name="左弧形箭头 22541"/>
          <p:cNvSpPr/>
          <p:nvPr/>
        </p:nvSpPr>
        <p:spPr>
          <a:xfrm>
            <a:off x="3946525" y="2287588"/>
            <a:ext cx="404813" cy="1692275"/>
          </a:xfrm>
          <a:prstGeom prst="curvedRightArrow">
            <a:avLst>
              <a:gd name="adj1" fmla="val 83607"/>
              <a:gd name="adj2" fmla="val 167215"/>
              <a:gd name="adj3" fmla="val 33324"/>
            </a:avLst>
          </a:prstGeom>
          <a:solidFill>
            <a:srgbClr val="FF6600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华文行楷" panose="0201080004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63" name="右弧形箭头 22542"/>
          <p:cNvSpPr/>
          <p:nvPr/>
        </p:nvSpPr>
        <p:spPr>
          <a:xfrm rot="748855">
            <a:off x="5129213" y="2160588"/>
            <a:ext cx="417512" cy="1497012"/>
          </a:xfrm>
          <a:prstGeom prst="curvedLeftArrow">
            <a:avLst>
              <a:gd name="adj1" fmla="val 71711"/>
              <a:gd name="adj2" fmla="val 143422"/>
              <a:gd name="adj3" fmla="val 33324"/>
            </a:avLst>
          </a:prstGeom>
          <a:solidFill>
            <a:srgbClr val="FF6600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华文行楷" panose="0201080004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64" name="爆炸形 2 22543"/>
          <p:cNvSpPr/>
          <p:nvPr/>
        </p:nvSpPr>
        <p:spPr>
          <a:xfrm>
            <a:off x="2166938" y="1203325"/>
            <a:ext cx="509587" cy="590550"/>
          </a:xfrm>
          <a:prstGeom prst="irregularSeal2">
            <a:avLst/>
          </a:prstGeom>
          <a:solidFill>
            <a:srgbClr val="FF6600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华文行楷" panose="0201080004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65" name="爆炸形 2 22544"/>
          <p:cNvSpPr/>
          <p:nvPr/>
        </p:nvSpPr>
        <p:spPr>
          <a:xfrm>
            <a:off x="2811463" y="1925638"/>
            <a:ext cx="509587" cy="590550"/>
          </a:xfrm>
          <a:prstGeom prst="irregularSeal2">
            <a:avLst/>
          </a:prstGeom>
          <a:solidFill>
            <a:srgbClr val="FF6600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华文行楷" panose="0201080004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7666" name="组合 22545"/>
          <p:cNvGrpSpPr/>
          <p:nvPr/>
        </p:nvGrpSpPr>
        <p:grpSpPr>
          <a:xfrm>
            <a:off x="5703888" y="4826000"/>
            <a:ext cx="1171575" cy="1181100"/>
            <a:chOff x="0" y="0"/>
            <a:chExt cx="738" cy="744"/>
          </a:xfrm>
        </p:grpSpPr>
        <p:sp>
          <p:nvSpPr>
            <p:cNvPr id="27667" name="爆炸形 2 22546"/>
            <p:cNvSpPr/>
            <p:nvPr/>
          </p:nvSpPr>
          <p:spPr>
            <a:xfrm>
              <a:off x="0" y="0"/>
              <a:ext cx="321" cy="372"/>
            </a:xfrm>
            <a:prstGeom prst="irregularSeal2">
              <a:avLst/>
            </a:prstGeom>
            <a:solidFill>
              <a:srgbClr val="FF6600"/>
            </a:solidFill>
            <a:ln w="9525">
              <a:noFill/>
            </a:ln>
          </p:spPr>
          <p:txBody>
            <a:bodyPr anchor="t"/>
            <a:lstStyle/>
            <a:p>
              <a:endParaRPr lang="zh-CN" altLang="en-US">
                <a:latin typeface="华文行楷" panose="0201080004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7668" name="爆炸形 2 22547"/>
            <p:cNvSpPr/>
            <p:nvPr/>
          </p:nvSpPr>
          <p:spPr>
            <a:xfrm>
              <a:off x="417" y="372"/>
              <a:ext cx="321" cy="372"/>
            </a:xfrm>
            <a:prstGeom prst="irregularSeal2">
              <a:avLst/>
            </a:prstGeom>
            <a:solidFill>
              <a:srgbClr val="FF6600"/>
            </a:solidFill>
            <a:ln w="9525">
              <a:noFill/>
            </a:ln>
          </p:spPr>
          <p:txBody>
            <a:bodyPr anchor="t"/>
            <a:lstStyle/>
            <a:p>
              <a:endParaRPr lang="zh-CN" altLang="en-US">
                <a:latin typeface="华文行楷" panose="0201080004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7669" name="矩形 22548"/>
          <p:cNvSpPr/>
          <p:nvPr/>
        </p:nvSpPr>
        <p:spPr>
          <a:xfrm>
            <a:off x="1897063" y="836613"/>
            <a:ext cx="779462" cy="36671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endParaRPr lang="zh-CN" altLang="en-US">
              <a:latin typeface="华文行楷" panose="0201080004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70" name="矩形 22549"/>
          <p:cNvSpPr/>
          <p:nvPr/>
        </p:nvSpPr>
        <p:spPr>
          <a:xfrm>
            <a:off x="1897063" y="836613"/>
            <a:ext cx="779462" cy="36671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endParaRPr lang="zh-CN" altLang="en-US">
              <a:latin typeface="华文行楷" panose="0201080004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71" name="文本框 22550"/>
          <p:cNvSpPr txBox="1"/>
          <p:nvPr/>
        </p:nvSpPr>
        <p:spPr>
          <a:xfrm>
            <a:off x="1228725" y="3192463"/>
            <a:ext cx="1841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endParaRPr sz="3200">
              <a:solidFill>
                <a:srgbClr val="990099"/>
              </a:solidFill>
              <a:latin typeface="华文行楷" panose="02010800040101010101" pitchFamily="2" charset="-122"/>
              <a:ea typeface="隶书" panose="02010509060101010101" pitchFamily="49" charset="-122"/>
            </a:endParaRPr>
          </a:p>
        </p:txBody>
      </p:sp>
      <p:sp>
        <p:nvSpPr>
          <p:cNvPr id="27672" name="文本框 22551"/>
          <p:cNvSpPr txBox="1"/>
          <p:nvPr/>
        </p:nvSpPr>
        <p:spPr>
          <a:xfrm>
            <a:off x="1066800" y="3992563"/>
            <a:ext cx="3325813" cy="7016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000" b="1">
                <a:solidFill>
                  <a:srgbClr val="990099"/>
                </a:solidFill>
                <a:latin typeface="华文行楷" panose="02010800040101010101" pitchFamily="2" charset="-122"/>
                <a:ea typeface="黑体" panose="02010609060101010101" charset="-122"/>
              </a:rPr>
              <a:t>先打两头</a:t>
            </a:r>
          </a:p>
        </p:txBody>
      </p:sp>
      <p:sp>
        <p:nvSpPr>
          <p:cNvPr id="27673" name="文本框 22552"/>
          <p:cNvSpPr txBox="1"/>
          <p:nvPr/>
        </p:nvSpPr>
        <p:spPr>
          <a:xfrm>
            <a:off x="1082675" y="3425825"/>
            <a:ext cx="2971800" cy="7016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000" b="1">
                <a:solidFill>
                  <a:srgbClr val="990099"/>
                </a:solidFill>
                <a:latin typeface="华文行楷" panose="02010800040101010101" pitchFamily="2" charset="-122"/>
                <a:ea typeface="黑体" panose="02010609060101010101" charset="-122"/>
              </a:rPr>
              <a:t>分割包围</a:t>
            </a:r>
          </a:p>
        </p:txBody>
      </p:sp>
      <p:sp>
        <p:nvSpPr>
          <p:cNvPr id="22554" name="文本框 22553"/>
          <p:cNvSpPr txBox="1"/>
          <p:nvPr/>
        </p:nvSpPr>
        <p:spPr>
          <a:xfrm>
            <a:off x="1082675" y="4594225"/>
            <a:ext cx="2730500" cy="7016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000" b="1">
                <a:solidFill>
                  <a:srgbClr val="990099"/>
                </a:solidFill>
                <a:latin typeface="华文行楷" panose="02010800040101010101" pitchFamily="2" charset="-122"/>
                <a:ea typeface="黑体" panose="02010609060101010101" charset="-122"/>
              </a:rPr>
              <a:t>后取中间</a:t>
            </a:r>
          </a:p>
        </p:txBody>
      </p:sp>
      <p:graphicFrame>
        <p:nvGraphicFramePr>
          <p:cNvPr id="22555" name="对象 22554"/>
          <p:cNvGraphicFramePr>
            <a:graphicFrameLocks/>
          </p:cNvGraphicFramePr>
          <p:nvPr/>
        </p:nvGraphicFramePr>
        <p:xfrm>
          <a:off x="2811463" y="2286000"/>
          <a:ext cx="3027362" cy="2798763"/>
        </p:xfrm>
        <a:graphic>
          <a:graphicData uri="http://schemas.openxmlformats.org/presentationml/2006/ole">
            <p:oleObj spid="_x0000_s36865" r:id="rId7" imgW="3286125" imgH="3038475" progId="">
              <p:embed/>
            </p:oleObj>
          </a:graphicData>
        </a:graphic>
      </p:graphicFrame>
      <p:sp>
        <p:nvSpPr>
          <p:cNvPr id="22556" name="文本框 22555"/>
          <p:cNvSpPr txBox="1"/>
          <p:nvPr/>
        </p:nvSpPr>
        <p:spPr>
          <a:xfrm>
            <a:off x="4122738" y="1223963"/>
            <a:ext cx="3627437" cy="1098550"/>
          </a:xfrm>
          <a:prstGeom prst="rect">
            <a:avLst/>
          </a:prstGeom>
          <a:solidFill>
            <a:srgbClr val="99CC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600" b="1" dirty="0">
                <a:solidFill>
                  <a:schemeClr val="tx1"/>
                </a:solidFill>
                <a:latin typeface="Impact" panose="020B0806030902050204" pitchFamily="34" charset="0"/>
                <a:ea typeface="楷体_GB2312" charset="-122"/>
              </a:rPr>
              <a:t>瓮中捉鳖</a:t>
            </a:r>
          </a:p>
        </p:txBody>
      </p:sp>
      <p:pic>
        <p:nvPicPr>
          <p:cNvPr id="22557" name="图片 22556" descr="付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-68262"/>
            <a:ext cx="9144000" cy="68151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58" name="矩形 22557"/>
          <p:cNvSpPr/>
          <p:nvPr/>
        </p:nvSpPr>
        <p:spPr>
          <a:xfrm>
            <a:off x="395288" y="5589588"/>
            <a:ext cx="8497887" cy="12684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ctr"/>
          <a:lstStyle/>
          <a:p>
            <a:pPr eaLnBrk="0" hangingPunct="0"/>
            <a:r>
              <a:rPr lang="en-US" altLang="zh-CN" sz="3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1949</a:t>
            </a:r>
            <a:r>
              <a:rPr lang="zh-CN" altLang="en-US" sz="3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年</a:t>
            </a:r>
            <a:r>
              <a:rPr lang="en-US" altLang="zh-CN" sz="3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3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月，国民党军司令傅作义接受改编，</a:t>
            </a:r>
          </a:p>
          <a:p>
            <a:pPr eaLnBrk="0" hangingPunct="0"/>
            <a:r>
              <a:rPr lang="zh-CN" altLang="en-US" sz="3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北平和平解放。</a:t>
            </a:r>
          </a:p>
        </p:txBody>
      </p:sp>
      <p:grpSp>
        <p:nvGrpSpPr>
          <p:cNvPr id="24582" name="Group 6"/>
          <p:cNvGrpSpPr/>
          <p:nvPr/>
        </p:nvGrpSpPr>
        <p:grpSpPr>
          <a:xfrm>
            <a:off x="109538" y="1179513"/>
            <a:ext cx="9123362" cy="3200400"/>
            <a:chOff x="0" y="0"/>
            <a:chExt cx="5760" cy="2016"/>
          </a:xfrm>
        </p:grpSpPr>
        <p:grpSp>
          <p:nvGrpSpPr>
            <p:cNvPr id="27680" name="Group 7"/>
            <p:cNvGrpSpPr>
              <a:grpSpLocks noChangeAspect="1"/>
            </p:cNvGrpSpPr>
            <p:nvPr/>
          </p:nvGrpSpPr>
          <p:grpSpPr>
            <a:xfrm>
              <a:off x="0" y="0"/>
              <a:ext cx="5760" cy="2016"/>
              <a:chOff x="0" y="0"/>
              <a:chExt cx="5760" cy="2016"/>
            </a:xfrm>
          </p:grpSpPr>
          <p:pic>
            <p:nvPicPr>
              <p:cNvPr id="27681" name="Picture 8" descr="1-2-1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0" y="0"/>
                <a:ext cx="1944" cy="201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7682" name="Picture 9" descr="1-2-2"/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908" y="0"/>
                <a:ext cx="1944" cy="201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7683" name="Picture 10" descr="1-2-3"/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840" y="0"/>
                <a:ext cx="1920" cy="2016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27684" name="WordArt 11"/>
            <p:cNvSpPr/>
            <p:nvPr/>
          </p:nvSpPr>
          <p:spPr>
            <a:xfrm>
              <a:off x="624" y="1680"/>
              <a:ext cx="576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林彪</a:t>
              </a:r>
            </a:p>
          </p:txBody>
        </p:sp>
        <p:sp>
          <p:nvSpPr>
            <p:cNvPr id="27685" name="WordArt 12"/>
            <p:cNvSpPr/>
            <p:nvPr/>
          </p:nvSpPr>
          <p:spPr>
            <a:xfrm>
              <a:off x="2448" y="1680"/>
              <a:ext cx="864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罗荣桓</a:t>
              </a:r>
            </a:p>
          </p:txBody>
        </p:sp>
        <p:sp>
          <p:nvSpPr>
            <p:cNvPr id="27686" name="WordArt 13"/>
            <p:cNvSpPr/>
            <p:nvPr/>
          </p:nvSpPr>
          <p:spPr>
            <a:xfrm>
              <a:off x="4416" y="1680"/>
              <a:ext cx="864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聂荣臻</a:t>
              </a:r>
            </a:p>
          </p:txBody>
        </p:sp>
      </p:grpSp>
      <p:pic>
        <p:nvPicPr>
          <p:cNvPr id="25628" name="Picture 28" descr="p2-1.JPG (4533 bytes)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76588" y="1179513"/>
            <a:ext cx="2447925" cy="31686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2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2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2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22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22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4"/>
                                          </p:stCondLst>
                                        </p:cTn>
                                        <p:tgtEl>
                                          <p:spTgt spid="2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8" dur="500"/>
                                        <p:tgtEl>
                                          <p:spTgt spid="22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5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4" grpId="0" animBg="1"/>
      <p:bldP spid="22556" grpId="0" bldLvl="0" animBg="1"/>
      <p:bldP spid="22558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2"/>
          <p:cNvSpPr txBox="1"/>
          <p:nvPr/>
        </p:nvSpPr>
        <p:spPr>
          <a:xfrm>
            <a:off x="827088" y="188913"/>
            <a:ext cx="6783387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u="sng" dirty="0">
                <a:solidFill>
                  <a:schemeClr val="tx2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为什么和平解放北平？</a:t>
            </a:r>
          </a:p>
        </p:txBody>
      </p:sp>
      <p:sp>
        <p:nvSpPr>
          <p:cNvPr id="26627" name="Text Box 3"/>
          <p:cNvSpPr txBox="1"/>
          <p:nvPr/>
        </p:nvSpPr>
        <p:spPr>
          <a:xfrm>
            <a:off x="250825" y="3573463"/>
            <a:ext cx="8296275" cy="26749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latin typeface="Times New Roman" panose="02020603050405020304" pitchFamily="18" charset="0"/>
                <a:ea typeface="隶书" panose="02010509060101010101" pitchFamily="49" charset="-122"/>
              </a:rPr>
              <a:t>（</a:t>
            </a:r>
            <a:r>
              <a:rPr lang="en-US" altLang="zh-CN" sz="3200" b="1"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）不战而屈人之兵是兵家所推崇的上策，有利于进一步瓦解敌人。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（傅作义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部接受和平改编为其他战场的国民党将领倒戈率部转向人民的一方，提供了良好的范例。）</a:t>
            </a:r>
          </a:p>
          <a:p>
            <a:pPr>
              <a:spcBef>
                <a:spcPct val="30000"/>
              </a:spcBef>
            </a:pPr>
            <a:endParaRPr lang="zh-CN" altLang="en-US" sz="32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6628" name="Text Box 4"/>
          <p:cNvSpPr txBox="1"/>
          <p:nvPr/>
        </p:nvSpPr>
        <p:spPr>
          <a:xfrm>
            <a:off x="250825" y="981075"/>
            <a:ext cx="8642350" cy="1311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Arial" panose="020B0604020202020204" pitchFamily="34" charset="0"/>
              </a:rPr>
              <a:t>（</a:t>
            </a:r>
            <a:r>
              <a:rPr lang="en-US" altLang="zh-CN" sz="3200" b="1">
                <a:latin typeface="黑体" panose="02010609060101010101" charset="-122"/>
                <a:ea typeface="黑体" panose="02010609060101010101" charset="-122"/>
                <a:sym typeface="Arial" panose="020B0604020202020204" pitchFamily="34" charset="0"/>
              </a:rPr>
              <a:t>1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Arial" panose="020B0604020202020204" pitchFamily="34" charset="0"/>
              </a:rPr>
              <a:t>）和平民主是当时的大势所趋，民心所向。</a:t>
            </a:r>
          </a:p>
          <a:p>
            <a:pPr>
              <a:spcBef>
                <a:spcPct val="50000"/>
              </a:spcBef>
            </a:pPr>
            <a:endParaRPr lang="zh-CN" altLang="en-US" sz="3200" b="1" dirty="0">
              <a:latin typeface="黑体" panose="02010609060101010101" charset="-122"/>
              <a:ea typeface="黑体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26629" name="Text Box 5"/>
          <p:cNvSpPr txBox="1"/>
          <p:nvPr/>
        </p:nvSpPr>
        <p:spPr>
          <a:xfrm>
            <a:off x="250825" y="1844675"/>
            <a:ext cx="8296275" cy="15541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Arial" panose="020B0604020202020204" pitchFamily="34" charset="0"/>
              </a:rPr>
              <a:t>（</a:t>
            </a:r>
            <a:r>
              <a:rPr lang="en-US" altLang="zh-CN" sz="3200" b="1">
                <a:latin typeface="黑体" panose="02010609060101010101" charset="-122"/>
                <a:ea typeface="黑体" panose="02010609060101010101" charset="-122"/>
                <a:sym typeface="Arial" panose="020B0604020202020204" pitchFamily="34" charset="0"/>
              </a:rPr>
              <a:t>2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Arial" panose="020B0604020202020204" pitchFamily="34" charset="0"/>
              </a:rPr>
              <a:t>）可避免不必要的伤亡，保障了北平人民的生命财产安全，保护了古都的文物，避免战争的破坏。</a:t>
            </a:r>
          </a:p>
        </p:txBody>
      </p:sp>
    </p:spTree>
    <p:custDataLst>
      <p:tags r:id="rId1"/>
    </p:custDataLst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ldLvl="0"/>
      <p:bldP spid="26628" grpId="0" bldLvl="0"/>
      <p:bldP spid="26629" grpId="0" bldLvl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669290" y="535940"/>
            <a:ext cx="7121525" cy="21228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zh-CN" sz="4400" b="1" noProof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（</a:t>
            </a:r>
            <a:r>
              <a:rPr lang="en-US" altLang="zh-CN" sz="4400" b="1" noProof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4</a:t>
            </a:r>
            <a:r>
              <a:rPr lang="zh-CN" altLang="en-US" sz="4400" b="1" noProof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）意义：</a:t>
            </a:r>
            <a:r>
              <a:rPr lang="en-US" altLang="zh-CN" sz="44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  <a:sym typeface="+mn-ea"/>
              </a:rPr>
              <a:t>1949</a:t>
            </a:r>
            <a:r>
              <a:rPr lang="zh-CN" altLang="en-US" sz="44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  <a:sym typeface="+mn-ea"/>
              </a:rPr>
              <a:t>年</a:t>
            </a:r>
            <a:r>
              <a:rPr lang="en-US" altLang="zh-CN" sz="44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44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  <a:sym typeface="+mn-ea"/>
              </a:rPr>
              <a:t>月，</a:t>
            </a:r>
            <a:r>
              <a:rPr lang="zh-CN" altLang="en-US" sz="44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  <a:sym typeface="+mn-ea"/>
              </a:rPr>
              <a:t>北平</a:t>
            </a:r>
            <a:r>
              <a:rPr lang="zh-CN" altLang="en-US" sz="44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  <a:sym typeface="+mn-ea"/>
              </a:rPr>
              <a:t>和平解放，平津战役胜利结束。至此，</a:t>
            </a:r>
            <a:r>
              <a:rPr lang="zh-CN" altLang="en-US" sz="44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  <a:sym typeface="+mn-ea"/>
              </a:rPr>
              <a:t>华北全境</a:t>
            </a:r>
            <a:r>
              <a:rPr lang="zh-CN" altLang="en-US" sz="440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  <a:sym typeface="+mn-ea"/>
              </a:rPr>
              <a:t>解放。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6320" y="2997200"/>
            <a:ext cx="4244340" cy="3163570"/>
          </a:xfrm>
          <a:prstGeom prst="rect">
            <a:avLst/>
          </a:prstGeom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9" name="文本框 47108"/>
          <p:cNvSpPr txBox="1"/>
          <p:nvPr/>
        </p:nvSpPr>
        <p:spPr>
          <a:xfrm>
            <a:off x="695960" y="791210"/>
            <a:ext cx="7004050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4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3.</a:t>
            </a:r>
            <a:r>
              <a:rPr kumimoji="0" lang="zh-CN" altLang="en-US" sz="4400" b="1" kern="1200" cap="none" spc="0" normalizeH="0" baseline="0" noProof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三大战役的历史意义</a:t>
            </a:r>
          </a:p>
        </p:txBody>
      </p:sp>
      <p:sp>
        <p:nvSpPr>
          <p:cNvPr id="34818" name="矩形 34817"/>
          <p:cNvSpPr/>
          <p:nvPr/>
        </p:nvSpPr>
        <p:spPr>
          <a:xfrm>
            <a:off x="695960" y="2084705"/>
            <a:ext cx="7664450" cy="19253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3575"/>
              </a:lnSpc>
            </a:pPr>
            <a:r>
              <a:rPr lang="en-US" altLang="zh-CN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40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三大战役共歼灭和该改编国民党军队150多万，国民党军队的主力基本被消灭，大大加速了人民解放战争在全国的胜利。</a:t>
            </a:r>
          </a:p>
        </p:txBody>
      </p:sp>
      <p:pic>
        <p:nvPicPr>
          <p:cNvPr id="34822" name="图片 34821" descr="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2450" y="4768850"/>
            <a:ext cx="1524000" cy="11430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/>
      <p:bldP spid="3481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1" name="组合 27649"/>
          <p:cNvGrpSpPr>
            <a:grpSpLocks noChangeAspect="1"/>
          </p:cNvGrpSpPr>
          <p:nvPr/>
        </p:nvGrpSpPr>
        <p:grpSpPr>
          <a:xfrm>
            <a:off x="0" y="0"/>
            <a:ext cx="971550" cy="6858000"/>
            <a:chOff x="0" y="0"/>
            <a:chExt cx="612" cy="4320"/>
          </a:xfrm>
        </p:grpSpPr>
        <p:pic>
          <p:nvPicPr>
            <p:cNvPr id="30722" name="Picture 3" descr="中国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612" cy="102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23" name="Picture 4" descr="中国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3294"/>
              <a:ext cx="612" cy="102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24" name="Picture 5" descr="中国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2205"/>
              <a:ext cx="612" cy="102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25" name="Picture 6" descr="中国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1071"/>
              <a:ext cx="612" cy="1026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0726" name="组合 27654"/>
          <p:cNvGrpSpPr>
            <a:grpSpLocks noChangeAspect="1"/>
          </p:cNvGrpSpPr>
          <p:nvPr/>
        </p:nvGrpSpPr>
        <p:grpSpPr>
          <a:xfrm>
            <a:off x="971550" y="1136650"/>
            <a:ext cx="7921625" cy="5543550"/>
            <a:chOff x="0" y="0"/>
            <a:chExt cx="4990" cy="3492"/>
          </a:xfrm>
        </p:grpSpPr>
        <p:pic>
          <p:nvPicPr>
            <p:cNvPr id="30727" name="Picture 8" descr="中国地图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08" y="129"/>
              <a:ext cx="4264" cy="336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28" name="Picture 9" descr="毛泽东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5" y="990"/>
              <a:ext cx="1142" cy="158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29" name="Picture 10" descr="蒋介石"/>
            <p:cNvPicPr>
              <a:picLocks noChangeAspect="1"/>
            </p:cNvPicPr>
            <p:nvPr/>
          </p:nvPicPr>
          <p:blipFill>
            <a:blip r:embed="rId7"/>
            <a:srcRect l="9070" t="1187" r="11253" b="12955"/>
            <a:stretch>
              <a:fillRect/>
            </a:stretch>
          </p:blipFill>
          <p:spPr>
            <a:xfrm>
              <a:off x="3810" y="959"/>
              <a:ext cx="1152" cy="146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30" name="Picture 11" descr="国民党"/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5099" t="9081" r="7082" b="7698"/>
            <a:stretch>
              <a:fillRect/>
            </a:stretch>
          </p:blipFill>
          <p:spPr>
            <a:xfrm>
              <a:off x="3765" y="0"/>
              <a:ext cx="1225" cy="91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31" name="Picture 12" descr="军旗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0" y="1"/>
              <a:ext cx="1224" cy="939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7662" name="组合 27661"/>
          <p:cNvGrpSpPr/>
          <p:nvPr/>
        </p:nvGrpSpPr>
        <p:grpSpPr>
          <a:xfrm>
            <a:off x="4206875" y="4462463"/>
            <a:ext cx="2667000" cy="815975"/>
            <a:chOff x="0" y="0"/>
            <a:chExt cx="1680" cy="514"/>
          </a:xfrm>
        </p:grpSpPr>
        <p:sp>
          <p:nvSpPr>
            <p:cNvPr id="30734" name="Freeform 18"/>
            <p:cNvSpPr/>
            <p:nvPr/>
          </p:nvSpPr>
          <p:spPr>
            <a:xfrm>
              <a:off x="0" y="0"/>
              <a:ext cx="1451" cy="514"/>
            </a:xfrm>
            <a:custGeom>
              <a:avLst/>
              <a:gdLst/>
              <a:ahLst/>
              <a:cxnLst>
                <a:cxn ang="0">
                  <a:pos x="0" y="330"/>
                </a:cxn>
                <a:cxn ang="0">
                  <a:pos x="23" y="376"/>
                </a:cxn>
                <a:cxn ang="0">
                  <a:pos x="30" y="430"/>
                </a:cxn>
                <a:cxn ang="0">
                  <a:pos x="53" y="438"/>
                </a:cxn>
                <a:cxn ang="0">
                  <a:pos x="99" y="438"/>
                </a:cxn>
                <a:cxn ang="0">
                  <a:pos x="107" y="491"/>
                </a:cxn>
                <a:cxn ang="0">
                  <a:pos x="238" y="491"/>
                </a:cxn>
                <a:cxn ang="0">
                  <a:pos x="276" y="361"/>
                </a:cxn>
                <a:cxn ang="0">
                  <a:pos x="437" y="299"/>
                </a:cxn>
                <a:cxn ang="0">
                  <a:pos x="476" y="238"/>
                </a:cxn>
                <a:cxn ang="0">
                  <a:pos x="568" y="200"/>
                </a:cxn>
                <a:cxn ang="0">
                  <a:pos x="637" y="138"/>
                </a:cxn>
                <a:cxn ang="0">
                  <a:pos x="768" y="146"/>
                </a:cxn>
                <a:cxn ang="0">
                  <a:pos x="775" y="169"/>
                </a:cxn>
                <a:cxn ang="0">
                  <a:pos x="821" y="184"/>
                </a:cxn>
                <a:cxn ang="0">
                  <a:pos x="867" y="215"/>
                </a:cxn>
                <a:cxn ang="0">
                  <a:pos x="906" y="246"/>
                </a:cxn>
                <a:cxn ang="0">
                  <a:pos x="929" y="238"/>
                </a:cxn>
                <a:cxn ang="0">
                  <a:pos x="937" y="207"/>
                </a:cxn>
                <a:cxn ang="0">
                  <a:pos x="975" y="161"/>
                </a:cxn>
                <a:cxn ang="0">
                  <a:pos x="1082" y="192"/>
                </a:cxn>
                <a:cxn ang="0">
                  <a:pos x="1190" y="184"/>
                </a:cxn>
                <a:cxn ang="0">
                  <a:pos x="1198" y="161"/>
                </a:cxn>
                <a:cxn ang="0">
                  <a:pos x="1205" y="107"/>
                </a:cxn>
                <a:cxn ang="0">
                  <a:pos x="1298" y="0"/>
                </a:cxn>
                <a:cxn ang="0">
                  <a:pos x="1436" y="31"/>
                </a:cxn>
                <a:cxn ang="0">
                  <a:pos x="1451" y="69"/>
                </a:cxn>
              </a:cxnLst>
              <a:rect l="0" t="0" r="0" b="0"/>
              <a:pathLst>
                <a:path w="1451" h="514">
                  <a:moveTo>
                    <a:pt x="0" y="330"/>
                  </a:moveTo>
                  <a:cubicBezTo>
                    <a:pt x="12" y="348"/>
                    <a:pt x="19" y="355"/>
                    <a:pt x="23" y="376"/>
                  </a:cubicBezTo>
                  <a:cubicBezTo>
                    <a:pt x="26" y="394"/>
                    <a:pt x="22" y="414"/>
                    <a:pt x="30" y="430"/>
                  </a:cubicBezTo>
                  <a:cubicBezTo>
                    <a:pt x="34" y="437"/>
                    <a:pt x="45" y="435"/>
                    <a:pt x="53" y="438"/>
                  </a:cubicBezTo>
                  <a:cubicBezTo>
                    <a:pt x="95" y="424"/>
                    <a:pt x="86" y="396"/>
                    <a:pt x="99" y="438"/>
                  </a:cubicBezTo>
                  <a:cubicBezTo>
                    <a:pt x="102" y="456"/>
                    <a:pt x="92" y="482"/>
                    <a:pt x="107" y="491"/>
                  </a:cubicBezTo>
                  <a:cubicBezTo>
                    <a:pt x="145" y="514"/>
                    <a:pt x="198" y="499"/>
                    <a:pt x="238" y="491"/>
                  </a:cubicBezTo>
                  <a:cubicBezTo>
                    <a:pt x="253" y="442"/>
                    <a:pt x="229" y="391"/>
                    <a:pt x="276" y="361"/>
                  </a:cubicBezTo>
                  <a:cubicBezTo>
                    <a:pt x="295" y="289"/>
                    <a:pt x="373" y="306"/>
                    <a:pt x="437" y="299"/>
                  </a:cubicBezTo>
                  <a:cubicBezTo>
                    <a:pt x="461" y="276"/>
                    <a:pt x="449" y="254"/>
                    <a:pt x="476" y="238"/>
                  </a:cubicBezTo>
                  <a:cubicBezTo>
                    <a:pt x="505" y="221"/>
                    <a:pt x="539" y="219"/>
                    <a:pt x="568" y="200"/>
                  </a:cubicBezTo>
                  <a:cubicBezTo>
                    <a:pt x="582" y="160"/>
                    <a:pt x="604" y="160"/>
                    <a:pt x="637" y="138"/>
                  </a:cubicBezTo>
                  <a:cubicBezTo>
                    <a:pt x="681" y="141"/>
                    <a:pt x="725" y="136"/>
                    <a:pt x="768" y="146"/>
                  </a:cubicBezTo>
                  <a:cubicBezTo>
                    <a:pt x="776" y="148"/>
                    <a:pt x="769" y="163"/>
                    <a:pt x="775" y="169"/>
                  </a:cubicBezTo>
                  <a:cubicBezTo>
                    <a:pt x="777" y="171"/>
                    <a:pt x="819" y="183"/>
                    <a:pt x="821" y="184"/>
                  </a:cubicBezTo>
                  <a:cubicBezTo>
                    <a:pt x="835" y="225"/>
                    <a:pt x="818" y="197"/>
                    <a:pt x="867" y="215"/>
                  </a:cubicBezTo>
                  <a:cubicBezTo>
                    <a:pt x="883" y="221"/>
                    <a:pt x="894" y="234"/>
                    <a:pt x="906" y="246"/>
                  </a:cubicBezTo>
                  <a:cubicBezTo>
                    <a:pt x="914" y="243"/>
                    <a:pt x="924" y="244"/>
                    <a:pt x="929" y="238"/>
                  </a:cubicBezTo>
                  <a:cubicBezTo>
                    <a:pt x="936" y="230"/>
                    <a:pt x="933" y="217"/>
                    <a:pt x="937" y="207"/>
                  </a:cubicBezTo>
                  <a:cubicBezTo>
                    <a:pt x="945" y="188"/>
                    <a:pt x="961" y="175"/>
                    <a:pt x="975" y="161"/>
                  </a:cubicBezTo>
                  <a:cubicBezTo>
                    <a:pt x="1012" y="169"/>
                    <a:pt x="1047" y="180"/>
                    <a:pt x="1082" y="192"/>
                  </a:cubicBezTo>
                  <a:cubicBezTo>
                    <a:pt x="1118" y="189"/>
                    <a:pt x="1155" y="193"/>
                    <a:pt x="1190" y="184"/>
                  </a:cubicBezTo>
                  <a:cubicBezTo>
                    <a:pt x="1198" y="182"/>
                    <a:pt x="1196" y="169"/>
                    <a:pt x="1198" y="161"/>
                  </a:cubicBezTo>
                  <a:cubicBezTo>
                    <a:pt x="1201" y="143"/>
                    <a:pt x="1199" y="124"/>
                    <a:pt x="1205" y="107"/>
                  </a:cubicBezTo>
                  <a:cubicBezTo>
                    <a:pt x="1221" y="64"/>
                    <a:pt x="1258" y="19"/>
                    <a:pt x="1298" y="0"/>
                  </a:cubicBezTo>
                  <a:cubicBezTo>
                    <a:pt x="1348" y="7"/>
                    <a:pt x="1388" y="19"/>
                    <a:pt x="1436" y="31"/>
                  </a:cubicBezTo>
                  <a:cubicBezTo>
                    <a:pt x="1445" y="59"/>
                    <a:pt x="1439" y="47"/>
                    <a:pt x="1451" y="69"/>
                  </a:cubicBezTo>
                </a:path>
              </a:pathLst>
            </a:custGeom>
            <a:noFill/>
            <a:ln w="762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35" name="Oval 19"/>
            <p:cNvSpPr/>
            <p:nvPr/>
          </p:nvSpPr>
          <p:spPr>
            <a:xfrm>
              <a:off x="1273" y="29"/>
              <a:ext cx="91" cy="91"/>
            </a:xfrm>
            <a:prstGeom prst="ellipse">
              <a:avLst/>
            </a:prstGeom>
            <a:noFill/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lang="zh-CN" altLang="en-US" sz="4000" dirty="0"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  <p:sp>
          <p:nvSpPr>
            <p:cNvPr id="30736" name="WordArt 21"/>
            <p:cNvSpPr>
              <a:spLocks noTextEdit="1"/>
            </p:cNvSpPr>
            <p:nvPr/>
          </p:nvSpPr>
          <p:spPr>
            <a:xfrm>
              <a:off x="1092" y="165"/>
              <a:ext cx="588" cy="305"/>
            </a:xfrm>
            <a:prstGeom prst="rect">
              <a:avLst/>
            </a:prstGeom>
          </p:spPr>
          <p:txBody>
            <a:bodyPr wrap="none" fromWordArt="1">
              <a:prstTxWarp prst="textCascadeUp">
                <a:avLst>
                  <a:gd name="adj" fmla="val 100000"/>
                </a:avLst>
              </a:prstTxWarp>
              <a:normAutofit/>
              <a:scene3d>
                <a:camera prst="legacyPerspectiveFront">
                  <a:rot lat="20520000" lon="1080000" rev="0"/>
                </a:camera>
                <a:lightRig rig="legacyHarsh2" dir="b"/>
              </a:scene3d>
              <a:sp3d extrusionH="430200" prstMaterial="legacyMatte">
                <a:extrusionClr>
                  <a:srgbClr val="FF6600"/>
                </a:extrusionClr>
              </a:sp3d>
            </a:bodyPr>
            <a:lstStyle/>
            <a:p>
              <a:pPr algn="l"/>
              <a:r>
                <a:rPr lang="zh-CN" altLang="en-US" sz="3600" b="1">
                  <a:gradFill rotWithShape="1">
                    <a:gsLst>
                      <a:gs pos="0">
                        <a:srgbClr val="FFE701"/>
                      </a:gs>
                      <a:gs pos="100000">
                        <a:srgbClr val="FE3E02"/>
                      </a:gs>
                    </a:gsLst>
                    <a:lin ang="5400000" scaled="1"/>
                    <a:tileRect/>
                  </a:gradFill>
                  <a:latin typeface="宋体" panose="02010600030101010101" pitchFamily="2" charset="-122"/>
                  <a:ea typeface="宋体" panose="02010600030101010101" pitchFamily="2" charset="-122"/>
                </a:rPr>
                <a:t>南京</a:t>
              </a:r>
            </a:p>
          </p:txBody>
        </p:sp>
      </p:grpSp>
      <p:sp>
        <p:nvSpPr>
          <p:cNvPr id="27666" name="AutoShape 23"/>
          <p:cNvSpPr/>
          <p:nvPr/>
        </p:nvSpPr>
        <p:spPr>
          <a:xfrm>
            <a:off x="4076700" y="1341438"/>
            <a:ext cx="2565400" cy="1657350"/>
          </a:xfrm>
          <a:prstGeom prst="cloudCallout">
            <a:avLst>
              <a:gd name="adj1" fmla="val 85704"/>
              <a:gd name="adj2" fmla="val 72222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国共划江而治，好不好</a:t>
            </a:r>
            <a:r>
              <a:rPr lang="en-US" altLang="x-none" sz="2800" b="1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…</a:t>
            </a:r>
          </a:p>
        </p:txBody>
      </p:sp>
      <p:sp>
        <p:nvSpPr>
          <p:cNvPr id="27667" name="AutoShape 25"/>
          <p:cNvSpPr/>
          <p:nvPr/>
        </p:nvSpPr>
        <p:spPr>
          <a:xfrm>
            <a:off x="2051050" y="5157788"/>
            <a:ext cx="4006850" cy="1539875"/>
          </a:xfrm>
          <a:prstGeom prst="wedgeRectCallout">
            <a:avLst>
              <a:gd name="adj1" fmla="val -44218"/>
              <a:gd name="adj2" fmla="val -77421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不行</a:t>
            </a:r>
            <a:r>
              <a:rPr lang="en-US" altLang="x-none" sz="3200" b="1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…</a:t>
            </a:r>
            <a:r>
              <a:rPr lang="zh-CN" altLang="en-US" sz="3200" b="1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一定要打倒蒋介石，解放全中国！</a:t>
            </a:r>
          </a:p>
          <a:p>
            <a:pPr>
              <a:spcBef>
                <a:spcPct val="50000"/>
              </a:spcBef>
            </a:pPr>
            <a:endParaRPr lang="en-US" altLang="x-none" sz="32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117090" y="0"/>
            <a:ext cx="523748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zh-CN" altLang="en-US" sz="7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、渡江战役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6" grpId="0" bldLvl="0" animBg="1"/>
      <p:bldP spid="27667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文本框 29697"/>
          <p:cNvSpPr txBox="1"/>
          <p:nvPr/>
        </p:nvSpPr>
        <p:spPr>
          <a:xfrm>
            <a:off x="2590800" y="304800"/>
            <a:ext cx="3048000" cy="701675"/>
          </a:xfrm>
          <a:prstGeom prst="rect">
            <a:avLst/>
          </a:prstGeom>
          <a:gradFill rotWithShape="0">
            <a:gsLst>
              <a:gs pos="0">
                <a:srgbClr val="5E9EFF">
                  <a:alpha val="100000"/>
                </a:srgbClr>
              </a:gs>
              <a:gs pos="20000">
                <a:srgbClr val="85C2FF">
                  <a:alpha val="100000"/>
                </a:srgbClr>
              </a:gs>
              <a:gs pos="35000">
                <a:srgbClr val="C4D6EB">
                  <a:alpha val="100000"/>
                </a:srgbClr>
              </a:gs>
              <a:gs pos="50000">
                <a:srgbClr val="FFEBFA">
                  <a:alpha val="100000"/>
                </a:srgbClr>
              </a:gs>
              <a:gs pos="65000">
                <a:srgbClr val="C4D6EB">
                  <a:alpha val="100000"/>
                </a:srgbClr>
              </a:gs>
              <a:gs pos="80000">
                <a:srgbClr val="85C2FF">
                  <a:alpha val="100000"/>
                </a:srgbClr>
              </a:gs>
              <a:gs pos="100000">
                <a:srgbClr val="5E9EFF">
                  <a:alpha val="100000"/>
                </a:srgbClr>
              </a:gs>
            </a:gsLst>
            <a:lin ang="18900000" scaled="1"/>
            <a:tileRect/>
          </a:gra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en-US" altLang="zh-CN" sz="4000" dirty="0">
                <a:solidFill>
                  <a:srgbClr val="00CC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</a:t>
            </a:r>
            <a:endParaRPr lang="en-US" altLang="zh-CN" sz="3200">
              <a:solidFill>
                <a:srgbClr val="FF505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pic>
        <p:nvPicPr>
          <p:cNvPr id="31746" name="图片 29698" descr="渡江作战地图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1312863"/>
            <a:ext cx="7924800" cy="55451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7" name="矩形 29699"/>
          <p:cNvSpPr/>
          <p:nvPr/>
        </p:nvSpPr>
        <p:spPr>
          <a:xfrm>
            <a:off x="2895600" y="228600"/>
            <a:ext cx="2562225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4800" b="1">
                <a:solidFill>
                  <a:schemeClr val="tx1"/>
                </a:solidFill>
                <a:effectLst>
                  <a:outerShdw dist="35921" dir="2699999" algn="ctr" rotWithShape="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渡江战役</a:t>
            </a:r>
          </a:p>
        </p:txBody>
      </p:sp>
      <p:pic>
        <p:nvPicPr>
          <p:cNvPr id="31748" name="图片 29700" descr="返回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619125" cy="257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9" name="矩形 2970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66FF66"/>
              </a:gs>
            </a:gsLst>
            <a:lin ang="2700000" scaled="1"/>
            <a:tileRect/>
          </a:gradFill>
          <a:ln w="76200" cap="flat" cmpd="tri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buClrTx/>
            </a:pPr>
            <a:endParaRPr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1750" name="文本框 29702"/>
          <p:cNvSpPr txBox="1"/>
          <p:nvPr/>
        </p:nvSpPr>
        <p:spPr>
          <a:xfrm>
            <a:off x="0" y="1219200"/>
            <a:ext cx="914400" cy="441960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buClrTx/>
            </a:pPr>
            <a:r>
              <a:rPr lang="zh-CN" altLang="en-US" sz="4800" b="1" dirty="0">
                <a:solidFill>
                  <a:srgbClr val="9900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解放战争胜利</a:t>
            </a:r>
            <a:endParaRPr lang="zh-CN" altLang="en-US" sz="4800" b="1">
              <a:solidFill>
                <a:srgbClr val="990099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9704" name="文本框 29703"/>
          <p:cNvSpPr txBox="1"/>
          <p:nvPr/>
        </p:nvSpPr>
        <p:spPr>
          <a:xfrm>
            <a:off x="5638800" y="1828800"/>
            <a:ext cx="1336675" cy="64135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50000">
                <a:schemeClr val="hlink"/>
              </a:gs>
              <a:gs pos="100000">
                <a:srgbClr val="FFFFFF"/>
              </a:gs>
            </a:gsLst>
            <a:lin ang="5400000" scaled="1"/>
            <a:tileRect/>
          </a:gradFill>
          <a:ln w="9525">
            <a:noFill/>
          </a:ln>
        </p:spPr>
        <p:txBody>
          <a:bodyPr anchor="t">
            <a:spAutoFit/>
          </a:bodyPr>
          <a:lstStyle/>
          <a:p>
            <a:pPr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南京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9705" name="椭圆 29704"/>
          <p:cNvSpPr/>
          <p:nvPr/>
        </p:nvSpPr>
        <p:spPr>
          <a:xfrm>
            <a:off x="6324600" y="2438400"/>
            <a:ext cx="304800" cy="304800"/>
          </a:xfrm>
          <a:prstGeom prst="ellipse">
            <a:avLst/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6" name="文本框 29705"/>
          <p:cNvSpPr txBox="1"/>
          <p:nvPr/>
        </p:nvSpPr>
        <p:spPr>
          <a:xfrm>
            <a:off x="3886200" y="1219200"/>
            <a:ext cx="5257800" cy="641350"/>
          </a:xfrm>
          <a:prstGeom prst="rect">
            <a:avLst/>
          </a:prstGeom>
          <a:solidFill>
            <a:srgbClr val="66FFFF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1949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23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22</a:t>
            </a:r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29707" name="圆角矩形标注 29706"/>
          <p:cNvSpPr/>
          <p:nvPr/>
        </p:nvSpPr>
        <p:spPr>
          <a:xfrm>
            <a:off x="5562600" y="533400"/>
            <a:ext cx="3733800" cy="533400"/>
          </a:xfrm>
          <a:prstGeom prst="wedgeRoundRectCallout">
            <a:avLst>
              <a:gd name="adj1" fmla="val -1403"/>
              <a:gd name="adj2" fmla="val 135713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1927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4--1949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23</a:t>
            </a:r>
          </a:p>
        </p:txBody>
      </p:sp>
      <p:sp>
        <p:nvSpPr>
          <p:cNvPr id="29708" name="文本框 29707"/>
          <p:cNvSpPr txBox="1"/>
          <p:nvPr/>
        </p:nvSpPr>
        <p:spPr>
          <a:xfrm>
            <a:off x="8532813" y="3608388"/>
            <a:ext cx="611187" cy="3249612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 vert="eaVert" wrap="none" anchor="t"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追歼国民党残余军队</a:t>
            </a:r>
          </a:p>
        </p:txBody>
      </p:sp>
      <p:sp>
        <p:nvSpPr>
          <p:cNvPr id="29709" name="文本框 29708"/>
          <p:cNvSpPr txBox="1"/>
          <p:nvPr/>
        </p:nvSpPr>
        <p:spPr>
          <a:xfrm>
            <a:off x="3946525" y="6292850"/>
            <a:ext cx="306387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国民党残余退往</a:t>
            </a:r>
          </a:p>
        </p:txBody>
      </p:sp>
      <p:sp>
        <p:nvSpPr>
          <p:cNvPr id="29710" name="矩形 29709"/>
          <p:cNvSpPr/>
          <p:nvPr/>
        </p:nvSpPr>
        <p:spPr>
          <a:xfrm>
            <a:off x="6705600" y="6248400"/>
            <a:ext cx="93345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lstStyle/>
          <a:p>
            <a:pPr algn="ctr" fontAlgn="base"/>
            <a:r>
              <a:rPr lang="zh-CN" altLang="en-US" sz="3600" b="1" strike="noStrike" noProof="1">
                <a:ln w="19050" cap="flat" cmpd="sng">
                  <a:solidFill>
                    <a:srgbClr val="80008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FF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楷体_GB2312" charset="0"/>
                <a:ea typeface="楷体_GB2312" charset="0"/>
                <a:cs typeface="+mn-ea"/>
              </a:rPr>
              <a:t>台湾</a:t>
            </a:r>
            <a:endParaRPr lang="zh-CN" altLang="en-US" sz="3600" b="1" strike="noStrike" noProof="1">
              <a:ln w="19050" cap="flat" cmpd="sng">
                <a:solidFill>
                  <a:srgbClr val="80008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FF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楷体_GB2312" charset="0"/>
              <a:ea typeface="楷体_GB2312" charset="0"/>
            </a:endParaRPr>
          </a:p>
        </p:txBody>
      </p:sp>
      <p:sp>
        <p:nvSpPr>
          <p:cNvPr id="30723" name="Text Box 3"/>
          <p:cNvSpPr txBox="1"/>
          <p:nvPr/>
        </p:nvSpPr>
        <p:spPr>
          <a:xfrm>
            <a:off x="341313" y="5768975"/>
            <a:ext cx="8316912" cy="1098550"/>
          </a:xfrm>
          <a:prstGeom prst="rect">
            <a:avLst/>
          </a:prstGeom>
          <a:solidFill>
            <a:srgbClr val="FF3300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6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charset="-122"/>
              </a:rPr>
              <a:t>      百万雄师过大江</a:t>
            </a:r>
          </a:p>
        </p:txBody>
      </p:sp>
    </p:spTree>
    <p:custDataLst>
      <p:tags r:id="rId1"/>
    </p:custData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4" grpId="0" bldLvl="0" animBg="1"/>
      <p:bldP spid="29706" grpId="0" bldLvl="0" animBg="1"/>
      <p:bldP spid="29707" grpId="0" bldLvl="0" animBg="1"/>
      <p:bldP spid="29708" grpId="0" bldLvl="0" animBg="1"/>
      <p:bldP spid="29709" grpId="0"/>
      <p:bldP spid="30723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6" descr="01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350" y="1073150"/>
            <a:ext cx="8748713" cy="469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0" name="Picture 2" descr="占领南京城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150" y="1117600"/>
            <a:ext cx="5022850" cy="4711700"/>
          </a:xfrm>
          <a:prstGeom prst="rect">
            <a:avLst/>
          </a:prstGeom>
          <a:noFill/>
          <a:ln w="76200" cap="flat" cmpd="tri">
            <a:solidFill>
              <a:srgbClr val="A5002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0724" name="Text Box 3"/>
          <p:cNvSpPr txBox="1"/>
          <p:nvPr/>
        </p:nvSpPr>
        <p:spPr>
          <a:xfrm>
            <a:off x="71438" y="6021388"/>
            <a:ext cx="5319713" cy="466725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charset="-122"/>
              </a:rPr>
              <a:t>人民解放军占领南京国民政府总统府</a:t>
            </a:r>
          </a:p>
        </p:txBody>
      </p:sp>
      <p:pic>
        <p:nvPicPr>
          <p:cNvPr id="30725" name="Picture 4" descr="200404220007_239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30175"/>
            <a:ext cx="2209800" cy="1476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6" name="Text Box 7"/>
          <p:cNvSpPr txBox="1"/>
          <p:nvPr/>
        </p:nvSpPr>
        <p:spPr>
          <a:xfrm>
            <a:off x="0" y="0"/>
            <a:ext cx="9144000" cy="1570038"/>
          </a:xfrm>
          <a:prstGeom prst="rect">
            <a:avLst/>
          </a:prstGeom>
          <a:solidFill>
            <a:srgbClr val="D6D6D6"/>
          </a:solidFill>
          <a:ln w="9525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rPr>
              <a:t>统治中国</a:t>
            </a:r>
            <a:r>
              <a:rPr lang="en-US" altLang="x-none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rPr>
              <a:t>22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rPr>
              <a:t>年的国民党政权垮台了</a:t>
            </a:r>
            <a:endParaRPr lang="en-US" altLang="x-none" sz="36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  <a:p>
            <a:pPr algn="ctr">
              <a:spcBef>
                <a:spcPct val="50000"/>
              </a:spcBef>
            </a:pPr>
            <a:r>
              <a:rPr lang="en-US" altLang="x-none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rPr>
              <a:t>(1927</a:t>
            </a:r>
            <a:r>
              <a:rPr lang="en-US" altLang="x-none" sz="40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rPr>
              <a:t>—</a:t>
            </a:r>
            <a:r>
              <a:rPr lang="en-US" altLang="x-none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rPr>
              <a:t>1949)</a:t>
            </a:r>
            <a:endParaRPr lang="en-US" altLang="x-none" sz="36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32774" name="Text Box 10"/>
          <p:cNvSpPr txBox="1"/>
          <p:nvPr/>
        </p:nvSpPr>
        <p:spPr>
          <a:xfrm>
            <a:off x="5816600" y="1577975"/>
            <a:ext cx="3095625" cy="650875"/>
          </a:xfrm>
          <a:prstGeom prst="rect">
            <a:avLst/>
          </a:prstGeom>
          <a:solidFill>
            <a:srgbClr val="D6D6D6"/>
          </a:solidFill>
          <a:ln w="9525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被定格的日历</a:t>
            </a:r>
          </a:p>
        </p:txBody>
      </p:sp>
      <p:sp>
        <p:nvSpPr>
          <p:cNvPr id="30728" name="Text Box 6"/>
          <p:cNvSpPr txBox="1"/>
          <p:nvPr/>
        </p:nvSpPr>
        <p:spPr>
          <a:xfrm>
            <a:off x="0" y="1673225"/>
            <a:ext cx="9144000" cy="49339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5400" b="1" dirty="0">
                <a:latin typeface="黑体" panose="02010609060101010101" charset="-122"/>
                <a:ea typeface="黑体" panose="02010609060101010101" charset="-122"/>
              </a:rPr>
              <a:t>七律</a:t>
            </a:r>
            <a:r>
              <a:rPr lang="en-US" altLang="x-none" sz="5400" b="1" dirty="0">
                <a:latin typeface="黑体" panose="02010609060101010101" charset="-122"/>
                <a:ea typeface="黑体" panose="02010609060101010101" charset="-122"/>
              </a:rPr>
              <a:t>·</a:t>
            </a:r>
            <a:r>
              <a:rPr lang="zh-CN" altLang="en-US" sz="5400" b="1" dirty="0">
                <a:latin typeface="黑体" panose="02010609060101010101" charset="-122"/>
                <a:ea typeface="黑体" panose="02010609060101010101" charset="-122"/>
              </a:rPr>
              <a:t>人民解放军占领南京</a:t>
            </a:r>
            <a:endParaRPr lang="en-US" altLang="x-none" sz="54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钟山风雨起苍黄，百万雄师过大江。</a:t>
            </a:r>
          </a:p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虎踞龙盘今胜昔，天翻地覆慨而慷。</a:t>
            </a:r>
          </a:p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宜将剩勇追穷寇，不可沽名学霸王。</a:t>
            </a:r>
          </a:p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天若有情天亦老，人间正道是沧桑。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5.78035E-7 L 0.00122 0.62659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3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6" grpId="0" bldLvl="0" animBg="1"/>
      <p:bldP spid="30728" grpId="0" bldLvl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中国china台湾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7" name="文本框 31746"/>
          <p:cNvSpPr txBox="1"/>
          <p:nvPr/>
        </p:nvSpPr>
        <p:spPr>
          <a:xfrm>
            <a:off x="228600" y="5565775"/>
            <a:ext cx="8753475" cy="822325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800" b="1" dirty="0">
                <a:solidFill>
                  <a:schemeClr val="bg1"/>
                </a:solidFill>
                <a:latin typeface="华文行楷" panose="02010800040101010101" pitchFamily="2" charset="-122"/>
                <a:ea typeface="黑体" panose="02010609060101010101" charset="-122"/>
              </a:rPr>
              <a:t>祖国的统一大业尚未完成！！！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ldLvl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文本框 91146"/>
          <p:cNvSpPr txBox="1"/>
          <p:nvPr/>
        </p:nvSpPr>
        <p:spPr>
          <a:xfrm flipV="1">
            <a:off x="674688" y="1050925"/>
            <a:ext cx="7920037" cy="5411788"/>
          </a:xfrm>
          <a:prstGeom prst="rect">
            <a:avLst/>
          </a:prstGeom>
          <a:gradFill rotWithShape="1">
            <a:gsLst>
              <a:gs pos="0">
                <a:srgbClr val="CCFF99">
                  <a:alpha val="56000"/>
                </a:srgbClr>
              </a:gs>
              <a:gs pos="50000">
                <a:schemeClr val="bg1"/>
              </a:gs>
              <a:gs pos="100000">
                <a:srgbClr val="CCFF99">
                  <a:alpha val="56000"/>
                </a:srgbClr>
              </a:gs>
            </a:gsLst>
            <a:lin ang="2700000" scaled="1"/>
            <a:tileRect/>
          </a:gradFill>
          <a:ln w="28575">
            <a:noFill/>
          </a:ln>
        </p:spPr>
        <p:txBody>
          <a:bodyPr rot="10800000" anchor="t"/>
          <a:lstStyle/>
          <a:p>
            <a:pPr defTabSz="914400">
              <a:lnSpc>
                <a:spcPct val="150000"/>
              </a:lnSpc>
              <a:buFont typeface="Arial" panose="020B0604020202020204" pitchFamily="34" charset="0"/>
              <a:buNone/>
            </a:pP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6322" name="矩形 81921"/>
          <p:cNvSpPr/>
          <p:nvPr/>
        </p:nvSpPr>
        <p:spPr>
          <a:xfrm>
            <a:off x="755650" y="1843088"/>
            <a:ext cx="7666038" cy="43132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3525"/>
              </a:lnSpc>
              <a:spcBef>
                <a:spcPct val="30000"/>
              </a:spcBef>
            </a:pPr>
            <a:r>
              <a:rPr lang="en-US" altLang="zh-CN" sz="2600" dirty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1.</a:t>
            </a:r>
            <a:r>
              <a:rPr lang="zh-CN" altLang="en-US" sz="2600" dirty="0">
                <a:latin typeface="楷体" panose="02010609060101010101" pitchFamily="49" charset="-122"/>
                <a:ea typeface="楷体" panose="02010609060101010101" pitchFamily="49" charset="-122"/>
              </a:rPr>
              <a:t>下列战役中解放东北全境的是（    ）</a:t>
            </a:r>
          </a:p>
          <a:p>
            <a:pPr>
              <a:lnSpc>
                <a:spcPts val="3525"/>
              </a:lnSpc>
            </a:pPr>
            <a:r>
              <a:rPr lang="en-US" altLang="zh-CN" sz="2600" dirty="0">
                <a:latin typeface="楷体" panose="02010609060101010101" pitchFamily="49" charset="-122"/>
                <a:ea typeface="楷体" panose="02010609060101010101" pitchFamily="49" charset="-122"/>
              </a:rPr>
              <a:t>  A.</a:t>
            </a:r>
            <a:r>
              <a:rPr lang="zh-CN" altLang="en-US" sz="2600" dirty="0">
                <a:latin typeface="楷体" panose="02010609060101010101" pitchFamily="49" charset="-122"/>
                <a:ea typeface="楷体" panose="02010609060101010101" pitchFamily="49" charset="-122"/>
              </a:rPr>
              <a:t>辽沈战役         </a:t>
            </a:r>
            <a:r>
              <a:rPr lang="en-US" altLang="zh-CN" sz="2600" dirty="0">
                <a:latin typeface="楷体" panose="02010609060101010101" pitchFamily="49" charset="-122"/>
                <a:ea typeface="楷体" panose="02010609060101010101" pitchFamily="49" charset="-122"/>
              </a:rPr>
              <a:t>B.</a:t>
            </a:r>
            <a:r>
              <a:rPr lang="zh-CN" altLang="en-US" sz="2600" dirty="0">
                <a:latin typeface="楷体" panose="02010609060101010101" pitchFamily="49" charset="-122"/>
                <a:ea typeface="楷体" panose="02010609060101010101" pitchFamily="49" charset="-122"/>
              </a:rPr>
              <a:t>平津战役</a:t>
            </a:r>
          </a:p>
          <a:p>
            <a:pPr>
              <a:lnSpc>
                <a:spcPts val="3525"/>
              </a:lnSpc>
            </a:pPr>
            <a:r>
              <a:rPr lang="en-US" altLang="zh-CN" sz="2600" dirty="0">
                <a:latin typeface="楷体" panose="02010609060101010101" pitchFamily="49" charset="-122"/>
                <a:ea typeface="楷体" panose="02010609060101010101" pitchFamily="49" charset="-122"/>
              </a:rPr>
              <a:t>  C.</a:t>
            </a:r>
            <a:r>
              <a:rPr lang="zh-CN" altLang="en-US" sz="2600" dirty="0">
                <a:latin typeface="楷体" panose="02010609060101010101" pitchFamily="49" charset="-122"/>
                <a:ea typeface="楷体" panose="02010609060101010101" pitchFamily="49" charset="-122"/>
              </a:rPr>
              <a:t>淮海战役         </a:t>
            </a:r>
            <a:r>
              <a:rPr lang="en-US" altLang="zh-CN" sz="2600" dirty="0">
                <a:latin typeface="楷体" panose="02010609060101010101" pitchFamily="49" charset="-122"/>
                <a:ea typeface="楷体" panose="02010609060101010101" pitchFamily="49" charset="-122"/>
              </a:rPr>
              <a:t>D.</a:t>
            </a:r>
            <a:r>
              <a:rPr lang="zh-CN" altLang="en-US" sz="2600" dirty="0">
                <a:latin typeface="楷体" panose="02010609060101010101" pitchFamily="49" charset="-122"/>
                <a:ea typeface="楷体" panose="02010609060101010101" pitchFamily="49" charset="-122"/>
              </a:rPr>
              <a:t>渡江战役</a:t>
            </a:r>
          </a:p>
          <a:p>
            <a:pPr>
              <a:lnSpc>
                <a:spcPts val="3525"/>
              </a:lnSpc>
              <a:spcBef>
                <a:spcPct val="30000"/>
              </a:spcBef>
            </a:pPr>
            <a:r>
              <a:rPr lang="en-US" altLang="zh-CN" sz="2600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600" dirty="0">
                <a:latin typeface="楷体" panose="02010609060101010101" pitchFamily="49" charset="-122"/>
                <a:ea typeface="楷体" panose="02010609060101010101" pitchFamily="49" charset="-122"/>
              </a:rPr>
              <a:t>平津战役中和平解放的城市是（    ）</a:t>
            </a:r>
          </a:p>
          <a:p>
            <a:pPr>
              <a:lnSpc>
                <a:spcPts val="3525"/>
              </a:lnSpc>
            </a:pPr>
            <a:r>
              <a:rPr lang="zh-CN" altLang="en-US" sz="2600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en-US" altLang="zh-CN" sz="2600" dirty="0">
                <a:latin typeface="楷体" panose="02010609060101010101" pitchFamily="49" charset="-122"/>
                <a:ea typeface="楷体" panose="02010609060101010101" pitchFamily="49" charset="-122"/>
              </a:rPr>
              <a:t>A.</a:t>
            </a:r>
            <a:r>
              <a:rPr lang="zh-CN" altLang="en-US" sz="2600" dirty="0">
                <a:latin typeface="楷体" panose="02010609060101010101" pitchFamily="49" charset="-122"/>
                <a:ea typeface="楷体" panose="02010609060101010101" pitchFamily="49" charset="-122"/>
              </a:rPr>
              <a:t>上海             </a:t>
            </a:r>
            <a:r>
              <a:rPr lang="en-US" altLang="zh-CN" sz="2600" dirty="0">
                <a:latin typeface="楷体" panose="02010609060101010101" pitchFamily="49" charset="-122"/>
                <a:ea typeface="楷体" panose="02010609060101010101" pitchFamily="49" charset="-122"/>
              </a:rPr>
              <a:t>B.</a:t>
            </a:r>
            <a:r>
              <a:rPr lang="zh-CN" altLang="en-US" sz="2600" dirty="0">
                <a:latin typeface="楷体" panose="02010609060101010101" pitchFamily="49" charset="-122"/>
                <a:ea typeface="楷体" panose="02010609060101010101" pitchFamily="49" charset="-122"/>
              </a:rPr>
              <a:t>南京</a:t>
            </a:r>
          </a:p>
          <a:p>
            <a:pPr>
              <a:lnSpc>
                <a:spcPts val="3525"/>
              </a:lnSpc>
            </a:pPr>
            <a:r>
              <a:rPr lang="en-US" altLang="zh-CN" sz="2600" dirty="0">
                <a:latin typeface="楷体" panose="02010609060101010101" pitchFamily="49" charset="-122"/>
                <a:ea typeface="楷体" panose="02010609060101010101" pitchFamily="49" charset="-122"/>
              </a:rPr>
              <a:t>  C.</a:t>
            </a:r>
            <a:r>
              <a:rPr lang="zh-CN" altLang="en-US" sz="2600" dirty="0">
                <a:latin typeface="楷体" panose="02010609060101010101" pitchFamily="49" charset="-122"/>
                <a:ea typeface="楷体" panose="02010609060101010101" pitchFamily="49" charset="-122"/>
              </a:rPr>
              <a:t>武汉             </a:t>
            </a:r>
            <a:r>
              <a:rPr lang="en-US" altLang="zh-CN" sz="2600" dirty="0">
                <a:latin typeface="楷体" panose="02010609060101010101" pitchFamily="49" charset="-122"/>
                <a:ea typeface="楷体" panose="02010609060101010101" pitchFamily="49" charset="-122"/>
              </a:rPr>
              <a:t>D.</a:t>
            </a:r>
            <a:r>
              <a:rPr lang="zh-CN" altLang="en-US" sz="2600" dirty="0">
                <a:latin typeface="楷体" panose="02010609060101010101" pitchFamily="49" charset="-122"/>
                <a:ea typeface="楷体" panose="02010609060101010101" pitchFamily="49" charset="-122"/>
              </a:rPr>
              <a:t>北平</a:t>
            </a:r>
          </a:p>
          <a:p>
            <a:pPr>
              <a:lnSpc>
                <a:spcPts val="3525"/>
              </a:lnSpc>
              <a:spcBef>
                <a:spcPct val="20000"/>
              </a:spcBef>
            </a:pPr>
            <a:r>
              <a:rPr lang="en-US" altLang="zh-CN" sz="2600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600" dirty="0">
                <a:latin typeface="楷体" panose="02010609060101010101" pitchFamily="49" charset="-122"/>
                <a:ea typeface="楷体" panose="02010609060101010101" pitchFamily="49" charset="-122"/>
              </a:rPr>
              <a:t>国民党政权垮台的标志是人民解放军攻占（    ）</a:t>
            </a:r>
          </a:p>
          <a:p>
            <a:pPr>
              <a:lnSpc>
                <a:spcPts val="3525"/>
              </a:lnSpc>
            </a:pPr>
            <a:r>
              <a:rPr lang="zh-CN" altLang="en-US" sz="2600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en-US" altLang="zh-CN" sz="2600" dirty="0">
                <a:latin typeface="楷体" panose="02010609060101010101" pitchFamily="49" charset="-122"/>
                <a:ea typeface="楷体" panose="02010609060101010101" pitchFamily="49" charset="-122"/>
              </a:rPr>
              <a:t>A.</a:t>
            </a:r>
            <a:r>
              <a:rPr lang="zh-CN" altLang="en-US" sz="2600" dirty="0">
                <a:latin typeface="楷体" panose="02010609060101010101" pitchFamily="49" charset="-122"/>
                <a:ea typeface="楷体" panose="02010609060101010101" pitchFamily="49" charset="-122"/>
              </a:rPr>
              <a:t>北平             </a:t>
            </a:r>
            <a:r>
              <a:rPr lang="en-US" altLang="zh-CN" sz="2600" dirty="0">
                <a:latin typeface="楷体" panose="02010609060101010101" pitchFamily="49" charset="-122"/>
                <a:ea typeface="楷体" panose="02010609060101010101" pitchFamily="49" charset="-122"/>
              </a:rPr>
              <a:t>B.</a:t>
            </a:r>
            <a:r>
              <a:rPr lang="zh-CN" altLang="en-US" sz="2600" dirty="0">
                <a:latin typeface="楷体" panose="02010609060101010101" pitchFamily="49" charset="-122"/>
                <a:ea typeface="楷体" panose="02010609060101010101" pitchFamily="49" charset="-122"/>
              </a:rPr>
              <a:t>南京</a:t>
            </a:r>
          </a:p>
          <a:p>
            <a:pPr>
              <a:lnSpc>
                <a:spcPts val="3525"/>
              </a:lnSpc>
            </a:pPr>
            <a:r>
              <a:rPr lang="en-US" altLang="zh-CN" sz="2600" dirty="0">
                <a:latin typeface="楷体" panose="02010609060101010101" pitchFamily="49" charset="-122"/>
                <a:ea typeface="楷体" panose="02010609060101010101" pitchFamily="49" charset="-122"/>
              </a:rPr>
              <a:t>  C.</a:t>
            </a:r>
            <a:r>
              <a:rPr lang="zh-CN" altLang="en-US" sz="2600" dirty="0">
                <a:latin typeface="楷体" panose="02010609060101010101" pitchFamily="49" charset="-122"/>
                <a:ea typeface="楷体" panose="02010609060101010101" pitchFamily="49" charset="-122"/>
              </a:rPr>
              <a:t>武汉             </a:t>
            </a:r>
            <a:r>
              <a:rPr lang="en-US" altLang="zh-CN" sz="2600" dirty="0">
                <a:latin typeface="楷体" panose="02010609060101010101" pitchFamily="49" charset="-122"/>
                <a:ea typeface="楷体" panose="02010609060101010101" pitchFamily="49" charset="-122"/>
              </a:rPr>
              <a:t>D.</a:t>
            </a:r>
            <a:r>
              <a:rPr lang="zh-CN" altLang="en-US" sz="2600" dirty="0">
                <a:latin typeface="楷体" panose="02010609060101010101" pitchFamily="49" charset="-122"/>
                <a:ea typeface="楷体" panose="02010609060101010101" pitchFamily="49" charset="-122"/>
              </a:rPr>
              <a:t>上海</a:t>
            </a:r>
          </a:p>
        </p:txBody>
      </p:sp>
      <p:sp>
        <p:nvSpPr>
          <p:cNvPr id="81931" name="文本框 81930"/>
          <p:cNvSpPr txBox="1"/>
          <p:nvPr/>
        </p:nvSpPr>
        <p:spPr>
          <a:xfrm>
            <a:off x="5653088" y="1843088"/>
            <a:ext cx="914400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FF33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A</a:t>
            </a:r>
          </a:p>
        </p:txBody>
      </p:sp>
      <p:grpSp>
        <p:nvGrpSpPr>
          <p:cNvPr id="56324" name="组合 76855"/>
          <p:cNvGrpSpPr/>
          <p:nvPr/>
        </p:nvGrpSpPr>
        <p:grpSpPr>
          <a:xfrm>
            <a:off x="468313" y="765175"/>
            <a:ext cx="2209800" cy="703263"/>
            <a:chOff x="4320" y="0"/>
            <a:chExt cx="1056" cy="336"/>
          </a:xfrm>
        </p:grpSpPr>
        <p:sp>
          <p:nvSpPr>
            <p:cNvPr id="76857" name="菱形 76856"/>
            <p:cNvSpPr/>
            <p:nvPr/>
          </p:nvSpPr>
          <p:spPr>
            <a:xfrm>
              <a:off x="4320" y="0"/>
              <a:ext cx="336" cy="336"/>
            </a:xfrm>
            <a:prstGeom prst="diamond">
              <a:avLst/>
            </a:prstGeom>
            <a:solidFill>
              <a:srgbClr val="FFFF99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1">
                  <a:ln>
                    <a:noFill/>
                  </a:ln>
                  <a:solidFill>
                    <a:srgbClr val="FF99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课</a:t>
              </a:r>
              <a:endPara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6858" name="菱形 76857"/>
            <p:cNvSpPr/>
            <p:nvPr/>
          </p:nvSpPr>
          <p:spPr>
            <a:xfrm>
              <a:off x="4560" y="0"/>
              <a:ext cx="336" cy="336"/>
            </a:xfrm>
            <a:prstGeom prst="diamond">
              <a:avLst/>
            </a:prstGeom>
            <a:solidFill>
              <a:srgbClr val="FFFF99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1">
                  <a:ln>
                    <a:noFill/>
                  </a:ln>
                  <a:solidFill>
                    <a:srgbClr val="FF99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后</a:t>
              </a:r>
              <a:endPara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6859" name="菱形 76858"/>
            <p:cNvSpPr/>
            <p:nvPr/>
          </p:nvSpPr>
          <p:spPr>
            <a:xfrm>
              <a:off x="4800" y="0"/>
              <a:ext cx="336" cy="336"/>
            </a:xfrm>
            <a:prstGeom prst="diamond">
              <a:avLst/>
            </a:prstGeom>
            <a:solidFill>
              <a:srgbClr val="FFFF99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1">
                  <a:ln>
                    <a:noFill/>
                  </a:ln>
                  <a:solidFill>
                    <a:srgbClr val="FF99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练</a:t>
              </a:r>
              <a:endPara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6860" name="菱形 76859"/>
            <p:cNvSpPr/>
            <p:nvPr/>
          </p:nvSpPr>
          <p:spPr>
            <a:xfrm>
              <a:off x="5040" y="0"/>
              <a:ext cx="336" cy="336"/>
            </a:xfrm>
            <a:prstGeom prst="diamond">
              <a:avLst/>
            </a:prstGeom>
            <a:solidFill>
              <a:srgbClr val="FFFF99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1">
                  <a:ln>
                    <a:noFill/>
                  </a:ln>
                  <a:solidFill>
                    <a:srgbClr val="FF99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习</a:t>
              </a:r>
              <a:endPara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5719763" y="3286125"/>
            <a:ext cx="914400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FF33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D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377113" y="4725988"/>
            <a:ext cx="914400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FF33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B</a:t>
            </a:r>
          </a:p>
        </p:txBody>
      </p:sp>
    </p:spTree>
    <p:custDataLst>
      <p:tags r:id="rId1"/>
    </p:custDataLst>
  </p:cSld>
  <p:clrMapOvr>
    <a:masterClrMapping/>
  </p:clrMapOvr>
  <p:transition>
    <p:blinds dir="vert"/>
    <p:sndAc>
      <p:stSnd>
        <p:snd r:embed="rId4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31" grpId="0"/>
      <p:bldP spid="2" grpId="0"/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80*i*4"/>
  <p:tag name="KSO_WM_TEMPLATE_CATEGORY" val="custom"/>
  <p:tag name="KSO_WM_TEMPLATE_INDEX" val="1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80*i*5"/>
  <p:tag name="KSO_WM_TEMPLATE_CATEGORY" val="custom"/>
  <p:tag name="KSO_WM_TEMPLATE_INDEX" val="1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80*i*6"/>
  <p:tag name="KSO_WM_TEMPLATE_CATEGORY" val="custom"/>
  <p:tag name="KSO_WM_TEMPLATE_INDEX" val="1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15"/>
</p:tagLst>
</file>

<file path=ppt/theme/theme1.xml><?xml version="1.0" encoding="utf-8"?>
<a:theme xmlns:a="http://schemas.openxmlformats.org/drawingml/2006/main" name="A000120140530A03PPBG">
  <a:themeElements>
    <a:clrScheme name="自定义 8">
      <a:dk1>
        <a:srgbClr val="3F4143"/>
      </a:dk1>
      <a:lt1>
        <a:srgbClr val="FFFFFF"/>
      </a:lt1>
      <a:dk2>
        <a:srgbClr val="3D3F41"/>
      </a:dk2>
      <a:lt2>
        <a:srgbClr val="FFFFFF"/>
      </a:lt2>
      <a:accent1>
        <a:srgbClr val="A3C902"/>
      </a:accent1>
      <a:accent2>
        <a:srgbClr val="00A1C7"/>
      </a:accent2>
      <a:accent3>
        <a:srgbClr val="56B4B6"/>
      </a:accent3>
      <a:accent4>
        <a:srgbClr val="6B8A4B"/>
      </a:accent4>
      <a:accent5>
        <a:srgbClr val="DCAB48"/>
      </a:accent5>
      <a:accent6>
        <a:srgbClr val="B84D30"/>
      </a:accent6>
      <a:hlink>
        <a:srgbClr val="00B0F0"/>
      </a:hlink>
      <a:folHlink>
        <a:srgbClr val="AFB2B4"/>
      </a:folHlink>
    </a:clrScheme>
    <a:fontScheme name="自定义 3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梯田习题模板</Template>
  <TotalTime>1</TotalTime>
  <Words>1107</Words>
  <Application>WPS 演示</Application>
  <PresentationFormat>全屏显示(4:3)</PresentationFormat>
  <Paragraphs>213</Paragraphs>
  <Slides>34</Slides>
  <Notes>34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36" baseType="lpstr">
      <vt:lpstr>A000120140530A03PPBG</vt:lpstr>
      <vt:lpstr>Microsoft Office PowerPoint 97-2003 演示文稿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</vt:vector>
  </TitlesOfParts>
  <Company>mycomputer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47</cp:revision>
  <dcterms:created xsi:type="dcterms:W3CDTF">2015-08-18T12:29:00Z</dcterms:created>
  <dcterms:modified xsi:type="dcterms:W3CDTF">2017-11-28T15:37:33Z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2052-10.1.0.6930</vt:lpwstr>
  </property>
</Properties>
</file>