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443" r:id="rId3"/>
    <p:sldId id="582" r:id="rId4"/>
    <p:sldId id="485" r:id="rId5"/>
    <p:sldId id="489" r:id="rId6"/>
    <p:sldId id="583" r:id="rId7"/>
    <p:sldId id="490" r:id="rId8"/>
    <p:sldId id="510" r:id="rId9"/>
    <p:sldId id="511" r:id="rId10"/>
    <p:sldId id="585" r:id="rId11"/>
    <p:sldId id="509" r:id="rId12"/>
    <p:sldId id="512" r:id="rId13"/>
    <p:sldId id="513" r:id="rId14"/>
    <p:sldId id="497" r:id="rId15"/>
    <p:sldId id="516" r:id="rId16"/>
    <p:sldId id="531" r:id="rId17"/>
    <p:sldId id="586" r:id="rId18"/>
    <p:sldId id="517" r:id="rId19"/>
    <p:sldId id="519" r:id="rId20"/>
    <p:sldId id="505" r:id="rId21"/>
    <p:sldId id="520" r:id="rId22"/>
    <p:sldId id="524" r:id="rId23"/>
    <p:sldId id="525" r:id="rId24"/>
    <p:sldId id="601" r:id="rId25"/>
    <p:sldId id="526" r:id="rId26"/>
    <p:sldId id="529" r:id="rId27"/>
    <p:sldId id="596" r:id="rId28"/>
    <p:sldId id="587" r:id="rId29"/>
    <p:sldId id="534" r:id="rId30"/>
    <p:sldId id="536" r:id="rId31"/>
    <p:sldId id="537" r:id="rId32"/>
    <p:sldId id="538" r:id="rId33"/>
    <p:sldId id="541" r:id="rId34"/>
    <p:sldId id="598" r:id="rId35"/>
    <p:sldId id="542" r:id="rId36"/>
    <p:sldId id="599" r:id="rId37"/>
    <p:sldId id="543" r:id="rId38"/>
    <p:sldId id="545" r:id="rId39"/>
    <p:sldId id="546" r:id="rId40"/>
    <p:sldId id="547" r:id="rId41"/>
    <p:sldId id="555" r:id="rId42"/>
    <p:sldId id="549" r:id="rId43"/>
    <p:sldId id="550" r:id="rId44"/>
    <p:sldId id="561" r:id="rId45"/>
    <p:sldId id="591" r:id="rId46"/>
    <p:sldId id="563" r:id="rId47"/>
    <p:sldId id="564" r:id="rId48"/>
    <p:sldId id="565" r:id="rId49"/>
    <p:sldId id="566" r:id="rId50"/>
    <p:sldId id="567" r:id="rId51"/>
    <p:sldId id="570" r:id="rId52"/>
    <p:sldId id="592" r:id="rId53"/>
  </p:sldIdLst>
  <p:sldSz cx="9144000" cy="5143500" type="screen16x9"/>
  <p:notesSz cx="6858000" cy="9144000"/>
  <p:custDataLst>
    <p:tags r:id="rId5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2" d="100"/>
          <a:sy n="112" d="100"/>
        </p:scale>
        <p:origin x="-744" y="-90"/>
      </p:cViewPr>
      <p:guideLst>
        <p:guide orient="horz" pos="1620"/>
        <p:guide pos="2880"/>
      </p:guideLst>
    </p:cSldViewPr>
  </p:slideViewPr>
  <p:notesTextViewPr>
    <p:cViewPr>
      <p:scale>
        <a:sx n="100" d="100"/>
        <a:sy n="100" d="100"/>
      </p:scale>
      <p:origin x="0" y="0"/>
    </p:cViewPr>
  </p:notesTextViewPr>
  <p:sorterViewPr>
    <p:cViewPr>
      <p:scale>
        <a:sx n="150" d="100"/>
        <a:sy n="15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tags" Target="tags/tag13.xml" /><Relationship Id="rId55" Type="http://schemas.openxmlformats.org/officeDocument/2006/relationships/presProps" Target="presProps.xml" /><Relationship Id="rId56" Type="http://schemas.openxmlformats.org/officeDocument/2006/relationships/viewProps" Target="viewProps.xml" /><Relationship Id="rId57" Type="http://schemas.openxmlformats.org/officeDocument/2006/relationships/theme" Target="theme/theme1.xml" /><Relationship Id="rId58"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89DB4E-FB9E-4CB6-B99C-6C22E769B643}" type="datetimeFigureOut">
              <a:rPr lang="zh-CN" altLang="en-US" smtClean="0"/>
              <a:t>2020/7/5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D21C45-9093-4172-8A71-06D375F1008E}" type="slidenum">
              <a:rPr lang="zh-CN" altLang="en-US" smtClean="0"/>
              <a:t>‹#›</a:t>
            </a:fld>
            <a:endParaRPr lang="zh-CN" altLang="en-US"/>
          </a:p>
        </p:txBody>
      </p:sp>
    </p:spTree>
    <p:extLst>
      <p:ext uri="{BB962C8B-B14F-4D97-AF65-F5344CB8AC3E}">
        <p14:creationId xmlns:p14="http://schemas.microsoft.com/office/powerpoint/2010/main" val="30028342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4294967295"/>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4294967295"/>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4294967295"/>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8D21C45-9093-4172-8A71-06D375F1008E}" type="slidenum">
              <a:rPr lang="zh-CN" altLang="en-US" smtClean="0"/>
              <a:t>17</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41985" name="幻灯片图像占位符 1"/>
          <p:cNvSpPr>
            <a:spLocks noGrp="1" noRot="1" noChangeAspect="1" noChangeArrowheads="1"/>
          </p:cNvSpPr>
          <p:nvPr>
            <p:ph type="sldImg" idx="4294967295"/>
          </p:nvPr>
        </p:nvSpPr>
        <p:spPr>
          <a:ln>
            <a:miter lim="800000"/>
          </a:ln>
        </p:spPr>
      </p:sp>
      <p:sp>
        <p:nvSpPr>
          <p:cNvPr id="41986" name="文本占位符 2"/>
          <p:cNvSpPr>
            <a:spLocks noGrp="1" noChangeArrowheads="1"/>
          </p:cNvSpPr>
          <p:nvPr>
            <p:ph type="body" idx="1"/>
          </p:nvPr>
        </p:nvSpPr>
        <p:spPr/>
        <p:txBody>
          <a:bodyPr/>
          <a:lstStyle/>
          <a:p>
            <a:endParaRPr lang="zh-C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8D21C45-9093-4172-8A71-06D375F1008E}" type="slidenum">
              <a:rPr lang="zh-CN" altLang="en-US" smtClean="0"/>
              <a:t>28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8D21C45-9093-4172-8A71-06D375F1008E}" type="slidenum">
              <a:rPr lang="zh-CN" altLang="en-US" smtClean="0"/>
              <a:t>38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48129" name="幻灯片图像占位符 1"/>
          <p:cNvSpPr>
            <a:spLocks noGrp="1" noRot="1" noChangeAspect="1" noChangeArrowheads="1" noTextEdit="1"/>
          </p:cNvSpPr>
          <p:nvPr>
            <p:ph type="sldImg" idx="4294967295"/>
          </p:nvPr>
        </p:nvSpPr>
        <p:spPr>
          <a:ln>
            <a:miter lim="800000"/>
          </a:ln>
        </p:spPr>
      </p:sp>
      <p:sp>
        <p:nvSpPr>
          <p:cNvPr id="48130" name="备注占位符 2"/>
          <p:cNvSpPr>
            <a:spLocks noGrp="1" noChangeArrowheads="1"/>
          </p:cNvSpPr>
          <p:nvPr>
            <p:ph type="body" idx="6"/>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ln>
            <a:miter lim="800000"/>
          </a:ln>
        </p:spPr>
        <p:txBody>
          <a:bodyPr/>
          <a:lstStyle/>
          <a:p>
            <a:fld id="{7E04F17E-6C52-4A60-9E97-9E3C8468BD11}" type="slidenum">
              <a:rPr lang="zh-CN" altLang="en-US">
                <a:latin typeface="Calibri"/>
                <a:ea typeface="宋体" panose="02010600030101010101" pitchFamily="2" charset="-122"/>
              </a:rPr>
              <a:t>44</a:t>
            </a:fld>
            <a:endParaRPr lang="zh-CN" altLang="en-US">
              <a:latin typeface="Calibri"/>
              <a:ea typeface="宋体"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29473D-4658-499E-B9F3-4FEC11ED5A2F}"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48F85B6-802A-4685-A2EE-56BA05536C7F}"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Obj">
  <p:cSld name="标题，文本与内容">
    <p:spTree>
      <p:nvGrpSpPr>
        <p:cNvPr id="1" name=""/>
        <p:cNvGrpSpPr/>
        <p:nvPr/>
      </p:nvGrpSpPr>
      <p:grpSpPr>
        <a:xfrm>
          <a:off x="0" y="0"/>
          <a:ext cx="0" cy="0"/>
        </a:xfrm>
      </p:grpSpPr>
      <p:sp>
        <p:nvSpPr>
          <p:cNvPr id="2" name="标题 1"/>
          <p:cNvSpPr>
            <a:spLocks noGrp="1"/>
          </p:cNvSpPr>
          <p:nvPr>
            <p:ph type="title"/>
          </p:nvPr>
        </p:nvSpPr>
        <p:spPr>
          <a:xfrm>
            <a:off x="339725" y="222647"/>
            <a:ext cx="8370888" cy="500063"/>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39725" y="888206"/>
            <a:ext cx="4103688" cy="383976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595814" y="888206"/>
            <a:ext cx="4105275" cy="3839766"/>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628650" y="4767263"/>
            <a:ext cx="2057400" cy="273844"/>
          </a:xfrm>
        </p:spPr>
        <p:txBody>
          <a:bodyPr/>
          <a:lstStyle>
            <a:lvl1pPr>
              <a:defRPr/>
            </a:lvl1pPr>
          </a:lstStyle>
          <a:p>
            <a:endParaRPr lang="en-US"/>
          </a:p>
        </p:txBody>
      </p:sp>
      <p:sp>
        <p:nvSpPr>
          <p:cNvPr id="6" name="页脚占位符 5"/>
          <p:cNvSpPr>
            <a:spLocks noGrp="1"/>
          </p:cNvSpPr>
          <p:nvPr>
            <p:ph type="ftr" sz="quarter" idx="11"/>
          </p:nvPr>
        </p:nvSpPr>
        <p:spPr>
          <a:xfrm>
            <a:off x="3028950" y="4767263"/>
            <a:ext cx="3086100" cy="273844"/>
          </a:xfrm>
        </p:spPr>
        <p:txBody>
          <a:bodyPr/>
          <a:lstStyle>
            <a:lvl1pPr>
              <a:defRPr/>
            </a:lvl1pPr>
          </a:lstStyle>
          <a:p>
            <a:endParaRPr lang="en-US"/>
          </a:p>
        </p:txBody>
      </p:sp>
      <p:sp>
        <p:nvSpPr>
          <p:cNvPr id="7" name="灯片编号占位符 6"/>
          <p:cNvSpPr>
            <a:spLocks noGrp="1"/>
          </p:cNvSpPr>
          <p:nvPr>
            <p:ph type="sldNum" sz="quarter" idx="12"/>
          </p:nvPr>
        </p:nvSpPr>
        <p:spPr>
          <a:xfrm>
            <a:off x="7410450" y="4793456"/>
            <a:ext cx="825500" cy="209550"/>
          </a:xfrm>
        </p:spPr>
        <p:txBody>
          <a:bodyPr/>
          <a:lstStyle>
            <a:lvl1pPr>
              <a:defRPr/>
            </a:lvl1pPr>
          </a:lstStyle>
          <a:p>
            <a:fld id="{31DE3B94-2E54-43CF-B043-8C55C41EC0C0}" type="slidenum">
              <a:rPr lang="zh-CN" altLang="en-US"/>
              <a:t>‹#›</a:t>
            </a:fld>
            <a:endParaRPr 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229473D-4658-499E-B9F3-4FEC11ED5A2F}" type="datetimeFigureOut">
              <a:rPr lang="zh-CN" altLang="en-US" smtClean="0"/>
              <a:t>2020/7/5</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48F85B6-802A-4685-A2EE-56BA05536C7F}"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4.jpeg" /><Relationship Id="rId4" Type="http://schemas.openxmlformats.org/officeDocument/2006/relationships/image" Target="../media/image5.png" /><Relationship Id="rId5" Type="http://schemas.openxmlformats.org/officeDocument/2006/relationships/image" Target="../media/image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jpeg" /><Relationship Id="rId3" Type="http://schemas.openxmlformats.org/officeDocument/2006/relationships/tags" Target="../tags/tag2.xml" /><Relationship Id="rId4" Type="http://schemas.openxmlformats.org/officeDocument/2006/relationships/tags" Target="../tags/tag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em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 Id="rId3" Type="http://schemas.openxmlformats.org/officeDocument/2006/relationships/image" Target="../media/image1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1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15.png" /><Relationship Id="rId4" Type="http://schemas.openxmlformats.org/officeDocument/2006/relationships/image" Target="../media/image1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18.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9.jpeg" /><Relationship Id="rId3" Type="http://schemas.openxmlformats.org/officeDocument/2006/relationships/image" Target="../media/image20.jpeg" /><Relationship Id="rId4" Type="http://schemas.openxmlformats.org/officeDocument/2006/relationships/image" Target="../media/image21.jpeg" /><Relationship Id="rId5" Type="http://schemas.openxmlformats.org/officeDocument/2006/relationships/image" Target="../media/image22.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 Id="rId3" Type="http://schemas.openxmlformats.org/officeDocument/2006/relationships/image" Target="../media/image24.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6.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27.png" /><Relationship Id="rId4" Type="http://schemas.openxmlformats.org/officeDocument/2006/relationships/image" Target="../media/image28.png" /><Relationship Id="rId5" Type="http://schemas.openxmlformats.org/officeDocument/2006/relationships/image" Target="../media/image29.png" /><Relationship Id="rId6" Type="http://schemas.openxmlformats.org/officeDocument/2006/relationships/image" Target="../media/image30.png" /><Relationship Id="rId7" Type="http://schemas.openxmlformats.org/officeDocument/2006/relationships/tags" Target="../tags/tag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1.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34.jpe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png" /><Relationship Id="rId3" Type="http://schemas.openxmlformats.org/officeDocument/2006/relationships/image" Target="../media/image36.png" /><Relationship Id="rId4" Type="http://schemas.openxmlformats.org/officeDocument/2006/relationships/image" Target="../media/image37.jpeg" /><Relationship Id="rId5" Type="http://schemas.openxmlformats.org/officeDocument/2006/relationships/image" Target="../media/image38.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9.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0.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1.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xml" /><Relationship Id="rId3" Type="http://schemas.openxmlformats.org/officeDocument/2006/relationships/tags" Target="../tags/tag6.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xml" /><Relationship Id="rId3" Type="http://schemas.openxmlformats.org/officeDocument/2006/relationships/tags" Target="../tags/tag8.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42.jpe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3.png" /><Relationship Id="rId3" Type="http://schemas.openxmlformats.org/officeDocument/2006/relationships/image" Target="../media/image44.pn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5.png"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6.png" /><Relationship Id="rId3" Type="http://schemas.openxmlformats.org/officeDocument/2006/relationships/tags" Target="../tags/tag9.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7.jpeg" /><Relationship Id="rId3" Type="http://schemas.openxmlformats.org/officeDocument/2006/relationships/image" Target="../media/image48.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tags" Target="../tags/tag10.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1.xml" /><Relationship Id="rId3" Type="http://schemas.openxmlformats.org/officeDocument/2006/relationships/tags" Target="../tags/tag12.xml" /><Relationship Id="rId4" Type="http://schemas.openxmlformats.org/officeDocument/2006/relationships/image" Target="../media/image49.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0.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1.jpeg" /><Relationship Id="rId3" Type="http://schemas.openxmlformats.org/officeDocument/2006/relationships/hyperlink" Target="http://www.qulishi.com/huati/jiawuzz/" TargetMode="Externa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2.png" /><Relationship Id="rId3" Type="http://schemas.openxmlformats.org/officeDocument/2006/relationships/image" Target="../media/image5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146" name="副标题 2"/>
          <p:cNvSpPr>
            <a:spLocks noGrp="1"/>
          </p:cNvSpPr>
          <p:nvPr>
            <p:ph type="subTitle" idx="1"/>
          </p:nvPr>
        </p:nvSpPr>
        <p:spPr>
          <a:xfrm>
            <a:off x="264340" y="1635646"/>
            <a:ext cx="8891905" cy="1314450"/>
          </a:xfrm>
        </p:spPr>
        <p:txBody>
          <a:bodyPr>
            <a:normAutofit fontScale="95000" lnSpcReduction="10000"/>
          </a:bodyPr>
          <a:lstStyle/>
          <a:p>
            <a:r>
              <a:rPr lang="zh-CN" altLang="en-US" sz="4000" b="1" smtClean="0">
                <a:solidFill>
                  <a:srgbClr val="FF0000"/>
                </a:solidFill>
                <a:latin typeface="微软雅黑" panose="020b0503020204020204" pitchFamily="34" charset="-122"/>
                <a:ea typeface="微软雅黑" panose="020b0503020204020204" pitchFamily="34" charset="-122"/>
              </a:rPr>
              <a:t>第</a:t>
            </a:r>
            <a:r>
              <a:rPr lang="en-US" altLang="zh-CN" sz="4000" b="1" smtClean="0">
                <a:solidFill>
                  <a:srgbClr val="FF0000"/>
                </a:solidFill>
                <a:latin typeface="微软雅黑" panose="020b0503020204020204" pitchFamily="34" charset="-122"/>
                <a:ea typeface="微软雅黑" panose="020b0503020204020204" pitchFamily="34" charset="-122"/>
              </a:rPr>
              <a:t>9</a:t>
            </a:r>
            <a:r>
              <a:rPr lang="zh-CN" altLang="en-US" sz="4000" b="1" smtClean="0">
                <a:solidFill>
                  <a:srgbClr val="FF0000"/>
                </a:solidFill>
                <a:latin typeface="微软雅黑" panose="020b0503020204020204" pitchFamily="34" charset="-122"/>
                <a:ea typeface="微软雅黑" panose="020b0503020204020204" pitchFamily="34" charset="-122"/>
              </a:rPr>
              <a:t>课  </a:t>
            </a:r>
            <a:endParaRPr lang="en-US" altLang="zh-CN" sz="4000" b="1" smtClean="0">
              <a:solidFill>
                <a:srgbClr val="FF0000"/>
              </a:solidFill>
              <a:latin typeface="微软雅黑" panose="020b0503020204020204" pitchFamily="34" charset="-122"/>
              <a:ea typeface="微软雅黑" panose="020b0503020204020204" pitchFamily="34" charset="-122"/>
            </a:endParaRPr>
          </a:p>
          <a:p>
            <a:r>
              <a:rPr lang="zh-CN" altLang="en-US" sz="4000" b="1" smtClean="0">
                <a:solidFill>
                  <a:srgbClr val="FF0000"/>
                </a:solidFill>
                <a:latin typeface="微软雅黑" panose="020b0503020204020204" pitchFamily="34" charset="-122"/>
                <a:ea typeface="微软雅黑" panose="020b0503020204020204" pitchFamily="34" charset="-122"/>
              </a:rPr>
              <a:t>资产阶级革命和资本主义制度的确立 </a:t>
            </a:r>
          </a:p>
          <a:p>
            <a:endParaRPr lang="zh-CN" altLang="en-US" smtClean="0"/>
          </a:p>
        </p:txBody>
      </p:sp>
    </p:spTree>
    <p:custDataLst>
      <p:tags r:id="rId2"/>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347614"/>
            <a:ext cx="6228184" cy="3608680"/>
          </a:xfrm>
          <a:prstGeom prst="rect">
            <a:avLst/>
          </a:prstGeom>
          <a:noFill/>
          <a:ln w="19050">
            <a:solidFill>
              <a:srgbClr val="FF0000"/>
            </a:solidFill>
            <a:miter lim="800000"/>
          </a:ln>
        </p:spPr>
        <p:txBody>
          <a:bodyPr wrap="square" lIns="68580" tIns="34290" rIns="68580" bIns="34290">
            <a:spAutoFit/>
          </a:bodyPr>
          <a:lstStyle/>
          <a:p>
            <a:pPr algn="ctr"/>
            <a:r>
              <a:rPr lang="en-US" altLang="zh-CN" sz="2800" b="1" smtClean="0">
                <a:latin typeface="微软雅黑" panose="020b0503020204020204" pitchFamily="34" charset="-122"/>
                <a:ea typeface="微软雅黑" panose="020b0503020204020204" pitchFamily="34" charset="-122"/>
              </a:rPr>
              <a:t>1.</a:t>
            </a:r>
            <a:r>
              <a:rPr lang="zh-CN" altLang="en-US" sz="2800" b="1" smtClean="0"/>
              <a:t>英国资产阶级革命</a:t>
            </a:r>
            <a:r>
              <a:rPr lang="zh-CN" altLang="en-US" sz="2800" b="1" smtClean="0">
                <a:solidFill>
                  <a:srgbClr val="FF0000"/>
                </a:solidFill>
              </a:rPr>
              <a:t>的背景</a:t>
            </a:r>
            <a:endParaRPr lang="en-US" altLang="zh-CN" sz="2800" b="1" smtClean="0">
              <a:solidFill>
                <a:srgbClr val="FF0000"/>
              </a:solidFill>
            </a:endParaRPr>
          </a:p>
          <a:p>
            <a:r>
              <a:rPr lang="zh-CN" altLang="en-US" b="1" smtClean="0">
                <a:latin typeface="微软雅黑" panose="020b0503020204020204" pitchFamily="34" charset="-122"/>
                <a:ea typeface="微软雅黑" panose="020b0503020204020204" pitchFamily="34" charset="-122"/>
              </a:rPr>
              <a:t>史料一  </a:t>
            </a:r>
            <a:r>
              <a:rPr lang="zh-CN" altLang="en-US" smtClean="0">
                <a:latin typeface="微软雅黑" panose="020b0503020204020204" pitchFamily="34" charset="-122"/>
                <a:ea typeface="微软雅黑" panose="020b0503020204020204" pitchFamily="34" charset="-122"/>
              </a:rPr>
              <a:t>“</a:t>
            </a:r>
            <a:r>
              <a:rPr lang="zh-CN" altLang="en-US" smtClean="0">
                <a:solidFill>
                  <a:srgbClr val="FF0000"/>
                </a:solidFill>
                <a:latin typeface="微软雅黑" panose="020b0503020204020204" pitchFamily="34" charset="-122"/>
                <a:ea typeface="微软雅黑" panose="020b0503020204020204" pitchFamily="34" charset="-122"/>
              </a:rPr>
              <a:t>宪章</a:t>
            </a:r>
            <a:r>
              <a:rPr lang="zh-CN" altLang="en-US" smtClean="0">
                <a:latin typeface="微软雅黑" panose="020b0503020204020204" pitchFamily="34" charset="-122"/>
                <a:ea typeface="微软雅黑" panose="020b0503020204020204" pitchFamily="34" charset="-122"/>
              </a:rPr>
              <a:t>从头至尾给人一种暗示：这个文件是个法律，它</a:t>
            </a:r>
            <a:r>
              <a:rPr lang="zh-CN" altLang="en-US" smtClean="0">
                <a:solidFill>
                  <a:srgbClr val="FF0000"/>
                </a:solidFill>
                <a:latin typeface="微软雅黑" panose="020b0503020204020204" pitchFamily="34" charset="-122"/>
                <a:ea typeface="微软雅黑" panose="020b0503020204020204" pitchFamily="34" charset="-122"/>
              </a:rPr>
              <a:t>居于国王之上，连国王也不得违反</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随着时间的流逝，</a:t>
            </a:r>
            <a:r>
              <a:rPr lang="zh-CN" altLang="en-US" b="1" smtClean="0">
                <a:solidFill>
                  <a:srgbClr val="FF0000"/>
                </a:solidFill>
                <a:latin typeface="微软雅黑" panose="020b0503020204020204" pitchFamily="34" charset="-122"/>
                <a:ea typeface="微软雅黑" panose="020b0503020204020204" pitchFamily="34" charset="-122"/>
              </a:rPr>
              <a:t>大宪章成为永久的见证，证明王权并不是至高无上的</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温斯顿</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邱吉尔在</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英语民族史</a:t>
            </a:r>
            <a:r>
              <a:rPr lang="en-US" altLang="zh-CN" smtClean="0">
                <a:latin typeface="微软雅黑" panose="020b0503020204020204" pitchFamily="34" charset="-122"/>
                <a:ea typeface="微软雅黑" panose="020b0503020204020204" pitchFamily="34" charset="-122"/>
              </a:rPr>
              <a:t>》  </a:t>
            </a:r>
          </a:p>
          <a:p>
            <a:r>
              <a:rPr lang="zh-CN" altLang="en-US" b="1" smtClean="0">
                <a:latin typeface="微软雅黑" panose="020b0503020204020204" pitchFamily="34" charset="-122"/>
                <a:ea typeface="微软雅黑" panose="020b0503020204020204" pitchFamily="34" charset="-122"/>
              </a:rPr>
              <a:t>史料二  </a:t>
            </a:r>
            <a:r>
              <a:rPr lang="zh-CN" altLang="en-US" smtClean="0">
                <a:latin typeface="微软雅黑" panose="020b0503020204020204" pitchFamily="34" charset="-122"/>
                <a:ea typeface="微软雅黑" panose="020b0503020204020204" pitchFamily="34" charset="-122"/>
              </a:rPr>
              <a:t>从</a:t>
            </a:r>
            <a:r>
              <a:rPr lang="en-US" altLang="zh-CN" smtClean="0">
                <a:latin typeface="微软雅黑" panose="020b0503020204020204" pitchFamily="34" charset="-122"/>
                <a:ea typeface="微软雅黑" panose="020b0503020204020204" pitchFamily="34" charset="-122"/>
              </a:rPr>
              <a:t>17</a:t>
            </a:r>
            <a:r>
              <a:rPr lang="zh-CN" altLang="en-US" smtClean="0">
                <a:latin typeface="微软雅黑" panose="020b0503020204020204" pitchFamily="34" charset="-122"/>
                <a:ea typeface="微软雅黑" panose="020b0503020204020204" pitchFamily="34" charset="-122"/>
              </a:rPr>
              <a:t>世纪早期开始，</a:t>
            </a:r>
            <a:r>
              <a:rPr lang="zh-CN" altLang="en-US" b="1" smtClean="0">
                <a:solidFill>
                  <a:srgbClr val="FF0000"/>
                </a:solidFill>
                <a:latin typeface="微软雅黑" panose="020b0503020204020204" pitchFamily="34" charset="-122"/>
                <a:ea typeface="微软雅黑" panose="020b0503020204020204" pitchFamily="34" charset="-122"/>
              </a:rPr>
              <a:t>英王试图绕开议会增加新的税目</a:t>
            </a:r>
            <a:r>
              <a:rPr lang="zh-CN" altLang="en-US" smtClean="0">
                <a:latin typeface="微软雅黑" panose="020b0503020204020204" pitchFamily="34" charset="-122"/>
                <a:ea typeface="微软雅黑" panose="020b0503020204020204" pitchFamily="34" charset="-122"/>
              </a:rPr>
              <a:t>，而此前</a:t>
            </a:r>
            <a:r>
              <a:rPr lang="en-US" altLang="zh-CN" smtClean="0">
                <a:latin typeface="微软雅黑" panose="020b0503020204020204" pitchFamily="34" charset="-122"/>
                <a:ea typeface="微软雅黑" panose="020b0503020204020204" pitchFamily="34" charset="-122"/>
              </a:rPr>
              <a:t>300</a:t>
            </a:r>
            <a:r>
              <a:rPr lang="zh-CN" altLang="en-US" smtClean="0">
                <a:latin typeface="微软雅黑" panose="020b0503020204020204" pitchFamily="34" charset="-122"/>
                <a:ea typeface="微软雅黑" panose="020b0503020204020204" pitchFamily="34" charset="-122"/>
              </a:rPr>
              <a:t>多年中，设立新的税目必须经过议会的同意。</a:t>
            </a:r>
            <a:r>
              <a:rPr lang="zh-CN" altLang="en-US" b="1" smtClean="0">
                <a:solidFill>
                  <a:srgbClr val="FF0000"/>
                </a:solidFill>
                <a:latin typeface="微软雅黑" panose="020b0503020204020204" pitchFamily="34" charset="-122"/>
                <a:ea typeface="微软雅黑" panose="020b0503020204020204" pitchFamily="34" charset="-122"/>
              </a:rPr>
              <a:t>王室的财政政策引发了政治摩擦，而宗教争论又进一步激化了矛盾</a:t>
            </a:r>
            <a:r>
              <a:rPr lang="zh-CN" altLang="en-US" smtClean="0">
                <a:latin typeface="微软雅黑" panose="020b0503020204020204" pitchFamily="34" charset="-122"/>
                <a:ea typeface="微软雅黑" panose="020b0503020204020204" pitchFamily="34" charset="-122"/>
              </a:rPr>
              <a:t>。</a:t>
            </a:r>
            <a:endParaRPr lang="en-US" altLang="zh-CN" smtClean="0">
              <a:latin typeface="微软雅黑" panose="020b0503020204020204" pitchFamily="34" charset="-122"/>
              <a:ea typeface="微软雅黑" panose="020b0503020204020204" pitchFamily="34" charset="-122"/>
            </a:endParaRPr>
          </a:p>
          <a:p>
            <a:r>
              <a:rPr lang="en-US" altLang="zh-CN"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杰里</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本特利</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新全球史</a:t>
            </a:r>
            <a:r>
              <a:rPr lang="en-US" altLang="zh-CN" smtClean="0">
                <a:latin typeface="微软雅黑" panose="020b0503020204020204" pitchFamily="34" charset="-122"/>
                <a:ea typeface="微软雅黑" panose="020b0503020204020204" pitchFamily="34" charset="-122"/>
              </a:rPr>
              <a:t>》</a:t>
            </a:r>
          </a:p>
          <a:p>
            <a:pPr>
              <a:lnSpc>
                <a:spcPts val="2400"/>
              </a:lnSpc>
            </a:pPr>
            <a:r>
              <a:rPr lang="zh-CN" altLang="en-US" b="1" smtClean="0">
                <a:latin typeface="微软雅黑" panose="020b0503020204020204" pitchFamily="34" charset="-122"/>
                <a:ea typeface="微软雅黑" panose="020b0503020204020204" pitchFamily="34" charset="-122"/>
              </a:rPr>
              <a:t>史料三 </a:t>
            </a:r>
            <a:r>
              <a:rPr lang="zh-CN" altLang="en-US" smtClean="0">
                <a:latin typeface="微软雅黑" panose="020b0503020204020204" pitchFamily="34" charset="-122"/>
                <a:ea typeface="微软雅黑" panose="020b0503020204020204" pitchFamily="34" charset="-122"/>
              </a:rPr>
              <a:t>（查理一世）实行</a:t>
            </a:r>
            <a:r>
              <a:rPr lang="zh-CN" altLang="en-US" b="1" smtClean="0">
                <a:solidFill>
                  <a:srgbClr val="FF0000"/>
                </a:solidFill>
                <a:latin typeface="微软雅黑" panose="020b0503020204020204" pitchFamily="34" charset="-122"/>
                <a:ea typeface="微软雅黑" panose="020b0503020204020204" pitchFamily="34" charset="-122"/>
              </a:rPr>
              <a:t>产品专卖制度</a:t>
            </a:r>
            <a:r>
              <a:rPr lang="zh-CN" altLang="en-US" smtClean="0">
                <a:latin typeface="微软雅黑" panose="020b0503020204020204" pitchFamily="34" charset="-122"/>
                <a:ea typeface="微软雅黑" panose="020b0503020204020204" pitchFamily="34" charset="-122"/>
              </a:rPr>
              <a:t>，使得大量的</a:t>
            </a:r>
            <a:r>
              <a:rPr lang="zh-CN" altLang="en-US" b="1" smtClean="0">
                <a:solidFill>
                  <a:srgbClr val="FF0000"/>
                </a:solidFill>
                <a:latin typeface="微软雅黑" panose="020b0503020204020204" pitchFamily="34" charset="-122"/>
                <a:ea typeface="微软雅黑" panose="020b0503020204020204" pitchFamily="34" charset="-122"/>
              </a:rPr>
              <a:t>工商业开始停滞，失业人数剧增</a:t>
            </a:r>
            <a:r>
              <a:rPr lang="zh-CN" altLang="en-US" smtClean="0">
                <a:latin typeface="微软雅黑" panose="020b0503020204020204" pitchFamily="34" charset="-122"/>
                <a:ea typeface="微软雅黑" panose="020b0503020204020204" pitchFamily="34" charset="-122"/>
              </a:rPr>
              <a:t>。</a:t>
            </a:r>
          </a:p>
        </p:txBody>
      </p:sp>
      <p:sp>
        <p:nvSpPr>
          <p:cNvPr id="7" name="TextBox 6"/>
          <p:cNvSpPr txBox="1"/>
          <p:nvPr/>
        </p:nvSpPr>
        <p:spPr>
          <a:xfrm>
            <a:off x="395536" y="699542"/>
            <a:ext cx="453650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（一）、英国资产阶级革命</a:t>
            </a:r>
            <a:endParaRPr lang="zh-CN" altLang="zh-CN" sz="2800">
              <a:solidFill>
                <a:srgbClr val="FF0000"/>
              </a:solidFill>
            </a:endParaRPr>
          </a:p>
        </p:txBody>
      </p:sp>
      <p:pic>
        <p:nvPicPr>
          <p:cNvPr id="527362" name="Picture 2" descr="C:\Users\Administrator\Desktop\360截图20200328152158076.jpg"/>
          <p:cNvPicPr>
            <a:picLocks noChangeAspect="1" noChangeArrowheads="1"/>
          </p:cNvPicPr>
          <p:nvPr/>
        </p:nvPicPr>
        <p:blipFill>
          <a:blip r:embed="rId2"/>
          <a:stretch>
            <a:fillRect/>
          </a:stretch>
        </p:blipFill>
        <p:spPr bwMode="auto">
          <a:xfrm>
            <a:off x="6228184" y="699542"/>
            <a:ext cx="2915816" cy="4443958"/>
          </a:xfrm>
          <a:prstGeom prst="rect">
            <a:avLst/>
          </a:prstGeom>
          <a:noFill/>
        </p:spPr>
      </p:pic>
      <p:sp>
        <p:nvSpPr>
          <p:cNvPr id="2" name="Text Box 7"/>
          <p:cNvSpPr txBox="1">
            <a:spLocks noChangeArrowheads="1"/>
          </p:cNvSpPr>
          <p:nvPr/>
        </p:nvSpPr>
        <p:spPr bwMode="auto">
          <a:xfrm>
            <a:off x="0" y="116205"/>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380932"/>
            <a:ext cx="6228184" cy="3762568"/>
          </a:xfrm>
          <a:prstGeom prst="rect">
            <a:avLst/>
          </a:prstGeom>
          <a:noFill/>
          <a:ln w="19050">
            <a:solidFill>
              <a:srgbClr val="FF0000"/>
            </a:solidFill>
            <a:miter lim="800000"/>
          </a:ln>
        </p:spPr>
        <p:txBody>
          <a:bodyPr wrap="square" lIns="68580" tIns="34290" rIns="68580" bIns="34290">
            <a:spAutoFit/>
          </a:bodyPr>
          <a:lstStyle/>
          <a:p>
            <a:r>
              <a:rPr lang="zh-CN" altLang="en-US" sz="2000" b="1" smtClean="0">
                <a:latin typeface="微软雅黑" panose="020b0503020204020204" pitchFamily="34" charset="-122"/>
                <a:ea typeface="微软雅黑" panose="020b0503020204020204" pitchFamily="34" charset="-122"/>
              </a:rPr>
              <a:t>材料四  </a:t>
            </a:r>
            <a:r>
              <a:rPr lang="zh-CN" altLang="en-US" sz="2000" smtClean="0">
                <a:latin typeface="微软雅黑" panose="020b0503020204020204" pitchFamily="34" charset="-122"/>
                <a:ea typeface="微软雅黑" panose="020b0503020204020204" pitchFamily="34" charset="-122"/>
              </a:rPr>
              <a:t>新航路开辟以后，</a:t>
            </a:r>
            <a:r>
              <a:rPr lang="zh-CN" altLang="en-US" sz="2000" b="1" smtClean="0">
                <a:solidFill>
                  <a:srgbClr val="FF0000"/>
                </a:solidFill>
                <a:latin typeface="微软雅黑" panose="020b0503020204020204" pitchFamily="34" charset="-122"/>
                <a:ea typeface="微软雅黑" panose="020b0503020204020204" pitchFamily="34" charset="-122"/>
              </a:rPr>
              <a:t>欧洲贸易中心逐渐转移到大西洋沿岸</a:t>
            </a:r>
            <a:r>
              <a:rPr lang="zh-CN" altLang="en-US" sz="2000" smtClean="0">
                <a:latin typeface="微软雅黑" panose="020b0503020204020204" pitchFamily="34" charset="-122"/>
                <a:ea typeface="微软雅黑" panose="020b0503020204020204" pitchFamily="34" charset="-122"/>
              </a:rPr>
              <a:t>，英国作为</a:t>
            </a:r>
            <a:r>
              <a:rPr lang="zh-CN" altLang="en-US" sz="2000" b="1" smtClean="0">
                <a:latin typeface="微软雅黑" panose="020b0503020204020204" pitchFamily="34" charset="-122"/>
                <a:ea typeface="微软雅黑" panose="020b0503020204020204" pitchFamily="34" charset="-122"/>
              </a:rPr>
              <a:t>新的商业强国崛起</a:t>
            </a:r>
            <a:r>
              <a:rPr lang="zh-CN" altLang="en-US" sz="2000" smtClean="0">
                <a:latin typeface="微软雅黑" panose="020b0503020204020204" pitchFamily="34" charset="-122"/>
                <a:ea typeface="微软雅黑" panose="020b0503020204020204" pitchFamily="34" charset="-122"/>
              </a:rPr>
              <a:t>，</a:t>
            </a:r>
            <a:r>
              <a:rPr lang="zh-CN" altLang="en-US" sz="2000" b="1" smtClean="0">
                <a:solidFill>
                  <a:srgbClr val="FF0000"/>
                </a:solidFill>
                <a:latin typeface="微软雅黑" panose="020b0503020204020204" pitchFamily="34" charset="-122"/>
                <a:ea typeface="微软雅黑" panose="020b0503020204020204" pitchFamily="34" charset="-122"/>
              </a:rPr>
              <a:t>资本主义加速发展，资产阶级登上历史舞台</a:t>
            </a:r>
            <a:r>
              <a:rPr lang="zh-CN" altLang="en-US" sz="2000" smtClean="0">
                <a:latin typeface="微软雅黑" panose="020b0503020204020204" pitchFamily="34" charset="-122"/>
                <a:ea typeface="微软雅黑" panose="020b0503020204020204" pitchFamily="34" charset="-122"/>
              </a:rPr>
              <a:t>。</a:t>
            </a:r>
          </a:p>
          <a:p>
            <a:r>
              <a:rPr lang="zh-CN" altLang="en-US" sz="2000" b="1" smtClean="0">
                <a:latin typeface="微软雅黑" panose="020b0503020204020204" pitchFamily="34" charset="-122"/>
                <a:ea typeface="微软雅黑" panose="020b0503020204020204" pitchFamily="34" charset="-122"/>
              </a:rPr>
              <a:t>材料五</a:t>
            </a:r>
            <a:r>
              <a:rPr lang="zh-CN" altLang="en-US" sz="2000" smtClean="0">
                <a:latin typeface="微软雅黑" panose="020b0503020204020204" pitchFamily="34" charset="-122"/>
                <a:ea typeface="微软雅黑" panose="020b0503020204020204" pitchFamily="34" charset="-122"/>
              </a:rPr>
              <a:t> 新贵族有贵族的头衔，享有贵族的特权，但其</a:t>
            </a:r>
            <a:r>
              <a:rPr lang="zh-CN" altLang="en-US" sz="2000" b="1" smtClean="0">
                <a:solidFill>
                  <a:srgbClr val="FF0000"/>
                </a:solidFill>
                <a:latin typeface="微软雅黑" panose="020b0503020204020204" pitchFamily="34" charset="-122"/>
                <a:ea typeface="微软雅黑" panose="020b0503020204020204" pitchFamily="34" charset="-122"/>
              </a:rPr>
              <a:t>经营方式则是资本主义的</a:t>
            </a:r>
            <a:r>
              <a:rPr lang="zh-CN" altLang="en-US" sz="2000" smtClean="0">
                <a:latin typeface="微软雅黑" panose="020b0503020204020204" pitchFamily="34" charset="-122"/>
                <a:ea typeface="微软雅黑" panose="020b0503020204020204" pitchFamily="34" charset="-122"/>
              </a:rPr>
              <a:t>，故在</a:t>
            </a:r>
            <a:r>
              <a:rPr lang="zh-CN" altLang="en-US" sz="2000" b="1" smtClean="0">
                <a:solidFill>
                  <a:srgbClr val="FF0000"/>
                </a:solidFill>
                <a:latin typeface="微软雅黑" panose="020b0503020204020204" pitchFamily="34" charset="-122"/>
                <a:ea typeface="微软雅黑" panose="020b0503020204020204" pitchFamily="34" charset="-122"/>
              </a:rPr>
              <a:t>本质上属于资产阶级范畴</a:t>
            </a:r>
            <a:r>
              <a:rPr lang="zh-CN" altLang="en-US" sz="2000" smtClean="0">
                <a:latin typeface="微软雅黑" panose="020b0503020204020204" pitchFamily="34" charset="-122"/>
                <a:ea typeface="微软雅黑" panose="020b0503020204020204" pitchFamily="34" charset="-122"/>
              </a:rPr>
              <a:t>。而且，新贵族除来源于进行</a:t>
            </a:r>
            <a:r>
              <a:rPr lang="zh-CN" altLang="en-US" sz="2000" b="1" smtClean="0">
                <a:solidFill>
                  <a:srgbClr val="FF0000"/>
                </a:solidFill>
                <a:latin typeface="微软雅黑" panose="020b0503020204020204" pitchFamily="34" charset="-122"/>
                <a:ea typeface="微软雅黑" panose="020b0503020204020204" pitchFamily="34" charset="-122"/>
              </a:rPr>
              <a:t>圈地</a:t>
            </a:r>
            <a:r>
              <a:rPr lang="zh-CN" altLang="en-US" sz="2000" smtClean="0">
                <a:latin typeface="微软雅黑" panose="020b0503020204020204" pitchFamily="34" charset="-122"/>
                <a:ea typeface="微软雅黑" panose="020b0503020204020204" pitchFamily="34" charset="-122"/>
              </a:rPr>
              <a:t>的旧贵族外，相当多的人原来本是商人，因购买土地及贵族头衔而变成新贵族的。</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刘宗绪主编</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世界近代史</a:t>
            </a:r>
            <a:r>
              <a:rPr lang="en-US" altLang="zh-CN" sz="2000" smtClean="0">
                <a:latin typeface="微软雅黑" panose="020b0503020204020204" pitchFamily="34" charset="-122"/>
                <a:ea typeface="微软雅黑" panose="020b0503020204020204" pitchFamily="34" charset="-122"/>
              </a:rPr>
              <a:t>》</a:t>
            </a:r>
          </a:p>
          <a:p>
            <a:r>
              <a:rPr lang="zh-CN" altLang="en-US" sz="2000" b="1" smtClean="0">
                <a:latin typeface="微软雅黑" panose="020b0503020204020204" pitchFamily="34" charset="-122"/>
                <a:ea typeface="微软雅黑" panose="020b0503020204020204" pitchFamily="34" charset="-122"/>
              </a:rPr>
              <a:t>材料六  </a:t>
            </a:r>
            <a:r>
              <a:rPr lang="en-US" altLang="zh-CN" sz="2000" b="1" smtClean="0">
                <a:solidFill>
                  <a:srgbClr val="FF0000"/>
                </a:solidFill>
                <a:latin typeface="微软雅黑" panose="020b0503020204020204" pitchFamily="34" charset="-122"/>
                <a:ea typeface="微软雅黑" panose="020b0503020204020204" pitchFamily="34" charset="-122"/>
              </a:rPr>
              <a:t>1215</a:t>
            </a:r>
            <a:r>
              <a:rPr lang="zh-CN" altLang="en-US" sz="2000" b="1" smtClean="0">
                <a:solidFill>
                  <a:srgbClr val="FF0000"/>
                </a:solidFill>
                <a:latin typeface="微软雅黑" panose="020b0503020204020204" pitchFamily="34" charset="-122"/>
                <a:ea typeface="微软雅黑" panose="020b0503020204020204" pitchFamily="34" charset="-122"/>
              </a:rPr>
              <a:t>年英国</a:t>
            </a:r>
            <a:r>
              <a:rPr lang="en-US" altLang="zh-CN" sz="2000" b="1" smtClean="0">
                <a:solidFill>
                  <a:srgbClr val="FF0000"/>
                </a:solidFill>
                <a:latin typeface="微软雅黑" panose="020b0503020204020204" pitchFamily="34" charset="-122"/>
                <a:ea typeface="微软雅黑" panose="020b0503020204020204" pitchFamily="34" charset="-122"/>
              </a:rPr>
              <a:t>《</a:t>
            </a:r>
            <a:r>
              <a:rPr lang="zh-CN" altLang="en-US" sz="2000" b="1" smtClean="0">
                <a:solidFill>
                  <a:srgbClr val="FF0000"/>
                </a:solidFill>
                <a:latin typeface="微软雅黑" panose="020b0503020204020204" pitchFamily="34" charset="-122"/>
                <a:ea typeface="微软雅黑" panose="020b0503020204020204" pitchFamily="34" charset="-122"/>
              </a:rPr>
              <a:t>大宪章</a:t>
            </a:r>
            <a:r>
              <a:rPr lang="en-US" altLang="zh-CN" sz="2000" b="1" smtClean="0">
                <a:solidFill>
                  <a:srgbClr val="FF0000"/>
                </a:solidFill>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规定，</a:t>
            </a:r>
            <a:r>
              <a:rPr lang="zh-CN" altLang="en-US" sz="2000" b="1" smtClean="0">
                <a:solidFill>
                  <a:srgbClr val="FF0000"/>
                </a:solidFill>
                <a:latin typeface="微软雅黑" panose="020b0503020204020204" pitchFamily="34" charset="-122"/>
                <a:ea typeface="微软雅黑" panose="020b0503020204020204" pitchFamily="34" charset="-122"/>
              </a:rPr>
              <a:t>不经臣民同意，国王不得在规定的贡款之外征税</a:t>
            </a:r>
            <a:r>
              <a:rPr lang="zh-CN" altLang="en-US" sz="2000" smtClean="0">
                <a:latin typeface="微软雅黑" panose="020b0503020204020204" pitchFamily="34" charset="-122"/>
                <a:ea typeface="微软雅黑" panose="020b0503020204020204" pitchFamily="34" charset="-122"/>
              </a:rPr>
              <a:t>；由</a:t>
            </a:r>
            <a:r>
              <a:rPr lang="en-US" altLang="zh-CN" sz="2000" smtClean="0">
                <a:latin typeface="微软雅黑" panose="020b0503020204020204" pitchFamily="34" charset="-122"/>
                <a:ea typeface="微软雅黑" panose="020b0503020204020204" pitchFamily="34" charset="-122"/>
              </a:rPr>
              <a:t>25</a:t>
            </a:r>
            <a:r>
              <a:rPr lang="zh-CN" altLang="en-US" sz="2000" smtClean="0">
                <a:latin typeface="微软雅黑" panose="020b0503020204020204" pitchFamily="34" charset="-122"/>
                <a:ea typeface="微软雅黑" panose="020b0503020204020204" pitchFamily="34" charset="-122"/>
              </a:rPr>
              <a:t>名贵族组成委员会，负责召开会议；国王若违反规定，臣民有权反抗。       </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新教材</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普通高中教科书历史必修（下）</a:t>
            </a:r>
          </a:p>
        </p:txBody>
      </p:sp>
      <p:sp>
        <p:nvSpPr>
          <p:cNvPr id="9" name="TextBox 8"/>
          <p:cNvSpPr txBox="1"/>
          <p:nvPr/>
        </p:nvSpPr>
        <p:spPr>
          <a:xfrm>
            <a:off x="539552" y="699542"/>
            <a:ext cx="453650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（一）、英国资产阶级革命</a:t>
            </a:r>
            <a:endParaRPr lang="zh-CN" altLang="zh-CN" sz="2800">
              <a:solidFill>
                <a:srgbClr val="FF0000"/>
              </a:solidFill>
            </a:endParaRPr>
          </a:p>
        </p:txBody>
      </p:sp>
      <p:sp>
        <p:nvSpPr>
          <p:cNvPr id="7" name="Text Box 7"/>
          <p:cNvSpPr txBox="1">
            <a:spLocks noChangeArrowheads="1"/>
          </p:cNvSpPr>
          <p:nvPr/>
        </p:nvSpPr>
        <p:spPr bwMode="auto">
          <a:xfrm>
            <a:off x="0" y="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
        <p:nvSpPr>
          <p:cNvPr id="10" name="矩形 9"/>
          <p:cNvSpPr/>
          <p:nvPr/>
        </p:nvSpPr>
        <p:spPr>
          <a:xfrm>
            <a:off x="6399338" y="4620280"/>
            <a:ext cx="2744662" cy="523220"/>
          </a:xfrm>
          <a:prstGeom prst="rect">
            <a:avLst/>
          </a:prstGeom>
        </p:spPr>
        <p:txBody>
          <a:bodyPr wrap="none">
            <a:spAutoFit/>
          </a:bodyPr>
          <a:lstStyle/>
          <a:p>
            <a:r>
              <a:rPr lang="zh-CN" altLang="en-US" sz="1400" b="1" smtClean="0">
                <a:solidFill>
                  <a:srgbClr val="FF0000"/>
                </a:solidFill>
              </a:rPr>
              <a:t>霍尔特：</a:t>
            </a:r>
            <a:r>
              <a:rPr lang="en-US" altLang="zh-CN" sz="1400" b="1" smtClean="0">
                <a:solidFill>
                  <a:srgbClr val="FF0000"/>
                </a:solidFill>
              </a:rPr>
              <a:t>《</a:t>
            </a:r>
            <a:r>
              <a:rPr lang="zh-CN" altLang="en-US" sz="1400" b="1" smtClean="0">
                <a:solidFill>
                  <a:srgbClr val="FF0000"/>
                </a:solidFill>
              </a:rPr>
              <a:t>大宪章</a:t>
            </a:r>
            <a:r>
              <a:rPr lang="en-US" altLang="zh-CN" sz="1400" b="1" smtClean="0">
                <a:solidFill>
                  <a:srgbClr val="FF0000"/>
                </a:solidFill>
              </a:rPr>
              <a:t>》</a:t>
            </a:r>
            <a:r>
              <a:rPr lang="zh-CN" altLang="en-US" sz="1400" b="1" smtClean="0">
                <a:solidFill>
                  <a:srgbClr val="FF0000"/>
                </a:solidFill>
              </a:rPr>
              <a:t>，毕竞悦</a:t>
            </a:r>
            <a:endParaRPr lang="en-US" altLang="zh-CN" sz="1400" b="1" smtClean="0">
              <a:solidFill>
                <a:srgbClr val="FF0000"/>
              </a:solidFill>
            </a:endParaRPr>
          </a:p>
          <a:p>
            <a:r>
              <a:rPr lang="zh-CN" altLang="en-US" sz="1400" b="1" smtClean="0">
                <a:solidFill>
                  <a:srgbClr val="FF0000"/>
                </a:solidFill>
              </a:rPr>
              <a:t> 等译，北京大学出版社，</a:t>
            </a:r>
            <a:r>
              <a:rPr lang="en-US" altLang="zh-CN" sz="1400" b="1" smtClean="0">
                <a:solidFill>
                  <a:srgbClr val="FF0000"/>
                </a:solidFill>
              </a:rPr>
              <a:t>2010</a:t>
            </a:r>
            <a:r>
              <a:rPr lang="zh-CN" altLang="en-US" sz="1400" b="1" smtClean="0">
                <a:solidFill>
                  <a:srgbClr val="FF0000"/>
                </a:solidFill>
              </a:rPr>
              <a:t>年</a:t>
            </a:r>
            <a:endParaRPr lang="zh-CN" altLang="en-US" sz="1400" b="1">
              <a:solidFill>
                <a:srgbClr val="FF0000"/>
              </a:solidFill>
            </a:endParaRPr>
          </a:p>
        </p:txBody>
      </p:sp>
      <p:pic>
        <p:nvPicPr>
          <p:cNvPr id="408577" name="Picture 1" descr="C:\Users\Administrator\Desktop\da8104a8ceafb6c1a8b67b828d9fba6b.jpeg"/>
          <p:cNvPicPr>
            <a:picLocks noChangeAspect="1" noChangeArrowheads="1"/>
          </p:cNvPicPr>
          <p:nvPr/>
        </p:nvPicPr>
        <p:blipFill>
          <a:blip r:embed="rId2"/>
          <a:stretch>
            <a:fillRect/>
          </a:stretch>
        </p:blipFill>
        <p:spPr bwMode="auto">
          <a:xfrm>
            <a:off x="6300192" y="627534"/>
            <a:ext cx="2843808" cy="396044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2"/>
          <p:cNvSpPr txBox="1"/>
          <p:nvPr/>
        </p:nvSpPr>
        <p:spPr>
          <a:xfrm>
            <a:off x="0" y="1"/>
            <a:ext cx="9144000" cy="2246769"/>
          </a:xfrm>
          <a:prstGeom prst="rect">
            <a:avLst/>
          </a:prstGeom>
          <a:solidFill>
            <a:schemeClr val="accent6">
              <a:lumMod val="40000"/>
              <a:lumOff val="60000"/>
            </a:schemeClr>
          </a:solidFill>
        </p:spPr>
        <p:txBody>
          <a:bodyPr wrap="square">
            <a:spAutoFit/>
          </a:bodyPr>
          <a:lstStyle/>
          <a:p>
            <a:pPr algn="ctr" defTabSz="685800"/>
            <a:r>
              <a:rPr lang="zh-CN" altLang="en-US" sz="2000" b="1" noProof="1" smtClean="0">
                <a:latin typeface="Times New Roman" panose="02020603050405020304" pitchFamily="18" charset="0"/>
                <a:sym typeface="+mn-ea"/>
              </a:rPr>
              <a:t>归纳</a:t>
            </a:r>
            <a:r>
              <a:rPr lang="zh-CN" altLang="en-US" sz="2000" b="1" noProof="1" smtClean="0">
                <a:latin typeface="Times New Roman" panose="02020603050405020304" pitchFamily="18" charset="0"/>
                <a:ea typeface="黑体" panose="02010609060101010101" pitchFamily="49" charset="-122"/>
                <a:sym typeface="+mn-ea"/>
              </a:rPr>
              <a:t>：</a:t>
            </a:r>
            <a:r>
              <a:rPr lang="zh-CN" altLang="en-US" sz="2000" b="1" smtClean="0">
                <a:solidFill>
                  <a:srgbClr val="FF0000"/>
                </a:solidFill>
              </a:rPr>
              <a:t>兴起背景</a:t>
            </a:r>
            <a:endParaRPr lang="zh-CN" altLang="en-US" sz="2000" b="1" noProof="1" smtClean="0">
              <a:latin typeface="Times New Roman" pitchFamily="18" charset="0"/>
            </a:endParaRPr>
          </a:p>
          <a:p>
            <a:pPr defTabSz="685800"/>
            <a:r>
              <a:rPr lang="en-US" altLang="zh-CN" sz="2000" b="1" noProof="1" smtClean="0">
                <a:latin typeface="Times New Roman" panose="02020603050405020304" pitchFamily="18" charset="0"/>
                <a:ea typeface="黑体" panose="02010609060101010101" pitchFamily="49" charset="-122"/>
                <a:sym typeface="+mn-ea"/>
              </a:rPr>
              <a:t>(1)</a:t>
            </a:r>
            <a:r>
              <a:rPr lang="zh-CN" altLang="en-US" sz="2000" b="1" noProof="1" smtClean="0">
                <a:latin typeface="Times New Roman" panose="02020603050405020304" pitchFamily="18" charset="0"/>
                <a:ea typeface="黑体" panose="02010609060101010101" pitchFamily="49" charset="-122"/>
                <a:sym typeface="+mn-ea"/>
              </a:rPr>
              <a:t>经济方面：</a:t>
            </a:r>
            <a:r>
              <a:rPr lang="zh-CN" altLang="en-US" sz="2000" noProof="1" smtClean="0">
                <a:latin typeface="Times New Roman" panose="02020603050405020304" pitchFamily="18" charset="0"/>
                <a:sym typeface="+mn-ea"/>
              </a:rPr>
              <a:t>英国</a:t>
            </a:r>
            <a:r>
              <a:rPr lang="zh-CN" altLang="en-US" sz="2000" b="1" noProof="1" smtClean="0">
                <a:solidFill>
                  <a:srgbClr val="FF0000"/>
                </a:solidFill>
                <a:latin typeface="Times New Roman" panose="02020603050405020304" pitchFamily="18" charset="0"/>
                <a:sym typeface="+mn-ea"/>
              </a:rPr>
              <a:t>资本主义经济快速发展</a:t>
            </a:r>
            <a:r>
              <a:rPr lang="zh-CN" altLang="en-US" sz="2000" noProof="1" smtClean="0">
                <a:latin typeface="Times New Roman" panose="02020603050405020304" pitchFamily="18" charset="0"/>
                <a:sym typeface="+mn-ea"/>
              </a:rPr>
              <a:t>。</a:t>
            </a:r>
            <a:endParaRPr lang="zh-CN" altLang="en-US" sz="2000" noProof="1" smtClean="0">
              <a:latin typeface="Times New Roman" pitchFamily="18" charset="0"/>
            </a:endParaRPr>
          </a:p>
          <a:p>
            <a:pPr defTabSz="685800">
              <a:lnSpc>
                <a:spcPts val="2400"/>
              </a:lnSpc>
            </a:pPr>
            <a:r>
              <a:rPr lang="en-US" altLang="zh-CN" sz="2000" b="1" noProof="1" smtClean="0">
                <a:latin typeface="Times New Roman" panose="02020603050405020304" pitchFamily="18" charset="0"/>
                <a:ea typeface="黑体" panose="02010609060101010101" pitchFamily="49" charset="-122"/>
                <a:sym typeface="+mn-ea"/>
              </a:rPr>
              <a:t>(2)</a:t>
            </a:r>
            <a:r>
              <a:rPr lang="zh-CN" altLang="en-US" sz="2000" b="1" noProof="1" smtClean="0">
                <a:latin typeface="Times New Roman" panose="02020603050405020304" pitchFamily="18" charset="0"/>
                <a:ea typeface="黑体" panose="02010609060101010101" pitchFamily="49" charset="-122"/>
                <a:sym typeface="+mn-ea"/>
              </a:rPr>
              <a:t>政治方面：</a:t>
            </a:r>
            <a:r>
              <a:rPr lang="zh-CN" altLang="en-US" sz="2000" smtClean="0">
                <a:latin typeface="Times New Roman" panose="02020603050405020304" pitchFamily="18" charset="0"/>
                <a:sym typeface="+mn-ea"/>
              </a:rPr>
              <a:t>英国</a:t>
            </a:r>
            <a:r>
              <a:rPr lang="zh-CN" altLang="en-US" sz="2000" b="1" smtClean="0">
                <a:solidFill>
                  <a:srgbClr val="FF0000"/>
                </a:solidFill>
                <a:latin typeface="Times New Roman" panose="02020603050405020304" pitchFamily="18" charset="0"/>
                <a:sym typeface="+mn-ea"/>
              </a:rPr>
              <a:t>资产阶级和新贵族</a:t>
            </a:r>
            <a:r>
              <a:rPr lang="zh-CN" altLang="en-US" sz="2000" smtClean="0">
                <a:latin typeface="Times New Roman" panose="02020603050405020304" pitchFamily="18" charset="0"/>
                <a:sym typeface="+mn-ea"/>
              </a:rPr>
              <a:t>在经济上日益强大</a:t>
            </a:r>
            <a:r>
              <a:rPr lang="en-US" altLang="zh-CN" sz="2000" smtClean="0">
                <a:latin typeface="Times New Roman" panose="02020603050405020304" pitchFamily="18" charset="0"/>
                <a:sym typeface="+mn-ea"/>
              </a:rPr>
              <a:t>,</a:t>
            </a:r>
            <a:r>
              <a:rPr lang="zh-CN" altLang="en-US" sz="2000" smtClean="0">
                <a:latin typeface="Times New Roman" panose="02020603050405020304" pitchFamily="18" charset="0"/>
                <a:sym typeface="+mn-ea"/>
              </a:rPr>
              <a:t>以议会为基地</a:t>
            </a:r>
            <a:r>
              <a:rPr lang="en-US" altLang="zh-CN" sz="2000" smtClean="0">
                <a:latin typeface="Times New Roman" panose="02020603050405020304" pitchFamily="18" charset="0"/>
                <a:sym typeface="+mn-ea"/>
              </a:rPr>
              <a:t>,</a:t>
            </a:r>
            <a:r>
              <a:rPr lang="zh-CN" altLang="en-US" sz="2000" smtClean="0">
                <a:latin typeface="Times New Roman" panose="02020603050405020304" pitchFamily="18" charset="0"/>
                <a:sym typeface="+mn-ea"/>
              </a:rPr>
              <a:t>向专制王权发起挑战。</a:t>
            </a:r>
            <a:r>
              <a:rPr lang="zh-CN" altLang="en-US" sz="2000" smtClean="0">
                <a:solidFill>
                  <a:srgbClr val="FF0000"/>
                </a:solidFill>
                <a:latin typeface="黑体" panose="02010609060101010101" pitchFamily="49" charset="-122"/>
                <a:ea typeface="黑体" panose="02010609060101010101" pitchFamily="49" charset="-122"/>
              </a:rPr>
              <a:t>国王厉行专制，议会传统遭到挑战。</a:t>
            </a:r>
            <a:endParaRPr lang="en-US" altLang="zh-CN" sz="2000" smtClean="0">
              <a:solidFill>
                <a:srgbClr val="FF0000"/>
              </a:solidFill>
              <a:latin typeface="黑体" pitchFamily="49" charset="-122"/>
              <a:ea typeface="黑体" pitchFamily="49" charset="-122"/>
            </a:endParaRPr>
          </a:p>
          <a:p>
            <a:pPr defTabSz="685800">
              <a:lnSpc>
                <a:spcPts val="2400"/>
              </a:lnSpc>
            </a:pPr>
            <a:r>
              <a:rPr lang="en-US" altLang="zh-CN" sz="2000" b="1" noProof="1" smtClean="0">
                <a:latin typeface="Times New Roman" panose="02020603050405020304" pitchFamily="18" charset="0"/>
                <a:ea typeface="黑体" panose="02010609060101010101" pitchFamily="49" charset="-122"/>
                <a:sym typeface="+mn-ea"/>
              </a:rPr>
              <a:t>(3)</a:t>
            </a:r>
            <a:r>
              <a:rPr lang="zh-CN" altLang="en-US" sz="2000" b="1" noProof="1" smtClean="0">
                <a:latin typeface="Times New Roman" panose="02020603050405020304" pitchFamily="18" charset="0"/>
                <a:ea typeface="黑体" panose="02010609060101010101" pitchFamily="49" charset="-122"/>
                <a:sym typeface="+mn-ea"/>
              </a:rPr>
              <a:t>阶级方面：</a:t>
            </a:r>
            <a:r>
              <a:rPr lang="zh-CN" altLang="en-US" sz="2000" smtClean="0">
                <a:latin typeface="Times New Roman" panose="02020603050405020304" pitchFamily="18" charset="0"/>
                <a:sym typeface="+mn-ea"/>
              </a:rPr>
              <a:t>英国资产阶级和新贵族</a:t>
            </a:r>
            <a:r>
              <a:rPr lang="zh-CN" altLang="en-US" sz="2000" b="1" smtClean="0">
                <a:latin typeface="Times New Roman" panose="02020603050405020304" pitchFamily="18" charset="0"/>
                <a:sym typeface="+mn-ea"/>
              </a:rPr>
              <a:t>力量的壮大</a:t>
            </a:r>
            <a:r>
              <a:rPr lang="zh-CN" altLang="en-US" sz="2000" smtClean="0">
                <a:latin typeface="Times New Roman" panose="02020603050405020304" pitchFamily="18" charset="0"/>
                <a:sym typeface="+mn-ea"/>
              </a:rPr>
              <a:t>。</a:t>
            </a:r>
            <a:endParaRPr lang="en-US" altLang="zh-CN" sz="2000" noProof="1" smtClean="0">
              <a:latin typeface="Times New Roman" pitchFamily="18" charset="0"/>
              <a:sym typeface="+mn-ea"/>
            </a:endParaRPr>
          </a:p>
          <a:p>
            <a:pPr defTabSz="685800"/>
            <a:r>
              <a:rPr lang="en-US" altLang="zh-CN" sz="2000" b="1" noProof="1" smtClean="0">
                <a:latin typeface="Times New Roman" panose="02020603050405020304" pitchFamily="18" charset="0"/>
                <a:ea typeface="黑体" panose="02010609060101010101" pitchFamily="49" charset="-122"/>
                <a:sym typeface="+mn-ea"/>
              </a:rPr>
              <a:t>(4)</a:t>
            </a:r>
            <a:r>
              <a:rPr lang="zh-CN" altLang="en-US" sz="2000" b="1" noProof="1" smtClean="0">
                <a:latin typeface="Times New Roman" panose="02020603050405020304" pitchFamily="18" charset="0"/>
                <a:ea typeface="黑体" panose="02010609060101010101" pitchFamily="49" charset="-122"/>
                <a:sym typeface="+mn-ea"/>
              </a:rPr>
              <a:t>思想方面：</a:t>
            </a:r>
            <a:r>
              <a:rPr lang="zh-CN" altLang="en-US" sz="2000" smtClean="0">
                <a:latin typeface="黑体" panose="02010609060101010101" pitchFamily="49" charset="-122"/>
                <a:ea typeface="黑体" panose="02010609060101010101" pitchFamily="49" charset="-122"/>
              </a:rPr>
              <a:t>文艺复兴、宗教改革和早期</a:t>
            </a:r>
            <a:r>
              <a:rPr lang="zh-CN" altLang="en-US" sz="2000" smtClean="0">
                <a:solidFill>
                  <a:srgbClr val="FF0000"/>
                </a:solidFill>
                <a:latin typeface="黑体" panose="02010609060101010101" pitchFamily="49" charset="-122"/>
                <a:ea typeface="黑体" panose="02010609060101010101" pitchFamily="49" charset="-122"/>
              </a:rPr>
              <a:t>启蒙思想解放了人们的思想</a:t>
            </a:r>
            <a:r>
              <a:rPr lang="zh-CN" altLang="en-US" sz="2000" smtClean="0">
                <a:latin typeface="黑体" panose="02010609060101010101" pitchFamily="49" charset="-122"/>
                <a:ea typeface="黑体" panose="02010609060101010101" pitchFamily="49" charset="-122"/>
              </a:rPr>
              <a:t>。</a:t>
            </a:r>
            <a:endParaRPr kumimoji="1" lang="zh-CN" altLang="en-US" sz="2000" b="1" smtClean="0">
              <a:latin typeface="方正小标宋_GBK" panose="02000000000000000000" charset="-122"/>
              <a:ea typeface="方正小标宋_GBK" panose="02000000000000000000" charset="-122"/>
              <a:cs typeface="方正小标宋_GBK" panose="02000000000000000000" charset="-122"/>
              <a:sym typeface="+mn-ea"/>
            </a:endParaRPr>
          </a:p>
          <a:p>
            <a:pPr defTabSz="685800"/>
            <a:r>
              <a:rPr lang="en-US" altLang="zh-CN" sz="2000" b="1" noProof="1" smtClean="0">
                <a:latin typeface="Times New Roman" panose="02020603050405020304" pitchFamily="18" charset="0"/>
                <a:ea typeface="黑体" panose="02010609060101010101" pitchFamily="49" charset="-122"/>
                <a:sym typeface="+mn-ea"/>
              </a:rPr>
              <a:t>(5)</a:t>
            </a:r>
            <a:r>
              <a:rPr lang="en-US" altLang="zh-CN" sz="2000" b="1" noProof="1" smtClean="0">
                <a:latin typeface="Times New Roman" panose="02020603050405020304" pitchFamily="18" charset="0"/>
                <a:sym typeface="+mn-ea"/>
              </a:rPr>
              <a:t> </a:t>
            </a:r>
            <a:r>
              <a:rPr lang="zh-CN" altLang="en-US" sz="2000" b="1" noProof="1" smtClean="0">
                <a:latin typeface="Times New Roman" panose="02020603050405020304" pitchFamily="18" charset="0"/>
                <a:sym typeface="+mn-ea"/>
              </a:rPr>
              <a:t>导火线：</a:t>
            </a:r>
            <a:r>
              <a:rPr lang="zh-CN" altLang="en-US" sz="2000" noProof="1" smtClean="0">
                <a:latin typeface="Times New Roman" panose="02020603050405020304" pitchFamily="18" charset="0"/>
                <a:sym typeface="+mn-ea"/>
              </a:rPr>
              <a:t>苏格兰</a:t>
            </a:r>
            <a:r>
              <a:rPr lang="zh-CN" altLang="en-US" sz="2000" b="1" noProof="1" smtClean="0">
                <a:solidFill>
                  <a:srgbClr val="FF0000"/>
                </a:solidFill>
                <a:latin typeface="Times New Roman" panose="02020603050405020304" pitchFamily="18" charset="0"/>
                <a:sym typeface="+mn-ea"/>
              </a:rPr>
              <a:t>人民起义</a:t>
            </a:r>
            <a:r>
              <a:rPr lang="zh-CN" altLang="en-US" sz="2000" noProof="1" smtClean="0">
                <a:latin typeface="Times New Roman" panose="02020603050405020304" pitchFamily="18" charset="0"/>
                <a:sym typeface="+mn-ea"/>
              </a:rPr>
              <a:t>。</a:t>
            </a:r>
            <a:endParaRPr lang="zh-CN" altLang="en-US" sz="2000" noProof="1">
              <a:latin typeface="Times New Roman" pitchFamily="18" charset="0"/>
              <a:sym typeface="+mn-ea"/>
            </a:endParaRPr>
          </a:p>
        </p:txBody>
      </p:sp>
      <p:pic>
        <p:nvPicPr>
          <p:cNvPr id="410626" name="Picture 2" descr="C:\Users\Administrator\Desktop\195cae4ab21143bfa016ef743338cf05_th.png"/>
          <p:cNvPicPr>
            <a:picLocks noChangeAspect="1" noChangeArrowheads="1"/>
          </p:cNvPicPr>
          <p:nvPr/>
        </p:nvPicPr>
        <p:blipFill>
          <a:blip r:embed="rId2"/>
          <a:stretch>
            <a:fillRect/>
          </a:stretch>
        </p:blipFill>
        <p:spPr bwMode="auto">
          <a:xfrm>
            <a:off x="0" y="2283718"/>
            <a:ext cx="2411760" cy="2287141"/>
          </a:xfrm>
          <a:prstGeom prst="rect">
            <a:avLst/>
          </a:prstGeom>
          <a:noFill/>
        </p:spPr>
      </p:pic>
      <p:sp>
        <p:nvSpPr>
          <p:cNvPr id="9" name="矩形 8"/>
          <p:cNvSpPr/>
          <p:nvPr/>
        </p:nvSpPr>
        <p:spPr>
          <a:xfrm>
            <a:off x="395536" y="4659982"/>
            <a:ext cx="1800493" cy="369332"/>
          </a:xfrm>
          <a:prstGeom prst="rect">
            <a:avLst/>
          </a:prstGeom>
        </p:spPr>
        <p:txBody>
          <a:bodyPr wrap="none">
            <a:spAutoFit/>
          </a:bodyPr>
          <a:lstStyle/>
          <a:p>
            <a:r>
              <a:rPr lang="zh-CN" altLang="en-US" b="1" smtClean="0"/>
              <a:t>英国的圈地运动</a:t>
            </a:r>
            <a:endParaRPr lang="zh-CN" altLang="en-US" b="1"/>
          </a:p>
        </p:txBody>
      </p:sp>
      <p:sp>
        <p:nvSpPr>
          <p:cNvPr id="11" name="Rectangle 7"/>
          <p:cNvSpPr>
            <a:spLocks noChangeArrowheads="1"/>
          </p:cNvSpPr>
          <p:nvPr/>
        </p:nvSpPr>
        <p:spPr bwMode="auto">
          <a:xfrm>
            <a:off x="2699792" y="4620280"/>
            <a:ext cx="2044149" cy="369332"/>
          </a:xfrm>
          <a:prstGeom prst="rect">
            <a:avLst/>
          </a:prstGeom>
          <a:noFill/>
          <a:ln w="9525">
            <a:noFill/>
            <a:miter lim="800000"/>
          </a:ln>
        </p:spPr>
        <p:txBody>
          <a:bodyPr wrap="none">
            <a:spAutoFit/>
          </a:bodyPr>
          <a:lstStyle/>
          <a:p>
            <a:r>
              <a:rPr lang="zh-CN" altLang="en-US" b="1" smtClean="0"/>
              <a:t>下院：乡绅和市民</a:t>
            </a:r>
            <a:endParaRPr lang="zh-CN" altLang="en-US" b="1"/>
          </a:p>
        </p:txBody>
      </p:sp>
      <p:pic>
        <p:nvPicPr>
          <p:cNvPr id="12" name="Picture 4" descr="下议院"/>
          <p:cNvPicPr>
            <a:picLocks noChangeAspect="1" noChangeArrowheads="1"/>
          </p:cNvPicPr>
          <p:nvPr/>
        </p:nvPicPr>
        <p:blipFill>
          <a:blip r:embed="rId3"/>
          <a:stretch>
            <a:fillRect/>
          </a:stretch>
        </p:blipFill>
        <p:spPr bwMode="auto">
          <a:xfrm>
            <a:off x="2483768" y="2283718"/>
            <a:ext cx="2376264" cy="2304256"/>
          </a:xfrm>
          <a:prstGeom prst="rect">
            <a:avLst/>
          </a:prstGeom>
          <a:noFill/>
          <a:ln w="9525">
            <a:noFill/>
            <a:miter lim="800000"/>
          </a:ln>
        </p:spPr>
      </p:pic>
      <p:pic>
        <p:nvPicPr>
          <p:cNvPr id="13"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932040" y="2283718"/>
            <a:ext cx="2088232" cy="2304256"/>
          </a:xfrm>
          <a:prstGeom prst="rect">
            <a:avLst/>
          </a:prstGeom>
          <a:ln>
            <a:noFill/>
          </a:ln>
          <a:effectLst>
            <a:outerShdw blurRad="50800" dist="762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矩形 13"/>
          <p:cNvSpPr/>
          <p:nvPr/>
        </p:nvSpPr>
        <p:spPr>
          <a:xfrm>
            <a:off x="7524328" y="4659982"/>
            <a:ext cx="1107996" cy="369332"/>
          </a:xfrm>
          <a:prstGeom prst="rect">
            <a:avLst/>
          </a:prstGeom>
        </p:spPr>
        <p:txBody>
          <a:bodyPr wrap="none">
            <a:spAutoFit/>
          </a:bodyPr>
          <a:lstStyle/>
          <a:p>
            <a:r>
              <a:rPr lang="zh-CN" altLang="en-US" smtClean="0"/>
              <a:t>启蒙运动</a:t>
            </a:r>
            <a:endParaRPr lang="zh-CN" altLang="en-US"/>
          </a:p>
        </p:txBody>
      </p:sp>
      <p:pic>
        <p:nvPicPr>
          <p:cNvPr id="410627" name="Picture 3" descr="C:\Users\Administrator\Desktop\b17eca8065380cd7903bc9c7ab44ad34598281f6.jpg"/>
          <p:cNvPicPr>
            <a:picLocks noChangeAspect="1" noChangeArrowheads="1"/>
          </p:cNvPicPr>
          <p:nvPr/>
        </p:nvPicPr>
        <p:blipFill>
          <a:blip r:embed="rId5"/>
          <a:stretch>
            <a:fillRect/>
          </a:stretch>
        </p:blipFill>
        <p:spPr bwMode="auto">
          <a:xfrm flipH="1">
            <a:off x="7092280" y="2283718"/>
            <a:ext cx="2051720" cy="2376264"/>
          </a:xfrm>
          <a:prstGeom prst="rect">
            <a:avLst/>
          </a:prstGeom>
          <a:noFill/>
        </p:spPr>
      </p:pic>
      <p:sp>
        <p:nvSpPr>
          <p:cNvPr id="16" name="矩形 15"/>
          <p:cNvSpPr/>
          <p:nvPr/>
        </p:nvSpPr>
        <p:spPr>
          <a:xfrm>
            <a:off x="5508104" y="4659982"/>
            <a:ext cx="1107996" cy="369332"/>
          </a:xfrm>
          <a:prstGeom prst="rect">
            <a:avLst/>
          </a:prstGeom>
        </p:spPr>
        <p:txBody>
          <a:bodyPr wrap="none">
            <a:spAutoFit/>
          </a:bodyPr>
          <a:lstStyle/>
          <a:p>
            <a:r>
              <a:rPr lang="zh-CN" altLang="en-US" smtClean="0">
                <a:latin typeface="Times New Roman" panose="02020603050405020304" pitchFamily="18" charset="0"/>
                <a:sym typeface="+mn-ea"/>
              </a:rPr>
              <a:t>专制王权</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Box 8"/>
          <p:cNvSpPr txBox="1"/>
          <p:nvPr/>
        </p:nvSpPr>
        <p:spPr>
          <a:xfrm>
            <a:off x="539552" y="771550"/>
            <a:ext cx="2592288"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spcBef>
                <a:spcPct val="50000"/>
              </a:spcBef>
            </a:pPr>
            <a:r>
              <a:rPr lang="en-US" altLang="zh-CN" sz="2800" b="1" smtClean="0">
                <a:solidFill>
                  <a:srgbClr val="FF0000"/>
                </a:solidFill>
                <a:latin typeface="黑体" panose="02010609060101010101" pitchFamily="49" charset="-122"/>
                <a:ea typeface="黑体" panose="02010609060101010101" pitchFamily="49" charset="-122"/>
              </a:rPr>
              <a:t>2</a:t>
            </a:r>
            <a:r>
              <a:rPr lang="zh-CN" altLang="en-US" sz="2800" b="1" smtClean="0">
                <a:solidFill>
                  <a:srgbClr val="FF0000"/>
                </a:solidFill>
                <a:latin typeface="黑体" panose="02010609060101010101" pitchFamily="49" charset="-122"/>
                <a:ea typeface="黑体" panose="02010609060101010101" pitchFamily="49" charset="-122"/>
              </a:rPr>
              <a:t>、革命过程：</a:t>
            </a:r>
            <a:endParaRPr lang="zh-CN" altLang="en-US" sz="2800" b="1">
              <a:solidFill>
                <a:srgbClr val="FF0000"/>
              </a:solidFill>
              <a:latin typeface="黑体" pitchFamily="49" charset="-122"/>
              <a:ea typeface="黑体" pitchFamily="49" charset="-122"/>
            </a:endParaRPr>
          </a:p>
        </p:txBody>
      </p:sp>
      <p:pic>
        <p:nvPicPr>
          <p:cNvPr id="528386" name="Picture 2" descr="C:\Users\Administrator\Desktop\QQ截图20200328154529.png"/>
          <p:cNvPicPr>
            <a:picLocks noChangeAspect="1" noChangeArrowheads="1"/>
          </p:cNvPicPr>
          <p:nvPr/>
        </p:nvPicPr>
        <p:blipFill>
          <a:blip r:embed="rId2"/>
          <a:stretch>
            <a:fillRect/>
          </a:stretch>
        </p:blipFill>
        <p:spPr bwMode="auto">
          <a:xfrm>
            <a:off x="0" y="1419622"/>
            <a:ext cx="9144000" cy="3600400"/>
          </a:xfrm>
          <a:prstGeom prst="rect">
            <a:avLst/>
          </a:prstGeom>
          <a:noFill/>
        </p:spPr>
      </p:pic>
      <p:sp>
        <p:nvSpPr>
          <p:cNvPr id="8" name="TextBox 7"/>
          <p:cNvSpPr txBox="1"/>
          <p:nvPr/>
        </p:nvSpPr>
        <p:spPr>
          <a:xfrm>
            <a:off x="2123728" y="4443958"/>
            <a:ext cx="6624736" cy="442674"/>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spcBef>
                <a:spcPct val="50000"/>
              </a:spcBef>
            </a:pPr>
            <a:r>
              <a:rPr lang="zh-CN" altLang="en-US" sz="2000" b="1" smtClean="0">
                <a:solidFill>
                  <a:schemeClr val="tx1"/>
                </a:solidFill>
                <a:latin typeface="黑体" panose="02010609060101010101" pitchFamily="49" charset="-122"/>
                <a:ea typeface="黑体" panose="02010609060101010101" pitchFamily="49" charset="-122"/>
              </a:rPr>
              <a:t>革命过程的特点：</a:t>
            </a:r>
            <a:r>
              <a:rPr lang="zh-CN" altLang="en-US" sz="2000" b="1" smtClean="0">
                <a:solidFill>
                  <a:srgbClr val="FF0000"/>
                </a:solidFill>
                <a:latin typeface="黑体" panose="02010609060101010101" pitchFamily="49" charset="-122"/>
                <a:ea typeface="黑体" panose="02010609060101010101" pitchFamily="49" charset="-122"/>
              </a:rPr>
              <a:t>长期性、曲折性、反复性、妥协性</a:t>
            </a:r>
            <a:endParaRPr lang="zh-CN" altLang="en-US" sz="2000" b="1">
              <a:solidFill>
                <a:srgbClr val="FF0000"/>
              </a:solidFill>
              <a:latin typeface="黑体" pitchFamily="49" charset="-122"/>
              <a:ea typeface="黑体" pitchFamily="49" charset="-122"/>
            </a:endParaRP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266" name="Picture 5" descr="0"/>
          <p:cNvPicPr>
            <a:picLocks noChangeAspect="1"/>
          </p:cNvPicPr>
          <p:nvPr>
            <p:custDataLst>
              <p:tags r:id="rId3"/>
            </p:custDataLst>
          </p:nvPr>
        </p:nvPicPr>
        <p:blipFill>
          <a:blip r:embed="rId2"/>
          <a:srcRect l="8728" r="14182"/>
          <a:stretch>
            <a:fillRect/>
          </a:stretch>
        </p:blipFill>
        <p:spPr>
          <a:xfrm>
            <a:off x="5743575" y="699542"/>
            <a:ext cx="3400425" cy="4049648"/>
          </a:xfrm>
          <a:prstGeom prst="rect">
            <a:avLst/>
          </a:prstGeom>
          <a:noFill/>
          <a:ln w="9525">
            <a:noFill/>
          </a:ln>
        </p:spPr>
      </p:pic>
      <p:sp>
        <p:nvSpPr>
          <p:cNvPr id="7" name="Text Box 2" descr="再生纸"/>
          <p:cNvSpPr txBox="1">
            <a:spLocks noChangeArrowheads="1"/>
          </p:cNvSpPr>
          <p:nvPr/>
        </p:nvSpPr>
        <p:spPr bwMode="auto">
          <a:xfrm>
            <a:off x="107504" y="915566"/>
            <a:ext cx="5652120" cy="3726661"/>
          </a:xfrm>
          <a:prstGeom prst="rect">
            <a:avLst/>
          </a:prstGeom>
          <a:noFill/>
          <a:ln w="38100">
            <a:solidFill>
              <a:srgbClr val="FF0000"/>
            </a:solidFill>
            <a:miter lim="800000"/>
          </a:ln>
          <a:effectLst/>
        </p:spPr>
        <p:txBody>
          <a:bodyPr wrap="square" lIns="90170" tIns="46990" rIns="90170" bIns="46990">
            <a:spAutoFit/>
          </a:bodyPr>
          <a:lstStyle/>
          <a:p>
            <a:pPr indent="0" algn="ctr">
              <a:buNone/>
            </a:pPr>
            <a:r>
              <a:rPr lang="zh-CN" altLang="en-US" sz="2800" b="1" smtClean="0">
                <a:solidFill>
                  <a:srgbClr val="FF0000"/>
                </a:solidFill>
                <a:latin typeface="微软雅黑" panose="020b0503020204020204" pitchFamily="34" charset="-122"/>
                <a:ea typeface="微软雅黑" panose="020b0503020204020204" pitchFamily="34" charset="-122"/>
              </a:rPr>
              <a:t>问题二：光荣革命的历史地位？</a:t>
            </a:r>
            <a:endParaRPr lang="en-US" altLang="zh-CN" sz="2800" b="1" smtClean="0">
              <a:solidFill>
                <a:srgbClr val="FF0000"/>
              </a:solidFill>
              <a:latin typeface="微软雅黑" panose="020b0503020204020204" pitchFamily="34" charset="-122"/>
              <a:ea typeface="微软雅黑" panose="020b0503020204020204" pitchFamily="34" charset="-122"/>
            </a:endParaRPr>
          </a:p>
          <a:p>
            <a:pPr indent="0">
              <a:buNone/>
            </a:pPr>
            <a:endParaRPr lang="zh-CN" altLang="en-US" sz="2800" b="1" smtClean="0">
              <a:solidFill>
                <a:srgbClr val="FF0000"/>
              </a:solidFill>
              <a:latin typeface="微软雅黑" panose="020b0503020204020204" pitchFamily="34" charset="-122"/>
              <a:ea typeface="微软雅黑" panose="020b0503020204020204" pitchFamily="34" charset="-122"/>
            </a:endParaRPr>
          </a:p>
          <a:p>
            <a:pPr indent="0">
              <a:buNone/>
            </a:pPr>
            <a:r>
              <a:rPr lang="en-US" altLang="zh-CN" sz="2000" b="1" smtClean="0">
                <a:latin typeface="微软雅黑" panose="020b0503020204020204" pitchFamily="34" charset="-122"/>
                <a:ea typeface="微软雅黑" panose="020b0503020204020204" pitchFamily="34" charset="-122"/>
              </a:rPr>
              <a:t>(1)</a:t>
            </a:r>
            <a:r>
              <a:rPr lang="zh-CN" altLang="en-US" sz="2000" b="1" smtClean="0">
                <a:latin typeface="微软雅黑" panose="020b0503020204020204" pitchFamily="34" charset="-122"/>
                <a:ea typeface="微软雅黑" panose="020b0503020204020204" pitchFamily="34" charset="-122"/>
              </a:rPr>
              <a:t>反封建：</a:t>
            </a:r>
            <a:r>
              <a:rPr lang="zh-CN" altLang="en-US" sz="2000" smtClean="0">
                <a:latin typeface="微软雅黑" panose="020b0503020204020204" pitchFamily="34" charset="-122"/>
                <a:ea typeface="微软雅黑" panose="020b0503020204020204" pitchFamily="34" charset="-122"/>
              </a:rPr>
              <a:t>光荣革命是英国长达几十年的国王与议会斗争的最终解决方式，消灭了专制王权，</a:t>
            </a:r>
            <a:r>
              <a:rPr lang="zh-CN" altLang="en-US" sz="2000" b="1" smtClean="0">
                <a:solidFill>
                  <a:srgbClr val="FF0000"/>
                </a:solidFill>
                <a:latin typeface="微软雅黑" panose="020b0503020204020204" pitchFamily="34" charset="-122"/>
                <a:ea typeface="微软雅黑" panose="020b0503020204020204" pitchFamily="34" charset="-122"/>
              </a:rPr>
              <a:t>为和谐政局的形成铺平了道路；</a:t>
            </a:r>
          </a:p>
          <a:p>
            <a:pPr indent="0">
              <a:buNone/>
            </a:pPr>
            <a:r>
              <a:rPr lang="en-US" altLang="zh-CN" sz="2000" b="1" smtClean="0">
                <a:latin typeface="微软雅黑" panose="020b0503020204020204" pitchFamily="34" charset="-122"/>
                <a:ea typeface="微软雅黑" panose="020b0503020204020204" pitchFamily="34" charset="-122"/>
              </a:rPr>
              <a:t>(2)</a:t>
            </a:r>
            <a:r>
              <a:rPr lang="zh-CN" altLang="en-US" sz="2000" b="1" smtClean="0">
                <a:latin typeface="微软雅黑" panose="020b0503020204020204" pitchFamily="34" charset="-122"/>
                <a:ea typeface="微软雅黑" panose="020b0503020204020204" pitchFamily="34" charset="-122"/>
              </a:rPr>
              <a:t>法治建设：</a:t>
            </a:r>
            <a:r>
              <a:rPr lang="zh-CN" altLang="en-US" sz="2000" smtClean="0">
                <a:latin typeface="微软雅黑" panose="020b0503020204020204" pitchFamily="34" charset="-122"/>
                <a:ea typeface="微软雅黑" panose="020b0503020204020204" pitchFamily="34" charset="-122"/>
              </a:rPr>
              <a:t>光荣革命也是一场</a:t>
            </a:r>
            <a:r>
              <a:rPr lang="zh-CN" altLang="en-US" sz="2000" b="1" smtClean="0">
                <a:solidFill>
                  <a:srgbClr val="FF0000"/>
                </a:solidFill>
                <a:latin typeface="微软雅黑" panose="020b0503020204020204" pitchFamily="34" charset="-122"/>
                <a:ea typeface="微软雅黑" panose="020b0503020204020204" pitchFamily="34" charset="-122"/>
              </a:rPr>
              <a:t>法治革命</a:t>
            </a:r>
            <a:r>
              <a:rPr lang="zh-CN" altLang="en-US" sz="2000" smtClean="0">
                <a:latin typeface="微软雅黑" panose="020b0503020204020204" pitchFamily="34" charset="-122"/>
                <a:ea typeface="微软雅黑" panose="020b0503020204020204" pitchFamily="34" charset="-122"/>
              </a:rPr>
              <a:t>，为</a:t>
            </a:r>
            <a:r>
              <a:rPr lang="zh-CN" altLang="en-US" sz="2000" b="1" smtClean="0">
                <a:solidFill>
                  <a:srgbClr val="FF0000"/>
                </a:solidFill>
                <a:latin typeface="微软雅黑" panose="020b0503020204020204" pitchFamily="34" charset="-122"/>
                <a:ea typeface="微软雅黑" panose="020b0503020204020204" pitchFamily="34" charset="-122"/>
              </a:rPr>
              <a:t>英国现代国家的形成提供了制度保障</a:t>
            </a:r>
            <a:r>
              <a:rPr lang="zh-CN" altLang="en-US" sz="2000" smtClean="0">
                <a:latin typeface="微软雅黑" panose="020b0503020204020204" pitchFamily="34" charset="-122"/>
                <a:ea typeface="微软雅黑" panose="020b0503020204020204" pitchFamily="34" charset="-122"/>
              </a:rPr>
              <a:t>；</a:t>
            </a:r>
          </a:p>
          <a:p>
            <a:pPr indent="0">
              <a:buNone/>
            </a:pPr>
            <a:r>
              <a:rPr lang="en-US" altLang="zh-CN" sz="2000" b="1" smtClean="0">
                <a:solidFill>
                  <a:srgbClr val="FF0000"/>
                </a:solidFill>
                <a:latin typeface="微软雅黑" panose="020b0503020204020204" pitchFamily="34" charset="-122"/>
                <a:ea typeface="微软雅黑" panose="020b0503020204020204" pitchFamily="34" charset="-122"/>
              </a:rPr>
              <a:t>(3)</a:t>
            </a:r>
            <a:r>
              <a:rPr lang="zh-CN" altLang="en-US" sz="2000" b="1" smtClean="0">
                <a:solidFill>
                  <a:srgbClr val="FF0000"/>
                </a:solidFill>
                <a:latin typeface="微软雅黑" panose="020b0503020204020204" pitchFamily="34" charset="-122"/>
                <a:ea typeface="微软雅黑" panose="020b0503020204020204" pitchFamily="34" charset="-122"/>
              </a:rPr>
              <a:t>妥协与渐进：</a:t>
            </a:r>
            <a:r>
              <a:rPr lang="zh-CN" altLang="en-US" sz="2000" smtClean="0">
                <a:latin typeface="微软雅黑" panose="020b0503020204020204" pitchFamily="34" charset="-122"/>
                <a:ea typeface="微软雅黑" panose="020b0503020204020204" pitchFamily="34" charset="-122"/>
              </a:rPr>
              <a:t>光荣革命实现了</a:t>
            </a:r>
            <a:r>
              <a:rPr lang="en-US" altLang="zh-CN" sz="2000" smtClean="0">
                <a:latin typeface="微软雅黑" panose="020b0503020204020204" pitchFamily="34" charset="-122"/>
                <a:ea typeface="微软雅黑" panose="020b0503020204020204" pitchFamily="34" charset="-122"/>
              </a:rPr>
              <a:t>2</a:t>
            </a:r>
            <a:r>
              <a:rPr lang="zh-CN" altLang="en-US" sz="2000" smtClean="0">
                <a:latin typeface="微软雅黑" panose="020b0503020204020204" pitchFamily="34" charset="-122"/>
                <a:ea typeface="微软雅黑" panose="020b0503020204020204" pitchFamily="34" charset="-122"/>
              </a:rPr>
              <a:t>种对立因素相互兼容的历史运动模式，</a:t>
            </a:r>
            <a:r>
              <a:rPr lang="zh-CN" altLang="en-US" sz="2000" b="1" smtClean="0">
                <a:solidFill>
                  <a:srgbClr val="FF0000"/>
                </a:solidFill>
                <a:latin typeface="微软雅黑" panose="020b0503020204020204" pitchFamily="34" charset="-122"/>
                <a:ea typeface="微软雅黑" panose="020b0503020204020204" pitchFamily="34" charset="-122"/>
              </a:rPr>
              <a:t>确立了英国开始走一条和平、渐进的发展道路</a:t>
            </a:r>
            <a:r>
              <a:rPr lang="zh-CN" altLang="en-US" sz="2000" smtClean="0">
                <a:latin typeface="微软雅黑" panose="020b0503020204020204" pitchFamily="34" charset="-122"/>
                <a:ea typeface="微软雅黑" panose="020b0503020204020204" pitchFamily="34" charset="-122"/>
              </a:rPr>
              <a:t>，奠定了英国</a:t>
            </a:r>
            <a:r>
              <a:rPr lang="zh-CN" altLang="en-US" sz="2000" b="1" smtClean="0">
                <a:solidFill>
                  <a:srgbClr val="FF0000"/>
                </a:solidFill>
                <a:latin typeface="微软雅黑" panose="020b0503020204020204" pitchFamily="34" charset="-122"/>
                <a:ea typeface="微软雅黑" panose="020b0503020204020204" pitchFamily="34" charset="-122"/>
              </a:rPr>
              <a:t>和平变革模式</a:t>
            </a:r>
            <a:r>
              <a:rPr lang="zh-CN" altLang="en-US" sz="2000" smtClean="0">
                <a:latin typeface="微软雅黑" panose="020b0503020204020204" pitchFamily="34" charset="-122"/>
                <a:ea typeface="微软雅黑" panose="020b0503020204020204" pitchFamily="34" charset="-122"/>
              </a:rPr>
              <a:t>的历史基础，促使英国</a:t>
            </a:r>
            <a:r>
              <a:rPr lang="zh-CN" altLang="en-US" sz="2000" b="1" smtClean="0">
                <a:solidFill>
                  <a:srgbClr val="FF0000"/>
                </a:solidFill>
                <a:latin typeface="微软雅黑" panose="020b0503020204020204" pitchFamily="34" charset="-122"/>
                <a:ea typeface="微软雅黑" panose="020b0503020204020204" pitchFamily="34" charset="-122"/>
              </a:rPr>
              <a:t>政局长期和谐稳定发展</a:t>
            </a:r>
            <a:r>
              <a:rPr lang="zh-CN" altLang="en-US" sz="2000" smtClean="0">
                <a:latin typeface="微软雅黑" panose="020b0503020204020204" pitchFamily="34" charset="-122"/>
                <a:ea typeface="微软雅黑" panose="020b0503020204020204" pitchFamily="34" charset="-122"/>
              </a:rPr>
              <a:t>。</a:t>
            </a: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ustDataLst>
      <p:tags r:id="rId4"/>
    </p:custData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8005" name="Picture 5" descr="图片11"/>
          <p:cNvPicPr>
            <a:picLocks noChangeAspect="1" noChangeArrowheads="1"/>
          </p:cNvPicPr>
          <p:nvPr/>
        </p:nvPicPr>
        <p:blipFill>
          <a:blip r:embed="rId2"/>
          <a:stretch>
            <a:fillRect/>
          </a:stretch>
        </p:blipFill>
        <p:spPr bwMode="auto">
          <a:xfrm>
            <a:off x="0" y="642924"/>
            <a:ext cx="6012160" cy="2072842"/>
          </a:xfrm>
          <a:prstGeom prst="rect">
            <a:avLst/>
          </a:prstGeom>
          <a:noFill/>
        </p:spPr>
      </p:pic>
      <p:sp>
        <p:nvSpPr>
          <p:cNvPr id="6" name="标题 3"/>
          <p:cNvSpPr txBox="1">
            <a:spLocks noChangeArrowheads="1"/>
          </p:cNvSpPr>
          <p:nvPr/>
        </p:nvSpPr>
        <p:spPr bwMode="auto">
          <a:xfrm>
            <a:off x="0" y="2710526"/>
            <a:ext cx="6012160" cy="2432974"/>
          </a:xfrm>
          <a:prstGeom prst="rect">
            <a:avLst/>
          </a:prstGeom>
          <a:noFill/>
          <a:ln w="22225">
            <a:solidFill>
              <a:srgbClr val="C00000"/>
            </a:solidFill>
            <a:miter lim="800000"/>
          </a:ln>
          <a:extLst>
            <a:ext uri="{909E8E84-426E-40DD-AFC4-6F175D3DCCD1}">
              <a14:hiddenFill xmlns:a14="http://schemas.microsoft.com/office/drawing/2010/main">
                <a:solidFill>
                  <a:srgbClr val="FFFFFF"/>
                </a:solidFill>
              </a14:hiddenFill>
            </a:ext>
          </a:extLst>
        </p:spPr>
        <p:txBody>
          <a:bodyPr wrap="square" lIns="68580" tIns="34290" rIns="68580" bIns="34290">
            <a:spAutoFit/>
          </a:bodyPr>
          <a:lstStyle/>
          <a:p>
            <a:pPr lvl="0">
              <a:lnSpc>
                <a:spcPct val="120000"/>
              </a:lnSpc>
              <a:spcBef>
                <a:spcPct val="0"/>
              </a:spcBef>
            </a:pPr>
            <a:r>
              <a:rPr lang="zh-CN" altLang="en-US" sz="2400" b="1" smtClean="0"/>
              <a:t>      问题三：在英国光荣革命中，</a:t>
            </a:r>
            <a:r>
              <a:rPr lang="zh-CN" altLang="en-US" sz="2400" b="1" smtClean="0">
                <a:solidFill>
                  <a:srgbClr val="FF0000"/>
                </a:solidFill>
              </a:rPr>
              <a:t>新兴资产阶级</a:t>
            </a:r>
            <a:r>
              <a:rPr lang="zh-CN" altLang="en-US" sz="2400" b="1" smtClean="0"/>
              <a:t>为什么会与</a:t>
            </a:r>
            <a:r>
              <a:rPr lang="zh-CN" altLang="en-US" sz="2400" b="1" smtClean="0">
                <a:solidFill>
                  <a:srgbClr val="FF0000"/>
                </a:solidFill>
              </a:rPr>
              <a:t>封建保守势力</a:t>
            </a:r>
            <a:r>
              <a:rPr lang="zh-CN" altLang="en-US" sz="2400" b="1" smtClean="0">
                <a:solidFill>
                  <a:srgbClr val="0070C0"/>
                </a:solidFill>
              </a:rPr>
              <a:t>妥协</a:t>
            </a:r>
            <a:r>
              <a:rPr lang="zh-CN" altLang="en-US" sz="2400" b="1" smtClean="0"/>
              <a:t>？  </a:t>
            </a:r>
            <a:endParaRPr lang="en-US" altLang="zh-CN" sz="2400" b="1" smtClean="0"/>
          </a:p>
          <a:p>
            <a:pPr lvl="0">
              <a:lnSpc>
                <a:spcPct val="120000"/>
              </a:lnSpc>
              <a:spcBef>
                <a:spcPct val="0"/>
              </a:spcBef>
            </a:pPr>
            <a:r>
              <a:rPr lang="en-US" altLang="zh-CN" sz="2000" b="1" smtClean="0"/>
              <a:t>     </a:t>
            </a:r>
            <a:r>
              <a:rPr lang="zh-CN" altLang="en-US" sz="2000" b="1" smtClean="0"/>
              <a:t>归纳： </a:t>
            </a:r>
            <a:r>
              <a:rPr lang="zh-CN" altLang="en-US" sz="2000" b="1" smtClean="0">
                <a:solidFill>
                  <a:srgbClr val="FF0000"/>
                </a:solidFill>
                <a:latin typeface="宋体" panose="02010600030101010101" pitchFamily="2" charset="-122"/>
                <a:ea typeface="宋体" panose="02010600030101010101" pitchFamily="2" charset="-122"/>
              </a:rPr>
              <a:t>①</a:t>
            </a:r>
            <a:r>
              <a:rPr lang="en-US" altLang="zh-CN" sz="2000" b="1" smtClean="0">
                <a:solidFill>
                  <a:srgbClr val="FF0000"/>
                </a:solidFill>
                <a:latin typeface="宋体" panose="02010600030101010101" pitchFamily="2" charset="-122"/>
                <a:ea typeface="宋体" panose="02010600030101010101" pitchFamily="2" charset="-122"/>
              </a:rPr>
              <a:t>.</a:t>
            </a:r>
            <a:r>
              <a:rPr lang="zh-CN" altLang="en-US" sz="2000" b="1" smtClean="0">
                <a:solidFill>
                  <a:srgbClr val="FF0000"/>
                </a:solidFill>
                <a:latin typeface="宋体" panose="02010600030101010101" pitchFamily="2" charset="-122"/>
                <a:ea typeface="宋体" panose="02010600030101010101" pitchFamily="2" charset="-122"/>
              </a:rPr>
              <a:t>经济因素</a:t>
            </a:r>
            <a:r>
              <a:rPr lang="zh-CN" altLang="en-US" sz="2000" b="1" smtClean="0">
                <a:latin typeface="宋体" panose="02010600030101010101" pitchFamily="2" charset="-122"/>
                <a:ea typeface="宋体" panose="02010600030101010101" pitchFamily="2" charset="-122"/>
              </a:rPr>
              <a:t>：资本主义经济发展水平不高；</a:t>
            </a:r>
            <a:r>
              <a:rPr lang="zh-CN" altLang="en-US" sz="2000" b="1" smtClean="0">
                <a:solidFill>
                  <a:srgbClr val="FF0000"/>
                </a:solidFill>
                <a:latin typeface="宋体" panose="02010600030101010101" pitchFamily="2" charset="-122"/>
                <a:ea typeface="宋体" panose="02010600030101010101" pitchFamily="2" charset="-122"/>
              </a:rPr>
              <a:t>②</a:t>
            </a:r>
            <a:r>
              <a:rPr lang="en-US" altLang="zh-CN" sz="2000" b="1" smtClean="0">
                <a:solidFill>
                  <a:srgbClr val="FF0000"/>
                </a:solidFill>
                <a:latin typeface="宋体" panose="02010600030101010101" pitchFamily="2" charset="-122"/>
                <a:ea typeface="宋体" panose="02010600030101010101" pitchFamily="2" charset="-122"/>
              </a:rPr>
              <a:t>.</a:t>
            </a:r>
            <a:r>
              <a:rPr lang="zh-CN" altLang="en-US" sz="2000" b="1" smtClean="0">
                <a:solidFill>
                  <a:srgbClr val="FF0000"/>
                </a:solidFill>
                <a:latin typeface="宋体" panose="02010600030101010101" pitchFamily="2" charset="-122"/>
                <a:ea typeface="宋体" panose="02010600030101010101" pitchFamily="2" charset="-122"/>
              </a:rPr>
              <a:t>政治因素</a:t>
            </a:r>
            <a:r>
              <a:rPr lang="en-US" altLang="zh-CN" sz="2000" b="1" smtClean="0">
                <a:latin typeface="宋体" panose="02010600030101010101" pitchFamily="2" charset="-122"/>
                <a:ea typeface="宋体" panose="02010600030101010101" pitchFamily="2" charset="-122"/>
              </a:rPr>
              <a:t>:</a:t>
            </a:r>
            <a:r>
              <a:rPr lang="zh-CN" altLang="en-US" sz="2000" b="1" smtClean="0">
                <a:latin typeface="宋体" panose="02010600030101010101" pitchFamily="2" charset="-122"/>
                <a:ea typeface="宋体" panose="02010600030101010101" pitchFamily="2" charset="-122"/>
              </a:rPr>
              <a:t>封建保守势力强大；新兴资产阶级和新贵族力量弱小。</a:t>
            </a:r>
            <a:r>
              <a:rPr lang="zh-CN" altLang="en-US" sz="2000" b="1" smtClean="0">
                <a:solidFill>
                  <a:srgbClr val="FF0000"/>
                </a:solidFill>
                <a:latin typeface="宋体" panose="02010600030101010101" pitchFamily="2" charset="-122"/>
                <a:ea typeface="宋体" panose="02010600030101010101" pitchFamily="2" charset="-122"/>
              </a:rPr>
              <a:t>③</a:t>
            </a:r>
            <a:r>
              <a:rPr lang="en-US" altLang="zh-CN" sz="2000" b="1" smtClean="0">
                <a:solidFill>
                  <a:srgbClr val="FF0000"/>
                </a:solidFill>
                <a:latin typeface="宋体" panose="02010600030101010101" pitchFamily="2" charset="-122"/>
                <a:ea typeface="宋体" panose="02010600030101010101" pitchFamily="2" charset="-122"/>
              </a:rPr>
              <a:t>.</a:t>
            </a:r>
            <a:r>
              <a:rPr lang="zh-CN" altLang="en-US" sz="2000" b="1" smtClean="0">
                <a:solidFill>
                  <a:srgbClr val="FF0000"/>
                </a:solidFill>
                <a:latin typeface="宋体" panose="02010600030101010101" pitchFamily="2" charset="-122"/>
                <a:ea typeface="宋体" panose="02010600030101010101" pitchFamily="2" charset="-122"/>
              </a:rPr>
              <a:t>历史因素</a:t>
            </a:r>
            <a:r>
              <a:rPr lang="zh-CN" altLang="en-US" sz="2000" b="1" smtClean="0">
                <a:latin typeface="宋体" panose="02010600030101010101" pitchFamily="2" charset="-122"/>
                <a:ea typeface="宋体" panose="02010600030101010101" pitchFamily="2" charset="-122"/>
              </a:rPr>
              <a:t>：受历史传统和民众心理的影响。</a:t>
            </a:r>
            <a:r>
              <a:rPr lang="en-US" altLang="zh-CN" sz="2000" b="1" smtClean="0"/>
              <a:t> </a:t>
            </a:r>
            <a:endParaRPr kumimoji="0" lang="zh-CN" altLang="en-US" sz="2400" b="1" i="1" u="none" strike="noStrike" kern="1200" cap="none" spc="0" normalizeH="0" baseline="0" noProof="0">
              <a:ln>
                <a:noFill/>
              </a:ln>
              <a:solidFill>
                <a:srgbClr val="FF0000"/>
              </a:solidFill>
              <a:effectLst/>
              <a:uLnTx/>
              <a:uFillTx/>
              <a:latin typeface="微软雅黑" panose="020b0503020204020204" pitchFamily="34" charset="-122"/>
              <a:ea typeface="微软雅黑" panose="020b0503020204020204" pitchFamily="34" charset="-122"/>
              <a:cs typeface="+mj-cs"/>
            </a:endParaRPr>
          </a:p>
        </p:txBody>
      </p:sp>
      <p:sp>
        <p:nvSpPr>
          <p:cNvPr id="8" name="TextBox 7"/>
          <p:cNvSpPr txBox="1"/>
          <p:nvPr/>
        </p:nvSpPr>
        <p:spPr>
          <a:xfrm>
            <a:off x="6084168" y="771550"/>
            <a:ext cx="3059832" cy="1055608"/>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altLang="zh-CN" sz="2800" b="1" smtClean="0">
                <a:solidFill>
                  <a:srgbClr val="FF0000"/>
                </a:solidFill>
              </a:rPr>
              <a:t>3.</a:t>
            </a:r>
            <a:r>
              <a:rPr lang="zh-CN" altLang="en-US" sz="2800" b="1" smtClean="0">
                <a:solidFill>
                  <a:srgbClr val="FF0000"/>
                </a:solidFill>
              </a:rPr>
              <a:t>英国资产阶级革命的影响：</a:t>
            </a:r>
          </a:p>
        </p:txBody>
      </p:sp>
      <p:sp>
        <p:nvSpPr>
          <p:cNvPr id="9" name="矩形 8"/>
          <p:cNvSpPr>
            <a:spLocks noChangeArrowheads="1"/>
          </p:cNvSpPr>
          <p:nvPr/>
        </p:nvSpPr>
        <p:spPr bwMode="auto">
          <a:xfrm>
            <a:off x="6300192" y="1923678"/>
            <a:ext cx="2664296" cy="3085460"/>
          </a:xfrm>
          <a:prstGeom prst="rect">
            <a:avLst/>
          </a:prstGeom>
          <a:noFill/>
          <a:ln w="19050">
            <a:solidFill>
              <a:srgbClr val="FF0000"/>
            </a:solidFill>
            <a:miter lim="800000"/>
          </a:ln>
        </p:spPr>
        <p:txBody>
          <a:bodyPr wrap="square" lIns="68580" tIns="34290" rIns="68580" bIns="34290">
            <a:spAutoFit/>
          </a:bodyPr>
          <a:lstStyle/>
          <a:p>
            <a:r>
              <a:rPr lang="zh-CN" altLang="en-US" sz="2800" smtClean="0">
                <a:latin typeface="微软雅黑" panose="020b0503020204020204" pitchFamily="34" charset="-122"/>
                <a:ea typeface="微软雅黑" panose="020b0503020204020204" pitchFamily="34" charset="-122"/>
              </a:rPr>
              <a:t>   英国资产阶级革命最终以</a:t>
            </a:r>
            <a:r>
              <a:rPr lang="zh-CN" altLang="en-US" sz="2800" b="1" smtClean="0">
                <a:solidFill>
                  <a:srgbClr val="FF0000"/>
                </a:solidFill>
                <a:latin typeface="微软雅黑" panose="020b0503020204020204" pitchFamily="34" charset="-122"/>
                <a:ea typeface="微软雅黑" panose="020b0503020204020204" pitchFamily="34" charset="-122"/>
              </a:rPr>
              <a:t>和平手段</a:t>
            </a:r>
            <a:r>
              <a:rPr lang="zh-CN" altLang="en-US" sz="2800" smtClean="0">
                <a:latin typeface="微软雅黑" panose="020b0503020204020204" pitchFamily="34" charset="-122"/>
                <a:ea typeface="微软雅黑" panose="020b0503020204020204" pitchFamily="34" charset="-122"/>
              </a:rPr>
              <a:t>，把英国改造成君主立宪制国家，</a:t>
            </a:r>
            <a:r>
              <a:rPr lang="zh-CN" altLang="en-US" sz="2800" b="1" smtClean="0">
                <a:solidFill>
                  <a:srgbClr val="FF0000"/>
                </a:solidFill>
                <a:latin typeface="微软雅黑" panose="020b0503020204020204" pitchFamily="34" charset="-122"/>
                <a:ea typeface="微软雅黑" panose="020b0503020204020204" pitchFamily="34" charset="-122"/>
              </a:rPr>
              <a:t>为英国开辟了和平渐进的发展之路。</a:t>
            </a: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8005"/>
                                        </p:tgtEl>
                                        <p:attrNameLst>
                                          <p:attrName>style.visibility</p:attrName>
                                        </p:attrNameLst>
                                      </p:cBhvr>
                                      <p:to>
                                        <p:strVal val="visible"/>
                                      </p:to>
                                    </p:set>
                                    <p:animEffect transition="in" filter="blinds(horizontal)">
                                      <p:cBhvr>
                                        <p:cTn id="7" dur="500"/>
                                        <p:tgtEl>
                                          <p:spTgt spid="12800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Box 5"/>
          <p:cNvSpPr txBox="1"/>
          <p:nvPr/>
        </p:nvSpPr>
        <p:spPr>
          <a:xfrm>
            <a:off x="0" y="771550"/>
            <a:ext cx="6516216"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（二）英国资本主义制度的确立与完善</a:t>
            </a:r>
          </a:p>
        </p:txBody>
      </p:sp>
      <p:pic>
        <p:nvPicPr>
          <p:cNvPr id="403457" name="Picture 1" descr="C:\Users\Administrator\Desktop\QQ截图20200328155320.png"/>
          <p:cNvPicPr>
            <a:picLocks noChangeAspect="1" noChangeArrowheads="1"/>
          </p:cNvPicPr>
          <p:nvPr/>
        </p:nvPicPr>
        <p:blipFill>
          <a:blip r:embed="rId2"/>
          <a:stretch>
            <a:fillRect/>
          </a:stretch>
        </p:blipFill>
        <p:spPr bwMode="auto">
          <a:xfrm>
            <a:off x="0" y="1484630"/>
            <a:ext cx="9144000" cy="3648075"/>
          </a:xfrm>
          <a:prstGeom prst="rect">
            <a:avLst/>
          </a:prstGeom>
          <a:noFill/>
        </p:spPr>
      </p:pic>
      <p:sp>
        <p:nvSpPr>
          <p:cNvPr id="11" name="TextBox 10"/>
          <p:cNvSpPr txBox="1"/>
          <p:nvPr/>
        </p:nvSpPr>
        <p:spPr>
          <a:xfrm>
            <a:off x="827584" y="4155926"/>
            <a:ext cx="3384376" cy="783193"/>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spcBef>
                <a:spcPct val="50000"/>
              </a:spcBef>
            </a:pPr>
            <a:r>
              <a:rPr lang="en-US" altLang="zh-CN" sz="2000" b="1" smtClean="0">
                <a:solidFill>
                  <a:schemeClr val="tx1"/>
                </a:solidFill>
                <a:latin typeface="黑体" panose="02010609060101010101" pitchFamily="49" charset="-122"/>
                <a:ea typeface="黑体" panose="02010609060101010101" pitchFamily="49" charset="-122"/>
              </a:rPr>
              <a:t>1.</a:t>
            </a:r>
            <a:r>
              <a:rPr lang="zh-CN" altLang="en-US" sz="2000" b="1" smtClean="0">
                <a:solidFill>
                  <a:schemeClr val="tx1"/>
                </a:solidFill>
                <a:latin typeface="黑体" panose="02010609060101010101" pitchFamily="49" charset="-122"/>
                <a:ea typeface="黑体" panose="02010609060101010101" pitchFamily="49" charset="-122"/>
              </a:rPr>
              <a:t>完善过程的特点：</a:t>
            </a:r>
            <a:r>
              <a:rPr lang="zh-CN" altLang="en-US" sz="2000" b="1" smtClean="0">
                <a:solidFill>
                  <a:srgbClr val="FF0000"/>
                </a:solidFill>
                <a:latin typeface="黑体" panose="02010609060101010101" pitchFamily="49" charset="-122"/>
                <a:ea typeface="黑体" panose="02010609060101010101" pitchFamily="49" charset="-122"/>
              </a:rPr>
              <a:t>长期性、曲折性、妥协性、创新性</a:t>
            </a:r>
            <a:endParaRPr lang="zh-CN" altLang="en-US" sz="2000" b="1">
              <a:solidFill>
                <a:srgbClr val="FF0000"/>
              </a:solidFill>
              <a:latin typeface="黑体" panose="02010609060101010101" pitchFamily="49" charset="-122"/>
              <a:ea typeface="黑体" panose="02010609060101010101" pitchFamily="49" charset="-122"/>
            </a:endParaRP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403457"/>
                                        </p:tgtEl>
                                        <p:attrNameLst>
                                          <p:attrName>style.visibility</p:attrName>
                                        </p:attrNameLst>
                                      </p:cBhvr>
                                      <p:to>
                                        <p:strVal val="visible"/>
                                      </p:to>
                                    </p:set>
                                    <p:animEffect transition="in" filter="diamond(in)">
                                      <p:cBhvr>
                                        <p:cTn id="7" dur="2000"/>
                                        <p:tgtEl>
                                          <p:spTgt spid="40345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0" fill="hold"/>
                                        <p:tgtEl>
                                          <p:spTgt spid="11"/>
                                        </p:tgtEl>
                                        <p:attrNameLst>
                                          <p:attrName>ppt_x</p:attrName>
                                        </p:attrNameLst>
                                      </p:cBhvr>
                                      <p:tavLst>
                                        <p:tav tm="0">
                                          <p:val>
                                            <p:strVal val="#ppt_x"/>
                                          </p:val>
                                        </p:tav>
                                        <p:tav tm="100000">
                                          <p:val>
                                            <p:strVal val="#ppt_x"/>
                                          </p:val>
                                        </p:tav>
                                      </p:tavLst>
                                    </p:anim>
                                    <p:anim calcmode="lin" valueType="num">
                                      <p:cBhvr additive="base">
                                        <p:cTn id="13"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标题 3"/>
          <p:cNvSpPr txBox="1">
            <a:spLocks noChangeArrowheads="1"/>
          </p:cNvSpPr>
          <p:nvPr/>
        </p:nvSpPr>
        <p:spPr bwMode="auto">
          <a:xfrm>
            <a:off x="0" y="1923678"/>
            <a:ext cx="5796136" cy="2531462"/>
          </a:xfrm>
          <a:prstGeom prst="rect">
            <a:avLst/>
          </a:prstGeom>
          <a:noFill/>
          <a:ln w="22225">
            <a:solidFill>
              <a:srgbClr val="C00000"/>
            </a:solidFill>
            <a:miter lim="800000"/>
          </a:ln>
          <a:extLst>
            <a:ext uri="{909E8E84-426E-40DD-AFC4-6F175D3DCCD1}">
              <a14:hiddenFill xmlns:a14="http://schemas.microsoft.com/office/drawing/2010/main">
                <a:solidFill>
                  <a:srgbClr val="FFFFFF"/>
                </a:solidFill>
              </a14:hiddenFill>
            </a:ext>
          </a:extLst>
        </p:spPr>
        <p:txBody>
          <a:bodyPr wrap="square" lIns="68580" tIns="34290" rIns="68580" bIns="34290">
            <a:spAutoFit/>
          </a:bodyPr>
          <a:lstStyle/>
          <a:p>
            <a:pPr>
              <a:lnSpc>
                <a:spcPts val="2400"/>
              </a:lnSpc>
            </a:pPr>
            <a:r>
              <a:rPr lang="zh-CN" altLang="en-US" sz="2000" b="1" smtClean="0">
                <a:latin typeface="仿宋" panose="02010609060101010101" pitchFamily="49" charset="-122"/>
                <a:ea typeface="仿宋" panose="02010609060101010101" pitchFamily="49" charset="-122"/>
              </a:rPr>
              <a:t>材料：该法案</a:t>
            </a:r>
            <a:r>
              <a:rPr lang="zh-CN" altLang="en-US" sz="2000" b="1" smtClean="0">
                <a:solidFill>
                  <a:srgbClr val="4210F8"/>
                </a:solidFill>
                <a:latin typeface="仿宋" panose="02010609060101010101" pitchFamily="49" charset="-122"/>
                <a:ea typeface="仿宋" panose="02010609060101010101" pitchFamily="49" charset="-122"/>
              </a:rPr>
              <a:t>扩大了国会的权力</a:t>
            </a:r>
            <a:r>
              <a:rPr lang="en-US" altLang="zh-CN" sz="2000" b="1" smtClean="0">
                <a:solidFill>
                  <a:srgbClr val="4210F8"/>
                </a:solidFill>
                <a:latin typeface="仿宋" panose="02010609060101010101" pitchFamily="49" charset="-122"/>
                <a:ea typeface="仿宋" panose="02010609060101010101" pitchFamily="49" charset="-122"/>
              </a:rPr>
              <a:t>,</a:t>
            </a:r>
            <a:r>
              <a:rPr lang="zh-CN" altLang="en-US" sz="2000" b="1" smtClean="0">
                <a:solidFill>
                  <a:srgbClr val="4210F8"/>
                </a:solidFill>
                <a:latin typeface="仿宋" panose="02010609060101010101" pitchFamily="49" charset="-122"/>
                <a:ea typeface="仿宋" panose="02010609060101010101" pitchFamily="49" charset="-122"/>
              </a:rPr>
              <a:t>限制了王权</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确立了英国君主立宪政体的一些宪法性原则。主要内容为</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国王</a:t>
            </a:r>
            <a:r>
              <a:rPr lang="zh-CN" altLang="en-US" sz="2000" b="1" smtClean="0">
                <a:solidFill>
                  <a:srgbClr val="FF0000"/>
                </a:solidFill>
                <a:latin typeface="仿宋" panose="02010609060101010101" pitchFamily="49" charset="-122"/>
                <a:ea typeface="仿宋" panose="02010609060101010101" pitchFamily="49" charset="-122"/>
              </a:rPr>
              <a:t>未经国会同意</a:t>
            </a:r>
            <a:r>
              <a:rPr lang="zh-CN" altLang="en-US" sz="2000" b="1" smtClean="0">
                <a:latin typeface="仿宋" panose="02010609060101010101" pitchFamily="49" charset="-122"/>
                <a:ea typeface="仿宋" panose="02010609060101010101" pitchFamily="49" charset="-122"/>
              </a:rPr>
              <a:t>不得废止法律或停止法律之实施</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不得征收金钱</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不得征募或维持常备军</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臣民有向国王请愿的权利</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议员在国会内有演说、辩论或议事的自由</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不得对臣民采用残酷的刑罚</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不得设立审理宗教事务的钦差法庭等。</a:t>
            </a:r>
            <a:endParaRPr lang="en-US" altLang="zh-CN" sz="2000" b="1" smtClean="0">
              <a:latin typeface="仿宋" pitchFamily="49" charset="-122"/>
              <a:ea typeface="仿宋" pitchFamily="49" charset="-122"/>
            </a:endParaRPr>
          </a:p>
          <a:p>
            <a:pPr algn="r">
              <a:lnSpc>
                <a:spcPts val="2400"/>
              </a:lnSpc>
            </a:pP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刘家兴等</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北京大学法学百科全书</a:t>
            </a:r>
            <a:r>
              <a:rPr lang="en-US" altLang="zh-CN" sz="2000" b="1" smtClean="0">
                <a:latin typeface="仿宋" panose="02010609060101010101" pitchFamily="49" charset="-122"/>
                <a:ea typeface="仿宋" panose="02010609060101010101" pitchFamily="49" charset="-122"/>
              </a:rPr>
              <a:t>》</a:t>
            </a:r>
            <a:endParaRPr lang="zh-CN" altLang="en-US" sz="2000" b="1">
              <a:latin typeface="仿宋" pitchFamily="49" charset="-122"/>
              <a:ea typeface="仿宋" pitchFamily="49" charset="-122"/>
            </a:endParaRPr>
          </a:p>
        </p:txBody>
      </p:sp>
      <p:sp>
        <p:nvSpPr>
          <p:cNvPr id="6" name="TextBox 5"/>
          <p:cNvSpPr txBox="1"/>
          <p:nvPr/>
        </p:nvSpPr>
        <p:spPr>
          <a:xfrm>
            <a:off x="0" y="771550"/>
            <a:ext cx="5796136" cy="1055608"/>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smtClean="0">
                <a:solidFill>
                  <a:srgbClr val="FF0000"/>
                </a:solidFill>
              </a:rPr>
              <a:t>2.</a:t>
            </a:r>
            <a:r>
              <a:rPr lang="zh-CN" altLang="en-US" sz="2800" b="1" smtClean="0">
                <a:solidFill>
                  <a:srgbClr val="FF0000"/>
                </a:solidFill>
              </a:rPr>
              <a:t>阅读材料回答：</a:t>
            </a:r>
            <a:r>
              <a:rPr lang="en-US" altLang="zh-CN" sz="2800" b="1" smtClean="0">
                <a:solidFill>
                  <a:srgbClr val="FF0000"/>
                </a:solidFill>
              </a:rPr>
              <a:t>《</a:t>
            </a:r>
            <a:r>
              <a:rPr lang="zh-CN" altLang="en-US" sz="2800" b="1" smtClean="0">
                <a:solidFill>
                  <a:srgbClr val="FF0000"/>
                </a:solidFill>
              </a:rPr>
              <a:t>权利法案</a:t>
            </a:r>
            <a:r>
              <a:rPr lang="en-US" altLang="zh-CN" sz="2800" b="1" smtClean="0">
                <a:solidFill>
                  <a:srgbClr val="FF0000"/>
                </a:solidFill>
              </a:rPr>
              <a:t>》</a:t>
            </a:r>
            <a:r>
              <a:rPr lang="zh-CN" altLang="en-US" sz="2800" b="1" smtClean="0">
                <a:solidFill>
                  <a:srgbClr val="FF0000"/>
                </a:solidFill>
              </a:rPr>
              <a:t>限制了国王哪些权力？</a:t>
            </a:r>
          </a:p>
        </p:txBody>
      </p:sp>
      <p:sp>
        <p:nvSpPr>
          <p:cNvPr id="7" name="矩形 6"/>
          <p:cNvSpPr/>
          <p:nvPr/>
        </p:nvSpPr>
        <p:spPr>
          <a:xfrm>
            <a:off x="0" y="4520252"/>
            <a:ext cx="5796136" cy="623248"/>
          </a:xfrm>
          <a:prstGeom prst="rect">
            <a:avLst/>
          </a:prstGeom>
          <a:ln>
            <a:solidFill>
              <a:srgbClr val="4210F8"/>
            </a:solidFill>
          </a:ln>
        </p:spPr>
        <p:txBody>
          <a:bodyPr wrap="square" lIns="68580" tIns="34290" rIns="68580" bIns="34290">
            <a:spAutoFit/>
          </a:bodyPr>
          <a:lstStyle/>
          <a:p>
            <a:pPr fontAlgn="auto"/>
            <a:r>
              <a:rPr lang="zh-CN" altLang="en-US" noProof="1">
                <a:ln>
                  <a:solidFill>
                    <a:srgbClr val="FF0000"/>
                  </a:solidFill>
                </a:ln>
                <a:solidFill>
                  <a:srgbClr val="FF0000"/>
                </a:solidFill>
                <a:latin typeface="华文楷体" panose="02010600040101010101" pitchFamily="2" charset="-122"/>
                <a:ea typeface="华文楷体" panose="02010600040101010101" pitchFamily="2" charset="-122"/>
              </a:rPr>
              <a:t>       </a:t>
            </a:r>
            <a:r>
              <a:rPr lang="zh-CN" altLang="en-US" noProof="1" smtClean="0">
                <a:ln>
                  <a:solidFill>
                    <a:srgbClr val="FF0000"/>
                  </a:solidFill>
                </a:ln>
                <a:solidFill>
                  <a:srgbClr val="FF0000"/>
                </a:solidFill>
                <a:latin typeface="华文楷体" panose="02010600040101010101" pitchFamily="2" charset="-122"/>
                <a:ea typeface="华文楷体" panose="02010600040101010101" pitchFamily="2" charset="-122"/>
              </a:rPr>
              <a:t>意义：使</a:t>
            </a:r>
            <a:r>
              <a:rPr lang="zh-CN" altLang="en-US" noProof="1">
                <a:ln>
                  <a:solidFill>
                    <a:srgbClr val="FF0000"/>
                  </a:solidFill>
                </a:ln>
                <a:solidFill>
                  <a:srgbClr val="FF0000"/>
                </a:solidFill>
                <a:latin typeface="华文楷体" panose="02010600040101010101" pitchFamily="2" charset="-122"/>
                <a:ea typeface="华文楷体" panose="02010600040101010101" pitchFamily="2" charset="-122"/>
              </a:rPr>
              <a:t>国王处于统而不治的地位，为限制王权提供了法律保障。 </a:t>
            </a:r>
            <a:endParaRPr lang="zh-CN" altLang="en-US" noProof="1">
              <a:ln>
                <a:solidFill>
                  <a:srgbClr val="FF0000"/>
                </a:solidFill>
              </a:ln>
              <a:solidFill>
                <a:srgbClr val="FF0000"/>
              </a:solidFill>
            </a:endParaRPr>
          </a:p>
        </p:txBody>
      </p:sp>
      <p:pic>
        <p:nvPicPr>
          <p:cNvPr id="8" name="图片 7"/>
          <p:cNvPicPr>
            <a:picLocks noChangeAspect="1" noChangeArrowheads="1"/>
          </p:cNvPicPr>
          <p:nvPr/>
        </p:nvPicPr>
        <p:blipFill>
          <a:blip r:embed="rId2"/>
          <a:stretch>
            <a:fillRect/>
          </a:stretch>
        </p:blipFill>
        <p:spPr bwMode="auto">
          <a:xfrm flipH="1">
            <a:off x="6012160" y="843558"/>
            <a:ext cx="2987824" cy="4032448"/>
          </a:xfrm>
          <a:prstGeom prst="rect">
            <a:avLst/>
          </a:prstGeom>
          <a:noFill/>
          <a:ln w="9525">
            <a:noFill/>
            <a:miter lim="800000"/>
          </a:ln>
        </p:spPr>
      </p:pic>
      <p:sp>
        <p:nvSpPr>
          <p:cNvPr id="9" name="文本框 18"/>
          <p:cNvSpPr txBox="1">
            <a:spLocks noChangeArrowheads="1"/>
          </p:cNvSpPr>
          <p:nvPr/>
        </p:nvSpPr>
        <p:spPr bwMode="auto">
          <a:xfrm>
            <a:off x="6372200" y="4797251"/>
            <a:ext cx="2215753" cy="346249"/>
          </a:xfrm>
          <a:prstGeom prst="rect">
            <a:avLst/>
          </a:prstGeom>
          <a:noFill/>
          <a:ln w="9525">
            <a:noFill/>
            <a:miter lim="800000"/>
          </a:ln>
        </p:spPr>
        <p:txBody>
          <a:bodyPr lIns="68580" tIns="34290" rIns="68580" bIns="34290">
            <a:spAutoFit/>
          </a:bodyPr>
          <a:lstStyle/>
          <a:p>
            <a:r>
              <a:rPr lang="en-US" altLang="zh-CN" b="1">
                <a:solidFill>
                  <a:srgbClr val="FF0000"/>
                </a:solidFill>
                <a:latin typeface="隶书" pitchFamily="49" charset="-122"/>
                <a:ea typeface="隶书" pitchFamily="49" charset="-122"/>
              </a:rPr>
              <a:t>1689</a:t>
            </a:r>
            <a:r>
              <a:rPr lang="zh-CN" altLang="en-US" b="1">
                <a:solidFill>
                  <a:srgbClr val="FF0000"/>
                </a:solidFill>
                <a:latin typeface="隶书" pitchFamily="49" charset="-122"/>
                <a:ea typeface="隶书" pitchFamily="49" charset="-122"/>
              </a:rPr>
              <a:t>年</a:t>
            </a:r>
            <a:r>
              <a:rPr lang="en-US" altLang="zh-CN" b="1">
                <a:solidFill>
                  <a:srgbClr val="FF0000"/>
                </a:solidFill>
                <a:latin typeface="隶书" pitchFamily="49" charset="-122"/>
                <a:ea typeface="隶书" pitchFamily="49" charset="-122"/>
              </a:rPr>
              <a:t>《</a:t>
            </a:r>
            <a:r>
              <a:rPr lang="zh-CN" altLang="en-US" b="1">
                <a:solidFill>
                  <a:srgbClr val="FF0000"/>
                </a:solidFill>
                <a:latin typeface="隶书" pitchFamily="49" charset="-122"/>
                <a:ea typeface="隶书" pitchFamily="49" charset="-122"/>
              </a:rPr>
              <a:t>权利法案</a:t>
            </a:r>
            <a:r>
              <a:rPr lang="en-US" altLang="zh-CN">
                <a:solidFill>
                  <a:srgbClr val="4210F8"/>
                </a:solidFill>
                <a:latin typeface="隶书" pitchFamily="49" charset="-122"/>
                <a:ea typeface="隶书" pitchFamily="49" charset="-122"/>
              </a:rPr>
              <a:t>》</a:t>
            </a:r>
            <a:endParaRPr lang="zh-CN" altLang="en-US">
              <a:solidFill>
                <a:srgbClr val="4210F8"/>
              </a:solidFill>
              <a:latin typeface="隶书" pitchFamily="49" charset="-122"/>
              <a:ea typeface="隶书" pitchFamily="49" charset="-122"/>
            </a:endParaRP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par>
                          <p:cTn id="13" fill="hold" nodeType="afterGroup">
                            <p:stCondLst>
                              <p:cond delay="500"/>
                            </p:stCondLst>
                            <p:childTnLst>
                              <p:par>
                                <p:cTn id="14" presetID="16" presetClass="entr" presetSubtype="21"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500"/>
                                        <p:tgtEl>
                                          <p:spTgt spid="8"/>
                                        </p:tgtEl>
                                      </p:cBhvr>
                                    </p:animEffect>
                                  </p:childTnLst>
                                </p:cTn>
                              </p:par>
                            </p:childTnLst>
                          </p:cTn>
                        </p:par>
                        <p:par>
                          <p:cTn id="17" fill="hold" nodeType="afterGroup">
                            <p:stCondLst>
                              <p:cond delay="1000"/>
                            </p:stCondLst>
                            <p:childTnLst>
                              <p:par>
                                <p:cTn id="18" presetID="16" presetClass="entr" presetSubtype="21"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inVertic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3" name="Text Box 6"/>
          <p:cNvSpPr txBox="1">
            <a:spLocks noChangeArrowheads="1"/>
          </p:cNvSpPr>
          <p:nvPr/>
        </p:nvSpPr>
        <p:spPr bwMode="auto">
          <a:xfrm>
            <a:off x="838200" y="0"/>
            <a:ext cx="3581400" cy="461665"/>
          </a:xfrm>
          <a:prstGeom prst="rect">
            <a:avLst/>
          </a:prstGeom>
          <a:noFill/>
          <a:ln w="9525">
            <a:noFill/>
            <a:miter lim="800000"/>
          </a:ln>
        </p:spPr>
        <p:txBody>
          <a:bodyPr>
            <a:spAutoFit/>
          </a:bodyPr>
          <a:lstStyle/>
          <a:p>
            <a:pPr>
              <a:spcBef>
                <a:spcPct val="50000"/>
              </a:spcBef>
            </a:pPr>
            <a:endParaRPr lang="zh-CN" altLang="zh-CN" sz="2400">
              <a:ea typeface="隶书" pitchFamily="49" charset="-122"/>
            </a:endParaRPr>
          </a:p>
        </p:txBody>
      </p:sp>
      <p:sp>
        <p:nvSpPr>
          <p:cNvPr id="13318" name="矩形 15"/>
          <p:cNvSpPr>
            <a:spLocks noChangeArrowheads="1"/>
          </p:cNvSpPr>
          <p:nvPr/>
        </p:nvSpPr>
        <p:spPr bwMode="auto">
          <a:xfrm>
            <a:off x="4714876" y="857238"/>
            <a:ext cx="4429124" cy="584775"/>
          </a:xfrm>
          <a:prstGeom prst="rect">
            <a:avLst/>
          </a:prstGeom>
          <a:noFill/>
          <a:ln w="9525">
            <a:noFill/>
            <a:miter lim="800000"/>
          </a:ln>
        </p:spPr>
        <p:txBody>
          <a:bodyPr wrap="square">
            <a:spAutoFit/>
          </a:bodyPr>
          <a:lstStyle/>
          <a:p>
            <a:r>
              <a:rPr lang="en-US" altLang="zh-CN" sz="3200" b="1">
                <a:solidFill>
                  <a:srgbClr val="C00000"/>
                </a:solidFill>
                <a:ea typeface="黑体" panose="02010609060101010101" pitchFamily="49" charset="-122"/>
              </a:rPr>
              <a:t>  </a:t>
            </a:r>
            <a:r>
              <a:rPr lang="en-US" altLang="zh-CN" sz="3200" b="1" smtClean="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rPr>
              <a:t>《</a:t>
            </a:r>
            <a:r>
              <a:rPr lang="zh-CN" altLang="en-US" sz="3200" b="1" smtClean="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rPr>
              <a:t>权利法案</a:t>
            </a:r>
            <a:r>
              <a:rPr lang="en-US" altLang="zh-CN" sz="3200" b="1" smtClean="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rPr>
              <a:t>》</a:t>
            </a:r>
            <a:r>
              <a:rPr lang="zh-CN" altLang="en-US" sz="3200" b="1" smtClean="0">
                <a:solidFill>
                  <a:srgbClr val="FF0000"/>
                </a:solidFill>
                <a:effectLst>
                  <a:outerShdw blurRad="38100" dist="38100" dir="2700000" algn="tl">
                    <a:srgbClr val="C0C0C0"/>
                  </a:outerShdw>
                </a:effectLst>
                <a:latin typeface="楷体" panose="02010609060101010101" pitchFamily="49" charset="-122"/>
                <a:ea typeface="楷体" panose="02010609060101010101" pitchFamily="49" charset="-122"/>
              </a:rPr>
              <a:t>的意义</a:t>
            </a:r>
            <a:endParaRPr lang="zh-CN" altLang="en-US" sz="3200" b="1">
              <a:solidFill>
                <a:srgbClr val="FF0000"/>
              </a:solidFill>
              <a:effectLst>
                <a:outerShdw blurRad="38100" dist="38100" dir="2700000" algn="tl">
                  <a:srgbClr val="C0C0C0"/>
                </a:outerShdw>
              </a:effectLst>
              <a:latin typeface="楷体" pitchFamily="49" charset="-122"/>
              <a:ea typeface="楷体" panose="02010609060101010101" pitchFamily="49" charset="-122"/>
            </a:endParaRPr>
          </a:p>
        </p:txBody>
      </p:sp>
      <p:sp>
        <p:nvSpPr>
          <p:cNvPr id="12" name="标题 3"/>
          <p:cNvSpPr>
            <a:spLocks noGrp="1" noChangeArrowheads="1"/>
          </p:cNvSpPr>
          <p:nvPr>
            <p:ph type="title"/>
          </p:nvPr>
        </p:nvSpPr>
        <p:spPr bwMode="auto">
          <a:xfrm>
            <a:off x="214282" y="1008866"/>
            <a:ext cx="4500594" cy="4070345"/>
          </a:xfrm>
          <a:prstGeom prst="rect">
            <a:avLst/>
          </a:prstGeom>
          <a:noFill/>
          <a:ln w="22225">
            <a:solidFill>
              <a:srgbClr val="C00000"/>
            </a:solidFill>
            <a:miter lim="800000"/>
          </a:ln>
          <a:extLst>
            <a:ext uri="{909E8E84-426E-40DD-AFC4-6F175D3DCCD1}">
              <a14:hiddenFill xmlns:a14="http://schemas.microsoft.com/office/drawing/2010/main">
                <a:solidFill>
                  <a:srgbClr val="FFFFFF"/>
                </a:solidFill>
              </a14:hiddenFill>
            </a:ext>
          </a:extLst>
        </p:spPr>
        <p:txBody>
          <a:bodyPr wrap="square" lIns="68580" tIns="34290" rIns="68580" bIns="34290">
            <a:spAutoFit/>
          </a:bodyPr>
          <a:lstStyle/>
          <a:p>
            <a:pPr algn="l"/>
            <a:r>
              <a:rPr lang="zh-CN" altLang="en-US" sz="2000" b="1" smtClean="0"/>
              <a:t>材料一</a:t>
            </a:r>
            <a:r>
              <a:rPr lang="zh-CN" altLang="en-US" sz="2000" smtClean="0"/>
              <a:t>：英国人最早发明了宪政制度，它既可以</a:t>
            </a:r>
            <a:r>
              <a:rPr lang="zh-CN" altLang="en-US" sz="2000" b="1" smtClean="0">
                <a:solidFill>
                  <a:srgbClr val="FF0000"/>
                </a:solidFill>
              </a:rPr>
              <a:t>有效地治理人群，又对统治集团加以制约</a:t>
            </a:r>
            <a:r>
              <a:rPr lang="zh-CN" altLang="en-US" sz="2000" smtClean="0"/>
              <a:t>，对政府权力加以限制。</a:t>
            </a:r>
            <a:r>
              <a:rPr lang="zh-CN" altLang="en-US" sz="2000" b="1" smtClean="0">
                <a:solidFill>
                  <a:srgbClr val="FF0000"/>
                </a:solidFill>
              </a:rPr>
              <a:t>英国是世界上最老资格的宪政国家，英国的宪政经验是最具示范意义的。</a:t>
            </a:r>
            <a:br>
              <a:rPr lang="en-US" altLang="zh-CN" sz="2000" smtClean="0"/>
            </a:br>
            <a:r>
              <a:rPr lang="en-US" altLang="zh-CN" sz="2000" smtClean="0"/>
              <a:t>    </a:t>
            </a:r>
            <a:r>
              <a:rPr lang="zh-CN" altLang="en-US" sz="2000" smtClean="0"/>
              <a:t>工业革命为什么首先在英国发生？其根本的因素是</a:t>
            </a:r>
            <a:r>
              <a:rPr lang="zh-CN" altLang="en-US" sz="2000" b="1" smtClean="0">
                <a:solidFill>
                  <a:srgbClr val="FF0000"/>
                </a:solidFill>
              </a:rPr>
              <a:t>：“光荣革命建立了一个合适的政治制度</a:t>
            </a:r>
            <a:r>
              <a:rPr lang="zh-CN" altLang="en-US" sz="2000" smtClean="0"/>
              <a:t>，这个制度保证社会有宽松、平和的环境，让人们追求个人的目标，最大程度发挥创造能力。”所以，英国</a:t>
            </a:r>
            <a:r>
              <a:rPr lang="zh-CN" altLang="en-US" sz="2000" b="1" smtClean="0">
                <a:solidFill>
                  <a:srgbClr val="FF0000"/>
                </a:solidFill>
              </a:rPr>
              <a:t>领先世界的最大优势</a:t>
            </a:r>
            <a:r>
              <a:rPr lang="zh-CN" altLang="en-US" sz="2000" smtClean="0"/>
              <a:t>不是海外贸易，不是科学，也不是地理位置，</a:t>
            </a:r>
            <a:r>
              <a:rPr lang="zh-CN" altLang="en-US" sz="2000" b="1" smtClean="0">
                <a:solidFill>
                  <a:srgbClr val="FF0000"/>
                </a:solidFill>
              </a:rPr>
              <a:t>而是宪政</a:t>
            </a:r>
            <a:r>
              <a:rPr lang="zh-CN" altLang="en-US" sz="2000" smtClean="0"/>
              <a:t>。 </a:t>
            </a:r>
            <a:br>
              <a:rPr lang="zh-CN" altLang="en-US" sz="2000" smtClean="0"/>
            </a:br>
            <a:r>
              <a:rPr lang="zh-CN" altLang="en-US" sz="2000" smtClean="0"/>
              <a:t>                     </a:t>
            </a:r>
            <a:r>
              <a:rPr lang="en-US" altLang="zh-CN" sz="2000" smtClean="0"/>
              <a:t>——《</a:t>
            </a:r>
            <a:r>
              <a:rPr lang="zh-CN" altLang="en-US" sz="2000" smtClean="0"/>
              <a:t>英国式道路</a:t>
            </a:r>
            <a:r>
              <a:rPr lang="en-US" altLang="zh-CN" sz="2000" smtClean="0"/>
              <a:t>》</a:t>
            </a:r>
            <a:r>
              <a:rPr lang="zh-CN" altLang="en-US" sz="2000" smtClean="0"/>
              <a:t>钱乘旦</a:t>
            </a:r>
            <a:endParaRPr lang="zh-CN" altLang="en-US" sz="2000"/>
          </a:p>
        </p:txBody>
      </p:sp>
      <p:sp>
        <p:nvSpPr>
          <p:cNvPr id="10" name="标题 3"/>
          <p:cNvSpPr txBox="1">
            <a:spLocks noChangeArrowheads="1"/>
          </p:cNvSpPr>
          <p:nvPr/>
        </p:nvSpPr>
        <p:spPr bwMode="auto">
          <a:xfrm>
            <a:off x="4857752" y="1572747"/>
            <a:ext cx="4143404" cy="3085460"/>
          </a:xfrm>
          <a:prstGeom prst="rect">
            <a:avLst/>
          </a:prstGeom>
          <a:noFill/>
          <a:ln w="22225">
            <a:solidFill>
              <a:srgbClr val="C00000"/>
            </a:solidFill>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rtlCol="0" anchor="ctr">
            <a:spAutoFit/>
          </a:bodyPr>
          <a:lstStyle/>
          <a:p>
            <a:pPr lvl="0">
              <a:spcBef>
                <a:spcPct val="0"/>
              </a:spcBef>
            </a:pPr>
            <a:r>
              <a:rPr lang="zh-CN" altLang="en-US" sz="2800" b="1" smtClean="0">
                <a:latin typeface="华文中宋" pitchFamily="2" charset="-122"/>
                <a:ea typeface="华文中宋" pitchFamily="2" charset="-122"/>
                <a:cs typeface="+mj-cs"/>
              </a:rPr>
              <a:t>材料二：英国君主立宪制度的建立，对世界其他国家造成深远的影响，尤其对于深受君主专制之害的国家向民主国家转变</a:t>
            </a:r>
            <a:r>
              <a:rPr lang="zh-CN" altLang="en-US" sz="2800" b="1" smtClean="0">
                <a:solidFill>
                  <a:srgbClr val="FF0000"/>
                </a:solidFill>
                <a:latin typeface="华文中宋" pitchFamily="2" charset="-122"/>
                <a:ea typeface="华文中宋" pitchFamily="2" charset="-122"/>
                <a:cs typeface="+mj-cs"/>
              </a:rPr>
              <a:t>起了明显的示范作用。</a:t>
            </a:r>
            <a:endParaRPr lang="en-US" altLang="zh-CN" sz="2800" b="1" smtClean="0">
              <a:solidFill>
                <a:srgbClr val="FF0000"/>
              </a:solidFill>
              <a:latin typeface="华文中宋" pitchFamily="2" charset="-122"/>
              <a:ea typeface="华文中宋" panose="02010600040101010101" pitchFamily="2" charset="-122"/>
              <a:cs typeface="+mj-cs"/>
            </a:endParaRPr>
          </a:p>
          <a:p>
            <a:pPr lvl="0">
              <a:spcBef>
                <a:spcPct val="0"/>
              </a:spcBef>
            </a:pPr>
            <a:r>
              <a:rPr lang="en-US" altLang="zh-CN" sz="2800" b="1" smtClean="0">
                <a:latin typeface="华文中宋" pitchFamily="2" charset="-122"/>
                <a:ea typeface="华文中宋" pitchFamily="2" charset="-122"/>
                <a:cs typeface="+mj-cs"/>
              </a:rPr>
              <a:t>    ——《</a:t>
            </a:r>
            <a:r>
              <a:rPr lang="zh-CN" altLang="en-US" sz="2800" b="1" smtClean="0">
                <a:latin typeface="华文中宋" pitchFamily="2" charset="-122"/>
                <a:ea typeface="华文中宋" pitchFamily="2" charset="-122"/>
                <a:cs typeface="+mj-cs"/>
              </a:rPr>
              <a:t>世界历史</a:t>
            </a:r>
            <a:r>
              <a:rPr lang="en-US" altLang="zh-CN" sz="2800" b="1" smtClean="0">
                <a:latin typeface="华文中宋" pitchFamily="2" charset="-122"/>
                <a:ea typeface="华文中宋" pitchFamily="2" charset="-122"/>
                <a:cs typeface="+mj-cs"/>
              </a:rPr>
              <a:t>》</a:t>
            </a:r>
            <a:r>
              <a:rPr lang="zh-CN" altLang="en-US" sz="2800" b="1" smtClean="0">
                <a:latin typeface="华文中宋" pitchFamily="2" charset="-122"/>
                <a:ea typeface="华文中宋" pitchFamily="2" charset="-122"/>
                <a:cs typeface="+mj-cs"/>
              </a:rPr>
              <a:t>上</a:t>
            </a: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Box 5"/>
          <p:cNvSpPr txBox="1"/>
          <p:nvPr/>
        </p:nvSpPr>
        <p:spPr>
          <a:xfrm>
            <a:off x="107504" y="843558"/>
            <a:ext cx="5688632" cy="2417683"/>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fontAlgn="auto">
              <a:spcBef>
                <a:spcPct val="0"/>
              </a:spcBef>
              <a:spcAft>
                <a:spcPct val="0"/>
              </a:spcAft>
              <a:defRPr/>
            </a:pPr>
            <a:r>
              <a:rPr lang="en-US" altLang="zh-CN" sz="2800" b="1" smtClean="0">
                <a:ln>
                  <a:solidFill>
                    <a:srgbClr val="FF0000"/>
                  </a:solidFill>
                </a:ln>
                <a:solidFill>
                  <a:srgbClr val="FF0000"/>
                </a:solidFill>
                <a:latin typeface="华文楷体" panose="02010600040101010101" pitchFamily="2" charset="-122"/>
                <a:ea typeface="华文楷体" panose="02010600040101010101" pitchFamily="2" charset="-122"/>
              </a:rPr>
              <a:t>3.1701</a:t>
            </a:r>
            <a:r>
              <a:rPr lang="zh-CN" altLang="en-US" sz="2800" b="1" smtClean="0">
                <a:ln>
                  <a:solidFill>
                    <a:srgbClr val="FF0000"/>
                  </a:solidFill>
                </a:ln>
                <a:solidFill>
                  <a:srgbClr val="FF0000"/>
                </a:solidFill>
                <a:latin typeface="华文楷体" panose="02010600040101010101" pitchFamily="2" charset="-122"/>
                <a:ea typeface="华文楷体" panose="02010600040101010101" pitchFamily="2" charset="-122"/>
              </a:rPr>
              <a:t>年</a:t>
            </a:r>
            <a:r>
              <a:rPr lang="zh-CN" altLang="en-US" sz="2800" b="1" smtClean="0">
                <a:ln>
                  <a:solidFill>
                    <a:srgbClr val="4F81BD">
                      <a:lumMod val="50000"/>
                    </a:srgbClr>
                  </a:solidFill>
                </a:ln>
                <a:solidFill>
                  <a:srgbClr val="4F81BD">
                    <a:lumMod val="50000"/>
                  </a:srgbClr>
                </a:solidFill>
                <a:latin typeface="华文楷体" panose="02010600040101010101" pitchFamily="2" charset="-122"/>
                <a:ea typeface="华文楷体" panose="02010600040101010101" pitchFamily="2" charset="-122"/>
              </a:rPr>
              <a:t>，颁布</a:t>
            </a:r>
            <a:r>
              <a:rPr lang="en-US" altLang="zh-CN" sz="2800" b="1" smtClean="0">
                <a:ln>
                  <a:solidFill>
                    <a:srgbClr val="4F81BD">
                      <a:lumMod val="50000"/>
                    </a:srgbClr>
                  </a:solidFill>
                </a:ln>
                <a:solidFill>
                  <a:srgbClr val="4F81BD">
                    <a:lumMod val="50000"/>
                  </a:srgbClr>
                </a:solidFill>
                <a:latin typeface="华文楷体" panose="02010600040101010101" pitchFamily="2" charset="-122"/>
                <a:ea typeface="华文楷体" panose="02010600040101010101" pitchFamily="2" charset="-122"/>
              </a:rPr>
              <a:t>《</a:t>
            </a:r>
            <a:r>
              <a:rPr lang="zh-CN" altLang="en-US" sz="2800" b="1" smtClean="0">
                <a:ln>
                  <a:solidFill>
                    <a:srgbClr val="4F81BD">
                      <a:lumMod val="50000"/>
                    </a:srgbClr>
                  </a:solidFill>
                </a:ln>
                <a:solidFill>
                  <a:srgbClr val="4F81BD">
                    <a:lumMod val="50000"/>
                  </a:srgbClr>
                </a:solidFill>
                <a:latin typeface="华文楷体" panose="02010600040101010101" pitchFamily="2" charset="-122"/>
                <a:ea typeface="华文楷体" panose="02010600040101010101" pitchFamily="2" charset="-122"/>
              </a:rPr>
              <a:t>王位继承法</a:t>
            </a:r>
            <a:r>
              <a:rPr lang="en-US" altLang="zh-CN" sz="2800" b="1" smtClean="0">
                <a:ln>
                  <a:solidFill>
                    <a:srgbClr val="4F81BD">
                      <a:lumMod val="50000"/>
                    </a:srgbClr>
                  </a:solidFill>
                </a:ln>
                <a:solidFill>
                  <a:srgbClr val="4F81BD">
                    <a:lumMod val="50000"/>
                  </a:srgbClr>
                </a:solidFill>
                <a:latin typeface="华文楷体" panose="02010600040101010101" pitchFamily="2" charset="-122"/>
                <a:ea typeface="华文楷体" panose="02010600040101010101" pitchFamily="2" charset="-122"/>
              </a:rPr>
              <a:t>》</a:t>
            </a:r>
          </a:p>
          <a:p>
            <a:pPr algn="ctr" fontAlgn="auto">
              <a:spcBef>
                <a:spcPct val="0"/>
              </a:spcBef>
              <a:spcAft>
                <a:spcPct val="0"/>
              </a:spcAft>
              <a:defRPr/>
            </a:pPr>
            <a:r>
              <a:rPr lang="zh-CN" altLang="en-US" sz="2800" b="1" smtClean="0">
                <a:solidFill>
                  <a:srgbClr val="FF0000"/>
                </a:solidFill>
                <a:latin typeface="黑体" panose="02010609060101010101" pitchFamily="49" charset="-122"/>
                <a:ea typeface="黑体" panose="02010609060101010101" pitchFamily="49" charset="-122"/>
              </a:rPr>
              <a:t>规定：</a:t>
            </a:r>
            <a:endParaRPr lang="en-US" altLang="zh-CN" sz="2800" b="1" smtClean="0">
              <a:solidFill>
                <a:srgbClr val="FF0000"/>
              </a:solidFill>
              <a:latin typeface="黑体" pitchFamily="49" charset="-122"/>
              <a:ea typeface="黑体" pitchFamily="49" charset="-122"/>
            </a:endParaRPr>
          </a:p>
          <a:p>
            <a:pPr fontAlgn="auto">
              <a:spcBef>
                <a:spcPct val="0"/>
              </a:spcBef>
              <a:spcAft>
                <a:spcPct val="0"/>
              </a:spcAft>
              <a:defRPr/>
            </a:pPr>
            <a:r>
              <a:rPr lang="zh-CN" altLang="en-US" sz="2000" smtClean="0">
                <a:solidFill>
                  <a:srgbClr val="000000"/>
                </a:solidFill>
                <a:latin typeface="黑体" panose="02010609060101010101" pitchFamily="49" charset="-122"/>
                <a:ea typeface="黑体" panose="02010609060101010101" pitchFamily="49" charset="-122"/>
              </a:rPr>
              <a:t>此后国王不得为天主教徒</a:t>
            </a:r>
            <a:r>
              <a:rPr lang="en-US" altLang="zh-CN" sz="2000" smtClean="0">
                <a:solidFill>
                  <a:srgbClr val="000000"/>
                </a:solidFill>
                <a:latin typeface="黑体" panose="02010609060101010101" pitchFamily="49" charset="-122"/>
                <a:ea typeface="黑体" panose="02010609060101010101" pitchFamily="49" charset="-122"/>
              </a:rPr>
              <a:t>,</a:t>
            </a:r>
            <a:r>
              <a:rPr lang="zh-CN" altLang="en-US" sz="2000" smtClean="0">
                <a:solidFill>
                  <a:srgbClr val="000000"/>
                </a:solidFill>
                <a:latin typeface="黑体" panose="02010609060101010101" pitchFamily="49" charset="-122"/>
                <a:ea typeface="黑体" panose="02010609060101010101" pitchFamily="49" charset="-122"/>
              </a:rPr>
              <a:t>也不能与天主教徒结婚该法还规定国王颁发诏令，须经</a:t>
            </a:r>
            <a:r>
              <a:rPr lang="en-US" altLang="zh-CN" sz="2000" smtClean="0">
                <a:solidFill>
                  <a:srgbClr val="000000"/>
                </a:solidFill>
                <a:latin typeface="黑体" panose="02010609060101010101" pitchFamily="49" charset="-122"/>
                <a:ea typeface="黑体" panose="02010609060101010101" pitchFamily="49" charset="-122"/>
              </a:rPr>
              <a:t>1</a:t>
            </a:r>
            <a:r>
              <a:rPr lang="zh-CN" altLang="en-US" sz="2000" smtClean="0">
                <a:solidFill>
                  <a:srgbClr val="000000"/>
                </a:solidFill>
                <a:latin typeface="黑体" panose="02010609060101010101" pitchFamily="49" charset="-122"/>
                <a:ea typeface="黑体" panose="02010609060101010101" pitchFamily="49" charset="-122"/>
              </a:rPr>
              <a:t>名大臣副署始属有效；担任王室职务和领取王室恤金者不得担任下议院议员；法官为终身职等。</a:t>
            </a:r>
            <a:endParaRPr lang="zh-CN" altLang="en-US" sz="2000" b="1">
              <a:ln>
                <a:solidFill>
                  <a:srgbClr val="4F81BD">
                    <a:lumMod val="50000"/>
                  </a:srgbClr>
                </a:solidFill>
              </a:ln>
              <a:solidFill>
                <a:srgbClr val="4F81BD">
                  <a:lumMod val="50000"/>
                </a:srgbClr>
              </a:solidFill>
              <a:latin typeface="华文楷体" pitchFamily="2" charset="-122"/>
              <a:ea typeface="华文楷体" pitchFamily="2" charset="-122"/>
            </a:endParaRPr>
          </a:p>
        </p:txBody>
      </p:sp>
      <p:sp>
        <p:nvSpPr>
          <p:cNvPr id="7" name="矩形 6"/>
          <p:cNvSpPr/>
          <p:nvPr/>
        </p:nvSpPr>
        <p:spPr>
          <a:xfrm>
            <a:off x="179512" y="3363838"/>
            <a:ext cx="5616624" cy="807913"/>
          </a:xfrm>
          <a:prstGeom prst="rect">
            <a:avLst/>
          </a:prstGeom>
          <a:ln>
            <a:solidFill>
              <a:srgbClr val="4210F8"/>
            </a:solidFill>
          </a:ln>
        </p:spPr>
        <p:txBody>
          <a:bodyPr wrap="square" lIns="68580" tIns="34290" rIns="68580" bIns="34290">
            <a:spAutoFit/>
          </a:bodyPr>
          <a:lstStyle/>
          <a:p>
            <a:pPr fontAlgn="auto"/>
            <a:r>
              <a:rPr lang="zh-CN" altLang="en-US" noProof="1">
                <a:ln>
                  <a:solidFill>
                    <a:srgbClr val="FF0000"/>
                  </a:solidFill>
                </a:ln>
                <a:solidFill>
                  <a:srgbClr val="FF0000"/>
                </a:solidFill>
                <a:latin typeface="华文楷体" panose="02010600040101010101" pitchFamily="2" charset="-122"/>
                <a:ea typeface="华文楷体" panose="02010600040101010101" pitchFamily="2" charset="-122"/>
              </a:rPr>
              <a:t>       </a:t>
            </a:r>
            <a:r>
              <a:rPr lang="zh-CN" altLang="en-US" sz="2400" noProof="1" smtClean="0">
                <a:ln>
                  <a:solidFill>
                    <a:srgbClr val="FF0000"/>
                  </a:solidFill>
                </a:ln>
                <a:solidFill>
                  <a:srgbClr val="FF0000"/>
                </a:solidFill>
                <a:latin typeface="华文楷体" panose="02010600040101010101" pitchFamily="2" charset="-122"/>
                <a:ea typeface="华文楷体" panose="02010600040101010101" pitchFamily="2" charset="-122"/>
              </a:rPr>
              <a:t>意义：</a:t>
            </a:r>
            <a:r>
              <a:rPr lang="zh-CN" altLang="en-US" sz="2400" b="1" smtClean="0">
                <a:latin typeface="+mj-ea"/>
              </a:rPr>
              <a:t>此法是继</a:t>
            </a:r>
            <a:r>
              <a:rPr lang="en-US" altLang="zh-CN" sz="2400" b="1" smtClean="0">
                <a:latin typeface="+mj-ea"/>
              </a:rPr>
              <a:t>1689</a:t>
            </a:r>
            <a:r>
              <a:rPr lang="zh-CN" altLang="en-US" sz="2400" b="1" smtClean="0">
                <a:latin typeface="+mj-ea"/>
              </a:rPr>
              <a:t>年</a:t>
            </a:r>
            <a:r>
              <a:rPr lang="en-US" altLang="zh-CN" sz="2400" b="1" smtClean="0">
                <a:latin typeface="+mj-ea"/>
              </a:rPr>
              <a:t>《</a:t>
            </a:r>
            <a:r>
              <a:rPr lang="zh-CN" altLang="en-US" sz="2400" b="1" smtClean="0">
                <a:latin typeface="+mj-ea"/>
              </a:rPr>
              <a:t>权利法案</a:t>
            </a:r>
            <a:r>
              <a:rPr lang="en-US" altLang="zh-CN" sz="2400" b="1" smtClean="0">
                <a:latin typeface="+mj-ea"/>
              </a:rPr>
              <a:t>》</a:t>
            </a:r>
            <a:r>
              <a:rPr lang="zh-CN" altLang="en-US" sz="2400" b="1" smtClean="0">
                <a:latin typeface="+mj-ea"/>
              </a:rPr>
              <a:t>之后，对王权的进一步限制。</a:t>
            </a:r>
            <a:endParaRPr lang="zh-CN" altLang="en-US" sz="2400" noProof="1">
              <a:ln>
                <a:solidFill>
                  <a:srgbClr val="FF0000"/>
                </a:solidFill>
              </a:ln>
              <a:solidFill>
                <a:srgbClr val="FF0000"/>
              </a:solidFill>
            </a:endParaRPr>
          </a:p>
        </p:txBody>
      </p:sp>
      <p:sp>
        <p:nvSpPr>
          <p:cNvPr id="9" name="文本框 18"/>
          <p:cNvSpPr txBox="1">
            <a:spLocks noChangeArrowheads="1"/>
          </p:cNvSpPr>
          <p:nvPr/>
        </p:nvSpPr>
        <p:spPr bwMode="auto">
          <a:xfrm>
            <a:off x="6372200" y="4797251"/>
            <a:ext cx="2215753" cy="346249"/>
          </a:xfrm>
          <a:prstGeom prst="rect">
            <a:avLst/>
          </a:prstGeom>
          <a:noFill/>
          <a:ln w="9525">
            <a:noFill/>
            <a:miter lim="800000"/>
          </a:ln>
        </p:spPr>
        <p:txBody>
          <a:bodyPr lIns="68580" tIns="34290" rIns="68580" bIns="34290">
            <a:spAutoFit/>
          </a:bodyPr>
          <a:lstStyle/>
          <a:p>
            <a:r>
              <a:rPr lang="en-US" altLang="zh-CN" b="1" smtClean="0">
                <a:solidFill>
                  <a:srgbClr val="FF0000"/>
                </a:solidFill>
                <a:latin typeface="隶书" pitchFamily="49" charset="-122"/>
                <a:ea typeface="隶书" pitchFamily="49" charset="-122"/>
              </a:rPr>
              <a:t>1701</a:t>
            </a:r>
            <a:r>
              <a:rPr lang="zh-CN" altLang="en-US" b="1" smtClean="0">
                <a:solidFill>
                  <a:srgbClr val="FF0000"/>
                </a:solidFill>
                <a:latin typeface="隶书" pitchFamily="49" charset="-122"/>
                <a:ea typeface="隶书" pitchFamily="49" charset="-122"/>
              </a:rPr>
              <a:t>年</a:t>
            </a:r>
            <a:r>
              <a:rPr lang="en-US" altLang="zh-CN" b="1" smtClean="0">
                <a:solidFill>
                  <a:srgbClr val="FF0000"/>
                </a:solidFill>
                <a:latin typeface="隶书" pitchFamily="49" charset="-122"/>
                <a:ea typeface="隶书" pitchFamily="49" charset="-122"/>
              </a:rPr>
              <a:t>《</a:t>
            </a:r>
            <a:r>
              <a:rPr lang="zh-CN" altLang="en-US" b="1" smtClean="0">
                <a:solidFill>
                  <a:srgbClr val="FF0000"/>
                </a:solidFill>
                <a:latin typeface="隶书" pitchFamily="49" charset="-122"/>
                <a:ea typeface="隶书" pitchFamily="49" charset="-122"/>
              </a:rPr>
              <a:t>王位继承法</a:t>
            </a:r>
            <a:r>
              <a:rPr lang="en-US" altLang="zh-CN" smtClean="0">
                <a:solidFill>
                  <a:srgbClr val="4210F8"/>
                </a:solidFill>
                <a:latin typeface="隶书" pitchFamily="49" charset="-122"/>
                <a:ea typeface="隶书" pitchFamily="49" charset="-122"/>
              </a:rPr>
              <a:t>》</a:t>
            </a:r>
            <a:endParaRPr lang="zh-CN" altLang="en-US">
              <a:solidFill>
                <a:srgbClr val="4210F8"/>
              </a:solidFill>
              <a:latin typeface="隶书" pitchFamily="49" charset="-122"/>
              <a:ea typeface="隶书" pitchFamily="49" charset="-122"/>
            </a:endParaRPr>
          </a:p>
        </p:txBody>
      </p:sp>
      <p:pic>
        <p:nvPicPr>
          <p:cNvPr id="389122" name="Picture 2" descr="C:\Users\Administrator\Desktop\u=2989467234,3441950033&amp;fm=26&amp;gp=0.jpg"/>
          <p:cNvPicPr>
            <a:picLocks noChangeAspect="1" noChangeArrowheads="1"/>
          </p:cNvPicPr>
          <p:nvPr/>
        </p:nvPicPr>
        <p:blipFill>
          <a:blip r:embed="rId2"/>
          <a:stretch>
            <a:fillRect/>
          </a:stretch>
        </p:blipFill>
        <p:spPr bwMode="auto">
          <a:xfrm>
            <a:off x="5868144" y="843558"/>
            <a:ext cx="3275856" cy="3816424"/>
          </a:xfrm>
          <a:prstGeom prst="rect">
            <a:avLst/>
          </a:prstGeom>
          <a:noFill/>
        </p:spPr>
      </p:pic>
      <p:pic>
        <p:nvPicPr>
          <p:cNvPr id="389123" name="Picture 3" descr="C:\Users\Administrator\Desktop\360截图20200328091408482.jpg"/>
          <p:cNvPicPr>
            <a:picLocks noChangeAspect="1" noChangeArrowheads="1"/>
          </p:cNvPicPr>
          <p:nvPr/>
        </p:nvPicPr>
        <p:blipFill>
          <a:blip r:embed="rId3"/>
          <a:stretch>
            <a:fillRect/>
          </a:stretch>
        </p:blipFill>
        <p:spPr bwMode="auto">
          <a:xfrm>
            <a:off x="107504" y="4227933"/>
            <a:ext cx="5688632" cy="915567"/>
          </a:xfrm>
          <a:prstGeom prst="rect">
            <a:avLst/>
          </a:prstGeom>
          <a:noFill/>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Vertic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122882"/>
          <p:cNvGrpSpPr/>
          <p:nvPr/>
        </p:nvGrpSpPr>
        <p:grpSpPr>
          <a:xfrm>
            <a:off x="214282" y="671830"/>
            <a:ext cx="4038313" cy="571500"/>
            <a:chOff x="0" y="816"/>
            <a:chExt cx="3168" cy="480"/>
          </a:xfrm>
        </p:grpSpPr>
        <p:sp>
          <p:nvSpPr>
            <p:cNvPr id="11" name="矩形 10"/>
            <p:cNvSpPr/>
            <p:nvPr/>
          </p:nvSpPr>
          <p:spPr bwMode="auto">
            <a:xfrm>
              <a:off x="0" y="816"/>
              <a:ext cx="3168" cy="48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sp>
          <p:nvSpPr>
            <p:cNvPr id="24582" name="TextBox 27"/>
            <p:cNvSpPr txBox="1">
              <a:spLocks noChangeArrowheads="1"/>
            </p:cNvSpPr>
            <p:nvPr/>
          </p:nvSpPr>
          <p:spPr bwMode="auto">
            <a:xfrm>
              <a:off x="255" y="852"/>
              <a:ext cx="2695"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smtClean="0">
                  <a:latin typeface="黑体" panose="02010609060101010101" pitchFamily="49" charset="-122"/>
                  <a:ea typeface="黑体" panose="02010609060101010101" pitchFamily="49" charset="-122"/>
                </a:rPr>
                <a:t>4.</a:t>
              </a:r>
              <a:r>
                <a:rPr lang="zh-CN" altLang="en-US" sz="2400" b="1" smtClean="0">
                  <a:latin typeface="黑体" panose="02010609060101010101" pitchFamily="49" charset="-122"/>
                  <a:ea typeface="黑体" panose="02010609060101010101" pitchFamily="49" charset="-122"/>
                </a:rPr>
                <a:t>政体形成与发展</a:t>
              </a:r>
              <a:endParaRPr lang="zh-CN" altLang="en-US" sz="2400" b="1">
                <a:ea typeface="黑体" pitchFamily="49" charset="-122"/>
              </a:endParaRPr>
            </a:p>
          </p:txBody>
        </p:sp>
      </p:grpSp>
      <p:sp>
        <p:nvSpPr>
          <p:cNvPr id="22" name="矩形 21"/>
          <p:cNvSpPr>
            <a:spLocks noChangeArrowheads="1"/>
          </p:cNvSpPr>
          <p:nvPr/>
        </p:nvSpPr>
        <p:spPr bwMode="auto">
          <a:xfrm>
            <a:off x="251520" y="1419622"/>
            <a:ext cx="4608512" cy="684803"/>
          </a:xfrm>
          <a:prstGeom prst="rect">
            <a:avLst/>
          </a:prstGeom>
          <a:noFill/>
          <a:ln w="19050">
            <a:solidFill>
              <a:schemeClr val="tx1"/>
            </a:solidFill>
            <a:prstDash val="dashDot"/>
            <a:round/>
          </a:ln>
        </p:spPr>
        <p:txBody>
          <a:bodyPr wrap="square" lIns="68580" tIns="34290" rIns="68580" bIns="34290">
            <a:spAutoFit/>
          </a:bodyPr>
          <a:lstStyle/>
          <a:p>
            <a:pPr>
              <a:lnSpc>
                <a:spcPts val="2400"/>
              </a:lnSpc>
            </a:pPr>
            <a:r>
              <a:rPr lang="zh-CN" altLang="en-US" sz="1700" b="1">
                <a:latin typeface="仿宋" panose="02010609060101010101" pitchFamily="49" charset="-122"/>
                <a:ea typeface="仿宋" panose="02010609060101010101" pitchFamily="49" charset="-122"/>
              </a:rPr>
              <a:t>    责任内阁制是由内阁总揽国家行政权力并向议会负责的一种国家政权组织形式。 </a:t>
            </a:r>
          </a:p>
        </p:txBody>
      </p:sp>
      <p:sp>
        <p:nvSpPr>
          <p:cNvPr id="23" name="文本框 61"/>
          <p:cNvSpPr txBox="1">
            <a:spLocks noChangeArrowheads="1"/>
          </p:cNvSpPr>
          <p:nvPr/>
        </p:nvSpPr>
        <p:spPr bwMode="auto">
          <a:xfrm>
            <a:off x="1331640" y="2139702"/>
            <a:ext cx="1800200" cy="500137"/>
          </a:xfrm>
          <a:prstGeom prst="rect">
            <a:avLst/>
          </a:prstGeom>
          <a:noFill/>
          <a:ln w="9525">
            <a:noFill/>
            <a:miter lim="800000"/>
          </a:ln>
        </p:spPr>
        <p:txBody>
          <a:bodyPr wrap="square" lIns="68580" tIns="34290" rIns="68580" bIns="34290">
            <a:spAutoFit/>
          </a:bodyPr>
          <a:lstStyle/>
          <a:p>
            <a:r>
              <a:rPr lang="zh-CN" altLang="en-US" sz="2800" b="1" smtClean="0">
                <a:solidFill>
                  <a:srgbClr val="FF0000"/>
                </a:solidFill>
                <a:latin typeface="黑体" panose="02010609060101010101" pitchFamily="49" charset="-122"/>
                <a:ea typeface="黑体" panose="02010609060101010101" pitchFamily="49" charset="-122"/>
              </a:rPr>
              <a:t>政体特点</a:t>
            </a:r>
            <a:endParaRPr lang="zh-CN" altLang="en-US" sz="2800" b="1">
              <a:solidFill>
                <a:srgbClr val="FF0000"/>
              </a:solidFill>
              <a:latin typeface="黑体" panose="02010609060101010101" pitchFamily="49" charset="-122"/>
              <a:ea typeface="黑体" panose="02010609060101010101" pitchFamily="49" charset="-122"/>
            </a:endParaRPr>
          </a:p>
        </p:txBody>
      </p:sp>
      <p:sp>
        <p:nvSpPr>
          <p:cNvPr id="24" name="文本框 122888"/>
          <p:cNvSpPr txBox="1">
            <a:spLocks noChangeArrowheads="1"/>
          </p:cNvSpPr>
          <p:nvPr/>
        </p:nvSpPr>
        <p:spPr bwMode="auto">
          <a:xfrm>
            <a:off x="179512" y="2643758"/>
            <a:ext cx="5004048" cy="2285241"/>
          </a:xfrm>
          <a:prstGeom prst="rect">
            <a:avLst/>
          </a:prstGeom>
          <a:noFill/>
          <a:ln w="9525">
            <a:solidFill>
              <a:srgbClr val="C00000"/>
            </a:solidFill>
            <a:miter lim="800000"/>
          </a:ln>
        </p:spPr>
        <p:txBody>
          <a:bodyPr wrap="square"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mtClean="0"/>
              <a:t>①</a:t>
            </a:r>
            <a:r>
              <a:rPr lang="zh-CN" altLang="zh-CN" smtClean="0"/>
              <a:t>国王为礼仪性的国家元首，处于</a:t>
            </a:r>
            <a:r>
              <a:rPr lang="en-US" altLang="zh-CN" smtClean="0"/>
              <a:t>“</a:t>
            </a:r>
            <a:r>
              <a:rPr lang="zh-CN" altLang="zh-CN" smtClean="0"/>
              <a:t>统而不治</a:t>
            </a:r>
            <a:r>
              <a:rPr lang="en-US" altLang="zh-CN" smtClean="0"/>
              <a:t>”</a:t>
            </a:r>
            <a:r>
              <a:rPr lang="zh-CN" altLang="zh-CN" smtClean="0"/>
              <a:t>地位。</a:t>
            </a:r>
          </a:p>
          <a:p>
            <a:r>
              <a:rPr lang="en-US" altLang="zh-CN" smtClean="0"/>
              <a:t>②</a:t>
            </a:r>
            <a:r>
              <a:rPr lang="zh-CN" altLang="zh-CN" smtClean="0"/>
              <a:t>议会是国家权力的中心，是国家最高立法机关。</a:t>
            </a:r>
          </a:p>
          <a:p>
            <a:r>
              <a:rPr lang="en-US" altLang="zh-CN" smtClean="0"/>
              <a:t>③</a:t>
            </a:r>
            <a:r>
              <a:rPr lang="zh-CN" altLang="zh-CN" smtClean="0"/>
              <a:t>首相是政府最高行政首脑，由下院大选中获胜的多数党领袖担任，全体内阁成员对首相负责，并与首相在政治上共进退。</a:t>
            </a:r>
          </a:p>
          <a:p>
            <a:r>
              <a:rPr lang="en-US" altLang="zh-CN" smtClean="0"/>
              <a:t>④</a:t>
            </a:r>
            <a:r>
              <a:rPr lang="zh-CN" altLang="zh-CN" smtClean="0"/>
              <a:t>以代议制为基础，内阁是君主立宪制的核心，掌握行政权并对议会负责，议会监督内阁。</a:t>
            </a:r>
            <a:endParaRPr lang="zh-CN" altLang="zh-CN"/>
          </a:p>
        </p:txBody>
      </p:sp>
      <p:pic>
        <p:nvPicPr>
          <p:cNvPr id="390146" name="Picture 2" descr="C:\Users\Administrator\Desktop\QQ截图20200328092754.png"/>
          <p:cNvPicPr>
            <a:picLocks noChangeAspect="1" noChangeArrowheads="1"/>
          </p:cNvPicPr>
          <p:nvPr/>
        </p:nvPicPr>
        <p:blipFill>
          <a:blip r:embed="rId3"/>
          <a:stretch>
            <a:fillRect/>
          </a:stretch>
        </p:blipFill>
        <p:spPr bwMode="auto">
          <a:xfrm>
            <a:off x="5220072" y="915566"/>
            <a:ext cx="3923928" cy="4104456"/>
          </a:xfrm>
          <a:prstGeom prst="rect">
            <a:avLst/>
          </a:prstGeom>
          <a:noFill/>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box(in)">
                                      <p:cBhvr>
                                        <p:cTn id="2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122882"/>
          <p:cNvGrpSpPr/>
          <p:nvPr/>
        </p:nvGrpSpPr>
        <p:grpSpPr>
          <a:xfrm>
            <a:off x="214282" y="671830"/>
            <a:ext cx="3170422" cy="571500"/>
            <a:chOff x="0" y="816"/>
            <a:chExt cx="3168" cy="480"/>
          </a:xfrm>
        </p:grpSpPr>
        <p:sp>
          <p:nvSpPr>
            <p:cNvPr id="11" name="矩形 10"/>
            <p:cNvSpPr/>
            <p:nvPr/>
          </p:nvSpPr>
          <p:spPr bwMode="auto">
            <a:xfrm>
              <a:off x="0" y="816"/>
              <a:ext cx="3168" cy="48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sp>
          <p:nvSpPr>
            <p:cNvPr id="24582" name="TextBox 27"/>
            <p:cNvSpPr txBox="1">
              <a:spLocks noChangeArrowheads="1"/>
            </p:cNvSpPr>
            <p:nvPr/>
          </p:nvSpPr>
          <p:spPr bwMode="auto">
            <a:xfrm>
              <a:off x="37" y="839"/>
              <a:ext cx="2522"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smtClean="0">
                  <a:ea typeface="黑体" panose="02010609060101010101" pitchFamily="49" charset="-122"/>
                </a:rPr>
                <a:t>5.</a:t>
              </a:r>
              <a:r>
                <a:rPr lang="zh-CN" altLang="en-US" sz="2400" b="1" smtClean="0">
                  <a:ea typeface="黑体" panose="02010609060101010101" pitchFamily="49" charset="-122"/>
                </a:rPr>
                <a:t>议会</a:t>
              </a:r>
              <a:r>
                <a:rPr lang="zh-CN" altLang="en-US" sz="2400" b="1">
                  <a:ea typeface="黑体" panose="02010609060101010101" pitchFamily="49" charset="-122"/>
                </a:rPr>
                <a:t>选举改革</a:t>
              </a:r>
            </a:p>
          </p:txBody>
        </p:sp>
      </p:grpSp>
      <p:sp>
        <p:nvSpPr>
          <p:cNvPr id="122887" name="直接连接符 122886"/>
          <p:cNvSpPr>
            <a:spLocks noChangeShapeType="1"/>
          </p:cNvSpPr>
          <p:nvPr/>
        </p:nvSpPr>
        <p:spPr bwMode="auto">
          <a:xfrm flipH="1">
            <a:off x="1788795" y="1247140"/>
            <a:ext cx="0" cy="3143250"/>
          </a:xfrm>
          <a:prstGeom prst="line">
            <a:avLst/>
          </a:prstGeom>
          <a:noFill/>
          <a:ln w="76200">
            <a:solidFill>
              <a:srgbClr val="C00000"/>
            </a:solidFill>
            <a:round/>
            <a:tailEnd type="triangle" w="med" len="med"/>
          </a:ln>
          <a:extLst>
            <a:ext uri="{909E8E84-426E-40DD-AFC4-6F175D3DCCD1}">
              <a14:hiddenFill xmlns:a14="http://schemas.microsoft.com/office/drawing/2010/main">
                <a:noFill/>
              </a14:hiddenFill>
            </a:ext>
          </a:extLst>
        </p:spPr>
        <p:txBody>
          <a:bodyPr lIns="68580" tIns="34290" rIns="68580" bIns="34290"/>
          <a:lstStyle/>
          <a:p>
            <a:endParaRPr lang="zh-CN" altLang="en-US"/>
          </a:p>
        </p:txBody>
      </p:sp>
      <p:sp>
        <p:nvSpPr>
          <p:cNvPr id="122888" name="直接连接符 122887"/>
          <p:cNvSpPr>
            <a:spLocks noChangeShapeType="1"/>
          </p:cNvSpPr>
          <p:nvPr/>
        </p:nvSpPr>
        <p:spPr bwMode="auto">
          <a:xfrm flipH="1">
            <a:off x="2074545" y="1247140"/>
            <a:ext cx="0" cy="3143250"/>
          </a:xfrm>
          <a:prstGeom prst="line">
            <a:avLst/>
          </a:prstGeom>
          <a:noFill/>
          <a:ln w="76200">
            <a:solidFill>
              <a:srgbClr val="C00000"/>
            </a:solidFill>
            <a:round/>
            <a:tailEnd type="triangle" w="med" len="med"/>
          </a:ln>
          <a:extLst>
            <a:ext uri="{909E8E84-426E-40DD-AFC4-6F175D3DCCD1}">
              <a14:hiddenFill xmlns:a14="http://schemas.microsoft.com/office/drawing/2010/main">
                <a:noFill/>
              </a14:hiddenFill>
            </a:ext>
          </a:extLst>
        </p:spPr>
        <p:txBody>
          <a:bodyPr lIns="68580" tIns="34290" rIns="68580" bIns="34290"/>
          <a:lstStyle/>
          <a:p>
            <a:endParaRPr lang="zh-CN" altLang="en-US"/>
          </a:p>
        </p:txBody>
      </p:sp>
      <p:sp>
        <p:nvSpPr>
          <p:cNvPr id="122889" name="文本框 122888"/>
          <p:cNvSpPr txBox="1">
            <a:spLocks noChangeArrowheads="1"/>
          </p:cNvSpPr>
          <p:nvPr/>
        </p:nvSpPr>
        <p:spPr bwMode="auto">
          <a:xfrm>
            <a:off x="2618661" y="1525746"/>
            <a:ext cx="5056584" cy="391716"/>
          </a:xfrm>
          <a:prstGeom prst="rect">
            <a:avLst/>
          </a:prstGeom>
          <a:noFill/>
          <a:ln w="9525">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100" b="1">
                <a:solidFill>
                  <a:srgbClr val="C00000"/>
                </a:solidFill>
                <a:latin typeface="华文细黑" panose="02010600040101010101" pitchFamily="2" charset="-122"/>
                <a:ea typeface="华文细黑" panose="02010600040101010101" pitchFamily="2" charset="-122"/>
              </a:rPr>
              <a:t>拥有一定地产的成年男性</a:t>
            </a:r>
            <a:r>
              <a:rPr lang="zh-CN" altLang="en-US" sz="2100" b="1">
                <a:latin typeface="华文细黑" panose="02010600040101010101" pitchFamily="2" charset="-122"/>
                <a:ea typeface="华文细黑" panose="02010600040101010101" pitchFamily="2" charset="-122"/>
              </a:rPr>
              <a:t>才能当选为议员</a:t>
            </a:r>
          </a:p>
        </p:txBody>
      </p:sp>
      <p:sp>
        <p:nvSpPr>
          <p:cNvPr id="122890" name="文本框 122889"/>
          <p:cNvSpPr txBox="1">
            <a:spLocks noChangeArrowheads="1"/>
          </p:cNvSpPr>
          <p:nvPr/>
        </p:nvSpPr>
        <p:spPr bwMode="auto">
          <a:xfrm>
            <a:off x="1331595" y="2047241"/>
            <a:ext cx="1160860" cy="345281"/>
          </a:xfrm>
          <a:prstGeom prst="rect">
            <a:avLst/>
          </a:prstGeom>
          <a:solidFill>
            <a:schemeClr val="bg1"/>
          </a:solidFill>
          <a:ln w="12700">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b="1">
                <a:ea typeface="黑体" panose="02010609060101010101" pitchFamily="49" charset="-122"/>
              </a:rPr>
              <a:t>1830</a:t>
            </a:r>
            <a:r>
              <a:rPr lang="zh-CN" altLang="en-US" b="1">
                <a:ea typeface="黑体" panose="02010609060101010101" pitchFamily="49" charset="-122"/>
              </a:rPr>
              <a:t>年</a:t>
            </a:r>
          </a:p>
        </p:txBody>
      </p:sp>
      <p:sp>
        <p:nvSpPr>
          <p:cNvPr id="122891" name="文本框 122890"/>
          <p:cNvSpPr txBox="1">
            <a:spLocks noChangeArrowheads="1"/>
          </p:cNvSpPr>
          <p:nvPr/>
        </p:nvSpPr>
        <p:spPr bwMode="auto">
          <a:xfrm>
            <a:off x="2646045" y="2561590"/>
            <a:ext cx="5029200" cy="391716"/>
          </a:xfrm>
          <a:prstGeom prst="rect">
            <a:avLst/>
          </a:prstGeom>
          <a:noFill/>
          <a:ln w="9525">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100" b="1">
                <a:solidFill>
                  <a:srgbClr val="C00000"/>
                </a:solidFill>
                <a:latin typeface="华文细黑" panose="02010600040101010101" pitchFamily="2" charset="-122"/>
                <a:ea typeface="华文细黑" panose="02010600040101010101" pitchFamily="2" charset="-122"/>
              </a:rPr>
              <a:t>新兴工业资产阶级</a:t>
            </a:r>
            <a:r>
              <a:rPr lang="zh-CN" altLang="en-US" sz="2100" b="1">
                <a:latin typeface="华文细黑" panose="02010600040101010101" pitchFamily="2" charset="-122"/>
                <a:ea typeface="华文细黑" panose="02010600040101010101" pitchFamily="2" charset="-122"/>
              </a:rPr>
              <a:t>进入议会</a:t>
            </a:r>
          </a:p>
        </p:txBody>
      </p:sp>
      <p:sp>
        <p:nvSpPr>
          <p:cNvPr id="122892" name="文本框 122891"/>
          <p:cNvSpPr txBox="1">
            <a:spLocks noChangeArrowheads="1"/>
          </p:cNvSpPr>
          <p:nvPr/>
        </p:nvSpPr>
        <p:spPr bwMode="auto">
          <a:xfrm>
            <a:off x="1331595" y="3075940"/>
            <a:ext cx="1160860" cy="345281"/>
          </a:xfrm>
          <a:prstGeom prst="rect">
            <a:avLst/>
          </a:prstGeom>
          <a:solidFill>
            <a:schemeClr val="bg1"/>
          </a:solidFill>
          <a:ln w="12700">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b="1">
                <a:ea typeface="黑体" panose="02010609060101010101" pitchFamily="49" charset="-122"/>
              </a:rPr>
              <a:t>1918</a:t>
            </a:r>
            <a:r>
              <a:rPr lang="zh-CN" altLang="en-US" b="1">
                <a:ea typeface="黑体" panose="02010609060101010101" pitchFamily="49" charset="-122"/>
              </a:rPr>
              <a:t>年</a:t>
            </a:r>
          </a:p>
        </p:txBody>
      </p:sp>
      <p:sp>
        <p:nvSpPr>
          <p:cNvPr id="122893" name="文本框 122892"/>
          <p:cNvSpPr txBox="1">
            <a:spLocks noChangeArrowheads="1"/>
          </p:cNvSpPr>
          <p:nvPr/>
        </p:nvSpPr>
        <p:spPr bwMode="auto">
          <a:xfrm>
            <a:off x="2646045" y="3075940"/>
            <a:ext cx="5029200" cy="391716"/>
          </a:xfrm>
          <a:prstGeom prst="rect">
            <a:avLst/>
          </a:prstGeom>
          <a:noFill/>
          <a:ln w="9525">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sz="2100" b="1">
                <a:solidFill>
                  <a:srgbClr val="C00000"/>
                </a:solidFill>
                <a:latin typeface="华文细黑" panose="02010600040101010101" pitchFamily="2" charset="-122"/>
                <a:ea typeface="华文细黑" panose="02010600040101010101" pitchFamily="2" charset="-122"/>
              </a:rPr>
              <a:t>30</a:t>
            </a:r>
            <a:r>
              <a:rPr lang="zh-CN" altLang="en-US" sz="2100" b="1">
                <a:solidFill>
                  <a:srgbClr val="C00000"/>
                </a:solidFill>
                <a:latin typeface="华文细黑" panose="02010600040101010101" pitchFamily="2" charset="-122"/>
                <a:ea typeface="华文细黑" panose="02010600040101010101" pitchFamily="2" charset="-122"/>
              </a:rPr>
              <a:t>岁以上有一定财产的妇女</a:t>
            </a:r>
            <a:r>
              <a:rPr lang="zh-CN" altLang="en-US" sz="2100" b="1">
                <a:latin typeface="华文细黑" panose="02010600040101010101" pitchFamily="2" charset="-122"/>
                <a:ea typeface="华文细黑" panose="02010600040101010101" pitchFamily="2" charset="-122"/>
              </a:rPr>
              <a:t>获得普选权</a:t>
            </a:r>
          </a:p>
        </p:txBody>
      </p:sp>
      <p:sp>
        <p:nvSpPr>
          <p:cNvPr id="122894" name="文本框 122893"/>
          <p:cNvSpPr txBox="1">
            <a:spLocks noChangeArrowheads="1"/>
          </p:cNvSpPr>
          <p:nvPr/>
        </p:nvSpPr>
        <p:spPr bwMode="auto">
          <a:xfrm>
            <a:off x="1331595" y="3590291"/>
            <a:ext cx="1160860" cy="345281"/>
          </a:xfrm>
          <a:prstGeom prst="rect">
            <a:avLst/>
          </a:prstGeom>
          <a:solidFill>
            <a:schemeClr val="bg1"/>
          </a:solidFill>
          <a:ln w="12700">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b="1">
                <a:ea typeface="黑体" panose="02010609060101010101" pitchFamily="49" charset="-122"/>
              </a:rPr>
              <a:t>1969</a:t>
            </a:r>
            <a:r>
              <a:rPr lang="zh-CN" altLang="en-US" b="1">
                <a:ea typeface="黑体" panose="02010609060101010101" pitchFamily="49" charset="-122"/>
              </a:rPr>
              <a:t>年</a:t>
            </a:r>
          </a:p>
        </p:txBody>
      </p:sp>
      <p:sp>
        <p:nvSpPr>
          <p:cNvPr id="122895" name="文本框 122894"/>
          <p:cNvSpPr txBox="1">
            <a:spLocks noChangeArrowheads="1"/>
          </p:cNvSpPr>
          <p:nvPr/>
        </p:nvSpPr>
        <p:spPr bwMode="auto">
          <a:xfrm>
            <a:off x="2646045" y="3590290"/>
            <a:ext cx="5029200" cy="391716"/>
          </a:xfrm>
          <a:prstGeom prst="rect">
            <a:avLst/>
          </a:prstGeom>
          <a:noFill/>
          <a:ln w="9525">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100" b="1" smtClean="0">
                <a:solidFill>
                  <a:srgbClr val="C00000"/>
                </a:solidFill>
                <a:latin typeface="华文细黑" panose="02010600040101010101" pitchFamily="2" charset="-122"/>
                <a:ea typeface="华文细黑" panose="02010600040101010101" pitchFamily="2" charset="-122"/>
              </a:rPr>
              <a:t>满</a:t>
            </a:r>
            <a:r>
              <a:rPr lang="en-US" altLang="zh-CN" sz="2100" b="1">
                <a:solidFill>
                  <a:srgbClr val="C00000"/>
                </a:solidFill>
                <a:latin typeface="华文细黑" panose="02010600040101010101" pitchFamily="2" charset="-122"/>
                <a:ea typeface="华文细黑" panose="02010600040101010101" pitchFamily="2" charset="-122"/>
              </a:rPr>
              <a:t>18</a:t>
            </a:r>
            <a:r>
              <a:rPr lang="zh-CN" altLang="en-US" sz="2100" b="1">
                <a:solidFill>
                  <a:srgbClr val="C00000"/>
                </a:solidFill>
                <a:latin typeface="华文细黑" panose="02010600040101010101" pitchFamily="2" charset="-122"/>
                <a:ea typeface="华文细黑" panose="02010600040101010101" pitchFamily="2" charset="-122"/>
              </a:rPr>
              <a:t>周岁的公民</a:t>
            </a:r>
            <a:r>
              <a:rPr lang="zh-CN" altLang="en-US" sz="2100" b="1">
                <a:latin typeface="华文细黑" panose="02010600040101010101" pitchFamily="2" charset="-122"/>
                <a:ea typeface="华文细黑" panose="02010600040101010101" pitchFamily="2" charset="-122"/>
              </a:rPr>
              <a:t>都有权参加下院选举</a:t>
            </a:r>
          </a:p>
        </p:txBody>
      </p:sp>
      <p:sp>
        <p:nvSpPr>
          <p:cNvPr id="122896" name="文本框 122895"/>
          <p:cNvSpPr txBox="1">
            <a:spLocks noChangeArrowheads="1"/>
          </p:cNvSpPr>
          <p:nvPr/>
        </p:nvSpPr>
        <p:spPr bwMode="auto">
          <a:xfrm>
            <a:off x="1331595" y="1523366"/>
            <a:ext cx="1143000" cy="345281"/>
          </a:xfrm>
          <a:prstGeom prst="rect">
            <a:avLst/>
          </a:prstGeom>
          <a:solidFill>
            <a:schemeClr val="bg1"/>
          </a:solidFill>
          <a:ln w="12700">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b="1">
                <a:ea typeface="黑体" panose="02010609060101010101" pitchFamily="49" charset="-122"/>
              </a:rPr>
              <a:t>1689</a:t>
            </a:r>
            <a:r>
              <a:rPr lang="zh-CN" altLang="en-US" b="1">
                <a:ea typeface="黑体" panose="02010609060101010101" pitchFamily="49" charset="-122"/>
              </a:rPr>
              <a:t>年</a:t>
            </a:r>
          </a:p>
        </p:txBody>
      </p:sp>
      <p:sp>
        <p:nvSpPr>
          <p:cNvPr id="122897" name="文本框 122896"/>
          <p:cNvSpPr txBox="1">
            <a:spLocks noChangeArrowheads="1"/>
          </p:cNvSpPr>
          <p:nvPr/>
        </p:nvSpPr>
        <p:spPr bwMode="auto">
          <a:xfrm>
            <a:off x="1331595" y="2561591"/>
            <a:ext cx="1160860" cy="345281"/>
          </a:xfrm>
          <a:prstGeom prst="rect">
            <a:avLst/>
          </a:prstGeom>
          <a:solidFill>
            <a:schemeClr val="bg1"/>
          </a:solidFill>
          <a:ln w="12700">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en-US" altLang="zh-CN" b="1">
                <a:ea typeface="黑体" panose="02010609060101010101" pitchFamily="49" charset="-122"/>
              </a:rPr>
              <a:t>1832</a:t>
            </a:r>
            <a:r>
              <a:rPr lang="zh-CN" altLang="en-US" b="1">
                <a:ea typeface="黑体" panose="02010609060101010101" pitchFamily="49" charset="-122"/>
              </a:rPr>
              <a:t>年</a:t>
            </a:r>
          </a:p>
        </p:txBody>
      </p:sp>
      <p:sp>
        <p:nvSpPr>
          <p:cNvPr id="122898" name="文本框 122897"/>
          <p:cNvSpPr txBox="1">
            <a:spLocks noChangeArrowheads="1"/>
          </p:cNvSpPr>
          <p:nvPr/>
        </p:nvSpPr>
        <p:spPr bwMode="auto">
          <a:xfrm>
            <a:off x="2618661" y="2047240"/>
            <a:ext cx="5056584" cy="391716"/>
          </a:xfrm>
          <a:prstGeom prst="rect">
            <a:avLst/>
          </a:prstGeom>
          <a:noFill/>
          <a:ln w="9525">
            <a:solidFill>
              <a:srgbClr val="C00000"/>
            </a:solidFill>
            <a:miter lim="800000"/>
          </a:ln>
        </p:spPr>
        <p:txBody>
          <a:bodyPr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pPr>
            <a:r>
              <a:rPr lang="zh-CN" altLang="en-US" sz="2100" b="1">
                <a:solidFill>
                  <a:srgbClr val="C00000"/>
                </a:solidFill>
                <a:latin typeface="华文细黑" panose="02010600040101010101" pitchFamily="2" charset="-122"/>
                <a:ea typeface="华文细黑" panose="02010600040101010101" pitchFamily="2" charset="-122"/>
              </a:rPr>
              <a:t>只有不到</a:t>
            </a:r>
            <a:r>
              <a:rPr lang="en-US" altLang="zh-CN" sz="2100" b="1">
                <a:solidFill>
                  <a:srgbClr val="C00000"/>
                </a:solidFill>
                <a:latin typeface="华文细黑" panose="02010600040101010101" pitchFamily="2" charset="-122"/>
                <a:ea typeface="华文细黑" panose="02010600040101010101" pitchFamily="2" charset="-122"/>
              </a:rPr>
              <a:t>10%</a:t>
            </a:r>
            <a:r>
              <a:rPr lang="zh-CN" altLang="en-US" sz="2100" b="1">
                <a:solidFill>
                  <a:srgbClr val="C00000"/>
                </a:solidFill>
                <a:latin typeface="华文细黑" panose="02010600040101010101" pitchFamily="2" charset="-122"/>
                <a:ea typeface="华文细黑" panose="02010600040101010101" pitchFamily="2" charset="-122"/>
              </a:rPr>
              <a:t>的</a:t>
            </a:r>
            <a:r>
              <a:rPr lang="zh-CN" altLang="en-US" sz="2100" b="1">
                <a:latin typeface="华文细黑" panose="02010600040101010101" pitchFamily="2" charset="-122"/>
                <a:ea typeface="华文细黑" panose="02010600040101010101" pitchFamily="2" charset="-122"/>
              </a:rPr>
              <a:t>成年男性有选举权</a:t>
            </a:r>
          </a:p>
        </p:txBody>
      </p:sp>
      <p:sp>
        <p:nvSpPr>
          <p:cNvPr id="2" name="文本框 1"/>
          <p:cNvSpPr txBox="1"/>
          <p:nvPr/>
        </p:nvSpPr>
        <p:spPr>
          <a:xfrm>
            <a:off x="857225" y="4390390"/>
            <a:ext cx="6715172" cy="646331"/>
          </a:xfrm>
          <a:prstGeom prst="rect">
            <a:avLst/>
          </a:prstGeom>
          <a:noFill/>
        </p:spPr>
        <p:txBody>
          <a:bodyPr wrap="square" rtlCol="0" anchor="t">
            <a:spAutoFit/>
          </a:bodyPr>
          <a:lstStyle/>
          <a:p>
            <a:pPr marL="285750" indent="-285750">
              <a:buFont typeface="Wingdings" panose="05000000000000000000" charset="0"/>
              <a:buChar char="Ø"/>
            </a:pPr>
            <a:r>
              <a:rPr lang="zh-CN" altLang="en-US" b="1">
                <a:latin typeface="微软雅黑" panose="020b0503020204020204" pitchFamily="34" charset="-122"/>
                <a:ea typeface="微软雅黑" panose="020b0503020204020204" pitchFamily="34" charset="-122"/>
              </a:rPr>
              <a:t>工商业资产阶级获得更多议席，大大增强了在议会中的作用</a:t>
            </a:r>
          </a:p>
          <a:p>
            <a:pPr marL="285750" indent="-285750">
              <a:buFont typeface="Wingdings" panose="05000000000000000000" charset="0"/>
              <a:buChar char="Ø"/>
            </a:pPr>
            <a:r>
              <a:rPr lang="zh-CN" altLang="en-US" b="1">
                <a:latin typeface="微软雅黑" panose="020b0503020204020204" pitchFamily="34" charset="-122"/>
                <a:ea typeface="微软雅黑" panose="020b0503020204020204" pitchFamily="34" charset="-122"/>
              </a:rPr>
              <a:t>为工业资本主义的进一步发展提供了保障。</a:t>
            </a:r>
          </a:p>
        </p:txBody>
      </p:sp>
      <p:sp>
        <p:nvSpPr>
          <p:cNvPr id="21" name="Rectangle 3"/>
          <p:cNvSpPr>
            <a:spLocks noChangeArrowheads="1"/>
          </p:cNvSpPr>
          <p:nvPr/>
        </p:nvSpPr>
        <p:spPr bwMode="auto">
          <a:xfrm>
            <a:off x="7715272" y="619185"/>
            <a:ext cx="1428728" cy="4524315"/>
          </a:xfrm>
          <a:prstGeom prst="rect">
            <a:avLst/>
          </a:prstGeom>
          <a:gradFill>
            <a:gsLst>
              <a:gs pos="0">
                <a:srgbClr val="FBFB11"/>
              </a:gs>
              <a:gs pos="100000">
                <a:srgbClr val="838309"/>
              </a:gs>
            </a:gsLst>
            <a:lin ang="16200000" scaled="0"/>
          </a:gradFill>
        </p:spPr>
        <p:style>
          <a:lnRef idx="1">
            <a:schemeClr val="accent1"/>
          </a:lnRef>
          <a:fillRef idx="3">
            <a:schemeClr val="accent1"/>
          </a:fillRef>
          <a:effectRef idx="2">
            <a:schemeClr val="accent1"/>
          </a:effectRef>
          <a:fontRef idx="minor">
            <a:schemeClr val="lt1"/>
          </a:fontRef>
        </p:style>
        <p:txBody>
          <a:bodyPr wrap="square" anchor="ctr">
            <a:spAutoFit/>
          </a:bodyPr>
          <a:lstStyle/>
          <a:p>
            <a:pPr>
              <a:buFontTx/>
              <a:buNone/>
              <a:defRPr/>
            </a:pPr>
            <a:r>
              <a:rPr lang="zh-CN" altLang="en-US" sz="2000" b="1">
                <a:solidFill>
                  <a:srgbClr val="FF0000"/>
                </a:solidFill>
                <a:latin typeface="楷体" panose="02010609060101010101" pitchFamily="49" charset="-122"/>
                <a:ea typeface="楷体" panose="02010609060101010101" pitchFamily="49" charset="-122"/>
              </a:rPr>
              <a:t>（</a:t>
            </a:r>
            <a:r>
              <a:rPr lang="en-US" altLang="zh-CN" sz="2000" b="1">
                <a:solidFill>
                  <a:srgbClr val="FF0000"/>
                </a:solidFill>
                <a:latin typeface="楷体" panose="02010609060101010101" pitchFamily="49" charset="-122"/>
                <a:ea typeface="楷体" panose="02010609060101010101" pitchFamily="49" charset="-122"/>
              </a:rPr>
              <a:t>1</a:t>
            </a:r>
            <a:r>
              <a:rPr lang="zh-CN" altLang="en-US" sz="2000" b="1">
                <a:solidFill>
                  <a:srgbClr val="FF0000"/>
                </a:solidFill>
                <a:latin typeface="楷体" panose="02010609060101010101" pitchFamily="49" charset="-122"/>
                <a:ea typeface="楷体" panose="02010609060101010101" pitchFamily="49" charset="-122"/>
              </a:rPr>
              <a:t>）</a:t>
            </a:r>
            <a:r>
              <a:rPr lang="zh-CN" altLang="en-US" sz="2000" b="1">
                <a:solidFill>
                  <a:schemeClr val="tx1"/>
                </a:solidFill>
                <a:latin typeface="楷体" panose="02010609060101010101" pitchFamily="49" charset="-122"/>
                <a:ea typeface="楷体" panose="02010609060101010101" pitchFamily="49" charset="-122"/>
              </a:rPr>
              <a:t>上述事件反映议会民主政治怎样的</a:t>
            </a:r>
            <a:r>
              <a:rPr lang="zh-CN" altLang="en-US" sz="2000" b="1">
                <a:solidFill>
                  <a:srgbClr val="FF0000"/>
                </a:solidFill>
                <a:latin typeface="楷体" panose="02010609060101010101" pitchFamily="49" charset="-122"/>
                <a:ea typeface="楷体" panose="02010609060101010101" pitchFamily="49" charset="-122"/>
              </a:rPr>
              <a:t>发展趋势？    </a:t>
            </a:r>
            <a:endParaRPr lang="en-US" altLang="zh-CN" sz="2000" b="1">
              <a:solidFill>
                <a:srgbClr val="FF0000"/>
              </a:solidFill>
              <a:latin typeface="楷体" pitchFamily="49" charset="-122"/>
              <a:ea typeface="楷体" panose="02010609060101010101" pitchFamily="49" charset="-122"/>
            </a:endParaRPr>
          </a:p>
          <a:p>
            <a:pPr>
              <a:buFontTx/>
              <a:buNone/>
              <a:defRPr/>
            </a:pPr>
            <a:r>
              <a:rPr lang="zh-CN" altLang="en-US" sz="2000" b="1">
                <a:solidFill>
                  <a:srgbClr val="FF0000"/>
                </a:solidFill>
                <a:latin typeface="楷体" panose="02010609060101010101" pitchFamily="49" charset="-122"/>
                <a:ea typeface="楷体" panose="02010609060101010101" pitchFamily="49" charset="-122"/>
              </a:rPr>
              <a:t>（</a:t>
            </a:r>
            <a:r>
              <a:rPr lang="en-US" altLang="zh-CN" sz="2000" b="1">
                <a:solidFill>
                  <a:srgbClr val="FF0000"/>
                </a:solidFill>
                <a:latin typeface="楷体" panose="02010609060101010101" pitchFamily="49" charset="-122"/>
                <a:ea typeface="楷体" panose="02010609060101010101" pitchFamily="49" charset="-122"/>
              </a:rPr>
              <a:t>2</a:t>
            </a:r>
            <a:r>
              <a:rPr lang="zh-CN" altLang="en-US" sz="2000" b="1">
                <a:solidFill>
                  <a:srgbClr val="FF0000"/>
                </a:solidFill>
                <a:latin typeface="楷体" panose="02010609060101010101" pitchFamily="49" charset="-122"/>
                <a:ea typeface="楷体" panose="02010609060101010101" pitchFamily="49" charset="-122"/>
              </a:rPr>
              <a:t>）</a:t>
            </a:r>
            <a:r>
              <a:rPr lang="zh-CN" altLang="en-US" sz="2000" b="1">
                <a:solidFill>
                  <a:schemeClr val="tx1"/>
                </a:solidFill>
                <a:latin typeface="楷体" panose="02010609060101010101" pitchFamily="49" charset="-122"/>
                <a:ea typeface="楷体" panose="02010609060101010101" pitchFamily="49" charset="-122"/>
              </a:rPr>
              <a:t>纵观英国议会制的发展完善过程，体现了西方民主制度的</a:t>
            </a:r>
            <a:r>
              <a:rPr lang="zh-CN" altLang="en-US" sz="2000" b="1">
                <a:solidFill>
                  <a:srgbClr val="FF0000"/>
                </a:solidFill>
                <a:latin typeface="楷体" panose="02010609060101010101" pitchFamily="49" charset="-122"/>
                <a:ea typeface="楷体" panose="02010609060101010101" pitchFamily="49" charset="-122"/>
              </a:rPr>
              <a:t>什么重要原则？ </a:t>
            </a:r>
            <a:r>
              <a:rPr lang="zh-CN" altLang="en-US" sz="2000">
                <a:solidFill>
                  <a:srgbClr val="FF0000"/>
                </a:solidFill>
                <a:latin typeface="楷体" panose="02010609060101010101" pitchFamily="49" charset="-122"/>
                <a:ea typeface="楷体" panose="02010609060101010101" pitchFamily="49" charset="-122"/>
              </a:rPr>
              <a:t>　</a:t>
            </a:r>
            <a:r>
              <a:rPr lang="zh-CN" altLang="en-US" sz="2800">
                <a:solidFill>
                  <a:srgbClr val="FF0000"/>
                </a:solidFill>
                <a:latin typeface="楷体" panose="02010609060101010101" pitchFamily="49" charset="-122"/>
                <a:ea typeface="楷体" panose="02010609060101010101" pitchFamily="49" charset="-122"/>
              </a:rPr>
              <a:t> </a:t>
            </a:r>
          </a:p>
        </p:txBody>
      </p:sp>
      <p:sp>
        <p:nvSpPr>
          <p:cNvPr id="4"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22888"/>
                                        </p:tgtEl>
                                        <p:attrNameLst>
                                          <p:attrName>style.visibility</p:attrName>
                                        </p:attrNameLst>
                                      </p:cBhvr>
                                      <p:to>
                                        <p:strVal val="visible"/>
                                      </p:to>
                                    </p:set>
                                    <p:animEffect transition="in" filter="box(in)">
                                      <p:cBhvr>
                                        <p:cTn id="12" dur="500"/>
                                        <p:tgtEl>
                                          <p:spTgt spid="122888"/>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122887"/>
                                        </p:tgtEl>
                                        <p:attrNameLst>
                                          <p:attrName>style.visibility</p:attrName>
                                        </p:attrNameLst>
                                      </p:cBhvr>
                                      <p:to>
                                        <p:strVal val="visible"/>
                                      </p:to>
                                    </p:set>
                                    <p:animEffect transition="in" filter="box(in)">
                                      <p:cBhvr>
                                        <p:cTn id="15" dur="500"/>
                                        <p:tgtEl>
                                          <p:spTgt spid="122887"/>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4" presetClass="entr" presetSubtype="16" fill="hold" grpId="0" nodeType="clickEffect">
                                  <p:stCondLst>
                                    <p:cond delay="0"/>
                                  </p:stCondLst>
                                  <p:childTnLst>
                                    <p:set>
                                      <p:cBhvr>
                                        <p:cTn id="19" dur="1" fill="hold">
                                          <p:stCondLst>
                                            <p:cond delay="0"/>
                                          </p:stCondLst>
                                        </p:cTn>
                                        <p:tgtEl>
                                          <p:spTgt spid="122896"/>
                                        </p:tgtEl>
                                        <p:attrNameLst>
                                          <p:attrName>style.visibility</p:attrName>
                                        </p:attrNameLst>
                                      </p:cBhvr>
                                      <p:to>
                                        <p:strVal val="visible"/>
                                      </p:to>
                                    </p:set>
                                    <p:animEffect transition="in" filter="box(in)">
                                      <p:cBhvr>
                                        <p:cTn id="20" dur="500"/>
                                        <p:tgtEl>
                                          <p:spTgt spid="122896"/>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122889"/>
                                        </p:tgtEl>
                                        <p:attrNameLst>
                                          <p:attrName>style.visibility</p:attrName>
                                        </p:attrNameLst>
                                      </p:cBhvr>
                                      <p:to>
                                        <p:strVal val="visible"/>
                                      </p:to>
                                    </p:set>
                                    <p:animEffect transition="in" filter="box(in)">
                                      <p:cBhvr>
                                        <p:cTn id="23" dur="500"/>
                                        <p:tgtEl>
                                          <p:spTgt spid="122889"/>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22890"/>
                                        </p:tgtEl>
                                        <p:attrNameLst>
                                          <p:attrName>style.visibility</p:attrName>
                                        </p:attrNameLst>
                                      </p:cBhvr>
                                      <p:to>
                                        <p:strVal val="visible"/>
                                      </p:to>
                                    </p:set>
                                    <p:animEffect transition="in" filter="box(in)">
                                      <p:cBhvr>
                                        <p:cTn id="28" dur="500"/>
                                        <p:tgtEl>
                                          <p:spTgt spid="122890"/>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22898"/>
                                        </p:tgtEl>
                                        <p:attrNameLst>
                                          <p:attrName>style.visibility</p:attrName>
                                        </p:attrNameLst>
                                      </p:cBhvr>
                                      <p:to>
                                        <p:strVal val="visible"/>
                                      </p:to>
                                    </p:set>
                                    <p:animEffect transition="in" filter="box(in)">
                                      <p:cBhvr>
                                        <p:cTn id="31" dur="500"/>
                                        <p:tgtEl>
                                          <p:spTgt spid="122898"/>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122897"/>
                                        </p:tgtEl>
                                        <p:attrNameLst>
                                          <p:attrName>style.visibility</p:attrName>
                                        </p:attrNameLst>
                                      </p:cBhvr>
                                      <p:to>
                                        <p:strVal val="visible"/>
                                      </p:to>
                                    </p:set>
                                    <p:animEffect transition="in" filter="box(in)">
                                      <p:cBhvr>
                                        <p:cTn id="36" dur="500"/>
                                        <p:tgtEl>
                                          <p:spTgt spid="122897"/>
                                        </p:tgtEl>
                                      </p:cBhvr>
                                    </p:animEffect>
                                  </p:childTnLst>
                                </p:cTn>
                              </p:par>
                              <p:par>
                                <p:cTn id="37" presetID="4" presetClass="entr" presetSubtype="16" fill="hold" grpId="0" nodeType="withEffect">
                                  <p:stCondLst>
                                    <p:cond delay="0"/>
                                  </p:stCondLst>
                                  <p:childTnLst>
                                    <p:set>
                                      <p:cBhvr>
                                        <p:cTn id="38" dur="1" fill="hold">
                                          <p:stCondLst>
                                            <p:cond delay="0"/>
                                          </p:stCondLst>
                                        </p:cTn>
                                        <p:tgtEl>
                                          <p:spTgt spid="122891"/>
                                        </p:tgtEl>
                                        <p:attrNameLst>
                                          <p:attrName>style.visibility</p:attrName>
                                        </p:attrNameLst>
                                      </p:cBhvr>
                                      <p:to>
                                        <p:strVal val="visible"/>
                                      </p:to>
                                    </p:set>
                                    <p:animEffect transition="in" filter="box(in)">
                                      <p:cBhvr>
                                        <p:cTn id="39" dur="500"/>
                                        <p:tgtEl>
                                          <p:spTgt spid="122891"/>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4" presetClass="entr" presetSubtype="16" fill="hold" grpId="0" nodeType="clickEffect">
                                  <p:stCondLst>
                                    <p:cond delay="0"/>
                                  </p:stCondLst>
                                  <p:childTnLst>
                                    <p:set>
                                      <p:cBhvr>
                                        <p:cTn id="43" dur="1" fill="hold">
                                          <p:stCondLst>
                                            <p:cond delay="0"/>
                                          </p:stCondLst>
                                        </p:cTn>
                                        <p:tgtEl>
                                          <p:spTgt spid="122892"/>
                                        </p:tgtEl>
                                        <p:attrNameLst>
                                          <p:attrName>style.visibility</p:attrName>
                                        </p:attrNameLst>
                                      </p:cBhvr>
                                      <p:to>
                                        <p:strVal val="visible"/>
                                      </p:to>
                                    </p:set>
                                    <p:animEffect transition="in" filter="box(in)">
                                      <p:cBhvr>
                                        <p:cTn id="44" dur="500"/>
                                        <p:tgtEl>
                                          <p:spTgt spid="122892"/>
                                        </p:tgtEl>
                                      </p:cBhvr>
                                    </p:animEffect>
                                  </p:childTnLst>
                                </p:cTn>
                              </p:par>
                              <p:par>
                                <p:cTn id="45" presetID="4" presetClass="entr" presetSubtype="16" fill="hold" grpId="0" nodeType="withEffect">
                                  <p:stCondLst>
                                    <p:cond delay="0"/>
                                  </p:stCondLst>
                                  <p:childTnLst>
                                    <p:set>
                                      <p:cBhvr>
                                        <p:cTn id="46" dur="1" fill="hold">
                                          <p:stCondLst>
                                            <p:cond delay="0"/>
                                          </p:stCondLst>
                                        </p:cTn>
                                        <p:tgtEl>
                                          <p:spTgt spid="122893"/>
                                        </p:tgtEl>
                                        <p:attrNameLst>
                                          <p:attrName>style.visibility</p:attrName>
                                        </p:attrNameLst>
                                      </p:cBhvr>
                                      <p:to>
                                        <p:strVal val="visible"/>
                                      </p:to>
                                    </p:set>
                                    <p:animEffect transition="in" filter="box(in)">
                                      <p:cBhvr>
                                        <p:cTn id="47" dur="500"/>
                                        <p:tgtEl>
                                          <p:spTgt spid="12289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122894"/>
                                        </p:tgtEl>
                                        <p:attrNameLst>
                                          <p:attrName>style.visibility</p:attrName>
                                        </p:attrNameLst>
                                      </p:cBhvr>
                                      <p:to>
                                        <p:strVal val="visible"/>
                                      </p:to>
                                    </p:set>
                                    <p:animEffect transition="in" filter="box(in)">
                                      <p:cBhvr>
                                        <p:cTn id="52" dur="500"/>
                                        <p:tgtEl>
                                          <p:spTgt spid="122894"/>
                                        </p:tgtEl>
                                      </p:cBhvr>
                                    </p:animEffect>
                                  </p:childTnLst>
                                </p:cTn>
                              </p:par>
                              <p:par>
                                <p:cTn id="53" presetID="4" presetClass="entr" presetSubtype="16" fill="hold" grpId="0" nodeType="withEffect">
                                  <p:stCondLst>
                                    <p:cond delay="0"/>
                                  </p:stCondLst>
                                  <p:childTnLst>
                                    <p:set>
                                      <p:cBhvr>
                                        <p:cTn id="54" dur="1" fill="hold">
                                          <p:stCondLst>
                                            <p:cond delay="0"/>
                                          </p:stCondLst>
                                        </p:cTn>
                                        <p:tgtEl>
                                          <p:spTgt spid="122895"/>
                                        </p:tgtEl>
                                        <p:attrNameLst>
                                          <p:attrName>style.visibility</p:attrName>
                                        </p:attrNameLst>
                                      </p:cBhvr>
                                      <p:to>
                                        <p:strVal val="visible"/>
                                      </p:to>
                                    </p:set>
                                    <p:animEffect transition="in" filter="box(in)">
                                      <p:cBhvr>
                                        <p:cTn id="55" dur="500"/>
                                        <p:tgtEl>
                                          <p:spTgt spid="122895"/>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
                                        </p:tgtEl>
                                        <p:attrNameLst>
                                          <p:attrName>style.visibility</p:attrName>
                                        </p:attrNameLst>
                                      </p:cBhvr>
                                      <p:to>
                                        <p:strVal val="visible"/>
                                      </p:to>
                                    </p:set>
                                    <p:anim calcmode="lin" valueType="num">
                                      <p:cBhvr additive="base">
                                        <p:cTn id="60" dur="500" fill="hold"/>
                                        <p:tgtEl>
                                          <p:spTgt spid="2"/>
                                        </p:tgtEl>
                                        <p:attrNameLst>
                                          <p:attrName>ppt_x</p:attrName>
                                        </p:attrNameLst>
                                      </p:cBhvr>
                                      <p:tavLst>
                                        <p:tav tm="0">
                                          <p:val>
                                            <p:strVal val="#ppt_x"/>
                                          </p:val>
                                        </p:tav>
                                        <p:tav tm="100000">
                                          <p:val>
                                            <p:strVal val="#ppt_x"/>
                                          </p:val>
                                        </p:tav>
                                      </p:tavLst>
                                    </p:anim>
                                    <p:anim calcmode="lin" valueType="num">
                                      <p:cBhvr additive="base">
                                        <p:cTn id="6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62" fill="hold" nodeType="clickPar">
                      <p:stCondLst>
                        <p:cond delay="indefinite"/>
                      </p:stCondLst>
                      <p:childTnLst>
                        <p:par>
                          <p:cTn id="63" fill="hold" nodeType="afterGroup">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fill="hold"/>
                                        <p:tgtEl>
                                          <p:spTgt spid="21"/>
                                        </p:tgtEl>
                                        <p:attrNameLst>
                                          <p:attrName>ppt_x</p:attrName>
                                        </p:attrNameLst>
                                      </p:cBhvr>
                                      <p:tavLst>
                                        <p:tav tm="0">
                                          <p:val>
                                            <p:strVal val="#ppt_x"/>
                                          </p:val>
                                        </p:tav>
                                        <p:tav tm="100000">
                                          <p:val>
                                            <p:strVal val="#ppt_x"/>
                                          </p:val>
                                        </p:tav>
                                      </p:tavLst>
                                    </p:anim>
                                    <p:anim calcmode="lin" valueType="num">
                                      <p:cBhvr additive="base">
                                        <p:cTn id="6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7" grpId="0"/>
      <p:bldP spid="122888" grpId="0"/>
      <p:bldP spid="122889" grpId="0"/>
      <p:bldP spid="122890" grpId="0"/>
      <p:bldP spid="122891" grpId="0"/>
      <p:bldP spid="122892" grpId="0"/>
      <p:bldP spid="122893" grpId="0"/>
      <p:bldP spid="122894" grpId="0"/>
      <p:bldP spid="122895" grpId="0"/>
      <p:bldP spid="122896" grpId="0"/>
      <p:bldP spid="122897" grpId="0"/>
      <p:bldP spid="122898" grpId="0"/>
      <p:bldP spid="2" grpId="0"/>
      <p:bldP spid="2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22882"/>
          <p:cNvGrpSpPr/>
          <p:nvPr/>
        </p:nvGrpSpPr>
        <p:grpSpPr>
          <a:xfrm>
            <a:off x="214282" y="671830"/>
            <a:ext cx="4038313" cy="571500"/>
            <a:chOff x="0" y="816"/>
            <a:chExt cx="3168" cy="480"/>
          </a:xfrm>
        </p:grpSpPr>
        <p:sp>
          <p:nvSpPr>
            <p:cNvPr id="11" name="矩形 10"/>
            <p:cNvSpPr/>
            <p:nvPr/>
          </p:nvSpPr>
          <p:spPr bwMode="auto">
            <a:xfrm>
              <a:off x="0" y="816"/>
              <a:ext cx="3168" cy="48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sp>
          <p:nvSpPr>
            <p:cNvPr id="24582" name="TextBox 27"/>
            <p:cNvSpPr txBox="1">
              <a:spLocks noChangeArrowheads="1"/>
            </p:cNvSpPr>
            <p:nvPr/>
          </p:nvSpPr>
          <p:spPr bwMode="auto">
            <a:xfrm>
              <a:off x="29" y="839"/>
              <a:ext cx="2522" cy="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400" b="1" smtClean="0">
                  <a:latin typeface="黑体" panose="02010609060101010101" pitchFamily="49" charset="-122"/>
                  <a:ea typeface="黑体" panose="02010609060101010101" pitchFamily="49" charset="-122"/>
                </a:rPr>
                <a:t>6.</a:t>
              </a:r>
              <a:r>
                <a:rPr lang="zh-CN" altLang="en-US" sz="2400" b="1" smtClean="0">
                  <a:latin typeface="黑体" panose="02010609060101010101" pitchFamily="49" charset="-122"/>
                  <a:ea typeface="黑体" panose="02010609060101010101" pitchFamily="49" charset="-122"/>
                </a:rPr>
                <a:t>英国两党制的形成</a:t>
              </a:r>
            </a:p>
          </p:txBody>
        </p:sp>
      </p:grpSp>
      <p:sp>
        <p:nvSpPr>
          <p:cNvPr id="22" name="矩形 21"/>
          <p:cNvSpPr>
            <a:spLocks noChangeArrowheads="1"/>
          </p:cNvSpPr>
          <p:nvPr/>
        </p:nvSpPr>
        <p:spPr bwMode="auto">
          <a:xfrm>
            <a:off x="251520" y="1419622"/>
            <a:ext cx="3938588" cy="952440"/>
          </a:xfrm>
          <a:prstGeom prst="rect">
            <a:avLst/>
          </a:prstGeom>
          <a:noFill/>
          <a:ln w="19050">
            <a:solidFill>
              <a:schemeClr val="tx1"/>
            </a:solidFill>
            <a:prstDash val="dashDot"/>
            <a:round/>
          </a:ln>
        </p:spPr>
        <p:txBody>
          <a:bodyPr lIns="68580" tIns="34290" rIns="68580" bIns="34290">
            <a:spAutoFit/>
          </a:bodyPr>
          <a:lstStyle/>
          <a:p>
            <a:pPr>
              <a:lnSpc>
                <a:spcPts val="2400"/>
              </a:lnSpc>
            </a:pPr>
            <a:r>
              <a:rPr lang="zh-CN" altLang="en-US" sz="1700" b="1">
                <a:latin typeface="仿宋" panose="02010609060101010101" pitchFamily="49" charset="-122"/>
                <a:ea typeface="仿宋" panose="02010609060101010101" pitchFamily="49" charset="-122"/>
              </a:rPr>
              <a:t>    </a:t>
            </a:r>
            <a:r>
              <a:rPr lang="en-US" altLang="zh-CN" sz="1700" b="1" smtClean="0">
                <a:latin typeface="仿宋" panose="02010609060101010101" pitchFamily="49" charset="-122"/>
                <a:ea typeface="仿宋" panose="02010609060101010101" pitchFamily="49" charset="-122"/>
              </a:rPr>
              <a:t>19</a:t>
            </a:r>
            <a:r>
              <a:rPr lang="zh-CN" altLang="en-US" sz="1700" b="1" smtClean="0">
                <a:latin typeface="仿宋" panose="02010609060101010101" pitchFamily="49" charset="-122"/>
                <a:ea typeface="仿宋" panose="02010609060101010101" pitchFamily="49" charset="-122"/>
              </a:rPr>
              <a:t>世纪中期，议会选举变成两大政党之间的权力角逐，由大选中获胜的多数党上台组阁。</a:t>
            </a:r>
            <a:endParaRPr lang="zh-CN" altLang="en-US" sz="1700" b="1">
              <a:latin typeface="仿宋" pitchFamily="49" charset="-122"/>
              <a:ea typeface="仿宋" pitchFamily="49" charset="-122"/>
            </a:endParaRPr>
          </a:p>
        </p:txBody>
      </p:sp>
      <p:pic>
        <p:nvPicPr>
          <p:cNvPr id="391170" name="Picture 2" descr="C:\Users\Administrator\Desktop\QQ截图20200328093237.png"/>
          <p:cNvPicPr>
            <a:picLocks noChangeAspect="1" noChangeArrowheads="1"/>
          </p:cNvPicPr>
          <p:nvPr/>
        </p:nvPicPr>
        <p:blipFill>
          <a:blip r:embed="rId3"/>
          <a:stretch>
            <a:fillRect/>
          </a:stretch>
        </p:blipFill>
        <p:spPr bwMode="auto">
          <a:xfrm>
            <a:off x="0" y="2541265"/>
            <a:ext cx="5148064" cy="2602235"/>
          </a:xfrm>
          <a:prstGeom prst="rect">
            <a:avLst/>
          </a:prstGeom>
          <a:noFill/>
        </p:spPr>
      </p:pic>
      <p:sp>
        <p:nvSpPr>
          <p:cNvPr id="13" name="矩形 12"/>
          <p:cNvSpPr/>
          <p:nvPr/>
        </p:nvSpPr>
        <p:spPr bwMode="auto">
          <a:xfrm>
            <a:off x="4572000" y="1347614"/>
            <a:ext cx="4248472" cy="1080120"/>
          </a:xfrm>
          <a:prstGeom prst="rect">
            <a:avLst/>
          </a:prstGeom>
          <a:no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r>
              <a:rPr lang="zh-CN" altLang="en-US" sz="2400" b="1" smtClean="0">
                <a:solidFill>
                  <a:srgbClr val="B91D21"/>
                </a:solidFill>
                <a:latin typeface="Arial" panose="020b0604020202020204" pitchFamily="34" charset="0"/>
                <a:ea typeface="黑体" panose="02010609060101010101" pitchFamily="49" charset="-122"/>
              </a:rPr>
              <a:t>实质：</a:t>
            </a:r>
            <a:r>
              <a:rPr lang="zh-CN" altLang="en-US" sz="2400" b="1" smtClean="0">
                <a:solidFill>
                  <a:schemeClr val="tx1"/>
                </a:solidFill>
                <a:latin typeface="Arial" panose="020b0604020202020204" pitchFamily="34" charset="0"/>
                <a:ea typeface="黑体" panose="02010609060101010101" pitchFamily="49" charset="-122"/>
              </a:rPr>
              <a:t>都是资产阶级政党，在议会里既斗争也</a:t>
            </a:r>
            <a:r>
              <a:rPr lang="zh-CN" altLang="en-US" sz="2400" b="1" smtClean="0">
                <a:solidFill>
                  <a:srgbClr val="B91D21"/>
                </a:solidFill>
                <a:latin typeface="Arial" panose="020b0604020202020204" pitchFamily="34" charset="0"/>
                <a:ea typeface="黑体" panose="02010609060101010101" pitchFamily="49" charset="-122"/>
              </a:rPr>
              <a:t>相互妥协。</a:t>
            </a:r>
            <a:endParaRPr lang="zh-CN" altLang="en-US" sz="2400" b="1">
              <a:solidFill>
                <a:srgbClr val="B91D21"/>
              </a:solidFill>
              <a:latin typeface="Arial" pitchFamily="34" charset="0"/>
              <a:ea typeface="黑体" pitchFamily="49" charset="-122"/>
            </a:endParaRPr>
          </a:p>
        </p:txBody>
      </p:sp>
      <p:pic>
        <p:nvPicPr>
          <p:cNvPr id="391171" name="Picture 3" descr="C:\Users\Administrator\Desktop\884a-ifzxhxm8463094.jpg"/>
          <p:cNvPicPr>
            <a:picLocks noChangeAspect="1" noChangeArrowheads="1"/>
          </p:cNvPicPr>
          <p:nvPr/>
        </p:nvPicPr>
        <p:blipFill>
          <a:blip r:embed="rId4"/>
          <a:stretch>
            <a:fillRect/>
          </a:stretch>
        </p:blipFill>
        <p:spPr bwMode="auto">
          <a:xfrm>
            <a:off x="5364088" y="2722612"/>
            <a:ext cx="3631332" cy="2420888"/>
          </a:xfrm>
          <a:prstGeom prst="rect">
            <a:avLst/>
          </a:prstGeom>
          <a:noFill/>
        </p:spPr>
      </p:pic>
      <p:sp>
        <p:nvSpPr>
          <p:cNvPr id="3"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122888"/>
          <p:cNvSpPr txBox="1">
            <a:spLocks noChangeArrowheads="1"/>
          </p:cNvSpPr>
          <p:nvPr/>
        </p:nvSpPr>
        <p:spPr bwMode="auto">
          <a:xfrm>
            <a:off x="251520" y="915566"/>
            <a:ext cx="4320480" cy="3701013"/>
          </a:xfrm>
          <a:prstGeom prst="rect">
            <a:avLst/>
          </a:prstGeom>
          <a:noFill/>
          <a:ln w="9525">
            <a:solidFill>
              <a:srgbClr val="C00000"/>
            </a:solidFill>
            <a:miter lim="800000"/>
          </a:ln>
        </p:spPr>
        <p:txBody>
          <a:bodyPr wrap="square"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err="1" smtClean="0"/>
              <a:t>深度思考</a:t>
            </a:r>
            <a:r>
              <a:rPr lang="zh-CN" altLang="en-US" sz="2800" b="1" smtClean="0"/>
              <a:t>：</a:t>
            </a:r>
            <a:r>
              <a:rPr lang="zh-CN" altLang="zh-CN" sz="2800" b="1" smtClean="0">
                <a:solidFill>
                  <a:srgbClr val="FF0000"/>
                </a:solidFill>
              </a:rPr>
              <a:t>英国君主立宪制确立的意义</a:t>
            </a:r>
            <a:r>
              <a:rPr lang="zh-CN" altLang="en-US" sz="2800" b="1" smtClean="0">
                <a:solidFill>
                  <a:srgbClr val="FF0000"/>
                </a:solidFill>
              </a:rPr>
              <a:t>。</a:t>
            </a:r>
            <a:endParaRPr lang="en-US" altLang="zh-CN" sz="2800" b="1" smtClean="0">
              <a:solidFill>
                <a:srgbClr val="FF0000"/>
              </a:solidFill>
            </a:endParaRPr>
          </a:p>
          <a:p>
            <a:r>
              <a:rPr lang="zh-CN" altLang="zh-CN" sz="2000" smtClean="0"/>
              <a:t>意义</a:t>
            </a:r>
            <a:r>
              <a:rPr lang="zh-CN" altLang="en-US" sz="2000" smtClean="0"/>
              <a:t>：</a:t>
            </a:r>
            <a:r>
              <a:rPr lang="en-US" altLang="zh-CN" sz="2000" smtClean="0"/>
              <a:t>①</a:t>
            </a:r>
            <a:r>
              <a:rPr lang="zh-CN" altLang="zh-CN" sz="2000" smtClean="0"/>
              <a:t>为英国资本主义发展提供了强有力的保障，为工业革命的开展提供了政治保证</a:t>
            </a:r>
            <a:r>
              <a:rPr lang="zh-CN" altLang="en-US" sz="2000" smtClean="0"/>
              <a:t>。</a:t>
            </a:r>
            <a:r>
              <a:rPr lang="en-US" altLang="zh-CN" sz="2000" smtClean="0"/>
              <a:t>②</a:t>
            </a:r>
            <a:r>
              <a:rPr lang="zh-CN" altLang="zh-CN" sz="2000" smtClean="0"/>
              <a:t>它结束了英国的封建专制制度，使英国走上资产阶级政治民主化道路。</a:t>
            </a:r>
            <a:r>
              <a:rPr lang="en-US" altLang="zh-CN" sz="2000" smtClean="0"/>
              <a:t>③</a:t>
            </a:r>
            <a:r>
              <a:rPr lang="zh-CN" altLang="zh-CN" sz="2000" smtClean="0"/>
              <a:t>各派通过有序的议会斗争，实现自己的政治主张，对社会的稳定起着不可低估的作用。</a:t>
            </a:r>
            <a:r>
              <a:rPr lang="en-US" altLang="zh-CN" sz="2000" smtClean="0"/>
              <a:t>④</a:t>
            </a:r>
            <a:r>
              <a:rPr lang="zh-CN" altLang="zh-CN" sz="2000" smtClean="0"/>
              <a:t>为世界上许多国家树立了一种模式，不少国家后来都采用了这种模式。</a:t>
            </a:r>
            <a:endParaRPr lang="zh-CN" altLang="zh-CN" sz="2000"/>
          </a:p>
        </p:txBody>
      </p:sp>
      <p:sp>
        <p:nvSpPr>
          <p:cNvPr id="7" name="文本框 122888"/>
          <p:cNvSpPr txBox="1">
            <a:spLocks noChangeArrowheads="1"/>
          </p:cNvSpPr>
          <p:nvPr/>
        </p:nvSpPr>
        <p:spPr bwMode="auto">
          <a:xfrm>
            <a:off x="4644008" y="915566"/>
            <a:ext cx="4320480" cy="3701013"/>
          </a:xfrm>
          <a:prstGeom prst="rect">
            <a:avLst/>
          </a:prstGeom>
          <a:noFill/>
          <a:ln w="9525">
            <a:solidFill>
              <a:srgbClr val="C00000"/>
            </a:solidFill>
            <a:miter lim="800000"/>
          </a:ln>
        </p:spPr>
        <p:txBody>
          <a:bodyPr wrap="square" lIns="68580" tIns="34290" rIns="68580" bIns="34290">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err="1" smtClean="0"/>
              <a:t>深度思考</a:t>
            </a:r>
            <a:r>
              <a:rPr lang="zh-CN" altLang="en-US" sz="2800" b="1" smtClean="0"/>
              <a:t>：</a:t>
            </a:r>
            <a:r>
              <a:rPr lang="zh-CN" altLang="zh-CN" sz="2800" b="1" smtClean="0">
                <a:solidFill>
                  <a:srgbClr val="FF0000"/>
                </a:solidFill>
              </a:rPr>
              <a:t>英国</a:t>
            </a:r>
            <a:r>
              <a:rPr lang="zh-CN" altLang="en-US" sz="2800" b="1" smtClean="0">
                <a:solidFill>
                  <a:srgbClr val="FF0000"/>
                </a:solidFill>
              </a:rPr>
              <a:t>为何走上了</a:t>
            </a:r>
            <a:r>
              <a:rPr lang="zh-CN" altLang="zh-CN" sz="2800" b="1" smtClean="0">
                <a:solidFill>
                  <a:srgbClr val="FF0000"/>
                </a:solidFill>
              </a:rPr>
              <a:t>君主立宪制</a:t>
            </a:r>
            <a:r>
              <a:rPr lang="zh-CN" altLang="en-US" sz="2800" b="1" smtClean="0">
                <a:solidFill>
                  <a:srgbClr val="FF0000"/>
                </a:solidFill>
              </a:rPr>
              <a:t>的道路？</a:t>
            </a:r>
            <a:endParaRPr lang="en-US" altLang="zh-CN" sz="2800" b="1" smtClean="0">
              <a:solidFill>
                <a:srgbClr val="FF0000"/>
              </a:solidFill>
            </a:endParaRPr>
          </a:p>
          <a:p>
            <a:r>
              <a:rPr lang="en-US" altLang="zh-CN" sz="2000" smtClean="0"/>
              <a:t>①</a:t>
            </a:r>
            <a:r>
              <a:rPr lang="zh-CN" altLang="en-US" sz="2000" smtClean="0"/>
              <a:t> </a:t>
            </a:r>
            <a:r>
              <a:rPr lang="en-US" altLang="zh-CN" sz="2000" smtClean="0"/>
              <a:t>.</a:t>
            </a:r>
            <a:r>
              <a:rPr lang="zh-CN" altLang="en-US" sz="2000" smtClean="0"/>
              <a:t>英国君主立宪制是</a:t>
            </a:r>
            <a:r>
              <a:rPr lang="zh-CN" altLang="en-US" sz="2000" b="1" smtClean="0"/>
              <a:t>资产阶级和贵族妥协的产物</a:t>
            </a:r>
            <a:r>
              <a:rPr lang="zh-CN" altLang="en-US" sz="2000" smtClean="0"/>
              <a:t>。</a:t>
            </a:r>
            <a:r>
              <a:rPr lang="en-US" altLang="zh-CN" sz="2000" smtClean="0"/>
              <a:t>②</a:t>
            </a:r>
            <a:r>
              <a:rPr lang="zh-CN" altLang="en-US" sz="2000" smtClean="0"/>
              <a:t>英国资本主义经济相对薄弱，</a:t>
            </a:r>
            <a:r>
              <a:rPr lang="zh-CN" altLang="en-US" sz="2000" b="1" smtClean="0"/>
              <a:t>资产阶级力量弱小</a:t>
            </a:r>
            <a:r>
              <a:rPr lang="zh-CN" altLang="en-US" sz="2000" smtClean="0"/>
              <a:t>，封建势力强大。</a:t>
            </a:r>
            <a:r>
              <a:rPr lang="en-US" altLang="zh-CN" sz="2000" b="1" smtClean="0"/>
              <a:t>③</a:t>
            </a:r>
            <a:r>
              <a:rPr lang="zh-CN" altLang="en-US" sz="2000" b="1" smtClean="0"/>
              <a:t>历史传统：</a:t>
            </a:r>
            <a:r>
              <a:rPr lang="zh-CN" altLang="en-US" sz="2000" smtClean="0"/>
              <a:t>历史上存在国王权力</a:t>
            </a:r>
            <a:r>
              <a:rPr lang="zh-CN" altLang="en-US" sz="2000" b="1" smtClean="0"/>
              <a:t>受到议会限制的传统</a:t>
            </a:r>
            <a:r>
              <a:rPr lang="zh-CN" altLang="en-US" sz="2000" smtClean="0"/>
              <a:t>。</a:t>
            </a:r>
            <a:r>
              <a:rPr lang="en-US" altLang="zh-CN" sz="2000" smtClean="0"/>
              <a:t>④</a:t>
            </a:r>
            <a:r>
              <a:rPr lang="zh-CN" altLang="en-US" sz="2000" smtClean="0"/>
              <a:t>英国历史上存在君主，</a:t>
            </a:r>
            <a:r>
              <a:rPr lang="en-US" altLang="zh-CN" sz="2000" smtClean="0"/>
              <a:t> </a:t>
            </a:r>
            <a:r>
              <a:rPr lang="zh-CN" altLang="en-US" sz="2000" b="1" smtClean="0"/>
              <a:t>在心理上有依赖</a:t>
            </a:r>
            <a:r>
              <a:rPr lang="zh-CN" altLang="en-US" sz="2000" smtClean="0"/>
              <a:t>。 ⑤受到了</a:t>
            </a:r>
            <a:r>
              <a:rPr lang="zh-CN" altLang="en-US" sz="2000" b="1" smtClean="0"/>
              <a:t>早期启蒙运动思想</a:t>
            </a:r>
            <a:r>
              <a:rPr lang="zh-CN" altLang="en-US" sz="2000" smtClean="0"/>
              <a:t>的影响。受到资产阶级革命期间</a:t>
            </a:r>
            <a:r>
              <a:rPr lang="zh-CN" altLang="en-US" sz="2000" b="1" smtClean="0">
                <a:solidFill>
                  <a:srgbClr val="FF0000"/>
                </a:solidFill>
              </a:rPr>
              <a:t>实行共和国制时恐怖统治的影响与历史教训</a:t>
            </a:r>
            <a:r>
              <a:rPr lang="zh-CN" altLang="en-US" sz="2000" smtClean="0"/>
              <a:t>。</a:t>
            </a:r>
            <a:endParaRPr lang="zh-CN" altLang="zh-CN" sz="2000"/>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279814"/>
            <a:ext cx="6228184" cy="3762568"/>
          </a:xfrm>
          <a:prstGeom prst="rect">
            <a:avLst/>
          </a:prstGeom>
          <a:noFill/>
          <a:ln w="19050">
            <a:solidFill>
              <a:srgbClr val="FF0000"/>
            </a:solidFill>
            <a:miter lim="800000"/>
          </a:ln>
        </p:spPr>
        <p:txBody>
          <a:bodyPr wrap="square" lIns="68580" tIns="34290" rIns="68580" bIns="34290">
            <a:spAutoFit/>
          </a:bodyPr>
          <a:lstStyle/>
          <a:p>
            <a:pPr algn="ctr"/>
            <a:r>
              <a:rPr lang="en-US" altLang="zh-CN" sz="2400" b="1" smtClean="0">
                <a:solidFill>
                  <a:srgbClr val="FF0000"/>
                </a:solidFill>
              </a:rPr>
              <a:t>1.</a:t>
            </a:r>
            <a:r>
              <a:rPr lang="zh-CN" altLang="en-US" sz="2400" b="1" smtClean="0">
                <a:solidFill>
                  <a:srgbClr val="FF0000"/>
                </a:solidFill>
              </a:rPr>
              <a:t>美国独立战争发生的原因</a:t>
            </a:r>
            <a:endParaRPr lang="en-US" altLang="zh-CN" sz="2400" b="1" smtClean="0">
              <a:solidFill>
                <a:srgbClr val="FF0000"/>
              </a:solidFill>
            </a:endParaRPr>
          </a:p>
          <a:p>
            <a:r>
              <a:rPr lang="zh-CN" altLang="en-US" b="1" smtClean="0">
                <a:latin typeface="微软雅黑" panose="020b0503020204020204" pitchFamily="34" charset="-122"/>
                <a:ea typeface="微软雅黑" panose="020b0503020204020204" pitchFamily="34" charset="-122"/>
              </a:rPr>
              <a:t>材料一</a:t>
            </a:r>
            <a:r>
              <a:rPr lang="en-US" altLang="zh-CN" b="1" smtClean="0">
                <a:latin typeface="微软雅黑" panose="020b0503020204020204" pitchFamily="34" charset="-122"/>
                <a:ea typeface="微软雅黑" panose="020b0503020204020204" pitchFamily="34" charset="-122"/>
              </a:rPr>
              <a:t>    </a:t>
            </a:r>
            <a:r>
              <a:rPr lang="zh-CN" altLang="en-US" b="1" smtClean="0">
                <a:solidFill>
                  <a:srgbClr val="FF0000"/>
                </a:solidFill>
                <a:latin typeface="微软雅黑" panose="020b0503020204020204" pitchFamily="34" charset="-122"/>
                <a:ea typeface="微软雅黑" panose="020b0503020204020204" pitchFamily="34" charset="-122"/>
              </a:rPr>
              <a:t>英国所关注的是保证北美殖民地供应英国所需要的基本原材料</a:t>
            </a:r>
            <a:r>
              <a:rPr lang="zh-CN" altLang="en-US" smtClean="0">
                <a:latin typeface="微软雅黑" panose="020b0503020204020204" pitchFamily="34" charset="-122"/>
                <a:ea typeface="微软雅黑" panose="020b0503020204020204" pitchFamily="34" charset="-122"/>
              </a:rPr>
              <a:t>，并消费英国制造的货物</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与此同时，</a:t>
            </a:r>
            <a:r>
              <a:rPr lang="zh-CN" altLang="en-US" b="1" smtClean="0">
                <a:solidFill>
                  <a:srgbClr val="FF0000"/>
                </a:solidFill>
                <a:latin typeface="微软雅黑" panose="020b0503020204020204" pitchFamily="34" charset="-122"/>
                <a:ea typeface="微软雅黑" panose="020b0503020204020204" pitchFamily="34" charset="-122"/>
              </a:rPr>
              <a:t>殖民地工商业也开始萌芽和成长</a:t>
            </a:r>
            <a:r>
              <a:rPr lang="zh-CN" altLang="en-US" smtClean="0">
                <a:latin typeface="微软雅黑" panose="020b0503020204020204" pitchFamily="34" charset="-122"/>
                <a:ea typeface="微软雅黑" panose="020b0503020204020204" pitchFamily="34" charset="-122"/>
              </a:rPr>
              <a:t>，造船业成为殖民地的工业龙头</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在北部新英格兰地区，商业贸易尤其活跃，波士顿、费城、纽约成为</a:t>
            </a:r>
            <a:r>
              <a:rPr lang="zh-CN" altLang="en-US" b="1" smtClean="0">
                <a:solidFill>
                  <a:srgbClr val="FF0000"/>
                </a:solidFill>
                <a:latin typeface="微软雅黑" panose="020b0503020204020204" pitchFamily="34" charset="-122"/>
                <a:ea typeface="微软雅黑" panose="020b0503020204020204" pitchFamily="34" charset="-122"/>
              </a:rPr>
              <a:t>著名的工商业中心</a:t>
            </a:r>
            <a:r>
              <a:rPr lang="zh-CN" altLang="en-US" smtClean="0">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纪录片</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世界通史</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解说词</a:t>
            </a:r>
          </a:p>
          <a:p>
            <a:r>
              <a:rPr lang="zh-CN" altLang="en-US" b="1" smtClean="0">
                <a:latin typeface="微软雅黑" panose="020b0503020204020204" pitchFamily="34" charset="-122"/>
                <a:ea typeface="微软雅黑" panose="020b0503020204020204" pitchFamily="34" charset="-122"/>
              </a:rPr>
              <a:t>材料二</a:t>
            </a:r>
            <a:r>
              <a:rPr lang="en-US" altLang="zh-CN" b="1"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禁止北美人民制造任何纺织品，不允许把当地生产的毛皮制成帽子</a:t>
            </a:r>
            <a:r>
              <a:rPr lang="en-US" altLang="zh-CN"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必须先把毛皮出售给英国，在英国制成帽子后再运销到北美。</a:t>
            </a:r>
            <a:r>
              <a:rPr lang="zh-CN" altLang="en-US" b="1" smtClean="0">
                <a:solidFill>
                  <a:srgbClr val="FF0000"/>
                </a:solidFill>
                <a:latin typeface="微软雅黑" panose="020b0503020204020204" pitchFamily="34" charset="-122"/>
                <a:ea typeface="微软雅黑" panose="020b0503020204020204" pitchFamily="34" charset="-122"/>
              </a:rPr>
              <a:t>所有印刷品、商业单据、法律证件等都要缴纳印花税。                </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印花税法</a:t>
            </a:r>
            <a:r>
              <a:rPr lang="en-US" altLang="zh-CN" smtClean="0">
                <a:latin typeface="微软雅黑" panose="020b0503020204020204" pitchFamily="34" charset="-122"/>
                <a:ea typeface="微软雅黑" panose="020b0503020204020204" pitchFamily="34" charset="-122"/>
              </a:rPr>
              <a:t>》</a:t>
            </a:r>
          </a:p>
          <a:p>
            <a:r>
              <a:rPr lang="zh-CN" altLang="en-US" b="1" smtClean="0">
                <a:latin typeface="微软雅黑" panose="020b0503020204020204" pitchFamily="34" charset="-122"/>
                <a:ea typeface="微软雅黑" panose="020b0503020204020204" pitchFamily="34" charset="-122"/>
              </a:rPr>
              <a:t>材料三    </a:t>
            </a:r>
            <a:r>
              <a:rPr lang="zh-CN" altLang="en-US" b="1" smtClean="0">
                <a:solidFill>
                  <a:srgbClr val="FF0000"/>
                </a:solidFill>
                <a:latin typeface="微软雅黑" panose="020b0503020204020204" pitchFamily="34" charset="-122"/>
                <a:ea typeface="微软雅黑" panose="020b0503020204020204" pitchFamily="34" charset="-122"/>
              </a:rPr>
              <a:t>自由和平等</a:t>
            </a:r>
            <a:r>
              <a:rPr lang="zh-CN" altLang="en-US" smtClean="0">
                <a:latin typeface="微软雅黑" panose="020b0503020204020204" pitchFamily="34" charset="-122"/>
                <a:ea typeface="微软雅黑" panose="020b0503020204020204" pitchFamily="34" charset="-122"/>
              </a:rPr>
              <a:t>是天赋予人的权利。</a:t>
            </a:r>
            <a:r>
              <a:rPr lang="zh-CN" altLang="en-US" b="1" smtClean="0">
                <a:latin typeface="微软雅黑" panose="020b0503020204020204" pitchFamily="34" charset="-122"/>
                <a:ea typeface="微软雅黑" panose="020b0503020204020204" pitchFamily="34" charset="-122"/>
              </a:rPr>
              <a:t>英国殖民当局的高压政策</a:t>
            </a:r>
            <a:r>
              <a:rPr lang="en-US" altLang="zh-CN" b="1" smtClean="0">
                <a:latin typeface="微软雅黑" panose="020b0503020204020204" pitchFamily="34" charset="-122"/>
                <a:ea typeface="微软雅黑" panose="020b0503020204020204" pitchFamily="34" charset="-122"/>
              </a:rPr>
              <a:t>,</a:t>
            </a:r>
            <a:r>
              <a:rPr lang="zh-CN" altLang="en-US" b="1" smtClean="0">
                <a:latin typeface="微软雅黑" panose="020b0503020204020204" pitchFamily="34" charset="-122"/>
                <a:ea typeface="微软雅黑" panose="020b0503020204020204" pitchFamily="34" charset="-122"/>
              </a:rPr>
              <a:t>是侵犯了人民的自然权利。 </a:t>
            </a:r>
            <a:endParaRPr lang="en-US" altLang="zh-CN" b="1" smtClean="0">
              <a:latin typeface="微软雅黑" panose="020b0503020204020204" pitchFamily="34" charset="-122"/>
              <a:ea typeface="微软雅黑" panose="020b0503020204020204" pitchFamily="34" charset="-122"/>
            </a:endParaRPr>
          </a:p>
          <a:p>
            <a:r>
              <a:rPr lang="en-US" altLang="zh-CN"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杰斐逊</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英属美洲权利综论</a:t>
            </a:r>
            <a:r>
              <a:rPr lang="en-US" altLang="zh-CN" smtClean="0">
                <a:latin typeface="微软雅黑" panose="020b0503020204020204" pitchFamily="34" charset="-122"/>
                <a:ea typeface="微软雅黑" panose="020b0503020204020204" pitchFamily="34" charset="-122"/>
              </a:rPr>
              <a:t>》</a:t>
            </a:r>
          </a:p>
        </p:txBody>
      </p:sp>
      <p:sp>
        <p:nvSpPr>
          <p:cNvPr id="8" name="矩形 7"/>
          <p:cNvSpPr/>
          <p:nvPr/>
        </p:nvSpPr>
        <p:spPr>
          <a:xfrm>
            <a:off x="6804247" y="3147814"/>
            <a:ext cx="1338829" cy="369332"/>
          </a:xfrm>
          <a:prstGeom prst="rect">
            <a:avLst/>
          </a:prstGeom>
        </p:spPr>
        <p:txBody>
          <a:bodyPr wrap="none">
            <a:spAutoFit/>
          </a:bodyPr>
          <a:lstStyle/>
          <a:p>
            <a:pPr algn="ctr"/>
            <a:r>
              <a:rPr lang="zh-CN" altLang="en-US" b="1" smtClean="0"/>
              <a:t>卡诺莎之辱</a:t>
            </a:r>
            <a:endParaRPr lang="zh-CN" altLang="en-US" b="1"/>
          </a:p>
        </p:txBody>
      </p:sp>
      <p:sp>
        <p:nvSpPr>
          <p:cNvPr id="9" name="TextBox 8"/>
          <p:cNvSpPr txBox="1"/>
          <p:nvPr/>
        </p:nvSpPr>
        <p:spPr>
          <a:xfrm>
            <a:off x="1187624" y="627534"/>
            <a:ext cx="417646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（二）、美国独立战争</a:t>
            </a:r>
            <a:endParaRPr lang="zh-CN" altLang="zh-CN" sz="2800">
              <a:solidFill>
                <a:srgbClr val="FF0000"/>
              </a:solidFill>
            </a:endParaRPr>
          </a:p>
        </p:txBody>
      </p:sp>
      <p:pic>
        <p:nvPicPr>
          <p:cNvPr id="7" name="图片 5"/>
          <p:cNvPicPr>
            <a:picLocks noChangeAspect="1"/>
          </p:cNvPicPr>
          <p:nvPr/>
        </p:nvPicPr>
        <p:blipFill>
          <a:blip r:embed="rId2"/>
          <a:srcRect b="10133"/>
          <a:stretch>
            <a:fillRect/>
          </a:stretch>
        </p:blipFill>
        <p:spPr>
          <a:xfrm>
            <a:off x="6228204" y="627534"/>
            <a:ext cx="2915796" cy="4515966"/>
          </a:xfrm>
          <a:prstGeom prst="rect">
            <a:avLst/>
          </a:prstGeom>
          <a:noFill/>
          <a:ln w="9525">
            <a:noFill/>
          </a:ln>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279814"/>
            <a:ext cx="6228184" cy="3863686"/>
          </a:xfrm>
          <a:prstGeom prst="rect">
            <a:avLst/>
          </a:prstGeom>
          <a:noFill/>
          <a:ln w="19050">
            <a:solidFill>
              <a:srgbClr val="FF0000"/>
            </a:solidFill>
            <a:miter lim="800000"/>
          </a:ln>
        </p:spPr>
        <p:txBody>
          <a:bodyPr wrap="square" lIns="68580" tIns="34290" rIns="68580" bIns="34290">
            <a:spAutoFit/>
          </a:bodyPr>
          <a:lstStyle/>
          <a:p>
            <a:r>
              <a:rPr lang="zh-CN" altLang="en-US" b="1" smtClean="0">
                <a:latin typeface="微软雅黑" panose="020b0503020204020204" pitchFamily="34" charset="-122"/>
                <a:ea typeface="微软雅黑" panose="020b0503020204020204" pitchFamily="34" charset="-122"/>
              </a:rPr>
              <a:t>材料四  </a:t>
            </a:r>
            <a:r>
              <a:rPr lang="zh-CN" altLang="en-US" smtClean="0">
                <a:latin typeface="微软雅黑" panose="020b0503020204020204" pitchFamily="34" charset="-122"/>
                <a:ea typeface="微软雅黑" panose="020b0503020204020204" pitchFamily="34" charset="-122"/>
              </a:rPr>
              <a:t>首先是</a:t>
            </a:r>
            <a:r>
              <a:rPr lang="en-US" altLang="zh-CN" smtClean="0">
                <a:latin typeface="微软雅黑" panose="020b0503020204020204" pitchFamily="34" charset="-122"/>
                <a:ea typeface="微软雅黑" panose="020b0503020204020204" pitchFamily="34" charset="-122"/>
              </a:rPr>
              <a:t>1763</a:t>
            </a:r>
            <a:r>
              <a:rPr lang="zh-CN" altLang="en-US" smtClean="0">
                <a:latin typeface="微软雅黑" panose="020b0503020204020204" pitchFamily="34" charset="-122"/>
                <a:ea typeface="微软雅黑" panose="020b0503020204020204" pitchFamily="34" charset="-122"/>
              </a:rPr>
              <a:t>年时（英国政府）宣布禁止向阿巴拉契亚山脉以西移民。</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然后，</a:t>
            </a:r>
            <a:r>
              <a:rPr lang="zh-CN" altLang="en-US" b="1" smtClean="0">
                <a:latin typeface="微软雅黑" panose="020b0503020204020204" pitchFamily="34" charset="-122"/>
                <a:ea typeface="微软雅黑" panose="020b0503020204020204" pitchFamily="34" charset="-122"/>
              </a:rPr>
              <a:t>是施行一系列财政措施，公布了“糖税法”、“驻兵法”、“印花税法”和“汤森税法”</a:t>
            </a:r>
            <a:r>
              <a:rPr lang="zh-CN" altLang="en-US" smtClean="0">
                <a:latin typeface="微软雅黑" panose="020b0503020204020204" pitchFamily="34" charset="-122"/>
                <a:ea typeface="微软雅黑" panose="020b0503020204020204" pitchFamily="34" charset="-122"/>
              </a:rPr>
              <a:t>；其目的是为了将英国繁重的</a:t>
            </a:r>
            <a:r>
              <a:rPr lang="zh-CN" altLang="en-US" b="1" smtClean="0">
                <a:solidFill>
                  <a:srgbClr val="FF0000"/>
                </a:solidFill>
                <a:latin typeface="微软雅黑" panose="020b0503020204020204" pitchFamily="34" charset="-122"/>
                <a:ea typeface="微软雅黑" panose="020b0503020204020204" pitchFamily="34" charset="-122"/>
              </a:rPr>
              <a:t>税收负担的一部分转嫁到美利坚殖民者上。              </a:t>
            </a:r>
          </a:p>
          <a:p>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全球通史</a:t>
            </a:r>
          </a:p>
          <a:p>
            <a:r>
              <a:rPr lang="zh-CN" altLang="en-US" b="1" smtClean="0">
                <a:latin typeface="微软雅黑" panose="020b0503020204020204" pitchFamily="34" charset="-122"/>
                <a:ea typeface="微软雅黑" panose="020b0503020204020204" pitchFamily="34" charset="-122"/>
              </a:rPr>
              <a:t>材料五 </a:t>
            </a:r>
            <a:r>
              <a:rPr lang="zh-CN" altLang="en-US" b="1" smtClean="0">
                <a:solidFill>
                  <a:srgbClr val="FF0000"/>
                </a:solidFill>
                <a:latin typeface="微软雅黑" panose="020b0503020204020204" pitchFamily="34" charset="-122"/>
                <a:ea typeface="微软雅黑" panose="020b0503020204020204" pitchFamily="34" charset="-122"/>
              </a:rPr>
              <a:t>“无代表，不征税”</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征税法案妨碍北美人民的自由，而且大英帝国的议会没有他们选出的议员，</a:t>
            </a:r>
            <a:r>
              <a:rPr lang="zh-CN" altLang="en-US" b="1" smtClean="0">
                <a:solidFill>
                  <a:srgbClr val="FF0000"/>
                </a:solidFill>
                <a:latin typeface="微软雅黑" panose="020b0503020204020204" pitchFamily="34" charset="-122"/>
                <a:ea typeface="微软雅黑" panose="020b0503020204020204" pitchFamily="34" charset="-122"/>
              </a:rPr>
              <a:t>法案引发殖民地人民的不满。</a:t>
            </a:r>
            <a:endParaRPr lang="en-US" altLang="zh-CN" b="1" smtClean="0">
              <a:solidFill>
                <a:srgbClr val="FF0000"/>
              </a:solidFill>
              <a:latin typeface="微软雅黑" panose="020b0503020204020204" pitchFamily="34" charset="-122"/>
              <a:ea typeface="微软雅黑" panose="020b0503020204020204" pitchFamily="34" charset="-122"/>
            </a:endParaRPr>
          </a:p>
          <a:p>
            <a:pPr>
              <a:lnSpc>
                <a:spcPct val="120000"/>
              </a:lnSpc>
            </a:pPr>
            <a:r>
              <a:rPr lang="zh-CN" altLang="en-US" b="1" smtClean="0">
                <a:latin typeface="微软雅黑" panose="020b0503020204020204" pitchFamily="34" charset="-122"/>
                <a:ea typeface="微软雅黑" panose="020b0503020204020204" pitchFamily="34" charset="-122"/>
              </a:rPr>
              <a:t>材料六   </a:t>
            </a:r>
            <a:r>
              <a:rPr lang="zh-CN" altLang="zh-CN" smtClean="0">
                <a:latin typeface="微软雅黑" panose="020b0503020204020204" pitchFamily="34" charset="-122"/>
                <a:ea typeface="微软雅黑" panose="020b0503020204020204" pitchFamily="34" charset="-122"/>
              </a:rPr>
              <a:t>啊！热爱人类的人们！</a:t>
            </a:r>
            <a:r>
              <a:rPr lang="zh-CN" altLang="zh-CN" b="1" smtClean="0">
                <a:solidFill>
                  <a:srgbClr val="FF0000"/>
                </a:solidFill>
                <a:latin typeface="微软雅黑" panose="020b0503020204020204" pitchFamily="34" charset="-122"/>
                <a:ea typeface="微软雅黑" panose="020b0503020204020204" pitchFamily="34" charset="-122"/>
              </a:rPr>
              <a:t>敢于不仅反对暴政、也反对暴君的人们，站出来吧</a:t>
            </a:r>
            <a:r>
              <a:rPr lang="zh-CN" altLang="zh-CN" smtClean="0">
                <a:latin typeface="微软雅黑" panose="020b0503020204020204" pitchFamily="34" charset="-122"/>
                <a:ea typeface="微软雅黑" panose="020b0503020204020204" pitchFamily="34" charset="-122"/>
              </a:rPr>
              <a:t>！旧世界的每一处都有着重重压迫。自由在世界各地受到驱赶……英国对</a:t>
            </a:r>
            <a:r>
              <a:rPr lang="zh-CN" altLang="zh-CN" b="1" smtClean="0">
                <a:solidFill>
                  <a:srgbClr val="FF0000"/>
                </a:solidFill>
                <a:latin typeface="微软雅黑" panose="020b0503020204020204" pitchFamily="34" charset="-122"/>
                <a:ea typeface="微软雅黑" panose="020b0503020204020204" pitchFamily="34" charset="-122"/>
              </a:rPr>
              <a:t>自由</a:t>
            </a:r>
            <a:r>
              <a:rPr lang="zh-CN" altLang="zh-CN" smtClean="0">
                <a:latin typeface="微软雅黑" panose="020b0503020204020204" pitchFamily="34" charset="-122"/>
                <a:ea typeface="微软雅黑" panose="020b0503020204020204" pitchFamily="34" charset="-122"/>
              </a:rPr>
              <a:t>发出了离开的警告</a:t>
            </a:r>
            <a:r>
              <a:rPr lang="zh-CN" altLang="en-US" smtClean="0">
                <a:latin typeface="微软雅黑" panose="020b0503020204020204" pitchFamily="34" charset="-122"/>
                <a:ea typeface="微软雅黑" panose="020b0503020204020204" pitchFamily="34" charset="-122"/>
              </a:rPr>
              <a:t>。                                          </a:t>
            </a:r>
            <a:r>
              <a:rPr lang="zh-CN" altLang="zh-CN" smtClean="0">
                <a:latin typeface="微软雅黑" panose="020b0503020204020204" pitchFamily="34" charset="-122"/>
                <a:ea typeface="微软雅黑" panose="020b0503020204020204" pitchFamily="34" charset="-122"/>
              </a:rPr>
              <a:t>——托马斯·潘恩《常识》</a:t>
            </a:r>
            <a:endParaRPr lang="zh-CN" altLang="en-US" smtClean="0">
              <a:latin typeface="微软雅黑" panose="020b0503020204020204" pitchFamily="34" charset="-122"/>
              <a:ea typeface="微软雅黑" panose="020b0503020204020204" pitchFamily="34" charset="-122"/>
            </a:endParaRPr>
          </a:p>
        </p:txBody>
      </p:sp>
      <p:sp>
        <p:nvSpPr>
          <p:cNvPr id="9" name="TextBox 8"/>
          <p:cNvSpPr txBox="1"/>
          <p:nvPr/>
        </p:nvSpPr>
        <p:spPr>
          <a:xfrm>
            <a:off x="1187624" y="699542"/>
            <a:ext cx="3851920"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（二）、美国独立战争</a:t>
            </a:r>
            <a:endParaRPr lang="zh-CN" altLang="zh-CN" sz="2800">
              <a:solidFill>
                <a:srgbClr val="FF0000"/>
              </a:solidFill>
            </a:endParaRPr>
          </a:p>
        </p:txBody>
      </p:sp>
      <p:pic>
        <p:nvPicPr>
          <p:cNvPr id="498689" name="Picture 1" descr="C:\Users\Administrator\Desktop\360截图20200328161555779.jpg"/>
          <p:cNvPicPr>
            <a:picLocks noChangeAspect="1" noChangeArrowheads="1"/>
          </p:cNvPicPr>
          <p:nvPr/>
        </p:nvPicPr>
        <p:blipFill>
          <a:blip r:embed="rId3"/>
          <a:stretch>
            <a:fillRect/>
          </a:stretch>
        </p:blipFill>
        <p:spPr bwMode="auto">
          <a:xfrm>
            <a:off x="6228184" y="627534"/>
            <a:ext cx="2915816" cy="4515966"/>
          </a:xfrm>
          <a:prstGeom prst="rect">
            <a:avLst/>
          </a:prstGeom>
          <a:noFill/>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2"/>
          <p:cNvSpPr txBox="1"/>
          <p:nvPr/>
        </p:nvSpPr>
        <p:spPr>
          <a:xfrm>
            <a:off x="0" y="1"/>
            <a:ext cx="9144000" cy="2199640"/>
          </a:xfrm>
          <a:prstGeom prst="rect">
            <a:avLst/>
          </a:prstGeom>
          <a:solidFill>
            <a:schemeClr val="accent6">
              <a:lumMod val="40000"/>
              <a:lumOff val="60000"/>
            </a:schemeClr>
          </a:solidFill>
        </p:spPr>
        <p:txBody>
          <a:bodyPr wrap="square">
            <a:spAutoFit/>
          </a:bodyPr>
          <a:lstStyle/>
          <a:p>
            <a:pPr algn="ctr" defTabSz="685800"/>
            <a:r>
              <a:rPr lang="zh-CN" altLang="en-US" sz="2000" b="1" noProof="1" smtClean="0">
                <a:latin typeface="Times New Roman" panose="02020603050405020304" pitchFamily="18" charset="0"/>
                <a:sym typeface="+mn-ea"/>
              </a:rPr>
              <a:t>归纳</a:t>
            </a:r>
            <a:r>
              <a:rPr lang="zh-CN" altLang="en-US" sz="2000" b="1" noProof="1" smtClean="0">
                <a:latin typeface="Times New Roman" panose="02020603050405020304" pitchFamily="18" charset="0"/>
                <a:ea typeface="黑体" panose="02010609060101010101" pitchFamily="49" charset="-122"/>
                <a:sym typeface="+mn-ea"/>
              </a:rPr>
              <a:t>：</a:t>
            </a:r>
            <a:r>
              <a:rPr lang="zh-CN" altLang="en-US" sz="2000" b="1" smtClean="0">
                <a:solidFill>
                  <a:srgbClr val="FF0000"/>
                </a:solidFill>
              </a:rPr>
              <a:t>兴起背景</a:t>
            </a:r>
            <a:endParaRPr lang="zh-CN" altLang="en-US" sz="2000" b="1" noProof="1" smtClean="0">
              <a:latin typeface="Times New Roman" panose="02020603050405020304" pitchFamily="18" charset="0"/>
            </a:endParaRPr>
          </a:p>
          <a:p>
            <a:pPr defTabSz="685800"/>
            <a:r>
              <a:rPr lang="en-US" altLang="zh-CN" sz="1900" b="1" noProof="1" smtClean="0">
                <a:latin typeface="Times New Roman" panose="02020603050405020304" pitchFamily="18" charset="0"/>
                <a:ea typeface="黑体" panose="02010609060101010101" pitchFamily="49" charset="-122"/>
                <a:sym typeface="+mn-ea"/>
              </a:rPr>
              <a:t>(1)</a:t>
            </a:r>
            <a:r>
              <a:rPr lang="zh-CN" altLang="en-US" sz="1900" b="1" noProof="1" smtClean="0">
                <a:latin typeface="Times New Roman" panose="02020603050405020304" pitchFamily="18" charset="0"/>
                <a:ea typeface="黑体" panose="02010609060101010101" pitchFamily="49" charset="-122"/>
                <a:sym typeface="+mn-ea"/>
              </a:rPr>
              <a:t>经济</a:t>
            </a:r>
            <a:r>
              <a:rPr lang="zh-CN" altLang="en-US" sz="1900" b="1" noProof="1" smtClean="0">
                <a:latin typeface="Times New Roman" panose="02020603050405020304" pitchFamily="18" charset="0"/>
                <a:sym typeface="+mn-ea"/>
              </a:rPr>
              <a:t>方面：</a:t>
            </a:r>
            <a:r>
              <a:rPr lang="zh-CN" altLang="en-US" sz="1900" b="1" smtClean="0">
                <a:solidFill>
                  <a:srgbClr val="FF0000"/>
                </a:solidFill>
                <a:latin typeface="黑体" panose="02010609060101010101" pitchFamily="49" charset="-122"/>
                <a:ea typeface="黑体" panose="02010609060101010101" pitchFamily="49" charset="-122"/>
              </a:rPr>
              <a:t>根本原因：</a:t>
            </a:r>
            <a:r>
              <a:rPr lang="zh-CN" altLang="zh-CN" sz="1900" b="1" smtClean="0">
                <a:solidFill>
                  <a:srgbClr val="FF0000"/>
                </a:solidFill>
                <a:latin typeface="黑体" panose="02010609060101010101" pitchFamily="49" charset="-122"/>
                <a:ea typeface="黑体" panose="02010609060101010101" pitchFamily="49" charset="-122"/>
              </a:rPr>
              <a:t>北美资本主义的发展。</a:t>
            </a:r>
            <a:r>
              <a:rPr lang="zh-CN" altLang="en-US" sz="1900" b="1" noProof="1" smtClean="0">
                <a:latin typeface="Times New Roman" panose="02020603050405020304" pitchFamily="18" charset="0"/>
                <a:sym typeface="+mn-ea"/>
              </a:rPr>
              <a:t>。</a:t>
            </a:r>
            <a:endParaRPr lang="zh-CN" altLang="en-US" sz="1900" b="1" noProof="1" smtClean="0">
              <a:latin typeface="Times New Roman" pitchFamily="18" charset="0"/>
            </a:endParaRPr>
          </a:p>
          <a:p>
            <a:pPr defTabSz="685800">
              <a:lnSpc>
                <a:spcPts val="2400"/>
              </a:lnSpc>
            </a:pPr>
            <a:r>
              <a:rPr lang="en-US" altLang="zh-CN" sz="1900" b="1" noProof="1" smtClean="0">
                <a:latin typeface="Times New Roman" panose="02020603050405020304" pitchFamily="18" charset="0"/>
                <a:ea typeface="黑体" panose="02010609060101010101" pitchFamily="49" charset="-122"/>
                <a:sym typeface="+mn-ea"/>
              </a:rPr>
              <a:t>(2)</a:t>
            </a:r>
            <a:r>
              <a:rPr lang="zh-CN" altLang="en-US" sz="1900" b="1" smtClean="0">
                <a:latin typeface="黑体" panose="02010609060101010101" pitchFamily="49" charset="-122"/>
                <a:ea typeface="黑体" panose="02010609060101010101" pitchFamily="49" charset="-122"/>
              </a:rPr>
              <a:t>政治方面，</a:t>
            </a:r>
            <a:r>
              <a:rPr lang="zh-CN" altLang="en-US" sz="1900" b="1" smtClean="0">
                <a:solidFill>
                  <a:srgbClr val="FF0000"/>
                </a:solidFill>
                <a:latin typeface="黑体" panose="02010609060101010101" pitchFamily="49" charset="-122"/>
                <a:ea typeface="黑体" panose="02010609060101010101" pitchFamily="49" charset="-122"/>
              </a:rPr>
              <a:t>矛盾激化：</a:t>
            </a:r>
            <a:r>
              <a:rPr lang="zh-CN" altLang="zh-CN" sz="1900" b="1" smtClean="0">
                <a:solidFill>
                  <a:srgbClr val="FF0000"/>
                </a:solidFill>
                <a:latin typeface="黑体" panose="02010609060101010101" pitchFamily="49" charset="-122"/>
                <a:ea typeface="黑体" panose="02010609060101010101" pitchFamily="49" charset="-122"/>
              </a:rPr>
              <a:t>18世纪中叶，英国对北美大西洋沿岸13块殖民地的种种限制和剥削，激起了北美人民的强烈不满。</a:t>
            </a:r>
            <a:r>
              <a:rPr lang="zh-CN" altLang="en-US" sz="1900" b="1" smtClean="0">
                <a:solidFill>
                  <a:srgbClr val="FF0000"/>
                </a:solidFill>
                <a:latin typeface="黑体" panose="02010609060101010101" pitchFamily="49" charset="-122"/>
                <a:ea typeface="黑体" panose="02010609060101010101" pitchFamily="49" charset="-122"/>
              </a:rPr>
              <a:t>美利坚民族的形成，民族意识的高涨。</a:t>
            </a:r>
            <a:endParaRPr lang="en-US" altLang="zh-CN" sz="1900" b="1" smtClean="0">
              <a:latin typeface="黑体" pitchFamily="49" charset="-122"/>
              <a:ea typeface="黑体" pitchFamily="49" charset="-122"/>
            </a:endParaRPr>
          </a:p>
          <a:p>
            <a:pPr defTabSz="685800">
              <a:lnSpc>
                <a:spcPts val="2400"/>
              </a:lnSpc>
            </a:pPr>
            <a:r>
              <a:rPr lang="en-US" altLang="zh-CN" sz="1900" b="1" noProof="1" smtClean="0">
                <a:latin typeface="Times New Roman" panose="02020603050405020304" pitchFamily="18" charset="0"/>
                <a:sym typeface="+mn-ea"/>
              </a:rPr>
              <a:t>(3)</a:t>
            </a:r>
            <a:r>
              <a:rPr lang="zh-CN" altLang="en-US" sz="1900" b="1" noProof="1" smtClean="0">
                <a:latin typeface="Times New Roman" panose="02020603050405020304" pitchFamily="18" charset="0"/>
                <a:sym typeface="+mn-ea"/>
              </a:rPr>
              <a:t>阶级：美</a:t>
            </a:r>
            <a:r>
              <a:rPr lang="zh-CN" altLang="en-US" sz="1900" b="1" smtClean="0">
                <a:latin typeface="Times New Roman" panose="02020603050405020304" pitchFamily="18" charset="0"/>
                <a:sym typeface="+mn-ea"/>
              </a:rPr>
              <a:t>国资产阶级力量的壮大。</a:t>
            </a:r>
            <a:endParaRPr lang="en-US" altLang="zh-CN" sz="1900" b="1" noProof="1" smtClean="0">
              <a:latin typeface="Times New Roman" pitchFamily="18" charset="0"/>
              <a:sym typeface="+mn-ea"/>
            </a:endParaRPr>
          </a:p>
          <a:p>
            <a:pPr defTabSz="685800"/>
            <a:r>
              <a:rPr lang="en-US" altLang="zh-CN" sz="1900" b="1" noProof="1" smtClean="0">
                <a:latin typeface="Times New Roman" panose="02020603050405020304" pitchFamily="18" charset="0"/>
                <a:ea typeface="黑体" panose="02010609060101010101" pitchFamily="49" charset="-122"/>
                <a:sym typeface="+mn-ea"/>
              </a:rPr>
              <a:t>(4)</a:t>
            </a:r>
            <a:r>
              <a:rPr lang="zh-CN" altLang="en-US" sz="1900" b="1" smtClean="0">
                <a:latin typeface="黑体" panose="02010609060101010101" pitchFamily="49" charset="-122"/>
                <a:ea typeface="黑体" panose="02010609060101010101" pitchFamily="49" charset="-122"/>
              </a:rPr>
              <a:t>思想方面，</a:t>
            </a:r>
            <a:r>
              <a:rPr lang="zh-CN" altLang="zh-CN" sz="1900" b="1" smtClean="0">
                <a:solidFill>
                  <a:srgbClr val="FF0000"/>
                </a:solidFill>
                <a:latin typeface="黑体" panose="02010609060101010101" pitchFamily="49" charset="-122"/>
                <a:ea typeface="黑体" panose="02010609060101010101" pitchFamily="49" charset="-122"/>
              </a:rPr>
              <a:t>启蒙思想的影响</a:t>
            </a:r>
            <a:r>
              <a:rPr lang="en-US" altLang="zh-CN" sz="1900" b="1" smtClean="0">
                <a:solidFill>
                  <a:srgbClr val="FF0000"/>
                </a:solidFill>
                <a:latin typeface="黑体" panose="02010609060101010101" pitchFamily="49" charset="-122"/>
                <a:ea typeface="黑体" panose="02010609060101010101" pitchFamily="49" charset="-122"/>
              </a:rPr>
              <a:t> </a:t>
            </a:r>
            <a:r>
              <a:rPr lang="zh-CN" altLang="en-US" sz="1900" b="1" smtClean="0">
                <a:solidFill>
                  <a:srgbClr val="FF0000"/>
                </a:solidFill>
                <a:latin typeface="黑体" panose="02010609060101010101" pitchFamily="49" charset="-122"/>
                <a:ea typeface="黑体" panose="02010609060101010101" pitchFamily="49" charset="-122"/>
              </a:rPr>
              <a:t>，</a:t>
            </a:r>
            <a:r>
              <a:rPr lang="zh-CN" altLang="en-US" sz="1900" b="1" smtClean="0">
                <a:latin typeface="黑体" panose="02010609060101010101" pitchFamily="49" charset="-122"/>
                <a:ea typeface="黑体" panose="02010609060101010101" pitchFamily="49" charset="-122"/>
              </a:rPr>
              <a:t>解放了人们的思想。</a:t>
            </a:r>
            <a:endParaRPr kumimoji="1" lang="zh-CN" altLang="en-US" sz="1900" b="1" smtClean="0">
              <a:latin typeface="方正小标宋_GBK" panose="02000000000000000000" charset="-122"/>
              <a:ea typeface="方正小标宋_GBK" panose="02000000000000000000" charset="-122"/>
              <a:cs typeface="方正小标宋_GBK" panose="02000000000000000000" charset="-122"/>
              <a:sym typeface="+mn-ea"/>
            </a:endParaRPr>
          </a:p>
          <a:p>
            <a:pPr defTabSz="685800"/>
            <a:r>
              <a:rPr lang="en-US" altLang="zh-CN" sz="1900" b="1" noProof="1" smtClean="0">
                <a:latin typeface="Times New Roman" panose="02020603050405020304" pitchFamily="18" charset="0"/>
                <a:ea typeface="黑体" panose="02010609060101010101" pitchFamily="49" charset="-122"/>
                <a:sym typeface="+mn-ea"/>
              </a:rPr>
              <a:t>(5)</a:t>
            </a:r>
            <a:r>
              <a:rPr lang="en-US" altLang="zh-CN" sz="1900" b="1" noProof="1" smtClean="0">
                <a:latin typeface="Times New Roman" panose="02020603050405020304" pitchFamily="18" charset="0"/>
                <a:sym typeface="+mn-ea"/>
              </a:rPr>
              <a:t> </a:t>
            </a:r>
            <a:r>
              <a:rPr lang="zh-CN" altLang="en-US" sz="1900" b="1" noProof="1" smtClean="0">
                <a:latin typeface="Times New Roman" panose="02020603050405020304" pitchFamily="18" charset="0"/>
                <a:sym typeface="+mn-ea"/>
              </a:rPr>
              <a:t>个人方面：一批如潘恩等思想家的推动。</a:t>
            </a:r>
            <a:endParaRPr lang="zh-CN" altLang="en-US" sz="1900" b="1" noProof="1">
              <a:latin typeface="Times New Roman" pitchFamily="18" charset="0"/>
              <a:sym typeface="+mn-ea"/>
            </a:endParaRPr>
          </a:p>
        </p:txBody>
      </p:sp>
      <p:pic>
        <p:nvPicPr>
          <p:cNvPr id="496642" name="Picture 2" descr="C:\Users\Administrator\Desktop\360截图20200328161826056.jpg"/>
          <p:cNvPicPr>
            <a:picLocks noChangeAspect="1" noChangeArrowheads="1"/>
          </p:cNvPicPr>
          <p:nvPr/>
        </p:nvPicPr>
        <p:blipFill>
          <a:blip r:embed="rId2"/>
          <a:stretch>
            <a:fillRect/>
          </a:stretch>
        </p:blipFill>
        <p:spPr bwMode="auto">
          <a:xfrm>
            <a:off x="2411760" y="2283718"/>
            <a:ext cx="2409825" cy="2859782"/>
          </a:xfrm>
          <a:prstGeom prst="rect">
            <a:avLst/>
          </a:prstGeom>
          <a:noFill/>
        </p:spPr>
      </p:pic>
      <p:pic>
        <p:nvPicPr>
          <p:cNvPr id="496643" name="Picture 3" descr="C:\Users\Administrator\Desktop\360截图20200328161843960.jpg"/>
          <p:cNvPicPr>
            <a:picLocks noChangeAspect="1" noChangeArrowheads="1"/>
          </p:cNvPicPr>
          <p:nvPr/>
        </p:nvPicPr>
        <p:blipFill>
          <a:blip r:embed="rId3"/>
          <a:stretch>
            <a:fillRect/>
          </a:stretch>
        </p:blipFill>
        <p:spPr bwMode="auto">
          <a:xfrm>
            <a:off x="4788024" y="2211710"/>
            <a:ext cx="2016224" cy="2931790"/>
          </a:xfrm>
          <a:prstGeom prst="rect">
            <a:avLst/>
          </a:prstGeom>
          <a:noFill/>
        </p:spPr>
      </p:pic>
      <p:pic>
        <p:nvPicPr>
          <p:cNvPr id="496644" name="Picture 4" descr="C:\Users\Administrator\Desktop\360截图20200328161920200.jpg"/>
          <p:cNvPicPr>
            <a:picLocks noChangeAspect="1" noChangeArrowheads="1"/>
          </p:cNvPicPr>
          <p:nvPr/>
        </p:nvPicPr>
        <p:blipFill>
          <a:blip r:embed="rId4"/>
          <a:stretch>
            <a:fillRect/>
          </a:stretch>
        </p:blipFill>
        <p:spPr bwMode="auto">
          <a:xfrm>
            <a:off x="6948264" y="2211710"/>
            <a:ext cx="2195736" cy="2931790"/>
          </a:xfrm>
          <a:prstGeom prst="rect">
            <a:avLst/>
          </a:prstGeom>
          <a:noFill/>
        </p:spPr>
      </p:pic>
      <p:pic>
        <p:nvPicPr>
          <p:cNvPr id="496645" name="Picture 5" descr="C:\Users\Administrator\Desktop\360截图20200328162008748.jpg"/>
          <p:cNvPicPr>
            <a:picLocks noChangeAspect="1" noChangeArrowheads="1"/>
          </p:cNvPicPr>
          <p:nvPr/>
        </p:nvPicPr>
        <p:blipFill>
          <a:blip r:embed="rId5"/>
          <a:stretch>
            <a:fillRect/>
          </a:stretch>
        </p:blipFill>
        <p:spPr bwMode="auto">
          <a:xfrm>
            <a:off x="0" y="2211710"/>
            <a:ext cx="2483768" cy="293179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19"/>
          <p:cNvSpPr txBox="1">
            <a:spLocks noChangeArrowheads="1"/>
          </p:cNvSpPr>
          <p:nvPr/>
        </p:nvSpPr>
        <p:spPr bwMode="auto">
          <a:xfrm>
            <a:off x="0" y="4083918"/>
            <a:ext cx="9144000" cy="1200329"/>
          </a:xfrm>
          <a:prstGeom prst="rect">
            <a:avLst/>
          </a:prstGeom>
          <a:solidFill>
            <a:schemeClr val="bg1"/>
          </a:solidFill>
          <a:ln w="9525">
            <a:solidFill>
              <a:schemeClr val="tx1"/>
            </a:solidFill>
            <a:miter lim="800000"/>
          </a:ln>
        </p:spPr>
        <p:txBody>
          <a:bodyPr wrap="square">
            <a:spAutoFit/>
          </a:bodyPr>
          <a:lstStyle/>
          <a:p>
            <a:pPr marL="323850" indent="0">
              <a:buNone/>
            </a:pPr>
            <a:r>
              <a:rPr kumimoji="1" lang="en-US" altLang="zh-CN" sz="2400" b="1" smtClean="0">
                <a:latin typeface="宋体" panose="02010600030101010101" pitchFamily="2" charset="-122"/>
              </a:rPr>
              <a:t>3.</a:t>
            </a:r>
            <a:r>
              <a:rPr kumimoji="1" lang="zh-CN" altLang="en-US" sz="2400" b="1" smtClean="0">
                <a:latin typeface="宋体" panose="02010600030101010101" pitchFamily="2" charset="-122"/>
              </a:rPr>
              <a:t>实质</a:t>
            </a:r>
            <a:r>
              <a:rPr kumimoji="1" lang="en-US" altLang="zh-CN" sz="2400" b="1" smtClean="0">
                <a:latin typeface="宋体" panose="02010600030101010101" pitchFamily="2" charset="-122"/>
              </a:rPr>
              <a:t>;</a:t>
            </a:r>
            <a:r>
              <a:rPr kumimoji="1" lang="zh-CN" altLang="en-US" sz="2400" b="1" smtClean="0">
                <a:latin typeface="宋体" panose="02010600030101010101" pitchFamily="2" charset="-122"/>
              </a:rPr>
              <a:t>是一场民族独立运动，也是一场资产阶级革命。</a:t>
            </a:r>
            <a:endParaRPr kumimoji="1" lang="en-US" altLang="zh-CN" sz="2400" b="1" smtClean="0">
              <a:latin typeface="宋体" pitchFamily="2" charset="-122"/>
            </a:endParaRPr>
          </a:p>
          <a:p>
            <a:pPr marL="323850" indent="0">
              <a:buNone/>
            </a:pPr>
            <a:r>
              <a:rPr lang="en-US" altLang="zh-CN" sz="2400" smtClean="0">
                <a:latin typeface="微软雅黑" panose="020b0503020204020204" pitchFamily="34" charset="-122"/>
                <a:ea typeface="微软雅黑" panose="020b0503020204020204" pitchFamily="34" charset="-122"/>
                <a:sym typeface="+mn-ea"/>
              </a:rPr>
              <a:t>(4)</a:t>
            </a:r>
            <a:r>
              <a:rPr lang="zh-CN" altLang="en-US" sz="2400" smtClean="0">
                <a:latin typeface="微软雅黑" panose="020b0503020204020204" pitchFamily="34" charset="-122"/>
                <a:ea typeface="微软雅黑" panose="020b0503020204020204" pitchFamily="34" charset="-122"/>
                <a:sym typeface="+mn-ea"/>
              </a:rPr>
              <a:t>影响：它促进了欧洲国家的资产阶级革命，为拉丁美洲独立战争提供了先例。</a:t>
            </a:r>
            <a:endParaRPr kumimoji="1" lang="zh-CN" altLang="en-US" sz="2400" b="1" smtClean="0">
              <a:latin typeface="宋体" pitchFamily="2" charset="-122"/>
            </a:endParaRPr>
          </a:p>
        </p:txBody>
      </p:sp>
      <p:sp>
        <p:nvSpPr>
          <p:cNvPr id="13" name="TextBox 12"/>
          <p:cNvSpPr txBox="1"/>
          <p:nvPr/>
        </p:nvSpPr>
        <p:spPr>
          <a:xfrm>
            <a:off x="0" y="843558"/>
            <a:ext cx="3491880"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smtClean="0">
                <a:solidFill>
                  <a:srgbClr val="FF0000"/>
                </a:solidFill>
              </a:rPr>
              <a:t>2.</a:t>
            </a:r>
            <a:r>
              <a:rPr lang="zh-CN" altLang="en-US" sz="2800" b="1" smtClean="0">
                <a:solidFill>
                  <a:srgbClr val="FF0000"/>
                </a:solidFill>
              </a:rPr>
              <a:t>美国独立战争过程</a:t>
            </a:r>
          </a:p>
        </p:txBody>
      </p:sp>
      <p:pic>
        <p:nvPicPr>
          <p:cNvPr id="297985" name="Picture 1" descr="C:\Users\Administrator\Desktop\QQ截图20200328095704.png"/>
          <p:cNvPicPr>
            <a:picLocks noChangeAspect="1" noChangeArrowheads="1"/>
          </p:cNvPicPr>
          <p:nvPr/>
        </p:nvPicPr>
        <p:blipFill>
          <a:blip r:embed="rId2"/>
          <a:stretch>
            <a:fillRect/>
          </a:stretch>
        </p:blipFill>
        <p:spPr bwMode="auto">
          <a:xfrm>
            <a:off x="0" y="1491630"/>
            <a:ext cx="5724128" cy="2520280"/>
          </a:xfrm>
          <a:prstGeom prst="rect">
            <a:avLst/>
          </a:prstGeom>
          <a:noFill/>
        </p:spPr>
      </p:pic>
      <p:pic>
        <p:nvPicPr>
          <p:cNvPr id="15" name="图片 14"/>
          <p:cNvPicPr>
            <a:picLocks noChangeAspect="1"/>
          </p:cNvPicPr>
          <p:nvPr/>
        </p:nvPicPr>
        <p:blipFill>
          <a:blip r:embed="rId3"/>
          <a:stretch>
            <a:fillRect/>
          </a:stretch>
        </p:blipFill>
        <p:spPr>
          <a:xfrm>
            <a:off x="5759624" y="627534"/>
            <a:ext cx="3384376" cy="3330223"/>
          </a:xfrm>
          <a:prstGeom prst="rect">
            <a:avLst/>
          </a:prstGeom>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19"/>
          <p:cNvSpPr txBox="1">
            <a:spLocks noChangeArrowheads="1"/>
          </p:cNvSpPr>
          <p:nvPr/>
        </p:nvSpPr>
        <p:spPr bwMode="auto">
          <a:xfrm>
            <a:off x="0" y="4083918"/>
            <a:ext cx="9144000" cy="1208023"/>
          </a:xfrm>
          <a:prstGeom prst="rect">
            <a:avLst/>
          </a:prstGeom>
          <a:solidFill>
            <a:schemeClr val="bg1"/>
          </a:solidFill>
          <a:ln w="9525">
            <a:solidFill>
              <a:schemeClr val="tx1"/>
            </a:solidFill>
            <a:miter lim="800000"/>
          </a:ln>
        </p:spPr>
        <p:txBody>
          <a:bodyPr wrap="square">
            <a:spAutoFit/>
          </a:bodyPr>
          <a:lstStyle/>
          <a:p>
            <a:pPr>
              <a:lnSpc>
                <a:spcPts val="2880"/>
              </a:lnSpc>
            </a:pPr>
            <a:r>
              <a:rPr lang="zh-CN" altLang="en-US" sz="2400" b="1" smtClean="0">
                <a:latin typeface="楷体" panose="02010609060101010101" pitchFamily="49" charset="-122"/>
                <a:ea typeface="楷体" panose="02010609060101010101" pitchFamily="49" charset="-122"/>
              </a:rPr>
              <a:t>史料：麦迪逊:“如果人都是天使，就不需要任何政府了。如果是天使统治人，就不需要对政府有外来的或内在的控制了。”</a:t>
            </a:r>
          </a:p>
          <a:p>
            <a:pPr>
              <a:lnSpc>
                <a:spcPts val="2880"/>
              </a:lnSpc>
            </a:pPr>
            <a:r>
              <a:rPr lang="en-US" altLang="zh-CN" sz="2400" b="1" smtClean="0">
                <a:latin typeface="楷体" panose="02010609060101010101" pitchFamily="49" charset="-122"/>
                <a:ea typeface="楷体" panose="02010609060101010101" pitchFamily="49" charset="-122"/>
              </a:rPr>
              <a:t>          ——</a:t>
            </a:r>
            <a:r>
              <a:rPr lang="zh-CN" altLang="en-US" sz="2400" b="1" smtClean="0">
                <a:latin typeface="楷体" panose="02010609060101010101" pitchFamily="49" charset="-122"/>
                <a:ea typeface="楷体" panose="02010609060101010101" pitchFamily="49" charset="-122"/>
              </a:rPr>
              <a:t>《联邦党人文集》，商务印书馆，2009年版133页</a:t>
            </a:r>
            <a:endParaRPr lang="zh-CN" altLang="en-US" sz="2400" b="1">
              <a:latin typeface="楷体" pitchFamily="49" charset="-122"/>
              <a:ea typeface="楷体" panose="02010609060101010101" pitchFamily="49" charset="-122"/>
            </a:endParaRPr>
          </a:p>
        </p:txBody>
      </p:sp>
      <p:sp>
        <p:nvSpPr>
          <p:cNvPr id="13" name="TextBox 12"/>
          <p:cNvSpPr txBox="1"/>
          <p:nvPr/>
        </p:nvSpPr>
        <p:spPr>
          <a:xfrm>
            <a:off x="0" y="843558"/>
            <a:ext cx="3851920"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smtClean="0">
                <a:solidFill>
                  <a:srgbClr val="FF0000"/>
                </a:solidFill>
              </a:rPr>
              <a:t>3. </a:t>
            </a:r>
            <a:r>
              <a:rPr lang="zh-CN" altLang="en-US" sz="2800" b="1" smtClean="0">
                <a:solidFill>
                  <a:srgbClr val="FF0000"/>
                </a:solidFill>
              </a:rPr>
              <a:t>美国共和制的确立</a:t>
            </a:r>
          </a:p>
        </p:txBody>
      </p:sp>
      <p:sp>
        <p:nvSpPr>
          <p:cNvPr id="8" name="矩形 7"/>
          <p:cNvSpPr>
            <a:spLocks noChangeArrowheads="1"/>
          </p:cNvSpPr>
          <p:nvPr/>
        </p:nvSpPr>
        <p:spPr bwMode="auto">
          <a:xfrm>
            <a:off x="0" y="1491630"/>
            <a:ext cx="5220072" cy="2593018"/>
          </a:xfrm>
          <a:prstGeom prst="rect">
            <a:avLst/>
          </a:prstGeom>
          <a:noFill/>
          <a:ln w="19050">
            <a:solidFill>
              <a:srgbClr val="FF0000"/>
            </a:solidFill>
            <a:miter lim="800000"/>
          </a:ln>
        </p:spPr>
        <p:txBody>
          <a:bodyPr wrap="square" lIns="68580" tIns="34290" rIns="68580" bIns="34290">
            <a:spAutoFit/>
          </a:bodyPr>
          <a:lstStyle/>
          <a:p>
            <a:pPr algn="ctr"/>
            <a:r>
              <a:rPr lang="en-US" altLang="zh-CN" sz="2400" b="1" smtClean="0">
                <a:latin typeface="微软雅黑" panose="020b0503020204020204" pitchFamily="34" charset="-122"/>
                <a:ea typeface="微软雅黑" panose="020b0503020204020204" pitchFamily="34" charset="-122"/>
              </a:rPr>
              <a:t>1787</a:t>
            </a:r>
            <a:r>
              <a:rPr lang="zh-CN" altLang="en-US" sz="2400" b="1" smtClean="0">
                <a:latin typeface="微软雅黑" panose="020b0503020204020204" pitchFamily="34" charset="-122"/>
                <a:ea typeface="微软雅黑" panose="020b0503020204020204" pitchFamily="34" charset="-122"/>
              </a:rPr>
              <a:t>年宪法体现的原则：</a:t>
            </a:r>
          </a:p>
          <a:p>
            <a:r>
              <a:rPr lang="en-US" altLang="zh-CN" sz="2000" b="1" smtClean="0">
                <a:latin typeface="微软雅黑" panose="020b0503020204020204" pitchFamily="34" charset="-122"/>
                <a:ea typeface="微软雅黑" panose="020b0503020204020204" pitchFamily="34" charset="-122"/>
              </a:rPr>
              <a:t>①</a:t>
            </a:r>
            <a:r>
              <a:rPr lang="zh-CN" altLang="en-US" sz="2000" b="1" smtClean="0">
                <a:latin typeface="微软雅黑" panose="020b0503020204020204" pitchFamily="34" charset="-122"/>
                <a:ea typeface="微软雅黑" panose="020b0503020204020204" pitchFamily="34" charset="-122"/>
              </a:rPr>
              <a:t>中央集权原则：</a:t>
            </a:r>
          </a:p>
          <a:p>
            <a:r>
              <a:rPr lang="zh-CN" altLang="en-US" sz="2000" smtClean="0">
                <a:latin typeface="微软雅黑" panose="020b0503020204020204" pitchFamily="34" charset="-122"/>
                <a:ea typeface="微软雅黑" panose="020b0503020204020204" pitchFamily="34" charset="-122"/>
              </a:rPr>
              <a:t>联邦政府是各州的中央政府，权力大大加强；</a:t>
            </a:r>
          </a:p>
          <a:p>
            <a:r>
              <a:rPr lang="en-US" altLang="zh-CN" sz="2000" b="1" smtClean="0">
                <a:latin typeface="微软雅黑" panose="020b0503020204020204" pitchFamily="34" charset="-122"/>
                <a:ea typeface="微软雅黑" panose="020b0503020204020204" pitchFamily="34" charset="-122"/>
              </a:rPr>
              <a:t>②</a:t>
            </a:r>
            <a:r>
              <a:rPr lang="zh-CN" altLang="en-US" sz="2000" b="1" smtClean="0">
                <a:latin typeface="微软雅黑" panose="020b0503020204020204" pitchFamily="34" charset="-122"/>
                <a:ea typeface="微软雅黑" panose="020b0503020204020204" pitchFamily="34" charset="-122"/>
              </a:rPr>
              <a:t>分权制衡原则：</a:t>
            </a:r>
          </a:p>
          <a:p>
            <a:r>
              <a:rPr lang="zh-CN" altLang="en-US" sz="2000" smtClean="0">
                <a:latin typeface="微软雅黑" panose="020b0503020204020204" pitchFamily="34" charset="-122"/>
                <a:ea typeface="微软雅黑" panose="020b0503020204020204" pitchFamily="34" charset="-122"/>
              </a:rPr>
              <a:t>立法、行政、司法三权分立，互相制约；中央与地方分权。</a:t>
            </a:r>
          </a:p>
          <a:p>
            <a:r>
              <a:rPr lang="en-US" altLang="zh-CN" sz="2000" b="1" smtClean="0">
                <a:latin typeface="微软雅黑" panose="020b0503020204020204" pitchFamily="34" charset="-122"/>
                <a:ea typeface="微软雅黑" panose="020b0503020204020204" pitchFamily="34" charset="-122"/>
              </a:rPr>
              <a:t>③</a:t>
            </a:r>
            <a:r>
              <a:rPr lang="zh-CN" altLang="en-US" sz="2000" b="1" smtClean="0">
                <a:latin typeface="微软雅黑" panose="020b0503020204020204" pitchFamily="34" charset="-122"/>
                <a:ea typeface="微软雅黑" panose="020b0503020204020204" pitchFamily="34" charset="-122"/>
              </a:rPr>
              <a:t>民主原则：</a:t>
            </a:r>
          </a:p>
          <a:p>
            <a:r>
              <a:rPr lang="zh-CN" altLang="en-US" sz="2000" smtClean="0">
                <a:latin typeface="微软雅黑" panose="020b0503020204020204" pitchFamily="34" charset="-122"/>
                <a:ea typeface="微软雅黑" panose="020b0503020204020204" pitchFamily="34" charset="-122"/>
              </a:rPr>
              <a:t>总统和议会议员都由民选产生。 </a:t>
            </a:r>
          </a:p>
        </p:txBody>
      </p:sp>
      <p:pic>
        <p:nvPicPr>
          <p:cNvPr id="9" name="Picture 1" descr="C:\Users\Administrator\Desktop\QQ截图20200328103210.png"/>
          <p:cNvPicPr>
            <a:picLocks noChangeAspect="1" noChangeArrowheads="1"/>
          </p:cNvPicPr>
          <p:nvPr/>
        </p:nvPicPr>
        <p:blipFill>
          <a:blip r:embed="rId2"/>
          <a:stretch>
            <a:fillRect/>
          </a:stretch>
        </p:blipFill>
        <p:spPr bwMode="auto">
          <a:xfrm>
            <a:off x="5288657" y="915566"/>
            <a:ext cx="3855343" cy="2714625"/>
          </a:xfrm>
          <a:prstGeom prst="rect">
            <a:avLst/>
          </a:prstGeom>
          <a:noFill/>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0" fill="hold"/>
                                        <p:tgtEl>
                                          <p:spTgt spid="8"/>
                                        </p:tgtEl>
                                        <p:attrNameLst>
                                          <p:attrName>ppt_x</p:attrName>
                                        </p:attrNameLst>
                                      </p:cBhvr>
                                      <p:tavLst>
                                        <p:tav tm="0">
                                          <p:val>
                                            <p:strVal val="#ppt_x"/>
                                          </p:val>
                                        </p:tav>
                                        <p:tav tm="100000">
                                          <p:val>
                                            <p:strVal val="#ppt_x"/>
                                          </p:val>
                                        </p:tav>
                                      </p:tavLst>
                                    </p:anim>
                                    <p:anim calcmode="lin" valueType="num">
                                      <p:cBhvr additive="base">
                                        <p:cTn id="8"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843558"/>
            <a:ext cx="5004048" cy="4193456"/>
          </a:xfrm>
          <a:prstGeom prst="rect">
            <a:avLst/>
          </a:prstGeom>
          <a:noFill/>
          <a:ln w="19050">
            <a:solidFill>
              <a:srgbClr val="FF0000"/>
            </a:solidFill>
            <a:miter lim="800000"/>
          </a:ln>
        </p:spPr>
        <p:txBody>
          <a:bodyPr wrap="square" lIns="68580" tIns="34290" rIns="68580" bIns="34290">
            <a:spAutoFit/>
          </a:bodyPr>
          <a:lstStyle/>
          <a:p>
            <a:pPr algn="ctr"/>
            <a:r>
              <a:rPr lang="en-US" altLang="zh-CN" sz="2400" b="1" smtClean="0">
                <a:latin typeface="微软雅黑" panose="020b0503020204020204" pitchFamily="34" charset="-122"/>
                <a:ea typeface="微软雅黑" panose="020b0503020204020204" pitchFamily="34" charset="-122"/>
              </a:rPr>
              <a:t>《1787</a:t>
            </a:r>
            <a:r>
              <a:rPr lang="zh-CN" altLang="en-US" sz="2400" b="1" smtClean="0">
                <a:latin typeface="微软雅黑" panose="020b0503020204020204" pitchFamily="34" charset="-122"/>
                <a:ea typeface="微软雅黑" panose="020b0503020204020204" pitchFamily="34" charset="-122"/>
              </a:rPr>
              <a:t>年宪法</a:t>
            </a:r>
            <a:r>
              <a:rPr lang="en-US" altLang="zh-CN" sz="2400" b="1" smtClean="0">
                <a:latin typeface="微软雅黑" panose="020b0503020204020204" pitchFamily="34" charset="-122"/>
                <a:ea typeface="微软雅黑" panose="020b0503020204020204" pitchFamily="34" charset="-122"/>
              </a:rPr>
              <a:t>》</a:t>
            </a:r>
            <a:r>
              <a:rPr lang="zh-CN" altLang="en-US" sz="2400" b="1" smtClean="0">
                <a:latin typeface="微软雅黑" panose="020b0503020204020204" pitchFamily="34" charset="-122"/>
                <a:ea typeface="微软雅黑" panose="020b0503020204020204" pitchFamily="34" charset="-122"/>
              </a:rPr>
              <a:t>积极意义：</a:t>
            </a:r>
          </a:p>
          <a:p>
            <a:r>
              <a:rPr lang="zh-CN" altLang="en-US" sz="2400" smtClean="0">
                <a:latin typeface="微软雅黑" panose="020b0503020204020204" pitchFamily="34" charset="-122"/>
                <a:ea typeface="微软雅黑" panose="020b0503020204020204" pitchFamily="34" charset="-122"/>
              </a:rPr>
              <a:t> </a:t>
            </a:r>
            <a:r>
              <a:rPr lang="en-US" altLang="zh-CN" sz="2400" smtClean="0">
                <a:latin typeface="微软雅黑" panose="020b0503020204020204" pitchFamily="34" charset="-122"/>
                <a:ea typeface="微软雅黑" panose="020b0503020204020204" pitchFamily="34" charset="-122"/>
              </a:rPr>
              <a:t>①.</a:t>
            </a:r>
            <a:r>
              <a:rPr lang="zh-CN" altLang="en-US" sz="2000" smtClean="0">
                <a:latin typeface="微软雅黑" panose="020b0503020204020204" pitchFamily="34" charset="-122"/>
                <a:ea typeface="微软雅黑" panose="020b0503020204020204" pitchFamily="34" charset="-122"/>
              </a:rPr>
              <a:t>近代</a:t>
            </a:r>
            <a:r>
              <a:rPr lang="zh-CN" altLang="en-US" sz="2000" b="1" smtClean="0">
                <a:solidFill>
                  <a:srgbClr val="FF0000"/>
                </a:solidFill>
                <a:latin typeface="微软雅黑" panose="020b0503020204020204" pitchFamily="34" charset="-122"/>
                <a:ea typeface="微软雅黑" panose="020b0503020204020204" pitchFamily="34" charset="-122"/>
              </a:rPr>
              <a:t>第一部比较完整</a:t>
            </a:r>
            <a:r>
              <a:rPr lang="zh-CN" altLang="en-US" sz="2000" smtClean="0">
                <a:latin typeface="微软雅黑" panose="020b0503020204020204" pitchFamily="34" charset="-122"/>
                <a:ea typeface="微软雅黑" panose="020b0503020204020204" pitchFamily="34" charset="-122"/>
              </a:rPr>
              <a:t>的</a:t>
            </a:r>
            <a:r>
              <a:rPr lang="zh-CN" altLang="en-US" sz="2000" b="1" smtClean="0">
                <a:latin typeface="微软雅黑" panose="020b0503020204020204" pitchFamily="34" charset="-122"/>
                <a:ea typeface="微软雅黑" panose="020b0503020204020204" pitchFamily="34" charset="-122"/>
              </a:rPr>
              <a:t>资产阶级成文宪法。（性质）</a:t>
            </a:r>
          </a:p>
          <a:p>
            <a:r>
              <a:rPr lang="zh-CN" altLang="en-US" sz="2000" smtClean="0">
                <a:latin typeface="微软雅黑" panose="020b0503020204020204" pitchFamily="34" charset="-122"/>
                <a:ea typeface="微软雅黑" panose="020b0503020204020204" pitchFamily="34" charset="-122"/>
              </a:rPr>
              <a:t> </a:t>
            </a:r>
            <a:r>
              <a:rPr lang="en-US" altLang="zh-CN" sz="2000" smtClean="0">
                <a:latin typeface="微软雅黑" panose="020b0503020204020204" pitchFamily="34" charset="-122"/>
                <a:ea typeface="微软雅黑" panose="020b0503020204020204" pitchFamily="34" charset="-122"/>
              </a:rPr>
              <a:t>②.</a:t>
            </a:r>
            <a:r>
              <a:rPr lang="zh-CN" altLang="en-US" sz="2000" smtClean="0">
                <a:latin typeface="微软雅黑" panose="020b0503020204020204" pitchFamily="34" charset="-122"/>
                <a:ea typeface="微软雅黑" panose="020b0503020204020204" pitchFamily="34" charset="-122"/>
              </a:rPr>
              <a:t>强调</a:t>
            </a:r>
            <a:r>
              <a:rPr lang="zh-CN" altLang="en-US" sz="2000" b="1" smtClean="0">
                <a:solidFill>
                  <a:srgbClr val="FF0000"/>
                </a:solidFill>
                <a:latin typeface="微软雅黑" panose="020b0503020204020204" pitchFamily="34" charset="-122"/>
                <a:ea typeface="微软雅黑" panose="020b0503020204020204" pitchFamily="34" charset="-122"/>
              </a:rPr>
              <a:t>加强国家权力，又避免了权力过于集中</a:t>
            </a:r>
            <a:r>
              <a:rPr lang="zh-CN" altLang="en-US" sz="2000" smtClean="0">
                <a:latin typeface="微软雅黑" panose="020b0503020204020204" pitchFamily="34" charset="-122"/>
                <a:ea typeface="微软雅黑" panose="020b0503020204020204" pitchFamily="34" charset="-122"/>
              </a:rPr>
              <a:t>，体现了一定的</a:t>
            </a:r>
            <a:r>
              <a:rPr lang="zh-CN" altLang="en-US" sz="2000" b="1" smtClean="0">
                <a:solidFill>
                  <a:srgbClr val="FF0000"/>
                </a:solidFill>
                <a:latin typeface="微软雅黑" panose="020b0503020204020204" pitchFamily="34" charset="-122"/>
                <a:ea typeface="微软雅黑" panose="020b0503020204020204" pitchFamily="34" charset="-122"/>
              </a:rPr>
              <a:t>民主精神</a:t>
            </a:r>
            <a:r>
              <a:rPr lang="zh-CN" altLang="en-US" sz="2000" smtClean="0">
                <a:latin typeface="微软雅黑" panose="020b0503020204020204" pitchFamily="34" charset="-122"/>
                <a:ea typeface="微软雅黑" panose="020b0503020204020204" pitchFamily="34" charset="-122"/>
              </a:rPr>
              <a:t>。</a:t>
            </a:r>
          </a:p>
          <a:p>
            <a:r>
              <a:rPr lang="zh-CN" altLang="en-US" sz="2000" smtClean="0">
                <a:latin typeface="微软雅黑" panose="020b0503020204020204" pitchFamily="34" charset="-122"/>
                <a:ea typeface="微软雅黑" panose="020b0503020204020204" pitchFamily="34" charset="-122"/>
              </a:rPr>
              <a:t>③</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为</a:t>
            </a:r>
            <a:r>
              <a:rPr lang="zh-CN" altLang="en-US" sz="2000" b="1" smtClean="0">
                <a:solidFill>
                  <a:srgbClr val="FF0000"/>
                </a:solidFill>
                <a:latin typeface="微软雅黑" panose="020b0503020204020204" pitchFamily="34" charset="-122"/>
                <a:ea typeface="微软雅黑" panose="020b0503020204020204" pitchFamily="34" charset="-122"/>
              </a:rPr>
              <a:t>美国的稳定与资本主义经济发展提供政治保障</a:t>
            </a:r>
            <a:r>
              <a:rPr lang="zh-CN" altLang="en-US" sz="2000" smtClean="0">
                <a:latin typeface="微软雅黑" panose="020b0503020204020204" pitchFamily="34" charset="-122"/>
                <a:ea typeface="微软雅黑" panose="020b0503020204020204" pitchFamily="34" charset="-122"/>
              </a:rPr>
              <a:t>。这部宪法使美国真正成为一个统一的国家，中央集中了财政、军事、外交和制定各项经济政策的权力，发挥了保卫国家、促进资本主义发展的国家职能。</a:t>
            </a:r>
          </a:p>
          <a:p>
            <a:r>
              <a:rPr lang="en-US" altLang="zh-CN" sz="2000" smtClean="0">
                <a:latin typeface="微软雅黑" panose="020b0503020204020204" pitchFamily="34" charset="-122"/>
                <a:ea typeface="微软雅黑" panose="020b0503020204020204" pitchFamily="34" charset="-122"/>
              </a:rPr>
              <a:t>④.</a:t>
            </a:r>
            <a:r>
              <a:rPr lang="zh-CN" altLang="en-US" sz="2000" smtClean="0">
                <a:latin typeface="微软雅黑" panose="020b0503020204020204" pitchFamily="34" charset="-122"/>
                <a:ea typeface="微软雅黑" panose="020b0503020204020204" pitchFamily="34" charset="-122"/>
              </a:rPr>
              <a:t>它所创立的总统以及总统制共和国的政体，后来</a:t>
            </a:r>
            <a:r>
              <a:rPr lang="zh-CN" altLang="en-US" sz="2000" b="1" smtClean="0">
                <a:solidFill>
                  <a:srgbClr val="FF0000"/>
                </a:solidFill>
                <a:latin typeface="微软雅黑" panose="020b0503020204020204" pitchFamily="34" charset="-122"/>
                <a:ea typeface="微软雅黑" panose="020b0503020204020204" pitchFamily="34" charset="-122"/>
              </a:rPr>
              <a:t>成为资产阶级国家体制的重要模式之一，有很大国际影响</a:t>
            </a:r>
            <a:r>
              <a:rPr lang="zh-CN" altLang="en-US" sz="2000" smtClean="0">
                <a:latin typeface="微软雅黑" panose="020b0503020204020204" pitchFamily="34" charset="-122"/>
                <a:ea typeface="微软雅黑" panose="020b0503020204020204" pitchFamily="34" charset="-122"/>
              </a:rPr>
              <a:t>。</a:t>
            </a:r>
          </a:p>
        </p:txBody>
      </p:sp>
      <p:sp>
        <p:nvSpPr>
          <p:cNvPr id="3" name="Text Box 19"/>
          <p:cNvSpPr txBox="1">
            <a:spLocks noChangeArrowheads="1"/>
          </p:cNvSpPr>
          <p:nvPr/>
        </p:nvSpPr>
        <p:spPr bwMode="auto">
          <a:xfrm>
            <a:off x="5148064" y="793591"/>
            <a:ext cx="3851920" cy="1579920"/>
          </a:xfrm>
          <a:prstGeom prst="rect">
            <a:avLst/>
          </a:prstGeom>
          <a:solidFill>
            <a:schemeClr val="bg1"/>
          </a:solidFill>
          <a:ln w="9525">
            <a:solidFill>
              <a:schemeClr val="tx1"/>
            </a:solidFill>
            <a:miter lim="800000"/>
          </a:ln>
        </p:spPr>
        <p:txBody>
          <a:bodyPr wrap="square">
            <a:spAutoFit/>
          </a:bodyPr>
          <a:lstStyle/>
          <a:p>
            <a:pPr>
              <a:lnSpc>
                <a:spcPts val="2880"/>
              </a:lnSpc>
            </a:pPr>
            <a:r>
              <a:rPr lang="zh-CN" altLang="en-US" sz="2400" b="1" smtClean="0">
                <a:latin typeface="楷体" panose="02010609060101010101" pitchFamily="49" charset="-122"/>
                <a:ea typeface="楷体" panose="02010609060101010101" pitchFamily="49" charset="-122"/>
              </a:rPr>
              <a:t>局限：</a:t>
            </a:r>
            <a:r>
              <a:rPr lang="zh-CN" altLang="en-US" sz="2000" smtClean="0">
                <a:latin typeface="微软雅黑" panose="020b0503020204020204" pitchFamily="34" charset="-122"/>
                <a:ea typeface="微软雅黑" panose="020b0503020204020204" pitchFamily="34" charset="-122"/>
              </a:rPr>
              <a:t>有许多不足之处，如</a:t>
            </a:r>
            <a:r>
              <a:rPr lang="zh-CN" altLang="en-US" sz="2000" b="1" smtClean="0">
                <a:solidFill>
                  <a:srgbClr val="FF0000"/>
                </a:solidFill>
                <a:latin typeface="微软雅黑" panose="020b0503020204020204" pitchFamily="34" charset="-122"/>
                <a:ea typeface="微软雅黑" panose="020b0503020204020204" pitchFamily="34" charset="-122"/>
              </a:rPr>
              <a:t>承认奴隶制的存在，不承认妇女、黑人和印第安人具有和白人男子相等的公民权利</a:t>
            </a:r>
            <a:r>
              <a:rPr lang="zh-CN" altLang="en-US" sz="2000" smtClean="0">
                <a:latin typeface="微软雅黑" panose="020b0503020204020204" pitchFamily="34" charset="-122"/>
                <a:ea typeface="微软雅黑" panose="020b0503020204020204" pitchFamily="34" charset="-122"/>
              </a:rPr>
              <a:t>等。</a:t>
            </a:r>
          </a:p>
        </p:txBody>
      </p:sp>
      <p:sp>
        <p:nvSpPr>
          <p:cNvPr id="5" name="矩形 4"/>
          <p:cNvSpPr/>
          <p:nvPr/>
        </p:nvSpPr>
        <p:spPr>
          <a:xfrm>
            <a:off x="5148064" y="2558177"/>
            <a:ext cx="3816424" cy="2585323"/>
          </a:xfrm>
          <a:prstGeom prst="rect">
            <a:avLst/>
          </a:prstGeom>
        </p:spPr>
        <p:txBody>
          <a:bodyPr wrap="square">
            <a:spAutoFit/>
          </a:bodyPr>
          <a:lstStyle/>
          <a:p>
            <a:pPr fontAlgn="auto">
              <a:spcBef>
                <a:spcPct val="0"/>
              </a:spcBef>
              <a:spcAft>
                <a:spcPct val="0"/>
              </a:spcAft>
              <a:defRPr/>
            </a:pPr>
            <a:r>
              <a:rPr lang="zh-CN" altLang="en-US" smtClean="0">
                <a:latin typeface="微软雅黑" panose="020b0503020204020204" pitchFamily="34" charset="-122"/>
                <a:ea typeface="微软雅黑" panose="020b0503020204020204" pitchFamily="34" charset="-122"/>
              </a:rPr>
              <a:t>宪法第一条第</a:t>
            </a:r>
            <a:r>
              <a:rPr lang="en-US" altLang="zh-CN" smtClean="0">
                <a:latin typeface="微软雅黑" panose="020b0503020204020204" pitchFamily="34" charset="-122"/>
                <a:ea typeface="微软雅黑" panose="020b0503020204020204" pitchFamily="34" charset="-122"/>
              </a:rPr>
              <a:t>2</a:t>
            </a:r>
            <a:r>
              <a:rPr lang="zh-CN" altLang="en-US" smtClean="0">
                <a:latin typeface="微软雅黑" panose="020b0503020204020204" pitchFamily="34" charset="-122"/>
                <a:ea typeface="微软雅黑" panose="020b0503020204020204" pitchFamily="34" charset="-122"/>
              </a:rPr>
              <a:t>款：众议院人数和直接税税额均应按本联邦所辖各州的人口比例分配于各州，各州人口数目指自由人总数加上所有其他人口的</a:t>
            </a:r>
            <a:r>
              <a:rPr lang="en-US" altLang="zh-CN" smtClean="0">
                <a:latin typeface="微软雅黑" panose="020b0503020204020204" pitchFamily="34" charset="-122"/>
                <a:ea typeface="微软雅黑" panose="020b0503020204020204" pitchFamily="34" charset="-122"/>
              </a:rPr>
              <a:t>3/5</a:t>
            </a:r>
            <a:r>
              <a:rPr lang="zh-CN" altLang="en-US" smtClean="0">
                <a:latin typeface="微软雅黑" panose="020b0503020204020204" pitchFamily="34" charset="-122"/>
                <a:ea typeface="微软雅黑" panose="020b0503020204020204" pitchFamily="34" charset="-122"/>
              </a:rPr>
              <a:t>。</a:t>
            </a:r>
            <a:endParaRPr lang="en-US" altLang="zh-CN" smtClean="0">
              <a:latin typeface="微软雅黑" panose="020b0503020204020204" pitchFamily="34" charset="-122"/>
              <a:ea typeface="微软雅黑" panose="020b0503020204020204" pitchFamily="34" charset="-122"/>
            </a:endParaRPr>
          </a:p>
          <a:p>
            <a:pPr fontAlgn="auto">
              <a:spcBef>
                <a:spcPct val="0"/>
              </a:spcBef>
              <a:spcAft>
                <a:spcPct val="0"/>
              </a:spcAft>
              <a:defRPr/>
            </a:pPr>
            <a:r>
              <a:rPr lang="zh-CN" altLang="en-US" smtClean="0">
                <a:latin typeface="微软雅黑" panose="020b0503020204020204" pitchFamily="34" charset="-122"/>
                <a:ea typeface="微软雅黑" panose="020b0503020204020204" pitchFamily="34" charset="-122"/>
              </a:rPr>
              <a:t>       </a:t>
            </a:r>
            <a:r>
              <a:rPr lang="zh-CN" altLang="en-US" b="1" smtClean="0">
                <a:latin typeface="微软雅黑" panose="020b0503020204020204" pitchFamily="34" charset="-122"/>
                <a:ea typeface="微软雅黑" panose="020b0503020204020204" pitchFamily="34" charset="-122"/>
              </a:rPr>
              <a:t>注：宪法中所称的“人”是“</a:t>
            </a:r>
            <a:r>
              <a:rPr lang="en-US" altLang="zh-CN" b="1" smtClean="0">
                <a:latin typeface="微软雅黑" panose="020b0503020204020204" pitchFamily="34" charset="-122"/>
                <a:ea typeface="微软雅黑" panose="020b0503020204020204" pitchFamily="34" charset="-122"/>
              </a:rPr>
              <a:t>man”</a:t>
            </a:r>
            <a:r>
              <a:rPr lang="zh-CN" altLang="en-US" b="1" smtClean="0">
                <a:latin typeface="微软雅黑" panose="020b0503020204020204" pitchFamily="34" charset="-122"/>
                <a:ea typeface="微软雅黑" panose="020b0503020204020204" pitchFamily="34" charset="-122"/>
              </a:rPr>
              <a:t>不包“</a:t>
            </a:r>
            <a:r>
              <a:rPr lang="en-US" altLang="zh-CN" b="1" smtClean="0">
                <a:latin typeface="微软雅黑" panose="020b0503020204020204" pitchFamily="34" charset="-122"/>
                <a:ea typeface="微软雅黑" panose="020b0503020204020204" pitchFamily="34" charset="-122"/>
              </a:rPr>
              <a:t>woman”,</a:t>
            </a:r>
            <a:r>
              <a:rPr lang="zh-CN" altLang="en-US" b="1" smtClean="0">
                <a:latin typeface="微软雅黑" panose="020b0503020204020204" pitchFamily="34" charset="-122"/>
                <a:ea typeface="微软雅黑" panose="020b0503020204020204" pitchFamily="34" charset="-122"/>
              </a:rPr>
              <a:t>而“其他人”（</a:t>
            </a:r>
            <a:r>
              <a:rPr lang="en-US" altLang="zh-CN" b="1" smtClean="0">
                <a:latin typeface="微软雅黑" panose="020b0503020204020204" pitchFamily="34" charset="-122"/>
                <a:ea typeface="微软雅黑" panose="020b0503020204020204" pitchFamily="34" charset="-122"/>
              </a:rPr>
              <a:t>other persons</a:t>
            </a:r>
            <a:r>
              <a:rPr lang="zh-CN" altLang="en-US" b="1" smtClean="0">
                <a:latin typeface="微软雅黑" panose="020b0503020204020204" pitchFamily="34" charset="-122"/>
                <a:ea typeface="微软雅黑" panose="020b0503020204020204" pitchFamily="34" charset="-122"/>
              </a:rPr>
              <a:t>）实际上指黑人和奴隶。</a:t>
            </a:r>
            <a:endParaRPr lang="en-US" altLang="zh-CN" b="1" smtClean="0">
              <a:latin typeface="微软雅黑" panose="020b0503020204020204" pitchFamily="34" charset="-122"/>
              <a:ea typeface="微软雅黑" panose="020b0503020204020204" pitchFamily="34" charset="-122"/>
            </a:endParaRP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a:spLocks noChangeArrowheads="1"/>
          </p:cNvSpPr>
          <p:nvPr/>
        </p:nvSpPr>
        <p:spPr bwMode="auto">
          <a:xfrm>
            <a:off x="0" y="627534"/>
            <a:ext cx="6300192" cy="4624343"/>
          </a:xfrm>
          <a:prstGeom prst="rect">
            <a:avLst/>
          </a:prstGeom>
          <a:noFill/>
          <a:ln w="19050">
            <a:solidFill>
              <a:srgbClr val="FF0000"/>
            </a:solidFill>
            <a:miter lim="800000"/>
          </a:ln>
        </p:spPr>
        <p:txBody>
          <a:bodyPr wrap="square" lIns="68580" tIns="34290" rIns="68580" bIns="34290">
            <a:spAutoFit/>
          </a:bodyPr>
          <a:lstStyle/>
          <a:p>
            <a:pPr algn="ctr"/>
            <a:r>
              <a:rPr lang="en-US" altLang="zh-CN" sz="1600" b="1" smtClean="0">
                <a:latin typeface="微软雅黑" panose="020b0503020204020204" pitchFamily="34" charset="-122"/>
                <a:ea typeface="微软雅黑" panose="020b0503020204020204" pitchFamily="34" charset="-122"/>
              </a:rPr>
              <a:t>《1787</a:t>
            </a:r>
            <a:r>
              <a:rPr lang="zh-CN" altLang="en-US" sz="1600" b="1" smtClean="0">
                <a:latin typeface="微软雅黑" panose="020b0503020204020204" pitchFamily="34" charset="-122"/>
                <a:ea typeface="微软雅黑" panose="020b0503020204020204" pitchFamily="34" charset="-122"/>
              </a:rPr>
              <a:t>年宪法</a:t>
            </a:r>
            <a:r>
              <a:rPr lang="en-US" altLang="zh-CN" sz="1600" b="1" smtClean="0">
                <a:latin typeface="微软雅黑" panose="020b0503020204020204" pitchFamily="34" charset="-122"/>
                <a:ea typeface="微软雅黑" panose="020b0503020204020204" pitchFamily="34" charset="-122"/>
              </a:rPr>
              <a:t>》</a:t>
            </a:r>
            <a:r>
              <a:rPr lang="zh-CN" altLang="en-US" sz="1600" b="1" smtClean="0">
                <a:latin typeface="微软雅黑" panose="020b0503020204020204" pitchFamily="34" charset="-122"/>
                <a:ea typeface="微软雅黑" panose="020b0503020204020204" pitchFamily="34" charset="-122"/>
              </a:rPr>
              <a:t>修正案：</a:t>
            </a:r>
          </a:p>
          <a:p>
            <a:r>
              <a:rPr lang="en-US" altLang="zh-CN" sz="1000" smtClean="0">
                <a:latin typeface="微软雅黑" panose="020b0503020204020204" pitchFamily="34" charset="-122"/>
                <a:ea typeface="微软雅黑" panose="020b0503020204020204" pitchFamily="34" charset="-122"/>
              </a:rPr>
              <a:t>1 1791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信仰、出版、集会、示威自由</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携带武器的自由</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3 1791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军队不得进入民房</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4 1791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免于不合理的搜查与扣押</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5 1791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正当审判程序、一罪不再理、无罪推定、征用私产需赔偿</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6 1791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刑事案件接受陪审团审判的权利</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7 1791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民事案件接受陪审团审判的权利</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8 1791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禁止过度严厉的刑罚和罚款</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9 1791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宪法未列明的权利同样受保护</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10 1791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宪法未赋予政府的权利都属于各州和人民</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11 1795</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7</a:t>
            </a:r>
            <a:r>
              <a:rPr lang="zh-CN" altLang="en-US" sz="1000" smtClean="0">
                <a:latin typeface="微软雅黑" panose="020b0503020204020204" pitchFamily="34" charset="-122"/>
                <a:ea typeface="微软雅黑" panose="020b0503020204020204" pitchFamily="34" charset="-122"/>
              </a:rPr>
              <a:t>日 限制联邦法院对各州的管辖权</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12 1804</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6</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15</a:t>
            </a:r>
            <a:r>
              <a:rPr lang="zh-CN" altLang="en-US" sz="1000" smtClean="0">
                <a:latin typeface="微软雅黑" panose="020b0503020204020204" pitchFamily="34" charset="-122"/>
                <a:ea typeface="微软雅黑" panose="020b0503020204020204" pitchFamily="34" charset="-122"/>
              </a:rPr>
              <a:t>日 总统选举办法</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13 1865</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6</a:t>
            </a:r>
            <a:r>
              <a:rPr lang="zh-CN" altLang="en-US" sz="1000" smtClean="0">
                <a:latin typeface="微软雅黑" panose="020b0503020204020204" pitchFamily="34" charset="-122"/>
                <a:ea typeface="微软雅黑" panose="020b0503020204020204" pitchFamily="34" charset="-122"/>
              </a:rPr>
              <a:t>日 废除奴隶制度</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14 1868</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7</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9</a:t>
            </a:r>
            <a:r>
              <a:rPr lang="zh-CN" altLang="en-US" sz="1000" smtClean="0">
                <a:latin typeface="微软雅黑" panose="020b0503020204020204" pitchFamily="34" charset="-122"/>
                <a:ea typeface="微软雅黑" panose="020b0503020204020204" pitchFamily="34" charset="-122"/>
              </a:rPr>
              <a:t>日 国籍、处罚程序、众议员选举、叛国罪、国债，所有公民享有平等被保护权</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15 1870</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3</a:t>
            </a:r>
            <a:r>
              <a:rPr lang="zh-CN" altLang="en-US" sz="1000" smtClean="0">
                <a:latin typeface="微软雅黑" panose="020b0503020204020204" pitchFamily="34" charset="-122"/>
                <a:ea typeface="微软雅黑" panose="020b0503020204020204" pitchFamily="34" charset="-122"/>
              </a:rPr>
              <a:t>日 所有公民不得由于肤色、种族的区别或曾被强制劳役（即曾身为奴隶）而受到选举权的限制。（不包括性别）</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16 1913</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3</a:t>
            </a:r>
            <a:r>
              <a:rPr lang="zh-CN" altLang="en-US" sz="1000" smtClean="0">
                <a:latin typeface="微软雅黑" panose="020b0503020204020204" pitchFamily="34" charset="-122"/>
                <a:ea typeface="微软雅黑" panose="020b0503020204020204" pitchFamily="34" charset="-122"/>
              </a:rPr>
              <a:t>日 国会对所得税的征收权</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17 1913</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4</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8</a:t>
            </a:r>
            <a:r>
              <a:rPr lang="zh-CN" altLang="en-US" sz="1000" smtClean="0">
                <a:latin typeface="微软雅黑" panose="020b0503020204020204" pitchFamily="34" charset="-122"/>
                <a:ea typeface="微软雅黑" panose="020b0503020204020204" pitchFamily="34" charset="-122"/>
              </a:rPr>
              <a:t>日 代表各州的联邦参议员必须直接选举</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18 1919</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16</a:t>
            </a:r>
            <a:r>
              <a:rPr lang="zh-CN" altLang="en-US" sz="1000" smtClean="0">
                <a:latin typeface="微软雅黑" panose="020b0503020204020204" pitchFamily="34" charset="-122"/>
                <a:ea typeface="微软雅黑" panose="020b0503020204020204" pitchFamily="34" charset="-122"/>
              </a:rPr>
              <a:t>日 禁止在美国国内制造、运输酒类（后被第</a:t>
            </a:r>
            <a:r>
              <a:rPr lang="en-US" altLang="zh-CN" sz="1000" smtClean="0">
                <a:latin typeface="微软雅黑" panose="020b0503020204020204" pitchFamily="34" charset="-122"/>
                <a:ea typeface="微软雅黑" panose="020b0503020204020204" pitchFamily="34" charset="-122"/>
              </a:rPr>
              <a:t>21</a:t>
            </a:r>
            <a:r>
              <a:rPr lang="zh-CN" altLang="en-US" sz="1000" smtClean="0">
                <a:latin typeface="微软雅黑" panose="020b0503020204020204" pitchFamily="34" charset="-122"/>
                <a:ea typeface="微软雅黑" panose="020b0503020204020204" pitchFamily="34" charset="-122"/>
              </a:rPr>
              <a:t>条废止）</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19 1920</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8</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18</a:t>
            </a:r>
            <a:r>
              <a:rPr lang="zh-CN" altLang="en-US" sz="1000" smtClean="0">
                <a:latin typeface="微软雅黑" panose="020b0503020204020204" pitchFamily="34" charset="-122"/>
                <a:ea typeface="微软雅黑" panose="020b0503020204020204" pitchFamily="34" charset="-122"/>
              </a:rPr>
              <a:t>日 公民的选举权不因性别而受限（即赋予女性选举权）</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20 1933</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23</a:t>
            </a:r>
            <a:r>
              <a:rPr lang="zh-CN" altLang="en-US" sz="1000" smtClean="0">
                <a:latin typeface="微软雅黑" panose="020b0503020204020204" pitchFamily="34" charset="-122"/>
                <a:ea typeface="微软雅黑" panose="020b0503020204020204" pitchFamily="34" charset="-122"/>
              </a:rPr>
              <a:t>日 规定总统任期、国会议事程序</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21 1933</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5</a:t>
            </a:r>
            <a:r>
              <a:rPr lang="zh-CN" altLang="en-US" sz="1000" smtClean="0">
                <a:latin typeface="微软雅黑" panose="020b0503020204020204" pitchFamily="34" charset="-122"/>
                <a:ea typeface="微软雅黑" panose="020b0503020204020204" pitchFamily="34" charset="-122"/>
              </a:rPr>
              <a:t>日 废除第</a:t>
            </a:r>
            <a:r>
              <a:rPr lang="en-US" altLang="zh-CN" sz="1000" smtClean="0">
                <a:latin typeface="微软雅黑" panose="020b0503020204020204" pitchFamily="34" charset="-122"/>
                <a:ea typeface="微软雅黑" panose="020b0503020204020204" pitchFamily="34" charset="-122"/>
              </a:rPr>
              <a:t>18</a:t>
            </a:r>
            <a:r>
              <a:rPr lang="zh-CN" altLang="en-US" sz="1000" smtClean="0">
                <a:latin typeface="微软雅黑" panose="020b0503020204020204" pitchFamily="34" charset="-122"/>
                <a:ea typeface="微软雅黑" panose="020b0503020204020204" pitchFamily="34" charset="-122"/>
              </a:rPr>
              <a:t>条修正案</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22 1951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27</a:t>
            </a:r>
            <a:r>
              <a:rPr lang="zh-CN" altLang="en-US" sz="1000" smtClean="0">
                <a:latin typeface="微软雅黑" panose="020b0503020204020204" pitchFamily="34" charset="-122"/>
                <a:ea typeface="微软雅黑" panose="020b0503020204020204" pitchFamily="34" charset="-122"/>
              </a:rPr>
              <a:t>日 总统最多连任一次</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23 1961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3</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19</a:t>
            </a:r>
            <a:r>
              <a:rPr lang="zh-CN" altLang="en-US" sz="1000" smtClean="0">
                <a:latin typeface="微软雅黑" panose="020b0503020204020204" pitchFamily="34" charset="-122"/>
                <a:ea typeface="微软雅黑" panose="020b0503020204020204" pitchFamily="34" charset="-122"/>
              </a:rPr>
              <a:t>日 首都华盛顿哥伦比亚特区指派总统选举人的办法</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24 1964</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1</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23</a:t>
            </a:r>
            <a:r>
              <a:rPr lang="zh-CN" altLang="en-US" sz="1000" smtClean="0">
                <a:latin typeface="微软雅黑" panose="020b0503020204020204" pitchFamily="34" charset="-122"/>
                <a:ea typeface="微软雅黑" panose="020b0503020204020204" pitchFamily="34" charset="-122"/>
              </a:rPr>
              <a:t>日 选举权不受税收限制</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25 1967</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2</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10</a:t>
            </a:r>
            <a:r>
              <a:rPr lang="zh-CN" altLang="en-US" sz="1000" smtClean="0">
                <a:latin typeface="微软雅黑" panose="020b0503020204020204" pitchFamily="34" charset="-122"/>
                <a:ea typeface="微软雅黑" panose="020b0503020204020204" pitchFamily="34" charset="-122"/>
              </a:rPr>
              <a:t>日 总统与副总统的继任规则</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26 1971</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7</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1</a:t>
            </a:r>
            <a:r>
              <a:rPr lang="zh-CN" altLang="en-US" sz="1000" smtClean="0">
                <a:latin typeface="微软雅黑" panose="020b0503020204020204" pitchFamily="34" charset="-122"/>
                <a:ea typeface="微软雅黑" panose="020b0503020204020204" pitchFamily="34" charset="-122"/>
              </a:rPr>
              <a:t>日 保护</a:t>
            </a:r>
            <a:r>
              <a:rPr lang="en-US" altLang="zh-CN" sz="1000" smtClean="0">
                <a:latin typeface="微软雅黑" panose="020b0503020204020204" pitchFamily="34" charset="-122"/>
                <a:ea typeface="微软雅黑" panose="020b0503020204020204" pitchFamily="34" charset="-122"/>
              </a:rPr>
              <a:t>18</a:t>
            </a:r>
            <a:r>
              <a:rPr lang="zh-CN" altLang="en-US" sz="1000" smtClean="0">
                <a:latin typeface="微软雅黑" panose="020b0503020204020204" pitchFamily="34" charset="-122"/>
                <a:ea typeface="微软雅黑" panose="020b0503020204020204" pitchFamily="34" charset="-122"/>
              </a:rPr>
              <a:t>岁以上公民选举权</a:t>
            </a:r>
            <a:br>
              <a:rPr lang="zh-CN" altLang="en-US" sz="1000" smtClean="0">
                <a:latin typeface="微软雅黑" panose="020b0503020204020204" pitchFamily="34" charset="-122"/>
                <a:ea typeface="微软雅黑" panose="020b0503020204020204" pitchFamily="34" charset="-122"/>
              </a:rPr>
            </a:br>
            <a:r>
              <a:rPr lang="en-US" altLang="zh-CN" sz="1000" smtClean="0">
                <a:latin typeface="微软雅黑" panose="020b0503020204020204" pitchFamily="34" charset="-122"/>
                <a:ea typeface="微软雅黑" panose="020b0503020204020204" pitchFamily="34" charset="-122"/>
              </a:rPr>
              <a:t>27 1992</a:t>
            </a:r>
            <a:r>
              <a:rPr lang="zh-CN" altLang="en-US" sz="1000" smtClean="0">
                <a:latin typeface="微软雅黑" panose="020b0503020204020204" pitchFamily="34" charset="-122"/>
                <a:ea typeface="微软雅黑" panose="020b0503020204020204" pitchFamily="34" charset="-122"/>
              </a:rPr>
              <a:t>年</a:t>
            </a:r>
            <a:r>
              <a:rPr lang="en-US" altLang="zh-CN" sz="1000" smtClean="0">
                <a:latin typeface="微软雅黑" panose="020b0503020204020204" pitchFamily="34" charset="-122"/>
                <a:ea typeface="微软雅黑" panose="020b0503020204020204" pitchFamily="34" charset="-122"/>
              </a:rPr>
              <a:t>5</a:t>
            </a:r>
            <a:r>
              <a:rPr lang="zh-CN" altLang="en-US" sz="1000" smtClean="0">
                <a:latin typeface="微软雅黑" panose="020b0503020204020204" pitchFamily="34" charset="-122"/>
                <a:ea typeface="微软雅黑" panose="020b0503020204020204" pitchFamily="34" charset="-122"/>
              </a:rPr>
              <a:t>月</a:t>
            </a:r>
            <a:r>
              <a:rPr lang="en-US" altLang="zh-CN" sz="1000" smtClean="0">
                <a:latin typeface="微软雅黑" panose="020b0503020204020204" pitchFamily="34" charset="-122"/>
                <a:ea typeface="微软雅黑" panose="020b0503020204020204" pitchFamily="34" charset="-122"/>
              </a:rPr>
              <a:t>7</a:t>
            </a:r>
            <a:r>
              <a:rPr lang="zh-CN" altLang="en-US" sz="1000" smtClean="0">
                <a:latin typeface="微软雅黑" panose="020b0503020204020204" pitchFamily="34" charset="-122"/>
                <a:ea typeface="微软雅黑" panose="020b0503020204020204" pitchFamily="34" charset="-122"/>
              </a:rPr>
              <a:t>日 禁止随意改动议员薪酬。</a:t>
            </a:r>
          </a:p>
        </p:txBody>
      </p:sp>
      <p:pic>
        <p:nvPicPr>
          <p:cNvPr id="7" name="图片 19" descr="C:/Users/ADMINI~1/AppData/Local/Temp/kaimatting_20200222114707/output_20200222114719..pngoutput_20200222114719."/>
          <p:cNvPicPr>
            <a:picLocks noChangeAspect="1" noChangeArrowheads="1"/>
          </p:cNvPicPr>
          <p:nvPr/>
        </p:nvPicPr>
        <p:blipFill>
          <a:blip r:embed="rId2"/>
          <a:srcRect b="4874"/>
          <a:stretch>
            <a:fillRect/>
          </a:stretch>
        </p:blipFill>
        <p:spPr bwMode="auto">
          <a:xfrm>
            <a:off x="6300192" y="2355726"/>
            <a:ext cx="2843808" cy="2787774"/>
          </a:xfrm>
          <a:prstGeom prst="rect">
            <a:avLst/>
          </a:prstGeom>
          <a:noFill/>
          <a:ln w="9525">
            <a:noFill/>
            <a:miter lim="800000"/>
          </a:ln>
        </p:spPr>
      </p:pic>
      <p:grpSp>
        <p:nvGrpSpPr>
          <p:cNvPr id="9" name="组合 22"/>
          <p:cNvGrpSpPr/>
          <p:nvPr/>
        </p:nvGrpSpPr>
        <p:grpSpPr>
          <a:xfrm>
            <a:off x="4572000" y="699542"/>
            <a:ext cx="2664296" cy="1729719"/>
            <a:chOff x="12681" y="1938"/>
            <a:chExt cx="4289" cy="2725"/>
          </a:xfrm>
        </p:grpSpPr>
        <p:sp>
          <p:nvSpPr>
            <p:cNvPr id="10" name="云形标注 9"/>
            <p:cNvSpPr/>
            <p:nvPr/>
          </p:nvSpPr>
          <p:spPr>
            <a:xfrm>
              <a:off x="12681" y="1938"/>
              <a:ext cx="4289" cy="2725"/>
            </a:xfrm>
            <a:prstGeom prst="cloudCallout">
              <a:avLst>
                <a:gd name="adj1" fmla="val 53428"/>
                <a:gd name="adj2" fmla="val 6093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endParaRPr lang="zh-CN" altLang="en-US" sz="1500" noProof="1">
                <a:solidFill>
                  <a:schemeClr val="tx1"/>
                </a:solidFill>
              </a:endParaRPr>
            </a:p>
          </p:txBody>
        </p:sp>
        <p:sp>
          <p:nvSpPr>
            <p:cNvPr id="11" name="文本框 21"/>
            <p:cNvSpPr txBox="1">
              <a:spLocks noChangeArrowheads="1"/>
            </p:cNvSpPr>
            <p:nvPr/>
          </p:nvSpPr>
          <p:spPr bwMode="auto">
            <a:xfrm>
              <a:off x="12913" y="2505"/>
              <a:ext cx="3707" cy="1047"/>
            </a:xfrm>
            <a:prstGeom prst="rect">
              <a:avLst/>
            </a:prstGeom>
            <a:noFill/>
            <a:ln w="9525">
              <a:noFill/>
              <a:miter lim="800000"/>
            </a:ln>
          </p:spPr>
          <p:txBody>
            <a:bodyPr>
              <a:spAutoFit/>
            </a:bodyPr>
            <a:lstStyle/>
            <a:p>
              <a:pPr>
                <a:lnSpc>
                  <a:spcPct val="110000"/>
                </a:lnSpc>
              </a:pPr>
              <a:r>
                <a:rPr lang="en-US" altLang="zh-CN">
                  <a:latin typeface="楷体" panose="02010609060101010101" pitchFamily="49" charset="-122"/>
                  <a:ea typeface="楷体" panose="02010609060101010101" pitchFamily="49" charset="-122"/>
                  <a:sym typeface="宋体" panose="02010600030101010101" pitchFamily="2" charset="-122"/>
                </a:rPr>
                <a:t>    </a:t>
              </a:r>
              <a:r>
                <a:rPr lang="en-US" altLang="zh-CN" b="1">
                  <a:solidFill>
                    <a:srgbClr val="FF0000"/>
                  </a:solidFill>
                  <a:latin typeface="楷体" panose="02010609060101010101" pitchFamily="49" charset="-122"/>
                  <a:ea typeface="楷体" panose="02010609060101010101" pitchFamily="49" charset="-122"/>
                  <a:sym typeface="宋体" panose="02010600030101010101" pitchFamily="2" charset="-122"/>
                </a:rPr>
                <a:t>1787</a:t>
              </a:r>
              <a:r>
                <a:rPr lang="zh-CN" altLang="en-US" b="1">
                  <a:solidFill>
                    <a:srgbClr val="FF0000"/>
                  </a:solidFill>
                  <a:latin typeface="楷体" panose="02010609060101010101" pitchFamily="49" charset="-122"/>
                  <a:ea typeface="楷体" panose="02010609060101010101" pitchFamily="49" charset="-122"/>
                  <a:sym typeface="宋体" panose="02010600030101010101" pitchFamily="2" charset="-122"/>
                </a:rPr>
                <a:t>宪法地位很高，但也不够完美！</a:t>
              </a:r>
            </a:p>
          </p:txBody>
        </p:sp>
      </p:gr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a:spLocks noChangeArrowheads="1"/>
          </p:cNvSpPr>
          <p:nvPr/>
        </p:nvSpPr>
        <p:spPr bwMode="auto">
          <a:xfrm>
            <a:off x="0" y="627534"/>
            <a:ext cx="9144000" cy="4378122"/>
          </a:xfrm>
          <a:prstGeom prst="rect">
            <a:avLst/>
          </a:prstGeom>
          <a:noFill/>
          <a:ln w="19050">
            <a:solidFill>
              <a:srgbClr val="FF0000"/>
            </a:solidFill>
            <a:miter lim="800000"/>
          </a:ln>
        </p:spPr>
        <p:txBody>
          <a:bodyPr wrap="square" lIns="68580" tIns="34290" rIns="68580" bIns="34290">
            <a:spAutoFit/>
          </a:bodyPr>
          <a:lstStyle/>
          <a:p>
            <a:pPr algn="ctr"/>
            <a:r>
              <a:rPr lang="zh-CN" altLang="en-US" sz="2800" b="1" smtClean="0">
                <a:solidFill>
                  <a:srgbClr val="FF0000"/>
                </a:solidFill>
                <a:latin typeface="微软雅黑" panose="020b0503020204020204" pitchFamily="34" charset="-122"/>
                <a:ea typeface="微软雅黑" panose="020b0503020204020204" pitchFamily="34" charset="-122"/>
              </a:rPr>
              <a:t>史学争鸣：如何评价</a:t>
            </a:r>
            <a:r>
              <a:rPr lang="en-US" altLang="zh-CN" sz="2800" b="1" smtClean="0">
                <a:solidFill>
                  <a:srgbClr val="FF0000"/>
                </a:solidFill>
                <a:latin typeface="微软雅黑" panose="020b0503020204020204" pitchFamily="34" charset="-122"/>
                <a:ea typeface="微软雅黑" panose="020b0503020204020204" pitchFamily="34" charset="-122"/>
              </a:rPr>
              <a:t>《1787</a:t>
            </a:r>
            <a:r>
              <a:rPr lang="zh-CN" altLang="en-US" sz="2800" b="1" smtClean="0">
                <a:solidFill>
                  <a:srgbClr val="FF0000"/>
                </a:solidFill>
                <a:latin typeface="微软雅黑" panose="020b0503020204020204" pitchFamily="34" charset="-122"/>
                <a:ea typeface="微软雅黑" panose="020b0503020204020204" pitchFamily="34" charset="-122"/>
              </a:rPr>
              <a:t>年宪法</a:t>
            </a:r>
            <a:r>
              <a:rPr lang="en-US" altLang="zh-CN" sz="2800" b="1" smtClean="0">
                <a:solidFill>
                  <a:srgbClr val="FF0000"/>
                </a:solidFill>
                <a:latin typeface="微软雅黑" panose="020b0503020204020204" pitchFamily="34" charset="-122"/>
                <a:ea typeface="微软雅黑" panose="020b0503020204020204" pitchFamily="34" charset="-122"/>
              </a:rPr>
              <a:t>》</a:t>
            </a:r>
            <a:r>
              <a:rPr lang="zh-CN" altLang="en-US" sz="2800" b="1" smtClean="0">
                <a:solidFill>
                  <a:srgbClr val="FF0000"/>
                </a:solidFill>
                <a:latin typeface="微软雅黑" panose="020b0503020204020204" pitchFamily="34" charset="-122"/>
                <a:ea typeface="微软雅黑" panose="020b0503020204020204" pitchFamily="34" charset="-122"/>
              </a:rPr>
              <a:t>？</a:t>
            </a:r>
          </a:p>
          <a:p>
            <a:pPr>
              <a:lnSpc>
                <a:spcPct val="125000"/>
              </a:lnSpc>
            </a:pPr>
            <a:r>
              <a:rPr lang="zh-CN" altLang="en-US" sz="1600" b="1" smtClean="0">
                <a:latin typeface="微软雅黑" panose="020b0503020204020204" pitchFamily="34" charset="-122"/>
                <a:ea typeface="微软雅黑" panose="020b0503020204020204" pitchFamily="34" charset="-122"/>
              </a:rPr>
              <a:t>史料一：</a:t>
            </a:r>
            <a:r>
              <a:rPr lang="zh-CN" altLang="en-US" sz="1600" smtClean="0">
                <a:latin typeface="微软雅黑" panose="020b0503020204020204" pitchFamily="34" charset="-122"/>
                <a:ea typeface="微软雅黑" panose="020b0503020204020204" pitchFamily="34" charset="-122"/>
              </a:rPr>
              <a:t>宪法</a:t>
            </a:r>
            <a:r>
              <a:rPr lang="zh-CN" altLang="en-US" sz="1600" b="1" smtClean="0">
                <a:solidFill>
                  <a:srgbClr val="FF0000"/>
                </a:solidFill>
                <a:latin typeface="微软雅黑" panose="020b0503020204020204" pitchFamily="34" charset="-122"/>
                <a:ea typeface="微软雅黑" panose="020b0503020204020204" pitchFamily="34" charset="-122"/>
              </a:rPr>
              <a:t>保留了可耻的奴隶制度，维持种族歧视，没有规定保障劳动者的任何权</a:t>
            </a:r>
            <a:r>
              <a:rPr lang="zh-CN" altLang="en-US" sz="1600" smtClean="0">
                <a:latin typeface="微软雅黑" panose="020b0503020204020204" pitchFamily="34" charset="-122"/>
                <a:ea typeface="微软雅黑" panose="020b0503020204020204" pitchFamily="34" charset="-122"/>
              </a:rPr>
              <a:t>利，却使广大劳动群众</a:t>
            </a:r>
            <a:r>
              <a:rPr lang="zh-CN" altLang="en-US" sz="1600" b="1" smtClean="0">
                <a:latin typeface="微软雅黑" panose="020b0503020204020204" pitchFamily="34" charset="-122"/>
                <a:ea typeface="微软雅黑" panose="020b0503020204020204" pitchFamily="34" charset="-122"/>
              </a:rPr>
              <a:t>失去了起码的政治和经济权利</a:t>
            </a:r>
            <a:r>
              <a:rPr lang="zh-CN" altLang="en-US" sz="1600" smtClean="0">
                <a:latin typeface="微软雅黑" panose="020b0503020204020204" pitchFamily="34" charset="-122"/>
                <a:ea typeface="微软雅黑" panose="020b0503020204020204" pitchFamily="34" charset="-122"/>
              </a:rPr>
              <a:t>。                               </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王荣堂</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欧美近代史纲</a:t>
            </a:r>
            <a:r>
              <a:rPr lang="en-US" altLang="zh-CN" sz="1600" smtClean="0">
                <a:latin typeface="微软雅黑" panose="020b0503020204020204" pitchFamily="34" charset="-122"/>
                <a:ea typeface="微软雅黑" panose="020b0503020204020204" pitchFamily="34" charset="-122"/>
              </a:rPr>
              <a:t>》</a:t>
            </a:r>
          </a:p>
          <a:p>
            <a:pPr>
              <a:lnSpc>
                <a:spcPct val="125000"/>
              </a:lnSpc>
            </a:pPr>
            <a:r>
              <a:rPr lang="zh-CN" altLang="en-US" sz="1600" b="1" smtClean="0">
                <a:latin typeface="微软雅黑" panose="020b0503020204020204" pitchFamily="34" charset="-122"/>
                <a:ea typeface="微软雅黑" panose="020b0503020204020204" pitchFamily="34" charset="-122"/>
              </a:rPr>
              <a:t>史料二：</a:t>
            </a:r>
            <a:r>
              <a:rPr lang="zh-CN" altLang="en-US" sz="1600" smtClean="0">
                <a:latin typeface="微软雅黑" panose="020b0503020204020204" pitchFamily="34" charset="-122"/>
                <a:ea typeface="微软雅黑" panose="020b0503020204020204" pitchFamily="34" charset="-122"/>
              </a:rPr>
              <a:t>三权分立、互相制衡无疑</a:t>
            </a:r>
            <a:r>
              <a:rPr lang="zh-CN" altLang="en-US" sz="1600" b="1" smtClean="0">
                <a:solidFill>
                  <a:srgbClr val="FF0000"/>
                </a:solidFill>
                <a:latin typeface="微软雅黑" panose="020b0503020204020204" pitchFamily="34" charset="-122"/>
                <a:ea typeface="微软雅黑" panose="020b0503020204020204" pitchFamily="34" charset="-122"/>
              </a:rPr>
              <a:t>具有反专制独裁的历史进步意义</a:t>
            </a:r>
            <a:r>
              <a:rPr lang="zh-CN" altLang="en-US" sz="1600" smtClean="0">
                <a:latin typeface="微软雅黑" panose="020b0503020204020204" pitchFamily="34" charset="-122"/>
                <a:ea typeface="微软雅黑" panose="020b0503020204020204" pitchFamily="34" charset="-122"/>
              </a:rPr>
              <a:t>。</a:t>
            </a:r>
            <a:r>
              <a:rPr lang="en-US" altLang="zh-CN" sz="1600" smtClean="0">
                <a:latin typeface="微软雅黑" panose="020b0503020204020204" pitchFamily="34" charset="-122"/>
                <a:ea typeface="微软雅黑" panose="020b0503020204020204" pitchFamily="34" charset="-122"/>
              </a:rPr>
              <a:t>……《1787</a:t>
            </a:r>
            <a:r>
              <a:rPr lang="zh-CN" altLang="en-US" sz="1600" smtClean="0">
                <a:latin typeface="微软雅黑" panose="020b0503020204020204" pitchFamily="34" charset="-122"/>
                <a:ea typeface="微软雅黑" panose="020b0503020204020204" pitchFamily="34" charset="-122"/>
              </a:rPr>
              <a:t>年宪法</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比</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独立宣言</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更</a:t>
            </a:r>
            <a:r>
              <a:rPr lang="zh-CN" altLang="en-US" sz="1600" b="1" smtClean="0">
                <a:solidFill>
                  <a:srgbClr val="FF0000"/>
                </a:solidFill>
                <a:latin typeface="微软雅黑" panose="020b0503020204020204" pitchFamily="34" charset="-122"/>
                <a:ea typeface="微软雅黑" panose="020b0503020204020204" pitchFamily="34" charset="-122"/>
              </a:rPr>
              <a:t>符合美国独立后的政治经济形势</a:t>
            </a:r>
            <a:r>
              <a:rPr lang="zh-CN" altLang="en-US" sz="1600" smtClean="0">
                <a:latin typeface="微软雅黑" panose="020b0503020204020204" pitchFamily="34" charset="-122"/>
                <a:ea typeface="微软雅黑" panose="020b0503020204020204" pitchFamily="34" charset="-122"/>
              </a:rPr>
              <a:t>。                     </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关绍纪</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世界近现代史精要</a:t>
            </a:r>
            <a:r>
              <a:rPr lang="en-US" altLang="zh-CN" sz="1600" smtClean="0">
                <a:latin typeface="微软雅黑" panose="020b0503020204020204" pitchFamily="34" charset="-122"/>
                <a:ea typeface="微软雅黑" panose="020b0503020204020204" pitchFamily="34" charset="-122"/>
              </a:rPr>
              <a:t>》</a:t>
            </a:r>
            <a:br>
              <a:rPr lang="zh-CN" altLang="en-US" sz="1600" smtClean="0">
                <a:latin typeface="微软雅黑" panose="020b0503020204020204" pitchFamily="34" charset="-122"/>
                <a:ea typeface="微软雅黑" panose="020b0503020204020204" pitchFamily="34" charset="-122"/>
              </a:rPr>
            </a:br>
            <a:r>
              <a:rPr lang="zh-CN" altLang="en-US" sz="1600" b="1" smtClean="0">
                <a:solidFill>
                  <a:srgbClr val="FF0000"/>
                </a:solidFill>
                <a:latin typeface="微软雅黑" panose="020b0503020204020204" pitchFamily="34" charset="-122"/>
                <a:ea typeface="微软雅黑" panose="020b0503020204020204" pitchFamily="34" charset="-122"/>
              </a:rPr>
              <a:t>史料三：</a:t>
            </a:r>
            <a:r>
              <a:rPr lang="zh-CN" altLang="en-US" sz="1600" smtClean="0">
                <a:latin typeface="微软雅黑" panose="020b0503020204020204" pitchFamily="34" charset="-122"/>
                <a:ea typeface="微软雅黑" panose="020b0503020204020204" pitchFamily="34" charset="-122"/>
              </a:rPr>
              <a:t>宪法措辞</a:t>
            </a:r>
            <a:r>
              <a:rPr lang="zh-CN" altLang="en-US" sz="1600" b="1" smtClean="0">
                <a:solidFill>
                  <a:srgbClr val="FF0000"/>
                </a:solidFill>
                <a:latin typeface="微软雅黑" panose="020b0503020204020204" pitchFamily="34" charset="-122"/>
                <a:ea typeface="微软雅黑" panose="020b0503020204020204" pitchFamily="34" charset="-122"/>
              </a:rPr>
              <a:t>简洁而笼统，留有充分的解释和修正的余地</a:t>
            </a:r>
            <a:r>
              <a:rPr lang="zh-CN" altLang="en-US" sz="1600" smtClean="0">
                <a:latin typeface="微软雅黑" panose="020b0503020204020204" pitchFamily="34" charset="-122"/>
                <a:ea typeface="微软雅黑" panose="020b0503020204020204" pitchFamily="34" charset="-122"/>
              </a:rPr>
              <a:t>，使之</a:t>
            </a:r>
            <a:r>
              <a:rPr lang="zh-CN" altLang="en-US" sz="1600" b="1" smtClean="0">
                <a:solidFill>
                  <a:srgbClr val="FF0000"/>
                </a:solidFill>
                <a:latin typeface="微软雅黑" panose="020b0503020204020204" pitchFamily="34" charset="-122"/>
                <a:ea typeface="微软雅黑" panose="020b0503020204020204" pitchFamily="34" charset="-122"/>
              </a:rPr>
              <a:t>能与时代一起进步</a:t>
            </a:r>
            <a:r>
              <a:rPr lang="zh-CN" altLang="en-US" sz="1600" smtClean="0">
                <a:latin typeface="微软雅黑" panose="020b0503020204020204" pitchFamily="34" charset="-122"/>
                <a:ea typeface="微软雅黑" panose="020b0503020204020204" pitchFamily="34" charset="-122"/>
              </a:rPr>
              <a:t>。</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正是美国宪法本身</a:t>
            </a:r>
            <a:r>
              <a:rPr lang="zh-CN" altLang="en-US" sz="1600" b="1" smtClean="0">
                <a:solidFill>
                  <a:srgbClr val="FF0000"/>
                </a:solidFill>
                <a:latin typeface="微软雅黑" panose="020b0503020204020204" pitchFamily="34" charset="-122"/>
                <a:ea typeface="微软雅黑" panose="020b0503020204020204" pitchFamily="34" charset="-122"/>
              </a:rPr>
              <a:t>具有的灵活性和人民主权</a:t>
            </a:r>
            <a:r>
              <a:rPr lang="zh-CN" altLang="en-US" sz="1600" smtClean="0">
                <a:latin typeface="微软雅黑" panose="020b0503020204020204" pitchFamily="34" charset="-122"/>
                <a:ea typeface="微软雅黑" panose="020b0503020204020204" pitchFamily="34" charset="-122"/>
              </a:rPr>
              <a:t>，使之得以合法地自我完善而不必诉诸革命，终于</a:t>
            </a:r>
            <a:r>
              <a:rPr lang="zh-CN" altLang="en-US" sz="1600" b="1" smtClean="0">
                <a:solidFill>
                  <a:srgbClr val="FF0000"/>
                </a:solidFill>
                <a:latin typeface="微软雅黑" panose="020b0503020204020204" pitchFamily="34" charset="-122"/>
                <a:ea typeface="微软雅黑" panose="020b0503020204020204" pitchFamily="34" charset="-122"/>
              </a:rPr>
              <a:t>成为目前世界上使用最长久的成文宪法。</a:t>
            </a:r>
          </a:p>
          <a:p>
            <a:r>
              <a:rPr lang="en-US" altLang="zh-CN" sz="1600" smtClean="0">
                <a:latin typeface="微软雅黑" panose="020b0503020204020204" pitchFamily="34" charset="-122"/>
                <a:ea typeface="微软雅黑" panose="020b0503020204020204" pitchFamily="34" charset="-122"/>
              </a:rPr>
              <a:t>                                                           ——</a:t>
            </a:r>
            <a:r>
              <a:rPr lang="zh-CN" altLang="en-US" sz="1600" smtClean="0">
                <a:latin typeface="微软雅黑" panose="020b0503020204020204" pitchFamily="34" charset="-122"/>
                <a:ea typeface="微软雅黑" panose="020b0503020204020204" pitchFamily="34" charset="-122"/>
              </a:rPr>
              <a:t>钱满素：</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美国宪法</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分权</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制衡</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民主化进程</a:t>
            </a:r>
            <a:r>
              <a:rPr lang="en-US" altLang="zh-CN" sz="1600" smtClean="0">
                <a:latin typeface="微软雅黑" panose="020b0503020204020204" pitchFamily="34" charset="-122"/>
                <a:ea typeface="微软雅黑" panose="020b0503020204020204" pitchFamily="34" charset="-122"/>
              </a:rPr>
              <a:t>》</a:t>
            </a:r>
            <a:br>
              <a:rPr lang="zh-CN" altLang="en-US" sz="1600" smtClean="0">
                <a:latin typeface="微软雅黑" panose="020b0503020204020204" pitchFamily="34" charset="-122"/>
                <a:ea typeface="微软雅黑" panose="020b0503020204020204" pitchFamily="34" charset="-122"/>
              </a:rPr>
            </a:br>
            <a:r>
              <a:rPr lang="zh-CN" altLang="en-US" sz="1600" b="1" smtClean="0">
                <a:latin typeface="微软雅黑" panose="020b0503020204020204" pitchFamily="34" charset="-122"/>
                <a:ea typeface="微软雅黑" panose="020b0503020204020204" pitchFamily="34" charset="-122"/>
              </a:rPr>
              <a:t>史料四：</a:t>
            </a:r>
            <a:r>
              <a:rPr lang="zh-CN" altLang="en-US" sz="1600" smtClean="0">
                <a:latin typeface="微软雅黑" panose="020b0503020204020204" pitchFamily="34" charset="-122"/>
                <a:ea typeface="微软雅黑" panose="020b0503020204020204" pitchFamily="34" charset="-122"/>
              </a:rPr>
              <a:t>欧洲列强都等着看美国人“四不像”宪政体制的笑话</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如果总统强，国会弱，总统必然会独裁专制；如果国会强，总统弱，总统会成为傀儡，群龙无首</a:t>
            </a:r>
            <a:r>
              <a:rPr lang="en-US" altLang="zh-CN" sz="1600" smtClean="0">
                <a:latin typeface="微软雅黑" panose="020b0503020204020204" pitchFamily="34" charset="-122"/>
                <a:ea typeface="微软雅黑" panose="020b0503020204020204" pitchFamily="34" charset="-122"/>
              </a:rPr>
              <a:t>……</a:t>
            </a:r>
            <a:r>
              <a:rPr lang="zh-CN" altLang="en-US" sz="1600" b="1" smtClean="0">
                <a:solidFill>
                  <a:srgbClr val="FF0000"/>
                </a:solidFill>
                <a:latin typeface="微软雅黑" panose="020b0503020204020204" pitchFamily="34" charset="-122"/>
                <a:ea typeface="微软雅黑" panose="020b0503020204020204" pitchFamily="34" charset="-122"/>
              </a:rPr>
              <a:t>如何在草创的宪政体制下维持这些繁杂微妙的权力制衡关系，需要极为高超的政治技巧。        </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任东来：</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美国宪政历程</a:t>
            </a:r>
            <a:r>
              <a:rPr lang="en-US" altLang="zh-CN" sz="1600" smtClean="0">
                <a:latin typeface="微软雅黑" panose="020b0503020204020204" pitchFamily="34" charset="-122"/>
                <a:ea typeface="微软雅黑" panose="020b0503020204020204" pitchFamily="34" charset="-122"/>
              </a:rPr>
              <a:t>》</a:t>
            </a:r>
            <a:br>
              <a:rPr lang="zh-CN" altLang="en-US" sz="1600" smtClean="0">
                <a:latin typeface="微软雅黑" panose="020b0503020204020204" pitchFamily="34" charset="-122"/>
                <a:ea typeface="微软雅黑" panose="020b0503020204020204" pitchFamily="34" charset="-122"/>
              </a:rPr>
            </a:br>
            <a:r>
              <a:rPr lang="zh-CN" altLang="en-US" sz="1600" b="1" smtClean="0">
                <a:latin typeface="微软雅黑" panose="020b0503020204020204" pitchFamily="34" charset="-122"/>
                <a:ea typeface="微软雅黑" panose="020b0503020204020204" pitchFamily="34" charset="-122"/>
              </a:rPr>
              <a:t>史料五：</a:t>
            </a:r>
            <a:r>
              <a:rPr lang="zh-CN" altLang="en-US" sz="1600" smtClean="0">
                <a:latin typeface="微软雅黑" panose="020b0503020204020204" pitchFamily="34" charset="-122"/>
                <a:ea typeface="微软雅黑" panose="020b0503020204020204" pitchFamily="34" charset="-122"/>
              </a:rPr>
              <a:t>富兰克林说，现在的问题，是</a:t>
            </a:r>
            <a:r>
              <a:rPr lang="zh-CN" altLang="en-US" sz="1600" b="1" smtClean="0">
                <a:solidFill>
                  <a:srgbClr val="FF0000"/>
                </a:solidFill>
                <a:latin typeface="微软雅黑" panose="020b0503020204020204" pitchFamily="34" charset="-122"/>
                <a:ea typeface="微软雅黑" panose="020b0503020204020204" pitchFamily="34" charset="-122"/>
              </a:rPr>
              <a:t>双方都在走极端，因此两难</a:t>
            </a:r>
            <a:r>
              <a:rPr lang="zh-CN" altLang="en-US" sz="1600" smtClean="0">
                <a:solidFill>
                  <a:srgbClr val="FF0000"/>
                </a:solidFill>
                <a:latin typeface="微软雅黑" panose="020b0503020204020204" pitchFamily="34" charset="-122"/>
                <a:ea typeface="微软雅黑" panose="020b0503020204020204" pitchFamily="34" charset="-122"/>
              </a:rPr>
              <a:t>。</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木匠做桌子的时候，如果木料的边缘厚薄不均，他们就会两边各削去一点，让连接的地方严丝合缝，桌子也就平稳了。按照这个道理，</a:t>
            </a:r>
            <a:r>
              <a:rPr lang="zh-CN" altLang="en-US" sz="1600" b="1" smtClean="0">
                <a:solidFill>
                  <a:srgbClr val="FF0000"/>
                </a:solidFill>
                <a:latin typeface="微软雅黑" panose="020b0503020204020204" pitchFamily="34" charset="-122"/>
                <a:ea typeface="微软雅黑" panose="020b0503020204020204" pitchFamily="34" charset="-122"/>
              </a:rPr>
              <a:t>双方都应该放弃一些要求，才能联合起来。</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易中天：</a:t>
            </a:r>
            <a:r>
              <a:rPr lang="en-US" altLang="zh-CN" sz="1600" smtClean="0">
                <a:latin typeface="微软雅黑" panose="020b0503020204020204" pitchFamily="34" charset="-122"/>
                <a:ea typeface="微软雅黑" panose="020b0503020204020204" pitchFamily="34" charset="-122"/>
              </a:rPr>
              <a:t>《</a:t>
            </a:r>
            <a:r>
              <a:rPr lang="zh-CN" altLang="en-US" sz="1600" smtClean="0">
                <a:latin typeface="微软雅黑" panose="020b0503020204020204" pitchFamily="34" charset="-122"/>
                <a:ea typeface="微软雅黑" panose="020b0503020204020204" pitchFamily="34" charset="-122"/>
              </a:rPr>
              <a:t>美国宪法的诞生和我们的反思</a:t>
            </a:r>
            <a:r>
              <a:rPr lang="en-US" altLang="zh-CN" sz="1600" smtClean="0">
                <a:latin typeface="微软雅黑" panose="020b0503020204020204" pitchFamily="34" charset="-122"/>
                <a:ea typeface="微软雅黑" panose="020b0503020204020204" pitchFamily="34" charset="-122"/>
              </a:rPr>
              <a:t>》</a:t>
            </a:r>
            <a:endParaRPr lang="zh-CN" altLang="en-US" sz="1400" smtClean="0">
              <a:latin typeface="微软雅黑" panose="020b0503020204020204" pitchFamily="34" charset="-122"/>
              <a:ea typeface="微软雅黑" panose="020b0503020204020204" pitchFamily="34" charset="-122"/>
            </a:endParaRP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0963" name="文本框 1"/>
          <p:cNvSpPr txBox="1">
            <a:spLocks noChangeArrowheads="1"/>
          </p:cNvSpPr>
          <p:nvPr/>
        </p:nvSpPr>
        <p:spPr bwMode="auto">
          <a:xfrm>
            <a:off x="0" y="627534"/>
            <a:ext cx="6516216" cy="438582"/>
          </a:xfrm>
          <a:prstGeom prst="rect">
            <a:avLst/>
          </a:prstGeom>
          <a:noFill/>
          <a:ln w="9525">
            <a:noFill/>
            <a:miter lim="800000"/>
          </a:ln>
        </p:spPr>
        <p:txBody>
          <a:bodyPr wrap="square" lIns="68580" tIns="34290" rIns="68580" bIns="34290">
            <a:spAutoFit/>
          </a:bodyPr>
          <a:lstStyle/>
          <a:p>
            <a:r>
              <a:rPr lang="en-US" altLang="zh-CN" sz="2400" b="1" smtClean="0">
                <a:solidFill>
                  <a:srgbClr val="FF0000"/>
                </a:solidFill>
                <a:latin typeface="黑体" panose="02010609060101010101" pitchFamily="49" charset="-122"/>
                <a:ea typeface="黑体" panose="02010609060101010101" pitchFamily="49" charset="-122"/>
              </a:rPr>
              <a:t>4.</a:t>
            </a:r>
            <a:r>
              <a:rPr lang="zh-CN" altLang="en-US" sz="2400" b="1">
                <a:solidFill>
                  <a:srgbClr val="FF0000"/>
                </a:solidFill>
                <a:latin typeface="黑体" panose="02010609060101010101" pitchFamily="49" charset="-122"/>
                <a:ea typeface="黑体" panose="02010609060101010101" pitchFamily="49" charset="-122"/>
              </a:rPr>
              <a:t>美国</a:t>
            </a:r>
            <a:r>
              <a:rPr lang="zh-CN" altLang="en-US" sz="2400" b="1">
                <a:solidFill>
                  <a:srgbClr val="FF0000"/>
                </a:solidFill>
                <a:latin typeface="黑体" panose="02010609060101010101" pitchFamily="49" charset="-122"/>
                <a:ea typeface="黑体" panose="02010609060101010101" pitchFamily="49" charset="-122"/>
                <a:sym typeface="宋体" panose="02010600030101010101" pitchFamily="2" charset="-122"/>
              </a:rPr>
              <a:t>共和制</a:t>
            </a:r>
            <a:r>
              <a:rPr lang="zh-CN" altLang="en-US" sz="2400" b="1">
                <a:solidFill>
                  <a:srgbClr val="FF0000"/>
                </a:solidFill>
                <a:latin typeface="黑体" panose="02010609060101010101" pitchFamily="49" charset="-122"/>
                <a:ea typeface="黑体" panose="02010609060101010101" pitchFamily="49" charset="-122"/>
              </a:rPr>
              <a:t>的发展</a:t>
            </a:r>
            <a:r>
              <a:rPr lang="en-US" altLang="zh-CN" sz="2400" b="1">
                <a:solidFill>
                  <a:srgbClr val="FF0000"/>
                </a:solidFill>
                <a:latin typeface="黑体" panose="02010609060101010101" pitchFamily="49" charset="-122"/>
                <a:ea typeface="黑体" panose="02010609060101010101" pitchFamily="49" charset="-122"/>
              </a:rPr>
              <a:t>——</a:t>
            </a:r>
            <a:r>
              <a:rPr lang="zh-CN" altLang="en-US" sz="2400" b="1">
                <a:solidFill>
                  <a:srgbClr val="FF0000"/>
                </a:solidFill>
                <a:latin typeface="黑体" panose="02010609060101010101" pitchFamily="49" charset="-122"/>
                <a:ea typeface="黑体" panose="02010609060101010101" pitchFamily="49" charset="-122"/>
              </a:rPr>
              <a:t>美国内战（</a:t>
            </a:r>
            <a:r>
              <a:rPr lang="zh-CN" altLang="zh-CN" sz="2400" b="1">
                <a:solidFill>
                  <a:srgbClr val="FF0000"/>
                </a:solidFill>
                <a:latin typeface="黑体" panose="02010609060101010101" pitchFamily="49" charset="-122"/>
                <a:ea typeface="黑体" panose="02010609060101010101" pitchFamily="49" charset="-122"/>
              </a:rPr>
              <a:t>南北战争）</a:t>
            </a:r>
          </a:p>
        </p:txBody>
      </p:sp>
      <p:sp>
        <p:nvSpPr>
          <p:cNvPr id="40964" name="文本框 3"/>
          <p:cNvSpPr txBox="1">
            <a:spLocks noChangeArrowheads="1"/>
          </p:cNvSpPr>
          <p:nvPr/>
        </p:nvSpPr>
        <p:spPr bwMode="auto">
          <a:xfrm>
            <a:off x="0" y="1131590"/>
            <a:ext cx="4139952" cy="415498"/>
          </a:xfrm>
          <a:prstGeom prst="rect">
            <a:avLst/>
          </a:prstGeom>
          <a:noFill/>
          <a:ln w="9525">
            <a:noFill/>
            <a:miter lim="800000"/>
          </a:ln>
        </p:spPr>
        <p:txBody>
          <a:bodyPr wrap="square" lIns="68580" tIns="34290" rIns="68580" bIns="34290">
            <a:spAutoFit/>
          </a:bodyPr>
          <a:lstStyle/>
          <a:p>
            <a:pPr>
              <a:lnSpc>
                <a:spcPct val="125000"/>
              </a:lnSpc>
            </a:pPr>
            <a:r>
              <a:rPr lang="en-US" altLang="zh-CN" b="1">
                <a:latin typeface="黑体" panose="02010609060101010101" pitchFamily="49" charset="-122"/>
                <a:ea typeface="黑体" panose="02010609060101010101" pitchFamily="49" charset="-122"/>
              </a:rPr>
              <a:t>(1</a:t>
            </a:r>
            <a:r>
              <a:rPr lang="en-US" altLang="zh-CN" b="1" smtClean="0">
                <a:latin typeface="黑体" panose="02010609060101010101" pitchFamily="49" charset="-122"/>
                <a:ea typeface="黑体" panose="02010609060101010101" pitchFamily="49" charset="-122"/>
              </a:rPr>
              <a:t>)</a:t>
            </a:r>
            <a:r>
              <a:rPr lang="zh-CN" altLang="zh-CN" b="1" smtClean="0">
                <a:latin typeface="黑体" panose="02010609060101010101" pitchFamily="49" charset="-122"/>
                <a:ea typeface="黑体" panose="02010609060101010101" pitchFamily="49" charset="-122"/>
              </a:rPr>
              <a:t>领土扩张</a:t>
            </a:r>
            <a:r>
              <a:rPr lang="en-US" altLang="zh-CN" b="1" smtClean="0">
                <a:latin typeface="黑体" panose="02010609060101010101" pitchFamily="49" charset="-122"/>
                <a:ea typeface="黑体" panose="02010609060101010101" pitchFamily="49" charset="-122"/>
              </a:rPr>
              <a:t>——</a:t>
            </a:r>
            <a:r>
              <a:rPr lang="zh-CN" altLang="en-US" b="1" smtClean="0">
                <a:latin typeface="黑体" panose="02010609060101010101" pitchFamily="49" charset="-122"/>
                <a:ea typeface="黑体" panose="02010609060101010101" pitchFamily="49" charset="-122"/>
              </a:rPr>
              <a:t>西进运动</a:t>
            </a:r>
            <a:endParaRPr lang="zh-CN" altLang="en-US" b="1">
              <a:latin typeface="黑体" pitchFamily="49" charset="-122"/>
              <a:ea typeface="黑体" pitchFamily="49" charset="-122"/>
            </a:endParaRPr>
          </a:p>
        </p:txBody>
      </p:sp>
      <p:sp>
        <p:nvSpPr>
          <p:cNvPr id="40965" name="文本框 12"/>
          <p:cNvSpPr txBox="1">
            <a:spLocks noChangeArrowheads="1"/>
          </p:cNvSpPr>
          <p:nvPr/>
        </p:nvSpPr>
        <p:spPr bwMode="auto">
          <a:xfrm>
            <a:off x="5580112" y="4843418"/>
            <a:ext cx="2464594" cy="299085"/>
          </a:xfrm>
          <a:prstGeom prst="rect">
            <a:avLst/>
          </a:prstGeom>
          <a:solidFill>
            <a:schemeClr val="bg1">
              <a:alpha val="57999"/>
            </a:schemeClr>
          </a:solidFill>
          <a:ln w="9525">
            <a:noFill/>
            <a:miter lim="800000"/>
          </a:ln>
        </p:spPr>
        <p:txBody>
          <a:bodyPr lIns="68580" tIns="34290" rIns="68580" bIns="34290">
            <a:spAutoFit/>
          </a:bodyPr>
          <a:lstStyle/>
          <a:p>
            <a:r>
              <a:rPr lang="zh-CN" altLang="en-US" sz="1500" b="1">
                <a:latin typeface="宋体" panose="02010600030101010101" pitchFamily="2" charset="-122"/>
              </a:rPr>
              <a:t>◎</a:t>
            </a:r>
            <a:r>
              <a:rPr lang="zh-CN" altLang="zh-CN" sz="1500" b="1">
                <a:latin typeface="宋体" panose="02010600030101010101" pitchFamily="2" charset="-122"/>
              </a:rPr>
              <a:t>美国的领土扩张</a:t>
            </a:r>
          </a:p>
        </p:txBody>
      </p:sp>
      <p:sp>
        <p:nvSpPr>
          <p:cNvPr id="40967" name="文本框 13"/>
          <p:cNvSpPr txBox="1">
            <a:spLocks noChangeArrowheads="1"/>
          </p:cNvSpPr>
          <p:nvPr/>
        </p:nvSpPr>
        <p:spPr bwMode="auto">
          <a:xfrm>
            <a:off x="0" y="1563638"/>
            <a:ext cx="4293483" cy="346249"/>
          </a:xfrm>
          <a:prstGeom prst="rect">
            <a:avLst/>
          </a:prstGeom>
          <a:noFill/>
          <a:ln w="9525">
            <a:noFill/>
            <a:miter lim="800000"/>
          </a:ln>
        </p:spPr>
        <p:txBody>
          <a:bodyPr wrap="none" lIns="68580" tIns="34290" rIns="68580" bIns="34290">
            <a:spAutoFit/>
          </a:bodyPr>
          <a:lstStyle/>
          <a:p>
            <a:r>
              <a:rPr lang="en-US" altLang="zh-CN">
                <a:latin typeface="楷体" panose="02010609060101010101" pitchFamily="49" charset="-122"/>
                <a:ea typeface="楷体" panose="02010609060101010101" pitchFamily="49" charset="-122"/>
                <a:sym typeface="宋体" panose="02010600030101010101" pitchFamily="2" charset="-122"/>
              </a:rPr>
              <a:t>    </a:t>
            </a:r>
            <a:r>
              <a:rPr lang="zh-CN" altLang="en-US" b="1">
                <a:solidFill>
                  <a:srgbClr val="FF0000"/>
                </a:solidFill>
                <a:latin typeface="楷体" panose="02010609060101010101" pitchFamily="49" charset="-122"/>
                <a:ea typeface="楷体" panose="02010609060101010101" pitchFamily="49" charset="-122"/>
                <a:sym typeface="宋体" panose="02010600030101010101" pitchFamily="2" charset="-122"/>
              </a:rPr>
              <a:t>从美国国旗演变看美国的领土扩张：</a:t>
            </a:r>
          </a:p>
        </p:txBody>
      </p:sp>
      <p:grpSp>
        <p:nvGrpSpPr>
          <p:cNvPr id="2" name="组合 22"/>
          <p:cNvGrpSpPr/>
          <p:nvPr/>
        </p:nvGrpSpPr>
        <p:grpSpPr>
          <a:xfrm>
            <a:off x="110729" y="1995686"/>
            <a:ext cx="4298156" cy="3062558"/>
            <a:chOff x="233" y="4425"/>
            <a:chExt cx="9025" cy="6113"/>
          </a:xfrm>
        </p:grpSpPr>
        <p:pic>
          <p:nvPicPr>
            <p:cNvPr id="40969" name="图片 6"/>
            <p:cNvPicPr>
              <a:picLocks noChangeAspect="1" noChangeArrowheads="1"/>
            </p:cNvPicPr>
            <p:nvPr/>
          </p:nvPicPr>
          <p:blipFill>
            <a:blip r:embed="rId3"/>
            <a:stretch>
              <a:fillRect/>
            </a:stretch>
          </p:blipFill>
          <p:spPr bwMode="auto">
            <a:xfrm>
              <a:off x="4836" y="7530"/>
              <a:ext cx="4422" cy="2329"/>
            </a:xfrm>
            <a:prstGeom prst="rect">
              <a:avLst/>
            </a:prstGeom>
            <a:noFill/>
            <a:ln w="9525">
              <a:noFill/>
              <a:miter lim="800000"/>
            </a:ln>
          </p:spPr>
        </p:pic>
        <p:pic>
          <p:nvPicPr>
            <p:cNvPr id="40970" name="图片 7"/>
            <p:cNvPicPr>
              <a:picLocks noChangeAspect="1" noChangeArrowheads="1"/>
            </p:cNvPicPr>
            <p:nvPr/>
          </p:nvPicPr>
          <p:blipFill>
            <a:blip r:embed="rId3"/>
            <a:stretch>
              <a:fillRect/>
            </a:stretch>
          </p:blipFill>
          <p:spPr bwMode="auto">
            <a:xfrm>
              <a:off x="233" y="7530"/>
              <a:ext cx="4422" cy="2329"/>
            </a:xfrm>
            <a:prstGeom prst="rect">
              <a:avLst/>
            </a:prstGeom>
            <a:noFill/>
            <a:ln w="9525">
              <a:noFill/>
              <a:miter lim="800000"/>
            </a:ln>
          </p:spPr>
        </p:pic>
        <p:pic>
          <p:nvPicPr>
            <p:cNvPr id="40971" name="图片 8"/>
            <p:cNvPicPr>
              <a:picLocks noChangeAspect="1" noChangeArrowheads="1"/>
            </p:cNvPicPr>
            <p:nvPr/>
          </p:nvPicPr>
          <p:blipFill>
            <a:blip r:embed="rId3"/>
            <a:stretch>
              <a:fillRect/>
            </a:stretch>
          </p:blipFill>
          <p:spPr bwMode="auto">
            <a:xfrm>
              <a:off x="233" y="4425"/>
              <a:ext cx="4422" cy="2329"/>
            </a:xfrm>
            <a:prstGeom prst="rect">
              <a:avLst/>
            </a:prstGeom>
            <a:noFill/>
            <a:ln w="9525">
              <a:noFill/>
              <a:miter lim="800000"/>
            </a:ln>
          </p:spPr>
        </p:pic>
        <p:pic>
          <p:nvPicPr>
            <p:cNvPr id="40972" name="图片 9"/>
            <p:cNvPicPr>
              <a:picLocks noChangeAspect="1" noChangeArrowheads="1"/>
            </p:cNvPicPr>
            <p:nvPr/>
          </p:nvPicPr>
          <p:blipFill>
            <a:blip r:embed="rId3"/>
            <a:stretch>
              <a:fillRect/>
            </a:stretch>
          </p:blipFill>
          <p:spPr bwMode="auto">
            <a:xfrm>
              <a:off x="4836" y="4425"/>
              <a:ext cx="4422" cy="2329"/>
            </a:xfrm>
            <a:prstGeom prst="rect">
              <a:avLst/>
            </a:prstGeom>
            <a:noFill/>
            <a:ln w="9525">
              <a:noFill/>
              <a:miter lim="800000"/>
            </a:ln>
          </p:spPr>
        </p:pic>
        <p:pic>
          <p:nvPicPr>
            <p:cNvPr id="40973" name="图片 14"/>
            <p:cNvPicPr>
              <a:picLocks noChangeAspect="1" noChangeArrowheads="1"/>
            </p:cNvPicPr>
            <p:nvPr/>
          </p:nvPicPr>
          <p:blipFill>
            <a:blip r:embed="rId4"/>
            <a:stretch>
              <a:fillRect/>
            </a:stretch>
          </p:blipFill>
          <p:spPr bwMode="auto">
            <a:xfrm>
              <a:off x="233" y="4425"/>
              <a:ext cx="1768" cy="1260"/>
            </a:xfrm>
            <a:prstGeom prst="rect">
              <a:avLst/>
            </a:prstGeom>
            <a:noFill/>
            <a:ln w="9525">
              <a:noFill/>
              <a:miter lim="800000"/>
            </a:ln>
          </p:spPr>
        </p:pic>
        <p:pic>
          <p:nvPicPr>
            <p:cNvPr id="40974" name="图片 16"/>
            <p:cNvPicPr>
              <a:picLocks noChangeAspect="1" noChangeArrowheads="1"/>
            </p:cNvPicPr>
            <p:nvPr/>
          </p:nvPicPr>
          <p:blipFill>
            <a:blip r:embed="rId5"/>
            <a:srcRect l="54443" t="1328" r="28439" b="79228"/>
            <a:stretch>
              <a:fillRect/>
            </a:stretch>
          </p:blipFill>
          <p:spPr bwMode="auto">
            <a:xfrm>
              <a:off x="4836" y="4425"/>
              <a:ext cx="1755" cy="1260"/>
            </a:xfrm>
            <a:prstGeom prst="rect">
              <a:avLst/>
            </a:prstGeom>
            <a:noFill/>
            <a:ln w="9525">
              <a:noFill/>
              <a:miter lim="800000"/>
            </a:ln>
          </p:spPr>
        </p:pic>
        <p:pic>
          <p:nvPicPr>
            <p:cNvPr id="40975" name="图片 17"/>
            <p:cNvPicPr>
              <a:picLocks noChangeAspect="1" noChangeArrowheads="1"/>
            </p:cNvPicPr>
            <p:nvPr/>
          </p:nvPicPr>
          <p:blipFill>
            <a:blip r:embed="rId5"/>
            <a:srcRect l="56934" t="60201" r="24896" b="20370"/>
            <a:stretch>
              <a:fillRect/>
            </a:stretch>
          </p:blipFill>
          <p:spPr bwMode="auto">
            <a:xfrm>
              <a:off x="233" y="7530"/>
              <a:ext cx="1768" cy="1259"/>
            </a:xfrm>
            <a:prstGeom prst="rect">
              <a:avLst/>
            </a:prstGeom>
            <a:noFill/>
            <a:ln w="9525">
              <a:noFill/>
              <a:miter lim="800000"/>
            </a:ln>
          </p:spPr>
        </p:pic>
        <p:sp>
          <p:nvSpPr>
            <p:cNvPr id="40976" name="文本框 18"/>
            <p:cNvSpPr txBox="1">
              <a:spLocks noChangeArrowheads="1"/>
            </p:cNvSpPr>
            <p:nvPr/>
          </p:nvSpPr>
          <p:spPr bwMode="auto">
            <a:xfrm>
              <a:off x="233" y="6754"/>
              <a:ext cx="4422" cy="679"/>
            </a:xfrm>
            <a:prstGeom prst="rect">
              <a:avLst/>
            </a:prstGeom>
            <a:noFill/>
            <a:ln w="9525">
              <a:noFill/>
              <a:miter lim="800000"/>
            </a:ln>
          </p:spPr>
          <p:txBody>
            <a:bodyPr>
              <a:spAutoFit/>
            </a:bodyPr>
            <a:lstStyle/>
            <a:p>
              <a:pPr algn="ctr"/>
              <a:r>
                <a:rPr lang="zh-CN" altLang="en-US" sz="1500">
                  <a:latin typeface="楷体" panose="02010609060101010101" pitchFamily="49" charset="-122"/>
                  <a:ea typeface="楷体" panose="02010609060101010101" pitchFamily="49" charset="-122"/>
                </a:rPr>
                <a:t>《独立宣言》发表时</a:t>
              </a:r>
            </a:p>
          </p:txBody>
        </p:sp>
        <p:sp>
          <p:nvSpPr>
            <p:cNvPr id="40977" name="文本框 19"/>
            <p:cNvSpPr txBox="1">
              <a:spLocks noChangeArrowheads="1"/>
            </p:cNvSpPr>
            <p:nvPr/>
          </p:nvSpPr>
          <p:spPr bwMode="auto">
            <a:xfrm>
              <a:off x="233" y="9859"/>
              <a:ext cx="4422" cy="679"/>
            </a:xfrm>
            <a:prstGeom prst="rect">
              <a:avLst/>
            </a:prstGeom>
            <a:solidFill>
              <a:schemeClr val="bg1">
                <a:alpha val="57999"/>
              </a:schemeClr>
            </a:solidFill>
            <a:ln w="9525">
              <a:noFill/>
              <a:miter lim="800000"/>
            </a:ln>
          </p:spPr>
          <p:txBody>
            <a:bodyPr>
              <a:spAutoFit/>
            </a:bodyPr>
            <a:lstStyle/>
            <a:p>
              <a:pPr algn="ctr"/>
              <a:r>
                <a:rPr lang="en-US" altLang="zh-CN" sz="1500">
                  <a:latin typeface="楷体" panose="02010609060101010101" pitchFamily="49" charset="-122"/>
                  <a:ea typeface="楷体" panose="02010609060101010101" pitchFamily="49" charset="-122"/>
                </a:rPr>
                <a:t>1878</a:t>
              </a:r>
              <a:r>
                <a:rPr lang="zh-CN" altLang="en-US" sz="1500">
                  <a:latin typeface="楷体" panose="02010609060101010101" pitchFamily="49" charset="-122"/>
                  <a:ea typeface="楷体" panose="02010609060101010101" pitchFamily="49" charset="-122"/>
                </a:rPr>
                <a:t>年（</a:t>
              </a:r>
              <a:r>
                <a:rPr lang="en-US" altLang="zh-CN" sz="1500">
                  <a:latin typeface="楷体" panose="02010609060101010101" pitchFamily="49" charset="-122"/>
                  <a:ea typeface="楷体" panose="02010609060101010101" pitchFamily="49" charset="-122"/>
                </a:rPr>
                <a:t>20</a:t>
              </a:r>
              <a:r>
                <a:rPr lang="zh-CN" altLang="en-US" sz="1500">
                  <a:latin typeface="楷体" panose="02010609060101010101" pitchFamily="49" charset="-122"/>
                  <a:ea typeface="楷体" panose="02010609060101010101" pitchFamily="49" charset="-122"/>
                </a:rPr>
                <a:t>颗星）</a:t>
              </a:r>
            </a:p>
          </p:txBody>
        </p:sp>
        <p:sp>
          <p:nvSpPr>
            <p:cNvPr id="40978" name="文本框 20"/>
            <p:cNvSpPr txBox="1">
              <a:spLocks noChangeArrowheads="1"/>
            </p:cNvSpPr>
            <p:nvPr/>
          </p:nvSpPr>
          <p:spPr bwMode="auto">
            <a:xfrm>
              <a:off x="4836" y="6754"/>
              <a:ext cx="4422" cy="679"/>
            </a:xfrm>
            <a:prstGeom prst="rect">
              <a:avLst/>
            </a:prstGeom>
            <a:noFill/>
            <a:ln w="9525">
              <a:noFill/>
              <a:miter lim="800000"/>
            </a:ln>
          </p:spPr>
          <p:txBody>
            <a:bodyPr>
              <a:spAutoFit/>
            </a:bodyPr>
            <a:lstStyle/>
            <a:p>
              <a:pPr algn="ctr"/>
              <a:r>
                <a:rPr lang="zh-CN" altLang="en-US" sz="1500">
                  <a:latin typeface="楷体" panose="02010609060101010101" pitchFamily="49" charset="-122"/>
                  <a:ea typeface="楷体" panose="02010609060101010101" pitchFamily="49" charset="-122"/>
                </a:rPr>
                <a:t>建国时（</a:t>
              </a:r>
              <a:r>
                <a:rPr lang="en-US" altLang="zh-CN" sz="1500">
                  <a:latin typeface="楷体" panose="02010609060101010101" pitchFamily="49" charset="-122"/>
                  <a:ea typeface="楷体" panose="02010609060101010101" pitchFamily="49" charset="-122"/>
                </a:rPr>
                <a:t>13</a:t>
              </a:r>
              <a:r>
                <a:rPr lang="zh-CN" altLang="en-US" sz="1500">
                  <a:latin typeface="楷体" panose="02010609060101010101" pitchFamily="49" charset="-122"/>
                  <a:ea typeface="楷体" panose="02010609060101010101" pitchFamily="49" charset="-122"/>
                </a:rPr>
                <a:t>颗星）</a:t>
              </a:r>
            </a:p>
          </p:txBody>
        </p:sp>
        <p:sp>
          <p:nvSpPr>
            <p:cNvPr id="40979" name="文本框 21"/>
            <p:cNvSpPr txBox="1">
              <a:spLocks noChangeArrowheads="1"/>
            </p:cNvSpPr>
            <p:nvPr/>
          </p:nvSpPr>
          <p:spPr bwMode="auto">
            <a:xfrm>
              <a:off x="4836" y="9859"/>
              <a:ext cx="4422" cy="679"/>
            </a:xfrm>
            <a:prstGeom prst="rect">
              <a:avLst/>
            </a:prstGeom>
            <a:solidFill>
              <a:schemeClr val="bg1">
                <a:alpha val="57999"/>
              </a:schemeClr>
            </a:solidFill>
            <a:ln w="9525">
              <a:noFill/>
              <a:miter lim="800000"/>
            </a:ln>
          </p:spPr>
          <p:txBody>
            <a:bodyPr>
              <a:spAutoFit/>
            </a:bodyPr>
            <a:lstStyle/>
            <a:p>
              <a:pPr algn="ctr"/>
              <a:r>
                <a:rPr lang="en-US" altLang="zh-CN" sz="1500">
                  <a:latin typeface="楷体" panose="02010609060101010101" pitchFamily="49" charset="-122"/>
                  <a:ea typeface="楷体" panose="02010609060101010101" pitchFamily="49" charset="-122"/>
                </a:rPr>
                <a:t>1960</a:t>
              </a:r>
              <a:r>
                <a:rPr lang="zh-CN" altLang="en-US" sz="1500">
                  <a:latin typeface="楷体" panose="02010609060101010101" pitchFamily="49" charset="-122"/>
                  <a:ea typeface="楷体" panose="02010609060101010101" pitchFamily="49" charset="-122"/>
                </a:rPr>
                <a:t>年至今（</a:t>
              </a:r>
              <a:r>
                <a:rPr lang="en-US" altLang="zh-CN" sz="1500">
                  <a:latin typeface="楷体" panose="02010609060101010101" pitchFamily="49" charset="-122"/>
                  <a:ea typeface="楷体" panose="02010609060101010101" pitchFamily="49" charset="-122"/>
                </a:rPr>
                <a:t>50</a:t>
              </a:r>
              <a:r>
                <a:rPr lang="zh-CN" altLang="en-US" sz="1500">
                  <a:latin typeface="楷体" panose="02010609060101010101" pitchFamily="49" charset="-122"/>
                  <a:ea typeface="楷体" panose="02010609060101010101" pitchFamily="49" charset="-122"/>
                </a:rPr>
                <a:t>颗星）</a:t>
              </a:r>
            </a:p>
          </p:txBody>
        </p:sp>
      </p:grpSp>
      <p:sp>
        <p:nvSpPr>
          <p:cNvPr id="3"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pic>
        <p:nvPicPr>
          <p:cNvPr id="4" name="图片 3"/>
          <p:cNvPicPr>
            <a:picLocks noChangeAspect="1"/>
          </p:cNvPicPr>
          <p:nvPr/>
        </p:nvPicPr>
        <p:blipFill>
          <a:blip r:embed="rId6"/>
          <a:stretch>
            <a:fillRect/>
          </a:stretch>
        </p:blipFill>
        <p:spPr>
          <a:xfrm>
            <a:off x="4408170" y="1500505"/>
            <a:ext cx="4512310" cy="3343275"/>
          </a:xfrm>
          <a:prstGeom prst="rect">
            <a:avLst/>
          </a:prstGeom>
        </p:spPr>
      </p:pic>
    </p:spTree>
    <p:custDataLst>
      <p:tags r:id="rId7"/>
    </p:custData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19"/>
          <p:cNvSpPr txBox="1">
            <a:spLocks noChangeArrowheads="1"/>
          </p:cNvSpPr>
          <p:nvPr/>
        </p:nvSpPr>
        <p:spPr bwMode="auto">
          <a:xfrm>
            <a:off x="0" y="5086563"/>
            <a:ext cx="9144000" cy="2067233"/>
          </a:xfrm>
          <a:prstGeom prst="rect">
            <a:avLst/>
          </a:prstGeom>
          <a:solidFill>
            <a:schemeClr val="bg1"/>
          </a:solidFill>
          <a:ln w="9525">
            <a:solidFill>
              <a:schemeClr val="tx1"/>
            </a:solidFill>
            <a:miter lim="800000"/>
          </a:ln>
        </p:spPr>
        <p:txBody>
          <a:bodyPr wrap="square">
            <a:spAutoFit/>
          </a:bodyPr>
          <a:lstStyle/>
          <a:p>
            <a:pPr fontAlgn="auto">
              <a:spcBef>
                <a:spcPct val="0"/>
              </a:spcBef>
              <a:spcAft>
                <a:spcPct val="0"/>
              </a:spcAft>
              <a:defRPr/>
            </a:pPr>
            <a:r>
              <a:rPr lang="zh-CN" altLang="en-US" sz="2000" smtClean="0">
                <a:latin typeface="微软雅黑" panose="020b0503020204020204" pitchFamily="34" charset="-122"/>
                <a:ea typeface="微软雅黑" panose="020b0503020204020204" pitchFamily="34" charset="-122"/>
              </a:rPr>
              <a:t>宪法第一条第</a:t>
            </a:r>
            <a:r>
              <a:rPr lang="en-US" altLang="zh-CN" sz="2000" smtClean="0">
                <a:latin typeface="微软雅黑" panose="020b0503020204020204" pitchFamily="34" charset="-122"/>
                <a:ea typeface="微软雅黑" panose="020b0503020204020204" pitchFamily="34" charset="-122"/>
              </a:rPr>
              <a:t>2</a:t>
            </a:r>
            <a:r>
              <a:rPr lang="zh-CN" altLang="en-US" sz="2000" smtClean="0">
                <a:latin typeface="微软雅黑" panose="020b0503020204020204" pitchFamily="34" charset="-122"/>
                <a:ea typeface="微软雅黑" panose="020b0503020204020204" pitchFamily="34" charset="-122"/>
              </a:rPr>
              <a:t>款：众议院人数和直接税税额均应按本联邦所辖各州的人口比例分配于各州，各州人口数目指自由人总数加上所有其他人口的</a:t>
            </a:r>
            <a:r>
              <a:rPr lang="en-US" altLang="zh-CN" sz="2000" smtClean="0">
                <a:latin typeface="微软雅黑" panose="020b0503020204020204" pitchFamily="34" charset="-122"/>
                <a:ea typeface="微软雅黑" panose="020b0503020204020204" pitchFamily="34" charset="-122"/>
              </a:rPr>
              <a:t>3/5</a:t>
            </a:r>
            <a:r>
              <a:rPr lang="zh-CN" altLang="en-US" sz="2000" smtClean="0">
                <a:latin typeface="微软雅黑" panose="020b0503020204020204" pitchFamily="34" charset="-122"/>
                <a:ea typeface="微软雅黑" panose="020b0503020204020204" pitchFamily="34" charset="-122"/>
              </a:rPr>
              <a:t>。</a:t>
            </a:r>
            <a:endParaRPr lang="en-US" altLang="zh-CN" sz="2000" smtClean="0">
              <a:latin typeface="微软雅黑" panose="020b0503020204020204" pitchFamily="34" charset="-122"/>
              <a:ea typeface="微软雅黑" panose="020b0503020204020204" pitchFamily="34" charset="-122"/>
            </a:endParaRPr>
          </a:p>
          <a:p>
            <a:pPr fontAlgn="auto">
              <a:spcBef>
                <a:spcPct val="0"/>
              </a:spcBef>
              <a:spcAft>
                <a:spcPct val="0"/>
              </a:spcAft>
              <a:defRPr/>
            </a:pPr>
            <a:r>
              <a:rPr lang="zh-CN" altLang="en-US" sz="2000" smtClean="0">
                <a:latin typeface="微软雅黑" panose="020b0503020204020204" pitchFamily="34" charset="-122"/>
                <a:ea typeface="微软雅黑" panose="020b0503020204020204" pitchFamily="34" charset="-122"/>
              </a:rPr>
              <a:t>       注：宪法中所称的“人”是“</a:t>
            </a:r>
            <a:r>
              <a:rPr lang="en-US" altLang="zh-CN" sz="2000" smtClean="0">
                <a:latin typeface="微软雅黑" panose="020b0503020204020204" pitchFamily="34" charset="-122"/>
                <a:ea typeface="微软雅黑" panose="020b0503020204020204" pitchFamily="34" charset="-122"/>
              </a:rPr>
              <a:t>man”</a:t>
            </a:r>
            <a:r>
              <a:rPr lang="zh-CN" altLang="en-US" sz="2000" smtClean="0">
                <a:latin typeface="微软雅黑" panose="020b0503020204020204" pitchFamily="34" charset="-122"/>
                <a:ea typeface="微软雅黑" panose="020b0503020204020204" pitchFamily="34" charset="-122"/>
              </a:rPr>
              <a:t>不包“</a:t>
            </a:r>
            <a:r>
              <a:rPr lang="en-US" altLang="zh-CN" sz="2000" smtClean="0">
                <a:latin typeface="微软雅黑" panose="020b0503020204020204" pitchFamily="34" charset="-122"/>
                <a:ea typeface="微软雅黑" panose="020b0503020204020204" pitchFamily="34" charset="-122"/>
              </a:rPr>
              <a:t>woman”,</a:t>
            </a:r>
            <a:r>
              <a:rPr lang="zh-CN" altLang="en-US" sz="2000" smtClean="0">
                <a:latin typeface="微软雅黑" panose="020b0503020204020204" pitchFamily="34" charset="-122"/>
                <a:ea typeface="微软雅黑" panose="020b0503020204020204" pitchFamily="34" charset="-122"/>
              </a:rPr>
              <a:t>而“其他人”（</a:t>
            </a:r>
            <a:r>
              <a:rPr lang="en-US" altLang="zh-CN" sz="2000" smtClean="0">
                <a:latin typeface="微软雅黑" panose="020b0503020204020204" pitchFamily="34" charset="-122"/>
                <a:ea typeface="微软雅黑" panose="020b0503020204020204" pitchFamily="34" charset="-122"/>
              </a:rPr>
              <a:t>other persons</a:t>
            </a:r>
            <a:r>
              <a:rPr lang="zh-CN" altLang="en-US" sz="2000" smtClean="0">
                <a:latin typeface="微软雅黑" panose="020b0503020204020204" pitchFamily="34" charset="-122"/>
                <a:ea typeface="微软雅黑" panose="020b0503020204020204" pitchFamily="34" charset="-122"/>
              </a:rPr>
              <a:t>）实际上指黑人和奴隶。</a:t>
            </a:r>
            <a:endParaRPr lang="en-US" altLang="zh-CN" sz="2000" smtClean="0">
              <a:latin typeface="微软雅黑" panose="020b0503020204020204" pitchFamily="34" charset="-122"/>
              <a:ea typeface="微软雅黑" panose="020b0503020204020204" pitchFamily="34" charset="-122"/>
            </a:endParaRPr>
          </a:p>
          <a:p>
            <a:pPr>
              <a:lnSpc>
                <a:spcPts val="2880"/>
              </a:lnSpc>
            </a:pPr>
            <a:r>
              <a:rPr lang="zh-CN" altLang="en-US" sz="2400" b="1" smtClean="0">
                <a:latin typeface="楷体" panose="02010609060101010101" pitchFamily="49" charset="-122"/>
                <a:ea typeface="楷体" panose="02010609060101010101" pitchFamily="49" charset="-122"/>
              </a:rPr>
              <a:t>局限：</a:t>
            </a:r>
            <a:r>
              <a:rPr lang="zh-CN" altLang="en-US" sz="2000" smtClean="0">
                <a:latin typeface="微软雅黑" panose="020b0503020204020204" pitchFamily="34" charset="-122"/>
                <a:ea typeface="微软雅黑" panose="020b0503020204020204" pitchFamily="34" charset="-122"/>
              </a:rPr>
              <a:t>有许多不足之处，如承认奴隶制的存在，不承认妇女、黑人和印第安人具有和白人男子相等的公民权利等。</a:t>
            </a:r>
          </a:p>
        </p:txBody>
      </p:sp>
      <p:sp>
        <p:nvSpPr>
          <p:cNvPr id="13" name="TextBox 12"/>
          <p:cNvSpPr txBox="1"/>
          <p:nvPr/>
        </p:nvSpPr>
        <p:spPr>
          <a:xfrm>
            <a:off x="1691680" y="915566"/>
            <a:ext cx="2987824" cy="578486"/>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a:t>
            </a:r>
            <a:r>
              <a:rPr lang="en-US" altLang="zh-CN" sz="2800" b="1" smtClean="0">
                <a:solidFill>
                  <a:srgbClr val="FF0000"/>
                </a:solidFill>
              </a:rPr>
              <a:t>2</a:t>
            </a:r>
            <a:r>
              <a:rPr lang="zh-CN" altLang="en-US" sz="2800" b="1" smtClean="0">
                <a:solidFill>
                  <a:srgbClr val="FF0000"/>
                </a:solidFill>
              </a:rPr>
              <a:t>）南北战争</a:t>
            </a:r>
          </a:p>
        </p:txBody>
      </p:sp>
      <p:sp>
        <p:nvSpPr>
          <p:cNvPr id="8" name="矩形 7"/>
          <p:cNvSpPr>
            <a:spLocks noChangeArrowheads="1"/>
          </p:cNvSpPr>
          <p:nvPr/>
        </p:nvSpPr>
        <p:spPr bwMode="auto">
          <a:xfrm>
            <a:off x="0" y="1708289"/>
            <a:ext cx="5652120" cy="3146425"/>
          </a:xfrm>
          <a:prstGeom prst="rect">
            <a:avLst/>
          </a:prstGeom>
          <a:noFill/>
          <a:ln w="19050">
            <a:solidFill>
              <a:srgbClr val="FF0000"/>
            </a:solidFill>
            <a:miter lim="800000"/>
          </a:ln>
        </p:spPr>
        <p:txBody>
          <a:bodyPr wrap="square" lIns="68580" tIns="34290" rIns="68580" bIns="34290">
            <a:spAutoFit/>
          </a:bodyPr>
          <a:lstStyle/>
          <a:p>
            <a:r>
              <a:rPr lang="en-US" altLang="zh-CN" sz="2000" b="1" smtClean="0">
                <a:latin typeface="黑体" panose="02010609060101010101" pitchFamily="49" charset="-122"/>
                <a:ea typeface="黑体" panose="02010609060101010101" pitchFamily="49" charset="-122"/>
                <a:cs typeface="黑体" panose="02010609060101010101" pitchFamily="49" charset="-122"/>
              </a:rPr>
              <a:t>(1)</a:t>
            </a:r>
            <a:r>
              <a:rPr lang="zh-CN" altLang="en-US" sz="2000" b="1" smtClean="0">
                <a:latin typeface="黑体" panose="02010609060101010101" pitchFamily="49" charset="-122"/>
                <a:ea typeface="黑体" panose="02010609060101010101" pitchFamily="49" charset="-122"/>
                <a:cs typeface="黑体" panose="02010609060101010101" pitchFamily="49" charset="-122"/>
              </a:rPr>
              <a:t>背景：经济发展，南北矛盾重重，斗争激烈</a:t>
            </a:r>
            <a:r>
              <a:rPr lang="en-US" altLang="zh-CN" sz="2000" b="1" smtClean="0">
                <a:latin typeface="黑体" panose="02010609060101010101" pitchFamily="49" charset="-122"/>
                <a:ea typeface="黑体" panose="02010609060101010101" pitchFamily="49" charset="-122"/>
                <a:cs typeface="黑体" panose="02010609060101010101" pitchFamily="49" charset="-122"/>
              </a:rPr>
              <a:t>;</a:t>
            </a:r>
          </a:p>
          <a:p>
            <a:r>
              <a:rPr lang="en-US" altLang="zh-CN" sz="2000" b="1" smtClean="0">
                <a:latin typeface="黑体" panose="02010609060101010101" pitchFamily="49" charset="-122"/>
                <a:ea typeface="黑体" panose="02010609060101010101" pitchFamily="49" charset="-122"/>
                <a:cs typeface="黑体" panose="02010609060101010101" pitchFamily="49" charset="-122"/>
              </a:rPr>
              <a:t>(2)</a:t>
            </a:r>
            <a:r>
              <a:rPr lang="zh-CN" altLang="en-US" sz="2000" b="1" smtClean="0">
                <a:latin typeface="黑体" panose="02010609060101010101" pitchFamily="49" charset="-122"/>
                <a:ea typeface="黑体" panose="02010609060101010101" pitchFamily="49" charset="-122"/>
                <a:cs typeface="黑体" panose="02010609060101010101" pitchFamily="49" charset="-122"/>
              </a:rPr>
              <a:t>时间：</a:t>
            </a:r>
            <a:r>
              <a:rPr lang="en-US" altLang="zh-CN" sz="2000" b="1" smtClean="0">
                <a:latin typeface="黑体" panose="02010609060101010101" pitchFamily="49" charset="-122"/>
                <a:ea typeface="黑体" panose="02010609060101010101" pitchFamily="49" charset="-122"/>
                <a:cs typeface="黑体" panose="02010609060101010101" pitchFamily="49" charset="-122"/>
              </a:rPr>
              <a:t>1861-1865</a:t>
            </a:r>
          </a:p>
          <a:p>
            <a:r>
              <a:rPr lang="en-US" altLang="zh-CN" sz="2000" b="1" smtClean="0">
                <a:latin typeface="黑体" panose="02010609060101010101" pitchFamily="49" charset="-122"/>
                <a:ea typeface="黑体" panose="02010609060101010101" pitchFamily="49" charset="-122"/>
                <a:cs typeface="黑体" panose="02010609060101010101" pitchFamily="49" charset="-122"/>
              </a:rPr>
              <a:t>(3)</a:t>
            </a:r>
            <a:r>
              <a:rPr lang="zh-CN" altLang="en-US" sz="2000" b="1" smtClean="0">
                <a:latin typeface="黑体" panose="02010609060101010101" pitchFamily="49" charset="-122"/>
                <a:ea typeface="黑体" panose="02010609060101010101" pitchFamily="49" charset="-122"/>
                <a:cs typeface="黑体" panose="02010609060101010101" pitchFamily="49" charset="-122"/>
              </a:rPr>
              <a:t>内容：林肯领导的联邦政府先后颁布</a:t>
            </a:r>
            <a:r>
              <a:rPr lang="en-US" altLang="zh-CN" sz="2000" b="1" smtClean="0">
                <a:latin typeface="黑体" panose="02010609060101010101" pitchFamily="49" charset="-122"/>
                <a:ea typeface="黑体" panose="02010609060101010101" pitchFamily="49" charset="-122"/>
                <a:cs typeface="黑体" panose="02010609060101010101" pitchFamily="49" charset="-122"/>
              </a:rPr>
              <a:t>《</a:t>
            </a:r>
            <a:r>
              <a:rPr lang="zh-CN" altLang="en-US" sz="2000" b="1" smtClean="0">
                <a:latin typeface="黑体" panose="02010609060101010101" pitchFamily="49" charset="-122"/>
                <a:ea typeface="黑体" panose="02010609060101010101" pitchFamily="49" charset="-122"/>
                <a:cs typeface="黑体" panose="02010609060101010101" pitchFamily="49" charset="-122"/>
              </a:rPr>
              <a:t>宅地法</a:t>
            </a:r>
            <a:r>
              <a:rPr lang="en-US" altLang="zh-CN" sz="2000" b="1" smtClean="0">
                <a:latin typeface="黑体" panose="02010609060101010101" pitchFamily="49" charset="-122"/>
                <a:ea typeface="黑体" panose="02010609060101010101" pitchFamily="49" charset="-122"/>
                <a:cs typeface="黑体" panose="02010609060101010101" pitchFamily="49" charset="-122"/>
              </a:rPr>
              <a:t>》</a:t>
            </a:r>
            <a:r>
              <a:rPr lang="zh-CN" altLang="en-US" sz="2000" b="1" smtClean="0">
                <a:latin typeface="黑体" panose="02010609060101010101" pitchFamily="49" charset="-122"/>
                <a:ea typeface="黑体" panose="02010609060101010101" pitchFamily="49" charset="-122"/>
                <a:cs typeface="黑体" panose="02010609060101010101" pitchFamily="49" charset="-122"/>
              </a:rPr>
              <a:t>和</a:t>
            </a:r>
            <a:r>
              <a:rPr lang="en-US" altLang="zh-CN" sz="2000" b="1" smtClean="0">
                <a:latin typeface="黑体" panose="02010609060101010101" pitchFamily="49" charset="-122"/>
                <a:ea typeface="黑体" panose="02010609060101010101" pitchFamily="49" charset="-122"/>
                <a:cs typeface="黑体" panose="02010609060101010101" pitchFamily="49" charset="-122"/>
              </a:rPr>
              <a:t>《</a:t>
            </a:r>
            <a:r>
              <a:rPr lang="zh-CN" altLang="en-US" sz="2000" b="1" smtClean="0">
                <a:latin typeface="黑体" panose="02010609060101010101" pitchFamily="49" charset="-122"/>
                <a:ea typeface="黑体" panose="02010609060101010101" pitchFamily="49" charset="-122"/>
                <a:cs typeface="黑体" panose="02010609060101010101" pitchFamily="49" charset="-122"/>
              </a:rPr>
              <a:t>解放黑人奴隶宣言</a:t>
            </a:r>
            <a:r>
              <a:rPr lang="en-US" altLang="zh-CN" sz="2000" b="1" smtClean="0">
                <a:latin typeface="黑体" panose="02010609060101010101" pitchFamily="49" charset="-122"/>
                <a:ea typeface="黑体" panose="02010609060101010101" pitchFamily="49" charset="-122"/>
                <a:cs typeface="黑体" panose="02010609060101010101" pitchFamily="49" charset="-122"/>
              </a:rPr>
              <a:t>》</a:t>
            </a:r>
          </a:p>
          <a:p>
            <a:r>
              <a:rPr lang="en-US" altLang="zh-CN" sz="2000" b="1" smtClean="0">
                <a:latin typeface="黑体" panose="02010609060101010101" pitchFamily="49" charset="-122"/>
                <a:ea typeface="黑体" panose="02010609060101010101" pitchFamily="49" charset="-122"/>
                <a:cs typeface="黑体" panose="02010609060101010101" pitchFamily="49" charset="-122"/>
              </a:rPr>
              <a:t>(4)</a:t>
            </a:r>
            <a:r>
              <a:rPr lang="zh-CN" altLang="en-US" sz="2000" b="1" smtClean="0">
                <a:latin typeface="黑体" panose="02010609060101010101" pitchFamily="49" charset="-122"/>
                <a:ea typeface="黑体" panose="02010609060101010101" pitchFamily="49" charset="-122"/>
                <a:cs typeface="黑体" panose="02010609060101010101" pitchFamily="49" charset="-122"/>
              </a:rPr>
              <a:t>结果：联邦政府胜利</a:t>
            </a:r>
          </a:p>
          <a:p>
            <a:r>
              <a:rPr lang="en-US" altLang="zh-CN" sz="2000" b="1" smtClean="0">
                <a:latin typeface="黑体" panose="02010609060101010101" pitchFamily="49" charset="-122"/>
                <a:ea typeface="黑体" panose="02010609060101010101" pitchFamily="49" charset="-122"/>
                <a:cs typeface="黑体" panose="02010609060101010101" pitchFamily="49" charset="-122"/>
              </a:rPr>
              <a:t>(5)</a:t>
            </a:r>
            <a:r>
              <a:rPr lang="zh-CN" altLang="en-US" sz="2000" b="1" smtClean="0">
                <a:latin typeface="黑体" panose="02010609060101010101" pitchFamily="49" charset="-122"/>
                <a:ea typeface="黑体" panose="02010609060101010101" pitchFamily="49" charset="-122"/>
                <a:cs typeface="黑体" panose="02010609060101010101" pitchFamily="49" charset="-122"/>
              </a:rPr>
              <a:t>影响： ①意义：联邦政府的胜利维护了美国的国家统一，基本解决了农民的土地问题，随后又在法律上承认了黑人的公民权利，为此后美国的发展和迅速崛起奠定了基础。</a:t>
            </a:r>
          </a:p>
          <a:p>
            <a:r>
              <a:rPr lang="zh-CN" altLang="en-US" sz="2000" b="1" smtClean="0">
                <a:latin typeface="黑体" panose="02010609060101010101" pitchFamily="49" charset="-122"/>
                <a:ea typeface="黑体" panose="02010609060101010101" pitchFamily="49" charset="-122"/>
                <a:cs typeface="黑体" panose="02010609060101010101" pitchFamily="49" charset="-122"/>
              </a:rPr>
              <a:t>②局限：黑人仍备受歧视。</a:t>
            </a:r>
          </a:p>
        </p:txBody>
      </p:sp>
      <p:sp>
        <p:nvSpPr>
          <p:cNvPr id="7" name="文本框 3"/>
          <p:cNvSpPr txBox="1"/>
          <p:nvPr/>
        </p:nvSpPr>
        <p:spPr>
          <a:xfrm>
            <a:off x="5724128" y="2188844"/>
            <a:ext cx="3419872" cy="2666114"/>
          </a:xfrm>
          <a:prstGeom prst="rect">
            <a:avLst/>
          </a:prstGeom>
          <a:solidFill>
            <a:schemeClr val="accent1">
              <a:lumMod val="40000"/>
              <a:lumOff val="60000"/>
            </a:schemeClr>
          </a:solidFill>
        </p:spPr>
        <p:txBody>
          <a:bodyPr wrap="square" lIns="68580" tIns="34290" rIns="68580" bIns="34290" rtlCol="0" anchor="t">
            <a:spAutoFit/>
          </a:bodyPr>
          <a:lstStyle/>
          <a:p>
            <a:pPr algn="l">
              <a:lnSpc>
                <a:spcPct val="125000"/>
              </a:lnSpc>
            </a:pPr>
            <a:r>
              <a:rPr lang="zh-CN" altLang="en-US" sz="1500">
                <a:latin typeface="黑体" panose="02010609060101010101" pitchFamily="49" charset="-122"/>
                <a:ea typeface="黑体" panose="02010609060101010101" pitchFamily="49" charset="-122"/>
                <a:sym typeface="+mn-ea"/>
              </a:rPr>
              <a:t>材料一</a:t>
            </a:r>
            <a:r>
              <a:rPr lang="zh-CN" altLang="en-US" sz="1500">
                <a:latin typeface="楷体" panose="02010609060101010101" pitchFamily="49" charset="-122"/>
                <a:ea typeface="楷体" panose="02010609060101010101" pitchFamily="49" charset="-122"/>
                <a:sym typeface="+mn-ea"/>
              </a:rPr>
              <a:t>  凡是美国公民，只要交10美元手续费，就可以在美国西部得到一块土地，连续耕种5年后，这块土地就成为他的私有财产。   </a:t>
            </a:r>
          </a:p>
          <a:p>
            <a:pPr algn="r">
              <a:lnSpc>
                <a:spcPct val="125000"/>
              </a:lnSpc>
            </a:pPr>
            <a:r>
              <a:rPr lang="en-US" altLang="zh-CN" sz="1500">
                <a:latin typeface="宋体" panose="02010600030101010101" pitchFamily="2" charset="-122"/>
                <a:sym typeface="+mn-ea"/>
              </a:rPr>
              <a:t>——</a:t>
            </a:r>
            <a:r>
              <a:rPr lang="zh-CN" altLang="en-US" sz="1500">
                <a:latin typeface="宋体" panose="02010600030101010101" pitchFamily="2" charset="-122"/>
                <a:sym typeface="+mn-ea"/>
              </a:rPr>
              <a:t>《宅地法》</a:t>
            </a:r>
            <a:endParaRPr lang="zh-CN" altLang="en-US" sz="1500">
              <a:latin typeface="楷体" pitchFamily="49" charset="-122"/>
              <a:ea typeface="楷体" panose="02010609060101010101" pitchFamily="49" charset="-122"/>
            </a:endParaRPr>
          </a:p>
          <a:p>
            <a:pPr algn="l">
              <a:lnSpc>
                <a:spcPct val="125000"/>
              </a:lnSpc>
            </a:pPr>
            <a:r>
              <a:rPr lang="zh-CN" altLang="en-US" sz="1500">
                <a:latin typeface="黑体" panose="02010609060101010101" pitchFamily="49" charset="-122"/>
                <a:ea typeface="黑体" panose="02010609060101010101" pitchFamily="49" charset="-122"/>
                <a:sym typeface="宋体" panose="02010600030101010101" pitchFamily="2" charset="-122"/>
              </a:rPr>
              <a:t>材料二  </a:t>
            </a:r>
            <a:r>
              <a:rPr lang="zh-CN" altLang="en-US" sz="1500">
                <a:latin typeface="楷体" panose="02010609060101010101" pitchFamily="49" charset="-122"/>
                <a:ea typeface="楷体" panose="02010609060101010101" pitchFamily="49" charset="-122"/>
                <a:sym typeface="宋体" panose="02010600030101010101" pitchFamily="2" charset="-122"/>
              </a:rPr>
              <a:t>自</a:t>
            </a:r>
            <a:r>
              <a:rPr lang="en-US" altLang="zh-CN" sz="1500">
                <a:latin typeface="楷体" panose="02010609060101010101" pitchFamily="49" charset="-122"/>
                <a:ea typeface="楷体" panose="02010609060101010101" pitchFamily="49" charset="-122"/>
                <a:sym typeface="宋体" panose="02010600030101010101" pitchFamily="2" charset="-122"/>
              </a:rPr>
              <a:t>1863</a:t>
            </a:r>
            <a:r>
              <a:rPr lang="zh-CN" altLang="en-US" sz="1500">
                <a:latin typeface="楷体" panose="02010609060101010101" pitchFamily="49" charset="-122"/>
                <a:ea typeface="楷体" panose="02010609060101010101" pitchFamily="49" charset="-122"/>
                <a:sym typeface="宋体" panose="02010600030101010101" pitchFamily="2" charset="-122"/>
              </a:rPr>
              <a:t>年元旦起，废除各州的奴隶制，并允许奴隶作为自由人参加北方军队。   </a:t>
            </a:r>
          </a:p>
          <a:p>
            <a:pPr algn="r">
              <a:lnSpc>
                <a:spcPct val="125000"/>
              </a:lnSpc>
            </a:pPr>
            <a:r>
              <a:rPr lang="en-US" altLang="zh-CN" sz="1500">
                <a:latin typeface="宋体" panose="02010600030101010101" pitchFamily="2" charset="-122"/>
                <a:sym typeface="+mn-ea"/>
              </a:rPr>
              <a:t>——</a:t>
            </a:r>
            <a:r>
              <a:rPr lang="zh-CN" altLang="zh-CN" sz="1500">
                <a:latin typeface="宋体" panose="02010600030101010101" pitchFamily="2" charset="-122"/>
                <a:sym typeface="宋体" panose="02010600030101010101" pitchFamily="2" charset="-122"/>
              </a:rPr>
              <a:t>《解放黑人奴隶宣言》</a:t>
            </a:r>
          </a:p>
        </p:txBody>
      </p:sp>
      <p:pic>
        <p:nvPicPr>
          <p:cNvPr id="9" name="图片 8"/>
          <p:cNvPicPr>
            <a:picLocks noChangeAspect="1"/>
          </p:cNvPicPr>
          <p:nvPr/>
        </p:nvPicPr>
        <p:blipFill>
          <a:blip r:embed="rId2">
            <a:extLst>
              <a:ext uri="{28A0092B-C50C-407E-A947-70E740481C1C}">
                <a14:useLocalDpi xmlns:a14="http://schemas.microsoft.com/office/drawing/2010/main" val="0"/>
              </a:ext>
            </a:extLst>
          </a:blip>
          <a:srcRect l="36930" t="2441"/>
          <a:stretch>
            <a:fillRect/>
          </a:stretch>
        </p:blipFill>
        <p:spPr>
          <a:xfrm>
            <a:off x="6516216" y="699542"/>
            <a:ext cx="1729052" cy="1392614"/>
          </a:xfrm>
          <a:prstGeom prst="ellipse">
            <a:avLst/>
          </a:prstGeom>
          <a:ln>
            <a:noFill/>
          </a:ln>
          <a:effectLst>
            <a:softEdge rad="112500"/>
          </a:effectLst>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0" fill="hold"/>
                                        <p:tgtEl>
                                          <p:spTgt spid="8"/>
                                        </p:tgtEl>
                                        <p:attrNameLst>
                                          <p:attrName>ppt_x</p:attrName>
                                        </p:attrNameLst>
                                      </p:cBhvr>
                                      <p:tavLst>
                                        <p:tav tm="0">
                                          <p:val>
                                            <p:strVal val="#ppt_x"/>
                                          </p:val>
                                        </p:tav>
                                        <p:tav tm="100000">
                                          <p:val>
                                            <p:strVal val="#ppt_x"/>
                                          </p:val>
                                        </p:tav>
                                      </p:tavLst>
                                    </p:anim>
                                    <p:anim calcmode="lin" valueType="num">
                                      <p:cBhvr additive="base">
                                        <p:cTn id="13"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TextBox 12"/>
          <p:cNvSpPr txBox="1"/>
          <p:nvPr/>
        </p:nvSpPr>
        <p:spPr>
          <a:xfrm>
            <a:off x="971600" y="843558"/>
            <a:ext cx="7020272"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问题四：美国 为何走上了民主共和之路？</a:t>
            </a:r>
          </a:p>
        </p:txBody>
      </p:sp>
      <p:sp>
        <p:nvSpPr>
          <p:cNvPr id="8" name="矩形 7"/>
          <p:cNvSpPr>
            <a:spLocks noChangeArrowheads="1"/>
          </p:cNvSpPr>
          <p:nvPr/>
        </p:nvSpPr>
        <p:spPr bwMode="auto">
          <a:xfrm>
            <a:off x="0" y="1491630"/>
            <a:ext cx="4716016" cy="3761740"/>
          </a:xfrm>
          <a:prstGeom prst="rect">
            <a:avLst/>
          </a:prstGeom>
          <a:noFill/>
          <a:ln w="19050">
            <a:solidFill>
              <a:srgbClr val="FF0000"/>
            </a:solidFill>
            <a:miter lim="800000"/>
          </a:ln>
        </p:spPr>
        <p:txBody>
          <a:bodyPr wrap="square" lIns="68580" tIns="34290" rIns="68580" bIns="34290">
            <a:spAutoFit/>
          </a:bodyPr>
          <a:lstStyle/>
          <a:p>
            <a:r>
              <a:rPr lang="en-US" altLang="zh-CN" sz="2000" b="1" smtClean="0">
                <a:latin typeface="黑体" panose="02010609060101010101" pitchFamily="49" charset="-122"/>
                <a:ea typeface="黑体" panose="02010609060101010101" pitchFamily="49" charset="-122"/>
                <a:cs typeface="黑体" panose="02010609060101010101" pitchFamily="49" charset="-122"/>
              </a:rPr>
              <a:t>(1)</a:t>
            </a:r>
            <a:r>
              <a:rPr lang="zh-CN" altLang="en-US" sz="2000" b="1" smtClean="0">
                <a:latin typeface="黑体" panose="02010609060101010101" pitchFamily="49" charset="-122"/>
                <a:ea typeface="黑体" panose="02010609060101010101" pitchFamily="49" charset="-122"/>
                <a:cs typeface="黑体" panose="02010609060101010101" pitchFamily="49" charset="-122"/>
              </a:rPr>
              <a:t> 经济：资本主义得到了进一步的发展；</a:t>
            </a:r>
            <a:endParaRPr lang="en-US" altLang="zh-CN" sz="2000" b="1" smtClean="0">
              <a:latin typeface="黑体" pitchFamily="49" charset="-122"/>
              <a:ea typeface="黑体" pitchFamily="49" charset="-122"/>
              <a:cs typeface="黑体" panose="02010609060101010101" pitchFamily="49" charset="-122"/>
            </a:endParaRPr>
          </a:p>
          <a:p>
            <a:r>
              <a:rPr lang="en-US" altLang="zh-CN" sz="2000" b="1" smtClean="0">
                <a:latin typeface="黑体" panose="02010609060101010101" pitchFamily="49" charset="-122"/>
                <a:ea typeface="黑体" panose="02010609060101010101" pitchFamily="49" charset="-122"/>
                <a:cs typeface="黑体" panose="02010609060101010101" pitchFamily="49" charset="-122"/>
              </a:rPr>
              <a:t>(2)</a:t>
            </a:r>
            <a:r>
              <a:rPr lang="zh-CN" altLang="en-US" sz="2000" b="1" smtClean="0">
                <a:latin typeface="黑体" panose="02010609060101010101" pitchFamily="49" charset="-122"/>
                <a:ea typeface="黑体" panose="02010609060101010101" pitchFamily="49" charset="-122"/>
                <a:cs typeface="黑体" panose="02010609060101010101" pitchFamily="49" charset="-122"/>
              </a:rPr>
              <a:t>阶级：美国资产阶级的力量强大；</a:t>
            </a:r>
            <a:endParaRPr lang="en-US" altLang="zh-CN" sz="2000" b="1" smtClean="0">
              <a:latin typeface="黑体" panose="02010609060101010101" pitchFamily="49" charset="-122"/>
              <a:ea typeface="黑体" panose="02010609060101010101" pitchFamily="49" charset="-122"/>
              <a:cs typeface="黑体" panose="02010609060101010101" pitchFamily="49" charset="-122"/>
            </a:endParaRPr>
          </a:p>
          <a:p>
            <a:r>
              <a:rPr lang="en-US" altLang="zh-CN" sz="2000" b="1" smtClean="0">
                <a:latin typeface="黑体" panose="02010609060101010101" pitchFamily="49" charset="-122"/>
                <a:ea typeface="黑体" panose="02010609060101010101" pitchFamily="49" charset="-122"/>
                <a:cs typeface="黑体" panose="02010609060101010101" pitchFamily="49" charset="-122"/>
              </a:rPr>
              <a:t>(3)</a:t>
            </a:r>
            <a:r>
              <a:rPr lang="zh-CN" altLang="en-US" sz="2000" b="1" smtClean="0">
                <a:latin typeface="黑体" panose="02010609060101010101" pitchFamily="49" charset="-122"/>
                <a:ea typeface="黑体" panose="02010609060101010101" pitchFamily="49" charset="-122"/>
                <a:cs typeface="黑体" panose="02010609060101010101" pitchFamily="49" charset="-122"/>
              </a:rPr>
              <a:t>思想：美国早期领导人深受启蒙思想的影响；美国是一个殖民地演变的国家，没有专制传统。</a:t>
            </a:r>
            <a:endParaRPr lang="en-US" altLang="zh-CN" sz="2000" b="1" smtClean="0">
              <a:latin typeface="黑体" panose="02010609060101010101" pitchFamily="49" charset="-122"/>
              <a:ea typeface="黑体" panose="02010609060101010101" pitchFamily="49" charset="-122"/>
              <a:cs typeface="黑体" panose="02010609060101010101" pitchFamily="49" charset="-122"/>
            </a:endParaRPr>
          </a:p>
          <a:p>
            <a:r>
              <a:rPr lang="en-US" altLang="zh-CN" sz="2000" b="1" smtClean="0">
                <a:latin typeface="黑体" panose="02010609060101010101" pitchFamily="49" charset="-122"/>
                <a:ea typeface="黑体" panose="02010609060101010101" pitchFamily="49" charset="-122"/>
                <a:cs typeface="黑体" panose="02010609060101010101" pitchFamily="49" charset="-122"/>
              </a:rPr>
              <a:t>(4)</a:t>
            </a:r>
            <a:r>
              <a:rPr lang="zh-CN" altLang="en-US" sz="2000" b="1" smtClean="0">
                <a:latin typeface="黑体" panose="02010609060101010101" pitchFamily="49" charset="-122"/>
                <a:ea typeface="黑体" panose="02010609060101010101" pitchFamily="49" charset="-122"/>
                <a:cs typeface="黑体" panose="02010609060101010101" pitchFamily="49" charset="-122"/>
              </a:rPr>
              <a:t>文化传统：美国早期殖民者是清教徒，追求自由、平等。</a:t>
            </a:r>
            <a:endParaRPr lang="en-US" altLang="zh-CN" sz="2000" b="1" smtClean="0">
              <a:latin typeface="黑体" panose="02010609060101010101" pitchFamily="49" charset="-122"/>
              <a:ea typeface="黑体" panose="02010609060101010101" pitchFamily="49" charset="-122"/>
              <a:cs typeface="黑体" panose="02010609060101010101" pitchFamily="49" charset="-122"/>
            </a:endParaRPr>
          </a:p>
          <a:p>
            <a:r>
              <a:rPr lang="zh-CN" altLang="en-US" sz="2000" b="1" smtClean="0">
                <a:latin typeface="黑体" panose="02010609060101010101" pitchFamily="49" charset="-122"/>
                <a:ea typeface="黑体" panose="02010609060101010101" pitchFamily="49" charset="-122"/>
                <a:cs typeface="黑体" panose="02010609060101010101" pitchFamily="49" charset="-122"/>
              </a:rPr>
              <a:t>        总之，一个国家</a:t>
            </a:r>
            <a:r>
              <a:rPr lang="zh-CN" altLang="en-US" sz="2000" b="1" smtClean="0">
                <a:solidFill>
                  <a:srgbClr val="FF0000"/>
                </a:solidFill>
                <a:latin typeface="黑体" panose="02010609060101010101" pitchFamily="49" charset="-122"/>
                <a:ea typeface="黑体" panose="02010609060101010101" pitchFamily="49" charset="-122"/>
                <a:cs typeface="黑体" panose="02010609060101010101" pitchFamily="49" charset="-122"/>
              </a:rPr>
              <a:t>选择什么样的政治道路，受到这个国家 的经济、政治、思想文化、文化传统、阶级力量等因素的影响</a:t>
            </a:r>
            <a:r>
              <a:rPr lang="zh-CN" altLang="en-US" sz="2000" b="1" smtClean="0">
                <a:latin typeface="黑体" panose="02010609060101010101" pitchFamily="49" charset="-122"/>
                <a:ea typeface="黑体" panose="02010609060101010101" pitchFamily="49" charset="-122"/>
                <a:cs typeface="黑体" panose="02010609060101010101" pitchFamily="49" charset="-122"/>
              </a:rPr>
              <a:t>，是这些因素综合作用的结果。</a:t>
            </a:r>
          </a:p>
        </p:txBody>
      </p:sp>
      <p:pic>
        <p:nvPicPr>
          <p:cNvPr id="480258" name="Picture 2" descr="C:\Users\Administrator\Desktop\faf2b2119313b07e58a0b45f0fd7912397dd8c4c.jpg"/>
          <p:cNvPicPr>
            <a:picLocks noChangeAspect="1" noChangeArrowheads="1"/>
          </p:cNvPicPr>
          <p:nvPr/>
        </p:nvPicPr>
        <p:blipFill>
          <a:blip r:embed="rId2"/>
          <a:stretch>
            <a:fillRect/>
          </a:stretch>
        </p:blipFill>
        <p:spPr bwMode="auto">
          <a:xfrm>
            <a:off x="4716016" y="1491630"/>
            <a:ext cx="4427984" cy="3456384"/>
          </a:xfrm>
          <a:prstGeom prst="rect">
            <a:avLst/>
          </a:prstGeom>
          <a:noFill/>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279814"/>
            <a:ext cx="6228184" cy="3854901"/>
          </a:xfrm>
          <a:prstGeom prst="rect">
            <a:avLst/>
          </a:prstGeom>
          <a:noFill/>
          <a:ln w="19050">
            <a:solidFill>
              <a:srgbClr val="FF0000"/>
            </a:solidFill>
            <a:miter lim="800000"/>
          </a:ln>
        </p:spPr>
        <p:txBody>
          <a:bodyPr wrap="square" lIns="68580" tIns="34290" rIns="68580" bIns="34290">
            <a:spAutoFit/>
          </a:bodyPr>
          <a:lstStyle/>
          <a:p>
            <a:pPr algn="ctr"/>
            <a:r>
              <a:rPr lang="en-US" altLang="zh-CN" sz="2400" b="1" smtClean="0">
                <a:latin typeface="微软雅黑" panose="020b0503020204020204" pitchFamily="34" charset="-122"/>
                <a:ea typeface="微软雅黑" panose="020b0503020204020204" pitchFamily="34" charset="-122"/>
              </a:rPr>
              <a:t>1.</a:t>
            </a:r>
            <a:r>
              <a:rPr lang="zh-CN" altLang="en-US" sz="2400" b="1" smtClean="0">
                <a:latin typeface="微软雅黑" panose="020b0503020204020204" pitchFamily="34" charset="-122"/>
                <a:ea typeface="微软雅黑" panose="020b0503020204020204" pitchFamily="34" charset="-122"/>
              </a:rPr>
              <a:t>法国大革命的背景</a:t>
            </a:r>
            <a:endParaRPr lang="en-US" altLang="zh-CN" sz="2400" b="1" smtClean="0">
              <a:latin typeface="微软雅黑" panose="020b0503020204020204" pitchFamily="34" charset="-122"/>
              <a:ea typeface="微软雅黑" panose="020b0503020204020204" pitchFamily="34" charset="-122"/>
            </a:endParaRPr>
          </a:p>
          <a:p>
            <a:pPr algn="ctr"/>
            <a:endParaRPr lang="en-US" altLang="zh-CN" sz="2400" b="1" smtClean="0">
              <a:latin typeface="微软雅黑" panose="020b0503020204020204" pitchFamily="34" charset="-122"/>
              <a:ea typeface="微软雅黑" panose="020b0503020204020204" pitchFamily="34" charset="-122"/>
            </a:endParaRPr>
          </a:p>
          <a:p>
            <a:r>
              <a:rPr lang="zh-CN" altLang="en-US" b="1" smtClean="0">
                <a:latin typeface="微软雅黑" panose="020b0503020204020204" pitchFamily="34" charset="-122"/>
                <a:ea typeface="微软雅黑" panose="020b0503020204020204" pitchFamily="34" charset="-122"/>
              </a:rPr>
              <a:t>材料一   </a:t>
            </a:r>
            <a:r>
              <a:rPr lang="zh-CN" altLang="en-US" smtClean="0">
                <a:latin typeface="微软雅黑" panose="020b0503020204020204" pitchFamily="34" charset="-122"/>
                <a:ea typeface="微软雅黑" panose="020b0503020204020204" pitchFamily="34" charset="-122"/>
              </a:rPr>
              <a:t>资产阶级并没在纳税方面感到困穷，</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然而，</a:t>
            </a:r>
            <a:r>
              <a:rPr lang="zh-CN" altLang="en-US" b="1" smtClean="0">
                <a:solidFill>
                  <a:srgbClr val="FF0000"/>
                </a:solidFill>
                <a:latin typeface="微软雅黑" panose="020b0503020204020204" pitchFamily="34" charset="-122"/>
                <a:ea typeface="微软雅黑" panose="020b0503020204020204" pitchFamily="34" charset="-122"/>
              </a:rPr>
              <a:t>资产阶级对旧政权极不满意</a:t>
            </a:r>
            <a:r>
              <a:rPr lang="zh-CN" altLang="en-US" smtClean="0">
                <a:latin typeface="微软雅黑" panose="020b0503020204020204" pitchFamily="34" charset="-122"/>
                <a:ea typeface="微软雅黑" panose="020b0503020204020204" pitchFamily="34" charset="-122"/>
              </a:rPr>
              <a:t>。他们愤恨自己受到贵族的冷落、被王室看作二等臣民并被排除在官僚机构、教会和军队中的高级职位之外。简言之，</a:t>
            </a:r>
            <a:r>
              <a:rPr lang="zh-CN" altLang="en-US" b="1" smtClean="0">
                <a:solidFill>
                  <a:srgbClr val="FF0000"/>
                </a:solidFill>
                <a:latin typeface="微软雅黑" panose="020b0503020204020204" pitchFamily="34" charset="-122"/>
                <a:ea typeface="微软雅黑" panose="020b0503020204020204" pitchFamily="34" charset="-122"/>
              </a:rPr>
              <a:t>资产阶级想要获得与他们日渐增长的经济力量相称的政治权力和社会声望</a:t>
            </a:r>
            <a:r>
              <a:rPr lang="zh-CN" altLang="en-US" smtClean="0">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全球通史</a:t>
            </a:r>
            <a:r>
              <a:rPr lang="en-US" altLang="zh-CN" smtClean="0">
                <a:latin typeface="微软雅黑" panose="020b0503020204020204" pitchFamily="34" charset="-122"/>
                <a:ea typeface="微软雅黑" panose="020b0503020204020204" pitchFamily="34" charset="-122"/>
              </a:rPr>
              <a:t>》</a:t>
            </a:r>
            <a:endParaRPr lang="zh-CN" altLang="en-US" smtClean="0">
              <a:latin typeface="微软雅黑" panose="020b0503020204020204" pitchFamily="34" charset="-122"/>
              <a:ea typeface="微软雅黑" panose="020b0503020204020204" pitchFamily="34" charset="-122"/>
            </a:endParaRPr>
          </a:p>
          <a:p>
            <a:r>
              <a:rPr lang="zh-CN" altLang="en-US" b="1" smtClean="0">
                <a:latin typeface="微软雅黑" panose="020b0503020204020204" pitchFamily="34" charset="-122"/>
                <a:ea typeface="微软雅黑" panose="020b0503020204020204" pitchFamily="34" charset="-122"/>
              </a:rPr>
              <a:t>材料二</a:t>
            </a:r>
            <a:r>
              <a:rPr lang="zh-CN" altLang="en-US" smtClean="0">
                <a:latin typeface="微软雅黑" panose="020b0503020204020204" pitchFamily="34" charset="-122"/>
                <a:ea typeface="微软雅黑" panose="020b0503020204020204" pitchFamily="34" charset="-122"/>
              </a:rPr>
              <a:t>   从美国回来的法国人圣西门说：我认为</a:t>
            </a:r>
            <a:r>
              <a:rPr lang="zh-CN" altLang="en-US" b="1" smtClean="0">
                <a:latin typeface="微软雅黑" panose="020b0503020204020204" pitchFamily="34" charset="-122"/>
                <a:ea typeface="微软雅黑" panose="020b0503020204020204" pitchFamily="34" charset="-122"/>
              </a:rPr>
              <a:t>美国革命（独立战争）</a:t>
            </a:r>
            <a:r>
              <a:rPr lang="zh-CN" altLang="en-US" smtClean="0">
                <a:latin typeface="微软雅黑" panose="020b0503020204020204" pitchFamily="34" charset="-122"/>
                <a:ea typeface="微软雅黑" panose="020b0503020204020204" pitchFamily="34" charset="-122"/>
              </a:rPr>
              <a:t>是代表一个新政治时代的开始，它使人们看到，法国的</a:t>
            </a:r>
            <a:r>
              <a:rPr lang="zh-CN" altLang="en-US" b="1" smtClean="0">
                <a:solidFill>
                  <a:srgbClr val="FF0000"/>
                </a:solidFill>
                <a:latin typeface="微软雅黑" panose="020b0503020204020204" pitchFamily="34" charset="-122"/>
                <a:ea typeface="微软雅黑" panose="020b0503020204020204" pitchFamily="34" charset="-122"/>
              </a:rPr>
              <a:t>启蒙思想不再是抽象的，而是被实践证明了的东西</a:t>
            </a:r>
            <a:r>
              <a:rPr lang="zh-CN" altLang="en-US" smtClean="0">
                <a:latin typeface="微软雅黑" panose="020b0503020204020204" pitchFamily="34" charset="-122"/>
                <a:ea typeface="微软雅黑" panose="020b0503020204020204" pitchFamily="34" charset="-122"/>
              </a:rPr>
              <a:t>。</a:t>
            </a:r>
          </a:p>
          <a:p>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美国的诞生</a:t>
            </a:r>
            <a:r>
              <a:rPr lang="en-US" altLang="zh-CN" smtClean="0">
                <a:latin typeface="微软雅黑" panose="020b0503020204020204" pitchFamily="34" charset="-122"/>
                <a:ea typeface="微软雅黑" panose="020b0503020204020204" pitchFamily="34" charset="-122"/>
              </a:rPr>
              <a:t>》</a:t>
            </a:r>
          </a:p>
          <a:p>
            <a:r>
              <a:rPr lang="zh-CN" altLang="en-US" b="1" smtClean="0">
                <a:latin typeface="微软雅黑" panose="020b0503020204020204" pitchFamily="34" charset="-122"/>
                <a:ea typeface="微软雅黑" panose="020b0503020204020204" pitchFamily="34" charset="-122"/>
              </a:rPr>
              <a:t>材料三    </a:t>
            </a:r>
            <a:r>
              <a:rPr lang="zh-CN" altLang="en-US" smtClean="0">
                <a:latin typeface="微软雅黑" panose="020b0503020204020204" pitchFamily="34" charset="-122"/>
                <a:ea typeface="微软雅黑" panose="020b0503020204020204" pitchFamily="34" charset="-122"/>
              </a:rPr>
              <a:t>“是</a:t>
            </a:r>
            <a:r>
              <a:rPr lang="zh-CN" altLang="en-US" b="1" smtClean="0">
                <a:solidFill>
                  <a:srgbClr val="FF0000"/>
                </a:solidFill>
                <a:latin typeface="微软雅黑" panose="020b0503020204020204" pitchFamily="34" charset="-122"/>
                <a:ea typeface="微软雅黑" panose="020b0503020204020204" pitchFamily="34" charset="-122"/>
              </a:rPr>
              <a:t>伏尔泰、卢梭</a:t>
            </a:r>
            <a:r>
              <a:rPr lang="zh-CN" altLang="en-US" smtClean="0">
                <a:latin typeface="微软雅黑" panose="020b0503020204020204" pitchFamily="34" charset="-122"/>
                <a:ea typeface="微软雅黑" panose="020b0503020204020204" pitchFamily="34" charset="-122"/>
              </a:rPr>
              <a:t>灭亡了法国！”</a:t>
            </a:r>
          </a:p>
          <a:p>
            <a:r>
              <a:rPr lang="en-US" altLang="zh-CN"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路易十六</a:t>
            </a:r>
          </a:p>
        </p:txBody>
      </p:sp>
      <p:sp>
        <p:nvSpPr>
          <p:cNvPr id="9" name="TextBox 8"/>
          <p:cNvSpPr txBox="1"/>
          <p:nvPr/>
        </p:nvSpPr>
        <p:spPr>
          <a:xfrm>
            <a:off x="0" y="627534"/>
            <a:ext cx="3491880"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（三）、法国大革命</a:t>
            </a:r>
            <a:endParaRPr lang="zh-CN" altLang="zh-CN" sz="2800">
              <a:solidFill>
                <a:srgbClr val="FF0000"/>
              </a:solidFill>
            </a:endParaRPr>
          </a:p>
        </p:txBody>
      </p:sp>
      <p:pic>
        <p:nvPicPr>
          <p:cNvPr id="529410" name="Picture 2" descr="C:\Users\Administrator\Desktop\b17eca8065380cd7903bc9c7ab44ad34598281f6.jpg"/>
          <p:cNvPicPr>
            <a:picLocks noChangeAspect="1" noChangeArrowheads="1"/>
          </p:cNvPicPr>
          <p:nvPr/>
        </p:nvPicPr>
        <p:blipFill>
          <a:blip r:embed="rId2"/>
          <a:stretch>
            <a:fillRect/>
          </a:stretch>
        </p:blipFill>
        <p:spPr bwMode="auto">
          <a:xfrm>
            <a:off x="6300192" y="699542"/>
            <a:ext cx="2843808" cy="4443958"/>
          </a:xfrm>
          <a:prstGeom prst="rect">
            <a:avLst/>
          </a:prstGeom>
          <a:noFill/>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279814"/>
            <a:ext cx="6228184" cy="2562240"/>
          </a:xfrm>
          <a:prstGeom prst="rect">
            <a:avLst/>
          </a:prstGeom>
          <a:noFill/>
          <a:ln w="19050">
            <a:solidFill>
              <a:srgbClr val="FF0000"/>
            </a:solidFill>
            <a:miter lim="800000"/>
          </a:ln>
        </p:spPr>
        <p:txBody>
          <a:bodyPr wrap="square" lIns="68580" tIns="34290" rIns="68580" bIns="34290">
            <a:spAutoFit/>
          </a:bodyPr>
          <a:lstStyle/>
          <a:p>
            <a:r>
              <a:rPr lang="zh-CN" altLang="en-US" b="1" smtClean="0">
                <a:latin typeface="微软雅黑" panose="020b0503020204020204" pitchFamily="34" charset="-122"/>
                <a:ea typeface="微软雅黑" panose="020b0503020204020204" pitchFamily="34" charset="-122"/>
              </a:rPr>
              <a:t>材料四</a:t>
            </a:r>
            <a:r>
              <a:rPr lang="zh-CN" altLang="en-US" smtClean="0">
                <a:latin typeface="微软雅黑" panose="020b0503020204020204" pitchFamily="34" charset="-122"/>
                <a:ea typeface="微软雅黑" panose="020b0503020204020204" pitchFamily="34" charset="-122"/>
              </a:rPr>
              <a:t>  </a:t>
            </a:r>
            <a:r>
              <a:rPr lang="zh-CN" altLang="en-US" b="1" smtClean="0">
                <a:solidFill>
                  <a:srgbClr val="FF0000"/>
                </a:solidFill>
                <a:latin typeface="微软雅黑" panose="020b0503020204020204" pitchFamily="34" charset="-122"/>
                <a:ea typeface="微软雅黑" panose="020b0503020204020204" pitchFamily="34" charset="-122"/>
              </a:rPr>
              <a:t>启蒙运动的故乡法国</a:t>
            </a:r>
            <a:r>
              <a:rPr lang="zh-CN" altLang="en-US" smtClean="0">
                <a:latin typeface="微软雅黑" panose="020b0503020204020204" pitchFamily="34" charset="-122"/>
                <a:ea typeface="微软雅黑" panose="020b0503020204020204" pitchFamily="34" charset="-122"/>
              </a:rPr>
              <a:t>，直到拿破仑登台后才由一个开明专制君主统治。因而，法国是一个极其无能且不公正，以致统治机构摇摇欲坠地陷于停顿状态的国家。正是政府的这种停顿状态，使野心勃勃、心怀不满的</a:t>
            </a:r>
            <a:r>
              <a:rPr lang="zh-CN" altLang="en-US" b="1" smtClean="0">
                <a:solidFill>
                  <a:srgbClr val="FF0000"/>
                </a:solidFill>
                <a:latin typeface="微软雅黑" panose="020b0503020204020204" pitchFamily="34" charset="-122"/>
                <a:ea typeface="微软雅黑" panose="020b0503020204020204" pitchFamily="34" charset="-122"/>
              </a:rPr>
              <a:t>资产阶级有机会成功地夺取政权</a:t>
            </a: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斯塔夫里阿诺斯</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全球通史</a:t>
            </a:r>
            <a:r>
              <a:rPr lang="en-US" altLang="zh-CN" smtClean="0">
                <a:latin typeface="微软雅黑" panose="020b0503020204020204" pitchFamily="34" charset="-122"/>
                <a:ea typeface="微软雅黑" panose="020b0503020204020204" pitchFamily="34" charset="-122"/>
              </a:rPr>
              <a:t>》</a:t>
            </a:r>
          </a:p>
          <a:p>
            <a:r>
              <a:rPr lang="zh-CN" altLang="en-US" b="1" smtClean="0">
                <a:latin typeface="微软雅黑" panose="020b0503020204020204" pitchFamily="34" charset="-122"/>
                <a:ea typeface="微软雅黑" panose="020b0503020204020204" pitchFamily="34" charset="-122"/>
              </a:rPr>
              <a:t>材料五  </a:t>
            </a:r>
            <a:r>
              <a:rPr lang="zh-CN" altLang="en-US" smtClean="0">
                <a:latin typeface="微软雅黑" panose="020b0503020204020204" pitchFamily="34" charset="-122"/>
                <a:ea typeface="微软雅黑" panose="020b0503020204020204" pitchFamily="34" charset="-122"/>
              </a:rPr>
              <a:t>教士是第一等级，贵族是第二等级，他们都是统治阶级；第三等级主要由资产阶级、城市平民和农民组成，属被统治阶级。前两个等级占总人口的</a:t>
            </a:r>
            <a:r>
              <a:rPr lang="en-US" altLang="zh-CN" smtClean="0">
                <a:latin typeface="微软雅黑" panose="020b0503020204020204" pitchFamily="34" charset="-122"/>
                <a:ea typeface="微软雅黑" panose="020b0503020204020204" pitchFamily="34" charset="-122"/>
              </a:rPr>
              <a:t>2%</a:t>
            </a:r>
            <a:r>
              <a:rPr lang="zh-CN" altLang="en-US" smtClean="0">
                <a:latin typeface="微软雅黑" panose="020b0503020204020204" pitchFamily="34" charset="-122"/>
                <a:ea typeface="微软雅黑" panose="020b0503020204020204" pitchFamily="34" charset="-122"/>
              </a:rPr>
              <a:t>，但是，他们拥有约</a:t>
            </a:r>
            <a:r>
              <a:rPr lang="en-US" altLang="zh-CN" smtClean="0">
                <a:latin typeface="微软雅黑" panose="020b0503020204020204" pitchFamily="34" charset="-122"/>
                <a:ea typeface="微软雅黑" panose="020b0503020204020204" pitchFamily="34" charset="-122"/>
              </a:rPr>
              <a:t>35%</a:t>
            </a:r>
            <a:r>
              <a:rPr lang="zh-CN" altLang="en-US" smtClean="0">
                <a:latin typeface="微软雅黑" panose="020b0503020204020204" pitchFamily="34" charset="-122"/>
                <a:ea typeface="微软雅黑" panose="020b0503020204020204" pitchFamily="34" charset="-122"/>
              </a:rPr>
              <a:t>的土地，并享有政府保护人的大部分好处。</a:t>
            </a:r>
          </a:p>
        </p:txBody>
      </p:sp>
      <p:sp>
        <p:nvSpPr>
          <p:cNvPr id="9" name="TextBox 8"/>
          <p:cNvSpPr txBox="1"/>
          <p:nvPr/>
        </p:nvSpPr>
        <p:spPr>
          <a:xfrm>
            <a:off x="1331640" y="699542"/>
            <a:ext cx="370790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（一）、</a:t>
            </a:r>
            <a:r>
              <a:rPr lang="zh-CN" altLang="en-US" sz="2800" b="1" smtClean="0"/>
              <a:t>法国大革命</a:t>
            </a:r>
            <a:endParaRPr lang="zh-CN" altLang="zh-CN" sz="2800">
              <a:solidFill>
                <a:srgbClr val="FF0000"/>
              </a:solidFill>
            </a:endParaRPr>
          </a:p>
        </p:txBody>
      </p:sp>
      <p:graphicFrame>
        <p:nvGraphicFramePr>
          <p:cNvPr id="7" name="表格 6"/>
          <p:cNvGraphicFramePr>
            <a:graphicFrameLocks noGrp="1"/>
          </p:cNvGraphicFramePr>
          <p:nvPr/>
        </p:nvGraphicFramePr>
        <p:xfrm>
          <a:off x="179512" y="3991373"/>
          <a:ext cx="5832648" cy="1028894"/>
        </p:xfrm>
        <a:graphic>
          <a:graphicData uri="http://schemas.openxmlformats.org/drawingml/2006/table">
            <a:tbl>
              <a:tblPr firstRow="1" bandRow="1">
                <a:tableStyleId>{5940675A-B579-460E-94D1-54222C63F5DA}</a:tableStyleId>
              </a:tblPr>
              <a:tblGrid>
                <a:gridCol w="1301518"/>
                <a:gridCol w="1259287"/>
                <a:gridCol w="1610966"/>
                <a:gridCol w="1660877"/>
              </a:tblGrid>
              <a:tr h="274174">
                <a:tc>
                  <a:txBody>
                    <a:bodyPr vert="horz" wrap="square"/>
                    <a:lstStyle/>
                    <a:p>
                      <a:pPr indent="0" algn="ctr">
                        <a:lnSpc>
                          <a:spcPts val="1320"/>
                        </a:lnSpc>
                        <a:buNone/>
                      </a:pPr>
                      <a:r>
                        <a:rPr lang="en-US" sz="1100" b="1" err="1">
                          <a:solidFill>
                            <a:schemeClr val="tx1"/>
                          </a:solidFill>
                          <a:latin typeface="楷体" panose="02010609060101010101" pitchFamily="49" charset="-122"/>
                          <a:ea typeface="楷体" panose="02010609060101010101" pitchFamily="49" charset="-122"/>
                          <a:cs typeface="楷体" panose="02010609060101010101" pitchFamily="49" charset="-122"/>
                        </a:rPr>
                        <a:t>社会等级</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err="1">
                          <a:solidFill>
                            <a:schemeClr val="tx1"/>
                          </a:solidFill>
                          <a:latin typeface="楷体" panose="02010609060101010101" pitchFamily="49" charset="-122"/>
                          <a:ea typeface="楷体" panose="02010609060101010101" pitchFamily="49" charset="-122"/>
                          <a:cs typeface="楷体" panose="02010609060101010101" pitchFamily="49" charset="-122"/>
                        </a:rPr>
                        <a:t>第一</a:t>
                      </a:r>
                      <a:endParaRPr lang="en-US" sz="1100" b="1">
                        <a:solidFill>
                          <a:schemeClr val="tx1"/>
                        </a:solidFill>
                        <a:latin typeface="楷体" pitchFamily="49" charset="-122"/>
                        <a:ea typeface="楷体" panose="02010609060101010101" pitchFamily="49" charset="-122"/>
                        <a:cs typeface="楷体" panose="02010609060101010101" pitchFamily="49" charset="-122"/>
                      </a:endParaRPr>
                    </a:p>
                    <a:p>
                      <a:pPr indent="0" algn="ctr">
                        <a:lnSpc>
                          <a:spcPts val="1320"/>
                        </a:lnSpc>
                        <a:buNone/>
                      </a:pPr>
                      <a:r>
                        <a:rPr lang="en-US" sz="1100" b="1" err="1">
                          <a:solidFill>
                            <a:schemeClr val="tx1"/>
                          </a:solidFill>
                          <a:latin typeface="楷体" panose="02010609060101010101" pitchFamily="49" charset="-122"/>
                          <a:ea typeface="楷体" panose="02010609060101010101" pitchFamily="49" charset="-122"/>
                          <a:cs typeface="楷体" panose="02010609060101010101" pitchFamily="49" charset="-122"/>
                        </a:rPr>
                        <a:t>等级</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第二</a:t>
                      </a:r>
                    </a:p>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等级</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第三</a:t>
                      </a:r>
                    </a:p>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等级</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62987">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人口比例</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0.5％</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1.5％</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98％</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62987">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土地比例</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10％</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25％</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65％</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56492">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税收比例</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0</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0</a:t>
                      </a:r>
                      <a:endParaRPr lang="en-US" altLang="en-US" sz="1100" b="1">
                        <a:solidFill>
                          <a:schemeClr val="tx1"/>
                        </a:solidFill>
                        <a:latin typeface="楷体" panose="02010609060101010101"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lnSpc>
                          <a:spcPts val="1320"/>
                        </a:lnSpc>
                        <a:buNone/>
                      </a:pPr>
                      <a:r>
                        <a:rPr lang="en-US" sz="1100" b="1">
                          <a:solidFill>
                            <a:schemeClr val="tx1"/>
                          </a:solidFill>
                          <a:latin typeface="楷体" panose="02010609060101010101" pitchFamily="49" charset="-122"/>
                          <a:ea typeface="楷体" panose="02010609060101010101" pitchFamily="49" charset="-122"/>
                          <a:cs typeface="楷体" panose="02010609060101010101" pitchFamily="49" charset="-122"/>
                        </a:rPr>
                        <a:t>100％</a:t>
                      </a:r>
                      <a:endParaRPr lang="en-US" altLang="en-US" sz="1100" b="1">
                        <a:solidFill>
                          <a:schemeClr val="tx1"/>
                        </a:solidFill>
                        <a:latin typeface="楷体" pitchFamily="49" charset="-122"/>
                        <a:ea typeface="楷体" panose="02010609060101010101" pitchFamily="49" charset="-122"/>
                        <a:cs typeface="楷体" panose="02010609060101010101" pitchFamily="49" charset="-122"/>
                      </a:endParaRPr>
                    </a:p>
                  </a:txBody>
                  <a:tcPr marL="68571" marR="68571"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10" name="图片 9" descr="W020100825477224907938"/>
          <p:cNvPicPr>
            <a:picLocks noChangeAspect="1" noChangeArrowheads="1"/>
          </p:cNvPicPr>
          <p:nvPr/>
        </p:nvPicPr>
        <p:blipFill>
          <a:blip r:embed="rId3"/>
          <a:stretch>
            <a:fillRect/>
          </a:stretch>
        </p:blipFill>
        <p:spPr bwMode="auto">
          <a:xfrm>
            <a:off x="6228184" y="699542"/>
            <a:ext cx="2915816" cy="4328195"/>
          </a:xfrm>
          <a:prstGeom prst="rect">
            <a:avLst/>
          </a:prstGeom>
          <a:noFill/>
          <a:ln w="9525">
            <a:noFill/>
            <a:miter lim="800000"/>
          </a:ln>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edge">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2"/>
          <p:cNvSpPr txBox="1"/>
          <p:nvPr/>
        </p:nvSpPr>
        <p:spPr>
          <a:xfrm>
            <a:off x="0" y="1"/>
            <a:ext cx="9144000" cy="1938992"/>
          </a:xfrm>
          <a:prstGeom prst="rect">
            <a:avLst/>
          </a:prstGeom>
          <a:solidFill>
            <a:schemeClr val="accent6">
              <a:lumMod val="40000"/>
              <a:lumOff val="60000"/>
            </a:schemeClr>
          </a:solidFill>
        </p:spPr>
        <p:txBody>
          <a:bodyPr wrap="square">
            <a:spAutoFit/>
          </a:bodyPr>
          <a:lstStyle/>
          <a:p>
            <a:pPr algn="ctr" defTabSz="685800"/>
            <a:r>
              <a:rPr lang="zh-CN" altLang="en-US" sz="2000" b="1" noProof="1" smtClean="0">
                <a:latin typeface="Times New Roman" panose="02020603050405020304" pitchFamily="18" charset="0"/>
                <a:sym typeface="+mn-ea"/>
              </a:rPr>
              <a:t>归纳</a:t>
            </a:r>
            <a:r>
              <a:rPr lang="zh-CN" altLang="en-US" sz="2000" b="1" noProof="1" smtClean="0">
                <a:latin typeface="Times New Roman" panose="02020603050405020304" pitchFamily="18" charset="0"/>
                <a:ea typeface="黑体" panose="02010609060101010101" pitchFamily="49" charset="-122"/>
                <a:sym typeface="+mn-ea"/>
              </a:rPr>
              <a:t>：</a:t>
            </a:r>
            <a:r>
              <a:rPr lang="zh-CN" altLang="en-US" sz="2000" b="1" smtClean="0">
                <a:solidFill>
                  <a:srgbClr val="FF0000"/>
                </a:solidFill>
              </a:rPr>
              <a:t>兴起背景</a:t>
            </a:r>
            <a:endParaRPr lang="zh-CN" altLang="en-US" sz="2000" b="1" noProof="1" smtClean="0">
              <a:latin typeface="Times New Roman" panose="02020603050405020304" pitchFamily="18" charset="0"/>
            </a:endParaRPr>
          </a:p>
          <a:p>
            <a:pPr defTabSz="685800"/>
            <a:r>
              <a:rPr lang="zh-CN" altLang="en-US" sz="2000" smtClean="0">
                <a:latin typeface="微软雅黑" panose="020b0503020204020204" pitchFamily="34" charset="-122"/>
                <a:ea typeface="微软雅黑" panose="020b0503020204020204" pitchFamily="34" charset="-122"/>
                <a:sym typeface="+mn-ea"/>
              </a:rPr>
              <a:t>经济：</a:t>
            </a:r>
            <a:r>
              <a:rPr lang="en-US" altLang="zh-CN" sz="2000" smtClean="0">
                <a:latin typeface="微软雅黑" panose="020b0503020204020204" pitchFamily="34" charset="-122"/>
                <a:ea typeface="微软雅黑" panose="020b0503020204020204" pitchFamily="34" charset="-122"/>
                <a:sym typeface="+mn-ea"/>
              </a:rPr>
              <a:t>18</a:t>
            </a:r>
            <a:r>
              <a:rPr lang="zh-CN" altLang="en-US" sz="2000" smtClean="0">
                <a:latin typeface="微软雅黑" panose="020b0503020204020204" pitchFamily="34" charset="-122"/>
                <a:ea typeface="微软雅黑" panose="020b0503020204020204" pitchFamily="34" charset="-122"/>
                <a:sym typeface="+mn-ea"/>
              </a:rPr>
              <a:t>世纪，法国</a:t>
            </a:r>
            <a:r>
              <a:rPr lang="zh-CN" altLang="en-US" sz="2000" b="1" smtClean="0">
                <a:solidFill>
                  <a:srgbClr val="FF0000"/>
                </a:solidFill>
                <a:latin typeface="微软雅黑" panose="020b0503020204020204" pitchFamily="34" charset="-122"/>
                <a:ea typeface="微软雅黑" panose="020b0503020204020204" pitchFamily="34" charset="-122"/>
                <a:sym typeface="+mn-ea"/>
              </a:rPr>
              <a:t>封建制度严重阻碍资本主义发展</a:t>
            </a:r>
            <a:r>
              <a:rPr lang="zh-CN" altLang="en-US" sz="2000" smtClean="0">
                <a:latin typeface="微软雅黑" panose="020b0503020204020204" pitchFamily="34" charset="-122"/>
                <a:ea typeface="微软雅黑" panose="020b0503020204020204" pitchFamily="34" charset="-122"/>
                <a:sym typeface="+mn-ea"/>
              </a:rPr>
              <a:t>；</a:t>
            </a:r>
            <a:r>
              <a:rPr lang="zh-CN" altLang="en-US" sz="2000" smtClean="0">
                <a:solidFill>
                  <a:srgbClr val="FF0000"/>
                </a:solidFill>
                <a:latin typeface="黑体" panose="02010609060101010101" pitchFamily="49" charset="-122"/>
                <a:ea typeface="黑体" panose="02010609060101010101" pitchFamily="49" charset="-122"/>
              </a:rPr>
              <a:t>法国</a:t>
            </a:r>
            <a:r>
              <a:rPr lang="zh-CN" altLang="zh-CN" sz="2000" smtClean="0">
                <a:solidFill>
                  <a:srgbClr val="FF0000"/>
                </a:solidFill>
                <a:latin typeface="黑体" panose="02010609060101010101" pitchFamily="49" charset="-122"/>
                <a:ea typeface="黑体" panose="02010609060101010101" pitchFamily="49" charset="-122"/>
              </a:rPr>
              <a:t>资本主义的</a:t>
            </a:r>
            <a:r>
              <a:rPr lang="zh-CN" altLang="en-US" sz="2000" smtClean="0">
                <a:solidFill>
                  <a:srgbClr val="FF0000"/>
                </a:solidFill>
                <a:latin typeface="黑体" panose="02010609060101010101" pitchFamily="49" charset="-122"/>
                <a:ea typeface="黑体" panose="02010609060101010101" pitchFamily="49" charset="-122"/>
              </a:rPr>
              <a:t>进一步</a:t>
            </a:r>
            <a:r>
              <a:rPr lang="zh-CN" altLang="zh-CN" sz="2000" smtClean="0">
                <a:solidFill>
                  <a:srgbClr val="FF0000"/>
                </a:solidFill>
                <a:latin typeface="黑体" panose="02010609060101010101" pitchFamily="49" charset="-122"/>
                <a:ea typeface="黑体" panose="02010609060101010101" pitchFamily="49" charset="-122"/>
              </a:rPr>
              <a:t>发展。</a:t>
            </a:r>
            <a:r>
              <a:rPr lang="zh-CN" altLang="en-US" sz="2000" smtClean="0">
                <a:solidFill>
                  <a:srgbClr val="FF0000"/>
                </a:solidFill>
                <a:latin typeface="黑体" panose="02010609060101010101" pitchFamily="49" charset="-122"/>
                <a:ea typeface="黑体" panose="02010609060101010101" pitchFamily="49" charset="-122"/>
              </a:rPr>
              <a:t>（根本原因）</a:t>
            </a:r>
            <a:endParaRPr lang="en-US" altLang="zh-CN" sz="2000" smtClean="0">
              <a:latin typeface="微软雅黑" panose="020b0503020204020204" pitchFamily="34" charset="-122"/>
              <a:ea typeface="微软雅黑" panose="020b0503020204020204" pitchFamily="34" charset="-122"/>
              <a:sym typeface="+mn-ea"/>
            </a:endParaRPr>
          </a:p>
          <a:p>
            <a:pPr defTabSz="685800"/>
            <a:r>
              <a:rPr lang="zh-CN" altLang="en-US" sz="2000" smtClean="0">
                <a:latin typeface="微软雅黑" panose="020b0503020204020204" pitchFamily="34" charset="-122"/>
                <a:ea typeface="微软雅黑" panose="020b0503020204020204" pitchFamily="34" charset="-122"/>
                <a:sym typeface="+mn-ea"/>
              </a:rPr>
              <a:t>政治：力量日益壮大的</a:t>
            </a:r>
            <a:r>
              <a:rPr lang="zh-CN" altLang="en-US" sz="2000" b="1" smtClean="0">
                <a:solidFill>
                  <a:srgbClr val="FF0000"/>
                </a:solidFill>
                <a:latin typeface="微软雅黑" panose="020b0503020204020204" pitchFamily="34" charset="-122"/>
                <a:ea typeface="微软雅黑" panose="020b0503020204020204" pitchFamily="34" charset="-122"/>
                <a:sym typeface="+mn-ea"/>
              </a:rPr>
              <a:t>资产阶级迫切要求摆脱封建专制统治和等级制度的束缚</a:t>
            </a:r>
            <a:r>
              <a:rPr lang="zh-CN" altLang="en-US" sz="2000" smtClean="0">
                <a:latin typeface="微软雅黑" panose="020b0503020204020204" pitchFamily="34" charset="-122"/>
                <a:ea typeface="微软雅黑" panose="020b0503020204020204" pitchFamily="34" charset="-122"/>
                <a:sym typeface="+mn-ea"/>
              </a:rPr>
              <a:t>，思想：</a:t>
            </a:r>
            <a:r>
              <a:rPr lang="zh-CN" altLang="en-US" sz="2000" b="1" smtClean="0">
                <a:solidFill>
                  <a:srgbClr val="FF0000"/>
                </a:solidFill>
                <a:latin typeface="微软雅黑" panose="020b0503020204020204" pitchFamily="34" charset="-122"/>
                <a:ea typeface="微软雅黑" panose="020b0503020204020204" pitchFamily="34" charset="-122"/>
                <a:sym typeface="+mn-ea"/>
              </a:rPr>
              <a:t>启蒙思想</a:t>
            </a:r>
            <a:r>
              <a:rPr lang="zh-CN" altLang="en-US" sz="2000" smtClean="0">
                <a:latin typeface="微软雅黑" panose="020b0503020204020204" pitchFamily="34" charset="-122"/>
                <a:ea typeface="微软雅黑" panose="020b0503020204020204" pitchFamily="34" charset="-122"/>
                <a:sym typeface="+mn-ea"/>
              </a:rPr>
              <a:t>也对民众产生了深刻影响，</a:t>
            </a:r>
            <a:r>
              <a:rPr lang="zh-CN" altLang="en-US" sz="2000" b="1" smtClean="0">
                <a:solidFill>
                  <a:srgbClr val="FF0000"/>
                </a:solidFill>
                <a:latin typeface="微软雅黑" panose="020b0503020204020204" pitchFamily="34" charset="-122"/>
                <a:ea typeface="微软雅黑" panose="020b0503020204020204" pitchFamily="34" charset="-122"/>
                <a:sym typeface="+mn-ea"/>
              </a:rPr>
              <a:t>进一步</a:t>
            </a:r>
            <a:r>
              <a:rPr lang="zh-CN" altLang="en-US" sz="2000" b="1" smtClean="0">
                <a:solidFill>
                  <a:srgbClr val="FF0000"/>
                </a:solidFill>
                <a:latin typeface="黑体" panose="02010609060101010101" pitchFamily="49" charset="-122"/>
                <a:ea typeface="黑体" panose="02010609060101010101" pitchFamily="49" charset="-122"/>
              </a:rPr>
              <a:t>解放了人们的思想</a:t>
            </a:r>
            <a:r>
              <a:rPr lang="zh-CN" altLang="en-US" sz="2000" smtClean="0">
                <a:latin typeface="黑体" panose="02010609060101010101" pitchFamily="49" charset="-122"/>
                <a:ea typeface="黑体" panose="02010609060101010101" pitchFamily="49" charset="-122"/>
              </a:rPr>
              <a:t>。</a:t>
            </a:r>
            <a:endParaRPr lang="en-US" altLang="zh-CN" sz="2000" smtClean="0">
              <a:latin typeface="微软雅黑" panose="020b0503020204020204" pitchFamily="34" charset="-122"/>
              <a:ea typeface="微软雅黑" panose="020b0503020204020204" pitchFamily="34" charset="-122"/>
              <a:sym typeface="+mn-ea"/>
            </a:endParaRPr>
          </a:p>
          <a:p>
            <a:pPr defTabSz="685800"/>
            <a:r>
              <a:rPr lang="zh-CN" altLang="en-US" sz="2000" smtClean="0">
                <a:latin typeface="微软雅黑" panose="020b0503020204020204" pitchFamily="34" charset="-122"/>
                <a:ea typeface="微软雅黑" panose="020b0503020204020204" pitchFamily="34" charset="-122"/>
                <a:sym typeface="+mn-ea"/>
              </a:rPr>
              <a:t>外因：受到</a:t>
            </a:r>
            <a:r>
              <a:rPr lang="zh-CN" altLang="en-US" sz="2000" b="1" smtClean="0">
                <a:solidFill>
                  <a:srgbClr val="FF0000"/>
                </a:solidFill>
                <a:latin typeface="微软雅黑" panose="020b0503020204020204" pitchFamily="34" charset="-122"/>
                <a:ea typeface="微软雅黑" panose="020b0503020204020204" pitchFamily="34" charset="-122"/>
                <a:sym typeface="+mn-ea"/>
              </a:rPr>
              <a:t>美国独立战争</a:t>
            </a:r>
            <a:r>
              <a:rPr lang="zh-CN" altLang="en-US" sz="2000" smtClean="0">
                <a:latin typeface="微软雅黑" panose="020b0503020204020204" pitchFamily="34" charset="-122"/>
                <a:ea typeface="微软雅黑" panose="020b0503020204020204" pitchFamily="34" charset="-122"/>
                <a:sym typeface="+mn-ea"/>
              </a:rPr>
              <a:t>的影响。</a:t>
            </a:r>
            <a:endParaRPr lang="zh-CN" altLang="en-US" sz="2000" b="1" noProof="1">
              <a:latin typeface="Times New Roman" pitchFamily="18" charset="0"/>
              <a:sym typeface="+mn-ea"/>
            </a:endParaRPr>
          </a:p>
        </p:txBody>
      </p:sp>
      <p:pic>
        <p:nvPicPr>
          <p:cNvPr id="10" name="Picture 4"/>
          <p:cNvPicPr>
            <a:picLocks noChangeAspect="1" noChangeArrowheads="1"/>
          </p:cNvPicPr>
          <p:nvPr/>
        </p:nvPicPr>
        <p:blipFill>
          <a:blip r:embed="rId2"/>
          <a:stretch>
            <a:fillRect/>
          </a:stretch>
        </p:blipFill>
        <p:spPr bwMode="auto">
          <a:xfrm>
            <a:off x="2195736" y="1995686"/>
            <a:ext cx="2304256" cy="3147814"/>
          </a:xfrm>
          <a:prstGeom prst="rect">
            <a:avLst/>
          </a:prstGeom>
        </p:spPr>
        <p:style>
          <a:lnRef idx="2">
            <a:schemeClr val="dk1"/>
          </a:lnRef>
          <a:fillRef idx="1">
            <a:schemeClr val="lt1"/>
          </a:fillRef>
          <a:effectRef idx="0">
            <a:schemeClr val="dk1"/>
          </a:effectRef>
          <a:fontRef idx="minor">
            <a:schemeClr val="dk1"/>
          </a:fontRef>
        </p:style>
      </p:pic>
      <p:pic>
        <p:nvPicPr>
          <p:cNvPr id="11" name="Picture 2"/>
          <p:cNvPicPr>
            <a:picLocks noChangeAspect="1" noChangeArrowheads="1"/>
          </p:cNvPicPr>
          <p:nvPr/>
        </p:nvPicPr>
        <p:blipFill>
          <a:blip r:embed="rId3"/>
          <a:stretch>
            <a:fillRect/>
          </a:stretch>
        </p:blipFill>
        <p:spPr bwMode="auto">
          <a:xfrm>
            <a:off x="4572000" y="1995686"/>
            <a:ext cx="2304256" cy="3147814"/>
          </a:xfrm>
          <a:prstGeom prst="rect">
            <a:avLst/>
          </a:prstGeom>
        </p:spPr>
        <p:style>
          <a:lnRef idx="2">
            <a:schemeClr val="dk1"/>
          </a:lnRef>
          <a:fillRef idx="1">
            <a:schemeClr val="lt1"/>
          </a:fillRef>
          <a:effectRef idx="0">
            <a:schemeClr val="dk1"/>
          </a:effectRef>
          <a:fontRef idx="minor">
            <a:schemeClr val="dk1"/>
          </a:fontRef>
        </p:style>
      </p:pic>
      <p:pic>
        <p:nvPicPr>
          <p:cNvPr id="12" name="Picture 15" descr="法国第三等级"/>
          <p:cNvPicPr>
            <a:picLocks noChangeAspect="1"/>
          </p:cNvPicPr>
          <p:nvPr/>
        </p:nvPicPr>
        <p:blipFill>
          <a:blip r:embed="rId4">
            <a:clrChange>
              <a:clrFrom>
                <a:srgbClr val="FEFEFE"/>
              </a:clrFrom>
              <a:clrTo>
                <a:srgbClr val="FEFEFE">
                  <a:alpha val="0"/>
                </a:srgbClr>
              </a:clrTo>
            </a:clrChange>
          </a:blip>
          <a:stretch>
            <a:fillRect/>
          </a:stretch>
        </p:blipFill>
        <p:spPr>
          <a:xfrm>
            <a:off x="107504" y="2355726"/>
            <a:ext cx="2088232" cy="2787774"/>
          </a:xfrm>
          <a:prstGeom prst="rect">
            <a:avLst/>
          </a:prstGeom>
          <a:noFill/>
          <a:ln w="9525">
            <a:noFill/>
          </a:ln>
        </p:spPr>
      </p:pic>
      <p:pic>
        <p:nvPicPr>
          <p:cNvPr id="463873" name="Picture 1" descr="C:\Users\Administrator\Desktop\243185a0fcf14436a74703e06270a027.JPG"/>
          <p:cNvPicPr>
            <a:picLocks noChangeAspect="1" noChangeArrowheads="1"/>
          </p:cNvPicPr>
          <p:nvPr/>
        </p:nvPicPr>
        <p:blipFill>
          <a:blip r:embed="rId5"/>
          <a:stretch>
            <a:fillRect/>
          </a:stretch>
        </p:blipFill>
        <p:spPr bwMode="auto">
          <a:xfrm>
            <a:off x="6876256" y="1995686"/>
            <a:ext cx="2267744" cy="3147814"/>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19"/>
          <p:cNvSpPr txBox="1">
            <a:spLocks noChangeArrowheads="1"/>
          </p:cNvSpPr>
          <p:nvPr/>
        </p:nvSpPr>
        <p:spPr bwMode="auto">
          <a:xfrm>
            <a:off x="0" y="4948133"/>
            <a:ext cx="9144000" cy="2067233"/>
          </a:xfrm>
          <a:prstGeom prst="rect">
            <a:avLst/>
          </a:prstGeom>
          <a:solidFill>
            <a:schemeClr val="bg1"/>
          </a:solidFill>
          <a:ln w="9525">
            <a:solidFill>
              <a:schemeClr val="tx1"/>
            </a:solidFill>
            <a:miter lim="800000"/>
          </a:ln>
        </p:spPr>
        <p:txBody>
          <a:bodyPr wrap="square">
            <a:spAutoFit/>
          </a:bodyPr>
          <a:lstStyle/>
          <a:p>
            <a:pPr fontAlgn="auto">
              <a:spcBef>
                <a:spcPct val="0"/>
              </a:spcBef>
              <a:spcAft>
                <a:spcPct val="0"/>
              </a:spcAft>
              <a:defRPr/>
            </a:pPr>
            <a:r>
              <a:rPr lang="zh-CN" altLang="en-US" sz="2000" smtClean="0">
                <a:latin typeface="微软雅黑" panose="020b0503020204020204" pitchFamily="34" charset="-122"/>
                <a:ea typeface="微软雅黑" panose="020b0503020204020204" pitchFamily="34" charset="-122"/>
              </a:rPr>
              <a:t>宪法第一条第</a:t>
            </a:r>
            <a:r>
              <a:rPr lang="en-US" altLang="zh-CN" sz="2000" smtClean="0">
                <a:latin typeface="微软雅黑" panose="020b0503020204020204" pitchFamily="34" charset="-122"/>
                <a:ea typeface="微软雅黑" panose="020b0503020204020204" pitchFamily="34" charset="-122"/>
              </a:rPr>
              <a:t>2</a:t>
            </a:r>
            <a:r>
              <a:rPr lang="zh-CN" altLang="en-US" sz="2000" smtClean="0">
                <a:latin typeface="微软雅黑" panose="020b0503020204020204" pitchFamily="34" charset="-122"/>
                <a:ea typeface="微软雅黑" panose="020b0503020204020204" pitchFamily="34" charset="-122"/>
              </a:rPr>
              <a:t>款：众议院人数和直接税税额均应按本联邦所辖各州的人口比例分配于各州，各州人口数目指自由人总数加上所有其他人口的</a:t>
            </a:r>
            <a:r>
              <a:rPr lang="en-US" altLang="zh-CN" sz="2000" smtClean="0">
                <a:latin typeface="微软雅黑" panose="020b0503020204020204" pitchFamily="34" charset="-122"/>
                <a:ea typeface="微软雅黑" panose="020b0503020204020204" pitchFamily="34" charset="-122"/>
              </a:rPr>
              <a:t>3/5</a:t>
            </a:r>
            <a:r>
              <a:rPr lang="zh-CN" altLang="en-US" sz="2000" smtClean="0">
                <a:latin typeface="微软雅黑" panose="020b0503020204020204" pitchFamily="34" charset="-122"/>
                <a:ea typeface="微软雅黑" panose="020b0503020204020204" pitchFamily="34" charset="-122"/>
              </a:rPr>
              <a:t>。</a:t>
            </a:r>
            <a:endParaRPr lang="en-US" altLang="zh-CN" sz="2000" smtClean="0">
              <a:latin typeface="微软雅黑" panose="020b0503020204020204" pitchFamily="34" charset="-122"/>
              <a:ea typeface="微软雅黑" panose="020b0503020204020204" pitchFamily="34" charset="-122"/>
            </a:endParaRPr>
          </a:p>
          <a:p>
            <a:pPr fontAlgn="auto">
              <a:spcBef>
                <a:spcPct val="0"/>
              </a:spcBef>
              <a:spcAft>
                <a:spcPct val="0"/>
              </a:spcAft>
              <a:defRPr/>
            </a:pPr>
            <a:r>
              <a:rPr lang="zh-CN" altLang="en-US" sz="2000" smtClean="0">
                <a:latin typeface="微软雅黑" panose="020b0503020204020204" pitchFamily="34" charset="-122"/>
                <a:ea typeface="微软雅黑" panose="020b0503020204020204" pitchFamily="34" charset="-122"/>
              </a:rPr>
              <a:t>       注：宪法中所称的“人”是“</a:t>
            </a:r>
            <a:r>
              <a:rPr lang="en-US" altLang="zh-CN" sz="2000" smtClean="0">
                <a:latin typeface="微软雅黑" panose="020b0503020204020204" pitchFamily="34" charset="-122"/>
                <a:ea typeface="微软雅黑" panose="020b0503020204020204" pitchFamily="34" charset="-122"/>
              </a:rPr>
              <a:t>man”</a:t>
            </a:r>
            <a:r>
              <a:rPr lang="zh-CN" altLang="en-US" sz="2000" smtClean="0">
                <a:latin typeface="微软雅黑" panose="020b0503020204020204" pitchFamily="34" charset="-122"/>
                <a:ea typeface="微软雅黑" panose="020b0503020204020204" pitchFamily="34" charset="-122"/>
              </a:rPr>
              <a:t>不包“</a:t>
            </a:r>
            <a:r>
              <a:rPr lang="en-US" altLang="zh-CN" sz="2000" smtClean="0">
                <a:latin typeface="微软雅黑" panose="020b0503020204020204" pitchFamily="34" charset="-122"/>
                <a:ea typeface="微软雅黑" panose="020b0503020204020204" pitchFamily="34" charset="-122"/>
              </a:rPr>
              <a:t>woman”,</a:t>
            </a:r>
            <a:r>
              <a:rPr lang="zh-CN" altLang="en-US" sz="2000" smtClean="0">
                <a:latin typeface="微软雅黑" panose="020b0503020204020204" pitchFamily="34" charset="-122"/>
                <a:ea typeface="微软雅黑" panose="020b0503020204020204" pitchFamily="34" charset="-122"/>
              </a:rPr>
              <a:t>而“其他人”（</a:t>
            </a:r>
            <a:r>
              <a:rPr lang="en-US" altLang="zh-CN" sz="2000" smtClean="0">
                <a:latin typeface="微软雅黑" panose="020b0503020204020204" pitchFamily="34" charset="-122"/>
                <a:ea typeface="微软雅黑" panose="020b0503020204020204" pitchFamily="34" charset="-122"/>
              </a:rPr>
              <a:t>other persons</a:t>
            </a:r>
            <a:r>
              <a:rPr lang="zh-CN" altLang="en-US" sz="2000" smtClean="0">
                <a:latin typeface="微软雅黑" panose="020b0503020204020204" pitchFamily="34" charset="-122"/>
                <a:ea typeface="微软雅黑" panose="020b0503020204020204" pitchFamily="34" charset="-122"/>
              </a:rPr>
              <a:t>）实际上指黑人和奴隶。</a:t>
            </a:r>
            <a:endParaRPr lang="en-US" altLang="zh-CN" sz="2000" smtClean="0">
              <a:latin typeface="微软雅黑" panose="020b0503020204020204" pitchFamily="34" charset="-122"/>
              <a:ea typeface="微软雅黑" panose="020b0503020204020204" pitchFamily="34" charset="-122"/>
            </a:endParaRPr>
          </a:p>
          <a:p>
            <a:pPr>
              <a:lnSpc>
                <a:spcPts val="2880"/>
              </a:lnSpc>
            </a:pPr>
            <a:r>
              <a:rPr lang="zh-CN" altLang="en-US" sz="2400" b="1" smtClean="0">
                <a:latin typeface="楷体" panose="02010609060101010101" pitchFamily="49" charset="-122"/>
                <a:ea typeface="楷体" panose="02010609060101010101" pitchFamily="49" charset="-122"/>
              </a:rPr>
              <a:t>局限：</a:t>
            </a:r>
            <a:r>
              <a:rPr lang="zh-CN" altLang="en-US" sz="2000" smtClean="0">
                <a:latin typeface="微软雅黑" panose="020b0503020204020204" pitchFamily="34" charset="-122"/>
                <a:ea typeface="微软雅黑" panose="020b0503020204020204" pitchFamily="34" charset="-122"/>
              </a:rPr>
              <a:t>有许多不足之处，如承认奴隶制的存在，不承认妇女、黑人和印第安人具有和白人男子相等的公民权利等。</a:t>
            </a:r>
          </a:p>
        </p:txBody>
      </p:sp>
      <p:sp>
        <p:nvSpPr>
          <p:cNvPr id="13" name="TextBox 12"/>
          <p:cNvSpPr txBox="1"/>
          <p:nvPr/>
        </p:nvSpPr>
        <p:spPr>
          <a:xfrm>
            <a:off x="1835696" y="699542"/>
            <a:ext cx="4932040"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smtClean="0">
                <a:solidFill>
                  <a:srgbClr val="FF0000"/>
                </a:solidFill>
              </a:rPr>
              <a:t>2.</a:t>
            </a:r>
            <a:r>
              <a:rPr lang="zh-CN" altLang="en-US" sz="2800" b="1" smtClean="0">
                <a:solidFill>
                  <a:srgbClr val="FF0000"/>
                </a:solidFill>
              </a:rPr>
              <a:t>法国资产阶级革命过程</a:t>
            </a:r>
          </a:p>
        </p:txBody>
      </p:sp>
      <p:sp>
        <p:nvSpPr>
          <p:cNvPr id="8" name="矩形 7"/>
          <p:cNvSpPr>
            <a:spLocks noChangeArrowheads="1"/>
          </p:cNvSpPr>
          <p:nvPr/>
        </p:nvSpPr>
        <p:spPr bwMode="auto">
          <a:xfrm>
            <a:off x="0" y="1347614"/>
            <a:ext cx="3059832" cy="3147015"/>
          </a:xfrm>
          <a:prstGeom prst="rect">
            <a:avLst/>
          </a:prstGeom>
          <a:noFill/>
          <a:ln w="19050">
            <a:solidFill>
              <a:srgbClr val="FF0000"/>
            </a:solidFill>
            <a:miter lim="800000"/>
          </a:ln>
        </p:spPr>
        <p:txBody>
          <a:bodyPr wrap="square" lIns="68580" tIns="34290" rIns="68580" bIns="34290">
            <a:spAutoFit/>
          </a:bodyPr>
          <a:lstStyle/>
          <a:p>
            <a:r>
              <a:rPr lang="en-US" altLang="zh-CN" sz="2000" smtClean="0">
                <a:latin typeface="微软雅黑" panose="020b0503020204020204" pitchFamily="34" charset="-122"/>
                <a:ea typeface="微软雅黑" panose="020b0503020204020204" pitchFamily="34" charset="-122"/>
              </a:rPr>
              <a:t>(2)</a:t>
            </a:r>
            <a:r>
              <a:rPr lang="zh-CN" altLang="en-US" sz="2000" smtClean="0">
                <a:latin typeface="微软雅黑" panose="020b0503020204020204" pitchFamily="34" charset="-122"/>
                <a:ea typeface="微软雅黑" panose="020b0503020204020204" pitchFamily="34" charset="-122"/>
              </a:rPr>
              <a:t>过程</a:t>
            </a:r>
          </a:p>
          <a:p>
            <a:r>
              <a:rPr lang="zh-CN" altLang="en-US" sz="2000" smtClean="0">
                <a:latin typeface="微软雅黑" panose="020b0503020204020204" pitchFamily="34" charset="-122"/>
                <a:ea typeface="微软雅黑" panose="020b0503020204020204" pitchFamily="34" charset="-122"/>
              </a:rPr>
              <a:t>①开始：</a:t>
            </a:r>
            <a:r>
              <a:rPr lang="en-US" altLang="zh-CN" sz="2000" smtClean="0">
                <a:latin typeface="微软雅黑" panose="020b0503020204020204" pitchFamily="34" charset="-122"/>
                <a:ea typeface="微软雅黑" panose="020b0503020204020204" pitchFamily="34" charset="-122"/>
              </a:rPr>
              <a:t>1789</a:t>
            </a:r>
            <a:r>
              <a:rPr lang="zh-CN" altLang="en-US" sz="2000" smtClean="0">
                <a:latin typeface="微软雅黑" panose="020b0503020204020204" pitchFamily="34" charset="-122"/>
                <a:ea typeface="微软雅黑" panose="020b0503020204020204" pitchFamily="34" charset="-122"/>
              </a:rPr>
              <a:t>年 </a:t>
            </a:r>
            <a:r>
              <a:rPr lang="en-US" altLang="zh-CN" sz="2000" smtClean="0">
                <a:latin typeface="微软雅黑" panose="020b0503020204020204" pitchFamily="34" charset="-122"/>
                <a:ea typeface="微软雅黑" panose="020b0503020204020204" pitchFamily="34" charset="-122"/>
              </a:rPr>
              <a:t>7</a:t>
            </a:r>
            <a:r>
              <a:rPr lang="zh-CN" altLang="en-US" sz="2000" smtClean="0">
                <a:latin typeface="微软雅黑" panose="020b0503020204020204" pitchFamily="34" charset="-122"/>
                <a:ea typeface="微软雅黑" panose="020b0503020204020204" pitchFamily="34" charset="-122"/>
              </a:rPr>
              <a:t>月</a:t>
            </a:r>
            <a:r>
              <a:rPr lang="en-US" altLang="zh-CN" sz="2000" smtClean="0">
                <a:latin typeface="微软雅黑" panose="020b0503020204020204" pitchFamily="34" charset="-122"/>
                <a:ea typeface="微软雅黑" panose="020b0503020204020204" pitchFamily="34" charset="-122"/>
              </a:rPr>
              <a:t>14</a:t>
            </a:r>
            <a:r>
              <a:rPr lang="zh-CN" altLang="en-US" sz="2000" smtClean="0">
                <a:latin typeface="微软雅黑" panose="020b0503020204020204" pitchFamily="34" charset="-122"/>
                <a:ea typeface="微软雅黑" panose="020b0503020204020204" pitchFamily="34" charset="-122"/>
              </a:rPr>
              <a:t>日，法国爆发大革命；</a:t>
            </a:r>
          </a:p>
          <a:p>
            <a:r>
              <a:rPr lang="zh-CN" altLang="en-US" sz="2000" smtClean="0">
                <a:latin typeface="微软雅黑" panose="020b0503020204020204" pitchFamily="34" charset="-122"/>
                <a:ea typeface="微软雅黑" panose="020b0503020204020204" pitchFamily="34" charset="-122"/>
              </a:rPr>
              <a:t>②原则：</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人权宣言</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，即人权、自由、平等、法治、人民主权和保护私有财产等原则；</a:t>
            </a:r>
          </a:p>
          <a:p>
            <a:r>
              <a:rPr lang="zh-CN" altLang="en-US" sz="2000" smtClean="0">
                <a:latin typeface="微软雅黑" panose="020b0503020204020204" pitchFamily="34" charset="-122"/>
                <a:ea typeface="微软雅黑" panose="020b0503020204020204" pitchFamily="34" charset="-122"/>
              </a:rPr>
              <a:t>③基本框架：</a:t>
            </a:r>
            <a:r>
              <a:rPr lang="en-US" altLang="zh-CN" sz="2000" smtClean="0">
                <a:latin typeface="微软雅黑" panose="020b0503020204020204" pitchFamily="34" charset="-122"/>
                <a:ea typeface="微软雅黑" panose="020b0503020204020204" pitchFamily="34" charset="-122"/>
              </a:rPr>
              <a:t>1791</a:t>
            </a:r>
            <a:r>
              <a:rPr lang="zh-CN" altLang="en-US" sz="2000" smtClean="0">
                <a:latin typeface="微软雅黑" panose="020b0503020204020204" pitchFamily="34" charset="-122"/>
                <a:ea typeface="微软雅黑" panose="020b0503020204020204" pitchFamily="34" charset="-122"/>
              </a:rPr>
              <a:t>年宪法；</a:t>
            </a:r>
          </a:p>
          <a:p>
            <a:r>
              <a:rPr lang="zh-CN" altLang="en-US" sz="2000" smtClean="0">
                <a:latin typeface="微软雅黑" panose="020b0503020204020204" pitchFamily="34" charset="-122"/>
                <a:ea typeface="微软雅黑" panose="020b0503020204020204" pitchFamily="34" charset="-122"/>
              </a:rPr>
              <a:t>④拿破仑时代：</a:t>
            </a:r>
          </a:p>
          <a:p>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拿破仑法典</a:t>
            </a:r>
            <a:r>
              <a:rPr lang="en-US" altLang="zh-CN" sz="2000" smtClean="0">
                <a:latin typeface="微软雅黑" panose="020b0503020204020204" pitchFamily="34" charset="-122"/>
                <a:ea typeface="微软雅黑" panose="020b0503020204020204" pitchFamily="34" charset="-122"/>
              </a:rPr>
              <a:t>》</a:t>
            </a:r>
            <a:endParaRPr lang="zh-CN" altLang="en-US" sz="2000" smtClean="0">
              <a:latin typeface="微软雅黑" panose="020b0503020204020204" pitchFamily="34" charset="-122"/>
              <a:ea typeface="微软雅黑" panose="020b0503020204020204" pitchFamily="34" charset="-122"/>
            </a:endParaRPr>
          </a:p>
        </p:txBody>
      </p:sp>
      <p:pic>
        <p:nvPicPr>
          <p:cNvPr id="10" name="图片 3"/>
          <p:cNvPicPr>
            <a:picLocks noChangeAspect="1"/>
          </p:cNvPicPr>
          <p:nvPr/>
        </p:nvPicPr>
        <p:blipFill>
          <a:blip r:embed="rId2">
            <a:clrChange>
              <a:clrFrom>
                <a:srgbClr val="FFFFFF"/>
              </a:clrFrom>
              <a:clrTo>
                <a:srgbClr val="FFFFFF">
                  <a:alpha val="0"/>
                </a:srgbClr>
              </a:clrTo>
            </a:clrChange>
          </a:blip>
          <a:stretch>
            <a:fillRect/>
          </a:stretch>
        </p:blipFill>
        <p:spPr>
          <a:xfrm>
            <a:off x="3131840" y="1491630"/>
            <a:ext cx="5904656" cy="3456384"/>
          </a:xfrm>
          <a:prstGeom prst="rect">
            <a:avLst/>
          </a:prstGeom>
          <a:noFill/>
          <a:ln w="9525">
            <a:noFill/>
          </a:ln>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strips(downLeft)">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TextBox 12"/>
          <p:cNvSpPr txBox="1"/>
          <p:nvPr/>
        </p:nvSpPr>
        <p:spPr>
          <a:xfrm>
            <a:off x="2339752" y="699542"/>
            <a:ext cx="4716016"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altLang="zh-CN" sz="2800" b="1" smtClean="0">
                <a:solidFill>
                  <a:srgbClr val="FF0000"/>
                </a:solidFill>
              </a:rPr>
              <a:t>3.</a:t>
            </a:r>
            <a:r>
              <a:rPr lang="zh-CN" altLang="en-US" sz="2800" b="1" smtClean="0">
                <a:solidFill>
                  <a:srgbClr val="FF0000"/>
                </a:solidFill>
              </a:rPr>
              <a:t>法国资产阶级革命的影响</a:t>
            </a:r>
          </a:p>
        </p:txBody>
      </p:sp>
      <p:sp>
        <p:nvSpPr>
          <p:cNvPr id="8" name="矩形 7"/>
          <p:cNvSpPr>
            <a:spLocks noChangeArrowheads="1"/>
          </p:cNvSpPr>
          <p:nvPr/>
        </p:nvSpPr>
        <p:spPr bwMode="auto">
          <a:xfrm>
            <a:off x="0" y="1491630"/>
            <a:ext cx="5220072" cy="3331681"/>
          </a:xfrm>
          <a:prstGeom prst="rect">
            <a:avLst/>
          </a:prstGeom>
          <a:noFill/>
          <a:ln w="19050">
            <a:solidFill>
              <a:srgbClr val="FF0000"/>
            </a:solidFill>
            <a:miter lim="800000"/>
          </a:ln>
        </p:spPr>
        <p:txBody>
          <a:bodyPr wrap="square" lIns="68580" tIns="34290" rIns="68580" bIns="34290">
            <a:spAutoFit/>
          </a:bodyPr>
          <a:lstStyle/>
          <a:p>
            <a:r>
              <a:rPr lang="zh-CN" altLang="en-US" b="1" smtClean="0">
                <a:latin typeface="微软雅黑" panose="020b0503020204020204" pitchFamily="34" charset="-122"/>
                <a:ea typeface="微软雅黑" panose="020b0503020204020204" pitchFamily="34" charset="-122"/>
              </a:rPr>
              <a:t>史料一：</a:t>
            </a:r>
            <a:r>
              <a:rPr lang="zh-CN" altLang="zh-CN" smtClean="0">
                <a:latin typeface="微软雅黑" panose="020b0503020204020204" pitchFamily="34" charset="-122"/>
                <a:ea typeface="微软雅黑" panose="020b0503020204020204" pitchFamily="34" charset="-122"/>
              </a:rPr>
              <a:t>这场</a:t>
            </a:r>
            <a:r>
              <a:rPr lang="zh-CN" altLang="zh-CN" b="1" smtClean="0">
                <a:solidFill>
                  <a:srgbClr val="FF0000"/>
                </a:solidFill>
                <a:latin typeface="微软雅黑" panose="020b0503020204020204" pitchFamily="34" charset="-122"/>
                <a:ea typeface="微软雅黑" panose="020b0503020204020204" pitchFamily="34" charset="-122"/>
              </a:rPr>
              <a:t>革命（法国大革命）</a:t>
            </a:r>
            <a:r>
              <a:rPr lang="zh-CN" altLang="zh-CN" smtClean="0">
                <a:latin typeface="微软雅黑" panose="020b0503020204020204" pitchFamily="34" charset="-122"/>
                <a:ea typeface="微软雅黑" panose="020b0503020204020204" pitchFamily="34" charset="-122"/>
              </a:rPr>
              <a:t>的效果就是摧毁若干世纪以来绝对统治欧洲大部分人民的、通常被称为封建制的那些政治制度</a:t>
            </a:r>
            <a:r>
              <a:rPr lang="en-US" altLang="zh-CN" smtClean="0">
                <a:latin typeface="微软雅黑" panose="020b0503020204020204" pitchFamily="34" charset="-122"/>
                <a:ea typeface="微软雅黑" panose="020b0503020204020204" pitchFamily="34" charset="-122"/>
              </a:rPr>
              <a:t>,</a:t>
            </a:r>
            <a:r>
              <a:rPr lang="zh-CN" altLang="zh-CN" b="1" smtClean="0">
                <a:solidFill>
                  <a:srgbClr val="FF0000"/>
                </a:solidFill>
                <a:latin typeface="微软雅黑" panose="020b0503020204020204" pitchFamily="34" charset="-122"/>
                <a:ea typeface="微软雅黑" panose="020b0503020204020204" pitchFamily="34" charset="-122"/>
              </a:rPr>
              <a:t>代之以更一致、更简单、以人人地位平等为基础的社会政治秩序。</a:t>
            </a:r>
          </a:p>
          <a:p>
            <a:pPr>
              <a:lnSpc>
                <a:spcPts val="2400"/>
              </a:lnSpc>
            </a:pPr>
            <a:r>
              <a:rPr lang="en-US" altLang="zh-CN" smtClean="0">
                <a:latin typeface="微软雅黑" panose="020b0503020204020204" pitchFamily="34" charset="-122"/>
                <a:ea typeface="微软雅黑" panose="020b0503020204020204" pitchFamily="34" charset="-122"/>
              </a:rPr>
              <a:t>            </a:t>
            </a:r>
            <a:r>
              <a:rPr lang="zh-CN" altLang="zh-CN" smtClean="0">
                <a:latin typeface="微软雅黑" panose="020b0503020204020204" pitchFamily="34" charset="-122"/>
                <a:ea typeface="微软雅黑" panose="020b0503020204020204" pitchFamily="34" charset="-122"/>
              </a:rPr>
              <a:t>——［法］托克维尔《旧制度与大革命》</a:t>
            </a:r>
            <a:endParaRPr lang="en-US" altLang="zh-CN" smtClean="0">
              <a:latin typeface="微软雅黑" panose="020b0503020204020204" pitchFamily="34" charset="-122"/>
              <a:ea typeface="微软雅黑" panose="020b0503020204020204" pitchFamily="34" charset="-122"/>
            </a:endParaRPr>
          </a:p>
          <a:p>
            <a:pPr>
              <a:lnSpc>
                <a:spcPts val="2400"/>
              </a:lnSpc>
            </a:pPr>
            <a:r>
              <a:rPr lang="zh-CN" altLang="en-US" b="1" smtClean="0">
                <a:latin typeface="微软雅黑" panose="020b0503020204020204" pitchFamily="34" charset="-122"/>
                <a:ea typeface="微软雅黑" panose="020b0503020204020204" pitchFamily="34" charset="-122"/>
                <a:sym typeface="+mn-ea"/>
              </a:rPr>
              <a:t>史料二：</a:t>
            </a:r>
            <a:r>
              <a:rPr lang="en-US" altLang="zh-CN" smtClean="0">
                <a:latin typeface="微软雅黑" panose="020b0503020204020204" pitchFamily="34" charset="-122"/>
                <a:ea typeface="微软雅黑" panose="020b0503020204020204" pitchFamily="34" charset="-122"/>
                <a:sym typeface="+mn-ea"/>
              </a:rPr>
              <a:t>1804</a:t>
            </a:r>
            <a:r>
              <a:rPr lang="zh-CN" altLang="en-US" smtClean="0">
                <a:latin typeface="微软雅黑" panose="020b0503020204020204" pitchFamily="34" charset="-122"/>
                <a:ea typeface="微软雅黑" panose="020b0503020204020204" pitchFamily="34" charset="-122"/>
                <a:sym typeface="+mn-ea"/>
              </a:rPr>
              <a:t>年，拿破仑政府</a:t>
            </a:r>
            <a:r>
              <a:rPr lang="zh-CN" altLang="en-US" b="1" smtClean="0">
                <a:solidFill>
                  <a:srgbClr val="FF0000"/>
                </a:solidFill>
                <a:latin typeface="微软雅黑" panose="020b0503020204020204" pitchFamily="34" charset="-122"/>
                <a:ea typeface="微软雅黑" panose="020b0503020204020204" pitchFamily="34" charset="-122"/>
                <a:sym typeface="+mn-ea"/>
              </a:rPr>
              <a:t>颁布</a:t>
            </a:r>
            <a:r>
              <a:rPr lang="en-US" altLang="zh-CN" b="1" smtClean="0">
                <a:solidFill>
                  <a:srgbClr val="FF0000"/>
                </a:solidFill>
                <a:latin typeface="微软雅黑" panose="020b0503020204020204" pitchFamily="34" charset="-122"/>
                <a:ea typeface="微软雅黑" panose="020b0503020204020204" pitchFamily="34" charset="-122"/>
                <a:sym typeface="+mn-ea"/>
              </a:rPr>
              <a:t>《</a:t>
            </a:r>
            <a:r>
              <a:rPr lang="zh-CN" altLang="en-US" b="1" smtClean="0">
                <a:solidFill>
                  <a:srgbClr val="FF0000"/>
                </a:solidFill>
                <a:latin typeface="微软雅黑" panose="020b0503020204020204" pitchFamily="34" charset="-122"/>
                <a:ea typeface="微软雅黑" panose="020b0503020204020204" pitchFamily="34" charset="-122"/>
                <a:sym typeface="+mn-ea"/>
              </a:rPr>
              <a:t>法国民法典</a:t>
            </a:r>
            <a:r>
              <a:rPr lang="en-US" altLang="zh-CN" b="1" smtClean="0">
                <a:solidFill>
                  <a:srgbClr val="FF0000"/>
                </a:solidFill>
                <a:latin typeface="微软雅黑" panose="020b0503020204020204" pitchFamily="34" charset="-122"/>
                <a:ea typeface="微软雅黑" panose="020b0503020204020204" pitchFamily="34" charset="-122"/>
                <a:sym typeface="+mn-ea"/>
              </a:rPr>
              <a:t>》</a:t>
            </a:r>
            <a:r>
              <a:rPr lang="zh-CN" altLang="en-US" b="1" smtClean="0">
                <a:solidFill>
                  <a:srgbClr val="FF0000"/>
                </a:solidFill>
                <a:latin typeface="微软雅黑" panose="020b0503020204020204" pitchFamily="34" charset="-122"/>
                <a:ea typeface="微软雅黑" panose="020b0503020204020204" pitchFamily="34" charset="-122"/>
                <a:sym typeface="+mn-ea"/>
              </a:rPr>
              <a:t>，即</a:t>
            </a:r>
            <a:r>
              <a:rPr lang="en-US" altLang="zh-CN" b="1" smtClean="0">
                <a:solidFill>
                  <a:srgbClr val="FF0000"/>
                </a:solidFill>
                <a:latin typeface="微软雅黑" panose="020b0503020204020204" pitchFamily="34" charset="-122"/>
                <a:ea typeface="微软雅黑" panose="020b0503020204020204" pitchFamily="34" charset="-122"/>
                <a:sym typeface="+mn-ea"/>
              </a:rPr>
              <a:t>《</a:t>
            </a:r>
            <a:r>
              <a:rPr lang="zh-CN" altLang="en-US" b="1" smtClean="0">
                <a:solidFill>
                  <a:srgbClr val="FF0000"/>
                </a:solidFill>
                <a:latin typeface="微软雅黑" panose="020b0503020204020204" pitchFamily="34" charset="-122"/>
                <a:ea typeface="微软雅黑" panose="020b0503020204020204" pitchFamily="34" charset="-122"/>
                <a:sym typeface="+mn-ea"/>
              </a:rPr>
              <a:t>拿破仑法典</a:t>
            </a:r>
            <a:r>
              <a:rPr lang="en-US" altLang="zh-CN" b="1" smtClean="0">
                <a:solidFill>
                  <a:srgbClr val="FF0000"/>
                </a:solidFill>
                <a:latin typeface="微软雅黑" panose="020b0503020204020204" pitchFamily="34" charset="-122"/>
                <a:ea typeface="微软雅黑" panose="020b0503020204020204" pitchFamily="34" charset="-122"/>
                <a:sym typeface="+mn-ea"/>
              </a:rPr>
              <a:t>》</a:t>
            </a:r>
            <a:r>
              <a:rPr lang="zh-CN" altLang="en-US" smtClean="0">
                <a:latin typeface="微软雅黑" panose="020b0503020204020204" pitchFamily="34" charset="-122"/>
                <a:ea typeface="微软雅黑" panose="020b0503020204020204" pitchFamily="34" charset="-122"/>
                <a:sym typeface="+mn-ea"/>
              </a:rPr>
              <a:t>。法典否定封建等级制度和特权，保护私有财产不受侵犯，</a:t>
            </a:r>
            <a:r>
              <a:rPr lang="zh-CN" altLang="en-US" b="1" smtClean="0">
                <a:solidFill>
                  <a:srgbClr val="FF0000"/>
                </a:solidFill>
                <a:latin typeface="微软雅黑" panose="020b0503020204020204" pitchFamily="34" charset="-122"/>
                <a:ea typeface="微软雅黑" panose="020b0503020204020204" pitchFamily="34" charset="-122"/>
                <a:sym typeface="+mn-ea"/>
              </a:rPr>
              <a:t>把大革命中形成的小地主土地所有制用法律形式固定下来，确定了现代民法体系</a:t>
            </a:r>
            <a:r>
              <a:rPr lang="zh-CN" altLang="en-US" smtClean="0">
                <a:latin typeface="微软雅黑" panose="020b0503020204020204" pitchFamily="34" charset="-122"/>
                <a:ea typeface="微软雅黑" panose="020b0503020204020204" pitchFamily="34" charset="-122"/>
                <a:sym typeface="+mn-ea"/>
              </a:rPr>
              <a:t>，成为血多国家</a:t>
            </a:r>
            <a:r>
              <a:rPr lang="zh-CN" altLang="en-US" b="1" smtClean="0">
                <a:solidFill>
                  <a:srgbClr val="FF0000"/>
                </a:solidFill>
                <a:latin typeface="微软雅黑" panose="020b0503020204020204" pitchFamily="34" charset="-122"/>
                <a:ea typeface="微软雅黑" panose="020b0503020204020204" pitchFamily="34" charset="-122"/>
                <a:sym typeface="+mn-ea"/>
              </a:rPr>
              <a:t>编纂民法典的参考蓝本。</a:t>
            </a:r>
            <a:endParaRPr lang="zh-CN" altLang="en-US" sz="2000" b="1" smtClean="0">
              <a:solidFill>
                <a:srgbClr val="FF0000"/>
              </a:solidFill>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5375518" y="1491630"/>
            <a:ext cx="3672408" cy="3453765"/>
          </a:xfrm>
          <a:prstGeom prst="rect">
            <a:avLst/>
          </a:prstGeom>
          <a:noFill/>
          <a:ln w="19050">
            <a:solidFill>
              <a:srgbClr val="FF0000"/>
            </a:solidFill>
            <a:miter lim="800000"/>
          </a:ln>
        </p:spPr>
        <p:txBody>
          <a:bodyPr wrap="square" lIns="68580" tIns="34290" rIns="68580" bIns="34290">
            <a:spAutoFit/>
          </a:bodyPr>
          <a:lstStyle/>
          <a:p>
            <a:r>
              <a:rPr lang="zh-CN" altLang="en-US" sz="2000" b="1" smtClean="0">
                <a:solidFill>
                  <a:schemeClr val="tx1"/>
                </a:solidFill>
                <a:uFillTx/>
                <a:latin typeface="黑体" panose="02010609060101010101" pitchFamily="49" charset="-122"/>
                <a:ea typeface="黑体" panose="02010609060101010101" pitchFamily="49" charset="-122"/>
              </a:rPr>
              <a:t>①否定了封建制度；</a:t>
            </a:r>
          </a:p>
          <a:p>
            <a:r>
              <a:rPr lang="zh-CN" altLang="en-US" sz="2000" b="1" smtClean="0">
                <a:solidFill>
                  <a:schemeClr val="tx1"/>
                </a:solidFill>
                <a:uFillTx/>
                <a:latin typeface="黑体" panose="02010609060101010101" pitchFamily="49" charset="-122"/>
                <a:ea typeface="黑体" panose="02010609060101010101" pitchFamily="49" charset="-122"/>
              </a:rPr>
              <a:t>②确立了保护私有财产和自由平等的原则；</a:t>
            </a:r>
          </a:p>
          <a:p>
            <a:r>
              <a:rPr lang="zh-CN" altLang="en-US" sz="2000" b="1" smtClean="0">
                <a:solidFill>
                  <a:schemeClr val="tx1"/>
                </a:solidFill>
                <a:uFillTx/>
                <a:latin typeface="黑体" panose="02010609060101010101" pitchFamily="49" charset="-122"/>
                <a:ea typeface="黑体" panose="02010609060101010101" pitchFamily="49" charset="-122"/>
              </a:rPr>
              <a:t>③巩固大革命的成果，促进资本主义经济的发展；</a:t>
            </a:r>
          </a:p>
          <a:p>
            <a:r>
              <a:rPr lang="zh-CN" altLang="en-US" sz="2000" b="1" smtClean="0">
                <a:solidFill>
                  <a:schemeClr val="tx1"/>
                </a:solidFill>
                <a:uFillTx/>
                <a:latin typeface="黑体" panose="02010609060101010101" pitchFamily="49" charset="-122"/>
                <a:ea typeface="黑体" panose="02010609060101010101" pitchFamily="49" charset="-122"/>
              </a:rPr>
              <a:t>④确定了现代民法体系，成为欧美各国确定法典的蓝本。</a:t>
            </a:r>
            <a:endParaRPr lang="en-US" altLang="zh-CN" sz="2000" b="1" smtClean="0">
              <a:solidFill>
                <a:schemeClr val="tx1"/>
              </a:solidFill>
              <a:uFillTx/>
              <a:latin typeface="黑体" pitchFamily="49" charset="-122"/>
              <a:ea typeface="黑体" pitchFamily="49" charset="-122"/>
            </a:endParaRPr>
          </a:p>
          <a:p>
            <a:r>
              <a:rPr lang="zh-CN" altLang="en-US" sz="2000" b="1" smtClean="0">
                <a:solidFill>
                  <a:schemeClr val="tx1"/>
                </a:solidFill>
                <a:uFillTx/>
                <a:latin typeface="黑体" panose="02010609060101010101" pitchFamily="49" charset="-122"/>
                <a:ea typeface="黑体" panose="02010609060101010101" pitchFamily="49" charset="-122"/>
              </a:rPr>
              <a:t>⑤法国大革命也沉重打击了欧洲其他国家的封建制度，革命的原则随着拿破仑的军队传播到欧洲各地。</a:t>
            </a: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Picture 4" descr="法兰西第一帝国极盛时的欧洲图"/>
          <p:cNvPicPr>
            <a:picLocks noChangeAspect="1" noChangeArrowheads="1"/>
          </p:cNvPicPr>
          <p:nvPr/>
        </p:nvPicPr>
        <p:blipFill>
          <a:blip r:embed="rId2"/>
          <a:srcRect b="3912"/>
          <a:stretch>
            <a:fillRect/>
          </a:stretch>
        </p:blipFill>
        <p:spPr bwMode="auto">
          <a:xfrm>
            <a:off x="3419872" y="843558"/>
            <a:ext cx="5724128" cy="4299942"/>
          </a:xfrm>
          <a:prstGeom prst="rect">
            <a:avLst/>
          </a:prstGeom>
          <a:noFill/>
          <a:ln w="9525">
            <a:noFill/>
            <a:miter lim="800000"/>
          </a:ln>
        </p:spPr>
      </p:pic>
      <p:sp>
        <p:nvSpPr>
          <p:cNvPr id="3" name="矩形 2"/>
          <p:cNvSpPr>
            <a:spLocks noChangeArrowheads="1"/>
          </p:cNvSpPr>
          <p:nvPr/>
        </p:nvSpPr>
        <p:spPr bwMode="auto">
          <a:xfrm>
            <a:off x="0" y="1996485"/>
            <a:ext cx="3275856" cy="3147015"/>
          </a:xfrm>
          <a:prstGeom prst="rect">
            <a:avLst/>
          </a:prstGeom>
          <a:noFill/>
          <a:ln w="19050">
            <a:solidFill>
              <a:srgbClr val="FF0000"/>
            </a:solidFill>
            <a:miter lim="800000"/>
          </a:ln>
        </p:spPr>
        <p:txBody>
          <a:bodyPr wrap="square" lIns="68580" tIns="34290" rIns="68580" bIns="34290">
            <a:spAutoFit/>
          </a:bodyPr>
          <a:lstStyle/>
          <a:p>
            <a:pPr>
              <a:lnSpc>
                <a:spcPts val="2400"/>
              </a:lnSpc>
            </a:pPr>
            <a:r>
              <a:rPr lang="zh-CN" altLang="en-US" sz="2000" b="1" smtClean="0">
                <a:latin typeface="仿宋" panose="02010609060101010101" pitchFamily="49" charset="-122"/>
                <a:ea typeface="仿宋" panose="02010609060101010101" pitchFamily="49" charset="-122"/>
              </a:rPr>
              <a:t>史料：没有人比我更懂得湿润意大利土壤并使之恢复生气的每一滴慷慨的法国人鲜血的价值。但是</a:t>
            </a:r>
            <a:r>
              <a:rPr lang="en-US" altLang="zh-CN" sz="2000" b="1" smtClean="0">
                <a:latin typeface="仿宋" panose="02010609060101010101" pitchFamily="49" charset="-122"/>
                <a:ea typeface="仿宋" panose="02010609060101010101" pitchFamily="49" charset="-122"/>
              </a:rPr>
              <a:t>,</a:t>
            </a:r>
            <a:r>
              <a:rPr lang="zh-CN" altLang="en-US" sz="2000" b="1" smtClean="0">
                <a:latin typeface="仿宋" panose="02010609060101010101" pitchFamily="49" charset="-122"/>
                <a:ea typeface="仿宋" panose="02010609060101010101" pitchFamily="49" charset="-122"/>
              </a:rPr>
              <a:t>我必须说这样一句真实的话：</a:t>
            </a:r>
            <a:r>
              <a:rPr lang="zh-CN" altLang="en-US" sz="2000" b="1" smtClean="0">
                <a:solidFill>
                  <a:srgbClr val="FF0000"/>
                </a:solidFill>
                <a:latin typeface="仿宋" panose="02010609060101010101" pitchFamily="49" charset="-122"/>
                <a:ea typeface="仿宋" panose="02010609060101010101" pitchFamily="49" charset="-122"/>
              </a:rPr>
              <a:t>看到法国人离开是一种巨大的、说不出的欢乐。</a:t>
            </a:r>
          </a:p>
          <a:p>
            <a:pPr>
              <a:lnSpc>
                <a:spcPts val="2400"/>
              </a:lnSpc>
            </a:pPr>
            <a:r>
              <a:rPr lang="en-US" altLang="zh-CN" sz="2000" b="1" smtClean="0">
                <a:latin typeface="仿宋" panose="02010609060101010101" pitchFamily="49" charset="-122"/>
                <a:ea typeface="仿宋" panose="02010609060101010101" pitchFamily="49" charset="-122"/>
              </a:rPr>
              <a:t>            ——</a:t>
            </a:r>
            <a:r>
              <a:rPr lang="zh-CN" altLang="en-US" sz="2000" b="1" smtClean="0">
                <a:latin typeface="仿宋" panose="02010609060101010101" pitchFamily="49" charset="-122"/>
                <a:ea typeface="仿宋" panose="02010609060101010101" pitchFamily="49" charset="-122"/>
              </a:rPr>
              <a:t>一位意大利爱国者在</a:t>
            </a:r>
            <a:r>
              <a:rPr lang="en-US" altLang="zh-CN" sz="2000" b="1" smtClean="0">
                <a:latin typeface="仿宋" panose="02010609060101010101" pitchFamily="49" charset="-122"/>
                <a:ea typeface="仿宋" panose="02010609060101010101" pitchFamily="49" charset="-122"/>
              </a:rPr>
              <a:t>1814</a:t>
            </a:r>
            <a:r>
              <a:rPr lang="zh-CN" altLang="en-US" sz="2000" b="1" smtClean="0">
                <a:latin typeface="仿宋" panose="02010609060101010101" pitchFamily="49" charset="-122"/>
                <a:ea typeface="仿宋" panose="02010609060101010101" pitchFamily="49" charset="-122"/>
              </a:rPr>
              <a:t>年写道</a:t>
            </a:r>
          </a:p>
          <a:p>
            <a:pPr algn="r">
              <a:lnSpc>
                <a:spcPts val="2400"/>
              </a:lnSpc>
            </a:pPr>
            <a:endParaRPr lang="zh-CN" altLang="en-US" sz="2000" smtClean="0">
              <a:latin typeface="微软雅黑" panose="020b0503020204020204" pitchFamily="34" charset="-122"/>
              <a:ea typeface="微软雅黑" panose="020b0503020204020204" pitchFamily="34" charset="-122"/>
            </a:endParaRPr>
          </a:p>
        </p:txBody>
      </p:sp>
      <p:sp>
        <p:nvSpPr>
          <p:cNvPr id="6" name="TextBox 5"/>
          <p:cNvSpPr txBox="1"/>
          <p:nvPr/>
        </p:nvSpPr>
        <p:spPr>
          <a:xfrm>
            <a:off x="0" y="843558"/>
            <a:ext cx="3419872" cy="1055608"/>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思考：你如何评价拿破仑的对外战争？</a:t>
            </a:r>
          </a:p>
        </p:txBody>
      </p:sp>
      <p:sp>
        <p:nvSpPr>
          <p:cNvPr id="4"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TextBox 12"/>
          <p:cNvSpPr txBox="1"/>
          <p:nvPr/>
        </p:nvSpPr>
        <p:spPr>
          <a:xfrm>
            <a:off x="971600" y="843558"/>
            <a:ext cx="7020272"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问题四：法国 为何走上了民主共和之路？</a:t>
            </a:r>
          </a:p>
        </p:txBody>
      </p:sp>
      <p:sp>
        <p:nvSpPr>
          <p:cNvPr id="8" name="矩形 7"/>
          <p:cNvSpPr>
            <a:spLocks noChangeArrowheads="1"/>
          </p:cNvSpPr>
          <p:nvPr/>
        </p:nvSpPr>
        <p:spPr bwMode="auto">
          <a:xfrm>
            <a:off x="0" y="1563638"/>
            <a:ext cx="4716016" cy="3393237"/>
          </a:xfrm>
          <a:prstGeom prst="rect">
            <a:avLst/>
          </a:prstGeom>
          <a:noFill/>
          <a:ln w="19050">
            <a:solidFill>
              <a:srgbClr val="FF0000"/>
            </a:solidFill>
            <a:miter lim="800000"/>
          </a:ln>
        </p:spPr>
        <p:txBody>
          <a:bodyPr wrap="square" lIns="68580" tIns="34290" rIns="68580" bIns="34290">
            <a:spAutoFit/>
          </a:bodyPr>
          <a:lstStyle/>
          <a:p>
            <a:r>
              <a:rPr lang="en-US" altLang="zh-CN" smtClean="0">
                <a:latin typeface="微软雅黑" panose="020b0503020204020204" pitchFamily="34" charset="-122"/>
                <a:ea typeface="微软雅黑" panose="020b0503020204020204" pitchFamily="34" charset="-122"/>
              </a:rPr>
              <a:t>(1)</a:t>
            </a:r>
            <a:r>
              <a:rPr lang="zh-CN" altLang="en-US" smtClean="0">
                <a:latin typeface="微软雅黑" panose="020b0503020204020204" pitchFamily="34" charset="-122"/>
                <a:ea typeface="微软雅黑" panose="020b0503020204020204" pitchFamily="34" charset="-122"/>
              </a:rPr>
              <a:t>经济：</a:t>
            </a:r>
            <a:r>
              <a:rPr lang="zh-CN" altLang="en-US" b="1" smtClean="0">
                <a:solidFill>
                  <a:srgbClr val="FF0000"/>
                </a:solidFill>
                <a:latin typeface="微软雅黑" panose="020b0503020204020204" pitchFamily="34" charset="-122"/>
                <a:ea typeface="微软雅黑" panose="020b0503020204020204" pitchFamily="34" charset="-122"/>
              </a:rPr>
              <a:t>资本主义</a:t>
            </a:r>
            <a:r>
              <a:rPr lang="zh-CN" altLang="en-US" smtClean="0">
                <a:latin typeface="微软雅黑" panose="020b0503020204020204" pitchFamily="34" charset="-122"/>
                <a:ea typeface="微软雅黑" panose="020b0503020204020204" pitchFamily="34" charset="-122"/>
              </a:rPr>
              <a:t>得到了进一步的发展；</a:t>
            </a:r>
            <a:endParaRPr lang="en-US" altLang="zh-CN" smtClean="0">
              <a:latin typeface="微软雅黑" panose="020b0503020204020204" pitchFamily="34" charset="-122"/>
              <a:ea typeface="微软雅黑" panose="020b0503020204020204" pitchFamily="34" charset="-122"/>
            </a:endParaRPr>
          </a:p>
          <a:p>
            <a:r>
              <a:rPr lang="en-US" altLang="zh-CN" smtClean="0">
                <a:latin typeface="微软雅黑" panose="020b0503020204020204" pitchFamily="34" charset="-122"/>
                <a:ea typeface="微软雅黑" panose="020b0503020204020204" pitchFamily="34" charset="-122"/>
              </a:rPr>
              <a:t>(2)</a:t>
            </a:r>
            <a:r>
              <a:rPr lang="zh-CN" altLang="en-US" smtClean="0">
                <a:latin typeface="微软雅黑" panose="020b0503020204020204" pitchFamily="34" charset="-122"/>
                <a:ea typeface="微软雅黑" panose="020b0503020204020204" pitchFamily="34" charset="-122"/>
              </a:rPr>
              <a:t>阶级：法国</a:t>
            </a:r>
            <a:r>
              <a:rPr lang="zh-CN" altLang="en-US" b="1" smtClean="0">
                <a:solidFill>
                  <a:srgbClr val="FF0000"/>
                </a:solidFill>
                <a:latin typeface="微软雅黑" panose="020b0503020204020204" pitchFamily="34" charset="-122"/>
                <a:ea typeface="微软雅黑" panose="020b0503020204020204" pitchFamily="34" charset="-122"/>
              </a:rPr>
              <a:t>资产阶级的力量强大</a:t>
            </a:r>
            <a:r>
              <a:rPr lang="zh-CN" altLang="en-US" smtClean="0">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封建顽固势力</a:t>
            </a:r>
            <a:r>
              <a:rPr lang="zh-CN" altLang="en-US" smtClean="0">
                <a:latin typeface="微软雅黑" panose="020b0503020204020204" pitchFamily="34" charset="-122"/>
                <a:ea typeface="微软雅黑" panose="020b0503020204020204" pitchFamily="34" charset="-122"/>
              </a:rPr>
              <a:t>经过大革命的扫荡变的相对弱小。</a:t>
            </a:r>
            <a:endParaRPr lang="en-US" altLang="zh-CN" smtClean="0">
              <a:latin typeface="微软雅黑" panose="020b0503020204020204" pitchFamily="34" charset="-122"/>
              <a:ea typeface="微软雅黑" panose="020b0503020204020204" pitchFamily="34" charset="-122"/>
            </a:endParaRPr>
          </a:p>
          <a:p>
            <a:r>
              <a:rPr lang="en-US" altLang="zh-CN" smtClean="0">
                <a:latin typeface="微软雅黑" panose="020b0503020204020204" pitchFamily="34" charset="-122"/>
                <a:ea typeface="微软雅黑" panose="020b0503020204020204" pitchFamily="34" charset="-122"/>
              </a:rPr>
              <a:t>(3)</a:t>
            </a:r>
            <a:r>
              <a:rPr lang="zh-CN" altLang="en-US" smtClean="0">
                <a:latin typeface="微软雅黑" panose="020b0503020204020204" pitchFamily="34" charset="-122"/>
                <a:ea typeface="微软雅黑" panose="020b0503020204020204" pitchFamily="34" charset="-122"/>
              </a:rPr>
              <a:t>思想：深受</a:t>
            </a:r>
            <a:r>
              <a:rPr lang="zh-CN" altLang="en-US" b="1" smtClean="0">
                <a:solidFill>
                  <a:srgbClr val="FF0000"/>
                </a:solidFill>
                <a:latin typeface="微软雅黑" panose="020b0503020204020204" pitchFamily="34" charset="-122"/>
                <a:ea typeface="微软雅黑" panose="020b0503020204020204" pitchFamily="34" charset="-122"/>
              </a:rPr>
              <a:t>启蒙思想的影响</a:t>
            </a:r>
            <a:r>
              <a:rPr lang="zh-CN" altLang="en-US" smtClean="0">
                <a:latin typeface="微软雅黑" panose="020b0503020204020204" pitchFamily="34" charset="-122"/>
                <a:ea typeface="微软雅黑" panose="020b0503020204020204" pitchFamily="34" charset="-122"/>
              </a:rPr>
              <a:t>；法国是一个典型的君主专制的国家，</a:t>
            </a:r>
            <a:r>
              <a:rPr lang="zh-CN" altLang="en-US" b="1" smtClean="0">
                <a:solidFill>
                  <a:srgbClr val="FF0000"/>
                </a:solidFill>
                <a:latin typeface="微软雅黑" panose="020b0503020204020204" pitchFamily="34" charset="-122"/>
                <a:ea typeface="微软雅黑" panose="020b0503020204020204" pitchFamily="34" charset="-122"/>
              </a:rPr>
              <a:t>君主专制的危害深入人心</a:t>
            </a:r>
            <a:r>
              <a:rPr lang="zh-CN" altLang="en-US" smtClean="0">
                <a:latin typeface="微软雅黑" panose="020b0503020204020204" pitchFamily="34" charset="-122"/>
                <a:ea typeface="微软雅黑" panose="020b0503020204020204" pitchFamily="34" charset="-122"/>
              </a:rPr>
              <a:t>，易被人民抛弃。</a:t>
            </a:r>
            <a:endParaRPr lang="en-US" altLang="zh-CN" smtClean="0">
              <a:latin typeface="微软雅黑" panose="020b0503020204020204" pitchFamily="34" charset="-122"/>
              <a:ea typeface="微软雅黑" panose="020b0503020204020204" pitchFamily="34" charset="-122"/>
            </a:endParaRPr>
          </a:p>
          <a:p>
            <a:r>
              <a:rPr lang="en-US" altLang="zh-CN" smtClean="0">
                <a:latin typeface="微软雅黑" panose="020b0503020204020204" pitchFamily="34" charset="-122"/>
                <a:ea typeface="微软雅黑" panose="020b0503020204020204" pitchFamily="34" charset="-122"/>
              </a:rPr>
              <a:t>(4)</a:t>
            </a:r>
            <a:r>
              <a:rPr lang="zh-CN" altLang="en-US" smtClean="0">
                <a:latin typeface="微软雅黑" panose="020b0503020204020204" pitchFamily="34" charset="-122"/>
                <a:ea typeface="微软雅黑" panose="020b0503020204020204" pitchFamily="34" charset="-122"/>
              </a:rPr>
              <a:t>国外因素：受到了英国资产阶级革命、</a:t>
            </a:r>
            <a:r>
              <a:rPr lang="zh-CN" altLang="en-US" b="1" smtClean="0">
                <a:latin typeface="微软雅黑" panose="020b0503020204020204" pitchFamily="34" charset="-122"/>
                <a:ea typeface="微软雅黑" panose="020b0503020204020204" pitchFamily="34" charset="-122"/>
              </a:rPr>
              <a:t>美国独立战争的影响</a:t>
            </a:r>
            <a:r>
              <a:rPr lang="zh-CN" altLang="en-US" smtClean="0">
                <a:latin typeface="微软雅黑" panose="020b0503020204020204" pitchFamily="34" charset="-122"/>
                <a:ea typeface="微软雅黑" panose="020b0503020204020204" pitchFamily="34" charset="-122"/>
              </a:rPr>
              <a:t>。</a:t>
            </a:r>
            <a:endParaRPr lang="en-US" altLang="zh-CN" smtClean="0">
              <a:latin typeface="微软雅黑" panose="020b0503020204020204" pitchFamily="34" charset="-122"/>
              <a:ea typeface="微软雅黑" panose="020b0503020204020204" pitchFamily="34" charset="-122"/>
            </a:endParaRPr>
          </a:p>
          <a:p>
            <a:r>
              <a:rPr lang="zh-CN" altLang="en-US" smtClean="0">
                <a:latin typeface="微软雅黑" panose="020b0503020204020204" pitchFamily="34" charset="-122"/>
                <a:ea typeface="微软雅黑" panose="020b0503020204020204" pitchFamily="34" charset="-122"/>
              </a:rPr>
              <a:t>        总之，一个国家</a:t>
            </a:r>
            <a:r>
              <a:rPr lang="zh-CN" altLang="en-US" b="1" smtClean="0">
                <a:solidFill>
                  <a:srgbClr val="FF0000"/>
                </a:solidFill>
                <a:latin typeface="微软雅黑" panose="020b0503020204020204" pitchFamily="34" charset="-122"/>
                <a:ea typeface="微软雅黑" panose="020b0503020204020204" pitchFamily="34" charset="-122"/>
              </a:rPr>
              <a:t>选择什么样的政治道路，受到这个国家 的经济、政治、思想文化、文化传统、阶级力量等因素的影响</a:t>
            </a:r>
            <a:r>
              <a:rPr lang="zh-CN" altLang="en-US" smtClean="0">
                <a:latin typeface="微软雅黑" panose="020b0503020204020204" pitchFamily="34" charset="-122"/>
                <a:ea typeface="微软雅黑" panose="020b0503020204020204" pitchFamily="34" charset="-122"/>
              </a:rPr>
              <a:t>，是这些因素综合作用的结果。</a:t>
            </a:r>
          </a:p>
        </p:txBody>
      </p:sp>
      <p:pic>
        <p:nvPicPr>
          <p:cNvPr id="6" name="Picture 2"/>
          <p:cNvPicPr>
            <a:picLocks noChangeAspect="1" noChangeArrowheads="1"/>
          </p:cNvPicPr>
          <p:nvPr/>
        </p:nvPicPr>
        <p:blipFill>
          <a:blip r:embed="rId2"/>
          <a:stretch>
            <a:fillRect/>
          </a:stretch>
        </p:blipFill>
        <p:spPr bwMode="auto">
          <a:xfrm>
            <a:off x="4788024" y="1491630"/>
            <a:ext cx="4355976" cy="3435884"/>
          </a:xfrm>
          <a:prstGeom prst="rect">
            <a:avLst/>
          </a:prstGeom>
          <a:noFill/>
          <a:ln w="9525">
            <a:noFill/>
            <a:miter lim="800000"/>
          </a:ln>
        </p:spPr>
      </p:pic>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0" fill="hold"/>
                                        <p:tgtEl>
                                          <p:spTgt spid="8"/>
                                        </p:tgtEl>
                                        <p:attrNameLst>
                                          <p:attrName>ppt_x</p:attrName>
                                        </p:attrNameLst>
                                      </p:cBhvr>
                                      <p:tavLst>
                                        <p:tav tm="0">
                                          <p:val>
                                            <p:strVal val="#ppt_x"/>
                                          </p:val>
                                        </p:tav>
                                        <p:tav tm="100000">
                                          <p:val>
                                            <p:strVal val="#ppt_x"/>
                                          </p:val>
                                        </p:tav>
                                      </p:tavLst>
                                    </p:anim>
                                    <p:anim calcmode="lin" valueType="num">
                                      <p:cBhvr additive="base">
                                        <p:cTn id="14"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80528" y="699542"/>
            <a:ext cx="9324528" cy="462439"/>
          </a:xfrm>
        </p:spPr>
        <p:txBody>
          <a:bodyPr>
            <a:noAutofit/>
          </a:bodyPr>
          <a:lstStyle/>
          <a:p>
            <a:pPr marL="323850" indent="0">
              <a:buNone/>
            </a:pPr>
            <a:r>
              <a:rPr lang="zh-CN" altLang="en-US" sz="1800" b="1" smtClean="0">
                <a:latin typeface="微软雅黑" panose="020b0503020204020204" pitchFamily="34" charset="-122"/>
                <a:ea typeface="微软雅黑" panose="020b0503020204020204" pitchFamily="34" charset="-122"/>
                <a:sym typeface="+mn-ea"/>
              </a:rPr>
              <a:t>问题五：</a:t>
            </a:r>
            <a:r>
              <a:rPr lang="en-US" altLang="zh-CN" sz="1800" b="1" err="1" smtClean="0">
                <a:solidFill>
                  <a:srgbClr val="FF0000"/>
                </a:solidFill>
                <a:latin typeface="微软雅黑" panose="020b0503020204020204" pitchFamily="34" charset="-122"/>
                <a:ea typeface="微软雅黑" panose="020b0503020204020204" pitchFamily="34" charset="-122"/>
                <a:sym typeface="+mn-ea"/>
              </a:rPr>
              <a:t>从</a:t>
            </a:r>
            <a:r>
              <a:rPr sz="1800" b="1" err="1" smtClean="0">
                <a:solidFill>
                  <a:srgbClr val="FF0000"/>
                </a:solidFill>
                <a:latin typeface="微软雅黑" panose="020b0503020204020204" pitchFamily="34" charset="-122"/>
                <a:ea typeface="微软雅黑" panose="020b0503020204020204" pitchFamily="34" charset="-122"/>
                <a:sym typeface="+mn-ea"/>
              </a:rPr>
              <a:t>原因</a:t>
            </a:r>
            <a:r>
              <a:rPr sz="1800" b="1" err="1">
                <a:solidFill>
                  <a:srgbClr val="FF0000"/>
                </a:solidFill>
                <a:latin typeface="微软雅黑" panose="020b0503020204020204" pitchFamily="34" charset="-122"/>
                <a:ea typeface="微软雅黑" panose="020b0503020204020204" pitchFamily="34" charset="-122"/>
                <a:sym typeface="+mn-ea"/>
              </a:rPr>
              <a:t>、领导阶级等方面对比英国资产阶级革命</a:t>
            </a:r>
            <a:r>
              <a:rPr sz="1800" b="1" err="1">
                <a:latin typeface="微软雅黑" panose="020b0503020204020204" pitchFamily="34" charset="-122"/>
                <a:ea typeface="微软雅黑" panose="020b0503020204020204" pitchFamily="34" charset="-122"/>
                <a:sym typeface="+mn-ea"/>
              </a:rPr>
              <a:t>、美国独立战争和法国大革命</a:t>
            </a:r>
            <a:endParaRPr sz="1800" b="1">
              <a:latin typeface="微软雅黑" panose="020b0503020204020204" pitchFamily="34" charset="-122"/>
              <a:ea typeface="微软雅黑" panose="020b0503020204020204" pitchFamily="34" charset="-122"/>
              <a:sym typeface="+mn-ea"/>
            </a:endParaRPr>
          </a:p>
        </p:txBody>
      </p:sp>
      <p:graphicFrame>
        <p:nvGraphicFramePr>
          <p:cNvPr id="5" name="表格 4"/>
          <p:cNvGraphicFramePr>
            <a:graphicFrameLocks noGrp="1"/>
          </p:cNvGraphicFramePr>
          <p:nvPr>
            <p:custDataLst>
              <p:tags r:id="rId2"/>
            </p:custDataLst>
          </p:nvPr>
        </p:nvGraphicFramePr>
        <p:xfrm>
          <a:off x="251520" y="1245394"/>
          <a:ext cx="8568952" cy="3630612"/>
        </p:xfrm>
        <a:graphic>
          <a:graphicData uri="http://schemas.openxmlformats.org/drawingml/2006/table">
            <a:tbl>
              <a:tblPr firstRow="1" bandRow="1">
                <a:tableStyleId>{5C22544A-7EE6-4342-B048-85BDC9FD1C3A}</a:tableStyleId>
              </a:tblPr>
              <a:tblGrid>
                <a:gridCol w="1536470"/>
                <a:gridCol w="2408902"/>
                <a:gridCol w="2481342"/>
                <a:gridCol w="2142238"/>
              </a:tblGrid>
              <a:tr h="440360">
                <a:tc>
                  <a:txBody>
                    <a:bodyPr vert="horz" wrap="square"/>
                    <a:lstStyle/>
                    <a:p>
                      <a:pPr algn="ctr">
                        <a:buNone/>
                      </a:pPr>
                      <a:r>
                        <a:rPr lang="zh-CN" altLang="en-US" sz="1500" b="1">
                          <a:solidFill>
                            <a:schemeClr val="tx1"/>
                          </a:solidFill>
                        </a:rPr>
                        <a:t>代表人物</a:t>
                      </a:r>
                    </a:p>
                  </a:txBody>
                  <a:tcPr marL="68580" marR="68580" marT="34290" marB="34290" anchor="ctr"/>
                </a:tc>
                <a:tc>
                  <a:txBody>
                    <a:bodyPr vert="horz" wrap="square"/>
                    <a:lstStyle/>
                    <a:p>
                      <a:pPr algn="ctr">
                        <a:buNone/>
                      </a:pPr>
                      <a:r>
                        <a:rPr lang="zh-CN" altLang="en-US" sz="1500" b="1">
                          <a:solidFill>
                            <a:schemeClr val="tx1"/>
                          </a:solidFill>
                        </a:rPr>
                        <a:t>英国资产阶级革命</a:t>
                      </a:r>
                    </a:p>
                  </a:txBody>
                  <a:tcPr marL="68580" marR="68580" marT="34290" marB="34290" anchor="ctr"/>
                </a:tc>
                <a:tc>
                  <a:txBody>
                    <a:bodyPr vert="horz" wrap="square"/>
                    <a:lstStyle/>
                    <a:p>
                      <a:pPr algn="ctr">
                        <a:buNone/>
                      </a:pPr>
                      <a:r>
                        <a:rPr lang="zh-CN" altLang="en-US" sz="1500" b="1">
                          <a:solidFill>
                            <a:schemeClr val="tx1"/>
                          </a:solidFill>
                        </a:rPr>
                        <a:t>美国独立战争</a:t>
                      </a:r>
                    </a:p>
                  </a:txBody>
                  <a:tcPr marL="68580" marR="68580" marT="34290" marB="34290" anchor="ctr"/>
                </a:tc>
                <a:tc>
                  <a:txBody>
                    <a:bodyPr vert="horz" wrap="square"/>
                    <a:lstStyle/>
                    <a:p>
                      <a:pPr algn="ctr">
                        <a:buNone/>
                      </a:pPr>
                      <a:r>
                        <a:rPr lang="zh-CN" altLang="en-US" sz="1500" b="1">
                          <a:solidFill>
                            <a:schemeClr val="tx1"/>
                          </a:solidFill>
                        </a:rPr>
                        <a:t>法国大革命</a:t>
                      </a:r>
                    </a:p>
                  </a:txBody>
                  <a:tcPr marL="68580" marR="68580" marT="34290" marB="34290" anchor="ctr"/>
                </a:tc>
              </a:tr>
              <a:tr h="440360">
                <a:tc>
                  <a:txBody>
                    <a:bodyPr vert="horz" wrap="square"/>
                    <a:lstStyle/>
                    <a:p>
                      <a:pPr algn="ctr">
                        <a:buNone/>
                      </a:pPr>
                      <a:r>
                        <a:rPr lang="zh-CN" altLang="en-US" sz="1500" b="1">
                          <a:solidFill>
                            <a:schemeClr val="tx1"/>
                          </a:solidFill>
                        </a:rPr>
                        <a:t>起止时间</a:t>
                      </a:r>
                    </a:p>
                  </a:txBody>
                  <a:tcPr marL="68580" marR="68580" marT="34290" marB="34290" anchor="ctr"/>
                </a:tc>
                <a:tc>
                  <a:txBody>
                    <a:bodyPr vert="horz" wrap="square"/>
                    <a:lstStyle/>
                    <a:p>
                      <a:pPr algn="ctr">
                        <a:buNone/>
                      </a:pPr>
                      <a:r>
                        <a:rPr lang="en-US" altLang="zh-CN" sz="1500" b="1">
                          <a:solidFill>
                            <a:schemeClr val="tx1"/>
                          </a:solidFill>
                        </a:rPr>
                        <a:t>1640-1688</a:t>
                      </a:r>
                    </a:p>
                  </a:txBody>
                  <a:tcPr marL="68580" marR="68580" marT="34290" marB="34290" anchor="ctr"/>
                </a:tc>
                <a:tc>
                  <a:txBody>
                    <a:bodyPr vert="horz" wrap="square"/>
                    <a:lstStyle/>
                    <a:p>
                      <a:pPr algn="ctr">
                        <a:buNone/>
                      </a:pPr>
                      <a:r>
                        <a:rPr lang="en-US" altLang="zh-CN" sz="1500" b="1">
                          <a:solidFill>
                            <a:schemeClr val="tx1"/>
                          </a:solidFill>
                        </a:rPr>
                        <a:t>1775-1783</a:t>
                      </a:r>
                    </a:p>
                  </a:txBody>
                  <a:tcPr marL="68580" marR="68580" marT="34290" marB="34290" anchor="ctr"/>
                </a:tc>
                <a:tc>
                  <a:txBody>
                    <a:bodyPr vert="horz" wrap="square"/>
                    <a:lstStyle/>
                    <a:p>
                      <a:pPr algn="ctr">
                        <a:buNone/>
                      </a:pPr>
                      <a:r>
                        <a:rPr lang="en-US" altLang="zh-CN" sz="1500" b="1">
                          <a:solidFill>
                            <a:schemeClr val="tx1"/>
                          </a:solidFill>
                        </a:rPr>
                        <a:t>1789-1794</a:t>
                      </a:r>
                    </a:p>
                  </a:txBody>
                  <a:tcPr marL="68580" marR="68580" marT="34290" marB="34290" anchor="ctr"/>
                </a:tc>
              </a:tr>
              <a:tr h="548092">
                <a:tc>
                  <a:txBody>
                    <a:bodyPr vert="horz" wrap="square"/>
                    <a:lstStyle/>
                    <a:p>
                      <a:pPr algn="ctr">
                        <a:buNone/>
                      </a:pPr>
                      <a:r>
                        <a:rPr lang="zh-CN" altLang="en-US" sz="1500" b="1">
                          <a:solidFill>
                            <a:schemeClr val="tx1"/>
                          </a:solidFill>
                        </a:rPr>
                        <a:t>根本原因</a:t>
                      </a:r>
                    </a:p>
                  </a:txBody>
                  <a:tcPr marL="68580" marR="68580" marT="34290" marB="34290" anchor="ctr"/>
                </a:tc>
                <a:tc>
                  <a:txBody>
                    <a:bodyPr vert="horz" wrap="square"/>
                    <a:lstStyle/>
                    <a:p>
                      <a:pPr algn="ctr">
                        <a:buNone/>
                      </a:pPr>
                      <a:r>
                        <a:rPr lang="zh-CN" altLang="en-US" sz="1500" b="1">
                          <a:solidFill>
                            <a:schemeClr val="tx1"/>
                          </a:solidFill>
                        </a:rPr>
                        <a:t>封建专制统治阻碍资本主义发展</a:t>
                      </a:r>
                    </a:p>
                  </a:txBody>
                  <a:tcPr marL="68580" marR="68580" marT="34290" marB="34290" anchor="ctr"/>
                </a:tc>
                <a:tc>
                  <a:txBody>
                    <a:bodyPr vert="horz" wrap="square"/>
                    <a:lstStyle/>
                    <a:p>
                      <a:pPr algn="ctr">
                        <a:buNone/>
                      </a:pPr>
                      <a:r>
                        <a:rPr lang="zh-CN" altLang="en-US" sz="1500" b="1">
                          <a:solidFill>
                            <a:schemeClr val="tx1"/>
                          </a:solidFill>
                        </a:rPr>
                        <a:t>英国殖民统治阻碍资本主义发展</a:t>
                      </a:r>
                      <a:endParaRPr lang="en-US" altLang="zh-CN" sz="1500" b="1">
                        <a:solidFill>
                          <a:schemeClr val="tx1"/>
                        </a:solidFill>
                      </a:endParaRPr>
                    </a:p>
                  </a:txBody>
                  <a:tcPr marL="68580" marR="68580" marT="34290" marB="34290" anchor="ctr"/>
                </a:tc>
                <a:tc>
                  <a:txBody>
                    <a:bodyPr vert="horz" wrap="square"/>
                    <a:lstStyle/>
                    <a:p>
                      <a:pPr algn="ctr">
                        <a:buNone/>
                      </a:pPr>
                      <a:r>
                        <a:rPr lang="zh-CN" altLang="en-US" sz="1500" b="1">
                          <a:solidFill>
                            <a:schemeClr val="tx1"/>
                          </a:solidFill>
                          <a:sym typeface="+mn-ea"/>
                        </a:rPr>
                        <a:t>封建专制统治阻碍资本主义发展</a:t>
                      </a:r>
                      <a:endParaRPr lang="zh-CN" altLang="en-US" sz="1500" b="1">
                        <a:solidFill>
                          <a:schemeClr val="tx1"/>
                        </a:solidFill>
                      </a:endParaRPr>
                    </a:p>
                  </a:txBody>
                  <a:tcPr marL="68580" marR="68580" marT="34290" marB="34290" anchor="ctr"/>
                </a:tc>
              </a:tr>
              <a:tr h="440360">
                <a:tc>
                  <a:txBody>
                    <a:bodyPr vert="horz" wrap="square"/>
                    <a:lstStyle/>
                    <a:p>
                      <a:pPr algn="ctr">
                        <a:buNone/>
                      </a:pPr>
                      <a:r>
                        <a:rPr lang="zh-CN" altLang="en-US" sz="1500" b="1">
                          <a:solidFill>
                            <a:schemeClr val="tx1"/>
                          </a:solidFill>
                        </a:rPr>
                        <a:t>导火线</a:t>
                      </a:r>
                    </a:p>
                  </a:txBody>
                  <a:tcPr marL="68580" marR="68580" marT="34290" marB="34290" anchor="ctr"/>
                </a:tc>
                <a:tc>
                  <a:txBody>
                    <a:bodyPr vert="horz" wrap="square"/>
                    <a:lstStyle/>
                    <a:p>
                      <a:pPr algn="ctr">
                        <a:buNone/>
                      </a:pPr>
                      <a:r>
                        <a:rPr lang="zh-CN" altLang="en-US" sz="1500" b="1">
                          <a:solidFill>
                            <a:schemeClr val="tx1"/>
                          </a:solidFill>
                        </a:rPr>
                        <a:t>苏格兰人民起义</a:t>
                      </a:r>
                    </a:p>
                  </a:txBody>
                  <a:tcPr marL="68580" marR="68580" marT="34290" marB="34290" anchor="ctr"/>
                </a:tc>
                <a:tc>
                  <a:txBody>
                    <a:bodyPr vert="horz" wrap="square"/>
                    <a:lstStyle/>
                    <a:p>
                      <a:pPr algn="ctr">
                        <a:buNone/>
                      </a:pPr>
                      <a:r>
                        <a:rPr lang="zh-CN" altLang="en-US" sz="1500" b="1">
                          <a:solidFill>
                            <a:schemeClr val="tx1"/>
                          </a:solidFill>
                        </a:rPr>
                        <a:t>波士顿倾茶事件</a:t>
                      </a:r>
                    </a:p>
                  </a:txBody>
                  <a:tcPr marL="68580" marR="68580" marT="34290" marB="34290" anchor="ctr"/>
                </a:tc>
                <a:tc>
                  <a:txBody>
                    <a:bodyPr vert="horz" wrap="square"/>
                    <a:lstStyle/>
                    <a:p>
                      <a:pPr algn="ctr">
                        <a:buNone/>
                      </a:pPr>
                      <a:r>
                        <a:rPr lang="zh-CN" altLang="en-US" sz="1500" b="1">
                          <a:solidFill>
                            <a:schemeClr val="tx1"/>
                          </a:solidFill>
                        </a:rPr>
                        <a:t>三级会议召开</a:t>
                      </a:r>
                    </a:p>
                  </a:txBody>
                  <a:tcPr marL="68580" marR="68580" marT="34290" marB="34290" anchor="ctr"/>
                </a:tc>
              </a:tr>
              <a:tr h="440360">
                <a:tc>
                  <a:txBody>
                    <a:bodyPr vert="horz" wrap="square"/>
                    <a:lstStyle/>
                    <a:p>
                      <a:pPr algn="ctr">
                        <a:buNone/>
                      </a:pPr>
                      <a:r>
                        <a:rPr lang="zh-CN" altLang="en-US" sz="1500" b="1">
                          <a:solidFill>
                            <a:schemeClr val="tx1"/>
                          </a:solidFill>
                        </a:rPr>
                        <a:t>领导阶级</a:t>
                      </a:r>
                    </a:p>
                  </a:txBody>
                  <a:tcPr marL="68580" marR="68580" marT="34290" marB="34290" anchor="ctr"/>
                </a:tc>
                <a:tc>
                  <a:txBody>
                    <a:bodyPr vert="horz" wrap="square"/>
                    <a:lstStyle/>
                    <a:p>
                      <a:pPr algn="ctr">
                        <a:buNone/>
                      </a:pPr>
                      <a:r>
                        <a:rPr lang="zh-CN" altLang="en-US" sz="1500" b="1">
                          <a:solidFill>
                            <a:schemeClr val="tx1"/>
                          </a:solidFill>
                        </a:rPr>
                        <a:t>资产阶级和新贵族</a:t>
                      </a:r>
                    </a:p>
                  </a:txBody>
                  <a:tcPr marL="68580" marR="68580" marT="34290" marB="34290" anchor="ctr"/>
                </a:tc>
                <a:tc>
                  <a:txBody>
                    <a:bodyPr vert="horz" wrap="square"/>
                    <a:lstStyle/>
                    <a:p>
                      <a:pPr algn="ctr">
                        <a:buNone/>
                      </a:pPr>
                      <a:r>
                        <a:rPr lang="zh-CN" altLang="en-US" sz="1500" b="1">
                          <a:solidFill>
                            <a:schemeClr val="tx1"/>
                          </a:solidFill>
                        </a:rPr>
                        <a:t>资产阶级和种植园主阶级</a:t>
                      </a:r>
                    </a:p>
                  </a:txBody>
                  <a:tcPr marL="68580" marR="68580" marT="34290" marB="34290" anchor="ctr"/>
                </a:tc>
                <a:tc>
                  <a:txBody>
                    <a:bodyPr vert="horz" wrap="square"/>
                    <a:lstStyle/>
                    <a:p>
                      <a:pPr algn="ctr">
                        <a:buNone/>
                      </a:pPr>
                      <a:r>
                        <a:rPr lang="zh-CN" altLang="en-US" sz="1500" b="1">
                          <a:solidFill>
                            <a:schemeClr val="tx1"/>
                          </a:solidFill>
                        </a:rPr>
                        <a:t>资产阶级</a:t>
                      </a:r>
                    </a:p>
                  </a:txBody>
                  <a:tcPr marL="68580" marR="68580" marT="34290" marB="34290" anchor="ctr"/>
                </a:tc>
              </a:tr>
              <a:tr h="440360">
                <a:tc>
                  <a:txBody>
                    <a:bodyPr vert="horz" wrap="square"/>
                    <a:lstStyle/>
                    <a:p>
                      <a:pPr algn="ctr">
                        <a:buNone/>
                      </a:pPr>
                      <a:r>
                        <a:rPr lang="zh-CN" altLang="en-US" sz="1500" b="1">
                          <a:solidFill>
                            <a:schemeClr val="tx1"/>
                          </a:solidFill>
                        </a:rPr>
                        <a:t>领导人</a:t>
                      </a:r>
                    </a:p>
                  </a:txBody>
                  <a:tcPr marL="68580" marR="68580" marT="34290" marB="34290" anchor="ctr"/>
                </a:tc>
                <a:tc>
                  <a:txBody>
                    <a:bodyPr vert="horz" wrap="square"/>
                    <a:lstStyle/>
                    <a:p>
                      <a:pPr algn="ctr">
                        <a:buNone/>
                      </a:pPr>
                      <a:r>
                        <a:rPr lang="zh-CN" altLang="en-US" sz="1500" b="1">
                          <a:solidFill>
                            <a:schemeClr val="tx1"/>
                          </a:solidFill>
                        </a:rPr>
                        <a:t>克伦威尔</a:t>
                      </a:r>
                    </a:p>
                  </a:txBody>
                  <a:tcPr marL="68580" marR="68580" marT="34290" marB="34290" anchor="ctr"/>
                </a:tc>
                <a:tc>
                  <a:txBody>
                    <a:bodyPr vert="horz" wrap="square"/>
                    <a:lstStyle/>
                    <a:p>
                      <a:pPr algn="ctr">
                        <a:buNone/>
                      </a:pPr>
                      <a:r>
                        <a:rPr lang="zh-CN" altLang="en-US" sz="1500" b="1">
                          <a:solidFill>
                            <a:schemeClr val="tx1"/>
                          </a:solidFill>
                        </a:rPr>
                        <a:t>华盛顿</a:t>
                      </a:r>
                    </a:p>
                  </a:txBody>
                  <a:tcPr marL="68580" marR="68580" marT="34290" marB="34290" anchor="ctr"/>
                </a:tc>
                <a:tc>
                  <a:txBody>
                    <a:bodyPr vert="horz" wrap="square"/>
                    <a:lstStyle/>
                    <a:p>
                      <a:pPr algn="ctr">
                        <a:buNone/>
                      </a:pPr>
                      <a:r>
                        <a:rPr lang="zh-CN" altLang="en-US" sz="1500" b="1">
                          <a:solidFill>
                            <a:schemeClr val="tx1"/>
                          </a:solidFill>
                        </a:rPr>
                        <a:t>罗伯斯庇尔</a:t>
                      </a:r>
                    </a:p>
                  </a:txBody>
                  <a:tcPr marL="68580" marR="68580" marT="34290" marB="34290" anchor="ctr"/>
                </a:tc>
              </a:tr>
              <a:tr h="440360">
                <a:tc>
                  <a:txBody>
                    <a:bodyPr vert="horz" wrap="square"/>
                    <a:lstStyle/>
                    <a:p>
                      <a:pPr algn="ctr">
                        <a:buNone/>
                      </a:pPr>
                      <a:r>
                        <a:rPr lang="zh-CN" altLang="en-US" sz="1500" b="1">
                          <a:solidFill>
                            <a:schemeClr val="tx1"/>
                          </a:solidFill>
                        </a:rPr>
                        <a:t>开始标志</a:t>
                      </a:r>
                    </a:p>
                  </a:txBody>
                  <a:tcPr marL="68580" marR="68580" marT="34290" marB="34290" anchor="ctr"/>
                </a:tc>
                <a:tc>
                  <a:txBody>
                    <a:bodyPr vert="horz" wrap="square"/>
                    <a:lstStyle/>
                    <a:p>
                      <a:pPr algn="ctr">
                        <a:buNone/>
                      </a:pPr>
                      <a:r>
                        <a:rPr lang="zh-CN" altLang="en-US" sz="1500" b="1">
                          <a:solidFill>
                            <a:schemeClr val="tx1"/>
                          </a:solidFill>
                        </a:rPr>
                        <a:t>新议会的召开</a:t>
                      </a:r>
                    </a:p>
                  </a:txBody>
                  <a:tcPr marL="68580" marR="68580" marT="34290" marB="34290" anchor="ctr"/>
                </a:tc>
                <a:tc>
                  <a:txBody>
                    <a:bodyPr vert="horz" wrap="square"/>
                    <a:lstStyle/>
                    <a:p>
                      <a:pPr algn="ctr">
                        <a:buNone/>
                      </a:pPr>
                      <a:r>
                        <a:rPr lang="zh-CN" altLang="en-US" sz="1500" b="1">
                          <a:solidFill>
                            <a:schemeClr val="tx1"/>
                          </a:solidFill>
                        </a:rPr>
                        <a:t>莱克星顿的枪声</a:t>
                      </a:r>
                    </a:p>
                  </a:txBody>
                  <a:tcPr marL="68580" marR="68580" marT="34290" marB="34290" anchor="ctr"/>
                </a:tc>
                <a:tc>
                  <a:txBody>
                    <a:bodyPr vert="horz" wrap="square"/>
                    <a:lstStyle/>
                    <a:p>
                      <a:pPr algn="ctr">
                        <a:buNone/>
                      </a:pPr>
                      <a:r>
                        <a:rPr lang="zh-CN" altLang="en-US" sz="1500" b="1">
                          <a:solidFill>
                            <a:schemeClr val="tx1"/>
                          </a:solidFill>
                        </a:rPr>
                        <a:t>攻占巴士底狱</a:t>
                      </a:r>
                    </a:p>
                  </a:txBody>
                  <a:tcPr marL="68580" marR="68580" marT="34290" marB="34290" anchor="ctr"/>
                </a:tc>
              </a:tr>
              <a:tr h="440360">
                <a:tc>
                  <a:txBody>
                    <a:bodyPr vert="horz" wrap="square"/>
                    <a:lstStyle/>
                    <a:p>
                      <a:pPr algn="ctr">
                        <a:buNone/>
                      </a:pPr>
                      <a:r>
                        <a:rPr lang="zh-CN" altLang="en-US" sz="1500" b="1">
                          <a:solidFill>
                            <a:schemeClr val="tx1"/>
                          </a:solidFill>
                        </a:rPr>
                        <a:t>重要文献</a:t>
                      </a:r>
                    </a:p>
                  </a:txBody>
                  <a:tcPr marL="68580" marR="68580" marT="34290" marB="34290" anchor="ctr"/>
                </a:tc>
                <a:tc>
                  <a:txBody>
                    <a:bodyPr vert="horz" wrap="square"/>
                    <a:lstStyle/>
                    <a:p>
                      <a:pPr algn="ctr">
                        <a:buNone/>
                      </a:pPr>
                      <a:r>
                        <a:rPr lang="zh-CN" altLang="en-US" sz="1500" b="1">
                          <a:solidFill>
                            <a:schemeClr val="tx1"/>
                          </a:solidFill>
                        </a:rPr>
                        <a:t>《权利法案》</a:t>
                      </a:r>
                    </a:p>
                  </a:txBody>
                  <a:tcPr marL="68580" marR="68580" marT="34290" marB="34290" anchor="ctr"/>
                </a:tc>
                <a:tc>
                  <a:txBody>
                    <a:bodyPr vert="horz" wrap="square"/>
                    <a:lstStyle/>
                    <a:p>
                      <a:pPr algn="ctr">
                        <a:buNone/>
                      </a:pPr>
                      <a:r>
                        <a:rPr lang="zh-CN" altLang="en-US" sz="1500" b="1">
                          <a:solidFill>
                            <a:schemeClr val="tx1"/>
                          </a:solidFill>
                        </a:rPr>
                        <a:t>《独立宣言》</a:t>
                      </a:r>
                    </a:p>
                  </a:txBody>
                  <a:tcPr marL="68580" marR="68580" marT="34290" marB="34290" anchor="ctr"/>
                </a:tc>
                <a:tc>
                  <a:txBody>
                    <a:bodyPr vert="horz" wrap="square"/>
                    <a:lstStyle/>
                    <a:p>
                      <a:pPr algn="ctr">
                        <a:buNone/>
                      </a:pPr>
                      <a:r>
                        <a:rPr lang="zh-CN" altLang="en-US" sz="1500" b="1">
                          <a:solidFill>
                            <a:schemeClr val="tx1"/>
                          </a:solidFill>
                        </a:rPr>
                        <a:t>《人权宣言》</a:t>
                      </a:r>
                    </a:p>
                  </a:txBody>
                  <a:tcPr marL="68580" marR="68580" marT="34290" marB="34290" anchor="ctr"/>
                </a:tc>
              </a:tr>
            </a:tbl>
          </a:graphicData>
        </a:graphic>
      </p:graphicFrame>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251521" y="1563638"/>
          <a:ext cx="8568952" cy="3108960"/>
        </p:xfrm>
        <a:graphic>
          <a:graphicData uri="http://schemas.openxmlformats.org/drawingml/2006/table">
            <a:tbl>
              <a:tblPr firstRow="1" bandRow="1">
                <a:tableStyleId>{5C22544A-7EE6-4342-B048-85BDC9FD1C3A}</a:tableStyleId>
              </a:tblPr>
              <a:tblGrid>
                <a:gridCol w="1224136"/>
                <a:gridCol w="720079"/>
                <a:gridCol w="936104"/>
                <a:gridCol w="1224136"/>
                <a:gridCol w="1512168"/>
                <a:gridCol w="1080120"/>
                <a:gridCol w="1872209"/>
              </a:tblGrid>
              <a:tr h="720080">
                <a:tc>
                  <a:txBody>
                    <a:bodyPr vert="horz" wrap="square"/>
                    <a:lstStyle/>
                    <a:p>
                      <a:endParaRPr lang="zh-CN" altLang="en-US" sz="2400" b="1"/>
                    </a:p>
                  </a:txBody>
                  <a:tcPr/>
                </a:tc>
                <a:tc>
                  <a:txBody>
                    <a:bodyPr vert="horz" wrap="square"/>
                    <a:lstStyle/>
                    <a:p>
                      <a:r>
                        <a:rPr lang="zh-CN" altLang="en-US" sz="2400" b="1" smtClean="0"/>
                        <a:t>政体</a:t>
                      </a:r>
                      <a:endParaRPr lang="zh-CN" altLang="en-US" sz="2400" b="1"/>
                    </a:p>
                  </a:txBody>
                  <a:tcPr/>
                </a:tc>
                <a:tc>
                  <a:txBody>
                    <a:bodyPr vert="horz" wrap="square"/>
                    <a:lstStyle/>
                    <a:p>
                      <a:r>
                        <a:rPr lang="zh-CN" altLang="en-US" sz="2400" b="1" smtClean="0"/>
                        <a:t>确立标志</a:t>
                      </a:r>
                      <a:endParaRPr lang="zh-CN" altLang="en-US" sz="2400" b="1"/>
                    </a:p>
                  </a:txBody>
                  <a:tcPr/>
                </a:tc>
                <a:tc>
                  <a:txBody>
                    <a:bodyPr vert="horz" wrap="square"/>
                    <a:lstStyle/>
                    <a:p>
                      <a:r>
                        <a:rPr lang="zh-CN" altLang="en-US" sz="2400" b="1" smtClean="0"/>
                        <a:t>途径（事件）</a:t>
                      </a:r>
                      <a:endParaRPr lang="zh-CN" altLang="en-US" sz="2400" b="1"/>
                    </a:p>
                  </a:txBody>
                  <a:tcPr/>
                </a:tc>
                <a:tc>
                  <a:txBody>
                    <a:bodyPr vert="horz" wrap="square"/>
                    <a:lstStyle/>
                    <a:p>
                      <a:r>
                        <a:rPr lang="zh-CN" altLang="en-US" sz="2400" b="1" smtClean="0"/>
                        <a:t>政体特点</a:t>
                      </a:r>
                      <a:endParaRPr lang="zh-CN" altLang="en-US" sz="2400" b="1"/>
                    </a:p>
                  </a:txBody>
                  <a:tcPr/>
                </a:tc>
                <a:tc>
                  <a:txBody>
                    <a:bodyPr vert="horz" wrap="square"/>
                    <a:lstStyle/>
                    <a:p>
                      <a:r>
                        <a:rPr lang="zh-CN" altLang="en-US" sz="2400" b="1" smtClean="0"/>
                        <a:t>形成原因</a:t>
                      </a:r>
                      <a:endParaRPr lang="zh-CN" altLang="en-US" sz="2400" b="1"/>
                    </a:p>
                  </a:txBody>
                  <a:tcPr/>
                </a:tc>
                <a:tc>
                  <a:txBody>
                    <a:bodyPr vert="horz" wrap="square"/>
                    <a:lstStyle/>
                    <a:p>
                      <a:r>
                        <a:rPr lang="zh-CN" altLang="en-US" sz="2400" b="1" smtClean="0"/>
                        <a:t>在历史进程中影响</a:t>
                      </a:r>
                      <a:endParaRPr lang="zh-CN" altLang="en-US" sz="2400" b="1"/>
                    </a:p>
                  </a:txBody>
                  <a:tcPr/>
                </a:tc>
              </a:tr>
              <a:tr h="377351">
                <a:tc>
                  <a:txBody>
                    <a:bodyPr vert="horz" wrap="square"/>
                    <a:lstStyle/>
                    <a:p>
                      <a:r>
                        <a:rPr lang="zh-CN" altLang="en-US" sz="2400" b="1" smtClean="0"/>
                        <a:t>英国</a:t>
                      </a:r>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r>
              <a:tr h="377351">
                <a:tc>
                  <a:txBody>
                    <a:bodyPr vert="horz" wrap="square"/>
                    <a:lstStyle/>
                    <a:p>
                      <a:r>
                        <a:rPr lang="zh-CN" altLang="en-US" sz="2400" b="1" smtClean="0"/>
                        <a:t>美国</a:t>
                      </a:r>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r>
              <a:tr h="377351">
                <a:tc>
                  <a:txBody>
                    <a:bodyPr vert="horz" wrap="square"/>
                    <a:lstStyle/>
                    <a:p>
                      <a:r>
                        <a:rPr lang="zh-CN" altLang="en-US" sz="2400" b="1" smtClean="0"/>
                        <a:t>法国</a:t>
                      </a:r>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r>
              <a:tr h="377351">
                <a:tc>
                  <a:txBody>
                    <a:bodyPr vert="horz" wrap="square"/>
                    <a:lstStyle/>
                    <a:p>
                      <a:r>
                        <a:rPr lang="zh-CN" altLang="en-US" sz="2400" b="1" smtClean="0"/>
                        <a:t>德国</a:t>
                      </a:r>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r>
              <a:tr h="377351">
                <a:tc>
                  <a:txBody>
                    <a:bodyPr vert="horz" wrap="square"/>
                    <a:lstStyle/>
                    <a:p>
                      <a:r>
                        <a:rPr lang="zh-CN" altLang="en-US" sz="2400" b="1" smtClean="0"/>
                        <a:t>日本</a:t>
                      </a:r>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c>
                  <a:txBody>
                    <a:bodyPr vert="horz" wrap="square"/>
                    <a:lstStyle/>
                    <a:p>
                      <a:endParaRPr lang="zh-CN" altLang="en-US" sz="2400" b="1"/>
                    </a:p>
                  </a:txBody>
                  <a:tcPr/>
                </a:tc>
              </a:tr>
            </a:tbl>
          </a:graphicData>
        </a:graphic>
      </p:graphicFrame>
      <p:sp>
        <p:nvSpPr>
          <p:cNvPr id="6" name="TextBox 5"/>
          <p:cNvSpPr txBox="1"/>
          <p:nvPr/>
        </p:nvSpPr>
        <p:spPr>
          <a:xfrm>
            <a:off x="251520" y="771550"/>
            <a:ext cx="8640960"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问题六：归纳主要资本主义国家的政体特点及成因</a:t>
            </a:r>
          </a:p>
        </p:txBody>
      </p:sp>
      <p:sp>
        <p:nvSpPr>
          <p:cNvPr id="2"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697" name="TextBox 1"/>
          <p:cNvSpPr txBox="1">
            <a:spLocks noChangeArrowheads="1"/>
          </p:cNvSpPr>
          <p:nvPr/>
        </p:nvSpPr>
        <p:spPr bwMode="auto">
          <a:xfrm>
            <a:off x="3563888" y="699542"/>
            <a:ext cx="1732360" cy="392415"/>
          </a:xfrm>
          <a:prstGeom prst="rect">
            <a:avLst/>
          </a:prstGeom>
          <a:noFill/>
          <a:ln w="9525">
            <a:noFill/>
            <a:miter lim="800000"/>
          </a:ln>
        </p:spPr>
        <p:txBody>
          <a:bodyPr lIns="68580" tIns="34290" rIns="68580" bIns="34290">
            <a:spAutoFit/>
          </a:bodyPr>
          <a:lstStyle/>
          <a:p>
            <a:r>
              <a:rPr lang="en-US" altLang="zh-CN" sz="2100" b="1">
                <a:latin typeface="黑体" panose="02010609060101010101" pitchFamily="49" charset="-122"/>
                <a:ea typeface="黑体" panose="02010609060101010101" pitchFamily="49" charset="-122"/>
              </a:rPr>
              <a:t>【</a:t>
            </a:r>
            <a:r>
              <a:rPr lang="zh-CN" altLang="en-US" sz="2100" b="1">
                <a:latin typeface="黑体" panose="02010609060101010101" pitchFamily="49" charset="-122"/>
                <a:ea typeface="黑体" panose="02010609060101010101" pitchFamily="49" charset="-122"/>
              </a:rPr>
              <a:t>课堂小结</a:t>
            </a:r>
            <a:r>
              <a:rPr lang="en-US" altLang="zh-CN" sz="2100" b="1">
                <a:latin typeface="黑体" panose="02010609060101010101" pitchFamily="49" charset="-122"/>
                <a:ea typeface="黑体" panose="02010609060101010101" pitchFamily="49" charset="-122"/>
              </a:rPr>
              <a:t>】</a:t>
            </a:r>
            <a:endParaRPr lang="zh-CN" altLang="en-US" sz="2100" b="1">
              <a:latin typeface="黑体" pitchFamily="49" charset="-122"/>
              <a:ea typeface="黑体" pitchFamily="49" charset="-122"/>
            </a:endParaRPr>
          </a:p>
        </p:txBody>
      </p:sp>
      <p:grpSp>
        <p:nvGrpSpPr>
          <p:cNvPr id="2" name="组合 3"/>
          <p:cNvGrpSpPr/>
          <p:nvPr/>
        </p:nvGrpSpPr>
        <p:grpSpPr>
          <a:xfrm>
            <a:off x="1625204" y="2512218"/>
            <a:ext cx="6534150" cy="1042105"/>
            <a:chOff x="2264735" y="2829378"/>
            <a:chExt cx="8712270" cy="1389073"/>
          </a:xfrm>
        </p:grpSpPr>
        <p:sp>
          <p:nvSpPr>
            <p:cNvPr id="29699" name="矩形 14"/>
            <p:cNvSpPr>
              <a:spLocks noChangeArrowheads="1"/>
            </p:cNvSpPr>
            <p:nvPr/>
          </p:nvSpPr>
          <p:spPr bwMode="auto">
            <a:xfrm>
              <a:off x="2300237" y="3540927"/>
              <a:ext cx="2298084" cy="430762"/>
            </a:xfrm>
            <a:prstGeom prst="rect">
              <a:avLst/>
            </a:prstGeom>
            <a:noFill/>
            <a:ln w="9525">
              <a:noFill/>
              <a:miter lim="800000"/>
            </a:ln>
          </p:spPr>
          <p:txBody>
            <a:bodyPr wrap="none">
              <a:spAutoFit/>
            </a:bodyPr>
            <a:lstStyle/>
            <a:p>
              <a:r>
                <a:rPr lang="zh-CN" altLang="en-US" sz="1500" b="1"/>
                <a:t>英国资产阶级革命</a:t>
              </a:r>
            </a:p>
          </p:txBody>
        </p:sp>
        <p:sp>
          <p:nvSpPr>
            <p:cNvPr id="29700" name="矩形 15"/>
            <p:cNvSpPr>
              <a:spLocks noChangeArrowheads="1"/>
            </p:cNvSpPr>
            <p:nvPr/>
          </p:nvSpPr>
          <p:spPr bwMode="auto">
            <a:xfrm>
              <a:off x="4909443" y="3577855"/>
              <a:ext cx="1785118" cy="430762"/>
            </a:xfrm>
            <a:prstGeom prst="rect">
              <a:avLst/>
            </a:prstGeom>
            <a:noFill/>
            <a:ln w="9525">
              <a:noFill/>
              <a:miter lim="800000"/>
            </a:ln>
          </p:spPr>
          <p:txBody>
            <a:bodyPr wrap="none">
              <a:spAutoFit/>
            </a:bodyPr>
            <a:lstStyle/>
            <a:p>
              <a:r>
                <a:rPr lang="zh-CN" altLang="en-US" sz="1500" b="1"/>
                <a:t>美国独立战争</a:t>
              </a:r>
            </a:p>
          </p:txBody>
        </p:sp>
        <p:sp>
          <p:nvSpPr>
            <p:cNvPr id="29701" name="矩形 26"/>
            <p:cNvSpPr>
              <a:spLocks noChangeArrowheads="1"/>
            </p:cNvSpPr>
            <p:nvPr/>
          </p:nvSpPr>
          <p:spPr bwMode="auto">
            <a:xfrm>
              <a:off x="7139237" y="3480000"/>
              <a:ext cx="1534726" cy="738451"/>
            </a:xfrm>
            <a:prstGeom prst="rect">
              <a:avLst/>
            </a:prstGeom>
            <a:noFill/>
            <a:ln w="9525">
              <a:noFill/>
              <a:miter lim="800000"/>
            </a:ln>
          </p:spPr>
          <p:txBody>
            <a:bodyPr>
              <a:spAutoFit/>
            </a:bodyPr>
            <a:lstStyle/>
            <a:p>
              <a:r>
                <a:rPr lang="zh-CN" altLang="en-US" sz="1500" b="1"/>
                <a:t>法国大革命  拿破仑统治</a:t>
              </a:r>
            </a:p>
          </p:txBody>
        </p:sp>
        <p:grpSp>
          <p:nvGrpSpPr>
            <p:cNvPr id="3" name="组合 2"/>
            <p:cNvGrpSpPr/>
            <p:nvPr/>
          </p:nvGrpSpPr>
          <p:grpSpPr>
            <a:xfrm>
              <a:off x="2264735" y="2829378"/>
              <a:ext cx="8712270" cy="830024"/>
              <a:chOff x="2264735" y="2829378"/>
              <a:chExt cx="8712270" cy="830024"/>
            </a:xfrm>
          </p:grpSpPr>
          <p:sp>
            <p:nvSpPr>
              <p:cNvPr id="17" name="箭头: 右 16"/>
              <p:cNvSpPr/>
              <p:nvPr/>
            </p:nvSpPr>
            <p:spPr>
              <a:xfrm>
                <a:off x="2264735" y="2829378"/>
                <a:ext cx="8712270" cy="830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 name="文本框 25"/>
              <p:cNvSpPr txBox="1"/>
              <p:nvPr/>
            </p:nvSpPr>
            <p:spPr>
              <a:xfrm>
                <a:off x="6757396" y="3051564"/>
                <a:ext cx="1998678" cy="363433"/>
              </a:xfrm>
              <a:prstGeom prst="rect">
                <a:avLst/>
              </a:prstGeom>
              <a:solidFill>
                <a:srgbClr val="FF0000"/>
              </a:solidFill>
              <a:ln>
                <a:solidFill>
                  <a:srgbClr val="FF0000"/>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182880" rIns="0" bIns="182880" anchor="ctr"/>
              <a:lstStyle>
                <a:defPPr>
                  <a:defRPr lang="zh-CN"/>
                </a:defPPr>
                <a:lvl1pPr lvl="0" indent="0" algn="ctr" defTabSz="889000">
                  <a:lnSpc>
                    <a:spcPct val="90000"/>
                  </a:lnSpc>
                  <a:spcBef>
                    <a:spcPct val="0"/>
                  </a:spcBef>
                  <a:spcAft>
                    <a:spcPct val="35000"/>
                  </a:spcAft>
                  <a:buNone/>
                  <a:defRPr sz="2000" b="1">
                    <a:solidFill>
                      <a:schemeClr val="bg1"/>
                    </a:solidFill>
                  </a:defRPr>
                </a:lvl1pPr>
              </a:lstStyle>
              <a:p>
                <a:pPr>
                  <a:spcBef>
                    <a:spcPct val="0"/>
                  </a:spcBef>
                  <a:spcAft>
                    <a:spcPct val="0"/>
                  </a:spcAft>
                  <a:defRPr/>
                </a:pPr>
                <a:r>
                  <a:rPr lang="en-US" altLang="zh-CN" noProof="1"/>
                  <a:t>1789—1815</a:t>
                </a:r>
              </a:p>
            </p:txBody>
          </p:sp>
          <p:sp>
            <p:nvSpPr>
              <p:cNvPr id="28" name="文本框 27"/>
              <p:cNvSpPr txBox="1"/>
              <p:nvPr/>
            </p:nvSpPr>
            <p:spPr>
              <a:xfrm>
                <a:off x="4561633" y="3051563"/>
                <a:ext cx="1860796" cy="369781"/>
              </a:xfrm>
              <a:prstGeom prst="rect">
                <a:avLst/>
              </a:prstGeom>
              <a:solidFill>
                <a:srgbClr val="FF0000"/>
              </a:solidFill>
              <a:ln>
                <a:solidFill>
                  <a:srgbClr val="FF0000"/>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182880" rIns="0" bIns="182880" anchor="ctr"/>
              <a:lstStyle>
                <a:defPPr>
                  <a:defRPr lang="zh-CN"/>
                </a:defPPr>
                <a:lvl1pPr lvl="0" indent="0" algn="ctr" defTabSz="889000">
                  <a:lnSpc>
                    <a:spcPct val="90000"/>
                  </a:lnSpc>
                  <a:spcBef>
                    <a:spcPct val="0"/>
                  </a:spcBef>
                  <a:spcAft>
                    <a:spcPct val="0"/>
                  </a:spcAft>
                  <a:buNone/>
                  <a:defRPr sz="2000" b="1">
                    <a:solidFill>
                      <a:schemeClr val="bg1"/>
                    </a:solidFill>
                  </a:defRPr>
                </a:lvl1pPr>
              </a:lstStyle>
              <a:p>
                <a:pPr fontAlgn="auto"/>
                <a:r>
                  <a:rPr lang="en-US" altLang="en-US" noProof="1"/>
                  <a:t>1775—1783</a:t>
                </a:r>
                <a:endParaRPr lang="zh-CN" altLang="en-US" noProof="1"/>
              </a:p>
            </p:txBody>
          </p:sp>
          <p:sp>
            <p:nvSpPr>
              <p:cNvPr id="29" name="文本框 28"/>
              <p:cNvSpPr txBox="1"/>
              <p:nvPr/>
            </p:nvSpPr>
            <p:spPr>
              <a:xfrm>
                <a:off x="2426661" y="3054738"/>
                <a:ext cx="1778014" cy="366607"/>
              </a:xfrm>
              <a:prstGeom prst="rect">
                <a:avLst/>
              </a:prstGeom>
              <a:solidFill>
                <a:srgbClr val="FF0000"/>
              </a:solidFill>
              <a:ln>
                <a:solidFill>
                  <a:srgbClr val="FF0000"/>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182880" rIns="0" bIns="182880" anchor="ctr"/>
              <a:lstStyle>
                <a:defPPr>
                  <a:defRPr lang="zh-CN"/>
                </a:defPPr>
                <a:lvl1pPr lvl="0" indent="0" algn="ctr" defTabSz="889000">
                  <a:lnSpc>
                    <a:spcPct val="90000"/>
                  </a:lnSpc>
                  <a:spcBef>
                    <a:spcPct val="0"/>
                  </a:spcBef>
                  <a:spcAft>
                    <a:spcPct val="0"/>
                  </a:spcAft>
                  <a:buNone/>
                  <a:defRPr sz="2000" b="1">
                    <a:solidFill>
                      <a:schemeClr val="bg1"/>
                    </a:solidFill>
                  </a:defRPr>
                </a:lvl1pPr>
              </a:lstStyle>
              <a:p>
                <a:pPr fontAlgn="auto"/>
                <a:r>
                  <a:rPr lang="en-US" altLang="en-US" noProof="1"/>
                  <a:t>1640—1688</a:t>
                </a:r>
                <a:endParaRPr lang="zh-CN" altLang="en-US" noProof="1"/>
              </a:p>
            </p:txBody>
          </p:sp>
          <p:sp>
            <p:nvSpPr>
              <p:cNvPr id="30" name="文本框 29"/>
              <p:cNvSpPr txBox="1"/>
              <p:nvPr/>
            </p:nvSpPr>
            <p:spPr>
              <a:xfrm>
                <a:off x="9084690" y="3062674"/>
                <a:ext cx="942983" cy="363432"/>
              </a:xfrm>
              <a:prstGeom prst="rect">
                <a:avLst/>
              </a:prstGeom>
              <a:solidFill>
                <a:srgbClr val="FF0000"/>
              </a:solidFill>
              <a:ln>
                <a:solidFill>
                  <a:srgbClr val="FF0000"/>
                </a:solidFill>
              </a:ln>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182880" rIns="0" bIns="182880" anchor="ctr"/>
              <a:lstStyle>
                <a:defPPr>
                  <a:defRPr lang="zh-CN"/>
                </a:defPPr>
                <a:lvl1pPr lvl="0" indent="0" algn="ctr" defTabSz="889000">
                  <a:lnSpc>
                    <a:spcPct val="90000"/>
                  </a:lnSpc>
                  <a:spcBef>
                    <a:spcPct val="0"/>
                  </a:spcBef>
                  <a:spcAft>
                    <a:spcPct val="35000"/>
                  </a:spcAft>
                  <a:buNone/>
                  <a:defRPr sz="2000" b="1">
                    <a:solidFill>
                      <a:schemeClr val="bg1"/>
                    </a:solidFill>
                  </a:defRPr>
                </a:lvl1pPr>
              </a:lstStyle>
              <a:p>
                <a:pPr>
                  <a:spcBef>
                    <a:spcPct val="0"/>
                  </a:spcBef>
                  <a:spcAft>
                    <a:spcPct val="0"/>
                  </a:spcAft>
                  <a:defRPr/>
                </a:pPr>
                <a:r>
                  <a:rPr lang="en-US" altLang="zh-CN" noProof="1"/>
                  <a:t>1870</a:t>
                </a:r>
              </a:p>
            </p:txBody>
          </p:sp>
        </p:grpSp>
        <p:sp>
          <p:nvSpPr>
            <p:cNvPr id="29708" name="矩形 38"/>
            <p:cNvSpPr>
              <a:spLocks noChangeArrowheads="1"/>
            </p:cNvSpPr>
            <p:nvPr/>
          </p:nvSpPr>
          <p:spPr bwMode="auto">
            <a:xfrm>
              <a:off x="8673962" y="3638429"/>
              <a:ext cx="2303043" cy="430763"/>
            </a:xfrm>
            <a:prstGeom prst="rect">
              <a:avLst/>
            </a:prstGeom>
            <a:noFill/>
            <a:ln w="9525">
              <a:noFill/>
              <a:miter lim="800000"/>
            </a:ln>
          </p:spPr>
          <p:txBody>
            <a:bodyPr>
              <a:spAutoFit/>
            </a:bodyPr>
            <a:lstStyle/>
            <a:p>
              <a:r>
                <a:rPr lang="zh-CN" altLang="en-US" sz="1500" b="1"/>
                <a:t>法兰西第三共和国</a:t>
              </a:r>
            </a:p>
          </p:txBody>
        </p:sp>
      </p:grpSp>
      <p:sp>
        <p:nvSpPr>
          <p:cNvPr id="42" name="对话气泡: 圆角矩形 41"/>
          <p:cNvSpPr/>
          <p:nvPr/>
        </p:nvSpPr>
        <p:spPr>
          <a:xfrm>
            <a:off x="4604148" y="1859757"/>
            <a:ext cx="840581" cy="621506"/>
          </a:xfrm>
          <a:prstGeom prst="wedgeRoundRectCallout">
            <a:avLst>
              <a:gd name="adj1" fmla="val -23292"/>
              <a:gd name="adj2" fmla="val 82161"/>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zh-CN" altLang="en-US" b="1" noProof="1">
                <a:solidFill>
                  <a:schemeClr val="tx1"/>
                </a:solidFill>
              </a:rPr>
              <a:t>美国</a:t>
            </a:r>
            <a:r>
              <a:rPr lang="en-US" altLang="zh-CN" b="1" noProof="1">
                <a:solidFill>
                  <a:schemeClr val="tx1"/>
                </a:solidFill>
              </a:rPr>
              <a:t>1787</a:t>
            </a:r>
            <a:r>
              <a:rPr lang="zh-CN" altLang="en-US" b="1" noProof="1">
                <a:solidFill>
                  <a:schemeClr val="tx1"/>
                </a:solidFill>
              </a:rPr>
              <a:t>年宪法</a:t>
            </a:r>
          </a:p>
        </p:txBody>
      </p:sp>
      <p:sp>
        <p:nvSpPr>
          <p:cNvPr id="43" name="对话气泡: 圆角矩形 42"/>
          <p:cNvSpPr/>
          <p:nvPr/>
        </p:nvSpPr>
        <p:spPr>
          <a:xfrm>
            <a:off x="2850357" y="2051447"/>
            <a:ext cx="1075135" cy="365522"/>
          </a:xfrm>
          <a:prstGeom prst="wedgeRoundRectCallout">
            <a:avLst>
              <a:gd name="adj1" fmla="val -24302"/>
              <a:gd name="adj2" fmla="val 117701"/>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altLang="zh-CN" b="1" noProof="1">
                <a:solidFill>
                  <a:schemeClr val="tx1"/>
                </a:solidFill>
              </a:rPr>
              <a:t>《</a:t>
            </a:r>
            <a:r>
              <a:rPr lang="zh-CN" altLang="en-US" b="1" noProof="1">
                <a:solidFill>
                  <a:schemeClr val="tx1"/>
                </a:solidFill>
              </a:rPr>
              <a:t>权利法案</a:t>
            </a:r>
            <a:r>
              <a:rPr lang="en-US" altLang="zh-CN" b="1" noProof="1">
                <a:solidFill>
                  <a:schemeClr val="tx1"/>
                </a:solidFill>
              </a:rPr>
              <a:t>》</a:t>
            </a:r>
          </a:p>
        </p:txBody>
      </p:sp>
      <p:sp>
        <p:nvSpPr>
          <p:cNvPr id="45" name="对话气泡: 圆角矩形 44"/>
          <p:cNvSpPr/>
          <p:nvPr/>
        </p:nvSpPr>
        <p:spPr>
          <a:xfrm>
            <a:off x="5529263" y="1588294"/>
            <a:ext cx="1635025" cy="764381"/>
          </a:xfrm>
          <a:prstGeom prst="wedgeRoundRectCallout">
            <a:avLst>
              <a:gd name="adj1" fmla="val -23673"/>
              <a:gd name="adj2" fmla="val 91626"/>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zh-CN" altLang="en-US" b="1" noProof="1">
                <a:solidFill>
                  <a:schemeClr val="tx1"/>
                </a:solidFill>
              </a:rPr>
              <a:t>《拿破仑法典》</a:t>
            </a:r>
            <a:endParaRPr lang="en-US" altLang="zh-CN" b="1" noProof="1">
              <a:solidFill>
                <a:schemeClr val="tx1"/>
              </a:solidFill>
            </a:endParaRPr>
          </a:p>
          <a:p>
            <a:pPr algn="ctr" fontAlgn="auto"/>
            <a:r>
              <a:rPr lang="en-US" altLang="zh-CN" b="1" noProof="1">
                <a:solidFill>
                  <a:schemeClr val="tx1"/>
                </a:solidFill>
              </a:rPr>
              <a:t>1791</a:t>
            </a:r>
            <a:r>
              <a:rPr lang="zh-CN" altLang="en-US" b="1" noProof="1">
                <a:solidFill>
                  <a:schemeClr val="tx1"/>
                </a:solidFill>
              </a:rPr>
              <a:t>年宪法</a:t>
            </a:r>
          </a:p>
          <a:p>
            <a:pPr algn="ctr" fontAlgn="auto"/>
            <a:r>
              <a:rPr lang="zh-CN" altLang="en-US" b="1" noProof="1">
                <a:solidFill>
                  <a:schemeClr val="tx1"/>
                </a:solidFill>
              </a:rPr>
              <a:t>《人权宣言》</a:t>
            </a:r>
          </a:p>
        </p:txBody>
      </p:sp>
      <p:sp>
        <p:nvSpPr>
          <p:cNvPr id="46" name="对话气泡: 圆角矩形 45"/>
          <p:cNvSpPr/>
          <p:nvPr/>
        </p:nvSpPr>
        <p:spPr>
          <a:xfrm>
            <a:off x="7361635" y="1838326"/>
            <a:ext cx="797719" cy="622697"/>
          </a:xfrm>
          <a:prstGeom prst="wedgeRoundRectCallout">
            <a:avLst>
              <a:gd name="adj1" fmla="val -23292"/>
              <a:gd name="adj2" fmla="val 82161"/>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zh-CN" altLang="en-US" b="1" noProof="1">
                <a:solidFill>
                  <a:schemeClr val="tx1"/>
                </a:solidFill>
              </a:rPr>
              <a:t>法国</a:t>
            </a:r>
            <a:r>
              <a:rPr lang="en-US" altLang="zh-CN" b="1" noProof="1">
                <a:solidFill>
                  <a:schemeClr val="tx1"/>
                </a:solidFill>
              </a:rPr>
              <a:t>1875</a:t>
            </a:r>
            <a:r>
              <a:rPr lang="zh-CN" altLang="en-US" b="1" noProof="1">
                <a:solidFill>
                  <a:schemeClr val="tx1"/>
                </a:solidFill>
              </a:rPr>
              <a:t>年宪法</a:t>
            </a:r>
          </a:p>
        </p:txBody>
      </p:sp>
      <p:sp>
        <p:nvSpPr>
          <p:cNvPr id="47" name="文本框 46"/>
          <p:cNvSpPr txBox="1">
            <a:spLocks noChangeArrowheads="1"/>
          </p:cNvSpPr>
          <p:nvPr/>
        </p:nvSpPr>
        <p:spPr bwMode="auto">
          <a:xfrm>
            <a:off x="2850356" y="1529953"/>
            <a:ext cx="1106091" cy="300038"/>
          </a:xfrm>
          <a:prstGeom prst="rect">
            <a:avLst/>
          </a:prstGeom>
          <a:noFill/>
          <a:ln w="9525">
            <a:noFill/>
            <a:miter lim="800000"/>
          </a:ln>
        </p:spPr>
        <p:txBody>
          <a:bodyPr wrap="none" lIns="68580" tIns="34290" rIns="68580" bIns="34290">
            <a:spAutoFit/>
          </a:bodyPr>
          <a:lstStyle/>
          <a:p>
            <a:r>
              <a:rPr lang="zh-CN" altLang="en-US" sz="1500" b="1">
                <a:solidFill>
                  <a:srgbClr val="FF0000"/>
                </a:solidFill>
                <a:latin typeface="黑体" panose="02010609060101010101" pitchFamily="49" charset="-122"/>
                <a:ea typeface="黑体" panose="02010609060101010101" pitchFamily="49" charset="-122"/>
              </a:rPr>
              <a:t>君主立宪制</a:t>
            </a:r>
          </a:p>
        </p:txBody>
      </p:sp>
      <p:sp>
        <p:nvSpPr>
          <p:cNvPr id="48" name="文本框 47"/>
          <p:cNvSpPr txBox="1">
            <a:spLocks noChangeArrowheads="1"/>
          </p:cNvSpPr>
          <p:nvPr/>
        </p:nvSpPr>
        <p:spPr bwMode="auto">
          <a:xfrm>
            <a:off x="4666060" y="1482328"/>
            <a:ext cx="719138" cy="300038"/>
          </a:xfrm>
          <a:prstGeom prst="rect">
            <a:avLst/>
          </a:prstGeom>
          <a:noFill/>
          <a:ln w="9525">
            <a:noFill/>
            <a:miter lim="800000"/>
          </a:ln>
        </p:spPr>
        <p:txBody>
          <a:bodyPr wrap="none" lIns="68580" tIns="34290" rIns="68580" bIns="34290">
            <a:spAutoFit/>
          </a:bodyPr>
          <a:lstStyle/>
          <a:p>
            <a:r>
              <a:rPr lang="zh-CN" altLang="en-US" sz="1500" b="1">
                <a:solidFill>
                  <a:srgbClr val="FF0000"/>
                </a:solidFill>
                <a:latin typeface="黑体" panose="02010609060101010101" pitchFamily="49" charset="-122"/>
                <a:ea typeface="黑体" panose="02010609060101010101" pitchFamily="49" charset="-122"/>
              </a:rPr>
              <a:t>共和制</a:t>
            </a:r>
          </a:p>
        </p:txBody>
      </p:sp>
      <p:sp>
        <p:nvSpPr>
          <p:cNvPr id="49" name="文本框 48"/>
          <p:cNvSpPr txBox="1">
            <a:spLocks noChangeArrowheads="1"/>
          </p:cNvSpPr>
          <p:nvPr/>
        </p:nvSpPr>
        <p:spPr bwMode="auto">
          <a:xfrm>
            <a:off x="7361635" y="1456134"/>
            <a:ext cx="719138" cy="300038"/>
          </a:xfrm>
          <a:prstGeom prst="rect">
            <a:avLst/>
          </a:prstGeom>
          <a:noFill/>
          <a:ln w="9525">
            <a:noFill/>
            <a:miter lim="800000"/>
          </a:ln>
        </p:spPr>
        <p:txBody>
          <a:bodyPr wrap="none" lIns="68580" tIns="34290" rIns="68580" bIns="34290">
            <a:spAutoFit/>
          </a:bodyPr>
          <a:lstStyle/>
          <a:p>
            <a:r>
              <a:rPr lang="zh-CN" altLang="en-US" sz="1500" b="1">
                <a:solidFill>
                  <a:srgbClr val="FF0000"/>
                </a:solidFill>
                <a:latin typeface="黑体" panose="02010609060101010101" pitchFamily="49" charset="-122"/>
                <a:ea typeface="黑体" panose="02010609060101010101" pitchFamily="49" charset="-122"/>
              </a:rPr>
              <a:t>共和制</a:t>
            </a:r>
          </a:p>
        </p:txBody>
      </p:sp>
      <p:sp>
        <p:nvSpPr>
          <p:cNvPr id="50" name="矩形 49"/>
          <p:cNvSpPr>
            <a:spLocks noChangeArrowheads="1"/>
          </p:cNvSpPr>
          <p:nvPr/>
        </p:nvSpPr>
        <p:spPr bwMode="auto">
          <a:xfrm>
            <a:off x="351235" y="1925241"/>
            <a:ext cx="973931" cy="531019"/>
          </a:xfrm>
          <a:prstGeom prst="rect">
            <a:avLst/>
          </a:prstGeom>
          <a:noFill/>
          <a:ln w="9525">
            <a:solidFill>
              <a:srgbClr val="4210F8"/>
            </a:solidFill>
            <a:round/>
          </a:ln>
        </p:spPr>
        <p:txBody>
          <a:bodyPr lIns="68580" tIns="34290" rIns="68580" bIns="34290">
            <a:spAutoFit/>
          </a:bodyPr>
          <a:lstStyle/>
          <a:p>
            <a:r>
              <a:rPr lang="zh-CN" altLang="zh-CN" sz="1500" b="1">
                <a:solidFill>
                  <a:srgbClr val="FF0000"/>
                </a:solidFill>
                <a:latin typeface="黑体" panose="02010609060101010101" pitchFamily="49" charset="-122"/>
                <a:ea typeface="黑体" panose="02010609060101010101" pitchFamily="49" charset="-122"/>
              </a:rPr>
              <a:t>资本主义制度确立</a:t>
            </a:r>
            <a:endParaRPr lang="zh-CN" altLang="en-US" sz="1500" b="1">
              <a:solidFill>
                <a:srgbClr val="FF0000"/>
              </a:solidFill>
              <a:latin typeface="黑体" pitchFamily="49" charset="-122"/>
              <a:ea typeface="黑体" pitchFamily="49" charset="-122"/>
            </a:endParaRPr>
          </a:p>
        </p:txBody>
      </p:sp>
      <p:sp>
        <p:nvSpPr>
          <p:cNvPr id="51" name="矩形 50"/>
          <p:cNvSpPr>
            <a:spLocks noChangeArrowheads="1"/>
          </p:cNvSpPr>
          <p:nvPr/>
        </p:nvSpPr>
        <p:spPr bwMode="auto">
          <a:xfrm>
            <a:off x="492919" y="2772966"/>
            <a:ext cx="778669" cy="531019"/>
          </a:xfrm>
          <a:prstGeom prst="rect">
            <a:avLst/>
          </a:prstGeom>
          <a:noFill/>
          <a:ln w="9525">
            <a:solidFill>
              <a:srgbClr val="4210F8"/>
            </a:solidFill>
            <a:round/>
          </a:ln>
        </p:spPr>
        <p:txBody>
          <a:bodyPr lIns="68580" tIns="34290" rIns="68580" bIns="34290">
            <a:spAutoFit/>
          </a:bodyPr>
          <a:lstStyle/>
          <a:p>
            <a:r>
              <a:rPr lang="zh-CN" altLang="zh-CN" sz="1500" b="1">
                <a:solidFill>
                  <a:srgbClr val="FF0000"/>
                </a:solidFill>
                <a:latin typeface="黑体" panose="02010609060101010101" pitchFamily="49" charset="-122"/>
                <a:ea typeface="黑体" panose="02010609060101010101" pitchFamily="49" charset="-122"/>
              </a:rPr>
              <a:t>资产阶级革命</a:t>
            </a:r>
            <a:endParaRPr lang="zh-CN" altLang="en-US" sz="1500">
              <a:latin typeface="黑体" pitchFamily="49" charset="-122"/>
              <a:ea typeface="黑体" pitchFamily="49" charset="-122"/>
            </a:endParaRPr>
          </a:p>
        </p:txBody>
      </p:sp>
      <p:sp>
        <p:nvSpPr>
          <p:cNvPr id="52" name="矩形 51"/>
          <p:cNvSpPr>
            <a:spLocks noChangeArrowheads="1"/>
          </p:cNvSpPr>
          <p:nvPr/>
        </p:nvSpPr>
        <p:spPr bwMode="auto">
          <a:xfrm>
            <a:off x="395288" y="985838"/>
            <a:ext cx="973931" cy="531019"/>
          </a:xfrm>
          <a:prstGeom prst="rect">
            <a:avLst/>
          </a:prstGeom>
          <a:noFill/>
          <a:ln w="9525">
            <a:solidFill>
              <a:srgbClr val="4210F8"/>
            </a:solidFill>
            <a:round/>
          </a:ln>
        </p:spPr>
        <p:txBody>
          <a:bodyPr lIns="68580" tIns="34290" rIns="68580" bIns="34290">
            <a:spAutoFit/>
          </a:bodyPr>
          <a:lstStyle/>
          <a:p>
            <a:pPr algn="ctr"/>
            <a:r>
              <a:rPr lang="zh-CN" altLang="en-US" sz="1500" b="1">
                <a:solidFill>
                  <a:srgbClr val="FF0000"/>
                </a:solidFill>
                <a:latin typeface="黑体" panose="02010609060101010101" pitchFamily="49" charset="-122"/>
                <a:ea typeface="黑体" panose="02010609060101010101" pitchFamily="49" charset="-122"/>
              </a:rPr>
              <a:t>启蒙运动政治理念</a:t>
            </a:r>
          </a:p>
        </p:txBody>
      </p:sp>
      <p:sp>
        <p:nvSpPr>
          <p:cNvPr id="53" name="文本框 52"/>
          <p:cNvSpPr txBox="1"/>
          <p:nvPr/>
        </p:nvSpPr>
        <p:spPr>
          <a:xfrm flipH="1">
            <a:off x="1619672" y="1059582"/>
            <a:ext cx="5079206" cy="346249"/>
          </a:xfrm>
          <a:prstGeom prst="rect">
            <a:avLst/>
          </a:prstGeom>
          <a:solidFill>
            <a:schemeClr val="bg1">
              <a:lumMod val="95000"/>
            </a:schemeClr>
          </a:solidFill>
          <a:ln>
            <a:noFill/>
          </a:ln>
        </p:spPr>
        <p:style>
          <a:lnRef idx="2">
            <a:schemeClr val="accent2"/>
          </a:lnRef>
          <a:fillRef idx="1">
            <a:schemeClr val="lt1"/>
          </a:fillRef>
          <a:effectRef idx="0">
            <a:schemeClr val="accent2"/>
          </a:effectRef>
          <a:fontRef idx="minor">
            <a:schemeClr val="dk1"/>
          </a:fontRef>
        </p:style>
        <p:txBody>
          <a:bodyPr lIns="68580" tIns="34290" rIns="68580" bIns="34290">
            <a:spAutoFit/>
          </a:bodyPr>
          <a:lstStyle/>
          <a:p>
            <a:pPr algn="ctr">
              <a:defRPr/>
            </a:pPr>
            <a:r>
              <a:rPr lang="zh-CN" altLang="en-US" b="1" noProof="1">
                <a:solidFill>
                  <a:srgbClr val="FF0000"/>
                </a:solidFill>
                <a:latin typeface="黑体" panose="02010609060101010101" pitchFamily="49" charset="-122"/>
                <a:ea typeface="黑体" panose="02010609060101010101" pitchFamily="49" charset="-122"/>
              </a:rPr>
              <a:t>天赋人权、平等、自由、法治、权力制衡</a:t>
            </a:r>
            <a:r>
              <a:rPr lang="en-US" altLang="zh-CN" b="1" noProof="1">
                <a:solidFill>
                  <a:srgbClr val="FF0000"/>
                </a:solidFill>
                <a:latin typeface="黑体" panose="02010609060101010101" pitchFamily="49" charset="-122"/>
                <a:ea typeface="黑体" panose="02010609060101010101" pitchFamily="49" charset="-122"/>
              </a:rPr>
              <a:t>……</a:t>
            </a:r>
          </a:p>
        </p:txBody>
      </p:sp>
      <p:sp>
        <p:nvSpPr>
          <p:cNvPr id="55" name="矩形 54"/>
          <p:cNvSpPr>
            <a:spLocks noChangeArrowheads="1"/>
          </p:cNvSpPr>
          <p:nvPr/>
        </p:nvSpPr>
        <p:spPr bwMode="auto">
          <a:xfrm>
            <a:off x="570310" y="3800475"/>
            <a:ext cx="8003381" cy="931024"/>
          </a:xfrm>
          <a:prstGeom prst="rect">
            <a:avLst/>
          </a:prstGeom>
          <a:noFill/>
          <a:ln w="9525">
            <a:noFill/>
            <a:miter lim="800000"/>
          </a:ln>
        </p:spPr>
        <p:txBody>
          <a:bodyPr lIns="68580" tIns="34290" rIns="68580" bIns="34290">
            <a:spAutoFit/>
          </a:bodyPr>
          <a:lstStyle/>
          <a:p>
            <a:r>
              <a:rPr lang="zh-CN" altLang="en-US" sz="2800" b="1">
                <a:latin typeface="微软雅黑" panose="020b0503020204020204" pitchFamily="34" charset="-122"/>
                <a:ea typeface="微软雅黑" panose="020b0503020204020204" pitchFamily="34" charset="-122"/>
              </a:rPr>
              <a:t>思考：在资产阶级革命和资本主义制度确立过程中，</a:t>
            </a:r>
            <a:r>
              <a:rPr lang="zh-CN" altLang="en-US" sz="2800" b="1">
                <a:solidFill>
                  <a:srgbClr val="FF0000"/>
                </a:solidFill>
                <a:latin typeface="微软雅黑" panose="020b0503020204020204" pitchFamily="34" charset="-122"/>
                <a:ea typeface="微软雅黑" panose="020b0503020204020204" pitchFamily="34" charset="-122"/>
              </a:rPr>
              <a:t>哪些方面</a:t>
            </a:r>
            <a:r>
              <a:rPr lang="zh-CN" altLang="en-US" sz="2800" b="1">
                <a:latin typeface="微软雅黑" panose="020b0503020204020204" pitchFamily="34" charset="-122"/>
                <a:ea typeface="微软雅黑" panose="020b0503020204020204" pitchFamily="34" charset="-122"/>
              </a:rPr>
              <a:t>初步</a:t>
            </a:r>
            <a:r>
              <a:rPr lang="zh-CN" altLang="en-US" sz="2800" b="1">
                <a:solidFill>
                  <a:srgbClr val="FF0000"/>
                </a:solidFill>
                <a:latin typeface="微软雅黑" panose="020b0503020204020204" pitchFamily="34" charset="-122"/>
                <a:ea typeface="微软雅黑" panose="020b0503020204020204" pitchFamily="34" charset="-122"/>
              </a:rPr>
              <a:t>实现了启蒙运动的政治理念</a:t>
            </a:r>
            <a:r>
              <a:rPr lang="zh-CN" altLang="en-US" sz="2800" b="1">
                <a:latin typeface="微软雅黑" panose="020b0503020204020204" pitchFamily="34" charset="-122"/>
                <a:ea typeface="微软雅黑" panose="020b0503020204020204" pitchFamily="34" charset="-122"/>
              </a:rPr>
              <a:t>？</a:t>
            </a:r>
          </a:p>
        </p:txBody>
      </p:sp>
      <p:sp>
        <p:nvSpPr>
          <p:cNvPr id="4" name="Text Box 7"/>
          <p:cNvSpPr txBox="1">
            <a:spLocks noChangeArrowheads="1"/>
          </p:cNvSpPr>
          <p:nvPr/>
        </p:nvSpPr>
        <p:spPr bwMode="auto">
          <a:xfrm>
            <a:off x="0" y="86360"/>
            <a:ext cx="7625715" cy="58356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200" b="1" smtClean="0">
                <a:solidFill>
                  <a:schemeClr val="tx1"/>
                </a:solidFill>
                <a:uFillTx/>
                <a:latin typeface="黑体" panose="02010609060101010101" pitchFamily="49" charset="-122"/>
                <a:ea typeface="黑体" panose="02010609060101010101" pitchFamily="49" charset="-122"/>
              </a:rPr>
              <a:t>资本主义制度的确立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left)">
                                      <p:cBhvr>
                                        <p:cTn id="7" dur="500"/>
                                        <p:tgtEl>
                                          <p:spTgt spid="51"/>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43"/>
                                        </p:tgtEl>
                                        <p:attrNameLst>
                                          <p:attrName>style.visibility</p:attrName>
                                        </p:attrNameLst>
                                      </p:cBhvr>
                                      <p:to>
                                        <p:strVal val="visible"/>
                                      </p:to>
                                    </p:set>
                                    <p:animEffect transition="in" filter="wipe(down)">
                                      <p:cBhvr>
                                        <p:cTn id="16" dur="500"/>
                                        <p:tgtEl>
                                          <p:spTgt spid="43"/>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7"/>
                                        </p:tgtEl>
                                        <p:attrNameLst>
                                          <p:attrName>style.visibility</p:attrName>
                                        </p:attrNameLst>
                                      </p:cBhvr>
                                      <p:to>
                                        <p:strVal val="visible"/>
                                      </p:to>
                                    </p:set>
                                    <p:animEffect transition="in" filter="barn(inVertical)">
                                      <p:cBhvr>
                                        <p:cTn id="21" dur="500"/>
                                        <p:tgtEl>
                                          <p:spTgt spid="47"/>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wipe(down)">
                                      <p:cBhvr>
                                        <p:cTn id="26" dur="500"/>
                                        <p:tgtEl>
                                          <p:spTgt spid="42"/>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48"/>
                                        </p:tgtEl>
                                        <p:attrNameLst>
                                          <p:attrName>style.visibility</p:attrName>
                                        </p:attrNameLst>
                                      </p:cBhvr>
                                      <p:to>
                                        <p:strVal val="visible"/>
                                      </p:to>
                                    </p:set>
                                    <p:animEffect transition="in" filter="barn(inVertical)">
                                      <p:cBhvr>
                                        <p:cTn id="31" dur="500"/>
                                        <p:tgtEl>
                                          <p:spTgt spid="48"/>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ipe(down)">
                                      <p:cBhvr>
                                        <p:cTn id="36" dur="500"/>
                                        <p:tgtEl>
                                          <p:spTgt spid="45"/>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wipe(down)">
                                      <p:cBhvr>
                                        <p:cTn id="41" dur="500"/>
                                        <p:tgtEl>
                                          <p:spTgt spid="46"/>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barn(inVertical)">
                                      <p:cBhvr>
                                        <p:cTn id="46" dur="500"/>
                                        <p:tgtEl>
                                          <p:spTgt spid="49"/>
                                        </p:tgtEl>
                                      </p:cBhvr>
                                    </p:animEffect>
                                  </p:childTnLst>
                                </p:cTn>
                              </p:par>
                            </p:childTnLst>
                          </p:cTn>
                        </p:par>
                        <p:par>
                          <p:cTn id="47" fill="hold" nodeType="afterGroup">
                            <p:stCondLst>
                              <p:cond delay="500"/>
                            </p:stCondLst>
                            <p:childTnLst>
                              <p:par>
                                <p:cTn id="48" presetID="16" presetClass="entr" presetSubtype="21" fill="hold" grpId="0" nodeType="afterEffect">
                                  <p:stCondLst>
                                    <p:cond delay="0"/>
                                  </p:stCondLst>
                                  <p:childTnLst>
                                    <p:set>
                                      <p:cBhvr>
                                        <p:cTn id="49" dur="1" fill="hold">
                                          <p:stCondLst>
                                            <p:cond delay="0"/>
                                          </p:stCondLst>
                                        </p:cTn>
                                        <p:tgtEl>
                                          <p:spTgt spid="50"/>
                                        </p:tgtEl>
                                        <p:attrNameLst>
                                          <p:attrName>style.visibility</p:attrName>
                                        </p:attrNameLst>
                                      </p:cBhvr>
                                      <p:to>
                                        <p:strVal val="visible"/>
                                      </p:to>
                                    </p:set>
                                    <p:animEffect transition="in" filter="barn(inVertical)">
                                      <p:cBhvr>
                                        <p:cTn id="50" dur="500"/>
                                        <p:tgtEl>
                                          <p:spTgt spid="50"/>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barn(inVertical)">
                                      <p:cBhvr>
                                        <p:cTn id="55" dur="500"/>
                                        <p:tgtEl>
                                          <p:spTgt spid="52"/>
                                        </p:tgtEl>
                                      </p:cBhvr>
                                    </p:animEffect>
                                  </p:childTnLst>
                                </p:cTn>
                              </p:par>
                            </p:childTnLst>
                          </p:cTn>
                        </p:par>
                        <p:par>
                          <p:cTn id="56" fill="hold" nodeType="afterGroup">
                            <p:stCondLst>
                              <p:cond delay="500"/>
                            </p:stCondLst>
                            <p:childTnLst>
                              <p:par>
                                <p:cTn id="57" presetID="16" presetClass="entr" presetSubtype="21" fill="hold" grpId="0" nodeType="afterEffect">
                                  <p:stCondLst>
                                    <p:cond delay="0"/>
                                  </p:stCondLst>
                                  <p:childTnLst>
                                    <p:set>
                                      <p:cBhvr>
                                        <p:cTn id="58" dur="1" fill="hold">
                                          <p:stCondLst>
                                            <p:cond delay="0"/>
                                          </p:stCondLst>
                                        </p:cTn>
                                        <p:tgtEl>
                                          <p:spTgt spid="53"/>
                                        </p:tgtEl>
                                        <p:attrNameLst>
                                          <p:attrName>style.visibility</p:attrName>
                                        </p:attrNameLst>
                                      </p:cBhvr>
                                      <p:to>
                                        <p:strVal val="visible"/>
                                      </p:to>
                                    </p:set>
                                    <p:animEffect transition="in" filter="barn(inVertical)">
                                      <p:cBhvr>
                                        <p:cTn id="59" dur="500"/>
                                        <p:tgtEl>
                                          <p:spTgt spid="53"/>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barn(inVertical)">
                                      <p:cBhvr>
                                        <p:cTn id="6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5" grpId="0"/>
      <p:bldP spid="46" grpId="0"/>
      <p:bldP spid="47" grpId="0"/>
      <p:bldP spid="48" grpId="0"/>
      <p:bldP spid="49" grpId="0"/>
      <p:bldP spid="50" grpId="0"/>
      <p:bldP spid="51" grpId="0"/>
      <p:bldP spid="52" grpId="0"/>
      <p:bldP spid="53" grpId="0"/>
      <p:bldP spid="55"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502445" y="739140"/>
            <a:ext cx="7957988" cy="601980"/>
          </a:xfrm>
        </p:spPr>
        <p:txBody>
          <a:bodyPr>
            <a:normAutofit/>
          </a:bodyPr>
          <a:lstStyle/>
          <a:p>
            <a:pPr marL="323850" indent="0" algn="ctr">
              <a:buNone/>
            </a:pPr>
            <a:r>
              <a:rPr lang="zh-CN" altLang="en-US" sz="2800" b="1" smtClean="0">
                <a:solidFill>
                  <a:srgbClr val="FF0000"/>
                </a:solidFill>
                <a:latin typeface="微软雅黑" panose="020b0503020204020204" pitchFamily="34" charset="-122"/>
                <a:ea typeface="微软雅黑" panose="020b0503020204020204" pitchFamily="34" charset="-122"/>
                <a:sym typeface="+mn-ea"/>
              </a:rPr>
              <a:t>自主学习：知识小结</a:t>
            </a:r>
            <a:endParaRPr sz="2800" b="1">
              <a:solidFill>
                <a:srgbClr val="FF0000"/>
              </a:solidFill>
              <a:latin typeface="微软雅黑" panose="020b0503020204020204" pitchFamily="34" charset="-122"/>
              <a:ea typeface="微软雅黑" panose="020b0503020204020204" pitchFamily="34" charset="-122"/>
              <a:sym typeface="+mn-ea"/>
            </a:endParaRPr>
          </a:p>
          <a:p>
            <a:pPr marL="323850" indent="0">
              <a:buNone/>
            </a:pPr>
            <a:endParaRPr sz="1800">
              <a:latin typeface="微软雅黑" panose="020b0503020204020204" pitchFamily="34" charset="-122"/>
              <a:ea typeface="微软雅黑" panose="020b0503020204020204" pitchFamily="34" charset="-122"/>
              <a:sym typeface="+mn-ea"/>
            </a:endParaRPr>
          </a:p>
        </p:txBody>
      </p:sp>
      <p:graphicFrame>
        <p:nvGraphicFramePr>
          <p:cNvPr id="4" name="表格 3"/>
          <p:cNvGraphicFramePr>
            <a:graphicFrameLocks noGrp="1"/>
          </p:cNvGraphicFramePr>
          <p:nvPr>
            <p:custDataLst>
              <p:tags r:id="rId2"/>
            </p:custDataLst>
          </p:nvPr>
        </p:nvGraphicFramePr>
        <p:xfrm>
          <a:off x="467545" y="1340163"/>
          <a:ext cx="8280918" cy="3319600"/>
        </p:xfrm>
        <a:graphic>
          <a:graphicData uri="http://schemas.openxmlformats.org/drawingml/2006/table">
            <a:tbl>
              <a:tblPr firstRow="1" bandRow="1">
                <a:tableStyleId>{5C22544A-7EE6-4342-B048-85BDC9FD1C3A}</a:tableStyleId>
              </a:tblPr>
              <a:tblGrid>
                <a:gridCol w="1637660"/>
                <a:gridCol w="2082543"/>
                <a:gridCol w="2490485"/>
                <a:gridCol w="2070230"/>
              </a:tblGrid>
              <a:tr h="553085">
                <a:tc>
                  <a:txBody>
                    <a:bodyPr vert="horz" wrap="square"/>
                    <a:lstStyle/>
                    <a:p>
                      <a:pPr algn="ctr">
                        <a:buNone/>
                      </a:pPr>
                      <a:r>
                        <a:rPr lang="zh-CN" altLang="en-US" sz="2000" b="1">
                          <a:solidFill>
                            <a:schemeClr val="tx1"/>
                          </a:solidFill>
                        </a:rPr>
                        <a:t>国家</a:t>
                      </a:r>
                    </a:p>
                  </a:txBody>
                  <a:tcPr marL="68580" marR="68580" marT="34290" marB="34290" anchor="ctr"/>
                </a:tc>
                <a:tc>
                  <a:txBody>
                    <a:bodyPr vert="horz" wrap="square"/>
                    <a:lstStyle/>
                    <a:p>
                      <a:pPr algn="ctr">
                        <a:buNone/>
                      </a:pPr>
                      <a:r>
                        <a:rPr lang="zh-CN" altLang="en-US" sz="2000" b="1">
                          <a:solidFill>
                            <a:schemeClr val="tx1"/>
                          </a:solidFill>
                        </a:rPr>
                        <a:t>时间</a:t>
                      </a:r>
                    </a:p>
                  </a:txBody>
                  <a:tcPr marL="68580" marR="68580" marT="34290" marB="34290" anchor="ctr"/>
                </a:tc>
                <a:tc>
                  <a:txBody>
                    <a:bodyPr vert="horz" wrap="square"/>
                    <a:lstStyle/>
                    <a:p>
                      <a:pPr algn="ctr">
                        <a:buNone/>
                      </a:pPr>
                      <a:r>
                        <a:rPr lang="zh-CN" altLang="en-US" sz="2000" b="1">
                          <a:solidFill>
                            <a:schemeClr val="tx1"/>
                          </a:solidFill>
                        </a:rPr>
                        <a:t>方式</a:t>
                      </a:r>
                    </a:p>
                  </a:txBody>
                  <a:tcPr marL="68580" marR="68580" marT="34290" marB="34290" anchor="ctr"/>
                </a:tc>
                <a:tc>
                  <a:txBody>
                    <a:bodyPr vert="horz" wrap="square"/>
                    <a:lstStyle/>
                    <a:p>
                      <a:pPr algn="ctr">
                        <a:buNone/>
                      </a:pPr>
                      <a:r>
                        <a:rPr lang="zh-CN" altLang="en-US" sz="2000" b="1">
                          <a:solidFill>
                            <a:schemeClr val="tx1"/>
                          </a:solidFill>
                        </a:rPr>
                        <a:t>政体</a:t>
                      </a:r>
                    </a:p>
                  </a:txBody>
                  <a:tcPr marL="68580" marR="68580" marT="34290" marB="34290" anchor="ctr"/>
                </a:tc>
              </a:tr>
              <a:tr h="553303">
                <a:tc>
                  <a:txBody>
                    <a:bodyPr vert="horz" wrap="square"/>
                    <a:lstStyle/>
                    <a:p>
                      <a:pPr algn="ctr">
                        <a:buNone/>
                      </a:pPr>
                      <a:r>
                        <a:rPr lang="zh-CN" altLang="en-US" sz="2000" b="1">
                          <a:solidFill>
                            <a:schemeClr val="tx1"/>
                          </a:solidFill>
                        </a:rPr>
                        <a:t>俄国</a:t>
                      </a:r>
                    </a:p>
                  </a:txBody>
                  <a:tcPr marL="68580" marR="68580" marT="34290" marB="34290" anchor="ctr"/>
                </a:tc>
                <a:tc>
                  <a:txBody>
                    <a:bodyPr vert="horz" wrap="square"/>
                    <a:lstStyle/>
                    <a:p>
                      <a:pPr algn="ctr">
                        <a:buNone/>
                      </a:pPr>
                      <a:r>
                        <a:rPr lang="en-US" altLang="zh-CN" sz="2000" b="1">
                          <a:solidFill>
                            <a:schemeClr val="tx1"/>
                          </a:solidFill>
                        </a:rPr>
                        <a:t>1861-1881</a:t>
                      </a:r>
                    </a:p>
                  </a:txBody>
                  <a:tcPr marL="68580" marR="68580" marT="34290" marB="34290" anchor="ctr"/>
                </a:tc>
                <a:tc>
                  <a:txBody>
                    <a:bodyPr vert="horz" wrap="square"/>
                    <a:lstStyle/>
                    <a:p>
                      <a:pPr algn="ctr">
                        <a:buNone/>
                      </a:pPr>
                      <a:r>
                        <a:rPr lang="zh-CN" altLang="en-US" sz="2000" b="1">
                          <a:solidFill>
                            <a:schemeClr val="tx1"/>
                          </a:solidFill>
                        </a:rPr>
                        <a:t>农奴制改革</a:t>
                      </a:r>
                    </a:p>
                  </a:txBody>
                  <a:tcPr marL="68580" marR="68580" marT="34290" marB="34290" anchor="ctr"/>
                </a:tc>
                <a:tc>
                  <a:txBody>
                    <a:bodyPr vert="horz" wrap="square"/>
                    <a:lstStyle/>
                    <a:p>
                      <a:pPr algn="ctr">
                        <a:buNone/>
                      </a:pPr>
                      <a:r>
                        <a:rPr lang="zh-CN" altLang="en-US" sz="2000" b="1">
                          <a:solidFill>
                            <a:schemeClr val="tx1"/>
                          </a:solidFill>
                        </a:rPr>
                        <a:t>沙皇专制</a:t>
                      </a:r>
                    </a:p>
                  </a:txBody>
                  <a:tcPr marL="68580" marR="68580" marT="34290" marB="34290" anchor="ctr"/>
                </a:tc>
              </a:tr>
              <a:tr h="553303">
                <a:tc>
                  <a:txBody>
                    <a:bodyPr vert="horz" wrap="square"/>
                    <a:lstStyle/>
                    <a:p>
                      <a:pPr algn="ctr">
                        <a:buNone/>
                      </a:pPr>
                      <a:r>
                        <a:rPr lang="zh-CN" altLang="en-US" sz="2000" b="1">
                          <a:solidFill>
                            <a:schemeClr val="tx1"/>
                          </a:solidFill>
                        </a:rPr>
                        <a:t>美国</a:t>
                      </a:r>
                    </a:p>
                  </a:txBody>
                  <a:tcPr marL="68580" marR="68580" marT="34290" marB="34290" anchor="ctr"/>
                </a:tc>
                <a:tc>
                  <a:txBody>
                    <a:bodyPr vert="horz" wrap="square"/>
                    <a:lstStyle/>
                    <a:p>
                      <a:pPr algn="ctr">
                        <a:buNone/>
                      </a:pPr>
                      <a:r>
                        <a:rPr lang="en-US" altLang="zh-CN" sz="2000" b="1">
                          <a:solidFill>
                            <a:schemeClr val="tx1"/>
                          </a:solidFill>
                        </a:rPr>
                        <a:t>1861-1865</a:t>
                      </a:r>
                    </a:p>
                  </a:txBody>
                  <a:tcPr marL="68580" marR="68580" marT="34290" marB="34290" anchor="ctr"/>
                </a:tc>
                <a:tc>
                  <a:txBody>
                    <a:bodyPr vert="horz" wrap="square"/>
                    <a:lstStyle/>
                    <a:p>
                      <a:pPr algn="ctr">
                        <a:buNone/>
                      </a:pPr>
                      <a:r>
                        <a:rPr lang="zh-CN" altLang="en-US" sz="2000" b="1">
                          <a:solidFill>
                            <a:schemeClr val="tx1"/>
                          </a:solidFill>
                        </a:rPr>
                        <a:t>南北战争</a:t>
                      </a:r>
                    </a:p>
                  </a:txBody>
                  <a:tcPr marL="68580" marR="68580" marT="34290" marB="34290" anchor="ctr"/>
                </a:tc>
                <a:tc>
                  <a:txBody>
                    <a:bodyPr vert="horz" wrap="square"/>
                    <a:lstStyle/>
                    <a:p>
                      <a:pPr algn="ctr">
                        <a:buNone/>
                      </a:pPr>
                      <a:r>
                        <a:rPr lang="zh-CN" altLang="en-US" sz="2000" b="1">
                          <a:solidFill>
                            <a:schemeClr val="tx1"/>
                          </a:solidFill>
                        </a:rPr>
                        <a:t>共和制</a:t>
                      </a:r>
                    </a:p>
                  </a:txBody>
                  <a:tcPr marL="68580" marR="68580" marT="34290" marB="34290" anchor="ctr"/>
                </a:tc>
              </a:tr>
              <a:tr h="553303">
                <a:tc>
                  <a:txBody>
                    <a:bodyPr vert="horz" wrap="square"/>
                    <a:lstStyle/>
                    <a:p>
                      <a:pPr algn="ctr">
                        <a:buNone/>
                      </a:pPr>
                      <a:r>
                        <a:rPr lang="zh-CN" altLang="en-US" sz="2000" b="1">
                          <a:solidFill>
                            <a:schemeClr val="tx1"/>
                          </a:solidFill>
                        </a:rPr>
                        <a:t>意大利</a:t>
                      </a:r>
                    </a:p>
                  </a:txBody>
                  <a:tcPr marL="68580" marR="68580" marT="34290" marB="34290" anchor="ctr"/>
                </a:tc>
                <a:tc>
                  <a:txBody>
                    <a:bodyPr vert="horz" wrap="square"/>
                    <a:lstStyle/>
                    <a:p>
                      <a:pPr algn="ctr">
                        <a:buNone/>
                      </a:pPr>
                      <a:r>
                        <a:rPr lang="en-US" altLang="zh-CN" sz="2000" b="1">
                          <a:solidFill>
                            <a:schemeClr val="tx1"/>
                          </a:solidFill>
                        </a:rPr>
                        <a:t>1861-1871</a:t>
                      </a:r>
                    </a:p>
                  </a:txBody>
                  <a:tcPr marL="68580" marR="68580" marT="34290" marB="34290" anchor="ctr"/>
                </a:tc>
                <a:tc>
                  <a:txBody>
                    <a:bodyPr vert="horz" wrap="square"/>
                    <a:lstStyle/>
                    <a:p>
                      <a:pPr algn="ctr">
                        <a:buNone/>
                      </a:pPr>
                      <a:r>
                        <a:rPr lang="zh-CN" altLang="en-US" sz="2000" b="1">
                          <a:solidFill>
                            <a:schemeClr val="tx1"/>
                          </a:solidFill>
                        </a:rPr>
                        <a:t>革命与反侵略</a:t>
                      </a:r>
                    </a:p>
                  </a:txBody>
                  <a:tcPr marL="68580" marR="68580" marT="34290" marB="34290" anchor="ctr"/>
                </a:tc>
                <a:tc>
                  <a:txBody>
                    <a:bodyPr vert="horz" wrap="square"/>
                    <a:lstStyle/>
                    <a:p>
                      <a:pPr algn="ctr">
                        <a:buNone/>
                      </a:pPr>
                      <a:r>
                        <a:rPr lang="zh-CN" altLang="en-US" sz="2000" b="1">
                          <a:solidFill>
                            <a:schemeClr val="tx1"/>
                          </a:solidFill>
                        </a:rPr>
                        <a:t>君主立宪制</a:t>
                      </a:r>
                    </a:p>
                  </a:txBody>
                  <a:tcPr marL="68580" marR="68580" marT="34290" marB="34290" anchor="ctr"/>
                </a:tc>
              </a:tr>
              <a:tr h="553303">
                <a:tc>
                  <a:txBody>
                    <a:bodyPr vert="horz" wrap="square"/>
                    <a:lstStyle/>
                    <a:p>
                      <a:pPr algn="ctr">
                        <a:buNone/>
                      </a:pPr>
                      <a:r>
                        <a:rPr lang="zh-CN" altLang="en-US" sz="2000" b="1">
                          <a:solidFill>
                            <a:schemeClr val="tx1"/>
                          </a:solidFill>
                        </a:rPr>
                        <a:t>德国</a:t>
                      </a:r>
                    </a:p>
                  </a:txBody>
                  <a:tcPr marL="68580" marR="68580" marT="34290" marB="34290" anchor="ctr"/>
                </a:tc>
                <a:tc>
                  <a:txBody>
                    <a:bodyPr vert="horz" wrap="square"/>
                    <a:lstStyle/>
                    <a:p>
                      <a:pPr algn="ctr">
                        <a:buNone/>
                      </a:pPr>
                      <a:r>
                        <a:rPr lang="en-US" altLang="zh-CN" sz="2000" b="1">
                          <a:solidFill>
                            <a:schemeClr val="tx1"/>
                          </a:solidFill>
                        </a:rPr>
                        <a:t>1864-1871</a:t>
                      </a:r>
                    </a:p>
                  </a:txBody>
                  <a:tcPr marL="68580" marR="68580" marT="34290" marB="34290" anchor="ctr"/>
                </a:tc>
                <a:tc>
                  <a:txBody>
                    <a:bodyPr vert="horz" wrap="square"/>
                    <a:lstStyle/>
                    <a:p>
                      <a:pPr algn="ctr">
                        <a:buNone/>
                      </a:pPr>
                      <a:r>
                        <a:rPr lang="zh-CN" altLang="en-US" sz="2000" b="1">
                          <a:solidFill>
                            <a:schemeClr val="tx1"/>
                          </a:solidFill>
                        </a:rPr>
                        <a:t>国家统一</a:t>
                      </a:r>
                    </a:p>
                  </a:txBody>
                  <a:tcPr marL="68580" marR="68580" marT="34290" marB="34290" anchor="ctr"/>
                </a:tc>
                <a:tc>
                  <a:txBody>
                    <a:bodyPr vert="horz" wrap="square"/>
                    <a:lstStyle/>
                    <a:p>
                      <a:pPr algn="ctr">
                        <a:buNone/>
                      </a:pPr>
                      <a:r>
                        <a:rPr lang="zh-CN" altLang="en-US" sz="2000" b="1">
                          <a:solidFill>
                            <a:schemeClr val="tx1"/>
                          </a:solidFill>
                          <a:sym typeface="+mn-ea"/>
                        </a:rPr>
                        <a:t>君主立宪制</a:t>
                      </a:r>
                      <a:endParaRPr lang="zh-CN" altLang="en-US" sz="2000" b="1">
                        <a:solidFill>
                          <a:schemeClr val="tx1"/>
                        </a:solidFill>
                      </a:endParaRPr>
                    </a:p>
                  </a:txBody>
                  <a:tcPr marL="68580" marR="68580" marT="34290" marB="34290" anchor="ctr"/>
                </a:tc>
              </a:tr>
              <a:tr h="553303">
                <a:tc>
                  <a:txBody>
                    <a:bodyPr vert="horz" wrap="square"/>
                    <a:lstStyle/>
                    <a:p>
                      <a:pPr algn="ctr">
                        <a:buNone/>
                      </a:pPr>
                      <a:r>
                        <a:rPr lang="zh-CN" altLang="en-US" sz="2000" b="1">
                          <a:solidFill>
                            <a:schemeClr val="tx1"/>
                          </a:solidFill>
                        </a:rPr>
                        <a:t>日本</a:t>
                      </a:r>
                    </a:p>
                  </a:txBody>
                  <a:tcPr marL="68580" marR="68580" marT="34290" marB="34290" anchor="ctr"/>
                </a:tc>
                <a:tc>
                  <a:txBody>
                    <a:bodyPr vert="horz" wrap="square"/>
                    <a:lstStyle/>
                    <a:p>
                      <a:pPr algn="ctr">
                        <a:buNone/>
                      </a:pPr>
                      <a:r>
                        <a:rPr lang="en-US" altLang="zh-CN" sz="2000" b="1">
                          <a:solidFill>
                            <a:schemeClr val="tx1"/>
                          </a:solidFill>
                        </a:rPr>
                        <a:t>1868-1889</a:t>
                      </a:r>
                    </a:p>
                  </a:txBody>
                  <a:tcPr marL="68580" marR="68580" marT="34290" marB="34290" anchor="ctr"/>
                </a:tc>
                <a:tc>
                  <a:txBody>
                    <a:bodyPr vert="horz" wrap="square"/>
                    <a:lstStyle/>
                    <a:p>
                      <a:pPr algn="ctr">
                        <a:buNone/>
                      </a:pPr>
                      <a:r>
                        <a:rPr lang="zh-CN" altLang="en-US" sz="2000" b="1">
                          <a:solidFill>
                            <a:schemeClr val="tx1"/>
                          </a:solidFill>
                        </a:rPr>
                        <a:t>明治维新</a:t>
                      </a:r>
                    </a:p>
                  </a:txBody>
                  <a:tcPr marL="68580" marR="68580" marT="34290" marB="34290" anchor="ctr"/>
                </a:tc>
                <a:tc>
                  <a:txBody>
                    <a:bodyPr vert="horz" wrap="square"/>
                    <a:lstStyle/>
                    <a:p>
                      <a:pPr algn="ctr">
                        <a:buNone/>
                      </a:pPr>
                      <a:r>
                        <a:rPr lang="zh-CN" altLang="en-US" sz="2000" b="1">
                          <a:solidFill>
                            <a:schemeClr val="tx1"/>
                          </a:solidFill>
                          <a:sym typeface="+mn-ea"/>
                        </a:rPr>
                        <a:t>君主立宪制</a:t>
                      </a:r>
                      <a:endParaRPr lang="zh-CN" altLang="en-US" sz="2000" b="1">
                        <a:solidFill>
                          <a:schemeClr val="tx1"/>
                        </a:solidFill>
                      </a:endParaRPr>
                    </a:p>
                  </a:txBody>
                  <a:tcPr marL="68580" marR="68580" marT="34290" marB="34290" anchor="ctr"/>
                </a:tc>
              </a:tr>
            </a:tbl>
          </a:graphicData>
        </a:graphic>
      </p:graphicFrame>
      <p:sp>
        <p:nvSpPr>
          <p:cNvPr id="5" name="Text Box 7"/>
          <p:cNvSpPr txBox="1">
            <a:spLocks noChangeArrowheads="1"/>
          </p:cNvSpPr>
          <p:nvPr/>
        </p:nvSpPr>
        <p:spPr bwMode="auto">
          <a:xfrm>
            <a:off x="0" y="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154322"/>
            <a:ext cx="6228184" cy="3393237"/>
          </a:xfrm>
          <a:prstGeom prst="rect">
            <a:avLst/>
          </a:prstGeom>
          <a:noFill/>
          <a:ln w="19050">
            <a:solidFill>
              <a:srgbClr val="FF0000"/>
            </a:solidFill>
            <a:miter lim="800000"/>
          </a:ln>
        </p:spPr>
        <p:txBody>
          <a:bodyPr wrap="square" lIns="68580" tIns="34290" rIns="68580" bIns="34290">
            <a:spAutoFit/>
          </a:bodyPr>
          <a:lstStyle/>
          <a:p>
            <a:r>
              <a:rPr lang="zh-CN" altLang="en-US" b="1" smtClean="0">
                <a:latin typeface="微软雅黑" panose="020b0503020204020204" pitchFamily="34" charset="-122"/>
                <a:ea typeface="微软雅黑" panose="020b0503020204020204" pitchFamily="34" charset="-122"/>
              </a:rPr>
              <a:t>     材料一  </a:t>
            </a:r>
            <a:r>
              <a:rPr lang="en-US" altLang="zh-CN" smtClean="0">
                <a:latin typeface="微软雅黑" panose="020b0503020204020204" pitchFamily="34" charset="-122"/>
                <a:ea typeface="微软雅黑" panose="020b0503020204020204" pitchFamily="34" charset="-122"/>
              </a:rPr>
              <a:t>18</a:t>
            </a:r>
            <a:r>
              <a:rPr lang="zh-CN" altLang="en-US" smtClean="0">
                <a:latin typeface="微软雅黑" panose="020b0503020204020204" pitchFamily="34" charset="-122"/>
                <a:ea typeface="微软雅黑" panose="020b0503020204020204" pitchFamily="34" charset="-122"/>
              </a:rPr>
              <a:t>世纪俄国出现了</a:t>
            </a:r>
            <a:r>
              <a:rPr lang="zh-CN" altLang="en-US" b="1" smtClean="0">
                <a:solidFill>
                  <a:srgbClr val="FF0000"/>
                </a:solidFill>
                <a:latin typeface="微软雅黑" panose="020b0503020204020204" pitchFamily="34" charset="-122"/>
                <a:ea typeface="微软雅黑" panose="020b0503020204020204" pitchFamily="34" charset="-122"/>
              </a:rPr>
              <a:t>资本主义萌芽</a:t>
            </a:r>
            <a:r>
              <a:rPr lang="zh-CN" altLang="en-US" smtClean="0">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19</a:t>
            </a:r>
            <a:r>
              <a:rPr lang="zh-CN" altLang="en-US" smtClean="0">
                <a:latin typeface="微软雅黑" panose="020b0503020204020204" pitchFamily="34" charset="-122"/>
                <a:ea typeface="微软雅黑" panose="020b0503020204020204" pitchFamily="34" charset="-122"/>
              </a:rPr>
              <a:t>世纪上半期，资本主义生产关系继续发展。但这时</a:t>
            </a:r>
            <a:r>
              <a:rPr lang="en-US" altLang="zh-CN" smtClean="0">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封建农奴制生产关系仍占统治地位。</a:t>
            </a:r>
          </a:p>
          <a:p>
            <a:r>
              <a:rPr lang="zh-CN" altLang="en-US" b="1" smtClean="0">
                <a:latin typeface="微软雅黑" panose="020b0503020204020204" pitchFamily="34" charset="-122"/>
                <a:ea typeface="微软雅黑" panose="020b0503020204020204" pitchFamily="34" charset="-122"/>
              </a:rPr>
              <a:t>    材料二  </a:t>
            </a:r>
            <a:r>
              <a:rPr lang="zh-CN" altLang="en-US" smtClean="0">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19</a:t>
            </a:r>
            <a:r>
              <a:rPr lang="zh-CN" altLang="en-US" smtClean="0">
                <a:latin typeface="微软雅黑" panose="020b0503020204020204" pitchFamily="34" charset="-122"/>
                <a:ea typeface="微软雅黑" panose="020b0503020204020204" pitchFamily="34" charset="-122"/>
              </a:rPr>
              <a:t>世纪上半期）</a:t>
            </a:r>
            <a:r>
              <a:rPr lang="zh-CN" altLang="en-US" b="1" smtClean="0">
                <a:solidFill>
                  <a:srgbClr val="FF0000"/>
                </a:solidFill>
                <a:latin typeface="微软雅黑" panose="020b0503020204020204" pitchFamily="34" charset="-122"/>
                <a:ea typeface="微软雅黑" panose="020b0503020204020204" pitchFamily="34" charset="-122"/>
              </a:rPr>
              <a:t>农奴反抗农奴制的暴动不断增多</a:t>
            </a:r>
            <a:r>
              <a:rPr lang="zh-CN" altLang="en-US" smtClean="0">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1826-1861</a:t>
            </a:r>
            <a:r>
              <a:rPr lang="zh-CN" altLang="en-US" smtClean="0">
                <a:latin typeface="微软雅黑" panose="020b0503020204020204" pitchFamily="34" charset="-122"/>
                <a:ea typeface="微软雅黑" panose="020b0503020204020204" pitchFamily="34" charset="-122"/>
              </a:rPr>
              <a:t>年共发生</a:t>
            </a:r>
            <a:r>
              <a:rPr lang="en-US" altLang="zh-CN" smtClean="0">
                <a:latin typeface="微软雅黑" panose="020b0503020204020204" pitchFamily="34" charset="-122"/>
                <a:ea typeface="微软雅黑" panose="020b0503020204020204" pitchFamily="34" charset="-122"/>
              </a:rPr>
              <a:t>1186</a:t>
            </a:r>
            <a:r>
              <a:rPr lang="zh-CN" altLang="en-US" smtClean="0">
                <a:latin typeface="微软雅黑" panose="020b0503020204020204" pitchFamily="34" charset="-122"/>
                <a:ea typeface="微软雅黑" panose="020b0503020204020204" pitchFamily="34" charset="-122"/>
              </a:rPr>
              <a:t>次。</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这些暴动反映了俄国人民群众对农奴制的极端痛恨，反映出农民要以革命手段自下而上消灭农奴制的愿望。</a:t>
            </a:r>
          </a:p>
          <a:p>
            <a:r>
              <a:rPr lang="zh-CN" altLang="en-US" b="1" smtClean="0">
                <a:latin typeface="微软雅黑" panose="020b0503020204020204" pitchFamily="34" charset="-122"/>
                <a:ea typeface="微软雅黑" panose="020b0503020204020204" pitchFamily="34" charset="-122"/>
              </a:rPr>
              <a:t>    材料三</a:t>
            </a:r>
            <a:r>
              <a:rPr lang="zh-CN" altLang="en-US" smtClean="0">
                <a:latin typeface="微软雅黑" panose="020b0503020204020204" pitchFamily="34" charset="-122"/>
                <a:ea typeface="微软雅黑" panose="020b0503020204020204" pitchFamily="34" charset="-122"/>
              </a:rPr>
              <a:t>  </a:t>
            </a:r>
            <a:r>
              <a:rPr lang="zh-CN" altLang="en-US" b="1" smtClean="0">
                <a:solidFill>
                  <a:srgbClr val="FF0000"/>
                </a:solidFill>
                <a:latin typeface="微软雅黑" panose="020b0503020204020204" pitchFamily="34" charset="-122"/>
                <a:ea typeface="微软雅黑" panose="020b0503020204020204" pitchFamily="34" charset="-122"/>
              </a:rPr>
              <a:t>（克里木）战争</a:t>
            </a:r>
            <a:r>
              <a:rPr lang="zh-CN" altLang="en-US" smtClean="0">
                <a:latin typeface="微软雅黑" panose="020b0503020204020204" pitchFamily="34" charset="-122"/>
                <a:ea typeface="微软雅黑" panose="020b0503020204020204" pitchFamily="34" charset="-122"/>
              </a:rPr>
              <a:t>爆发后，俄军竟找不到一张克里木军用地图，士兵素质极差。由于交通落后，从俄国中部调兵至克里木所时间甚至超过英、法从国内调兵所时间；面对装备来复枪、铁甲蒸规的英、法军队，俄军只能以滑膛和机船应付。</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以上材料均节选自刘宗绪主编</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世界近代史</a:t>
            </a:r>
            <a:r>
              <a:rPr lang="en-US" altLang="zh-CN" smtClean="0">
                <a:latin typeface="微软雅黑" panose="020b0503020204020204" pitchFamily="34" charset="-122"/>
                <a:ea typeface="微软雅黑" panose="020b0503020204020204" pitchFamily="34" charset="-122"/>
              </a:rPr>
              <a:t>》</a:t>
            </a:r>
          </a:p>
        </p:txBody>
      </p:sp>
      <p:sp>
        <p:nvSpPr>
          <p:cNvPr id="9" name="TextBox 8"/>
          <p:cNvSpPr txBox="1"/>
          <p:nvPr/>
        </p:nvSpPr>
        <p:spPr>
          <a:xfrm>
            <a:off x="179512" y="627534"/>
            <a:ext cx="4248472" cy="527073"/>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500" b="1" smtClean="0">
                <a:solidFill>
                  <a:srgbClr val="FF0000"/>
                </a:solidFill>
                <a:uFillTx/>
              </a:rPr>
              <a:t>（一）俄国农奴制改革</a:t>
            </a:r>
          </a:p>
        </p:txBody>
      </p:sp>
      <p:sp>
        <p:nvSpPr>
          <p:cNvPr id="7" name="矩形 6"/>
          <p:cNvSpPr/>
          <p:nvPr/>
        </p:nvSpPr>
        <p:spPr>
          <a:xfrm>
            <a:off x="179512" y="4547587"/>
            <a:ext cx="6048672" cy="645160"/>
          </a:xfrm>
          <a:prstGeom prst="rect">
            <a:avLst/>
          </a:prstGeom>
        </p:spPr>
        <p:txBody>
          <a:bodyPr wrap="square">
            <a:spAutoFit/>
          </a:bodyPr>
          <a:lstStyle/>
          <a:p>
            <a:r>
              <a:rPr lang="en-US" altLang="zh-CN" smtClean="0">
                <a:solidFill>
                  <a:srgbClr val="FF0000"/>
                </a:solidFill>
                <a:latin typeface="黑体" panose="02010609060101010101" pitchFamily="49" charset="-122"/>
                <a:ea typeface="黑体" panose="02010609060101010101" pitchFamily="49" charset="-122"/>
              </a:rPr>
              <a:t> </a:t>
            </a:r>
            <a:r>
              <a:rPr lang="zh-CN" altLang="en-US" b="1" smtClean="0">
                <a:solidFill>
                  <a:srgbClr val="FF0000"/>
                </a:solidFill>
                <a:latin typeface="黑体" panose="02010609060101010101" pitchFamily="49" charset="-122"/>
                <a:ea typeface="黑体" panose="02010609060101010101" pitchFamily="49" charset="-122"/>
              </a:rPr>
              <a:t>背景：</a:t>
            </a:r>
            <a:r>
              <a:rPr lang="zh-CN" altLang="zh-CN" b="1" smtClean="0">
                <a:solidFill>
                  <a:srgbClr val="FF0000"/>
                </a:solidFill>
                <a:latin typeface="黑体" panose="02010609060101010101" pitchFamily="49" charset="-122"/>
                <a:ea typeface="黑体" panose="02010609060101010101" pitchFamily="49" charset="-122"/>
              </a:rPr>
              <a:t>资本主义的发展；革命民主主义思想的产生；战争激化阶级矛盾。</a:t>
            </a:r>
            <a:endParaRPr lang="zh-CN" altLang="en-US" b="1"/>
          </a:p>
        </p:txBody>
      </p:sp>
      <p:pic>
        <p:nvPicPr>
          <p:cNvPr id="468994" name="Picture 2" descr="C:\Users\Administrator\Desktop\view.jpg"/>
          <p:cNvPicPr>
            <a:picLocks noChangeAspect="1" noChangeArrowheads="1"/>
          </p:cNvPicPr>
          <p:nvPr/>
        </p:nvPicPr>
        <p:blipFill>
          <a:blip r:embed="rId3"/>
          <a:stretch>
            <a:fillRect/>
          </a:stretch>
        </p:blipFill>
        <p:spPr bwMode="auto">
          <a:xfrm>
            <a:off x="6300192" y="627534"/>
            <a:ext cx="2843808" cy="4515966"/>
          </a:xfrm>
          <a:prstGeom prst="rect">
            <a:avLst/>
          </a:prstGeom>
          <a:noFill/>
        </p:spPr>
      </p:pic>
      <p:sp>
        <p:nvSpPr>
          <p:cNvPr id="5" name="Text Box 7"/>
          <p:cNvSpPr txBox="1">
            <a:spLocks noChangeArrowheads="1"/>
          </p:cNvSpPr>
          <p:nvPr/>
        </p:nvSpPr>
        <p:spPr bwMode="auto">
          <a:xfrm>
            <a:off x="0" y="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TextBox 8"/>
          <p:cNvSpPr txBox="1"/>
          <p:nvPr/>
        </p:nvSpPr>
        <p:spPr>
          <a:xfrm>
            <a:off x="0" y="627534"/>
            <a:ext cx="4211960" cy="578486"/>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（一）俄国农奴制改革</a:t>
            </a:r>
            <a:endParaRPr lang="zh-CN" altLang="zh-CN" sz="2800">
              <a:solidFill>
                <a:srgbClr val="FF0000"/>
              </a:solidFill>
            </a:endParaRPr>
          </a:p>
        </p:txBody>
      </p:sp>
      <p:pic>
        <p:nvPicPr>
          <p:cNvPr id="395266" name="Picture 2" descr="C:\Users\Administrator\Desktop\QQ截图20200328111637.png"/>
          <p:cNvPicPr>
            <a:picLocks noChangeAspect="1" noChangeArrowheads="1"/>
          </p:cNvPicPr>
          <p:nvPr/>
        </p:nvPicPr>
        <p:blipFill>
          <a:blip r:embed="rId2"/>
          <a:stretch>
            <a:fillRect/>
          </a:stretch>
        </p:blipFill>
        <p:spPr bwMode="auto">
          <a:xfrm>
            <a:off x="0" y="1203598"/>
            <a:ext cx="6300192" cy="2448272"/>
          </a:xfrm>
          <a:prstGeom prst="rect">
            <a:avLst/>
          </a:prstGeom>
          <a:noFill/>
        </p:spPr>
      </p:pic>
      <p:sp>
        <p:nvSpPr>
          <p:cNvPr id="14" name="矩形 13"/>
          <p:cNvSpPr/>
          <p:nvPr/>
        </p:nvSpPr>
        <p:spPr>
          <a:xfrm>
            <a:off x="6372200" y="3832885"/>
            <a:ext cx="2771800" cy="1310615"/>
          </a:xfrm>
          <a:prstGeom prst="rect">
            <a:avLst/>
          </a:prstGeom>
        </p:spPr>
        <p:txBody>
          <a:bodyPr wrap="square">
            <a:spAutoFit/>
          </a:bodyPr>
          <a:lstStyle/>
          <a:p>
            <a:pPr lvl="0">
              <a:lnSpc>
                <a:spcPts val="1920"/>
              </a:lnSpc>
            </a:pPr>
            <a:r>
              <a:rPr lang="en-US" altLang="zh-CN" sz="1600" smtClean="0">
                <a:solidFill>
                  <a:prstClr val="black"/>
                </a:solidFill>
                <a:latin typeface="微软雅黑" panose="020b0503020204020204" pitchFamily="34" charset="-122"/>
                <a:ea typeface="微软雅黑" panose="020b0503020204020204" pitchFamily="34" charset="-122"/>
              </a:rPr>
              <a:t>1856</a:t>
            </a:r>
            <a:r>
              <a:rPr lang="zh-CN" altLang="en-US" sz="1600" smtClean="0">
                <a:solidFill>
                  <a:prstClr val="black"/>
                </a:solidFill>
                <a:latin typeface="微软雅黑" panose="020b0503020204020204" pitchFamily="34" charset="-122"/>
                <a:ea typeface="微软雅黑" panose="020b0503020204020204" pitchFamily="34" charset="-122"/>
              </a:rPr>
              <a:t>年</a:t>
            </a:r>
            <a:r>
              <a:rPr lang="en-US" altLang="zh-CN" sz="1600" smtClean="0">
                <a:solidFill>
                  <a:prstClr val="black"/>
                </a:solidFill>
                <a:latin typeface="微软雅黑" panose="020b0503020204020204" pitchFamily="34" charset="-122"/>
                <a:ea typeface="微软雅黑" panose="020b0503020204020204" pitchFamily="34" charset="-122"/>
              </a:rPr>
              <a:t>3</a:t>
            </a:r>
            <a:r>
              <a:rPr lang="zh-CN" altLang="en-US" sz="1600" smtClean="0">
                <a:solidFill>
                  <a:prstClr val="black"/>
                </a:solidFill>
                <a:latin typeface="微软雅黑" panose="020b0503020204020204" pitchFamily="34" charset="-122"/>
                <a:ea typeface="微软雅黑" panose="020b0503020204020204" pitchFamily="34" charset="-122"/>
              </a:rPr>
              <a:t>月</a:t>
            </a:r>
            <a:r>
              <a:rPr lang="en-US" altLang="zh-CN" sz="1600" smtClean="0">
                <a:solidFill>
                  <a:prstClr val="black"/>
                </a:solidFill>
                <a:latin typeface="微软雅黑" panose="020b0503020204020204" pitchFamily="34" charset="-122"/>
                <a:ea typeface="微软雅黑" panose="020b0503020204020204" pitchFamily="34" charset="-122"/>
              </a:rPr>
              <a:t>30</a:t>
            </a:r>
            <a:r>
              <a:rPr lang="zh-CN" altLang="en-US" sz="1600" smtClean="0">
                <a:solidFill>
                  <a:prstClr val="black"/>
                </a:solidFill>
                <a:latin typeface="微软雅黑" panose="020b0503020204020204" pitchFamily="34" charset="-122"/>
                <a:ea typeface="微软雅黑" panose="020b0503020204020204" pitchFamily="34" charset="-122"/>
              </a:rPr>
              <a:t>日，沙皇亚历山大二世在召见莫斯科贵族时已说明了改革的必要性，承认“从</a:t>
            </a:r>
            <a:r>
              <a:rPr lang="zh-CN" altLang="en-US" sz="1600" smtClean="0">
                <a:solidFill>
                  <a:srgbClr val="C00000"/>
                </a:solidFill>
                <a:latin typeface="微软雅黑" panose="020b0503020204020204" pitchFamily="34" charset="-122"/>
                <a:ea typeface="微软雅黑" panose="020b0503020204020204" pitchFamily="34" charset="-122"/>
              </a:rPr>
              <a:t>上面解决</a:t>
            </a:r>
            <a:r>
              <a:rPr lang="zh-CN" altLang="en-US" sz="1600" smtClean="0">
                <a:solidFill>
                  <a:prstClr val="black"/>
                </a:solidFill>
                <a:latin typeface="微软雅黑" panose="020b0503020204020204" pitchFamily="34" charset="-122"/>
                <a:ea typeface="微软雅黑" panose="020b0503020204020204" pitchFamily="34" charset="-122"/>
              </a:rPr>
              <a:t>要比从</a:t>
            </a:r>
            <a:r>
              <a:rPr lang="zh-CN" altLang="en-US" sz="1600" smtClean="0">
                <a:solidFill>
                  <a:srgbClr val="C00000"/>
                </a:solidFill>
                <a:latin typeface="微软雅黑" panose="020b0503020204020204" pitchFamily="34" charset="-122"/>
                <a:ea typeface="微软雅黑" panose="020b0503020204020204" pitchFamily="34" charset="-122"/>
              </a:rPr>
              <a:t>下面解决</a:t>
            </a:r>
            <a:r>
              <a:rPr lang="zh-CN" altLang="en-US" sz="1600" smtClean="0">
                <a:solidFill>
                  <a:prstClr val="black"/>
                </a:solidFill>
                <a:latin typeface="微软雅黑" panose="020b0503020204020204" pitchFamily="34" charset="-122"/>
                <a:ea typeface="微软雅黑" panose="020b0503020204020204" pitchFamily="34" charset="-122"/>
              </a:rPr>
              <a:t>好些”。</a:t>
            </a:r>
            <a:endParaRPr lang="zh-CN" altLang="en-US" sz="1600">
              <a:solidFill>
                <a:prstClr val="black"/>
              </a:solidFill>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0" y="3647706"/>
            <a:ext cx="6228184" cy="1495794"/>
          </a:xfrm>
          <a:prstGeom prst="rect">
            <a:avLst/>
          </a:prstGeom>
          <a:noFill/>
          <a:ln w="19050">
            <a:solidFill>
              <a:srgbClr val="FF0000"/>
            </a:solidFill>
            <a:miter lim="800000"/>
          </a:ln>
        </p:spPr>
        <p:txBody>
          <a:bodyPr wrap="square" lIns="68580" tIns="34290" rIns="68580" bIns="34290">
            <a:spAutoFit/>
          </a:bodyPr>
          <a:lstStyle/>
          <a:p>
            <a:pPr>
              <a:lnSpc>
                <a:spcPct val="115000"/>
              </a:lnSpc>
            </a:pPr>
            <a:r>
              <a:rPr lang="en-US" altLang="zh-CN" smtClean="0">
                <a:latin typeface="黑体" panose="02010609060101010101" pitchFamily="49" charset="-122"/>
                <a:ea typeface="黑体" panose="02010609060101010101" pitchFamily="49" charset="-122"/>
              </a:rPr>
              <a:t>(3)</a:t>
            </a:r>
            <a:r>
              <a:rPr lang="zh-CN" altLang="en-US" smtClean="0">
                <a:latin typeface="黑体" panose="02010609060101010101" pitchFamily="49" charset="-122"/>
                <a:ea typeface="黑体" panose="02010609060101010101" pitchFamily="49" charset="-122"/>
              </a:rPr>
              <a:t> </a:t>
            </a:r>
            <a:r>
              <a:rPr lang="zh-CN" altLang="en-US" b="1" smtClean="0">
                <a:solidFill>
                  <a:srgbClr val="000000"/>
                </a:solidFill>
                <a:latin typeface="+mn-ea"/>
              </a:rPr>
              <a:t>评价</a:t>
            </a:r>
            <a:r>
              <a:rPr lang="en-US" altLang="zh-CN" b="1" smtClean="0">
                <a:solidFill>
                  <a:srgbClr val="000000"/>
                </a:solidFill>
                <a:latin typeface="+mn-ea"/>
              </a:rPr>
              <a:t>:</a:t>
            </a:r>
          </a:p>
          <a:p>
            <a:pPr eaLnBrk="0" hangingPunct="0"/>
            <a:r>
              <a:rPr lang="zh-CN" altLang="en-US" b="1" smtClean="0">
                <a:solidFill>
                  <a:srgbClr val="000000"/>
                </a:solidFill>
                <a:latin typeface="+mn-ea"/>
              </a:rPr>
              <a:t>（</a:t>
            </a:r>
            <a:r>
              <a:rPr lang="en-US" altLang="zh-CN" b="1" smtClean="0">
                <a:solidFill>
                  <a:srgbClr val="000000"/>
                </a:solidFill>
                <a:latin typeface="+mn-ea"/>
              </a:rPr>
              <a:t>1</a:t>
            </a:r>
            <a:r>
              <a:rPr lang="zh-CN" altLang="en-US" b="1" smtClean="0">
                <a:solidFill>
                  <a:srgbClr val="000000"/>
                </a:solidFill>
                <a:latin typeface="+mn-ea"/>
              </a:rPr>
              <a:t>）性质：</a:t>
            </a:r>
            <a:r>
              <a:rPr lang="zh-CN" altLang="en-US" b="1" smtClean="0">
                <a:latin typeface="+mn-ea"/>
              </a:rPr>
              <a:t>沙皇</a:t>
            </a:r>
            <a:r>
              <a:rPr lang="zh-CN" altLang="en-US" b="1" smtClean="0">
                <a:solidFill>
                  <a:srgbClr val="FF0000"/>
                </a:solidFill>
                <a:latin typeface="+mn-ea"/>
              </a:rPr>
              <a:t>自上而下</a:t>
            </a:r>
            <a:r>
              <a:rPr lang="zh-CN" altLang="en-US" b="1" smtClean="0">
                <a:latin typeface="+mn-ea"/>
              </a:rPr>
              <a:t>的</a:t>
            </a:r>
            <a:r>
              <a:rPr lang="zh-CN" altLang="en-US" b="1" smtClean="0">
                <a:solidFill>
                  <a:srgbClr val="FF0000"/>
                </a:solidFill>
                <a:latin typeface="+mn-ea"/>
              </a:rPr>
              <a:t>资产阶级性质</a:t>
            </a:r>
            <a:r>
              <a:rPr lang="zh-CN" altLang="en-US" b="1" smtClean="0">
                <a:latin typeface="+mn-ea"/>
              </a:rPr>
              <a:t>的改革</a:t>
            </a:r>
            <a:endParaRPr lang="en-US" altLang="zh-CN" b="1" smtClean="0">
              <a:latin typeface="+mn-ea"/>
            </a:endParaRPr>
          </a:p>
          <a:p>
            <a:pPr eaLnBrk="0" hangingPunct="0"/>
            <a:r>
              <a:rPr lang="zh-CN" altLang="en-US" b="1" smtClean="0">
                <a:latin typeface="+mn-ea"/>
              </a:rPr>
              <a:t>（</a:t>
            </a:r>
            <a:r>
              <a:rPr lang="en-US" altLang="zh-CN" b="1" smtClean="0">
                <a:latin typeface="+mn-ea"/>
              </a:rPr>
              <a:t>2</a:t>
            </a:r>
            <a:r>
              <a:rPr lang="zh-CN" altLang="en-US" b="1" smtClean="0">
                <a:latin typeface="+mn-ea"/>
              </a:rPr>
              <a:t>）意义</a:t>
            </a:r>
            <a:r>
              <a:rPr lang="en-US" altLang="zh-CN" b="1" smtClean="0">
                <a:latin typeface="+mn-ea"/>
              </a:rPr>
              <a:t>:</a:t>
            </a:r>
            <a:r>
              <a:rPr lang="zh-CN" altLang="en-US" b="1" smtClean="0">
                <a:solidFill>
                  <a:srgbClr val="000000"/>
                </a:solidFill>
                <a:latin typeface="+mn-ea"/>
              </a:rPr>
              <a:t>促进了俄国资本主义的发展</a:t>
            </a:r>
            <a:endParaRPr lang="en-US" altLang="zh-CN" b="1" smtClean="0">
              <a:solidFill>
                <a:srgbClr val="000000"/>
              </a:solidFill>
              <a:latin typeface="+mn-ea"/>
            </a:endParaRPr>
          </a:p>
          <a:p>
            <a:pPr eaLnBrk="0" hangingPunct="0"/>
            <a:r>
              <a:rPr lang="zh-CN" altLang="en-US" b="1" smtClean="0">
                <a:solidFill>
                  <a:srgbClr val="000000"/>
                </a:solidFill>
                <a:latin typeface="+mn-ea"/>
              </a:rPr>
              <a:t>（</a:t>
            </a:r>
            <a:r>
              <a:rPr lang="en-US" altLang="zh-CN" b="1" smtClean="0">
                <a:solidFill>
                  <a:srgbClr val="000000"/>
                </a:solidFill>
                <a:latin typeface="+mn-ea"/>
              </a:rPr>
              <a:t>3</a:t>
            </a:r>
            <a:r>
              <a:rPr lang="zh-CN" altLang="en-US" b="1" smtClean="0">
                <a:solidFill>
                  <a:srgbClr val="000000"/>
                </a:solidFill>
                <a:latin typeface="+mn-ea"/>
              </a:rPr>
              <a:t>）局限：没有直接触及沙皇专制制度</a:t>
            </a:r>
            <a:r>
              <a:rPr lang="en-US" altLang="zh-CN" b="1" smtClean="0">
                <a:solidFill>
                  <a:srgbClr val="000000"/>
                </a:solidFill>
                <a:latin typeface="+mn-ea"/>
              </a:rPr>
              <a:t>,</a:t>
            </a:r>
            <a:r>
              <a:rPr lang="zh-CN" altLang="en-US" b="1" smtClean="0">
                <a:solidFill>
                  <a:srgbClr val="000000"/>
                </a:solidFill>
                <a:latin typeface="+mn-ea"/>
              </a:rPr>
              <a:t>保留了大量农奴制残余</a:t>
            </a:r>
            <a:endParaRPr lang="en-US" altLang="zh-CN" smtClean="0">
              <a:latin typeface="微软雅黑" panose="020b0503020204020204" pitchFamily="34" charset="-122"/>
              <a:ea typeface="微软雅黑" panose="020b0503020204020204" pitchFamily="34" charset="-122"/>
            </a:endParaRPr>
          </a:p>
        </p:txBody>
      </p:sp>
      <p:pic>
        <p:nvPicPr>
          <p:cNvPr id="8" name="图片 7" descr="5652"/>
          <p:cNvPicPr>
            <a:picLocks noChangeAspect="1"/>
          </p:cNvPicPr>
          <p:nvPr/>
        </p:nvPicPr>
        <p:blipFill>
          <a:blip r:embed="rId3"/>
          <a:stretch>
            <a:fillRect/>
          </a:stretch>
        </p:blipFill>
        <p:spPr>
          <a:xfrm>
            <a:off x="6322695" y="627534"/>
            <a:ext cx="2821305" cy="3231044"/>
          </a:xfrm>
          <a:prstGeom prst="rect">
            <a:avLst/>
          </a:prstGeom>
          <a:noFill/>
          <a:ln w="9525">
            <a:noFill/>
          </a:ln>
        </p:spPr>
      </p:pic>
      <p:sp>
        <p:nvSpPr>
          <p:cNvPr id="5" name="Text Box 7"/>
          <p:cNvSpPr txBox="1">
            <a:spLocks noChangeArrowheads="1"/>
          </p:cNvSpPr>
          <p:nvPr/>
        </p:nvSpPr>
        <p:spPr bwMode="auto">
          <a:xfrm>
            <a:off x="0" y="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0" fill="hold"/>
                                        <p:tgtEl>
                                          <p:spTgt spid="7"/>
                                        </p:tgtEl>
                                        <p:attrNameLst>
                                          <p:attrName>ppt_x</p:attrName>
                                        </p:attrNameLst>
                                      </p:cBhvr>
                                      <p:tavLst>
                                        <p:tav tm="0">
                                          <p:val>
                                            <p:strVal val="#ppt_x"/>
                                          </p:val>
                                        </p:tav>
                                        <p:tav tm="100000">
                                          <p:val>
                                            <p:strVal val="#ppt_x"/>
                                          </p:val>
                                        </p:tav>
                                      </p:tavLst>
                                    </p:anim>
                                    <p:anim calcmode="lin" valueType="num">
                                      <p:cBhvr additive="base">
                                        <p:cTn id="8"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0" y="1491615"/>
            <a:ext cx="3418205" cy="3146425"/>
          </a:xfrm>
          <a:prstGeom prst="rect">
            <a:avLst/>
          </a:prstGeom>
          <a:noFill/>
          <a:ln w="19050">
            <a:solidFill>
              <a:srgbClr val="FF0000"/>
            </a:solidFill>
            <a:miter lim="800000"/>
          </a:ln>
        </p:spPr>
        <p:txBody>
          <a:bodyPr wrap="square" lIns="68580" tIns="34290" rIns="68580" bIns="34290">
            <a:spAutoFit/>
          </a:bodyPr>
          <a:lstStyle/>
          <a:p>
            <a:pPr>
              <a:lnSpc>
                <a:spcPts val="2160"/>
              </a:lnSpc>
            </a:pPr>
            <a:r>
              <a:rPr lang="en-US" altLang="zh-CN" sz="2000" b="1" smtClean="0">
                <a:latin typeface="微软雅黑" panose="020b0503020204020204" pitchFamily="34" charset="-122"/>
                <a:ea typeface="微软雅黑" panose="020b0503020204020204" pitchFamily="34" charset="-122"/>
              </a:rPr>
              <a:t>1</a:t>
            </a:r>
            <a:r>
              <a:rPr lang="zh-CN" altLang="en-US" sz="2000" b="1" smtClean="0">
                <a:latin typeface="微软雅黑" panose="020b0503020204020204" pitchFamily="34" charset="-122"/>
                <a:ea typeface="微软雅黑" panose="020b0503020204020204" pitchFamily="34" charset="-122"/>
              </a:rPr>
              <a:t>、背景</a:t>
            </a:r>
            <a:r>
              <a:rPr lang="en-US" altLang="zh-CN" sz="2000" b="1" smtClean="0">
                <a:latin typeface="微软雅黑" panose="020b0503020204020204" pitchFamily="34" charset="-122"/>
                <a:ea typeface="微软雅黑" panose="020b0503020204020204" pitchFamily="34" charset="-122"/>
              </a:rPr>
              <a:t>:</a:t>
            </a:r>
          </a:p>
          <a:p>
            <a:pPr>
              <a:lnSpc>
                <a:spcPts val="2160"/>
              </a:lnSpc>
            </a:pPr>
            <a:r>
              <a:rPr lang="en-US" altLang="zh-CN" sz="2000" b="1" smtClean="0">
                <a:latin typeface="微软雅黑" panose="020b0503020204020204" pitchFamily="34" charset="-122"/>
                <a:ea typeface="微软雅黑" panose="020b0503020204020204" pitchFamily="34" charset="-122"/>
              </a:rPr>
              <a:t>   19</a:t>
            </a:r>
            <a:r>
              <a:rPr lang="zh-CN" altLang="en-US" sz="2000" b="1" smtClean="0">
                <a:latin typeface="微软雅黑" panose="020b0503020204020204" pitchFamily="34" charset="-122"/>
                <a:ea typeface="微软雅黑" panose="020b0503020204020204" pitchFamily="34" charset="-122"/>
              </a:rPr>
              <a:t>世纪中期</a:t>
            </a:r>
            <a:r>
              <a:rPr lang="en-US" altLang="zh-CN" sz="2000" b="1" smtClean="0">
                <a:latin typeface="微软雅黑" panose="020b0503020204020204" pitchFamily="34" charset="-122"/>
                <a:ea typeface="微软雅黑" panose="020b0503020204020204" pitchFamily="34" charset="-122"/>
              </a:rPr>
              <a:t>,</a:t>
            </a:r>
            <a:r>
              <a:rPr lang="zh-CN" altLang="zh-CN" sz="2000" b="1" smtClean="0">
                <a:latin typeface="微软雅黑" panose="020b0503020204020204" pitchFamily="34" charset="-122"/>
                <a:ea typeface="微软雅黑" panose="020b0503020204020204" pitchFamily="34" charset="-122"/>
                <a:sym typeface="+mn-ea"/>
              </a:rPr>
              <a:t>意大利分裂状态阻碍资本主义经济的发展</a:t>
            </a:r>
            <a:endParaRPr lang="zh-CN" altLang="en-US" sz="2000" b="1" smtClean="0">
              <a:latin typeface="微软雅黑" panose="020b0503020204020204" pitchFamily="34" charset="-122"/>
              <a:ea typeface="微软雅黑" panose="020b0503020204020204" pitchFamily="34" charset="-122"/>
            </a:endParaRPr>
          </a:p>
          <a:p>
            <a:pPr indent="0">
              <a:lnSpc>
                <a:spcPts val="2160"/>
              </a:lnSpc>
            </a:pPr>
            <a:r>
              <a:rPr lang="en-US" altLang="zh-CN" sz="2000" b="1" smtClean="0">
                <a:latin typeface="微软雅黑" panose="020b0503020204020204" pitchFamily="34" charset="-122"/>
                <a:ea typeface="微软雅黑" panose="020b0503020204020204" pitchFamily="34" charset="-122"/>
              </a:rPr>
              <a:t>2</a:t>
            </a:r>
            <a:r>
              <a:rPr lang="zh-CN" altLang="en-US" sz="2000" b="1" smtClean="0">
                <a:latin typeface="微软雅黑" panose="020b0503020204020204" pitchFamily="34" charset="-122"/>
                <a:ea typeface="微软雅黑" panose="020b0503020204020204" pitchFamily="34" charset="-122"/>
              </a:rPr>
              <a:t>、过程</a:t>
            </a:r>
            <a:r>
              <a:rPr lang="en-US" altLang="zh-CN" sz="2000" b="1" smtClean="0">
                <a:latin typeface="微软雅黑" panose="020b0503020204020204" pitchFamily="34" charset="-122"/>
                <a:ea typeface="微软雅黑" panose="020b0503020204020204" pitchFamily="34" charset="-122"/>
              </a:rPr>
              <a:t>:</a:t>
            </a:r>
          </a:p>
          <a:p>
            <a:pPr indent="0">
              <a:lnSpc>
                <a:spcPts val="2160"/>
              </a:lnSpc>
            </a:pPr>
            <a:r>
              <a:rPr lang="zh-CN" altLang="en-US" sz="2000" b="1" smtClean="0">
                <a:latin typeface="微软雅黑" panose="020b0503020204020204" pitchFamily="34" charset="-122"/>
                <a:ea typeface="微软雅黑" panose="020b0503020204020204" pitchFamily="34" charset="-122"/>
                <a:sym typeface="+mn-ea"/>
              </a:rPr>
              <a:t>（</a:t>
            </a:r>
            <a:r>
              <a:rPr lang="en-US" altLang="zh-CN" sz="2000" b="1" smtClean="0">
                <a:latin typeface="微软雅黑" panose="020b0503020204020204" pitchFamily="34" charset="-122"/>
                <a:ea typeface="微软雅黑" panose="020b0503020204020204" pitchFamily="34" charset="-122"/>
                <a:sym typeface="+mn-ea"/>
              </a:rPr>
              <a:t>1</a:t>
            </a:r>
            <a:r>
              <a:rPr lang="zh-CN" altLang="en-US" sz="2000" b="1" smtClean="0">
                <a:latin typeface="微软雅黑" panose="020b0503020204020204" pitchFamily="34" charset="-122"/>
                <a:ea typeface="微软雅黑" panose="020b0503020204020204" pitchFamily="34" charset="-122"/>
                <a:sym typeface="+mn-ea"/>
              </a:rPr>
              <a:t>）通过革命和反侵略战争，</a:t>
            </a:r>
            <a:r>
              <a:rPr lang="en-US" altLang="zh-CN" sz="2000" b="1" smtClean="0">
                <a:latin typeface="微软雅黑" panose="020b0503020204020204" pitchFamily="34" charset="-122"/>
                <a:ea typeface="微软雅黑" panose="020b0503020204020204" pitchFamily="34" charset="-122"/>
                <a:sym typeface="+mn-ea"/>
              </a:rPr>
              <a:t>1861</a:t>
            </a:r>
            <a:r>
              <a:rPr lang="zh-CN" altLang="zh-CN" sz="2000" b="1" smtClean="0">
                <a:latin typeface="微软雅黑" panose="020b0503020204020204" pitchFamily="34" charset="-122"/>
                <a:ea typeface="微软雅黑" panose="020b0503020204020204" pitchFamily="34" charset="-122"/>
                <a:sym typeface="+mn-ea"/>
              </a:rPr>
              <a:t>年建立意大利王国。</a:t>
            </a:r>
            <a:endParaRPr lang="zh-CN" altLang="zh-CN" sz="2000" b="1" smtClean="0">
              <a:latin typeface="微软雅黑" panose="020b0503020204020204" pitchFamily="34" charset="-122"/>
              <a:ea typeface="微软雅黑" panose="020b0503020204020204" pitchFamily="34" charset="-122"/>
            </a:endParaRPr>
          </a:p>
          <a:p>
            <a:pPr indent="0">
              <a:lnSpc>
                <a:spcPts val="2160"/>
              </a:lnSpc>
            </a:pPr>
            <a:r>
              <a:rPr lang="zh-CN" altLang="en-US" sz="2000" b="1" smtClean="0">
                <a:latin typeface="微软雅黑" panose="020b0503020204020204" pitchFamily="34" charset="-122"/>
                <a:ea typeface="微软雅黑" panose="020b0503020204020204" pitchFamily="34" charset="-122"/>
                <a:sym typeface="+mn-ea"/>
              </a:rPr>
              <a:t>（</a:t>
            </a:r>
            <a:r>
              <a:rPr lang="en-US" altLang="zh-CN" sz="2000" b="1" smtClean="0">
                <a:latin typeface="微软雅黑" panose="020b0503020204020204" pitchFamily="34" charset="-122"/>
                <a:ea typeface="微软雅黑" panose="020b0503020204020204" pitchFamily="34" charset="-122"/>
                <a:sym typeface="+mn-ea"/>
              </a:rPr>
              <a:t>2</a:t>
            </a:r>
            <a:r>
              <a:rPr lang="zh-CN" altLang="en-US" sz="2000" b="1" smtClean="0">
                <a:latin typeface="微软雅黑" panose="020b0503020204020204" pitchFamily="34" charset="-122"/>
                <a:ea typeface="微软雅黑" panose="020b0503020204020204" pitchFamily="34" charset="-122"/>
                <a:sym typeface="+mn-ea"/>
              </a:rPr>
              <a:t>）</a:t>
            </a:r>
            <a:r>
              <a:rPr lang="zh-CN" altLang="zh-CN" sz="2000" b="1" smtClean="0">
                <a:latin typeface="微软雅黑" panose="020b0503020204020204" pitchFamily="34" charset="-122"/>
                <a:ea typeface="微软雅黑" panose="020b0503020204020204" pitchFamily="34" charset="-122"/>
                <a:sym typeface="+mn-ea"/>
              </a:rPr>
              <a:t>从奥地利和法国手中收复失地，</a:t>
            </a:r>
            <a:r>
              <a:rPr lang="en-US" altLang="zh-CN" sz="2000" b="1" smtClean="0">
                <a:latin typeface="微软雅黑" panose="020b0503020204020204" pitchFamily="34" charset="-122"/>
                <a:ea typeface="微软雅黑" panose="020b0503020204020204" pitchFamily="34" charset="-122"/>
                <a:sym typeface="+mn-ea"/>
              </a:rPr>
              <a:t>1870</a:t>
            </a:r>
            <a:r>
              <a:rPr lang="zh-CN" altLang="zh-CN" sz="2000" b="1" smtClean="0">
                <a:latin typeface="微软雅黑" panose="020b0503020204020204" pitchFamily="34" charset="-122"/>
                <a:ea typeface="微软雅黑" panose="020b0503020204020204" pitchFamily="34" charset="-122"/>
                <a:sym typeface="+mn-ea"/>
              </a:rPr>
              <a:t>年实现了国家统一。</a:t>
            </a:r>
            <a:endParaRPr lang="en-US" altLang="zh-CN" sz="2000" b="1" smtClean="0">
              <a:latin typeface="微软雅黑" panose="020b0503020204020204" pitchFamily="34" charset="-122"/>
              <a:ea typeface="微软雅黑" panose="020b0503020204020204" pitchFamily="34" charset="-122"/>
              <a:sym typeface="+mn-ea"/>
            </a:endParaRPr>
          </a:p>
          <a:p>
            <a:pPr indent="0">
              <a:lnSpc>
                <a:spcPts val="2160"/>
              </a:lnSpc>
            </a:pPr>
            <a:r>
              <a:rPr lang="en-US" altLang="zh-CN" sz="2000" b="1" smtClean="0">
                <a:latin typeface="微软雅黑" panose="020b0503020204020204" pitchFamily="34" charset="-122"/>
                <a:ea typeface="微软雅黑" panose="020b0503020204020204" pitchFamily="34" charset="-122"/>
                <a:sym typeface="+mn-ea"/>
              </a:rPr>
              <a:t>3</a:t>
            </a:r>
            <a:r>
              <a:rPr lang="zh-CN" altLang="en-US" sz="2000" b="1" smtClean="0">
                <a:latin typeface="微软雅黑" panose="020b0503020204020204" pitchFamily="34" charset="-122"/>
                <a:ea typeface="微软雅黑" panose="020b0503020204020204" pitchFamily="34" charset="-122"/>
                <a:sym typeface="+mn-ea"/>
              </a:rPr>
              <a:t>、政体：君主立宪制</a:t>
            </a:r>
            <a:endParaRPr lang="zh-CN" altLang="en-US" sz="2000" b="1" smtClean="0">
              <a:latin typeface="微软雅黑" panose="020b0503020204020204" pitchFamily="34" charset="-122"/>
              <a:ea typeface="微软雅黑" panose="020b0503020204020204" pitchFamily="34" charset="-122"/>
            </a:endParaRPr>
          </a:p>
          <a:p>
            <a:pPr algn="r">
              <a:lnSpc>
                <a:spcPts val="2400"/>
              </a:lnSpc>
            </a:pPr>
            <a:endParaRPr lang="zh-CN" altLang="en-US" sz="2000" b="1" smtClean="0">
              <a:latin typeface="微软雅黑" panose="020b0503020204020204" pitchFamily="34" charset="-122"/>
              <a:ea typeface="微软雅黑" panose="020b0503020204020204" pitchFamily="34" charset="-122"/>
            </a:endParaRPr>
          </a:p>
        </p:txBody>
      </p:sp>
      <p:sp>
        <p:nvSpPr>
          <p:cNvPr id="6" name="TextBox 5"/>
          <p:cNvSpPr txBox="1"/>
          <p:nvPr/>
        </p:nvSpPr>
        <p:spPr>
          <a:xfrm>
            <a:off x="0" y="771550"/>
            <a:ext cx="370790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（二） 意大利的统一</a:t>
            </a:r>
          </a:p>
        </p:txBody>
      </p:sp>
      <p:pic>
        <p:nvPicPr>
          <p:cNvPr id="396290" name="Picture 2" descr="C:\Users\Administrator\Desktop\QQ截图20200328112737.png"/>
          <p:cNvPicPr>
            <a:picLocks noChangeAspect="1" noChangeArrowheads="1"/>
          </p:cNvPicPr>
          <p:nvPr/>
        </p:nvPicPr>
        <p:blipFill>
          <a:blip r:embed="rId2"/>
          <a:stretch>
            <a:fillRect/>
          </a:stretch>
        </p:blipFill>
        <p:spPr bwMode="auto">
          <a:xfrm>
            <a:off x="3347864" y="1203598"/>
            <a:ext cx="5796136" cy="3939902"/>
          </a:xfrm>
          <a:prstGeom prst="rect">
            <a:avLst/>
          </a:prstGeom>
          <a:noFill/>
        </p:spPr>
      </p:pic>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0" y="1491630"/>
            <a:ext cx="4211960" cy="3393237"/>
          </a:xfrm>
          <a:prstGeom prst="rect">
            <a:avLst/>
          </a:prstGeom>
          <a:noFill/>
          <a:ln w="19050">
            <a:solidFill>
              <a:srgbClr val="FF0000"/>
            </a:solidFill>
            <a:miter lim="800000"/>
          </a:ln>
        </p:spPr>
        <p:txBody>
          <a:bodyPr wrap="square" lIns="68580" tIns="34290" rIns="68580" bIns="34290">
            <a:spAutoFit/>
          </a:bodyPr>
          <a:lstStyle/>
          <a:p>
            <a:r>
              <a:rPr lang="zh-CN" altLang="en-US" b="1" smtClean="0">
                <a:latin typeface="微软雅黑" panose="020b0503020204020204" pitchFamily="34" charset="-122"/>
                <a:ea typeface="微软雅黑" panose="020b0503020204020204" pitchFamily="34" charset="-122"/>
              </a:rPr>
              <a:t>史料一：</a:t>
            </a:r>
            <a:r>
              <a:rPr lang="en-US" altLang="zh-CN" smtClean="0">
                <a:latin typeface="微软雅黑" panose="020b0503020204020204" pitchFamily="34" charset="-122"/>
                <a:ea typeface="微软雅黑" panose="020b0503020204020204" pitchFamily="34" charset="-122"/>
              </a:rPr>
              <a:t>1648</a:t>
            </a:r>
            <a:r>
              <a:rPr lang="zh-CN" altLang="en-US" smtClean="0">
                <a:latin typeface="微软雅黑" panose="020b0503020204020204" pitchFamily="34" charset="-122"/>
                <a:ea typeface="微软雅黑" panose="020b0503020204020204" pitchFamily="34" charset="-122"/>
              </a:rPr>
              <a:t>年，</a:t>
            </a:r>
            <a:r>
              <a:rPr lang="zh-CN" altLang="en-US" b="1" smtClean="0">
                <a:solidFill>
                  <a:srgbClr val="FF0000"/>
                </a:solidFill>
                <a:latin typeface="微软雅黑" panose="020b0503020204020204" pitchFamily="34" charset="-122"/>
                <a:ea typeface="微软雅黑" panose="020b0503020204020204" pitchFamily="34" charset="-122"/>
              </a:rPr>
              <a:t>德意志分裂成</a:t>
            </a:r>
            <a:r>
              <a:rPr lang="en-US" altLang="zh-CN" b="1" smtClean="0">
                <a:solidFill>
                  <a:srgbClr val="FF0000"/>
                </a:solidFill>
                <a:latin typeface="微软雅黑" panose="020b0503020204020204" pitchFamily="34" charset="-122"/>
                <a:ea typeface="微软雅黑" panose="020b0503020204020204" pitchFamily="34" charset="-122"/>
              </a:rPr>
              <a:t>314</a:t>
            </a:r>
            <a:r>
              <a:rPr lang="zh-CN" altLang="en-US" b="1" smtClean="0">
                <a:solidFill>
                  <a:srgbClr val="FF0000"/>
                </a:solidFill>
                <a:latin typeface="微软雅黑" panose="020b0503020204020204" pitchFamily="34" charset="-122"/>
                <a:ea typeface="微软雅黑" panose="020b0503020204020204" pitchFamily="34" charset="-122"/>
              </a:rPr>
              <a:t>个大大小小的邦国</a:t>
            </a:r>
            <a:r>
              <a:rPr lang="en-US" altLang="zh-CN" b="1" smtClean="0">
                <a:solidFill>
                  <a:srgbClr val="FF0000"/>
                </a:solidFill>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…1814</a:t>
            </a:r>
            <a:r>
              <a:rPr lang="zh-CN" altLang="en-US" smtClean="0">
                <a:latin typeface="微软雅黑" panose="020b0503020204020204" pitchFamily="34" charset="-122"/>
                <a:ea typeface="微软雅黑" panose="020b0503020204020204" pitchFamily="34" charset="-122"/>
              </a:rPr>
              <a:t>年，由</a:t>
            </a:r>
            <a:r>
              <a:rPr lang="en-US" altLang="zh-CN" smtClean="0">
                <a:latin typeface="微软雅黑" panose="020b0503020204020204" pitchFamily="34" charset="-122"/>
                <a:ea typeface="微软雅黑" panose="020b0503020204020204" pitchFamily="34" charset="-122"/>
              </a:rPr>
              <a:t>38</a:t>
            </a:r>
            <a:r>
              <a:rPr lang="zh-CN" altLang="en-US" smtClean="0">
                <a:latin typeface="微软雅黑" panose="020b0503020204020204" pitchFamily="34" charset="-122"/>
                <a:ea typeface="微软雅黑" panose="020b0503020204020204" pitchFamily="34" charset="-122"/>
              </a:rPr>
              <a:t>个邦国组成的德意志邦联成立，但</a:t>
            </a:r>
            <a:r>
              <a:rPr lang="zh-CN" altLang="en-US" b="1" smtClean="0">
                <a:solidFill>
                  <a:srgbClr val="FF0000"/>
                </a:solidFill>
                <a:latin typeface="微软雅黑" panose="020b0503020204020204" pitchFamily="34" charset="-122"/>
                <a:ea typeface="微软雅黑" panose="020b0503020204020204" pitchFamily="34" charset="-122"/>
              </a:rPr>
              <a:t>各邦依然拥有着独立的主权。 </a:t>
            </a:r>
          </a:p>
          <a:p>
            <a:r>
              <a:rPr lang="zh-CN" altLang="en-US" smtClean="0">
                <a:latin typeface="微软雅黑" panose="020b0503020204020204" pitchFamily="34" charset="-122"/>
                <a:ea typeface="微软雅黑" panose="020b0503020204020204" pitchFamily="34" charset="-122"/>
              </a:rPr>
              <a:t>    除了</a:t>
            </a:r>
            <a:r>
              <a:rPr lang="zh-CN" altLang="en-US" b="1" smtClean="0">
                <a:solidFill>
                  <a:srgbClr val="FF0000"/>
                </a:solidFill>
                <a:latin typeface="微软雅黑" panose="020b0503020204020204" pitchFamily="34" charset="-122"/>
                <a:ea typeface="微软雅黑" panose="020b0503020204020204" pitchFamily="34" charset="-122"/>
              </a:rPr>
              <a:t>混乱的货币，邦国之间还设立了重重关卡，收取繁重的关税</a:t>
            </a:r>
            <a:r>
              <a:rPr lang="zh-CN" altLang="en-US" smtClean="0">
                <a:latin typeface="微软雅黑" panose="020b0503020204020204" pitchFamily="34" charset="-122"/>
                <a:ea typeface="微软雅黑" panose="020b0503020204020204" pitchFamily="34" charset="-122"/>
              </a:rPr>
              <a:t>，从柏林到瑞士，现在不过几个小时的车程，但在</a:t>
            </a:r>
            <a:r>
              <a:rPr lang="en-US" altLang="zh-CN" smtClean="0">
                <a:latin typeface="微软雅黑" panose="020b0503020204020204" pitchFamily="34" charset="-122"/>
                <a:ea typeface="微软雅黑" panose="020b0503020204020204" pitchFamily="34" charset="-122"/>
              </a:rPr>
              <a:t>19</a:t>
            </a:r>
            <a:r>
              <a:rPr lang="zh-CN" altLang="en-US" smtClean="0">
                <a:latin typeface="微软雅黑" panose="020b0503020204020204" pitchFamily="34" charset="-122"/>
                <a:ea typeface="微软雅黑" panose="020b0503020204020204" pitchFamily="34" charset="-122"/>
              </a:rPr>
              <a:t>世纪初，从柏林到瑞士却要经过</a:t>
            </a:r>
            <a:r>
              <a:rPr lang="en-US" altLang="zh-CN" smtClean="0">
                <a:latin typeface="微软雅黑" panose="020b0503020204020204" pitchFamily="34" charset="-122"/>
                <a:ea typeface="微软雅黑" panose="020b0503020204020204" pitchFamily="34" charset="-122"/>
              </a:rPr>
              <a:t>10</a:t>
            </a:r>
            <a:r>
              <a:rPr lang="zh-CN" altLang="en-US" smtClean="0">
                <a:latin typeface="微软雅黑" panose="020b0503020204020204" pitchFamily="34" charset="-122"/>
                <a:ea typeface="微软雅黑" panose="020b0503020204020204" pitchFamily="34" charset="-122"/>
              </a:rPr>
              <a:t>个邦国，办</a:t>
            </a:r>
            <a:r>
              <a:rPr lang="en-US" altLang="zh-CN" smtClean="0">
                <a:latin typeface="微软雅黑" panose="020b0503020204020204" pitchFamily="34" charset="-122"/>
                <a:ea typeface="微软雅黑" panose="020b0503020204020204" pitchFamily="34" charset="-122"/>
              </a:rPr>
              <a:t>10</a:t>
            </a:r>
            <a:r>
              <a:rPr lang="zh-CN" altLang="en-US" smtClean="0">
                <a:latin typeface="微软雅黑" panose="020b0503020204020204" pitchFamily="34" charset="-122"/>
                <a:ea typeface="微软雅黑" panose="020b0503020204020204" pitchFamily="34" charset="-122"/>
              </a:rPr>
              <a:t>次手续，换</a:t>
            </a:r>
            <a:r>
              <a:rPr lang="en-US" altLang="zh-CN" smtClean="0">
                <a:latin typeface="微软雅黑" panose="020b0503020204020204" pitchFamily="34" charset="-122"/>
                <a:ea typeface="微软雅黑" panose="020b0503020204020204" pitchFamily="34" charset="-122"/>
              </a:rPr>
              <a:t>10</a:t>
            </a:r>
            <a:r>
              <a:rPr lang="zh-CN" altLang="en-US" smtClean="0">
                <a:latin typeface="微软雅黑" panose="020b0503020204020204" pitchFamily="34" charset="-122"/>
                <a:ea typeface="微软雅黑" panose="020b0503020204020204" pitchFamily="34" charset="-122"/>
              </a:rPr>
              <a:t>次货币，交</a:t>
            </a:r>
            <a:r>
              <a:rPr lang="en-US" altLang="zh-CN" smtClean="0">
                <a:latin typeface="微软雅黑" panose="020b0503020204020204" pitchFamily="34" charset="-122"/>
                <a:ea typeface="微软雅黑" panose="020b0503020204020204" pitchFamily="34" charset="-122"/>
              </a:rPr>
              <a:t>10</a:t>
            </a:r>
            <a:r>
              <a:rPr lang="zh-CN" altLang="en-US" smtClean="0">
                <a:latin typeface="微软雅黑" panose="020b0503020204020204" pitchFamily="34" charset="-122"/>
                <a:ea typeface="微软雅黑" panose="020b0503020204020204" pitchFamily="34" charset="-122"/>
              </a:rPr>
              <a:t>次关税，</a:t>
            </a:r>
            <a:r>
              <a:rPr lang="zh-CN" altLang="en-US" b="1" smtClean="0">
                <a:solidFill>
                  <a:srgbClr val="FF0000"/>
                </a:solidFill>
                <a:latin typeface="微软雅黑" panose="020b0503020204020204" pitchFamily="34" charset="-122"/>
                <a:ea typeface="微软雅黑" panose="020b0503020204020204" pitchFamily="34" charset="-122"/>
              </a:rPr>
              <a:t>沿途缴纳的关税，甚至超过了所运货物的值</a:t>
            </a:r>
            <a:r>
              <a:rPr lang="zh-CN" altLang="en-US" smtClean="0">
                <a:latin typeface="微软雅黑" panose="020b0503020204020204" pitchFamily="34" charset="-122"/>
                <a:ea typeface="微软雅黑" panose="020b0503020204020204" pitchFamily="34" charset="-122"/>
              </a:rPr>
              <a:t>。” </a:t>
            </a:r>
          </a:p>
          <a:p>
            <a:r>
              <a:rPr lang="en-US" altLang="zh-CN"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大国崛起</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解说词</a:t>
            </a:r>
            <a:endParaRPr lang="en-US" altLang="zh-CN" smtClean="0">
              <a:latin typeface="微软雅黑" panose="020b0503020204020204" pitchFamily="34" charset="-122"/>
              <a:ea typeface="微软雅黑" panose="020b0503020204020204" pitchFamily="34" charset="-122"/>
            </a:endParaRPr>
          </a:p>
        </p:txBody>
      </p:sp>
      <p:sp>
        <p:nvSpPr>
          <p:cNvPr id="9" name="TextBox 8"/>
          <p:cNvSpPr txBox="1"/>
          <p:nvPr/>
        </p:nvSpPr>
        <p:spPr>
          <a:xfrm>
            <a:off x="2278539" y="912520"/>
            <a:ext cx="4139952"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（三）、德意志的统一</a:t>
            </a:r>
          </a:p>
        </p:txBody>
      </p:sp>
      <p:pic>
        <p:nvPicPr>
          <p:cNvPr id="6" name="图片 3" descr="C:/Users/ADMINI~1/AppData/Local/Temp/kaimatting_20200223204356/output_20200223204401..pngoutput_20200223204401."/>
          <p:cNvPicPr>
            <a:picLocks noChangeAspect="1" noChangeArrowheads="1"/>
          </p:cNvPicPr>
          <p:nvPr>
            <p:custDataLst>
              <p:tags r:id="rId3"/>
            </p:custDataLst>
          </p:nvPr>
        </p:nvPicPr>
        <p:blipFill>
          <a:blip r:embed="rId2"/>
          <a:stretch>
            <a:fillRect/>
          </a:stretch>
        </p:blipFill>
        <p:spPr bwMode="auto">
          <a:xfrm>
            <a:off x="4283968" y="1491630"/>
            <a:ext cx="4860032" cy="3435846"/>
          </a:xfrm>
          <a:prstGeom prst="rect">
            <a:avLst/>
          </a:prstGeom>
          <a:noFill/>
          <a:ln w="9525">
            <a:noFill/>
            <a:miter lim="800000"/>
          </a:ln>
        </p:spPr>
      </p:pic>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a:spLocks noChangeArrowheads="1"/>
          </p:cNvSpPr>
          <p:nvPr/>
        </p:nvSpPr>
        <p:spPr bwMode="auto">
          <a:xfrm>
            <a:off x="5292080" y="1319376"/>
            <a:ext cx="3851920" cy="3824124"/>
          </a:xfrm>
          <a:prstGeom prst="rect">
            <a:avLst/>
          </a:prstGeom>
          <a:noFill/>
          <a:ln w="19050">
            <a:solidFill>
              <a:srgbClr val="FF0000"/>
            </a:solidFill>
            <a:miter lim="800000"/>
          </a:ln>
        </p:spPr>
        <p:txBody>
          <a:bodyPr wrap="square" lIns="68580" tIns="34290" rIns="68580" bIns="34290">
            <a:spAutoFit/>
          </a:bodyPr>
          <a:lstStyle/>
          <a:p>
            <a:pPr algn="ctr"/>
            <a:r>
              <a:rPr lang="en-US" altLang="zh-CN" sz="2400" b="1" smtClean="0">
                <a:latin typeface="微软雅黑" panose="020b0503020204020204" pitchFamily="34" charset="-122"/>
                <a:ea typeface="微软雅黑" panose="020b0503020204020204" pitchFamily="34" charset="-122"/>
              </a:rPr>
              <a:t> </a:t>
            </a:r>
            <a:r>
              <a:rPr lang="zh-CN" altLang="en-US" sz="2400" b="1" smtClean="0">
                <a:latin typeface="微软雅黑" panose="020b0503020204020204" pitchFamily="34" charset="-122"/>
                <a:ea typeface="微软雅黑" panose="020b0503020204020204" pitchFamily="34" charset="-122"/>
              </a:rPr>
              <a:t>德意志的统一</a:t>
            </a:r>
          </a:p>
          <a:p>
            <a:r>
              <a:rPr lang="en-US" altLang="zh-CN" sz="2000" smtClean="0">
                <a:latin typeface="微软雅黑" panose="020b0503020204020204" pitchFamily="34" charset="-122"/>
                <a:ea typeface="微软雅黑" panose="020b0503020204020204" pitchFamily="34" charset="-122"/>
              </a:rPr>
              <a:t>(1)</a:t>
            </a:r>
            <a:r>
              <a:rPr lang="zh-CN" altLang="en-US" sz="2000" smtClean="0">
                <a:latin typeface="微软雅黑" panose="020b0503020204020204" pitchFamily="34" charset="-122"/>
                <a:ea typeface="微软雅黑" panose="020b0503020204020204" pitchFamily="34" charset="-122"/>
              </a:rPr>
              <a:t>背景：</a:t>
            </a:r>
          </a:p>
          <a:p>
            <a:r>
              <a:rPr lang="zh-CN" altLang="en-US" sz="2000" smtClean="0">
                <a:latin typeface="微软雅黑" panose="020b0503020204020204" pitchFamily="34" charset="-122"/>
                <a:ea typeface="微软雅黑" panose="020b0503020204020204" pitchFamily="34" charset="-122"/>
              </a:rPr>
              <a:t>①四分五裂状况严重阻碍了资本主义的发展。</a:t>
            </a:r>
          </a:p>
          <a:p>
            <a:r>
              <a:rPr lang="zh-CN" altLang="en-US" sz="2000" smtClean="0">
                <a:latin typeface="微软雅黑" panose="020b0503020204020204" pitchFamily="34" charset="-122"/>
                <a:ea typeface="微软雅黑" panose="020b0503020204020204" pitchFamily="34" charset="-122"/>
              </a:rPr>
              <a:t>②主要邦国普鲁士经济、军事实力强大。</a:t>
            </a:r>
          </a:p>
          <a:p>
            <a:r>
              <a:rPr lang="zh-CN" altLang="en-US" sz="2000" smtClean="0">
                <a:latin typeface="微软雅黑" panose="020b0503020204020204" pitchFamily="34" charset="-122"/>
                <a:ea typeface="微软雅黑" panose="020b0503020204020204" pitchFamily="34" charset="-122"/>
              </a:rPr>
              <a:t>③俾斯麦推行“铁血政策”</a:t>
            </a:r>
          </a:p>
          <a:p>
            <a:r>
              <a:rPr lang="en-US" altLang="zh-CN" sz="2000" smtClean="0">
                <a:latin typeface="微软雅黑" panose="020b0503020204020204" pitchFamily="34" charset="-122"/>
                <a:ea typeface="微软雅黑" panose="020b0503020204020204" pitchFamily="34" charset="-122"/>
              </a:rPr>
              <a:t>(2)</a:t>
            </a:r>
            <a:r>
              <a:rPr lang="zh-CN" altLang="en-US" sz="2000" smtClean="0">
                <a:latin typeface="微软雅黑" panose="020b0503020204020204" pitchFamily="34" charset="-122"/>
                <a:ea typeface="微软雅黑" panose="020b0503020204020204" pitchFamily="34" charset="-122"/>
              </a:rPr>
              <a:t>方式：自上而下，武力统一德国</a:t>
            </a:r>
          </a:p>
          <a:p>
            <a:r>
              <a:rPr lang="en-US" altLang="zh-CN" sz="2000" smtClean="0">
                <a:latin typeface="微软雅黑" panose="020b0503020204020204" pitchFamily="34" charset="-122"/>
                <a:ea typeface="微软雅黑" panose="020b0503020204020204" pitchFamily="34" charset="-122"/>
              </a:rPr>
              <a:t>(3)</a:t>
            </a:r>
            <a:r>
              <a:rPr lang="zh-CN" altLang="en-US" sz="2000" smtClean="0">
                <a:latin typeface="微软雅黑" panose="020b0503020204020204" pitchFamily="34" charset="-122"/>
                <a:ea typeface="微软雅黑" panose="020b0503020204020204" pitchFamily="34" charset="-122"/>
              </a:rPr>
              <a:t>过程：三次王朝战争</a:t>
            </a:r>
          </a:p>
          <a:p>
            <a:r>
              <a:rPr lang="en-US" altLang="zh-CN" sz="2000" smtClean="0">
                <a:latin typeface="微软雅黑" panose="020b0503020204020204" pitchFamily="34" charset="-122"/>
                <a:ea typeface="微软雅黑" panose="020b0503020204020204" pitchFamily="34" charset="-122"/>
              </a:rPr>
              <a:t>(4)</a:t>
            </a:r>
            <a:r>
              <a:rPr lang="zh-CN" altLang="en-US" sz="2000" smtClean="0">
                <a:latin typeface="微软雅黑" panose="020b0503020204020204" pitchFamily="34" charset="-122"/>
                <a:ea typeface="微软雅黑" panose="020b0503020204020204" pitchFamily="34" charset="-122"/>
              </a:rPr>
              <a:t>结果：</a:t>
            </a:r>
            <a:r>
              <a:rPr lang="en-US" altLang="zh-CN" sz="2000" smtClean="0">
                <a:latin typeface="微软雅黑" panose="020b0503020204020204" pitchFamily="34" charset="-122"/>
                <a:ea typeface="微软雅黑" panose="020b0503020204020204" pitchFamily="34" charset="-122"/>
              </a:rPr>
              <a:t>1871</a:t>
            </a:r>
            <a:r>
              <a:rPr lang="zh-CN" altLang="en-US" sz="2000" smtClean="0">
                <a:latin typeface="微软雅黑" panose="020b0503020204020204" pitchFamily="34" charset="-122"/>
                <a:ea typeface="微软雅黑" panose="020b0503020204020204" pitchFamily="34" charset="-122"/>
              </a:rPr>
              <a:t>年，德意志帝国成立，颁布</a:t>
            </a:r>
            <a:r>
              <a:rPr lang="en-US" altLang="zh-CN" sz="2000" smtClean="0">
                <a:latin typeface="微软雅黑" panose="020b0503020204020204" pitchFamily="34" charset="-122"/>
                <a:ea typeface="微软雅黑" panose="020b0503020204020204" pitchFamily="34" charset="-122"/>
              </a:rPr>
              <a:t>《</a:t>
            </a:r>
            <a:r>
              <a:rPr lang="zh-CN" altLang="en-US" sz="2000" smtClean="0">
                <a:latin typeface="微软雅黑" panose="020b0503020204020204" pitchFamily="34" charset="-122"/>
                <a:ea typeface="微软雅黑" panose="020b0503020204020204" pitchFamily="34" charset="-122"/>
              </a:rPr>
              <a:t>德意志帝国宪法</a:t>
            </a:r>
            <a:r>
              <a:rPr lang="en-US" altLang="zh-CN" sz="2000" smtClean="0">
                <a:latin typeface="微软雅黑" panose="020b0503020204020204" pitchFamily="34" charset="-122"/>
                <a:ea typeface="微软雅黑" panose="020b0503020204020204" pitchFamily="34" charset="-122"/>
              </a:rPr>
              <a:t>》</a:t>
            </a:r>
          </a:p>
        </p:txBody>
      </p:sp>
      <p:sp>
        <p:nvSpPr>
          <p:cNvPr id="9" name="TextBox 8"/>
          <p:cNvSpPr txBox="1"/>
          <p:nvPr/>
        </p:nvSpPr>
        <p:spPr>
          <a:xfrm>
            <a:off x="0" y="699542"/>
            <a:ext cx="3995936"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（三）、德意志的统一</a:t>
            </a:r>
          </a:p>
        </p:txBody>
      </p:sp>
      <p:grpSp>
        <p:nvGrpSpPr>
          <p:cNvPr id="13" name="组合 13"/>
          <p:cNvGrpSpPr/>
          <p:nvPr/>
        </p:nvGrpSpPr>
        <p:grpSpPr>
          <a:xfrm>
            <a:off x="3419872" y="555526"/>
            <a:ext cx="2817019" cy="1603772"/>
            <a:chOff x="6570825" y="216255"/>
            <a:chExt cx="3755883" cy="2138635"/>
          </a:xfrm>
        </p:grpSpPr>
        <p:sp>
          <p:nvSpPr>
            <p:cNvPr id="14" name="思想气泡: 云 10"/>
            <p:cNvSpPr/>
            <p:nvPr/>
          </p:nvSpPr>
          <p:spPr>
            <a:xfrm>
              <a:off x="6570825" y="216255"/>
              <a:ext cx="3755883" cy="2138635"/>
            </a:xfrm>
            <a:prstGeom prst="cloudCallout">
              <a:avLst>
                <a:gd name="adj1" fmla="val -45119"/>
                <a:gd name="adj2" fmla="val 5430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ct val="50000"/>
                </a:spcBef>
              </a:pPr>
              <a:endParaRPr lang="zh-CN" altLang="en-US" sz="1700" b="1" noProof="1">
                <a:solidFill>
                  <a:schemeClr val="tx1"/>
                </a:solidFill>
                <a:latin typeface="华文楷体" pitchFamily="2" charset="-122"/>
                <a:ea typeface="华文楷体" pitchFamily="2" charset="-122"/>
              </a:endParaRPr>
            </a:p>
          </p:txBody>
        </p:sp>
        <p:sp>
          <p:nvSpPr>
            <p:cNvPr id="15" name="矩形 11"/>
            <p:cNvSpPr>
              <a:spLocks noChangeArrowheads="1"/>
            </p:cNvSpPr>
            <p:nvPr/>
          </p:nvSpPr>
          <p:spPr bwMode="auto">
            <a:xfrm>
              <a:off x="6967633" y="562298"/>
              <a:ext cx="3011277" cy="1539079"/>
            </a:xfrm>
            <a:prstGeom prst="rect">
              <a:avLst/>
            </a:prstGeom>
            <a:noFill/>
            <a:ln w="9525">
              <a:noFill/>
              <a:miter lim="800000"/>
            </a:ln>
          </p:spPr>
          <p:txBody>
            <a:bodyPr>
              <a:spAutoFit/>
            </a:bodyPr>
            <a:lstStyle/>
            <a:p>
              <a:r>
                <a:rPr lang="zh-CN" altLang="en-US" b="1">
                  <a:solidFill>
                    <a:srgbClr val="000000"/>
                  </a:solidFill>
                  <a:latin typeface="华文楷体" panose="02010600040101010101" pitchFamily="2" charset="-122"/>
                  <a:ea typeface="华文楷体" panose="02010600040101010101" pitchFamily="2" charset="-122"/>
                </a:rPr>
                <a:t>         </a:t>
              </a:r>
              <a:r>
                <a:rPr lang="zh-CN" altLang="en-US" sz="1700" b="1">
                  <a:solidFill>
                    <a:srgbClr val="000000"/>
                  </a:solidFill>
                  <a:latin typeface="华文楷体" panose="02010600040101010101" pitchFamily="2" charset="-122"/>
                  <a:ea typeface="华文楷体" panose="02010600040101010101" pitchFamily="2" charset="-122"/>
                </a:rPr>
                <a:t>当代的重大问题不是通过演说与多数人的决议所能解决的，而是要用</a:t>
              </a:r>
              <a:r>
                <a:rPr lang="zh-CN" altLang="en-US" sz="1700" b="1">
                  <a:solidFill>
                    <a:srgbClr val="FF0000"/>
                  </a:solidFill>
                  <a:latin typeface="华文楷体" panose="02010600040101010101" pitchFamily="2" charset="-122"/>
                  <a:ea typeface="华文楷体" panose="02010600040101010101" pitchFamily="2" charset="-122"/>
                </a:rPr>
                <a:t>铁和血</a:t>
              </a:r>
              <a:r>
                <a:rPr lang="zh-CN" altLang="en-US" sz="1700" b="1">
                  <a:solidFill>
                    <a:srgbClr val="000000"/>
                  </a:solidFill>
                  <a:latin typeface="华文楷体" panose="02010600040101010101" pitchFamily="2" charset="-122"/>
                  <a:ea typeface="华文楷体" panose="02010600040101010101" pitchFamily="2" charset="-122"/>
                </a:rPr>
                <a:t>。</a:t>
              </a:r>
              <a:endParaRPr lang="zh-CN" altLang="en-US"/>
            </a:p>
          </p:txBody>
        </p:sp>
      </p:grpSp>
      <p:pic>
        <p:nvPicPr>
          <p:cNvPr id="16" name="图片 2"/>
          <p:cNvPicPr>
            <a:picLocks noChangeAspect="1" noChangeArrowheads="1"/>
          </p:cNvPicPr>
          <p:nvPr/>
        </p:nvPicPr>
        <p:blipFill>
          <a:blip r:embed="rId2"/>
          <a:stretch>
            <a:fillRect/>
          </a:stretch>
        </p:blipFill>
        <p:spPr bwMode="auto">
          <a:xfrm>
            <a:off x="0" y="1275606"/>
            <a:ext cx="3347864" cy="3867894"/>
          </a:xfrm>
          <a:prstGeom prst="rect">
            <a:avLst/>
          </a:prstGeom>
          <a:noFill/>
          <a:ln w="9525">
            <a:noFill/>
            <a:miter lim="800000"/>
          </a:ln>
        </p:spPr>
      </p:pic>
      <p:pic>
        <p:nvPicPr>
          <p:cNvPr id="17" name="Picture 7" descr="f07fdf37fc234cba8908fb352ddcd5bd"/>
          <p:cNvPicPr>
            <a:picLocks noChangeAspect="1" noChangeArrowheads="1"/>
          </p:cNvPicPr>
          <p:nvPr/>
        </p:nvPicPr>
        <p:blipFill>
          <a:blip r:embed="rId3"/>
          <a:stretch>
            <a:fillRect/>
          </a:stretch>
        </p:blipFill>
        <p:spPr bwMode="auto">
          <a:xfrm>
            <a:off x="3347864" y="2211710"/>
            <a:ext cx="1944216" cy="2931790"/>
          </a:xfrm>
          <a:prstGeom prst="rect">
            <a:avLst/>
          </a:prstGeom>
          <a:noFill/>
          <a:ln w="9525">
            <a:noFill/>
            <a:miter lim="800000"/>
          </a:ln>
        </p:spPr>
      </p:pic>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xit" presetSubtype="0" fill="hold" nodeType="clickEffect">
                                  <p:stCondLst>
                                    <p:cond delay="0"/>
                                  </p:stCondLst>
                                  <p:childTnLst>
                                    <p:animEffect transition="out" filter="dissolve">
                                      <p:cBhvr>
                                        <p:cTn id="11" dur="500"/>
                                        <p:tgtEl>
                                          <p:spTgt spid="13"/>
                                        </p:tgtEl>
                                      </p:cBhvr>
                                    </p:animEffect>
                                    <p:set>
                                      <p:cBhvr>
                                        <p:cTn id="12" dur="1" fill="hold">
                                          <p:stCondLst>
                                            <p:cond delay="499"/>
                                          </p:stCondLst>
                                        </p:cTn>
                                        <p:tgtEl>
                                          <p:spTgt spid="13"/>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TextBox 12"/>
          <p:cNvSpPr txBox="1"/>
          <p:nvPr/>
        </p:nvSpPr>
        <p:spPr>
          <a:xfrm>
            <a:off x="467544" y="843558"/>
            <a:ext cx="8388424" cy="510778"/>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400" b="1" smtClean="0">
                <a:solidFill>
                  <a:srgbClr val="FF0000"/>
                </a:solidFill>
              </a:rPr>
              <a:t>问题六：结合下列材料及所学，试评价</a:t>
            </a:r>
            <a:r>
              <a:rPr lang="en-US" altLang="zh-CN" sz="2400" b="1" smtClean="0">
                <a:solidFill>
                  <a:srgbClr val="FF0000"/>
                </a:solidFill>
              </a:rPr>
              <a:t>《</a:t>
            </a:r>
            <a:r>
              <a:rPr lang="zh-CN" altLang="en-US" sz="2400" b="1" smtClean="0">
                <a:solidFill>
                  <a:srgbClr val="FF0000"/>
                </a:solidFill>
              </a:rPr>
              <a:t>德意志帝国宪法</a:t>
            </a:r>
            <a:r>
              <a:rPr lang="en-US" altLang="zh-CN" sz="2400" b="1" smtClean="0">
                <a:solidFill>
                  <a:srgbClr val="FF0000"/>
                </a:solidFill>
              </a:rPr>
              <a:t>》</a:t>
            </a:r>
            <a:r>
              <a:rPr lang="zh-CN" altLang="en-US" sz="2400" b="1" smtClean="0">
                <a:solidFill>
                  <a:srgbClr val="FF0000"/>
                </a:solidFill>
              </a:rPr>
              <a:t>。</a:t>
            </a:r>
          </a:p>
        </p:txBody>
      </p:sp>
      <p:sp>
        <p:nvSpPr>
          <p:cNvPr id="8" name="矩形 7"/>
          <p:cNvSpPr>
            <a:spLocks noChangeArrowheads="1"/>
          </p:cNvSpPr>
          <p:nvPr/>
        </p:nvSpPr>
        <p:spPr bwMode="auto">
          <a:xfrm>
            <a:off x="0" y="1473264"/>
            <a:ext cx="4427984" cy="3670236"/>
          </a:xfrm>
          <a:prstGeom prst="rect">
            <a:avLst/>
          </a:prstGeom>
          <a:noFill/>
          <a:ln w="19050">
            <a:solidFill>
              <a:srgbClr val="FF0000"/>
            </a:solidFill>
            <a:miter lim="800000"/>
          </a:ln>
        </p:spPr>
        <p:txBody>
          <a:bodyPr wrap="square" lIns="68580" tIns="34290" rIns="68580" bIns="34290">
            <a:spAutoFit/>
          </a:bodyPr>
          <a:lstStyle/>
          <a:p>
            <a:r>
              <a:rPr lang="zh-CN" altLang="en-US" smtClean="0">
                <a:latin typeface="微软雅黑" panose="020b0503020204020204" pitchFamily="34" charset="-122"/>
                <a:ea typeface="微软雅黑" panose="020b0503020204020204" pitchFamily="34" charset="-122"/>
              </a:rPr>
              <a:t>第十一条  联邦的主席职位属于普鲁士国王，普鲁士国王享有德意志皇帝的尊称。皇帝在国际关系上为帝国的代表，以帝国的名义宣战与媾和，同外国缔结同盟及其他条约，委派并接受使节</a:t>
            </a:r>
            <a:r>
              <a:rPr lang="en-US" altLang="zh-CN" smtClean="0">
                <a:latin typeface="微软雅黑" panose="020b0503020204020204" pitchFamily="34" charset="-122"/>
                <a:ea typeface="微软雅黑" panose="020b0503020204020204" pitchFamily="34" charset="-122"/>
              </a:rPr>
              <a:t>……</a:t>
            </a:r>
          </a:p>
          <a:p>
            <a:r>
              <a:rPr lang="zh-CN" altLang="en-US" smtClean="0">
                <a:latin typeface="微软雅黑" panose="020b0503020204020204" pitchFamily="34" charset="-122"/>
                <a:ea typeface="微软雅黑" panose="020b0503020204020204" pitchFamily="34" charset="-122"/>
              </a:rPr>
              <a:t>第十二条  联邦议会与帝国议会的召集、开会、延会、闭会之权属于皇帝</a:t>
            </a:r>
            <a:r>
              <a:rPr lang="en-US" altLang="zh-CN" smtClean="0">
                <a:latin typeface="微软雅黑" panose="020b0503020204020204" pitchFamily="34" charset="-122"/>
                <a:ea typeface="微软雅黑" panose="020b0503020204020204" pitchFamily="34" charset="-122"/>
              </a:rPr>
              <a:t>……</a:t>
            </a:r>
          </a:p>
          <a:p>
            <a:r>
              <a:rPr lang="zh-CN" altLang="en-US" smtClean="0">
                <a:latin typeface="微软雅黑" panose="020b0503020204020204" pitchFamily="34" charset="-122"/>
                <a:ea typeface="微软雅黑" panose="020b0503020204020204" pitchFamily="34" charset="-122"/>
              </a:rPr>
              <a:t>第十七条  建议并公布帝国法律及监督其执行之权属于皇帝</a:t>
            </a:r>
            <a:r>
              <a:rPr lang="en-US" altLang="zh-CN" smtClean="0">
                <a:latin typeface="微软雅黑" panose="020b0503020204020204" pitchFamily="34" charset="-122"/>
                <a:ea typeface="微软雅黑" panose="020b0503020204020204" pitchFamily="34" charset="-122"/>
              </a:rPr>
              <a:t>……</a:t>
            </a:r>
          </a:p>
          <a:p>
            <a:r>
              <a:rPr lang="zh-CN" altLang="en-US" smtClean="0">
                <a:latin typeface="微软雅黑" panose="020b0503020204020204" pitchFamily="34" charset="-122"/>
                <a:ea typeface="微软雅黑" panose="020b0503020204020204" pitchFamily="34" charset="-122"/>
              </a:rPr>
              <a:t>第十八条  皇帝委派官吏，命令他们宣誓效忠帝国，并在必要情况下，命令他们退职</a:t>
            </a:r>
            <a:r>
              <a:rPr lang="en-US" altLang="zh-CN" smtClean="0">
                <a:latin typeface="微软雅黑" panose="020b0503020204020204" pitchFamily="34" charset="-122"/>
                <a:ea typeface="微软雅黑" panose="020b0503020204020204" pitchFamily="34" charset="-122"/>
              </a:rPr>
              <a:t>……                                     </a:t>
            </a:r>
          </a:p>
          <a:p>
            <a:r>
              <a:rPr lang="en-US" altLang="zh-CN"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德意志帝国宪法</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1871</a:t>
            </a:r>
            <a:r>
              <a:rPr lang="zh-CN" altLang="en-US" smtClean="0">
                <a:latin typeface="微软雅黑" panose="020b0503020204020204" pitchFamily="34" charset="-122"/>
                <a:ea typeface="微软雅黑" panose="020b0503020204020204" pitchFamily="34" charset="-122"/>
              </a:rPr>
              <a:t>年）</a:t>
            </a:r>
          </a:p>
        </p:txBody>
      </p:sp>
      <p:sp>
        <p:nvSpPr>
          <p:cNvPr id="7" name="矩形 6"/>
          <p:cNvSpPr>
            <a:spLocks noChangeArrowheads="1"/>
          </p:cNvSpPr>
          <p:nvPr/>
        </p:nvSpPr>
        <p:spPr bwMode="auto">
          <a:xfrm>
            <a:off x="4572000" y="1565597"/>
            <a:ext cx="4320480" cy="3147015"/>
          </a:xfrm>
          <a:prstGeom prst="rect">
            <a:avLst/>
          </a:prstGeom>
          <a:noFill/>
          <a:ln w="19050">
            <a:solidFill>
              <a:srgbClr val="FF0000"/>
            </a:solidFill>
            <a:miter lim="800000"/>
          </a:ln>
        </p:spPr>
        <p:txBody>
          <a:bodyPr wrap="square" lIns="68580" tIns="34290" rIns="68580" bIns="34290">
            <a:spAutoFit/>
          </a:bodyPr>
          <a:lstStyle/>
          <a:p>
            <a:r>
              <a:rPr lang="zh-CN" altLang="en-US" sz="2000" smtClean="0">
                <a:latin typeface="微软雅黑" panose="020b0503020204020204" pitchFamily="34" charset="-122"/>
                <a:ea typeface="微软雅黑" panose="020b0503020204020204" pitchFamily="34" charset="-122"/>
              </a:rPr>
              <a:t>   积极：联邦制和君主立宪制的确立是德国历史上的重大进步，巩固了国家的统一，促进了社会和经济的发展。</a:t>
            </a:r>
          </a:p>
          <a:p>
            <a:r>
              <a:rPr lang="zh-CN" altLang="en-US" sz="2000" smtClean="0">
                <a:latin typeface="微软雅黑" panose="020b0503020204020204" pitchFamily="34" charset="-122"/>
                <a:ea typeface="微软雅黑" panose="020b0503020204020204" pitchFamily="34" charset="-122"/>
              </a:rPr>
              <a:t>    局限：德意志帝国实际上是一个半专制的君主立宪国家。帝国国会对帝国政府没有任何监督权，普鲁士的专制主义和军国主义传统在帝国中得以延续。</a:t>
            </a:r>
            <a:r>
              <a:rPr lang="zh-CN" altLang="en-US" sz="2000" b="1" smtClean="0">
                <a:latin typeface="+mn-ea"/>
              </a:rPr>
              <a:t>留有大量专制主义和军国主义的</a:t>
            </a:r>
            <a:r>
              <a:rPr lang="zh-CN" altLang="en-US" sz="2000" b="1" smtClean="0">
                <a:solidFill>
                  <a:srgbClr val="FF0000"/>
                </a:solidFill>
                <a:latin typeface="+mn-ea"/>
              </a:rPr>
              <a:t>残余</a:t>
            </a:r>
            <a:r>
              <a:rPr lang="zh-CN" altLang="en-US" sz="2000" b="1" smtClean="0">
                <a:latin typeface="+mn-ea"/>
              </a:rPr>
              <a:t>。</a:t>
            </a:r>
            <a:endParaRPr lang="zh-CN" altLang="en-US" sz="2000" smtClean="0">
              <a:latin typeface="微软雅黑" panose="020b0503020204020204" pitchFamily="34" charset="-122"/>
              <a:ea typeface="微软雅黑" panose="020b0503020204020204" pitchFamily="34" charset="-122"/>
            </a:endParaRPr>
          </a:p>
          <a:p>
            <a:endParaRPr lang="zh-CN" altLang="en-US" sz="2000" smtClean="0">
              <a:latin typeface="微软雅黑" panose="020b0503020204020204" pitchFamily="34" charset="-122"/>
              <a:ea typeface="微软雅黑" panose="020b0503020204020204" pitchFamily="34" charset="-122"/>
            </a:endParaRPr>
          </a:p>
        </p:txBody>
      </p:sp>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0" fill="hold"/>
                                        <p:tgtEl>
                                          <p:spTgt spid="7"/>
                                        </p:tgtEl>
                                        <p:attrNameLst>
                                          <p:attrName>ppt_x</p:attrName>
                                        </p:attrNameLst>
                                      </p:cBhvr>
                                      <p:tavLst>
                                        <p:tav tm="0">
                                          <p:val>
                                            <p:strVal val="#ppt_x"/>
                                          </p:val>
                                        </p:tav>
                                        <p:tav tm="100000">
                                          <p:val>
                                            <p:strVal val="#ppt_x"/>
                                          </p:val>
                                        </p:tav>
                                      </p:tavLst>
                                    </p:anim>
                                    <p:anim calcmode="lin" valueType="num">
                                      <p:cBhvr additive="base">
                                        <p:cTn id="13"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 name="文本框 21"/>
          <p:cNvSpPr txBox="1">
            <a:spLocks noChangeArrowheads="1"/>
          </p:cNvSpPr>
          <p:nvPr/>
        </p:nvSpPr>
        <p:spPr bwMode="auto">
          <a:xfrm>
            <a:off x="283369" y="1250156"/>
            <a:ext cx="4011216" cy="3779176"/>
          </a:xfrm>
          <a:prstGeom prst="rect">
            <a:avLst/>
          </a:prstGeom>
          <a:noFill/>
          <a:ln w="19050">
            <a:solidFill>
              <a:schemeClr val="tx1"/>
            </a:solidFill>
            <a:prstDash val="dashDot"/>
            <a:round/>
          </a:ln>
        </p:spPr>
        <p:txBody>
          <a:bodyPr lIns="68580" tIns="34290" rIns="68580" bIns="34290">
            <a:spAutoFit/>
          </a:bodyPr>
          <a:lstStyle/>
          <a:p>
            <a:pPr algn="just">
              <a:lnSpc>
                <a:spcPct val="114000"/>
              </a:lnSpc>
            </a:pPr>
            <a:r>
              <a:rPr lang="zh-CN" altLang="en-US" sz="1700">
                <a:latin typeface="黑体" panose="02010609060101010101" pitchFamily="49" charset="-122"/>
                <a:ea typeface="黑体" panose="02010609060101010101" pitchFamily="49" charset="-122"/>
              </a:rPr>
              <a:t>第十一条</a:t>
            </a:r>
            <a:r>
              <a:rPr lang="zh-CN" altLang="en-US" sz="1700">
                <a:latin typeface="楷体" panose="02010609060101010101" pitchFamily="49" charset="-122"/>
                <a:ea typeface="楷体" panose="02010609060101010101" pitchFamily="49" charset="-122"/>
              </a:rPr>
              <a:t>  联邦的主席职位属于普鲁士国王，普鲁士国王享有德意志皇帝的尊称。皇帝在国际关系上为帝国的代表，以帝国的名义宣战与媾和，同外国缔结同盟及其他条约，委派并接受使节</a:t>
            </a:r>
            <a:r>
              <a:rPr lang="en-US" altLang="zh-CN" sz="1700">
                <a:latin typeface="楷体" panose="02010609060101010101" pitchFamily="49" charset="-122"/>
                <a:ea typeface="楷体" panose="02010609060101010101" pitchFamily="49" charset="-122"/>
              </a:rPr>
              <a:t>……</a:t>
            </a:r>
            <a:endParaRPr lang="zh-CN" altLang="en-US" sz="1700">
              <a:latin typeface="楷体" pitchFamily="49" charset="-122"/>
              <a:ea typeface="楷体" panose="02010609060101010101" pitchFamily="49" charset="-122"/>
            </a:endParaRPr>
          </a:p>
          <a:p>
            <a:pPr algn="just">
              <a:lnSpc>
                <a:spcPct val="114000"/>
              </a:lnSpc>
            </a:pPr>
            <a:r>
              <a:rPr lang="zh-CN" altLang="en-US" sz="1700">
                <a:latin typeface="黑体" panose="02010609060101010101" pitchFamily="49" charset="-122"/>
                <a:ea typeface="黑体" panose="02010609060101010101" pitchFamily="49" charset="-122"/>
              </a:rPr>
              <a:t>第十二条</a:t>
            </a:r>
            <a:r>
              <a:rPr lang="zh-CN" altLang="en-US" sz="1700">
                <a:latin typeface="楷体" panose="02010609060101010101" pitchFamily="49" charset="-122"/>
                <a:ea typeface="楷体" panose="02010609060101010101" pitchFamily="49" charset="-122"/>
              </a:rPr>
              <a:t>  联邦议会与帝国议会的召集、开会、延会、闭会之权属于皇帝</a:t>
            </a:r>
            <a:r>
              <a:rPr lang="en-US" altLang="zh-CN" sz="1700">
                <a:latin typeface="楷体" panose="02010609060101010101" pitchFamily="49" charset="-122"/>
                <a:ea typeface="楷体" panose="02010609060101010101" pitchFamily="49" charset="-122"/>
              </a:rPr>
              <a:t>……</a:t>
            </a:r>
          </a:p>
          <a:p>
            <a:pPr algn="just">
              <a:lnSpc>
                <a:spcPct val="114000"/>
              </a:lnSpc>
            </a:pPr>
            <a:r>
              <a:rPr lang="zh-CN" altLang="en-US" sz="1700">
                <a:latin typeface="黑体" panose="02010609060101010101" pitchFamily="49" charset="-122"/>
                <a:ea typeface="黑体" panose="02010609060101010101" pitchFamily="49" charset="-122"/>
              </a:rPr>
              <a:t>第十七条</a:t>
            </a:r>
            <a:r>
              <a:rPr lang="zh-CN" altLang="en-US" sz="1700">
                <a:latin typeface="楷体" panose="02010609060101010101" pitchFamily="49" charset="-122"/>
                <a:ea typeface="楷体" panose="02010609060101010101" pitchFamily="49" charset="-122"/>
              </a:rPr>
              <a:t>  建议并公布帝国法律及监督其执行之权属于皇帝……</a:t>
            </a:r>
          </a:p>
          <a:p>
            <a:pPr algn="just">
              <a:lnSpc>
                <a:spcPts val="2040"/>
              </a:lnSpc>
            </a:pPr>
            <a:r>
              <a:rPr lang="zh-CN" altLang="en-US" sz="1700">
                <a:latin typeface="黑体" panose="02010609060101010101" pitchFamily="49" charset="-122"/>
                <a:ea typeface="黑体" panose="02010609060101010101" pitchFamily="49" charset="-122"/>
              </a:rPr>
              <a:t>第十八条</a:t>
            </a:r>
            <a:r>
              <a:rPr lang="zh-CN" altLang="en-US" sz="1700">
                <a:latin typeface="楷体" panose="02010609060101010101" pitchFamily="49" charset="-122"/>
                <a:ea typeface="楷体" panose="02010609060101010101" pitchFamily="49" charset="-122"/>
              </a:rPr>
              <a:t>  </a:t>
            </a:r>
            <a:r>
              <a:rPr lang="zh-CN" altLang="en-US" sz="1700" b="1">
                <a:solidFill>
                  <a:srgbClr val="FF0000"/>
                </a:solidFill>
                <a:latin typeface="楷体" panose="02010609060101010101" pitchFamily="49" charset="-122"/>
                <a:ea typeface="楷体" panose="02010609060101010101" pitchFamily="49" charset="-122"/>
              </a:rPr>
              <a:t>皇帝委派官吏</a:t>
            </a:r>
            <a:r>
              <a:rPr lang="zh-CN" altLang="en-US" sz="1700">
                <a:latin typeface="楷体" panose="02010609060101010101" pitchFamily="49" charset="-122"/>
                <a:ea typeface="楷体" panose="02010609060101010101" pitchFamily="49" charset="-122"/>
              </a:rPr>
              <a:t>，命令他们宣誓效忠帝国，并在必要情况下，命令他们退职</a:t>
            </a:r>
            <a:r>
              <a:rPr lang="en-US" altLang="zh-CN" sz="1700">
                <a:latin typeface="楷体" panose="02010609060101010101" pitchFamily="49" charset="-122"/>
                <a:ea typeface="楷体" panose="02010609060101010101" pitchFamily="49" charset="-122"/>
              </a:rPr>
              <a:t>……</a:t>
            </a:r>
          </a:p>
          <a:p>
            <a:pPr algn="r">
              <a:lnSpc>
                <a:spcPts val="2040"/>
              </a:lnSpc>
            </a:pPr>
            <a:r>
              <a:rPr lang="en-US" altLang="zh-CN" sz="1700">
                <a:latin typeface="宋体" panose="02010600030101010101" pitchFamily="2" charset="-122"/>
                <a:ea typeface="宋体" panose="02010600030101010101" pitchFamily="2" charset="-122"/>
              </a:rPr>
              <a:t>——</a:t>
            </a:r>
            <a:r>
              <a:rPr lang="zh-CN" altLang="en-US" sz="1700">
                <a:latin typeface="宋体" panose="02010600030101010101" pitchFamily="2" charset="-122"/>
                <a:ea typeface="宋体" panose="02010600030101010101" pitchFamily="2" charset="-122"/>
              </a:rPr>
              <a:t>1871年《德意志帝国宪法》</a:t>
            </a:r>
          </a:p>
        </p:txBody>
      </p:sp>
      <p:sp>
        <p:nvSpPr>
          <p:cNvPr id="25" name="文本框 24"/>
          <p:cNvSpPr txBox="1">
            <a:spLocks noChangeArrowheads="1"/>
          </p:cNvSpPr>
          <p:nvPr/>
        </p:nvSpPr>
        <p:spPr bwMode="auto">
          <a:xfrm>
            <a:off x="395536" y="627534"/>
            <a:ext cx="8460432" cy="607859"/>
          </a:xfrm>
          <a:prstGeom prst="rect">
            <a:avLst/>
          </a:prstGeom>
          <a:noFill/>
          <a:ln w="9525">
            <a:noFill/>
            <a:miter lim="800000"/>
          </a:ln>
        </p:spPr>
        <p:txBody>
          <a:bodyPr wrap="square" lIns="68580" tIns="34290" rIns="68580" bIns="34290">
            <a:spAutoFit/>
          </a:bodyPr>
          <a:lstStyle/>
          <a:p>
            <a:pPr algn="just">
              <a:lnSpc>
                <a:spcPct val="125000"/>
              </a:lnSpc>
            </a:pPr>
            <a:r>
              <a:rPr lang="zh-CN" altLang="en-US" sz="2800" b="1">
                <a:latin typeface="黑体" panose="02010609060101010101" pitchFamily="49" charset="-122"/>
                <a:ea typeface="黑体" panose="02010609060101010101" pitchFamily="49" charset="-122"/>
              </a:rPr>
              <a:t>根据史料结合所学知识，比较英德</a:t>
            </a:r>
            <a:r>
              <a:rPr lang="zh-CN" altLang="en-US" sz="2800" b="1">
                <a:solidFill>
                  <a:srgbClr val="FF0000"/>
                </a:solidFill>
                <a:latin typeface="黑体" panose="02010609060101010101" pitchFamily="49" charset="-122"/>
                <a:ea typeface="黑体" panose="02010609060101010101" pitchFamily="49" charset="-122"/>
              </a:rPr>
              <a:t>君主立宪制的异同</a:t>
            </a:r>
            <a:r>
              <a:rPr lang="zh-CN" altLang="en-US" sz="1500">
                <a:latin typeface="黑体" panose="02010609060101010101" pitchFamily="49" charset="-122"/>
                <a:ea typeface="黑体" panose="02010609060101010101" pitchFamily="49" charset="-122"/>
              </a:rPr>
              <a:t>。</a:t>
            </a:r>
            <a:endParaRPr lang="zh-CN" altLang="zh-CN" sz="1500">
              <a:latin typeface="黑体" pitchFamily="49" charset="-122"/>
              <a:ea typeface="黑体" pitchFamily="49" charset="-122"/>
            </a:endParaRPr>
          </a:p>
        </p:txBody>
      </p:sp>
      <p:graphicFrame>
        <p:nvGraphicFramePr>
          <p:cNvPr id="26" name="表格 25"/>
          <p:cNvGraphicFramePr>
            <a:graphicFrameLocks noGrp="1"/>
          </p:cNvGraphicFramePr>
          <p:nvPr>
            <p:custDataLst>
              <p:tags r:id="rId3"/>
            </p:custDataLst>
          </p:nvPr>
        </p:nvGraphicFramePr>
        <p:xfrm>
          <a:off x="4572000" y="1495425"/>
          <a:ext cx="4428780" cy="3330237"/>
        </p:xfrm>
        <a:graphic>
          <a:graphicData uri="http://schemas.openxmlformats.org/drawingml/2006/table">
            <a:tbl>
              <a:tblPr/>
              <a:tblGrid>
                <a:gridCol w="327208"/>
                <a:gridCol w="482532"/>
                <a:gridCol w="1885594"/>
                <a:gridCol w="169169"/>
                <a:gridCol w="1564277"/>
              </a:tblGrid>
              <a:tr h="274796">
                <a:tc gridSpan="2">
                  <a:txBody>
                    <a:bodyPr vert="horz" wrap="square"/>
                    <a:lstStyle/>
                    <a:p>
                      <a:pPr algn="ctr">
                        <a:lnSpc>
                          <a:spcPct val="100000"/>
                        </a:lnSpc>
                        <a:spcAft>
                          <a:spcPts val="375"/>
                        </a:spcAft>
                      </a:pPr>
                      <a:r>
                        <a:rPr lang="en-US" sz="1500" b="1" kern="0">
                          <a:solidFill>
                            <a:srgbClr val="494949"/>
                          </a:solidFill>
                          <a:latin typeface="Verdana" panose="020b0604030504040204"/>
                          <a:ea typeface="宋体" panose="02010600030101010101" pitchFamily="2" charset="-122"/>
                          <a:cs typeface="宋体" panose="02010600030101010101" pitchFamily="2" charset="-122"/>
                        </a:rPr>
                        <a:t> </a:t>
                      </a:r>
                      <a:endParaRPr lang="zh-CN" sz="1500" kern="100">
                        <a:latin typeface="Times New Roman"/>
                        <a:ea typeface="宋体" pitchFamily="2" charset="-122"/>
                        <a:cs typeface="Times New Roman" panose="02020603050405020304"/>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vert="horz" wrap="square"/>
                    <a:lstStyle/>
                    <a:p>
                      <a:pPr algn="ctr">
                        <a:lnSpc>
                          <a:spcPct val="100000"/>
                        </a:lnSpc>
                        <a:spcAft>
                          <a:spcPts val="375"/>
                        </a:spcAft>
                      </a:pPr>
                      <a:r>
                        <a:rPr lang="zh-CN" sz="1500" b="1" kern="0">
                          <a:solidFill>
                            <a:schemeClr val="tx1"/>
                          </a:solidFill>
                          <a:latin typeface="Verdana" panose="020b0604030504040204"/>
                          <a:ea typeface="宋体" panose="02010600030101010101" pitchFamily="2" charset="-122"/>
                          <a:cs typeface="宋体" panose="02010600030101010101" pitchFamily="2" charset="-122"/>
                        </a:rPr>
                        <a:t>德  国</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algn="ctr">
                        <a:lnSpc>
                          <a:spcPct val="100000"/>
                        </a:lnSpc>
                        <a:spcAft>
                          <a:spcPts val="375"/>
                        </a:spcAft>
                      </a:pPr>
                      <a:r>
                        <a:rPr lang="zh-CN" sz="1500" b="1" kern="0">
                          <a:solidFill>
                            <a:schemeClr val="tx1"/>
                          </a:solidFill>
                          <a:latin typeface="Verdana" panose="020b0604030504040204"/>
                          <a:ea typeface="宋体" panose="02010600030101010101" pitchFamily="2" charset="-122"/>
                          <a:cs typeface="宋体" panose="02010600030101010101" pitchFamily="2" charset="-122"/>
                        </a:rPr>
                        <a:t>英     国</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603885">
                <a:tc gridSpan="2">
                  <a:txBody>
                    <a:bodyPr vert="horz" wrap="square"/>
                    <a:lstStyle/>
                    <a:p>
                      <a:pPr marL="0" marR="0" lvl="0" indent="0" algn="ctr" defTabSz="914400" rtl="0" eaLnBrk="1" fontAlgn="auto" latinLnBrk="0" hangingPunct="1">
                        <a:lnSpc>
                          <a:spcPct val="100000"/>
                        </a:lnSpc>
                        <a:spcBef>
                          <a:spcPct val="0"/>
                        </a:spcBef>
                        <a:spcAft>
                          <a:spcPts val="375"/>
                        </a:spcAft>
                        <a:buClrTx/>
                        <a:buSzTx/>
                        <a:buFontTx/>
                        <a:buNone/>
                        <a:defRPr/>
                      </a:pPr>
                      <a:r>
                        <a:rPr lang="zh-CN" altLang="zh-CN" sz="1500" b="1" kern="0">
                          <a:solidFill>
                            <a:schemeClr val="tx1"/>
                          </a:solidFill>
                          <a:latin typeface="Verdana" panose="020b0604030504040204"/>
                          <a:ea typeface="宋体" panose="02010600030101010101" pitchFamily="2" charset="-122"/>
                          <a:cs typeface="宋体" panose="02010600030101010101" pitchFamily="2" charset="-122"/>
                        </a:rPr>
                        <a:t>相同</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endParaRPr/>
                    </a:p>
                  </a:txBody>
                  <a:tcPr marL="36195" marR="36195" marT="36195" marB="3619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3">
                  <a:txBody>
                    <a:bodyPr vert="horz" wrap="square"/>
                    <a:lstStyle/>
                    <a:p>
                      <a:pPr marL="0" marR="0" lvl="0" indent="0" algn="l" defTabSz="914400" rtl="0" eaLnBrk="1" fontAlgn="auto" latinLnBrk="0" hangingPunct="1">
                        <a:lnSpc>
                          <a:spcPct val="100000"/>
                        </a:lnSpc>
                        <a:spcBef>
                          <a:spcPct val="0"/>
                        </a:spcBef>
                        <a:spcAft>
                          <a:spcPts val="375"/>
                        </a:spcAft>
                        <a:buClrTx/>
                        <a:buSzTx/>
                        <a:buFontTx/>
                        <a:buNone/>
                        <a:defRPr/>
                      </a:pPr>
                      <a:endParaRPr lang="zh-CN" altLang="zh-CN" sz="1500" b="1" kern="0">
                        <a:solidFill>
                          <a:schemeClr val="tx1"/>
                        </a:solidFill>
                        <a:latin typeface="Verdana" panose="020b0604030504040204"/>
                        <a:ea typeface="宋体" panose="02010600030101010101"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endParaRPr/>
                    </a:p>
                  </a:txBody>
                  <a:tcPr/>
                </a:tc>
                <a:tc hMerge="1">
                  <a:txBody>
                    <a:bodyPr vert="horz" wrap="square"/>
                    <a:lstStyle/>
                    <a:p>
                      <a:endParaRPr/>
                    </a:p>
                  </a:txBody>
                  <a:tcPr marL="36195" marR="36195" marT="36195" marB="3619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816293">
                <a:tc rowSpan="3">
                  <a:txBody>
                    <a:bodyPr vert="horz" wrap="square"/>
                    <a:lstStyle/>
                    <a:p>
                      <a:pPr algn="ctr">
                        <a:lnSpc>
                          <a:spcPct val="100000"/>
                        </a:lnSpc>
                        <a:spcAft>
                          <a:spcPts val="375"/>
                        </a:spcAft>
                      </a:pPr>
                      <a:r>
                        <a:rPr lang="zh-CN" altLang="en-US" sz="1500" b="1" kern="0">
                          <a:solidFill>
                            <a:schemeClr val="tx1"/>
                          </a:solidFill>
                          <a:latin typeface="Verdana" panose="020b0604030504040204"/>
                          <a:ea typeface="宋体" panose="02010600030101010101" pitchFamily="2" charset="-122"/>
                          <a:cs typeface="宋体" panose="02010600030101010101" pitchFamily="2" charset="-122"/>
                        </a:rPr>
                        <a:t>不同</a:t>
                      </a:r>
                      <a:endParaRPr lang="zh-CN" sz="1500" b="1" kern="0">
                        <a:solidFill>
                          <a:schemeClr val="tx1"/>
                        </a:solidFill>
                        <a:latin typeface="Verdana" panose="020b0604030504040204"/>
                        <a:ea typeface="宋体" panose="02010600030101010101" pitchFamily="2" charset="-122"/>
                        <a:cs typeface="宋体" panose="02010600030101010101" pitchFamily="2" charset="-122"/>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algn="l">
                        <a:lnSpc>
                          <a:spcPct val="100000"/>
                        </a:lnSpc>
                        <a:spcAft>
                          <a:spcPts val="375"/>
                        </a:spcAft>
                      </a:pPr>
                      <a:r>
                        <a:rPr lang="zh-CN" altLang="en-US" sz="1500" b="1" kern="0">
                          <a:solidFill>
                            <a:schemeClr val="tx1"/>
                          </a:solidFill>
                          <a:latin typeface="Verdana" panose="020b0604030504040204"/>
                          <a:ea typeface="宋体" panose="02010600030101010101" pitchFamily="2" charset="-122"/>
                          <a:cs typeface="宋体" panose="02010600030101010101" pitchFamily="2" charset="-122"/>
                        </a:rPr>
                        <a:t>国家元首</a:t>
                      </a: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algn="l">
                        <a:lnSpc>
                          <a:spcPct val="100000"/>
                        </a:lnSpc>
                        <a:spcAft>
                          <a:spcPts val="375"/>
                        </a:spcAft>
                      </a:pPr>
                      <a:endParaRPr lang="en-US" altLang="zh-CN" sz="1500" b="1" kern="0">
                        <a:solidFill>
                          <a:schemeClr val="tx1"/>
                        </a:solidFill>
                        <a:latin typeface="Verdana"/>
                        <a:ea typeface="宋体" pitchFamily="2" charset="-122"/>
                        <a:cs typeface="宋体" panose="02010600030101010101" pitchFamily="2" charset="-122"/>
                      </a:endParaRPr>
                    </a:p>
                    <a:p>
                      <a:pPr algn="l">
                        <a:lnSpc>
                          <a:spcPct val="100000"/>
                        </a:lnSpc>
                        <a:spcAft>
                          <a:spcPts val="375"/>
                        </a:spcAft>
                      </a:pPr>
                      <a:endParaRPr lang="en-US" altLang="zh-CN" sz="1500" b="1" kern="0">
                        <a:solidFill>
                          <a:schemeClr val="tx1"/>
                        </a:solidFill>
                        <a:latin typeface="Verdana" panose="020b0604030504040204"/>
                        <a:ea typeface="宋体" panose="02010600030101010101" pitchFamily="2" charset="-122"/>
                        <a:cs typeface="宋体" panose="02010600030101010101" pitchFamily="2" charset="-122"/>
                      </a:endParaRPr>
                    </a:p>
                    <a:p>
                      <a:pPr algn="l">
                        <a:lnSpc>
                          <a:spcPct val="100000"/>
                        </a:lnSpc>
                        <a:spcAft>
                          <a:spcPts val="375"/>
                        </a:spcAft>
                      </a:pPr>
                      <a:endParaRPr lang="zh-CN" sz="1500" b="1" kern="0">
                        <a:solidFill>
                          <a:schemeClr val="tx1"/>
                        </a:solidFill>
                        <a:latin typeface="Verdana" panose="020b0604030504040204"/>
                        <a:ea typeface="宋体" panose="02010600030101010101"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vert="horz" wrap="square"/>
                    <a:lstStyle/>
                    <a:p>
                      <a:pPr algn="l">
                        <a:lnSpc>
                          <a:spcPct val="100000"/>
                        </a:lnSpc>
                        <a:spcAft>
                          <a:spcPts val="375"/>
                        </a:spcAft>
                      </a:pPr>
                      <a:endParaRPr lang="zh-CN" sz="1500" b="1" kern="0">
                        <a:solidFill>
                          <a:schemeClr val="tx1"/>
                        </a:solidFill>
                        <a:latin typeface="Verdana" panose="020b0604030504040204"/>
                        <a:ea typeface="宋体" panose="02010600030101010101"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endParaRPr/>
                    </a:p>
                  </a:txBody>
                  <a:tcPr marL="36195" marR="36195" marT="36195" marB="3619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907733">
                <a:tc vMerge="1">
                  <a:txBody>
                    <a:bodyPr vert="horz" wrap="square"/>
                    <a:lstStyle/>
                    <a:p>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marL="0" marR="0" lvl="0" indent="0" algn="l" defTabSz="914400" rtl="0" eaLnBrk="1" fontAlgn="auto" latinLnBrk="0" hangingPunct="1">
                        <a:lnSpc>
                          <a:spcPct val="100000"/>
                        </a:lnSpc>
                        <a:spcBef>
                          <a:spcPct val="0"/>
                        </a:spcBef>
                        <a:spcAft>
                          <a:spcPts val="375"/>
                        </a:spcAft>
                        <a:buClrTx/>
                        <a:buSzTx/>
                        <a:buFontTx/>
                        <a:buNone/>
                        <a:defRPr/>
                      </a:pPr>
                      <a:r>
                        <a:rPr lang="zh-CN" altLang="en-US" sz="1500" b="1" kern="0">
                          <a:solidFill>
                            <a:schemeClr val="tx1"/>
                          </a:solidFill>
                          <a:latin typeface="Verdana" panose="020b0604030504040204"/>
                          <a:ea typeface="宋体" panose="02010600030101010101" pitchFamily="2" charset="-122"/>
                          <a:cs typeface="宋体" panose="02010600030101010101" pitchFamily="2" charset="-122"/>
                        </a:rPr>
                        <a:t>政府首脑</a:t>
                      </a:r>
                      <a:endParaRPr lang="zh-CN" altLang="zh-CN" sz="1500" b="1" kern="0">
                        <a:solidFill>
                          <a:schemeClr val="tx1"/>
                        </a:solidFill>
                        <a:latin typeface="Verdana"/>
                        <a:ea typeface="宋体"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algn="l">
                        <a:lnSpc>
                          <a:spcPct val="100000"/>
                        </a:lnSpc>
                        <a:spcAft>
                          <a:spcPts val="375"/>
                        </a:spcAft>
                      </a:pPr>
                      <a:endParaRPr lang="zh-CN" sz="1500" b="1" kern="0">
                        <a:solidFill>
                          <a:schemeClr val="tx1"/>
                        </a:solidFill>
                        <a:latin typeface="Verdana" panose="020b0604030504040204"/>
                        <a:ea typeface="宋体" panose="02010600030101010101"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vert="horz" wrap="square"/>
                    <a:lstStyle/>
                    <a:p>
                      <a:pPr algn="l">
                        <a:lnSpc>
                          <a:spcPct val="100000"/>
                        </a:lnSpc>
                        <a:spcAft>
                          <a:spcPts val="375"/>
                        </a:spcAft>
                      </a:pPr>
                      <a:endParaRPr lang="zh-CN" sz="1500" b="1" kern="0">
                        <a:solidFill>
                          <a:schemeClr val="tx1"/>
                        </a:solidFill>
                        <a:latin typeface="Verdana" panose="020b0604030504040204"/>
                        <a:ea typeface="宋体" panose="02010600030101010101"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endParaRPr/>
                    </a:p>
                  </a:txBody>
                  <a:tcPr marL="36195" marR="36195" marT="36195" marB="3619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702131">
                <a:tc vMerge="1">
                  <a:txBody>
                    <a:bodyPr vert="horz" wrap="square"/>
                    <a:lstStyle/>
                    <a:p>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algn="l">
                        <a:lnSpc>
                          <a:spcPct val="100000"/>
                        </a:lnSpc>
                        <a:spcAft>
                          <a:spcPts val="375"/>
                        </a:spcAft>
                      </a:pPr>
                      <a:r>
                        <a:rPr lang="zh-CN" altLang="en-US" sz="1500" b="1" kern="0">
                          <a:solidFill>
                            <a:schemeClr val="tx1"/>
                          </a:solidFill>
                          <a:latin typeface="Verdana" panose="020b0604030504040204"/>
                          <a:ea typeface="宋体" panose="02010600030101010101" pitchFamily="2" charset="-122"/>
                          <a:cs typeface="宋体" panose="02010600030101010101" pitchFamily="2" charset="-122"/>
                        </a:rPr>
                        <a:t>议会</a:t>
                      </a: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vert="horz" wrap="square"/>
                    <a:lstStyle/>
                    <a:p>
                      <a:pPr algn="l">
                        <a:lnSpc>
                          <a:spcPct val="100000"/>
                        </a:lnSpc>
                        <a:spcAft>
                          <a:spcPts val="375"/>
                        </a:spcAft>
                      </a:pPr>
                      <a:endParaRPr lang="zh-CN" sz="1500" b="1" kern="0">
                        <a:solidFill>
                          <a:schemeClr val="tx1"/>
                        </a:solidFill>
                        <a:latin typeface="Verdana" panose="020b0604030504040204"/>
                        <a:ea typeface="宋体" panose="02010600030101010101"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vert="horz" wrap="square"/>
                    <a:lstStyle/>
                    <a:p>
                      <a:pPr algn="l">
                        <a:lnSpc>
                          <a:spcPct val="100000"/>
                        </a:lnSpc>
                        <a:spcAft>
                          <a:spcPts val="375"/>
                        </a:spcAft>
                      </a:pPr>
                      <a:endParaRPr lang="zh-CN" sz="1500" b="1" kern="0">
                        <a:solidFill>
                          <a:schemeClr val="tx1"/>
                        </a:solidFill>
                        <a:latin typeface="Verdana"/>
                        <a:ea typeface="宋体" pitchFamily="2" charset="-122"/>
                        <a:cs typeface="宋体" panose="02010600030101010101" pitchFamily="2" charset="-122"/>
                      </a:endParaRPr>
                    </a:p>
                  </a:txBody>
                  <a:tcPr marL="27146" marR="27146" marT="27146" marB="2714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vert="horz" wrap="square"/>
                    <a:lstStyle/>
                    <a:p>
                      <a:endParaRPr/>
                    </a:p>
                  </a:txBody>
                  <a:tcPr marL="36195" marR="36195" marT="36195" marB="3619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7" name="矩形 6"/>
          <p:cNvSpPr>
            <a:spLocks noChangeArrowheads="1"/>
          </p:cNvSpPr>
          <p:nvPr/>
        </p:nvSpPr>
        <p:spPr bwMode="auto">
          <a:xfrm>
            <a:off x="5430441" y="1832373"/>
            <a:ext cx="3575447" cy="530915"/>
          </a:xfrm>
          <a:prstGeom prst="rect">
            <a:avLst/>
          </a:prstGeom>
          <a:noFill/>
          <a:ln w="9525">
            <a:noFill/>
            <a:miter lim="800000"/>
          </a:ln>
        </p:spPr>
        <p:txBody>
          <a:bodyPr lIns="68580" tIns="34290" rIns="68580" bIns="34290">
            <a:spAutoFit/>
          </a:bodyPr>
          <a:lstStyle/>
          <a:p>
            <a:pPr>
              <a:spcAft>
                <a:spcPts val="280"/>
              </a:spcAft>
            </a:pPr>
            <a:r>
              <a:rPr lang="zh-CN" altLang="zh-CN" sz="1500" b="1">
                <a:solidFill>
                  <a:srgbClr val="0000CC"/>
                </a:solidFill>
                <a:latin typeface="华文仿宋" pitchFamily="2" charset="-122"/>
                <a:ea typeface="华文仿宋" pitchFamily="2" charset="-122"/>
              </a:rPr>
              <a:t>国家</a:t>
            </a:r>
            <a:r>
              <a:rPr lang="zh-CN" altLang="zh-CN" sz="1500" b="1">
                <a:solidFill>
                  <a:srgbClr val="FF0000"/>
                </a:solidFill>
                <a:latin typeface="华文仿宋" pitchFamily="2" charset="-122"/>
                <a:ea typeface="华文仿宋" pitchFamily="2" charset="-122"/>
              </a:rPr>
              <a:t>元首</a:t>
            </a:r>
            <a:r>
              <a:rPr lang="zh-CN" altLang="zh-CN" sz="1500" b="1">
                <a:solidFill>
                  <a:srgbClr val="0000CC"/>
                </a:solidFill>
                <a:latin typeface="华文仿宋" pitchFamily="2" charset="-122"/>
                <a:ea typeface="华文仿宋" pitchFamily="2" charset="-122"/>
              </a:rPr>
              <a:t>都是君主，实行世袭制并任期终身</a:t>
            </a:r>
            <a:r>
              <a:rPr lang="zh-CN" altLang="en-US" sz="1500" b="1">
                <a:solidFill>
                  <a:srgbClr val="0000CC"/>
                </a:solidFill>
                <a:latin typeface="华文仿宋" pitchFamily="2" charset="-122"/>
                <a:ea typeface="华文仿宋" pitchFamily="2" charset="-122"/>
              </a:rPr>
              <a:t>，</a:t>
            </a:r>
            <a:r>
              <a:rPr lang="zh-CN" altLang="en-US" sz="1500" b="1">
                <a:solidFill>
                  <a:srgbClr val="FF0000"/>
                </a:solidFill>
                <a:latin typeface="华文仿宋" pitchFamily="2" charset="-122"/>
                <a:ea typeface="华文仿宋" pitchFamily="2" charset="-122"/>
              </a:rPr>
              <a:t>议会</a:t>
            </a:r>
            <a:r>
              <a:rPr lang="zh-CN" altLang="en-US" sz="1500" b="1">
                <a:solidFill>
                  <a:srgbClr val="0000CC"/>
                </a:solidFill>
                <a:latin typeface="华文仿宋" pitchFamily="2" charset="-122"/>
                <a:ea typeface="华文仿宋" pitchFamily="2" charset="-122"/>
              </a:rPr>
              <a:t>拥有立法权，</a:t>
            </a:r>
            <a:r>
              <a:rPr lang="zh-CN" altLang="en-US" sz="1500" b="1">
                <a:solidFill>
                  <a:srgbClr val="FF0000"/>
                </a:solidFill>
                <a:latin typeface="华文仿宋" pitchFamily="2" charset="-122"/>
                <a:ea typeface="华文仿宋" pitchFamily="2" charset="-122"/>
              </a:rPr>
              <a:t>内阁</a:t>
            </a:r>
            <a:r>
              <a:rPr lang="zh-CN" altLang="en-US" sz="1500" b="1">
                <a:solidFill>
                  <a:srgbClr val="0000CC"/>
                </a:solidFill>
                <a:latin typeface="华文仿宋" pitchFamily="2" charset="-122"/>
                <a:ea typeface="华文仿宋" pitchFamily="2" charset="-122"/>
              </a:rPr>
              <a:t>掌握行政权。</a:t>
            </a:r>
            <a:endParaRPr lang="zh-CN" altLang="zh-CN" sz="1500" b="1">
              <a:solidFill>
                <a:srgbClr val="0000CC"/>
              </a:solidFill>
              <a:latin typeface="华文仿宋" pitchFamily="2" charset="-122"/>
              <a:ea typeface="华文仿宋" panose="02010600040101010101" pitchFamily="2" charset="-122"/>
            </a:endParaRPr>
          </a:p>
        </p:txBody>
      </p:sp>
      <p:sp>
        <p:nvSpPr>
          <p:cNvPr id="17" name="矩形 16"/>
          <p:cNvSpPr>
            <a:spLocks noChangeArrowheads="1"/>
          </p:cNvSpPr>
          <p:nvPr/>
        </p:nvSpPr>
        <p:spPr bwMode="auto">
          <a:xfrm>
            <a:off x="7310438" y="2421732"/>
            <a:ext cx="1622822" cy="761747"/>
          </a:xfrm>
          <a:prstGeom prst="rect">
            <a:avLst/>
          </a:prstGeom>
          <a:noFill/>
          <a:ln w="9525">
            <a:noFill/>
            <a:miter lim="800000"/>
          </a:ln>
        </p:spPr>
        <p:txBody>
          <a:bodyPr lIns="68580" tIns="34290" rIns="68580" bIns="34290">
            <a:spAutoFit/>
          </a:bodyPr>
          <a:lstStyle/>
          <a:p>
            <a:pPr>
              <a:spcAft>
                <a:spcPts val="280"/>
              </a:spcAft>
            </a:pPr>
            <a:r>
              <a:rPr lang="zh-CN" altLang="zh-CN" sz="1500" b="1">
                <a:solidFill>
                  <a:srgbClr val="0000CC"/>
                </a:solidFill>
                <a:latin typeface="华文仿宋" pitchFamily="2" charset="-122"/>
                <a:ea typeface="华文仿宋" pitchFamily="2" charset="-122"/>
              </a:rPr>
              <a:t>国王，</a:t>
            </a:r>
            <a:r>
              <a:rPr lang="zh-CN" altLang="en-US" sz="1500" b="1">
                <a:solidFill>
                  <a:srgbClr val="FF0000"/>
                </a:solidFill>
                <a:latin typeface="华文仿宋" pitchFamily="2" charset="-122"/>
                <a:ea typeface="华文仿宋" pitchFamily="2" charset="-122"/>
              </a:rPr>
              <a:t>没有</a:t>
            </a:r>
            <a:r>
              <a:rPr lang="zh-CN" altLang="en-US" sz="1500" b="1">
                <a:solidFill>
                  <a:srgbClr val="0000CC"/>
                </a:solidFill>
                <a:latin typeface="华文仿宋" pitchFamily="2" charset="-122"/>
                <a:ea typeface="华文仿宋" pitchFamily="2" charset="-122"/>
              </a:rPr>
              <a:t>实权，</a:t>
            </a:r>
            <a:r>
              <a:rPr lang="zh-CN" altLang="zh-CN" sz="1500" b="1">
                <a:solidFill>
                  <a:srgbClr val="0000CC"/>
                </a:solidFill>
                <a:latin typeface="华文仿宋" pitchFamily="2" charset="-122"/>
                <a:ea typeface="华文仿宋" pitchFamily="2" charset="-122"/>
              </a:rPr>
              <a:t>国家的象征，</a:t>
            </a:r>
            <a:r>
              <a:rPr lang="zh-CN" altLang="zh-CN" sz="1500" b="1">
                <a:solidFill>
                  <a:srgbClr val="FF0000"/>
                </a:solidFill>
                <a:latin typeface="华文仿宋" pitchFamily="2" charset="-122"/>
                <a:ea typeface="华文仿宋" pitchFamily="2" charset="-122"/>
              </a:rPr>
              <a:t>统而不治</a:t>
            </a:r>
            <a:r>
              <a:rPr lang="zh-CN" altLang="en-US" sz="1500" b="1">
                <a:solidFill>
                  <a:srgbClr val="FF0000"/>
                </a:solidFill>
                <a:latin typeface="华文仿宋" pitchFamily="2" charset="-122"/>
                <a:ea typeface="华文仿宋" pitchFamily="2" charset="-122"/>
              </a:rPr>
              <a:t>。</a:t>
            </a:r>
            <a:endParaRPr lang="zh-CN" altLang="zh-CN" sz="1500" b="1">
              <a:solidFill>
                <a:srgbClr val="FF0000"/>
              </a:solidFill>
              <a:latin typeface="华文仿宋" pitchFamily="2" charset="-122"/>
              <a:ea typeface="华文仿宋" panose="02010600040101010101" pitchFamily="2" charset="-122"/>
            </a:endParaRPr>
          </a:p>
        </p:txBody>
      </p:sp>
      <p:sp>
        <p:nvSpPr>
          <p:cNvPr id="18" name="矩形 17"/>
          <p:cNvSpPr>
            <a:spLocks noChangeArrowheads="1"/>
          </p:cNvSpPr>
          <p:nvPr/>
        </p:nvSpPr>
        <p:spPr bwMode="auto">
          <a:xfrm>
            <a:off x="5435204" y="2421732"/>
            <a:ext cx="1875234" cy="761747"/>
          </a:xfrm>
          <a:prstGeom prst="rect">
            <a:avLst/>
          </a:prstGeom>
          <a:noFill/>
          <a:ln w="9525">
            <a:noFill/>
            <a:miter lim="800000"/>
          </a:ln>
        </p:spPr>
        <p:txBody>
          <a:bodyPr lIns="68580" tIns="34290" rIns="68580" bIns="34290">
            <a:spAutoFit/>
          </a:bodyPr>
          <a:lstStyle/>
          <a:p>
            <a:pPr>
              <a:spcAft>
                <a:spcPts val="280"/>
              </a:spcAft>
            </a:pPr>
            <a:r>
              <a:rPr lang="zh-CN" altLang="zh-CN" sz="1500" b="1">
                <a:solidFill>
                  <a:srgbClr val="0000CC"/>
                </a:solidFill>
                <a:latin typeface="华文仿宋" pitchFamily="2" charset="-122"/>
                <a:ea typeface="华文仿宋" pitchFamily="2" charset="-122"/>
              </a:rPr>
              <a:t>皇帝，</a:t>
            </a:r>
            <a:r>
              <a:rPr lang="zh-CN" altLang="en-US" sz="1500" b="1">
                <a:solidFill>
                  <a:srgbClr val="FF0000"/>
                </a:solidFill>
                <a:latin typeface="华文仿宋" pitchFamily="2" charset="-122"/>
                <a:ea typeface="华文仿宋" pitchFamily="2" charset="-122"/>
              </a:rPr>
              <a:t>拥有</a:t>
            </a:r>
            <a:r>
              <a:rPr lang="zh-CN" altLang="en-US" sz="1500" b="1">
                <a:solidFill>
                  <a:srgbClr val="0000CC"/>
                </a:solidFill>
                <a:latin typeface="华文仿宋" pitchFamily="2" charset="-122"/>
                <a:ea typeface="华文仿宋" pitchFamily="2" charset="-122"/>
              </a:rPr>
              <a:t>行政、外交、军事、立法权</a:t>
            </a:r>
            <a:r>
              <a:rPr lang="zh-CN" altLang="zh-CN" sz="1500" b="1">
                <a:solidFill>
                  <a:srgbClr val="0000CC"/>
                </a:solidFill>
                <a:latin typeface="华文仿宋" pitchFamily="2" charset="-122"/>
                <a:ea typeface="华文仿宋" pitchFamily="2" charset="-122"/>
              </a:rPr>
              <a:t>，具有</a:t>
            </a:r>
            <a:r>
              <a:rPr lang="zh-CN" altLang="zh-CN" sz="1500" b="1">
                <a:solidFill>
                  <a:srgbClr val="FF0000"/>
                </a:solidFill>
                <a:latin typeface="华文仿宋" pitchFamily="2" charset="-122"/>
                <a:ea typeface="华文仿宋" pitchFamily="2" charset="-122"/>
              </a:rPr>
              <a:t>专制主义</a:t>
            </a:r>
            <a:r>
              <a:rPr lang="zh-CN" altLang="zh-CN" sz="1500" b="1">
                <a:solidFill>
                  <a:srgbClr val="0000CC"/>
                </a:solidFill>
                <a:latin typeface="华文仿宋" pitchFamily="2" charset="-122"/>
                <a:ea typeface="华文仿宋" pitchFamily="2" charset="-122"/>
              </a:rPr>
              <a:t>色彩</a:t>
            </a:r>
            <a:endParaRPr lang="zh-CN" altLang="en-US" sz="1500" b="1">
              <a:solidFill>
                <a:srgbClr val="0000CC"/>
              </a:solidFill>
              <a:latin typeface="华文仿宋" pitchFamily="2" charset="-122"/>
              <a:ea typeface="华文仿宋" panose="02010600040101010101" pitchFamily="2" charset="-122"/>
            </a:endParaRPr>
          </a:p>
        </p:txBody>
      </p:sp>
      <p:sp>
        <p:nvSpPr>
          <p:cNvPr id="19" name="矩形 18"/>
          <p:cNvSpPr>
            <a:spLocks noChangeArrowheads="1"/>
          </p:cNvSpPr>
          <p:nvPr/>
        </p:nvSpPr>
        <p:spPr bwMode="auto">
          <a:xfrm>
            <a:off x="5568554" y="3317081"/>
            <a:ext cx="1114425" cy="530915"/>
          </a:xfrm>
          <a:prstGeom prst="rect">
            <a:avLst/>
          </a:prstGeom>
          <a:noFill/>
          <a:ln w="9525">
            <a:noFill/>
            <a:miter lim="800000"/>
          </a:ln>
        </p:spPr>
        <p:txBody>
          <a:bodyPr lIns="68580" tIns="34290" rIns="68580" bIns="34290">
            <a:spAutoFit/>
          </a:bodyPr>
          <a:lstStyle/>
          <a:p>
            <a:pPr>
              <a:spcAft>
                <a:spcPts val="280"/>
              </a:spcAft>
            </a:pPr>
            <a:r>
              <a:rPr lang="zh-CN" altLang="en-US" sz="1500" b="1">
                <a:solidFill>
                  <a:srgbClr val="0000CC"/>
                </a:solidFill>
                <a:latin typeface="华文仿宋" pitchFamily="2" charset="-122"/>
                <a:ea typeface="华文仿宋" pitchFamily="2" charset="-122"/>
              </a:rPr>
              <a:t>由</a:t>
            </a:r>
            <a:r>
              <a:rPr lang="zh-CN" altLang="zh-CN" sz="1500" b="1">
                <a:solidFill>
                  <a:srgbClr val="FF0000"/>
                </a:solidFill>
                <a:latin typeface="华文仿宋" pitchFamily="2" charset="-122"/>
                <a:ea typeface="华文仿宋" pitchFamily="2" charset="-122"/>
              </a:rPr>
              <a:t>皇帝</a:t>
            </a:r>
            <a:r>
              <a:rPr lang="zh-CN" altLang="en-US" sz="1500" b="1">
                <a:solidFill>
                  <a:srgbClr val="0000CC"/>
                </a:solidFill>
                <a:latin typeface="华文仿宋" pitchFamily="2" charset="-122"/>
                <a:ea typeface="华文仿宋" pitchFamily="2" charset="-122"/>
              </a:rPr>
              <a:t>任免</a:t>
            </a:r>
            <a:r>
              <a:rPr lang="zh-CN" altLang="zh-CN" sz="1500" b="1">
                <a:solidFill>
                  <a:srgbClr val="0000CC"/>
                </a:solidFill>
                <a:latin typeface="华文仿宋" pitchFamily="2" charset="-122"/>
                <a:ea typeface="华文仿宋" pitchFamily="2" charset="-122"/>
              </a:rPr>
              <a:t>，</a:t>
            </a:r>
            <a:r>
              <a:rPr lang="zh-CN" altLang="en-US" sz="1500" b="1">
                <a:solidFill>
                  <a:srgbClr val="0000CC"/>
                </a:solidFill>
                <a:latin typeface="华文仿宋" pitchFamily="2" charset="-122"/>
                <a:ea typeface="华文仿宋" pitchFamily="2" charset="-122"/>
              </a:rPr>
              <a:t>向</a:t>
            </a:r>
            <a:r>
              <a:rPr lang="zh-CN" altLang="zh-CN" sz="1500" b="1">
                <a:solidFill>
                  <a:srgbClr val="FF0000"/>
                </a:solidFill>
                <a:latin typeface="华文仿宋" pitchFamily="2" charset="-122"/>
                <a:ea typeface="华文仿宋" pitchFamily="2" charset="-122"/>
              </a:rPr>
              <a:t>皇帝</a:t>
            </a:r>
            <a:r>
              <a:rPr lang="zh-CN" altLang="zh-CN" sz="1500" b="1">
                <a:solidFill>
                  <a:srgbClr val="0000CC"/>
                </a:solidFill>
                <a:latin typeface="华文仿宋" pitchFamily="2" charset="-122"/>
                <a:ea typeface="华文仿宋" pitchFamily="2" charset="-122"/>
              </a:rPr>
              <a:t>负责。</a:t>
            </a:r>
          </a:p>
        </p:txBody>
      </p:sp>
      <p:sp>
        <p:nvSpPr>
          <p:cNvPr id="27" name="矩形 26"/>
          <p:cNvSpPr>
            <a:spLocks noChangeArrowheads="1"/>
          </p:cNvSpPr>
          <p:nvPr/>
        </p:nvSpPr>
        <p:spPr bwMode="auto">
          <a:xfrm>
            <a:off x="5568554" y="4261247"/>
            <a:ext cx="1291828" cy="300082"/>
          </a:xfrm>
          <a:prstGeom prst="rect">
            <a:avLst/>
          </a:prstGeom>
          <a:noFill/>
          <a:ln w="9525">
            <a:noFill/>
            <a:miter lim="800000"/>
          </a:ln>
        </p:spPr>
        <p:txBody>
          <a:bodyPr lIns="68580" tIns="34290" rIns="68580" bIns="34290">
            <a:spAutoFit/>
          </a:bodyPr>
          <a:lstStyle/>
          <a:p>
            <a:pPr>
              <a:spcAft>
                <a:spcPts val="280"/>
              </a:spcAft>
            </a:pPr>
            <a:r>
              <a:rPr lang="zh-CN" altLang="en-US" sz="1500" b="1">
                <a:solidFill>
                  <a:srgbClr val="0000CC"/>
                </a:solidFill>
                <a:latin typeface="华文仿宋" pitchFamily="2" charset="-122"/>
                <a:ea typeface="华文仿宋" pitchFamily="2" charset="-122"/>
              </a:rPr>
              <a:t>皇帝</a:t>
            </a:r>
            <a:r>
              <a:rPr lang="zh-CN" altLang="en-US" sz="1500" b="1">
                <a:solidFill>
                  <a:srgbClr val="FF0000"/>
                </a:solidFill>
                <a:latin typeface="华文仿宋" pitchFamily="2" charset="-122"/>
                <a:ea typeface="华文仿宋" pitchFamily="2" charset="-122"/>
              </a:rPr>
              <a:t>控制</a:t>
            </a:r>
            <a:r>
              <a:rPr lang="zh-CN" altLang="en-US" sz="1500" b="1">
                <a:solidFill>
                  <a:srgbClr val="0000CC"/>
                </a:solidFill>
                <a:latin typeface="华文仿宋" pitchFamily="2" charset="-122"/>
                <a:ea typeface="华文仿宋" pitchFamily="2" charset="-122"/>
              </a:rPr>
              <a:t>议会</a:t>
            </a:r>
            <a:endParaRPr lang="zh-CN" altLang="zh-CN" sz="1500" b="1">
              <a:solidFill>
                <a:srgbClr val="0000CC"/>
              </a:solidFill>
              <a:latin typeface="华文仿宋" pitchFamily="2" charset="-122"/>
              <a:ea typeface="华文仿宋" pitchFamily="2" charset="-122"/>
            </a:endParaRPr>
          </a:p>
        </p:txBody>
      </p:sp>
      <p:sp>
        <p:nvSpPr>
          <p:cNvPr id="28" name="矩形 27"/>
          <p:cNvSpPr>
            <a:spLocks noChangeArrowheads="1"/>
          </p:cNvSpPr>
          <p:nvPr/>
        </p:nvSpPr>
        <p:spPr bwMode="auto">
          <a:xfrm>
            <a:off x="7283054" y="3240881"/>
            <a:ext cx="1850231" cy="761747"/>
          </a:xfrm>
          <a:prstGeom prst="rect">
            <a:avLst/>
          </a:prstGeom>
          <a:noFill/>
          <a:ln w="9525">
            <a:noFill/>
            <a:miter lim="800000"/>
          </a:ln>
        </p:spPr>
        <p:txBody>
          <a:bodyPr lIns="68580" tIns="34290" rIns="68580" bIns="34290">
            <a:spAutoFit/>
          </a:bodyPr>
          <a:lstStyle/>
          <a:p>
            <a:pPr>
              <a:spcAft>
                <a:spcPts val="280"/>
              </a:spcAft>
            </a:pPr>
            <a:r>
              <a:rPr lang="zh-CN" altLang="en-US" sz="1500" b="1">
                <a:solidFill>
                  <a:srgbClr val="FF0000"/>
                </a:solidFill>
                <a:latin typeface="华文仿宋" pitchFamily="2" charset="-122"/>
                <a:ea typeface="华文仿宋" pitchFamily="2" charset="-122"/>
              </a:rPr>
              <a:t>下议院</a:t>
            </a:r>
            <a:r>
              <a:rPr lang="zh-CN" altLang="zh-CN" sz="1500" b="1">
                <a:solidFill>
                  <a:srgbClr val="0000CC"/>
                </a:solidFill>
                <a:latin typeface="华文仿宋" pitchFamily="2" charset="-122"/>
                <a:ea typeface="华文仿宋" pitchFamily="2" charset="-122"/>
              </a:rPr>
              <a:t>多数党领袖担任</a:t>
            </a:r>
            <a:r>
              <a:rPr lang="zh-CN" altLang="en-US" sz="1500" b="1">
                <a:solidFill>
                  <a:srgbClr val="0000CC"/>
                </a:solidFill>
                <a:latin typeface="华文仿宋" pitchFamily="2" charset="-122"/>
                <a:ea typeface="华文仿宋" pitchFamily="2" charset="-122"/>
              </a:rPr>
              <a:t>首相进行组阁</a:t>
            </a:r>
            <a:r>
              <a:rPr lang="zh-CN" altLang="zh-CN" sz="1500" b="1">
                <a:solidFill>
                  <a:srgbClr val="0000CC"/>
                </a:solidFill>
                <a:latin typeface="华文仿宋" pitchFamily="2" charset="-122"/>
                <a:ea typeface="华文仿宋" pitchFamily="2" charset="-122"/>
              </a:rPr>
              <a:t>，</a:t>
            </a:r>
            <a:r>
              <a:rPr lang="zh-CN" altLang="en-US" sz="1500" b="1">
                <a:solidFill>
                  <a:srgbClr val="0000CC"/>
                </a:solidFill>
                <a:latin typeface="华文仿宋" pitchFamily="2" charset="-122"/>
                <a:ea typeface="华文仿宋" pitchFamily="2" charset="-122"/>
              </a:rPr>
              <a:t>向</a:t>
            </a:r>
            <a:r>
              <a:rPr lang="zh-CN" altLang="zh-CN" sz="1500" b="1">
                <a:solidFill>
                  <a:srgbClr val="FF0000"/>
                </a:solidFill>
                <a:latin typeface="华文仿宋" pitchFamily="2" charset="-122"/>
                <a:ea typeface="华文仿宋" pitchFamily="2" charset="-122"/>
              </a:rPr>
              <a:t>议会</a:t>
            </a:r>
            <a:r>
              <a:rPr lang="zh-CN" altLang="zh-CN" sz="1500" b="1">
                <a:solidFill>
                  <a:srgbClr val="0000CC"/>
                </a:solidFill>
                <a:latin typeface="华文仿宋" pitchFamily="2" charset="-122"/>
                <a:ea typeface="华文仿宋" pitchFamily="2" charset="-122"/>
              </a:rPr>
              <a:t>负责。</a:t>
            </a:r>
          </a:p>
        </p:txBody>
      </p:sp>
      <p:sp>
        <p:nvSpPr>
          <p:cNvPr id="29" name="矩形 28"/>
          <p:cNvSpPr>
            <a:spLocks noChangeArrowheads="1"/>
          </p:cNvSpPr>
          <p:nvPr/>
        </p:nvSpPr>
        <p:spPr bwMode="auto">
          <a:xfrm>
            <a:off x="7310438" y="4145757"/>
            <a:ext cx="1622822" cy="530915"/>
          </a:xfrm>
          <a:prstGeom prst="rect">
            <a:avLst/>
          </a:prstGeom>
          <a:noFill/>
          <a:ln w="9525">
            <a:noFill/>
            <a:miter lim="800000"/>
          </a:ln>
        </p:spPr>
        <p:txBody>
          <a:bodyPr lIns="68580" tIns="34290" rIns="68580" bIns="34290">
            <a:spAutoFit/>
          </a:bodyPr>
          <a:lstStyle/>
          <a:p>
            <a:pPr>
              <a:spcAft>
                <a:spcPts val="280"/>
              </a:spcAft>
            </a:pPr>
            <a:r>
              <a:rPr lang="zh-CN" altLang="en-US" sz="1500" b="1">
                <a:solidFill>
                  <a:srgbClr val="0000CC"/>
                </a:solidFill>
                <a:latin typeface="华文仿宋" pitchFamily="2" charset="-122"/>
                <a:ea typeface="华文仿宋" pitchFamily="2" charset="-122"/>
              </a:rPr>
              <a:t>国家</a:t>
            </a:r>
            <a:r>
              <a:rPr lang="zh-CN" altLang="zh-CN" sz="1500" b="1">
                <a:solidFill>
                  <a:srgbClr val="FF0000"/>
                </a:solidFill>
                <a:latin typeface="华文仿宋" pitchFamily="2" charset="-122"/>
                <a:ea typeface="华文仿宋" pitchFamily="2" charset="-122"/>
              </a:rPr>
              <a:t>权力中心</a:t>
            </a:r>
            <a:r>
              <a:rPr lang="zh-CN" altLang="en-US" sz="1500" b="1">
                <a:solidFill>
                  <a:srgbClr val="0000CC"/>
                </a:solidFill>
                <a:latin typeface="华文仿宋" pitchFamily="2" charset="-122"/>
                <a:ea typeface="华文仿宋" pitchFamily="2" charset="-122"/>
              </a:rPr>
              <a:t>，拥有</a:t>
            </a:r>
            <a:r>
              <a:rPr lang="zh-CN" altLang="zh-CN" sz="1500" b="1">
                <a:solidFill>
                  <a:srgbClr val="FF0000"/>
                </a:solidFill>
                <a:latin typeface="华文仿宋" pitchFamily="2" charset="-122"/>
                <a:ea typeface="华文仿宋" pitchFamily="2" charset="-122"/>
              </a:rPr>
              <a:t>最高立法</a:t>
            </a:r>
            <a:r>
              <a:rPr lang="zh-CN" altLang="en-US" sz="1500" b="1">
                <a:solidFill>
                  <a:srgbClr val="FF0000"/>
                </a:solidFill>
                <a:latin typeface="华文仿宋" pitchFamily="2" charset="-122"/>
                <a:ea typeface="华文仿宋" pitchFamily="2" charset="-122"/>
              </a:rPr>
              <a:t>权</a:t>
            </a:r>
            <a:r>
              <a:rPr lang="zh-CN" altLang="en-US" sz="1500" b="1">
                <a:solidFill>
                  <a:srgbClr val="0000CC"/>
                </a:solidFill>
                <a:latin typeface="华文仿宋" pitchFamily="2" charset="-122"/>
                <a:ea typeface="华文仿宋" pitchFamily="2" charset="-122"/>
              </a:rPr>
              <a:t>。</a:t>
            </a:r>
            <a:endParaRPr lang="zh-CN" altLang="zh-CN" sz="1500" b="1">
              <a:solidFill>
                <a:srgbClr val="0000CC"/>
              </a:solidFill>
              <a:latin typeface="华文仿宋" pitchFamily="2" charset="-122"/>
              <a:ea typeface="华文仿宋" pitchFamily="2" charset="-122"/>
            </a:endParaRPr>
          </a:p>
        </p:txBody>
      </p:sp>
      <p:sp>
        <p:nvSpPr>
          <p:cNvPr id="31" name="矩形 30"/>
          <p:cNvSpPr>
            <a:spLocks noChangeArrowheads="1"/>
          </p:cNvSpPr>
          <p:nvPr/>
        </p:nvSpPr>
        <p:spPr bwMode="auto">
          <a:xfrm>
            <a:off x="283369" y="1884760"/>
            <a:ext cx="4011216" cy="2008242"/>
          </a:xfrm>
          <a:prstGeom prst="rect">
            <a:avLst/>
          </a:prstGeom>
          <a:solidFill>
            <a:schemeClr val="bg1"/>
          </a:solidFill>
          <a:ln w="9525">
            <a:solidFill>
              <a:srgbClr val="00B050"/>
            </a:solidFill>
            <a:round/>
          </a:ln>
        </p:spPr>
        <p:txBody>
          <a:bodyPr lIns="68580" tIns="34290" rIns="68580" bIns="34290">
            <a:spAutoFit/>
          </a:bodyPr>
          <a:lstStyle/>
          <a:p>
            <a:r>
              <a:rPr lang="en-US" altLang="zh-CN" sz="2100" b="1">
                <a:solidFill>
                  <a:srgbClr val="203864"/>
                </a:solidFill>
                <a:latin typeface="华文楷体" panose="02010600040101010101" pitchFamily="2" charset="-122"/>
                <a:ea typeface="华文楷体" panose="02010600040101010101" pitchFamily="2" charset="-122"/>
              </a:rPr>
              <a:t>    </a:t>
            </a:r>
            <a:r>
              <a:rPr lang="zh-CN" altLang="zh-CN" sz="2100" b="1">
                <a:solidFill>
                  <a:srgbClr val="203864"/>
                </a:solidFill>
                <a:latin typeface="华文楷体" panose="02010600040101010101" pitchFamily="2" charset="-122"/>
                <a:ea typeface="华文楷体" panose="02010600040101010101" pitchFamily="2" charset="-122"/>
              </a:rPr>
              <a:t>“德意志帝国实质上是一个以议会形式粉饰门面，混杂着封建残余，已经受到资产阶级影响、按官僚制度组织起来，并以警察保卫的、</a:t>
            </a:r>
            <a:r>
              <a:rPr lang="zh-CN" altLang="zh-CN" sz="2100" b="1">
                <a:solidFill>
                  <a:srgbClr val="FF0000"/>
                </a:solidFill>
                <a:latin typeface="华文楷体" panose="02010600040101010101" pitchFamily="2" charset="-122"/>
                <a:ea typeface="华文楷体" panose="02010600040101010101" pitchFamily="2" charset="-122"/>
              </a:rPr>
              <a:t>军事专制制度</a:t>
            </a:r>
            <a:r>
              <a:rPr lang="zh-CN" altLang="zh-CN" sz="2100" b="1">
                <a:solidFill>
                  <a:srgbClr val="203864"/>
                </a:solidFill>
                <a:latin typeface="华文楷体" panose="02010600040101010101" pitchFamily="2" charset="-122"/>
                <a:ea typeface="华文楷体" panose="02010600040101010101" pitchFamily="2" charset="-122"/>
              </a:rPr>
              <a:t>的国家。”</a:t>
            </a:r>
            <a:r>
              <a:rPr lang="en-US" altLang="zh-CN" sz="2100" b="1">
                <a:solidFill>
                  <a:srgbClr val="203864"/>
                </a:solidFill>
                <a:latin typeface="华文楷体" panose="02010600040101010101" pitchFamily="2" charset="-122"/>
                <a:ea typeface="华文楷体" panose="02010600040101010101" pitchFamily="2" charset="-122"/>
              </a:rPr>
              <a:t>                                           </a:t>
            </a:r>
          </a:p>
          <a:p>
            <a:pPr algn="r"/>
            <a:r>
              <a:rPr lang="zh-CN" altLang="zh-CN" sz="2100" b="1">
                <a:solidFill>
                  <a:srgbClr val="203864"/>
                </a:solidFill>
                <a:latin typeface="华文楷体" panose="02010600040101010101" pitchFamily="2" charset="-122"/>
                <a:ea typeface="华文楷体" panose="02010600040101010101" pitchFamily="2" charset="-122"/>
              </a:rPr>
              <a:t>——马克思</a:t>
            </a:r>
            <a:r>
              <a:rPr lang="en-US" altLang="zh-CN" sz="2100" b="1">
                <a:solidFill>
                  <a:srgbClr val="203864"/>
                </a:solidFill>
                <a:latin typeface="华文楷体" panose="02010600040101010101" pitchFamily="2" charset="-122"/>
                <a:ea typeface="华文楷体" panose="02010600040101010101" pitchFamily="2" charset="-122"/>
              </a:rPr>
              <a:t> </a:t>
            </a:r>
            <a:endParaRPr lang="zh-CN" altLang="zh-CN" b="1">
              <a:solidFill>
                <a:srgbClr val="203864"/>
              </a:solidFill>
              <a:latin typeface="华文楷体" pitchFamily="2" charset="-122"/>
              <a:ea typeface="华文楷体" pitchFamily="2" charset="-122"/>
            </a:endParaRPr>
          </a:p>
        </p:txBody>
      </p:sp>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barn(inVertical)">
                                      <p:cBhvr>
                                        <p:cTn id="10" dur="500"/>
                                        <p:tgtEl>
                                          <p:spTgt spid="25"/>
                                        </p:tgtEl>
                                      </p:cBhvr>
                                    </p:animEffec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16" presetClass="entr" presetSubtype="21"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barn(inVertical)">
                                      <p:cBhvr>
                                        <p:cTn id="15" dur="500"/>
                                        <p:tgtEl>
                                          <p:spTgt spid="26"/>
                                        </p:tgtEl>
                                      </p:cBhvr>
                                    </p:animEffect>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barn(inVertical)">
                                      <p:cBhvr>
                                        <p:cTn id="25" dur="500"/>
                                        <p:tgtEl>
                                          <p:spTgt spid="18"/>
                                        </p:tgtEl>
                                      </p:cBhvr>
                                    </p:animEffect>
                                  </p:childTnLst>
                                </p:cTn>
                              </p:par>
                            </p:childTnLst>
                          </p:cTn>
                        </p:par>
                      </p:childTnLst>
                    </p:cTn>
                  </p:par>
                  <p:par>
                    <p:cTn id="26" fill="hold" nodeType="clickPar">
                      <p:stCondLst>
                        <p:cond delay="indefinite"/>
                        <p:cond evt="onBegin" delay="0">
                          <p:tn val="25"/>
                        </p:cond>
                      </p:stCondLst>
                      <p:childTnLst>
                        <p:par>
                          <p:cTn id="27" fill="hold" nodeType="afterGroup">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inVertical)">
                                      <p:cBhvr>
                                        <p:cTn id="30" dur="500"/>
                                        <p:tgtEl>
                                          <p:spTgt spid="17"/>
                                        </p:tgtEl>
                                      </p:cBhvr>
                                    </p:animEffect>
                                  </p:childTnLst>
                                </p:cTn>
                              </p:par>
                            </p:childTnLst>
                          </p:cTn>
                        </p:par>
                      </p:childTnLst>
                    </p:cTn>
                  </p:par>
                  <p:par>
                    <p:cTn id="31" fill="hold" nodeType="clickPar">
                      <p:stCondLst>
                        <p:cond delay="indefinite"/>
                        <p:cond evt="onBegin" delay="0">
                          <p:tn val="30"/>
                        </p:cond>
                      </p:stCondLst>
                      <p:childTnLst>
                        <p:par>
                          <p:cTn id="32" fill="hold" nodeType="afterGroup">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barn(inVertical)">
                                      <p:cBhvr>
                                        <p:cTn id="35" dur="500"/>
                                        <p:tgtEl>
                                          <p:spTgt spid="19"/>
                                        </p:tgtEl>
                                      </p:cBhvr>
                                    </p:animEffect>
                                  </p:childTnLst>
                                </p:cTn>
                              </p:par>
                            </p:childTnLst>
                          </p:cTn>
                        </p:par>
                      </p:childTnLst>
                    </p:cTn>
                  </p:par>
                  <p:par>
                    <p:cTn id="36" fill="hold" nodeType="clickPar">
                      <p:stCondLst>
                        <p:cond delay="indefinite"/>
                        <p:cond evt="onBegin" delay="0">
                          <p:tn val="35"/>
                        </p:cond>
                      </p:stCondLst>
                      <p:childTnLst>
                        <p:par>
                          <p:cTn id="37" fill="hold" nodeType="afterGroup">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barn(inVertical)">
                                      <p:cBhvr>
                                        <p:cTn id="40" dur="500"/>
                                        <p:tgtEl>
                                          <p:spTgt spid="28"/>
                                        </p:tgtEl>
                                      </p:cBhvr>
                                    </p:animEffect>
                                  </p:childTnLst>
                                </p:cTn>
                              </p:par>
                            </p:childTnLst>
                          </p:cTn>
                        </p:par>
                      </p:childTnLst>
                    </p:cTn>
                  </p:par>
                  <p:par>
                    <p:cTn id="41" fill="hold" nodeType="clickPar">
                      <p:stCondLst>
                        <p:cond delay="indefinite"/>
                        <p:cond evt="onBegin" delay="0">
                          <p:tn val="40"/>
                        </p:cond>
                      </p:stCondLst>
                      <p:childTnLst>
                        <p:par>
                          <p:cTn id="42" fill="hold" nodeType="afterGroup">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barn(inVertical)">
                                      <p:cBhvr>
                                        <p:cTn id="45" dur="500"/>
                                        <p:tgtEl>
                                          <p:spTgt spid="27"/>
                                        </p:tgtEl>
                                      </p:cBhvr>
                                    </p:animEffect>
                                  </p:childTnLst>
                                </p:cTn>
                              </p:par>
                            </p:childTnLst>
                          </p:cTn>
                        </p:par>
                      </p:childTnLst>
                    </p:cTn>
                  </p:par>
                  <p:par>
                    <p:cTn id="46" fill="hold" nodeType="clickPar">
                      <p:stCondLst>
                        <p:cond delay="indefinite"/>
                        <p:cond evt="onBegin" delay="0">
                          <p:tn val="45"/>
                        </p:cond>
                      </p:stCondLst>
                      <p:childTnLst>
                        <p:par>
                          <p:cTn id="47" fill="hold" nodeType="afterGroup">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barn(inVertical)">
                                      <p:cBhvr>
                                        <p:cTn id="50" dur="500"/>
                                        <p:tgtEl>
                                          <p:spTgt spid="29"/>
                                        </p:tgtEl>
                                      </p:cBhvr>
                                    </p:animEffect>
                                  </p:childTnLst>
                                </p:cTn>
                              </p:par>
                            </p:childTnLst>
                          </p:cTn>
                        </p:par>
                      </p:childTnLst>
                    </p:cTn>
                  </p:par>
                  <p:par>
                    <p:cTn id="51" fill="hold" nodeType="clickPar">
                      <p:stCondLst>
                        <p:cond delay="indefinite"/>
                        <p:cond evt="onBegin" delay="0">
                          <p:tn val="50"/>
                        </p:cond>
                      </p:stCondLst>
                      <p:childTnLst>
                        <p:par>
                          <p:cTn id="52" fill="hold" nodeType="afterGroup">
                            <p:stCondLst>
                              <p:cond delay="0"/>
                            </p:stCondLst>
                            <p:childTnLst>
                              <p:par>
                                <p:cTn id="53" presetID="9" presetClass="exit" presetSubtype="0" fill="hold" grpId="1" nodeType="clickEffect">
                                  <p:stCondLst>
                                    <p:cond delay="0"/>
                                  </p:stCondLst>
                                  <p:childTnLst>
                                    <p:animEffect transition="out" filter="dissolve">
                                      <p:cBhvr>
                                        <p:cTn id="54" dur="500"/>
                                        <p:tgtEl>
                                          <p:spTgt spid="22"/>
                                        </p:tgtEl>
                                      </p:cBhvr>
                                    </p:animEffect>
                                    <p:set>
                                      <p:cBhvr>
                                        <p:cTn id="55" dur="1" fill="hold">
                                          <p:stCondLst>
                                            <p:cond delay="499"/>
                                          </p:stCondLst>
                                        </p:cTn>
                                        <p:tgtEl>
                                          <p:spTgt spid="22"/>
                                        </p:tgtEl>
                                        <p:attrNameLst>
                                          <p:attrName>style.visibility</p:attrName>
                                        </p:attrNameLst>
                                      </p:cBhvr>
                                      <p:to>
                                        <p:strVal val="hidden"/>
                                      </p:to>
                                    </p:set>
                                  </p:childTnLst>
                                </p:cTn>
                              </p:par>
                            </p:childTnLst>
                          </p:cTn>
                        </p:par>
                        <p:par>
                          <p:cTn id="56" fill="hold" nodeType="afterGroup">
                            <p:stCondLst>
                              <p:cond delay="500"/>
                            </p:stCondLst>
                            <p:childTnLst>
                              <p:par>
                                <p:cTn id="57" presetID="42" presetClass="entr" presetSubtype="0" fill="hold" grpId="0"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1000"/>
                                        <p:tgtEl>
                                          <p:spTgt spid="31"/>
                                        </p:tgtEl>
                                      </p:cBhvr>
                                    </p:animEffect>
                                    <p:anim calcmode="lin" valueType="num">
                                      <p:cBhvr>
                                        <p:cTn id="60" dur="1000" fill="hold"/>
                                        <p:tgtEl>
                                          <p:spTgt spid="31"/>
                                        </p:tgtEl>
                                        <p:attrNameLst>
                                          <p:attrName>ppt_x</p:attrName>
                                        </p:attrNameLst>
                                      </p:cBhvr>
                                      <p:tavLst>
                                        <p:tav tm="0">
                                          <p:val>
                                            <p:strVal val="#ppt_x"/>
                                          </p:val>
                                        </p:tav>
                                        <p:tav tm="100000">
                                          <p:val>
                                            <p:strVal val="#ppt_x"/>
                                          </p:val>
                                        </p:tav>
                                      </p:tavLst>
                                    </p:anim>
                                    <p:anim calcmode="lin" valueType="num">
                                      <p:cBhvr>
                                        <p:cTn id="61"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2" grpId="1"/>
      <p:bldP spid="25" grpId="0"/>
      <p:bldP spid="7" grpId="0"/>
      <p:bldP spid="17" grpId="0"/>
      <p:bldP spid="18" grpId="0"/>
      <p:bldP spid="19" grpId="0"/>
      <p:bldP spid="27" grpId="0"/>
      <p:bldP spid="28" grpId="0"/>
      <p:bldP spid="29" grpId="0"/>
      <p:bldP spid="31"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0" y="1380932"/>
            <a:ext cx="6588224" cy="3762568"/>
          </a:xfrm>
          <a:prstGeom prst="rect">
            <a:avLst/>
          </a:prstGeom>
          <a:noFill/>
          <a:ln w="19050">
            <a:solidFill>
              <a:srgbClr val="FF0000"/>
            </a:solidFill>
            <a:miter lim="800000"/>
          </a:ln>
        </p:spPr>
        <p:txBody>
          <a:bodyPr wrap="square" lIns="68580" tIns="34290" rIns="68580" bIns="34290">
            <a:spAutoFit/>
          </a:bodyPr>
          <a:lstStyle/>
          <a:p>
            <a:pPr algn="ctr">
              <a:lnSpc>
                <a:spcPts val="2400"/>
              </a:lnSpc>
            </a:pPr>
            <a:r>
              <a:rPr lang="en-US" altLang="zh-CN" sz="2000" b="1" smtClean="0">
                <a:latin typeface="黑体" panose="02010609060101010101" pitchFamily="49" charset="-122"/>
                <a:ea typeface="黑体" panose="02010609060101010101" pitchFamily="49" charset="-122"/>
              </a:rPr>
              <a:t>1.</a:t>
            </a:r>
            <a:r>
              <a:rPr lang="zh-CN" altLang="zh-CN" sz="2000" b="1" smtClean="0">
                <a:latin typeface="黑体" panose="02010609060101010101" pitchFamily="49" charset="-122"/>
                <a:ea typeface="黑体" panose="02010609060101010101" pitchFamily="49" charset="-122"/>
              </a:rPr>
              <a:t>结合以下材料，分析</a:t>
            </a:r>
            <a:r>
              <a:rPr lang="zh-CN" altLang="zh-CN" sz="2000" b="1" smtClean="0">
                <a:solidFill>
                  <a:srgbClr val="FF0000"/>
                </a:solidFill>
                <a:latin typeface="黑体" panose="02010609060101010101" pitchFamily="49" charset="-122"/>
                <a:ea typeface="黑体" panose="02010609060101010101" pitchFamily="49" charset="-122"/>
              </a:rPr>
              <a:t>日本明治维新前</a:t>
            </a:r>
            <a:r>
              <a:rPr lang="zh-CN" altLang="zh-CN" sz="2000" b="1" smtClean="0">
                <a:latin typeface="黑体" panose="02010609060101010101" pitchFamily="49" charset="-122"/>
                <a:ea typeface="黑体" panose="02010609060101010101" pitchFamily="49" charset="-122"/>
              </a:rPr>
              <a:t>的</a:t>
            </a:r>
            <a:r>
              <a:rPr lang="en-US" altLang="zh-CN" sz="2000" b="1" smtClean="0">
                <a:latin typeface="黑体" panose="02010609060101010101" pitchFamily="49" charset="-122"/>
                <a:ea typeface="黑体" panose="02010609060101010101" pitchFamily="49" charset="-122"/>
              </a:rPr>
              <a:t>“</a:t>
            </a:r>
            <a:r>
              <a:rPr lang="zh-CN" altLang="en-US" sz="2000" b="1" smtClean="0">
                <a:solidFill>
                  <a:srgbClr val="FF0000"/>
                </a:solidFill>
                <a:latin typeface="黑体" panose="02010609060101010101" pitchFamily="49" charset="-122"/>
                <a:ea typeface="黑体" panose="02010609060101010101" pitchFamily="49" charset="-122"/>
              </a:rPr>
              <a:t>崩溃统治</a:t>
            </a:r>
            <a:r>
              <a:rPr lang="en-US" altLang="zh-CN" sz="2000" b="1" smtClean="0">
                <a:latin typeface="黑体" panose="02010609060101010101" pitchFamily="49" charset="-122"/>
                <a:ea typeface="黑体" panose="02010609060101010101" pitchFamily="49" charset="-122"/>
              </a:rPr>
              <a:t>”</a:t>
            </a:r>
            <a:r>
              <a:rPr lang="zh-CN" altLang="en-US" sz="2000" b="1" smtClean="0">
                <a:latin typeface="黑体" panose="02010609060101010101" pitchFamily="49" charset="-122"/>
                <a:ea typeface="黑体" panose="02010609060101010101" pitchFamily="49" charset="-122"/>
              </a:rPr>
              <a:t>？</a:t>
            </a:r>
          </a:p>
          <a:p>
            <a:pPr>
              <a:lnSpc>
                <a:spcPts val="2400"/>
              </a:lnSpc>
            </a:pPr>
            <a:r>
              <a:rPr lang="zh-CN" altLang="zh-CN" b="1" smtClean="0">
                <a:latin typeface="微软雅黑" panose="020b0503020204020204" pitchFamily="34" charset="-122"/>
                <a:ea typeface="微软雅黑" panose="020b0503020204020204" pitchFamily="34" charset="-122"/>
              </a:rPr>
              <a:t>材料一  </a:t>
            </a:r>
            <a:r>
              <a:rPr lang="zh-CN" altLang="zh-CN" b="1" smtClean="0">
                <a:solidFill>
                  <a:srgbClr val="FF0000"/>
                </a:solidFill>
                <a:latin typeface="微软雅黑" panose="020b0503020204020204" pitchFamily="34" charset="-122"/>
                <a:ea typeface="微软雅黑" panose="020b0503020204020204" pitchFamily="34" charset="-122"/>
              </a:rPr>
              <a:t>幕府</a:t>
            </a:r>
            <a:r>
              <a:rPr lang="zh-CN" altLang="zh-CN" smtClean="0">
                <a:latin typeface="微软雅黑" panose="020b0503020204020204" pitchFamily="34" charset="-122"/>
                <a:ea typeface="微软雅黑" panose="020b0503020204020204" pitchFamily="34" charset="-122"/>
              </a:rPr>
              <a:t>拥有约</a:t>
            </a:r>
            <a:r>
              <a:rPr lang="zh-CN" altLang="zh-CN" b="1" smtClean="0">
                <a:solidFill>
                  <a:srgbClr val="FF0000"/>
                </a:solidFill>
                <a:latin typeface="微软雅黑" panose="020b0503020204020204" pitchFamily="34" charset="-122"/>
                <a:ea typeface="微软雅黑" panose="020b0503020204020204" pitchFamily="34" charset="-122"/>
              </a:rPr>
              <a:t>占全国领土</a:t>
            </a:r>
            <a:r>
              <a:rPr lang="en-US" altLang="zh-CN" b="1" smtClean="0">
                <a:solidFill>
                  <a:srgbClr val="FF0000"/>
                </a:solidFill>
                <a:latin typeface="微软雅黑" panose="020b0503020204020204" pitchFamily="34" charset="-122"/>
                <a:ea typeface="微软雅黑" panose="020b0503020204020204" pitchFamily="34" charset="-122"/>
              </a:rPr>
              <a:t>1/4</a:t>
            </a:r>
            <a:r>
              <a:rPr lang="zh-CN" altLang="en-US" b="1" smtClean="0">
                <a:solidFill>
                  <a:srgbClr val="FF0000"/>
                </a:solidFill>
                <a:latin typeface="微软雅黑" panose="020b0503020204020204" pitchFamily="34" charset="-122"/>
                <a:ea typeface="微软雅黑" panose="020b0503020204020204" pitchFamily="34" charset="-122"/>
              </a:rPr>
              <a:t>的直辖领地</a:t>
            </a:r>
            <a:r>
              <a:rPr lang="zh-CN" altLang="en-US" smtClean="0">
                <a:latin typeface="微软雅黑" panose="020b0503020204020204" pitchFamily="34" charset="-122"/>
                <a:ea typeface="微软雅黑" panose="020b0503020204020204" pitchFamily="34" charset="-122"/>
              </a:rPr>
              <a:t>，其余土地则分封给</a:t>
            </a:r>
            <a:r>
              <a:rPr lang="en-US" altLang="zh-CN" smtClean="0">
                <a:latin typeface="微软雅黑" panose="020b0503020204020204" pitchFamily="34" charset="-122"/>
                <a:ea typeface="微软雅黑" panose="020b0503020204020204" pitchFamily="34" charset="-122"/>
              </a:rPr>
              <a:t>260</a:t>
            </a:r>
            <a:r>
              <a:rPr lang="zh-CN" altLang="en-US" smtClean="0">
                <a:latin typeface="微软雅黑" panose="020b0503020204020204" pitchFamily="34" charset="-122"/>
                <a:ea typeface="微软雅黑" panose="020b0503020204020204" pitchFamily="34" charset="-122"/>
              </a:rPr>
              <a:t>余个大名作领地。</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在</a:t>
            </a:r>
            <a:r>
              <a:rPr lang="zh-CN" altLang="en-US" b="1" smtClean="0">
                <a:solidFill>
                  <a:srgbClr val="FF0000"/>
                </a:solidFill>
                <a:latin typeface="微软雅黑" panose="020b0503020204020204" pitchFamily="34" charset="-122"/>
                <a:ea typeface="微软雅黑" panose="020b0503020204020204" pitchFamily="34" charset="-122"/>
              </a:rPr>
              <a:t>幕藩统治下，日本实行一套森严的等级制度</a:t>
            </a:r>
            <a:r>
              <a:rPr lang="zh-CN" altLang="en-US" smtClean="0">
                <a:latin typeface="微软雅黑" panose="020b0503020204020204" pitchFamily="34" charset="-122"/>
                <a:ea typeface="微软雅黑" panose="020b0503020204020204" pitchFamily="34" charset="-122"/>
              </a:rPr>
              <a:t>。居民被划分为士、农、工、商</a:t>
            </a:r>
            <a:r>
              <a:rPr lang="en-US" altLang="zh-CN" smtClean="0">
                <a:latin typeface="微软雅黑" panose="020b0503020204020204" pitchFamily="34" charset="-122"/>
                <a:ea typeface="微软雅黑" panose="020b0503020204020204" pitchFamily="34" charset="-122"/>
              </a:rPr>
              <a:t>4</a:t>
            </a:r>
            <a:r>
              <a:rPr lang="zh-CN" altLang="en-US" smtClean="0">
                <a:latin typeface="微软雅黑" panose="020b0503020204020204" pitchFamily="34" charset="-122"/>
                <a:ea typeface="微软雅黑" panose="020b0503020204020204" pitchFamily="34" charset="-122"/>
              </a:rPr>
              <a:t>个等级。</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自</a:t>
            </a:r>
            <a:r>
              <a:rPr lang="en-US" altLang="zh-CN" smtClean="0">
                <a:latin typeface="微软雅黑" panose="020b0503020204020204" pitchFamily="34" charset="-122"/>
                <a:ea typeface="微软雅黑" panose="020b0503020204020204" pitchFamily="34" charset="-122"/>
              </a:rPr>
              <a:t>18</a:t>
            </a:r>
            <a:r>
              <a:rPr lang="zh-CN" altLang="en-US" smtClean="0">
                <a:latin typeface="微软雅黑" panose="020b0503020204020204" pitchFamily="34" charset="-122"/>
                <a:ea typeface="微软雅黑" panose="020b0503020204020204" pitchFamily="34" charset="-122"/>
              </a:rPr>
              <a:t>世纪后</a:t>
            </a:r>
            <a:r>
              <a:rPr lang="zh-CN" altLang="en-US" b="1" smtClean="0">
                <a:solidFill>
                  <a:srgbClr val="FF0000"/>
                </a:solidFill>
                <a:latin typeface="微软雅黑" panose="020b0503020204020204" pitchFamily="34" charset="-122"/>
                <a:ea typeface="微软雅黑" panose="020b0503020204020204" pitchFamily="34" charset="-122"/>
              </a:rPr>
              <a:t>半期起，日本出现了资本主义萌芽</a:t>
            </a:r>
            <a:r>
              <a:rPr lang="zh-CN" altLang="en-US" smtClean="0">
                <a:latin typeface="微软雅黑" panose="020b0503020204020204" pitchFamily="34" charset="-122"/>
                <a:ea typeface="微软雅黑" panose="020b0503020204020204" pitchFamily="34" charset="-122"/>
              </a:rPr>
              <a:t>。</a:t>
            </a:r>
          </a:p>
          <a:p>
            <a:pPr>
              <a:lnSpc>
                <a:spcPts val="2400"/>
              </a:lnSpc>
            </a:pPr>
            <a:r>
              <a:rPr lang="zh-CN" altLang="en-US" smtClean="0">
                <a:latin typeface="微软雅黑" panose="020b0503020204020204" pitchFamily="34" charset="-122"/>
                <a:ea typeface="微软雅黑" panose="020b0503020204020204" pitchFamily="34" charset="-122"/>
              </a:rPr>
              <a:t> </a:t>
            </a:r>
            <a:r>
              <a:rPr lang="zh-CN" altLang="en-US" b="1" smtClean="0">
                <a:latin typeface="微软雅黑" panose="020b0503020204020204" pitchFamily="34" charset="-122"/>
                <a:ea typeface="微软雅黑" panose="020b0503020204020204" pitchFamily="34" charset="-122"/>
              </a:rPr>
              <a:t>材料二  </a:t>
            </a:r>
            <a:r>
              <a:rPr lang="zh-CN" altLang="zh-CN" smtClean="0">
                <a:latin typeface="微软雅黑" panose="020b0503020204020204" pitchFamily="34" charset="-122"/>
                <a:ea typeface="微软雅黑" panose="020b0503020204020204" pitchFamily="34" charset="-122"/>
              </a:rPr>
              <a:t>从</a:t>
            </a:r>
            <a:r>
              <a:rPr lang="en-US" altLang="zh-CN" smtClean="0">
                <a:latin typeface="微软雅黑" panose="020b0503020204020204" pitchFamily="34" charset="-122"/>
                <a:ea typeface="微软雅黑" panose="020b0503020204020204" pitchFamily="34" charset="-122"/>
              </a:rPr>
              <a:t>1633</a:t>
            </a:r>
            <a:r>
              <a:rPr lang="zh-CN" altLang="en-US" smtClean="0">
                <a:latin typeface="微软雅黑" panose="020b0503020204020204" pitchFamily="34" charset="-122"/>
                <a:ea typeface="微软雅黑" panose="020b0503020204020204" pitchFamily="34" charset="-122"/>
              </a:rPr>
              <a:t>年起，德川幕府曾</a:t>
            </a:r>
            <a:r>
              <a:rPr lang="en-US" altLang="zh-CN" b="1" smtClean="0">
                <a:solidFill>
                  <a:srgbClr val="FF0000"/>
                </a:solidFill>
                <a:latin typeface="微软雅黑" panose="020b0503020204020204" pitchFamily="34" charset="-122"/>
                <a:ea typeface="微软雅黑" panose="020b0503020204020204" pitchFamily="34" charset="-122"/>
              </a:rPr>
              <a:t>5</a:t>
            </a:r>
            <a:r>
              <a:rPr lang="zh-CN" altLang="en-US" b="1" smtClean="0">
                <a:solidFill>
                  <a:srgbClr val="FF0000"/>
                </a:solidFill>
                <a:latin typeface="微软雅黑" panose="020b0503020204020204" pitchFamily="34" charset="-122"/>
                <a:ea typeface="微软雅黑" panose="020b0503020204020204" pitchFamily="34" charset="-122"/>
              </a:rPr>
              <a:t>次发布</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锁国令</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，使日本成为</a:t>
            </a:r>
            <a:r>
              <a:rPr lang="zh-CN" altLang="en-US" b="1" smtClean="0">
                <a:solidFill>
                  <a:srgbClr val="FF0000"/>
                </a:solidFill>
                <a:latin typeface="微软雅黑" panose="020b0503020204020204" pitchFamily="34" charset="-122"/>
                <a:ea typeface="微软雅黑" panose="020b0503020204020204" pitchFamily="34" charset="-122"/>
              </a:rPr>
              <a:t>闭关自守的国家</a:t>
            </a:r>
            <a:r>
              <a:rPr lang="zh-CN" altLang="en-US" smtClean="0">
                <a:latin typeface="微软雅黑" panose="020b0503020204020204" pitchFamily="34" charset="-122"/>
                <a:ea typeface="微软雅黑" panose="020b0503020204020204" pitchFamily="34" charset="-122"/>
              </a:rPr>
              <a:t>。</a:t>
            </a:r>
            <a:r>
              <a:rPr lang="en-US" altLang="zh-CN" smtClean="0">
                <a:latin typeface="微软雅黑" panose="020b0503020204020204" pitchFamily="34" charset="-122"/>
                <a:ea typeface="微软雅黑" panose="020b0503020204020204" pitchFamily="34" charset="-122"/>
              </a:rPr>
              <a:t>1853</a:t>
            </a:r>
            <a:r>
              <a:rPr lang="zh-CN" altLang="en-US" smtClean="0">
                <a:latin typeface="微软雅黑" panose="020b0503020204020204" pitchFamily="34" charset="-122"/>
                <a:ea typeface="微软雅黑" panose="020b0503020204020204" pitchFamily="34" charset="-122"/>
              </a:rPr>
              <a:t>年美国</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黑船来航</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事件</a:t>
            </a:r>
            <a:r>
              <a:rPr lang="zh-CN" altLang="en-US" smtClean="0">
                <a:latin typeface="微软雅黑" panose="020b0503020204020204" pitchFamily="34" charset="-122"/>
                <a:ea typeface="微软雅黑" panose="020b0503020204020204" pitchFamily="34" charset="-122"/>
              </a:rPr>
              <a:t>，迫使日本</a:t>
            </a:r>
            <a:r>
              <a:rPr lang="zh-CN" altLang="en-US" b="1" smtClean="0">
                <a:solidFill>
                  <a:srgbClr val="FF0000"/>
                </a:solidFill>
                <a:latin typeface="微软雅黑" panose="020b0503020204020204" pitchFamily="34" charset="-122"/>
                <a:ea typeface="微软雅黑" panose="020b0503020204020204" pitchFamily="34" charset="-122"/>
              </a:rPr>
              <a:t>签订了《日美亲善条约》，后又同英、法、俄、荷等国签订类似不平等条约</a:t>
            </a:r>
            <a:r>
              <a:rPr lang="zh-CN" altLang="en-US" smtClean="0">
                <a:latin typeface="微软雅黑" panose="020b0503020204020204" pitchFamily="34" charset="-122"/>
                <a:ea typeface="微软雅黑" panose="020b0503020204020204" pitchFamily="34" charset="-122"/>
              </a:rPr>
              <a:t>，被迫</a:t>
            </a:r>
            <a:r>
              <a:rPr lang="zh-CN" altLang="en-US" b="1" smtClean="0">
                <a:solidFill>
                  <a:srgbClr val="FF0000"/>
                </a:solidFill>
                <a:latin typeface="微软雅黑" panose="020b0503020204020204" pitchFamily="34" charset="-122"/>
                <a:ea typeface="微软雅黑" panose="020b0503020204020204" pitchFamily="34" charset="-122"/>
              </a:rPr>
              <a:t>打开了国门，被给予列强诸多权力</a:t>
            </a:r>
            <a:r>
              <a:rPr lang="zh-CN" altLang="en-US" smtClean="0">
                <a:latin typeface="微软雅黑" panose="020b0503020204020204" pitchFamily="34" charset="-122"/>
                <a:ea typeface="微软雅黑" panose="020b0503020204020204" pitchFamily="34" charset="-122"/>
              </a:rPr>
              <a:t>。</a:t>
            </a:r>
          </a:p>
          <a:p>
            <a:pPr>
              <a:lnSpc>
                <a:spcPts val="2400"/>
              </a:lnSpc>
            </a:pPr>
            <a:r>
              <a:rPr lang="zh-CN" altLang="en-US" b="1" smtClean="0">
                <a:latin typeface="微软雅黑" panose="020b0503020204020204" pitchFamily="34" charset="-122"/>
                <a:ea typeface="微软雅黑" panose="020b0503020204020204" pitchFamily="34" charset="-122"/>
              </a:rPr>
              <a:t>材料三  </a:t>
            </a:r>
            <a:r>
              <a:rPr lang="zh-CN" altLang="zh-CN" smtClean="0">
                <a:latin typeface="微软雅黑" panose="020b0503020204020204" pitchFamily="34" charset="-122"/>
                <a:ea typeface="微软雅黑" panose="020b0503020204020204" pitchFamily="34" charset="-122"/>
              </a:rPr>
              <a:t>在德川幕府统治的两个半世纪内总共</a:t>
            </a:r>
            <a:r>
              <a:rPr lang="zh-CN" altLang="zh-CN" b="1" smtClean="0">
                <a:solidFill>
                  <a:srgbClr val="FF0000"/>
                </a:solidFill>
                <a:latin typeface="微软雅黑" panose="020b0503020204020204" pitchFamily="34" charset="-122"/>
                <a:ea typeface="微软雅黑" panose="020b0503020204020204" pitchFamily="34" charset="-122"/>
              </a:rPr>
              <a:t>发生农民起义</a:t>
            </a:r>
            <a:r>
              <a:rPr lang="en-US" altLang="zh-CN" smtClean="0">
                <a:latin typeface="微软雅黑" panose="020b0503020204020204" pitchFamily="34" charset="-122"/>
                <a:ea typeface="微软雅黑" panose="020b0503020204020204" pitchFamily="34" charset="-122"/>
              </a:rPr>
              <a:t>2600</a:t>
            </a:r>
            <a:r>
              <a:rPr lang="zh-CN" altLang="en-US" smtClean="0">
                <a:latin typeface="微软雅黑" panose="020b0503020204020204" pitchFamily="34" charset="-122"/>
                <a:ea typeface="微软雅黑" panose="020b0503020204020204" pitchFamily="34" charset="-122"/>
              </a:rPr>
              <a:t>余次，而</a:t>
            </a:r>
            <a:r>
              <a:rPr lang="en-US" altLang="zh-CN" smtClean="0">
                <a:latin typeface="微软雅黑" panose="020b0503020204020204" pitchFamily="34" charset="-122"/>
                <a:ea typeface="微软雅黑" panose="020b0503020204020204" pitchFamily="34" charset="-122"/>
              </a:rPr>
              <a:t>1854-1867</a:t>
            </a:r>
            <a:r>
              <a:rPr lang="zh-CN" altLang="en-US" smtClean="0">
                <a:latin typeface="微软雅黑" panose="020b0503020204020204" pitchFamily="34" charset="-122"/>
                <a:ea typeface="微软雅黑" panose="020b0503020204020204" pitchFamily="34" charset="-122"/>
              </a:rPr>
              <a:t>年间就占</a:t>
            </a:r>
            <a:r>
              <a:rPr lang="en-US" altLang="zh-CN" smtClean="0">
                <a:latin typeface="微软雅黑" panose="020b0503020204020204" pitchFamily="34" charset="-122"/>
                <a:ea typeface="微软雅黑" panose="020b0503020204020204" pitchFamily="34" charset="-122"/>
              </a:rPr>
              <a:t>319</a:t>
            </a:r>
            <a:r>
              <a:rPr lang="zh-CN" altLang="en-US" smtClean="0">
                <a:latin typeface="微软雅黑" panose="020b0503020204020204" pitchFamily="34" charset="-122"/>
                <a:ea typeface="微软雅黑" panose="020b0503020204020204" pitchFamily="34" charset="-122"/>
              </a:rPr>
              <a:t>次。   </a:t>
            </a:r>
            <a:endParaRPr lang="en-US" altLang="zh-CN" smtClean="0">
              <a:latin typeface="微软雅黑" panose="020b0503020204020204" pitchFamily="34" charset="-122"/>
              <a:ea typeface="微软雅黑" panose="020b0503020204020204" pitchFamily="34" charset="-122"/>
            </a:endParaRPr>
          </a:p>
          <a:p>
            <a:pPr>
              <a:lnSpc>
                <a:spcPts val="2400"/>
              </a:lnSpc>
            </a:pPr>
            <a:r>
              <a:rPr lang="en-US" altLang="zh-CN" smtClean="0">
                <a:latin typeface="微软雅黑" panose="020b0503020204020204" pitchFamily="34" charset="-122"/>
                <a:ea typeface="微软雅黑" panose="020b0503020204020204" pitchFamily="34" charset="-122"/>
              </a:rPr>
              <a:t>                   ——</a:t>
            </a:r>
            <a:r>
              <a:rPr lang="zh-CN" altLang="en-US" smtClean="0">
                <a:latin typeface="微软雅黑" panose="020b0503020204020204" pitchFamily="34" charset="-122"/>
                <a:ea typeface="微软雅黑" panose="020b0503020204020204" pitchFamily="34" charset="-122"/>
              </a:rPr>
              <a:t>以上材料均选编自刘宗绪主编《世界近代史》</a:t>
            </a:r>
            <a:endParaRPr lang="zh-CN" altLang="en-US" sz="2000" smtClean="0">
              <a:latin typeface="微软雅黑" panose="020b0503020204020204" pitchFamily="34" charset="-122"/>
              <a:ea typeface="微软雅黑" panose="020b0503020204020204" pitchFamily="34" charset="-122"/>
            </a:endParaRPr>
          </a:p>
        </p:txBody>
      </p:sp>
      <p:sp>
        <p:nvSpPr>
          <p:cNvPr id="6" name="TextBox 5"/>
          <p:cNvSpPr txBox="1"/>
          <p:nvPr/>
        </p:nvSpPr>
        <p:spPr>
          <a:xfrm>
            <a:off x="0" y="699542"/>
            <a:ext cx="406794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（四） 、日本明治维新</a:t>
            </a:r>
          </a:p>
        </p:txBody>
      </p:sp>
      <p:sp>
        <p:nvSpPr>
          <p:cNvPr id="8" name="文本框 12"/>
          <p:cNvSpPr txBox="1">
            <a:spLocks noChangeArrowheads="1"/>
          </p:cNvSpPr>
          <p:nvPr>
            <p:custDataLst>
              <p:tags r:id="rId2"/>
            </p:custDataLst>
          </p:nvPr>
        </p:nvSpPr>
        <p:spPr bwMode="auto">
          <a:xfrm>
            <a:off x="6688285" y="915566"/>
            <a:ext cx="2455715" cy="1454244"/>
          </a:xfrm>
          <a:prstGeom prst="rect">
            <a:avLst/>
          </a:prstGeom>
          <a:solidFill>
            <a:schemeClr val="bg1">
              <a:alpha val="82999"/>
            </a:schemeClr>
          </a:solidFill>
          <a:ln w="9525">
            <a:noFill/>
            <a:miter lim="800000"/>
          </a:ln>
        </p:spPr>
        <p:txBody>
          <a:bodyPr wrap="square" lIns="68580" tIns="34290" rIns="68580" bIns="34290">
            <a:spAutoFit/>
          </a:bodyPr>
          <a:lstStyle/>
          <a:p>
            <a:pPr algn="just">
              <a:lnSpc>
                <a:spcPct val="125000"/>
              </a:lnSpc>
            </a:pPr>
            <a:r>
              <a:rPr lang="en-US" altLang="zh-CN">
                <a:solidFill>
                  <a:srgbClr val="FF0000"/>
                </a:solidFill>
                <a:latin typeface="黑体" panose="02010609060101010101" pitchFamily="49" charset="-122"/>
                <a:ea typeface="黑体" panose="02010609060101010101" pitchFamily="49" charset="-122"/>
              </a:rPr>
              <a:t>   </a:t>
            </a:r>
            <a:r>
              <a:rPr lang="zh-CN" altLang="en-US" b="1" smtClean="0">
                <a:solidFill>
                  <a:srgbClr val="FF0000"/>
                </a:solidFill>
                <a:latin typeface="黑体" panose="02010609060101010101" pitchFamily="49" charset="-122"/>
                <a:ea typeface="黑体" panose="02010609060101010101" pitchFamily="49" charset="-122"/>
              </a:rPr>
              <a:t>背景：</a:t>
            </a:r>
            <a:r>
              <a:rPr lang="en-US" altLang="zh-CN" b="1" smtClean="0">
                <a:solidFill>
                  <a:srgbClr val="FF0000"/>
                </a:solidFill>
                <a:latin typeface="黑体" panose="02010609060101010101" pitchFamily="49" charset="-122"/>
                <a:ea typeface="黑体" panose="02010609060101010101" pitchFamily="49" charset="-122"/>
              </a:rPr>
              <a:t> </a:t>
            </a:r>
            <a:r>
              <a:rPr lang="zh-CN" altLang="zh-CN" b="1">
                <a:solidFill>
                  <a:srgbClr val="FF0000"/>
                </a:solidFill>
                <a:latin typeface="黑体" panose="02010609060101010101" pitchFamily="49" charset="-122"/>
                <a:ea typeface="黑体" panose="02010609060101010101" pitchFamily="49" charset="-122"/>
              </a:rPr>
              <a:t>幕藩体制衰落；资本主义的发展；西方资本主义的入侵；社会矛盾</a:t>
            </a:r>
            <a:r>
              <a:rPr lang="zh-CN" altLang="zh-CN" b="1" smtClean="0">
                <a:solidFill>
                  <a:srgbClr val="FF0000"/>
                </a:solidFill>
                <a:latin typeface="黑体" panose="02010609060101010101" pitchFamily="49" charset="-122"/>
                <a:ea typeface="黑体" panose="02010609060101010101" pitchFamily="49" charset="-122"/>
              </a:rPr>
              <a:t>尖锐</a:t>
            </a:r>
            <a:r>
              <a:rPr lang="zh-CN" altLang="en-US" b="1" smtClean="0">
                <a:solidFill>
                  <a:srgbClr val="FF0000"/>
                </a:solidFill>
                <a:latin typeface="黑体" panose="02010609060101010101" pitchFamily="49" charset="-122"/>
                <a:ea typeface="黑体" panose="02010609060101010101" pitchFamily="49" charset="-122"/>
              </a:rPr>
              <a:t>。</a:t>
            </a:r>
            <a:endParaRPr lang="zh-CN" altLang="zh-CN" b="1">
              <a:solidFill>
                <a:srgbClr val="FF0000"/>
              </a:solidFill>
              <a:latin typeface="黑体" pitchFamily="49" charset="-122"/>
              <a:ea typeface="黑体" pitchFamily="49" charset="-122"/>
            </a:endParaRPr>
          </a:p>
        </p:txBody>
      </p:sp>
      <p:grpSp>
        <p:nvGrpSpPr>
          <p:cNvPr id="12" name="组合 11"/>
          <p:cNvGrpSpPr/>
          <p:nvPr/>
        </p:nvGrpSpPr>
        <p:grpSpPr>
          <a:xfrm>
            <a:off x="6660233" y="2499742"/>
            <a:ext cx="2483767" cy="2499742"/>
            <a:chOff x="7033436" y="156846"/>
            <a:chExt cx="4426406" cy="2652009"/>
          </a:xfrm>
        </p:grpSpPr>
        <p:sp>
          <p:nvSpPr>
            <p:cNvPr id="13" name="TextBox 25"/>
            <p:cNvSpPr txBox="1">
              <a:spLocks noChangeArrowheads="1"/>
            </p:cNvSpPr>
            <p:nvPr>
              <p:custDataLst>
                <p:tags r:id="rId3"/>
              </p:custDataLst>
            </p:nvPr>
          </p:nvSpPr>
          <p:spPr bwMode="auto">
            <a:xfrm>
              <a:off x="7418418" y="2498467"/>
              <a:ext cx="3464854" cy="310388"/>
            </a:xfrm>
            <a:prstGeom prst="rect">
              <a:avLst/>
            </a:prstGeom>
            <a:noFill/>
            <a:ln w="9525">
              <a:noFill/>
              <a:miter lim="800000"/>
            </a:ln>
          </p:spPr>
          <p:txBody>
            <a:bodyPr tIns="0"/>
            <a:lstStyle/>
            <a:p>
              <a:pPr algn="just"/>
              <a:r>
                <a:rPr lang="zh-CN" altLang="en-US" sz="1400" b="1">
                  <a:solidFill>
                    <a:srgbClr val="721D0D"/>
                  </a:solidFill>
                  <a:latin typeface="楷体" panose="02010609060101010101" pitchFamily="49" charset="-122"/>
                  <a:ea typeface="楷体" panose="02010609060101010101" pitchFamily="49" charset="-122"/>
                </a:rPr>
                <a:t>▲</a:t>
              </a:r>
              <a:r>
                <a:rPr lang="en-US" altLang="zh-CN" sz="1400" b="1">
                  <a:latin typeface="楷体" panose="02010609060101010101" pitchFamily="49" charset="-122"/>
                  <a:ea typeface="楷体" panose="02010609060101010101" pitchFamily="49" charset="-122"/>
                </a:rPr>
                <a:t>1853</a:t>
              </a:r>
              <a:r>
                <a:rPr lang="zh-CN" altLang="en-US" sz="1400" b="1">
                  <a:latin typeface="楷体" panose="02010609060101010101" pitchFamily="49" charset="-122"/>
                  <a:ea typeface="楷体" panose="02010609060101010101" pitchFamily="49" charset="-122"/>
                </a:rPr>
                <a:t>年佩里来航</a:t>
              </a:r>
            </a:p>
          </p:txBody>
        </p:sp>
        <p:pic>
          <p:nvPicPr>
            <p:cNvPr id="14" name="图片 21"/>
            <p:cNvPicPr>
              <a:picLocks noChangeAspect="1" noChangeArrowheads="1"/>
            </p:cNvPicPr>
            <p:nvPr/>
          </p:nvPicPr>
          <p:blipFill>
            <a:blip r:embed="rId4"/>
            <a:stretch>
              <a:fillRect/>
            </a:stretch>
          </p:blipFill>
          <p:spPr bwMode="auto">
            <a:xfrm>
              <a:off x="7033436" y="156846"/>
              <a:ext cx="4426406" cy="2299725"/>
            </a:xfrm>
            <a:prstGeom prst="rect">
              <a:avLst/>
            </a:prstGeom>
            <a:noFill/>
            <a:ln w="9525">
              <a:noFill/>
              <a:miter lim="800000"/>
            </a:ln>
          </p:spPr>
        </p:pic>
      </p:grpSp>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par>
                          <p:cTn id="13" fill="hold" nodeType="afterGroup">
                            <p:stCondLst>
                              <p:cond delay="500"/>
                            </p:stCondLst>
                            <p:childTnLst>
                              <p:par>
                                <p:cTn id="14" presetID="16" presetClass="entr" presetSubtype="21"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inVertical)">
                                      <p:cBhvr>
                                        <p:cTn id="1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0" y="1491630"/>
            <a:ext cx="5436096" cy="1915909"/>
          </a:xfrm>
          <a:prstGeom prst="rect">
            <a:avLst/>
          </a:prstGeom>
          <a:noFill/>
          <a:ln w="19050">
            <a:solidFill>
              <a:srgbClr val="FF0000"/>
            </a:solidFill>
            <a:miter lim="800000"/>
          </a:ln>
        </p:spPr>
        <p:txBody>
          <a:bodyPr wrap="square" lIns="68580" tIns="34290" rIns="68580" bIns="34290">
            <a:spAutoFit/>
          </a:bodyPr>
          <a:lstStyle/>
          <a:p>
            <a:pPr algn="ctr">
              <a:lnSpc>
                <a:spcPts val="2400"/>
              </a:lnSpc>
            </a:pPr>
            <a:r>
              <a:rPr lang="en-US" altLang="zh-CN" sz="2000" b="1" smtClean="0">
                <a:latin typeface="黑体" panose="02010609060101010101" pitchFamily="49" charset="-122"/>
                <a:ea typeface="黑体" panose="02010609060101010101" pitchFamily="49" charset="-122"/>
              </a:rPr>
              <a:t>2.</a:t>
            </a:r>
            <a:r>
              <a:rPr lang="zh-CN" altLang="en-US" sz="2000" b="1" smtClean="0">
                <a:latin typeface="黑体" panose="02010609060101010101" pitchFamily="49" charset="-122"/>
                <a:ea typeface="黑体" panose="02010609060101010101" pitchFamily="49" charset="-122"/>
              </a:rPr>
              <a:t>改革的主要</a:t>
            </a:r>
            <a:r>
              <a:rPr lang="zh-CN" altLang="en-US" b="1" smtClean="0">
                <a:latin typeface="微软雅黑" panose="020b0503020204020204" pitchFamily="34" charset="-122"/>
                <a:ea typeface="微软雅黑" panose="020b0503020204020204" pitchFamily="34" charset="-122"/>
              </a:rPr>
              <a:t>内容：</a:t>
            </a:r>
          </a:p>
          <a:p>
            <a:pPr>
              <a:lnSpc>
                <a:spcPts val="2400"/>
              </a:lnSpc>
            </a:pPr>
            <a:r>
              <a:rPr lang="zh-CN" altLang="en-US" smtClean="0">
                <a:latin typeface="微软雅黑" panose="020b0503020204020204" pitchFamily="34" charset="-122"/>
                <a:ea typeface="微软雅黑" panose="020b0503020204020204" pitchFamily="34" charset="-122"/>
              </a:rPr>
              <a:t>    </a:t>
            </a:r>
            <a:r>
              <a:rPr lang="zh-CN" altLang="en-US" sz="1600" smtClean="0">
                <a:latin typeface="微软雅黑" panose="020b0503020204020204" pitchFamily="34" charset="-122"/>
                <a:ea typeface="微软雅黑" panose="020b0503020204020204" pitchFamily="34" charset="-122"/>
              </a:rPr>
              <a:t>①加强中央集权，废除封建等级制度；</a:t>
            </a:r>
          </a:p>
          <a:p>
            <a:pPr>
              <a:lnSpc>
                <a:spcPts val="2400"/>
              </a:lnSpc>
            </a:pPr>
            <a:r>
              <a:rPr lang="zh-CN" altLang="en-US" sz="1600" smtClean="0">
                <a:latin typeface="微软雅黑" panose="020b0503020204020204" pitchFamily="34" charset="-122"/>
                <a:ea typeface="微软雅黑" panose="020b0503020204020204" pitchFamily="34" charset="-122"/>
              </a:rPr>
              <a:t>    ②推行“富国强兵”“殖产兴业”“文明开化”三大政策； ③仿效西方国家制定宪法。宪法肯定了天皇神圣不可侵犯和统揽一切的地位，议会、内阁、军部相互牵制，成为天皇权力的代行机构。</a:t>
            </a:r>
          </a:p>
        </p:txBody>
      </p:sp>
      <p:sp>
        <p:nvSpPr>
          <p:cNvPr id="6" name="TextBox 5"/>
          <p:cNvSpPr txBox="1"/>
          <p:nvPr/>
        </p:nvSpPr>
        <p:spPr>
          <a:xfrm>
            <a:off x="0" y="843558"/>
            <a:ext cx="406794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（四） 、日本明治维新</a:t>
            </a:r>
          </a:p>
        </p:txBody>
      </p:sp>
      <p:sp>
        <p:nvSpPr>
          <p:cNvPr id="9" name="矩形 8"/>
          <p:cNvSpPr>
            <a:spLocks noChangeArrowheads="1"/>
          </p:cNvSpPr>
          <p:nvPr/>
        </p:nvSpPr>
        <p:spPr bwMode="auto">
          <a:xfrm>
            <a:off x="0" y="3435846"/>
            <a:ext cx="5436096" cy="1608133"/>
          </a:xfrm>
          <a:prstGeom prst="rect">
            <a:avLst/>
          </a:prstGeom>
          <a:noFill/>
          <a:ln w="19050">
            <a:solidFill>
              <a:srgbClr val="FF0000"/>
            </a:solidFill>
            <a:miter lim="800000"/>
          </a:ln>
        </p:spPr>
        <p:txBody>
          <a:bodyPr wrap="square" lIns="68580" tIns="34290" rIns="68580" bIns="34290">
            <a:spAutoFit/>
          </a:bodyPr>
          <a:lstStyle/>
          <a:p>
            <a:pPr algn="ctr">
              <a:lnSpc>
                <a:spcPts val="2400"/>
              </a:lnSpc>
            </a:pPr>
            <a:r>
              <a:rPr lang="en-US" altLang="zh-CN" sz="2000" b="1" smtClean="0">
                <a:latin typeface="黑体" panose="02010609060101010101" pitchFamily="49" charset="-122"/>
                <a:ea typeface="黑体" panose="02010609060101010101" pitchFamily="49" charset="-122"/>
              </a:rPr>
              <a:t>3.</a:t>
            </a:r>
            <a:r>
              <a:rPr lang="zh-CN" altLang="en-US" sz="2000" b="1" smtClean="0">
                <a:latin typeface="黑体" panose="02010609060101010101" pitchFamily="49" charset="-122"/>
                <a:ea typeface="黑体" panose="02010609060101010101" pitchFamily="49" charset="-122"/>
              </a:rPr>
              <a:t>历史意义与局限：</a:t>
            </a:r>
          </a:p>
          <a:p>
            <a:pPr>
              <a:lnSpc>
                <a:spcPts val="2400"/>
              </a:lnSpc>
            </a:pPr>
            <a:r>
              <a:rPr lang="zh-CN" altLang="en-US" sz="1600" smtClean="0">
                <a:latin typeface="微软雅黑" panose="020b0503020204020204" pitchFamily="34" charset="-122"/>
                <a:ea typeface="微软雅黑" panose="020b0503020204020204" pitchFamily="34" charset="-122"/>
              </a:rPr>
              <a:t>①使日本摆脱了族危机，迅速走上了发展资本主义的道路，实现了富国强兵，开始跻身资本主义强国之列。②</a:t>
            </a:r>
            <a:r>
              <a:rPr lang="zh-CN" altLang="zh-CN" sz="1600" smtClean="0">
                <a:latin typeface="微软雅黑" panose="020b0503020204020204" pitchFamily="34" charset="-122"/>
                <a:ea typeface="微软雅黑" panose="020b0503020204020204" pitchFamily="34" charset="-122"/>
              </a:rPr>
              <a:t>明治维新保留了大量封建势力，官僚寡头和军阀实际掌握了权力，成为军国主义的社会基础。日本很快开始对外侵略扩张。</a:t>
            </a:r>
            <a:endParaRPr lang="zh-CN" altLang="en-US" sz="1600" smtClean="0">
              <a:latin typeface="微软雅黑" panose="020b0503020204020204" pitchFamily="34" charset="-122"/>
              <a:ea typeface="微软雅黑" panose="020b0503020204020204" pitchFamily="34" charset="-122"/>
            </a:endParaRPr>
          </a:p>
        </p:txBody>
      </p:sp>
      <p:pic>
        <p:nvPicPr>
          <p:cNvPr id="10" name="图片 4"/>
          <p:cNvPicPr>
            <a:picLocks noChangeAspect="1" noChangeArrowheads="1"/>
          </p:cNvPicPr>
          <p:nvPr/>
        </p:nvPicPr>
        <p:blipFill>
          <a:blip r:embed="rId2"/>
          <a:srcRect l="6190"/>
          <a:stretch>
            <a:fillRect/>
          </a:stretch>
        </p:blipFill>
        <p:spPr bwMode="auto">
          <a:xfrm>
            <a:off x="5508104" y="627534"/>
            <a:ext cx="3635897" cy="4515966"/>
          </a:xfrm>
          <a:prstGeom prst="rect">
            <a:avLst/>
          </a:prstGeom>
          <a:noFill/>
          <a:ln w="9525">
            <a:noFill/>
            <a:miter lim="800000"/>
          </a:ln>
        </p:spPr>
      </p:pic>
      <p:sp>
        <p:nvSpPr>
          <p:cNvPr id="11" name="文本框 12"/>
          <p:cNvSpPr txBox="1"/>
          <p:nvPr/>
        </p:nvSpPr>
        <p:spPr>
          <a:xfrm>
            <a:off x="8532440" y="843558"/>
            <a:ext cx="389335" cy="991790"/>
          </a:xfrm>
          <a:prstGeom prst="rect">
            <a:avLst/>
          </a:prstGeom>
          <a:noFill/>
        </p:spPr>
        <p:txBody>
          <a:bodyPr lIns="68580" tIns="34290" rIns="68580" bIns="34290">
            <a:spAutoFit/>
          </a:bodyPr>
          <a:lstStyle/>
          <a:p>
            <a:r>
              <a:rPr lang="zh-CN" altLang="en-US" sz="1500" b="1" noProof="1">
                <a:solidFill>
                  <a:srgbClr val="FF0000"/>
                </a:solidFill>
                <a:effectLst>
                  <a:outerShdw blurRad="38100" dist="38100" dir="2700000" algn="tl">
                    <a:srgbClr val="000000">
                      <a:alpha val="43137"/>
                    </a:srgbClr>
                  </a:outerShdw>
                </a:effectLst>
                <a:latin typeface="汉仪张乃仁行书简" charset="-122"/>
                <a:ea typeface="汉仪张乃仁行书简" charset="-122"/>
              </a:rPr>
              <a:t>明治天皇</a:t>
            </a:r>
          </a:p>
        </p:txBody>
      </p:sp>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0" fill="hold"/>
                                        <p:tgtEl>
                                          <p:spTgt spid="9"/>
                                        </p:tgtEl>
                                        <p:attrNameLst>
                                          <p:attrName>ppt_x</p:attrName>
                                        </p:attrNameLst>
                                      </p:cBhvr>
                                      <p:tavLst>
                                        <p:tav tm="0">
                                          <p:val>
                                            <p:strVal val="#ppt_x"/>
                                          </p:val>
                                        </p:tav>
                                        <p:tav tm="100000">
                                          <p:val>
                                            <p:strVal val="#ppt_x"/>
                                          </p:val>
                                        </p:tav>
                                      </p:tavLst>
                                    </p:anim>
                                    <p:anim calcmode="lin" valueType="num">
                                      <p:cBhvr additive="base">
                                        <p:cTn id="13"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0" y="1491630"/>
            <a:ext cx="5004048" cy="3147015"/>
          </a:xfrm>
          <a:prstGeom prst="rect">
            <a:avLst/>
          </a:prstGeom>
          <a:noFill/>
          <a:ln w="19050">
            <a:solidFill>
              <a:srgbClr val="FF0000"/>
            </a:solidFill>
            <a:miter lim="800000"/>
          </a:ln>
        </p:spPr>
        <p:txBody>
          <a:bodyPr wrap="square" lIns="68580" tIns="34290" rIns="68580" bIns="34290">
            <a:spAutoFit/>
          </a:bodyPr>
          <a:lstStyle/>
          <a:p>
            <a:pPr algn="ctr">
              <a:lnSpc>
                <a:spcPts val="2400"/>
              </a:lnSpc>
            </a:pPr>
            <a:r>
              <a:rPr lang="en-US" altLang="zh-CN" sz="2000" b="1" smtClean="0">
                <a:latin typeface="黑体" panose="02010609060101010101" pitchFamily="49" charset="-122"/>
                <a:ea typeface="黑体" panose="02010609060101010101" pitchFamily="49" charset="-122"/>
              </a:rPr>
              <a:t>4.</a:t>
            </a:r>
            <a:r>
              <a:rPr lang="zh-CN" altLang="en-US" sz="2000" b="1" smtClean="0">
                <a:latin typeface="黑体" panose="02010609060101010101" pitchFamily="49" charset="-122"/>
                <a:ea typeface="黑体" panose="02010609060101010101" pitchFamily="49" charset="-122"/>
              </a:rPr>
              <a:t> </a:t>
            </a:r>
            <a:r>
              <a:rPr lang="en-US" altLang="zh-CN" sz="2000" b="1" smtClean="0">
                <a:latin typeface="黑体" panose="02010609060101010101" pitchFamily="49" charset="-122"/>
                <a:ea typeface="黑体" panose="02010609060101010101" pitchFamily="49" charset="-122"/>
              </a:rPr>
              <a:t>1889</a:t>
            </a:r>
            <a:r>
              <a:rPr lang="zh-CN" altLang="en-US" sz="2000" b="1" smtClean="0">
                <a:latin typeface="黑体" panose="02010609060101010101" pitchFamily="49" charset="-122"/>
                <a:ea typeface="黑体" panose="02010609060101010101" pitchFamily="49" charset="-122"/>
              </a:rPr>
              <a:t>年</a:t>
            </a:r>
            <a:r>
              <a:rPr lang="en-US" altLang="zh-CN" sz="2000" b="1" smtClean="0">
                <a:latin typeface="黑体" panose="02010609060101010101" pitchFamily="49" charset="-122"/>
                <a:ea typeface="黑体" panose="02010609060101010101" pitchFamily="49" charset="-122"/>
              </a:rPr>
              <a:t>《</a:t>
            </a:r>
            <a:r>
              <a:rPr lang="zh-CN" altLang="en-US" sz="2000" b="1" smtClean="0">
                <a:latin typeface="黑体" panose="02010609060101010101" pitchFamily="49" charset="-122"/>
                <a:ea typeface="黑体" panose="02010609060101010101" pitchFamily="49" charset="-122"/>
              </a:rPr>
              <a:t>大日本帝国宪法</a:t>
            </a:r>
            <a:r>
              <a:rPr lang="en-US" altLang="zh-CN" sz="2000" b="1" smtClean="0">
                <a:latin typeface="黑体" panose="02010609060101010101" pitchFamily="49" charset="-122"/>
                <a:ea typeface="黑体" panose="02010609060101010101" pitchFamily="49" charset="-122"/>
              </a:rPr>
              <a:t>》</a:t>
            </a:r>
            <a:endParaRPr lang="zh-CN" altLang="en-US" b="1" smtClean="0">
              <a:latin typeface="微软雅黑" panose="020b0503020204020204" pitchFamily="34" charset="-122"/>
              <a:ea typeface="微软雅黑" panose="020b0503020204020204" pitchFamily="34" charset="-122"/>
            </a:endParaRPr>
          </a:p>
          <a:p>
            <a:pPr>
              <a:lnSpc>
                <a:spcPts val="2400"/>
              </a:lnSpc>
            </a:pPr>
            <a:r>
              <a:rPr lang="zh-CN" altLang="en-US" smtClean="0">
                <a:latin typeface="微软雅黑" panose="020b0503020204020204" pitchFamily="34" charset="-122"/>
                <a:ea typeface="微软雅黑" panose="020b0503020204020204" pitchFamily="34" charset="-122"/>
              </a:rPr>
              <a:t>第一条  大日本帝国由万世一系之天皇统治。</a:t>
            </a:r>
          </a:p>
          <a:p>
            <a:pPr>
              <a:lnSpc>
                <a:spcPts val="2400"/>
              </a:lnSpc>
            </a:pPr>
            <a:r>
              <a:rPr lang="zh-CN" altLang="en-US" smtClean="0">
                <a:latin typeface="微软雅黑" panose="020b0503020204020204" pitchFamily="34" charset="-122"/>
                <a:ea typeface="微软雅黑" panose="020b0503020204020204" pitchFamily="34" charset="-122"/>
              </a:rPr>
              <a:t>第三条  天皇神圣不可侵犯。</a:t>
            </a:r>
          </a:p>
          <a:p>
            <a:pPr>
              <a:lnSpc>
                <a:spcPts val="2400"/>
              </a:lnSpc>
            </a:pPr>
            <a:r>
              <a:rPr lang="zh-CN" altLang="en-US" smtClean="0">
                <a:latin typeface="微软雅黑" panose="020b0503020204020204" pitchFamily="34" charset="-122"/>
                <a:ea typeface="微软雅黑" panose="020b0503020204020204" pitchFamily="34" charset="-122"/>
              </a:rPr>
              <a:t>第四条  天皇为国之元首，总揽统治权，并依此宪法之条规行使之。</a:t>
            </a:r>
          </a:p>
          <a:p>
            <a:pPr>
              <a:lnSpc>
                <a:spcPts val="2400"/>
              </a:lnSpc>
            </a:pPr>
            <a:r>
              <a:rPr lang="zh-CN" altLang="en-US" smtClean="0">
                <a:latin typeface="微软雅黑" panose="020b0503020204020204" pitchFamily="34" charset="-122"/>
                <a:ea typeface="微软雅黑" panose="020b0503020204020204" pitchFamily="34" charset="-122"/>
              </a:rPr>
              <a:t>第六条  天皇裁可法律，命公布与执行。</a:t>
            </a:r>
          </a:p>
          <a:p>
            <a:pPr>
              <a:lnSpc>
                <a:spcPts val="2400"/>
              </a:lnSpc>
            </a:pPr>
            <a:r>
              <a:rPr lang="zh-CN" altLang="en-US" smtClean="0">
                <a:latin typeface="微软雅黑" panose="020b0503020204020204" pitchFamily="34" charset="-122"/>
                <a:ea typeface="微软雅黑" panose="020b0503020204020204" pitchFamily="34" charset="-122"/>
              </a:rPr>
              <a:t>第七条  天皇召集帝国议会，命其开会、闭会、停会及解散众议院。</a:t>
            </a:r>
          </a:p>
          <a:p>
            <a:pPr>
              <a:lnSpc>
                <a:spcPts val="2400"/>
              </a:lnSpc>
            </a:pPr>
            <a:r>
              <a:rPr lang="zh-CN" altLang="en-US" smtClean="0">
                <a:latin typeface="微软雅黑" panose="020b0503020204020204" pitchFamily="34" charset="-122"/>
                <a:ea typeface="微软雅黑" panose="020b0503020204020204" pitchFamily="34" charset="-122"/>
              </a:rPr>
              <a:t>第十一条 天皇统率陆海军。</a:t>
            </a:r>
          </a:p>
          <a:p>
            <a:pPr>
              <a:lnSpc>
                <a:spcPts val="2400"/>
              </a:lnSpc>
            </a:pPr>
            <a:r>
              <a:rPr lang="en-US" altLang="zh-CN" smtClean="0">
                <a:latin typeface="微软雅黑" panose="020b0503020204020204" pitchFamily="34" charset="-122"/>
                <a:ea typeface="微软雅黑" panose="020b0503020204020204" pitchFamily="34" charset="-122"/>
              </a:rPr>
              <a:t>              ——1889</a:t>
            </a:r>
            <a:r>
              <a:rPr lang="zh-CN" altLang="en-US" smtClean="0">
                <a:latin typeface="微软雅黑" panose="020b0503020204020204" pitchFamily="34" charset="-122"/>
                <a:ea typeface="微软雅黑" panose="020b0503020204020204" pitchFamily="34" charset="-122"/>
              </a:rPr>
              <a:t>年</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大日本帝国宪法</a:t>
            </a:r>
            <a:r>
              <a:rPr lang="en-US" altLang="zh-CN" smtClean="0">
                <a:latin typeface="微软雅黑" panose="020b0503020204020204" pitchFamily="34" charset="-122"/>
                <a:ea typeface="微软雅黑" panose="020b0503020204020204" pitchFamily="34" charset="-122"/>
              </a:rPr>
              <a:t>》</a:t>
            </a:r>
          </a:p>
        </p:txBody>
      </p:sp>
      <p:sp>
        <p:nvSpPr>
          <p:cNvPr id="6" name="TextBox 5"/>
          <p:cNvSpPr txBox="1"/>
          <p:nvPr/>
        </p:nvSpPr>
        <p:spPr>
          <a:xfrm>
            <a:off x="0" y="843558"/>
            <a:ext cx="406794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（四） 、日本明治维新</a:t>
            </a:r>
          </a:p>
        </p:txBody>
      </p:sp>
      <p:sp>
        <p:nvSpPr>
          <p:cNvPr id="9" name="矩形 8"/>
          <p:cNvSpPr>
            <a:spLocks noChangeArrowheads="1"/>
          </p:cNvSpPr>
          <p:nvPr/>
        </p:nvSpPr>
        <p:spPr bwMode="auto">
          <a:xfrm>
            <a:off x="0" y="4731990"/>
            <a:ext cx="5076056" cy="352019"/>
          </a:xfrm>
          <a:prstGeom prst="rect">
            <a:avLst/>
          </a:prstGeom>
          <a:noFill/>
          <a:ln w="19050">
            <a:solidFill>
              <a:srgbClr val="FF0000"/>
            </a:solidFill>
            <a:miter lim="800000"/>
          </a:ln>
        </p:spPr>
        <p:txBody>
          <a:bodyPr wrap="square" lIns="68580" tIns="34290" rIns="68580" bIns="34290">
            <a:spAutoFit/>
          </a:bodyPr>
          <a:lstStyle/>
          <a:p>
            <a:pPr algn="ctr">
              <a:lnSpc>
                <a:spcPts val="2400"/>
              </a:lnSpc>
            </a:pPr>
            <a:r>
              <a:rPr lang="zh-CN" altLang="en-US" b="1" smtClean="0">
                <a:latin typeface="黑体" panose="02010609060101010101" pitchFamily="49" charset="-122"/>
                <a:ea typeface="黑体" panose="02010609060101010101" pitchFamily="49" charset="-122"/>
              </a:rPr>
              <a:t>宪法肯定了天皇神圣不可侵犯和统揽一切的地位</a:t>
            </a:r>
            <a:endParaRPr lang="zh-CN" altLang="en-US" b="1" smtClean="0">
              <a:solidFill>
                <a:srgbClr val="FF0000"/>
              </a:solidFill>
              <a:latin typeface="微软雅黑" panose="020b0503020204020204" pitchFamily="34" charset="-122"/>
              <a:ea typeface="微软雅黑" panose="020b0503020204020204" pitchFamily="34" charset="-122"/>
            </a:endParaRPr>
          </a:p>
        </p:txBody>
      </p:sp>
      <p:sp>
        <p:nvSpPr>
          <p:cNvPr id="8" name="矩形 7"/>
          <p:cNvSpPr>
            <a:spLocks noChangeArrowheads="1"/>
          </p:cNvSpPr>
          <p:nvPr/>
        </p:nvSpPr>
        <p:spPr bwMode="auto">
          <a:xfrm>
            <a:off x="5220072" y="843558"/>
            <a:ext cx="3816424" cy="4378122"/>
          </a:xfrm>
          <a:prstGeom prst="rect">
            <a:avLst/>
          </a:prstGeom>
          <a:noFill/>
          <a:ln w="19050">
            <a:solidFill>
              <a:schemeClr val="tx1"/>
            </a:solidFill>
            <a:prstDash val="dashDot"/>
            <a:round/>
          </a:ln>
        </p:spPr>
        <p:txBody>
          <a:bodyPr wrap="square" lIns="68580" tIns="34290" rIns="68580" bIns="34290">
            <a:spAutoFit/>
          </a:bodyPr>
          <a:lstStyle/>
          <a:p>
            <a:pPr>
              <a:lnSpc>
                <a:spcPts val="2400"/>
              </a:lnSpc>
            </a:pPr>
            <a:r>
              <a:rPr lang="en-US" altLang="zh-CN" sz="1700" b="1">
                <a:latin typeface="仿宋" panose="02010609060101010101" pitchFamily="49" charset="-122"/>
                <a:ea typeface="仿宋" panose="02010609060101010101" pitchFamily="49" charset="-122"/>
              </a:rPr>
              <a:t>  </a:t>
            </a:r>
            <a:r>
              <a:rPr lang="zh-CN" altLang="en-US" b="1" smtClean="0">
                <a:latin typeface="微软雅黑" panose="020b0503020204020204" pitchFamily="34" charset="-122"/>
                <a:ea typeface="微软雅黑" panose="020b0503020204020204" pitchFamily="34" charset="-122"/>
              </a:rPr>
              <a:t>史料：</a:t>
            </a:r>
            <a:r>
              <a:rPr lang="zh-CN" altLang="zh-CN" smtClean="0">
                <a:latin typeface="微软雅黑" panose="020b0503020204020204" pitchFamily="34" charset="-122"/>
                <a:ea typeface="微软雅黑" panose="020b0503020204020204" pitchFamily="34" charset="-122"/>
              </a:rPr>
              <a:t>在</a:t>
            </a:r>
            <a:r>
              <a:rPr lang="zh-CN" altLang="zh-CN">
                <a:latin typeface="微软雅黑" panose="020b0503020204020204" pitchFamily="34" charset="-122"/>
                <a:ea typeface="微软雅黑" panose="020b0503020204020204" pitchFamily="34" charset="-122"/>
              </a:rPr>
              <a:t>与西方列强进行竞争的过程中，实力不足的</a:t>
            </a:r>
            <a:r>
              <a:rPr lang="zh-CN" altLang="zh-CN" b="1">
                <a:solidFill>
                  <a:srgbClr val="FF0000"/>
                </a:solidFill>
                <a:latin typeface="微软雅黑" panose="020b0503020204020204" pitchFamily="34" charset="-122"/>
                <a:ea typeface="微软雅黑" panose="020b0503020204020204" pitchFamily="34" charset="-122"/>
              </a:rPr>
              <a:t>垄断资本便与拥有极大权力的军阀集团相互勾结</a:t>
            </a:r>
            <a:r>
              <a:rPr lang="zh-CN" altLang="zh-CN">
                <a:latin typeface="微软雅黑" panose="020b0503020204020204" pitchFamily="34" charset="-122"/>
                <a:ea typeface="微软雅黑" panose="020b0503020204020204" pitchFamily="34" charset="-122"/>
              </a:rPr>
              <a:t>，通过军事手段为国内垄断资本获取生存与发展空间，</a:t>
            </a:r>
            <a:r>
              <a:rPr lang="zh-CN" altLang="zh-CN" b="1">
                <a:solidFill>
                  <a:srgbClr val="FF0000"/>
                </a:solidFill>
                <a:latin typeface="微软雅黑" panose="020b0503020204020204" pitchFamily="34" charset="-122"/>
                <a:ea typeface="微软雅黑" panose="020b0503020204020204" pitchFamily="34" charset="-122"/>
              </a:rPr>
              <a:t>加速垄断资本的发展</a:t>
            </a:r>
            <a:r>
              <a:rPr lang="zh-CN" altLang="zh-CN">
                <a:latin typeface="微软雅黑" panose="020b0503020204020204" pitchFamily="34" charset="-122"/>
                <a:ea typeface="微软雅黑" panose="020b0503020204020204" pitchFamily="34" charset="-122"/>
              </a:rPr>
              <a:t>。三井、三菱、住友、安田这些财阀控制的工业、运输业</a:t>
            </a:r>
            <a:r>
              <a:rPr lang="zh-CN" altLang="zh-CN" b="1">
                <a:solidFill>
                  <a:srgbClr val="FF0000"/>
                </a:solidFill>
                <a:latin typeface="微软雅黑" panose="020b0503020204020204" pitchFamily="34" charset="-122"/>
                <a:ea typeface="微软雅黑" panose="020b0503020204020204" pitchFamily="34" charset="-122"/>
              </a:rPr>
              <a:t>为日本军国主义发动对外战争提供了物质基础</a:t>
            </a:r>
            <a:r>
              <a:rPr lang="zh-CN" altLang="zh-CN">
                <a:latin typeface="微软雅黑" panose="020b0503020204020204" pitchFamily="34" charset="-122"/>
                <a:ea typeface="微软雅黑" panose="020b0503020204020204" pitchFamily="34" charset="-122"/>
              </a:rPr>
              <a:t>；军国主义者发动侵略战争，则使垄断资本家得到源源不断的军事订货，从战争中大发横财，加速垄断资本的发展和国民经济军事化。 </a:t>
            </a:r>
            <a:endParaRPr lang="en-US" altLang="zh-CN">
              <a:latin typeface="微软雅黑" panose="020b0503020204020204" pitchFamily="34" charset="-122"/>
              <a:ea typeface="微软雅黑" panose="020b0503020204020204" pitchFamily="34" charset="-122"/>
            </a:endParaRPr>
          </a:p>
          <a:p>
            <a:pPr>
              <a:lnSpc>
                <a:spcPts val="2400"/>
              </a:lnSpc>
            </a:pP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人民版</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历史上重大改革回眸</a:t>
            </a:r>
            <a:r>
              <a:rPr lang="en-US" altLang="zh-CN">
                <a:latin typeface="微软雅黑" panose="020b0503020204020204" pitchFamily="34" charset="-122"/>
                <a:ea typeface="微软雅黑" panose="020b0503020204020204" pitchFamily="34" charset="-122"/>
              </a:rPr>
              <a:t>》</a:t>
            </a:r>
            <a:r>
              <a:rPr lang="zh-CN" altLang="en-US">
                <a:latin typeface="微软雅黑" panose="020b0503020204020204" pitchFamily="34" charset="-122"/>
                <a:ea typeface="微软雅黑" panose="020b0503020204020204" pitchFamily="34" charset="-122"/>
              </a:rPr>
              <a:t>教师用书</a:t>
            </a:r>
            <a:endParaRPr lang="en-US" altLang="zh-CN">
              <a:latin typeface="微软雅黑" panose="020b0503020204020204" pitchFamily="34" charset="-122"/>
              <a:ea typeface="微软雅黑" panose="020b0503020204020204" pitchFamily="34" charset="-122"/>
            </a:endParaRPr>
          </a:p>
        </p:txBody>
      </p:sp>
      <p:sp>
        <p:nvSpPr>
          <p:cNvPr id="12" name="Text Box 7"/>
          <p:cNvSpPr txBox="1">
            <a:spLocks noChangeArrowheads="1"/>
          </p:cNvSpPr>
          <p:nvPr/>
        </p:nvSpPr>
        <p:spPr bwMode="auto">
          <a:xfrm>
            <a:off x="0" y="0"/>
            <a:ext cx="9144000" cy="646331"/>
          </a:xfrm>
          <a:prstGeom prst="rect">
            <a:avLst/>
          </a:prstGeom>
          <a:solidFill>
            <a:schemeClr val="accent5"/>
          </a:solidFill>
          <a:ln w="9525">
            <a:noFill/>
            <a:miter lim="800000"/>
          </a:ln>
          <a:effectLst/>
        </p:spPr>
        <p:txBody>
          <a:bodyPr>
            <a:spAutoFit/>
          </a:bodyPr>
          <a:lstStyle/>
          <a:p>
            <a:r>
              <a:rPr lang="zh-CN" altLang="en-US" sz="3600" b="1" smtClean="0">
                <a:latin typeface="黑体" panose="02010609060101010101" pitchFamily="49" charset="-122"/>
                <a:ea typeface="黑体" panose="02010609060101010101" pitchFamily="49" charset="-122"/>
              </a:rPr>
              <a:t>资本主义制度的扩展</a:t>
            </a:r>
            <a:endParaRPr lang="en-US" altLang="zh-CN" sz="3600" b="1">
              <a:solidFill>
                <a:srgbClr val="FF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amond(in)">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0" y="1851670"/>
            <a:ext cx="4572000" cy="2839239"/>
          </a:xfrm>
          <a:prstGeom prst="rect">
            <a:avLst/>
          </a:prstGeom>
          <a:noFill/>
          <a:ln w="19050">
            <a:solidFill>
              <a:srgbClr val="FF0000"/>
            </a:solidFill>
            <a:miter lim="800000"/>
          </a:ln>
        </p:spPr>
        <p:txBody>
          <a:bodyPr wrap="square" lIns="68580" tIns="34290" rIns="68580" bIns="34290">
            <a:spAutoFit/>
          </a:bodyPr>
          <a:lstStyle/>
          <a:p>
            <a:pPr algn="ctr">
              <a:lnSpc>
                <a:spcPts val="2400"/>
              </a:lnSpc>
            </a:pPr>
            <a:r>
              <a:rPr lang="en-US" altLang="zh-CN" sz="2000" b="1" smtClean="0">
                <a:latin typeface="黑体" panose="02010609060101010101" pitchFamily="49" charset="-122"/>
                <a:ea typeface="黑体" panose="02010609060101010101" pitchFamily="49" charset="-122"/>
              </a:rPr>
              <a:t>5.</a:t>
            </a:r>
            <a:r>
              <a:rPr lang="zh-CN" altLang="en-US" sz="2000" b="1" smtClean="0">
                <a:latin typeface="黑体" panose="02010609060101010101" pitchFamily="49" charset="-122"/>
                <a:ea typeface="黑体" panose="02010609060101010101" pitchFamily="49" charset="-122"/>
              </a:rPr>
              <a:t>同时期中国的洋务运动为何失败了？</a:t>
            </a:r>
            <a:endParaRPr lang="zh-CN" altLang="en-US" b="1" smtClean="0">
              <a:latin typeface="微软雅黑" panose="020b0503020204020204" pitchFamily="34" charset="-122"/>
              <a:ea typeface="微软雅黑" panose="020b0503020204020204" pitchFamily="34" charset="-122"/>
            </a:endParaRPr>
          </a:p>
          <a:p>
            <a:pPr>
              <a:lnSpc>
                <a:spcPts val="2400"/>
              </a:lnSpc>
            </a:pPr>
            <a:r>
              <a:rPr lang="zh-CN" altLang="en-US" b="1" smtClean="0">
                <a:latin typeface="微软雅黑" panose="020b0503020204020204" pitchFamily="34" charset="-122"/>
                <a:ea typeface="微软雅黑" panose="020b0503020204020204" pitchFamily="34" charset="-122"/>
              </a:rPr>
              <a:t>史料：洋务运动</a:t>
            </a:r>
            <a:r>
              <a:rPr lang="zh-CN" altLang="en-US" smtClean="0">
                <a:latin typeface="微软雅黑" panose="020b0503020204020204" pitchFamily="34" charset="-122"/>
                <a:ea typeface="微软雅黑" panose="020b0503020204020204" pitchFamily="34" charset="-122"/>
              </a:rPr>
              <a:t>在本质上</a:t>
            </a:r>
            <a:r>
              <a:rPr lang="zh-CN" altLang="en-US" b="1" smtClean="0">
                <a:solidFill>
                  <a:srgbClr val="FF0000"/>
                </a:solidFill>
                <a:latin typeface="微软雅黑" panose="020b0503020204020204" pitchFamily="34" charset="-122"/>
                <a:ea typeface="微软雅黑" panose="020b0503020204020204" pitchFamily="34" charset="-122"/>
              </a:rPr>
              <a:t>并非革命运动</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而是封建阶级的一种自救运动</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洋务运动在</a:t>
            </a:r>
            <a:r>
              <a:rPr lang="zh-CN" altLang="en-US" b="1" smtClean="0">
                <a:solidFill>
                  <a:srgbClr val="FF0000"/>
                </a:solidFill>
                <a:latin typeface="微软雅黑" panose="020b0503020204020204" pitchFamily="34" charset="-122"/>
                <a:ea typeface="微软雅黑" panose="020b0503020204020204" pitchFamily="34" charset="-122"/>
              </a:rPr>
              <a:t>‘西学为用’</a:t>
            </a:r>
            <a:r>
              <a:rPr lang="zh-CN" altLang="en-US" smtClean="0">
                <a:latin typeface="微软雅黑" panose="020b0503020204020204" pitchFamily="34" charset="-122"/>
                <a:ea typeface="微软雅黑" panose="020b0503020204020204" pitchFamily="34" charset="-122"/>
              </a:rPr>
              <a:t>方面</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在学习和设立资本主义性质的事业方面</a:t>
            </a:r>
            <a:r>
              <a:rPr lang="en-US" altLang="zh-CN" smtClean="0">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客观上是进步的</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而在‘中学为体’</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在维护封建统治方面</a:t>
            </a:r>
            <a:r>
              <a:rPr lang="en-US" altLang="zh-CN" b="1" smtClean="0">
                <a:solidFill>
                  <a:srgbClr val="FF0000"/>
                </a:solidFill>
                <a:latin typeface="微软雅黑" panose="020b0503020204020204" pitchFamily="34" charset="-122"/>
                <a:ea typeface="微软雅黑" panose="020b0503020204020204" pitchFamily="34" charset="-122"/>
              </a:rPr>
              <a:t>,</a:t>
            </a:r>
            <a:r>
              <a:rPr lang="zh-CN" altLang="en-US" b="1" smtClean="0">
                <a:solidFill>
                  <a:srgbClr val="FF0000"/>
                </a:solidFill>
                <a:latin typeface="微软雅黑" panose="020b0503020204020204" pitchFamily="34" charset="-122"/>
                <a:ea typeface="微软雅黑" panose="020b0503020204020204" pitchFamily="34" charset="-122"/>
              </a:rPr>
              <a:t>则是保守的、反动的。</a:t>
            </a:r>
          </a:p>
          <a:p>
            <a:pPr>
              <a:lnSpc>
                <a:spcPts val="2400"/>
              </a:lnSpc>
            </a:pPr>
            <a:r>
              <a:rPr lang="zh-CN" altLang="en-US" smtClean="0">
                <a:latin typeface="微软雅黑" panose="020b0503020204020204" pitchFamily="34" charset="-122"/>
                <a:ea typeface="微软雅黑" panose="020b0503020204020204" pitchFamily="34" charset="-122"/>
              </a:rPr>
              <a:t>          </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吕振羽</a:t>
            </a:r>
            <a:r>
              <a:rPr lang="en-US" altLang="zh-CN" smtClean="0">
                <a:latin typeface="微软雅黑" panose="020b0503020204020204" pitchFamily="34" charset="-122"/>
                <a:ea typeface="微软雅黑" panose="020b0503020204020204" pitchFamily="34" charset="-122"/>
              </a:rPr>
              <a:t>《</a:t>
            </a:r>
            <a:r>
              <a:rPr lang="zh-CN" altLang="en-US" smtClean="0">
                <a:latin typeface="微软雅黑" panose="020b0503020204020204" pitchFamily="34" charset="-122"/>
                <a:ea typeface="微软雅黑" panose="020b0503020204020204" pitchFamily="34" charset="-122"/>
              </a:rPr>
              <a:t>创造民族新文化与文化遗产的继承问题</a:t>
            </a:r>
            <a:r>
              <a:rPr lang="en-US" altLang="zh-CN" smtClean="0">
                <a:latin typeface="微软雅黑" panose="020b0503020204020204" pitchFamily="34" charset="-122"/>
                <a:ea typeface="微软雅黑" panose="020b0503020204020204" pitchFamily="34" charset="-122"/>
              </a:rPr>
              <a:t>》</a:t>
            </a:r>
          </a:p>
        </p:txBody>
      </p:sp>
      <p:sp>
        <p:nvSpPr>
          <p:cNvPr id="6" name="TextBox 5"/>
          <p:cNvSpPr txBox="1"/>
          <p:nvPr/>
        </p:nvSpPr>
        <p:spPr>
          <a:xfrm>
            <a:off x="0" y="843558"/>
            <a:ext cx="406794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（四） 、日本明治维新</a:t>
            </a:r>
          </a:p>
        </p:txBody>
      </p:sp>
      <p:pic>
        <p:nvPicPr>
          <p:cNvPr id="524290" name="Picture 2" descr="C:\Users\Administrator\Desktop\2014311145351808.jpg"/>
          <p:cNvPicPr>
            <a:picLocks noChangeAspect="1" noChangeArrowheads="1"/>
          </p:cNvPicPr>
          <p:nvPr/>
        </p:nvPicPr>
        <p:blipFill>
          <a:blip r:embed="rId2"/>
          <a:stretch>
            <a:fillRect/>
          </a:stretch>
        </p:blipFill>
        <p:spPr bwMode="auto">
          <a:xfrm>
            <a:off x="4644008" y="843558"/>
            <a:ext cx="4499992" cy="3600400"/>
          </a:xfrm>
          <a:prstGeom prst="rect">
            <a:avLst/>
          </a:prstGeom>
          <a:noFill/>
        </p:spPr>
      </p:pic>
      <p:sp>
        <p:nvSpPr>
          <p:cNvPr id="7" name="矩形 6"/>
          <p:cNvSpPr/>
          <p:nvPr/>
        </p:nvSpPr>
        <p:spPr>
          <a:xfrm>
            <a:off x="4572000" y="4497169"/>
            <a:ext cx="4572000" cy="646331"/>
          </a:xfrm>
          <a:prstGeom prst="rect">
            <a:avLst/>
          </a:prstGeom>
        </p:spPr>
        <p:txBody>
          <a:bodyPr>
            <a:spAutoFit/>
          </a:bodyPr>
          <a:lstStyle/>
          <a:p>
            <a:r>
              <a:rPr lang="zh-CN" altLang="en-US" smtClean="0"/>
              <a:t>　</a:t>
            </a:r>
            <a:r>
              <a:rPr lang="zh-CN" altLang="en-US" b="1" smtClean="0">
                <a:solidFill>
                  <a:srgbClr val="FF0000"/>
                </a:solidFill>
                <a:hlinkClick r:id="rId3"/>
              </a:rPr>
              <a:t>甲午战争</a:t>
            </a:r>
            <a:r>
              <a:rPr lang="zh-CN" altLang="en-US" b="1" smtClean="0">
                <a:solidFill>
                  <a:srgbClr val="FF0000"/>
                </a:solidFill>
              </a:rPr>
              <a:t>，洋务派标榜的“自强”、“求富”目标未能实现，洋务运动基本失败。</a:t>
            </a:r>
            <a:endParaRPr lang="zh-CN" altLang="en-US" b="1">
              <a:solidFill>
                <a:srgbClr val="FF0000"/>
              </a:solidFill>
            </a:endParaRPr>
          </a:p>
        </p:txBody>
      </p:sp>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0" y="1491630"/>
            <a:ext cx="8964488" cy="3608680"/>
          </a:xfrm>
          <a:prstGeom prst="rect">
            <a:avLst/>
          </a:prstGeom>
          <a:noFill/>
          <a:ln w="19050">
            <a:solidFill>
              <a:srgbClr val="FF0000"/>
            </a:solidFill>
            <a:miter lim="800000"/>
          </a:ln>
        </p:spPr>
        <p:txBody>
          <a:bodyPr wrap="square" lIns="68580" tIns="34290" rIns="68580" bIns="34290">
            <a:spAutoFit/>
          </a:bodyPr>
          <a:lstStyle/>
          <a:p>
            <a:pPr algn="just">
              <a:lnSpc>
                <a:spcPct val="125000"/>
              </a:lnSpc>
            </a:pPr>
            <a:r>
              <a:rPr lang="en-US" altLang="zh-CN" sz="2000" b="1" smtClean="0">
                <a:latin typeface="微软雅黑" panose="020b0503020204020204" pitchFamily="34" charset="-122"/>
                <a:ea typeface="微软雅黑" panose="020b0503020204020204" pitchFamily="34" charset="-122"/>
              </a:rPr>
              <a:t>1.</a:t>
            </a:r>
            <a:r>
              <a:rPr lang="zh-CN" altLang="en-US" sz="2000" b="1" smtClean="0">
                <a:latin typeface="微软雅黑" panose="020b0503020204020204" pitchFamily="34" charset="-122"/>
                <a:ea typeface="微软雅黑" panose="020b0503020204020204" pitchFamily="34" charset="-122"/>
              </a:rPr>
              <a:t>结合本课所学并结合教材，请你从理论依据、建立方式、建立过程、政体类型、体现原则五个方面，分析资本主义制度的特点。</a:t>
            </a:r>
            <a:endParaRPr lang="en-US" altLang="zh-CN" sz="2000" b="1" smtClean="0">
              <a:latin typeface="微软雅黑" panose="020b0503020204020204" pitchFamily="34" charset="-122"/>
              <a:ea typeface="微软雅黑" panose="020b0503020204020204" pitchFamily="34" charset="-122"/>
            </a:endParaRPr>
          </a:p>
          <a:p>
            <a:pPr algn="just">
              <a:lnSpc>
                <a:spcPct val="125000"/>
              </a:lnSpc>
            </a:pPr>
            <a:r>
              <a:rPr lang="zh-CN" altLang="zh-CN" b="1" smtClean="0">
                <a:latin typeface="微软雅黑" panose="020b0503020204020204" pitchFamily="34" charset="-122"/>
                <a:ea typeface="微软雅黑" panose="020b0503020204020204" pitchFamily="34" charset="-122"/>
              </a:rPr>
              <a:t>(1)理论依据：</a:t>
            </a:r>
            <a:r>
              <a:rPr lang="zh-CN" altLang="zh-CN" smtClean="0">
                <a:latin typeface="微软雅黑" panose="020b0503020204020204" pitchFamily="34" charset="-122"/>
                <a:ea typeface="微软雅黑" panose="020b0503020204020204" pitchFamily="34" charset="-122"/>
              </a:rPr>
              <a:t>西方思想家提出的天赋人权、社会契约论、分权学说和人民主权学说，</a:t>
            </a:r>
            <a:r>
              <a:rPr lang="zh-CN" altLang="zh-CN" b="1" smtClean="0">
                <a:solidFill>
                  <a:srgbClr val="FF0000"/>
                </a:solidFill>
                <a:latin typeface="微软雅黑" panose="020b0503020204020204" pitchFamily="34" charset="-122"/>
                <a:ea typeface="微软雅黑" panose="020b0503020204020204" pitchFamily="34" charset="-122"/>
              </a:rPr>
              <a:t>是西方民主制度建立的理论依据。</a:t>
            </a:r>
          </a:p>
          <a:p>
            <a:pPr algn="just">
              <a:lnSpc>
                <a:spcPct val="125000"/>
              </a:lnSpc>
            </a:pPr>
            <a:r>
              <a:rPr lang="en-US" altLang="zh-CN" b="1" smtClean="0">
                <a:latin typeface="微软雅黑" panose="020b0503020204020204" pitchFamily="34" charset="-122"/>
                <a:ea typeface="微软雅黑" panose="020b0503020204020204" pitchFamily="34" charset="-122"/>
              </a:rPr>
              <a:t>(2)</a:t>
            </a:r>
            <a:r>
              <a:rPr lang="zh-CN" altLang="zh-CN" b="1" smtClean="0">
                <a:latin typeface="微软雅黑" panose="020b0503020204020204" pitchFamily="34" charset="-122"/>
                <a:ea typeface="微软雅黑" panose="020b0503020204020204" pitchFamily="34" charset="-122"/>
              </a:rPr>
              <a:t>建立方式：</a:t>
            </a:r>
            <a:r>
              <a:rPr lang="zh-CN" altLang="zh-CN" smtClean="0">
                <a:latin typeface="微软雅黑" panose="020b0503020204020204" pitchFamily="34" charset="-122"/>
                <a:ea typeface="微软雅黑" panose="020b0503020204020204" pitchFamily="34" charset="-122"/>
              </a:rPr>
              <a:t>以英国为代表，先激进(资产阶级革命)后温和(“光荣革命”)；以美国和法国为代表，采取了激进的革命方式；以俄日为代表，采取了温和的改革方式。</a:t>
            </a:r>
          </a:p>
          <a:p>
            <a:pPr algn="just">
              <a:lnSpc>
                <a:spcPct val="125000"/>
              </a:lnSpc>
            </a:pPr>
            <a:r>
              <a:rPr lang="en-US" altLang="zh-CN" b="1" smtClean="0">
                <a:latin typeface="微软雅黑" panose="020b0503020204020204" pitchFamily="34" charset="-122"/>
                <a:ea typeface="微软雅黑" panose="020b0503020204020204" pitchFamily="34" charset="-122"/>
              </a:rPr>
              <a:t>(3)</a:t>
            </a:r>
            <a:r>
              <a:rPr lang="zh-CN" altLang="zh-CN" b="1" smtClean="0">
                <a:latin typeface="微软雅黑" panose="020b0503020204020204" pitchFamily="34" charset="-122"/>
                <a:ea typeface="微软雅黑" panose="020b0503020204020204" pitchFamily="34" charset="-122"/>
              </a:rPr>
              <a:t>建立过程：</a:t>
            </a:r>
            <a:r>
              <a:rPr lang="zh-CN" altLang="zh-CN" smtClean="0">
                <a:latin typeface="微软雅黑" panose="020b0503020204020204" pitchFamily="34" charset="-122"/>
                <a:ea typeface="微软雅黑" panose="020b0503020204020204" pitchFamily="34" charset="-122"/>
              </a:rPr>
              <a:t>经历了曲折、反复的发展过程，最终确立了资本主义政治制度。</a:t>
            </a:r>
          </a:p>
          <a:p>
            <a:pPr algn="just">
              <a:lnSpc>
                <a:spcPct val="125000"/>
              </a:lnSpc>
            </a:pPr>
            <a:r>
              <a:rPr lang="en-US" altLang="zh-CN" b="1" smtClean="0">
                <a:latin typeface="微软雅黑" panose="020b0503020204020204" pitchFamily="34" charset="-122"/>
                <a:ea typeface="微软雅黑" panose="020b0503020204020204" pitchFamily="34" charset="-122"/>
              </a:rPr>
              <a:t>(4)</a:t>
            </a:r>
            <a:r>
              <a:rPr lang="zh-CN" altLang="zh-CN" b="1" smtClean="0">
                <a:latin typeface="微软雅黑" panose="020b0503020204020204" pitchFamily="34" charset="-122"/>
                <a:ea typeface="微软雅黑" panose="020b0503020204020204" pitchFamily="34" charset="-122"/>
              </a:rPr>
              <a:t>政体类型：</a:t>
            </a:r>
            <a:r>
              <a:rPr lang="zh-CN" altLang="zh-CN" smtClean="0">
                <a:latin typeface="微软雅黑" panose="020b0503020204020204" pitchFamily="34" charset="-122"/>
                <a:ea typeface="微软雅黑" panose="020b0503020204020204" pitchFamily="34" charset="-122"/>
              </a:rPr>
              <a:t>君主立宪制和民主共和制两种政体形式。</a:t>
            </a:r>
          </a:p>
          <a:p>
            <a:pPr algn="just">
              <a:lnSpc>
                <a:spcPct val="125000"/>
              </a:lnSpc>
            </a:pPr>
            <a:r>
              <a:rPr lang="en-US" altLang="zh-CN" b="1" smtClean="0">
                <a:latin typeface="微软雅黑" panose="020b0503020204020204" pitchFamily="34" charset="-122"/>
                <a:ea typeface="微软雅黑" panose="020b0503020204020204" pitchFamily="34" charset="-122"/>
              </a:rPr>
              <a:t>(5)</a:t>
            </a:r>
            <a:r>
              <a:rPr lang="zh-CN" altLang="zh-CN" b="1" smtClean="0">
                <a:latin typeface="微软雅黑" panose="020b0503020204020204" pitchFamily="34" charset="-122"/>
                <a:ea typeface="微软雅黑" panose="020b0503020204020204" pitchFamily="34" charset="-122"/>
              </a:rPr>
              <a:t>体现原则：</a:t>
            </a:r>
            <a:r>
              <a:rPr lang="zh-CN" altLang="zh-CN" smtClean="0">
                <a:latin typeface="微软雅黑" panose="020b0503020204020204" pitchFamily="34" charset="-122"/>
                <a:ea typeface="微软雅黑" panose="020b0503020204020204" pitchFamily="34" charset="-122"/>
              </a:rPr>
              <a:t>法制原则；分权与制衡的原则；实行资产阶级政党政治；议会形式上代表民意行使国家权力（代议制）。</a:t>
            </a:r>
            <a:endParaRPr lang="zh-CN" altLang="en-US" smtClean="0">
              <a:latin typeface="微软雅黑" panose="020b0503020204020204" pitchFamily="34" charset="-122"/>
              <a:ea typeface="微软雅黑" panose="020b0503020204020204" pitchFamily="34" charset="-122"/>
            </a:endParaRPr>
          </a:p>
        </p:txBody>
      </p:sp>
      <p:sp>
        <p:nvSpPr>
          <p:cNvPr id="6" name="TextBox 5"/>
          <p:cNvSpPr txBox="1"/>
          <p:nvPr/>
        </p:nvSpPr>
        <p:spPr>
          <a:xfrm>
            <a:off x="3491880" y="843558"/>
            <a:ext cx="1907704" cy="578882"/>
          </a:xfrm>
          <a:prstGeom prst="round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zh-CN" altLang="en-US" sz="2800" b="1" smtClean="0">
                <a:solidFill>
                  <a:srgbClr val="FF0000"/>
                </a:solidFill>
              </a:rPr>
              <a:t>总结归纳</a:t>
            </a:r>
          </a:p>
        </p:txBody>
      </p:sp>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3923928" y="987574"/>
            <a:ext cx="5040560" cy="4070345"/>
          </a:xfrm>
          <a:prstGeom prst="rect">
            <a:avLst/>
          </a:prstGeom>
          <a:noFill/>
          <a:ln w="19050">
            <a:solidFill>
              <a:srgbClr val="FF0000"/>
            </a:solidFill>
            <a:miter lim="800000"/>
          </a:ln>
        </p:spPr>
        <p:txBody>
          <a:bodyPr wrap="square" lIns="68580" tIns="34290" rIns="68580" bIns="34290">
            <a:spAutoFit/>
          </a:bodyPr>
          <a:lstStyle/>
          <a:p>
            <a:pPr algn="ctr">
              <a:lnSpc>
                <a:spcPct val="125000"/>
              </a:lnSpc>
            </a:pPr>
            <a:r>
              <a:rPr lang="en-US" altLang="zh-CN" sz="2400" b="1" smtClean="0">
                <a:latin typeface="微软雅黑" panose="020b0503020204020204" pitchFamily="34" charset="-122"/>
                <a:ea typeface="微软雅黑" panose="020b0503020204020204" pitchFamily="34" charset="-122"/>
              </a:rPr>
              <a:t>2.</a:t>
            </a:r>
            <a:r>
              <a:rPr lang="zh-CN" altLang="en-US" sz="2400" b="1" smtClean="0">
                <a:latin typeface="微软雅黑" panose="020b0503020204020204" pitchFamily="34" charset="-122"/>
                <a:ea typeface="微软雅黑" panose="020b0503020204020204" pitchFamily="34" charset="-122"/>
              </a:rPr>
              <a:t>结合本课所学并结合教材，谈一谈你</a:t>
            </a:r>
            <a:r>
              <a:rPr lang="zh-CN" altLang="en-US" sz="2400" b="1" smtClean="0">
                <a:solidFill>
                  <a:srgbClr val="FF0000"/>
                </a:solidFill>
                <a:latin typeface="微软雅黑" panose="020b0503020204020204" pitchFamily="34" charset="-122"/>
                <a:ea typeface="微软雅黑" panose="020b0503020204020204" pitchFamily="34" charset="-122"/>
              </a:rPr>
              <a:t>对资本主义制度的认识</a:t>
            </a:r>
            <a:r>
              <a:rPr lang="zh-CN" altLang="en-US" sz="2400" b="1" smtClean="0">
                <a:latin typeface="微软雅黑" panose="020b0503020204020204" pitchFamily="34" charset="-122"/>
                <a:ea typeface="微软雅黑" panose="020b0503020204020204" pitchFamily="34" charset="-122"/>
              </a:rPr>
              <a:t>。</a:t>
            </a:r>
          </a:p>
          <a:p>
            <a:pPr algn="just">
              <a:lnSpc>
                <a:spcPct val="125000"/>
              </a:lnSpc>
            </a:pPr>
            <a:r>
              <a:rPr lang="en-US" altLang="zh-CN" sz="1600" smtClean="0">
                <a:latin typeface="微软雅黑" panose="020b0503020204020204" pitchFamily="34" charset="-122"/>
                <a:ea typeface="微软雅黑" panose="020b0503020204020204" pitchFamily="34" charset="-122"/>
              </a:rPr>
              <a:t>(1)</a:t>
            </a:r>
            <a:r>
              <a:rPr lang="zh-CN" altLang="en-US" sz="1600" smtClean="0">
                <a:latin typeface="微软雅黑" panose="020b0503020204020204" pitchFamily="34" charset="-122"/>
                <a:ea typeface="微软雅黑" panose="020b0503020204020204" pitchFamily="34" charset="-122"/>
              </a:rPr>
              <a:t>进步性：①否定了封建专制制度，避免了少数人的专制独裁，推动了民主政治的发展，为资本主义现代化发展提供了有力保障。②有利于调节资产阶级内部关系，缓和资产阶级不同利益集团间的矛盾，从而稳定了社会秩序。③资本主义制度的确立，适应了生产力的发展，促进了资本主义的发展。 ④其建立方式和政体形式对世界产生了深远影响，具有世界意义。</a:t>
            </a:r>
          </a:p>
          <a:p>
            <a:pPr algn="just">
              <a:lnSpc>
                <a:spcPct val="125000"/>
              </a:lnSpc>
            </a:pPr>
            <a:r>
              <a:rPr lang="en-US" altLang="zh-CN" sz="1600" smtClean="0">
                <a:latin typeface="微软雅黑" panose="020b0503020204020204" pitchFamily="34" charset="-122"/>
                <a:ea typeface="微软雅黑" panose="020b0503020204020204" pitchFamily="34" charset="-122"/>
              </a:rPr>
              <a:t>(2)</a:t>
            </a:r>
            <a:r>
              <a:rPr lang="zh-CN" altLang="en-US" sz="1600" smtClean="0">
                <a:latin typeface="微软雅黑" panose="020b0503020204020204" pitchFamily="34" charset="-122"/>
                <a:ea typeface="微软雅黑" panose="020b0503020204020204" pitchFamily="34" charset="-122"/>
              </a:rPr>
              <a:t>局限性：资本主义制度仍然是一种剥削制度。资本主义列强大肆推行殖民主义，把亚非拉广大地区变成殖民地和半殖民地，进行压榨和掠夺。</a:t>
            </a:r>
          </a:p>
        </p:txBody>
      </p:sp>
      <p:sp>
        <p:nvSpPr>
          <p:cNvPr id="7" name="矩形 4"/>
          <p:cNvSpPr>
            <a:spLocks noChangeArrowheads="1"/>
          </p:cNvSpPr>
          <p:nvPr/>
        </p:nvSpPr>
        <p:spPr bwMode="auto">
          <a:xfrm>
            <a:off x="107504" y="1073155"/>
            <a:ext cx="3672408" cy="4069715"/>
          </a:xfrm>
          <a:prstGeom prst="rect">
            <a:avLst/>
          </a:prstGeom>
          <a:noFill/>
          <a:ln w="19050">
            <a:solidFill>
              <a:schemeClr val="tx1"/>
            </a:solidFill>
            <a:prstDash val="dashDot"/>
            <a:round/>
          </a:ln>
        </p:spPr>
        <p:txBody>
          <a:bodyPr wrap="square" lIns="68580" tIns="34290" rIns="68580" bIns="34290">
            <a:spAutoFit/>
          </a:bodyPr>
          <a:lstStyle/>
          <a:p>
            <a:pPr>
              <a:lnSpc>
                <a:spcPts val="2400"/>
              </a:lnSpc>
            </a:pPr>
            <a:r>
              <a:rPr lang="zh-CN" altLang="en-US" sz="1400" b="1">
                <a:latin typeface="微软雅黑" panose="020b0503020204020204" pitchFamily="34" charset="-122"/>
                <a:ea typeface="微软雅黑" panose="020b0503020204020204" pitchFamily="34" charset="-122"/>
              </a:rPr>
              <a:t>材料一   </a:t>
            </a:r>
            <a:r>
              <a:rPr lang="zh-CN" altLang="en-US" sz="1400">
                <a:latin typeface="微软雅黑" panose="020b0503020204020204" pitchFamily="34" charset="-122"/>
                <a:ea typeface="微软雅黑" panose="020b0503020204020204" pitchFamily="34" charset="-122"/>
              </a:rPr>
              <a:t>“</a:t>
            </a:r>
            <a:r>
              <a:rPr lang="zh-CN" altLang="en-US" sz="1400" b="1">
                <a:latin typeface="微软雅黑" panose="020b0503020204020204" pitchFamily="34" charset="-122"/>
                <a:ea typeface="微软雅黑" panose="020b0503020204020204" pitchFamily="34" charset="-122"/>
              </a:rPr>
              <a:t>手推磨产生的是封建主为首的社会，蒸汽磨产生的是工业资本家为首的社会</a:t>
            </a:r>
            <a:r>
              <a:rPr lang="zh-CN" altLang="en-US" sz="1400" b="1" smtClean="0">
                <a:latin typeface="微软雅黑" panose="020b0503020204020204" pitchFamily="34" charset="-122"/>
                <a:ea typeface="微软雅黑" panose="020b0503020204020204" pitchFamily="34" charset="-122"/>
              </a:rPr>
              <a:t>。”</a:t>
            </a:r>
            <a:r>
              <a:rPr lang="en-US" altLang="zh-CN" sz="1400" b="1" smtClean="0">
                <a:latin typeface="微软雅黑" panose="020b0503020204020204" pitchFamily="34" charset="-122"/>
                <a:ea typeface="微软雅黑" panose="020b0503020204020204" pitchFamily="34" charset="-122"/>
              </a:rPr>
              <a:t>——《</a:t>
            </a:r>
            <a:r>
              <a:rPr lang="zh-CN" altLang="en-US" sz="1400" b="1" smtClean="0">
                <a:latin typeface="微软雅黑" panose="020b0503020204020204" pitchFamily="34" charset="-122"/>
                <a:ea typeface="微软雅黑" panose="020b0503020204020204" pitchFamily="34" charset="-122"/>
              </a:rPr>
              <a:t>马克思恩格斯选集</a:t>
            </a:r>
            <a:r>
              <a:rPr lang="en-US" altLang="zh-CN" sz="1400" b="1" smtClean="0">
                <a:latin typeface="微软雅黑" panose="020b0503020204020204" pitchFamily="34" charset="-122"/>
                <a:ea typeface="微软雅黑" panose="020b0503020204020204" pitchFamily="34" charset="-122"/>
              </a:rPr>
              <a:t>》</a:t>
            </a:r>
            <a:r>
              <a:rPr lang="zh-CN" altLang="en-US" sz="1400" b="1" smtClean="0">
                <a:latin typeface="微软雅黑" panose="020b0503020204020204" pitchFamily="34" charset="-122"/>
                <a:ea typeface="微软雅黑" panose="020b0503020204020204" pitchFamily="34" charset="-122"/>
              </a:rPr>
              <a:t>第</a:t>
            </a:r>
            <a:r>
              <a:rPr lang="en-US" altLang="zh-CN" sz="1400" b="1" smtClean="0">
                <a:latin typeface="微软雅黑" panose="020b0503020204020204" pitchFamily="34" charset="-122"/>
                <a:ea typeface="微软雅黑" panose="020b0503020204020204" pitchFamily="34" charset="-122"/>
              </a:rPr>
              <a:t>1</a:t>
            </a:r>
            <a:r>
              <a:rPr lang="zh-CN" altLang="en-US" sz="1400" b="1" smtClean="0">
                <a:latin typeface="微软雅黑" panose="020b0503020204020204" pitchFamily="34" charset="-122"/>
                <a:ea typeface="微软雅黑" panose="020b0503020204020204" pitchFamily="34" charset="-122"/>
              </a:rPr>
              <a:t>卷，第</a:t>
            </a:r>
            <a:r>
              <a:rPr lang="en-US" altLang="zh-CN" sz="1400" b="1" smtClean="0">
                <a:latin typeface="微软雅黑" panose="020b0503020204020204" pitchFamily="34" charset="-122"/>
                <a:ea typeface="微软雅黑" panose="020b0503020204020204" pitchFamily="34" charset="-122"/>
              </a:rPr>
              <a:t>108</a:t>
            </a:r>
            <a:r>
              <a:rPr lang="zh-CN" altLang="en-US" sz="1400" b="1" smtClean="0">
                <a:latin typeface="微软雅黑" panose="020b0503020204020204" pitchFamily="34" charset="-122"/>
                <a:ea typeface="微软雅黑" panose="020b0503020204020204" pitchFamily="34" charset="-122"/>
              </a:rPr>
              <a:t>页</a:t>
            </a:r>
            <a:endParaRPr lang="en-US" altLang="zh-CN" sz="1400" b="1" smtClean="0">
              <a:latin typeface="微软雅黑" panose="020b0503020204020204" pitchFamily="34" charset="-122"/>
              <a:ea typeface="微软雅黑" panose="020b0503020204020204" pitchFamily="34" charset="-122"/>
            </a:endParaRPr>
          </a:p>
          <a:p>
            <a:pPr>
              <a:lnSpc>
                <a:spcPts val="2400"/>
              </a:lnSpc>
            </a:pPr>
            <a:r>
              <a:rPr lang="zh-CN" altLang="en-US" sz="1400" b="1" smtClean="0">
                <a:latin typeface="微软雅黑" panose="020b0503020204020204" pitchFamily="34" charset="-122"/>
                <a:ea typeface="微软雅黑" panose="020b0503020204020204" pitchFamily="34" charset="-122"/>
              </a:rPr>
              <a:t>材料</a:t>
            </a:r>
            <a:r>
              <a:rPr lang="zh-CN" altLang="en-US" sz="1400" b="1">
                <a:latin typeface="微软雅黑" panose="020b0503020204020204" pitchFamily="34" charset="-122"/>
                <a:ea typeface="微软雅黑" panose="020b0503020204020204" pitchFamily="34" charset="-122"/>
              </a:rPr>
              <a:t>二 </a:t>
            </a:r>
            <a:r>
              <a:rPr lang="zh-CN" altLang="en-US" sz="1400" b="1" smtClean="0">
                <a:latin typeface="微软雅黑" panose="020b0503020204020204" pitchFamily="34" charset="-122"/>
                <a:ea typeface="微软雅黑" panose="020b0503020204020204" pitchFamily="34" charset="-122"/>
              </a:rPr>
              <a:t>  由于</a:t>
            </a:r>
            <a:r>
              <a:rPr lang="en-US" altLang="zh-CN" sz="1400" b="1">
                <a:latin typeface="微软雅黑" panose="020b0503020204020204" pitchFamily="34" charset="-122"/>
                <a:ea typeface="微软雅黑" panose="020b0503020204020204" pitchFamily="34" charset="-122"/>
              </a:rPr>
              <a:t>1832 </a:t>
            </a:r>
            <a:r>
              <a:rPr lang="zh-CN" altLang="en-US" sz="1400" b="1">
                <a:latin typeface="微软雅黑" panose="020b0503020204020204" pitchFamily="34" charset="-122"/>
                <a:ea typeface="微软雅黑" panose="020b0503020204020204" pitchFamily="34" charset="-122"/>
              </a:rPr>
              <a:t>年的改革，（英国）全国选民人数从</a:t>
            </a:r>
            <a:r>
              <a:rPr lang="en-US" altLang="zh-CN" sz="1400" b="1">
                <a:latin typeface="微软雅黑" panose="020b0503020204020204" pitchFamily="34" charset="-122"/>
                <a:ea typeface="微软雅黑" panose="020b0503020204020204" pitchFamily="34" charset="-122"/>
              </a:rPr>
              <a:t>1831 </a:t>
            </a:r>
            <a:r>
              <a:rPr lang="zh-CN" altLang="en-US" sz="1400" b="1">
                <a:latin typeface="微软雅黑" panose="020b0503020204020204" pitchFamily="34" charset="-122"/>
                <a:ea typeface="微软雅黑" panose="020b0503020204020204" pitchFamily="34" charset="-122"/>
              </a:rPr>
              <a:t>年的</a:t>
            </a:r>
            <a:r>
              <a:rPr lang="en-US" altLang="zh-CN" sz="1400" b="1">
                <a:latin typeface="微软雅黑" panose="020b0503020204020204" pitchFamily="34" charset="-122"/>
                <a:ea typeface="微软雅黑" panose="020b0503020204020204" pitchFamily="34" charset="-122"/>
              </a:rPr>
              <a:t>48.8 </a:t>
            </a:r>
            <a:r>
              <a:rPr lang="zh-CN" altLang="en-US" sz="1400" b="1">
                <a:latin typeface="微软雅黑" panose="020b0503020204020204" pitchFamily="34" charset="-122"/>
                <a:ea typeface="微软雅黑" panose="020b0503020204020204" pitchFamily="34" charset="-122"/>
              </a:rPr>
              <a:t>万人上升到</a:t>
            </a:r>
            <a:r>
              <a:rPr lang="en-US" altLang="zh-CN" sz="1400" b="1">
                <a:latin typeface="微软雅黑" panose="020b0503020204020204" pitchFamily="34" charset="-122"/>
                <a:ea typeface="微软雅黑" panose="020b0503020204020204" pitchFamily="34" charset="-122"/>
              </a:rPr>
              <a:t>1833 </a:t>
            </a:r>
            <a:r>
              <a:rPr lang="zh-CN" altLang="en-US" sz="1400" b="1">
                <a:latin typeface="微软雅黑" panose="020b0503020204020204" pitchFamily="34" charset="-122"/>
                <a:ea typeface="微软雅黑" panose="020b0503020204020204" pitchFamily="34" charset="-122"/>
              </a:rPr>
              <a:t>年的</a:t>
            </a:r>
            <a:r>
              <a:rPr lang="en-US" altLang="zh-CN" sz="1400" b="1">
                <a:latin typeface="微软雅黑" panose="020b0503020204020204" pitchFamily="34" charset="-122"/>
                <a:ea typeface="微软雅黑" panose="020b0503020204020204" pitchFamily="34" charset="-122"/>
              </a:rPr>
              <a:t>80.8 </a:t>
            </a:r>
            <a:r>
              <a:rPr lang="zh-CN" altLang="en-US" sz="1400" b="1">
                <a:latin typeface="微软雅黑" panose="020b0503020204020204" pitchFamily="34" charset="-122"/>
                <a:ea typeface="微软雅黑" panose="020b0503020204020204" pitchFamily="34" charset="-122"/>
              </a:rPr>
              <a:t>万人，由占人口比例的约</a:t>
            </a:r>
            <a:r>
              <a:rPr lang="en-US" altLang="zh-CN" sz="1400" b="1">
                <a:latin typeface="微软雅黑" panose="020b0503020204020204" pitchFamily="34" charset="-122"/>
                <a:ea typeface="微软雅黑" panose="020b0503020204020204" pitchFamily="34" charset="-122"/>
              </a:rPr>
              <a:t>2% </a:t>
            </a:r>
            <a:r>
              <a:rPr lang="zh-CN" altLang="en-US" sz="1400" b="1">
                <a:latin typeface="微软雅黑" panose="020b0503020204020204" pitchFamily="34" charset="-122"/>
                <a:ea typeface="微软雅黑" panose="020b0503020204020204" pitchFamily="34" charset="-122"/>
              </a:rPr>
              <a:t>增加到</a:t>
            </a:r>
            <a:r>
              <a:rPr lang="en-US" altLang="zh-CN" sz="1400" b="1">
                <a:latin typeface="微软雅黑" panose="020b0503020204020204" pitchFamily="34" charset="-122"/>
                <a:ea typeface="微软雅黑" panose="020b0503020204020204" pitchFamily="34" charset="-122"/>
              </a:rPr>
              <a:t>3.3%</a:t>
            </a:r>
            <a:r>
              <a:rPr lang="zh-CN" altLang="en-US" sz="1400" b="1" smtClean="0">
                <a:latin typeface="微软雅黑" panose="020b0503020204020204" pitchFamily="34" charset="-122"/>
                <a:ea typeface="微软雅黑" panose="020b0503020204020204" pitchFamily="34" charset="-122"/>
              </a:rPr>
              <a:t>。</a:t>
            </a:r>
            <a:r>
              <a:rPr lang="en-US" altLang="zh-CN" sz="1400" b="1" smtClean="0">
                <a:latin typeface="微软雅黑" panose="020b0503020204020204" pitchFamily="34" charset="-122"/>
                <a:ea typeface="微软雅黑" panose="020b0503020204020204" pitchFamily="34" charset="-122"/>
              </a:rPr>
              <a:t>——</a:t>
            </a:r>
            <a:r>
              <a:rPr lang="zh-CN" altLang="en-US" sz="1400" b="1">
                <a:latin typeface="微软雅黑" panose="020b0503020204020204" pitchFamily="34" charset="-122"/>
                <a:ea typeface="微软雅黑" panose="020b0503020204020204" pitchFamily="34" charset="-122"/>
              </a:rPr>
              <a:t>王觉非主编</a:t>
            </a:r>
            <a:r>
              <a:rPr lang="en-US" altLang="zh-CN" sz="1400" b="1">
                <a:latin typeface="微软雅黑" panose="020b0503020204020204" pitchFamily="34" charset="-122"/>
                <a:ea typeface="微软雅黑" panose="020b0503020204020204" pitchFamily="34" charset="-122"/>
              </a:rPr>
              <a:t>《</a:t>
            </a:r>
            <a:r>
              <a:rPr lang="zh-CN" altLang="en-US" sz="1400" b="1">
                <a:latin typeface="微软雅黑" panose="020b0503020204020204" pitchFamily="34" charset="-122"/>
                <a:ea typeface="微软雅黑" panose="020b0503020204020204" pitchFamily="34" charset="-122"/>
              </a:rPr>
              <a:t>近代英国史</a:t>
            </a:r>
            <a:r>
              <a:rPr lang="en-US" altLang="zh-CN" sz="1400" b="1">
                <a:latin typeface="微软雅黑" panose="020b0503020204020204" pitchFamily="34" charset="-122"/>
                <a:ea typeface="微软雅黑" panose="020b0503020204020204" pitchFamily="34" charset="-122"/>
              </a:rPr>
              <a:t>》</a:t>
            </a:r>
          </a:p>
          <a:p>
            <a:pPr>
              <a:lnSpc>
                <a:spcPts val="2400"/>
              </a:lnSpc>
            </a:pPr>
            <a:r>
              <a:rPr lang="zh-CN" altLang="en-US" sz="1400" b="1">
                <a:latin typeface="微软雅黑" panose="020b0503020204020204" pitchFamily="34" charset="-122"/>
                <a:ea typeface="微软雅黑" panose="020b0503020204020204" pitchFamily="34" charset="-122"/>
              </a:rPr>
              <a:t>材料三    杰克逊总统实行强迫印第安人西迁的政策</a:t>
            </a:r>
            <a:r>
              <a:rPr lang="en-US" altLang="zh-CN" sz="1400" b="1">
                <a:latin typeface="微软雅黑" panose="020b0503020204020204" pitchFamily="34" charset="-122"/>
                <a:ea typeface="微软雅黑" panose="020b0503020204020204" pitchFamily="34" charset="-122"/>
              </a:rPr>
              <a:t>……</a:t>
            </a:r>
            <a:r>
              <a:rPr lang="zh-CN" altLang="en-US" sz="1400" b="1">
                <a:latin typeface="微软雅黑" panose="020b0503020204020204" pitchFamily="34" charset="-122"/>
                <a:ea typeface="微软雅黑" panose="020b0503020204020204" pitchFamily="34" charset="-122"/>
              </a:rPr>
              <a:t>印第安人在西迁中约减少了</a:t>
            </a:r>
            <a:r>
              <a:rPr lang="en-US" altLang="zh-CN" sz="1400" b="1">
                <a:latin typeface="微软雅黑" panose="020b0503020204020204" pitchFamily="34" charset="-122"/>
                <a:ea typeface="微软雅黑" panose="020b0503020204020204" pitchFamily="34" charset="-122"/>
              </a:rPr>
              <a:t>1/3 </a:t>
            </a:r>
            <a:r>
              <a:rPr lang="zh-CN" altLang="en-US" sz="1400" b="1">
                <a:latin typeface="微软雅黑" panose="020b0503020204020204" pitchFamily="34" charset="-122"/>
                <a:ea typeface="微软雅黑" panose="020b0503020204020204" pitchFamily="34" charset="-122"/>
              </a:rPr>
              <a:t>的人口。美国的大陆扩张是建立在印第安人的坟场上。</a:t>
            </a:r>
          </a:p>
          <a:p>
            <a:pPr algn="r">
              <a:lnSpc>
                <a:spcPts val="2400"/>
              </a:lnSpc>
            </a:pPr>
            <a:r>
              <a:rPr lang="en-US" altLang="zh-CN" sz="1400" b="1">
                <a:latin typeface="微软雅黑" panose="020b0503020204020204" pitchFamily="34" charset="-122"/>
                <a:ea typeface="微软雅黑" panose="020b0503020204020204" pitchFamily="34" charset="-122"/>
              </a:rPr>
              <a:t>——</a:t>
            </a:r>
            <a:r>
              <a:rPr lang="zh-CN" altLang="en-US" sz="1400" b="1">
                <a:latin typeface="微软雅黑" panose="020b0503020204020204" pitchFamily="34" charset="-122"/>
                <a:ea typeface="微软雅黑" panose="020b0503020204020204" pitchFamily="34" charset="-122"/>
              </a:rPr>
              <a:t>杨生茂、陆镜生</a:t>
            </a:r>
            <a:r>
              <a:rPr lang="en-US" altLang="zh-CN" sz="1400" b="1">
                <a:latin typeface="微软雅黑" panose="020b0503020204020204" pitchFamily="34" charset="-122"/>
                <a:ea typeface="微软雅黑" panose="020b0503020204020204" pitchFamily="34" charset="-122"/>
              </a:rPr>
              <a:t>《</a:t>
            </a:r>
            <a:r>
              <a:rPr lang="zh-CN" altLang="en-US" sz="1400" b="1">
                <a:latin typeface="微软雅黑" panose="020b0503020204020204" pitchFamily="34" charset="-122"/>
                <a:ea typeface="微软雅黑" panose="020b0503020204020204" pitchFamily="34" charset="-122"/>
              </a:rPr>
              <a:t>美国史新编</a:t>
            </a:r>
            <a:r>
              <a:rPr lang="en-US" altLang="zh-CN" sz="1400" b="1">
                <a:latin typeface="微软雅黑" panose="020b0503020204020204" pitchFamily="34" charset="-122"/>
                <a:ea typeface="微软雅黑" panose="020b0503020204020204" pitchFamily="34" charset="-122"/>
              </a:rPr>
              <a:t>》</a:t>
            </a:r>
          </a:p>
        </p:txBody>
      </p:sp>
      <p:sp>
        <p:nvSpPr>
          <p:cNvPr id="2"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30434" name="Picture 2" descr="C:\Users\Administrator\Desktop\QQ截图20200328170212.png"/>
          <p:cNvPicPr>
            <a:picLocks noChangeAspect="1" noChangeArrowheads="1"/>
          </p:cNvPicPr>
          <p:nvPr/>
        </p:nvPicPr>
        <p:blipFill>
          <a:blip r:embed="rId2"/>
          <a:stretch>
            <a:fillRect/>
          </a:stretch>
        </p:blipFill>
        <p:spPr bwMode="auto">
          <a:xfrm>
            <a:off x="0" y="704850"/>
            <a:ext cx="9144000" cy="4438650"/>
          </a:xfrm>
          <a:prstGeom prst="rect">
            <a:avLst/>
          </a:prstGeom>
          <a:noFill/>
        </p:spPr>
      </p:pic>
      <p:sp>
        <p:nvSpPr>
          <p:cNvPr id="3" name="Text Box 7"/>
          <p:cNvSpPr txBox="1">
            <a:spLocks noChangeArrowheads="1"/>
          </p:cNvSpPr>
          <p:nvPr/>
        </p:nvSpPr>
        <p:spPr bwMode="auto">
          <a:xfrm>
            <a:off x="0" y="203200"/>
            <a:ext cx="6828155" cy="568325"/>
          </a:xfrm>
          <a:prstGeom prst="rect">
            <a:avLst/>
          </a:prstGeom>
          <a:solidFill>
            <a:schemeClr val="accent3">
              <a:lumMod val="40000"/>
              <a:lumOff val="60000"/>
            </a:schemeClr>
          </a:solidFill>
          <a:ln w="19050">
            <a:solidFill>
              <a:srgbClr val="FF0000"/>
            </a:solidFill>
            <a:miter lim="800000"/>
          </a:ln>
          <a:effectLst/>
        </p:spPr>
        <p:txBody>
          <a:bodyPr wrap="square">
            <a:spAutoFit/>
          </a:bodyPr>
          <a:lstStyle/>
          <a:p>
            <a:r>
              <a:rPr lang="zh-CN" altLang="en-US" sz="3100" b="1" smtClean="0">
                <a:solidFill>
                  <a:schemeClr val="tx1"/>
                </a:solidFill>
                <a:uFillTx/>
                <a:latin typeface="黑体" panose="02010609060101010101" pitchFamily="49" charset="-122"/>
                <a:ea typeface="黑体" panose="02010609060101010101" pitchFamily="49" charset="-122"/>
              </a:rPr>
              <a:t>资本主义制度的扩展</a:t>
            </a:r>
          </a:p>
        </p:txBody>
      </p:sp>
      <p:pic>
        <p:nvPicPr>
          <p:cNvPr id="530435" name="New picture" hidden="1"/>
          <p:cNvPicPr/>
          <p:nvPr/>
        </p:nvPicPr>
        <p:blipFill>
          <a:blip r:embed="rId3"/>
          <a:stretch>
            <a:fillRect/>
          </a:stretch>
        </p:blipFill>
        <p:spPr>
          <a:xfrm>
            <a:off x="11328400" y="11468100"/>
            <a:ext cx="431800" cy="419100"/>
          </a:xfrm>
          <a:prstGeom prst="cube">
            <a:avLst/>
          </a:prstGeom>
        </p:spPr>
      </p:pic>
    </p:spTree>
  </p:cSld>
  <p:clrMapOvr>
    <a:masterClrMapping/>
  </p:clrMapOvr>
  <p:transition/>
  <p:timing/>
</p:sld>
</file>

<file path=ppt/tags/tag1.xml><?xml version="1.0" encoding="utf-8"?>
<p:tagLst xmlns:p="http://schemas.openxmlformats.org/presentationml/2006/main">
  <p:tag name="KSO_WM_TEMPLATE_JOB_ID" val="2"/>
  <p:tag name="KSO_WM_TEMPLATE_OUTLINE_ID" val="15"/>
  <p:tag name="KSO_WM_TEMPLATE_SCENE_ID" val="1"/>
  <p:tag name="KSO_WM_TEMPLATE_TOPIC_DEFAULT" val="1"/>
  <p:tag name="KSO_WM_TEMPLATE_TOPIC_ID" val="2869567"/>
</p:tagLst>
</file>

<file path=ppt/tags/tag2.xml><?xml version="1.0" encoding="utf-8"?>
<p:tagLst xmlns:p="http://schemas.openxmlformats.org/presentationml/2006/main">
  <p:tag name="KSO_WM_UNIT_PLACING_PICTURE_USER_VIEWPORT" val="{&quot;height&quot;:11010,&quot;width&quot;:9412.5007874015755}"/>
  <p:tag name="REFSHAPE" val="255007164"/>
</p:tagLst>
</file>

<file path=ppt/tags/tag3.xml><?xml version="1.0" encoding="utf-8"?>
<p:tagLst xmlns:p="http://schemas.openxmlformats.org/presentationml/2006/main">
  <p:tag name="KSO_WM_TEMPLATE_CATEGORY" val="custom"/>
  <p:tag name="KSO_WM_TEMPLATE_INDEX" val="20204747"/>
</p:tagLst>
</file>

<file path=ppt/tags/tag4.xml><?xml version="1.0" encoding="utf-8"?>
<p:tagLst xmlns:p="http://schemas.openxmlformats.org/presentationml/2006/main">
  <p:tag name="KSO_WM_BEAUTIFY_FLAG" val="#wm#"/>
  <p:tag name="KSO_WM_TEMPLATE_CATEGORY" val="custom"/>
  <p:tag name="KSO_WM_TEMPLATE_INDEX" val="20177186"/>
</p:tagLst>
</file>

<file path=ppt/tags/tag5.xml><?xml version="1.0" encoding="utf-8"?>
<p:tagLst xmlns:p="http://schemas.openxmlformats.org/presentationml/2006/main">
  <p:tag name="KSO_WM_UNIT_TABLE_BEAUTIFY" val="smartTable{b6e114cf-e335-4118-b2ea-d79feb8bee97}"/>
</p:tagLst>
</file>

<file path=ppt/tags/tag6.xml><?xml version="1.0" encoding="utf-8"?>
<p:tagLst xmlns:p="http://schemas.openxmlformats.org/presentationml/2006/main">
  <p:tag name="KSO_WM_TEMPLATE_CATEGORY" val="custom"/>
  <p:tag name="KSO_WM_TEMPLATE_INDEX" val="20204747"/>
</p:tagLst>
</file>

<file path=ppt/tags/tag7.xml><?xml version="1.0" encoding="utf-8"?>
<p:tagLst xmlns:p="http://schemas.openxmlformats.org/presentationml/2006/main">
  <p:tag name="KSO_WM_UNIT_TABLE_BEAUTIFY" val="smartTable{aada9599-2293-4ec5-a6ec-1f227f8d3acd}"/>
</p:tagLst>
</file>

<file path=ppt/tags/tag8.xml><?xml version="1.0" encoding="utf-8"?>
<p:tagLst xmlns:p="http://schemas.openxmlformats.org/presentationml/2006/main">
  <p:tag name="KSO_WM_TEMPLATE_CATEGORY" val="custom"/>
  <p:tag name="KSO_WM_TEMPLATE_INDEX" val="20204747"/>
</p:tagLst>
</file>

<file path=ppt/tags/tag9.xml><?xml version="1.0" encoding="utf-8"?>
<p:tagLst xmlns:p="http://schemas.openxmlformats.org/presentationml/2006/main">
  <p:tag name="KSO_WM_UNIT_PLACING_PICTURE_USER_VIEWPORT" val="{&quot;height&quot;:9384,&quot;width&quot;:12960}"/>
  <p:tag name="REFSHAPE" val="916208148"/>
</p:tagLst>
</file>

<file path=ppt/tags/tag10.xml><?xml version="1.0" encoding="utf-8"?>
<p:tagLst xmlns:p="http://schemas.openxmlformats.org/presentationml/2006/main">
  <p:tag name="KSO_WM_UNIT_TABLE_BEAUTIFY" val="smartTable{5bce230c-1c96-4afb-a7a6-d2096b091d5a}"/>
</p:tagLst>
</file>

<file path=ppt/tags/tag11.xml><?xml version="1.0" encoding="utf-8"?>
<p:tagLst xmlns:p="http://schemas.openxmlformats.org/presentationml/2006/main">
  <p:tag name="REFSHAPE" val="452378404"/>
</p:tagLst>
</file>

<file path=ppt/tags/tag1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f*1_3_1"/>
  <p:tag name="KSO_WM_UNIT_INDEX" val="1_3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VALUE" val="28"/>
</p:tagLst>
</file>

<file path=ppt/tags/tag1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Microsoft</Company>
  <PresentationFormat>On-screen Show (16:9)</PresentationFormat>
  <Paragraphs>369</Paragraphs>
  <Slides>51</Slides>
  <Notes>8</Notes>
  <TotalTime>2</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51</vt:i4>
      </vt:variant>
    </vt:vector>
  </HeadingPairs>
  <TitlesOfParts>
    <vt:vector baseType="lpstr" size="69">
      <vt:lpstr>Arial</vt:lpstr>
      <vt:lpstr>Calibri</vt:lpstr>
      <vt:lpstr>微软雅黑</vt:lpstr>
      <vt:lpstr>黑体</vt:lpstr>
      <vt:lpstr>Times New Roman</vt:lpstr>
      <vt:lpstr>方正小标宋_GBK</vt:lpstr>
      <vt:lpstr>宋体</vt:lpstr>
      <vt:lpstr>仿宋</vt:lpstr>
      <vt:lpstr>华文楷体</vt:lpstr>
      <vt:lpstr>隶书</vt:lpstr>
      <vt:lpstr>楷体</vt:lpstr>
      <vt:lpstr>华文中宋</vt:lpstr>
      <vt:lpstr>华文细黑</vt:lpstr>
      <vt:lpstr>Wingdings</vt:lpstr>
      <vt:lpstr>Verdana</vt:lpstr>
      <vt:lpstr>华文仿宋</vt:lpstr>
      <vt:lpstr>汉仪张乃仁行书简</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材料一：英国人最早发明了宪政制度，它既可以有效地治理人群，又对统治集团加以制约，对政府权力加以限制。英国是世界上最老资格的宪政国家，英国的宪政经验是最具示范意义的。    工业革命为什么首先在英国发生？其根本的因素是：“光荣革命建立了一个合适的政治制度，这个制度保证社会有宽松、平和的环境，让人们追求个人的目标，最大程度发挥创造能力。”所以，英国领先世界的最大优势不是海外贸易，不是科学，也不是地理位置，而是宪政。                      ——《英国式道路》钱乘旦</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适时妥协同样是一种政治智慧！ </dc:title>
  <dc:creator>Microsoft</dc:creator>
  <cp:lastModifiedBy>常海燕</cp:lastModifiedBy>
  <cp:revision>187</cp:revision>
  <dcterms:created xsi:type="dcterms:W3CDTF">2019-07-05T01:11:00Z</dcterms:created>
  <dcterms:modified xsi:type="dcterms:W3CDTF">2020-07-06T02:06:39Z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2052-10.1.0.7698</vt:lpwstr>
  </property>
  <property fmtid="{D5CDD505-2E9C-101B-9397-08002B2CF9AE}" pid="3" name="KSORubyTemplateID">
    <vt:lpwstr>2</vt:lpwstr>
  </property>
</Properties>
</file>