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256" r:id="rId5"/>
    <p:sldId id="595" r:id="rId6"/>
    <p:sldId id="521" r:id="rId7"/>
    <p:sldId id="562" r:id="rId8"/>
    <p:sldId id="570" r:id="rId9"/>
    <p:sldId id="573" r:id="rId10"/>
    <p:sldId id="594" r:id="rId11"/>
    <p:sldId id="576" r:id="rId12"/>
    <p:sldId id="590" r:id="rId13"/>
    <p:sldId id="525" r:id="rId14"/>
    <p:sldId id="575" r:id="rId15"/>
    <p:sldId id="577" r:id="rId16"/>
    <p:sldId id="574" r:id="rId17"/>
    <p:sldId id="596" r:id="rId18"/>
    <p:sldId id="597" r:id="rId19"/>
    <p:sldId id="580" r:id="rId20"/>
    <p:sldId id="598" r:id="rId21"/>
    <p:sldId id="599" r:id="rId22"/>
    <p:sldId id="600" r:id="rId23"/>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李永宾" initials="李永宾" lastIdx="0" clrIdx="0"/>
  <p:cmAuthor id="2" name="rebacca" initials="r"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080" autoAdjust="0"/>
  </p:normalViewPr>
  <p:slideViewPr>
    <p:cSldViewPr snapToGrid="0">
      <p:cViewPr varScale="1">
        <p:scale>
          <a:sx n="70" d="100"/>
          <a:sy n="70" d="100"/>
        </p:scale>
        <p:origin x="-150" y="-108"/>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2212"/>
    </p:cViewPr>
  </p:sorterViewPr>
  <p:notesViewPr>
    <p:cSldViewPr snapToGrid="0">
      <p:cViewPr varScale="1">
        <p:scale>
          <a:sx n="53" d="100"/>
          <a:sy n="53" d="100"/>
        </p:scale>
        <p:origin x="-2952" y="-102"/>
      </p:cViewPr>
      <p:guideLst>
        <p:guide orient="horz" pos="2880"/>
        <p:guide pos="2160"/>
      </p:guideLst>
    </p:cSldViewPr>
  </p:notesViewPr>
  <p:gridSpacing cx="73736200" cy="73736200"/>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tags" Target="tags/tag1.xml" /><Relationship Id="rId25" Type="http://schemas.openxmlformats.org/officeDocument/2006/relationships/presProps" Target="presProps.xml" /><Relationship Id="rId26" Type="http://schemas.openxmlformats.org/officeDocument/2006/relationships/viewProps" Target="viewProps.xml" /><Relationship Id="rId27" Type="http://schemas.openxmlformats.org/officeDocument/2006/relationships/theme" Target="theme/theme1.xml" /><Relationship Id="rId28"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1B4A61C-6C9E-4571-98AB-DCE859B0FB7B}" type="datetimeFigureOut">
              <a:rPr lang="zh-CN" altLang="en-US" smtClean="0"/>
              <a:t>2020/7/7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93E652-97E8-4E43-81D4-B2F97C751BAD}"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23CFE-E85A-4CB1-B388-FD452395EFF5}" type="datetimeFigureOut">
              <a:rPr lang="zh-CN" altLang="en-US" smtClean="0"/>
              <a:t>2020/7/7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13E388-8A17-44FA-AE8B-AAB64D773570}"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2085149"/>
            <a:ext cx="7315200" cy="1307275"/>
          </a:xfrm>
        </p:spPr>
        <p:txBody>
          <a:bodyPr/>
          <a:lstStyle>
            <a:lvl1pPr algn="ctr">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C34FCE23-231B-4CFE-A76F-252AEF0EE017}" type="datetimeFigureOut">
              <a:rPr lang="zh-CN" altLang="en-US" smtClean="0"/>
              <a:t>2020/7/7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6536A5-DAEE-4F65-B2D5-30A7A77F84CB}" type="slidenum">
              <a:rPr lang="zh-CN" altLang="en-US" smtClean="0"/>
              <a:t>‹#›</a:t>
            </a:fld>
            <a:endParaRPr lang="zh-CN" altLang="en-US"/>
          </a:p>
        </p:txBody>
      </p:sp>
      <p:sp>
        <p:nvSpPr>
          <p:cNvPr id="9" name="副标题 2"/>
          <p:cNvSpPr>
            <a:spLocks noGrp="1"/>
          </p:cNvSpPr>
          <p:nvPr>
            <p:ph type="subTitle" idx="1"/>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标题幻灯片">
    <p:spTree>
      <p:nvGrpSpPr>
        <p:cNvPr id="1" name=""/>
        <p:cNvGrpSpPr/>
        <p:nvPr/>
      </p:nvGrpSpPr>
      <p:grpSpPr>
        <a:xfrm>
          <a:off x="0" y="0"/>
          <a: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a:t>单击此处编辑母版标题样式</a:t>
            </a:r>
          </a:p>
        </p:txBody>
      </p:sp>
      <p:sp>
        <p:nvSpPr>
          <p:cNvPr id="19" name="内容占位符 2"/>
          <p:cNvSpPr>
            <a:spLocks noGrp="1"/>
          </p:cNvSpPr>
          <p:nvPr>
            <p:ph idx="1"/>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_标题幻灯片">
    <p:spTree>
      <p:nvGrpSpPr>
        <p:cNvPr id="1" name=""/>
        <p:cNvGrpSpPr/>
        <p:nvPr/>
      </p:nvGrpSpPr>
      <p:grpSpPr>
        <a:xfrm>
          <a:off x="0" y="0"/>
          <a:ext cx="0" cy="0"/>
        </a:xfrm>
      </p:grpSpPr>
      <p:sp>
        <p:nvSpPr>
          <p:cNvPr id="4" name="日期占位符 3"/>
          <p:cNvSpPr>
            <a:spLocks noGrp="1"/>
          </p:cNvSpPr>
          <p:nvPr>
            <p:ph type="dt" sz="half" idx="10"/>
          </p:nvPr>
        </p:nvSpPr>
        <p:spPr/>
        <p:txBody>
          <a:bodyPr/>
          <a:lstStyle>
            <a:lvl1pPr>
              <a:defRPr>
                <a:solidFill>
                  <a:schemeClr val="tx1"/>
                </a:solidFill>
              </a:defRPr>
            </a:lvl1pPr>
          </a:lstStyle>
          <a:p>
            <a:fld id="{C34FCE23-231B-4CFE-A76F-252AEF0EE017}" type="datetimeFigureOut">
              <a:rPr lang="zh-CN" altLang="en-US" smtClean="0"/>
              <a:t>2020/7/7</a:t>
            </a:fld>
            <a:endParaRPr lang="zh-CN" altLang="en-US"/>
          </a:p>
        </p:txBody>
      </p:sp>
      <p:sp>
        <p:nvSpPr>
          <p:cNvPr id="5" name="页脚占位符 4"/>
          <p:cNvSpPr>
            <a:spLocks noGrp="1"/>
          </p:cNvSpPr>
          <p:nvPr>
            <p:ph type="ftr" sz="quarter" idx="11"/>
          </p:nvPr>
        </p:nvSpPr>
        <p:spPr/>
        <p:txBody>
          <a:bodyPr/>
          <a:lstStyle>
            <a:lvl1pPr>
              <a:defRPr>
                <a:solidFill>
                  <a:schemeClr val="tx1"/>
                </a:solidFill>
              </a:defRPr>
            </a:lvl1pPr>
          </a:lstStyle>
          <a:p>
            <a:endParaRPr lang="zh-CN" altLang="en-US"/>
          </a:p>
        </p:txBody>
      </p:sp>
      <p:sp>
        <p:nvSpPr>
          <p:cNvPr id="6" name="灯片编号占位符 5"/>
          <p:cNvSpPr>
            <a:spLocks noGrp="1"/>
          </p:cNvSpPr>
          <p:nvPr>
            <p:ph type="sldNum" sz="quarter" idx="12"/>
          </p:nvPr>
        </p:nvSpPr>
        <p:spPr/>
        <p:txBody>
          <a:bodyPr/>
          <a:lstStyle>
            <a:lvl1pPr>
              <a:defRPr>
                <a:solidFill>
                  <a:schemeClr val="tx1"/>
                </a:solidFill>
              </a:defRPr>
            </a:lvl1pPr>
          </a:lstStyle>
          <a:p>
            <a:fld id="{BF6536A5-DAEE-4F65-B2D5-30A7A77F84CB}" type="slidenum">
              <a:rPr lang="zh-CN" altLang="en-US" smtClean="0"/>
              <a:t>‹#›</a:t>
            </a:fld>
            <a:endParaRPr lang="zh-CN" altLang="en-US"/>
          </a:p>
        </p:txBody>
      </p:sp>
      <p:sp>
        <p:nvSpPr>
          <p:cNvPr id="12" name="标题 1"/>
          <p:cNvSpPr>
            <a:spLocks noGrp="1"/>
          </p:cNvSpPr>
          <p:nvPr>
            <p:ph type="title" hasCustomPrompt="1"/>
          </p:nvPr>
        </p:nvSpPr>
        <p:spPr>
          <a:xfrm>
            <a:off x="838200" y="2085149"/>
            <a:ext cx="7315200" cy="1307275"/>
          </a:xfrm>
        </p:spPr>
        <p:txBody>
          <a:bodyPr>
            <a:normAutofit/>
          </a:bodyPr>
          <a:lstStyle>
            <a:lvl1pPr algn="ctr">
              <a:defRPr sz="6000"/>
            </a:lvl1pPr>
          </a:lstStyle>
          <a:p>
            <a:r>
              <a:rPr lang="zh-CN" altLang="en-US"/>
              <a:t>再 见</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C764DE79-268F-4C1A-8933-263129D2AF90}" type="datetimeFigureOut">
              <a:rPr lang="en-US"/>
              <a:t>7/7/2020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a:t>‹#›</a:t>
            </a:fld>
            <a:endParaRPr lang="en-US"/>
          </a:p>
        </p:txBody>
      </p:sp>
    </p:spTree>
  </p:cSld>
  <p:clrMapOvr>
    <a:masterClrMapping/>
  </p:clrMapOvr>
  <p:transition spd="slow">
    <p:fade/>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p:txBody>
          <a:bodyPr/>
          <a:lstStyle>
            <a:lvl1pPr>
              <a:defRPr/>
            </a:lvl1pPr>
          </a:lstStyle>
          <a:p>
            <a:pPr>
              <a:defRPr/>
            </a:pPr>
            <a:endParaRPr lang="zh-CN" altLang="en-US"/>
          </a:p>
        </p:txBody>
      </p:sp>
      <p:sp>
        <p:nvSpPr>
          <p:cNvPr id="5" name="页脚占位符 1028"/>
          <p:cNvSpPr>
            <a:spLocks noGrp="1"/>
          </p:cNvSpPr>
          <p:nvPr>
            <p:ph type="ftr" sz="quarter" idx="11"/>
          </p:nvPr>
        </p:nvSpPr>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p:txBody>
          <a:bodyPr/>
          <a:lstStyle>
            <a:lvl1pPr>
              <a:defRPr/>
            </a:lvl1pPr>
          </a:lstStyle>
          <a:p>
            <a:fld id="{CACED051-522A-4645-83E4-927B59815582}" type="slidenum">
              <a:rPr lang="zh-CN" altLang="en-US"/>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2"/>
      </p:bgRef>
    </p:bg>
    <p:spTree>
      <p:nvGrpSpPr>
        <p:cNvPr id="1" name=""/>
        <p:cNvGrpSpPr/>
        <p:nvPr/>
      </p:nvGrpSpPr>
      <p:grpSpPr>
        <a:xfrm>
          <a:off x="0" y="0"/>
          <a:ext cx="0" cy="0"/>
        </a:xfrm>
      </p:grpSpPr>
      <p:sp>
        <p:nvSpPr>
          <p:cNvPr id="2" name="标题占位符 1"/>
          <p:cNvSpPr>
            <a:spLocks noGrp="1"/>
          </p:cNvSpPr>
          <p:nvPr>
            <p:ph type="title"/>
          </p:nvPr>
        </p:nvSpPr>
        <p:spPr>
          <a:xfrm>
            <a:off x="838200" y="2816669"/>
            <a:ext cx="10515600" cy="130727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4123944"/>
            <a:ext cx="10515600" cy="152704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FCE23-231B-4CFE-A76F-252AEF0EE017}" type="datetimeFigureOut">
              <a:rPr lang="zh-CN" altLang="en-US" smtClean="0"/>
              <a:t>2020/7/7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6536A5-DAEE-4F65-B2D5-30A7A77F84C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xStyles>
    <p:titleStyle>
      <a:lvl1pPr algn="l" defTabSz="914400" rtl="0" eaLnBrk="1" latinLnBrk="0" hangingPunct="1">
        <a:lnSpc>
          <a:spcPct val="100000"/>
        </a:lnSpc>
        <a:spcBef>
          <a:spcPct val="0"/>
        </a:spcBef>
        <a:buNone/>
        <a:defRPr sz="4400" b="1" kern="1200" baseline="0">
          <a:solidFill>
            <a:schemeClr val="tx1">
              <a:lumMod val="65000"/>
              <a:lumOff val="35000"/>
            </a:schemeClr>
          </a:solidFill>
          <a:latin typeface="Times New Roman" panose="02020603050405020304" pitchFamily="18" charset="0"/>
          <a:ea typeface="黑体" panose="02010609060101010101" pitchFamily="49" charset="-122"/>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jpeg" /><Relationship Id="rId3" Type="http://schemas.openxmlformats.org/officeDocument/2006/relationships/image" Target="../media/image7.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 Id="rId3" Type="http://schemas.openxmlformats.org/officeDocument/2006/relationships/image" Target="../media/image12.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openxmlformats.org/officeDocument/2006/relationships/image" Target="../media/image12.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jpeg" /><Relationship Id="rId3" Type="http://schemas.openxmlformats.org/officeDocument/2006/relationships/image" Target="../media/image1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1771565" y="927049"/>
            <a:ext cx="8329188" cy="1743449"/>
          </a:xfrm>
        </p:spPr>
        <p:txBody>
          <a:bodyPr>
            <a:normAutofit fontScale="90000"/>
          </a:bodyPr>
          <a:lstStyle/>
          <a:p>
            <a:pPr>
              <a:lnSpc>
                <a:spcPct val="150000"/>
              </a:lnSpc>
              <a:defRPr/>
            </a:pPr>
            <a:r>
              <a:rPr lang="zh-CN" altLang="en-US" smtClean="0">
                <a:solidFill>
                  <a:schemeClr val="tx1"/>
                </a:solidFill>
                <a:latin typeface="黑体" panose="02010609060101010101" pitchFamily="49" charset="-122"/>
              </a:rPr>
              <a:t>第</a:t>
            </a:r>
            <a:r>
              <a:rPr lang="en-US" altLang="zh-CN" smtClean="0">
                <a:solidFill>
                  <a:schemeClr val="tx1"/>
                </a:solidFill>
                <a:latin typeface="黑体" panose="02010609060101010101" pitchFamily="49" charset="-122"/>
              </a:rPr>
              <a:t>11</a:t>
            </a:r>
            <a:r>
              <a:rPr lang="zh-CN" altLang="en-US" smtClean="0">
                <a:solidFill>
                  <a:schemeClr val="tx1"/>
                </a:solidFill>
                <a:latin typeface="黑体" panose="02010609060101010101" pitchFamily="49" charset="-122"/>
              </a:rPr>
              <a:t>课  马克思主义的诞生与传播</a:t>
            </a:r>
          </a:p>
        </p:txBody>
      </p:sp>
      <p:sp>
        <p:nvSpPr>
          <p:cNvPr id="4" name="副标题 2"/>
          <p:cNvSpPr txBox="1"/>
          <p:nvPr/>
        </p:nvSpPr>
        <p:spPr>
          <a:xfrm>
            <a:off x="533400" y="354330"/>
            <a:ext cx="7367270" cy="759460"/>
          </a:xfrm>
          <a:prstGeom prst="rect">
            <a:avLst/>
          </a:prstGeom>
        </p:spPr>
        <p:txBody>
          <a:bodyPr vert="horz" lIns="91440" tIns="45720" rIns="91440" bIns="45720" rtlCol="0">
            <a:noAutofit/>
          </a:bodyPr>
          <a:lstStyle>
            <a:lvl1pPr marL="0" indent="0" algn="ctr" defTabSz="914400" rtl="0" eaLnBrk="1" latinLnBrk="0" hangingPunct="1">
              <a:lnSpc>
                <a:spcPct val="100000"/>
              </a:lnSpc>
              <a:spcBef>
                <a:spcPts val="1000"/>
              </a:spcBef>
              <a:buFont typeface="Arial" panose="020b0604020202020204" pitchFamily="34" charset="0"/>
              <a:buNone/>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457200" indent="0" algn="ctr" defTabSz="914400" rtl="0" eaLnBrk="1" latinLnBrk="0" hangingPunct="1">
              <a:lnSpc>
                <a:spcPct val="100000"/>
              </a:lnSpc>
              <a:spcBef>
                <a:spcPts val="500"/>
              </a:spcBef>
              <a:buFont typeface="Arial" panose="020b0604020202020204" pitchFamily="34" charset="0"/>
              <a:buNone/>
              <a:defRPr sz="20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CN" altLang="en-US" b="1" i="1" smtClean="0">
                <a:solidFill>
                  <a:srgbClr val="FF0000"/>
                </a:solidFill>
                <a:latin typeface="楷体" panose="02010609060101010101" pitchFamily="49" charset="-122"/>
                <a:ea typeface="楷体" panose="02010609060101010101" pitchFamily="49" charset="-122"/>
                <a:cs typeface="楷体" panose="02010609060101010101" pitchFamily="49" charset="-122"/>
              </a:rPr>
              <a:t>第五单元  工业革命与马克思主义的诞生</a:t>
            </a:r>
          </a:p>
        </p:txBody>
      </p:sp>
      <p:pic>
        <p:nvPicPr>
          <p:cNvPr id="17410" name="Picture 2" descr="http://www.81.cn/big5/theory/attachement/jpg/site351/20170221/18037330ff2d1a15d9bc08.jpg"/>
          <p:cNvPicPr>
            <a:picLocks noChangeAspect="1" noChangeArrowheads="1"/>
          </p:cNvPicPr>
          <p:nvPr/>
        </p:nvPicPr>
        <p:blipFill>
          <a:blip r:embed="rId2"/>
          <a:stretch>
            <a:fillRect/>
          </a:stretch>
        </p:blipFill>
        <p:spPr bwMode="auto">
          <a:xfrm>
            <a:off x="805219" y="2838734"/>
            <a:ext cx="2442646" cy="3274444"/>
          </a:xfrm>
          <a:prstGeom prst="rect">
            <a:avLst/>
          </a:prstGeom>
          <a:noFill/>
        </p:spPr>
      </p:pic>
      <p:pic>
        <p:nvPicPr>
          <p:cNvPr id="17412" name="Picture 4" descr="http://www.81.cn/jwgd/attachement/jpg/site351/20180507/8cdcd42c510b1c5a34fb01.jpg"/>
          <p:cNvPicPr>
            <a:picLocks noChangeAspect="1" noChangeArrowheads="1"/>
          </p:cNvPicPr>
          <p:nvPr/>
        </p:nvPicPr>
        <p:blipFill>
          <a:blip r:embed="rId3"/>
          <a:stretch>
            <a:fillRect/>
          </a:stretch>
        </p:blipFill>
        <p:spPr bwMode="auto">
          <a:xfrm>
            <a:off x="3835021" y="2825087"/>
            <a:ext cx="4367283" cy="3316406"/>
          </a:xfrm>
          <a:prstGeom prst="rect">
            <a:avLst/>
          </a:prstGeom>
          <a:noFill/>
        </p:spPr>
      </p:pic>
      <p:pic>
        <p:nvPicPr>
          <p:cNvPr id="17414" name="Picture 6" descr="http://img.e1988.com/img03/shopcollection5/2013/12/19/2981542834912105712.jpg"/>
          <p:cNvPicPr>
            <a:picLocks noChangeAspect="1" noChangeArrowheads="1"/>
          </p:cNvPicPr>
          <p:nvPr/>
        </p:nvPicPr>
        <p:blipFill>
          <a:blip r:embed="rId4"/>
          <a:stretch>
            <a:fillRect/>
          </a:stretch>
        </p:blipFill>
        <p:spPr bwMode="auto">
          <a:xfrm>
            <a:off x="8673293" y="2811439"/>
            <a:ext cx="2777180" cy="3319770"/>
          </a:xfrm>
          <a:prstGeom prst="rect">
            <a:avLst/>
          </a:prstGeom>
          <a:noFill/>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内容占位符 3"/>
          <p:cNvGraphicFramePr>
            <a:graphicFrameLocks noGrp="1"/>
          </p:cNvGraphicFramePr>
          <p:nvPr>
            <p:ph idx="4294967295"/>
          </p:nvPr>
        </p:nvGraphicFramePr>
        <p:xfrm>
          <a:off x="540981" y="861444"/>
          <a:ext cx="10972800" cy="5701248"/>
        </p:xfrm>
        <a:graphic>
          <a:graphicData uri="http://schemas.openxmlformats.org/drawingml/2006/table">
            <a:tbl>
              <a:tblPr firstRow="1" bandRow="1">
                <a:tableStyleId>{5C22544A-7EE6-4342-B048-85BDC9FD1C3A}</a:tableStyleId>
              </a:tblPr>
              <a:tblGrid>
                <a:gridCol w="3264363"/>
                <a:gridCol w="7708437"/>
              </a:tblGrid>
              <a:tr h="864096">
                <a:tc>
                  <a:txBody>
                    <a:bodyPr vert="horz" wrap="square"/>
                    <a:lstStyle/>
                    <a:p>
                      <a:pPr algn="ctr"/>
                      <a:r>
                        <a:rPr lang="zh-CN" altLang="en-US" sz="2800" smtClean="0">
                          <a:solidFill>
                            <a:srgbClr val="FF0000"/>
                          </a:solidFill>
                        </a:rPr>
                        <a:t>课程标准</a:t>
                      </a:r>
                      <a:endParaRPr lang="zh-CN" altLang="en-US" sz="2800">
                        <a:solidFill>
                          <a:srgbClr val="FF0000"/>
                        </a:solidFill>
                      </a:endParaRPr>
                    </a:p>
                  </a:txBody>
                  <a:tcPr marL="121920" marR="121920"/>
                </a:tc>
                <a:tc>
                  <a:txBody>
                    <a:bodyPr vert="horz" wrap="square"/>
                    <a:lstStyle/>
                    <a:p>
                      <a:pPr algn="ctr"/>
                      <a:r>
                        <a:rPr lang="zh-CN" altLang="en-US" sz="2800" smtClean="0">
                          <a:solidFill>
                            <a:srgbClr val="FF0000"/>
                          </a:solidFill>
                        </a:rPr>
                        <a:t>核心素养</a:t>
                      </a:r>
                      <a:endParaRPr lang="zh-CN" altLang="en-US" sz="2800">
                        <a:solidFill>
                          <a:srgbClr val="FF0000"/>
                        </a:solidFill>
                      </a:endParaRPr>
                    </a:p>
                  </a:txBody>
                  <a:tcPr marL="121920" marR="121920"/>
                </a:tc>
              </a:tr>
              <a:tr h="864096">
                <a:tc rowSpan="4">
                  <a:txBody>
                    <a:bodyPr vert="horz" wrap="square"/>
                    <a:lstStyle/>
                    <a:p>
                      <a:pPr algn="ctr"/>
                      <a:endParaRPr lang="en-US" altLang="zh-CN" sz="2400" b="1" smtClean="0">
                        <a:solidFill>
                          <a:srgbClr val="FF0000"/>
                        </a:solidFill>
                      </a:endParaRPr>
                    </a:p>
                    <a:p>
                      <a:pPr indent="0" algn="ctr"/>
                      <a:r>
                        <a:rPr lang="en-US" altLang="zh-CN" sz="2400" b="1" smtClean="0">
                          <a:ea typeface="宋体" panose="02010600030101010101" pitchFamily="2" charset="-122"/>
                        </a:rPr>
                        <a:t>1</a:t>
                      </a:r>
                      <a:r>
                        <a:rPr lang="zh-CN" altLang="en-US" sz="2400" b="1" smtClean="0">
                          <a:ea typeface="宋体" panose="02010600030101010101" pitchFamily="2" charset="-122"/>
                        </a:rPr>
                        <a:t>、</a:t>
                      </a:r>
                      <a:r>
                        <a:rPr lang="zh-CN" altLang="zh-CN" sz="2400" b="1" smtClean="0">
                          <a:ea typeface="宋体" panose="02010600030101010101" pitchFamily="2" charset="-122"/>
                        </a:rPr>
                        <a:t>通过了解马克思主义产生的时代背景以及马克思、恩格斯的理论探索与革命实践；</a:t>
                      </a:r>
                    </a:p>
                    <a:p>
                      <a:pPr indent="0" algn="ctr"/>
                      <a:r>
                        <a:rPr lang="en-US" altLang="zh-CN" sz="2400" b="1" smtClean="0">
                          <a:ea typeface="宋体" panose="02010600030101010101" pitchFamily="2" charset="-122"/>
                        </a:rPr>
                        <a:t>2</a:t>
                      </a:r>
                      <a:r>
                        <a:rPr lang="zh-CN" altLang="en-US" sz="2400" b="1" smtClean="0">
                          <a:ea typeface="宋体" panose="02010600030101010101" pitchFamily="2" charset="-122"/>
                        </a:rPr>
                        <a:t>、</a:t>
                      </a:r>
                      <a:r>
                        <a:rPr lang="zh-CN" altLang="zh-CN" sz="2400" b="1" smtClean="0">
                          <a:ea typeface="宋体" panose="02010600030101010101" pitchFamily="2" charset="-122"/>
                        </a:rPr>
                        <a:t>了解《共产党宣言》的主要内容；</a:t>
                      </a:r>
                    </a:p>
                    <a:p>
                      <a:pPr indent="0" algn="ctr"/>
                      <a:r>
                        <a:rPr lang="en-US" altLang="zh-CN" sz="2400" b="1" smtClean="0">
                          <a:ea typeface="宋体" panose="02010600030101010101" pitchFamily="2" charset="-122"/>
                        </a:rPr>
                        <a:t>3</a:t>
                      </a:r>
                      <a:r>
                        <a:rPr lang="zh-CN" altLang="en-US" sz="2400" b="1" smtClean="0">
                          <a:ea typeface="宋体" panose="02010600030101010101" pitchFamily="2" charset="-122"/>
                        </a:rPr>
                        <a:t>、</a:t>
                      </a:r>
                      <a:r>
                        <a:rPr lang="zh-CN" altLang="zh-CN" sz="2400" b="1" smtClean="0">
                          <a:ea typeface="宋体" panose="02010600030101010101" pitchFamily="2" charset="-122"/>
                        </a:rPr>
                        <a:t>理解马克思主义产生的世界意义</a:t>
                      </a:r>
                      <a:r>
                        <a:rPr lang="zh-CN" altLang="zh-CN" sz="2400" b="1" smtClean="0">
                          <a:latin typeface="Times New Roman" panose="02020603050405020304" pitchFamily="18" charset="0"/>
                          <a:ea typeface="宋体" panose="02010600030101010101" pitchFamily="2" charset="-122"/>
                        </a:rPr>
                        <a:t>。</a:t>
                      </a:r>
                      <a:endParaRPr lang="zh-CN" altLang="en-US" sz="2400" b="1" smtClean="0">
                        <a:latin typeface="Times New Roman" panose="02020603050405020304" pitchFamily="18" charset="0"/>
                        <a:ea typeface="宋体" pitchFamily="2" charset="-122"/>
                      </a:endParaRPr>
                    </a:p>
                    <a:p>
                      <a:pPr algn="ctr"/>
                      <a:endParaRPr lang="en-US" altLang="zh-CN" sz="2400" b="1" smtClean="0">
                        <a:solidFill>
                          <a:srgbClr val="FF0000"/>
                        </a:solidFill>
                      </a:endParaRPr>
                    </a:p>
                  </a:txBody>
                  <a:tcPr marL="121920" marR="121920"/>
                </a:tc>
                <a:tc>
                  <a:txBody>
                    <a:bodyPr vert="horz" wrap="square"/>
                    <a:lstStyle/>
                    <a:p>
                      <a:pPr algn="ctr"/>
                      <a:r>
                        <a:rPr lang="zh-CN" altLang="en-US" sz="2400" b="1" smtClean="0">
                          <a:solidFill>
                            <a:srgbClr val="FF0000"/>
                          </a:solidFill>
                        </a:rPr>
                        <a:t>（时空观念）</a:t>
                      </a:r>
                      <a:r>
                        <a:rPr lang="zh-CN" altLang="en-US" sz="2000" b="1" smtClean="0">
                          <a:solidFill>
                            <a:schemeClr val="tx1"/>
                          </a:solidFill>
                        </a:rPr>
                        <a:t>明确并记忆欧洲工人觉醒、</a:t>
                      </a:r>
                      <a:r>
                        <a:rPr lang="en-US" altLang="zh-CN" sz="2000" b="1" smtClean="0">
                          <a:solidFill>
                            <a:schemeClr val="tx1"/>
                          </a:solidFill>
                        </a:rPr>
                        <a:t>《</a:t>
                      </a:r>
                      <a:r>
                        <a:rPr lang="zh-CN" altLang="en-US" sz="2000" b="1" smtClean="0">
                          <a:solidFill>
                            <a:schemeClr val="tx1"/>
                          </a:solidFill>
                        </a:rPr>
                        <a:t>共产党宣言</a:t>
                      </a:r>
                      <a:r>
                        <a:rPr lang="en-US" altLang="zh-CN" sz="2000" b="1" smtClean="0">
                          <a:solidFill>
                            <a:schemeClr val="tx1"/>
                          </a:solidFill>
                        </a:rPr>
                        <a:t>》</a:t>
                      </a:r>
                      <a:r>
                        <a:rPr lang="zh-CN" altLang="en-US" sz="2000" b="1" smtClean="0">
                          <a:solidFill>
                            <a:schemeClr val="tx1"/>
                          </a:solidFill>
                        </a:rPr>
                        <a:t>发表于巴黎公社革命的时间，强化时空观念、形成宏观认识。</a:t>
                      </a:r>
                      <a:endParaRPr lang="zh-CN" altLang="en-US" sz="2000" b="1">
                        <a:solidFill>
                          <a:schemeClr val="tx1"/>
                        </a:solidFill>
                      </a:endParaRPr>
                    </a:p>
                  </a:txBody>
                  <a:tcPr marL="121920" marR="121920"/>
                </a:tc>
              </a:tr>
              <a:tr h="864096">
                <a:tc vMerge="1">
                  <a:txBody>
                    <a:bodyPr vert="horz" wrap="square"/>
                    <a:lstStyle/>
                    <a:p>
                      <a:endParaRPr lang="zh-CN"/>
                    </a:p>
                  </a:txBody>
                  <a:tcPr/>
                </a:tc>
                <a:tc>
                  <a:txBody>
                    <a:bodyPr vert="horz" wrap="square"/>
                    <a:lstStyle/>
                    <a:p>
                      <a:pPr marL="0" marR="0" indent="0" algn="ctr" defTabSz="914400" rtl="0" eaLnBrk="1" fontAlgn="auto" latinLnBrk="0" hangingPunct="1">
                        <a:lnSpc>
                          <a:spcPct val="100000"/>
                        </a:lnSpc>
                        <a:spcBef>
                          <a:spcPct val="0"/>
                        </a:spcBef>
                        <a:spcAft>
                          <a:spcPct val="0"/>
                        </a:spcAft>
                        <a:buClrTx/>
                        <a:buSzTx/>
                        <a:buFontTx/>
                        <a:buNone/>
                        <a:defRPr/>
                      </a:pPr>
                      <a:r>
                        <a:rPr lang="zh-CN" altLang="en-US" sz="2400" b="1" smtClean="0">
                          <a:solidFill>
                            <a:srgbClr val="FF0000"/>
                          </a:solidFill>
                        </a:rPr>
                        <a:t>（唯物史观与家国情怀）</a:t>
                      </a:r>
                      <a:r>
                        <a:rPr lang="zh-CN" altLang="en-US" sz="2000" b="1" smtClean="0">
                          <a:solidFill>
                            <a:schemeClr val="tx1"/>
                          </a:solidFill>
                        </a:rPr>
                        <a:t>理解分析马克思主义诞生的历史条件、内容及其历史意义，是学生认识到马克思主义既是人类社会历史发展的时代产物，也是对人类社会历史发展的伟大贡献，培养学生探索真理的献身精神。</a:t>
                      </a:r>
                    </a:p>
                    <a:p>
                      <a:pPr algn="ctr"/>
                      <a:endParaRPr lang="zh-CN" altLang="en-US" sz="2000" b="1">
                        <a:solidFill>
                          <a:schemeClr val="tx1"/>
                        </a:solidFill>
                      </a:endParaRPr>
                    </a:p>
                  </a:txBody>
                  <a:tcPr marL="121920" marR="121920"/>
                </a:tc>
              </a:tr>
              <a:tr h="864096">
                <a:tc vMerge="1">
                  <a:txBody>
                    <a:bodyPr vert="horz" wrap="square"/>
                    <a:lstStyle/>
                    <a:p>
                      <a:endParaRPr lang="zh-CN"/>
                    </a:p>
                  </a:txBody>
                  <a:tcPr/>
                </a:tc>
                <a:tc>
                  <a:txBody>
                    <a:bodyPr vert="horz" wrap="square"/>
                    <a:lstStyle/>
                    <a:p>
                      <a:pPr marL="0" marR="0" indent="0" algn="ctr" defTabSz="914400" rtl="0" eaLnBrk="1" fontAlgn="auto" latinLnBrk="0" hangingPunct="1">
                        <a:lnSpc>
                          <a:spcPct val="100000"/>
                        </a:lnSpc>
                        <a:spcBef>
                          <a:spcPct val="0"/>
                        </a:spcBef>
                        <a:spcAft>
                          <a:spcPct val="0"/>
                        </a:spcAft>
                        <a:buClrTx/>
                        <a:buSzTx/>
                        <a:buFontTx/>
                        <a:buNone/>
                        <a:defRPr/>
                      </a:pPr>
                      <a:r>
                        <a:rPr lang="zh-CN" altLang="en-US" sz="2400" b="1" smtClean="0">
                          <a:solidFill>
                            <a:srgbClr val="FF0000"/>
                          </a:solidFill>
                        </a:rPr>
                        <a:t>（历史解释与家国情怀）</a:t>
                      </a:r>
                      <a:r>
                        <a:rPr lang="zh-CN" altLang="en-US" sz="2000" b="1" smtClean="0">
                          <a:solidFill>
                            <a:schemeClr val="tx1"/>
                          </a:solidFill>
                        </a:rPr>
                        <a:t>结合史料认识巴黎公社政权性质与特点，体会巴黎公社战士追求民主、自由、创新的大无畏革命精神与牺牲精神。</a:t>
                      </a:r>
                    </a:p>
                    <a:p>
                      <a:pPr algn="ctr"/>
                      <a:endParaRPr lang="zh-CN" altLang="en-US" sz="2400" b="1"/>
                    </a:p>
                  </a:txBody>
                  <a:tcPr marL="121920" marR="121920"/>
                </a:tc>
              </a:tr>
              <a:tr h="864096">
                <a:tc vMerge="1">
                  <a:txBody>
                    <a:bodyPr vert="horz" wrap="square"/>
                    <a:lstStyle/>
                    <a:p>
                      <a:endParaRPr lang="zh-CN"/>
                    </a:p>
                  </a:txBody>
                  <a:tcPr/>
                </a:tc>
                <a:tc>
                  <a:txBody>
                    <a:bodyPr vert="horz" wrap="square"/>
                    <a:lstStyle/>
                    <a:p>
                      <a:pPr algn="ctr"/>
                      <a:endParaRPr lang="zh-CN" altLang="en-US" sz="2400" b="1"/>
                    </a:p>
                  </a:txBody>
                  <a:tcPr marL="121920" marR="121920"/>
                </a:tc>
              </a:tr>
            </a:tbl>
          </a:graphicData>
        </a:graphic>
      </p:graphicFrame>
      <p:sp>
        <p:nvSpPr>
          <p:cNvPr id="3" name="TextBox 5"/>
          <p:cNvSpPr txBox="1"/>
          <p:nvPr/>
        </p:nvSpPr>
        <p:spPr>
          <a:xfrm>
            <a:off x="4203194" y="169602"/>
            <a:ext cx="1897355" cy="584200"/>
          </a:xfrm>
          <a:prstGeom prst="rect">
            <a:avLst/>
          </a:prstGeom>
          <a:solidFill>
            <a:schemeClr val="accent2">
              <a:lumMod val="40000"/>
              <a:lumOff val="60000"/>
            </a:schemeClr>
          </a:solidFill>
        </p:spPr>
        <p:txBody>
          <a:bodyPr wrap="square">
            <a:sp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zh-CN" altLang="en-US" sz="3200" b="1" smtClean="0">
                <a:solidFill>
                  <a:srgbClr val="FF0000"/>
                </a:solidFill>
              </a:rPr>
              <a:t>学习目标</a:t>
            </a:r>
            <a:endParaRPr lang="zh-CN" altLang="en-US" sz="3200" b="1">
              <a:solidFill>
                <a:srgbClr val="FF0000"/>
              </a:solidFill>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8" name="图片 2" descr="图片1.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bwMode="auto">
          <a:xfrm>
            <a:off x="504966" y="1228299"/>
            <a:ext cx="4837525" cy="39910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文本框 6"/>
          <p:cNvSpPr txBox="1"/>
          <p:nvPr/>
        </p:nvSpPr>
        <p:spPr>
          <a:xfrm>
            <a:off x="409602" y="259307"/>
            <a:ext cx="5363401" cy="584775"/>
          </a:xfrm>
          <a:prstGeom prst="rect">
            <a:avLst/>
          </a:prstGeom>
          <a:solidFill>
            <a:schemeClr val="bg1"/>
          </a:solidFill>
        </p:spPr>
        <p:txBody>
          <a:bodyPr wrap="square" rtlCol="0">
            <a:spAutoFit/>
          </a:bodyPr>
          <a:lstStyle/>
          <a:p>
            <a:r>
              <a:rPr lang="zh-CN" altLang="en-US" sz="3200" b="1" smtClean="0">
                <a:solidFill>
                  <a:srgbClr val="FF0000"/>
                </a:solidFill>
                <a:latin typeface="黑体" panose="02010609060101010101" pitchFamily="49" charset="-122"/>
                <a:ea typeface="黑体" panose="02010609060101010101" pitchFamily="49" charset="-122"/>
              </a:rPr>
              <a:t>一、马克思主义诞生的背景</a:t>
            </a:r>
          </a:p>
        </p:txBody>
      </p:sp>
      <p:sp>
        <p:nvSpPr>
          <p:cNvPr id="16" name="文本框 96259"/>
          <p:cNvSpPr txBox="1">
            <a:spLocks noChangeArrowheads="1"/>
          </p:cNvSpPr>
          <p:nvPr/>
        </p:nvSpPr>
        <p:spPr bwMode="auto">
          <a:xfrm>
            <a:off x="6237028" y="1146308"/>
            <a:ext cx="5504492" cy="3539430"/>
          </a:xfrm>
          <a:prstGeom prst="rect">
            <a:avLst/>
          </a:prstGeom>
          <a:solidFill>
            <a:schemeClr val="bg1"/>
          </a:solidFill>
          <a:ln w="9525">
            <a:solidFill>
              <a:srgbClr val="000000"/>
            </a:solidFill>
            <a:miter lim="800000"/>
          </a:ln>
        </p:spPr>
        <p:txBody>
          <a:bodyPr wrap="square">
            <a:spAutoFit/>
          </a:bodyPr>
          <a:lstStyle>
            <a:lvl1pPr>
              <a:defRPr>
                <a:solidFill>
                  <a:schemeClr val="tx1"/>
                </a:solidFill>
                <a:latin typeface="Verdana" panose="020b0604030504040204" pitchFamily="34" charset="0"/>
                <a:ea typeface="宋体" panose="02010600030101010101" pitchFamily="2" charset="-122"/>
              </a:defRPr>
            </a:lvl1pPr>
            <a:lvl2pPr marL="742950" indent="-285750">
              <a:defRPr>
                <a:solidFill>
                  <a:schemeClr val="tx1"/>
                </a:solidFill>
                <a:latin typeface="Verdana" panose="020b0604030504040204" pitchFamily="34" charset="0"/>
                <a:ea typeface="宋体" panose="02010600030101010101" pitchFamily="2" charset="-122"/>
              </a:defRPr>
            </a:lvl2pPr>
            <a:lvl3pPr marL="1143000" indent="-228600">
              <a:defRPr>
                <a:solidFill>
                  <a:schemeClr val="tx1"/>
                </a:solidFill>
                <a:latin typeface="Verdana" panose="020b0604030504040204" pitchFamily="34" charset="0"/>
                <a:ea typeface="宋体" panose="02010600030101010101" pitchFamily="2" charset="-122"/>
              </a:defRPr>
            </a:lvl3pPr>
            <a:lvl4pPr marL="1600200" indent="-228600">
              <a:defRPr>
                <a:solidFill>
                  <a:schemeClr val="tx1"/>
                </a:solidFill>
                <a:latin typeface="Verdana" panose="020b0604030504040204" pitchFamily="34" charset="0"/>
                <a:ea typeface="宋体" panose="02010600030101010101" pitchFamily="2" charset="-122"/>
              </a:defRPr>
            </a:lvl4pPr>
            <a:lvl5pPr marL="2057400" indent="-22860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rgbClr val="000000"/>
                </a:solidFill>
                <a:effectLst/>
                <a:uLnTx/>
                <a:uFillTx/>
                <a:latin typeface="楷体" panose="02010609060101010101" pitchFamily="49" charset="-122"/>
                <a:ea typeface="楷体" panose="02010609060101010101" pitchFamily="49" charset="-122"/>
                <a:cs typeface="+mn-cs"/>
              </a:rPr>
              <a:t>  </a:t>
            </a:r>
            <a:r>
              <a:rPr kumimoji="0" lang="zh-CN" altLang="en-US" sz="2800" b="1" i="0" u="none" strike="noStrike" kern="1200" cap="none" spc="0" normalizeH="0" noProof="0" smtClean="0">
                <a:ln>
                  <a:noFill/>
                </a:ln>
                <a:solidFill>
                  <a:srgbClr val="000000"/>
                </a:solidFill>
                <a:effectLst/>
                <a:uLnTx/>
                <a:uFillTx/>
                <a:latin typeface="楷体" panose="02010609060101010101" pitchFamily="49" charset="-122"/>
                <a:ea typeface="楷体" panose="02010609060101010101" pitchFamily="49" charset="-122"/>
                <a:cs typeface="+mn-cs"/>
              </a:rPr>
              <a:t>  </a:t>
            </a:r>
            <a:r>
              <a:rPr kumimoji="0" lang="zh-CN" altLang="en-US" sz="2800" b="1" i="0" u="none" strike="noStrike" kern="1200" cap="none" spc="0" normalizeH="0" baseline="0" noProof="0" smtClean="0">
                <a:ln>
                  <a:noFill/>
                </a:ln>
                <a:solidFill>
                  <a:srgbClr val="FF0000"/>
                </a:solidFill>
                <a:effectLst/>
                <a:uLnTx/>
                <a:uFillTx/>
                <a:latin typeface="楷体" panose="02010609060101010101" pitchFamily="49" charset="-122"/>
                <a:ea typeface="楷体" panose="02010609060101010101" pitchFamily="49" charset="-122"/>
                <a:cs typeface="+mn-cs"/>
              </a:rPr>
              <a:t>材料二  </a:t>
            </a:r>
            <a:r>
              <a:rPr kumimoji="0" lang="zh-CN" sz="2800" b="1" i="0" u="none" strike="noStrike" kern="1200" cap="none" spc="0" normalizeH="0" baseline="0" noProof="0">
                <a:ln>
                  <a:noFill/>
                </a:ln>
                <a:solidFill>
                  <a:srgbClr val="000000"/>
                </a:solidFill>
                <a:effectLst/>
                <a:uLnTx/>
                <a:uFillTx/>
                <a:latin typeface="楷体" panose="02010609060101010101" pitchFamily="49" charset="-122"/>
                <a:ea typeface="楷体" panose="02010609060101010101" pitchFamily="49" charset="-122"/>
                <a:cs typeface="+mn-cs"/>
              </a:rPr>
              <a:t>工人劳动条件</a:t>
            </a:r>
            <a:r>
              <a:rPr kumimoji="0" lang="zh-CN"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rPr>
              <a:t>恶劣</a:t>
            </a:r>
            <a:r>
              <a:rPr kumimoji="0" lang="zh-CN" sz="2800" b="1" i="0" u="none" strike="noStrike" kern="1200" cap="none" spc="0" normalizeH="0" baseline="0" noProof="0">
                <a:ln>
                  <a:noFill/>
                </a:ln>
                <a:solidFill>
                  <a:srgbClr val="000000"/>
                </a:solidFill>
                <a:effectLst/>
                <a:uLnTx/>
                <a:uFillTx/>
                <a:latin typeface="楷体" panose="02010609060101010101" pitchFamily="49" charset="-122"/>
                <a:ea typeface="楷体" panose="02010609060101010101" pitchFamily="49" charset="-122"/>
                <a:cs typeface="+mn-cs"/>
              </a:rPr>
              <a:t>，厂房狭小简陋，被污染的空气几乎使人</a:t>
            </a:r>
            <a:r>
              <a:rPr kumimoji="0" lang="zh-CN"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rPr>
              <a:t>窒息</a:t>
            </a:r>
            <a:r>
              <a:rPr kumimoji="0" lang="zh-CN" sz="2800" b="1" i="0" u="none" strike="noStrike" kern="1200" cap="none" spc="0" normalizeH="0" baseline="0" noProof="0">
                <a:ln>
                  <a:noFill/>
                </a:ln>
                <a:solidFill>
                  <a:srgbClr val="000000"/>
                </a:solidFill>
                <a:effectLst/>
                <a:uLnTx/>
                <a:uFillTx/>
                <a:latin typeface="楷体" panose="02010609060101010101" pitchFamily="49" charset="-122"/>
                <a:ea typeface="楷体" panose="02010609060101010101" pitchFamily="49" charset="-122"/>
                <a:cs typeface="+mn-cs"/>
              </a:rPr>
              <a:t>，工伤事故频频发生。工人每天工作十几小时但工资微薄，面临失业威胁</a:t>
            </a:r>
            <a:r>
              <a:rPr kumimoji="0" lang="en-US" altLang="zh-CN" sz="2800" b="1" i="0" u="none" strike="noStrike" kern="1200" cap="none" spc="0" normalizeH="0" baseline="0" noProof="0">
                <a:ln>
                  <a:noFill/>
                </a:ln>
                <a:solidFill>
                  <a:srgbClr val="000000"/>
                </a:solidFill>
                <a:effectLst/>
                <a:uLnTx/>
                <a:uFillTx/>
                <a:latin typeface="楷体" panose="02010609060101010101" pitchFamily="49" charset="-122"/>
                <a:ea typeface="楷体" panose="02010609060101010101" pitchFamily="49" charset="-122"/>
                <a:cs typeface="+mn-cs"/>
              </a:rPr>
              <a:t>……</a:t>
            </a:r>
            <a:r>
              <a:rPr kumimoji="0" lang="zh-CN" altLang="en-US" sz="2800" b="1" i="0" u="none" strike="noStrike" kern="1200" cap="none" spc="0" normalizeH="0" baseline="0" noProof="0">
                <a:ln>
                  <a:noFill/>
                </a:ln>
                <a:solidFill>
                  <a:srgbClr val="000000"/>
                </a:solidFill>
                <a:effectLst/>
                <a:uLnTx/>
                <a:uFillTx/>
                <a:latin typeface="楷体" panose="02010609060101010101" pitchFamily="49" charset="-122"/>
                <a:ea typeface="楷体" panose="02010609060101010101" pitchFamily="49" charset="-122"/>
                <a:cs typeface="+mn-cs"/>
              </a:rPr>
              <a:t>工人住宅区是</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rPr>
              <a:t>贫民窟</a:t>
            </a:r>
            <a:r>
              <a:rPr kumimoji="0" lang="zh-CN" altLang="en-US" sz="2800" b="1" i="0" u="none" strike="noStrike" kern="1200" cap="none" spc="0" normalizeH="0" baseline="0" noProof="0">
                <a:ln>
                  <a:noFill/>
                </a:ln>
                <a:solidFill>
                  <a:srgbClr val="000000"/>
                </a:solidFill>
                <a:effectLst/>
                <a:uLnTx/>
                <a:uFillTx/>
                <a:latin typeface="楷体" panose="02010609060101010101" pitchFamily="49" charset="-122"/>
                <a:ea typeface="楷体" panose="02010609060101010101" pitchFamily="49" charset="-122"/>
                <a:cs typeface="+mn-cs"/>
              </a:rPr>
              <a:t>，房屋低矮破旧，成了</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rPr>
              <a:t>贫穷、疾病和犯罪</a:t>
            </a:r>
            <a:r>
              <a:rPr kumimoji="0" lang="zh-CN" altLang="en-US" sz="2800" b="1" i="0" u="none" strike="noStrike" kern="1200" cap="none" spc="0" normalizeH="0" baseline="0" noProof="0">
                <a:ln>
                  <a:noFill/>
                </a:ln>
                <a:solidFill>
                  <a:srgbClr val="000000"/>
                </a:solidFill>
                <a:effectLst/>
                <a:uLnTx/>
                <a:uFillTx/>
                <a:latin typeface="楷体" panose="02010609060101010101" pitchFamily="49" charset="-122"/>
                <a:ea typeface="楷体" panose="02010609060101010101" pitchFamily="49" charset="-122"/>
                <a:cs typeface="+mn-cs"/>
              </a:rPr>
              <a:t>之地。          </a:t>
            </a:r>
            <a:r>
              <a:rPr kumimoji="0" lang="zh-CN" altLang="en-US" sz="2800" b="1" i="0" u="none" strike="noStrike" kern="1200" cap="none" spc="0" normalizeH="0" baseline="0" noProof="0" smtClean="0">
                <a:ln>
                  <a:noFill/>
                </a:ln>
                <a:solidFill>
                  <a:srgbClr val="000000"/>
                </a:solidFill>
                <a:effectLst/>
                <a:uLnTx/>
                <a:uFillTx/>
                <a:latin typeface="楷体" panose="02010609060101010101" pitchFamily="49" charset="-122"/>
                <a:ea typeface="楷体" panose="02010609060101010101" pitchFamily="49" charset="-122"/>
                <a:cs typeface="+mn-cs"/>
              </a:rPr>
              <a:t>                         </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rgbClr val="000000"/>
                </a:solidFill>
                <a:effectLst/>
                <a:uLnTx/>
                <a:uFillTx/>
                <a:latin typeface="楷体" panose="02010609060101010101" pitchFamily="49" charset="-122"/>
                <a:ea typeface="楷体" panose="02010609060101010101" pitchFamily="49" charset="-122"/>
                <a:cs typeface="+mn-cs"/>
              </a:rPr>
              <a:t>                                                                    </a:t>
            </a:r>
            <a:endParaRPr kumimoji="0" lang="zh-CN" altLang="en-US" sz="2800" b="1" i="0" u="none" strike="noStrike" kern="1200" cap="none" spc="0" normalizeH="0" baseline="0" noProof="0">
              <a:ln>
                <a:noFill/>
              </a:ln>
              <a:solidFill>
                <a:srgbClr val="000000"/>
              </a:solidFill>
              <a:effectLst/>
              <a:uLnTx/>
              <a:uFillTx/>
              <a:latin typeface="楷体" panose="02010609060101010101" pitchFamily="49" charset="-122"/>
              <a:ea typeface="楷体" pitchFamily="49" charset="-122"/>
              <a:cs typeface="+mn-cs"/>
            </a:endParaRPr>
          </a:p>
        </p:txBody>
      </p:sp>
      <p:sp>
        <p:nvSpPr>
          <p:cNvPr id="2" name="文本框 1"/>
          <p:cNvSpPr txBox="1"/>
          <p:nvPr/>
        </p:nvSpPr>
        <p:spPr>
          <a:xfrm>
            <a:off x="926466" y="5378157"/>
            <a:ext cx="8149296" cy="953135"/>
          </a:xfrm>
          <a:prstGeom prst="rect">
            <a:avLst/>
          </a:prstGeom>
          <a:solidFill>
            <a:srgbClr val="FFFF00"/>
          </a:solidFill>
        </p:spPr>
        <p:txBody>
          <a:bodyPr wrap="square" rtlCol="0">
            <a:spAutoFit/>
          </a:bodyPr>
          <a:lstStyle/>
          <a:p>
            <a:r>
              <a:rPr lang="zh-CN" altLang="en-US" sz="2800"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1、工业革命后资本主义大工业的建立和发展；</a:t>
            </a:r>
          </a:p>
          <a:p>
            <a:r>
              <a:rPr lang="en-US" altLang="zh-CN" sz="2800"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2</a:t>
            </a:r>
            <a:r>
              <a:rPr lang="zh-CN" altLang="en-US" sz="2800"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、资本主义制度的弊病逐渐显现；</a:t>
            </a:r>
            <a:endParaRPr lang="zh-CN" altLang="en-US" sz="2800" b="1" smtClean="0">
              <a:solidFill>
                <a:srgbClr val="3333FF"/>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6" name="TextBox 5"/>
          <p:cNvSpPr txBox="1"/>
          <p:nvPr/>
        </p:nvSpPr>
        <p:spPr>
          <a:xfrm>
            <a:off x="586854" y="736980"/>
            <a:ext cx="1105469" cy="461665"/>
          </a:xfrm>
          <a:prstGeom prst="rect">
            <a:avLst/>
          </a:prstGeom>
          <a:noFill/>
        </p:spPr>
        <p:txBody>
          <a:bodyPr wrap="square" rtlCol="0">
            <a:spAutoFit/>
          </a:bodyPr>
          <a:lstStyle/>
          <a:p>
            <a:r>
              <a:rPr lang="zh-CN" altLang="en-US" sz="2400" b="1" smtClean="0">
                <a:solidFill>
                  <a:srgbClr val="FF0000"/>
                </a:solidFill>
              </a:rPr>
              <a:t>材料一   </a:t>
            </a:r>
            <a:endParaRPr lang="zh-CN" altLang="en-US" sz="2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8" name="矩形 7"/>
          <p:cNvSpPr/>
          <p:nvPr/>
        </p:nvSpPr>
        <p:spPr>
          <a:xfrm>
            <a:off x="251629" y="422165"/>
            <a:ext cx="8539480" cy="521970"/>
          </a:xfrm>
          <a:prstGeom prst="rect">
            <a:avLst/>
          </a:prstGeom>
          <a:solidFill>
            <a:srgbClr val="FFFF00"/>
          </a:solidFill>
        </p:spPr>
        <p:txBody>
          <a:bodyPr wrap="none">
            <a:spAutoFit/>
          </a:bodyPr>
          <a:lstStyle/>
          <a:p>
            <a:pPr lvl="0" fontAlgn="base">
              <a:spcBef>
                <a:spcPct val="0"/>
              </a:spcBef>
              <a:spcAft>
                <a:spcPct val="0"/>
              </a:spcAft>
              <a:defRPr/>
            </a:pPr>
            <a:r>
              <a:rPr lang="en-US" altLang="zh-CN" sz="2800"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2.</a:t>
            </a:r>
            <a:r>
              <a:rPr lang="zh-CN" altLang="en-US" sz="2800"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欧洲早期三大工人运动失败</a:t>
            </a:r>
            <a:r>
              <a:rPr lang="en-US" altLang="zh-CN" sz="2800"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800"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缺乏革命理论指导；</a:t>
            </a:r>
          </a:p>
        </p:txBody>
      </p:sp>
      <p:sp>
        <p:nvSpPr>
          <p:cNvPr id="11" name="矩形 10"/>
          <p:cNvSpPr/>
          <p:nvPr/>
        </p:nvSpPr>
        <p:spPr>
          <a:xfrm>
            <a:off x="251460" y="2109470"/>
            <a:ext cx="3980180" cy="3107690"/>
          </a:xfrm>
          <a:prstGeom prst="rect">
            <a:avLst/>
          </a:prstGeom>
          <a:ln w="19050">
            <a:solidFill>
              <a:schemeClr val="accent6">
                <a:lumMod val="50000"/>
              </a:schemeClr>
            </a:solidFill>
          </a:ln>
        </p:spPr>
        <p:txBody>
          <a:bodyPr wrap="square">
            <a:spAutoFit/>
          </a:bodyPr>
          <a:lstStyle/>
          <a:p>
            <a:r>
              <a:rPr lang="zh-CN" altLang="en-US" sz="2400" smtClean="0">
                <a:latin typeface="楷体" panose="02010609060101010101" pitchFamily="49" charset="-122"/>
                <a:ea typeface="楷体" panose="02010609060101010101" pitchFamily="49" charset="-122"/>
              </a:rPr>
              <a:t>         </a:t>
            </a:r>
            <a:r>
              <a:rPr lang="zh-CN" altLang="en-US" sz="2800" smtClean="0">
                <a:latin typeface="楷体" panose="02010609060101010101" pitchFamily="49" charset="-122"/>
                <a:ea typeface="楷体" panose="02010609060101010101" pitchFamily="49" charset="-122"/>
              </a:rPr>
              <a:t>卢德运动</a:t>
            </a:r>
            <a:endParaRPr lang="en-US" altLang="zh-CN" sz="2800" smtClean="0">
              <a:latin typeface="楷体" panose="02010609060101010101" pitchFamily="49" charset="-122"/>
              <a:ea typeface="楷体" pitchFamily="49" charset="-122"/>
            </a:endParaRPr>
          </a:p>
          <a:p>
            <a:r>
              <a:rPr lang="en-US" altLang="zh-CN" sz="2800">
                <a:latin typeface="楷体" panose="02010609060101010101" pitchFamily="49" charset="-122"/>
                <a:ea typeface="楷体" panose="02010609060101010101" pitchFamily="49" charset="-122"/>
              </a:rPr>
              <a:t> </a:t>
            </a:r>
            <a:r>
              <a:rPr lang="en-US" altLang="zh-CN" sz="2800" smtClean="0">
                <a:latin typeface="楷体" panose="02010609060101010101" pitchFamily="49" charset="-122"/>
                <a:ea typeface="楷体" panose="02010609060101010101" pitchFamily="49" charset="-122"/>
              </a:rPr>
              <a:t>   </a:t>
            </a:r>
            <a:r>
              <a:rPr lang="zh-CN" altLang="en-US" sz="2800" smtClean="0">
                <a:latin typeface="楷体" panose="02010609060101010101" pitchFamily="49" charset="-122"/>
                <a:ea typeface="楷体" panose="02010609060101010101" pitchFamily="49" charset="-122"/>
              </a:rPr>
              <a:t>英国</a:t>
            </a:r>
            <a:r>
              <a:rPr lang="zh-CN" altLang="en-US" sz="2800">
                <a:latin typeface="楷体" panose="02010609060101010101" pitchFamily="49" charset="-122"/>
                <a:ea typeface="楷体" panose="02010609060101010101" pitchFamily="49" charset="-122"/>
              </a:rPr>
              <a:t>工人以</a:t>
            </a:r>
            <a:r>
              <a:rPr lang="zh-CN" altLang="en-US" sz="2800">
                <a:solidFill>
                  <a:srgbClr val="FF0000"/>
                </a:solidFill>
                <a:latin typeface="楷体" panose="02010609060101010101" pitchFamily="49" charset="-122"/>
                <a:ea typeface="楷体" panose="02010609060101010101" pitchFamily="49" charset="-122"/>
              </a:rPr>
              <a:t>破坏机器</a:t>
            </a:r>
            <a:r>
              <a:rPr lang="zh-CN" altLang="en-US" sz="2800">
                <a:latin typeface="楷体" panose="02010609060101010101" pitchFamily="49" charset="-122"/>
                <a:ea typeface="楷体" panose="02010609060101010101" pitchFamily="49" charset="-122"/>
              </a:rPr>
              <a:t>为手段反对工厂主压迫和剥削的工人运动。当时</a:t>
            </a:r>
            <a:r>
              <a:rPr lang="zh-CN" altLang="en-US" sz="2800">
                <a:solidFill>
                  <a:srgbClr val="FF0000"/>
                </a:solidFill>
                <a:latin typeface="楷体" panose="02010609060101010101" pitchFamily="49" charset="-122"/>
                <a:ea typeface="楷体" panose="02010609060101010101" pitchFamily="49" charset="-122"/>
              </a:rPr>
              <a:t>工人把机器视为贫困的根源</a:t>
            </a:r>
            <a:r>
              <a:rPr lang="zh-CN" altLang="en-US" sz="2800">
                <a:latin typeface="楷体" panose="02010609060101010101" pitchFamily="49" charset="-122"/>
                <a:ea typeface="楷体" panose="02010609060101010101" pitchFamily="49" charset="-122"/>
              </a:rPr>
              <a:t>，争取改善劳动条件。</a:t>
            </a:r>
          </a:p>
        </p:txBody>
      </p:sp>
      <p:sp>
        <p:nvSpPr>
          <p:cNvPr id="12" name="矩形 11"/>
          <p:cNvSpPr/>
          <p:nvPr/>
        </p:nvSpPr>
        <p:spPr>
          <a:xfrm>
            <a:off x="1637665" y="5761990"/>
            <a:ext cx="2075180" cy="583565"/>
          </a:xfrm>
          <a:prstGeom prst="rect">
            <a:avLst/>
          </a:prstGeom>
        </p:spPr>
        <p:txBody>
          <a:bodyPr wrap="square">
            <a:spAutoFit/>
          </a:bodyPr>
          <a:lstStyle/>
          <a:p>
            <a:pPr>
              <a:spcAft>
                <a:spcPct val="0"/>
              </a:spcAft>
            </a:pPr>
            <a:r>
              <a:rPr lang="zh-CN" altLang="zh-CN" sz="3200" b="1">
                <a:solidFill>
                  <a:srgbClr val="FF0000"/>
                </a:solidFill>
                <a:latin typeface="楷体" panose="02010609060101010101" pitchFamily="49" charset="-122"/>
                <a:ea typeface="楷体" panose="02010609060101010101" pitchFamily="49" charset="-122"/>
                <a:cs typeface="Times New Roman" panose="02020603050405020304" pitchFamily="18" charset="0"/>
              </a:rPr>
              <a:t>捣毁机器</a:t>
            </a:r>
          </a:p>
        </p:txBody>
      </p:sp>
      <p:sp>
        <p:nvSpPr>
          <p:cNvPr id="2" name="右箭头 1"/>
          <p:cNvSpPr/>
          <p:nvPr/>
        </p:nvSpPr>
        <p:spPr>
          <a:xfrm>
            <a:off x="4991392" y="5904918"/>
            <a:ext cx="1209140" cy="298765"/>
          </a:xfrm>
          <a:prstGeom prst="rightArrow">
            <a:avLst/>
          </a:prstGeom>
          <a:solidFill>
            <a:schemeClr val="tx1"/>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13" name="矩形 12"/>
          <p:cNvSpPr/>
          <p:nvPr/>
        </p:nvSpPr>
        <p:spPr>
          <a:xfrm>
            <a:off x="6394450" y="5761990"/>
            <a:ext cx="3430270" cy="645160"/>
          </a:xfrm>
          <a:prstGeom prst="rect">
            <a:avLst/>
          </a:prstGeom>
        </p:spPr>
        <p:txBody>
          <a:bodyPr wrap="square">
            <a:spAutoFit/>
          </a:bodyPr>
          <a:lstStyle/>
          <a:p>
            <a:pPr lvl="0"/>
            <a:r>
              <a:rPr lang="zh-CN" altLang="zh-CN" sz="3600" b="1">
                <a:solidFill>
                  <a:srgbClr val="FF0000"/>
                </a:solidFill>
                <a:latin typeface="楷体" panose="02010609060101010101" pitchFamily="49" charset="-122"/>
                <a:ea typeface="楷体" panose="02010609060101010101" pitchFamily="49" charset="-122"/>
                <a:cs typeface="Times New Roman" panose="02020603050405020304" pitchFamily="18" charset="0"/>
              </a:rPr>
              <a:t>争取政治权利</a:t>
            </a:r>
          </a:p>
        </p:txBody>
      </p:sp>
      <p:pic>
        <p:nvPicPr>
          <p:cNvPr id="3" name="图片 2"/>
          <p:cNvPicPr>
            <a:picLocks noChangeAspect="1"/>
          </p:cNvPicPr>
          <p:nvPr/>
        </p:nvPicPr>
        <p:blipFill>
          <a:blip r:embed="rId2">
            <a:extLst>
              <a:ext uri="{28A0092B-C50C-407E-A947-70E740481C1C}">
                <a14:useLocalDpi xmlns:a14="http://schemas.microsoft.com/office/drawing/2010/main" xmlns="" val="0"/>
              </a:ext>
            </a:extLst>
          </a:blip>
          <a:srcRect l="4095" t="6674" r="4619" b="14250"/>
          <a:stretch>
            <a:fillRect/>
          </a:stretch>
        </p:blipFill>
        <p:spPr>
          <a:xfrm>
            <a:off x="4758690" y="1236345"/>
            <a:ext cx="6701790" cy="4350385"/>
          </a:xfrm>
          <a:prstGeom prst="rect">
            <a:avLst/>
          </a:prstGeom>
        </p:spPr>
      </p:pic>
      <p:sp>
        <p:nvSpPr>
          <p:cNvPr id="14" name="文本框 116747"/>
          <p:cNvSpPr txBox="1">
            <a:spLocks noChangeArrowheads="1"/>
          </p:cNvSpPr>
          <p:nvPr/>
        </p:nvSpPr>
        <p:spPr bwMode="auto">
          <a:xfrm>
            <a:off x="4648200" y="3248660"/>
            <a:ext cx="3091815" cy="829945"/>
          </a:xfrm>
          <a:prstGeom prst="rect">
            <a:avLst/>
          </a:prstGeom>
          <a:solidFill>
            <a:schemeClr val="accent5">
              <a:lumMod val="20000"/>
              <a:lumOff val="80000"/>
            </a:schemeClr>
          </a:solidFill>
          <a:ln w="9525">
            <a:solidFill>
              <a:schemeClr val="tx1"/>
            </a:solidFill>
            <a:miter lim="800000"/>
          </a:ln>
        </p:spPr>
        <p:txBody>
          <a:bodyPr wrap="square">
            <a:spAutoFit/>
          </a:bodyPr>
          <a:lstStyle/>
          <a:p>
            <a:r>
              <a:rPr lang="zh-CN" altLang="en-US" sz="2400" b="1">
                <a:solidFill>
                  <a:srgbClr val="FF0000"/>
                </a:solidFill>
                <a:latin typeface="Tahoma" panose="020b0604030504040204" pitchFamily="34" charset="0"/>
                <a:sym typeface="+mn-ea"/>
              </a:rPr>
              <a:t>要求普选权，工人参与国家管理</a:t>
            </a:r>
          </a:p>
        </p:txBody>
      </p:sp>
      <p:sp>
        <p:nvSpPr>
          <p:cNvPr id="15" name="文本框 116749"/>
          <p:cNvSpPr txBox="1">
            <a:spLocks noChangeArrowheads="1"/>
          </p:cNvSpPr>
          <p:nvPr/>
        </p:nvSpPr>
        <p:spPr bwMode="auto">
          <a:xfrm>
            <a:off x="9483090" y="2318385"/>
            <a:ext cx="2708910" cy="521970"/>
          </a:xfrm>
          <a:prstGeom prst="rect">
            <a:avLst/>
          </a:prstGeom>
          <a:solidFill>
            <a:schemeClr val="accent5">
              <a:lumMod val="20000"/>
              <a:lumOff val="80000"/>
            </a:schemeClr>
          </a:solidFill>
          <a:ln w="9525">
            <a:noFill/>
            <a:miter lim="800000"/>
          </a:ln>
        </p:spPr>
        <p:txBody>
          <a:bodyPr wrap="square">
            <a:spAutoFit/>
          </a:bodyPr>
          <a:lstStyle/>
          <a:p>
            <a:pPr>
              <a:spcBef>
                <a:spcPct val="50000"/>
              </a:spcBef>
            </a:pPr>
            <a:r>
              <a:rPr lang="zh-CN" altLang="en-US" sz="2800" b="1">
                <a:solidFill>
                  <a:srgbClr val="FF0000"/>
                </a:solidFill>
                <a:latin typeface="Tahoma" panose="020b0604030504040204" pitchFamily="34" charset="0"/>
                <a:sym typeface="+mn-ea"/>
              </a:rPr>
              <a:t>反对私有制社会</a:t>
            </a:r>
            <a:endParaRPr lang="zh-CN" altLang="en-US" sz="2800" b="1">
              <a:solidFill>
                <a:srgbClr val="FF0000"/>
              </a:solidFill>
              <a:latin typeface="Tahoma" panose="020b0604030504040204" pitchFamily="34" charset="0"/>
              <a:ea typeface="华文新魏" panose="02010800040101010101" pitchFamily="2" charset="-122"/>
              <a:sym typeface="+mn-ea"/>
            </a:endParaRPr>
          </a:p>
        </p:txBody>
      </p:sp>
      <p:sp>
        <p:nvSpPr>
          <p:cNvPr id="16" name="文本框 116742"/>
          <p:cNvSpPr txBox="1"/>
          <p:nvPr/>
        </p:nvSpPr>
        <p:spPr>
          <a:xfrm>
            <a:off x="4432935" y="4617720"/>
            <a:ext cx="4774565" cy="460375"/>
          </a:xfrm>
          <a:prstGeom prst="rect">
            <a:avLst/>
          </a:prstGeom>
          <a:solidFill>
            <a:schemeClr val="accent5">
              <a:lumMod val="20000"/>
              <a:lumOff val="80000"/>
            </a:schemeClr>
          </a:solidFill>
          <a:ln w="9525" cap="flat" cmpd="sng">
            <a:solidFill>
              <a:schemeClr val="tx1"/>
            </a:solidFill>
            <a:prstDash val="solid"/>
            <a:miter/>
            <a:headEnd type="none" w="med" len="med"/>
            <a:tailEnd type="none" w="med" len="med"/>
          </a:ln>
        </p:spPr>
        <p:txBody>
          <a:bodyPr wrap="square">
            <a:spAutoFit/>
          </a:bodyPr>
          <a:lstStyle/>
          <a:p>
            <a:pPr>
              <a:defRPr/>
            </a:pPr>
            <a:r>
              <a:rPr lang="zh-CN" altLang="en-US" sz="2400" b="1">
                <a:solidFill>
                  <a:srgbClr val="FF0000"/>
                </a:solidFill>
                <a:latin typeface="Tahoma" panose="020b0604030504040204" pitchFamily="34" charset="0"/>
                <a:sym typeface="+mn-ea"/>
              </a:rPr>
              <a:t>推翻富人政权，争取民主共和国</a:t>
            </a:r>
          </a:p>
        </p:txBody>
      </p:sp>
      <p:sp>
        <p:nvSpPr>
          <p:cNvPr id="17" name="TextBox 16"/>
          <p:cNvSpPr txBox="1"/>
          <p:nvPr/>
        </p:nvSpPr>
        <p:spPr>
          <a:xfrm>
            <a:off x="777922" y="1255594"/>
            <a:ext cx="1201003" cy="461665"/>
          </a:xfrm>
          <a:prstGeom prst="rect">
            <a:avLst/>
          </a:prstGeom>
          <a:noFill/>
        </p:spPr>
        <p:txBody>
          <a:bodyPr wrap="square" rtlCol="0">
            <a:spAutoFit/>
          </a:bodyPr>
          <a:lstStyle/>
          <a:p>
            <a:r>
              <a:rPr lang="zh-CN" altLang="en-US" sz="2400" b="1" smtClean="0">
                <a:solidFill>
                  <a:srgbClr val="FF0000"/>
                </a:solidFill>
              </a:rPr>
              <a:t>材料三  </a:t>
            </a:r>
            <a:endParaRPr lang="zh-CN" altLang="en-US" sz="2400" b="1">
              <a:solidFill>
                <a:srgbClr val="FF0000"/>
              </a:solidFill>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8" name="矩形 7"/>
          <p:cNvSpPr/>
          <p:nvPr/>
        </p:nvSpPr>
        <p:spPr>
          <a:xfrm>
            <a:off x="441960" y="409575"/>
            <a:ext cx="9073515" cy="583565"/>
          </a:xfrm>
          <a:prstGeom prst="rect">
            <a:avLst/>
          </a:prstGeom>
          <a:solidFill>
            <a:srgbClr val="FFFF00"/>
          </a:solidFill>
        </p:spPr>
        <p:txBody>
          <a:bodyPr wrap="square">
            <a:spAutoFit/>
          </a:bodyPr>
          <a:lstStyle/>
          <a:p>
            <a:pPr lvl="0" fontAlgn="base">
              <a:spcBef>
                <a:spcPct val="0"/>
              </a:spcBef>
              <a:spcAft>
                <a:spcPct val="0"/>
              </a:spcAft>
              <a:defRPr/>
            </a:pPr>
            <a:r>
              <a:rPr lang="en-US" altLang="zh-CN" sz="3200" b="1"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3.</a:t>
            </a:r>
            <a:r>
              <a:rPr lang="zh-CN" altLang="en-US" sz="3200" b="1"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空想社会主义的出现</a:t>
            </a:r>
            <a:r>
              <a:rPr lang="en-US" altLang="zh-CN" sz="3200" b="1"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smtClean="0">
                <a:solidFill>
                  <a:srgbClr val="3333FF"/>
                </a:solidFill>
                <a:latin typeface="黑体" panose="02010609060101010101" pitchFamily="49" charset="-122"/>
                <a:ea typeface="黑体" panose="02010609060101010101" pitchFamily="49" charset="-122"/>
                <a:cs typeface="Times New Roman" panose="02020603050405020304" pitchFamily="18" charset="0"/>
              </a:rPr>
              <a:t>缺乏实现的正确途径</a:t>
            </a:r>
          </a:p>
        </p:txBody>
      </p:sp>
      <p:sp>
        <p:nvSpPr>
          <p:cNvPr id="24" name="矩形 23"/>
          <p:cNvSpPr/>
          <p:nvPr/>
        </p:nvSpPr>
        <p:spPr>
          <a:xfrm>
            <a:off x="75565" y="1294765"/>
            <a:ext cx="11613515" cy="1753235"/>
          </a:xfrm>
          <a:prstGeom prst="rect">
            <a:avLst/>
          </a:prstGeom>
          <a:solidFill>
            <a:schemeClr val="bg2"/>
          </a:solidFill>
        </p:spPr>
        <p:txBody>
          <a:bodyPr wrap="square">
            <a:spAutoFit/>
          </a:bodyPr>
          <a:lstStyle/>
          <a:p>
            <a:r>
              <a:rPr lang="zh-CN" altLang="en-US" sz="2200" b="1" smtClean="0">
                <a:latin typeface="楷体" panose="02010609060101010101" pitchFamily="49" charset="-122"/>
                <a:ea typeface="楷体" panose="02010609060101010101" pitchFamily="49" charset="-122"/>
              </a:rPr>
              <a:t>    </a:t>
            </a:r>
            <a:r>
              <a:rPr lang="zh-CN" altLang="en-US" sz="3600" b="1" i="1" smtClean="0">
                <a:solidFill>
                  <a:srgbClr val="FF0000"/>
                </a:solidFill>
                <a:latin typeface="楷体" panose="02010609060101010101" pitchFamily="49" charset="-122"/>
                <a:ea typeface="楷体" panose="02010609060101010101" pitchFamily="49" charset="-122"/>
              </a:rPr>
              <a:t>空想社会主义</a:t>
            </a:r>
            <a:r>
              <a:rPr lang="zh-CN" altLang="en-US" sz="3600" b="1" smtClean="0">
                <a:latin typeface="楷体" panose="02010609060101010101" pitchFamily="49" charset="-122"/>
                <a:ea typeface="楷体" panose="02010609060101010101" pitchFamily="49" charset="-122"/>
              </a:rPr>
              <a:t>者基本</a:t>
            </a:r>
            <a:r>
              <a:rPr lang="zh-CN" altLang="en-US" sz="3600" b="1">
                <a:latin typeface="楷体" panose="02010609060101010101" pitchFamily="49" charset="-122"/>
                <a:ea typeface="楷体" panose="02010609060101010101" pitchFamily="49" charset="-122"/>
              </a:rPr>
              <a:t>主张：</a:t>
            </a:r>
            <a:r>
              <a:rPr lang="zh-CN" altLang="en-US" sz="3600" b="1" smtClean="0">
                <a:latin typeface="楷体" panose="02010609060101010101" pitchFamily="49" charset="-122"/>
                <a:ea typeface="楷体" panose="02010609060101010101" pitchFamily="49" charset="-122"/>
              </a:rPr>
              <a:t>批判</a:t>
            </a:r>
            <a:r>
              <a:rPr lang="zh-CN" altLang="en-US" sz="3600" b="1">
                <a:latin typeface="楷体" panose="02010609060101010101" pitchFamily="49" charset="-122"/>
                <a:ea typeface="楷体" panose="02010609060101010101" pitchFamily="49" charset="-122"/>
              </a:rPr>
              <a:t>资本主义制度</a:t>
            </a:r>
            <a:r>
              <a:rPr lang="zh-CN" altLang="en-US" sz="3600" b="1" smtClean="0">
                <a:latin typeface="楷体" panose="02010609060101010101" pitchFamily="49" charset="-122"/>
                <a:ea typeface="楷体" panose="02010609060101010101" pitchFamily="49" charset="-122"/>
              </a:rPr>
              <a:t>的弊端，反对</a:t>
            </a:r>
            <a:r>
              <a:rPr lang="zh-CN" altLang="en-US" sz="3600" b="1">
                <a:latin typeface="楷体" panose="02010609060101010101" pitchFamily="49" charset="-122"/>
                <a:ea typeface="楷体" panose="02010609060101010101" pitchFamily="49" charset="-122"/>
              </a:rPr>
              <a:t>自由放任的竞争，主张建立合作、平等、和谐的理想社会。</a:t>
            </a:r>
          </a:p>
        </p:txBody>
      </p:sp>
      <p:sp>
        <p:nvSpPr>
          <p:cNvPr id="6" name="Text Box 3"/>
          <p:cNvSpPr txBox="1"/>
          <p:nvPr/>
        </p:nvSpPr>
        <p:spPr>
          <a:xfrm>
            <a:off x="163773" y="4251391"/>
            <a:ext cx="11729085" cy="2308324"/>
          </a:xfrm>
          <a:prstGeom prst="rect">
            <a:avLst/>
          </a:prstGeom>
          <a:solidFill>
            <a:schemeClr val="bg1">
              <a:alpha val="69000"/>
            </a:schemeClr>
          </a:solidFill>
          <a:ln w="3175" cap="flat" cmpd="dbl">
            <a:solidFill>
              <a:srgbClr val="000000"/>
            </a:solidFill>
            <a:prstDash val="solid"/>
            <a:miter/>
            <a:headEnd type="none" w="med" len="med"/>
            <a:tailEnd type="none" w="med" len="med"/>
          </a:ln>
        </p:spPr>
        <p:txBody>
          <a:bodyPr wrap="square">
            <a:spAutoFit/>
          </a:bodyPr>
          <a:lstStyle/>
          <a:p>
            <a:pPr eaLnBrk="1" hangingPunct="1">
              <a:spcBef>
                <a:spcPct val="50000"/>
              </a:spcBef>
            </a:pPr>
            <a:r>
              <a:rPr lang="zh-CN" altLang="en-US" sz="2800" b="1">
                <a:latin typeface="楷体_GB2312" pitchFamily="49" charset="-122"/>
                <a:ea typeface="楷体_GB2312" pitchFamily="49" charset="-122"/>
              </a:rPr>
              <a:t>  </a:t>
            </a:r>
            <a:r>
              <a:rPr lang="zh-CN" altLang="en-US" sz="2800" b="1" smtClean="0">
                <a:latin typeface="楷体_GB2312" pitchFamily="49" charset="-122"/>
                <a:ea typeface="楷体_GB2312" pitchFamily="49" charset="-122"/>
              </a:rPr>
              <a:t> </a:t>
            </a:r>
            <a:r>
              <a:rPr lang="zh-CN" altLang="en-US" sz="3200" b="1" smtClean="0">
                <a:latin typeface="楷体_GB2312" pitchFamily="49" charset="-122"/>
                <a:ea typeface="楷体_GB2312" pitchFamily="49" charset="-122"/>
              </a:rPr>
              <a:t> </a:t>
            </a:r>
            <a:r>
              <a:rPr lang="zh-CN" altLang="en-US" sz="3200" smtClean="0">
                <a:latin typeface="楷体" panose="02010609060101010101" pitchFamily="49" charset="-122"/>
                <a:ea typeface="楷体" panose="02010609060101010101" pitchFamily="49" charset="-122"/>
                <a:cs typeface="黑体" panose="02010609060101010101" pitchFamily="49" charset="-122"/>
              </a:rPr>
              <a:t>从</a:t>
            </a:r>
            <a:r>
              <a:rPr lang="zh-CN" altLang="en-US" sz="3200">
                <a:latin typeface="楷体" panose="02010609060101010101" pitchFamily="49" charset="-122"/>
                <a:ea typeface="楷体" panose="02010609060101010101" pitchFamily="49" charset="-122"/>
                <a:cs typeface="黑体" panose="02010609060101010101" pitchFamily="49" charset="-122"/>
              </a:rPr>
              <a:t>巴黎到布鲁尔，马克思始终积极</a:t>
            </a:r>
            <a:r>
              <a:rPr lang="zh-CN" altLang="en-US" sz="3200">
                <a:solidFill>
                  <a:srgbClr val="FF0000"/>
                </a:solidFill>
                <a:latin typeface="楷体" panose="02010609060101010101" pitchFamily="49" charset="-122"/>
                <a:ea typeface="楷体" panose="02010609060101010101" pitchFamily="49" charset="-122"/>
                <a:cs typeface="黑体" panose="02010609060101010101" pitchFamily="49" charset="-122"/>
              </a:rPr>
              <a:t>参</a:t>
            </a:r>
            <a:r>
              <a:rPr lang="zh-CN" altLang="en-US" sz="3200" smtClean="0">
                <a:solidFill>
                  <a:srgbClr val="FF0000"/>
                </a:solidFill>
                <a:latin typeface="楷体" panose="02010609060101010101" pitchFamily="49" charset="-122"/>
                <a:ea typeface="楷体" panose="02010609060101010101" pitchFamily="49" charset="-122"/>
                <a:cs typeface="黑体" panose="02010609060101010101" pitchFamily="49" charset="-122"/>
              </a:rPr>
              <a:t>与许</a:t>
            </a:r>
            <a:r>
              <a:rPr lang="zh-CN" altLang="en-US" sz="3200">
                <a:solidFill>
                  <a:srgbClr val="FF0000"/>
                </a:solidFill>
                <a:latin typeface="楷体" panose="02010609060101010101" pitchFamily="49" charset="-122"/>
                <a:ea typeface="楷体" panose="02010609060101010101" pitchFamily="49" charset="-122"/>
                <a:cs typeface="黑体" panose="02010609060101010101" pitchFamily="49" charset="-122"/>
              </a:rPr>
              <a:t>多工人团体的活动</a:t>
            </a:r>
            <a:r>
              <a:rPr lang="zh-CN" altLang="zh-CN" sz="3200">
                <a:latin typeface="楷体" panose="02010609060101010101" pitchFamily="49" charset="-122"/>
                <a:ea typeface="楷体" panose="02010609060101010101" pitchFamily="49" charset="-122"/>
                <a:cs typeface="黑体" panose="02010609060101010101" pitchFamily="49" charset="-122"/>
              </a:rPr>
              <a:t>“</a:t>
            </a:r>
            <a:r>
              <a:rPr lang="zh-CN" altLang="en-US" sz="3200">
                <a:latin typeface="楷体" panose="02010609060101010101" pitchFamily="49" charset="-122"/>
                <a:ea typeface="楷体" panose="02010609060101010101" pitchFamily="49" charset="-122"/>
                <a:cs typeface="黑体" panose="02010609060101010101" pitchFamily="49" charset="-122"/>
              </a:rPr>
              <a:t>在马克思身上，嗅不到一点空想家的气味</a:t>
            </a:r>
            <a:r>
              <a:rPr lang="en-US" altLang="zh-CN" sz="3200">
                <a:latin typeface="楷体" panose="02010609060101010101" pitchFamily="49" charset="-122"/>
                <a:ea typeface="楷体" panose="02010609060101010101" pitchFamily="49" charset="-122"/>
                <a:cs typeface="黑体" panose="02010609060101010101" pitchFamily="49" charset="-122"/>
              </a:rPr>
              <a:t>……</a:t>
            </a:r>
            <a:r>
              <a:rPr lang="zh-CN" altLang="en-US" sz="3200">
                <a:latin typeface="楷体" panose="02010609060101010101" pitchFamily="49" charset="-122"/>
                <a:ea typeface="楷体" panose="02010609060101010101" pitchFamily="49" charset="-122"/>
                <a:cs typeface="黑体" panose="02010609060101010101" pitchFamily="49" charset="-122"/>
              </a:rPr>
              <a:t>常被工人们亲切地称为</a:t>
            </a:r>
            <a:r>
              <a:rPr lang="zh-CN" altLang="en-US" sz="3200" smtClean="0">
                <a:latin typeface="楷体" panose="02010609060101010101" pitchFamily="49" charset="-122"/>
                <a:ea typeface="楷体" panose="02010609060101010101" pitchFamily="49" charset="-122"/>
                <a:cs typeface="黑体" panose="02010609060101010101" pitchFamily="49" charset="-122"/>
              </a:rPr>
              <a:t>“马克思老爹”。 </a:t>
            </a:r>
            <a:endParaRPr lang="en-US" altLang="zh-CN" sz="3200" smtClean="0">
              <a:latin typeface="楷体" panose="02010609060101010101" pitchFamily="49" charset="-122"/>
              <a:ea typeface="楷体" pitchFamily="49" charset="-122"/>
              <a:cs typeface="黑体" panose="02010609060101010101" pitchFamily="49" charset="-122"/>
            </a:endParaRPr>
          </a:p>
          <a:p>
            <a:pPr eaLnBrk="1" hangingPunct="1">
              <a:spcBef>
                <a:spcPct val="50000"/>
              </a:spcBef>
            </a:pPr>
            <a:r>
              <a:rPr lang="en-US" altLang="zh-CN" sz="3200" smtClean="0">
                <a:latin typeface="楷体" panose="02010609060101010101" pitchFamily="49" charset="-122"/>
                <a:ea typeface="楷体" panose="02010609060101010101" pitchFamily="49" charset="-122"/>
                <a:cs typeface="黑体" panose="02010609060101010101" pitchFamily="49" charset="-122"/>
              </a:rPr>
              <a:t>                    </a:t>
            </a:r>
            <a:r>
              <a:rPr lang="zh-CN" altLang="zh-CN" sz="3200" smtClean="0">
                <a:latin typeface="楷体" panose="02010609060101010101" pitchFamily="49" charset="-122"/>
                <a:ea typeface="楷体" panose="02010609060101010101" pitchFamily="49" charset="-122"/>
                <a:cs typeface="黑体" panose="02010609060101010101" pitchFamily="49" charset="-122"/>
              </a:rPr>
              <a:t>——</a:t>
            </a:r>
            <a:r>
              <a:rPr lang="zh-CN" altLang="en-US" sz="2800" smtClean="0">
                <a:latin typeface="楷体" panose="02010609060101010101" pitchFamily="49" charset="-122"/>
                <a:ea typeface="楷体" panose="02010609060101010101" pitchFamily="49" charset="-122"/>
                <a:cs typeface="黑体" panose="02010609060101010101" pitchFamily="49" charset="-122"/>
              </a:rPr>
              <a:t>弗 </a:t>
            </a:r>
            <a:r>
              <a:rPr lang="zh-CN" altLang="zh-CN" sz="2800">
                <a:latin typeface="楷体" panose="02010609060101010101" pitchFamily="49" charset="-122"/>
                <a:ea typeface="楷体" panose="02010609060101010101" pitchFamily="49" charset="-122"/>
                <a:cs typeface="黑体" panose="02010609060101010101" pitchFamily="49" charset="-122"/>
              </a:rPr>
              <a:t>·</a:t>
            </a:r>
            <a:r>
              <a:rPr lang="zh-CN" altLang="en-US" sz="2800">
                <a:latin typeface="楷体" panose="02010609060101010101" pitchFamily="49" charset="-122"/>
                <a:ea typeface="楷体" panose="02010609060101010101" pitchFamily="49" charset="-122"/>
                <a:cs typeface="黑体" panose="02010609060101010101" pitchFamily="49" charset="-122"/>
              </a:rPr>
              <a:t>列斯纳</a:t>
            </a:r>
            <a:r>
              <a:rPr lang="en-US" altLang="zh-CN" sz="2800">
                <a:latin typeface="楷体" panose="02010609060101010101" pitchFamily="49" charset="-122"/>
                <a:ea typeface="楷体" panose="02010609060101010101" pitchFamily="49" charset="-122"/>
                <a:cs typeface="黑体" panose="02010609060101010101" pitchFamily="49" charset="-122"/>
              </a:rPr>
              <a:t>《</a:t>
            </a:r>
            <a:r>
              <a:rPr lang="zh-CN" altLang="en-US" sz="2800">
                <a:latin typeface="楷体" panose="02010609060101010101" pitchFamily="49" charset="-122"/>
                <a:ea typeface="楷体" panose="02010609060101010101" pitchFamily="49" charset="-122"/>
                <a:cs typeface="黑体" panose="02010609060101010101" pitchFamily="49" charset="-122"/>
              </a:rPr>
              <a:t>一个工人对马克思的回忆</a:t>
            </a:r>
            <a:r>
              <a:rPr lang="zh-CN" altLang="zh-CN" sz="2800">
                <a:latin typeface="楷体" panose="02010609060101010101" pitchFamily="49" charset="-122"/>
                <a:ea typeface="楷体" panose="02010609060101010101" pitchFamily="49" charset="-122"/>
                <a:cs typeface="黑体" panose="02010609060101010101" pitchFamily="49" charset="-122"/>
              </a:rPr>
              <a:t>》</a:t>
            </a:r>
          </a:p>
        </p:txBody>
      </p:sp>
      <p:sp>
        <p:nvSpPr>
          <p:cNvPr id="9" name="矩形 8"/>
          <p:cNvSpPr/>
          <p:nvPr/>
        </p:nvSpPr>
        <p:spPr>
          <a:xfrm>
            <a:off x="441960" y="3301365"/>
            <a:ext cx="6369050" cy="583565"/>
          </a:xfrm>
          <a:prstGeom prst="rect">
            <a:avLst/>
          </a:prstGeom>
          <a:solidFill>
            <a:srgbClr val="FFFF00"/>
          </a:solidFill>
        </p:spPr>
        <p:txBody>
          <a:bodyPr wrap="square">
            <a:spAutoFit/>
          </a:bodyPr>
          <a:lstStyle/>
          <a:p>
            <a:pPr defTabSz="457200"/>
            <a:r>
              <a:rPr lang="zh-CN" altLang="en-US" sz="3200" b="1">
                <a:solidFill>
                  <a:srgbClr val="3333FF"/>
                </a:solidFill>
                <a:latin typeface="黑体" panose="02010609060101010101" pitchFamily="49" charset="-122"/>
                <a:ea typeface="黑体" panose="02010609060101010101" pitchFamily="49" charset="-122"/>
              </a:rPr>
              <a:t>4.马</a:t>
            </a:r>
            <a:r>
              <a:rPr lang="zh-CN" altLang="en-US" sz="3200" b="1" smtClean="0">
                <a:solidFill>
                  <a:srgbClr val="3333FF"/>
                </a:solidFill>
                <a:latin typeface="黑体" panose="02010609060101010101" pitchFamily="49" charset="-122"/>
                <a:ea typeface="黑体" panose="02010609060101010101" pitchFamily="49" charset="-122"/>
              </a:rPr>
              <a:t>克思</a:t>
            </a:r>
            <a:r>
              <a:rPr lang="zh-CN" altLang="en-US" sz="3200" b="1">
                <a:solidFill>
                  <a:srgbClr val="3333FF"/>
                </a:solidFill>
                <a:latin typeface="黑体" panose="02010609060101010101" pitchFamily="49" charset="-122"/>
                <a:ea typeface="黑体" panose="02010609060101010101" pitchFamily="49" charset="-122"/>
              </a:rPr>
              <a:t>、恩格斯的革命实践</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 name="文本框 9"/>
          <p:cNvSpPr txBox="1"/>
          <p:nvPr/>
        </p:nvSpPr>
        <p:spPr>
          <a:xfrm>
            <a:off x="0" y="1052612"/>
            <a:ext cx="11445240" cy="2923877"/>
          </a:xfrm>
          <a:prstGeom prst="rect">
            <a:avLst/>
          </a:prstGeom>
          <a:noFill/>
        </p:spPr>
        <p:txBody>
          <a:bodyPr wrap="square" rtlCol="0" anchor="t">
            <a:spAutoFit/>
          </a:bodyPr>
          <a:lstStyle/>
          <a:p>
            <a:r>
              <a:rPr lang="zh-CN" altLang="en-US" sz="3200" smtClean="0">
                <a:latin typeface="黑体" panose="02010609060101010101" pitchFamily="49" charset="-122"/>
                <a:ea typeface="黑体" panose="02010609060101010101" pitchFamily="49" charset="-122"/>
              </a:rPr>
              <a:t>马克思主义诞生的</a:t>
            </a:r>
            <a:r>
              <a:rPr lang="zh-CN" altLang="en-US" sz="3200" b="1" smtClean="0">
                <a:solidFill>
                  <a:srgbClr val="FF0000"/>
                </a:solidFill>
                <a:latin typeface="黑体" panose="02010609060101010101" pitchFamily="49" charset="-122"/>
                <a:ea typeface="黑体" panose="02010609060101010101" pitchFamily="49" charset="-122"/>
              </a:rPr>
              <a:t>历史必然性</a:t>
            </a:r>
            <a:endParaRPr lang="zh-CN" altLang="en-US" sz="3200" b="1">
              <a:solidFill>
                <a:srgbClr val="FF0000"/>
              </a:solidFill>
              <a:latin typeface="黑体" panose="02010609060101010101" pitchFamily="49" charset="-122"/>
              <a:ea typeface="黑体" panose="02010609060101010101" pitchFamily="49" charset="-122"/>
            </a:endParaRPr>
          </a:p>
          <a:p>
            <a:pPr algn="l"/>
            <a:endParaRPr lang="zh-CN" altLang="en-US" sz="2800" b="1">
              <a:solidFill>
                <a:srgbClr val="3333FF"/>
              </a:solidFill>
              <a:latin typeface="黑体" panose="02010609060101010101" pitchFamily="49" charset="-122"/>
              <a:ea typeface="黑体" panose="02010609060101010101" pitchFamily="49" charset="-122"/>
            </a:endParaRPr>
          </a:p>
          <a:p>
            <a:pPr algn="l"/>
            <a:endParaRPr lang="zh-CN" altLang="en-US" sz="2800" b="1">
              <a:solidFill>
                <a:srgbClr val="3333FF"/>
              </a:solidFill>
              <a:latin typeface="黑体" panose="02010609060101010101" pitchFamily="49" charset="-122"/>
              <a:ea typeface="黑体" panose="02010609060101010101" pitchFamily="49" charset="-122"/>
            </a:endParaRPr>
          </a:p>
          <a:p>
            <a:pPr algn="l"/>
            <a:endParaRPr lang="en-US" altLang="zh-CN" sz="3200" b="1" smtClean="0">
              <a:solidFill>
                <a:srgbClr val="3333FF"/>
              </a:solidFill>
              <a:latin typeface="黑体" panose="02010609060101010101" pitchFamily="49" charset="-122"/>
              <a:ea typeface="黑体" panose="02010609060101010101" pitchFamily="49" charset="-122"/>
            </a:endParaRPr>
          </a:p>
          <a:p>
            <a:pPr algn="l"/>
            <a:r>
              <a:rPr lang="zh-CN" altLang="en-US" sz="3200" b="1" smtClean="0">
                <a:solidFill>
                  <a:srgbClr val="3333FF"/>
                </a:solidFill>
                <a:latin typeface="黑体" panose="02010609060101010101" pitchFamily="49" charset="-122"/>
                <a:ea typeface="黑体" panose="02010609060101010101" pitchFamily="49" charset="-122"/>
              </a:rPr>
              <a:t>工</a:t>
            </a:r>
            <a:r>
              <a:rPr lang="zh-CN" altLang="en-US" sz="3200" b="1">
                <a:solidFill>
                  <a:srgbClr val="3333FF"/>
                </a:solidFill>
                <a:latin typeface="黑体" panose="02010609060101010101" pitchFamily="49" charset="-122"/>
                <a:ea typeface="黑体" panose="02010609060101010101" pitchFamily="49" charset="-122"/>
              </a:rPr>
              <a:t>业革命</a:t>
            </a:r>
          </a:p>
          <a:p>
            <a:endParaRPr lang="zh-CN" altLang="en-US" sz="3200" b="1">
              <a:solidFill>
                <a:srgbClr val="3333FF"/>
              </a:solidFill>
              <a:latin typeface="黑体" panose="02010609060101010101" pitchFamily="49" charset="-122"/>
              <a:ea typeface="黑体" panose="02010609060101010101" pitchFamily="49" charset="-122"/>
            </a:endParaRPr>
          </a:p>
        </p:txBody>
      </p:sp>
      <p:sp>
        <p:nvSpPr>
          <p:cNvPr id="2" name="右箭头 1"/>
          <p:cNvSpPr/>
          <p:nvPr/>
        </p:nvSpPr>
        <p:spPr>
          <a:xfrm>
            <a:off x="1952322" y="3033642"/>
            <a:ext cx="631190" cy="226695"/>
          </a:xfrm>
          <a:prstGeom prst="rightArrow">
            <a:avLst/>
          </a:prstGeom>
          <a:solidFill>
            <a:srgbClr val="FF0000"/>
          </a:solidFill>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50000"/>
              </a:lnSpc>
              <a:spcAft>
                <a:spcPct val="0"/>
              </a:spcAft>
            </a:pPr>
            <a:endParaRPr lang="zh-CN" altLang="en-US" sz="2400" kern="100" smtClean="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4" name="左大括号 3"/>
          <p:cNvSpPr/>
          <p:nvPr/>
        </p:nvSpPr>
        <p:spPr>
          <a:xfrm>
            <a:off x="2738120" y="2269489"/>
            <a:ext cx="510047" cy="1606475"/>
          </a:xfrm>
          <a:prstGeom prst="leftBrace">
            <a:avLst/>
          </a:prstGeom>
          <a:solidFill>
            <a:srgbClr val="FF0000"/>
          </a:solidFill>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文本框 4"/>
          <p:cNvSpPr txBox="1"/>
          <p:nvPr/>
        </p:nvSpPr>
        <p:spPr>
          <a:xfrm>
            <a:off x="3328670" y="2021840"/>
            <a:ext cx="4972050" cy="521970"/>
          </a:xfrm>
          <a:prstGeom prst="rect">
            <a:avLst/>
          </a:prstGeom>
          <a:noFill/>
        </p:spPr>
        <p:txBody>
          <a:bodyPr wrap="square" rtlCol="0">
            <a:spAutoFit/>
          </a:bodyPr>
          <a:lstStyle/>
          <a:p>
            <a:r>
              <a:rPr lang="en-US" altLang="zh-CN" sz="2800" b="1"/>
              <a:t>1.</a:t>
            </a:r>
            <a:r>
              <a:rPr lang="zh-CN" altLang="en-US" sz="2800" b="1"/>
              <a:t>资本主义大工业的快速发展</a:t>
            </a:r>
          </a:p>
        </p:txBody>
      </p:sp>
      <p:sp>
        <p:nvSpPr>
          <p:cNvPr id="6" name="文本框 5"/>
          <p:cNvSpPr txBox="1"/>
          <p:nvPr/>
        </p:nvSpPr>
        <p:spPr>
          <a:xfrm>
            <a:off x="3341370" y="3422015"/>
            <a:ext cx="4946650" cy="521970"/>
          </a:xfrm>
          <a:prstGeom prst="rect">
            <a:avLst/>
          </a:prstGeom>
          <a:noFill/>
        </p:spPr>
        <p:txBody>
          <a:bodyPr wrap="square" rtlCol="0">
            <a:spAutoFit/>
          </a:bodyPr>
          <a:lstStyle/>
          <a:p>
            <a:r>
              <a:rPr lang="en-US" altLang="zh-CN" sz="2800" b="1"/>
              <a:t>2.</a:t>
            </a:r>
            <a:r>
              <a:rPr lang="zh-CN" altLang="en-US" sz="2800" b="1"/>
              <a:t>资本主义制度弊端逐渐暴露</a:t>
            </a:r>
          </a:p>
        </p:txBody>
      </p:sp>
      <p:sp>
        <p:nvSpPr>
          <p:cNvPr id="7" name="右箭头 6"/>
          <p:cNvSpPr/>
          <p:nvPr/>
        </p:nvSpPr>
        <p:spPr>
          <a:xfrm>
            <a:off x="8101965" y="3562985"/>
            <a:ext cx="378460" cy="239395"/>
          </a:xfrm>
          <a:prstGeom prst="rightArrow">
            <a:avLst/>
          </a:prstGeom>
          <a:solidFill>
            <a:srgbClr val="FF0000"/>
          </a:solidFill>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9" name="左大括号 8"/>
          <p:cNvSpPr/>
          <p:nvPr/>
        </p:nvSpPr>
        <p:spPr>
          <a:xfrm>
            <a:off x="8632825" y="3278505"/>
            <a:ext cx="314960" cy="807720"/>
          </a:xfrm>
          <a:prstGeom prst="leftBrace">
            <a:avLst/>
          </a:prstGeom>
          <a:solidFill>
            <a:srgbClr val="FF0000"/>
          </a:solidFill>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文本框 10"/>
          <p:cNvSpPr txBox="1"/>
          <p:nvPr/>
        </p:nvSpPr>
        <p:spPr>
          <a:xfrm>
            <a:off x="8947785" y="3164205"/>
            <a:ext cx="2867025" cy="1198880"/>
          </a:xfrm>
          <a:prstGeom prst="rect">
            <a:avLst/>
          </a:prstGeom>
          <a:noFill/>
        </p:spPr>
        <p:txBody>
          <a:bodyPr wrap="square" rtlCol="0">
            <a:spAutoFit/>
          </a:bodyPr>
          <a:lstStyle/>
          <a:p>
            <a:r>
              <a:rPr lang="zh-CN" altLang="en-US" sz="2400" b="1"/>
              <a:t>（</a:t>
            </a:r>
            <a:r>
              <a:rPr lang="en-US" altLang="zh-CN" sz="2400" b="1"/>
              <a:t>1</a:t>
            </a:r>
            <a:r>
              <a:rPr lang="zh-CN" sz="2400" b="1"/>
              <a:t>）空想社会主义</a:t>
            </a:r>
          </a:p>
          <a:p>
            <a:endParaRPr lang="zh-CN" sz="2400" b="1"/>
          </a:p>
          <a:p>
            <a:r>
              <a:rPr lang="zh-CN" sz="2400" b="1"/>
              <a:t>（</a:t>
            </a:r>
            <a:r>
              <a:rPr lang="en-US" altLang="zh-CN" sz="2400" b="1"/>
              <a:t>2</a:t>
            </a:r>
            <a:r>
              <a:rPr lang="zh-CN" altLang="en-US" sz="2400" b="1"/>
              <a:t>）工人运动失败</a:t>
            </a:r>
          </a:p>
        </p:txBody>
      </p:sp>
      <p:sp>
        <p:nvSpPr>
          <p:cNvPr id="13" name="右弧形箭头 12"/>
          <p:cNvSpPr/>
          <p:nvPr/>
        </p:nvSpPr>
        <p:spPr>
          <a:xfrm>
            <a:off x="11231880" y="3699510"/>
            <a:ext cx="631190" cy="1261745"/>
          </a:xfrm>
          <a:prstGeom prst="curvedLeftArrow">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50000"/>
              </a:lnSpc>
              <a:spcAft>
                <a:spcPct val="0"/>
              </a:spcAft>
            </a:pPr>
            <a:endParaRPr lang="zh-CN" altLang="en-US" sz="2400" kern="100" smtClean="0">
              <a:solidFill>
                <a:schemeClr val="tx1"/>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14" name="文本框 13"/>
          <p:cNvSpPr txBox="1"/>
          <p:nvPr/>
        </p:nvSpPr>
        <p:spPr>
          <a:xfrm>
            <a:off x="7345680" y="4633595"/>
            <a:ext cx="3154045" cy="583565"/>
          </a:xfrm>
          <a:prstGeom prst="rect">
            <a:avLst/>
          </a:prstGeom>
          <a:noFill/>
        </p:spPr>
        <p:txBody>
          <a:bodyPr wrap="square" rtlCol="0">
            <a:spAutoFit/>
          </a:bodyPr>
          <a:lstStyle/>
          <a:p>
            <a:r>
              <a:rPr lang="zh-CN" altLang="en-US" sz="3200" b="1">
                <a:solidFill>
                  <a:srgbClr val="FF0000"/>
                </a:solidFill>
              </a:rPr>
              <a:t>马克思主义诞生</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8434" name="Text Box 7"/>
          <p:cNvSpPr txBox="1">
            <a:spLocks noChangeArrowheads="1"/>
          </p:cNvSpPr>
          <p:nvPr/>
        </p:nvSpPr>
        <p:spPr bwMode="auto">
          <a:xfrm>
            <a:off x="4327525" y="5051426"/>
            <a:ext cx="184150" cy="366713"/>
          </a:xfrm>
          <a:prstGeom prst="rect">
            <a:avLst/>
          </a:prstGeom>
          <a:noFill/>
          <a:ln w="9525">
            <a:noFill/>
            <a:miter lim="800000"/>
          </a:ln>
        </p:spPr>
        <p:txBody>
          <a:bodyPr wrap="none">
            <a:spAutoFit/>
          </a:bodyPr>
          <a:lstStyle/>
          <a:p>
            <a:endParaRPr lang="zh-CN" altLang="zh-CN">
              <a:ea typeface="宋体" pitchFamily="2" charset="-122"/>
            </a:endParaRPr>
          </a:p>
        </p:txBody>
      </p:sp>
      <p:pic>
        <p:nvPicPr>
          <p:cNvPr id="18437" name="Picture 18" descr="xinsrc_2731104290909234248093"/>
          <p:cNvPicPr>
            <a:picLocks noChangeAspect="1" noChangeArrowheads="1"/>
          </p:cNvPicPr>
          <p:nvPr/>
        </p:nvPicPr>
        <p:blipFill>
          <a:blip r:embed="rId2"/>
          <a:stretch>
            <a:fillRect/>
          </a:stretch>
        </p:blipFill>
        <p:spPr bwMode="auto">
          <a:xfrm>
            <a:off x="413699" y="1351127"/>
            <a:ext cx="6868730" cy="4014195"/>
          </a:xfrm>
          <a:prstGeom prst="rect">
            <a:avLst/>
          </a:prstGeom>
          <a:noFill/>
          <a:ln w="9525">
            <a:solidFill>
              <a:schemeClr val="accent2"/>
            </a:solidFill>
            <a:miter lim="800000"/>
          </a:ln>
        </p:spPr>
      </p:pic>
      <p:sp>
        <p:nvSpPr>
          <p:cNvPr id="3" name="文本框 2"/>
          <p:cNvSpPr txBox="1"/>
          <p:nvPr/>
        </p:nvSpPr>
        <p:spPr>
          <a:xfrm>
            <a:off x="384725" y="338360"/>
            <a:ext cx="4626610" cy="584775"/>
          </a:xfrm>
          <a:prstGeom prst="rect">
            <a:avLst/>
          </a:prstGeom>
          <a:solidFill>
            <a:schemeClr val="bg1"/>
          </a:solidFill>
        </p:spPr>
        <p:txBody>
          <a:bodyPr wrap="square" rtlCol="0">
            <a:spAutoFit/>
          </a:bodyPr>
          <a:lstStyle/>
          <a:p>
            <a:r>
              <a:rPr lang="zh-CN" altLang="en-US" sz="3200" b="1" smtClean="0">
                <a:solidFill>
                  <a:srgbClr val="FF0000"/>
                </a:solidFill>
                <a:latin typeface="方正粗黑宋简体" pitchFamily="2" charset="-122"/>
                <a:ea typeface="方正粗黑宋简体" pitchFamily="2" charset="-122"/>
              </a:rPr>
              <a:t>二、马克思主义的诞生</a:t>
            </a:r>
          </a:p>
        </p:txBody>
      </p:sp>
      <p:sp>
        <p:nvSpPr>
          <p:cNvPr id="27" name="圆角矩形 26"/>
          <p:cNvSpPr/>
          <p:nvPr/>
        </p:nvSpPr>
        <p:spPr>
          <a:xfrm>
            <a:off x="369124" y="5543098"/>
            <a:ext cx="8119783" cy="646747"/>
          </a:xfrm>
          <a:prstGeom prst="roundRect">
            <a:avLst/>
          </a:prstGeom>
          <a:solidFill>
            <a:schemeClr val="bg2"/>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spcBef>
                <a:spcPct val="50000"/>
              </a:spcBef>
            </a:pPr>
            <a:r>
              <a:rPr lang="en-US" altLang="zh-CN" sz="3200" b="1" smtClean="0">
                <a:solidFill>
                  <a:srgbClr val="FF0000"/>
                </a:solidFill>
                <a:latin typeface="黑体" panose="02010609060101010101" pitchFamily="49" charset="-122"/>
                <a:ea typeface="黑体" panose="02010609060101010101" pitchFamily="49" charset="-122"/>
              </a:rPr>
              <a:t>1</a:t>
            </a:r>
            <a:r>
              <a:rPr lang="zh-CN" altLang="en-US" sz="3200" b="1" smtClean="0">
                <a:solidFill>
                  <a:srgbClr val="FF0000"/>
                </a:solidFill>
                <a:latin typeface="黑体" panose="02010609060101010101" pitchFamily="49" charset="-122"/>
                <a:ea typeface="黑体" panose="02010609060101010101" pitchFamily="49" charset="-122"/>
              </a:rPr>
              <a:t>、标志：</a:t>
            </a:r>
            <a:r>
              <a:rPr lang="en-US" altLang="zh-CN" sz="3200" b="1" smtClean="0">
                <a:solidFill>
                  <a:srgbClr val="FF0000"/>
                </a:solidFill>
                <a:latin typeface="黑体" panose="02010609060101010101" pitchFamily="49" charset="-122"/>
                <a:ea typeface="黑体" panose="02010609060101010101" pitchFamily="49" charset="-122"/>
              </a:rPr>
              <a:t>1848</a:t>
            </a:r>
            <a:r>
              <a:rPr lang="zh-CN" altLang="en-US" sz="3200" b="1" smtClean="0">
                <a:solidFill>
                  <a:srgbClr val="FF0000"/>
                </a:solidFill>
                <a:latin typeface="黑体" panose="02010609060101010101" pitchFamily="49" charset="-122"/>
                <a:ea typeface="黑体" panose="02010609060101010101" pitchFamily="49" charset="-122"/>
              </a:rPr>
              <a:t>年《共产党宣言》的发表</a:t>
            </a:r>
          </a:p>
        </p:txBody>
      </p:sp>
      <p:pic>
        <p:nvPicPr>
          <p:cNvPr id="12290" name="Picture 2" descr="http://images.wenming.cn/web_djw/specials/djwwpt/wxgx/201604/W020160408338576167957.jpg"/>
          <p:cNvPicPr>
            <a:picLocks noChangeAspect="1" noChangeArrowheads="1"/>
          </p:cNvPicPr>
          <p:nvPr/>
        </p:nvPicPr>
        <p:blipFill>
          <a:blip r:embed="rId3"/>
          <a:stretch>
            <a:fillRect/>
          </a:stretch>
        </p:blipFill>
        <p:spPr bwMode="auto">
          <a:xfrm>
            <a:off x="7601802" y="1424411"/>
            <a:ext cx="4185303" cy="3870919"/>
          </a:xfrm>
          <a:prstGeom prst="rect">
            <a:avLst/>
          </a:prstGeom>
          <a:noFill/>
        </p:spPr>
      </p:pic>
    </p:spTree>
  </p:cSld>
  <p:clrMapOvr>
    <a:masterClrMapping/>
  </p:clrMapOvr>
  <p:transition spd="slow">
    <p:fade/>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文本框 6"/>
          <p:cNvSpPr txBox="1"/>
          <p:nvPr/>
        </p:nvSpPr>
        <p:spPr>
          <a:xfrm>
            <a:off x="-122" y="522159"/>
            <a:ext cx="3716777" cy="523220"/>
          </a:xfrm>
          <a:prstGeom prst="rect">
            <a:avLst/>
          </a:prstGeom>
          <a:solidFill>
            <a:schemeClr val="accent2">
              <a:lumMod val="20000"/>
              <a:lumOff val="80000"/>
            </a:schemeClr>
          </a:solidFill>
        </p:spPr>
        <p:txBody>
          <a:bodyPr wrap="square" rtlCol="0">
            <a:spAutoFit/>
          </a:bodyPr>
          <a:lstStyle/>
          <a:p>
            <a:r>
              <a:rPr lang="en-US" altLang="zh-CN" sz="2800" b="1" smtClean="0">
                <a:latin typeface="黑体" panose="02010609060101010101" pitchFamily="49" charset="-122"/>
                <a:ea typeface="黑体" panose="02010609060101010101" pitchFamily="49" charset="-122"/>
              </a:rPr>
              <a:t>2.</a:t>
            </a:r>
            <a:r>
              <a:rPr lang="zh-CN" altLang="en-US" sz="2800" b="1" smtClean="0">
                <a:latin typeface="黑体" panose="02010609060101010101" pitchFamily="49" charset="-122"/>
                <a:ea typeface="黑体" panose="02010609060101010101" pitchFamily="49" charset="-122"/>
              </a:rPr>
              <a:t>解读</a:t>
            </a:r>
            <a:r>
              <a:rPr lang="en-US" altLang="zh-CN"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rPr>
              <a:t>共产党宣言</a:t>
            </a:r>
            <a:r>
              <a:rPr lang="en-US" altLang="zh-CN" sz="2800" b="1" smtClean="0">
                <a:latin typeface="黑体" panose="02010609060101010101" pitchFamily="49" charset="-122"/>
                <a:ea typeface="黑体" panose="02010609060101010101" pitchFamily="49" charset="-122"/>
              </a:rPr>
              <a:t>》 </a:t>
            </a:r>
            <a:endParaRPr lang="zh-CN" altLang="en-US" sz="2800" b="1">
              <a:solidFill>
                <a:prstClr val="black"/>
              </a:solidFill>
              <a:latin typeface="黑体" panose="02010609060101010101" pitchFamily="49" charset="-122"/>
              <a:ea typeface="黑体" panose="02010609060101010101" pitchFamily="49" charset="-122"/>
            </a:endParaRPr>
          </a:p>
        </p:txBody>
      </p:sp>
      <p:sp>
        <p:nvSpPr>
          <p:cNvPr id="9" name="Rectangle 2"/>
          <p:cNvSpPr>
            <a:spLocks noChangeArrowheads="1"/>
          </p:cNvSpPr>
          <p:nvPr/>
        </p:nvSpPr>
        <p:spPr bwMode="auto">
          <a:xfrm>
            <a:off x="4694829" y="600501"/>
            <a:ext cx="7497805" cy="6370975"/>
          </a:xfrm>
          <a:prstGeom prst="rect">
            <a:avLst/>
          </a:prstGeom>
          <a:noFill/>
          <a:ln w="9525">
            <a:noFill/>
            <a:miter lim="800000"/>
          </a:ln>
          <a:effectLst/>
        </p:spPr>
        <p:txBody>
          <a:bodyPr wrap="square">
            <a:spAutoFit/>
          </a:bodyPr>
          <a:lstStyle/>
          <a:p>
            <a:r>
              <a:rPr lang="en-US" altLang="zh-CN" sz="2000" b="1" smtClean="0">
                <a:ea typeface="黑体" panose="02010609060101010101" pitchFamily="49" charset="-122"/>
              </a:rPr>
              <a:t>                               </a:t>
            </a:r>
            <a:endParaRPr lang="en-US" altLang="zh-CN" sz="2400" b="1" smtClean="0">
              <a:latin typeface="楷体" panose="02010609060101010101" pitchFamily="49" charset="-122"/>
              <a:ea typeface="楷体" pitchFamily="49" charset="-122"/>
            </a:endParaRPr>
          </a:p>
          <a:p>
            <a:r>
              <a:rPr lang="zh-CN" altLang="en-US" sz="2400" b="1" smtClean="0">
                <a:latin typeface="楷体" panose="02010609060101010101" pitchFamily="49" charset="-122"/>
                <a:ea typeface="楷体" panose="02010609060101010101" pitchFamily="49" charset="-122"/>
              </a:rPr>
              <a:t>    </a:t>
            </a:r>
            <a:r>
              <a:rPr lang="zh-CN" altLang="en-US" sz="2800" b="1" smtClean="0">
                <a:latin typeface="楷体" panose="02010609060101010101" pitchFamily="49" charset="-122"/>
                <a:ea typeface="楷体" panose="02010609060101010101" pitchFamily="49" charset="-122"/>
              </a:rPr>
              <a:t>材料</a:t>
            </a:r>
            <a:r>
              <a:rPr lang="zh-CN" altLang="en-US" sz="2800" b="1">
                <a:latin typeface="楷体" panose="02010609060101010101" pitchFamily="49" charset="-122"/>
                <a:ea typeface="楷体" panose="02010609060101010101" pitchFamily="49" charset="-122"/>
              </a:rPr>
              <a:t>一：</a:t>
            </a:r>
            <a:r>
              <a:rPr lang="zh-CN" altLang="en-US" sz="2800" b="1">
                <a:solidFill>
                  <a:srgbClr val="FF0000"/>
                </a:solidFill>
                <a:latin typeface="楷体" panose="02010609060101010101" pitchFamily="49" charset="-122"/>
                <a:ea typeface="楷体" panose="02010609060101010101" pitchFamily="49" charset="-122"/>
              </a:rPr>
              <a:t>资产阶级</a:t>
            </a:r>
            <a:r>
              <a:rPr lang="zh-CN" altLang="en-US" sz="2800" b="1">
                <a:latin typeface="楷体" panose="02010609060101010101" pitchFamily="49" charset="-122"/>
                <a:ea typeface="楷体" panose="02010609060101010101" pitchFamily="49" charset="-122"/>
              </a:rPr>
              <a:t>在历史上</a:t>
            </a:r>
            <a:r>
              <a:rPr lang="zh-CN" altLang="en-US" sz="2800" b="1">
                <a:solidFill>
                  <a:srgbClr val="FF0000"/>
                </a:solidFill>
                <a:latin typeface="楷体" panose="02010609060101010101" pitchFamily="49" charset="-122"/>
                <a:ea typeface="楷体" panose="02010609060101010101" pitchFamily="49" charset="-122"/>
              </a:rPr>
              <a:t>曾经起过</a:t>
            </a:r>
            <a:r>
              <a:rPr lang="zh-CN" altLang="en-US" sz="2800" b="1">
                <a:latin typeface="楷体" panose="02010609060101010101" pitchFamily="49" charset="-122"/>
                <a:ea typeface="楷体" panose="02010609060101010101" pitchFamily="49" charset="-122"/>
              </a:rPr>
              <a:t>非常</a:t>
            </a:r>
            <a:r>
              <a:rPr lang="zh-CN" altLang="en-US" sz="2800" b="1">
                <a:solidFill>
                  <a:srgbClr val="FF0000"/>
                </a:solidFill>
                <a:latin typeface="楷体" panose="02010609060101010101" pitchFamily="49" charset="-122"/>
                <a:ea typeface="楷体" panose="02010609060101010101" pitchFamily="49" charset="-122"/>
              </a:rPr>
              <a:t>革命的作用</a:t>
            </a:r>
            <a:r>
              <a:rPr lang="zh-CN" altLang="en-US" sz="2800" b="1">
                <a:latin typeface="楷体" panose="02010609060101010101" pitchFamily="49" charset="-122"/>
                <a:ea typeface="楷体" panose="02010609060101010101" pitchFamily="49" charset="-122"/>
              </a:rPr>
              <a:t>。</a:t>
            </a:r>
            <a:r>
              <a:rPr lang="en-US"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资产阶级在它的不到一百年的阶级统治中所创造的</a:t>
            </a:r>
            <a:r>
              <a:rPr lang="zh-CN" altLang="en-US" sz="2800" b="1">
                <a:solidFill>
                  <a:srgbClr val="FF0000"/>
                </a:solidFill>
                <a:latin typeface="楷体" panose="02010609060101010101" pitchFamily="49" charset="-122"/>
                <a:ea typeface="楷体" panose="02010609060101010101" pitchFamily="49" charset="-122"/>
              </a:rPr>
              <a:t>生产力</a:t>
            </a:r>
            <a:r>
              <a:rPr lang="zh-CN" altLang="en-US" sz="2800" b="1">
                <a:latin typeface="楷体" panose="02010609060101010101" pitchFamily="49" charset="-122"/>
                <a:ea typeface="楷体" panose="02010609060101010101" pitchFamily="49" charset="-122"/>
              </a:rPr>
              <a:t>，比过去一切世代创造的全部生产力还要多，还要大。</a:t>
            </a:r>
          </a:p>
          <a:p>
            <a:r>
              <a:rPr lang="zh-CN" altLang="en-US" sz="2800" b="1" smtClean="0">
                <a:latin typeface="楷体" panose="02010609060101010101" pitchFamily="49" charset="-122"/>
                <a:ea typeface="楷体" panose="02010609060101010101" pitchFamily="49" charset="-122"/>
              </a:rPr>
              <a:t>    材料</a:t>
            </a:r>
            <a:r>
              <a:rPr lang="zh-CN" altLang="en-US" sz="2800" b="1">
                <a:latin typeface="楷体" panose="02010609060101010101" pitchFamily="49" charset="-122"/>
                <a:ea typeface="楷体" panose="02010609060101010101" pitchFamily="49" charset="-122"/>
              </a:rPr>
              <a:t>二</a:t>
            </a:r>
            <a:r>
              <a:rPr lang="zh-CN" altLang="en-US" sz="2800" b="1" smtClean="0">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大工业的</a:t>
            </a:r>
            <a:r>
              <a:rPr lang="zh-CN" altLang="en-US" sz="2800" b="1" smtClean="0">
                <a:latin typeface="楷体" panose="02010609060101010101" pitchFamily="49" charset="-122"/>
                <a:ea typeface="楷体" panose="02010609060101010101" pitchFamily="49" charset="-122"/>
              </a:rPr>
              <a:t>发展</a:t>
            </a:r>
            <a:r>
              <a:rPr lang="en-US" altLang="zh-CN" sz="2800" b="1">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它</a:t>
            </a:r>
            <a:r>
              <a:rPr lang="zh-CN" altLang="en-US" sz="2800" b="1">
                <a:latin typeface="楷体" panose="02010609060101010101" pitchFamily="49" charset="-122"/>
                <a:ea typeface="楷体" panose="02010609060101010101" pitchFamily="49" charset="-122"/>
              </a:rPr>
              <a:t>首先生产的是它自身的掘墓人。资产阶级的灭亡和无产阶级的胜利是同样</a:t>
            </a:r>
            <a:r>
              <a:rPr lang="zh-CN" altLang="en-US" sz="2800" b="1">
                <a:solidFill>
                  <a:srgbClr val="FF0000"/>
                </a:solidFill>
                <a:latin typeface="楷体" panose="02010609060101010101" pitchFamily="49" charset="-122"/>
                <a:ea typeface="楷体" panose="02010609060101010101" pitchFamily="49" charset="-122"/>
              </a:rPr>
              <a:t>不可避免</a:t>
            </a:r>
            <a:r>
              <a:rPr lang="zh-CN" altLang="en-US" sz="2800" b="1">
                <a:latin typeface="楷体" panose="02010609060101010101" pitchFamily="49" charset="-122"/>
                <a:ea typeface="楷体" panose="02010609060101010101" pitchFamily="49" charset="-122"/>
              </a:rPr>
              <a:t>的。</a:t>
            </a:r>
          </a:p>
          <a:p>
            <a:r>
              <a:rPr lang="zh-CN" altLang="en-US" sz="2800" b="1" smtClean="0">
                <a:latin typeface="楷体" panose="02010609060101010101" pitchFamily="49" charset="-122"/>
                <a:ea typeface="楷体" panose="02010609060101010101" pitchFamily="49" charset="-122"/>
              </a:rPr>
              <a:t>    材料</a:t>
            </a:r>
            <a:r>
              <a:rPr lang="zh-CN" altLang="en-US" sz="2800" b="1">
                <a:latin typeface="楷体" panose="02010609060101010101" pitchFamily="49" charset="-122"/>
                <a:ea typeface="楷体" panose="02010609060101010101" pitchFamily="49" charset="-122"/>
              </a:rPr>
              <a:t>三：至今一切社会的历史都是</a:t>
            </a:r>
            <a:r>
              <a:rPr lang="zh-CN" altLang="en-US" sz="2800" b="1">
                <a:solidFill>
                  <a:srgbClr val="FF0000"/>
                </a:solidFill>
                <a:latin typeface="楷体" panose="02010609060101010101" pitchFamily="49" charset="-122"/>
                <a:ea typeface="楷体" panose="02010609060101010101" pitchFamily="49" charset="-122"/>
              </a:rPr>
              <a:t>阶级斗争</a:t>
            </a:r>
            <a:r>
              <a:rPr lang="zh-CN" altLang="en-US" sz="2800" b="1">
                <a:latin typeface="楷体" panose="02010609060101010101" pitchFamily="49" charset="-122"/>
                <a:ea typeface="楷体" panose="02010609060101010101" pitchFamily="49" charset="-122"/>
              </a:rPr>
              <a:t>的历史。</a:t>
            </a:r>
          </a:p>
          <a:p>
            <a:r>
              <a:rPr lang="zh-CN" altLang="en-US" sz="2800" b="1" smtClean="0">
                <a:latin typeface="楷体" panose="02010609060101010101" pitchFamily="49" charset="-122"/>
                <a:ea typeface="楷体" panose="02010609060101010101" pitchFamily="49" charset="-122"/>
              </a:rPr>
              <a:t>    材料</a:t>
            </a:r>
            <a:r>
              <a:rPr lang="zh-CN" altLang="en-US" sz="2800" b="1">
                <a:latin typeface="楷体" panose="02010609060101010101" pitchFamily="49" charset="-122"/>
                <a:ea typeface="楷体" panose="02010609060101010101" pitchFamily="49" charset="-122"/>
              </a:rPr>
              <a:t>四</a:t>
            </a:r>
            <a:r>
              <a:rPr lang="zh-CN" altLang="en-US" sz="2800" b="1" smtClean="0">
                <a:latin typeface="楷体" panose="02010609060101010101" pitchFamily="49" charset="-122"/>
                <a:ea typeface="楷体" panose="02010609060101010101" pitchFamily="49" charset="-122"/>
              </a:rPr>
              <a:t>：无产阶级不仅是一个受苦受难的阶级，而且是</a:t>
            </a:r>
            <a:r>
              <a:rPr lang="zh-CN" altLang="en-US" sz="2800" b="1" smtClean="0">
                <a:solidFill>
                  <a:srgbClr val="FF0000"/>
                </a:solidFill>
                <a:latin typeface="楷体" panose="02010609060101010101" pitchFamily="49" charset="-122"/>
                <a:ea typeface="楷体" panose="02010609060101010101" pitchFamily="49" charset="-122"/>
              </a:rPr>
              <a:t>资产阶级的掘墓人</a:t>
            </a:r>
            <a:r>
              <a:rPr lang="zh-CN" altLang="en-US" sz="2800" b="1" smtClean="0">
                <a:latin typeface="楷体" panose="02010609060101010101" pitchFamily="49" charset="-122"/>
                <a:ea typeface="楷体" panose="02010609060101010101" pitchFamily="49" charset="-122"/>
              </a:rPr>
              <a:t>，是</a:t>
            </a:r>
            <a:r>
              <a:rPr lang="zh-CN" altLang="en-US" sz="2800" b="1" smtClean="0">
                <a:solidFill>
                  <a:srgbClr val="FF0000"/>
                </a:solidFill>
                <a:latin typeface="楷体" panose="02010609060101010101" pitchFamily="49" charset="-122"/>
                <a:ea typeface="楷体" panose="02010609060101010101" pitchFamily="49" charset="-122"/>
              </a:rPr>
              <a:t>新社会的创造者</a:t>
            </a:r>
            <a:r>
              <a:rPr lang="en-US" altLang="zh-CN" sz="2800" b="1">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无产阶级</a:t>
            </a:r>
            <a:r>
              <a:rPr lang="zh-CN" altLang="en-US" sz="2800" b="1">
                <a:latin typeface="楷体" panose="02010609060101010101" pitchFamily="49" charset="-122"/>
                <a:ea typeface="楷体" panose="02010609060101010101" pitchFamily="49" charset="-122"/>
              </a:rPr>
              <a:t>将利用自己的政治统治</a:t>
            </a:r>
            <a:r>
              <a:rPr lang="en-US"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，尽可能快地</a:t>
            </a:r>
            <a:r>
              <a:rPr lang="zh-CN" altLang="en-US" sz="2800" b="1">
                <a:solidFill>
                  <a:srgbClr val="FF0000"/>
                </a:solidFill>
                <a:latin typeface="楷体" panose="02010609060101010101" pitchFamily="49" charset="-122"/>
                <a:ea typeface="楷体" panose="02010609060101010101" pitchFamily="49" charset="-122"/>
              </a:rPr>
              <a:t>增加生产力的总量</a:t>
            </a:r>
            <a:r>
              <a:rPr lang="zh-CN" altLang="en-US" sz="2800" b="1">
                <a:latin typeface="楷体" panose="02010609060101010101" pitchFamily="49" charset="-122"/>
                <a:ea typeface="楷体" panose="02010609060101010101" pitchFamily="49" charset="-122"/>
              </a:rPr>
              <a:t>。 </a:t>
            </a:r>
          </a:p>
          <a:p>
            <a:endParaRPr lang="en-US" altLang="zh-CN" sz="2400" b="1"/>
          </a:p>
        </p:txBody>
      </p:sp>
      <p:sp>
        <p:nvSpPr>
          <p:cNvPr id="10" name="Rectangle 4"/>
          <p:cNvSpPr>
            <a:spLocks noChangeArrowheads="1"/>
          </p:cNvSpPr>
          <p:nvPr/>
        </p:nvSpPr>
        <p:spPr bwMode="auto">
          <a:xfrm>
            <a:off x="177422" y="1430314"/>
            <a:ext cx="4121624" cy="830997"/>
          </a:xfrm>
          <a:prstGeom prst="rect">
            <a:avLst/>
          </a:prstGeom>
          <a:solidFill>
            <a:schemeClr val="bg2"/>
          </a:solidFill>
          <a:ln w="9525">
            <a:noFill/>
            <a:miter lim="800000"/>
          </a:ln>
          <a:effectLst/>
        </p:spPr>
        <p:txBody>
          <a:bodyPr wrap="square">
            <a:spAutoFit/>
          </a:bodyPr>
          <a:lstStyle/>
          <a:p>
            <a:r>
              <a:rPr lang="zh-CN" altLang="en-US" sz="2400" b="1" smtClean="0">
                <a:solidFill>
                  <a:srgbClr val="FF0000"/>
                </a:solidFill>
                <a:latin typeface="黑体" panose="02010609060101010101" pitchFamily="49" charset="-122"/>
                <a:ea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rPr>
              <a:t>1</a:t>
            </a:r>
            <a:r>
              <a:rPr lang="zh-CN" altLang="en-US" sz="2400" b="1" smtClean="0">
                <a:solidFill>
                  <a:srgbClr val="FF0000"/>
                </a:solidFill>
                <a:latin typeface="黑体" panose="02010609060101010101" pitchFamily="49" charset="-122"/>
                <a:ea typeface="黑体" panose="02010609060101010101" pitchFamily="49" charset="-122"/>
              </a:rPr>
              <a:t>）肯</a:t>
            </a:r>
            <a:r>
              <a:rPr lang="zh-CN" altLang="en-US" sz="2400" b="1">
                <a:solidFill>
                  <a:srgbClr val="FF0000"/>
                </a:solidFill>
                <a:latin typeface="黑体" panose="02010609060101010101" pitchFamily="49" charset="-122"/>
                <a:ea typeface="黑体" panose="02010609060101010101" pitchFamily="49" charset="-122"/>
              </a:rPr>
              <a:t>定</a:t>
            </a:r>
            <a:r>
              <a:rPr lang="zh-CN" altLang="en-US" sz="2400" b="1">
                <a:latin typeface="黑体" panose="02010609060101010101" pitchFamily="49" charset="-122"/>
                <a:ea typeface="黑体" panose="02010609060101010101" pitchFamily="49" charset="-122"/>
              </a:rPr>
              <a:t>了资本主义的历史进步作</a:t>
            </a:r>
            <a:r>
              <a:rPr lang="zh-CN" altLang="en-US" sz="2400" b="1" smtClean="0">
                <a:latin typeface="黑体" panose="02010609060101010101" pitchFamily="49" charset="-122"/>
                <a:ea typeface="黑体" panose="02010609060101010101" pitchFamily="49" charset="-122"/>
              </a:rPr>
              <a:t>用；</a:t>
            </a:r>
            <a:endParaRPr lang="zh-CN" altLang="en-US" sz="2400" b="1">
              <a:latin typeface="黑体" panose="02010609060101010101" pitchFamily="49" charset="-122"/>
              <a:ea typeface="黑体" panose="02010609060101010101" pitchFamily="49" charset="-122"/>
            </a:endParaRPr>
          </a:p>
        </p:txBody>
      </p:sp>
      <p:sp>
        <p:nvSpPr>
          <p:cNvPr id="11" name="Rectangle 5"/>
          <p:cNvSpPr>
            <a:spLocks noChangeArrowheads="1"/>
          </p:cNvSpPr>
          <p:nvPr/>
        </p:nvSpPr>
        <p:spPr bwMode="auto">
          <a:xfrm>
            <a:off x="80" y="2692789"/>
            <a:ext cx="4980851" cy="830997"/>
          </a:xfrm>
          <a:prstGeom prst="rect">
            <a:avLst/>
          </a:prstGeom>
          <a:solidFill>
            <a:schemeClr val="bg2"/>
          </a:solidFill>
          <a:ln w="9525">
            <a:noFill/>
            <a:miter lim="800000"/>
          </a:ln>
          <a:effectLst/>
        </p:spPr>
        <p:txBody>
          <a:bodyPr wrap="none">
            <a:spAutoFit/>
          </a:bodyPr>
          <a:lstStyle/>
          <a:p>
            <a:r>
              <a:rPr lang="zh-CN" altLang="en-US" sz="2400" b="1" smtClean="0">
                <a:solidFill>
                  <a:srgbClr val="FF0000"/>
                </a:solidFill>
                <a:latin typeface="黑体" panose="02010609060101010101" pitchFamily="49" charset="-122"/>
                <a:ea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rPr>
              <a:t>2</a:t>
            </a:r>
            <a:r>
              <a:rPr lang="zh-CN" altLang="en-US" sz="2400" b="1" smtClean="0">
                <a:solidFill>
                  <a:srgbClr val="FF0000"/>
                </a:solidFill>
                <a:latin typeface="黑体" panose="02010609060101010101" pitchFamily="49" charset="-122"/>
                <a:ea typeface="黑体" panose="02010609060101010101" pitchFamily="49" charset="-122"/>
              </a:rPr>
              <a:t>）论证</a:t>
            </a:r>
            <a:r>
              <a:rPr lang="zh-CN" altLang="en-US" sz="2400" b="1" smtClean="0">
                <a:latin typeface="黑体" panose="02010609060101010101" pitchFamily="49" charset="-122"/>
                <a:ea typeface="黑体" panose="02010609060101010101" pitchFamily="49" charset="-122"/>
              </a:rPr>
              <a:t>了资本主义</a:t>
            </a:r>
            <a:r>
              <a:rPr lang="zh-CN" altLang="en-US" sz="2400" b="1">
                <a:latin typeface="黑体" panose="02010609060101010101" pitchFamily="49" charset="-122"/>
                <a:ea typeface="黑体" panose="02010609060101010101" pitchFamily="49" charset="-122"/>
              </a:rPr>
              <a:t>的必然灭亡、</a:t>
            </a:r>
          </a:p>
          <a:p>
            <a:r>
              <a:rPr lang="zh-CN" altLang="en-US" sz="2400" b="1">
                <a:latin typeface="黑体" panose="02010609060101010101" pitchFamily="49" charset="-122"/>
                <a:ea typeface="黑体" panose="02010609060101010101" pitchFamily="49" charset="-122"/>
              </a:rPr>
              <a:t>共产主义必然胜利的客观规</a:t>
            </a:r>
            <a:r>
              <a:rPr lang="zh-CN" altLang="en-US" sz="2400" b="1" smtClean="0">
                <a:latin typeface="黑体" panose="02010609060101010101" pitchFamily="49" charset="-122"/>
                <a:ea typeface="黑体" panose="02010609060101010101" pitchFamily="49" charset="-122"/>
              </a:rPr>
              <a:t>律；</a:t>
            </a:r>
            <a:endParaRPr lang="zh-CN" altLang="en-US" sz="2400" b="1">
              <a:latin typeface="黑体" panose="02010609060101010101" pitchFamily="49" charset="-122"/>
              <a:ea typeface="黑体" panose="02010609060101010101" pitchFamily="49" charset="-122"/>
            </a:endParaRPr>
          </a:p>
        </p:txBody>
      </p:sp>
      <p:sp>
        <p:nvSpPr>
          <p:cNvPr id="12" name="Rectangle 6"/>
          <p:cNvSpPr>
            <a:spLocks noChangeArrowheads="1"/>
          </p:cNvSpPr>
          <p:nvPr/>
        </p:nvSpPr>
        <p:spPr bwMode="auto">
          <a:xfrm>
            <a:off x="0" y="4168140"/>
            <a:ext cx="4625975" cy="830997"/>
          </a:xfrm>
          <a:prstGeom prst="rect">
            <a:avLst/>
          </a:prstGeom>
          <a:solidFill>
            <a:schemeClr val="bg2"/>
          </a:solidFill>
          <a:ln w="9525">
            <a:noFill/>
            <a:miter lim="800000"/>
          </a:ln>
          <a:effectLst/>
        </p:spPr>
        <p:txBody>
          <a:bodyPr wrap="square">
            <a:spAutoFit/>
          </a:bodyPr>
          <a:lstStyle/>
          <a:p>
            <a:r>
              <a:rPr lang="zh-CN" altLang="en-US" sz="2400" b="1" smtClean="0">
                <a:solidFill>
                  <a:srgbClr val="FF0000"/>
                </a:solidFill>
                <a:latin typeface="黑体" panose="02010609060101010101" pitchFamily="49" charset="-122"/>
                <a:ea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rPr>
              <a:t>3</a:t>
            </a:r>
            <a:r>
              <a:rPr lang="zh-CN" altLang="en-US" sz="2400" b="1" smtClean="0">
                <a:solidFill>
                  <a:srgbClr val="FF0000"/>
                </a:solidFill>
                <a:latin typeface="黑体" panose="02010609060101010101" pitchFamily="49" charset="-122"/>
                <a:ea typeface="黑体" panose="02010609060101010101" pitchFamily="49" charset="-122"/>
              </a:rPr>
              <a:t>）肯定</a:t>
            </a:r>
            <a:r>
              <a:rPr lang="zh-CN" altLang="en-US" sz="2400" b="1" smtClean="0">
                <a:latin typeface="黑体" panose="02010609060101010101" pitchFamily="49" charset="-122"/>
                <a:ea typeface="黑体" panose="02010609060101010101" pitchFamily="49" charset="-122"/>
              </a:rPr>
              <a:t>了阶级斗争</a:t>
            </a:r>
            <a:r>
              <a:rPr lang="zh-CN" altLang="en-US" sz="2400" b="1">
                <a:latin typeface="黑体" panose="02010609060101010101" pitchFamily="49" charset="-122"/>
                <a:ea typeface="黑体" panose="02010609060101010101" pitchFamily="49" charset="-122"/>
              </a:rPr>
              <a:t>的重要作</a:t>
            </a:r>
            <a:r>
              <a:rPr lang="zh-CN" altLang="en-US" sz="2400" b="1" smtClean="0">
                <a:latin typeface="黑体" panose="02010609060101010101" pitchFamily="49" charset="-122"/>
                <a:ea typeface="黑体" panose="02010609060101010101" pitchFamily="49" charset="-122"/>
              </a:rPr>
              <a:t>用；</a:t>
            </a:r>
            <a:endParaRPr lang="zh-CN" altLang="en-US" sz="2400" b="1">
              <a:latin typeface="黑体" panose="02010609060101010101" pitchFamily="49" charset="-122"/>
              <a:ea typeface="黑体" panose="02010609060101010101" pitchFamily="49" charset="-122"/>
            </a:endParaRPr>
          </a:p>
        </p:txBody>
      </p:sp>
      <p:sp>
        <p:nvSpPr>
          <p:cNvPr id="13" name="Rectangle 7"/>
          <p:cNvSpPr>
            <a:spLocks noChangeArrowheads="1"/>
          </p:cNvSpPr>
          <p:nvPr/>
        </p:nvSpPr>
        <p:spPr bwMode="auto">
          <a:xfrm>
            <a:off x="0" y="5417820"/>
            <a:ext cx="4300220" cy="830997"/>
          </a:xfrm>
          <a:prstGeom prst="rect">
            <a:avLst/>
          </a:prstGeom>
          <a:solidFill>
            <a:schemeClr val="bg2"/>
          </a:solidFill>
          <a:ln w="9525">
            <a:noFill/>
            <a:miter lim="800000"/>
          </a:ln>
          <a:effectLst/>
        </p:spPr>
        <p:txBody>
          <a:bodyPr wrap="square">
            <a:spAutoFit/>
          </a:bodyPr>
          <a:lstStyle/>
          <a:p>
            <a:r>
              <a:rPr lang="zh-CN" altLang="en-US" sz="2400" b="1" smtClean="0">
                <a:solidFill>
                  <a:srgbClr val="FF0000"/>
                </a:solidFill>
                <a:latin typeface="黑体" panose="02010609060101010101" pitchFamily="49" charset="-122"/>
                <a:ea typeface="黑体" panose="02010609060101010101" pitchFamily="49" charset="-122"/>
              </a:rPr>
              <a:t>（</a:t>
            </a:r>
            <a:r>
              <a:rPr lang="en-US" altLang="zh-CN" sz="2400" b="1" smtClean="0">
                <a:solidFill>
                  <a:srgbClr val="FF0000"/>
                </a:solidFill>
                <a:latin typeface="黑体" panose="02010609060101010101" pitchFamily="49" charset="-122"/>
                <a:ea typeface="黑体" panose="02010609060101010101" pitchFamily="49" charset="-122"/>
              </a:rPr>
              <a:t>4</a:t>
            </a:r>
            <a:r>
              <a:rPr lang="zh-CN" altLang="en-US" sz="2400" b="1" smtClean="0">
                <a:solidFill>
                  <a:srgbClr val="FF0000"/>
                </a:solidFill>
                <a:latin typeface="黑体" panose="02010609060101010101" pitchFamily="49" charset="-122"/>
                <a:ea typeface="黑体" panose="02010609060101010101" pitchFamily="49" charset="-122"/>
              </a:rPr>
              <a:t>）宣告</a:t>
            </a:r>
            <a:r>
              <a:rPr lang="zh-CN" altLang="en-US" sz="2400" b="1" smtClean="0">
                <a:latin typeface="黑体" panose="02010609060101010101" pitchFamily="49" charset="-122"/>
                <a:ea typeface="黑体" panose="02010609060101010101" pitchFamily="49" charset="-122"/>
              </a:rPr>
              <a:t>无产阶级的历史使命。</a:t>
            </a:r>
            <a:endParaRPr lang="zh-CN" altLang="en-US" sz="2400" b="1" smtClean="0">
              <a:latin typeface="黑体" panose="02010609060101010101" pitchFamily="49" charset="-122"/>
              <a:ea typeface="黑体" panose="02010609060101010101" pitchFamily="49" charset="-122"/>
            </a:endParaRPr>
          </a:p>
        </p:txBody>
      </p:sp>
      <p:sp>
        <p:nvSpPr>
          <p:cNvPr id="14" name="Line 6"/>
          <p:cNvSpPr>
            <a:spLocks noChangeShapeType="1"/>
          </p:cNvSpPr>
          <p:nvPr/>
        </p:nvSpPr>
        <p:spPr bwMode="auto">
          <a:xfrm flipH="1">
            <a:off x="4452834" y="862965"/>
            <a:ext cx="20637" cy="5762625"/>
          </a:xfrm>
          <a:prstGeom prst="line">
            <a:avLst/>
          </a:prstGeom>
          <a:noFill/>
          <a:ln w="41275" cmpd="sng">
            <a:solidFill>
              <a:schemeClr val="accent1">
                <a:shade val="50000"/>
              </a:schemeClr>
            </a:solidFill>
            <a:prstDash val="sysDot"/>
            <a:round/>
          </a:ln>
        </p:spPr>
        <p:txBody>
          <a:bodyPr/>
          <a:lstStyle/>
          <a:p>
            <a:pPr fontAlgn="auto">
              <a:spcBef>
                <a:spcPct val="0"/>
              </a:spcBef>
              <a:spcAft>
                <a:spcPct val="0"/>
              </a:spcAft>
              <a:defRPr/>
            </a:pPr>
            <a:endParaRPr lang="zh-CN" altLang="en-US">
              <a:latin typeface="+mn-lt"/>
              <a:ea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文本框 4"/>
          <p:cNvSpPr txBox="1"/>
          <p:nvPr/>
        </p:nvSpPr>
        <p:spPr>
          <a:xfrm>
            <a:off x="125095" y="260985"/>
            <a:ext cx="10752455" cy="521970"/>
          </a:xfrm>
          <a:prstGeom prst="rect">
            <a:avLst/>
          </a:prstGeom>
          <a:solidFill>
            <a:schemeClr val="bg1"/>
          </a:solidFill>
        </p:spPr>
        <p:txBody>
          <a:bodyPr wrap="square" rtlCol="0">
            <a:spAutoFit/>
          </a:bodyPr>
          <a:lstStyle/>
          <a:p>
            <a:r>
              <a:rPr lang="zh-CN" altLang="en-US" sz="2800" b="1">
                <a:solidFill>
                  <a:schemeClr val="tx1"/>
                </a:solidFill>
                <a:latin typeface="微软雅黑" panose="020b0503020204020204" pitchFamily="34" charset="-122"/>
                <a:ea typeface="微软雅黑" panose="020b0503020204020204" pitchFamily="34" charset="-122"/>
              </a:rPr>
              <a:t>探究一：理解《共产党宣言》的发表标志着马克思主义的诞生</a:t>
            </a:r>
          </a:p>
        </p:txBody>
      </p:sp>
      <p:sp>
        <p:nvSpPr>
          <p:cNvPr id="6" name="文本框 5"/>
          <p:cNvSpPr txBox="1"/>
          <p:nvPr/>
        </p:nvSpPr>
        <p:spPr>
          <a:xfrm>
            <a:off x="0" y="1219200"/>
            <a:ext cx="9580245" cy="2553335"/>
          </a:xfrm>
          <a:prstGeom prst="rect">
            <a:avLst/>
          </a:prstGeom>
          <a:solidFill>
            <a:schemeClr val="accent3">
              <a:lumMod val="40000"/>
              <a:lumOff val="60000"/>
            </a:schemeClr>
          </a:solidFill>
        </p:spPr>
        <p:txBody>
          <a:bodyPr wrap="square" rtlCol="0">
            <a:spAutoFit/>
          </a:bodyPr>
          <a:lstStyle/>
          <a:p>
            <a:r>
              <a:rPr lang="zh-CN" altLang="en-US" sz="2800" b="1"/>
              <a:t>材料一：</a:t>
            </a:r>
            <a:r>
              <a:rPr lang="zh-CN" altLang="en-US" sz="3200" b="1">
                <a:latin typeface="楷体" panose="02010609060101010101" pitchFamily="49" charset="-122"/>
                <a:ea typeface="楷体" panose="02010609060101010101" pitchFamily="49" charset="-122"/>
                <a:cs typeface="楷体" panose="02010609060101010101" pitchFamily="49" charset="-122"/>
              </a:rPr>
              <a:t>共产党人的最近目的是和其他一切无产阶级政党的最近目的是一样的：使无产阶级成为阶级，</a:t>
            </a:r>
          </a:p>
          <a:p>
            <a:r>
              <a:rPr lang="zh-CN" altLang="en-US" sz="3200" b="1">
                <a:latin typeface="楷体" panose="02010609060101010101" pitchFamily="49" charset="-122"/>
                <a:ea typeface="楷体" panose="02010609060101010101" pitchFamily="49" charset="-122"/>
                <a:cs typeface="楷体" panose="02010609060101010101" pitchFamily="49" charset="-122"/>
              </a:rPr>
              <a:t>推翻资产阶级的统治，由无产阶级夺取政权。</a:t>
            </a:r>
            <a:r>
              <a:rPr lang="en-US" altLang="zh-CN" sz="3200" b="1">
                <a:latin typeface="楷体" panose="02010609060101010101" pitchFamily="49" charset="-122"/>
                <a:ea typeface="楷体" panose="02010609060101010101" pitchFamily="49" charset="-122"/>
                <a:cs typeface="楷体" panose="02010609060101010101" pitchFamily="49" charset="-122"/>
              </a:rPr>
              <a:t>……</a:t>
            </a:r>
            <a:r>
              <a:rPr lang="zh-CN" altLang="en-US" sz="3200" b="1">
                <a:latin typeface="楷体" panose="02010609060101010101" pitchFamily="49" charset="-122"/>
                <a:ea typeface="楷体" panose="02010609060101010101" pitchFamily="49" charset="-122"/>
                <a:cs typeface="楷体" panose="02010609060101010101" pitchFamily="49" charset="-122"/>
              </a:rPr>
              <a:t>共产主义的特征并不是要废除一般的私有制，而是要废除资产阶级的所有制。</a:t>
            </a:r>
          </a:p>
        </p:txBody>
      </p:sp>
      <p:sp>
        <p:nvSpPr>
          <p:cNvPr id="7" name="文本框 6"/>
          <p:cNvSpPr txBox="1"/>
          <p:nvPr/>
        </p:nvSpPr>
        <p:spPr>
          <a:xfrm>
            <a:off x="0" y="4211955"/>
            <a:ext cx="9869805" cy="953135"/>
          </a:xfrm>
          <a:prstGeom prst="rect">
            <a:avLst/>
          </a:prstGeom>
          <a:solidFill>
            <a:schemeClr val="accent3">
              <a:lumMod val="40000"/>
              <a:lumOff val="60000"/>
            </a:schemeClr>
          </a:solidFill>
        </p:spPr>
        <p:txBody>
          <a:bodyPr wrap="square" rtlCol="0">
            <a:spAutoFit/>
          </a:bodyPr>
          <a:lstStyle/>
          <a:p>
            <a:r>
              <a:rPr lang="zh-CN" altLang="en-US" sz="2800" b="1"/>
              <a:t>材料二：</a:t>
            </a:r>
            <a:r>
              <a:rPr lang="zh-CN" sz="2800" b="1">
                <a:latin typeface="楷体" panose="02010609060101010101" pitchFamily="49" charset="-122"/>
                <a:ea typeface="楷体" panose="02010609060101010101" pitchFamily="49" charset="-122"/>
              </a:rPr>
              <a:t>共产党人不屑于隐瞒自己的观点和意图。他们公开宣称：他们的目的只有用暴力推翻全部现存的社会制度才能达到。</a:t>
            </a:r>
          </a:p>
        </p:txBody>
      </p:sp>
      <p:sp>
        <p:nvSpPr>
          <p:cNvPr id="8" name="文本框 7"/>
          <p:cNvSpPr txBox="1"/>
          <p:nvPr/>
        </p:nvSpPr>
        <p:spPr>
          <a:xfrm>
            <a:off x="9755505" y="2052955"/>
            <a:ext cx="1995170" cy="583565"/>
          </a:xfrm>
          <a:prstGeom prst="rect">
            <a:avLst/>
          </a:prstGeom>
          <a:solidFill>
            <a:srgbClr val="FFFF00"/>
          </a:solid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革命目标</a:t>
            </a:r>
          </a:p>
        </p:txBody>
      </p:sp>
      <p:sp>
        <p:nvSpPr>
          <p:cNvPr id="9" name="文本框 8"/>
          <p:cNvSpPr txBox="1"/>
          <p:nvPr/>
        </p:nvSpPr>
        <p:spPr>
          <a:xfrm>
            <a:off x="9983470" y="4396740"/>
            <a:ext cx="1995170" cy="583565"/>
          </a:xfrm>
          <a:prstGeom prst="rect">
            <a:avLst/>
          </a:prstGeom>
          <a:solidFill>
            <a:srgbClr val="FFFF00"/>
          </a:solid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革命道路</a:t>
            </a:r>
          </a:p>
        </p:txBody>
      </p:sp>
      <p:sp>
        <p:nvSpPr>
          <p:cNvPr id="10" name="文本框 9"/>
          <p:cNvSpPr txBox="1"/>
          <p:nvPr/>
        </p:nvSpPr>
        <p:spPr>
          <a:xfrm>
            <a:off x="0" y="5511165"/>
            <a:ext cx="11600815" cy="953135"/>
          </a:xfrm>
          <a:prstGeom prst="rect">
            <a:avLst/>
          </a:prstGeom>
          <a:solidFill>
            <a:schemeClr val="bg1"/>
          </a:solidFill>
        </p:spPr>
        <p:txBody>
          <a:bodyPr wrap="square" rtlCol="0">
            <a:spAutoFit/>
          </a:bodyPr>
          <a:lstStyle/>
          <a:p>
            <a:r>
              <a:rPr lang="zh-CN" altLang="en-US" sz="2800" b="1" i="1">
                <a:solidFill>
                  <a:srgbClr val="FF0000"/>
                </a:solidFill>
                <a:latin typeface="微软雅黑" panose="020b0503020204020204" pitchFamily="34" charset="-122"/>
                <a:ea typeface="微软雅黑" panose="020b0503020204020204" pitchFamily="34" charset="-122"/>
              </a:rPr>
              <a:t>问题：</a:t>
            </a:r>
            <a:r>
              <a:rPr lang="zh-CN" altLang="en-US" sz="2800">
                <a:latin typeface="微软雅黑" panose="020b0503020204020204" pitchFamily="34" charset="-122"/>
                <a:ea typeface="微软雅黑" panose="020b0503020204020204" pitchFamily="34" charset="-122"/>
              </a:rPr>
              <a:t>从这两段论述中可以看出科学社会主义与空想社会主义有哪些本质上的不同？</a:t>
            </a:r>
          </a:p>
        </p:txBody>
      </p:sp>
      <p:cxnSp>
        <p:nvCxnSpPr>
          <p:cNvPr id="11" name="直接连接符 10"/>
          <p:cNvCxnSpPr/>
          <p:nvPr/>
        </p:nvCxnSpPr>
        <p:spPr>
          <a:xfrm flipV="1">
            <a:off x="125095" y="2712085"/>
            <a:ext cx="7787005" cy="12065"/>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cxnSp>
        <p:nvCxnSpPr>
          <p:cNvPr id="12" name="直接连接符 11"/>
          <p:cNvCxnSpPr/>
          <p:nvPr/>
        </p:nvCxnSpPr>
        <p:spPr>
          <a:xfrm>
            <a:off x="3431540" y="5064125"/>
            <a:ext cx="5023485"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标题 2"/>
          <p:cNvSpPr>
            <a:spLocks noGrp="1"/>
          </p:cNvSpPr>
          <p:nvPr>
            <p:ph type="ctrTitle"/>
          </p:nvPr>
        </p:nvSpPr>
        <p:spPr/>
        <p:txBody>
          <a:bodyPr/>
          <a:lstStyle/>
          <a:p>
            <a:r>
              <a:rPr lang="zh-CN" altLang="en-US" smtClean="0"/>
              <a:t> </a:t>
            </a:r>
            <a:endParaRPr lang="zh-CN" altLang="en-US"/>
          </a:p>
        </p:txBody>
      </p:sp>
      <p:sp>
        <p:nvSpPr>
          <p:cNvPr id="7" name="文本框 6"/>
          <p:cNvSpPr txBox="1"/>
          <p:nvPr/>
        </p:nvSpPr>
        <p:spPr>
          <a:xfrm>
            <a:off x="778191" y="190969"/>
            <a:ext cx="5038458" cy="521970"/>
          </a:xfrm>
          <a:prstGeom prst="rect">
            <a:avLst/>
          </a:prstGeom>
          <a:solidFill>
            <a:schemeClr val="accent2">
              <a:lumMod val="20000"/>
              <a:lumOff val="80000"/>
            </a:schemeClr>
          </a:solidFill>
        </p:spPr>
        <p:txBody>
          <a:bodyPr wrap="square" rtlCol="0">
            <a:spAutoFit/>
          </a:bodyPr>
          <a:lstStyle/>
          <a:p>
            <a:r>
              <a:rPr lang="en-US" altLang="zh-CN" sz="2800" b="1">
                <a:solidFill>
                  <a:srgbClr val="FF0000"/>
                </a:solidFill>
                <a:latin typeface="黑体" panose="02010609060101010101" pitchFamily="49" charset="-122"/>
                <a:ea typeface="黑体" panose="02010609060101010101" pitchFamily="49" charset="-122"/>
              </a:rPr>
              <a:t>3</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共产党宣言</a:t>
            </a:r>
            <a:r>
              <a:rPr lang="en-US" altLang="zh-CN" sz="2800" b="1" smtClean="0">
                <a:solidFill>
                  <a:srgbClr val="FF0000"/>
                </a:solidFill>
                <a:latin typeface="黑体" panose="02010609060101010101" pitchFamily="49" charset="-122"/>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的意义</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57" name="Rectangle 8"/>
          <p:cNvSpPr>
            <a:spLocks noChangeArrowheads="1"/>
          </p:cNvSpPr>
          <p:nvPr/>
        </p:nvSpPr>
        <p:spPr bwMode="auto">
          <a:xfrm>
            <a:off x="390525" y="3321685"/>
            <a:ext cx="10962640" cy="1076325"/>
          </a:xfrm>
          <a:prstGeom prst="rect">
            <a:avLst/>
          </a:prstGeom>
          <a:solidFill>
            <a:schemeClr val="bg1"/>
          </a:solidFill>
          <a:ln w="9525">
            <a:solidFill>
              <a:schemeClr val="tx2"/>
            </a:solidFill>
            <a:miter lim="800000"/>
          </a:ln>
          <a:effectLst/>
        </p:spPr>
        <p:txBody>
          <a:bodyPr wrap="square">
            <a:spAutoFit/>
          </a:bodyPr>
          <a:lstStyle/>
          <a:p>
            <a:pPr>
              <a:defRPr/>
            </a:pPr>
            <a:r>
              <a:rPr kumimoji="1" lang="zh-CN" altLang="en-US" sz="2400" b="1">
                <a:solidFill>
                  <a:schemeClr val="tx2"/>
                </a:solidFill>
                <a:effectLst>
                  <a:outerShdw blurRad="38100" dist="38100" dir="2700000" algn="tl">
                    <a:srgbClr val="C0C0C0"/>
                  </a:outerShdw>
                </a:effectLst>
              </a:rPr>
              <a:t>    </a:t>
            </a:r>
            <a:r>
              <a:rPr kumimoji="1" lang="zh-CN" altLang="en-US" sz="2400" b="1" smtClean="0">
                <a:solidFill>
                  <a:schemeClr val="tx2"/>
                </a:solidFill>
                <a:effectLst>
                  <a:outerShdw blurRad="38100" dist="38100" dir="2700000" algn="tl">
                    <a:srgbClr val="C0C0C0"/>
                  </a:outerShdw>
                </a:effectLst>
              </a:rPr>
              <a:t>      </a:t>
            </a:r>
            <a:r>
              <a:rPr kumimoji="1" lang="zh-CN" altLang="en-US" sz="3200" b="1" smtClean="0">
                <a:latin typeface="黑体" panose="02010609060101010101" pitchFamily="49" charset="-122"/>
                <a:ea typeface="黑体" panose="02010609060101010101" pitchFamily="49" charset="-122"/>
              </a:rPr>
              <a:t>第一次</a:t>
            </a:r>
            <a:r>
              <a:rPr kumimoji="1" lang="zh-CN" altLang="en-US" sz="3200" b="1">
                <a:latin typeface="黑体" panose="02010609060101010101" pitchFamily="49" charset="-122"/>
                <a:ea typeface="黑体" panose="02010609060101010101" pitchFamily="49" charset="-122"/>
              </a:rPr>
              <a:t>较为完整地阐述了</a:t>
            </a:r>
            <a:r>
              <a:rPr kumimoji="1" lang="zh-CN" altLang="en-US" sz="3200" b="1">
                <a:solidFill>
                  <a:srgbClr val="FF0000"/>
                </a:solidFill>
                <a:latin typeface="黑体" panose="02010609060101010101" pitchFamily="49" charset="-122"/>
                <a:ea typeface="黑体" panose="02010609060101010101" pitchFamily="49" charset="-122"/>
              </a:rPr>
              <a:t>马克思主义的基本原理</a:t>
            </a:r>
            <a:r>
              <a:rPr kumimoji="1" lang="zh-CN" altLang="en-US" sz="3200" b="1">
                <a:latin typeface="黑体" panose="02010609060101010101" pitchFamily="49" charset="-122"/>
                <a:ea typeface="黑体" panose="02010609060101010101" pitchFamily="49" charset="-122"/>
              </a:rPr>
              <a:t>，阐明了</a:t>
            </a:r>
            <a:r>
              <a:rPr kumimoji="1" lang="zh-CN" altLang="en-US" sz="3200" b="1">
                <a:solidFill>
                  <a:srgbClr val="FF0000"/>
                </a:solidFill>
                <a:latin typeface="黑体" panose="02010609060101010101" pitchFamily="49" charset="-122"/>
                <a:ea typeface="黑体" panose="02010609060101010101" pitchFamily="49" charset="-122"/>
              </a:rPr>
              <a:t>社会发展的客观规律</a:t>
            </a:r>
            <a:r>
              <a:rPr kumimoji="1" lang="zh-CN" altLang="en-US" sz="3200" b="1">
                <a:latin typeface="黑体" panose="02010609060101010101" pitchFamily="49" charset="-122"/>
                <a:ea typeface="黑体" panose="02010609060101010101" pitchFamily="49" charset="-122"/>
              </a:rPr>
              <a:t>，标志</a:t>
            </a:r>
            <a:r>
              <a:rPr kumimoji="1" lang="zh-CN" altLang="en-US" sz="3200" b="1" smtClean="0">
                <a:latin typeface="黑体" panose="02010609060101010101" pitchFamily="49" charset="-122"/>
                <a:ea typeface="黑体" panose="02010609060101010101" pitchFamily="49" charset="-122"/>
              </a:rPr>
              <a:t>着马克思主义</a:t>
            </a:r>
            <a:r>
              <a:rPr kumimoji="1" lang="zh-CN" altLang="en-US" sz="3200" b="1">
                <a:latin typeface="黑体" panose="02010609060101010101" pitchFamily="49" charset="-122"/>
                <a:ea typeface="黑体" panose="02010609060101010101" pitchFamily="49" charset="-122"/>
              </a:rPr>
              <a:t>的诞生 。</a:t>
            </a:r>
          </a:p>
        </p:txBody>
      </p:sp>
      <p:sp>
        <p:nvSpPr>
          <p:cNvPr id="58" name="Rectangle 3"/>
          <p:cNvSpPr txBox="1">
            <a:spLocks noChangeArrowheads="1"/>
          </p:cNvSpPr>
          <p:nvPr/>
        </p:nvSpPr>
        <p:spPr>
          <a:xfrm>
            <a:off x="238097" y="1109563"/>
            <a:ext cx="11196955" cy="167576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zh-CN" sz="3200" smtClean="0"/>
              <a:t>◇</a:t>
            </a:r>
            <a:r>
              <a:rPr lang="en-US" altLang="zh-CN" sz="2400" smtClean="0"/>
              <a:t> </a:t>
            </a:r>
            <a:r>
              <a:rPr lang="zh-CN" altLang="en-US" sz="3200" b="1" smtClean="0">
                <a:solidFill>
                  <a:schemeClr val="tx1"/>
                </a:solidFill>
                <a:latin typeface="楷体" panose="02010609060101010101" pitchFamily="49" charset="-122"/>
                <a:ea typeface="楷体" panose="02010609060101010101" pitchFamily="49" charset="-122"/>
              </a:rPr>
              <a:t>指明斗争的目标</a:t>
            </a:r>
            <a:r>
              <a:rPr lang="en-US" altLang="zh-CN" sz="3200" b="1" smtClean="0">
                <a:solidFill>
                  <a:schemeClr val="tx1"/>
                </a:solidFill>
                <a:latin typeface="楷体" panose="02010609060101010101" pitchFamily="49" charset="-122"/>
                <a:ea typeface="楷体" panose="02010609060101010101" pitchFamily="49" charset="-122"/>
              </a:rPr>
              <a:t>——</a:t>
            </a:r>
            <a:r>
              <a:rPr lang="zh-CN" altLang="en-US" sz="3200" b="1">
                <a:solidFill>
                  <a:srgbClr val="FF0000"/>
                </a:solidFill>
                <a:latin typeface="楷体" panose="02010609060101010101" pitchFamily="49" charset="-122"/>
                <a:ea typeface="楷体" panose="02010609060101010101" pitchFamily="49" charset="-122"/>
              </a:rPr>
              <a:t>实现社会主义和共产主义</a:t>
            </a:r>
          </a:p>
          <a:p>
            <a:pPr marL="0" indent="0">
              <a:buNone/>
            </a:pPr>
            <a:r>
              <a:rPr lang="zh-CN" altLang="zh-CN" sz="3200" smtClean="0"/>
              <a:t>◇</a:t>
            </a:r>
            <a:r>
              <a:rPr lang="en-US" altLang="zh-CN" sz="3200" smtClean="0"/>
              <a:t> </a:t>
            </a:r>
            <a:r>
              <a:rPr lang="zh-CN" altLang="en-US" sz="3200" b="1" smtClean="0">
                <a:solidFill>
                  <a:schemeClr val="tx1"/>
                </a:solidFill>
                <a:latin typeface="楷体" panose="02010609060101010101" pitchFamily="49" charset="-122"/>
                <a:ea typeface="楷体" panose="02010609060101010101" pitchFamily="49" charset="-122"/>
              </a:rPr>
              <a:t>明确革命的基本力量（主力）</a:t>
            </a:r>
            <a:r>
              <a:rPr lang="en-US" altLang="zh-CN" sz="3200" b="1" smtClean="0">
                <a:solidFill>
                  <a:schemeClr val="tx1"/>
                </a:solidFill>
                <a:latin typeface="楷体" panose="02010609060101010101" pitchFamily="49" charset="-122"/>
                <a:ea typeface="楷体" panose="02010609060101010101" pitchFamily="49" charset="-122"/>
              </a:rPr>
              <a:t>——</a:t>
            </a:r>
            <a:r>
              <a:rPr lang="zh-CN" altLang="en-US" sz="3200" b="1">
                <a:solidFill>
                  <a:srgbClr val="FF0000"/>
                </a:solidFill>
                <a:latin typeface="楷体" panose="02010609060101010101" pitchFamily="49" charset="-122"/>
                <a:ea typeface="楷体" panose="02010609060101010101" pitchFamily="49" charset="-122"/>
              </a:rPr>
              <a:t>无产阶级</a:t>
            </a:r>
          </a:p>
          <a:p>
            <a:pPr marL="0" indent="0">
              <a:buNone/>
            </a:pPr>
            <a:r>
              <a:rPr lang="zh-CN" altLang="zh-CN" sz="3200" smtClean="0"/>
              <a:t>◇</a:t>
            </a:r>
            <a:r>
              <a:rPr lang="en-US" altLang="zh-CN" sz="3200" smtClean="0"/>
              <a:t> </a:t>
            </a:r>
            <a:r>
              <a:rPr lang="zh-CN" altLang="en-US" sz="3200" b="1" smtClean="0">
                <a:solidFill>
                  <a:schemeClr val="tx1"/>
                </a:solidFill>
                <a:latin typeface="楷体" panose="02010609060101010101" pitchFamily="49" charset="-122"/>
                <a:ea typeface="楷体" panose="02010609060101010101" pitchFamily="49" charset="-122"/>
              </a:rPr>
              <a:t>明确实现目标的手段（方式）</a:t>
            </a:r>
            <a:r>
              <a:rPr lang="en-US" altLang="zh-CN" sz="3200" b="1" smtClean="0">
                <a:solidFill>
                  <a:schemeClr val="tx1"/>
                </a:solidFill>
                <a:latin typeface="楷体" panose="02010609060101010101" pitchFamily="49" charset="-122"/>
                <a:ea typeface="楷体" panose="02010609060101010101" pitchFamily="49" charset="-122"/>
              </a:rPr>
              <a:t>——</a:t>
            </a:r>
            <a:r>
              <a:rPr lang="zh-CN" altLang="en-US" sz="3200" b="1">
                <a:solidFill>
                  <a:srgbClr val="FF0000"/>
                </a:solidFill>
                <a:latin typeface="楷体" panose="02010609060101010101" pitchFamily="49" charset="-122"/>
                <a:ea typeface="楷体" panose="02010609060101010101" pitchFamily="49" charset="-122"/>
              </a:rPr>
              <a:t>暴力革命</a:t>
            </a:r>
          </a:p>
          <a:p>
            <a:endParaRPr lang="zh-CN" altLang="en-US" sz="3200" b="1" smtClean="0">
              <a:solidFill>
                <a:srgbClr val="FF0000"/>
              </a:solidFill>
              <a:latin typeface="楷体" panose="02010609060101010101" pitchFamily="49" charset="-122"/>
              <a:ea typeface="楷体" pitchFamily="49" charset="-122"/>
            </a:endParaRPr>
          </a:p>
        </p:txBody>
      </p:sp>
      <p:sp>
        <p:nvSpPr>
          <p:cNvPr id="60" name="Rectangle 5"/>
          <p:cNvSpPr>
            <a:spLocks noChangeArrowheads="1"/>
          </p:cNvSpPr>
          <p:nvPr/>
        </p:nvSpPr>
        <p:spPr bwMode="auto">
          <a:xfrm>
            <a:off x="6959159" y="2764819"/>
            <a:ext cx="288131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endParaRPr lang="zh-CN" altLang="en-US" sz="2400" b="1">
              <a:solidFill>
                <a:srgbClr val="FF0000"/>
              </a:solidFill>
              <a:latin typeface="楷体" panose="02010609060101010101" pitchFamily="49" charset="-122"/>
              <a:ea typeface="楷体" pitchFamily="49" charset="-122"/>
            </a:endParaRPr>
          </a:p>
        </p:txBody>
      </p:sp>
      <p:sp>
        <p:nvSpPr>
          <p:cNvPr id="61" name="Rectangle 6"/>
          <p:cNvSpPr>
            <a:spLocks noChangeArrowheads="1"/>
          </p:cNvSpPr>
          <p:nvPr/>
        </p:nvSpPr>
        <p:spPr bwMode="auto">
          <a:xfrm>
            <a:off x="6959159" y="3321371"/>
            <a:ext cx="316865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Verdana" panose="020b0604030504040204" pitchFamily="34" charset="0"/>
                <a:ea typeface="宋体" panose="02010600030101010101" pitchFamily="2"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eaLnBrk="1" hangingPunct="1"/>
            <a:endParaRPr lang="zh-CN" altLang="en-US" sz="2400" b="1">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8">
                                            <p:txEl>
                                              <p:pRg st="0" end="0"/>
                                            </p:txEl>
                                          </p:spTgt>
                                        </p:tgtEl>
                                        <p:attrNameLst>
                                          <p:attrName>style.visibility</p:attrName>
                                        </p:attrNameLst>
                                      </p:cBhvr>
                                      <p:to>
                                        <p:strVal val="visible"/>
                                      </p:to>
                                    </p:set>
                                    <p:animEffect transition="in" filter="blinds(horizontal)">
                                      <p:cBhvr>
                                        <p:cTn id="12" dur="500"/>
                                        <p:tgtEl>
                                          <p:spTgt spid="58">
                                            <p:txEl>
                                              <p:pRg st="0" end="0"/>
                                            </p:txEl>
                                          </p:spTgt>
                                        </p:tgtEl>
                                      </p:cBhvr>
                                    </p:animEffect>
                                  </p:childTnLst>
                                </p:cTn>
                              </p:par>
                            </p:childTnLst>
                          </p:cTn>
                        </p:par>
                        <p:par>
                          <p:cTn id="13" fill="hold" nodeType="afterGroup">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58">
                                            <p:txEl>
                                              <p:pRg st="1" end="1"/>
                                            </p:txEl>
                                          </p:spTgt>
                                        </p:tgtEl>
                                        <p:attrNameLst>
                                          <p:attrName>style.visibility</p:attrName>
                                        </p:attrNameLst>
                                      </p:cBhvr>
                                      <p:to>
                                        <p:strVal val="visible"/>
                                      </p:to>
                                    </p:set>
                                    <p:animEffect transition="in" filter="blinds(horizontal)">
                                      <p:cBhvr>
                                        <p:cTn id="16" dur="500"/>
                                        <p:tgtEl>
                                          <p:spTgt spid="58">
                                            <p:txEl>
                                              <p:pRg st="1" end="1"/>
                                            </p:txEl>
                                          </p:spTgt>
                                        </p:tgtEl>
                                      </p:cBhvr>
                                    </p:animEffect>
                                  </p:childTnLst>
                                </p:cTn>
                              </p:par>
                            </p:childTnLst>
                          </p:cTn>
                        </p:par>
                        <p:par>
                          <p:cTn id="17" fill="hold" nodeType="afterGroup">
                            <p:stCondLst>
                              <p:cond delay="1000"/>
                            </p:stCondLst>
                            <p:childTnLst>
                              <p:par>
                                <p:cTn id="18" presetID="3" presetClass="entr" presetSubtype="10" fill="hold" grpId="0" nodeType="afterEffect">
                                  <p:stCondLst>
                                    <p:cond delay="0"/>
                                  </p:stCondLst>
                                  <p:childTnLst>
                                    <p:set>
                                      <p:cBhvr>
                                        <p:cTn id="19" dur="1" fill="hold">
                                          <p:stCondLst>
                                            <p:cond delay="0"/>
                                          </p:stCondLst>
                                        </p:cTn>
                                        <p:tgtEl>
                                          <p:spTgt spid="58">
                                            <p:txEl>
                                              <p:pRg st="2" end="2"/>
                                            </p:txEl>
                                          </p:spTgt>
                                        </p:tgtEl>
                                        <p:attrNameLst>
                                          <p:attrName>style.visibility</p:attrName>
                                        </p:attrNameLst>
                                      </p:cBhvr>
                                      <p:to>
                                        <p:strVal val="visible"/>
                                      </p:to>
                                    </p:set>
                                    <p:animEffect transition="in" filter="blinds(horizontal)">
                                      <p:cBhvr>
                                        <p:cTn id="20" dur="500"/>
                                        <p:tgtEl>
                                          <p:spTgt spid="58">
                                            <p:txEl>
                                              <p:pRg st="2" end="2"/>
                                            </p:txEl>
                                          </p:spTgt>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57">
                                            <p:bg/>
                                          </p:spTgt>
                                        </p:tgtEl>
                                        <p:attrNameLst>
                                          <p:attrName>style.visibility</p:attrName>
                                        </p:attrNameLst>
                                      </p:cBhvr>
                                      <p:to>
                                        <p:strVal val="visible"/>
                                      </p:to>
                                    </p:set>
                                    <p:animEffect transition="in" filter="blinds(horizontal)">
                                      <p:cBhvr>
                                        <p:cTn id="25" dur="500"/>
                                        <p:tgtEl>
                                          <p:spTgt spid="57">
                                            <p:bg/>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7">
                                            <p:txEl>
                                              <p:pRg st="0" end="0"/>
                                            </p:txEl>
                                          </p:spTgt>
                                        </p:tgtEl>
                                        <p:attrNameLst>
                                          <p:attrName>style.visibility</p:attrName>
                                        </p:attrNameLst>
                                      </p:cBhvr>
                                      <p:to>
                                        <p:strVal val="visible"/>
                                      </p:to>
                                    </p:set>
                                    <p:animEffect transition="in" filter="blinds(horizontal)">
                                      <p:cBhvr>
                                        <p:cTn id="28"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7" grpId="0" uiExpand="1" build="p" animBg="1"/>
      <p:bldP spid="58" grpId="0" uiExpand="1" build="p"/>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文本框 6"/>
          <p:cNvSpPr txBox="1"/>
          <p:nvPr/>
        </p:nvSpPr>
        <p:spPr>
          <a:xfrm>
            <a:off x="286603" y="313815"/>
            <a:ext cx="4535927" cy="583565"/>
          </a:xfrm>
          <a:prstGeom prst="rect">
            <a:avLst/>
          </a:prstGeom>
          <a:solidFill>
            <a:schemeClr val="accent2">
              <a:lumMod val="20000"/>
              <a:lumOff val="80000"/>
            </a:schemeClr>
          </a:solidFill>
        </p:spPr>
        <p:txBody>
          <a:bodyPr wrap="square" rtlCol="0">
            <a:spAutoFit/>
          </a:bodyPr>
          <a:lstStyle/>
          <a:p>
            <a:r>
              <a:rPr lang="en-US" altLang="zh-CN" sz="3200" b="1" smtClean="0">
                <a:solidFill>
                  <a:srgbClr val="FF0000"/>
                </a:solidFill>
                <a:latin typeface="黑体" panose="02010609060101010101" pitchFamily="49" charset="-122"/>
                <a:ea typeface="黑体" panose="02010609060101010101" pitchFamily="49" charset="-122"/>
              </a:rPr>
              <a:t>4.</a:t>
            </a:r>
            <a:r>
              <a:rPr lang="zh-CN" altLang="en-US" sz="3200" b="1" smtClean="0">
                <a:solidFill>
                  <a:srgbClr val="FF0000"/>
                </a:solidFill>
                <a:latin typeface="黑体" panose="02010609060101010101" pitchFamily="49" charset="-122"/>
                <a:ea typeface="黑体" panose="02010609060101010101" pitchFamily="49" charset="-122"/>
              </a:rPr>
              <a:t>革命</a:t>
            </a:r>
            <a:r>
              <a:rPr lang="zh-CN" altLang="en-US" sz="3200" b="1">
                <a:solidFill>
                  <a:srgbClr val="FF0000"/>
                </a:solidFill>
                <a:latin typeface="黑体" panose="02010609060101010101" pitchFamily="49" charset="-122"/>
                <a:ea typeface="黑体" panose="02010609060101010101" pitchFamily="49" charset="-122"/>
              </a:rPr>
              <a:t>实践与</a:t>
            </a:r>
            <a:r>
              <a:rPr lang="zh-CN" altLang="en-US" sz="3200" b="1" smtClean="0">
                <a:solidFill>
                  <a:srgbClr val="FF0000"/>
                </a:solidFill>
                <a:latin typeface="黑体" panose="02010609060101010101" pitchFamily="49" charset="-122"/>
                <a:ea typeface="黑体" panose="02010609060101010101" pitchFamily="49" charset="-122"/>
              </a:rPr>
              <a:t>理论发展</a:t>
            </a:r>
          </a:p>
        </p:txBody>
      </p:sp>
      <p:sp>
        <p:nvSpPr>
          <p:cNvPr id="3" name="矩形 2"/>
          <p:cNvSpPr/>
          <p:nvPr/>
        </p:nvSpPr>
        <p:spPr>
          <a:xfrm>
            <a:off x="-101" y="1200096"/>
            <a:ext cx="7737475" cy="1076325"/>
          </a:xfrm>
          <a:prstGeom prst="rect">
            <a:avLst/>
          </a:prstGeom>
        </p:spPr>
        <p:txBody>
          <a:bodyPr wrap="none">
            <a:spAutoFit/>
          </a:bodyPr>
          <a:lstStyle/>
          <a:p>
            <a:pPr algn="l"/>
            <a:r>
              <a:rPr lang="zh-CN" altLang="en-US" sz="3200" b="1" smtClean="0">
                <a:latin typeface="黑体" panose="02010609060101010101" pitchFamily="49" charset="-122"/>
                <a:ea typeface="黑体" panose="02010609060101010101" pitchFamily="49" charset="-122"/>
                <a:cs typeface="微软雅黑" panose="020b0503020204020204" pitchFamily="34" charset="-122"/>
              </a:rPr>
              <a:t>（</a:t>
            </a:r>
            <a:r>
              <a:rPr lang="en-US" altLang="zh-CN" sz="3200" b="1" smtClean="0">
                <a:latin typeface="黑体" panose="02010609060101010101" pitchFamily="49" charset="-122"/>
                <a:ea typeface="黑体" panose="02010609060101010101" pitchFamily="49" charset="-122"/>
                <a:cs typeface="微软雅黑" panose="020b0503020204020204" pitchFamily="34" charset="-122"/>
              </a:rPr>
              <a:t>1</a:t>
            </a:r>
            <a:r>
              <a:rPr lang="zh-CN" altLang="en-US" sz="3200" b="1" smtClean="0">
                <a:latin typeface="黑体" panose="02010609060101010101" pitchFamily="49" charset="-122"/>
                <a:ea typeface="黑体" panose="02010609060101010101" pitchFamily="49" charset="-122"/>
                <a:cs typeface="微软雅黑" panose="020b0503020204020204" pitchFamily="34" charset="-122"/>
              </a:rPr>
              <a:t>）革命</a:t>
            </a:r>
            <a:r>
              <a:rPr lang="zh-CN" altLang="en-US" sz="3200" b="1">
                <a:latin typeface="黑体" panose="02010609060101010101" pitchFamily="49" charset="-122"/>
                <a:ea typeface="黑体" panose="02010609060101010101" pitchFamily="49" charset="-122"/>
                <a:cs typeface="微软雅黑" panose="020b0503020204020204" pitchFamily="34" charset="-122"/>
              </a:rPr>
              <a:t>实践：参加</a:t>
            </a:r>
            <a:r>
              <a:rPr lang="en-US" altLang="zh-CN" sz="3200" b="1">
                <a:latin typeface="黑体" panose="02010609060101010101" pitchFamily="49" charset="-122"/>
                <a:ea typeface="黑体" panose="02010609060101010101" pitchFamily="49" charset="-122"/>
                <a:cs typeface="微软雅黑" panose="020b0503020204020204" pitchFamily="34" charset="-122"/>
              </a:rPr>
              <a:t>1848</a:t>
            </a:r>
            <a:r>
              <a:rPr lang="zh-CN" altLang="en-US" sz="3200" b="1">
                <a:latin typeface="黑体" panose="02010609060101010101" pitchFamily="49" charset="-122"/>
                <a:ea typeface="黑体" panose="02010609060101010101" pitchFamily="49" charset="-122"/>
                <a:cs typeface="微软雅黑" panose="020b0503020204020204" pitchFamily="34" charset="-122"/>
              </a:rPr>
              <a:t>年欧洲革命</a:t>
            </a:r>
          </a:p>
          <a:p>
            <a:pPr algn="l"/>
            <a:r>
              <a:rPr lang="zh-CN" altLang="en-US" sz="3200" b="1" smtClean="0">
                <a:latin typeface="黑体" panose="02010609060101010101" pitchFamily="49" charset="-122"/>
                <a:ea typeface="黑体" panose="02010609060101010101" pitchFamily="49" charset="-122"/>
                <a:cs typeface="微软雅黑" panose="020b0503020204020204" pitchFamily="34" charset="-122"/>
                <a:sym typeface="+mn-ea"/>
              </a:rPr>
              <a:t>（</a:t>
            </a:r>
            <a:r>
              <a:rPr lang="en-US" altLang="zh-CN" sz="3200" b="1" smtClean="0">
                <a:latin typeface="黑体" panose="02010609060101010101" pitchFamily="49" charset="-122"/>
                <a:ea typeface="黑体" panose="02010609060101010101" pitchFamily="49" charset="-122"/>
                <a:cs typeface="微软雅黑" panose="020b0503020204020204" pitchFamily="34" charset="-122"/>
                <a:sym typeface="+mn-ea"/>
              </a:rPr>
              <a:t>2</a:t>
            </a:r>
            <a:r>
              <a:rPr lang="zh-CN" altLang="en-US" sz="3200" b="1" smtClean="0">
                <a:latin typeface="黑体" panose="02010609060101010101" pitchFamily="49" charset="-122"/>
                <a:ea typeface="黑体" panose="02010609060101010101" pitchFamily="49" charset="-122"/>
                <a:cs typeface="微软雅黑" panose="020b0503020204020204" pitchFamily="34" charset="-122"/>
                <a:sym typeface="+mn-ea"/>
              </a:rPr>
              <a:t>）理论</a:t>
            </a:r>
            <a:r>
              <a:rPr lang="zh-CN" altLang="en-US" sz="3200" b="1">
                <a:latin typeface="黑体" panose="02010609060101010101" pitchFamily="49" charset="-122"/>
                <a:ea typeface="黑体" panose="02010609060101010101" pitchFamily="49" charset="-122"/>
                <a:cs typeface="微软雅黑" panose="020b0503020204020204" pitchFamily="34" charset="-122"/>
                <a:sym typeface="+mn-ea"/>
              </a:rPr>
              <a:t>发展：</a:t>
            </a:r>
            <a:r>
              <a:rPr lang="zh-CN" altLang="en-US" sz="3200" b="1">
                <a:solidFill>
                  <a:srgbClr val="3333FF"/>
                </a:solidFill>
                <a:latin typeface="黑体" panose="02010609060101010101" pitchFamily="49" charset="-122"/>
                <a:ea typeface="黑体" panose="02010609060101010101" pitchFamily="49" charset="-122"/>
                <a:cs typeface="微软雅黑" panose="020b0503020204020204" pitchFamily="34" charset="-122"/>
                <a:sym typeface="+mn-ea"/>
              </a:rPr>
              <a:t>剩余价值学说、唯物史观</a:t>
            </a:r>
          </a:p>
        </p:txBody>
      </p:sp>
      <p:sp>
        <p:nvSpPr>
          <p:cNvPr id="9" name="矩形 8"/>
          <p:cNvSpPr/>
          <p:nvPr/>
        </p:nvSpPr>
        <p:spPr>
          <a:xfrm>
            <a:off x="174958" y="3056978"/>
            <a:ext cx="309880" cy="429895"/>
          </a:xfrm>
          <a:prstGeom prst="rect">
            <a:avLst/>
          </a:prstGeom>
        </p:spPr>
        <p:txBody>
          <a:bodyPr wrap="none">
            <a:spAutoFit/>
          </a:bodyPr>
          <a:lstStyle/>
          <a:p>
            <a:r>
              <a:rPr lang="zh-CN" altLang="en-US" sz="2200" b="1" smtClean="0">
                <a:latin typeface="黑体" panose="02010609060101010101" pitchFamily="49" charset="-122"/>
                <a:ea typeface="黑体" panose="02010609060101010101" pitchFamily="49" charset="-122"/>
                <a:cs typeface="微软雅黑" panose="020b0503020204020204" pitchFamily="34" charset="-122"/>
              </a:rPr>
              <a:t> </a:t>
            </a:r>
            <a:endParaRPr lang="zh-CN" altLang="en-US" sz="2200">
              <a:solidFill>
                <a:srgbClr val="3333FF"/>
              </a:solidFill>
              <a:latin typeface="黑体" panose="02010609060101010101" pitchFamily="49" charset="-122"/>
              <a:ea typeface="黑体" panose="02010609060101010101" pitchFamily="49" charset="-122"/>
            </a:endParaRPr>
          </a:p>
        </p:txBody>
      </p:sp>
      <p:grpSp>
        <p:nvGrpSpPr>
          <p:cNvPr id="11" name="组合 10"/>
          <p:cNvGrpSpPr/>
          <p:nvPr/>
        </p:nvGrpSpPr>
        <p:grpSpPr>
          <a:xfrm>
            <a:off x="8679976" y="297179"/>
            <a:ext cx="3196429" cy="4534127"/>
            <a:chOff x="448274" y="1980790"/>
            <a:chExt cx="1934772" cy="3548402"/>
          </a:xfrm>
        </p:grpSpPr>
        <p:pic>
          <p:nvPicPr>
            <p:cNvPr id="12" name="Picture 2" descr="http://cms-bucket.nosdn.127.net/catchpic/7/74/740dfaf5445ec1917db19a291054941c.jpg?imageView&amp;thumbnail=550x0"/>
            <p:cNvPicPr>
              <a:picLocks noChangeAspect="1" noChangeArrowheads="1"/>
            </p:cNvPicPr>
            <p:nvPr/>
          </p:nvPicPr>
          <p:blipFill>
            <a:blip r:embed="rId2"/>
            <a:stretch>
              <a:fillRect/>
            </a:stretch>
          </p:blipFill>
          <p:spPr bwMode="auto">
            <a:xfrm>
              <a:off x="448274" y="1980790"/>
              <a:ext cx="1934772" cy="3184953"/>
            </a:xfrm>
            <a:prstGeom prst="rect">
              <a:avLst/>
            </a:prstGeom>
            <a:noFill/>
          </p:spPr>
        </p:pic>
        <p:sp>
          <p:nvSpPr>
            <p:cNvPr id="13" name="矩形 12"/>
            <p:cNvSpPr/>
            <p:nvPr/>
          </p:nvSpPr>
          <p:spPr>
            <a:xfrm>
              <a:off x="503838" y="5238414"/>
              <a:ext cx="1789725" cy="290778"/>
            </a:xfrm>
            <a:prstGeom prst="rect">
              <a:avLst/>
            </a:prstGeom>
          </p:spPr>
          <p:txBody>
            <a:bodyPr wrap="square">
              <a:spAutoFit/>
            </a:bodyPr>
            <a:lstStyle/>
            <a:p>
              <a:pPr algn="ctr"/>
              <a:r>
                <a:rPr lang="en-US" altLang="zh-CN" sz="1600" b="1"/>
                <a:t>《</a:t>
              </a:r>
              <a:r>
                <a:rPr lang="zh-CN" altLang="en-US" sz="1600" b="1"/>
                <a:t>资本论</a:t>
              </a:r>
              <a:r>
                <a:rPr lang="en-US" altLang="zh-CN" sz="1600" b="1"/>
                <a:t>》</a:t>
              </a:r>
              <a:r>
                <a:rPr lang="zh-CN" altLang="en-US" sz="1600" b="1"/>
                <a:t>第一卷封面</a:t>
              </a:r>
            </a:p>
          </p:txBody>
        </p:sp>
      </p:grpSp>
      <p:sp>
        <p:nvSpPr>
          <p:cNvPr id="17" name="Rectangle 8"/>
          <p:cNvSpPr>
            <a:spLocks noChangeArrowheads="1"/>
          </p:cNvSpPr>
          <p:nvPr/>
        </p:nvSpPr>
        <p:spPr bwMode="auto">
          <a:xfrm>
            <a:off x="485140" y="2960370"/>
            <a:ext cx="7932420" cy="2553335"/>
          </a:xfrm>
          <a:prstGeom prst="rect">
            <a:avLst/>
          </a:prstGeom>
          <a:solidFill>
            <a:schemeClr val="bg1"/>
          </a:solidFill>
          <a:ln w="9525">
            <a:solidFill>
              <a:schemeClr val="tx2"/>
            </a:solidFill>
            <a:miter lim="800000"/>
          </a:ln>
          <a:effectLst/>
        </p:spPr>
        <p:txBody>
          <a:bodyPr wrap="square">
            <a:spAutoFit/>
          </a:bodyPr>
          <a:lstStyle/>
          <a:p>
            <a:pPr>
              <a:defRPr/>
            </a:pPr>
            <a:r>
              <a:rPr kumimoji="1" lang="zh-CN" altLang="en-US" sz="2200" b="1">
                <a:solidFill>
                  <a:schemeClr val="tx2"/>
                </a:solidFill>
                <a:effectLst>
                  <a:outerShdw blurRad="38100" dist="38100" dir="2700000" algn="tl">
                    <a:srgbClr val="C0C0C0"/>
                  </a:outerShdw>
                </a:effectLst>
                <a:latin typeface="楷体" panose="02010609060101010101" pitchFamily="49" charset="-122"/>
                <a:ea typeface="楷体" panose="02010609060101010101" pitchFamily="49" charset="-122"/>
              </a:rPr>
              <a:t>   </a:t>
            </a:r>
            <a:r>
              <a:rPr kumimoji="1" lang="zh-CN" altLang="en-US" sz="2400" b="1">
                <a:solidFill>
                  <a:schemeClr val="tx2"/>
                </a:solidFill>
                <a:effectLst>
                  <a:outerShdw blurRad="38100" dist="38100" dir="2700000" algn="tl">
                    <a:srgbClr val="C0C0C0"/>
                  </a:outerShdw>
                </a:effectLst>
                <a:latin typeface="楷体" panose="02010609060101010101" pitchFamily="49" charset="-122"/>
                <a:ea typeface="楷体" panose="02010609060101010101" pitchFamily="49" charset="-122"/>
              </a:rPr>
              <a:t> </a:t>
            </a:r>
            <a:r>
              <a:rPr kumimoji="1" lang="en-US" altLang="zh-CN" sz="3200" b="1" smtClean="0">
                <a:latin typeface="楷体" panose="02010609060101010101" pitchFamily="49" charset="-122"/>
                <a:ea typeface="楷体" panose="02010609060101010101" pitchFamily="49" charset="-122"/>
              </a:rPr>
              <a:t>1867</a:t>
            </a:r>
            <a:r>
              <a:rPr kumimoji="1" lang="zh-CN" altLang="en-US" sz="3200" b="1" smtClean="0">
                <a:latin typeface="楷体" panose="02010609060101010101" pitchFamily="49" charset="-122"/>
                <a:ea typeface="楷体" panose="02010609060101010101" pitchFamily="49" charset="-122"/>
              </a:rPr>
              <a:t>年问世的</a:t>
            </a:r>
            <a:r>
              <a:rPr kumimoji="1" lang="en-US" altLang="zh-CN" sz="3200" b="1" smtClean="0">
                <a:latin typeface="楷体" panose="02010609060101010101" pitchFamily="49" charset="-122"/>
                <a:ea typeface="楷体" panose="02010609060101010101" pitchFamily="49" charset="-122"/>
              </a:rPr>
              <a:t>《</a:t>
            </a:r>
            <a:r>
              <a:rPr kumimoji="1" lang="zh-CN" altLang="en-US" sz="3200" b="1" smtClean="0">
                <a:latin typeface="楷体" panose="02010609060101010101" pitchFamily="49" charset="-122"/>
                <a:ea typeface="楷体" panose="02010609060101010101" pitchFamily="49" charset="-122"/>
              </a:rPr>
              <a:t>资本论</a:t>
            </a:r>
            <a:r>
              <a:rPr kumimoji="1" lang="en-US" altLang="zh-CN" sz="3200" b="1" smtClean="0">
                <a:latin typeface="楷体" panose="02010609060101010101" pitchFamily="49" charset="-122"/>
                <a:ea typeface="楷体" panose="02010609060101010101" pitchFamily="49" charset="-122"/>
              </a:rPr>
              <a:t>》</a:t>
            </a:r>
            <a:r>
              <a:rPr kumimoji="1" lang="zh-CN" altLang="en-US" sz="3200" b="1" smtClean="0">
                <a:latin typeface="楷体" panose="02010609060101010101" pitchFamily="49" charset="-122"/>
                <a:ea typeface="楷体" panose="02010609060101010101" pitchFamily="49" charset="-122"/>
              </a:rPr>
              <a:t>是马克思主义最厚重、最丰富的著作，被誉为“</a:t>
            </a:r>
            <a:r>
              <a:rPr kumimoji="1" lang="zh-CN" altLang="en-US" sz="3200" b="1" smtClean="0">
                <a:solidFill>
                  <a:srgbClr val="FF0000"/>
                </a:solidFill>
                <a:latin typeface="楷体" panose="02010609060101010101" pitchFamily="49" charset="-122"/>
                <a:ea typeface="楷体" panose="02010609060101010101" pitchFamily="49" charset="-122"/>
              </a:rPr>
              <a:t>工人阶级的圣经</a:t>
            </a:r>
            <a:r>
              <a:rPr kumimoji="1" lang="zh-CN" altLang="en-US" sz="3200" b="1" smtClean="0">
                <a:latin typeface="楷体" panose="02010609060101010101" pitchFamily="49" charset="-122"/>
                <a:ea typeface="楷体" panose="02010609060101010101" pitchFamily="49" charset="-122"/>
              </a:rPr>
              <a:t>”。</a:t>
            </a:r>
            <a:endParaRPr kumimoji="1" lang="en-US" altLang="zh-CN" sz="3200" b="1" smtClean="0">
              <a:latin typeface="楷体" panose="02010609060101010101" pitchFamily="49" charset="-122"/>
              <a:ea typeface="楷体" pitchFamily="49" charset="-122"/>
            </a:endParaRPr>
          </a:p>
          <a:p>
            <a:pPr>
              <a:defRPr/>
            </a:pPr>
            <a:r>
              <a:rPr kumimoji="1" lang="en-US" altLang="zh-CN" sz="3200" b="1" smtClean="0">
                <a:latin typeface="楷体" panose="02010609060101010101" pitchFamily="49" charset="-122"/>
                <a:ea typeface="楷体" panose="02010609060101010101" pitchFamily="49" charset="-122"/>
              </a:rPr>
              <a:t>——《</a:t>
            </a:r>
            <a:r>
              <a:rPr kumimoji="1" lang="zh-CN" altLang="en-US" sz="3200" b="1">
                <a:latin typeface="楷体" panose="02010609060101010101" pitchFamily="49" charset="-122"/>
                <a:ea typeface="楷体" panose="02010609060101010101" pitchFamily="49" charset="-122"/>
              </a:rPr>
              <a:t>习近平</a:t>
            </a:r>
            <a:r>
              <a:rPr kumimoji="1" lang="zh-CN" altLang="en-US" sz="3200" b="1" smtClean="0">
                <a:latin typeface="楷体" panose="02010609060101010101" pitchFamily="49" charset="-122"/>
                <a:ea typeface="楷体" panose="02010609060101010101" pitchFamily="49" charset="-122"/>
              </a:rPr>
              <a:t>在纪念马</a:t>
            </a:r>
            <a:r>
              <a:rPr kumimoji="1" lang="zh-CN" altLang="en-US" sz="3200" b="1">
                <a:latin typeface="楷体" panose="02010609060101010101" pitchFamily="49" charset="-122"/>
                <a:ea typeface="楷体" panose="02010609060101010101" pitchFamily="49" charset="-122"/>
              </a:rPr>
              <a:t>克思诞辰</a:t>
            </a:r>
            <a:r>
              <a:rPr kumimoji="1" lang="en-US" altLang="zh-CN" sz="3200" b="1">
                <a:latin typeface="楷体" panose="02010609060101010101" pitchFamily="49" charset="-122"/>
                <a:ea typeface="楷体" panose="02010609060101010101" pitchFamily="49" charset="-122"/>
              </a:rPr>
              <a:t>200</a:t>
            </a:r>
            <a:r>
              <a:rPr kumimoji="1" lang="zh-CN" altLang="en-US" sz="3200" b="1">
                <a:latin typeface="楷体" panose="02010609060101010101" pitchFamily="49" charset="-122"/>
                <a:ea typeface="楷体" panose="02010609060101010101" pitchFamily="49" charset="-122"/>
              </a:rPr>
              <a:t>周年大会上的讲话</a:t>
            </a:r>
            <a:r>
              <a:rPr kumimoji="1" lang="en-US" altLang="zh-CN" sz="3200" b="1" smtClean="0">
                <a:latin typeface="楷体" panose="02010609060101010101" pitchFamily="49" charset="-122"/>
                <a:ea typeface="楷体" panose="02010609060101010101" pitchFamily="49" charset="-122"/>
              </a:rPr>
              <a:t>》</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文本框 6"/>
          <p:cNvSpPr txBox="1"/>
          <p:nvPr/>
        </p:nvSpPr>
        <p:spPr>
          <a:xfrm>
            <a:off x="396240" y="201295"/>
            <a:ext cx="5278120" cy="521970"/>
          </a:xfrm>
          <a:prstGeom prst="rect">
            <a:avLst/>
          </a:prstGeom>
          <a:solidFill>
            <a:schemeClr val="accent2">
              <a:lumMod val="20000"/>
              <a:lumOff val="80000"/>
            </a:schemeClr>
          </a:solidFill>
        </p:spPr>
        <p:txBody>
          <a:bodyPr wrap="square" rtlCol="0">
            <a:spAutoFit/>
          </a:bodyPr>
          <a:lstStyle/>
          <a:p>
            <a:r>
              <a:rPr lang="en-US" altLang="zh-CN" sz="2800" b="1" smtClean="0">
                <a:solidFill>
                  <a:srgbClr val="FF0000"/>
                </a:solidFill>
                <a:latin typeface="黑体" panose="02010609060101010101" pitchFamily="49" charset="-122"/>
                <a:ea typeface="黑体" panose="02010609060101010101" pitchFamily="49" charset="-122"/>
              </a:rPr>
              <a:t>5.</a:t>
            </a:r>
            <a:r>
              <a:rPr lang="zh-CN" altLang="en-US" sz="2800" b="1" smtClean="0">
                <a:solidFill>
                  <a:srgbClr val="FF0000"/>
                </a:solidFill>
                <a:latin typeface="黑体" panose="02010609060101010101" pitchFamily="49" charset="-122"/>
                <a:ea typeface="黑体" panose="02010609060101010101" pitchFamily="49" charset="-122"/>
              </a:rPr>
              <a:t>马克思主义诞生的历史意义</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4" name="矩形 13"/>
          <p:cNvSpPr/>
          <p:nvPr/>
        </p:nvSpPr>
        <p:spPr>
          <a:xfrm>
            <a:off x="118745" y="825500"/>
            <a:ext cx="11560175" cy="4399915"/>
          </a:xfrm>
          <a:prstGeom prst="rect">
            <a:avLst/>
          </a:prstGeom>
          <a:solidFill>
            <a:schemeClr val="bg1"/>
          </a:solidFill>
        </p:spPr>
        <p:txBody>
          <a:bodyPr wrap="square">
            <a:spAutoFit/>
          </a:bodyPr>
          <a:lstStyle/>
          <a:p>
            <a:pPr algn="just">
              <a:lnSpc>
                <a:spcPct val="125000"/>
              </a:lnSpc>
              <a:spcBef>
                <a:spcPct val="0"/>
              </a:spcBef>
              <a:spcAft>
                <a:spcPct val="0"/>
              </a:spcAft>
            </a:pPr>
            <a:r>
              <a:rPr lang="en-US" alt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1</a:t>
            </a:r>
            <a:r>
              <a:rPr lang="en-US" alt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8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理论意义</a:t>
            </a:r>
            <a:r>
              <a:rPr lang="zh-CN" altLang="en-US"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马克思主义</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是</a:t>
            </a:r>
            <a:r>
              <a:rPr lang="zh-CN" alt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科学的</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人民的</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实践的</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不断发展的开放的理论</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，它创造性地揭示了人类社会</a:t>
            </a:r>
            <a:r>
              <a:rPr lang="zh-CN" alt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发展规律</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，第一次创立了人民实现自身解放的</a:t>
            </a:r>
            <a:r>
              <a:rPr lang="zh-CN" alt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思想体系</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指引</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着人民改造世界的</a:t>
            </a:r>
            <a:r>
              <a:rPr lang="zh-CN" alt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行动</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，始终站在时代前沿。</a:t>
            </a:r>
          </a:p>
          <a:p>
            <a:pPr algn="just">
              <a:lnSpc>
                <a:spcPct val="125000"/>
              </a:lnSpc>
              <a:spcBef>
                <a:spcPct val="0"/>
              </a:spcBef>
              <a:spcAft>
                <a:spcPct val="0"/>
              </a:spcAft>
            </a:pPr>
            <a:r>
              <a:rPr lang="en-US" alt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2</a:t>
            </a:r>
            <a:r>
              <a:rPr lang="en-US" alt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8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实践意义</a:t>
            </a:r>
            <a:r>
              <a:rPr lang="zh-CN" altLang="en-US"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p>
          <a:p>
            <a:pPr algn="just">
              <a:lnSpc>
                <a:spcPct val="125000"/>
              </a:lnSpc>
              <a:spcBef>
                <a:spcPct val="0"/>
              </a:spcBef>
              <a:spcAft>
                <a:spcPct val="0"/>
              </a:spcAft>
            </a:pPr>
            <a:r>
              <a:rPr lang="en-US" alt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①</a:t>
            </a:r>
            <a:r>
              <a:rPr lang="zh-CN" altLang="en-US"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成为</a:t>
            </a:r>
            <a:r>
              <a:rPr lang="zh-CN" altLang="zh-CN" sz="28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工人运动</a:t>
            </a:r>
            <a:r>
              <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的</a:t>
            </a:r>
            <a:r>
              <a:rPr lang="zh-CN" altLang="zh-CN" sz="28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指导思想</a:t>
            </a:r>
            <a:r>
              <a:rPr lang="zh-CN" altLang="en-US" sz="28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，推动</a:t>
            </a:r>
            <a:r>
              <a:rPr lang="zh-CN" altLang="en-US" sz="2800" smtClean="0">
                <a:latin typeface="黑体" panose="02010609060101010101" pitchFamily="49" charset="-122"/>
                <a:ea typeface="黑体" panose="02010609060101010101" pitchFamily="49" charset="-122"/>
                <a:cs typeface="黑体" panose="02010609060101010101" pitchFamily="49" charset="-122"/>
                <a:sym typeface="+mn-ea"/>
              </a:rPr>
              <a:t>世界</a:t>
            </a:r>
            <a:r>
              <a:rPr lang="zh-CN" altLang="en-US" sz="2800">
                <a:latin typeface="黑体" panose="02010609060101010101" pitchFamily="49" charset="-122"/>
                <a:ea typeface="黑体" panose="02010609060101010101" pitchFamily="49" charset="-122"/>
                <a:cs typeface="黑体" panose="02010609060101010101" pitchFamily="49" charset="-122"/>
                <a:sym typeface="+mn-ea"/>
              </a:rPr>
              <a:t>工人运动和民族</a:t>
            </a:r>
            <a:r>
              <a:rPr lang="zh-CN" altLang="zh-CN" sz="2800">
                <a:latin typeface="黑体" panose="02010609060101010101" pitchFamily="49" charset="-122"/>
                <a:ea typeface="黑体" panose="02010609060101010101" pitchFamily="49" charset="-122"/>
                <a:cs typeface="黑体" panose="02010609060101010101" pitchFamily="49" charset="-122"/>
                <a:sym typeface="+mn-ea"/>
              </a:rPr>
              <a:t>民主</a:t>
            </a:r>
            <a:r>
              <a:rPr lang="zh-CN" altLang="zh-CN" sz="2800" smtClean="0">
                <a:latin typeface="黑体" panose="02010609060101010101" pitchFamily="49" charset="-122"/>
                <a:ea typeface="黑体" panose="02010609060101010101" pitchFamily="49" charset="-122"/>
                <a:cs typeface="黑体" panose="02010609060101010101" pitchFamily="49" charset="-122"/>
                <a:sym typeface="+mn-ea"/>
              </a:rPr>
              <a:t>运动</a:t>
            </a:r>
            <a:r>
              <a:rPr lang="zh-CN" altLang="en-US" sz="2800" smtClean="0">
                <a:latin typeface="黑体" panose="02010609060101010101" pitchFamily="49" charset="-122"/>
                <a:ea typeface="黑体" panose="02010609060101010101" pitchFamily="49" charset="-122"/>
                <a:cs typeface="黑体" panose="02010609060101010101" pitchFamily="49" charset="-122"/>
                <a:sym typeface="+mn-ea"/>
              </a:rPr>
              <a:t>的发展（</a:t>
            </a:r>
            <a:r>
              <a:rPr lang="zh-CN" altLang="zh-CN" sz="2800" smtClean="0">
                <a:latin typeface="黑体" panose="02010609060101010101" pitchFamily="49" charset="-122"/>
                <a:ea typeface="黑体" panose="02010609060101010101" pitchFamily="49" charset="-122"/>
                <a:cs typeface="黑体" panose="02010609060101010101" pitchFamily="49" charset="-122"/>
                <a:sym typeface="+mn-ea"/>
              </a:rPr>
              <a:t>西欧</a:t>
            </a:r>
            <a:r>
              <a:rPr lang="zh-CN" altLang="en-US" sz="280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zh-CN" sz="2800" smtClean="0">
                <a:latin typeface="黑体" panose="02010609060101010101" pitchFamily="49" charset="-122"/>
                <a:ea typeface="黑体" panose="02010609060101010101" pitchFamily="49" charset="-122"/>
                <a:cs typeface="黑体" panose="02010609060101010101" pitchFamily="49" charset="-122"/>
                <a:sym typeface="+mn-ea"/>
              </a:rPr>
              <a:t>东欧</a:t>
            </a:r>
            <a:r>
              <a:rPr lang="zh-CN" altLang="zh-CN" sz="2800">
                <a:latin typeface="黑体" panose="02010609060101010101" pitchFamily="49" charset="-122"/>
                <a:ea typeface="黑体" panose="02010609060101010101" pitchFamily="49" charset="-122"/>
                <a:cs typeface="黑体" panose="02010609060101010101" pitchFamily="49" charset="-122"/>
                <a:sym typeface="+mn-ea"/>
              </a:rPr>
              <a:t>和东</a:t>
            </a:r>
            <a:r>
              <a:rPr lang="zh-CN" altLang="zh-CN" sz="2800" smtClean="0">
                <a:latin typeface="黑体" panose="02010609060101010101" pitchFamily="49" charset="-122"/>
                <a:ea typeface="黑体" panose="02010609060101010101" pitchFamily="49" charset="-122"/>
                <a:cs typeface="黑体" panose="02010609060101010101" pitchFamily="49" charset="-122"/>
                <a:sym typeface="+mn-ea"/>
              </a:rPr>
              <a:t>南欧</a:t>
            </a:r>
            <a:r>
              <a:rPr lang="zh-CN" altLang="en-US" sz="2800" smtClean="0">
                <a:latin typeface="黑体" panose="02010609060101010101" pitchFamily="49" charset="-122"/>
                <a:ea typeface="黑体" panose="02010609060101010101" pitchFamily="49" charset="-122"/>
                <a:cs typeface="黑体" panose="02010609060101010101" pitchFamily="49" charset="-122"/>
                <a:sym typeface="+mn-ea"/>
              </a:rPr>
              <a:t>、亚洲</a:t>
            </a:r>
            <a:r>
              <a:rPr lang="zh-CN" altLang="en-US" sz="2800">
                <a:latin typeface="黑体" panose="02010609060101010101" pitchFamily="49" charset="-122"/>
                <a:ea typeface="黑体" panose="02010609060101010101" pitchFamily="49" charset="-122"/>
                <a:cs typeface="黑体" panose="02010609060101010101" pitchFamily="49" charset="-122"/>
                <a:sym typeface="+mn-ea"/>
              </a:rPr>
              <a:t>和</a:t>
            </a:r>
            <a:r>
              <a:rPr lang="zh-CN" altLang="en-US" sz="2800" smtClean="0">
                <a:latin typeface="黑体" panose="02010609060101010101" pitchFamily="49" charset="-122"/>
                <a:ea typeface="黑体" panose="02010609060101010101" pitchFamily="49" charset="-122"/>
                <a:cs typeface="黑体" panose="02010609060101010101" pitchFamily="49" charset="-122"/>
                <a:sym typeface="+mn-ea"/>
              </a:rPr>
              <a:t>美洲）</a:t>
            </a:r>
          </a:p>
          <a:p>
            <a:pPr algn="just">
              <a:lnSpc>
                <a:spcPct val="125000"/>
              </a:lnSpc>
              <a:spcBef>
                <a:spcPct val="0"/>
              </a:spcBef>
              <a:spcAft>
                <a:spcPct val="0"/>
              </a:spcAft>
            </a:pPr>
            <a:r>
              <a:rPr lang="en-US" alt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  ②</a:t>
            </a:r>
            <a:r>
              <a:rPr lang="zh-CN" altLang="en-US"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推动</a:t>
            </a:r>
            <a:r>
              <a:rPr lang="zh-CN" sz="28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马克思主义</a:t>
            </a:r>
            <a:r>
              <a:rPr 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政党</a:t>
            </a:r>
            <a:r>
              <a:rPr 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在世界范围内</a:t>
            </a:r>
            <a:r>
              <a:rPr 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建立和发展</a:t>
            </a:r>
            <a:r>
              <a:rPr lang="zh-CN"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起来</a:t>
            </a:r>
            <a:r>
              <a:rPr lang="zh-CN" altLang="en-US" sz="28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sz="28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人民</a:t>
            </a:r>
            <a:r>
              <a:rPr 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第一次成为自己命运的</a:t>
            </a:r>
            <a:r>
              <a:rPr 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主人</a:t>
            </a:r>
            <a:r>
              <a:rPr 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，成为实现自身解放和全人类解放的</a:t>
            </a:r>
            <a:r>
              <a:rPr 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根本政治力量</a:t>
            </a:r>
            <a:r>
              <a:rPr 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zh-CN" sz="2800">
              <a:solidFill>
                <a:srgbClr val="000000"/>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5" name="矩形 14"/>
          <p:cNvSpPr/>
          <p:nvPr/>
        </p:nvSpPr>
        <p:spPr>
          <a:xfrm>
            <a:off x="761999" y="3839003"/>
            <a:ext cx="10185016" cy="514350"/>
          </a:xfrm>
          <a:prstGeom prst="rect">
            <a:avLst/>
          </a:prstGeom>
        </p:spPr>
        <p:txBody>
          <a:bodyPr wrap="square">
            <a:spAutoFit/>
          </a:bodyPr>
          <a:lstStyle/>
          <a:p>
            <a:pPr algn="just">
              <a:lnSpc>
                <a:spcPct val="125000"/>
              </a:lnSpc>
              <a:spcBef>
                <a:spcPct val="0"/>
              </a:spcBef>
              <a:spcAft>
                <a:spcPct val="0"/>
              </a:spcAft>
            </a:pPr>
            <a:r>
              <a:rPr lang="en-US" altLang="zh-CN" sz="22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    </a:t>
            </a:r>
            <a:endParaRPr lang="zh-CN" altLang="zh-CN" sz="2200">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6" name="文本框 15"/>
          <p:cNvSpPr txBox="1"/>
          <p:nvPr/>
        </p:nvSpPr>
        <p:spPr>
          <a:xfrm>
            <a:off x="838200" y="5236628"/>
            <a:ext cx="10185017" cy="514350"/>
          </a:xfrm>
          <a:prstGeom prst="rect">
            <a:avLst/>
          </a:prstGeom>
          <a:noFill/>
        </p:spPr>
        <p:txBody>
          <a:bodyPr wrap="square" rtlCol="0" anchor="t">
            <a:spAutoFit/>
          </a:bodyPr>
          <a:lstStyle/>
          <a:p>
            <a:pPr algn="just">
              <a:lnSpc>
                <a:spcPct val="125000"/>
              </a:lnSpc>
              <a:spcBef>
                <a:spcPct val="0"/>
              </a:spcBef>
              <a:spcAft>
                <a:spcPct val="0"/>
              </a:spcAft>
            </a:pPr>
            <a:r>
              <a:rPr lang="en-US" altLang="zh-CN" sz="22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    </a:t>
            </a:r>
            <a:endParaRPr lang="zh-CN" sz="2200">
              <a:solidFill>
                <a:srgbClr val="000000"/>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7" name="矩形 16"/>
          <p:cNvSpPr/>
          <p:nvPr/>
        </p:nvSpPr>
        <p:spPr>
          <a:xfrm>
            <a:off x="838200" y="4288605"/>
            <a:ext cx="10185016" cy="514350"/>
          </a:xfrm>
          <a:prstGeom prst="rect">
            <a:avLst/>
          </a:prstGeom>
        </p:spPr>
        <p:txBody>
          <a:bodyPr wrap="square">
            <a:spAutoFit/>
          </a:bodyPr>
          <a:lstStyle/>
          <a:p>
            <a:pPr algn="just">
              <a:lnSpc>
                <a:spcPct val="125000"/>
              </a:lnSpc>
              <a:spcBef>
                <a:spcPct val="0"/>
              </a:spcBef>
              <a:spcAft>
                <a:spcPct val="0"/>
              </a:spcAft>
            </a:pPr>
            <a:r>
              <a:rPr lang="en-US" altLang="zh-CN" sz="2200" smtClean="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   </a:t>
            </a:r>
            <a:endParaRPr lang="zh-CN" altLang="zh-CN" sz="2200">
              <a:latin typeface="黑体" panose="02010609060101010101" pitchFamily="49" charset="-122"/>
              <a:ea typeface="黑体" panose="02010609060101010101" pitchFamily="49" charset="-122"/>
              <a:cs typeface="黑体" panose="02010609060101010101" pitchFamily="49" charset="-122"/>
              <a:sym typeface="+mn-ea"/>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9" name="文本框 8"/>
          <p:cNvSpPr txBox="1"/>
          <p:nvPr/>
        </p:nvSpPr>
        <p:spPr>
          <a:xfrm>
            <a:off x="532262" y="846057"/>
            <a:ext cx="11659737" cy="521970"/>
          </a:xfrm>
          <a:prstGeom prst="rect">
            <a:avLst/>
          </a:prstGeom>
          <a:noFill/>
        </p:spPr>
        <p:txBody>
          <a:bodyPr wrap="square" rtlCol="0">
            <a:spAutoFit/>
          </a:bodyPr>
          <a:lstStyle>
            <a:defPPr>
              <a:defRPr lang="zh-CN"/>
            </a:defPPr>
            <a:lvl1pPr>
              <a:defRPr sz="2400" b="1">
                <a:latin typeface="微软雅黑" panose="020b0503020204020204" pitchFamily="34" charset="-122"/>
                <a:ea typeface="微软雅黑" panose="020b0503020204020204" pitchFamily="34" charset="-122"/>
              </a:defRPr>
            </a:lvl1pPr>
          </a:lstStyle>
          <a:p>
            <a:r>
              <a:rPr lang="en-US" altLang="zh-CN" sz="2800">
                <a:latin typeface="黑体" panose="02010609060101010101" pitchFamily="49" charset="-122"/>
                <a:ea typeface="黑体" panose="02010609060101010101" pitchFamily="49" charset="-122"/>
              </a:rPr>
              <a:t>1.</a:t>
            </a:r>
            <a:r>
              <a:rPr lang="en-US" altLang="zh-CN" sz="2800">
                <a:latin typeface="黑体" panose="02010609060101010101" pitchFamily="49" charset="-122"/>
                <a:ea typeface="黑体" panose="02010609060101010101" pitchFamily="49" charset="-122"/>
                <a:sym typeface="+mn-ea"/>
              </a:rPr>
              <a:t> </a:t>
            </a:r>
            <a:r>
              <a:rPr lang="zh-CN" altLang="en-US" sz="2800">
                <a:latin typeface="黑体" panose="02010609060101010101" pitchFamily="49" charset="-122"/>
                <a:ea typeface="黑体" panose="02010609060101010101" pitchFamily="49" charset="-122"/>
                <a:sym typeface="+mn-ea"/>
              </a:rPr>
              <a:t>第一国际：</a:t>
            </a:r>
            <a:r>
              <a:rPr lang="en-US" altLang="zh-CN" sz="2800">
                <a:latin typeface="黑体" panose="02010609060101010101" pitchFamily="49" charset="-122"/>
                <a:ea typeface="黑体" panose="02010609060101010101" pitchFamily="49" charset="-122"/>
                <a:sym typeface="+mn-ea"/>
              </a:rPr>
              <a:t>1864</a:t>
            </a:r>
            <a:r>
              <a:rPr lang="zh-CN" altLang="en-US" sz="2800">
                <a:latin typeface="黑体" panose="02010609060101010101" pitchFamily="49" charset="-122"/>
                <a:ea typeface="黑体" panose="02010609060101010101" pitchFamily="49" charset="-122"/>
                <a:sym typeface="+mn-ea"/>
              </a:rPr>
              <a:t>年</a:t>
            </a:r>
          </a:p>
        </p:txBody>
      </p:sp>
      <p:sp>
        <p:nvSpPr>
          <p:cNvPr id="10" name="文本框 9"/>
          <p:cNvSpPr txBox="1"/>
          <p:nvPr/>
        </p:nvSpPr>
        <p:spPr>
          <a:xfrm>
            <a:off x="518615" y="1490857"/>
            <a:ext cx="10830371" cy="521970"/>
          </a:xfrm>
          <a:prstGeom prst="rect">
            <a:avLst/>
          </a:prstGeom>
          <a:noFill/>
        </p:spPr>
        <p:txBody>
          <a:bodyPr wrap="square" rtlCol="0">
            <a:spAutoFit/>
          </a:bodyPr>
          <a:lstStyle>
            <a:defPPr>
              <a:defRPr lang="zh-CN"/>
            </a:defPPr>
            <a:lvl1pPr>
              <a:defRPr sz="2400" b="1">
                <a:latin typeface="微软雅黑" panose="020b0503020204020204" pitchFamily="34" charset="-122"/>
                <a:ea typeface="微软雅黑" panose="020b0503020204020204" pitchFamily="34" charset="-122"/>
              </a:defRPr>
            </a:lvl1pPr>
          </a:lstStyle>
          <a:p>
            <a:r>
              <a:rPr lang="en-US" altLang="zh-CN" sz="2800" smtClean="0">
                <a:solidFill>
                  <a:srgbClr val="FF0000"/>
                </a:solidFill>
                <a:latin typeface="黑体" panose="02010609060101010101" pitchFamily="49" charset="-122"/>
                <a:ea typeface="黑体" panose="02010609060101010101" pitchFamily="49" charset="-122"/>
              </a:rPr>
              <a:t>2.</a:t>
            </a:r>
            <a:r>
              <a:rPr lang="en-US" altLang="zh-CN" sz="2800" smtClean="0">
                <a:solidFill>
                  <a:srgbClr val="FF0000"/>
                </a:solidFill>
                <a:latin typeface="黑体" panose="02010609060101010101" pitchFamily="49" charset="-122"/>
                <a:ea typeface="黑体" panose="02010609060101010101" pitchFamily="49" charset="-122"/>
                <a:sym typeface="+mn-ea"/>
              </a:rPr>
              <a:t> </a:t>
            </a:r>
            <a:r>
              <a:rPr lang="zh-CN" altLang="en-US" sz="2800" smtClean="0">
                <a:solidFill>
                  <a:srgbClr val="FF0000"/>
                </a:solidFill>
                <a:latin typeface="黑体" panose="02010609060101010101" pitchFamily="49" charset="-122"/>
                <a:ea typeface="黑体" panose="02010609060101010101" pitchFamily="49" charset="-122"/>
                <a:sym typeface="+mn-ea"/>
              </a:rPr>
              <a:t>巴黎公社 </a:t>
            </a:r>
            <a:r>
              <a:rPr lang="zh-CN" altLang="en-US" sz="2800" smtClean="0">
                <a:latin typeface="黑体" panose="02010609060101010101" pitchFamily="49" charset="-122"/>
                <a:ea typeface="黑体" panose="02010609060101010101" pitchFamily="49" charset="-122"/>
                <a:sym typeface="+mn-ea"/>
              </a:rPr>
              <a:t>：</a:t>
            </a:r>
            <a:r>
              <a:rPr lang="en-US" altLang="zh-CN" sz="2800" smtClean="0">
                <a:latin typeface="黑体" panose="02010609060101010101" pitchFamily="49" charset="-122"/>
                <a:ea typeface="黑体" panose="02010609060101010101" pitchFamily="49" charset="-122"/>
                <a:sym typeface="+mn-ea"/>
              </a:rPr>
              <a:t>1871</a:t>
            </a:r>
            <a:r>
              <a:rPr lang="zh-CN" altLang="en-US" sz="2800" smtClean="0">
                <a:latin typeface="黑体" panose="02010609060101010101" pitchFamily="49" charset="-122"/>
                <a:ea typeface="黑体" panose="02010609060101010101" pitchFamily="49" charset="-122"/>
                <a:sym typeface="+mn-ea"/>
              </a:rPr>
              <a:t>年      </a:t>
            </a:r>
            <a:r>
              <a:rPr lang="zh-CN" altLang="en-US" sz="2800">
                <a:latin typeface="黑体" panose="02010609060101010101" pitchFamily="49" charset="-122"/>
                <a:ea typeface="黑体" panose="02010609060101010101" pitchFamily="49" charset="-122"/>
                <a:sym typeface="+mn-ea"/>
              </a:rPr>
              <a:t>第一个工人阶级政权</a:t>
            </a:r>
          </a:p>
        </p:txBody>
      </p:sp>
      <p:sp>
        <p:nvSpPr>
          <p:cNvPr id="2" name="右箭头 1"/>
          <p:cNvSpPr/>
          <p:nvPr/>
        </p:nvSpPr>
        <p:spPr>
          <a:xfrm>
            <a:off x="4213803" y="1665472"/>
            <a:ext cx="972185" cy="227330"/>
          </a:xfrm>
          <a:prstGeom prst="rightArrow">
            <a:avLst/>
          </a:prstGeom>
          <a:solidFill>
            <a:schemeClr val="accent1"/>
          </a:solidFill>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4" name="文本框 3"/>
          <p:cNvSpPr txBox="1"/>
          <p:nvPr/>
        </p:nvSpPr>
        <p:spPr>
          <a:xfrm>
            <a:off x="574675" y="157480"/>
            <a:ext cx="5566410" cy="583565"/>
          </a:xfrm>
          <a:prstGeom prst="rect">
            <a:avLst/>
          </a:prstGeom>
          <a:solidFill>
            <a:schemeClr val="accent1">
              <a:lumMod val="40000"/>
              <a:lumOff val="60000"/>
            </a:schemeClr>
          </a:solidFill>
        </p:spPr>
        <p:txBody>
          <a:bodyPr wrap="square" rtlCol="0">
            <a:spAutoFit/>
          </a:bodyPr>
          <a:lstStyle/>
          <a:p>
            <a:r>
              <a:rPr lang="zh-CN" altLang="en-US" sz="3200" b="1">
                <a:solidFill>
                  <a:srgbClr val="FF0000"/>
                </a:solidFill>
                <a:latin typeface="方正粗黑宋简体" pitchFamily="2" charset="-122"/>
                <a:ea typeface="方正粗黑宋简体" pitchFamily="2" charset="-122"/>
              </a:rPr>
              <a:t>三、国际工人运动的发展</a:t>
            </a:r>
          </a:p>
        </p:txBody>
      </p:sp>
      <p:sp>
        <p:nvSpPr>
          <p:cNvPr id="7" name="TextBox 6"/>
          <p:cNvSpPr txBox="1"/>
          <p:nvPr/>
        </p:nvSpPr>
        <p:spPr>
          <a:xfrm>
            <a:off x="1009933" y="2292825"/>
            <a:ext cx="8557148" cy="3046988"/>
          </a:xfrm>
          <a:prstGeom prst="rect">
            <a:avLst/>
          </a:prstGeom>
          <a:noFill/>
        </p:spPr>
        <p:txBody>
          <a:bodyPr wrap="square" rtlCol="0">
            <a:spAutoFit/>
          </a:bodyPr>
          <a:lstStyle/>
          <a:p>
            <a:r>
              <a:rPr lang="zh-CN" altLang="en-US" sz="2400" b="1" smtClean="0"/>
              <a:t>（</a:t>
            </a:r>
            <a:r>
              <a:rPr lang="en-US" altLang="zh-CN" sz="2400" b="1" smtClean="0"/>
              <a:t>1</a:t>
            </a:r>
            <a:r>
              <a:rPr lang="zh-CN" altLang="en-US" sz="2400" b="1" smtClean="0"/>
              <a:t>）背景：</a:t>
            </a:r>
            <a:endParaRPr lang="en-US" altLang="zh-CN" sz="2400" b="1" smtClean="0"/>
          </a:p>
          <a:p>
            <a:r>
              <a:rPr lang="en-US" altLang="zh-CN" sz="2400" b="1" smtClean="0"/>
              <a:t>A.</a:t>
            </a:r>
            <a:r>
              <a:rPr lang="zh-CN" altLang="en-US" sz="2400" b="1" smtClean="0"/>
              <a:t>普法战争</a:t>
            </a:r>
            <a:r>
              <a:rPr lang="zh-CN" altLang="en-US" sz="2400" b="1" smtClean="0">
                <a:solidFill>
                  <a:srgbClr val="FF0000"/>
                </a:solidFill>
              </a:rPr>
              <a:t>（民族矛盾）</a:t>
            </a:r>
            <a:endParaRPr lang="en-US" altLang="zh-CN" sz="2400" b="1" smtClean="0">
              <a:solidFill>
                <a:srgbClr val="FF0000"/>
              </a:solidFill>
            </a:endParaRPr>
          </a:p>
          <a:p>
            <a:r>
              <a:rPr lang="en-US" altLang="zh-CN" sz="2400" b="1" smtClean="0"/>
              <a:t>B.</a:t>
            </a:r>
            <a:r>
              <a:rPr lang="zh-CN" altLang="en-US" sz="2400" b="1" smtClean="0"/>
              <a:t>法国资产阶级临时政府的卖国</a:t>
            </a:r>
            <a:r>
              <a:rPr lang="zh-CN" altLang="en-US" sz="2400" b="1" smtClean="0">
                <a:solidFill>
                  <a:srgbClr val="FF0000"/>
                </a:solidFill>
              </a:rPr>
              <a:t>（阶级矛盾）</a:t>
            </a:r>
            <a:endParaRPr lang="en-US" altLang="zh-CN" sz="2400" b="1" smtClean="0">
              <a:solidFill>
                <a:srgbClr val="FF0000"/>
              </a:solidFill>
            </a:endParaRPr>
          </a:p>
          <a:p>
            <a:r>
              <a:rPr lang="zh-CN" altLang="en-US" sz="2400" b="1" smtClean="0"/>
              <a:t>（</a:t>
            </a:r>
            <a:r>
              <a:rPr lang="en-US" altLang="zh-CN" sz="2400" b="1" smtClean="0"/>
              <a:t>2</a:t>
            </a:r>
            <a:r>
              <a:rPr lang="zh-CN" altLang="en-US" sz="2400" b="1" smtClean="0"/>
              <a:t>）过程：革命</a:t>
            </a:r>
            <a:r>
              <a:rPr lang="en-US" altLang="zh-CN" sz="2400" b="1" smtClean="0"/>
              <a:t>---</a:t>
            </a:r>
            <a:r>
              <a:rPr lang="zh-CN" altLang="en-US" sz="2400" b="1" smtClean="0"/>
              <a:t>建立政权</a:t>
            </a:r>
            <a:r>
              <a:rPr lang="en-US" altLang="zh-CN" sz="2400" b="1" smtClean="0"/>
              <a:t>---</a:t>
            </a:r>
            <a:r>
              <a:rPr lang="zh-CN" altLang="en-US" sz="2400" b="1" smtClean="0"/>
              <a:t>失败</a:t>
            </a:r>
            <a:endParaRPr lang="en-US" altLang="zh-CN" sz="2400" b="1" smtClean="0"/>
          </a:p>
          <a:p>
            <a:r>
              <a:rPr lang="zh-CN" altLang="en-US" sz="2400" b="1" smtClean="0"/>
              <a:t>（</a:t>
            </a:r>
            <a:r>
              <a:rPr lang="en-US" altLang="zh-CN" sz="2400" b="1" smtClean="0"/>
              <a:t>3</a:t>
            </a:r>
            <a:r>
              <a:rPr lang="zh-CN" altLang="en-US" sz="2400" b="1" smtClean="0"/>
              <a:t>）结果：</a:t>
            </a:r>
            <a:endParaRPr lang="en-US" altLang="zh-CN" sz="2400" b="1" smtClean="0"/>
          </a:p>
          <a:p>
            <a:r>
              <a:rPr lang="zh-CN" altLang="en-US" sz="2400" b="1" smtClean="0"/>
              <a:t>（</a:t>
            </a:r>
            <a:r>
              <a:rPr lang="en-US" altLang="zh-CN" sz="2400" b="1" smtClean="0"/>
              <a:t>4</a:t>
            </a:r>
            <a:r>
              <a:rPr lang="zh-CN" altLang="en-US" sz="2400" b="1" smtClean="0"/>
              <a:t>）历史意义：</a:t>
            </a:r>
            <a:endParaRPr lang="en-US" altLang="zh-CN" sz="2400" b="1" smtClean="0"/>
          </a:p>
          <a:p>
            <a:r>
              <a:rPr lang="en-US" altLang="zh-CN" sz="2400" b="1" smtClean="0"/>
              <a:t>A.</a:t>
            </a:r>
            <a:r>
              <a:rPr lang="zh-CN" altLang="en-US" sz="2400" b="1" smtClean="0"/>
              <a:t>革命首创精神</a:t>
            </a:r>
            <a:endParaRPr lang="en-US" altLang="zh-CN" sz="2400" b="1" smtClean="0"/>
          </a:p>
          <a:p>
            <a:r>
              <a:rPr lang="en-US" altLang="zh-CN" sz="2400" b="1" smtClean="0"/>
              <a:t>B.</a:t>
            </a:r>
            <a:r>
              <a:rPr lang="zh-CN" altLang="en-US" sz="2400" b="1" smtClean="0"/>
              <a:t>英勇斗争精神</a:t>
            </a:r>
            <a:endParaRPr lang="zh-CN" altLang="en-US" sz="2400" b="1"/>
          </a:p>
        </p:txBody>
      </p:sp>
      <p:pic>
        <p:nvPicPr>
          <p:cNvPr id="6146" name="Picture 2" descr="http://www.shwenyi.com.cn/images/thumbnailimg/month_1711/201711031042097801.jpg"/>
          <p:cNvPicPr>
            <a:picLocks noChangeAspect="1" noChangeArrowheads="1"/>
          </p:cNvPicPr>
          <p:nvPr/>
        </p:nvPicPr>
        <p:blipFill>
          <a:blip r:embed="rId2"/>
          <a:stretch>
            <a:fillRect/>
          </a:stretch>
        </p:blipFill>
        <p:spPr bwMode="auto">
          <a:xfrm>
            <a:off x="7238763" y="2807411"/>
            <a:ext cx="4762500" cy="3228975"/>
          </a:xfrm>
          <a:prstGeom prst="rect">
            <a:avLst/>
          </a:prstGeom>
          <a:noFill/>
        </p:spPr>
      </p:pic>
      <p:sp>
        <p:nvSpPr>
          <p:cNvPr id="11" name="TextBox 10"/>
          <p:cNvSpPr txBox="1"/>
          <p:nvPr/>
        </p:nvSpPr>
        <p:spPr>
          <a:xfrm>
            <a:off x="8338782" y="6209731"/>
            <a:ext cx="2620370" cy="461665"/>
          </a:xfrm>
          <a:prstGeom prst="rect">
            <a:avLst/>
          </a:prstGeom>
          <a:noFill/>
        </p:spPr>
        <p:txBody>
          <a:bodyPr wrap="square" rtlCol="0">
            <a:spAutoFit/>
          </a:bodyPr>
          <a:lstStyle/>
          <a:p>
            <a:r>
              <a:rPr lang="zh-CN" altLang="en-US" sz="2400" b="1" smtClean="0">
                <a:solidFill>
                  <a:srgbClr val="FF0000"/>
                </a:solidFill>
              </a:rPr>
              <a:t>巴黎公社社员墙</a:t>
            </a:r>
            <a:endParaRPr lang="zh-CN" altLang="en-US" sz="2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798470" y="1125722"/>
            <a:ext cx="10841355" cy="5200015"/>
          </a:xfrm>
          <a:prstGeom prst="rect">
            <a:avLst/>
          </a:prstGeom>
        </p:spPr>
      </p:pic>
      <p:sp>
        <p:nvSpPr>
          <p:cNvPr id="5" name="TextBox 4"/>
          <p:cNvSpPr txBox="1"/>
          <p:nvPr/>
        </p:nvSpPr>
        <p:spPr>
          <a:xfrm>
            <a:off x="696035" y="395785"/>
            <a:ext cx="7629100" cy="461665"/>
          </a:xfrm>
          <a:prstGeom prst="rect">
            <a:avLst/>
          </a:prstGeom>
          <a:noFill/>
        </p:spPr>
        <p:txBody>
          <a:bodyPr wrap="square" rtlCol="0">
            <a:spAutoFit/>
          </a:bodyPr>
          <a:lstStyle/>
          <a:p>
            <a:r>
              <a:rPr lang="zh-CN" altLang="en-US" sz="2400" b="1" smtClean="0">
                <a:solidFill>
                  <a:srgbClr val="FF0000"/>
                </a:solidFill>
                <a:latin typeface="方正粗黑宋简体" pitchFamily="2" charset="-122"/>
                <a:ea typeface="方正粗黑宋简体" pitchFamily="2" charset="-122"/>
              </a:rPr>
              <a:t>材料解析：巴黎公社的革命措施与工人阶级政权性质</a:t>
            </a:r>
            <a:endParaRPr lang="zh-CN" altLang="en-US" sz="2400" b="1">
              <a:solidFill>
                <a:srgbClr val="FF0000"/>
              </a:solidFill>
              <a:latin typeface="方正粗黑宋简体" pitchFamily="2" charset="-122"/>
              <a:ea typeface="方正粗黑宋简体" pitchFamily="2"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6626" name="Picture 2" descr="https://i03piccdn.sogoucdn.com/3d63ef2c15d8ec30"/>
          <p:cNvPicPr>
            <a:picLocks noChangeAspect="1" noChangeArrowheads="1"/>
          </p:cNvPicPr>
          <p:nvPr/>
        </p:nvPicPr>
        <p:blipFill>
          <a:blip r:embed="rId2"/>
          <a:stretch>
            <a:fillRect/>
          </a:stretch>
        </p:blipFill>
        <p:spPr bwMode="auto">
          <a:xfrm>
            <a:off x="6282722" y="409433"/>
            <a:ext cx="5454351" cy="5117911"/>
          </a:xfrm>
          <a:prstGeom prst="rect">
            <a:avLst/>
          </a:prstGeom>
          <a:noFill/>
        </p:spPr>
      </p:pic>
      <p:pic>
        <p:nvPicPr>
          <p:cNvPr id="26628" name="Picture 4" descr="http://shopimg.kongfz.com.cn/20100720/151940/13797VSBLQs_n.jpg"/>
          <p:cNvPicPr>
            <a:picLocks noChangeAspect="1" noChangeArrowheads="1"/>
          </p:cNvPicPr>
          <p:nvPr/>
        </p:nvPicPr>
        <p:blipFill>
          <a:blip r:embed="rId3"/>
          <a:stretch>
            <a:fillRect/>
          </a:stretch>
        </p:blipFill>
        <p:spPr bwMode="auto">
          <a:xfrm>
            <a:off x="436727" y="464024"/>
            <a:ext cx="5431809" cy="5186150"/>
          </a:xfrm>
          <a:prstGeom prst="rect">
            <a:avLst/>
          </a:prstGeom>
          <a:noFill/>
        </p:spPr>
      </p:pic>
      <p:sp>
        <p:nvSpPr>
          <p:cNvPr id="6" name="TextBox 5"/>
          <p:cNvSpPr txBox="1"/>
          <p:nvPr/>
        </p:nvSpPr>
        <p:spPr>
          <a:xfrm>
            <a:off x="3439236" y="6059606"/>
            <a:ext cx="4763068" cy="461665"/>
          </a:xfrm>
          <a:prstGeom prst="rect">
            <a:avLst/>
          </a:prstGeom>
          <a:noFill/>
        </p:spPr>
        <p:txBody>
          <a:bodyPr wrap="square" rtlCol="0">
            <a:spAutoFit/>
          </a:bodyPr>
          <a:lstStyle/>
          <a:p>
            <a:r>
              <a:rPr lang="zh-CN" altLang="en-US" sz="2400" b="1" smtClean="0">
                <a:solidFill>
                  <a:srgbClr val="FF0000"/>
                </a:solidFill>
              </a:rPr>
              <a:t>纪念巴黎公社</a:t>
            </a:r>
            <a:r>
              <a:rPr lang="en-US" altLang="zh-CN" sz="2400" b="1" smtClean="0">
                <a:solidFill>
                  <a:srgbClr val="FF0000"/>
                </a:solidFill>
              </a:rPr>
              <a:t>100</a:t>
            </a:r>
            <a:r>
              <a:rPr lang="zh-CN" altLang="en-US" sz="2400" b="1" smtClean="0">
                <a:solidFill>
                  <a:srgbClr val="FF0000"/>
                </a:solidFill>
              </a:rPr>
              <a:t>周年宣传画</a:t>
            </a:r>
            <a:endParaRPr lang="zh-CN" altLang="en-US" sz="2400" b="1">
              <a:solidFill>
                <a:srgbClr val="FF0000"/>
              </a:solidFill>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0" name="文本框 9"/>
          <p:cNvSpPr txBox="1"/>
          <p:nvPr/>
        </p:nvSpPr>
        <p:spPr>
          <a:xfrm>
            <a:off x="1396954" y="732468"/>
            <a:ext cx="3775548" cy="584775"/>
          </a:xfrm>
          <a:prstGeom prst="rect">
            <a:avLst/>
          </a:prstGeom>
          <a:solidFill>
            <a:schemeClr val="accent1">
              <a:lumMod val="60000"/>
              <a:lumOff val="40000"/>
            </a:schemeClr>
          </a:solidFill>
        </p:spPr>
        <p:txBody>
          <a:bodyPr wrap="square" rtlCol="0">
            <a:spAutoFit/>
          </a:bodyPr>
          <a:lstStyle>
            <a:defPPr>
              <a:defRPr lang="zh-CN"/>
            </a:defPPr>
            <a:lvl1pPr>
              <a:defRPr sz="2400" b="1">
                <a:latin typeface="微软雅黑" panose="020b0503020204020204" pitchFamily="34" charset="-122"/>
                <a:ea typeface="微软雅黑" panose="020b0503020204020204" pitchFamily="34" charset="-122"/>
              </a:defRPr>
            </a:lvl1pPr>
          </a:lstStyle>
          <a:p>
            <a:r>
              <a:rPr lang="en-US" altLang="zh-CN" sz="3200" i="1" smtClean="0">
                <a:solidFill>
                  <a:srgbClr val="FF0000"/>
                </a:solidFill>
                <a:latin typeface="黑体" panose="02010609060101010101" pitchFamily="49" charset="-122"/>
                <a:ea typeface="黑体" panose="02010609060101010101" pitchFamily="49" charset="-122"/>
                <a:sym typeface="+mn-ea"/>
              </a:rPr>
              <a:t> </a:t>
            </a:r>
            <a:r>
              <a:rPr lang="zh-CN" altLang="en-US" sz="3200" i="1" smtClean="0">
                <a:solidFill>
                  <a:srgbClr val="FF0000"/>
                </a:solidFill>
                <a:latin typeface="黑体" panose="02010609060101010101" pitchFamily="49" charset="-122"/>
                <a:ea typeface="黑体" panose="02010609060101010101" pitchFamily="49" charset="-122"/>
                <a:sym typeface="+mn-ea"/>
              </a:rPr>
              <a:t>巴黎公社的意义：</a:t>
            </a:r>
            <a:endParaRPr lang="zh-CN" altLang="en-US" sz="3200" i="1">
              <a:solidFill>
                <a:srgbClr val="FF0000"/>
              </a:solidFill>
              <a:latin typeface="黑体" panose="02010609060101010101" pitchFamily="49" charset="-122"/>
              <a:ea typeface="黑体" panose="02010609060101010101" pitchFamily="49" charset="-122"/>
              <a:sym typeface="+mn-ea"/>
            </a:endParaRPr>
          </a:p>
        </p:txBody>
      </p:sp>
      <p:sp>
        <p:nvSpPr>
          <p:cNvPr id="12" name="Text Box 3"/>
          <p:cNvSpPr txBox="1">
            <a:spLocks noChangeArrowheads="1"/>
          </p:cNvSpPr>
          <p:nvPr/>
        </p:nvSpPr>
        <p:spPr bwMode="auto">
          <a:xfrm>
            <a:off x="2609850" y="2136140"/>
            <a:ext cx="6685280" cy="521970"/>
          </a:xfrm>
          <a:prstGeom prst="rect">
            <a:avLst/>
          </a:prstGeom>
          <a:solidFill>
            <a:schemeClr val="bg2"/>
          </a:solidFill>
        </p:spPr>
        <p:txBody>
          <a:bodyPr wrap="square">
            <a:spAutoFit/>
          </a:bodyPr>
          <a:lstStyle>
            <a:defPPr>
              <a:defRPr lang="zh-CN"/>
            </a:defPPr>
            <a:lvl1pPr>
              <a:defRPr sz="2200" b="1">
                <a:solidFill>
                  <a:schemeClr val="tx1">
                    <a:lumMod val="50000"/>
                  </a:schemeClr>
                </a:solidFill>
                <a:latin typeface="黑体" panose="02010609060101010101" pitchFamily="49" charset="-122"/>
                <a:ea typeface="黑体" panose="02010609060101010101" pitchFamily="49" charset="-122"/>
              </a:defRPr>
            </a:lvl1pPr>
            <a:lvl2pPr marL="742950" indent="-285750" eaLnBrk="0" hangingPunct="0">
              <a:defRPr>
                <a:solidFill>
                  <a:schemeClr val="tx1"/>
                </a:solidFill>
                <a:latin typeface="Verdana" panose="020b0604030504040204" pitchFamily="34" charset="0"/>
                <a:ea typeface="宋体" panose="02010600030101010101" pitchFamily="2" charset="-122"/>
              </a:defRPr>
            </a:lvl2pPr>
            <a:lvl3pPr marL="1143000" indent="-228600" eaLnBrk="0" hangingPunct="0">
              <a:defRPr>
                <a:solidFill>
                  <a:schemeClr val="tx1"/>
                </a:solidFill>
                <a:latin typeface="Verdana" panose="020b0604030504040204" pitchFamily="34" charset="0"/>
                <a:ea typeface="宋体" panose="02010600030101010101" pitchFamily="2" charset="-122"/>
              </a:defRPr>
            </a:lvl3pPr>
            <a:lvl4pPr marL="1600200" indent="-228600" eaLnBrk="0" hangingPunct="0">
              <a:defRPr>
                <a:solidFill>
                  <a:schemeClr val="tx1"/>
                </a:solidFill>
                <a:latin typeface="Verdana" panose="020b0604030504040204" pitchFamily="34" charset="0"/>
                <a:ea typeface="宋体" panose="02010600030101010101" pitchFamily="2" charset="-122"/>
              </a:defRPr>
            </a:lvl4pPr>
            <a:lvl5pPr marL="2057400" indent="-228600" eaLnBrk="0" hangingPunct="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r>
              <a:rPr lang="zh-CN" altLang="en-US" sz="2800" smtClean="0"/>
              <a:t>它</a:t>
            </a:r>
            <a:r>
              <a:rPr lang="zh-CN" altLang="en-US" sz="2800"/>
              <a:t>是无产阶级建立政权的第一次伟大</a:t>
            </a:r>
            <a:r>
              <a:rPr lang="zh-CN" altLang="en-US" sz="2800" smtClean="0"/>
              <a:t>尝试</a:t>
            </a:r>
          </a:p>
        </p:txBody>
      </p:sp>
      <p:sp>
        <p:nvSpPr>
          <p:cNvPr id="14" name="Text Box 4"/>
          <p:cNvSpPr txBox="1">
            <a:spLocks noChangeArrowheads="1"/>
          </p:cNvSpPr>
          <p:nvPr/>
        </p:nvSpPr>
        <p:spPr bwMode="auto">
          <a:xfrm>
            <a:off x="2652395" y="3198495"/>
            <a:ext cx="5146040" cy="521970"/>
          </a:xfrm>
          <a:prstGeom prst="rect">
            <a:avLst/>
          </a:prstGeom>
          <a:solidFill>
            <a:schemeClr val="bg2"/>
          </a:solidFill>
        </p:spPr>
        <p:txBody>
          <a:bodyPr wrap="square">
            <a:spAutoFit/>
          </a:bodyPr>
          <a:lstStyle>
            <a:defPPr>
              <a:defRPr lang="zh-CN"/>
            </a:defPPr>
            <a:lvl1pPr>
              <a:defRPr sz="2200" b="1">
                <a:solidFill>
                  <a:schemeClr val="tx1">
                    <a:lumMod val="50000"/>
                  </a:schemeClr>
                </a:solidFill>
                <a:latin typeface="黑体" panose="02010609060101010101" pitchFamily="49" charset="-122"/>
                <a:ea typeface="黑体" panose="02010609060101010101" pitchFamily="49" charset="-122"/>
              </a:defRPr>
            </a:lvl1pPr>
            <a:lvl2pPr marL="742950" indent="-285750" eaLnBrk="0" hangingPunct="0">
              <a:defRPr>
                <a:latin typeface="Verdana" panose="020b0604030504040204" pitchFamily="34" charset="0"/>
                <a:ea typeface="宋体" panose="02010600030101010101" pitchFamily="2" charset="-122"/>
              </a:defRPr>
            </a:lvl2pPr>
            <a:lvl3pPr marL="1143000" indent="-228600" eaLnBrk="0" hangingPunct="0">
              <a:defRPr>
                <a:latin typeface="Verdana" panose="020b0604030504040204" pitchFamily="34" charset="0"/>
                <a:ea typeface="宋体" panose="02010600030101010101" pitchFamily="2" charset="-122"/>
              </a:defRPr>
            </a:lvl3pPr>
            <a:lvl4pPr marL="1600200" indent="-228600" eaLnBrk="0" hangingPunct="0">
              <a:defRPr>
                <a:latin typeface="Verdana" panose="020b0604030504040204" pitchFamily="34" charset="0"/>
                <a:ea typeface="宋体" panose="02010600030101010101" pitchFamily="2" charset="-122"/>
              </a:defRPr>
            </a:lvl4pPr>
            <a:lvl5pPr marL="2057400" indent="-228600" eaLnBrk="0" hangingPunct="0">
              <a:defRPr>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latin typeface="Verdana" panose="020b0604030504040204" pitchFamily="34" charset="0"/>
                <a:ea typeface="宋体" panose="02010600030101010101" pitchFamily="2" charset="-122"/>
              </a:defRPr>
            </a:lvl9pPr>
          </a:lstStyle>
          <a:p>
            <a:r>
              <a:rPr lang="zh-CN" altLang="en-US" sz="2800" smtClean="0"/>
              <a:t>丰富</a:t>
            </a:r>
            <a:r>
              <a:rPr lang="zh-CN" altLang="en-US" sz="2800"/>
              <a:t>了马克思主义</a:t>
            </a:r>
            <a:r>
              <a:rPr lang="zh-CN" altLang="en-US" sz="2800" smtClean="0"/>
              <a:t>学说</a:t>
            </a:r>
          </a:p>
        </p:txBody>
      </p:sp>
      <p:sp>
        <p:nvSpPr>
          <p:cNvPr id="15" name="Text Box 5"/>
          <p:cNvSpPr txBox="1">
            <a:spLocks noChangeArrowheads="1"/>
          </p:cNvSpPr>
          <p:nvPr/>
        </p:nvSpPr>
        <p:spPr bwMode="auto">
          <a:xfrm>
            <a:off x="2609850" y="4275455"/>
            <a:ext cx="8525510" cy="521970"/>
          </a:xfrm>
          <a:prstGeom prst="rect">
            <a:avLst/>
          </a:prstGeom>
          <a:solidFill>
            <a:schemeClr val="bg2"/>
          </a:solidFill>
        </p:spPr>
        <p:txBody>
          <a:bodyPr wrap="square">
            <a:spAutoFit/>
          </a:bodyPr>
          <a:lstStyle>
            <a:defPPr>
              <a:defRPr lang="zh-CN"/>
            </a:defPPr>
            <a:lvl1pPr>
              <a:defRPr sz="2200" b="1">
                <a:solidFill>
                  <a:schemeClr val="tx1">
                    <a:lumMod val="50000"/>
                  </a:schemeClr>
                </a:solidFill>
                <a:latin typeface="黑体" panose="02010609060101010101" pitchFamily="49" charset="-122"/>
                <a:ea typeface="黑体" panose="02010609060101010101" pitchFamily="49" charset="-122"/>
              </a:defRPr>
            </a:lvl1pPr>
            <a:lvl2pPr marL="742950" indent="-285750" eaLnBrk="0" hangingPunct="0">
              <a:defRPr>
                <a:latin typeface="Verdana" panose="020b0604030504040204" pitchFamily="34" charset="0"/>
                <a:ea typeface="宋体" panose="02010600030101010101" pitchFamily="2" charset="-122"/>
              </a:defRPr>
            </a:lvl2pPr>
            <a:lvl3pPr marL="1143000" indent="-228600" eaLnBrk="0" hangingPunct="0">
              <a:defRPr>
                <a:latin typeface="Verdana" panose="020b0604030504040204" pitchFamily="34" charset="0"/>
                <a:ea typeface="宋体" panose="02010600030101010101" pitchFamily="2" charset="-122"/>
              </a:defRPr>
            </a:lvl3pPr>
            <a:lvl4pPr marL="1600200" indent="-228600" eaLnBrk="0" hangingPunct="0">
              <a:defRPr>
                <a:latin typeface="Verdana" panose="020b0604030504040204" pitchFamily="34" charset="0"/>
                <a:ea typeface="宋体" panose="02010600030101010101" pitchFamily="2" charset="-122"/>
              </a:defRPr>
            </a:lvl4pPr>
            <a:lvl5pPr marL="2057400" indent="-228600" eaLnBrk="0" hangingPunct="0">
              <a:defRPr>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latin typeface="Verdana" panose="020b0604030504040204" pitchFamily="34" charset="0"/>
                <a:ea typeface="宋体" panose="02010600030101010101" pitchFamily="2" charset="-122"/>
              </a:defRPr>
            </a:lvl9pPr>
          </a:lstStyle>
          <a:p>
            <a:r>
              <a:rPr lang="zh-CN" altLang="en-US" sz="2800" smtClean="0">
                <a:sym typeface="+mn-ea"/>
              </a:rPr>
              <a:t>为</a:t>
            </a:r>
            <a:r>
              <a:rPr lang="zh-CN" altLang="en-US" sz="2800">
                <a:sym typeface="+mn-ea"/>
              </a:rPr>
              <a:t>国际工人运动的发展提供了宝贵的经验和</a:t>
            </a:r>
            <a:r>
              <a:rPr lang="zh-CN" altLang="en-US" sz="2800" smtClean="0">
                <a:sym typeface="+mn-ea"/>
              </a:rPr>
              <a:t>教训</a:t>
            </a:r>
          </a:p>
        </p:txBody>
      </p:sp>
      <p:sp>
        <p:nvSpPr>
          <p:cNvPr id="16" name="矩形 15"/>
          <p:cNvSpPr/>
          <p:nvPr/>
        </p:nvSpPr>
        <p:spPr>
          <a:xfrm>
            <a:off x="1935923" y="2196428"/>
            <a:ext cx="494046" cy="461665"/>
          </a:xfrm>
          <a:prstGeom prst="rect">
            <a:avLst/>
          </a:prstGeom>
        </p:spPr>
        <p:txBody>
          <a:bodyPr wrap="none">
            <a:spAutoFit/>
          </a:bodyPr>
          <a:lstStyle/>
          <a:p>
            <a:r>
              <a:rPr lang="zh-CN" altLang="en-US" sz="2400" b="1">
                <a:solidFill>
                  <a:srgbClr val="000000"/>
                </a:solidFill>
                <a:latin typeface="黑体" panose="02010609060101010101" pitchFamily="49" charset="-122"/>
                <a:ea typeface="黑体" panose="02010609060101010101" pitchFamily="49" charset="-122"/>
              </a:rPr>
              <a:t>◇</a:t>
            </a:r>
            <a:endParaRPr lang="zh-CN" altLang="en-US" sz="2400"/>
          </a:p>
        </p:txBody>
      </p:sp>
      <p:sp>
        <p:nvSpPr>
          <p:cNvPr id="17" name="矩形 16"/>
          <p:cNvSpPr/>
          <p:nvPr/>
        </p:nvSpPr>
        <p:spPr>
          <a:xfrm>
            <a:off x="1936213" y="3198294"/>
            <a:ext cx="494046" cy="461665"/>
          </a:xfrm>
          <a:prstGeom prst="rect">
            <a:avLst/>
          </a:prstGeom>
        </p:spPr>
        <p:txBody>
          <a:bodyPr wrap="none">
            <a:spAutoFit/>
          </a:bodyPr>
          <a:lstStyle/>
          <a:p>
            <a:r>
              <a:rPr lang="zh-CN" altLang="en-US" sz="2400" b="1">
                <a:solidFill>
                  <a:srgbClr val="000000"/>
                </a:solidFill>
                <a:latin typeface="黑体" panose="02010609060101010101" pitchFamily="49" charset="-122"/>
                <a:ea typeface="黑体" panose="02010609060101010101" pitchFamily="49" charset="-122"/>
              </a:rPr>
              <a:t>◇</a:t>
            </a:r>
            <a:endParaRPr lang="zh-CN" altLang="en-US" sz="2400"/>
          </a:p>
        </p:txBody>
      </p:sp>
      <p:sp>
        <p:nvSpPr>
          <p:cNvPr id="18" name="矩形 17"/>
          <p:cNvSpPr/>
          <p:nvPr/>
        </p:nvSpPr>
        <p:spPr>
          <a:xfrm>
            <a:off x="1936213" y="4275360"/>
            <a:ext cx="494046" cy="461665"/>
          </a:xfrm>
          <a:prstGeom prst="rect">
            <a:avLst/>
          </a:prstGeom>
        </p:spPr>
        <p:txBody>
          <a:bodyPr wrap="none">
            <a:spAutoFit/>
          </a:bodyPr>
          <a:lstStyle/>
          <a:p>
            <a:r>
              <a:rPr lang="zh-CN" altLang="en-US" sz="2400" b="1">
                <a:solidFill>
                  <a:srgbClr val="000000"/>
                </a:solidFill>
                <a:latin typeface="黑体" panose="02010609060101010101" pitchFamily="49" charset="-122"/>
                <a:ea typeface="黑体" panose="02010609060101010101" pitchFamily="49" charset="-122"/>
              </a:rPr>
              <a:t>◇</a:t>
            </a:r>
            <a:endParaRPr lang="zh-CN" altLang="en-US" sz="2400"/>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1173708" y="436728"/>
            <a:ext cx="7233313" cy="523220"/>
          </a:xfrm>
          <a:prstGeom prst="rect">
            <a:avLst/>
          </a:prstGeom>
          <a:noFill/>
        </p:spPr>
        <p:txBody>
          <a:bodyPr wrap="square" rtlCol="0">
            <a:spAutoFit/>
          </a:bodyPr>
          <a:lstStyle/>
          <a:p>
            <a:r>
              <a:rPr lang="zh-CN" altLang="en-US" sz="2800" b="1" smtClean="0">
                <a:solidFill>
                  <a:srgbClr val="FF0000"/>
                </a:solidFill>
                <a:latin typeface="方正粗黑宋简体" pitchFamily="2" charset="-122"/>
                <a:ea typeface="方正粗黑宋简体" pitchFamily="2" charset="-122"/>
              </a:rPr>
              <a:t>探究：</a:t>
            </a:r>
            <a:r>
              <a:rPr lang="zh-CN" altLang="en-US" sz="2800" b="1" smtClean="0">
                <a:latin typeface="方正粗黑宋简体" pitchFamily="2" charset="-122"/>
                <a:ea typeface="方正粗黑宋简体" pitchFamily="2" charset="-122"/>
              </a:rPr>
              <a:t>巴黎公社革命的特点？</a:t>
            </a:r>
            <a:endParaRPr lang="zh-CN" altLang="en-US" sz="2800" b="1">
              <a:latin typeface="方正粗黑宋简体" pitchFamily="2" charset="-122"/>
              <a:ea typeface="方正粗黑宋简体" pitchFamily="2" charset="-122"/>
            </a:endParaRPr>
          </a:p>
        </p:txBody>
      </p:sp>
      <p:sp>
        <p:nvSpPr>
          <p:cNvPr id="5" name="TextBox 4"/>
          <p:cNvSpPr txBox="1"/>
          <p:nvPr/>
        </p:nvSpPr>
        <p:spPr>
          <a:xfrm>
            <a:off x="1282891" y="1119116"/>
            <a:ext cx="9785444" cy="707886"/>
          </a:xfrm>
          <a:prstGeom prst="rect">
            <a:avLst/>
          </a:prstGeom>
          <a:noFill/>
        </p:spPr>
        <p:txBody>
          <a:bodyPr wrap="square" rtlCol="0">
            <a:spAutoFit/>
          </a:bodyPr>
          <a:lstStyle/>
          <a:p>
            <a:r>
              <a:rPr lang="zh-CN" altLang="en-US" sz="2000" b="1" smtClean="0">
                <a:latin typeface="黑体" panose="02010609060101010101" pitchFamily="49" charset="-122"/>
                <a:ea typeface="黑体" panose="02010609060101010101" pitchFamily="49" charset="-122"/>
              </a:rPr>
              <a:t>材料一  巴黎公社是特殊条件下的一个城市的起义，也就具有自发性、偶然性，并不是生产关系阻碍了生产力发展的结果。</a:t>
            </a:r>
            <a:endParaRPr lang="en-US" altLang="zh-CN" sz="2000" b="1" smtClean="0">
              <a:latin typeface="黑体" panose="02010609060101010101" pitchFamily="49" charset="-122"/>
              <a:ea typeface="黑体" panose="02010609060101010101" pitchFamily="49" charset="-122"/>
            </a:endParaRPr>
          </a:p>
        </p:txBody>
      </p:sp>
      <p:sp>
        <p:nvSpPr>
          <p:cNvPr id="6" name="矩形 5"/>
          <p:cNvSpPr/>
          <p:nvPr/>
        </p:nvSpPr>
        <p:spPr>
          <a:xfrm>
            <a:off x="1337482" y="2351163"/>
            <a:ext cx="9689910" cy="1015663"/>
          </a:xfrm>
          <a:prstGeom prst="rect">
            <a:avLst/>
          </a:prstGeom>
        </p:spPr>
        <p:txBody>
          <a:bodyPr wrap="square">
            <a:spAutoFit/>
          </a:bodyPr>
          <a:lstStyle/>
          <a:p>
            <a:r>
              <a:rPr lang="zh-CN" altLang="en-US" sz="2000" b="1" smtClean="0">
                <a:latin typeface="黑体" panose="02010609060101010101" pitchFamily="49" charset="-122"/>
                <a:ea typeface="黑体" panose="02010609060101010101" pitchFamily="49" charset="-122"/>
              </a:rPr>
              <a:t>材料二   </a:t>
            </a:r>
            <a:r>
              <a:rPr lang="en-US" altLang="zh-CN" sz="2000" b="1" smtClean="0">
                <a:latin typeface="黑体" panose="02010609060101010101" pitchFamily="49" charset="-122"/>
                <a:ea typeface="黑体" panose="02010609060101010101" pitchFamily="49" charset="-122"/>
              </a:rPr>
              <a:t>1895</a:t>
            </a:r>
            <a:r>
              <a:rPr lang="zh-CN" altLang="en-US" sz="2000" b="1" smtClean="0">
                <a:latin typeface="黑体" panose="02010609060101010101" pitchFamily="49" charset="-122"/>
                <a:ea typeface="黑体" panose="02010609060101010101" pitchFamily="49" charset="-122"/>
              </a:rPr>
              <a:t>年恩格斯写道：“历史表明，我们以及所有与我们有同样想法的人，都是不对的。历史清楚地表明，当时欧洲大陆经济发展的状况远没有成熟到可以铲除资本主义生产方式的程度。”</a:t>
            </a:r>
            <a:endParaRPr lang="zh-CN" altLang="en-US" sz="2000" b="1">
              <a:latin typeface="黑体" panose="02010609060101010101" pitchFamily="49" charset="-122"/>
              <a:ea typeface="黑体" panose="02010609060101010101" pitchFamily="49" charset="-122"/>
            </a:endParaRPr>
          </a:p>
        </p:txBody>
      </p:sp>
      <p:sp>
        <p:nvSpPr>
          <p:cNvPr id="7" name="TextBox 6"/>
          <p:cNvSpPr txBox="1"/>
          <p:nvPr/>
        </p:nvSpPr>
        <p:spPr>
          <a:xfrm>
            <a:off x="1460311" y="4039738"/>
            <a:ext cx="1787856" cy="400110"/>
          </a:xfrm>
          <a:prstGeom prst="rect">
            <a:avLst/>
          </a:prstGeom>
          <a:noFill/>
        </p:spPr>
        <p:txBody>
          <a:bodyPr wrap="square" rtlCol="0">
            <a:spAutoFit/>
          </a:bodyPr>
          <a:lstStyle/>
          <a:p>
            <a:r>
              <a:rPr lang="zh-CN" altLang="en-US" sz="2000" b="1" smtClean="0">
                <a:latin typeface="黑体" panose="02010609060101010101" pitchFamily="49" charset="-122"/>
                <a:ea typeface="黑体" panose="02010609060101010101" pitchFamily="49" charset="-122"/>
              </a:rPr>
              <a:t>材料三   </a:t>
            </a:r>
            <a:endParaRPr lang="zh-CN" altLang="en-US" sz="2000" b="1">
              <a:latin typeface="黑体" panose="02010609060101010101" pitchFamily="49" charset="-122"/>
              <a:ea typeface="黑体" panose="02010609060101010101" pitchFamily="49" charset="-122"/>
            </a:endParaRPr>
          </a:p>
        </p:txBody>
      </p:sp>
      <p:pic>
        <p:nvPicPr>
          <p:cNvPr id="8" name="Picture 2" descr="http://www.shwenyi.com.cn/images/thumbnailimg/month_1711/201711031042097801.jpg"/>
          <p:cNvPicPr>
            <a:picLocks noChangeAspect="1" noChangeArrowheads="1"/>
          </p:cNvPicPr>
          <p:nvPr/>
        </p:nvPicPr>
        <p:blipFill>
          <a:blip r:embed="rId2"/>
          <a:stretch>
            <a:fillRect/>
          </a:stretch>
        </p:blipFill>
        <p:spPr bwMode="auto">
          <a:xfrm>
            <a:off x="2770210" y="4053385"/>
            <a:ext cx="2920907" cy="1842448"/>
          </a:xfrm>
          <a:prstGeom prst="rect">
            <a:avLst/>
          </a:prstGeom>
          <a:noFill/>
        </p:spPr>
      </p:pic>
      <p:pic>
        <p:nvPicPr>
          <p:cNvPr id="9" name="Picture 4" descr="http://shopimg.kongfz.com.cn/20100720/151940/13797VSBLQs_n.jpg"/>
          <p:cNvPicPr>
            <a:picLocks noChangeAspect="1" noChangeArrowheads="1"/>
          </p:cNvPicPr>
          <p:nvPr/>
        </p:nvPicPr>
        <p:blipFill>
          <a:blip r:embed="rId3"/>
          <a:stretch>
            <a:fillRect/>
          </a:stretch>
        </p:blipFill>
        <p:spPr bwMode="auto">
          <a:xfrm>
            <a:off x="6605517" y="4100854"/>
            <a:ext cx="2838733" cy="1808627"/>
          </a:xfrm>
          <a:prstGeom prst="rect">
            <a:avLst/>
          </a:prstGeom>
          <a:noFill/>
        </p:spPr>
      </p:pic>
      <p:sp>
        <p:nvSpPr>
          <p:cNvPr id="10" name="TextBox 9"/>
          <p:cNvSpPr txBox="1"/>
          <p:nvPr/>
        </p:nvSpPr>
        <p:spPr>
          <a:xfrm>
            <a:off x="3084394" y="1910687"/>
            <a:ext cx="2743200" cy="461665"/>
          </a:xfrm>
          <a:prstGeom prst="rect">
            <a:avLst/>
          </a:prstGeom>
          <a:noFill/>
        </p:spPr>
        <p:txBody>
          <a:bodyPr wrap="square" rtlCol="0">
            <a:spAutoFit/>
          </a:bodyPr>
          <a:lstStyle/>
          <a:p>
            <a:r>
              <a:rPr lang="zh-CN" altLang="en-US" sz="2400" b="1" smtClean="0">
                <a:solidFill>
                  <a:srgbClr val="FF0000"/>
                </a:solidFill>
                <a:latin typeface="方正粗黑宋简体" pitchFamily="2" charset="-122"/>
                <a:ea typeface="方正粗黑宋简体" pitchFamily="2" charset="-122"/>
              </a:rPr>
              <a:t>革命爆发的偶然性</a:t>
            </a:r>
            <a:endParaRPr lang="zh-CN" altLang="en-US" sz="2400" b="1">
              <a:solidFill>
                <a:srgbClr val="FF0000"/>
              </a:solidFill>
              <a:latin typeface="方正粗黑宋简体" pitchFamily="2" charset="-122"/>
              <a:ea typeface="方正粗黑宋简体" pitchFamily="2" charset="-122"/>
            </a:endParaRPr>
          </a:p>
        </p:txBody>
      </p:sp>
      <p:sp>
        <p:nvSpPr>
          <p:cNvPr id="11" name="TextBox 10"/>
          <p:cNvSpPr txBox="1"/>
          <p:nvPr/>
        </p:nvSpPr>
        <p:spPr>
          <a:xfrm>
            <a:off x="3195850" y="3345977"/>
            <a:ext cx="2743200" cy="461665"/>
          </a:xfrm>
          <a:prstGeom prst="rect">
            <a:avLst/>
          </a:prstGeom>
          <a:noFill/>
        </p:spPr>
        <p:txBody>
          <a:bodyPr wrap="square" rtlCol="0">
            <a:spAutoFit/>
          </a:bodyPr>
          <a:lstStyle/>
          <a:p>
            <a:r>
              <a:rPr lang="zh-CN" altLang="en-US" sz="2400" b="1" smtClean="0">
                <a:solidFill>
                  <a:srgbClr val="FF0000"/>
                </a:solidFill>
                <a:latin typeface="方正粗黑宋简体" pitchFamily="2" charset="-122"/>
                <a:ea typeface="方正粗黑宋简体" pitchFamily="2" charset="-122"/>
              </a:rPr>
              <a:t>失败的历史必然性</a:t>
            </a:r>
            <a:endParaRPr lang="zh-CN" altLang="en-US" sz="2400" b="1">
              <a:solidFill>
                <a:srgbClr val="FF0000"/>
              </a:solidFill>
              <a:latin typeface="方正粗黑宋简体" pitchFamily="2" charset="-122"/>
              <a:ea typeface="方正粗黑宋简体" pitchFamily="2" charset="-122"/>
            </a:endParaRPr>
          </a:p>
        </p:txBody>
      </p:sp>
      <p:sp>
        <p:nvSpPr>
          <p:cNvPr id="12" name="TextBox 11"/>
          <p:cNvSpPr txBox="1"/>
          <p:nvPr/>
        </p:nvSpPr>
        <p:spPr>
          <a:xfrm>
            <a:off x="3291386" y="6061881"/>
            <a:ext cx="2743200" cy="461665"/>
          </a:xfrm>
          <a:prstGeom prst="rect">
            <a:avLst/>
          </a:prstGeom>
          <a:noFill/>
        </p:spPr>
        <p:txBody>
          <a:bodyPr wrap="square" rtlCol="0">
            <a:spAutoFit/>
          </a:bodyPr>
          <a:lstStyle/>
          <a:p>
            <a:r>
              <a:rPr lang="zh-CN" altLang="en-US" sz="2400" b="1" smtClean="0">
                <a:solidFill>
                  <a:srgbClr val="FF0000"/>
                </a:solidFill>
                <a:latin typeface="方正粗黑宋简体" pitchFamily="2" charset="-122"/>
                <a:ea typeface="方正粗黑宋简体" pitchFamily="2" charset="-122"/>
              </a:rPr>
              <a:t>影响的深远性革</a:t>
            </a:r>
            <a:endParaRPr lang="zh-CN" altLang="en-US" sz="2400" b="1">
              <a:solidFill>
                <a:srgbClr val="FF0000"/>
              </a:solidFill>
              <a:latin typeface="方正粗黑宋简体" pitchFamily="2" charset="-122"/>
              <a:ea typeface="方正粗黑宋简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diamond(in)">
                                      <p:cBhvr>
                                        <p:cTn id="1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1"/>
          <p:cNvSpPr txBox="1">
            <a:spLocks noChangeArrowheads="1"/>
          </p:cNvSpPr>
          <p:nvPr/>
        </p:nvSpPr>
        <p:spPr bwMode="auto">
          <a:xfrm>
            <a:off x="684213" y="333375"/>
            <a:ext cx="1800225" cy="522288"/>
          </a:xfrm>
          <a:prstGeom prst="rect">
            <a:avLst/>
          </a:prstGeom>
          <a:solidFill>
            <a:schemeClr val="accent1"/>
          </a:solidFill>
          <a:ln w="9525">
            <a:noFill/>
            <a:miter lim="800000"/>
          </a:ln>
        </p:spPr>
        <p:txBody>
          <a:bodyPr>
            <a:spAutoFit/>
          </a:bodyPr>
          <a:lstStyle/>
          <a:p>
            <a:r>
              <a:rPr lang="zh-CN" altLang="en-US" sz="2800" b="1">
                <a:solidFill>
                  <a:srgbClr val="FF0000"/>
                </a:solidFill>
              </a:rPr>
              <a:t>当堂达标</a:t>
            </a:r>
          </a:p>
        </p:txBody>
      </p:sp>
      <p:sp>
        <p:nvSpPr>
          <p:cNvPr id="28673" name="Rectangle 1"/>
          <p:cNvSpPr>
            <a:spLocks noChangeArrowheads="1"/>
          </p:cNvSpPr>
          <p:nvPr/>
        </p:nvSpPr>
        <p:spPr bwMode="auto">
          <a:xfrm>
            <a:off x="912300" y="972420"/>
            <a:ext cx="10003810" cy="2677656"/>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1.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某校在历史知识竞赛中，有这样一道题：“马克思主义诞生的最基本历史条件是什么？”参加竞赛的部分同学给出了如下答案，你认为正确的是</a:t>
            </a:r>
            <a:endPar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无产阶级开始登上政治舞台</a:t>
            </a:r>
            <a:endPar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B.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工业革命深入发展，资本主义的弊端日益暴露</a:t>
            </a:r>
            <a:endPar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C.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空想社会主义理论的产生与发展</a:t>
            </a:r>
            <a:endPar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D.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马克思、恩格斯的理论研究和实践活动</a:t>
            </a:r>
            <a:endPar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p:txBody>
      </p:sp>
      <p:sp>
        <p:nvSpPr>
          <p:cNvPr id="28674" name="Rectangle 2"/>
          <p:cNvSpPr>
            <a:spLocks noChangeArrowheads="1"/>
          </p:cNvSpPr>
          <p:nvPr/>
        </p:nvSpPr>
        <p:spPr bwMode="auto">
          <a:xfrm>
            <a:off x="949043" y="3822076"/>
            <a:ext cx="9925283" cy="1938992"/>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2.“</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代替那存在着阶级和阶级对立的资产阶级旧社会的，将是这样一个联合体，在那里，每个人的自由发展是一切人的自由发展的条件。”这段话出自</a:t>
            </a:r>
            <a:endPar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政府论</a:t>
            </a: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    B.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共产党宣言</a:t>
            </a: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t>
            </a:r>
            <a:endPar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C.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乌托邦</a:t>
            </a: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    D. 《</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共同纲领</a:t>
            </a:r>
            <a:r>
              <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t>
            </a:r>
            <a:endParaRPr kumimoji="0" lang="en-US" alt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p:txBody>
      </p:sp>
      <p:sp>
        <p:nvSpPr>
          <p:cNvPr id="7" name="矩形 6"/>
          <p:cNvSpPr/>
          <p:nvPr/>
        </p:nvSpPr>
        <p:spPr>
          <a:xfrm>
            <a:off x="8191122" y="2404627"/>
            <a:ext cx="817853" cy="1446550"/>
          </a:xfrm>
          <a:prstGeom prst="rect">
            <a:avLst/>
          </a:prstGeom>
          <a:noFill/>
        </p:spPr>
        <p:txBody>
          <a:bodyPr wrap="none" lIns="91440" tIns="45720" rIns="91440" bIns="45720">
            <a:spAutoFit/>
          </a:bodyPr>
          <a:lstStyle/>
          <a:p>
            <a:pPr algn="ctr"/>
            <a:r>
              <a:rPr lang="en-US" altLang="zh-CN" sz="8800" b="1" i="1" cap="none" spc="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B</a:t>
            </a:r>
            <a:endParaRPr lang="zh-CN" altLang="en-US" sz="8800" b="1" i="1" cap="none" spc="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
        <p:nvSpPr>
          <p:cNvPr id="8" name="矩形 7"/>
          <p:cNvSpPr/>
          <p:nvPr/>
        </p:nvSpPr>
        <p:spPr>
          <a:xfrm>
            <a:off x="7935559" y="4624978"/>
            <a:ext cx="817853" cy="1446550"/>
          </a:xfrm>
          <a:prstGeom prst="rect">
            <a:avLst/>
          </a:prstGeom>
          <a:noFill/>
        </p:spPr>
        <p:txBody>
          <a:bodyPr wrap="none" lIns="91440" tIns="45720" rIns="91440" bIns="45720">
            <a:spAutoFit/>
          </a:bodyPr>
          <a:lstStyle/>
          <a:p>
            <a:pPr algn="ctr"/>
            <a:r>
              <a:rPr lang="en-US" altLang="zh-CN" sz="8800" b="1" i="1" cap="none" spc="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B</a:t>
            </a:r>
            <a:endParaRPr lang="zh-CN" altLang="en-US" sz="8800" b="1" i="1" cap="none" spc="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22" name="Rectangle 2"/>
          <p:cNvSpPr>
            <a:spLocks noChangeArrowheads="1"/>
          </p:cNvSpPr>
          <p:nvPr/>
        </p:nvSpPr>
        <p:spPr bwMode="auto">
          <a:xfrm>
            <a:off x="785690" y="2499521"/>
            <a:ext cx="10522635" cy="2246769"/>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4. 1971</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年是巴黎公社成立</a:t>
            </a: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100</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周年，我国为纪念百年前的这一段光荣岁月，发行了一套纪念邮票。下列有关发行纪念邮票的理由，准确的是</a:t>
            </a:r>
            <a:endPar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 </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巴黎公社是无产阶级建立政权的第一次伟大尝试</a:t>
            </a:r>
            <a:endPar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B. </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巴黎公社是全世界无产阶级联合起来进行的一次斗争</a:t>
            </a:r>
            <a:endPar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a:p>
            <a:pPr lvl="0" fontAlgn="base">
              <a:spcBef>
                <a:spcPct val="0"/>
              </a:spcBef>
              <a:spcAft>
                <a:spcPct val="0"/>
              </a:spcAft>
            </a:pP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C. </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巴黎公社促进了国际社会主义运动</a:t>
            </a:r>
            <a:r>
              <a:rPr lang="zh-CN" altLang="zh-CN" sz="2000" b="1" smtClean="0">
                <a:latin typeface="黑体" panose="02010609060101010101" pitchFamily="49" charset="-122"/>
                <a:ea typeface="黑体" panose="02010609060101010101" pitchFamily="49" charset="-122"/>
                <a:cs typeface="Times New Roman" panose="02020603050405020304" pitchFamily="18" charset="0"/>
              </a:rPr>
              <a:t>迅速发展</a:t>
            </a:r>
            <a:endParaRPr lang="zh-CN" altLang="zh-CN" sz="2000" b="1" smtClean="0">
              <a:latin typeface="黑体" panose="02010609060101010101" pitchFamily="49" charset="-122"/>
              <a:ea typeface="黑体" panose="02010609060101010101" pitchFamily="49" charset="-122"/>
              <a:cs typeface="宋体" panose="02010600030101010101" pitchFamily="2" charset="-122"/>
            </a:endParaRPr>
          </a:p>
          <a:p>
            <a:pPr lvl="0" eaLnBrk="0" fontAlgn="base" hangingPunct="0">
              <a:spcBef>
                <a:spcPct val="0"/>
              </a:spcBef>
              <a:spcAft>
                <a:spcPct val="0"/>
              </a:spcAft>
            </a:pPr>
            <a:r>
              <a:rPr lang="en-US" altLang="zh-CN" sz="2000" b="1" smtClean="0">
                <a:latin typeface="黑体" panose="02010609060101010101" pitchFamily="49" charset="-122"/>
                <a:ea typeface="黑体" panose="02010609060101010101" pitchFamily="49" charset="-122"/>
                <a:cs typeface="Times New Roman" panose="02020603050405020304" pitchFamily="18" charset="0"/>
              </a:rPr>
              <a:t>D. </a:t>
            </a:r>
            <a:r>
              <a:rPr lang="zh-CN" altLang="en-US" sz="2000" b="1" smtClean="0">
                <a:latin typeface="黑体" panose="02010609060101010101" pitchFamily="49" charset="-122"/>
                <a:ea typeface="黑体" panose="02010609060101010101" pitchFamily="49" charset="-122"/>
                <a:cs typeface="Times New Roman" panose="02020603050405020304" pitchFamily="18" charset="0"/>
              </a:rPr>
              <a:t>巴黎公社建立了世界上第一个社会主义国家</a:t>
            </a:r>
            <a:endParaRPr lang="zh-CN" altLang="en-US" sz="2000" b="1" smtClean="0">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20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endParaRPr>
          </a:p>
        </p:txBody>
      </p:sp>
      <p:pic>
        <p:nvPicPr>
          <p:cNvPr id="30725" name="Picture 5" descr="http://img.e1988.com/img03/shopcollection2/2013/07/04/4570959588246093605.jpg"/>
          <p:cNvPicPr>
            <a:picLocks noChangeAspect="1" noChangeArrowheads="1"/>
          </p:cNvPicPr>
          <p:nvPr/>
        </p:nvPicPr>
        <p:blipFill>
          <a:blip r:embed="rId2"/>
          <a:stretch>
            <a:fillRect/>
          </a:stretch>
        </p:blipFill>
        <p:spPr bwMode="auto">
          <a:xfrm>
            <a:off x="7438029" y="3305476"/>
            <a:ext cx="3138179" cy="2757115"/>
          </a:xfrm>
          <a:prstGeom prst="rect">
            <a:avLst/>
          </a:prstGeom>
          <a:noFill/>
        </p:spPr>
      </p:pic>
      <p:sp>
        <p:nvSpPr>
          <p:cNvPr id="30726" name="Rectangle 6"/>
          <p:cNvSpPr>
            <a:spLocks noChangeArrowheads="1"/>
          </p:cNvSpPr>
          <p:nvPr/>
        </p:nvSpPr>
        <p:spPr bwMode="auto">
          <a:xfrm>
            <a:off x="791571" y="477518"/>
            <a:ext cx="9312322" cy="1631216"/>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3. </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某西方学者评论说：“他们虽然有社会变革的方案，但并不期望和打算通过无产者的起义来实现社会变革。</a:t>
            </a: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实际上，他们几乎没考虑过自己精心制作的蓝图如何才能付诸实践。”该学者评论的是</a:t>
            </a:r>
            <a:endPar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 </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科学社会主义	         </a:t>
            </a:r>
            <a:r>
              <a:rPr kumimoji="0" lang="zh-CN" altLang="en-US" sz="2000" b="1" i="0" u="none" strike="noStrike" cap="none" normalizeH="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 </a:t>
            </a: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B. </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新三民主义</a:t>
            </a:r>
            <a:endPar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C. </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启蒙运动                    </a:t>
            </a:r>
            <a:r>
              <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D. </a:t>
            </a:r>
            <a:r>
              <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空想社会主义</a:t>
            </a:r>
            <a:endPar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itchFamily="2" charset="-122"/>
            </a:endParaRPr>
          </a:p>
        </p:txBody>
      </p:sp>
      <p:sp>
        <p:nvSpPr>
          <p:cNvPr id="9" name="矩形 8"/>
          <p:cNvSpPr/>
          <p:nvPr/>
        </p:nvSpPr>
        <p:spPr>
          <a:xfrm>
            <a:off x="7708612" y="1220422"/>
            <a:ext cx="896399" cy="1446550"/>
          </a:xfrm>
          <a:prstGeom prst="rect">
            <a:avLst/>
          </a:prstGeom>
          <a:noFill/>
        </p:spPr>
        <p:txBody>
          <a:bodyPr wrap="none" lIns="91440" tIns="45720" rIns="91440" bIns="45720">
            <a:spAutoFit/>
          </a:bodyPr>
          <a:lstStyle/>
          <a:p>
            <a:pPr algn="ctr"/>
            <a:r>
              <a:rPr lang="en-US" altLang="zh-CN" sz="8800" b="1" i="1" cap="none" spc="0" smtClean="0">
                <a:ln w="10541" cmpd="sng">
                  <a:solidFill>
                    <a:schemeClr val="accent1">
                      <a:shade val="88000"/>
                      <a:satMod val="110000"/>
                    </a:schemeClr>
                  </a:solidFill>
                  <a:prstDash val="solid"/>
                </a:ln>
                <a:solidFill>
                  <a:srgbClr val="FF0000"/>
                </a:solidFill>
                <a:effectLst/>
              </a:rPr>
              <a:t>D</a:t>
            </a:r>
            <a:endParaRPr lang="zh-CN" altLang="en-US" sz="8800" b="1" i="1" cap="none" spc="0">
              <a:ln w="10541" cmpd="sng">
                <a:solidFill>
                  <a:schemeClr val="accent1">
                    <a:shade val="88000"/>
                    <a:satMod val="110000"/>
                  </a:schemeClr>
                </a:solidFill>
                <a:prstDash val="solid"/>
              </a:ln>
              <a:solidFill>
                <a:srgbClr val="FF0000"/>
              </a:solidFill>
              <a:effectLst/>
            </a:endParaRPr>
          </a:p>
        </p:txBody>
      </p:sp>
      <p:sp>
        <p:nvSpPr>
          <p:cNvPr id="10" name="矩形 9"/>
          <p:cNvSpPr/>
          <p:nvPr/>
        </p:nvSpPr>
        <p:spPr>
          <a:xfrm>
            <a:off x="3889513" y="4539102"/>
            <a:ext cx="896399" cy="1446550"/>
          </a:xfrm>
          <a:prstGeom prst="rect">
            <a:avLst/>
          </a:prstGeom>
          <a:noFill/>
        </p:spPr>
        <p:txBody>
          <a:bodyPr wrap="none" lIns="91440" tIns="45720" rIns="91440" bIns="45720">
            <a:spAutoFit/>
          </a:bodyPr>
          <a:lstStyle/>
          <a:p>
            <a:pPr algn="ctr"/>
            <a:r>
              <a:rPr lang="en-US" altLang="zh-CN" sz="8800" b="1" i="1" cap="none" spc="0" smtClean="0">
                <a:ln w="10541" cmpd="sng">
                  <a:solidFill>
                    <a:schemeClr val="accent1">
                      <a:shade val="88000"/>
                      <a:satMod val="110000"/>
                    </a:schemeClr>
                  </a:solidFill>
                  <a:prstDash val="solid"/>
                </a:ln>
                <a:solidFill>
                  <a:srgbClr val="FF0000"/>
                </a:solidFill>
                <a:effectLst/>
              </a:rPr>
              <a:t>A</a:t>
            </a:r>
            <a:endParaRPr lang="zh-CN" altLang="en-US" sz="8800" b="1" i="1" cap="none" spc="0">
              <a:ln w="10541" cmpd="sng">
                <a:solidFill>
                  <a:schemeClr val="accent1">
                    <a:shade val="88000"/>
                    <a:satMod val="110000"/>
                  </a:schemeClr>
                </a:solidFill>
                <a:prstDash val="solid"/>
              </a:ln>
              <a:solidFill>
                <a:srgbClr val="FF0000"/>
              </a:solidFill>
              <a:effectLst/>
            </a:endParaRPr>
          </a:p>
        </p:txBody>
      </p:sp>
      <p:pic>
        <p:nvPicPr>
          <p:cNvPr id="30728" name="New picture" hidden="1"/>
          <p:cNvPicPr/>
          <p:nvPr/>
        </p:nvPicPr>
        <p:blipFill>
          <a:blip r:embed="rId3"/>
          <a:stretch>
            <a:fillRect/>
          </a:stretch>
        </p:blipFill>
        <p:spPr>
          <a:xfrm>
            <a:off x="10388600" y="12560300"/>
            <a:ext cx="355600" cy="4064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Times New Roman"/>
        <a:ea typeface="宋体"/>
        <a:cs typeface="Arial"/>
      </a:majorFont>
      <a:minorFont>
        <a:latin typeface="Calibri"/>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square">
        <a:spAutoFit/>
      </a:bodyPr>
      <a:lstStyle>
        <a:defPPr algn="just">
          <a:lnSpc>
            <a:spcPct val="150000"/>
          </a:lnSpc>
          <a:spcAft>
            <a:spcPts val="0"/>
          </a:spcAft>
          <a:defRPr sz="2400" kern="100" dirty="0" smtClean="0">
            <a:latin typeface="黑体" panose="02010609060101010101" pitchFamily="49" charset="-122"/>
            <a:ea typeface="黑体" panose="02010609060101010101" pitchFamily="49" charset="-122"/>
            <a:cs typeface="Times New Roman" panose="02020603050405020304" pitchFamily="18" charset="0"/>
          </a:defRPr>
        </a:defPPr>
      </a:lstStyle>
      <a:style>
        <a:lnRef idx="2">
          <a:schemeClr val="dk1"/>
        </a:lnRef>
        <a:fillRef idx="1">
          <a:schemeClr val="lt1"/>
        </a:fillRef>
        <a:effectRef idx="0">
          <a:schemeClr val="dk1"/>
        </a:effectRef>
        <a:fontRef idx="minor">
          <a:schemeClr val="dk1"/>
        </a:fontRef>
      </a:style>
    </a:spDef>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120</Paragraphs>
  <Slides>19</Slides>
  <Notes>0</Notes>
  <TotalTime>410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19</vt:i4>
      </vt:variant>
    </vt:vector>
  </HeadingPairs>
  <TitlesOfParts>
    <vt:vector baseType="lpstr" size="33">
      <vt:lpstr>Arial</vt:lpstr>
      <vt:lpstr>Times New Roman</vt:lpstr>
      <vt:lpstr>宋体</vt:lpstr>
      <vt:lpstr>Calibri</vt:lpstr>
      <vt:lpstr>黑体</vt:lpstr>
      <vt:lpstr>楷体</vt:lpstr>
      <vt:lpstr>Calibri Light</vt:lpstr>
      <vt:lpstr>Verdana</vt:lpstr>
      <vt:lpstr>Tahoma</vt:lpstr>
      <vt:lpstr>华文新魏</vt:lpstr>
      <vt:lpstr>楷体_GB2312</vt:lpstr>
      <vt:lpstr>方正粗黑宋简体</vt:lpstr>
      <vt:lpstr>微软雅黑</vt:lpstr>
      <vt:lpstr>Office 主题</vt:lpstr>
      <vt:lpstr>第11课  马克思主义的诞生与传播</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周淑婷</dc:creator>
  <cp:lastModifiedBy>xbany</cp:lastModifiedBy>
  <cp:revision>1182</cp:revision>
  <dcterms:created xsi:type="dcterms:W3CDTF">2018-12-13T05:08:00Z</dcterms:created>
  <dcterms:modified xsi:type="dcterms:W3CDTF">2020-12-31T00:22:00Z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2052-11.3.0.9228</vt:lpwstr>
  </property>
</Properties>
</file>