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9"/>
  </p:notesMasterIdLst>
  <p:sldIdLst>
    <p:sldId id="257" r:id="rId3"/>
    <p:sldId id="293" r:id="rId4"/>
    <p:sldId id="292" r:id="rId5"/>
    <p:sldId id="256" r:id="rId6"/>
    <p:sldId id="266" r:id="rId7"/>
    <p:sldId id="271" r:id="rId8"/>
    <p:sldId id="319" r:id="rId10"/>
    <p:sldId id="321" r:id="rId11"/>
    <p:sldId id="318" r:id="rId12"/>
    <p:sldId id="322" r:id="rId13"/>
    <p:sldId id="258" r:id="rId14"/>
    <p:sldId id="259" r:id="rId15"/>
    <p:sldId id="273" r:id="rId16"/>
    <p:sldId id="260" r:id="rId17"/>
    <p:sldId id="274" r:id="rId18"/>
    <p:sldId id="323" r:id="rId19"/>
    <p:sldId id="294" r:id="rId20"/>
    <p:sldId id="261" r:id="rId21"/>
    <p:sldId id="275" r:id="rId22"/>
    <p:sldId id="262" r:id="rId23"/>
    <p:sldId id="263" r:id="rId24"/>
    <p:sldId id="264" r:id="rId25"/>
    <p:sldId id="276" r:id="rId26"/>
    <p:sldId id="295" r:id="rId27"/>
    <p:sldId id="265" r:id="rId28"/>
    <p:sldId id="268" r:id="rId29"/>
    <p:sldId id="269" r:id="rId30"/>
    <p:sldId id="296" r:id="rId31"/>
    <p:sldId id="299" r:id="rId32"/>
    <p:sldId id="297" r:id="rId33"/>
    <p:sldId id="298" r:id="rId34"/>
    <p:sldId id="277" r:id="rId35"/>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074" y="-222"/>
      </p:cViewPr>
      <p:guideLst>
        <p:guide orient="horz" pos="1587"/>
        <p:guide pos="2745"/>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notesMaster" Target="notesMasters/notesMaster1.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9" Type="http://schemas.openxmlformats.org/officeDocument/2006/relationships/commentAuthors" Target="commentAuthors.xml"/><Relationship Id="rId38" Type="http://schemas.openxmlformats.org/officeDocument/2006/relationships/tableStyles" Target="tableStyles.xml"/><Relationship Id="rId37" Type="http://schemas.openxmlformats.org/officeDocument/2006/relationships/viewProps" Target="viewProps.xml"/><Relationship Id="rId36" Type="http://schemas.openxmlformats.org/officeDocument/2006/relationships/presProps" Target="presProps.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2A17850-0252-4B4C-9DF0-2D313C20830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23D9E8F-0E17-413F-9593-54D7C9D12AF8}"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spcAft>
                <a:spcPts val="1200"/>
              </a:spcAft>
            </a:pPr>
            <a:r>
              <a:rPr lang="zh-CN" altLang="zh-CN" dirty="0">
                <a:latin typeface="华文中宋" panose="02010600040101010101" pitchFamily="2" charset="-122"/>
                <a:ea typeface="华文中宋" panose="02010600040101010101" pitchFamily="2" charset="-122"/>
                <a:sym typeface="+mn-ea"/>
              </a:rPr>
              <a:t>美国</a:t>
            </a:r>
            <a:r>
              <a:rPr lang="zh-CN" altLang="zh-CN" dirty="0" smtClean="0">
                <a:latin typeface="华文中宋" panose="02010600040101010101" pitchFamily="2" charset="-122"/>
                <a:ea typeface="华文中宋" panose="02010600040101010101" pitchFamily="2" charset="-122"/>
                <a:sym typeface="+mn-ea"/>
              </a:rPr>
              <a:t>战后</a:t>
            </a:r>
            <a:r>
              <a:rPr lang="zh-CN" altLang="en-US" dirty="0" smtClean="0">
                <a:latin typeface="华文中宋" panose="02010600040101010101" pitchFamily="2" charset="-122"/>
                <a:ea typeface="华文中宋" panose="02010600040101010101" pitchFamily="2" charset="-122"/>
                <a:sym typeface="+mn-ea"/>
              </a:rPr>
              <a:t>欲</a:t>
            </a:r>
            <a:r>
              <a:rPr lang="zh-CN" altLang="zh-CN" dirty="0" smtClean="0">
                <a:latin typeface="华文中宋" panose="02010600040101010101" pitchFamily="2" charset="-122"/>
                <a:ea typeface="华文中宋" panose="02010600040101010101" pitchFamily="2" charset="-122"/>
                <a:sym typeface="+mn-ea"/>
              </a:rPr>
              <a:t>称霸世界，</a:t>
            </a:r>
            <a:r>
              <a:rPr lang="zh-CN" altLang="zh-CN" dirty="0">
                <a:latin typeface="华文中宋" panose="02010600040101010101" pitchFamily="2" charset="-122"/>
                <a:ea typeface="华文中宋" panose="02010600040101010101" pitchFamily="2" charset="-122"/>
                <a:sym typeface="+mn-ea"/>
              </a:rPr>
              <a:t>在全球进行扩张，将苏联视为最大障碍。</a:t>
            </a:r>
            <a:endParaRPr lang="zh-CN" altLang="zh-CN" dirty="0">
              <a:latin typeface="华文中宋" panose="02010600040101010101" pitchFamily="2" charset="-122"/>
              <a:ea typeface="华文中宋" panose="02010600040101010101" pitchFamily="2" charset="-122"/>
            </a:endParaRPr>
          </a:p>
          <a:p>
            <a:pPr>
              <a:spcAft>
                <a:spcPts val="1200"/>
              </a:spcAft>
            </a:pPr>
            <a:r>
              <a:rPr lang="zh-CN" altLang="zh-CN" dirty="0" smtClean="0">
                <a:latin typeface="华文中宋" panose="02010600040101010101" pitchFamily="2" charset="-122"/>
                <a:ea typeface="华文中宋" panose="02010600040101010101" pitchFamily="2" charset="-122"/>
                <a:sym typeface="+mn-ea"/>
              </a:rPr>
              <a:t>苏联努力</a:t>
            </a:r>
            <a:r>
              <a:rPr lang="zh-CN" altLang="zh-CN" dirty="0">
                <a:latin typeface="华文中宋" panose="02010600040101010101" pitchFamily="2" charset="-122"/>
                <a:ea typeface="华文中宋" panose="02010600040101010101" pitchFamily="2" charset="-122"/>
                <a:sym typeface="+mn-ea"/>
              </a:rPr>
              <a:t>扩大在东欧的</a:t>
            </a:r>
            <a:r>
              <a:rPr lang="zh-CN" altLang="zh-CN" dirty="0" smtClean="0">
                <a:latin typeface="华文中宋" panose="02010600040101010101" pitchFamily="2" charset="-122"/>
                <a:ea typeface="华文中宋" panose="02010600040101010101" pitchFamily="2" charset="-122"/>
                <a:sym typeface="+mn-ea"/>
              </a:rPr>
              <a:t>影响</a:t>
            </a:r>
            <a:r>
              <a:rPr lang="zh-CN" altLang="en-US" dirty="0" smtClean="0">
                <a:latin typeface="华文中宋" panose="02010600040101010101" pitchFamily="2" charset="-122"/>
                <a:ea typeface="华文中宋" panose="02010600040101010101" pitchFamily="2" charset="-122"/>
                <a:sym typeface="+mn-ea"/>
              </a:rPr>
              <a:t>，与美国矛盾尖锐</a:t>
            </a:r>
            <a:r>
              <a:rPr lang="zh-CN" altLang="zh-CN" dirty="0" smtClean="0">
                <a:latin typeface="华文中宋" panose="02010600040101010101" pitchFamily="2" charset="-122"/>
                <a:ea typeface="华文中宋" panose="02010600040101010101" pitchFamily="2" charset="-122"/>
                <a:sym typeface="+mn-ea"/>
              </a:rPr>
              <a:t>。</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indent="0">
              <a:lnSpc>
                <a:spcPct val="130000"/>
              </a:lnSpc>
              <a:buNone/>
            </a:pPr>
            <a:r>
              <a:rPr lang="zh-CN">
                <a:latin typeface="微软雅黑" panose="020B0503020204020204" charset="-122"/>
                <a:ea typeface="微软雅黑" panose="020B0503020204020204" charset="-122"/>
                <a:sym typeface="+mn-ea"/>
              </a:rPr>
              <a:t>美国：</a:t>
            </a:r>
            <a:endParaRPr lang="zh-CN">
              <a:latin typeface="微软雅黑" panose="020B0503020204020204" charset="-122"/>
              <a:ea typeface="微软雅黑" panose="020B0503020204020204" charset="-122"/>
              <a:sym typeface="+mn-ea"/>
            </a:endParaRPr>
          </a:p>
          <a:p>
            <a:pPr marL="0" indent="0">
              <a:lnSpc>
                <a:spcPct val="130000"/>
              </a:lnSpc>
              <a:buNone/>
            </a:pPr>
            <a:r>
              <a:rPr>
                <a:latin typeface="微软雅黑" panose="020B0503020204020204" charset="-122"/>
                <a:ea typeface="微软雅黑" panose="020B0503020204020204" charset="-122"/>
                <a:sym typeface="+mn-ea"/>
              </a:rPr>
              <a:t>①二战结束之初，美国在苏联基本上没有什么利益需要捍卫。</a:t>
            </a:r>
            <a:endParaRPr>
              <a:latin typeface="微软雅黑" panose="020B0503020204020204" charset="-122"/>
              <a:ea typeface="微软雅黑" panose="020B0503020204020204" charset="-122"/>
            </a:endParaRPr>
          </a:p>
          <a:p>
            <a:pPr marL="0" indent="0">
              <a:lnSpc>
                <a:spcPct val="130000"/>
              </a:lnSpc>
              <a:buNone/>
            </a:pPr>
            <a:r>
              <a:rPr>
                <a:latin typeface="微软雅黑" panose="020B0503020204020204" charset="-122"/>
                <a:ea typeface="微软雅黑" panose="020B0503020204020204" charset="-122"/>
                <a:sym typeface="+mn-ea"/>
              </a:rPr>
              <a:t>②苏联的存在是美国未来发展的障碍。</a:t>
            </a:r>
            <a:endParaRPr>
              <a:latin typeface="微软雅黑" panose="020B0503020204020204" charset="-122"/>
              <a:ea typeface="微软雅黑" panose="020B0503020204020204" charset="-122"/>
            </a:endParaRPr>
          </a:p>
          <a:p>
            <a:pPr marL="0" indent="0">
              <a:lnSpc>
                <a:spcPct val="130000"/>
              </a:lnSpc>
              <a:buNone/>
            </a:pPr>
            <a:r>
              <a:rPr>
                <a:latin typeface="微软雅黑" panose="020B0503020204020204" charset="-122"/>
                <a:ea typeface="微软雅黑" panose="020B0503020204020204" charset="-122"/>
                <a:sym typeface="+mn-ea"/>
              </a:rPr>
              <a:t>③美国政府要遏制苏联。</a:t>
            </a:r>
            <a:endParaRPr>
              <a:latin typeface="微软雅黑" panose="020B0503020204020204" charset="-122"/>
              <a:ea typeface="微软雅黑" panose="020B0503020204020204" charset="-122"/>
            </a:endParaRPr>
          </a:p>
          <a:p>
            <a:r>
              <a:rPr dirty="0">
                <a:latin typeface="微软雅黑" panose="020B0503020204020204" charset="-122"/>
                <a:ea typeface="微软雅黑" panose="020B0503020204020204" charset="-122"/>
                <a:cs typeface="微软雅黑" panose="020B0503020204020204" charset="-122"/>
                <a:sym typeface="+mn-ea"/>
              </a:rPr>
              <a:t>1946年初，乔治·凯南的8000字电报：他认定美苏是敌手而不能是合作伙伴</a:t>
            </a:r>
            <a:endParaRPr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marL="0" indent="0">
              <a:lnSpc>
                <a:spcPct val="130000"/>
              </a:lnSpc>
              <a:buNone/>
            </a:pPr>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indent="0">
              <a:lnSpc>
                <a:spcPct val="130000"/>
              </a:lnSpc>
              <a:buNone/>
            </a:pPr>
            <a:r>
              <a:rPr b="1">
                <a:solidFill>
                  <a:srgbClr val="FF0000"/>
                </a:solidFill>
                <a:latin typeface="微软雅黑" panose="020B0503020204020204" charset="-122"/>
                <a:ea typeface="微软雅黑" panose="020B0503020204020204" charset="-122"/>
                <a:sym typeface="+mn-ea"/>
              </a:rPr>
              <a:t>根据材料结合所学知识，分析当时苏联的需求是什么？</a:t>
            </a:r>
            <a:endParaRPr b="1">
              <a:solidFill>
                <a:srgbClr val="FF0000"/>
              </a:solidFill>
              <a:latin typeface="微软雅黑" panose="020B0503020204020204" charset="-122"/>
              <a:ea typeface="微软雅黑" panose="020B0503020204020204" charset="-122"/>
            </a:endParaRPr>
          </a:p>
          <a:p>
            <a:pPr marL="0" indent="0">
              <a:lnSpc>
                <a:spcPct val="130000"/>
              </a:lnSpc>
              <a:buNone/>
            </a:pPr>
            <a:r>
              <a:rPr>
                <a:latin typeface="Calibri" panose="020F0502020204030204" charset="0"/>
                <a:ea typeface="微软雅黑" panose="020B0503020204020204" charset="-122"/>
                <a:sym typeface="+mn-ea"/>
              </a:rPr>
              <a:t>①</a:t>
            </a:r>
            <a:r>
              <a:rPr>
                <a:latin typeface="微软雅黑" panose="020B0503020204020204" charset="-122"/>
                <a:ea typeface="微软雅黑" panose="020B0503020204020204" charset="-122"/>
                <a:sym typeface="+mn-ea"/>
              </a:rPr>
              <a:t>战后的苏联希望有一个和平的国际环境恢复经济，发展社会主义。</a:t>
            </a:r>
            <a:endParaRPr>
              <a:latin typeface="微软雅黑" panose="020B0503020204020204" charset="-122"/>
              <a:ea typeface="微软雅黑" panose="020B0503020204020204" charset="-122"/>
            </a:endParaRPr>
          </a:p>
          <a:p>
            <a:pPr marL="0" indent="0">
              <a:lnSpc>
                <a:spcPct val="130000"/>
              </a:lnSpc>
              <a:buNone/>
            </a:pPr>
            <a:r>
              <a:rPr>
                <a:latin typeface="Calibri" panose="020F0502020204030204" charset="0"/>
                <a:ea typeface="微软雅黑" panose="020B0503020204020204" charset="-122"/>
                <a:sym typeface="+mn-ea"/>
              </a:rPr>
              <a:t>②</a:t>
            </a:r>
            <a:r>
              <a:rPr>
                <a:latin typeface="微软雅黑" panose="020B0503020204020204" charset="-122"/>
                <a:ea typeface="微软雅黑" panose="020B0503020204020204" charset="-122"/>
                <a:sym typeface="+mn-ea"/>
              </a:rPr>
              <a:t>苏联极其关心自己的安全，特别是西部边界的安全。</a:t>
            </a:r>
            <a:endParaRPr>
              <a:latin typeface="微软雅黑" panose="020B0503020204020204" charset="-122"/>
              <a:ea typeface="微软雅黑" panose="020B0503020204020204" charset="-122"/>
            </a:endParaRPr>
          </a:p>
          <a:p>
            <a:pPr marL="0" indent="0">
              <a:lnSpc>
                <a:spcPct val="130000"/>
              </a:lnSpc>
              <a:buNone/>
            </a:pPr>
            <a:r>
              <a:rPr>
                <a:latin typeface="Calibri" panose="020F0502020204030204" charset="0"/>
                <a:ea typeface="微软雅黑" panose="020B0503020204020204" charset="-122"/>
                <a:sym typeface="+mn-ea"/>
              </a:rPr>
              <a:t>③</a:t>
            </a:r>
            <a:r>
              <a:rPr>
                <a:latin typeface="微软雅黑" panose="020B0503020204020204" charset="-122"/>
                <a:ea typeface="微软雅黑" panose="020B0503020204020204" charset="-122"/>
                <a:sym typeface="+mn-ea"/>
              </a:rPr>
              <a:t>为确保东欧国家对苏友好，苏联努力扩大自己在东欧的影响，与美国发生了尖锐矛盾。</a:t>
            </a:r>
            <a:endParaRPr>
              <a:latin typeface="微软雅黑" panose="020B0503020204020204" charset="-122"/>
              <a:ea typeface="微软雅黑" panose="020B0503020204020204"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1947</a:t>
            </a:r>
            <a:r>
              <a:rPr lang="zh-CN" altLang="en-US" dirty="0">
                <a:latin typeface="微软雅黑" panose="020B0503020204020204" charset="-122"/>
                <a:ea typeface="微软雅黑" panose="020B0503020204020204" charset="-122"/>
                <a:cs typeface="微软雅黑" panose="020B0503020204020204" charset="-122"/>
                <a:sym typeface="+mn-ea"/>
              </a:rPr>
              <a:t>年</a:t>
            </a:r>
            <a:r>
              <a:rPr lang="en-US" altLang="zh-CN" dirty="0">
                <a:latin typeface="微软雅黑" panose="020B0503020204020204" charset="-122"/>
                <a:ea typeface="微软雅黑" panose="020B0503020204020204" charset="-122"/>
                <a:cs typeface="微软雅黑" panose="020B0503020204020204" charset="-122"/>
                <a:sym typeface="+mn-ea"/>
              </a:rPr>
              <a:t>3</a:t>
            </a:r>
            <a:r>
              <a:rPr lang="zh-CN" altLang="en-US" dirty="0">
                <a:latin typeface="微软雅黑" panose="020B0503020204020204" charset="-122"/>
                <a:ea typeface="微软雅黑" panose="020B0503020204020204" charset="-122"/>
                <a:cs typeface="微软雅黑" panose="020B0503020204020204" charset="-122"/>
                <a:sym typeface="+mn-ea"/>
              </a:rPr>
              <a:t>月</a:t>
            </a:r>
            <a:r>
              <a:rPr lang="en-US" altLang="zh-CN" dirty="0">
                <a:latin typeface="微软雅黑" panose="020B0503020204020204" charset="-122"/>
                <a:ea typeface="微软雅黑" panose="020B0503020204020204" charset="-122"/>
                <a:cs typeface="微软雅黑" panose="020B0503020204020204" charset="-122"/>
                <a:sym typeface="+mn-ea"/>
              </a:rPr>
              <a:t>12</a:t>
            </a:r>
            <a:r>
              <a:rPr lang="zh-CN" altLang="en-US" dirty="0">
                <a:latin typeface="微软雅黑" panose="020B0503020204020204" charset="-122"/>
                <a:ea typeface="微软雅黑" panose="020B0503020204020204" charset="-122"/>
                <a:cs typeface="微软雅黑" panose="020B0503020204020204" charset="-122"/>
                <a:sym typeface="+mn-ea"/>
              </a:rPr>
              <a:t>日美国总统杜鲁门在国会宣读咨文，要求美国援助“受共产主义威胁的希腊和土耳其”，并公开宣称，美国要在世界一切地方与苏联和共产主义对抗，此即“杜鲁门主义”。</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1</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背景：英国请求美国承担对希、土的援助。</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2</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内容：宣告了美国在全球扩张的政策。</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3</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影响：标志着冷战的开始</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(4)</a:t>
            </a:r>
            <a:r>
              <a:rPr lang="zh-CN" altLang="en-US" dirty="0">
                <a:latin typeface="微软雅黑" panose="020B0503020204020204" charset="-122"/>
                <a:ea typeface="微软雅黑" panose="020B0503020204020204" charset="-122"/>
                <a:cs typeface="微软雅黑" panose="020B0503020204020204" charset="-122"/>
                <a:sym typeface="+mn-ea"/>
              </a:rPr>
              <a:t>实质：是以维护美国安全、反苏反共为幌子，干涉各国内政，全球扩张，称霸世界</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dirty="0" smtClean="0">
                <a:latin typeface="华文中宋" panose="02010600040101010101" pitchFamily="2" charset="-122"/>
                <a:ea typeface="华文中宋" panose="02010600040101010101" pitchFamily="2" charset="-122"/>
                <a:sym typeface="+mn-ea"/>
              </a:rPr>
              <a:t>共产党</a:t>
            </a:r>
            <a:r>
              <a:rPr lang="zh-CN" altLang="en-US" dirty="0">
                <a:latin typeface="华文中宋" panose="02010600040101010101" pitchFamily="2" charset="-122"/>
                <a:ea typeface="华文中宋" panose="02010600040101010101" pitchFamily="2" charset="-122"/>
                <a:sym typeface="+mn-ea"/>
              </a:rPr>
              <a:t>和工人党情报局</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1</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成立：1947.9　贝尔格莱德</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2</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任务：组织经验交流，必要时在相互协议的基础上协调各党的活动</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3</a:t>
            </a:r>
            <a:r>
              <a:rPr lang="en-US" altLang="zh-CN" dirty="0">
                <a:latin typeface="微软雅黑" panose="020B0503020204020204" charset="-122"/>
                <a:ea typeface="微软雅黑" panose="020B0503020204020204" charset="-122"/>
                <a:cs typeface="微软雅黑" panose="020B0503020204020204" charset="-122"/>
                <a:sym typeface="+mn-ea"/>
              </a:rPr>
              <a:t>)</a:t>
            </a:r>
            <a:r>
              <a:rPr lang="zh-CN" altLang="en-US" dirty="0">
                <a:latin typeface="微软雅黑" panose="020B0503020204020204" charset="-122"/>
                <a:ea typeface="微软雅黑" panose="020B0503020204020204" charset="-122"/>
                <a:cs typeface="微软雅黑" panose="020B0503020204020204" charset="-122"/>
                <a:sym typeface="+mn-ea"/>
              </a:rPr>
              <a:t>影响：</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 ①加强了各国的团结，在反击美国冷战政策方面起了一定的积极作用</a:t>
            </a:r>
            <a:endParaRPr lang="zh-CN" altLang="en-US" dirty="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 ②使苏联加强了对东欧的控制和影响。（按苏联意图部署各国党和行动计划，粗暴干涉兄弟党内部事务，使情报局成为其推行大国沙文主义的工具。1948年6月苏联更将坚持独立自主原则的南斯拉夫开除出情报局，对战后国际共产主义运动带来恶劣影响。 ）</a:t>
            </a:r>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smtClean="0"/>
              <a:t>1947</a:t>
            </a:r>
            <a:r>
              <a:rPr lang="zh-CN" altLang="en-US" dirty="0" smtClean="0"/>
              <a:t>年</a:t>
            </a:r>
            <a:r>
              <a:rPr lang="en-US" altLang="zh-CN" dirty="0" smtClean="0"/>
              <a:t>6</a:t>
            </a:r>
            <a:r>
              <a:rPr lang="zh-CN" altLang="en-US" dirty="0" smtClean="0"/>
              <a:t>月美国国务卿马歇尔在哈佛大学发表演说，提出了“欧洲复兴计划”，即马歇尔计划。他宣布美国将向欧洲提供经济援助，使“自由制度”得以延续，美国还可以通过该计划进一步加强对西欧的领导。以经济方式实践杜鲁门主义的马歇尔计划在强化冷战并在两极格局的行程中起到关键作用。</a:t>
            </a:r>
            <a:endParaRPr lang="zh-CN" altLang="en-US" dirty="0" smtClean="0"/>
          </a:p>
          <a:p>
            <a:pPr>
              <a:lnSpc>
                <a:spcPct val="120000"/>
              </a:lnSpc>
            </a:pPr>
            <a:r>
              <a:rPr>
                <a:latin typeface="微软雅黑" panose="020B0503020204020204" charset="-122"/>
                <a:ea typeface="微软雅黑" panose="020B0503020204020204" charset="-122"/>
                <a:sym typeface="+mn-ea"/>
              </a:rPr>
              <a:t>马歇尔计划</a:t>
            </a:r>
            <a:r>
              <a:rPr lang="zh-CN" altLang="en-US" dirty="0">
                <a:latin typeface="微软雅黑" panose="020B0503020204020204" charset="-122"/>
                <a:ea typeface="微软雅黑" panose="020B0503020204020204" charset="-122"/>
                <a:cs typeface="微软雅黑" panose="020B0503020204020204" charset="-122"/>
                <a:sym typeface="+mn-ea"/>
              </a:rPr>
              <a:t>（1）背景：</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①战后初期，西欧经济困难；</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②工人运动高涨，威胁西欧资产阶级的统治；</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（2）目的：</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①复兴西欧经济以稳定资本主义制度；</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②加强美国对西欧的控制；</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③遏制共产主义，从而称霸世界。</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（3）概况：1947.6 提出，1948年实施；</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（4）影响：恢复了西欧经济；巩固了资本主义秩序；美国借此控制西欧。</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zh-CN" dirty="0">
                <a:latin typeface="华文中宋" panose="02010600040101010101" pitchFamily="2" charset="-122"/>
                <a:ea typeface="华文中宋" panose="02010600040101010101" pitchFamily="2" charset="-122"/>
                <a:sym typeface="+mn-ea"/>
              </a:rPr>
              <a:t>经济互助委员会</a:t>
            </a:r>
            <a:r>
              <a:rPr lang="zh-CN" altLang="en-US" dirty="0">
                <a:latin typeface="微软雅黑" panose="020B0503020204020204" charset="-122"/>
                <a:ea typeface="微软雅黑" panose="020B0503020204020204" charset="-122"/>
                <a:cs typeface="微软雅黑" panose="020B0503020204020204" charset="-122"/>
                <a:sym typeface="+mn-ea"/>
              </a:rPr>
              <a:t>（1）成立：1949年1月</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（2）成员：苏、保、匈、波、罗、捷六国 </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（3）宗旨：通过经济互助、技术合作和交流经验，促进会员国的经济发展。</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（4）影响：</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①对打破西方国家的经济封锁，恢复东欧各国经济起了积极作用。</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②苏联在与成员国的双边贸易中没有遵照平等互利的原则，且把它变成推行苏联经济模式的工具，严重损害了成员国的经济利益。</a:t>
            </a:r>
            <a:endParaRPr lang="zh-CN" altLang="en-US" dirty="0"/>
          </a:p>
        </p:txBody>
      </p:sp>
      <p:sp>
        <p:nvSpPr>
          <p:cNvPr id="4" name="灯片编号占位符 3"/>
          <p:cNvSpPr>
            <a:spLocks noGrp="1"/>
          </p:cNvSpPr>
          <p:nvPr>
            <p:ph type="sldNum" sz="quarter" idx="10"/>
          </p:nvPr>
        </p:nvSpPr>
        <p:spPr/>
        <p:txBody>
          <a:bodyPr/>
          <a:lstStyle/>
          <a:p>
            <a:fld id="{823D9E8F-0E17-413F-9593-54D7C9D12AF8}"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nSpc>
                <a:spcPct val="120000"/>
              </a:lnSpc>
            </a:pPr>
            <a:r>
              <a:rPr lang="zh-CN" altLang="en-US" dirty="0">
                <a:latin typeface="华文中宋" panose="02010600040101010101" pitchFamily="2" charset="-122"/>
                <a:ea typeface="华文中宋" panose="02010600040101010101" pitchFamily="2" charset="-122"/>
                <a:sym typeface="+mn-ea"/>
              </a:rPr>
              <a:t>北约：</a:t>
            </a:r>
            <a:endParaRPr lang="zh-CN" altLang="en-US" dirty="0">
              <a:latin typeface="华文中宋" panose="02010600040101010101" pitchFamily="2" charset="-122"/>
              <a:ea typeface="华文中宋" panose="02010600040101010101" pitchFamily="2" charset="-122"/>
              <a:sym typeface="+mn-ea"/>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（1）建立：1949年4月，12国签《北大西洋公约》</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（2）目的：从军事上遏制苏联。</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（3） 影响：</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①使美国在欧洲大陆组成了一个遏制苏联和东欧的弧形包围圈。</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②北约成为冷战政策的主要支柱。</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（4）性质：资本主义阵营遏制社会主义阵营的军事同盟（军事政治集团）。</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华文中宋" panose="02010600040101010101" pitchFamily="2" charset="-122"/>
                <a:ea typeface="华文中宋" panose="02010600040101010101" pitchFamily="2" charset="-122"/>
                <a:cs typeface="Times New Roman" panose="02020603050405020304"/>
                <a:sym typeface="+mn-ea"/>
              </a:rPr>
              <a:t>华约：</a:t>
            </a:r>
            <a:endParaRPr lang="zh-CN" altLang="en-US" dirty="0">
              <a:latin typeface="华文中宋" panose="02010600040101010101" pitchFamily="2" charset="-122"/>
              <a:ea typeface="华文中宋" panose="02010600040101010101" pitchFamily="2" charset="-122"/>
              <a:cs typeface="Times New Roman" panose="02020603050405020304"/>
              <a:sym typeface="+mn-ea"/>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成立于1955年5月，成为与北约组织相抗衡的军事政治集团</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影响：</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（1）成立之初在保障世界和平和社会主义安全，反对帝国主义侵略方面起了积极作用；后来成为苏联粗暴干涉东欧各国事务的工具（“布拉格之春”）</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a:lnSpc>
                <a:spcPct val="120000"/>
              </a:lnSpc>
            </a:pPr>
            <a:r>
              <a:rPr lang="zh-CN" altLang="en-US" dirty="0">
                <a:latin typeface="微软雅黑" panose="020B0503020204020204" charset="-122"/>
                <a:ea typeface="微软雅黑" panose="020B0503020204020204" charset="-122"/>
                <a:cs typeface="微软雅黑" panose="020B0503020204020204" charset="-122"/>
                <a:sym typeface="+mn-ea"/>
              </a:rPr>
              <a:t>（2）东西方之间最终形成了两个对立的军事集团，标志着两极格局最终形成，东西方冷战进一步加剧</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algn="just">
              <a:spcBef>
                <a:spcPct val="50000"/>
              </a:spcBef>
            </a:pPr>
            <a:r>
              <a:rPr dirty="0">
                <a:latin typeface="微软雅黑" panose="020B0503020204020204" charset="-122"/>
                <a:ea typeface="微软雅黑" panose="020B0503020204020204" charset="-122"/>
                <a:cs typeface="微软雅黑" panose="020B0503020204020204" charset="-122"/>
                <a:sym typeface="+mn-ea"/>
              </a:rPr>
              <a:t>1962年，加勒比海地区发生了一场震惊世界的古巴导弹危机。它是由于1959年美国在意大利和土耳其部署了中程弹道导弹雷神导弹和朱比特导弹引起的，苏联为了扳回一城，而在古巴部署导弹。</a:t>
            </a:r>
            <a:endParaRPr dirty="0">
              <a:solidFill>
                <a:schemeClr val="tx1"/>
              </a:solidFill>
              <a:latin typeface="微软雅黑" panose="020B0503020204020204" charset="-122"/>
              <a:ea typeface="微软雅黑" panose="020B0503020204020204" charset="-122"/>
              <a:cs typeface="微软雅黑" panose="020B0503020204020204" charset="-122"/>
            </a:endParaRPr>
          </a:p>
          <a:p>
            <a:pPr algn="just">
              <a:spcBef>
                <a:spcPct val="50000"/>
              </a:spcBef>
            </a:pPr>
            <a:r>
              <a:rPr dirty="0">
                <a:latin typeface="微软雅黑" panose="020B0503020204020204" charset="-122"/>
                <a:ea typeface="微软雅黑" panose="020B0503020204020204" charset="-122"/>
                <a:cs typeface="微软雅黑" panose="020B0503020204020204" charset="-122"/>
                <a:sym typeface="+mn-ea"/>
              </a:rPr>
              <a:t>这是冷战期间苏美两大国之间最激烈的一次对抗。危机虽然仅仅持续了13天，苏美双方在核按钮旁徘徊，使人类空前地接近毁灭的边缘，世界处于千钧一发之际。最后以苏联与美国的相互妥协而告终</a:t>
            </a:r>
            <a:r>
              <a:rPr lang="zh-CN" dirty="0">
                <a:latin typeface="微软雅黑" panose="020B0503020204020204" charset="-122"/>
                <a:ea typeface="微软雅黑" panose="020B0503020204020204" charset="-122"/>
                <a:cs typeface="微软雅黑" panose="020B0503020204020204" charset="-122"/>
                <a:sym typeface="+mn-ea"/>
              </a:rPr>
              <a:t>。</a:t>
            </a:r>
            <a:endParaRPr lang="zh-CN" dirty="0">
              <a:solidFill>
                <a:schemeClr val="tx1"/>
              </a:solidFill>
              <a:latin typeface="微软雅黑" panose="020B0503020204020204" charset="-122"/>
              <a:ea typeface="微软雅黑" panose="020B0503020204020204" charset="-122"/>
              <a:cs typeface="微软雅黑" panose="020B0503020204020204" charset="-122"/>
            </a:endParaRPr>
          </a:p>
          <a:p>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fontAlgn="auto">
              <a:lnSpc>
                <a:spcPct val="150000"/>
              </a:lnSpc>
            </a:pPr>
            <a:r>
              <a:rPr lang="zh-CN" altLang="en-US" dirty="0">
                <a:latin typeface="微软雅黑" panose="020B0503020204020204" charset="-122"/>
                <a:ea typeface="微软雅黑" panose="020B0503020204020204" charset="-122"/>
                <a:cs typeface="微软雅黑" panose="020B0503020204020204" charset="-122"/>
                <a:sym typeface="+mn-ea"/>
              </a:rPr>
              <a:t>日本经济起飞的表现：</a:t>
            </a:r>
            <a:endParaRPr lang="en-US" altLang="zh-CN"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①1955</a:t>
            </a:r>
            <a:r>
              <a:rPr lang="zh-CN" altLang="en-US" dirty="0">
                <a:latin typeface="微软雅黑" panose="020B0503020204020204" charset="-122"/>
                <a:ea typeface="微软雅黑" panose="020B0503020204020204" charset="-122"/>
                <a:cs typeface="微软雅黑" panose="020B0503020204020204" charset="-122"/>
                <a:sym typeface="+mn-ea"/>
              </a:rPr>
              <a:t>年战后经济恢复大体完成，人均国民收入超过战前水平</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zh-CN" altLang="en-US" dirty="0">
                <a:latin typeface="微软雅黑" panose="020B0503020204020204" charset="-122"/>
                <a:ea typeface="微软雅黑" panose="020B0503020204020204" charset="-122"/>
                <a:cs typeface="微软雅黑" panose="020B0503020204020204" charset="-122"/>
                <a:sym typeface="+mn-ea"/>
              </a:rPr>
              <a:t>②</a:t>
            </a:r>
            <a:r>
              <a:rPr lang="en-US" altLang="zh-CN" dirty="0">
                <a:latin typeface="微软雅黑" panose="020B0503020204020204" charset="-122"/>
                <a:ea typeface="微软雅黑" panose="020B0503020204020204" charset="-122"/>
                <a:cs typeface="微软雅黑" panose="020B0503020204020204" charset="-122"/>
                <a:sym typeface="+mn-ea"/>
              </a:rPr>
              <a:t> 1956——1973</a:t>
            </a:r>
            <a:r>
              <a:rPr lang="zh-CN" altLang="en-US" dirty="0">
                <a:latin typeface="微软雅黑" panose="020B0503020204020204" charset="-122"/>
                <a:ea typeface="微软雅黑" panose="020B0503020204020204" charset="-122"/>
                <a:cs typeface="微软雅黑" panose="020B0503020204020204" charset="-122"/>
                <a:sym typeface="+mn-ea"/>
              </a:rPr>
              <a:t>年经济实现高速发展</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zh-CN" altLang="en-US" dirty="0">
                <a:latin typeface="微软雅黑" panose="020B0503020204020204" charset="-122"/>
                <a:ea typeface="微软雅黑" panose="020B0503020204020204" charset="-122"/>
                <a:cs typeface="微软雅黑" panose="020B0503020204020204" charset="-122"/>
                <a:sym typeface="+mn-ea"/>
              </a:rPr>
              <a:t>③</a:t>
            </a:r>
            <a:r>
              <a:rPr lang="en-US" altLang="zh-CN" dirty="0">
                <a:latin typeface="微软雅黑" panose="020B0503020204020204" charset="-122"/>
                <a:ea typeface="微软雅黑" panose="020B0503020204020204" charset="-122"/>
                <a:cs typeface="微软雅黑" panose="020B0503020204020204" charset="-122"/>
                <a:sym typeface="+mn-ea"/>
              </a:rPr>
              <a:t> 80</a:t>
            </a:r>
            <a:r>
              <a:rPr lang="zh-CN" altLang="en-US" dirty="0">
                <a:latin typeface="微软雅黑" panose="020B0503020204020204" charset="-122"/>
                <a:ea typeface="微软雅黑" panose="020B0503020204020204" charset="-122"/>
                <a:cs typeface="微软雅黑" panose="020B0503020204020204" charset="-122"/>
                <a:sym typeface="+mn-ea"/>
              </a:rPr>
              <a:t>年代成为仅次于美国的世界第二经济强国</a:t>
            </a:r>
            <a:endParaRPr lang="zh-CN" altLang="en-US"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(2)日本谋求政治大国地位的表现:</a:t>
            </a:r>
            <a:endParaRPr lang="en-US" altLang="zh-CN"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①要求与西方大国平起平坐，扩大在国际社会的发言权;</a:t>
            </a:r>
            <a:endParaRPr lang="en-US" altLang="zh-CN"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②要求在亚太地区的政治经济中起主导作用;</a:t>
            </a:r>
            <a:endParaRPr lang="en-US" altLang="zh-CN" dirty="0">
              <a:solidFill>
                <a:schemeClr val="tx1"/>
              </a:solidFill>
              <a:latin typeface="微软雅黑" panose="020B0503020204020204" charset="-122"/>
              <a:ea typeface="微软雅黑" panose="020B0503020204020204" charset="-122"/>
              <a:cs typeface="微软雅黑" panose="020B0503020204020204" charset="-122"/>
            </a:endParaRPr>
          </a:p>
          <a:p>
            <a:pPr fontAlgn="auto">
              <a:lnSpc>
                <a:spcPct val="150000"/>
              </a:lnSpc>
            </a:pPr>
            <a:r>
              <a:rPr lang="en-US" altLang="zh-CN" dirty="0">
                <a:latin typeface="微软雅黑" panose="020B0503020204020204" charset="-122"/>
                <a:ea typeface="微软雅黑" panose="020B0503020204020204" charset="-122"/>
                <a:cs typeface="微软雅黑" panose="020B0503020204020204" charset="-122"/>
                <a:sym typeface="+mn-ea"/>
              </a:rPr>
              <a:t>③要求成为新的联合国常任理事国</a:t>
            </a:r>
            <a:endParaRPr lang="en-US" altLang="zh-CN" dirty="0">
              <a:solidFill>
                <a:schemeClr val="tx1"/>
              </a:solidFill>
              <a:latin typeface="微软雅黑" panose="020B0503020204020204" charset="-122"/>
              <a:ea typeface="微软雅黑" panose="020B0503020204020204" charset="-122"/>
              <a:cs typeface="微软雅黑" panose="020B0503020204020204" charset="-122"/>
            </a:endParaRPr>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a:t>珍宝岛自卫反击战，是中国人民解放军边防部队在珍宝岛击退苏联军队入侵的战斗。</a:t>
            </a:r>
            <a:endParaRPr lang="zh-CN" altLang="en-US"/>
          </a:p>
          <a:p>
            <a:r>
              <a:rPr lang="zh-CN" altLang="en-US"/>
              <a:t>1969年3月2日，苏联边防军侵入珍宝岛，袭击中国边防部队巡逻人员，打死打伤6人。中国边防部队被迫自卫反击，将入侵的苏军逐出珍宝岛。15日，苏联边防军3次出动向守卫珍宝岛的中国边防分队发起猛烈进攻，并用多种火炮轰击中国境内纵深地区。中国边防部队激战近9小时，顶住了苏联边防军的6次炮火急袭，挫败了进攻。17日，苏联边防军又出动步兵，在坦克支援下入侵珍宝岛。中国边防部队以炮火将其击退。</a:t>
            </a:r>
            <a:endParaRPr lang="zh-CN" altLang="en-US"/>
          </a:p>
          <a:p>
            <a:r>
              <a:rPr lang="zh-CN" altLang="en-US"/>
              <a:t>中国边防部队的珍宝岛自卫反击作战，保卫了国家的领土，维护了中华民族的尊严</a:t>
            </a:r>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fontAlgn="auto">
              <a:lnSpc>
                <a:spcPct val="150000"/>
              </a:lnSpc>
            </a:pPr>
            <a:r>
              <a:rPr lang="en-US" altLang="zh-CN" b="1" dirty="0" smtClean="0">
                <a:solidFill>
                  <a:srgbClr val="FF0000"/>
                </a:solidFill>
                <a:latin typeface="微软雅黑" panose="020B0503020204020204" charset="-122"/>
                <a:ea typeface="微软雅黑" panose="020B0503020204020204" charset="-122"/>
                <a:cs typeface="微软雅黑" panose="020B0503020204020204" charset="-122"/>
                <a:sym typeface="+mn-ea"/>
              </a:rPr>
              <a:t>1955</a:t>
            </a:r>
            <a:r>
              <a:rPr lang="zh-CN" altLang="en-US" b="1" dirty="0">
                <a:latin typeface="微软雅黑" panose="020B0503020204020204" charset="-122"/>
                <a:ea typeface="微软雅黑" panose="020B0503020204020204" charset="-122"/>
                <a:cs typeface="微软雅黑" panose="020B0503020204020204" charset="-122"/>
                <a:sym typeface="+mn-ea"/>
              </a:rPr>
              <a:t>年</a:t>
            </a:r>
            <a:r>
              <a:rPr lang="en-US" altLang="zh-CN" b="1" dirty="0">
                <a:latin typeface="微软雅黑" panose="020B0503020204020204" charset="-122"/>
                <a:ea typeface="微软雅黑" panose="020B0503020204020204" charset="-122"/>
                <a:cs typeface="微软雅黑" panose="020B0503020204020204" charset="-122"/>
                <a:sym typeface="+mn-ea"/>
              </a:rPr>
              <a:t>4</a:t>
            </a:r>
            <a:r>
              <a:rPr lang="zh-CN" altLang="en-US" b="1" dirty="0">
                <a:latin typeface="微软雅黑" panose="020B0503020204020204" charset="-122"/>
                <a:ea typeface="微软雅黑" panose="020B0503020204020204" charset="-122"/>
                <a:cs typeface="微软雅黑" panose="020B0503020204020204" charset="-122"/>
                <a:sym typeface="+mn-ea"/>
              </a:rPr>
              <a:t>月，周恩来在万隆会</a:t>
            </a:r>
            <a:r>
              <a:rPr lang="zh-CN" altLang="en-US" b="1" dirty="0" smtClean="0">
                <a:latin typeface="微软雅黑" panose="020B0503020204020204" charset="-122"/>
                <a:ea typeface="微软雅黑" panose="020B0503020204020204" charset="-122"/>
                <a:cs typeface="微软雅黑" panose="020B0503020204020204" charset="-122"/>
                <a:sym typeface="+mn-ea"/>
              </a:rPr>
              <a:t>议</a:t>
            </a:r>
            <a:r>
              <a:rPr lang="zh-CN" altLang="en-US" b="1" dirty="0">
                <a:latin typeface="微软雅黑" panose="020B0503020204020204" charset="-122"/>
                <a:ea typeface="微软雅黑" panose="020B0503020204020204" charset="-122"/>
                <a:cs typeface="微软雅黑" panose="020B0503020204020204" charset="-122"/>
                <a:sym typeface="+mn-ea"/>
              </a:rPr>
              <a:t>上。这是由二十九个亚非国家</a:t>
            </a:r>
            <a:r>
              <a:rPr lang="zh-CN" altLang="en-US" b="1" dirty="0" smtClean="0">
                <a:latin typeface="微软雅黑" panose="020B0503020204020204" charset="-122"/>
                <a:ea typeface="微软雅黑" panose="020B0503020204020204" charset="-122"/>
                <a:cs typeface="微软雅黑" panose="020B0503020204020204" charset="-122"/>
                <a:sym typeface="+mn-ea"/>
              </a:rPr>
              <a:t>组</a:t>
            </a:r>
            <a:r>
              <a:rPr lang="zh-CN" altLang="en-US" b="1" dirty="0">
                <a:latin typeface="微软雅黑" panose="020B0503020204020204" charset="-122"/>
                <a:ea typeface="微软雅黑" panose="020B0503020204020204" charset="-122"/>
                <a:cs typeface="微软雅黑" panose="020B0503020204020204" charset="-122"/>
                <a:sym typeface="+mn-ea"/>
              </a:rPr>
              <a:t>织的，没有西方国家参加的</a:t>
            </a:r>
            <a:r>
              <a:rPr lang="zh-CN" altLang="en-US" b="1" dirty="0" smtClean="0">
                <a:latin typeface="微软雅黑" panose="020B0503020204020204" charset="-122"/>
                <a:ea typeface="微软雅黑" panose="020B0503020204020204" charset="-122"/>
                <a:cs typeface="微软雅黑" panose="020B0503020204020204" charset="-122"/>
                <a:sym typeface="+mn-ea"/>
              </a:rPr>
              <a:t>国际</a:t>
            </a:r>
            <a:r>
              <a:rPr lang="zh-CN" altLang="en-US" b="1" dirty="0">
                <a:latin typeface="微软雅黑" panose="020B0503020204020204" charset="-122"/>
                <a:ea typeface="微软雅黑" panose="020B0503020204020204" charset="-122"/>
                <a:cs typeface="微软雅黑" panose="020B0503020204020204" charset="-122"/>
                <a:sym typeface="+mn-ea"/>
              </a:rPr>
              <a:t>会议。周恩来</a:t>
            </a:r>
            <a:r>
              <a:rPr lang="zh-CN" altLang="en-US" b="1" dirty="0" smtClean="0">
                <a:latin typeface="微软雅黑" panose="020B0503020204020204" charset="-122"/>
                <a:ea typeface="微软雅黑" panose="020B0503020204020204" charset="-122"/>
                <a:cs typeface="微软雅黑" panose="020B0503020204020204" charset="-122"/>
                <a:sym typeface="+mn-ea"/>
              </a:rPr>
              <a:t>在会上大</a:t>
            </a:r>
            <a:r>
              <a:rPr lang="zh-CN" altLang="en-US" b="1" dirty="0">
                <a:latin typeface="微软雅黑" panose="020B0503020204020204" charset="-122"/>
                <a:ea typeface="微软雅黑" panose="020B0503020204020204" charset="-122"/>
                <a:cs typeface="微软雅黑" panose="020B0503020204020204" charset="-122"/>
                <a:sym typeface="+mn-ea"/>
              </a:rPr>
              <a:t>力提</a:t>
            </a:r>
            <a:r>
              <a:rPr lang="zh-CN" altLang="en-US" b="1" dirty="0" smtClean="0">
                <a:latin typeface="微软雅黑" panose="020B0503020204020204" charset="-122"/>
                <a:ea typeface="微软雅黑" panose="020B0503020204020204" charset="-122"/>
                <a:cs typeface="微软雅黑" panose="020B0503020204020204" charset="-122"/>
                <a:sym typeface="+mn-ea"/>
              </a:rPr>
              <a:t>倡</a:t>
            </a:r>
            <a:r>
              <a:rPr lang="zh-CN" altLang="en-US" b="1" dirty="0" smtClean="0">
                <a:solidFill>
                  <a:srgbClr val="FF0000"/>
                </a:solidFill>
                <a:latin typeface="微软雅黑" panose="020B0503020204020204" charset="-122"/>
                <a:ea typeface="微软雅黑" panose="020B0503020204020204" charset="-122"/>
                <a:cs typeface="微软雅黑" panose="020B0503020204020204" charset="-122"/>
                <a:sym typeface="+mn-ea"/>
              </a:rPr>
              <a:t>和平共处五项</a:t>
            </a:r>
            <a:r>
              <a:rPr lang="zh-CN" altLang="en-US" b="1" dirty="0" smtClean="0">
                <a:latin typeface="微软雅黑" panose="020B0503020204020204" charset="-122"/>
                <a:ea typeface="微软雅黑" panose="020B0503020204020204" charset="-122"/>
                <a:cs typeface="微软雅黑" panose="020B0503020204020204" charset="-122"/>
                <a:sym typeface="+mn-ea"/>
              </a:rPr>
              <a:t>原则，坚持</a:t>
            </a:r>
            <a:r>
              <a:rPr lang="zh-CN" altLang="en-US" b="1" dirty="0" smtClean="0">
                <a:solidFill>
                  <a:srgbClr val="FF0000"/>
                </a:solidFill>
                <a:latin typeface="微软雅黑" panose="020B0503020204020204" charset="-122"/>
                <a:ea typeface="微软雅黑" panose="020B0503020204020204" charset="-122"/>
                <a:cs typeface="微软雅黑" panose="020B0503020204020204" charset="-122"/>
                <a:sym typeface="+mn-ea"/>
              </a:rPr>
              <a:t>“求同存异”</a:t>
            </a:r>
            <a:r>
              <a:rPr lang="zh-CN" altLang="en-US" b="1" dirty="0" smtClean="0">
                <a:latin typeface="微软雅黑" panose="020B0503020204020204" charset="-122"/>
                <a:ea typeface="微软雅黑" panose="020B0503020204020204" charset="-122"/>
                <a:cs typeface="微软雅黑" panose="020B0503020204020204" charset="-122"/>
                <a:sym typeface="+mn-ea"/>
              </a:rPr>
              <a:t>方针，促使会议获得圆满成功。这是会议期间的周恩来。</a:t>
            </a:r>
            <a:endParaRPr lang="zh-CN" altLang="en-US" dirty="0" smtClean="0">
              <a:latin typeface="微软雅黑" panose="020B0503020204020204" charset="-122"/>
              <a:ea typeface="微软雅黑" panose="020B0503020204020204" charset="-122"/>
              <a:cs typeface="微软雅黑" panose="020B0503020204020204" charset="-122"/>
            </a:endParaRPr>
          </a:p>
          <a:p>
            <a:pPr fontAlgn="auto">
              <a:lnSpc>
                <a:spcPct val="150000"/>
              </a:lnSpc>
            </a:pPr>
            <a:endParaRPr lang="zh-CN" altLang="en-US" dirty="0" smtClean="0">
              <a:latin typeface="微软雅黑" panose="020B0503020204020204" charset="-122"/>
              <a:ea typeface="微软雅黑" panose="020B0503020204020204" charset="-122"/>
              <a:cs typeface="微软雅黑" panose="020B0503020204020204" charset="-122"/>
            </a:endParaRPr>
          </a:p>
          <a:p>
            <a:pPr marL="0" indent="0">
              <a:lnSpc>
                <a:spcPct val="110000"/>
              </a:lnSpc>
              <a:buNone/>
            </a:pPr>
            <a:r>
              <a:rPr lang="en-US" altLang="zh-CN">
                <a:latin typeface="微软雅黑" panose="020B0503020204020204" charset="-122"/>
                <a:ea typeface="微软雅黑" panose="020B0503020204020204" charset="-122"/>
                <a:sym typeface="+mn-ea"/>
              </a:rPr>
              <a:t>(2)</a:t>
            </a:r>
            <a:r>
              <a:rPr>
                <a:latin typeface="微软雅黑" panose="020B0503020204020204" charset="-122"/>
                <a:ea typeface="微软雅黑" panose="020B0503020204020204" charset="-122"/>
                <a:sym typeface="+mn-ea"/>
              </a:rPr>
              <a:t>不结盟运动</a:t>
            </a:r>
            <a:endParaRPr>
              <a:latin typeface="微软雅黑" panose="020B0503020204020204" charset="-122"/>
              <a:ea typeface="微软雅黑" panose="020B0503020204020204" charset="-122"/>
              <a:sym typeface="+mn-ea"/>
            </a:endParaRPr>
          </a:p>
          <a:p>
            <a:pPr marL="0" indent="0">
              <a:lnSpc>
                <a:spcPct val="110000"/>
              </a:lnSpc>
              <a:buNone/>
            </a:pPr>
            <a:r>
              <a:rPr>
                <a:latin typeface="Calibri" panose="020F0502020204030204" charset="0"/>
                <a:ea typeface="微软雅黑" panose="020B0503020204020204" charset="-122"/>
                <a:sym typeface="+mn-ea"/>
              </a:rPr>
              <a:t>①</a:t>
            </a:r>
            <a:r>
              <a:rPr>
                <a:latin typeface="微软雅黑" panose="020B0503020204020204" charset="-122"/>
                <a:ea typeface="微软雅黑" panose="020B0503020204020204" charset="-122"/>
                <a:sym typeface="+mn-ea"/>
              </a:rPr>
              <a:t>含义：不结盟运动并非不与任何国家结盟合作，而只是不和与美苏两大军事集团结盟的国家结成联盟;</a:t>
            </a:r>
            <a:endParaRPr>
              <a:latin typeface="微软雅黑" panose="020B0503020204020204" charset="-122"/>
              <a:ea typeface="微软雅黑" panose="020B0503020204020204" charset="-122"/>
              <a:sym typeface="+mn-ea"/>
            </a:endParaRPr>
          </a:p>
          <a:p>
            <a:pPr marL="0" indent="0">
              <a:lnSpc>
                <a:spcPct val="110000"/>
              </a:lnSpc>
              <a:buNone/>
            </a:pPr>
            <a:r>
              <a:rPr>
                <a:latin typeface="Calibri" panose="020F0502020204030204" charset="0"/>
                <a:ea typeface="微软雅黑" panose="020B0503020204020204" charset="-122"/>
                <a:sym typeface="+mn-ea"/>
              </a:rPr>
              <a:t>②</a:t>
            </a:r>
            <a:r>
              <a:rPr>
                <a:latin typeface="微软雅黑" panose="020B0503020204020204" charset="-122"/>
                <a:ea typeface="微软雅黑" panose="020B0503020204020204" charset="-122"/>
                <a:sym typeface="+mn-ea"/>
              </a:rPr>
              <a:t>提出：1956年南、埃、印提出</a:t>
            </a:r>
            <a:endParaRPr>
              <a:latin typeface="微软雅黑" panose="020B0503020204020204" charset="-122"/>
              <a:ea typeface="微软雅黑" panose="020B0503020204020204" charset="-122"/>
              <a:sym typeface="+mn-ea"/>
            </a:endParaRPr>
          </a:p>
          <a:p>
            <a:pPr marL="0" indent="0">
              <a:lnSpc>
                <a:spcPct val="110000"/>
              </a:lnSpc>
              <a:buNone/>
            </a:pPr>
            <a:r>
              <a:rPr>
                <a:latin typeface="Calibri" panose="020F0502020204030204" charset="0"/>
                <a:ea typeface="微软雅黑" panose="020B0503020204020204" charset="-122"/>
                <a:sym typeface="+mn-ea"/>
              </a:rPr>
              <a:t>③</a:t>
            </a:r>
            <a:r>
              <a:rPr>
                <a:latin typeface="微软雅黑" panose="020B0503020204020204" charset="-122"/>
                <a:ea typeface="微软雅黑" panose="020B0503020204020204" charset="-122"/>
                <a:sym typeface="+mn-ea"/>
              </a:rPr>
              <a:t>形成：1961年贝尔格莱德会议</a:t>
            </a:r>
            <a:endParaRPr>
              <a:latin typeface="微软雅黑" panose="020B0503020204020204" charset="-122"/>
              <a:ea typeface="微软雅黑" panose="020B0503020204020204" charset="-122"/>
              <a:sym typeface="+mn-ea"/>
            </a:endParaRPr>
          </a:p>
          <a:p>
            <a:pPr marL="0" indent="0">
              <a:lnSpc>
                <a:spcPct val="110000"/>
              </a:lnSpc>
              <a:buNone/>
            </a:pPr>
            <a:r>
              <a:rPr>
                <a:latin typeface="Calibri" panose="020F0502020204030204" charset="0"/>
                <a:ea typeface="微软雅黑" panose="020B0503020204020204" charset="-122"/>
                <a:sym typeface="+mn-ea"/>
              </a:rPr>
              <a:t>④</a:t>
            </a:r>
            <a:r>
              <a:rPr>
                <a:latin typeface="微软雅黑" panose="020B0503020204020204" charset="-122"/>
                <a:ea typeface="微软雅黑" panose="020B0503020204020204" charset="-122"/>
                <a:sym typeface="+mn-ea"/>
              </a:rPr>
              <a:t>重要任务是：反对美苏霸权主义</a:t>
            </a:r>
            <a:endParaRPr>
              <a:latin typeface="微软雅黑" panose="020B0503020204020204" charset="-122"/>
              <a:ea typeface="微软雅黑" panose="020B0503020204020204" charset="-122"/>
              <a:sym typeface="+mn-ea"/>
            </a:endParaRPr>
          </a:p>
          <a:p>
            <a:pPr marL="0" indent="0">
              <a:lnSpc>
                <a:spcPct val="110000"/>
              </a:lnSpc>
              <a:buNone/>
            </a:pPr>
            <a:r>
              <a:rPr>
                <a:latin typeface="Calibri" panose="020F0502020204030204" charset="0"/>
                <a:ea typeface="微软雅黑" panose="020B0503020204020204" charset="-122"/>
                <a:sym typeface="+mn-ea"/>
              </a:rPr>
              <a:t>⑤</a:t>
            </a:r>
            <a:r>
              <a:rPr>
                <a:latin typeface="微软雅黑" panose="020B0503020204020204" charset="-122"/>
                <a:ea typeface="微软雅黑" panose="020B0503020204020204" charset="-122"/>
                <a:sym typeface="+mn-ea"/>
              </a:rPr>
              <a:t>行动纲领：建立国际经济新秩序</a:t>
            </a:r>
            <a:endParaRPr>
              <a:latin typeface="微软雅黑" panose="020B0503020204020204" charset="-122"/>
              <a:ea typeface="微软雅黑" panose="020B0503020204020204" charset="-122"/>
              <a:sym typeface="+mn-ea"/>
            </a:endParaRPr>
          </a:p>
          <a:p>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b="1" dirty="0">
                <a:solidFill>
                  <a:srgbClr val="FFFFFF"/>
                </a:solidFill>
                <a:latin typeface="黑体" panose="02010609060101010101" charset="-122"/>
                <a:ea typeface="黑体" panose="02010609060101010101" charset="-122"/>
                <a:sym typeface="+mn-ea"/>
              </a:rPr>
              <a:t>美国“战略防御计划”示意图</a:t>
            </a:r>
            <a:endParaRPr lang="zh-CN" altLang="en-US" b="1" dirty="0">
              <a:solidFill>
                <a:srgbClr val="FFFFFF"/>
              </a:solidFill>
              <a:latin typeface="黑体" panose="02010609060101010101" charset="-122"/>
              <a:ea typeface="黑体" panose="02010609060101010101" charset="-122"/>
            </a:endParaRPr>
          </a:p>
          <a:p>
            <a:r>
              <a:rPr lang="zh-CN" altLang="en-US" b="1" dirty="0" smtClean="0">
                <a:solidFill>
                  <a:srgbClr val="FFFFFF"/>
                </a:solidFill>
                <a:latin typeface="黑体" panose="02010609060101010101" charset="-122"/>
                <a:ea typeface="黑体" panose="02010609060101010101" charset="-122"/>
                <a:sym typeface="+mn-ea"/>
              </a:rPr>
              <a:t>该计划又</a:t>
            </a:r>
            <a:r>
              <a:rPr lang="zh-CN" altLang="en-US" b="1" dirty="0">
                <a:solidFill>
                  <a:srgbClr val="FFFFFF"/>
                </a:solidFill>
                <a:latin typeface="黑体" panose="02010609060101010101" charset="-122"/>
                <a:ea typeface="黑体" panose="02010609060101010101" charset="-122"/>
                <a:sym typeface="+mn-ea"/>
              </a:rPr>
              <a:t>称</a:t>
            </a:r>
            <a:r>
              <a:rPr lang="zh-CN" altLang="en-US" b="1" dirty="0" smtClean="0">
                <a:solidFill>
                  <a:srgbClr val="FFFFFF"/>
                </a:solidFill>
                <a:latin typeface="黑体" panose="02010609060101010101" charset="-122"/>
                <a:ea typeface="黑体" panose="02010609060101010101" charset="-122"/>
                <a:sym typeface="+mn-ea"/>
              </a:rPr>
              <a:t>“星球大战计划”，是</a:t>
            </a:r>
            <a:r>
              <a:rPr lang="zh-CN" altLang="en-US" b="1" dirty="0">
                <a:solidFill>
                  <a:srgbClr val="FFFFFF"/>
                </a:solidFill>
                <a:latin typeface="黑体" panose="02010609060101010101" charset="-122"/>
                <a:ea typeface="黑体" panose="02010609060101010101" charset="-122"/>
                <a:sym typeface="+mn-ea"/>
              </a:rPr>
              <a:t>在美国上空建立一种反弹道导弹的核战略防御体系，利用太空和地面武器拦截敌方导弹，以保证美国在核攻击时处于安全状态</a:t>
            </a:r>
            <a:endParaRPr lang="zh-CN" altLang="en-US" b="1" dirty="0">
              <a:solidFill>
                <a:srgbClr val="FFFFFF"/>
              </a:solidFill>
              <a:latin typeface="黑体" panose="02010609060101010101" charset="-122"/>
              <a:ea typeface="黑体" panose="02010609060101010101" charset="-122"/>
            </a:endParaRPr>
          </a:p>
          <a:p>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pPr marL="0" indent="0">
              <a:lnSpc>
                <a:spcPct val="110000"/>
              </a:lnSpc>
              <a:buNone/>
            </a:pPr>
            <a:r>
              <a:rPr>
                <a:latin typeface="微软雅黑" panose="020B0503020204020204" charset="-122"/>
                <a:ea typeface="微软雅黑" panose="020B0503020204020204" charset="-122"/>
                <a:sym typeface="+mn-ea"/>
              </a:rPr>
              <a:t>表现：</a:t>
            </a:r>
            <a:endParaRPr>
              <a:latin typeface="微软雅黑" panose="020B0503020204020204" charset="-122"/>
              <a:ea typeface="微软雅黑" panose="020B0503020204020204" charset="-122"/>
              <a:sym typeface="+mn-ea"/>
            </a:endParaRPr>
          </a:p>
          <a:p>
            <a:pPr marL="0" indent="0">
              <a:lnSpc>
                <a:spcPct val="110000"/>
              </a:lnSpc>
              <a:buNone/>
            </a:pPr>
            <a:r>
              <a:rPr>
                <a:latin typeface="微软雅黑" panose="020B0503020204020204" charset="-122"/>
                <a:ea typeface="微软雅黑" panose="020B0503020204020204" charset="-122"/>
                <a:sym typeface="+mn-ea"/>
              </a:rPr>
              <a:t>①美苏首脑多次会晤，建立了多层次对话机制；</a:t>
            </a:r>
            <a:endParaRPr>
              <a:latin typeface="微软雅黑" panose="020B0503020204020204" charset="-122"/>
              <a:ea typeface="微软雅黑" panose="020B0503020204020204" charset="-122"/>
              <a:sym typeface="+mn-ea"/>
            </a:endParaRPr>
          </a:p>
          <a:p>
            <a:pPr marL="0" indent="0">
              <a:lnSpc>
                <a:spcPct val="110000"/>
              </a:lnSpc>
              <a:buNone/>
            </a:pPr>
            <a:r>
              <a:rPr>
                <a:latin typeface="微软雅黑" panose="020B0503020204020204" charset="-122"/>
                <a:ea typeface="微软雅黑" panose="020B0503020204020204" charset="-122"/>
                <a:sym typeface="+mn-ea"/>
              </a:rPr>
              <a:t>②1987年，美苏签署《关于消除两国中程和中短程导弹条约》；</a:t>
            </a:r>
            <a:endParaRPr>
              <a:latin typeface="微软雅黑" panose="020B0503020204020204" charset="-122"/>
              <a:ea typeface="微软雅黑" panose="020B0503020204020204" charset="-122"/>
              <a:sym typeface="+mn-ea"/>
            </a:endParaRPr>
          </a:p>
          <a:p>
            <a:pPr marL="0" indent="0">
              <a:lnSpc>
                <a:spcPct val="110000"/>
              </a:lnSpc>
              <a:buNone/>
            </a:pPr>
            <a:r>
              <a:rPr>
                <a:latin typeface="微软雅黑" panose="020B0503020204020204" charset="-122"/>
                <a:ea typeface="微软雅黑" panose="020B0503020204020204" charset="-122"/>
                <a:sym typeface="+mn-ea"/>
              </a:rPr>
              <a:t>③1991年, 两国签订《美苏关于削减和限制进攻性战略武器条约》, 裁军取得重要进展；</a:t>
            </a:r>
            <a:endParaRPr>
              <a:latin typeface="微软雅黑" panose="020B0503020204020204" charset="-122"/>
              <a:ea typeface="微软雅黑" panose="020B0503020204020204" charset="-122"/>
              <a:sym typeface="+mn-ea"/>
            </a:endParaRPr>
          </a:p>
          <a:p>
            <a:pPr marL="0" indent="0">
              <a:lnSpc>
                <a:spcPct val="110000"/>
              </a:lnSpc>
              <a:buNone/>
            </a:pPr>
            <a:r>
              <a:rPr>
                <a:latin typeface="微软雅黑" panose="020B0503020204020204" charset="-122"/>
                <a:ea typeface="微软雅黑" panose="020B0503020204020204" charset="-122"/>
                <a:sym typeface="+mn-ea"/>
              </a:rPr>
              <a:t>④苏联实行战略收缩，从阿富汗撤军, 宣布不再干涉东欧事务，同意两德统一；等等。</a:t>
            </a:r>
            <a:endParaRPr>
              <a:latin typeface="微软雅黑" panose="020B0503020204020204" charset="-122"/>
              <a:ea typeface="微软雅黑" panose="020B0503020204020204" charset="-122"/>
              <a:sym typeface="+mn-ea"/>
            </a:endParaRPr>
          </a:p>
          <a:p>
            <a:endParaRPr>
              <a:latin typeface="微软雅黑" panose="020B0503020204020204" charset="-122"/>
              <a:ea typeface="微软雅黑" panose="020B0503020204020204" charset="-122"/>
              <a:sym typeface="+mn-ea"/>
            </a:endParaRPr>
          </a:p>
          <a:p>
            <a:r>
              <a:rPr>
                <a:latin typeface="微软雅黑" panose="020B0503020204020204" charset="-122"/>
                <a:ea typeface="微软雅黑" panose="020B0503020204020204" charset="-122"/>
                <a:sym typeface="+mn-ea"/>
              </a:rPr>
              <a:t>1989年5月15日，戈尔巴乔夫以“苏共中央总书记”和“苏联最高苏维埃主席团主席”的双重身份，开始对中国进行为期4天的正式访问。这是苏联最高领导人30年来首次踏上中国的领土</a:t>
            </a:r>
            <a:endParaRPr>
              <a:latin typeface="微软雅黑" panose="020B0503020204020204" charset="-122"/>
              <a:ea typeface="微软雅黑" panose="020B0503020204020204" charset="-122"/>
              <a:sym typeface="+mn-ea"/>
            </a:endParaRPr>
          </a:p>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r>
              <a:rPr lang="zh-CN" altLang="en-US" dirty="0">
                <a:latin typeface="Arial" panose="020B0604020202020204" pitchFamily="34" charset="0"/>
                <a:ea typeface="宋体" panose="02010600030101010101" pitchFamily="2" charset="-122"/>
                <a:sym typeface="+mn-ea"/>
              </a:rPr>
              <a:t>东欧剧变是指从</a:t>
            </a:r>
            <a:r>
              <a:rPr lang="en-US" altLang="zh-CN" dirty="0">
                <a:latin typeface="Arial" panose="020B0604020202020204" pitchFamily="34" charset="0"/>
                <a:ea typeface="宋体" panose="02010600030101010101" pitchFamily="2" charset="-122"/>
                <a:sym typeface="+mn-ea"/>
              </a:rPr>
              <a:t>1989</a:t>
            </a:r>
            <a:r>
              <a:rPr lang="zh-CN" altLang="en-US" dirty="0">
                <a:latin typeface="Arial" panose="020B0604020202020204" pitchFamily="34" charset="0"/>
                <a:ea typeface="宋体" panose="02010600030101010101" pitchFamily="2" charset="-122"/>
                <a:sym typeface="+mn-ea"/>
              </a:rPr>
              <a:t>年下半年开始，东欧各国共产党、工人党纷纷丧失政权，社会制度也随之发生变化，国家名称也改变了的一系列事件。</a:t>
            </a:r>
            <a:endParaRPr lang="zh-CN" altLang="en-US" dirty="0">
              <a:solidFill>
                <a:schemeClr val="tx1"/>
              </a:solidFill>
              <a:latin typeface="Arial" panose="020B0604020202020204" pitchFamily="34" charset="0"/>
              <a:ea typeface="宋体" panose="02010600030101010101" pitchFamily="2" charset="-122"/>
              <a:sym typeface="+mn-ea"/>
            </a:endParaRPr>
          </a:p>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200150" y="1790058"/>
            <a:ext cx="6743700" cy="1234440"/>
          </a:xfrm>
          <a:solidFill>
            <a:srgbClr val="FFFFFF"/>
          </a:solidFill>
          <a:ln w="38100">
            <a:solidFill>
              <a:srgbClr val="404040"/>
            </a:solidFill>
          </a:ln>
        </p:spPr>
        <p:txBody>
          <a:bodyPr lIns="274320" rIns="274320" anchor="ctr" anchorCtr="1">
            <a:normAutofit/>
          </a:bodyPr>
          <a:lstStyle>
            <a:lvl1pPr algn="ctr">
              <a:defRPr sz="2850">
                <a:solidFill>
                  <a:srgbClr val="262626"/>
                </a:solidFill>
              </a:defRPr>
            </a:lvl1pPr>
          </a:lstStyle>
          <a:p>
            <a:r>
              <a:rPr lang="zh-CN" altLang="en-US"/>
              <a:t>单击此处编辑母版标题样式</a:t>
            </a:r>
            <a:endParaRPr lang="en-US" dirty="0"/>
          </a:p>
        </p:txBody>
      </p:sp>
      <p:sp>
        <p:nvSpPr>
          <p:cNvPr id="3" name="Subtitle 2"/>
          <p:cNvSpPr>
            <a:spLocks noGrp="1"/>
          </p:cNvSpPr>
          <p:nvPr>
            <p:ph type="subTitle" idx="1"/>
          </p:nvPr>
        </p:nvSpPr>
        <p:spPr>
          <a:xfrm>
            <a:off x="2021396" y="3264408"/>
            <a:ext cx="5101209" cy="929921"/>
          </a:xfrm>
          <a:noFill/>
        </p:spPr>
        <p:txBody>
          <a:bodyPr>
            <a:normAutofit/>
          </a:bodyPr>
          <a:lstStyle>
            <a:lvl1pPr marL="0" indent="0" algn="ctr">
              <a:buNone/>
              <a:defRPr sz="1500">
                <a:solidFill>
                  <a:schemeClr val="tx1">
                    <a:lumMod val="75000"/>
                    <a:lumOff val="25000"/>
                  </a:schemeClr>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7" name="Date Placeholder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1200150" y="1790058"/>
            <a:ext cx="6743700" cy="1234440"/>
          </a:xfrm>
          <a:solidFill>
            <a:srgbClr val="FFFFFF"/>
          </a:solidFill>
          <a:ln w="38100">
            <a:solidFill>
              <a:srgbClr val="404040"/>
            </a:solidFill>
          </a:ln>
        </p:spPr>
        <p:txBody>
          <a:bodyPr lIns="274320" rIns="274320" anchor="ctr" anchorCtr="1">
            <a:normAutofit/>
          </a:bodyPr>
          <a:lstStyle>
            <a:lvl1pPr>
              <a:defRPr sz="2850">
                <a:solidFill>
                  <a:srgbClr val="262626"/>
                </a:solidFill>
              </a:defRPr>
            </a:lvl1pPr>
          </a:lstStyle>
          <a:p>
            <a:r>
              <a:rPr lang="zh-CN" altLang="en-US"/>
              <a:t>单击此处编辑母版标题样式</a:t>
            </a:r>
            <a:endParaRPr lang="en-US" dirty="0"/>
          </a:p>
        </p:txBody>
      </p:sp>
      <p:sp>
        <p:nvSpPr>
          <p:cNvPr id="3" name="Text Placeholder 2"/>
          <p:cNvSpPr>
            <a:spLocks noGrp="1"/>
          </p:cNvSpPr>
          <p:nvPr>
            <p:ph type="body" idx="1"/>
          </p:nvPr>
        </p:nvSpPr>
        <p:spPr>
          <a:xfrm>
            <a:off x="2021396" y="3264349"/>
            <a:ext cx="5101209" cy="948812"/>
          </a:xfrm>
        </p:spPr>
        <p:txBody>
          <a:bodyPr anchor="t" anchorCtr="1">
            <a:normAutofit/>
          </a:bodyPr>
          <a:lstStyle>
            <a:lvl1pPr marL="0" indent="0">
              <a:buNone/>
              <a:defRPr sz="15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1186434" y="1978533"/>
            <a:ext cx="3203828" cy="23264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Content Placeholder 3"/>
          <p:cNvSpPr>
            <a:spLocks noGrp="1"/>
          </p:cNvSpPr>
          <p:nvPr>
            <p:ph sz="half" idx="2"/>
          </p:nvPr>
        </p:nvSpPr>
        <p:spPr>
          <a:xfrm>
            <a:off x="4753737" y="1978533"/>
            <a:ext cx="3202685" cy="2326487"/>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8" name="Date Placeholder 7"/>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9" name="Footer Placeholder 8"/>
          <p:cNvSpPr>
            <a:spLocks noGrp="1"/>
          </p:cNvSpPr>
          <p:nvPr>
            <p:ph type="ftr" sz="quarter" idx="11"/>
          </p:nvPr>
        </p:nvSpPr>
        <p:spPr/>
        <p:txBody>
          <a:bodyPr/>
          <a:lstStyle/>
          <a:p>
            <a:endParaRPr lang="zh-CN" altLang="en-US"/>
          </a:p>
        </p:txBody>
      </p:sp>
      <p:sp>
        <p:nvSpPr>
          <p:cNvPr id="10" name="Slide Number Placeholder 9"/>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87577" y="1735075"/>
            <a:ext cx="3202686" cy="528065"/>
          </a:xfrm>
        </p:spPr>
        <p:txBody>
          <a:bodyPr anchor="b" anchorCtr="1">
            <a:normAutofit/>
          </a:bodyPr>
          <a:lstStyle>
            <a:lvl1pPr marL="0" indent="0" algn="ctr">
              <a:buNone/>
              <a:defRPr sz="1425" b="0" cap="all" spc="75" baseline="0">
                <a:solidFill>
                  <a:schemeClr val="accent2"/>
                </a:solidFill>
              </a:defRPr>
            </a:lvl1pPr>
            <a:lvl2pPr marL="342900" indent="0">
              <a:buNone/>
              <a:defRPr sz="1425"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4" name="Content Placeholder 3"/>
          <p:cNvSpPr>
            <a:spLocks noGrp="1"/>
          </p:cNvSpPr>
          <p:nvPr>
            <p:ph sz="half" idx="2"/>
          </p:nvPr>
        </p:nvSpPr>
        <p:spPr>
          <a:xfrm>
            <a:off x="1187577" y="2357438"/>
            <a:ext cx="3202686" cy="1947582"/>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6" name="Content Placeholder 5"/>
          <p:cNvSpPr>
            <a:spLocks noGrp="1"/>
          </p:cNvSpPr>
          <p:nvPr>
            <p:ph sz="quarter" idx="4"/>
          </p:nvPr>
        </p:nvSpPr>
        <p:spPr>
          <a:xfrm>
            <a:off x="4753737" y="2357438"/>
            <a:ext cx="3190113" cy="1947582"/>
          </a:xfrm>
        </p:spPr>
        <p:txBody>
          <a:bodyPr/>
          <a:lstStyle>
            <a:lvl5pPr>
              <a:defRPr/>
            </a:lvl5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11" name="Text Placeholder 4"/>
          <p:cNvSpPr>
            <a:spLocks noGrp="1"/>
          </p:cNvSpPr>
          <p:nvPr>
            <p:ph type="body" sz="quarter" idx="13"/>
          </p:nvPr>
        </p:nvSpPr>
        <p:spPr>
          <a:xfrm>
            <a:off x="4753737" y="1735075"/>
            <a:ext cx="3202686" cy="528065"/>
          </a:xfrm>
        </p:spPr>
        <p:txBody>
          <a:bodyPr anchor="b" anchorCtr="1">
            <a:normAutofit/>
          </a:bodyPr>
          <a:lstStyle>
            <a:lvl1pPr marL="0" indent="0" algn="ctr">
              <a:buNone/>
              <a:defRPr sz="1425" b="0" cap="all" spc="75" baseline="0">
                <a:solidFill>
                  <a:schemeClr val="accent2"/>
                </a:solidFill>
              </a:defRPr>
            </a:lvl1pPr>
            <a:lvl2pPr marL="342900" indent="0">
              <a:buNone/>
              <a:defRPr sz="1425"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endParaRPr lang="zh-CN" altLang="en-US"/>
          </a:p>
        </p:txBody>
      </p:sp>
      <p:sp>
        <p:nvSpPr>
          <p:cNvPr id="7" name="Date Placeholder 6"/>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0C913308-F349-4B6D-A68A-DD1791B4A57B}" type="slidenum">
              <a:rPr lang="zh-CN" altLang="en-US" smtClean="0"/>
            </a:fld>
            <a:endParaRPr lang="zh-CN" altLang="en-US"/>
          </a:p>
        </p:txBody>
      </p:sp>
      <p:sp>
        <p:nvSpPr>
          <p:cNvPr id="10" name="Title 9"/>
          <p:cNvSpPr>
            <a:spLocks noGrp="1"/>
          </p:cNvSpPr>
          <p:nvPr>
            <p:ph type="title"/>
          </p:nvPr>
        </p:nvSpPr>
        <p:spPr/>
        <p:txBody>
          <a:bodyPr/>
          <a:lstStyle/>
          <a:p>
            <a:r>
              <a:rPr lang="zh-CN" altLang="en-US"/>
              <a:t>单击此处编辑母版标题样式</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6" name="Rectangle 25"/>
          <p:cNvSpPr/>
          <p:nvPr/>
        </p:nvSpPr>
        <p:spPr>
          <a:xfrm>
            <a:off x="0" y="0"/>
            <a:ext cx="4572000"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03504" y="1682871"/>
            <a:ext cx="3364992" cy="856123"/>
          </a:xfrm>
          <a:solidFill>
            <a:srgbClr val="FFFFFF"/>
          </a:solidFill>
          <a:ln>
            <a:solidFill>
              <a:srgbClr val="404040"/>
            </a:solidFill>
          </a:ln>
        </p:spPr>
        <p:txBody>
          <a:bodyPr anchor="ctr" anchorCtr="1">
            <a:normAutofit/>
          </a:bodyPr>
          <a:lstStyle>
            <a:lvl1pPr>
              <a:defRPr sz="1650">
                <a:solidFill>
                  <a:srgbClr val="262626"/>
                </a:solidFill>
              </a:defRPr>
            </a:lvl1pPr>
          </a:lstStyle>
          <a:p>
            <a:r>
              <a:rPr lang="zh-CN" altLang="en-US"/>
              <a:t>单击此处编辑母版标题样式</a:t>
            </a:r>
            <a:endParaRPr lang="en-US" dirty="0"/>
          </a:p>
        </p:txBody>
      </p:sp>
      <p:sp>
        <p:nvSpPr>
          <p:cNvPr id="3" name="Content Placeholder 2"/>
          <p:cNvSpPr>
            <a:spLocks noGrp="1"/>
          </p:cNvSpPr>
          <p:nvPr>
            <p:ph idx="1"/>
          </p:nvPr>
        </p:nvSpPr>
        <p:spPr>
          <a:xfrm>
            <a:off x="5052060" y="603504"/>
            <a:ext cx="3611880" cy="3936492"/>
          </a:xfrm>
        </p:spPr>
        <p:txBody>
          <a:bodyPr>
            <a:normAutofit/>
          </a:bodyPr>
          <a:lstStyle>
            <a:lvl1pPr>
              <a:defRPr sz="1425">
                <a:solidFill>
                  <a:schemeClr val="tx1"/>
                </a:solidFill>
              </a:defRPr>
            </a:lvl1pPr>
            <a:lvl2pPr>
              <a:defRPr sz="1200">
                <a:solidFill>
                  <a:schemeClr val="tx1"/>
                </a:solidFill>
              </a:defRPr>
            </a:lvl2pPr>
            <a:lvl3pPr>
              <a:defRPr sz="1200">
                <a:solidFill>
                  <a:schemeClr val="tx1"/>
                </a:solidFill>
              </a:defRPr>
            </a:lvl3pPr>
            <a:lvl4pPr>
              <a:defRPr sz="1200">
                <a:solidFill>
                  <a:schemeClr val="tx1"/>
                </a:solidFill>
              </a:defRPr>
            </a:lvl4pPr>
            <a:lvl5pPr>
              <a:defRPr sz="1200">
                <a:solidFill>
                  <a:schemeClr val="tx1"/>
                </a:solidFill>
              </a:defRPr>
            </a:lvl5pPr>
            <a:lvl6pPr>
              <a:defRPr sz="1200"/>
            </a:lvl6pPr>
            <a:lvl7pPr>
              <a:defRPr sz="1200"/>
            </a:lvl7pPr>
            <a:lvl8pPr>
              <a:defRPr sz="1200"/>
            </a:lvl8pPr>
            <a:lvl9pPr>
              <a:defRPr sz="12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Text Placeholder 3"/>
          <p:cNvSpPr>
            <a:spLocks noGrp="1"/>
          </p:cNvSpPr>
          <p:nvPr>
            <p:ph type="body" sz="half" idx="2"/>
          </p:nvPr>
        </p:nvSpPr>
        <p:spPr>
          <a:xfrm>
            <a:off x="836676" y="2662439"/>
            <a:ext cx="2846070" cy="1645527"/>
          </a:xfrm>
        </p:spPr>
        <p:txBody>
          <a:bodyPr anchor="t" anchorCtr="1">
            <a:normAutofit/>
          </a:bodyPr>
          <a:lstStyle>
            <a:lvl1pPr marL="0" indent="0" algn="ctr">
              <a:buNone/>
              <a:defRPr sz="1125">
                <a:solidFill>
                  <a:srgbClr val="FFFFFF"/>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6" name="Footer Placeholder 5"/>
          <p:cNvSpPr>
            <a:spLocks noGrp="1"/>
          </p:cNvSpPr>
          <p:nvPr>
            <p:ph type="ftr" sz="quarter" idx="11"/>
          </p:nvPr>
        </p:nvSpPr>
        <p:spPr>
          <a:xfrm>
            <a:off x="603505" y="4677156"/>
            <a:ext cx="3875627" cy="240030"/>
          </a:xfrm>
        </p:spPr>
        <p:txBody>
          <a:bodyPr/>
          <a:lstStyle>
            <a:lvl1pPr>
              <a:defRPr>
                <a:solidFill>
                  <a:srgbClr val="FFFFFF">
                    <a:alpha val="69804"/>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18" name="Rectangle 17"/>
          <p:cNvSpPr/>
          <p:nvPr/>
        </p:nvSpPr>
        <p:spPr>
          <a:xfrm>
            <a:off x="1" y="0"/>
            <a:ext cx="4571999"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06392" y="1682871"/>
            <a:ext cx="3371249" cy="850980"/>
          </a:xfrm>
          <a:solidFill>
            <a:srgbClr val="FFFFFF"/>
          </a:solidFill>
          <a:ln>
            <a:solidFill>
              <a:srgbClr val="404040"/>
            </a:solidFill>
          </a:ln>
        </p:spPr>
        <p:txBody>
          <a:bodyPr anchor="ctr" anchorCtr="1">
            <a:noAutofit/>
          </a:bodyPr>
          <a:lstStyle>
            <a:lvl1pPr>
              <a:defRPr sz="1650">
                <a:solidFill>
                  <a:srgbClr val="262626"/>
                </a:solidFill>
              </a:defRPr>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4572000" y="0"/>
            <a:ext cx="4576573" cy="5143500"/>
          </a:xfrm>
          <a:solidFill>
            <a:schemeClr val="bg1">
              <a:lumMod val="75000"/>
            </a:schemeClr>
          </a:solidFill>
        </p:spPr>
        <p:txBody>
          <a:bodyPr anchor="t"/>
          <a:lstStyle>
            <a:lvl1pPr marL="0" indent="0">
              <a:buNone/>
              <a:defRPr sz="2400">
                <a:solidFill>
                  <a:schemeClr val="tx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836676" y="2662439"/>
            <a:ext cx="2846070" cy="1645528"/>
          </a:xfrm>
        </p:spPr>
        <p:txBody>
          <a:bodyPr anchor="t" anchorCtr="1">
            <a:normAutofit/>
          </a:bodyPr>
          <a:lstStyle>
            <a:lvl1pPr marL="0" indent="0" algn="ctr">
              <a:buNone/>
              <a:defRPr sz="1125">
                <a:solidFill>
                  <a:srgbClr val="FFFFFF"/>
                </a:solidFill>
              </a:defRPr>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endParaRPr lang="zh-CN" altLang="en-US"/>
          </a:p>
        </p:txBody>
      </p:sp>
      <p:sp>
        <p:nvSpPr>
          <p:cNvPr id="5" name="Date Placeholder 4"/>
          <p:cNvSpPr>
            <a:spLocks noGrp="1"/>
          </p:cNvSpPr>
          <p:nvPr>
            <p:ph type="dt" sz="half" idx="10"/>
          </p:nvPr>
        </p:nvSpPr>
        <p:spPr/>
        <p:txBody>
          <a:bodyPr/>
          <a:lstStyle>
            <a:lvl1pPr>
              <a:defRPr>
                <a:solidFill>
                  <a:srgbClr val="FFFFFF">
                    <a:alpha val="90000"/>
                  </a:srgbClr>
                </a:solidFill>
                <a:effectLst>
                  <a:outerShdw blurRad="50800" dist="38100" dir="2700000" algn="tl" rotWithShape="0">
                    <a:prstClr val="black">
                      <a:alpha val="43000"/>
                    </a:prstClr>
                  </a:outerShdw>
                </a:effectLst>
              </a:defRPr>
            </a:lvl1pPr>
          </a:lstStyle>
          <a:p>
            <a:fld id="{530820CF-B880-4189-942D-D702A7CBA730}" type="datetimeFigureOut">
              <a:rPr lang="zh-CN" altLang="en-US" smtClean="0"/>
            </a:fld>
            <a:endParaRPr lang="zh-CN" altLang="en-US"/>
          </a:p>
        </p:txBody>
      </p:sp>
      <p:sp>
        <p:nvSpPr>
          <p:cNvPr id="6" name="Footer Placeholder 5"/>
          <p:cNvSpPr>
            <a:spLocks noGrp="1"/>
          </p:cNvSpPr>
          <p:nvPr>
            <p:ph type="ftr" sz="quarter" idx="11"/>
          </p:nvPr>
        </p:nvSpPr>
        <p:spPr>
          <a:xfrm>
            <a:off x="606393" y="4677156"/>
            <a:ext cx="3827797" cy="240030"/>
          </a:xfrm>
        </p:spPr>
        <p:txBody>
          <a:bodyPr/>
          <a:lstStyle>
            <a:lvl1pPr>
              <a:defRPr>
                <a:solidFill>
                  <a:srgbClr val="FFFFFF">
                    <a:alpha val="70000"/>
                  </a:srgbClr>
                </a:solidFill>
              </a:defRPr>
            </a:lvl1pPr>
          </a:lstStyle>
          <a:p>
            <a:endParaRPr lang="zh-CN" altLang="en-US"/>
          </a:p>
        </p:txBody>
      </p:sp>
      <p:sp>
        <p:nvSpPr>
          <p:cNvPr id="7" name="Slide Number Placeholder 6"/>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489834" y="702945"/>
            <a:ext cx="973956" cy="3737610"/>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1673352" y="702945"/>
            <a:ext cx="4648867" cy="3737610"/>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10"/>
          </p:nvPr>
        </p:nvSpPr>
        <p:spPr/>
        <p:txBody>
          <a:bodyPr/>
          <a:lstStyle/>
          <a:p>
            <a:fld id="{530820CF-B880-4189-942D-D702A7CBA730}" type="datetimeFigureOut">
              <a:rPr lang="zh-CN" altLang="en-US" smtClean="0"/>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0C913308-F349-4B6D-A68A-DD1791B4A57B}"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2">
            <a:alphaModFix amt="24000"/>
            <a:lum/>
          </a:blip>
          <a:srcRect/>
          <a:stretch>
            <a:fillRect t="-13000" b="-13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73352" y="723519"/>
            <a:ext cx="5797296" cy="891540"/>
          </a:xfrm>
          <a:prstGeom prst="rect">
            <a:avLst/>
          </a:prstGeom>
          <a:solidFill>
            <a:schemeClr val="bg1"/>
          </a:solidFill>
          <a:ln w="31750" cap="sq">
            <a:solidFill>
              <a:schemeClr val="tx1">
                <a:lumMod val="75000"/>
                <a:lumOff val="25000"/>
              </a:schemeClr>
            </a:solidFill>
            <a:miter lim="800000"/>
          </a:ln>
        </p:spPr>
        <p:txBody>
          <a:bodyPr vert="horz" lIns="182880" tIns="182880" rIns="182880" bIns="18288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1673352" y="1978534"/>
            <a:ext cx="5797296" cy="2326487"/>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5866072" y="4679112"/>
            <a:ext cx="2065310" cy="242976"/>
          </a:xfrm>
          <a:prstGeom prst="rect">
            <a:avLst/>
          </a:prstGeom>
        </p:spPr>
        <p:txBody>
          <a:bodyPr vert="horz" lIns="91440" tIns="45720" rIns="91440" bIns="45720" rtlCol="0" anchor="ctr"/>
          <a:lstStyle>
            <a:lvl1pPr algn="r">
              <a:defRPr sz="790">
                <a:solidFill>
                  <a:schemeClr val="tx1">
                    <a:alpha val="70000"/>
                  </a:schemeClr>
                </a:solidFill>
              </a:defRPr>
            </a:lvl1pPr>
          </a:lstStyle>
          <a:p>
            <a:fld id="{530820CF-B880-4189-942D-D702A7CBA730}" type="datetimeFigureOut">
              <a:rPr lang="zh-CN" altLang="en-US" smtClean="0"/>
            </a:fld>
            <a:endParaRPr lang="zh-CN" altLang="en-US"/>
          </a:p>
        </p:txBody>
      </p:sp>
      <p:sp>
        <p:nvSpPr>
          <p:cNvPr id="5" name="Footer Placeholder 4"/>
          <p:cNvSpPr>
            <a:spLocks noGrp="1"/>
          </p:cNvSpPr>
          <p:nvPr>
            <p:ph type="ftr" sz="quarter" idx="3"/>
          </p:nvPr>
        </p:nvSpPr>
        <p:spPr>
          <a:xfrm>
            <a:off x="1200150" y="4677156"/>
            <a:ext cx="4425892" cy="240030"/>
          </a:xfrm>
          <a:prstGeom prst="rect">
            <a:avLst/>
          </a:prstGeom>
        </p:spPr>
        <p:txBody>
          <a:bodyPr vert="horz" lIns="91440" tIns="45720" rIns="91440" bIns="45720" rtlCol="0" anchor="ctr"/>
          <a:lstStyle>
            <a:lvl1pPr algn="l">
              <a:defRPr sz="790">
                <a:solidFill>
                  <a:schemeClr val="tx1">
                    <a:alpha val="70000"/>
                  </a:schemeClr>
                </a:solidFill>
              </a:defRPr>
            </a:lvl1pPr>
          </a:lstStyle>
          <a:p>
            <a:endParaRPr lang="zh-CN" altLang="en-US"/>
          </a:p>
        </p:txBody>
      </p:sp>
      <p:sp>
        <p:nvSpPr>
          <p:cNvPr id="6" name="Slide Number Placeholder 5"/>
          <p:cNvSpPr>
            <a:spLocks noGrp="1"/>
          </p:cNvSpPr>
          <p:nvPr>
            <p:ph type="sldNum" sz="quarter" idx="4"/>
          </p:nvPr>
        </p:nvSpPr>
        <p:spPr>
          <a:xfrm>
            <a:off x="8069192" y="4663440"/>
            <a:ext cx="274320" cy="274320"/>
          </a:xfrm>
          <a:prstGeom prst="ellipse">
            <a:avLst/>
          </a:prstGeom>
          <a:solidFill>
            <a:srgbClr val="1D1D1D">
              <a:alpha val="70000"/>
            </a:srgbClr>
          </a:solidFill>
        </p:spPr>
        <p:txBody>
          <a:bodyPr vert="horz" lIns="18288" tIns="45720" rIns="18288" bIns="45720" rtlCol="0" anchor="ctr">
            <a:noAutofit/>
          </a:bodyPr>
          <a:lstStyle>
            <a:lvl1pPr algn="ctr">
              <a:defRPr sz="825" spc="0" baseline="0">
                <a:solidFill>
                  <a:srgbClr val="FFFFFF"/>
                </a:solidFill>
              </a:defRPr>
            </a:lvl1pPr>
          </a:lstStyle>
          <a:p>
            <a:fld id="{0C913308-F349-4B6D-A68A-DD1791B4A57B}"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685800" rtl="0" eaLnBrk="1" latinLnBrk="0" hangingPunct="1">
        <a:lnSpc>
          <a:spcPct val="90000"/>
        </a:lnSpc>
        <a:spcBef>
          <a:spcPct val="0"/>
        </a:spcBef>
        <a:buNone/>
        <a:defRPr sz="2100" kern="1200" cap="all" spc="150" baseline="0">
          <a:solidFill>
            <a:schemeClr val="tx1">
              <a:lumMod val="85000"/>
              <a:lumOff val="15000"/>
            </a:schemeClr>
          </a:solidFill>
          <a:latin typeface="+mj-lt"/>
          <a:ea typeface="+mj-ea"/>
          <a:cs typeface="+mj-cs"/>
        </a:defRPr>
      </a:lvl1pPr>
    </p:titleStyle>
    <p:bodyStyle>
      <a:lvl1pPr marL="171450" indent="-171450" algn="l" defTabSz="685800" rtl="0" eaLnBrk="1" latinLnBrk="0" hangingPunct="1">
        <a:lnSpc>
          <a:spcPct val="100000"/>
        </a:lnSpc>
        <a:spcBef>
          <a:spcPts val="750"/>
        </a:spcBef>
        <a:buClr>
          <a:schemeClr val="accent2"/>
        </a:buClr>
        <a:buFont typeface="Arial" panose="020B0604020202020204" pitchFamily="34" charset="0"/>
        <a:buChar char="•"/>
        <a:defRPr sz="1350" kern="1200">
          <a:solidFill>
            <a:schemeClr val="tx1">
              <a:lumMod val="85000"/>
              <a:lumOff val="15000"/>
            </a:schemeClr>
          </a:solidFill>
          <a:latin typeface="+mn-lt"/>
          <a:ea typeface="+mn-ea"/>
          <a:cs typeface="+mn-cs"/>
        </a:defRPr>
      </a:lvl1pPr>
      <a:lvl2pPr marL="34290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lumMod val="85000"/>
              <a:lumOff val="15000"/>
            </a:schemeClr>
          </a:solidFill>
          <a:latin typeface="+mn-lt"/>
          <a:ea typeface="+mn-ea"/>
          <a:cs typeface="+mn-cs"/>
        </a:defRPr>
      </a:lvl2pPr>
      <a:lvl3pPr marL="51435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lumMod val="85000"/>
              <a:lumOff val="15000"/>
            </a:schemeClr>
          </a:solidFill>
          <a:latin typeface="+mn-lt"/>
          <a:ea typeface="+mn-ea"/>
          <a:cs typeface="+mn-cs"/>
        </a:defRPr>
      </a:lvl3pPr>
      <a:lvl4pPr marL="68580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lumMod val="85000"/>
              <a:lumOff val="15000"/>
            </a:schemeClr>
          </a:solidFill>
          <a:latin typeface="+mn-lt"/>
          <a:ea typeface="+mn-ea"/>
          <a:cs typeface="+mn-cs"/>
        </a:defRPr>
      </a:lvl4pPr>
      <a:lvl5pPr marL="85725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lumMod val="85000"/>
              <a:lumOff val="15000"/>
            </a:schemeClr>
          </a:solidFill>
          <a:latin typeface="+mn-lt"/>
          <a:ea typeface="+mn-ea"/>
          <a:cs typeface="+mn-cs"/>
        </a:defRPr>
      </a:lvl5pPr>
      <a:lvl6pPr marL="984885"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6pPr>
      <a:lvl7pPr marL="1113155"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a:solidFill>
            <a:schemeClr val="tx1"/>
          </a:solidFill>
          <a:latin typeface="+mn-lt"/>
          <a:ea typeface="+mn-ea"/>
          <a:cs typeface="+mn-cs"/>
        </a:defRPr>
      </a:lvl7pPr>
      <a:lvl8pPr marL="124333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8pPr>
      <a:lvl9pPr marL="1412240" indent="-171450" algn="l" defTabSz="685800" rtl="0" eaLnBrk="1" latinLnBrk="0" hangingPunct="1">
        <a:lnSpc>
          <a:spcPct val="100000"/>
        </a:lnSpc>
        <a:spcBef>
          <a:spcPts val="750"/>
        </a:spcBef>
        <a:buClr>
          <a:schemeClr val="accent2"/>
        </a:buClr>
        <a:buFont typeface="Arial" panose="020B0604020202020204" pitchFamily="34" charset="0"/>
        <a:buChar char="•"/>
        <a:defRPr sz="1200" kern="1200" baseline="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5.jpe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1.xml"/><Relationship Id="rId3" Type="http://schemas.openxmlformats.org/officeDocument/2006/relationships/slideLayout" Target="../slideLayouts/slideLayout7.xml"/><Relationship Id="rId2" Type="http://schemas.openxmlformats.org/officeDocument/2006/relationships/image" Target="../media/image7.jpeg"/><Relationship Id="rId1"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tags" Target="../tags/tag1.xml"/><Relationship Id="rId1" Type="http://schemas.openxmlformats.org/officeDocument/2006/relationships/image" Target="../media/image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image" Target="../media/image12.jpeg"/></Relationships>
</file>

<file path=ppt/slides/_rels/slide13.xml.rels><?xml version="1.0" encoding="UTF-8" standalone="yes"?>
<Relationships xmlns="http://schemas.openxmlformats.org/package/2006/relationships"><Relationship Id="rId6" Type="http://schemas.openxmlformats.org/officeDocument/2006/relationships/notesSlide" Target="../notesSlides/notesSlide6.xml"/><Relationship Id="rId5" Type="http://schemas.openxmlformats.org/officeDocument/2006/relationships/slideLayout" Target="../slideLayouts/slideLayout7.xml"/><Relationship Id="rId4" Type="http://schemas.openxmlformats.org/officeDocument/2006/relationships/image" Target="../media/image16.png"/><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3.xml"/><Relationship Id="rId1" Type="http://schemas.openxmlformats.org/officeDocument/2006/relationships/image" Target="../media/image1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9.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20.png"/></Relationships>
</file>

<file path=ppt/slides/_rels/slide20.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7.xml"/><Relationship Id="rId3" Type="http://schemas.openxmlformats.org/officeDocument/2006/relationships/slide" Target="slide4.xml"/><Relationship Id="rId2" Type="http://schemas.openxmlformats.org/officeDocument/2006/relationships/image" Target="../media/image22.jpeg"/><Relationship Id="rId1" Type="http://schemas.openxmlformats.org/officeDocument/2006/relationships/image" Target="../media/image21.png"/></Relationships>
</file>

<file path=ppt/slides/_rels/slide21.xml.rels><?xml version="1.0" encoding="UTF-8" standalone="yes"?>
<Relationships xmlns="http://schemas.openxmlformats.org/package/2006/relationships"><Relationship Id="rId6" Type="http://schemas.openxmlformats.org/officeDocument/2006/relationships/notesSlide" Target="../notesSlides/notesSlide10.xml"/><Relationship Id="rId5" Type="http://schemas.openxmlformats.org/officeDocument/2006/relationships/slideLayout" Target="../slideLayouts/slideLayout7.xml"/><Relationship Id="rId4" Type="http://schemas.openxmlformats.org/officeDocument/2006/relationships/image" Target="../media/image26.jpeg"/><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image" Target="../media/image23.png"/></Relationships>
</file>

<file path=ppt/slides/_rels/slide22.xml.rels><?xml version="1.0" encoding="UTF-8" standalone="yes"?>
<Relationships xmlns="http://schemas.openxmlformats.org/package/2006/relationships"><Relationship Id="rId4" Type="http://schemas.openxmlformats.org/officeDocument/2006/relationships/notesSlide" Target="../notesSlides/notesSlide11.xml"/><Relationship Id="rId3" Type="http://schemas.openxmlformats.org/officeDocument/2006/relationships/slideLayout" Target="../slideLayouts/slideLayout7.xml"/><Relationship Id="rId2" Type="http://schemas.openxmlformats.org/officeDocument/2006/relationships/image" Target="../media/image28.png"/><Relationship Id="rId1" Type="http://schemas.openxmlformats.org/officeDocument/2006/relationships/image" Target="../media/image27.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13.xml"/><Relationship Id="rId3" Type="http://schemas.openxmlformats.org/officeDocument/2006/relationships/slideLayout" Target="../slideLayouts/slideLayout7.xml"/><Relationship Id="rId2" Type="http://schemas.openxmlformats.org/officeDocument/2006/relationships/image" Target="../media/image30.jpeg"/><Relationship Id="rId1" Type="http://schemas.openxmlformats.org/officeDocument/2006/relationships/image" Target="../media/image29.jpeg"/></Relationships>
</file>

<file path=ppt/slides/_rels/slide26.xml.rels><?xml version="1.0" encoding="UTF-8" standalone="yes"?>
<Relationships xmlns="http://schemas.openxmlformats.org/package/2006/relationships"><Relationship Id="rId6" Type="http://schemas.openxmlformats.org/officeDocument/2006/relationships/notesSlide" Target="../notesSlides/notesSlide14.xml"/><Relationship Id="rId5" Type="http://schemas.openxmlformats.org/officeDocument/2006/relationships/slideLayout" Target="../slideLayouts/slideLayout7.xml"/><Relationship Id="rId4" Type="http://schemas.openxmlformats.org/officeDocument/2006/relationships/image" Target="../media/image34.png"/><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image" Target="../media/image31.jpeg"/></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7.xml"/><Relationship Id="rId2" Type="http://schemas.openxmlformats.org/officeDocument/2006/relationships/image" Target="../media/image36.png"/><Relationship Id="rId1" Type="http://schemas.openxmlformats.org/officeDocument/2006/relationships/image" Target="../media/image35.jpeg"/></Relationships>
</file>

<file path=ppt/slides/_rels/slide28.xml.rels><?xml version="1.0" encoding="UTF-8" standalone="yes"?>
<Relationships xmlns="http://schemas.openxmlformats.org/package/2006/relationships"><Relationship Id="rId9" Type="http://schemas.openxmlformats.org/officeDocument/2006/relationships/image" Target="../media/image45.jpeg"/><Relationship Id="rId8" Type="http://schemas.openxmlformats.org/officeDocument/2006/relationships/image" Target="../media/image44.jpeg"/><Relationship Id="rId7" Type="http://schemas.openxmlformats.org/officeDocument/2006/relationships/image" Target="../media/image43.jpeg"/><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png"/><Relationship Id="rId3" Type="http://schemas.openxmlformats.org/officeDocument/2006/relationships/image" Target="../media/image39.jpeg"/><Relationship Id="rId20" Type="http://schemas.openxmlformats.org/officeDocument/2006/relationships/slideLayout" Target="../slideLayouts/slideLayout7.xml"/><Relationship Id="rId2" Type="http://schemas.openxmlformats.org/officeDocument/2006/relationships/image" Target="../media/image38.jpeg"/><Relationship Id="rId19" Type="http://schemas.openxmlformats.org/officeDocument/2006/relationships/image" Target="../media/image55.jpeg"/><Relationship Id="rId18" Type="http://schemas.openxmlformats.org/officeDocument/2006/relationships/image" Target="../media/image54.jpeg"/><Relationship Id="rId17" Type="http://schemas.openxmlformats.org/officeDocument/2006/relationships/image" Target="../media/image53.jpeg"/><Relationship Id="rId16" Type="http://schemas.openxmlformats.org/officeDocument/2006/relationships/image" Target="../media/image52.jpeg"/><Relationship Id="rId15" Type="http://schemas.openxmlformats.org/officeDocument/2006/relationships/image" Target="../media/image51.jpeg"/><Relationship Id="rId14" Type="http://schemas.openxmlformats.org/officeDocument/2006/relationships/image" Target="../media/image50.jpeg"/><Relationship Id="rId13" Type="http://schemas.openxmlformats.org/officeDocument/2006/relationships/image" Target="../media/image49.jpeg"/><Relationship Id="rId12" Type="http://schemas.openxmlformats.org/officeDocument/2006/relationships/image" Target="../media/image48.jpeg"/><Relationship Id="rId11" Type="http://schemas.openxmlformats.org/officeDocument/2006/relationships/image" Target="../media/image47.jpeg"/><Relationship Id="rId10" Type="http://schemas.openxmlformats.org/officeDocument/2006/relationships/image" Target="../media/image46.jpeg"/><Relationship Id="rId1" Type="http://schemas.openxmlformats.org/officeDocument/2006/relationships/image" Target="../media/image37.jpe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6.jpeg"/></Relationships>
</file>

<file path=ppt/slides/_rels/slide3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60.jpeg"/><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image" Target="../media/image57.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2.png"/><Relationship Id="rId1" Type="http://schemas.openxmlformats.org/officeDocument/2006/relationships/image" Target="../media/image61.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1">
            <a:alphaModFix amt="80000"/>
            <a:lum/>
          </a:blip>
          <a:srcRect/>
          <a:stretch>
            <a:fillRect t="-13000" b="-13000"/>
          </a:stretch>
        </a:blipFill>
        <a:effectLst/>
      </p:bgPr>
    </p:bg>
    <p:spTree>
      <p:nvGrpSpPr>
        <p:cNvPr id="1" name=""/>
        <p:cNvGrpSpPr/>
        <p:nvPr/>
      </p:nvGrpSpPr>
      <p:grpSpPr>
        <a:xfrm>
          <a:off x="0" y="0"/>
          <a:ext cx="0" cy="0"/>
          <a:chOff x="0" y="0"/>
          <a:chExt cx="0" cy="0"/>
        </a:xfrm>
      </p:grpSpPr>
      <p:sp>
        <p:nvSpPr>
          <p:cNvPr id="2" name="矩形 1"/>
          <p:cNvSpPr/>
          <p:nvPr/>
        </p:nvSpPr>
        <p:spPr>
          <a:xfrm>
            <a:off x="324545" y="1368435"/>
            <a:ext cx="8494633" cy="830997"/>
          </a:xfrm>
          <a:prstGeom prst="rect">
            <a:avLst/>
          </a:prstGeom>
          <a:ln>
            <a:noFill/>
          </a:ln>
        </p:spPr>
        <p:txBody>
          <a:bodyPr wrap="none">
            <a:spAutoFit/>
            <a:scene3d>
              <a:camera prst="orthographicFront"/>
              <a:lightRig rig="threePt" dir="t"/>
            </a:scene3d>
          </a:bodyPr>
          <a:lstStyle/>
          <a:p>
            <a:r>
              <a:rPr lang="zh-CN" altLang="en-US" sz="4800" b="1" dirty="0">
                <a:ln w="6600">
                  <a:solidFill>
                    <a:srgbClr val="C00000"/>
                  </a:solidFill>
                  <a:prstDash val="solid"/>
                </a:ln>
                <a:solidFill>
                  <a:srgbClr val="FFFFFF"/>
                </a:solidFill>
                <a:effectLst>
                  <a:innerShdw blurRad="63500" dist="50800" dir="5400000">
                    <a:prstClr val="black">
                      <a:alpha val="50000"/>
                    </a:prstClr>
                  </a:innerShdw>
                </a:effectLst>
                <a:latin typeface="黑体" panose="02010609060101010101" charset="-122"/>
                <a:ea typeface="黑体" panose="02010609060101010101" charset="-122"/>
              </a:rPr>
              <a:t>第</a:t>
            </a:r>
            <a:r>
              <a:rPr lang="en-US" altLang="zh-CN" sz="4800" b="1" dirty="0">
                <a:ln w="6600">
                  <a:solidFill>
                    <a:srgbClr val="C00000"/>
                  </a:solidFill>
                  <a:prstDash val="solid"/>
                </a:ln>
                <a:solidFill>
                  <a:srgbClr val="FFFFFF"/>
                </a:solidFill>
                <a:effectLst>
                  <a:innerShdw blurRad="63500" dist="50800" dir="5400000">
                    <a:prstClr val="black">
                      <a:alpha val="50000"/>
                    </a:prstClr>
                  </a:innerShdw>
                </a:effectLst>
                <a:latin typeface="黑体" panose="02010609060101010101" charset="-122"/>
                <a:ea typeface="黑体" panose="02010609060101010101" charset="-122"/>
              </a:rPr>
              <a:t>18</a:t>
            </a:r>
            <a:r>
              <a:rPr lang="zh-CN" altLang="en-US" sz="4800" b="1" dirty="0">
                <a:ln w="6600">
                  <a:solidFill>
                    <a:srgbClr val="C00000"/>
                  </a:solidFill>
                  <a:prstDash val="solid"/>
                </a:ln>
                <a:solidFill>
                  <a:srgbClr val="FFFFFF"/>
                </a:solidFill>
                <a:effectLst>
                  <a:innerShdw blurRad="63500" dist="50800" dir="5400000">
                    <a:prstClr val="black">
                      <a:alpha val="50000"/>
                    </a:prstClr>
                  </a:innerShdw>
                </a:effectLst>
                <a:latin typeface="黑体" panose="02010609060101010101" charset="-122"/>
                <a:ea typeface="黑体" panose="02010609060101010101" charset="-122"/>
              </a:rPr>
              <a:t>课 冷战与国际格局的演变</a:t>
            </a:r>
            <a:endParaRPr lang="zh-CN" altLang="en-US" sz="4800" b="1" dirty="0">
              <a:ln w="6600">
                <a:solidFill>
                  <a:srgbClr val="C00000"/>
                </a:solidFill>
                <a:prstDash val="solid"/>
              </a:ln>
              <a:solidFill>
                <a:srgbClr val="FFFFFF"/>
              </a:solidFill>
              <a:effectLst>
                <a:innerShdw blurRad="63500" dist="50800" dir="5400000">
                  <a:prstClr val="black">
                    <a:alpha val="50000"/>
                  </a:prstClr>
                </a:innerShdw>
              </a:effectLst>
              <a:latin typeface="黑体" panose="02010609060101010101" charset="-122"/>
              <a:ea typeface="黑体" panose="02010609060101010101" charset="-122"/>
            </a:endParaRPr>
          </a:p>
        </p:txBody>
      </p:sp>
      <p:sp>
        <p:nvSpPr>
          <p:cNvPr id="3" name="文本框 2"/>
          <p:cNvSpPr txBox="1"/>
          <p:nvPr/>
        </p:nvSpPr>
        <p:spPr>
          <a:xfrm>
            <a:off x="863274" y="3063240"/>
            <a:ext cx="7416824" cy="1476375"/>
          </a:xfrm>
          <a:prstGeom prst="rect">
            <a:avLst/>
          </a:prstGeom>
          <a:noFill/>
        </p:spPr>
        <p:txBody>
          <a:bodyPr wrap="square" rtlCol="0">
            <a:spAutoFit/>
          </a:bodyPr>
          <a:p>
            <a:pPr algn="just">
              <a:lnSpc>
                <a:spcPct val="125000"/>
              </a:lnSpc>
              <a:spcAft>
                <a:spcPts val="0"/>
              </a:spcAft>
            </a:pPr>
            <a:r>
              <a:rPr lang="zh-CN" altLang="en-US" sz="2400" b="1" kern="100" dirty="0" smtClean="0">
                <a:solidFill>
                  <a:srgbClr val="FF0000"/>
                </a:solidFill>
                <a:latin typeface="Calibri" panose="020F0502020204030204" charset="0"/>
                <a:ea typeface="宋体" panose="02010600030101010101" pitchFamily="2" charset="-122"/>
                <a:cs typeface="Times New Roman" panose="02020603050405020304" pitchFamily="18" charset="0"/>
                <a:sym typeface="+mn-ea"/>
              </a:rPr>
              <a:t>课程标准</a:t>
            </a:r>
            <a:r>
              <a:rPr lang="zh-CN" altLang="en-US" sz="24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rPr>
              <a:t>：通过了解冷战时期的典型事件，认识冷战的基本特征，理解冷战的发生、 发展与世界格局变化之间的关系及影响。</a:t>
            </a:r>
            <a:endParaRPr lang="zh-CN" altLang="en-US" sz="2400" b="1" kern="100" dirty="0" smtClean="0">
              <a:solidFill>
                <a:srgbClr val="000000"/>
              </a:solidFill>
              <a:latin typeface="Calibri" panose="020F0502020204030204" charset="0"/>
              <a:ea typeface="宋体" panose="02010600030101010101" pitchFamily="2" charset="-122"/>
              <a:cs typeface="Times New Roman" panose="02020603050405020304" pitchFamily="18" charset="0"/>
              <a:sym typeface="+mn-ea"/>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6" name="矩形 5"/>
          <p:cNvSpPr/>
          <p:nvPr/>
        </p:nvSpPr>
        <p:spPr>
          <a:xfrm>
            <a:off x="262890" y="2667000"/>
            <a:ext cx="8636000" cy="706755"/>
          </a:xfrm>
          <a:prstGeom prst="rect">
            <a:avLst/>
          </a:prstGeom>
          <a:ln w="19050">
            <a:solidFill>
              <a:schemeClr val="accent6">
                <a:lumMod val="50000"/>
              </a:schemeClr>
            </a:solidFill>
          </a:ln>
        </p:spPr>
        <p:txBody>
          <a:bodyPr wrap="square">
            <a:spAutoFit/>
          </a:bodyPr>
          <a:lstStyle/>
          <a:p>
            <a:r>
              <a:rPr lang="zh-CN" altLang="en-US" sz="2000" b="1" dirty="0" smtClean="0">
                <a:solidFill>
                  <a:schemeClr val="tx1">
                    <a:lumMod val="75000"/>
                    <a:lumOff val="25000"/>
                  </a:schemeClr>
                </a:solidFill>
                <a:latin typeface="楷体" panose="02010609060101010101" pitchFamily="49" charset="-122"/>
                <a:ea typeface="楷体" panose="02010609060101010101" pitchFamily="49" charset="-122"/>
              </a:rPr>
              <a:t>    </a:t>
            </a:r>
            <a:r>
              <a:rPr lang="zh-CN" altLang="en-US" sz="2000" b="1" dirty="0" smtClean="0">
                <a:solidFill>
                  <a:schemeClr val="tx1"/>
                </a:solidFill>
                <a:latin typeface="楷体" panose="02010609060101010101" pitchFamily="49" charset="-122"/>
                <a:ea typeface="楷体" panose="02010609060101010101" pitchFamily="49" charset="-122"/>
              </a:rPr>
              <a:t>吾国</a:t>
            </a:r>
            <a:r>
              <a:rPr lang="zh-CN" altLang="en-US" sz="2000" b="1" dirty="0">
                <a:solidFill>
                  <a:schemeClr val="tx1"/>
                </a:solidFill>
                <a:latin typeface="楷体" panose="02010609060101010101" pitchFamily="49" charset="-122"/>
                <a:ea typeface="楷体" panose="02010609060101010101" pitchFamily="49" charset="-122"/>
              </a:rPr>
              <a:t>因拥有道义、政治、经济及军事各方面之力量，故自然负有领导国际社会之责任，且随之亦有</a:t>
            </a:r>
            <a:r>
              <a:rPr lang="zh-CN" altLang="en-US" sz="2000" b="1" u="sng" dirty="0">
                <a:solidFill>
                  <a:schemeClr val="tx1"/>
                </a:solidFill>
                <a:latin typeface="楷体" panose="02010609060101010101" pitchFamily="49" charset="-122"/>
                <a:ea typeface="楷体" panose="02010609060101010101" pitchFamily="49" charset="-122"/>
              </a:rPr>
              <a:t>领导国际社会之机会</a:t>
            </a:r>
            <a:r>
              <a:rPr lang="zh-CN" altLang="en-US" sz="2000" b="1" dirty="0">
                <a:solidFill>
                  <a:schemeClr val="tx1"/>
                </a:solidFill>
                <a:latin typeface="楷体" panose="02010609060101010101" pitchFamily="49" charset="-122"/>
                <a:ea typeface="楷体" panose="02010609060101010101" pitchFamily="49" charset="-122"/>
              </a:rPr>
              <a:t>。 </a:t>
            </a:r>
            <a:r>
              <a:rPr lang="zh-CN" altLang="en-US" sz="2000" b="1" dirty="0" smtClean="0">
                <a:solidFill>
                  <a:schemeClr val="tx1"/>
                </a:solidFill>
                <a:latin typeface="楷体" panose="02010609060101010101" pitchFamily="49" charset="-122"/>
                <a:ea typeface="楷体" panose="02010609060101010101" pitchFamily="49" charset="-122"/>
              </a:rPr>
              <a:t>           </a:t>
            </a:r>
            <a:r>
              <a:rPr lang="en-US" altLang="zh-CN" sz="2000" b="1" dirty="0" smtClean="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罗斯福</a:t>
            </a:r>
            <a:endParaRPr lang="zh-CN" altLang="en-US" sz="2000" b="1" dirty="0">
              <a:solidFill>
                <a:schemeClr val="tx1"/>
              </a:solidFill>
              <a:latin typeface="楷体" panose="02010609060101010101" pitchFamily="49" charset="-122"/>
              <a:ea typeface="楷体" panose="02010609060101010101" pitchFamily="49" charset="-122"/>
            </a:endParaRPr>
          </a:p>
        </p:txBody>
      </p:sp>
      <p:sp>
        <p:nvSpPr>
          <p:cNvPr id="8" name="Text Box 3"/>
          <p:cNvSpPr txBox="1">
            <a:spLocks noChangeArrowheads="1"/>
          </p:cNvSpPr>
          <p:nvPr/>
        </p:nvSpPr>
        <p:spPr bwMode="auto">
          <a:xfrm>
            <a:off x="262890" y="3494405"/>
            <a:ext cx="8635365" cy="706755"/>
          </a:xfrm>
          <a:prstGeom prst="rect">
            <a:avLst/>
          </a:prstGeom>
          <a:noFill/>
          <a:ln w="19050">
            <a:solidFill>
              <a:schemeClr val="accent6">
                <a:lumMod val="50000"/>
              </a:schemeClr>
            </a:solidFill>
            <a:miter lim="800000"/>
          </a:ln>
        </p:spPr>
        <p:txBody>
          <a:bodyPr wrap="square">
            <a:spAutoFit/>
          </a:bodyPr>
          <a:lstStyle/>
          <a:p>
            <a:r>
              <a:rPr lang="zh-CN" altLang="en-US" sz="2000" b="1" dirty="0" smtClean="0">
                <a:solidFill>
                  <a:schemeClr val="tx1">
                    <a:lumMod val="75000"/>
                    <a:lumOff val="25000"/>
                  </a:schemeClr>
                </a:solidFill>
                <a:latin typeface="楷体" panose="02010609060101010101" pitchFamily="49" charset="-122"/>
                <a:ea typeface="楷体" panose="02010609060101010101" pitchFamily="49" charset="-122"/>
              </a:rPr>
              <a:t>    </a:t>
            </a:r>
            <a:r>
              <a:rPr lang="zh-CN" altLang="en-US" sz="2000" b="1" dirty="0" smtClean="0">
                <a:solidFill>
                  <a:schemeClr val="tx1"/>
                </a:solidFill>
                <a:latin typeface="楷体" panose="02010609060101010101" pitchFamily="49" charset="-122"/>
                <a:ea typeface="楷体" panose="02010609060101010101" pitchFamily="49" charset="-122"/>
              </a:rPr>
              <a:t>战时</a:t>
            </a:r>
            <a:r>
              <a:rPr lang="zh-CN" altLang="en-US" sz="2000" b="1" dirty="0">
                <a:solidFill>
                  <a:schemeClr val="tx1"/>
                </a:solidFill>
                <a:latin typeface="楷体" panose="02010609060101010101" pitchFamily="49" charset="-122"/>
                <a:ea typeface="楷体" panose="02010609060101010101" pitchFamily="49" charset="-122"/>
              </a:rPr>
              <a:t>，要</a:t>
            </a:r>
            <a:r>
              <a:rPr lang="zh-CN" altLang="en-US" sz="2000" b="1" u="sng" dirty="0">
                <a:solidFill>
                  <a:schemeClr val="tx1"/>
                </a:solidFill>
                <a:latin typeface="楷体" panose="02010609060101010101" pitchFamily="49" charset="-122"/>
                <a:ea typeface="楷体" panose="02010609060101010101" pitchFamily="49" charset="-122"/>
              </a:rPr>
              <a:t>保持团结</a:t>
            </a:r>
            <a:r>
              <a:rPr lang="zh-CN" altLang="en-US" sz="2000" b="1" dirty="0">
                <a:solidFill>
                  <a:schemeClr val="tx1"/>
                </a:solidFill>
                <a:latin typeface="楷体" panose="02010609060101010101" pitchFamily="49" charset="-122"/>
                <a:ea typeface="楷体" panose="02010609060101010101" pitchFamily="49" charset="-122"/>
              </a:rPr>
              <a:t>并不太难，因为有一个打败</a:t>
            </a:r>
            <a:r>
              <a:rPr lang="zh-CN" altLang="en-US" sz="2000" b="1" u="sng" dirty="0">
                <a:solidFill>
                  <a:schemeClr val="tx1"/>
                </a:solidFill>
                <a:latin typeface="楷体" panose="02010609060101010101" pitchFamily="49" charset="-122"/>
                <a:ea typeface="楷体" panose="02010609060101010101" pitchFamily="49" charset="-122"/>
              </a:rPr>
              <a:t>共同敌人</a:t>
            </a:r>
            <a:r>
              <a:rPr lang="zh-CN" altLang="en-US" sz="2000" b="1" dirty="0">
                <a:solidFill>
                  <a:schemeClr val="tx1"/>
                </a:solidFill>
                <a:latin typeface="楷体" panose="02010609060101010101" pitchFamily="49" charset="-122"/>
                <a:ea typeface="楷体" panose="02010609060101010101" pitchFamily="49" charset="-122"/>
              </a:rPr>
              <a:t>的目标</a:t>
            </a:r>
            <a:r>
              <a:rPr lang="en-US" altLang="zh-CN" sz="2000" b="1" dirty="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战后，各种不同的</a:t>
            </a:r>
            <a:r>
              <a:rPr lang="zh-CN" altLang="en-US" sz="2000" b="1" u="sng" dirty="0">
                <a:solidFill>
                  <a:schemeClr val="tx1"/>
                </a:solidFill>
                <a:latin typeface="楷体" panose="02010609060101010101" pitchFamily="49" charset="-122"/>
                <a:ea typeface="楷体" panose="02010609060101010101" pitchFamily="49" charset="-122"/>
              </a:rPr>
              <a:t>利害关系</a:t>
            </a:r>
            <a:r>
              <a:rPr lang="zh-CN" altLang="en-US" sz="2000" b="1" dirty="0">
                <a:solidFill>
                  <a:schemeClr val="tx1"/>
                </a:solidFill>
                <a:latin typeface="楷体" panose="02010609060101010101" pitchFamily="49" charset="-122"/>
                <a:ea typeface="楷体" panose="02010609060101010101" pitchFamily="49" charset="-122"/>
              </a:rPr>
              <a:t>往往会使同盟分裂</a:t>
            </a:r>
            <a:r>
              <a:rPr lang="zh-CN" altLang="en-US" sz="2000" b="1" dirty="0" smtClean="0">
                <a:solidFill>
                  <a:schemeClr val="tx1"/>
                </a:solidFill>
                <a:latin typeface="楷体" panose="02010609060101010101" pitchFamily="49" charset="-122"/>
                <a:ea typeface="楷体" panose="02010609060101010101" pitchFamily="49" charset="-122"/>
              </a:rPr>
              <a:t>。                   </a:t>
            </a:r>
            <a:r>
              <a:rPr lang="en-US" altLang="zh-CN" sz="2000" b="1" dirty="0" smtClean="0">
                <a:solidFill>
                  <a:schemeClr val="tx1"/>
                </a:solidFill>
                <a:latin typeface="楷体" panose="02010609060101010101" pitchFamily="49" charset="-122"/>
                <a:ea typeface="楷体" panose="02010609060101010101" pitchFamily="49" charset="-122"/>
              </a:rPr>
              <a:t>—— </a:t>
            </a:r>
            <a:r>
              <a:rPr lang="zh-CN" altLang="en-US" sz="2000" b="1" dirty="0">
                <a:solidFill>
                  <a:schemeClr val="tx1"/>
                </a:solidFill>
                <a:latin typeface="楷体" panose="02010609060101010101" pitchFamily="49" charset="-122"/>
                <a:ea typeface="楷体" panose="02010609060101010101" pitchFamily="49" charset="-122"/>
              </a:rPr>
              <a:t>斯大林</a:t>
            </a:r>
            <a:endParaRPr lang="zh-CN" altLang="en-US" sz="2000" b="1" dirty="0">
              <a:solidFill>
                <a:schemeClr val="tx1"/>
              </a:solidFill>
              <a:latin typeface="楷体" panose="02010609060101010101" pitchFamily="49" charset="-122"/>
              <a:ea typeface="楷体" panose="02010609060101010101" pitchFamily="49" charset="-122"/>
            </a:endParaRPr>
          </a:p>
        </p:txBody>
      </p:sp>
      <p:sp>
        <p:nvSpPr>
          <p:cNvPr id="2" name="矩形 1"/>
          <p:cNvSpPr/>
          <p:nvPr/>
        </p:nvSpPr>
        <p:spPr>
          <a:xfrm>
            <a:off x="262890" y="4341495"/>
            <a:ext cx="8635365" cy="707886"/>
          </a:xfrm>
          <a:prstGeom prst="rect">
            <a:avLst/>
          </a:prstGeom>
          <a:ln w="19050">
            <a:solidFill>
              <a:schemeClr val="accent6">
                <a:lumMod val="50000"/>
              </a:schemeClr>
            </a:solidFill>
          </a:ln>
        </p:spPr>
        <p:txBody>
          <a:bodyPr wrap="square">
            <a:spAutoFit/>
          </a:bodyPr>
          <a:lstStyle/>
          <a:p>
            <a:r>
              <a:rPr lang="zh-CN" altLang="en-US" sz="2000" b="1" dirty="0" smtClean="0">
                <a:solidFill>
                  <a:schemeClr val="tx1">
                    <a:lumMod val="75000"/>
                    <a:lumOff val="25000"/>
                  </a:schemeClr>
                </a:solidFill>
                <a:latin typeface="楷体" panose="02010609060101010101" pitchFamily="49" charset="-122"/>
                <a:ea typeface="楷体" panose="02010609060101010101" pitchFamily="49" charset="-122"/>
              </a:rPr>
              <a:t>    </a:t>
            </a:r>
            <a:r>
              <a:rPr lang="zh-CN" altLang="en-US" sz="2000" b="1" dirty="0" smtClean="0">
                <a:solidFill>
                  <a:schemeClr val="tx1"/>
                </a:solidFill>
                <a:latin typeface="楷体" panose="02010609060101010101" pitchFamily="49" charset="-122"/>
                <a:ea typeface="楷体" panose="02010609060101010101" pitchFamily="49" charset="-122"/>
              </a:rPr>
              <a:t>我的</a:t>
            </a:r>
            <a:r>
              <a:rPr lang="zh-CN" altLang="en-US" sz="2000" b="1" dirty="0">
                <a:solidFill>
                  <a:schemeClr val="tx1"/>
                </a:solidFill>
                <a:latin typeface="楷体" panose="02010609060101010101" pitchFamily="49" charset="-122"/>
                <a:ea typeface="楷体" panose="02010609060101010101" pitchFamily="49" charset="-122"/>
              </a:rPr>
              <a:t>一边坐着巨大的俄国熊，另一边坐着巨大的北美野牛，中间坐着的是一头可怜的英国小毛驴</a:t>
            </a:r>
            <a:r>
              <a:rPr lang="zh-CN" altLang="en-US" sz="2000" b="1" dirty="0" smtClean="0">
                <a:solidFill>
                  <a:schemeClr val="tx1"/>
                </a:solidFill>
                <a:latin typeface="楷体" panose="02010609060101010101" pitchFamily="49" charset="-122"/>
                <a:ea typeface="楷体" panose="02010609060101010101" pitchFamily="49" charset="-122"/>
              </a:rPr>
              <a:t>。                               </a:t>
            </a:r>
            <a:r>
              <a:rPr lang="en-US" altLang="zh-CN" sz="2000" b="1" dirty="0" smtClean="0">
                <a:solidFill>
                  <a:schemeClr val="tx1"/>
                </a:solidFill>
                <a:latin typeface="楷体" panose="02010609060101010101" pitchFamily="49" charset="-122"/>
                <a:ea typeface="楷体" panose="02010609060101010101" pitchFamily="49" charset="-122"/>
              </a:rPr>
              <a:t>——</a:t>
            </a:r>
            <a:r>
              <a:rPr lang="zh-CN" altLang="en-US" sz="2000" b="1" dirty="0">
                <a:solidFill>
                  <a:schemeClr val="tx1"/>
                </a:solidFill>
                <a:latin typeface="楷体" panose="02010609060101010101" pitchFamily="49" charset="-122"/>
                <a:ea typeface="楷体" panose="02010609060101010101" pitchFamily="49" charset="-122"/>
              </a:rPr>
              <a:t>丘吉尔</a:t>
            </a:r>
            <a:endParaRPr lang="zh-CN" altLang="en-US" sz="2000" b="1" dirty="0">
              <a:solidFill>
                <a:schemeClr val="tx1"/>
              </a:solidFill>
              <a:latin typeface="楷体" panose="02010609060101010101" pitchFamily="49" charset="-122"/>
              <a:ea typeface="楷体" panose="02010609060101010101" pitchFamily="49" charset="-122"/>
            </a:endParaRPr>
          </a:p>
        </p:txBody>
      </p:sp>
      <p:pic>
        <p:nvPicPr>
          <p:cNvPr id="4" name="图片 3" descr="focus20150204"/>
          <p:cNvPicPr>
            <a:picLocks noChangeAspect="1"/>
          </p:cNvPicPr>
          <p:nvPr/>
        </p:nvPicPr>
        <p:blipFill>
          <a:blip r:embed="rId1"/>
          <a:stretch>
            <a:fillRect/>
          </a:stretch>
        </p:blipFill>
        <p:spPr>
          <a:xfrm>
            <a:off x="262890" y="194027"/>
            <a:ext cx="4191635" cy="2252980"/>
          </a:xfrm>
          <a:prstGeom prst="rect">
            <a:avLst/>
          </a:prstGeom>
        </p:spPr>
      </p:pic>
      <p:sp>
        <p:nvSpPr>
          <p:cNvPr id="5" name="文本框 4"/>
          <p:cNvSpPr txBox="1"/>
          <p:nvPr/>
        </p:nvSpPr>
        <p:spPr>
          <a:xfrm>
            <a:off x="4761864" y="351966"/>
            <a:ext cx="4076065" cy="1938020"/>
          </a:xfrm>
          <a:prstGeom prst="rect">
            <a:avLst/>
          </a:prstGeom>
          <a:noFill/>
        </p:spPr>
        <p:txBody>
          <a:bodyPr wrap="square" rtlCol="0">
            <a:spAutoFit/>
          </a:bodyPr>
          <a:lstStyle/>
          <a:p>
            <a:pPr fontAlgn="auto">
              <a:lnSpc>
                <a:spcPct val="150000"/>
              </a:lnSpc>
            </a:pPr>
            <a:r>
              <a:rPr lang="zh-CN" altLang="en-US" sz="2000" dirty="0">
                <a:latin typeface="宋体" panose="02010600030101010101" pitchFamily="2" charset="-122"/>
                <a:ea typeface="宋体" panose="02010600030101010101" pitchFamily="2" charset="-122"/>
                <a:cs typeface="宋体" panose="02010600030101010101" pitchFamily="2" charset="-122"/>
              </a:rPr>
              <a:t>二战中后期，反法西斯同盟国首脑相继召开一系列会议，在缔结一系列条约和协定后，建立了以美苏两大国为主导的</a:t>
            </a:r>
            <a:r>
              <a:rPr lang="en-US" altLang="zh-CN" sz="2000" dirty="0">
                <a:latin typeface="宋体" panose="02010600030101010101" pitchFamily="2" charset="-122"/>
                <a:ea typeface="宋体" panose="02010600030101010101" pitchFamily="2" charset="-122"/>
                <a:cs typeface="宋体" panose="02010600030101010101" pitchFamily="2" charset="-122"/>
              </a:rPr>
              <a:t>“</a:t>
            </a:r>
            <a:r>
              <a:rPr lang="zh-CN" altLang="en-US" sz="2000" dirty="0">
                <a:solidFill>
                  <a:srgbClr val="FF0000"/>
                </a:solidFill>
                <a:latin typeface="宋体" panose="02010600030101010101" pitchFamily="2" charset="-122"/>
                <a:ea typeface="宋体" panose="02010600030101010101" pitchFamily="2" charset="-122"/>
                <a:cs typeface="宋体" panose="02010600030101010101" pitchFamily="2" charset="-122"/>
              </a:rPr>
              <a:t>雅尔塔体系</a:t>
            </a:r>
            <a:r>
              <a:rPr lang="en-US" altLang="zh-CN" sz="2000" dirty="0">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000" dirty="0">
              <a:latin typeface="宋体" panose="02010600030101010101" pitchFamily="2" charset="-122"/>
              <a:ea typeface="宋体" panose="02010600030101010101" pitchFamily="2" charset="-122"/>
              <a:cs typeface="宋体" panose="02010600030101010101" pitchFamily="2" charset="-122"/>
              <a:sym typeface="+mn-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2411760" y="1455749"/>
            <a:ext cx="4241889" cy="523220"/>
          </a:xfrm>
          <a:prstGeom prst="rect">
            <a:avLst/>
          </a:prstGeom>
          <a:gradFill>
            <a:gsLst>
              <a:gs pos="0">
                <a:srgbClr val="E30000"/>
              </a:gs>
              <a:gs pos="100000">
                <a:srgbClr val="760303"/>
              </a:gs>
            </a:gsLst>
            <a:lin ang="5400000" scaled="0"/>
          </a:gradFill>
        </p:spPr>
        <p:txBody>
          <a:bodyPr wrap="square">
            <a:spAutoFit/>
          </a:bodyPr>
          <a:lstStyle/>
          <a:p>
            <a:pPr algn="ctr"/>
            <a:r>
              <a:rPr lang="zh-CN" altLang="en-US" sz="2800" b="1" dirty="0">
                <a:solidFill>
                  <a:schemeClr val="bg1"/>
                </a:solidFill>
                <a:latin typeface="华文中宋" panose="02010600040101010101" pitchFamily="2" charset="-122"/>
                <a:ea typeface="华文中宋" panose="02010600040101010101" pitchFamily="2" charset="-122"/>
              </a:rPr>
              <a:t>一</a:t>
            </a:r>
            <a:r>
              <a:rPr lang="zh-CN" altLang="zh-CN" sz="2800" b="1" dirty="0" smtClean="0">
                <a:solidFill>
                  <a:schemeClr val="bg1"/>
                </a:solidFill>
                <a:latin typeface="华文中宋" panose="02010600040101010101" pitchFamily="2" charset="-122"/>
                <a:ea typeface="华文中宋" panose="02010600040101010101" pitchFamily="2" charset="-122"/>
              </a:rPr>
              <a:t>、冷战与</a:t>
            </a:r>
            <a:r>
              <a:rPr lang="zh-CN" altLang="en-US" sz="2800" b="1" dirty="0" smtClean="0">
                <a:solidFill>
                  <a:schemeClr val="bg1"/>
                </a:solidFill>
                <a:latin typeface="华文中宋" panose="02010600040101010101" pitchFamily="2" charset="-122"/>
                <a:ea typeface="华文中宋" panose="02010600040101010101" pitchFamily="2" charset="-122"/>
              </a:rPr>
              <a:t>两极格局</a:t>
            </a:r>
            <a:endParaRPr lang="zh-CN" altLang="zh-CN" sz="2800" dirty="0">
              <a:solidFill>
                <a:schemeClr val="bg1"/>
              </a:solidFill>
              <a:latin typeface="华文中宋" panose="02010600040101010101" pitchFamily="2" charset="-122"/>
              <a:ea typeface="华文中宋" panose="02010600040101010101" pitchFamily="2" charset="-122"/>
            </a:endParaRPr>
          </a:p>
        </p:txBody>
      </p:sp>
      <p:sp>
        <p:nvSpPr>
          <p:cNvPr id="2" name="TextBox 1"/>
          <p:cNvSpPr txBox="1"/>
          <p:nvPr/>
        </p:nvSpPr>
        <p:spPr>
          <a:xfrm>
            <a:off x="683568" y="2814959"/>
            <a:ext cx="8100392" cy="400110"/>
          </a:xfrm>
          <a:prstGeom prst="rect">
            <a:avLst/>
          </a:prstGeom>
          <a:noFill/>
        </p:spPr>
        <p:txBody>
          <a:bodyPr wrap="square" rtlCol="0">
            <a:spAutoFit/>
          </a:bodyPr>
          <a:lstStyle/>
          <a:p>
            <a:r>
              <a:rPr lang="zh-CN" altLang="en-US" sz="2000" b="1" dirty="0" smtClean="0"/>
              <a:t>二战后美苏对立和冲突加剧，使它们成为冷战对手，逐渐形成两极格局。</a:t>
            </a:r>
            <a:endParaRPr lang="zh-CN" altLang="en-US" sz="2000" b="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矩形 4"/>
          <p:cNvSpPr/>
          <p:nvPr/>
        </p:nvSpPr>
        <p:spPr>
          <a:xfrm>
            <a:off x="179512" y="915566"/>
            <a:ext cx="8887146" cy="1014730"/>
          </a:xfrm>
          <a:prstGeom prst="rect">
            <a:avLst/>
          </a:prstGeom>
        </p:spPr>
        <p:txBody>
          <a:bodyPr wrap="square">
            <a:spAutoFit/>
          </a:bodyPr>
          <a:lstStyle/>
          <a:p>
            <a:pPr>
              <a:lnSpc>
                <a:spcPct val="125000"/>
              </a:lnSpc>
            </a:pPr>
            <a:r>
              <a:rPr lang="en-US" altLang="zh-CN" sz="2400" dirty="0">
                <a:latin typeface="华文中宋" panose="02010600040101010101" pitchFamily="2" charset="-122"/>
                <a:ea typeface="华文中宋" panose="02010600040101010101" pitchFamily="2" charset="-122"/>
              </a:rPr>
              <a:t>20</a:t>
            </a:r>
            <a:r>
              <a:rPr lang="zh-CN" altLang="zh-CN" sz="2400" dirty="0">
                <a:latin typeface="华文中宋" panose="02010600040101010101" pitchFamily="2" charset="-122"/>
                <a:ea typeface="华文中宋" panose="02010600040101010101" pitchFamily="2" charset="-122"/>
              </a:rPr>
              <a:t>世纪</a:t>
            </a:r>
            <a:r>
              <a:rPr lang="en-US" altLang="zh-CN" sz="2400" dirty="0">
                <a:latin typeface="华文中宋" panose="02010600040101010101" pitchFamily="2" charset="-122"/>
                <a:ea typeface="华文中宋" panose="02010600040101010101" pitchFamily="2" charset="-122"/>
              </a:rPr>
              <a:t>40</a:t>
            </a:r>
            <a:r>
              <a:rPr lang="zh-CN" altLang="zh-CN" sz="2400" dirty="0">
                <a:latin typeface="华文中宋" panose="02010600040101010101" pitchFamily="2" charset="-122"/>
                <a:ea typeface="华文中宋" panose="02010600040101010101" pitchFamily="2" charset="-122"/>
              </a:rPr>
              <a:t>年代中后期至</a:t>
            </a:r>
            <a:r>
              <a:rPr lang="en-US" altLang="zh-CN" sz="2400" dirty="0">
                <a:latin typeface="华文中宋" panose="02010600040101010101" pitchFamily="2" charset="-122"/>
                <a:ea typeface="华文中宋" panose="02010600040101010101" pitchFamily="2" charset="-122"/>
              </a:rPr>
              <a:t>80</a:t>
            </a:r>
            <a:r>
              <a:rPr lang="zh-CN" altLang="zh-CN" sz="2400" dirty="0">
                <a:latin typeface="华文中宋" panose="02010600040101010101" pitchFamily="2" charset="-122"/>
                <a:ea typeface="华文中宋" panose="02010600040101010101" pitchFamily="2" charset="-122"/>
              </a:rPr>
              <a:t>年代末</a:t>
            </a:r>
            <a:r>
              <a:rPr lang="en-US" altLang="zh-CN" sz="2400" dirty="0">
                <a:latin typeface="华文中宋" panose="02010600040101010101" pitchFamily="2" charset="-122"/>
                <a:ea typeface="华文中宋" panose="02010600040101010101" pitchFamily="2" charset="-122"/>
              </a:rPr>
              <a:t>90</a:t>
            </a:r>
            <a:r>
              <a:rPr lang="zh-CN" altLang="zh-CN" sz="2400" dirty="0">
                <a:latin typeface="华文中宋" panose="02010600040101010101" pitchFamily="2" charset="-122"/>
                <a:ea typeface="华文中宋" panose="02010600040101010101" pitchFamily="2" charset="-122"/>
              </a:rPr>
              <a:t>年代初，以美</a:t>
            </a:r>
            <a:r>
              <a:rPr lang="zh-CN" altLang="zh-CN" sz="2400" dirty="0" smtClean="0">
                <a:latin typeface="华文中宋" panose="02010600040101010101" pitchFamily="2" charset="-122"/>
                <a:ea typeface="华文中宋" panose="02010600040101010101" pitchFamily="2" charset="-122"/>
              </a:rPr>
              <a:t>苏为首</a:t>
            </a:r>
            <a:r>
              <a:rPr lang="zh-CN" altLang="zh-CN" sz="2400" dirty="0">
                <a:latin typeface="华文中宋" panose="02010600040101010101" pitchFamily="2" charset="-122"/>
                <a:ea typeface="华文中宋" panose="02010600040101010101" pitchFamily="2" charset="-122"/>
              </a:rPr>
              <a:t>的两大集团</a:t>
            </a:r>
            <a:r>
              <a:rPr lang="zh-CN" altLang="zh-CN" sz="2400" dirty="0" smtClean="0">
                <a:latin typeface="华文中宋" panose="02010600040101010101" pitchFamily="2" charset="-122"/>
                <a:ea typeface="华文中宋" panose="02010600040101010101" pitchFamily="2" charset="-122"/>
              </a:rPr>
              <a:t>之间</a:t>
            </a:r>
            <a:r>
              <a:rPr lang="zh-CN" altLang="en-US" sz="2400" dirty="0" smtClean="0">
                <a:latin typeface="华文中宋" panose="02010600040101010101" pitchFamily="2" charset="-122"/>
                <a:ea typeface="华文中宋" panose="02010600040101010101" pitchFamily="2" charset="-122"/>
              </a:rPr>
              <a:t>逐步形成的</a:t>
            </a:r>
            <a:r>
              <a:rPr lang="zh-CN" altLang="zh-CN" sz="2400" u="sng" dirty="0" smtClean="0">
                <a:latin typeface="华文中宋" panose="02010600040101010101" pitchFamily="2" charset="-122"/>
                <a:ea typeface="华文中宋" panose="02010600040101010101" pitchFamily="2" charset="-122"/>
              </a:rPr>
              <a:t>既</a:t>
            </a:r>
            <a:r>
              <a:rPr lang="zh-CN" altLang="zh-CN" sz="2400" u="sng" dirty="0">
                <a:latin typeface="华文中宋" panose="02010600040101010101" pitchFamily="2" charset="-122"/>
                <a:ea typeface="华文中宋" panose="02010600040101010101" pitchFamily="2" charset="-122"/>
              </a:rPr>
              <a:t>非战争又非和平</a:t>
            </a:r>
            <a:r>
              <a:rPr lang="zh-CN" altLang="zh-CN" sz="2400" u="sng" dirty="0" smtClean="0">
                <a:latin typeface="华文中宋" panose="02010600040101010101" pitchFamily="2" charset="-122"/>
                <a:ea typeface="华文中宋" panose="02010600040101010101" pitchFamily="2" charset="-122"/>
              </a:rPr>
              <a:t>的</a:t>
            </a:r>
            <a:r>
              <a:rPr lang="zh-CN" altLang="en-US" sz="2400" u="sng" dirty="0" smtClean="0">
                <a:latin typeface="华文中宋" panose="02010600040101010101" pitchFamily="2" charset="-122"/>
                <a:ea typeface="华文中宋" panose="02010600040101010101" pitchFamily="2" charset="-122"/>
              </a:rPr>
              <a:t>长期</a:t>
            </a:r>
            <a:r>
              <a:rPr lang="zh-CN" altLang="zh-CN" sz="2400" u="sng" dirty="0" smtClean="0">
                <a:latin typeface="华文中宋" panose="02010600040101010101" pitchFamily="2" charset="-122"/>
                <a:ea typeface="华文中宋" panose="02010600040101010101" pitchFamily="2" charset="-122"/>
              </a:rPr>
              <a:t>对峙</a:t>
            </a:r>
            <a:r>
              <a:rPr lang="zh-CN" altLang="zh-CN" sz="2400" u="sng" dirty="0">
                <a:latin typeface="华文中宋" panose="02010600040101010101" pitchFamily="2" charset="-122"/>
                <a:ea typeface="华文中宋" panose="02010600040101010101" pitchFamily="2" charset="-122"/>
              </a:rPr>
              <a:t>与竞争状态</a:t>
            </a:r>
            <a:r>
              <a:rPr lang="zh-CN" altLang="zh-CN" sz="2400" dirty="0">
                <a:latin typeface="华文中宋" panose="02010600040101010101" pitchFamily="2" charset="-122"/>
                <a:ea typeface="华文中宋" panose="02010600040101010101" pitchFamily="2" charset="-122"/>
              </a:rPr>
              <a:t>。</a:t>
            </a:r>
            <a:endParaRPr lang="zh-CN" altLang="zh-CN" sz="2400" dirty="0">
              <a:latin typeface="华文中宋" panose="02010600040101010101" pitchFamily="2" charset="-122"/>
              <a:ea typeface="华文中宋" panose="02010600040101010101" pitchFamily="2" charset="-122"/>
            </a:endParaRPr>
          </a:p>
        </p:txBody>
      </p:sp>
      <p:sp>
        <p:nvSpPr>
          <p:cNvPr id="2" name="矩形 1"/>
          <p:cNvSpPr/>
          <p:nvPr/>
        </p:nvSpPr>
        <p:spPr>
          <a:xfrm>
            <a:off x="256600" y="295712"/>
            <a:ext cx="2507615" cy="521970"/>
          </a:xfrm>
          <a:prstGeom prst="rect">
            <a:avLst/>
          </a:prstGeom>
        </p:spPr>
        <p:txBody>
          <a:bodyPr wrap="none">
            <a:spAutoFit/>
          </a:bodyPr>
          <a:lstStyle/>
          <a:p>
            <a:r>
              <a:rPr lang="en-US" altLang="zh-CN" sz="2800" b="1" dirty="0">
                <a:solidFill>
                  <a:prstClr val="black"/>
                </a:solidFill>
                <a:latin typeface="华文中宋" panose="02010600040101010101" pitchFamily="2" charset="-122"/>
                <a:ea typeface="华文中宋" panose="02010600040101010101" pitchFamily="2" charset="-122"/>
              </a:rPr>
              <a:t>1</a:t>
            </a:r>
            <a:r>
              <a:rPr lang="zh-CN" altLang="zh-CN" sz="2800" b="1" dirty="0">
                <a:solidFill>
                  <a:prstClr val="black"/>
                </a:solidFill>
                <a:latin typeface="华文中宋" panose="02010600040101010101" pitchFamily="2" charset="-122"/>
                <a:ea typeface="华文中宋" panose="02010600040101010101" pitchFamily="2" charset="-122"/>
              </a:rPr>
              <a:t>、冷战的含义</a:t>
            </a:r>
            <a:endParaRPr lang="zh-CN" altLang="en-US" sz="2800" b="1" dirty="0">
              <a:latin typeface="华文中宋" panose="02010600040101010101" pitchFamily="2" charset="-122"/>
              <a:ea typeface="华文中宋" panose="02010600040101010101" pitchFamily="2" charset="-122"/>
            </a:endParaRPr>
          </a:p>
        </p:txBody>
      </p:sp>
      <p:pic>
        <p:nvPicPr>
          <p:cNvPr id="7" name="图片 6" descr="bb56e869-ae94-4b60-b1c3-126087012ab3"/>
          <p:cNvPicPr>
            <a:picLocks noChangeAspect="1"/>
          </p:cNvPicPr>
          <p:nvPr/>
        </p:nvPicPr>
        <p:blipFill>
          <a:blip r:embed="rId1"/>
          <a:stretch>
            <a:fillRect/>
          </a:stretch>
        </p:blipFill>
        <p:spPr>
          <a:xfrm>
            <a:off x="557789" y="2283718"/>
            <a:ext cx="3285490" cy="2464435"/>
          </a:xfrm>
          <a:prstGeom prst="rect">
            <a:avLst/>
          </a:prstGeom>
        </p:spPr>
      </p:pic>
      <p:sp>
        <p:nvSpPr>
          <p:cNvPr id="4" name="TextBox 3"/>
          <p:cNvSpPr txBox="1"/>
          <p:nvPr/>
        </p:nvSpPr>
        <p:spPr>
          <a:xfrm>
            <a:off x="4139952" y="2327507"/>
            <a:ext cx="4392488" cy="1193596"/>
          </a:xfrm>
          <a:prstGeom prst="rect">
            <a:avLst/>
          </a:prstGeom>
          <a:noFill/>
        </p:spPr>
        <p:txBody>
          <a:bodyPr wrap="square" rtlCol="0">
            <a:spAutoFit/>
          </a:bodyPr>
          <a:lstStyle/>
          <a:p>
            <a:pPr>
              <a:lnSpc>
                <a:spcPct val="125000"/>
              </a:lnSpc>
            </a:pPr>
            <a:r>
              <a:rPr lang="zh-CN" altLang="en-US" sz="2000" dirty="0" smtClean="0">
                <a:latin typeface="楷体" panose="02010609060101010101" pitchFamily="49" charset="-122"/>
                <a:ea typeface="楷体" panose="02010609060101010101" pitchFamily="49" charset="-122"/>
              </a:rPr>
              <a:t>*冷战双方在政治、经济、军事、外交、意识形态、文化乃至科学技术等一切方面处于对峙和竞争状态。</a:t>
            </a:r>
            <a:endParaRPr lang="zh-CN" altLang="en-US" sz="2000" dirty="0">
              <a:latin typeface="楷体" panose="02010609060101010101" pitchFamily="49" charset="-122"/>
              <a:ea typeface="楷体" panose="02010609060101010101" pitchFamily="49" charset="-122"/>
            </a:endParaRPr>
          </a:p>
        </p:txBody>
      </p:sp>
      <p:sp>
        <p:nvSpPr>
          <p:cNvPr id="6" name="TextBox 5"/>
          <p:cNvSpPr txBox="1"/>
          <p:nvPr/>
        </p:nvSpPr>
        <p:spPr>
          <a:xfrm>
            <a:off x="4211960" y="3723878"/>
            <a:ext cx="4685854" cy="808876"/>
          </a:xfrm>
          <a:prstGeom prst="rect">
            <a:avLst/>
          </a:prstGeom>
          <a:noFill/>
        </p:spPr>
        <p:txBody>
          <a:bodyPr wrap="square" rtlCol="0">
            <a:spAutoFit/>
          </a:bodyPr>
          <a:lstStyle/>
          <a:p>
            <a:pPr>
              <a:lnSpc>
                <a:spcPct val="125000"/>
              </a:lnSpc>
            </a:pPr>
            <a:r>
              <a:rPr lang="zh-CN" altLang="en-US" sz="2000" dirty="0" smtClean="0">
                <a:latin typeface="楷体" panose="02010609060101010101" pitchFamily="49" charset="-122"/>
                <a:ea typeface="楷体" panose="02010609060101010101" pitchFamily="49" charset="-122"/>
              </a:rPr>
              <a:t>*冷战持续了</a:t>
            </a:r>
            <a:r>
              <a:rPr lang="en-US" altLang="zh-CN" sz="2000" dirty="0" smtClean="0">
                <a:latin typeface="楷体" panose="02010609060101010101" pitchFamily="49" charset="-122"/>
                <a:ea typeface="楷体" panose="02010609060101010101" pitchFamily="49" charset="-122"/>
              </a:rPr>
              <a:t>40</a:t>
            </a:r>
            <a:r>
              <a:rPr lang="zh-CN" altLang="en-US" sz="2000" dirty="0" smtClean="0">
                <a:latin typeface="楷体" panose="02010609060101010101" pitchFamily="49" charset="-122"/>
                <a:ea typeface="楷体" panose="02010609060101010101" pitchFamily="49" charset="-122"/>
              </a:rPr>
              <a:t>多年，成为二战后近半个世纪中国际关系的主旋律。</a:t>
            </a:r>
            <a:endParaRPr lang="zh-CN" altLang="en-US" sz="2000" dirty="0">
              <a:latin typeface="楷体" panose="02010609060101010101" pitchFamily="49" charset="-122"/>
              <a:ea typeface="楷体" panose="02010609060101010101" pitchFamily="49" charset="-122"/>
            </a:endParaRPr>
          </a:p>
        </p:txBody>
      </p:sp>
      <p:sp>
        <p:nvSpPr>
          <p:cNvPr id="3" name="圆角矩形标注 2"/>
          <p:cNvSpPr/>
          <p:nvPr/>
        </p:nvSpPr>
        <p:spPr>
          <a:xfrm>
            <a:off x="2066290" y="674370"/>
            <a:ext cx="966470" cy="431800"/>
          </a:xfrm>
          <a:prstGeom prst="wedgeRoundRect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rgbClr val="FF0000"/>
                </a:solidFill>
              </a:rPr>
              <a:t>时间</a:t>
            </a:r>
            <a:endParaRPr lang="zh-CN" altLang="en-US">
              <a:solidFill>
                <a:srgbClr val="FF0000"/>
              </a:solidFill>
            </a:endParaRPr>
          </a:p>
        </p:txBody>
      </p:sp>
      <p:sp>
        <p:nvSpPr>
          <p:cNvPr id="8" name="圆角矩形标注 7"/>
          <p:cNvSpPr/>
          <p:nvPr/>
        </p:nvSpPr>
        <p:spPr>
          <a:xfrm>
            <a:off x="6388100" y="674370"/>
            <a:ext cx="966470" cy="431800"/>
          </a:xfrm>
          <a:prstGeom prst="wedgeRoundRect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rgbClr val="FF0000"/>
                </a:solidFill>
              </a:rPr>
              <a:t>对手</a:t>
            </a:r>
            <a:endParaRPr lang="zh-CN" altLang="en-US">
              <a:solidFill>
                <a:srgbClr val="FF0000"/>
              </a:solidFill>
            </a:endParaRPr>
          </a:p>
        </p:txBody>
      </p:sp>
      <p:sp>
        <p:nvSpPr>
          <p:cNvPr id="9" name="圆角矩形标注 8"/>
          <p:cNvSpPr/>
          <p:nvPr/>
        </p:nvSpPr>
        <p:spPr>
          <a:xfrm>
            <a:off x="5421630" y="1106170"/>
            <a:ext cx="966470" cy="431800"/>
          </a:xfrm>
          <a:prstGeom prst="wedgeRoundRect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rgbClr val="FF0000"/>
                </a:solidFill>
              </a:rPr>
              <a:t>表现</a:t>
            </a:r>
            <a:endParaRPr lang="zh-CN" altLang="en-US">
              <a:solidFill>
                <a:srgbClr val="FF0000"/>
              </a:solidFill>
            </a:endParaRPr>
          </a:p>
        </p:txBody>
      </p:sp>
      <p:sp>
        <p:nvSpPr>
          <p:cNvPr id="10" name="圆角矩形标注 9"/>
          <p:cNvSpPr/>
          <p:nvPr/>
        </p:nvSpPr>
        <p:spPr>
          <a:xfrm>
            <a:off x="5935345" y="2018030"/>
            <a:ext cx="1419225" cy="431800"/>
          </a:xfrm>
          <a:prstGeom prst="wedgeRoundRectCallou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a:solidFill>
                  <a:srgbClr val="FF0000"/>
                </a:solidFill>
              </a:rPr>
              <a:t>涉及领域</a:t>
            </a:r>
            <a:endParaRPr lang="zh-CN" altLang="en-US">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1"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251520" y="10067"/>
            <a:ext cx="1435100" cy="521970"/>
          </a:xfrm>
          <a:prstGeom prst="rect">
            <a:avLst/>
          </a:prstGeom>
        </p:spPr>
        <p:txBody>
          <a:bodyPr wrap="none">
            <a:spAutoFit/>
          </a:bodyPr>
          <a:lstStyle/>
          <a:p>
            <a:pPr lvl="0"/>
            <a:r>
              <a:rPr lang="en-US" altLang="zh-CN" sz="2800" b="1" dirty="0">
                <a:solidFill>
                  <a:prstClr val="black"/>
                </a:solidFill>
                <a:latin typeface="华文中宋" panose="02010600040101010101" pitchFamily="2" charset="-122"/>
                <a:ea typeface="华文中宋" panose="02010600040101010101" pitchFamily="2" charset="-122"/>
              </a:rPr>
              <a:t>2</a:t>
            </a:r>
            <a:r>
              <a:rPr lang="zh-CN" altLang="zh-CN" sz="2800" b="1" dirty="0">
                <a:solidFill>
                  <a:prstClr val="black"/>
                </a:solidFill>
                <a:latin typeface="华文中宋" panose="02010600040101010101" pitchFamily="2" charset="-122"/>
                <a:ea typeface="华文中宋" panose="02010600040101010101" pitchFamily="2" charset="-122"/>
              </a:rPr>
              <a:t>、原因</a:t>
            </a:r>
            <a:endParaRPr lang="zh-CN" altLang="zh-CN" sz="2800" b="1" dirty="0">
              <a:solidFill>
                <a:prstClr val="black"/>
              </a:solidFill>
              <a:latin typeface="华文中宋" panose="02010600040101010101" pitchFamily="2" charset="-122"/>
              <a:ea typeface="华文中宋" panose="02010600040101010101" pitchFamily="2" charset="-122"/>
            </a:endParaRPr>
          </a:p>
        </p:txBody>
      </p:sp>
      <p:sp>
        <p:nvSpPr>
          <p:cNvPr id="7" name="矩形 6"/>
          <p:cNvSpPr/>
          <p:nvPr/>
        </p:nvSpPr>
        <p:spPr>
          <a:xfrm>
            <a:off x="251520" y="664553"/>
            <a:ext cx="6912768" cy="461665"/>
          </a:xfrm>
          <a:prstGeom prst="rect">
            <a:avLst/>
          </a:prstGeom>
        </p:spPr>
        <p:txBody>
          <a:bodyPr wrap="square">
            <a:spAutoFit/>
          </a:bodyPr>
          <a:lstStyle/>
          <a:p>
            <a:r>
              <a:rPr lang="zh-CN" altLang="zh-CN" sz="2400" dirty="0" smtClean="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1</a:t>
            </a:r>
            <a:r>
              <a:rPr lang="zh-CN" altLang="zh-CN" sz="2400" dirty="0" smtClean="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二战后，美苏两国的战时同盟基础不复存在</a:t>
            </a:r>
            <a:endParaRPr lang="zh-CN" altLang="zh-CN" sz="2400" dirty="0">
              <a:latin typeface="华文中宋" panose="02010600040101010101" pitchFamily="2" charset="-122"/>
              <a:ea typeface="华文中宋" panose="02010600040101010101" pitchFamily="2" charset="-122"/>
            </a:endParaRPr>
          </a:p>
        </p:txBody>
      </p:sp>
      <p:sp>
        <p:nvSpPr>
          <p:cNvPr id="9" name="文本框 8"/>
          <p:cNvSpPr txBox="1"/>
          <p:nvPr/>
        </p:nvSpPr>
        <p:spPr>
          <a:xfrm>
            <a:off x="437523" y="1203598"/>
            <a:ext cx="6870781" cy="1754326"/>
          </a:xfrm>
          <a:prstGeom prst="rect">
            <a:avLst/>
          </a:prstGeom>
          <a:noFill/>
          <a:ln>
            <a:solidFill>
              <a:srgbClr val="0070C0"/>
            </a:solidFill>
          </a:ln>
        </p:spPr>
        <p:txBody>
          <a:bodyPr wrap="square" rtlCol="0" anchor="t">
            <a:spAutoFit/>
          </a:bodyPr>
          <a:lstStyle/>
          <a:p>
            <a:pPr lvl="0">
              <a:lnSpc>
                <a:spcPct val="120000"/>
              </a:lnSpc>
            </a:pPr>
            <a:r>
              <a:rPr lang="zh-CN" altLang="en-US" b="1" dirty="0" smtClean="0">
                <a:latin typeface="楷体" panose="02010609060101010101" pitchFamily="49" charset="-122"/>
                <a:ea typeface="楷体" panose="02010609060101010101" pitchFamily="49" charset="-122"/>
                <a:sym typeface="+mn-ea"/>
              </a:rPr>
              <a:t>    美国在经济</a:t>
            </a:r>
            <a:r>
              <a:rPr lang="zh-CN" altLang="en-US" b="1" dirty="0">
                <a:latin typeface="楷体" panose="02010609060101010101" pitchFamily="49" charset="-122"/>
                <a:ea typeface="楷体" panose="02010609060101010101" pitchFamily="49" charset="-122"/>
                <a:sym typeface="+mn-ea"/>
              </a:rPr>
              <a:t>上因</a:t>
            </a:r>
            <a:r>
              <a:rPr lang="zh-CN" altLang="en-US" b="1" dirty="0" smtClean="0">
                <a:latin typeface="楷体" panose="02010609060101010101" pitchFamily="49" charset="-122"/>
                <a:ea typeface="楷体" panose="02010609060101010101" pitchFamily="49" charset="-122"/>
                <a:sym typeface="+mn-ea"/>
              </a:rPr>
              <a:t>战争而大发其财，它的黄金储备几乎占世界的</a:t>
            </a:r>
            <a:r>
              <a:rPr lang="en-US" altLang="zh-CN" b="1" dirty="0" smtClean="0">
                <a:latin typeface="楷体" panose="02010609060101010101" pitchFamily="49" charset="-122"/>
                <a:ea typeface="楷体" panose="02010609060101010101" pitchFamily="49" charset="-122"/>
                <a:sym typeface="+mn-ea"/>
              </a:rPr>
              <a:t>2/3</a:t>
            </a:r>
            <a:r>
              <a:rPr lang="zh-CN" altLang="en-US" b="1" dirty="0" smtClean="0">
                <a:latin typeface="楷体" panose="02010609060101010101" pitchFamily="49" charset="-122"/>
                <a:ea typeface="楷体" panose="02010609060101010101" pitchFamily="49" charset="-122"/>
                <a:sym typeface="+mn-ea"/>
              </a:rPr>
              <a:t>，生产的各种产品占世界总量的</a:t>
            </a:r>
            <a:r>
              <a:rPr lang="en-US" altLang="zh-CN" b="1" dirty="0" smtClean="0">
                <a:latin typeface="楷体" panose="02010609060101010101" pitchFamily="49" charset="-122"/>
                <a:ea typeface="楷体" panose="02010609060101010101" pitchFamily="49" charset="-122"/>
                <a:sym typeface="+mn-ea"/>
              </a:rPr>
              <a:t>1/3</a:t>
            </a:r>
            <a:r>
              <a:rPr lang="zh-CN" altLang="en-US" b="1" dirty="0" smtClean="0">
                <a:latin typeface="楷体" panose="02010609060101010101" pitchFamily="49" charset="-122"/>
                <a:ea typeface="楷体" panose="02010609060101010101" pitchFamily="49" charset="-122"/>
                <a:sym typeface="+mn-ea"/>
              </a:rPr>
              <a:t>；军事上，武装部队高达</a:t>
            </a:r>
            <a:r>
              <a:rPr lang="en-US" altLang="zh-CN" b="1" dirty="0" smtClean="0">
                <a:latin typeface="楷体" panose="02010609060101010101" pitchFamily="49" charset="-122"/>
                <a:ea typeface="楷体" panose="02010609060101010101" pitchFamily="49" charset="-122"/>
                <a:sym typeface="+mn-ea"/>
              </a:rPr>
              <a:t>1200</a:t>
            </a:r>
            <a:r>
              <a:rPr lang="zh-CN" altLang="en-US" b="1" dirty="0" smtClean="0">
                <a:latin typeface="楷体" panose="02010609060101010101" pitchFamily="49" charset="-122"/>
                <a:ea typeface="楷体" panose="02010609060101010101" pitchFamily="49" charset="-122"/>
                <a:sym typeface="+mn-ea"/>
              </a:rPr>
              <a:t>万人，国防预算达到</a:t>
            </a:r>
            <a:r>
              <a:rPr lang="en-US" altLang="zh-CN" b="1" dirty="0" smtClean="0">
                <a:latin typeface="楷体" panose="02010609060101010101" pitchFamily="49" charset="-122"/>
                <a:ea typeface="楷体" panose="02010609060101010101" pitchFamily="49" charset="-122"/>
                <a:sym typeface="+mn-ea"/>
              </a:rPr>
              <a:t>800</a:t>
            </a:r>
            <a:r>
              <a:rPr lang="zh-CN" altLang="en-US" b="1" dirty="0" smtClean="0">
                <a:latin typeface="楷体" panose="02010609060101010101" pitchFamily="49" charset="-122"/>
                <a:ea typeface="楷体" panose="02010609060101010101" pitchFamily="49" charset="-122"/>
                <a:sym typeface="+mn-ea"/>
              </a:rPr>
              <a:t>亿美元，在海外</a:t>
            </a:r>
            <a:r>
              <a:rPr lang="en-US" altLang="zh-CN" b="1" dirty="0" smtClean="0">
                <a:latin typeface="楷体" panose="02010609060101010101" pitchFamily="49" charset="-122"/>
                <a:ea typeface="楷体" panose="02010609060101010101" pitchFamily="49" charset="-122"/>
                <a:sym typeface="+mn-ea"/>
              </a:rPr>
              <a:t>56</a:t>
            </a:r>
            <a:r>
              <a:rPr lang="zh-CN" altLang="en-US" b="1" dirty="0" smtClean="0">
                <a:latin typeface="楷体" panose="02010609060101010101" pitchFamily="49" charset="-122"/>
                <a:ea typeface="楷体" panose="02010609060101010101" pitchFamily="49" charset="-122"/>
                <a:sym typeface="+mn-ea"/>
              </a:rPr>
              <a:t>个国家驻军并建立了</a:t>
            </a:r>
            <a:r>
              <a:rPr lang="en-US" altLang="zh-CN" b="1" dirty="0" smtClean="0">
                <a:latin typeface="楷体" panose="02010609060101010101" pitchFamily="49" charset="-122"/>
                <a:ea typeface="楷体" panose="02010609060101010101" pitchFamily="49" charset="-122"/>
                <a:sym typeface="+mn-ea"/>
              </a:rPr>
              <a:t>484</a:t>
            </a:r>
            <a:r>
              <a:rPr lang="zh-CN" altLang="en-US" b="1" dirty="0" smtClean="0">
                <a:latin typeface="楷体" panose="02010609060101010101" pitchFamily="49" charset="-122"/>
                <a:ea typeface="楷体" panose="02010609060101010101" pitchFamily="49" charset="-122"/>
                <a:sym typeface="+mn-ea"/>
              </a:rPr>
              <a:t>个军事基地，在战后初期垄断了核武器；政治上，美国已把整个西欧至于控制之下，影响力空前强大。</a:t>
            </a:r>
            <a:endParaRPr lang="zh-CN" altLang="en-US" b="1" dirty="0">
              <a:latin typeface="楷体" panose="02010609060101010101" pitchFamily="49" charset="-122"/>
              <a:ea typeface="楷体" panose="02010609060101010101" pitchFamily="49" charset="-122"/>
            </a:endParaRPr>
          </a:p>
        </p:txBody>
      </p:sp>
      <p:sp>
        <p:nvSpPr>
          <p:cNvPr id="10" name="文本框 9"/>
          <p:cNvSpPr txBox="1"/>
          <p:nvPr/>
        </p:nvSpPr>
        <p:spPr>
          <a:xfrm>
            <a:off x="2411760" y="3548528"/>
            <a:ext cx="6264696" cy="1200329"/>
          </a:xfrm>
          <a:prstGeom prst="rect">
            <a:avLst/>
          </a:prstGeom>
          <a:noFill/>
          <a:ln>
            <a:solidFill>
              <a:srgbClr val="FF0000"/>
            </a:solidFill>
          </a:ln>
        </p:spPr>
        <p:txBody>
          <a:bodyPr wrap="square" rtlCol="0" anchor="t">
            <a:spAutoFit/>
          </a:bodyPr>
          <a:lstStyle/>
          <a:p>
            <a:r>
              <a:rPr lang="zh-CN" altLang="en-US" b="1" dirty="0" smtClean="0">
                <a:latin typeface="楷体" panose="02010609060101010101" pitchFamily="49" charset="-122"/>
                <a:ea typeface="楷体" panose="02010609060101010101" pitchFamily="49" charset="-122"/>
                <a:sym typeface="+mn-ea"/>
              </a:rPr>
              <a:t>    苏联在经济上已经实现了工业化，在重工业特别是军事工业方面拥有强大实力；军事上，拥有世界上最强大的陆军，军队数量达</a:t>
            </a:r>
            <a:r>
              <a:rPr lang="en-US" altLang="zh-CN" b="1" dirty="0" smtClean="0">
                <a:latin typeface="楷体" panose="02010609060101010101" pitchFamily="49" charset="-122"/>
                <a:ea typeface="楷体" panose="02010609060101010101" pitchFamily="49" charset="-122"/>
                <a:sym typeface="+mn-ea"/>
              </a:rPr>
              <a:t>1140</a:t>
            </a:r>
            <a:r>
              <a:rPr lang="zh-CN" altLang="en-US" b="1" dirty="0" smtClean="0">
                <a:latin typeface="楷体" panose="02010609060101010101" pitchFamily="49" charset="-122"/>
                <a:ea typeface="楷体" panose="02010609060101010101" pitchFamily="49" charset="-122"/>
                <a:sym typeface="+mn-ea"/>
              </a:rPr>
              <a:t>万，在</a:t>
            </a:r>
            <a:r>
              <a:rPr lang="en-US" altLang="zh-CN" b="1" dirty="0" smtClean="0">
                <a:latin typeface="楷体" panose="02010609060101010101" pitchFamily="49" charset="-122"/>
                <a:ea typeface="楷体" panose="02010609060101010101" pitchFamily="49" charset="-122"/>
                <a:sym typeface="+mn-ea"/>
              </a:rPr>
              <a:t>1949</a:t>
            </a:r>
            <a:r>
              <a:rPr lang="zh-CN" altLang="en-US" b="1" dirty="0" smtClean="0">
                <a:latin typeface="楷体" panose="02010609060101010101" pitchFamily="49" charset="-122"/>
                <a:ea typeface="楷体" panose="02010609060101010101" pitchFamily="49" charset="-122"/>
                <a:sym typeface="+mn-ea"/>
              </a:rPr>
              <a:t>年打破美国核垄断；政治上，扶植许多东欧国家建立社会主义制度，政治影响空前提高。</a:t>
            </a:r>
            <a:endParaRPr lang="zh-CN" altLang="en-US" b="1" dirty="0" smtClean="0">
              <a:latin typeface="楷体" panose="02010609060101010101" pitchFamily="49" charset="-122"/>
              <a:ea typeface="楷体" panose="02010609060101010101" pitchFamily="49" charset="-122"/>
              <a:sym typeface="+mn-ea"/>
            </a:endParaRPr>
          </a:p>
        </p:txBody>
      </p:sp>
      <p:pic>
        <p:nvPicPr>
          <p:cNvPr id="4098" name="Picture 2" descr="H:\直播课\18\图片\62e816fe1f2b4c2c9c3699cdecd3dcb7.jpeg"/>
          <p:cNvPicPr>
            <a:picLocks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437523" y="3003231"/>
            <a:ext cx="1656184" cy="2072129"/>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descr="H:\直播课\18\图片\ec986bcd-a981-4ea2-a815-c9d1a6b58faa_watermark.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19670" y="1117998"/>
            <a:ext cx="1712363" cy="215684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04026" y="34047"/>
            <a:ext cx="8640960" cy="829945"/>
          </a:xfrm>
          <a:prstGeom prst="rect">
            <a:avLst/>
          </a:prstGeom>
        </p:spPr>
        <p:txBody>
          <a:bodyPr wrap="square">
            <a:spAutoFit/>
          </a:bodyPr>
          <a:lstStyle/>
          <a:p>
            <a:r>
              <a:rPr lang="zh-CN" altLang="zh-CN" sz="2400" dirty="0" smtClean="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2</a:t>
            </a:r>
            <a:r>
              <a:rPr lang="zh-CN" altLang="zh-CN" sz="2400" dirty="0" smtClean="0">
                <a:latin typeface="华文中宋" panose="02010600040101010101" pitchFamily="2" charset="-122"/>
                <a:ea typeface="华文中宋" panose="02010600040101010101" pitchFamily="2" charset="-122"/>
              </a:rPr>
              <a:t>）</a:t>
            </a:r>
            <a:r>
              <a:rPr lang="zh-CN" altLang="zh-CN" sz="2400" dirty="0">
                <a:latin typeface="华文中宋" panose="02010600040101010101" pitchFamily="2" charset="-122"/>
                <a:ea typeface="华文中宋" panose="02010600040101010101" pitchFamily="2" charset="-122"/>
              </a:rPr>
              <a:t>美</a:t>
            </a:r>
            <a:r>
              <a:rPr lang="zh-CN" altLang="zh-CN" sz="2400" dirty="0" smtClean="0">
                <a:latin typeface="华文中宋" panose="02010600040101010101" pitchFamily="2" charset="-122"/>
                <a:ea typeface="华文中宋" panose="02010600040101010101" pitchFamily="2" charset="-122"/>
              </a:rPr>
              <a:t>苏</a:t>
            </a:r>
            <a:r>
              <a:rPr lang="zh-CN" altLang="en-US" sz="2400" dirty="0" smtClean="0">
                <a:latin typeface="华文中宋" panose="02010600040101010101" pitchFamily="2" charset="-122"/>
                <a:ea typeface="华文中宋" panose="02010600040101010101" pitchFamily="2" charset="-122"/>
              </a:rPr>
              <a:t>两国在国家战略、国家利益、社会制度、</a:t>
            </a:r>
            <a:r>
              <a:rPr lang="zh-CN" altLang="zh-CN" sz="2400" dirty="0" smtClean="0">
                <a:latin typeface="华文中宋" panose="02010600040101010101" pitchFamily="2" charset="-122"/>
                <a:ea typeface="华文中宋" panose="02010600040101010101" pitchFamily="2" charset="-122"/>
              </a:rPr>
              <a:t>意识形态上的对立和冲突</a:t>
            </a:r>
            <a:r>
              <a:rPr lang="zh-CN" altLang="en-US" sz="2400" dirty="0" smtClean="0">
                <a:latin typeface="华文中宋" panose="02010600040101010101" pitchFamily="2" charset="-122"/>
                <a:ea typeface="华文中宋" panose="02010600040101010101" pitchFamily="2" charset="-122"/>
              </a:rPr>
              <a:t>。</a:t>
            </a:r>
            <a:endParaRPr lang="zh-CN" altLang="zh-CN" sz="2400" dirty="0">
              <a:latin typeface="华文中宋" panose="02010600040101010101" pitchFamily="2" charset="-122"/>
              <a:ea typeface="华文中宋" panose="02010600040101010101" pitchFamily="2" charset="-122"/>
            </a:endParaRPr>
          </a:p>
        </p:txBody>
      </p:sp>
      <p:sp>
        <p:nvSpPr>
          <p:cNvPr id="4" name="矩形 3"/>
          <p:cNvSpPr/>
          <p:nvPr/>
        </p:nvSpPr>
        <p:spPr>
          <a:xfrm>
            <a:off x="480172" y="985646"/>
            <a:ext cx="6108052" cy="1322070"/>
          </a:xfrm>
          <a:prstGeom prst="rect">
            <a:avLst/>
          </a:prstGeom>
          <a:ln w="12700">
            <a:solidFill>
              <a:schemeClr val="accent2">
                <a:lumMod val="75000"/>
              </a:schemeClr>
            </a:solidFill>
          </a:ln>
        </p:spPr>
        <p:txBody>
          <a:bodyPr wrap="square">
            <a:spAutoFit/>
          </a:bodyPr>
          <a:lstStyle/>
          <a:p>
            <a:r>
              <a:rPr lang="zh-CN" altLang="en-US" sz="2000" b="1" dirty="0">
                <a:latin typeface="楷体" panose="02010609060101010101" pitchFamily="49" charset="-122"/>
                <a:ea typeface="楷体" panose="02010609060101010101" pitchFamily="49" charset="-122"/>
              </a:rPr>
              <a:t>美国在世界上处于</a:t>
            </a:r>
            <a:r>
              <a:rPr lang="zh-CN" altLang="en-US" sz="2000" b="1" u="sng" dirty="0">
                <a:latin typeface="楷体" panose="02010609060101010101" pitchFamily="49" charset="-122"/>
                <a:ea typeface="楷体" panose="02010609060101010101" pitchFamily="49" charset="-122"/>
              </a:rPr>
              <a:t>领导地位</a:t>
            </a:r>
            <a:r>
              <a:rPr lang="en-US" altLang="zh-CN" sz="2000" b="1" dirty="0">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恺撒、成吉思汗、拿破仑或其他任何一个伟大的领袖所担负的责任，都不能同美国总统今天所担负的</a:t>
            </a:r>
            <a:r>
              <a:rPr lang="zh-CN" altLang="en-US" sz="2000" b="1" dirty="0" smtClean="0">
                <a:latin typeface="楷体" panose="02010609060101010101" pitchFamily="49" charset="-122"/>
                <a:ea typeface="楷体" panose="02010609060101010101" pitchFamily="49" charset="-122"/>
              </a:rPr>
              <a:t>责任相比。</a:t>
            </a:r>
            <a:endParaRPr lang="en-US" altLang="zh-CN" sz="2000" b="1" dirty="0" smtClean="0">
              <a:latin typeface="楷体" panose="02010609060101010101" pitchFamily="49" charset="-122"/>
              <a:ea typeface="楷体" panose="02010609060101010101" pitchFamily="49" charset="-122"/>
            </a:endParaRPr>
          </a:p>
          <a:p>
            <a:r>
              <a:rPr lang="en-US" altLang="zh-CN" sz="2000" b="1" dirty="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                                  ——</a:t>
            </a:r>
            <a:r>
              <a:rPr lang="zh-CN" altLang="en-US" sz="2000" b="1" dirty="0">
                <a:latin typeface="楷体" panose="02010609060101010101" pitchFamily="49" charset="-122"/>
                <a:ea typeface="楷体" panose="02010609060101010101" pitchFamily="49" charset="-122"/>
              </a:rPr>
              <a:t>杜鲁</a:t>
            </a:r>
            <a:r>
              <a:rPr lang="zh-CN" altLang="en-US" sz="2000" b="1" dirty="0" smtClean="0">
                <a:latin typeface="楷体" panose="02010609060101010101" pitchFamily="49" charset="-122"/>
                <a:ea typeface="楷体" panose="02010609060101010101" pitchFamily="49" charset="-122"/>
              </a:rPr>
              <a:t>门</a:t>
            </a:r>
            <a:endParaRPr lang="zh-CN" altLang="en-US" sz="2000" b="1" dirty="0">
              <a:latin typeface="楷体" panose="02010609060101010101" pitchFamily="49" charset="-122"/>
              <a:ea typeface="楷体" panose="02010609060101010101" pitchFamily="49" charset="-122"/>
            </a:endParaRPr>
          </a:p>
        </p:txBody>
      </p:sp>
      <p:sp>
        <p:nvSpPr>
          <p:cNvPr id="7" name="矩形 6"/>
          <p:cNvSpPr/>
          <p:nvPr/>
        </p:nvSpPr>
        <p:spPr>
          <a:xfrm>
            <a:off x="480172" y="3778203"/>
            <a:ext cx="6108052" cy="1014730"/>
          </a:xfrm>
          <a:prstGeom prst="rect">
            <a:avLst/>
          </a:prstGeom>
          <a:ln>
            <a:solidFill>
              <a:srgbClr val="FF0000"/>
            </a:solidFill>
          </a:ln>
        </p:spPr>
        <p:txBody>
          <a:bodyPr wrap="square">
            <a:spAutoFit/>
          </a:bodyPr>
          <a:lstStyle/>
          <a:p>
            <a:r>
              <a:rPr lang="zh-CN" altLang="en-US" sz="2000" b="1" dirty="0">
                <a:latin typeface="楷体" panose="02010609060101010101" pitchFamily="49" charset="-122"/>
                <a:ea typeface="楷体" panose="02010609060101010101" pitchFamily="49" charset="-122"/>
              </a:rPr>
              <a:t>这次战争和过去不同了：无论谁占领了土地，也就在那里强加它自己的</a:t>
            </a:r>
            <a:r>
              <a:rPr lang="zh-CN" altLang="en-US" sz="2000" b="1" u="sng" dirty="0">
                <a:latin typeface="楷体" panose="02010609060101010101" pitchFamily="49" charset="-122"/>
                <a:ea typeface="楷体" panose="02010609060101010101" pitchFamily="49" charset="-122"/>
              </a:rPr>
              <a:t>社会制度</a:t>
            </a:r>
            <a:r>
              <a:rPr lang="zh-CN" altLang="en-US" sz="2000" b="1" dirty="0">
                <a:latin typeface="楷体" panose="02010609060101010101" pitchFamily="49" charset="-122"/>
                <a:ea typeface="楷体" panose="02010609060101010101" pitchFamily="49" charset="-122"/>
              </a:rPr>
              <a:t>。不可能有别的</a:t>
            </a:r>
            <a:r>
              <a:rPr lang="zh-CN" altLang="en-US" sz="2000" b="1" dirty="0" smtClean="0">
                <a:latin typeface="楷体" panose="02010609060101010101" pitchFamily="49" charset="-122"/>
                <a:ea typeface="楷体" panose="02010609060101010101" pitchFamily="49" charset="-122"/>
              </a:rPr>
              <a:t>情况。</a:t>
            </a:r>
            <a:endParaRPr lang="en-US" altLang="zh-CN" sz="2000" b="1" dirty="0" smtClean="0">
              <a:latin typeface="楷体" panose="02010609060101010101" pitchFamily="49" charset="-122"/>
              <a:ea typeface="楷体" panose="02010609060101010101" pitchFamily="49" charset="-122"/>
            </a:endParaRPr>
          </a:p>
          <a:p>
            <a:r>
              <a:rPr lang="en-US" altLang="zh-CN" sz="2000" b="1" dirty="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                                  ——</a:t>
            </a:r>
            <a:r>
              <a:rPr lang="zh-CN" altLang="en-US" sz="2000" b="1" dirty="0" smtClean="0">
                <a:latin typeface="楷体" panose="02010609060101010101" pitchFamily="49" charset="-122"/>
                <a:ea typeface="楷体" panose="02010609060101010101" pitchFamily="49" charset="-122"/>
              </a:rPr>
              <a:t>斯大林</a:t>
            </a:r>
            <a:endParaRPr lang="zh-CN" altLang="en-US" sz="2000" b="1" dirty="0">
              <a:latin typeface="楷体" panose="02010609060101010101" pitchFamily="49" charset="-122"/>
              <a:ea typeface="楷体" panose="02010609060101010101" pitchFamily="49" charset="-122"/>
            </a:endParaRPr>
          </a:p>
        </p:txBody>
      </p:sp>
      <p:pic>
        <p:nvPicPr>
          <p:cNvPr id="10242" name="Picture 2" descr="H:\直播课\18\图片\u=3349252458,2757106679&amp;fm=27&amp;gp=0.jpg"/>
          <p:cNvPicPr>
            <a:picLocks noChangeAspect="1" noChangeArrowheads="1"/>
          </p:cNvPicPr>
          <p:nvPr/>
        </p:nvPicPr>
        <p:blipFill rotWithShape="1">
          <a:blip r:embed="rId1">
            <a:extLst>
              <a:ext uri="{28A0092B-C50C-407E-A947-70E740481C1C}">
                <a14:useLocalDpi xmlns:a14="http://schemas.microsoft.com/office/drawing/2010/main" val="0"/>
              </a:ext>
            </a:extLst>
          </a:blip>
          <a:srcRect l="5444" t="8245" r="8932" b="23821"/>
          <a:stretch>
            <a:fillRect/>
          </a:stretch>
        </p:blipFill>
        <p:spPr bwMode="auto">
          <a:xfrm>
            <a:off x="6732240" y="994215"/>
            <a:ext cx="2091172" cy="1314869"/>
          </a:xfrm>
          <a:prstGeom prst="rect">
            <a:avLst/>
          </a:prstGeom>
          <a:noFill/>
          <a:extLst>
            <a:ext uri="{909E8E84-426E-40DD-AFC4-6F175D3DCCD1}">
              <a14:hiddenFill xmlns:a14="http://schemas.microsoft.com/office/drawing/2010/main">
                <a:solidFill>
                  <a:srgbClr val="FFFFFF"/>
                </a:solidFill>
              </a14:hiddenFill>
            </a:ext>
          </a:extLst>
        </p:spPr>
      </p:pic>
      <p:pic>
        <p:nvPicPr>
          <p:cNvPr id="10243" name="Picture 3" descr="H:\直播课\18\图片\3792067633959473210.jpg"/>
          <p:cNvPicPr>
            <a:picLocks noChangeArrowheads="1"/>
          </p:cNvPicPr>
          <p:nvPr/>
        </p:nvPicPr>
        <p:blipFill rotWithShape="1">
          <a:blip r:embed="rId2" cstate="print">
            <a:extLst>
              <a:ext uri="{28A0092B-C50C-407E-A947-70E740481C1C}">
                <a14:useLocalDpi xmlns:a14="http://schemas.microsoft.com/office/drawing/2010/main" val="0"/>
              </a:ext>
            </a:extLst>
          </a:blip>
          <a:srcRect b="7961"/>
          <a:stretch>
            <a:fillRect/>
          </a:stretch>
        </p:blipFill>
        <p:spPr bwMode="auto">
          <a:xfrm>
            <a:off x="6732240" y="3650132"/>
            <a:ext cx="2091172" cy="1316921"/>
          </a:xfrm>
          <a:prstGeom prst="rect">
            <a:avLst/>
          </a:prstGeom>
          <a:noFill/>
          <a:extLst>
            <a:ext uri="{909E8E84-426E-40DD-AFC4-6F175D3DCCD1}">
              <a14:hiddenFill xmlns:a14="http://schemas.microsoft.com/office/drawing/2010/main">
                <a:solidFill>
                  <a:srgbClr val="FFFFFF"/>
                </a:solidFill>
              </a14:hiddenFill>
            </a:ext>
          </a:extLst>
        </p:spPr>
      </p:pic>
      <p:sp>
        <p:nvSpPr>
          <p:cNvPr id="9" name="圆角矩形 8"/>
          <p:cNvSpPr/>
          <p:nvPr/>
        </p:nvSpPr>
        <p:spPr>
          <a:xfrm>
            <a:off x="7204613" y="2919796"/>
            <a:ext cx="1614393" cy="668701"/>
          </a:xfrm>
          <a:prstGeom prst="roundRect">
            <a:avLst/>
          </a:prstGeom>
          <a:gradFill>
            <a:gsLst>
              <a:gs pos="9000">
                <a:srgbClr val="E30000">
                  <a:alpha val="68000"/>
                  <a:lumMod val="96000"/>
                  <a:lumOff val="4000"/>
                </a:srgbClr>
              </a:gs>
              <a:gs pos="100000">
                <a:srgbClr val="760303"/>
              </a:gs>
            </a:gsLst>
            <a:lin ang="5400000" scaled="0"/>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a:t>战略冲突</a:t>
            </a:r>
            <a:endParaRPr lang="zh-CN" altLang="en-US" sz="2400"/>
          </a:p>
        </p:txBody>
      </p:sp>
      <p:sp>
        <p:nvSpPr>
          <p:cNvPr id="5" name="文本框 4"/>
          <p:cNvSpPr txBox="1"/>
          <p:nvPr/>
        </p:nvSpPr>
        <p:spPr>
          <a:xfrm>
            <a:off x="574040" y="2626360"/>
            <a:ext cx="6734175" cy="706755"/>
          </a:xfrm>
          <a:prstGeom prst="rect">
            <a:avLst/>
          </a:prstGeom>
          <a:noFill/>
        </p:spPr>
        <p:txBody>
          <a:bodyPr wrap="square" rtlCol="0">
            <a:spAutoFit/>
          </a:bodyPr>
          <a:p>
            <a:r>
              <a:rPr lang="zh-CN" altLang="en-US" sz="2000"/>
              <a:t>二战后美国的全球扩张的大战略与苏联的保障国家安全的大战略针锋相对，迎头碰撞。</a:t>
            </a:r>
            <a:endParaRPr lang="zh-CN" altLang="en-US" sz="20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pic>
        <p:nvPicPr>
          <p:cNvPr id="8" name="图片 7"/>
          <p:cNvPicPr>
            <a:picLocks noChangeAspect="1"/>
          </p:cNvPicPr>
          <p:nvPr/>
        </p:nvPicPr>
        <p:blipFill>
          <a:blip r:embed="rId1"/>
          <a:stretch>
            <a:fillRect/>
          </a:stretch>
        </p:blipFill>
        <p:spPr>
          <a:xfrm>
            <a:off x="581660" y="414655"/>
            <a:ext cx="3397885" cy="4139565"/>
          </a:xfrm>
          <a:prstGeom prst="rect">
            <a:avLst/>
          </a:prstGeom>
        </p:spPr>
      </p:pic>
      <p:sp>
        <p:nvSpPr>
          <p:cNvPr id="2" name="文本框 1"/>
          <p:cNvSpPr txBox="1"/>
          <p:nvPr/>
        </p:nvSpPr>
        <p:spPr>
          <a:xfrm>
            <a:off x="4412615" y="693420"/>
            <a:ext cx="4119880" cy="3328670"/>
          </a:xfrm>
          <a:prstGeom prst="rect">
            <a:avLst/>
          </a:prstGeom>
          <a:noFill/>
        </p:spPr>
        <p:txBody>
          <a:bodyPr wrap="square" rtlCol="0" anchor="t">
            <a:spAutoFit/>
          </a:bodyPr>
          <a:p>
            <a:pPr marL="0" indent="0">
              <a:lnSpc>
                <a:spcPct val="130000"/>
              </a:lnSpc>
              <a:buNone/>
            </a:pPr>
            <a:r>
              <a:rPr>
                <a:latin typeface="微软雅黑" panose="020B0503020204020204" charset="-122"/>
                <a:ea typeface="微软雅黑" panose="020B0503020204020204" charset="-122"/>
                <a:sym typeface="+mn-ea"/>
              </a:rPr>
              <a:t>在那里（指苏联）我们没有投资要去捍卫，没有确实存在的贸易会丧失，也几乎没有公民要去保护，更几乎没有文化交流要维持。我们惟一同他们有利害关系的不是我们已有的东西，而是我们所希望的东西。</a:t>
            </a:r>
            <a:endParaRPr>
              <a:latin typeface="微软雅黑" panose="020B0503020204020204" charset="-122"/>
              <a:ea typeface="微软雅黑" panose="020B0503020204020204" charset="-122"/>
            </a:endParaRPr>
          </a:p>
          <a:p>
            <a:pPr marL="0" indent="0">
              <a:lnSpc>
                <a:spcPct val="130000"/>
              </a:lnSpc>
              <a:buNone/>
            </a:pPr>
            <a:r>
              <a:rPr>
                <a:latin typeface="微软雅黑" panose="020B0503020204020204" charset="-122"/>
                <a:ea typeface="微软雅黑" panose="020B0503020204020204" charset="-122"/>
                <a:sym typeface="+mn-ea"/>
              </a:rPr>
              <a:t> 　</a:t>
            </a:r>
            <a:endParaRPr>
              <a:latin typeface="微软雅黑" panose="020B0503020204020204" charset="-122"/>
              <a:ea typeface="微软雅黑" panose="020B0503020204020204" charset="-122"/>
              <a:sym typeface="+mn-ea"/>
            </a:endParaRPr>
          </a:p>
          <a:p>
            <a:pPr marL="0" indent="0">
              <a:lnSpc>
                <a:spcPct val="130000"/>
              </a:lnSpc>
              <a:buNone/>
            </a:pPr>
            <a:r>
              <a:rPr>
                <a:latin typeface="微软雅黑" panose="020B0503020204020204" charset="-122"/>
                <a:ea typeface="微软雅黑" panose="020B0503020204020204" charset="-122"/>
                <a:sym typeface="+mn-ea"/>
              </a:rPr>
              <a:t>──</a:t>
            </a:r>
            <a:r>
              <a:rPr>
                <a:solidFill>
                  <a:srgbClr val="FF0000"/>
                </a:solidFill>
                <a:latin typeface="微软雅黑" panose="020B0503020204020204" charset="-122"/>
                <a:ea typeface="微软雅黑" panose="020B0503020204020204" charset="-122"/>
                <a:sym typeface="+mn-ea"/>
              </a:rPr>
              <a:t>乔治·凯南</a:t>
            </a:r>
            <a:r>
              <a:rPr>
                <a:latin typeface="微软雅黑" panose="020B0503020204020204" charset="-122"/>
                <a:ea typeface="微软雅黑" panose="020B0503020204020204" charset="-122"/>
                <a:sym typeface="+mn-ea"/>
              </a:rPr>
              <a:t>1946年2月22日致美国国务院电文</a:t>
            </a:r>
            <a:endParaRPr lang="zh-CN" altLang="en-US"/>
          </a:p>
        </p:txBody>
      </p:sp>
      <p:sp>
        <p:nvSpPr>
          <p:cNvPr id="3" name="云形标注 2"/>
          <p:cNvSpPr/>
          <p:nvPr/>
        </p:nvSpPr>
        <p:spPr>
          <a:xfrm>
            <a:off x="4842510" y="2237105"/>
            <a:ext cx="1611630" cy="1008380"/>
          </a:xfrm>
          <a:prstGeom prst="cloudCallout">
            <a:avLst/>
          </a:prstGeom>
          <a:solidFill>
            <a:schemeClr val="accent6">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r>
              <a:rPr lang="zh-CN" altLang="en-US" sz="2000" b="1"/>
              <a:t>遏止理论之父</a:t>
            </a:r>
            <a:endParaRPr lang="zh-CN" altLang="en-US" sz="2000" b="1"/>
          </a:p>
        </p:txBody>
      </p:sp>
      <p:sp>
        <p:nvSpPr>
          <p:cNvPr id="4" name="文本框 3"/>
          <p:cNvSpPr txBox="1"/>
          <p:nvPr/>
        </p:nvSpPr>
        <p:spPr>
          <a:xfrm>
            <a:off x="1216025" y="4627245"/>
            <a:ext cx="2103120" cy="337185"/>
          </a:xfrm>
          <a:prstGeom prst="rect">
            <a:avLst/>
          </a:prstGeom>
          <a:noFill/>
        </p:spPr>
        <p:txBody>
          <a:bodyPr wrap="square" rtlCol="0">
            <a:spAutoFit/>
          </a:bodyPr>
          <a:p>
            <a:r>
              <a:rPr lang="en-US" altLang="zh-CN" sz="1600"/>
              <a:t>8000</a:t>
            </a:r>
            <a:r>
              <a:rPr lang="zh-CN" altLang="en-US" sz="1600"/>
              <a:t>字</a:t>
            </a:r>
            <a:r>
              <a:rPr lang="en-US" altLang="zh-CN" sz="1600"/>
              <a:t>“</a:t>
            </a:r>
            <a:r>
              <a:rPr lang="zh-CN" altLang="en-US" sz="1600"/>
              <a:t>长电报</a:t>
            </a:r>
            <a:r>
              <a:rPr lang="en-US" altLang="zh-CN" sz="1600"/>
              <a:t>”</a:t>
            </a:r>
            <a:endParaRPr lang="en-US" altLang="zh-CN" sz="1600"/>
          </a:p>
        </p:txBody>
      </p:sp>
      <p:sp>
        <p:nvSpPr>
          <p:cNvPr id="5" name="文本框 4"/>
          <p:cNvSpPr txBox="1"/>
          <p:nvPr/>
        </p:nvSpPr>
        <p:spPr>
          <a:xfrm>
            <a:off x="295910" y="26035"/>
            <a:ext cx="6797675" cy="460375"/>
          </a:xfrm>
          <a:prstGeom prst="rect">
            <a:avLst/>
          </a:prstGeom>
          <a:noFill/>
        </p:spPr>
        <p:txBody>
          <a:bodyPr wrap="square" rtlCol="0">
            <a:spAutoFit/>
          </a:bodyPr>
          <a:p>
            <a:r>
              <a:rPr lang="zh-CN" altLang="en-US" sz="2400"/>
              <a:t>（</a:t>
            </a:r>
            <a:r>
              <a:rPr lang="en-US" altLang="zh-CN" sz="2400"/>
              <a:t>3</a:t>
            </a:r>
            <a:r>
              <a:rPr lang="zh-CN" altLang="en-US" sz="2400"/>
              <a:t>）美苏冷战政策相继出台</a:t>
            </a:r>
            <a:endParaRPr lang="zh-CN" altLang="en-US" sz="24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 name="内容占位符 2"/>
          <p:cNvSpPr>
            <a:spLocks noGrp="1"/>
          </p:cNvSpPr>
          <p:nvPr>
            <p:ph idx="1"/>
          </p:nvPr>
        </p:nvSpPr>
        <p:spPr>
          <a:xfrm>
            <a:off x="4013835" y="850900"/>
            <a:ext cx="4440555" cy="3839210"/>
          </a:xfrm>
        </p:spPr>
        <p:txBody>
          <a:bodyPr/>
          <a:p>
            <a:pPr marL="0" indent="0">
              <a:lnSpc>
                <a:spcPct val="130000"/>
              </a:lnSpc>
              <a:buNone/>
            </a:pPr>
            <a:r>
              <a:rPr sz="1800">
                <a:latin typeface="微软雅黑" panose="020B0503020204020204" charset="-122"/>
                <a:ea typeface="微软雅黑" panose="020B0503020204020204" charset="-122"/>
              </a:rPr>
              <a:t>      1946年9月下旬，苏联驻美国大使</a:t>
            </a:r>
            <a:r>
              <a:rPr sz="1800">
                <a:solidFill>
                  <a:srgbClr val="FF0000"/>
                </a:solidFill>
                <a:latin typeface="微软雅黑" panose="020B0503020204020204" charset="-122"/>
                <a:ea typeface="微软雅黑" panose="020B0503020204020204" charset="-122"/>
              </a:rPr>
              <a:t>诺维科夫</a:t>
            </a:r>
            <a:r>
              <a:rPr sz="1800">
                <a:latin typeface="微软雅黑" panose="020B0503020204020204" charset="-122"/>
                <a:ea typeface="微软雅黑" panose="020B0503020204020204" charset="-122"/>
              </a:rPr>
              <a:t>向苏联外交部发回了题为《战后美国对外政策》的长篇报告，开宗明义地说：“美国的外交政策反映了美国垄断资本的帝国主义倾向，它的特征就是在战后谋求世界霸权。”  报告结论是：“美国是把苏联作为战争的对象而准备未来战争的。在美帝国主义的眼里，苏联是其通往世界霸权道路上的重要障碍。”</a:t>
            </a:r>
            <a:endParaRPr sz="1500">
              <a:latin typeface="微软雅黑" panose="020B0503020204020204" charset="-122"/>
              <a:ea typeface="微软雅黑" panose="020B0503020204020204" charset="-122"/>
            </a:endParaRPr>
          </a:p>
        </p:txBody>
      </p:sp>
      <p:pic>
        <p:nvPicPr>
          <p:cNvPr id="4" name="图片 3"/>
          <p:cNvPicPr>
            <a:picLocks noChangeAspect="1"/>
          </p:cNvPicPr>
          <p:nvPr/>
        </p:nvPicPr>
        <p:blipFill>
          <a:blip r:embed="rId1"/>
          <a:srcRect b="8456"/>
          <a:stretch>
            <a:fillRect/>
          </a:stretch>
        </p:blipFill>
        <p:spPr>
          <a:xfrm>
            <a:off x="1041876" y="712153"/>
            <a:ext cx="2636520" cy="3719036"/>
          </a:xfrm>
          <a:prstGeom prst="rect">
            <a:avLst/>
          </a:prstGeom>
        </p:spPr>
      </p:pic>
      <p:sp>
        <p:nvSpPr>
          <p:cNvPr id="6" name="文本框 5"/>
          <p:cNvSpPr txBox="1"/>
          <p:nvPr/>
        </p:nvSpPr>
        <p:spPr>
          <a:xfrm>
            <a:off x="266700" y="93345"/>
            <a:ext cx="6797675" cy="460375"/>
          </a:xfrm>
          <a:prstGeom prst="rect">
            <a:avLst/>
          </a:prstGeom>
          <a:noFill/>
        </p:spPr>
        <p:txBody>
          <a:bodyPr wrap="square" rtlCol="0">
            <a:spAutoFit/>
          </a:bodyPr>
          <a:p>
            <a:r>
              <a:rPr lang="zh-CN" altLang="en-US" sz="2400"/>
              <a:t>（</a:t>
            </a:r>
            <a:r>
              <a:rPr lang="en-US" altLang="zh-CN" sz="2400"/>
              <a:t>3</a:t>
            </a:r>
            <a:r>
              <a:rPr lang="zh-CN" altLang="en-US" sz="2400"/>
              <a:t>）美苏冷战政策相继出台</a:t>
            </a:r>
            <a:endParaRPr lang="zh-CN" altLang="en-US" sz="2400"/>
          </a:p>
        </p:txBody>
      </p:sp>
    </p:spTree>
    <p:custDataLst>
      <p:tags r:id="rId2"/>
    </p:custData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2" name="文本框 1"/>
          <p:cNvSpPr txBox="1"/>
          <p:nvPr/>
        </p:nvSpPr>
        <p:spPr>
          <a:xfrm>
            <a:off x="1456690" y="587375"/>
            <a:ext cx="2554605" cy="583565"/>
          </a:xfrm>
          <a:prstGeom prst="rect">
            <a:avLst/>
          </a:prstGeom>
          <a:noFill/>
        </p:spPr>
        <p:txBody>
          <a:bodyPr wrap="square" rtlCol="0">
            <a:spAutoFit/>
          </a:bodyPr>
          <a:p>
            <a:r>
              <a:rPr lang="zh-CN" altLang="en-US" sz="3200" b="1"/>
              <a:t>冷战的特征</a:t>
            </a:r>
            <a:endParaRPr lang="zh-CN" altLang="en-US" sz="3200" b="1"/>
          </a:p>
        </p:txBody>
      </p:sp>
      <p:sp>
        <p:nvSpPr>
          <p:cNvPr id="3" name="文本框 2"/>
          <p:cNvSpPr txBox="1"/>
          <p:nvPr/>
        </p:nvSpPr>
        <p:spPr>
          <a:xfrm>
            <a:off x="688975" y="1544955"/>
            <a:ext cx="7272020" cy="2306955"/>
          </a:xfrm>
          <a:prstGeom prst="rect">
            <a:avLst/>
          </a:prstGeom>
          <a:noFill/>
        </p:spPr>
        <p:txBody>
          <a:bodyPr wrap="square" rtlCol="0">
            <a:spAutoFit/>
          </a:bodyPr>
          <a:p>
            <a:r>
              <a:rPr lang="en-US" altLang="zh-CN" sz="2400"/>
              <a:t>1</a:t>
            </a:r>
            <a:r>
              <a:rPr lang="zh-CN" altLang="en-US" sz="2400"/>
              <a:t>、大国之间的国家利益竞争</a:t>
            </a:r>
            <a:endParaRPr lang="zh-CN" altLang="en-US" sz="2400"/>
          </a:p>
          <a:p>
            <a:r>
              <a:rPr lang="en-US" altLang="zh-CN" sz="2400"/>
              <a:t>2</a:t>
            </a:r>
            <a:r>
              <a:rPr lang="zh-CN" altLang="en-US" sz="2400"/>
              <a:t>、明显的地缘政治特点</a:t>
            </a:r>
            <a:endParaRPr lang="zh-CN" altLang="en-US" sz="2400"/>
          </a:p>
          <a:p>
            <a:r>
              <a:rPr lang="en-US" altLang="zh-CN" sz="2400"/>
              <a:t>3</a:t>
            </a:r>
            <a:r>
              <a:rPr lang="zh-CN" altLang="en-US" sz="2400"/>
              <a:t>、强烈的意识形态色彩</a:t>
            </a:r>
            <a:endParaRPr lang="zh-CN" altLang="en-US" sz="2400"/>
          </a:p>
          <a:p>
            <a:r>
              <a:rPr lang="en-US" altLang="zh-CN" sz="2400"/>
              <a:t>4</a:t>
            </a:r>
            <a:r>
              <a:rPr lang="zh-CN" altLang="en-US" sz="2400"/>
              <a:t>、美苏双方在持续进行激烈的军备竞赛特别是核军备竞赛的同时，又具有始终避免兵戎相见的自我控制机制</a:t>
            </a:r>
            <a:endParaRPr lang="zh-CN" altLang="en-US" sz="2400"/>
          </a:p>
        </p:txBody>
      </p:sp>
      <p:sp>
        <p:nvSpPr>
          <p:cNvPr id="4" name="五角星 3"/>
          <p:cNvSpPr/>
          <p:nvPr/>
        </p:nvSpPr>
        <p:spPr>
          <a:xfrm>
            <a:off x="808990" y="502920"/>
            <a:ext cx="647700" cy="576580"/>
          </a:xfrm>
          <a:prstGeom prst="star5">
            <a:avLst/>
          </a:prstGeom>
          <a:solidFill>
            <a:srgbClr val="FF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11" name="矩形 10"/>
          <p:cNvSpPr/>
          <p:nvPr/>
        </p:nvSpPr>
        <p:spPr>
          <a:xfrm>
            <a:off x="931545" y="1264920"/>
            <a:ext cx="4480560" cy="1938020"/>
          </a:xfrm>
          <a:prstGeom prst="rect">
            <a:avLst/>
          </a:prstGeom>
          <a:noFill/>
          <a:ln w="9525">
            <a:solidFill>
              <a:srgbClr val="D44C4C"/>
            </a:solidFill>
            <a:miter lim="800000"/>
          </a:ln>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rtlCol="0" anchor="t">
            <a:spAutoFit/>
          </a:bodyPr>
          <a:p>
            <a:pPr lvl="0" algn="l" fontAlgn="base">
              <a:buClrTx/>
              <a:buSzTx/>
              <a:buFontTx/>
            </a:pPr>
            <a:r>
              <a:rPr lang="en-US" altLang="zh-CN" sz="2400" b="1" dirty="0">
                <a:solidFill>
                  <a:srgbClr val="000000"/>
                </a:solidFill>
                <a:latin typeface="楷体" panose="02010609060101010101" pitchFamily="49" charset="-122"/>
                <a:ea typeface="楷体" panose="02010609060101010101" pitchFamily="49" charset="-122"/>
                <a:sym typeface="+mn-ea"/>
              </a:rPr>
              <a:t>    从波罗的海的斯德丁〔什切青〕到亚得里亚海边的的里雅斯特，一幅横贯欧洲大陆的铁幕已经降落下来。</a:t>
            </a:r>
            <a:endParaRPr lang="en-US" altLang="zh-CN" sz="2400" b="1" dirty="0">
              <a:solidFill>
                <a:srgbClr val="000000"/>
              </a:solidFill>
              <a:latin typeface="楷体" panose="02010609060101010101" pitchFamily="49" charset="-122"/>
              <a:ea typeface="楷体" panose="02010609060101010101" pitchFamily="49" charset="-122"/>
              <a:sym typeface="+mn-ea"/>
            </a:endParaRPr>
          </a:p>
          <a:p>
            <a:pPr lvl="0" algn="l" fontAlgn="base">
              <a:buClrTx/>
              <a:buSzTx/>
              <a:buFontTx/>
            </a:pPr>
            <a:r>
              <a:rPr lang="en-US" altLang="zh-CN" sz="2400" b="1" dirty="0">
                <a:solidFill>
                  <a:srgbClr val="000000"/>
                </a:solidFill>
                <a:latin typeface="楷体" panose="02010609060101010101" pitchFamily="49" charset="-122"/>
                <a:ea typeface="楷体" panose="02010609060101010101" pitchFamily="49" charset="-122"/>
                <a:sym typeface="+mn-ea"/>
              </a:rPr>
              <a:t>                ——</a:t>
            </a:r>
            <a:r>
              <a:rPr lang="zh-CN" altLang="en-US" sz="2400" b="1" dirty="0">
                <a:solidFill>
                  <a:srgbClr val="000000"/>
                </a:solidFill>
                <a:latin typeface="楷体" panose="02010609060101010101" pitchFamily="49" charset="-122"/>
                <a:ea typeface="楷体" panose="02010609060101010101" pitchFamily="49" charset="-122"/>
                <a:sym typeface="+mn-ea"/>
              </a:rPr>
              <a:t>丘吉尔</a:t>
            </a:r>
            <a:endParaRPr lang="zh-CN" altLang="en-US" sz="2400" b="1" dirty="0">
              <a:solidFill>
                <a:srgbClr val="000000"/>
              </a:solidFill>
              <a:latin typeface="楷体" panose="02010609060101010101" pitchFamily="49" charset="-122"/>
              <a:ea typeface="楷体" panose="02010609060101010101" pitchFamily="49" charset="-122"/>
              <a:sym typeface="+mn-ea"/>
            </a:endParaRPr>
          </a:p>
        </p:txBody>
      </p:sp>
      <p:pic>
        <p:nvPicPr>
          <p:cNvPr id="10" name="Picture 2" descr="https://timgsa.baidu.com/timg?image&amp;quality=80&amp;size=b9999_10000&amp;sec=1584272745229&amp;di=dd72251ee38d5d067ea1cf474d1673f1&amp;imgtype=0&amp;src=http%3A%2F%2Fp.ananas.chaoxing.com%2Fstar3%2Forigin%2F555d4c9de4b0929bdb6e5ecf.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911215" y="573405"/>
            <a:ext cx="2584450" cy="332041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2002790" y="256540"/>
            <a:ext cx="2614295" cy="583565"/>
          </a:xfrm>
          <a:prstGeom prst="rect">
            <a:avLst/>
          </a:prstGeom>
          <a:noFill/>
        </p:spPr>
        <p:txBody>
          <a:bodyPr wrap="square" rtlCol="0">
            <a:spAutoFit/>
          </a:bodyPr>
          <a:p>
            <a:r>
              <a:rPr lang="zh-CN" altLang="en-US" sz="3200" b="1">
                <a:solidFill>
                  <a:srgbClr val="FF0000"/>
                </a:solidFill>
              </a:rPr>
              <a:t>冷战的序幕</a:t>
            </a:r>
            <a:endParaRPr lang="zh-CN" altLang="en-US" sz="32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par>
                                <p:cTn id="8" presetID="16" presetClass="entr" presetSubtype="21"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barn(inVertical)">
                                      <p:cBhvr>
                                        <p:cTn id="10"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5" name="Text Box 2"/>
          <p:cNvSpPr txBox="1">
            <a:spLocks noChangeArrowheads="1"/>
          </p:cNvSpPr>
          <p:nvPr/>
        </p:nvSpPr>
        <p:spPr bwMode="auto">
          <a:xfrm>
            <a:off x="294484" y="2294171"/>
            <a:ext cx="8640960" cy="2677656"/>
          </a:xfrm>
          <a:prstGeom prst="rect">
            <a:avLst/>
          </a:prstGeom>
          <a:noFill/>
          <a:ln w="19050">
            <a:solidFill>
              <a:schemeClr val="accent2">
                <a:lumMod val="75000"/>
              </a:schemeClr>
            </a:solidFill>
            <a:prstDash val="solid"/>
            <a:miter lim="800000"/>
          </a:ln>
        </p:spPr>
        <p:txBody>
          <a:bodyPr wrap="square">
            <a:spAutoFit/>
          </a:bodyPr>
          <a:lstStyle/>
          <a:p>
            <a:pPr>
              <a:buFont typeface="Arial" panose="020B0604020202020204" pitchFamily="34" charset="0"/>
              <a:buNone/>
            </a:pPr>
            <a:r>
              <a:rPr lang="en-US" altLang="zh-CN" sz="2400" b="1" dirty="0">
                <a:solidFill>
                  <a:srgbClr val="FFFF00"/>
                </a:solidFill>
                <a:latin typeface="楷体" panose="02010609060101010101" pitchFamily="49" charset="-122"/>
                <a:ea typeface="楷体" panose="02010609060101010101" pitchFamily="49" charset="-122"/>
              </a:rPr>
              <a:t>    </a:t>
            </a:r>
            <a:r>
              <a:rPr lang="zh-CN" altLang="en-US" sz="2400" dirty="0">
                <a:latin typeface="楷体" panose="02010609060101010101" pitchFamily="49" charset="-122"/>
                <a:ea typeface="楷体" panose="02010609060101010101" pitchFamily="49" charset="-122"/>
              </a:rPr>
              <a:t>今日世界已面临严重的局势，</a:t>
            </a:r>
            <a:r>
              <a:rPr lang="en-US" altLang="zh-CN" sz="2400" dirty="0" smtClean="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几乎所有国家都必须在两种生活方式中挑选一种，</a:t>
            </a:r>
            <a:r>
              <a:rPr lang="en-US" altLang="zh-CN" sz="2400" dirty="0">
                <a:latin typeface="楷体" panose="02010609060101010101" pitchFamily="49" charset="-122"/>
                <a:ea typeface="楷体" panose="02010609060101010101" pitchFamily="49" charset="-122"/>
              </a:rPr>
              <a:t>……</a:t>
            </a:r>
            <a:r>
              <a:rPr lang="zh-CN" altLang="en-US" sz="2400" dirty="0" smtClean="0">
                <a:latin typeface="楷体" panose="02010609060101010101" pitchFamily="49" charset="-122"/>
                <a:ea typeface="楷体" panose="02010609060101010101" pitchFamily="49" charset="-122"/>
              </a:rPr>
              <a:t>极权主义</a:t>
            </a:r>
            <a:r>
              <a:rPr lang="zh-CN" altLang="en-US" sz="2400" dirty="0">
                <a:latin typeface="楷体" panose="02010609060101010101" pitchFamily="49" charset="-122"/>
                <a:ea typeface="楷体" panose="02010609060101010101" pitchFamily="49" charset="-122"/>
              </a:rPr>
              <a:t>之种子</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在贫穷与争斗之劣土中蔓延及生长，</a:t>
            </a: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重大责任落到我们头上。</a:t>
            </a:r>
            <a:endParaRPr lang="zh-CN" altLang="en-US" sz="2400" dirty="0">
              <a:latin typeface="楷体" panose="02010609060101010101" pitchFamily="49" charset="-122"/>
              <a:ea typeface="楷体" panose="02010609060101010101" pitchFamily="49" charset="-122"/>
            </a:endParaRPr>
          </a:p>
          <a:p>
            <a:pPr>
              <a:buFont typeface="Arial" panose="020B0604020202020204" pitchFamily="34" charset="0"/>
              <a:buNone/>
            </a:pPr>
            <a:r>
              <a:rPr lang="zh-CN" altLang="en-US" sz="2400" dirty="0">
                <a:latin typeface="楷体" panose="02010609060101010101" pitchFamily="49" charset="-122"/>
                <a:ea typeface="楷体" panose="02010609060101010101" pitchFamily="49" charset="-122"/>
              </a:rPr>
              <a:t>    我相信美国的政策必须是支持自由国家人民抵抗少数武装分子或外来压力的征服企图。我相信我们必须协助自由国家人民依照其自己的方式，造成其本身的命运。</a:t>
            </a:r>
            <a:endParaRPr lang="zh-CN" altLang="en-US" sz="2400" dirty="0">
              <a:latin typeface="楷体" panose="02010609060101010101" pitchFamily="49" charset="-122"/>
              <a:ea typeface="楷体" panose="02010609060101010101" pitchFamily="49" charset="-122"/>
            </a:endParaRPr>
          </a:p>
          <a:p>
            <a:pPr algn="r">
              <a:buFont typeface="Arial" panose="020B0604020202020204" pitchFamily="34" charset="0"/>
              <a:buNone/>
            </a:pPr>
            <a:r>
              <a:rPr lang="en-US" altLang="zh-CN" sz="2400" dirty="0">
                <a:latin typeface="楷体" panose="02010609060101010101" pitchFamily="49" charset="-122"/>
                <a:ea typeface="楷体" panose="02010609060101010101" pitchFamily="49" charset="-122"/>
              </a:rPr>
              <a:t>——</a:t>
            </a:r>
            <a:r>
              <a:rPr lang="zh-CN" altLang="en-US" sz="2400" dirty="0">
                <a:latin typeface="楷体" panose="02010609060101010101" pitchFamily="49" charset="-122"/>
                <a:ea typeface="楷体" panose="02010609060101010101" pitchFamily="49" charset="-122"/>
              </a:rPr>
              <a:t>杜鲁门</a:t>
            </a:r>
            <a:endParaRPr lang="zh-CN" altLang="en-US" sz="2400" dirty="0">
              <a:latin typeface="楷体" panose="02010609060101010101" pitchFamily="49" charset="-122"/>
              <a:ea typeface="楷体" panose="02010609060101010101" pitchFamily="49" charset="-122"/>
            </a:endParaRPr>
          </a:p>
        </p:txBody>
      </p:sp>
      <p:sp>
        <p:nvSpPr>
          <p:cNvPr id="3" name="矩形 2"/>
          <p:cNvSpPr/>
          <p:nvPr/>
        </p:nvSpPr>
        <p:spPr>
          <a:xfrm>
            <a:off x="256024" y="699542"/>
            <a:ext cx="8887976" cy="1508105"/>
          </a:xfrm>
          <a:prstGeom prst="rect">
            <a:avLst/>
          </a:prstGeom>
        </p:spPr>
        <p:txBody>
          <a:bodyPr wrap="square">
            <a:spAutoFit/>
          </a:bodyPr>
          <a:lstStyle/>
          <a:p>
            <a:pPr lvl="0">
              <a:spcAft>
                <a:spcPts val="1200"/>
              </a:spcAft>
            </a:pPr>
            <a:r>
              <a:rPr lang="zh-CN" altLang="en-US"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1</a:t>
            </a:r>
            <a:r>
              <a:rPr lang="zh-CN" altLang="en-US" sz="2400" dirty="0">
                <a:latin typeface="华文中宋" panose="02010600040101010101" pitchFamily="2" charset="-122"/>
                <a:ea typeface="华文中宋" panose="02010600040101010101" pitchFamily="2" charset="-122"/>
              </a:rPr>
              <a:t>）</a:t>
            </a:r>
            <a:r>
              <a:rPr lang="zh-CN" altLang="en-US" sz="2400" dirty="0">
                <a:solidFill>
                  <a:srgbClr val="FF0000"/>
                </a:solidFill>
                <a:latin typeface="华文中宋" panose="02010600040101010101" pitchFamily="2" charset="-122"/>
                <a:ea typeface="华文中宋" panose="02010600040101010101" pitchFamily="2" charset="-122"/>
              </a:rPr>
              <a:t>政治</a:t>
            </a:r>
            <a:endParaRPr lang="en-US" altLang="zh-CN" sz="2400" dirty="0">
              <a:latin typeface="华文中宋" panose="02010600040101010101" pitchFamily="2" charset="-122"/>
              <a:ea typeface="华文中宋" panose="02010600040101010101" pitchFamily="2" charset="-122"/>
            </a:endParaRPr>
          </a:p>
          <a:p>
            <a:pPr lvl="0">
              <a:spcAft>
                <a:spcPts val="1200"/>
              </a:spcAft>
            </a:pPr>
            <a:r>
              <a:rPr lang="en-US" altLang="zh-CN" sz="2400" dirty="0" smtClean="0">
                <a:latin typeface="华文中宋" panose="02010600040101010101" pitchFamily="2" charset="-122"/>
                <a:ea typeface="华文中宋" panose="02010600040101010101" pitchFamily="2" charset="-122"/>
              </a:rPr>
              <a:t>1947</a:t>
            </a:r>
            <a:r>
              <a:rPr lang="zh-CN" altLang="en-US" sz="2400" dirty="0" smtClean="0">
                <a:latin typeface="华文中宋" panose="02010600040101010101" pitchFamily="2" charset="-122"/>
                <a:ea typeface="华文中宋" panose="02010600040101010101" pitchFamily="2" charset="-122"/>
              </a:rPr>
              <a:t>年</a:t>
            </a:r>
            <a:r>
              <a:rPr lang="en-US" altLang="zh-CN" sz="2400" dirty="0" smtClean="0">
                <a:latin typeface="华文中宋" panose="02010600040101010101" pitchFamily="2" charset="-122"/>
                <a:ea typeface="华文中宋" panose="02010600040101010101" pitchFamily="2" charset="-122"/>
              </a:rPr>
              <a:t>3</a:t>
            </a:r>
            <a:r>
              <a:rPr lang="zh-CN" altLang="en-US" sz="2400" dirty="0" smtClean="0">
                <a:latin typeface="华文中宋" panose="02010600040101010101" pitchFamily="2" charset="-122"/>
                <a:ea typeface="华文中宋" panose="02010600040101010101" pitchFamily="2" charset="-122"/>
              </a:rPr>
              <a:t>月，</a:t>
            </a:r>
            <a:r>
              <a:rPr lang="zh-CN" altLang="en-US" sz="2400" dirty="0">
                <a:latin typeface="华文中宋" panose="02010600040101010101" pitchFamily="2" charset="-122"/>
                <a:ea typeface="华文中宋" panose="02010600040101010101" pitchFamily="2" charset="-122"/>
              </a:rPr>
              <a:t>美国提出“杜鲁门主义”，是美国发动冷战的标志。</a:t>
            </a:r>
            <a:endParaRPr lang="en-US" altLang="zh-CN" sz="2400" dirty="0">
              <a:latin typeface="华文中宋" panose="02010600040101010101" pitchFamily="2" charset="-122"/>
              <a:ea typeface="华文中宋" panose="02010600040101010101" pitchFamily="2" charset="-122"/>
            </a:endParaRPr>
          </a:p>
          <a:p>
            <a:pPr>
              <a:spcAft>
                <a:spcPts val="1200"/>
              </a:spcAft>
            </a:pPr>
            <a:r>
              <a:rPr lang="zh-CN" altLang="en-US" sz="2400" dirty="0" smtClean="0">
                <a:latin typeface="华文中宋" panose="02010600040101010101" pitchFamily="2" charset="-122"/>
                <a:ea typeface="华文中宋" panose="02010600040101010101" pitchFamily="2" charset="-122"/>
                <a:cs typeface="Times New Roman" panose="02020603050405020304"/>
              </a:rPr>
              <a:t>同年</a:t>
            </a:r>
            <a:r>
              <a:rPr lang="en-US" altLang="zh-CN" sz="2400" dirty="0" smtClean="0">
                <a:latin typeface="华文中宋" panose="02010600040101010101" pitchFamily="2" charset="-122"/>
                <a:ea typeface="华文中宋" panose="02010600040101010101" pitchFamily="2" charset="-122"/>
                <a:cs typeface="Times New Roman" panose="02020603050405020304"/>
              </a:rPr>
              <a:t>9</a:t>
            </a:r>
            <a:r>
              <a:rPr lang="zh-CN" altLang="en-US" sz="2400" dirty="0" smtClean="0">
                <a:latin typeface="华文中宋" panose="02010600040101010101" pitchFamily="2" charset="-122"/>
                <a:ea typeface="华文中宋" panose="02010600040101010101" pitchFamily="2" charset="-122"/>
                <a:cs typeface="Times New Roman" panose="02020603050405020304"/>
              </a:rPr>
              <a:t>月苏联和东欧国家</a:t>
            </a:r>
            <a:r>
              <a:rPr lang="zh-CN" altLang="en-US" sz="2400" dirty="0" smtClean="0">
                <a:latin typeface="华文中宋" panose="02010600040101010101" pitchFamily="2" charset="-122"/>
                <a:ea typeface="华文中宋" panose="02010600040101010101" pitchFamily="2" charset="-122"/>
              </a:rPr>
              <a:t>成立共产党</a:t>
            </a:r>
            <a:r>
              <a:rPr lang="zh-CN" altLang="en-US" sz="2400" dirty="0">
                <a:latin typeface="华文中宋" panose="02010600040101010101" pitchFamily="2" charset="-122"/>
                <a:ea typeface="华文中宋" panose="02010600040101010101" pitchFamily="2" charset="-122"/>
              </a:rPr>
              <a:t>和工人党情报局。</a:t>
            </a:r>
            <a:endParaRPr lang="zh-CN" altLang="en-US" sz="2400" dirty="0">
              <a:latin typeface="华文中宋" panose="02010600040101010101" pitchFamily="2" charset="-122"/>
              <a:ea typeface="华文中宋" panose="02010600040101010101" pitchFamily="2" charset="-122"/>
              <a:cs typeface="Times New Roman" panose="02020603050405020304"/>
            </a:endParaRPr>
          </a:p>
        </p:txBody>
      </p:sp>
      <p:sp>
        <p:nvSpPr>
          <p:cNvPr id="2" name="矩形 1"/>
          <p:cNvSpPr/>
          <p:nvPr/>
        </p:nvSpPr>
        <p:spPr>
          <a:xfrm>
            <a:off x="251520" y="176322"/>
            <a:ext cx="2202847" cy="523220"/>
          </a:xfrm>
          <a:prstGeom prst="rect">
            <a:avLst/>
          </a:prstGeom>
        </p:spPr>
        <p:txBody>
          <a:bodyPr wrap="none">
            <a:spAutoFit/>
          </a:bodyPr>
          <a:lstStyle/>
          <a:p>
            <a:r>
              <a:rPr lang="en-US" altLang="zh-CN" sz="2800" b="1" dirty="0">
                <a:latin typeface="华文中宋" panose="02010600040101010101" pitchFamily="2" charset="-122"/>
                <a:ea typeface="华文中宋" panose="02010600040101010101" pitchFamily="2" charset="-122"/>
              </a:rPr>
              <a:t>3</a:t>
            </a:r>
            <a:r>
              <a:rPr lang="zh-CN" altLang="zh-CN" sz="2800" b="1" dirty="0">
                <a:latin typeface="华文中宋" panose="02010600040101010101" pitchFamily="2" charset="-122"/>
                <a:ea typeface="华文中宋" panose="02010600040101010101" pitchFamily="2" charset="-122"/>
              </a:rPr>
              <a:t>、形成过程</a:t>
            </a:r>
            <a:endParaRPr lang="zh-CN" altLang="zh-CN" sz="2800" b="1" dirty="0">
              <a:latin typeface="华文中宋" panose="02010600040101010101" pitchFamily="2" charset="-122"/>
              <a:ea typeface="华文中宋" panose="02010600040101010101" pitchFamily="2" charset="-122"/>
            </a:endParaRPr>
          </a:p>
        </p:txBody>
      </p:sp>
      <p:pic>
        <p:nvPicPr>
          <p:cNvPr id="5123" name="Picture 3"/>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528560" y="75565"/>
            <a:ext cx="1340485" cy="1113790"/>
          </a:xfrm>
          <a:prstGeom prst="rect">
            <a:avLst/>
          </a:prstGeom>
        </p:spPr>
        <p:style>
          <a:lnRef idx="2">
            <a:schemeClr val="dk1"/>
          </a:lnRef>
          <a:fillRef idx="1">
            <a:schemeClr val="lt1"/>
          </a:fillRef>
          <a:effectRef idx="0">
            <a:schemeClr val="dk1"/>
          </a:effectRef>
          <a:fontRef idx="minor">
            <a:schemeClr val="dk1"/>
          </a:fontRef>
        </p:style>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219766" y="123478"/>
            <a:ext cx="8640960" cy="1354217"/>
          </a:xfrm>
          <a:prstGeom prst="rect">
            <a:avLst/>
          </a:prstGeom>
        </p:spPr>
        <p:txBody>
          <a:bodyPr wrap="square">
            <a:spAutoFit/>
          </a:bodyPr>
          <a:lstStyle/>
          <a:p>
            <a:pPr lvl="0">
              <a:spcAft>
                <a:spcPts val="600"/>
              </a:spcAft>
            </a:pPr>
            <a:r>
              <a:rPr lang="zh-CN" altLang="en-US" sz="2400" dirty="0">
                <a:solidFill>
                  <a:prstClr val="black"/>
                </a:solidFill>
                <a:latin typeface="华文中宋" panose="02010600040101010101" pitchFamily="2" charset="-122"/>
                <a:ea typeface="华文中宋" panose="02010600040101010101" pitchFamily="2" charset="-122"/>
              </a:rPr>
              <a:t>（</a:t>
            </a:r>
            <a:r>
              <a:rPr lang="en-US" altLang="zh-CN" sz="2400" dirty="0">
                <a:solidFill>
                  <a:prstClr val="black"/>
                </a:solidFill>
                <a:latin typeface="华文中宋" panose="02010600040101010101" pitchFamily="2" charset="-122"/>
                <a:ea typeface="华文中宋" panose="02010600040101010101" pitchFamily="2" charset="-122"/>
              </a:rPr>
              <a:t>2</a:t>
            </a:r>
            <a:r>
              <a:rPr lang="zh-CN" altLang="en-US" sz="2400" dirty="0">
                <a:solidFill>
                  <a:prstClr val="black"/>
                </a:solidFill>
                <a:latin typeface="华文中宋" panose="02010600040101010101" pitchFamily="2" charset="-122"/>
                <a:ea typeface="华文中宋" panose="02010600040101010101" pitchFamily="2" charset="-122"/>
              </a:rPr>
              <a:t>）</a:t>
            </a:r>
            <a:r>
              <a:rPr lang="zh-CN" altLang="en-US" sz="2400" dirty="0">
                <a:solidFill>
                  <a:srgbClr val="FF0000"/>
                </a:solidFill>
                <a:latin typeface="华文中宋" panose="02010600040101010101" pitchFamily="2" charset="-122"/>
                <a:ea typeface="华文中宋" panose="02010600040101010101" pitchFamily="2" charset="-122"/>
              </a:rPr>
              <a:t>经济</a:t>
            </a:r>
            <a:endParaRPr lang="en-US" altLang="zh-CN" sz="2400" dirty="0">
              <a:solidFill>
                <a:prstClr val="black"/>
              </a:solidFill>
              <a:latin typeface="华文中宋" panose="02010600040101010101" pitchFamily="2" charset="-122"/>
              <a:ea typeface="华文中宋" panose="02010600040101010101" pitchFamily="2" charset="-122"/>
            </a:endParaRPr>
          </a:p>
          <a:p>
            <a:pPr>
              <a:spcAft>
                <a:spcPts val="600"/>
              </a:spcAft>
            </a:pPr>
            <a:r>
              <a:rPr lang="en-US" altLang="zh-CN" sz="2400" dirty="0" smtClean="0">
                <a:solidFill>
                  <a:prstClr val="black"/>
                </a:solidFill>
                <a:latin typeface="华文中宋" panose="02010600040101010101" pitchFamily="2" charset="-122"/>
                <a:ea typeface="华文中宋" panose="02010600040101010101" pitchFamily="2" charset="-122"/>
              </a:rPr>
              <a:t>1948</a:t>
            </a:r>
            <a:r>
              <a:rPr lang="zh-CN" altLang="en-US" sz="2400" dirty="0" smtClean="0">
                <a:solidFill>
                  <a:prstClr val="black"/>
                </a:solidFill>
                <a:latin typeface="华文中宋" panose="02010600040101010101" pitchFamily="2" charset="-122"/>
                <a:ea typeface="华文中宋" panose="02010600040101010101" pitchFamily="2" charset="-122"/>
              </a:rPr>
              <a:t>年美国</a:t>
            </a:r>
            <a:r>
              <a:rPr lang="zh-CN" altLang="en-US" sz="2400" dirty="0">
                <a:solidFill>
                  <a:prstClr val="black"/>
                </a:solidFill>
                <a:latin typeface="华文中宋" panose="02010600040101010101" pitchFamily="2" charset="-122"/>
                <a:ea typeface="华文中宋" panose="02010600040101010101" pitchFamily="2" charset="-122"/>
              </a:rPr>
              <a:t>实施</a:t>
            </a:r>
            <a:r>
              <a:rPr lang="zh-CN" altLang="en-US" sz="2400" dirty="0" smtClean="0">
                <a:solidFill>
                  <a:prstClr val="black"/>
                </a:solidFill>
                <a:latin typeface="华文中宋" panose="02010600040101010101" pitchFamily="2" charset="-122"/>
                <a:ea typeface="华文中宋" panose="02010600040101010101" pitchFamily="2" charset="-122"/>
              </a:rPr>
              <a:t>马歇尔计划</a:t>
            </a:r>
            <a:r>
              <a:rPr lang="zh-CN" altLang="en-US" sz="2400" dirty="0">
                <a:solidFill>
                  <a:prstClr val="black"/>
                </a:solidFill>
                <a:latin typeface="华文中宋" panose="02010600040101010101" pitchFamily="2" charset="-122"/>
                <a:ea typeface="华文中宋" panose="02010600040101010101" pitchFamily="2" charset="-122"/>
              </a:rPr>
              <a:t>，巩固西欧的资本主义制度。</a:t>
            </a:r>
            <a:endParaRPr lang="en-US" altLang="zh-CN" sz="2400" dirty="0">
              <a:solidFill>
                <a:prstClr val="black"/>
              </a:solidFill>
              <a:latin typeface="华文中宋" panose="02010600040101010101" pitchFamily="2" charset="-122"/>
              <a:ea typeface="华文中宋" panose="02010600040101010101" pitchFamily="2" charset="-122"/>
            </a:endParaRPr>
          </a:p>
          <a:p>
            <a:pPr>
              <a:spcAft>
                <a:spcPts val="600"/>
              </a:spcAft>
            </a:pPr>
            <a:r>
              <a:rPr lang="en-US" altLang="zh-CN" sz="2400" dirty="0" smtClean="0">
                <a:solidFill>
                  <a:prstClr val="black"/>
                </a:solidFill>
                <a:latin typeface="华文中宋" panose="02010600040101010101" pitchFamily="2" charset="-122"/>
                <a:ea typeface="华文中宋" panose="02010600040101010101" pitchFamily="2" charset="-122"/>
              </a:rPr>
              <a:t>1949</a:t>
            </a:r>
            <a:r>
              <a:rPr lang="zh-CN" altLang="en-US" sz="2400" dirty="0" smtClean="0">
                <a:solidFill>
                  <a:prstClr val="black"/>
                </a:solidFill>
                <a:latin typeface="华文中宋" panose="02010600040101010101" pitchFamily="2" charset="-122"/>
                <a:ea typeface="华文中宋" panose="02010600040101010101" pitchFamily="2" charset="-122"/>
              </a:rPr>
              <a:t>年苏联与东欧国家</a:t>
            </a:r>
            <a:r>
              <a:rPr lang="zh-CN" altLang="zh-CN" sz="2400" dirty="0" smtClean="0">
                <a:latin typeface="华文中宋" panose="02010600040101010101" pitchFamily="2" charset="-122"/>
                <a:ea typeface="华文中宋" panose="02010600040101010101" pitchFamily="2" charset="-122"/>
              </a:rPr>
              <a:t>成立</a:t>
            </a:r>
            <a:r>
              <a:rPr lang="zh-CN" altLang="zh-CN" sz="2400" dirty="0">
                <a:latin typeface="华文中宋" panose="02010600040101010101" pitchFamily="2" charset="-122"/>
                <a:ea typeface="华文中宋" panose="02010600040101010101" pitchFamily="2" charset="-122"/>
              </a:rPr>
              <a:t>经济互助委员会。</a:t>
            </a:r>
            <a:endParaRPr lang="zh-CN" altLang="zh-CN" sz="2400" dirty="0">
              <a:latin typeface="华文中宋" panose="02010600040101010101" pitchFamily="2" charset="-122"/>
              <a:ea typeface="华文中宋" panose="02010600040101010101" pitchFamily="2" charset="-122"/>
              <a:cs typeface="Times New Roman" panose="02020603050405020304"/>
            </a:endParaRPr>
          </a:p>
        </p:txBody>
      </p:sp>
      <p:pic>
        <p:nvPicPr>
          <p:cNvPr id="3074" name="Picture 2" descr="H:\直播课\18\图片\timg (5).jpg"/>
          <p:cNvPicPr>
            <a:picLocks noChangeAspect="1" noChangeArrowheads="1"/>
          </p:cNvPicPr>
          <p:nvPr/>
        </p:nvPicPr>
        <p:blipFill rotWithShape="1">
          <a:blip r:embed="rId1">
            <a:extLst>
              <a:ext uri="{28A0092B-C50C-407E-A947-70E740481C1C}">
                <a14:useLocalDpi xmlns:a14="http://schemas.microsoft.com/office/drawing/2010/main" val="0"/>
              </a:ext>
            </a:extLst>
          </a:blip>
          <a:srcRect r="44067" b="8861"/>
          <a:stretch>
            <a:fillRect/>
          </a:stretch>
        </p:blipFill>
        <p:spPr bwMode="auto">
          <a:xfrm>
            <a:off x="395536" y="1635646"/>
            <a:ext cx="3672408" cy="3253877"/>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4355976" y="1635647"/>
            <a:ext cx="4680520" cy="3170099"/>
          </a:xfrm>
          <a:prstGeom prst="rect">
            <a:avLst/>
          </a:prstGeom>
          <a:ln w="19050">
            <a:solidFill>
              <a:schemeClr val="accent2">
                <a:lumMod val="75000"/>
              </a:schemeClr>
            </a:solidFill>
          </a:ln>
        </p:spPr>
        <p:txBody>
          <a:bodyPr wrap="square">
            <a:spAutoFit/>
          </a:bodyPr>
          <a:lstStyle/>
          <a:p>
            <a:pPr>
              <a:lnSpc>
                <a:spcPct val="125000"/>
              </a:lnSpc>
            </a:pPr>
            <a:r>
              <a:rPr lang="zh-CN" altLang="en-US" sz="2000" b="1" dirty="0" smtClean="0">
                <a:latin typeface="楷体" panose="02010609060101010101" pitchFamily="49" charset="-122"/>
                <a:ea typeface="楷体" panose="02010609060101010101" pitchFamily="49" charset="-122"/>
              </a:rPr>
              <a:t>    必须</a:t>
            </a:r>
            <a:r>
              <a:rPr lang="zh-CN" altLang="en-US" sz="2000" b="1" dirty="0">
                <a:latin typeface="楷体" panose="02010609060101010101" pitchFamily="49" charset="-122"/>
                <a:ea typeface="楷体" panose="02010609060101010101" pitchFamily="49" charset="-122"/>
              </a:rPr>
              <a:t>考虑给（欧洲）以额外的</a:t>
            </a:r>
            <a:r>
              <a:rPr lang="zh-CN" altLang="en-US" sz="2000" b="1" dirty="0" smtClean="0">
                <a:latin typeface="楷体" panose="02010609060101010101" pitchFamily="49" charset="-122"/>
                <a:ea typeface="楷体" panose="02010609060101010101" pitchFamily="49" charset="-122"/>
              </a:rPr>
              <a:t>、大量</a:t>
            </a:r>
            <a:r>
              <a:rPr lang="zh-CN" altLang="en-US" sz="2000" b="1" dirty="0">
                <a:latin typeface="楷体" panose="02010609060101010101" pitchFamily="49" charset="-122"/>
                <a:ea typeface="楷体" panose="02010609060101010101" pitchFamily="49" charset="-122"/>
              </a:rPr>
              <a:t>的和无偿的援助，不然的话</a:t>
            </a:r>
            <a:r>
              <a:rPr lang="zh-CN" altLang="en-US" sz="2000" b="1" dirty="0" smtClean="0">
                <a:latin typeface="楷体" panose="02010609060101010101" pitchFamily="49" charset="-122"/>
                <a:ea typeface="楷体" panose="02010609060101010101" pitchFamily="49" charset="-122"/>
              </a:rPr>
              <a:t>就会</a:t>
            </a:r>
            <a:r>
              <a:rPr lang="zh-CN" altLang="en-US" sz="2000" b="1" dirty="0">
                <a:latin typeface="楷体" panose="02010609060101010101" pitchFamily="49" charset="-122"/>
                <a:ea typeface="楷体" panose="02010609060101010101" pitchFamily="49" charset="-122"/>
              </a:rPr>
              <a:t>面临着非常危险的经济、社会</a:t>
            </a:r>
            <a:r>
              <a:rPr lang="zh-CN" altLang="en-US" sz="2000" b="1" dirty="0" smtClean="0">
                <a:latin typeface="楷体" panose="02010609060101010101" pitchFamily="49" charset="-122"/>
                <a:ea typeface="楷体" panose="02010609060101010101" pitchFamily="49" charset="-122"/>
              </a:rPr>
              <a:t>和政治</a:t>
            </a:r>
            <a:r>
              <a:rPr lang="zh-CN" altLang="en-US" sz="2000" b="1" dirty="0">
                <a:latin typeface="楷体" panose="02010609060101010101" pitchFamily="49" charset="-122"/>
                <a:ea typeface="楷体" panose="02010609060101010101" pitchFamily="49" charset="-122"/>
              </a:rPr>
              <a:t>解体。           </a:t>
            </a:r>
            <a:endParaRPr lang="zh-CN" altLang="en-US" sz="2000" b="1" dirty="0">
              <a:latin typeface="楷体" panose="02010609060101010101" pitchFamily="49" charset="-122"/>
              <a:ea typeface="楷体" panose="02010609060101010101" pitchFamily="49" charset="-122"/>
            </a:endParaRPr>
          </a:p>
          <a:p>
            <a:pPr>
              <a:lnSpc>
                <a:spcPct val="125000"/>
              </a:lnSpc>
            </a:pPr>
            <a:r>
              <a:rPr lang="zh-CN" altLang="en-US" sz="2000" b="1" dirty="0">
                <a:latin typeface="楷体" panose="02010609060101010101" pitchFamily="49" charset="-122"/>
                <a:ea typeface="楷体" panose="02010609060101010101" pitchFamily="49" charset="-122"/>
              </a:rPr>
              <a:t>	   </a:t>
            </a:r>
            <a:r>
              <a:rPr lang="zh-CN" altLang="en-US" sz="2000" b="1" dirty="0" smtClean="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马歇尔</a:t>
            </a:r>
            <a:r>
              <a:rPr lang="en-US" altLang="zh-CN" sz="2000" b="1" dirty="0">
                <a:latin typeface="楷体" panose="02010609060101010101" pitchFamily="49" charset="-122"/>
                <a:ea typeface="楷体" panose="02010609060101010101" pitchFamily="49" charset="-122"/>
              </a:rPr>
              <a:t>1947</a:t>
            </a:r>
            <a:r>
              <a:rPr lang="zh-CN" altLang="en-US" sz="2000" b="1" dirty="0">
                <a:latin typeface="楷体" panose="02010609060101010101" pitchFamily="49" charset="-122"/>
                <a:ea typeface="楷体" panose="02010609060101010101" pitchFamily="49" charset="-122"/>
              </a:rPr>
              <a:t>年</a:t>
            </a:r>
            <a:r>
              <a:rPr lang="en-US" altLang="zh-CN" sz="2000" b="1" dirty="0">
                <a:latin typeface="楷体" panose="02010609060101010101" pitchFamily="49" charset="-122"/>
                <a:ea typeface="楷体" panose="02010609060101010101" pitchFamily="49" charset="-122"/>
              </a:rPr>
              <a:t>6</a:t>
            </a:r>
            <a:r>
              <a:rPr lang="zh-CN" altLang="en-US" sz="2000" b="1" dirty="0" smtClean="0">
                <a:latin typeface="楷体" panose="02010609060101010101" pitchFamily="49" charset="-122"/>
                <a:ea typeface="楷体" panose="02010609060101010101" pitchFamily="49" charset="-122"/>
              </a:rPr>
              <a:t>月</a:t>
            </a:r>
            <a:endParaRPr lang="en-US" altLang="zh-CN" sz="2000" b="1" dirty="0" smtClean="0">
              <a:latin typeface="楷体" panose="02010609060101010101" pitchFamily="49" charset="-122"/>
              <a:ea typeface="楷体" panose="02010609060101010101" pitchFamily="49" charset="-122"/>
            </a:endParaRPr>
          </a:p>
          <a:p>
            <a:pPr>
              <a:lnSpc>
                <a:spcPct val="125000"/>
              </a:lnSpc>
            </a:pPr>
            <a:r>
              <a:rPr lang="zh-CN" altLang="en-US" sz="2000" b="1" dirty="0" smtClean="0">
                <a:latin typeface="楷体" panose="02010609060101010101" pitchFamily="49" charset="-122"/>
                <a:ea typeface="楷体" panose="02010609060101010101" pitchFamily="49" charset="-122"/>
              </a:rPr>
              <a:t>    接受</a:t>
            </a:r>
            <a:r>
              <a:rPr lang="zh-CN" altLang="en-US" sz="2000" b="1" dirty="0">
                <a:latin typeface="楷体" panose="02010609060101010101" pitchFamily="49" charset="-122"/>
                <a:ea typeface="楷体" panose="02010609060101010101" pitchFamily="49" charset="-122"/>
              </a:rPr>
              <a:t>这一法案的国家，经济计划应受到美国的监督，应撤销关税壁垒，降低关税税率</a:t>
            </a:r>
            <a:r>
              <a:rPr lang="en-US" altLang="zh-CN" sz="2000" b="1" dirty="0">
                <a:latin typeface="楷体" panose="02010609060101010101" pitchFamily="49" charset="-122"/>
                <a:ea typeface="楷体" panose="02010609060101010101" pitchFamily="49" charset="-122"/>
              </a:rPr>
              <a:t>……</a:t>
            </a:r>
            <a:endParaRPr lang="en-US" altLang="zh-CN" sz="2000" b="1" dirty="0">
              <a:latin typeface="楷体" panose="02010609060101010101" pitchFamily="49" charset="-122"/>
              <a:ea typeface="楷体" panose="02010609060101010101" pitchFamily="49" charset="-122"/>
            </a:endParaRPr>
          </a:p>
          <a:p>
            <a:pPr>
              <a:lnSpc>
                <a:spcPct val="125000"/>
              </a:lnSpc>
            </a:pPr>
            <a:r>
              <a:rPr lang="en-US" altLang="zh-CN" sz="2000" b="1" dirty="0">
                <a:latin typeface="楷体" panose="02010609060101010101" pitchFamily="49" charset="-122"/>
                <a:ea typeface="楷体" panose="02010609060101010101" pitchFamily="49" charset="-122"/>
              </a:rPr>
              <a:t>       ——1948</a:t>
            </a:r>
            <a:r>
              <a:rPr lang="zh-CN" altLang="en-US" sz="2000" b="1" dirty="0">
                <a:latin typeface="楷体" panose="02010609060101010101" pitchFamily="49" charset="-122"/>
                <a:ea typeface="楷体" panose="02010609060101010101" pitchFamily="49" charset="-122"/>
              </a:rPr>
              <a:t>年</a:t>
            </a:r>
            <a:r>
              <a:rPr lang="en-US" altLang="zh-CN" sz="2000" b="1" dirty="0">
                <a:latin typeface="楷体" panose="02010609060101010101" pitchFamily="49" charset="-122"/>
                <a:ea typeface="楷体" panose="02010609060101010101" pitchFamily="49" charset="-122"/>
              </a:rPr>
              <a:t>4</a:t>
            </a:r>
            <a:r>
              <a:rPr lang="zh-CN" altLang="en-US" sz="2000" b="1" dirty="0">
                <a:latin typeface="楷体" panose="02010609060101010101" pitchFamily="49" charset="-122"/>
                <a:ea typeface="楷体" panose="02010609060101010101" pitchFamily="49" charset="-122"/>
              </a:rPr>
              <a:t>月</a:t>
            </a:r>
            <a:r>
              <a:rPr lang="en-US" altLang="zh-CN" sz="2000" b="1" dirty="0">
                <a:latin typeface="楷体" panose="02010609060101010101" pitchFamily="49" charset="-122"/>
                <a:ea typeface="楷体" panose="02010609060101010101" pitchFamily="49" charset="-122"/>
              </a:rPr>
              <a:t>《</a:t>
            </a:r>
            <a:r>
              <a:rPr lang="zh-CN" altLang="en-US" sz="2000" b="1" dirty="0">
                <a:latin typeface="楷体" panose="02010609060101010101" pitchFamily="49" charset="-122"/>
                <a:ea typeface="楷体" panose="02010609060101010101" pitchFamily="49" charset="-122"/>
              </a:rPr>
              <a:t>欧洲复兴法案</a:t>
            </a:r>
            <a:r>
              <a:rPr lang="en-US" altLang="zh-CN" sz="2000" b="1" dirty="0" smtClean="0">
                <a:latin typeface="楷体" panose="02010609060101010101" pitchFamily="49" charset="-122"/>
                <a:ea typeface="楷体" panose="02010609060101010101" pitchFamily="49" charset="-122"/>
              </a:rPr>
              <a:t>》</a:t>
            </a:r>
            <a:endParaRPr lang="zh-CN" altLang="en-US" sz="20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179512" y="339502"/>
            <a:ext cx="8568952" cy="1800493"/>
          </a:xfrm>
          <a:prstGeom prst="rect">
            <a:avLst/>
          </a:prstGeom>
        </p:spPr>
        <p:txBody>
          <a:bodyPr wrap="square">
            <a:spAutoFit/>
          </a:bodyPr>
          <a:lstStyle/>
          <a:p>
            <a:pPr>
              <a:spcAft>
                <a:spcPts val="600"/>
              </a:spcAft>
            </a:pPr>
            <a:r>
              <a:rPr lang="zh-CN" altLang="en-US" sz="2400" dirty="0" smtClean="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3</a:t>
            </a:r>
            <a:r>
              <a:rPr lang="zh-CN" altLang="en-US" sz="2400" dirty="0" smtClean="0">
                <a:latin typeface="华文中宋" panose="02010600040101010101" pitchFamily="2" charset="-122"/>
                <a:ea typeface="华文中宋" panose="02010600040101010101" pitchFamily="2" charset="-122"/>
              </a:rPr>
              <a:t>）</a:t>
            </a:r>
            <a:r>
              <a:rPr lang="zh-CN" altLang="zh-CN" sz="2400" dirty="0">
                <a:solidFill>
                  <a:srgbClr val="FF0000"/>
                </a:solidFill>
                <a:latin typeface="华文中宋" panose="02010600040101010101" pitchFamily="2" charset="-122"/>
                <a:ea typeface="华文中宋" panose="02010600040101010101" pitchFamily="2" charset="-122"/>
              </a:rPr>
              <a:t>军事</a:t>
            </a:r>
            <a:endParaRPr lang="en-US" altLang="zh-CN" sz="2400" dirty="0">
              <a:latin typeface="华文中宋" panose="02010600040101010101" pitchFamily="2" charset="-122"/>
              <a:ea typeface="华文中宋" panose="02010600040101010101" pitchFamily="2" charset="-122"/>
            </a:endParaRPr>
          </a:p>
          <a:p>
            <a:pPr>
              <a:spcAft>
                <a:spcPts val="600"/>
              </a:spcAft>
            </a:pPr>
            <a:r>
              <a:rPr lang="en-US" altLang="zh-CN" sz="2400" dirty="0">
                <a:latin typeface="华文中宋" panose="02010600040101010101" pitchFamily="2" charset="-122"/>
                <a:ea typeface="华文中宋" panose="02010600040101010101" pitchFamily="2" charset="-122"/>
              </a:rPr>
              <a:t>1949</a:t>
            </a:r>
            <a:r>
              <a:rPr lang="zh-CN" altLang="en-US" sz="2400" dirty="0">
                <a:latin typeface="华文中宋" panose="02010600040101010101" pitchFamily="2" charset="-122"/>
                <a:ea typeface="华文中宋" panose="02010600040101010101" pitchFamily="2" charset="-122"/>
              </a:rPr>
              <a:t>年</a:t>
            </a:r>
            <a:r>
              <a:rPr lang="zh-CN" altLang="en-US" sz="2400" dirty="0" smtClean="0">
                <a:latin typeface="华文中宋" panose="02010600040101010101" pitchFamily="2" charset="-122"/>
                <a:ea typeface="华文中宋" panose="02010600040101010101" pitchFamily="2" charset="-122"/>
              </a:rPr>
              <a:t>，美国主导成立</a:t>
            </a:r>
            <a:r>
              <a:rPr lang="zh-CN" altLang="en-US" sz="2400" dirty="0">
                <a:latin typeface="华文中宋" panose="02010600040101010101" pitchFamily="2" charset="-122"/>
                <a:ea typeface="华文中宋" panose="02010600040101010101" pitchFamily="2" charset="-122"/>
              </a:rPr>
              <a:t>北大西洋公约组织，简称“北约”。</a:t>
            </a:r>
            <a:endParaRPr lang="zh-CN" altLang="en-US" sz="2400" dirty="0">
              <a:latin typeface="华文中宋" panose="02010600040101010101" pitchFamily="2" charset="-122"/>
              <a:ea typeface="华文中宋" panose="02010600040101010101" pitchFamily="2" charset="-122"/>
            </a:endParaRPr>
          </a:p>
          <a:p>
            <a:pPr>
              <a:spcAft>
                <a:spcPts val="600"/>
              </a:spcAft>
            </a:pPr>
            <a:r>
              <a:rPr lang="en-US" altLang="zh-CN" sz="2400" dirty="0">
                <a:latin typeface="华文中宋" panose="02010600040101010101" pitchFamily="2" charset="-122"/>
                <a:ea typeface="华文中宋" panose="02010600040101010101" pitchFamily="2" charset="-122"/>
                <a:cs typeface="Times New Roman" panose="02020603050405020304"/>
              </a:rPr>
              <a:t>1955</a:t>
            </a:r>
            <a:r>
              <a:rPr lang="zh-CN" altLang="en-US" sz="2400" dirty="0" smtClean="0">
                <a:latin typeface="华文中宋" panose="02010600040101010101" pitchFamily="2" charset="-122"/>
                <a:ea typeface="华文中宋" panose="02010600040101010101" pitchFamily="2" charset="-122"/>
                <a:cs typeface="Times New Roman" panose="02020603050405020304"/>
              </a:rPr>
              <a:t>年，苏联主导成立</a:t>
            </a:r>
            <a:r>
              <a:rPr lang="zh-CN" altLang="en-US" sz="2400" dirty="0">
                <a:latin typeface="华文中宋" panose="02010600040101010101" pitchFamily="2" charset="-122"/>
                <a:ea typeface="华文中宋" panose="02010600040101010101" pitchFamily="2" charset="-122"/>
                <a:cs typeface="Times New Roman" panose="02020603050405020304"/>
              </a:rPr>
              <a:t>华沙条约组织，简称“华约”。</a:t>
            </a:r>
            <a:endParaRPr lang="en-US" altLang="zh-CN" sz="2400" dirty="0">
              <a:latin typeface="华文中宋" panose="02010600040101010101" pitchFamily="2" charset="-122"/>
              <a:ea typeface="华文中宋" panose="02010600040101010101" pitchFamily="2" charset="-122"/>
              <a:cs typeface="Times New Roman" panose="02020603050405020304"/>
            </a:endParaRPr>
          </a:p>
          <a:p>
            <a:pPr>
              <a:spcAft>
                <a:spcPts val="600"/>
              </a:spcAft>
            </a:pPr>
            <a:r>
              <a:rPr lang="zh-CN" altLang="en-US" sz="2400" dirty="0">
                <a:latin typeface="华文中宋" panose="02010600040101010101" pitchFamily="2" charset="-122"/>
                <a:ea typeface="华文中宋" panose="02010600040101010101" pitchFamily="2" charset="-122"/>
                <a:cs typeface="Times New Roman" panose="02020603050405020304"/>
              </a:rPr>
              <a:t>以美苏为首的两大集团形成全面冷战对峙，两极格局正式形成。</a:t>
            </a:r>
            <a:endParaRPr lang="zh-CN" altLang="en-US" sz="2400" dirty="0">
              <a:latin typeface="华文中宋" panose="02010600040101010101" pitchFamily="2" charset="-122"/>
              <a:ea typeface="华文中宋" panose="02010600040101010101" pitchFamily="2" charset="-122"/>
              <a:cs typeface="Times New Roman" panose="02020603050405020304"/>
            </a:endParaRPr>
          </a:p>
        </p:txBody>
      </p:sp>
      <p:pic>
        <p:nvPicPr>
          <p:cNvPr id="5124" name="Picture 4" descr="https://timgsa.baidu.com/timg?image&amp;quality=80&amp;size=b9999_10000&amp;sec=1584273814022&amp;di=945c65adca0d36ffb994d303b5b84c0c&amp;imgtype=0&amp;src=http%3A%2F%2F5b0988e595225.cdn.sohucs.com%2Fimages%2F20170902%2F5ef068bdab024742b2c5e2b4d9dbadc0.jpe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350888" y="2272736"/>
            <a:ext cx="2736304" cy="2631771"/>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1028" name="Picture 4" descr="H:\直播课\18\图片\bki-20140624232340-1966430555.jpg"/>
          <p:cNvPicPr>
            <a:picLocks noChangeAspect="1" noChangeArrowheads="1"/>
          </p:cNvPicPr>
          <p:nvPr/>
        </p:nvPicPr>
        <p:blipFill rotWithShape="1">
          <a:blip r:embed="rId2">
            <a:extLst>
              <a:ext uri="{28A0092B-C50C-407E-A947-70E740481C1C}">
                <a14:useLocalDpi xmlns:a14="http://schemas.microsoft.com/office/drawing/2010/main" val="0"/>
              </a:ext>
            </a:extLst>
          </a:blip>
          <a:srcRect b="10637"/>
          <a:stretch>
            <a:fillRect/>
          </a:stretch>
        </p:blipFill>
        <p:spPr bwMode="auto">
          <a:xfrm>
            <a:off x="6473108" y="2285210"/>
            <a:ext cx="2275356" cy="2606821"/>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H:\直播课\18\图片\u=1881040380,3235772002&amp;fm=214&amp;gp=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288186"/>
            <a:ext cx="2594402" cy="2594402"/>
          </a:xfrm>
          <a:prstGeom prst="rect">
            <a:avLst/>
          </a:prstGeom>
          <a:noFill/>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a:blip r:embed="rId4"/>
          <a:stretch>
            <a:fillRect/>
          </a:stretch>
        </p:blipFill>
        <p:spPr>
          <a:xfrm>
            <a:off x="3419475" y="2272665"/>
            <a:ext cx="2599055" cy="272796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51520" y="411510"/>
            <a:ext cx="7909538" cy="461665"/>
          </a:xfrm>
          <a:prstGeom prst="rect">
            <a:avLst/>
          </a:prstGeom>
        </p:spPr>
        <p:txBody>
          <a:bodyPr wrap="none">
            <a:spAutoFit/>
          </a:bodyPr>
          <a:lstStyle/>
          <a:p>
            <a:r>
              <a:rPr lang="zh-CN" altLang="en-US" sz="2400" dirty="0" smtClean="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4</a:t>
            </a:r>
            <a:r>
              <a:rPr lang="zh-CN" altLang="en-US" sz="2400" dirty="0" smtClean="0">
                <a:latin typeface="华文中宋" panose="02010600040101010101" pitchFamily="2" charset="-122"/>
                <a:ea typeface="华文中宋" panose="02010600040101010101" pitchFamily="2" charset="-122"/>
              </a:rPr>
              <a:t>）地缘政治：</a:t>
            </a:r>
            <a:r>
              <a:rPr lang="zh-CN" altLang="zh-CN" sz="2400" dirty="0">
                <a:latin typeface="华文中宋" panose="02010600040101010101" pitchFamily="2" charset="-122"/>
                <a:ea typeface="华文中宋" panose="02010600040101010101" pitchFamily="2" charset="-122"/>
              </a:rPr>
              <a:t>第一次柏林危机导致</a:t>
            </a:r>
            <a:r>
              <a:rPr lang="en-US" altLang="zh-CN" sz="2400" dirty="0">
                <a:latin typeface="华文中宋" panose="02010600040101010101" pitchFamily="2" charset="-122"/>
                <a:ea typeface="华文中宋" panose="02010600040101010101" pitchFamily="2" charset="-122"/>
              </a:rPr>
              <a:t>1949</a:t>
            </a:r>
            <a:r>
              <a:rPr lang="zh-CN" altLang="zh-CN" sz="2400" dirty="0">
                <a:latin typeface="华文中宋" panose="02010600040101010101" pitchFamily="2" charset="-122"/>
                <a:ea typeface="华文中宋" panose="02010600040101010101" pitchFamily="2" charset="-122"/>
              </a:rPr>
              <a:t>年德国分裂。</a:t>
            </a:r>
            <a:endParaRPr lang="zh-CN" altLang="en-US" sz="2400" dirty="0">
              <a:latin typeface="华文中宋" panose="02010600040101010101" pitchFamily="2" charset="-122"/>
              <a:ea typeface="华文中宋" panose="02010600040101010101" pitchFamily="2" charset="-122"/>
            </a:endParaRPr>
          </a:p>
        </p:txBody>
      </p:sp>
      <p:sp>
        <p:nvSpPr>
          <p:cNvPr id="3" name="TextBox 2"/>
          <p:cNvSpPr txBox="1"/>
          <p:nvPr/>
        </p:nvSpPr>
        <p:spPr>
          <a:xfrm>
            <a:off x="5004048" y="1158630"/>
            <a:ext cx="3816424" cy="3554819"/>
          </a:xfrm>
          <a:prstGeom prst="rect">
            <a:avLst/>
          </a:prstGeom>
          <a:noFill/>
          <a:ln w="12700">
            <a:solidFill>
              <a:srgbClr val="FF0000"/>
            </a:solidFill>
          </a:ln>
        </p:spPr>
        <p:txBody>
          <a:bodyPr wrap="square" rtlCol="0">
            <a:spAutoFit/>
          </a:bodyPr>
          <a:lstStyle/>
          <a:p>
            <a:pPr>
              <a:lnSpc>
                <a:spcPct val="125000"/>
              </a:lnSpc>
            </a:pPr>
            <a:r>
              <a:rPr lang="zh-CN" altLang="en-US" sz="2000" b="1" dirty="0" smtClean="0">
                <a:latin typeface="楷体" panose="02010609060101010101" pitchFamily="49" charset="-122"/>
                <a:ea typeface="楷体" panose="02010609060101010101" pitchFamily="49" charset="-122"/>
              </a:rPr>
              <a:t>    美英法占领区合并并实行币制改革，随后，苏联采取针锋相对的币制改革，并于</a:t>
            </a:r>
            <a:r>
              <a:rPr lang="en-US" altLang="zh-CN" sz="2000" b="1" dirty="0" smtClean="0">
                <a:latin typeface="楷体" panose="02010609060101010101" pitchFamily="49" charset="-122"/>
                <a:ea typeface="楷体" panose="02010609060101010101" pitchFamily="49" charset="-122"/>
              </a:rPr>
              <a:t>1948</a:t>
            </a:r>
            <a:r>
              <a:rPr lang="zh-CN" altLang="en-US" sz="2000" b="1" dirty="0" smtClean="0">
                <a:latin typeface="楷体" panose="02010609060101010101" pitchFamily="49" charset="-122"/>
                <a:ea typeface="楷体" panose="02010609060101010101" pitchFamily="49" charset="-122"/>
              </a:rPr>
              <a:t>年</a:t>
            </a:r>
            <a:r>
              <a:rPr lang="en-US" altLang="zh-CN" sz="2000" b="1" dirty="0" smtClean="0">
                <a:latin typeface="楷体" panose="02010609060101010101" pitchFamily="49" charset="-122"/>
                <a:ea typeface="楷体" panose="02010609060101010101" pitchFamily="49" charset="-122"/>
              </a:rPr>
              <a:t>6</a:t>
            </a:r>
            <a:r>
              <a:rPr lang="zh-CN" altLang="en-US" sz="2000" b="1" dirty="0" smtClean="0">
                <a:latin typeface="楷体" panose="02010609060101010101" pitchFamily="49" charset="-122"/>
                <a:ea typeface="楷体" panose="02010609060101010101" pitchFamily="49" charset="-122"/>
              </a:rPr>
              <a:t>月封锁柏林，由此引发了第一次“柏林危机”。近一年后，危机随着苏联的退却而结束，但德国分裂已完全不可逆转。</a:t>
            </a:r>
            <a:r>
              <a:rPr lang="en-US" altLang="zh-CN" sz="2000" b="1" dirty="0" smtClean="0">
                <a:latin typeface="楷体" panose="02010609060101010101" pitchFamily="49" charset="-122"/>
                <a:ea typeface="楷体" panose="02010609060101010101" pitchFamily="49" charset="-122"/>
              </a:rPr>
              <a:t>1949</a:t>
            </a:r>
            <a:r>
              <a:rPr lang="zh-CN" altLang="en-US" sz="2000" b="1" dirty="0" smtClean="0">
                <a:latin typeface="楷体" panose="02010609060101010101" pitchFamily="49" charset="-122"/>
                <a:ea typeface="楷体" panose="02010609060101010101" pitchFamily="49" charset="-122"/>
              </a:rPr>
              <a:t>年</a:t>
            </a:r>
            <a:r>
              <a:rPr lang="en-US" altLang="zh-CN" sz="2000" b="1" dirty="0" smtClean="0">
                <a:latin typeface="楷体" panose="02010609060101010101" pitchFamily="49" charset="-122"/>
                <a:ea typeface="楷体" panose="02010609060101010101" pitchFamily="49" charset="-122"/>
              </a:rPr>
              <a:t>9</a:t>
            </a:r>
            <a:r>
              <a:rPr lang="zh-CN" altLang="en-US" sz="2000" b="1" dirty="0" smtClean="0">
                <a:latin typeface="楷体" panose="02010609060101010101" pitchFamily="49" charset="-122"/>
                <a:ea typeface="楷体" panose="02010609060101010101" pitchFamily="49" charset="-122"/>
              </a:rPr>
              <a:t>月和</a:t>
            </a:r>
            <a:r>
              <a:rPr lang="en-US" altLang="zh-CN" sz="2000" b="1" dirty="0" smtClean="0">
                <a:latin typeface="楷体" panose="02010609060101010101" pitchFamily="49" charset="-122"/>
                <a:ea typeface="楷体" panose="02010609060101010101" pitchFamily="49" charset="-122"/>
              </a:rPr>
              <a:t>10</a:t>
            </a:r>
            <a:r>
              <a:rPr lang="zh-CN" altLang="en-US" sz="2000" b="1" dirty="0" smtClean="0">
                <a:latin typeface="楷体" panose="02010609060101010101" pitchFamily="49" charset="-122"/>
                <a:ea typeface="楷体" panose="02010609060101010101" pitchFamily="49" charset="-122"/>
              </a:rPr>
              <a:t>月联邦德国（西德）和民主德国（东德）相继成立。</a:t>
            </a:r>
            <a:endParaRPr lang="zh-CN" altLang="en-US" sz="2000" b="1" dirty="0">
              <a:latin typeface="楷体" panose="02010609060101010101" pitchFamily="49" charset="-122"/>
              <a:ea typeface="楷体" panose="02010609060101010101" pitchFamily="49" charset="-122"/>
            </a:endParaRPr>
          </a:p>
        </p:txBody>
      </p:sp>
      <p:pic>
        <p:nvPicPr>
          <p:cNvPr id="30727" name="Picture 18" descr="1402"/>
          <p:cNvPicPr>
            <a:picLocks noChangeAspect="1"/>
          </p:cNvPicPr>
          <p:nvPr/>
        </p:nvPicPr>
        <p:blipFill>
          <a:blip r:embed="rId1"/>
          <a:stretch>
            <a:fillRect/>
          </a:stretch>
        </p:blipFill>
        <p:spPr>
          <a:xfrm>
            <a:off x="250825" y="956310"/>
            <a:ext cx="4529455" cy="3757295"/>
          </a:xfrm>
          <a:prstGeom prst="rect">
            <a:avLst/>
          </a:prstGeom>
          <a:noFill/>
          <a:ln w="9525">
            <a:noFill/>
          </a:ln>
        </p:spPr>
      </p:pic>
      <p:sp>
        <p:nvSpPr>
          <p:cNvPr id="6" name="文本框 5"/>
          <p:cNvSpPr txBox="1"/>
          <p:nvPr/>
        </p:nvSpPr>
        <p:spPr>
          <a:xfrm>
            <a:off x="1133902" y="4624298"/>
            <a:ext cx="2448272" cy="400110"/>
          </a:xfrm>
          <a:prstGeom prst="rect">
            <a:avLst/>
          </a:prstGeom>
          <a:noFill/>
        </p:spPr>
        <p:txBody>
          <a:bodyPr wrap="square" rtlCol="0">
            <a:spAutoFit/>
          </a:bodyPr>
          <a:lstStyle/>
          <a:p>
            <a:pPr algn="ctr"/>
            <a:r>
              <a:rPr lang="zh-CN" altLang="en-US" sz="2000" dirty="0">
                <a:latin typeface="仿宋" panose="02010609060101010101" pitchFamily="49" charset="-122"/>
                <a:ea typeface="仿宋" panose="02010609060101010101" pitchFamily="49" charset="-122"/>
              </a:rPr>
              <a:t>德国的分裂</a:t>
            </a:r>
            <a:endParaRPr lang="zh-CN" altLang="en-US" sz="2000" dirty="0">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graphicFrame>
        <p:nvGraphicFramePr>
          <p:cNvPr id="2" name="表格 1"/>
          <p:cNvGraphicFramePr>
            <a:graphicFrameLocks noGrp="1"/>
          </p:cNvGraphicFramePr>
          <p:nvPr>
            <p:custDataLst>
              <p:tags r:id="rId1"/>
            </p:custDataLst>
          </p:nvPr>
        </p:nvGraphicFramePr>
        <p:xfrm>
          <a:off x="251520" y="195486"/>
          <a:ext cx="8653780" cy="4737100"/>
        </p:xfrm>
        <a:graphic>
          <a:graphicData uri="http://schemas.openxmlformats.org/drawingml/2006/table">
            <a:tbl>
              <a:tblPr firstRow="1" firstCol="1" bandRow="1">
                <a:tableStyleId>{8A107856-5554-42FB-B03E-39F5DBC370BA}</a:tableStyleId>
              </a:tblPr>
              <a:tblGrid>
                <a:gridCol w="1078230"/>
                <a:gridCol w="3609340"/>
                <a:gridCol w="3966210"/>
              </a:tblGrid>
              <a:tr h="552450">
                <a:tc>
                  <a:txBody>
                    <a:bodyPr/>
                    <a:lstStyle/>
                    <a:p>
                      <a:pPr algn="ctr">
                        <a:spcAft>
                          <a:spcPts val="0"/>
                        </a:spcAft>
                      </a:pPr>
                      <a:r>
                        <a:rPr lang="en-US" sz="2400" dirty="0">
                          <a:solidFill>
                            <a:srgbClr val="FFFFFF"/>
                          </a:solidFill>
                          <a:effectLst/>
                          <a:latin typeface="黑体" panose="02010609060101010101" charset="-122"/>
                          <a:ea typeface="黑体" panose="02010609060101010101" charset="-122"/>
                        </a:rPr>
                        <a:t> </a:t>
                      </a:r>
                      <a:endParaRPr lang="en-US" sz="2400" dirty="0">
                        <a:solidFill>
                          <a:srgbClr val="FFFFFF"/>
                        </a:solidFill>
                        <a:effectLst/>
                        <a:latin typeface="黑体" panose="02010609060101010101" charset="-122"/>
                        <a:ea typeface="黑体" panose="02010609060101010101" charset="-122"/>
                        <a:cs typeface="Times New Roman" panose="02020603050405020304"/>
                      </a:endParaRPr>
                    </a:p>
                  </a:txBody>
                  <a:tcPr marL="68580" marR="68580" marT="0" marB="0">
                    <a:lnL>
                      <a:noFill/>
                    </a:lnL>
                    <a:lnR w="19050">
                      <a:solidFill>
                        <a:srgbClr val="FFFFFF"/>
                      </a:solidFill>
                      <a:prstDash val="solid"/>
                    </a:lnR>
                    <a:lnT>
                      <a:noFill/>
                    </a:lnT>
                    <a:lnB>
                      <a:noFill/>
                    </a:lnB>
                    <a:solidFill>
                      <a:srgbClr val="404040"/>
                    </a:solidFill>
                  </a:tcPr>
                </a:tc>
                <a:tc>
                  <a:txBody>
                    <a:bodyPr/>
                    <a:lstStyle/>
                    <a:p>
                      <a:pPr algn="ctr">
                        <a:spcAft>
                          <a:spcPts val="0"/>
                        </a:spcAft>
                      </a:pPr>
                      <a:r>
                        <a:rPr lang="zh-CN" sz="2800" dirty="0">
                          <a:solidFill>
                            <a:srgbClr val="FFFFFF"/>
                          </a:solidFill>
                          <a:effectLst/>
                          <a:latin typeface="黑体" panose="02010609060101010101" charset="-122"/>
                          <a:ea typeface="黑体" panose="02010609060101010101" charset="-122"/>
                        </a:rPr>
                        <a:t>美国</a:t>
                      </a:r>
                      <a:endParaRPr lang="zh-CN" sz="2800" dirty="0">
                        <a:solidFill>
                          <a:srgbClr val="FFFFFF"/>
                        </a:solidFill>
                        <a:effectLst/>
                        <a:latin typeface="黑体" panose="02010609060101010101" charset="-122"/>
                        <a:ea typeface="黑体" panose="02010609060101010101" charset="-122"/>
                        <a:cs typeface="Times New Roman" panose="02020603050405020304"/>
                      </a:endParaRPr>
                    </a:p>
                  </a:txBody>
                  <a:tcPr marL="68580" marR="68580" marT="0" marB="0">
                    <a:lnL w="19050">
                      <a:solidFill>
                        <a:srgbClr val="FFFFFF"/>
                      </a:solidFill>
                      <a:prstDash val="solid"/>
                    </a:lnL>
                    <a:lnR w="19050">
                      <a:solidFill>
                        <a:srgbClr val="FFFFFF"/>
                      </a:solidFill>
                      <a:prstDash val="solid"/>
                    </a:lnR>
                    <a:lnT>
                      <a:noFill/>
                    </a:lnT>
                    <a:lnB>
                      <a:noFill/>
                    </a:lnB>
                    <a:solidFill>
                      <a:srgbClr val="E34D4D"/>
                    </a:solidFill>
                  </a:tcPr>
                </a:tc>
                <a:tc>
                  <a:txBody>
                    <a:bodyPr/>
                    <a:lstStyle/>
                    <a:p>
                      <a:pPr algn="ctr">
                        <a:spcAft>
                          <a:spcPts val="0"/>
                        </a:spcAft>
                      </a:pPr>
                      <a:r>
                        <a:rPr lang="zh-CN" sz="2800" dirty="0">
                          <a:solidFill>
                            <a:srgbClr val="FFFFFF"/>
                          </a:solidFill>
                          <a:effectLst/>
                          <a:latin typeface="黑体" panose="02010609060101010101" charset="-122"/>
                          <a:ea typeface="黑体" panose="02010609060101010101" charset="-122"/>
                        </a:rPr>
                        <a:t>苏联</a:t>
                      </a:r>
                      <a:endParaRPr lang="zh-CN" sz="2800" dirty="0">
                        <a:solidFill>
                          <a:srgbClr val="FFFFFF"/>
                        </a:solidFill>
                        <a:effectLst/>
                        <a:latin typeface="黑体" panose="02010609060101010101" charset="-122"/>
                        <a:ea typeface="黑体" panose="02010609060101010101" charset="-122"/>
                        <a:cs typeface="Times New Roman" panose="02020603050405020304"/>
                      </a:endParaRPr>
                    </a:p>
                  </a:txBody>
                  <a:tcPr marL="68580" marR="68580" marT="0" marB="0">
                    <a:lnL w="19050">
                      <a:solidFill>
                        <a:srgbClr val="FFFFFF"/>
                      </a:solidFill>
                      <a:prstDash val="solid"/>
                    </a:lnL>
                    <a:lnR>
                      <a:noFill/>
                    </a:lnR>
                    <a:lnT>
                      <a:noFill/>
                    </a:lnT>
                    <a:lnB>
                      <a:noFill/>
                    </a:lnB>
                    <a:solidFill>
                      <a:srgbClr val="E34D4D"/>
                    </a:solidFill>
                  </a:tcPr>
                </a:tc>
              </a:tr>
              <a:tr h="1106805">
                <a:tc>
                  <a:txBody>
                    <a:bodyPr/>
                    <a:lstStyle/>
                    <a:p>
                      <a:pPr algn="ctr">
                        <a:spcAft>
                          <a:spcPts val="0"/>
                        </a:spcAft>
                      </a:pPr>
                      <a:r>
                        <a:rPr lang="zh-CN" sz="2400" dirty="0" smtClean="0">
                          <a:solidFill>
                            <a:srgbClr val="404040"/>
                          </a:solidFill>
                          <a:effectLst/>
                          <a:latin typeface="黑体" panose="02010609060101010101" charset="-122"/>
                          <a:ea typeface="黑体" panose="02010609060101010101" charset="-122"/>
                        </a:rPr>
                        <a:t>政治</a:t>
                      </a:r>
                      <a:endParaRPr lang="zh-CN" sz="2400" dirty="0" smtClean="0">
                        <a:solidFill>
                          <a:srgbClr val="404040"/>
                        </a:solidFill>
                        <a:effectLst/>
                        <a:latin typeface="黑体" panose="02010609060101010101" charset="-122"/>
                        <a:ea typeface="黑体" panose="02010609060101010101" charset="-122"/>
                        <a:cs typeface="Times New Roman" panose="02020603050405020304"/>
                      </a:endParaRPr>
                    </a:p>
                  </a:txBody>
                  <a:tcPr marL="68580" marR="68580" marT="0" marB="0">
                    <a:lnL>
                      <a:noFill/>
                    </a:lnL>
                    <a:lnR w="19050">
                      <a:solidFill>
                        <a:srgbClr val="FFFFFF"/>
                      </a:solidFill>
                      <a:prstDash val="solid"/>
                    </a:lnR>
                    <a:lnT>
                      <a:noFill/>
                    </a:lnT>
                    <a:lnB>
                      <a:noFill/>
                    </a:lnB>
                    <a:solidFill>
                      <a:srgbClr val="FFFFFF"/>
                    </a:solidFill>
                  </a:tcPr>
                </a:tc>
                <a:tc>
                  <a:txBody>
                    <a:bodyPr/>
                    <a:lstStyle/>
                    <a:p>
                      <a:pPr>
                        <a:spcAft>
                          <a:spcPts val="0"/>
                        </a:spcAft>
                      </a:pPr>
                      <a:r>
                        <a:rPr lang="en-US" sz="2400" b="0" dirty="0">
                          <a:solidFill>
                            <a:srgbClr val="404040"/>
                          </a:solidFill>
                          <a:effectLst/>
                          <a:latin typeface="+mn-ea"/>
                          <a:ea typeface="+mn-ea"/>
                        </a:rPr>
                        <a:t>1947</a:t>
                      </a:r>
                      <a:r>
                        <a:rPr lang="zh-CN" sz="2400" b="0" dirty="0">
                          <a:solidFill>
                            <a:srgbClr val="404040"/>
                          </a:solidFill>
                          <a:effectLst/>
                          <a:latin typeface="+mn-ea"/>
                          <a:ea typeface="+mn-ea"/>
                        </a:rPr>
                        <a:t>年 “杜鲁门主义”，是美国</a:t>
                      </a:r>
                      <a:r>
                        <a:rPr lang="zh-CN" sz="2400" b="0" dirty="0" smtClean="0">
                          <a:solidFill>
                            <a:srgbClr val="404040"/>
                          </a:solidFill>
                          <a:effectLst/>
                          <a:latin typeface="+mn-ea"/>
                          <a:ea typeface="+mn-ea"/>
                        </a:rPr>
                        <a:t>发</a:t>
                      </a:r>
                      <a:r>
                        <a:rPr lang="zh-CN" altLang="en-US" sz="2400" b="0" dirty="0" smtClean="0">
                          <a:solidFill>
                            <a:srgbClr val="404040"/>
                          </a:solidFill>
                          <a:effectLst/>
                          <a:latin typeface="+mn-ea"/>
                          <a:ea typeface="+mn-ea"/>
                        </a:rPr>
                        <a:t>动</a:t>
                      </a:r>
                      <a:r>
                        <a:rPr lang="zh-CN" sz="2400" b="0" dirty="0" smtClean="0">
                          <a:solidFill>
                            <a:srgbClr val="404040"/>
                          </a:solidFill>
                          <a:effectLst/>
                          <a:latin typeface="+mn-ea"/>
                          <a:ea typeface="+mn-ea"/>
                        </a:rPr>
                        <a:t>冷战</a:t>
                      </a:r>
                      <a:r>
                        <a:rPr lang="zh-CN" sz="2400" b="0" dirty="0">
                          <a:solidFill>
                            <a:srgbClr val="404040"/>
                          </a:solidFill>
                          <a:effectLst/>
                          <a:latin typeface="+mn-ea"/>
                          <a:ea typeface="+mn-ea"/>
                        </a:rPr>
                        <a:t>的</a:t>
                      </a:r>
                      <a:r>
                        <a:rPr lang="zh-CN" sz="2400" b="0" dirty="0" smtClean="0">
                          <a:solidFill>
                            <a:srgbClr val="404040"/>
                          </a:solidFill>
                          <a:effectLst/>
                          <a:latin typeface="+mn-ea"/>
                          <a:ea typeface="+mn-ea"/>
                        </a:rPr>
                        <a:t>标志</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w="19050">
                      <a:solidFill>
                        <a:srgbClr val="FFFFFF"/>
                      </a:solidFill>
                      <a:prstDash val="solid"/>
                    </a:lnR>
                    <a:lnT>
                      <a:noFill/>
                    </a:lnT>
                    <a:lnB>
                      <a:noFill/>
                    </a:lnB>
                    <a:solidFill>
                      <a:srgbClr val="FFFFFF"/>
                    </a:solidFill>
                  </a:tcPr>
                </a:tc>
                <a:tc>
                  <a:txBody>
                    <a:bodyPr/>
                    <a:lstStyle/>
                    <a:p>
                      <a:pPr>
                        <a:spcAft>
                          <a:spcPts val="0"/>
                        </a:spcAft>
                      </a:pPr>
                      <a:r>
                        <a:rPr lang="en-US" altLang="zh-CN" sz="2400" b="0" dirty="0" smtClean="0">
                          <a:solidFill>
                            <a:srgbClr val="404040"/>
                          </a:solidFill>
                          <a:effectLst/>
                          <a:latin typeface="+mn-ea"/>
                          <a:ea typeface="+mn-ea"/>
                        </a:rPr>
                        <a:t>1947</a:t>
                      </a:r>
                      <a:r>
                        <a:rPr lang="zh-CN" altLang="en-US" sz="2400" b="0" dirty="0" smtClean="0">
                          <a:solidFill>
                            <a:srgbClr val="404040"/>
                          </a:solidFill>
                          <a:effectLst/>
                          <a:latin typeface="+mn-ea"/>
                          <a:ea typeface="+mn-ea"/>
                        </a:rPr>
                        <a:t>年</a:t>
                      </a:r>
                      <a:r>
                        <a:rPr lang="zh-CN" sz="2400" b="0" dirty="0" smtClean="0">
                          <a:solidFill>
                            <a:srgbClr val="404040"/>
                          </a:solidFill>
                          <a:effectLst/>
                          <a:latin typeface="+mn-ea"/>
                          <a:ea typeface="+mn-ea"/>
                        </a:rPr>
                        <a:t>成立</a:t>
                      </a:r>
                      <a:r>
                        <a:rPr lang="zh-CN" sz="2400" b="0" dirty="0">
                          <a:solidFill>
                            <a:srgbClr val="404040"/>
                          </a:solidFill>
                          <a:effectLst/>
                          <a:latin typeface="+mn-ea"/>
                          <a:ea typeface="+mn-ea"/>
                        </a:rPr>
                        <a:t>共产党和工人党</a:t>
                      </a:r>
                      <a:r>
                        <a:rPr lang="zh-CN" sz="2400" b="0" dirty="0" smtClean="0">
                          <a:solidFill>
                            <a:srgbClr val="404040"/>
                          </a:solidFill>
                          <a:effectLst/>
                          <a:latin typeface="+mn-ea"/>
                          <a:ea typeface="+mn-ea"/>
                        </a:rPr>
                        <a:t>情报局</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a:noFill/>
                    </a:lnR>
                    <a:lnT>
                      <a:noFill/>
                    </a:lnT>
                    <a:lnB>
                      <a:noFill/>
                    </a:lnB>
                    <a:solidFill>
                      <a:srgbClr val="FFFFFF"/>
                    </a:solidFill>
                  </a:tcPr>
                </a:tc>
              </a:tr>
              <a:tr h="718820">
                <a:tc>
                  <a:txBody>
                    <a:bodyPr/>
                    <a:lstStyle/>
                    <a:p>
                      <a:pPr algn="ctr">
                        <a:spcAft>
                          <a:spcPts val="0"/>
                        </a:spcAft>
                      </a:pPr>
                      <a:r>
                        <a:rPr lang="zh-CN" sz="2400" dirty="0">
                          <a:solidFill>
                            <a:srgbClr val="404040"/>
                          </a:solidFill>
                          <a:effectLst/>
                          <a:latin typeface="黑体" panose="02010609060101010101" charset="-122"/>
                          <a:ea typeface="黑体" panose="02010609060101010101" charset="-122"/>
                        </a:rPr>
                        <a:t>经济</a:t>
                      </a:r>
                      <a:endParaRPr lang="zh-CN" sz="2400" dirty="0">
                        <a:solidFill>
                          <a:srgbClr val="404040"/>
                        </a:solidFill>
                        <a:effectLst/>
                        <a:latin typeface="黑体" panose="02010609060101010101" charset="-122"/>
                        <a:ea typeface="黑体" panose="02010609060101010101" charset="-122"/>
                        <a:cs typeface="Times New Roman" panose="02020603050405020304"/>
                      </a:endParaRPr>
                    </a:p>
                  </a:txBody>
                  <a:tcPr marL="68580" marR="68580" marT="0" marB="0">
                    <a:lnL>
                      <a:noFill/>
                    </a:lnL>
                    <a:lnR w="19050">
                      <a:solidFill>
                        <a:srgbClr val="FFFFFF"/>
                      </a:solidFill>
                      <a:prstDash val="solid"/>
                    </a:lnR>
                    <a:lnT>
                      <a:noFill/>
                    </a:lnT>
                    <a:lnB>
                      <a:noFill/>
                    </a:lnB>
                    <a:solidFill>
                      <a:srgbClr val="F2F2F2"/>
                    </a:solidFill>
                  </a:tcPr>
                </a:tc>
                <a:tc>
                  <a:txBody>
                    <a:bodyPr/>
                    <a:lstStyle/>
                    <a:p>
                      <a:pPr>
                        <a:spcAft>
                          <a:spcPts val="0"/>
                        </a:spcAft>
                      </a:pPr>
                      <a:r>
                        <a:rPr lang="en-US" altLang="zh-CN" sz="2400" b="0" dirty="0" smtClean="0">
                          <a:solidFill>
                            <a:srgbClr val="404040"/>
                          </a:solidFill>
                          <a:effectLst/>
                          <a:latin typeface="+mn-ea"/>
                          <a:ea typeface="+mn-ea"/>
                        </a:rPr>
                        <a:t>1948</a:t>
                      </a:r>
                      <a:r>
                        <a:rPr lang="zh-CN" altLang="en-US" sz="2400" b="0" dirty="0" smtClean="0">
                          <a:solidFill>
                            <a:srgbClr val="404040"/>
                          </a:solidFill>
                          <a:effectLst/>
                          <a:latin typeface="+mn-ea"/>
                          <a:ea typeface="+mn-ea"/>
                        </a:rPr>
                        <a:t>年实施</a:t>
                      </a:r>
                      <a:r>
                        <a:rPr lang="zh-CN" sz="2400" b="0" dirty="0" smtClean="0">
                          <a:solidFill>
                            <a:srgbClr val="404040"/>
                          </a:solidFill>
                          <a:effectLst/>
                          <a:latin typeface="+mn-ea"/>
                          <a:ea typeface="+mn-ea"/>
                        </a:rPr>
                        <a:t>马歇尔计划</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w="19050">
                      <a:solidFill>
                        <a:srgbClr val="FFFFFF"/>
                      </a:solidFill>
                      <a:prstDash val="solid"/>
                    </a:lnR>
                    <a:lnT>
                      <a:noFill/>
                    </a:lnT>
                    <a:lnB>
                      <a:noFill/>
                    </a:lnB>
                    <a:solidFill>
                      <a:srgbClr val="F2F2F2"/>
                    </a:solidFill>
                  </a:tcPr>
                </a:tc>
                <a:tc>
                  <a:txBody>
                    <a:bodyPr/>
                    <a:lstStyle/>
                    <a:p>
                      <a:pPr>
                        <a:spcAft>
                          <a:spcPts val="0"/>
                        </a:spcAft>
                      </a:pPr>
                      <a:r>
                        <a:rPr lang="en-US" altLang="zh-CN" sz="2400" b="0" dirty="0" smtClean="0">
                          <a:solidFill>
                            <a:srgbClr val="404040"/>
                          </a:solidFill>
                          <a:effectLst/>
                          <a:latin typeface="+mn-ea"/>
                          <a:ea typeface="+mn-ea"/>
                        </a:rPr>
                        <a:t>1949</a:t>
                      </a:r>
                      <a:r>
                        <a:rPr lang="zh-CN" altLang="en-US" sz="2400" b="0" dirty="0" smtClean="0">
                          <a:solidFill>
                            <a:srgbClr val="404040"/>
                          </a:solidFill>
                          <a:effectLst/>
                          <a:latin typeface="+mn-ea"/>
                          <a:ea typeface="+mn-ea"/>
                        </a:rPr>
                        <a:t>年</a:t>
                      </a:r>
                      <a:r>
                        <a:rPr lang="zh-CN" sz="2400" b="0" dirty="0" smtClean="0">
                          <a:solidFill>
                            <a:srgbClr val="404040"/>
                          </a:solidFill>
                          <a:effectLst/>
                          <a:latin typeface="+mn-ea"/>
                          <a:ea typeface="+mn-ea"/>
                        </a:rPr>
                        <a:t>成立</a:t>
                      </a:r>
                      <a:r>
                        <a:rPr lang="zh-CN" sz="2400" b="0" dirty="0">
                          <a:solidFill>
                            <a:srgbClr val="404040"/>
                          </a:solidFill>
                          <a:effectLst/>
                          <a:latin typeface="+mn-ea"/>
                          <a:ea typeface="+mn-ea"/>
                        </a:rPr>
                        <a:t>经济互助</a:t>
                      </a:r>
                      <a:r>
                        <a:rPr lang="zh-CN" sz="2400" b="0" dirty="0" smtClean="0">
                          <a:solidFill>
                            <a:srgbClr val="404040"/>
                          </a:solidFill>
                          <a:effectLst/>
                          <a:latin typeface="+mn-ea"/>
                          <a:ea typeface="+mn-ea"/>
                        </a:rPr>
                        <a:t>委员会</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a:noFill/>
                    </a:lnR>
                    <a:lnT>
                      <a:noFill/>
                    </a:lnT>
                    <a:lnB>
                      <a:noFill/>
                    </a:lnB>
                    <a:solidFill>
                      <a:srgbClr val="F2F2F2"/>
                    </a:solidFill>
                  </a:tcPr>
                </a:tc>
              </a:tr>
              <a:tr h="1627505">
                <a:tc>
                  <a:txBody>
                    <a:bodyPr/>
                    <a:lstStyle/>
                    <a:p>
                      <a:pPr algn="ctr">
                        <a:spcAft>
                          <a:spcPts val="0"/>
                        </a:spcAft>
                      </a:pPr>
                      <a:endParaRPr lang="en-US" altLang="zh-CN" sz="2400" dirty="0" smtClean="0">
                        <a:solidFill>
                          <a:srgbClr val="404040"/>
                        </a:solidFill>
                        <a:effectLst/>
                        <a:latin typeface="黑体" panose="02010609060101010101" charset="-122"/>
                        <a:ea typeface="黑体" panose="02010609060101010101" charset="-122"/>
                      </a:endParaRPr>
                    </a:p>
                    <a:p>
                      <a:pPr algn="ctr">
                        <a:spcAft>
                          <a:spcPts val="0"/>
                        </a:spcAft>
                      </a:pPr>
                      <a:endParaRPr lang="en-US" altLang="zh-CN" sz="2400" dirty="0" smtClean="0">
                        <a:solidFill>
                          <a:srgbClr val="404040"/>
                        </a:solidFill>
                        <a:effectLst/>
                        <a:latin typeface="黑体" panose="02010609060101010101" charset="-122"/>
                        <a:ea typeface="黑体" panose="02010609060101010101" charset="-122"/>
                      </a:endParaRPr>
                    </a:p>
                    <a:p>
                      <a:pPr algn="ctr">
                        <a:spcAft>
                          <a:spcPts val="0"/>
                        </a:spcAft>
                      </a:pPr>
                      <a:r>
                        <a:rPr lang="zh-CN" sz="2400" dirty="0" smtClean="0">
                          <a:solidFill>
                            <a:srgbClr val="404040"/>
                          </a:solidFill>
                          <a:effectLst/>
                          <a:latin typeface="黑体" panose="02010609060101010101" charset="-122"/>
                          <a:ea typeface="黑体" panose="02010609060101010101" charset="-122"/>
                        </a:rPr>
                        <a:t>军事</a:t>
                      </a:r>
                      <a:endParaRPr lang="zh-CN" sz="2400" dirty="0" smtClean="0">
                        <a:solidFill>
                          <a:srgbClr val="404040"/>
                        </a:solidFill>
                        <a:effectLst/>
                        <a:latin typeface="黑体" panose="02010609060101010101" charset="-122"/>
                        <a:ea typeface="黑体" panose="02010609060101010101" charset="-122"/>
                        <a:cs typeface="Times New Roman" panose="02020603050405020304"/>
                      </a:endParaRPr>
                    </a:p>
                  </a:txBody>
                  <a:tcPr marL="68580" marR="68580" marT="0" marB="0">
                    <a:lnL>
                      <a:noFill/>
                    </a:lnL>
                    <a:lnR w="19050">
                      <a:solidFill>
                        <a:srgbClr val="FFFFFF"/>
                      </a:solidFill>
                      <a:prstDash val="solid"/>
                    </a:lnR>
                    <a:lnT>
                      <a:noFill/>
                    </a:lnT>
                    <a:lnB>
                      <a:noFill/>
                    </a:lnB>
                    <a:solidFill>
                      <a:srgbClr val="FFFFFF"/>
                    </a:solidFill>
                  </a:tcPr>
                </a:tc>
                <a:tc>
                  <a:txBody>
                    <a:bodyPr/>
                    <a:lstStyle/>
                    <a:p>
                      <a:pPr>
                        <a:spcAft>
                          <a:spcPts val="0"/>
                        </a:spcAft>
                      </a:pPr>
                      <a:r>
                        <a:rPr lang="en-US" sz="2400" b="0" dirty="0">
                          <a:solidFill>
                            <a:srgbClr val="404040"/>
                          </a:solidFill>
                          <a:effectLst/>
                          <a:latin typeface="+mn-ea"/>
                          <a:ea typeface="+mn-ea"/>
                        </a:rPr>
                        <a:t>1949</a:t>
                      </a:r>
                      <a:r>
                        <a:rPr lang="zh-CN" sz="2400" b="0" dirty="0">
                          <a:solidFill>
                            <a:srgbClr val="404040"/>
                          </a:solidFill>
                          <a:effectLst/>
                          <a:latin typeface="+mn-ea"/>
                          <a:ea typeface="+mn-ea"/>
                        </a:rPr>
                        <a:t>年，成立北大西洋公约</a:t>
                      </a:r>
                      <a:r>
                        <a:rPr lang="zh-CN" sz="2400" b="0" dirty="0" smtClean="0">
                          <a:solidFill>
                            <a:srgbClr val="404040"/>
                          </a:solidFill>
                          <a:effectLst/>
                          <a:latin typeface="+mn-ea"/>
                          <a:ea typeface="+mn-ea"/>
                        </a:rPr>
                        <a:t>组织</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w="19050">
                      <a:solidFill>
                        <a:srgbClr val="FFFFFF"/>
                      </a:solidFill>
                      <a:prstDash val="solid"/>
                    </a:lnR>
                    <a:lnT>
                      <a:noFill/>
                    </a:lnT>
                    <a:lnB>
                      <a:noFill/>
                    </a:lnB>
                    <a:solidFill>
                      <a:srgbClr val="FFFFFF"/>
                    </a:solidFill>
                  </a:tcPr>
                </a:tc>
                <a:tc>
                  <a:txBody>
                    <a:bodyPr/>
                    <a:lstStyle/>
                    <a:p>
                      <a:pPr>
                        <a:spcAft>
                          <a:spcPts val="0"/>
                        </a:spcAft>
                      </a:pPr>
                      <a:r>
                        <a:rPr lang="en-US" sz="2400" b="0" dirty="0">
                          <a:solidFill>
                            <a:srgbClr val="404040"/>
                          </a:solidFill>
                          <a:effectLst/>
                          <a:latin typeface="+mn-ea"/>
                          <a:ea typeface="+mn-ea"/>
                        </a:rPr>
                        <a:t>1955</a:t>
                      </a:r>
                      <a:r>
                        <a:rPr lang="zh-CN" sz="2400" b="0" dirty="0">
                          <a:solidFill>
                            <a:srgbClr val="404040"/>
                          </a:solidFill>
                          <a:effectLst/>
                          <a:latin typeface="+mn-ea"/>
                          <a:ea typeface="+mn-ea"/>
                        </a:rPr>
                        <a:t>年成立华沙条约组织。以美苏为首的两大集团形成全面冷战对峙，两极格局正式</a:t>
                      </a:r>
                      <a:r>
                        <a:rPr lang="zh-CN" sz="2400" b="0" dirty="0" smtClean="0">
                          <a:solidFill>
                            <a:srgbClr val="404040"/>
                          </a:solidFill>
                          <a:effectLst/>
                          <a:latin typeface="+mn-ea"/>
                          <a:ea typeface="+mn-ea"/>
                        </a:rPr>
                        <a:t>形成</a:t>
                      </a:r>
                      <a:endParaRPr lang="zh-CN" sz="2400" b="0" dirty="0" smtClean="0">
                        <a:solidFill>
                          <a:srgbClr val="404040"/>
                        </a:solidFill>
                        <a:effectLst/>
                        <a:latin typeface="+mn-ea"/>
                        <a:ea typeface="+mn-ea"/>
                        <a:cs typeface="Times New Roman" panose="02020603050405020304"/>
                      </a:endParaRPr>
                    </a:p>
                  </a:txBody>
                  <a:tcPr marL="68580" marR="68580" marT="0" marB="0" anchor="ctr">
                    <a:lnL w="19050">
                      <a:solidFill>
                        <a:srgbClr val="FFFFFF"/>
                      </a:solidFill>
                      <a:prstDash val="solid"/>
                    </a:lnL>
                    <a:lnR>
                      <a:noFill/>
                    </a:lnR>
                    <a:lnT>
                      <a:noFill/>
                    </a:lnT>
                    <a:lnB>
                      <a:noFill/>
                    </a:lnB>
                    <a:solidFill>
                      <a:srgbClr val="FFFFFF"/>
                    </a:solidFill>
                  </a:tcPr>
                </a:tc>
              </a:tr>
              <a:tr h="447040">
                <a:tc>
                  <a:txBody>
                    <a:bodyPr/>
                    <a:p>
                      <a:pPr algn="ctr">
                        <a:spcAft>
                          <a:spcPts val="0"/>
                        </a:spcAft>
                        <a:buNone/>
                      </a:pPr>
                      <a:r>
                        <a:rPr lang="zh-CN" sz="2400" dirty="0">
                          <a:solidFill>
                            <a:srgbClr val="404040"/>
                          </a:solidFill>
                          <a:effectLst/>
                          <a:latin typeface="黑体" panose="02010609060101010101" charset="-122"/>
                          <a:ea typeface="黑体" panose="02010609060101010101" charset="-122"/>
                          <a:sym typeface="+mn-ea"/>
                        </a:rPr>
                        <a:t>地缘</a:t>
                      </a:r>
                      <a:endParaRPr lang="zh-CN" altLang="en-US" sz="2400" dirty="0">
                        <a:solidFill>
                          <a:srgbClr val="404040"/>
                        </a:solidFill>
                        <a:effectLst/>
                        <a:latin typeface="黑体" panose="02010609060101010101" charset="-122"/>
                        <a:ea typeface="黑体" panose="02010609060101010101" charset="-122"/>
                        <a:cs typeface="Times New Roman" panose="02020603050405020304"/>
                        <a:sym typeface="+mn-ea"/>
                      </a:endParaRPr>
                    </a:p>
                  </a:txBody>
                  <a:tcPr marL="68580" marR="68580" marT="0" marB="0">
                    <a:lnL>
                      <a:noFill/>
                    </a:lnL>
                    <a:lnR w="19050">
                      <a:solidFill>
                        <a:srgbClr val="FFFFFF"/>
                      </a:solidFill>
                      <a:prstDash val="solid"/>
                    </a:lnR>
                    <a:lnT>
                      <a:noFill/>
                    </a:lnT>
                    <a:lnB w="19050">
                      <a:solidFill>
                        <a:srgbClr val="E34D4D"/>
                      </a:solidFill>
                      <a:prstDash val="solid"/>
                    </a:lnB>
                    <a:solidFill>
                      <a:srgbClr val="F2F2F2"/>
                    </a:solidFill>
                  </a:tcPr>
                </a:tc>
                <a:tc gridSpan="2">
                  <a:txBody>
                    <a:bodyPr/>
                    <a:p>
                      <a:pPr>
                        <a:spcAft>
                          <a:spcPts val="0"/>
                        </a:spcAft>
                        <a:buNone/>
                      </a:pPr>
                      <a:r>
                        <a:rPr lang="zh-CN" altLang="en-US" sz="2400" dirty="0" smtClean="0">
                          <a:solidFill>
                            <a:srgbClr val="404040"/>
                          </a:solidFill>
                          <a:effectLst/>
                          <a:latin typeface="+mn-ea"/>
                          <a:sym typeface="+mn-ea"/>
                        </a:rPr>
                        <a:t>第一次柏林危机直接导致</a:t>
                      </a:r>
                      <a:r>
                        <a:rPr lang="en-US" sz="2400" dirty="0" smtClean="0">
                          <a:solidFill>
                            <a:srgbClr val="404040"/>
                          </a:solidFill>
                          <a:effectLst/>
                          <a:latin typeface="+mn-ea"/>
                          <a:sym typeface="+mn-ea"/>
                        </a:rPr>
                        <a:t>1949</a:t>
                      </a:r>
                      <a:r>
                        <a:rPr lang="zh-CN" sz="2400" dirty="0">
                          <a:solidFill>
                            <a:srgbClr val="404040"/>
                          </a:solidFill>
                          <a:effectLst/>
                          <a:latin typeface="+mn-ea"/>
                          <a:sym typeface="+mn-ea"/>
                        </a:rPr>
                        <a:t>年德国</a:t>
                      </a:r>
                      <a:r>
                        <a:rPr lang="zh-CN" sz="2400" dirty="0" smtClean="0">
                          <a:solidFill>
                            <a:srgbClr val="404040"/>
                          </a:solidFill>
                          <a:effectLst/>
                          <a:latin typeface="+mn-ea"/>
                          <a:sym typeface="+mn-ea"/>
                        </a:rPr>
                        <a:t>分裂</a:t>
                      </a:r>
                      <a:endParaRPr lang="zh-CN" sz="2400" b="0" dirty="0">
                        <a:solidFill>
                          <a:srgbClr val="404040"/>
                        </a:solidFill>
                        <a:effectLst/>
                        <a:latin typeface="+mn-ea"/>
                        <a:ea typeface="+mn-ea"/>
                        <a:cs typeface="Times New Roman" panose="02020603050405020304"/>
                        <a:sym typeface="+mn-ea"/>
                      </a:endParaRPr>
                    </a:p>
                    <a:p>
                      <a:pPr>
                        <a:spcAft>
                          <a:spcPts val="0"/>
                        </a:spcAft>
                        <a:buNone/>
                      </a:pPr>
                      <a:endParaRPr lang="zh-CN" altLang="en-US" sz="2400" b="0" dirty="0">
                        <a:solidFill>
                          <a:srgbClr val="404040"/>
                        </a:solidFill>
                        <a:effectLst/>
                        <a:latin typeface="+mn-ea"/>
                        <a:ea typeface="+mn-ea"/>
                        <a:cs typeface="Times New Roman" panose="02020603050405020304"/>
                        <a:sym typeface="+mn-ea"/>
                      </a:endParaRPr>
                    </a:p>
                  </a:txBody>
                  <a:tcPr marL="68580" marR="68580" marT="0" marB="0" anchor="ctr">
                    <a:lnL w="19050">
                      <a:solidFill>
                        <a:srgbClr val="FFFFFF"/>
                      </a:solidFill>
                      <a:prstDash val="solid"/>
                    </a:lnL>
                    <a:lnR>
                      <a:noFill/>
                    </a:lnR>
                    <a:lnT>
                      <a:noFill/>
                    </a:lnT>
                    <a:lnB w="19050">
                      <a:solidFill>
                        <a:srgbClr val="E34D4D"/>
                      </a:solidFill>
                      <a:prstDash val="solid"/>
                    </a:lnB>
                    <a:solidFill>
                      <a:srgbClr val="F2F2F2"/>
                    </a:solidFill>
                  </a:tcPr>
                </a:tc>
                <a:tc hMerge="1">
                  <a:tcPr marL="68580" marR="68580" marT="0" marB="0" anchor="ctr">
                    <a:lnR>
                      <a:noFill/>
                    </a:lnR>
                    <a:lnT>
                      <a:noFill/>
                    </a:lnT>
                    <a:lnB w="19050">
                      <a:solidFill>
                        <a:srgbClr val="E34D4D"/>
                      </a:solidFill>
                      <a:prstDash val="solid"/>
                    </a:lnB>
                  </a:tcPr>
                </a:tc>
              </a:tr>
            </a:tbl>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p:sp>
        <p:nvSpPr>
          <p:cNvPr id="3" name="内容占位符 2"/>
          <p:cNvSpPr>
            <a:spLocks noGrp="1"/>
          </p:cNvSpPr>
          <p:nvPr>
            <p:ph idx="1"/>
          </p:nvPr>
        </p:nvSpPr>
        <p:spPr>
          <a:xfrm>
            <a:off x="375285" y="663893"/>
            <a:ext cx="3206591" cy="3870484"/>
          </a:xfrm>
        </p:spPr>
        <p:txBody>
          <a:bodyPr/>
          <a:p>
            <a:pPr marL="0" indent="0">
              <a:lnSpc>
                <a:spcPct val="150000"/>
              </a:lnSpc>
              <a:buNone/>
            </a:pPr>
            <a:r>
              <a:rPr sz="1500">
                <a:latin typeface="微软雅黑" panose="020B0503020204020204" charset="-122"/>
                <a:ea typeface="微软雅黑" panose="020B0503020204020204" charset="-122"/>
                <a:sym typeface="+mn-ea"/>
              </a:rPr>
              <a:t>   </a:t>
            </a:r>
            <a:r>
              <a:rPr sz="1800">
                <a:latin typeface="微软雅黑" panose="020B0503020204020204" charset="-122"/>
                <a:ea typeface="微软雅黑" panose="020B0503020204020204" charset="-122"/>
                <a:sym typeface="+mn-ea"/>
              </a:rPr>
              <a:t>    到20世纪50年代中期，以美苏为首的两大集团终于形成全面冷战对峙，两极格局正式形成。但是，两极格局是不对称和不完全的。美国及其盟国的总体实力始终强于苏联和它的盟国。有些国家处于两大集团之外，如印度、印度尼西亚等。</a:t>
            </a:r>
            <a:endParaRPr sz="1800">
              <a:latin typeface="微软雅黑" panose="020B0503020204020204" charset="-122"/>
              <a:ea typeface="微软雅黑" panose="020B0503020204020204" charset="-122"/>
              <a:sym typeface="+mn-ea"/>
            </a:endParaRPr>
          </a:p>
        </p:txBody>
      </p:sp>
      <p:pic>
        <p:nvPicPr>
          <p:cNvPr id="4" name="图片 3"/>
          <p:cNvPicPr>
            <a:picLocks noChangeAspect="1"/>
          </p:cNvPicPr>
          <p:nvPr/>
        </p:nvPicPr>
        <p:blipFill>
          <a:blip r:embed="rId1">
            <a:clrChange>
              <a:clrFrom>
                <a:srgbClr val="FFFFFF">
                  <a:alpha val="100000"/>
                </a:srgbClr>
              </a:clrFrom>
              <a:clrTo>
                <a:srgbClr val="FFFFFF">
                  <a:alpha val="100000"/>
                  <a:alpha val="0"/>
                </a:srgbClr>
              </a:clrTo>
            </a:clrChange>
          </a:blip>
          <a:stretch>
            <a:fillRect/>
          </a:stretch>
        </p:blipFill>
        <p:spPr>
          <a:xfrm>
            <a:off x="3518059" y="898208"/>
            <a:ext cx="5372576" cy="3821906"/>
          </a:xfrm>
          <a:prstGeom prst="rect">
            <a:avLst/>
          </a:prstGeom>
        </p:spPr>
      </p:pic>
      <p:sp>
        <p:nvSpPr>
          <p:cNvPr id="6" name="线形标注 1 5"/>
          <p:cNvSpPr/>
          <p:nvPr/>
        </p:nvSpPr>
        <p:spPr>
          <a:xfrm>
            <a:off x="3190875" y="820420"/>
            <a:ext cx="1368425" cy="369570"/>
          </a:xfrm>
          <a:prstGeom prst="borderCallout1">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endParaRPr lang="zh-CN" altLang="en-US" dirty="0">
              <a:solidFill>
                <a:srgbClr val="FF0000"/>
              </a:solidFill>
              <a:latin typeface="黑体" panose="02010609060101010101" charset="-122"/>
              <a:ea typeface="黑体" panose="02010609060101010101" charset="-122"/>
              <a:sym typeface="+mn-ea"/>
            </a:endParaRPr>
          </a:p>
          <a:p>
            <a:pPr algn="ctr">
              <a:lnSpc>
                <a:spcPct val="90000"/>
              </a:lnSpc>
            </a:pPr>
            <a:r>
              <a:rPr lang="zh-CN" altLang="en-US" dirty="0">
                <a:solidFill>
                  <a:srgbClr val="FF0000"/>
                </a:solidFill>
                <a:latin typeface="黑体" panose="02010609060101010101" charset="-122"/>
                <a:ea typeface="黑体" panose="02010609060101010101" charset="-122"/>
                <a:sym typeface="+mn-ea"/>
              </a:rPr>
              <a:t>正式形成</a:t>
            </a:r>
            <a:endParaRPr lang="zh-CN" altLang="en-US">
              <a:solidFill>
                <a:srgbClr val="FF0000"/>
              </a:solidFill>
            </a:endParaRPr>
          </a:p>
          <a:p>
            <a:pPr algn="ctr"/>
            <a:endParaRPr lang="zh-CN" altLang="en-US">
              <a:solidFill>
                <a:srgbClr val="FF0000"/>
              </a:solidFill>
            </a:endParaRPr>
          </a:p>
        </p:txBody>
      </p:sp>
      <p:sp>
        <p:nvSpPr>
          <p:cNvPr id="8" name="线形标注 1 7"/>
          <p:cNvSpPr/>
          <p:nvPr/>
        </p:nvSpPr>
        <p:spPr>
          <a:xfrm>
            <a:off x="2213610" y="2190750"/>
            <a:ext cx="1368425" cy="369570"/>
          </a:xfrm>
          <a:prstGeom prst="borderCallout1">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endParaRPr lang="zh-CN" altLang="en-US" dirty="0">
              <a:solidFill>
                <a:srgbClr val="FF0000"/>
              </a:solidFill>
              <a:latin typeface="黑体" panose="02010609060101010101" charset="-122"/>
              <a:ea typeface="黑体" panose="02010609060101010101" charset="-122"/>
              <a:sym typeface="+mn-ea"/>
            </a:endParaRPr>
          </a:p>
          <a:p>
            <a:pPr algn="ctr">
              <a:lnSpc>
                <a:spcPct val="90000"/>
              </a:lnSpc>
            </a:pPr>
            <a:r>
              <a:rPr lang="zh-CN" altLang="en-US" dirty="0">
                <a:solidFill>
                  <a:srgbClr val="FF0000"/>
                </a:solidFill>
                <a:latin typeface="黑体" panose="02010609060101010101" charset="-122"/>
                <a:ea typeface="黑体" panose="02010609060101010101" charset="-122"/>
                <a:sym typeface="+mn-ea"/>
              </a:rPr>
              <a:t>失衡对抗</a:t>
            </a:r>
            <a:endParaRPr lang="zh-CN" altLang="en-US">
              <a:solidFill>
                <a:srgbClr val="FF0000"/>
              </a:solidFill>
            </a:endParaRPr>
          </a:p>
          <a:p>
            <a:pPr algn="ctr"/>
            <a:endParaRPr lang="zh-CN" altLang="en-US">
              <a:solidFill>
                <a:srgbClr val="FF0000"/>
              </a:solidFill>
            </a:endParaRPr>
          </a:p>
        </p:txBody>
      </p:sp>
      <p:sp>
        <p:nvSpPr>
          <p:cNvPr id="9" name="线形标注 1 8"/>
          <p:cNvSpPr/>
          <p:nvPr/>
        </p:nvSpPr>
        <p:spPr>
          <a:xfrm>
            <a:off x="3317875" y="2979420"/>
            <a:ext cx="1368425" cy="369570"/>
          </a:xfrm>
          <a:prstGeom prst="borderCallout1">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lnSpc>
                <a:spcPct val="90000"/>
              </a:lnSpc>
            </a:pPr>
            <a:r>
              <a:rPr lang="zh-CN" altLang="en-US" dirty="0">
                <a:solidFill>
                  <a:srgbClr val="FF0000"/>
                </a:solidFill>
                <a:latin typeface="黑体" panose="02010609060101010101" charset="-122"/>
                <a:ea typeface="黑体" panose="02010609060101010101" charset="-122"/>
                <a:sym typeface="+mn-ea"/>
              </a:rPr>
              <a:t>中间地带</a:t>
            </a:r>
            <a:endParaRPr lang="zh-CN" altLang="en-US" dirty="0">
              <a:solidFill>
                <a:srgbClr val="FF0000"/>
              </a:solidFill>
              <a:latin typeface="黑体" panose="02010609060101010101" charset="-122"/>
              <a:ea typeface="黑体" panose="02010609060101010101" charset="-122"/>
              <a:sym typeface="+mn-ea"/>
            </a:endParaRPr>
          </a:p>
        </p:txBody>
      </p:sp>
    </p:spTree>
    <p:custDataLst>
      <p:tags r:id="rId2"/>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1+#ppt_w/2"/>
                                          </p:val>
                                        </p:tav>
                                        <p:tav tm="100000">
                                          <p:val>
                                            <p:strVal val="#ppt_x"/>
                                          </p:val>
                                        </p:tav>
                                      </p:tavLst>
                                    </p:anim>
                                    <p:anim calcmode="lin" valueType="num">
                                      <p:cBhvr additive="base">
                                        <p:cTn id="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1+#ppt_w/2"/>
                                          </p:val>
                                        </p:tav>
                                        <p:tav tm="100000">
                                          <p:val>
                                            <p:strVal val="#ppt_x"/>
                                          </p:val>
                                        </p:tav>
                                      </p:tavLst>
                                    </p:anim>
                                    <p:anim calcmode="lin" valueType="num">
                                      <p:cBhvr additive="base">
                                        <p:cTn id="14"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1+#ppt_w/2"/>
                                          </p:val>
                                        </p:tav>
                                        <p:tav tm="100000">
                                          <p:val>
                                            <p:strVal val="#ppt_x"/>
                                          </p:val>
                                        </p:tav>
                                      </p:tavLst>
                                    </p:anim>
                                    <p:anim calcmode="lin" valueType="num">
                                      <p:cBhvr additive="base">
                                        <p:cTn id="20"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1585447" y="1467402"/>
            <a:ext cx="5973105" cy="523220"/>
          </a:xfrm>
          <a:prstGeom prst="rect">
            <a:avLst/>
          </a:prstGeom>
          <a:gradFill>
            <a:gsLst>
              <a:gs pos="0">
                <a:srgbClr val="E30000"/>
              </a:gs>
              <a:gs pos="100000">
                <a:srgbClr val="760303"/>
              </a:gs>
            </a:gsLst>
            <a:lin ang="5400000" scaled="0"/>
          </a:gradFill>
        </p:spPr>
        <p:txBody>
          <a:bodyPr wrap="square">
            <a:spAutoFit/>
          </a:bodyPr>
          <a:lstStyle/>
          <a:p>
            <a:r>
              <a:rPr lang="zh-CN" altLang="zh-CN" sz="2800" b="1" dirty="0">
                <a:solidFill>
                  <a:schemeClr val="bg1"/>
                </a:solidFill>
                <a:latin typeface="华文中宋" panose="02010600040101010101" pitchFamily="2" charset="-122"/>
                <a:ea typeface="华文中宋" panose="02010600040101010101" pitchFamily="2" charset="-122"/>
              </a:rPr>
              <a:t>二、冷战的发展与多极力量的</a:t>
            </a:r>
            <a:r>
              <a:rPr lang="zh-CN" altLang="zh-CN" sz="2800" b="1" dirty="0" smtClean="0">
                <a:solidFill>
                  <a:schemeClr val="bg1"/>
                </a:solidFill>
                <a:latin typeface="华文中宋" panose="02010600040101010101" pitchFamily="2" charset="-122"/>
                <a:ea typeface="华文中宋" panose="02010600040101010101" pitchFamily="2" charset="-122"/>
              </a:rPr>
              <a:t>成长</a:t>
            </a:r>
            <a:endParaRPr lang="zh-CN" altLang="zh-CN" sz="2800" dirty="0">
              <a:solidFill>
                <a:schemeClr val="bg1"/>
              </a:solidFill>
              <a:latin typeface="华文中宋" panose="02010600040101010101" pitchFamily="2" charset="-122"/>
              <a:ea typeface="华文中宋" panose="02010600040101010101" pitchFamily="2" charset="-122"/>
            </a:endParaRPr>
          </a:p>
        </p:txBody>
      </p:sp>
      <p:sp>
        <p:nvSpPr>
          <p:cNvPr id="3" name="TextBox 2"/>
          <p:cNvSpPr txBox="1"/>
          <p:nvPr/>
        </p:nvSpPr>
        <p:spPr>
          <a:xfrm>
            <a:off x="107504" y="2832348"/>
            <a:ext cx="8928992" cy="400110"/>
          </a:xfrm>
          <a:prstGeom prst="rect">
            <a:avLst/>
          </a:prstGeom>
          <a:noFill/>
        </p:spPr>
        <p:txBody>
          <a:bodyPr wrap="square" rtlCol="0">
            <a:spAutoFit/>
          </a:bodyPr>
          <a:lstStyle/>
          <a:p>
            <a:pPr algn="ctr"/>
            <a:r>
              <a:rPr lang="zh-CN" altLang="en-US" sz="2000" b="1" dirty="0" smtClean="0"/>
              <a:t>两极格局之下双方既有缓和又有对抗，并且其中孕育着多极化发展趋势。</a:t>
            </a:r>
            <a:endParaRPr lang="zh-CN" altLang="en-US" sz="2000" b="1"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251520" y="267494"/>
            <a:ext cx="3096344" cy="523220"/>
          </a:xfrm>
          <a:prstGeom prst="rect">
            <a:avLst/>
          </a:prstGeom>
        </p:spPr>
        <p:txBody>
          <a:bodyPr wrap="square">
            <a:spAutoFit/>
          </a:bodyPr>
          <a:lstStyle/>
          <a:p>
            <a:r>
              <a:rPr lang="en-US" altLang="zh-CN" sz="2800" b="1" dirty="0">
                <a:latin typeface="华文中宋" panose="02010600040101010101" pitchFamily="2" charset="-122"/>
                <a:ea typeface="华文中宋" panose="02010600040101010101" pitchFamily="2" charset="-122"/>
              </a:rPr>
              <a:t>1</a:t>
            </a:r>
            <a:r>
              <a:rPr lang="zh-CN" altLang="zh-CN" sz="2800" b="1" dirty="0" smtClean="0">
                <a:latin typeface="华文中宋" panose="02010600040101010101" pitchFamily="2" charset="-122"/>
                <a:ea typeface="华文中宋" panose="02010600040101010101" pitchFamily="2" charset="-122"/>
              </a:rPr>
              <a:t>、</a:t>
            </a:r>
            <a:r>
              <a:rPr lang="zh-CN" altLang="en-US" sz="2800" b="1" dirty="0" smtClean="0">
                <a:latin typeface="华文中宋" panose="02010600040101010101" pitchFamily="2" charset="-122"/>
                <a:ea typeface="华文中宋" panose="02010600040101010101" pitchFamily="2" charset="-122"/>
              </a:rPr>
              <a:t>冷战</a:t>
            </a:r>
            <a:r>
              <a:rPr lang="zh-CN" altLang="en-US" sz="2800" b="1" dirty="0">
                <a:latin typeface="华文中宋" panose="02010600040101010101" pitchFamily="2" charset="-122"/>
                <a:ea typeface="华文中宋" panose="02010600040101010101" pitchFamily="2" charset="-122"/>
              </a:rPr>
              <a:t>的发展</a:t>
            </a:r>
            <a:r>
              <a:rPr lang="en-US" altLang="zh-CN" sz="2800" b="1" dirty="0" smtClean="0">
                <a:latin typeface="华文中宋" panose="02010600040101010101" pitchFamily="2" charset="-122"/>
                <a:ea typeface="华文中宋" panose="02010600040101010101" pitchFamily="2" charset="-122"/>
              </a:rPr>
              <a:t> </a:t>
            </a:r>
            <a:endParaRPr lang="zh-CN" altLang="zh-CN" sz="2800" b="1" dirty="0">
              <a:latin typeface="华文中宋" panose="02010600040101010101" pitchFamily="2" charset="-122"/>
              <a:ea typeface="华文中宋" panose="02010600040101010101" pitchFamily="2" charset="-122"/>
            </a:endParaRPr>
          </a:p>
        </p:txBody>
      </p:sp>
      <p:sp>
        <p:nvSpPr>
          <p:cNvPr id="4" name="矩形 3"/>
          <p:cNvSpPr/>
          <p:nvPr/>
        </p:nvSpPr>
        <p:spPr>
          <a:xfrm>
            <a:off x="251520" y="813726"/>
            <a:ext cx="8568952" cy="1015663"/>
          </a:xfrm>
          <a:prstGeom prst="rect">
            <a:avLst/>
          </a:prstGeom>
        </p:spPr>
        <p:txBody>
          <a:bodyPr wrap="square">
            <a:spAutoFit/>
          </a:bodyPr>
          <a:lstStyle/>
          <a:p>
            <a:pPr lvl="0">
              <a:lnSpc>
                <a:spcPct val="125000"/>
              </a:lnSpc>
            </a:pPr>
            <a:r>
              <a:rPr lang="en-US" altLang="zh-CN" sz="2400" dirty="0">
                <a:solidFill>
                  <a:prstClr val="black"/>
                </a:solidFill>
              </a:rPr>
              <a:t>20</a:t>
            </a:r>
            <a:r>
              <a:rPr lang="zh-CN" altLang="en-US" sz="2400" dirty="0">
                <a:solidFill>
                  <a:prstClr val="black"/>
                </a:solidFill>
              </a:rPr>
              <a:t>世纪</a:t>
            </a:r>
            <a:r>
              <a:rPr lang="en-US" altLang="zh-CN" sz="2400" dirty="0">
                <a:solidFill>
                  <a:prstClr val="black"/>
                </a:solidFill>
              </a:rPr>
              <a:t>50</a:t>
            </a:r>
            <a:r>
              <a:rPr lang="zh-CN" altLang="en-US" sz="2400" dirty="0">
                <a:solidFill>
                  <a:prstClr val="black"/>
                </a:solidFill>
              </a:rPr>
              <a:t>年代中期以后，双方既有缓和，又有激烈</a:t>
            </a:r>
            <a:r>
              <a:rPr lang="zh-CN" altLang="en-US" sz="2400" dirty="0" smtClean="0">
                <a:solidFill>
                  <a:prstClr val="black"/>
                </a:solidFill>
              </a:rPr>
              <a:t>对抗。</a:t>
            </a:r>
            <a:r>
              <a:rPr lang="zh-CN" altLang="en-US" sz="2400" dirty="0">
                <a:solidFill>
                  <a:prstClr val="black"/>
                </a:solidFill>
              </a:rPr>
              <a:t>其中</a:t>
            </a:r>
            <a:endParaRPr lang="zh-CN" altLang="en-US" sz="2400" dirty="0">
              <a:solidFill>
                <a:prstClr val="black"/>
              </a:solidFill>
            </a:endParaRPr>
          </a:p>
          <a:p>
            <a:pPr lvl="0">
              <a:lnSpc>
                <a:spcPct val="125000"/>
              </a:lnSpc>
            </a:pPr>
            <a:r>
              <a:rPr lang="zh-CN" altLang="zh-CN" sz="2400" dirty="0" smtClean="0">
                <a:solidFill>
                  <a:prstClr val="black"/>
                </a:solidFill>
              </a:rPr>
              <a:t>第二</a:t>
            </a:r>
            <a:r>
              <a:rPr lang="zh-CN" altLang="zh-CN" sz="2400" dirty="0">
                <a:solidFill>
                  <a:prstClr val="black"/>
                </a:solidFill>
              </a:rPr>
              <a:t>次柏林危机和古巴导弹</a:t>
            </a:r>
            <a:r>
              <a:rPr lang="zh-CN" altLang="zh-CN" sz="2400" dirty="0" smtClean="0">
                <a:solidFill>
                  <a:prstClr val="black"/>
                </a:solidFill>
              </a:rPr>
              <a:t>危机</a:t>
            </a:r>
            <a:r>
              <a:rPr lang="zh-CN" altLang="en-US" sz="2400" dirty="0">
                <a:solidFill>
                  <a:prstClr val="black"/>
                </a:solidFill>
              </a:rPr>
              <a:t>，</a:t>
            </a:r>
            <a:r>
              <a:rPr lang="zh-CN" altLang="en-US" sz="2400" dirty="0" smtClean="0">
                <a:solidFill>
                  <a:prstClr val="black"/>
                </a:solidFill>
              </a:rPr>
              <a:t>带来的</a:t>
            </a:r>
            <a:r>
              <a:rPr lang="zh-CN" altLang="zh-CN" sz="2400" dirty="0" smtClean="0">
                <a:solidFill>
                  <a:prstClr val="black"/>
                </a:solidFill>
              </a:rPr>
              <a:t>战争风险</a:t>
            </a:r>
            <a:r>
              <a:rPr lang="zh-CN" altLang="zh-CN" sz="2400" dirty="0">
                <a:solidFill>
                  <a:prstClr val="black"/>
                </a:solidFill>
              </a:rPr>
              <a:t>空前严重。</a:t>
            </a:r>
            <a:endParaRPr lang="zh-CN" altLang="zh-CN" sz="2400" dirty="0">
              <a:solidFill>
                <a:prstClr val="black"/>
              </a:solidFill>
            </a:endParaRPr>
          </a:p>
        </p:txBody>
      </p:sp>
      <p:pic>
        <p:nvPicPr>
          <p:cNvPr id="7180" name="Picture 12" descr="http://img.xixik.net/cimg/009/xixik_675feb12e7ef3c34.jpg"/>
          <p:cNvPicPr>
            <a:picLocks noChangeAspect="1" noChangeArrowheads="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547392" y="1911793"/>
            <a:ext cx="3603273" cy="273247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8" name="文本框 7"/>
          <p:cNvSpPr txBox="1"/>
          <p:nvPr/>
        </p:nvSpPr>
        <p:spPr>
          <a:xfrm>
            <a:off x="827584" y="4644272"/>
            <a:ext cx="3323081" cy="400110"/>
          </a:xfrm>
          <a:prstGeom prst="rect">
            <a:avLst/>
          </a:prstGeom>
          <a:noFill/>
        </p:spPr>
        <p:txBody>
          <a:bodyPr wrap="square" rtlCol="0">
            <a:spAutoFit/>
          </a:bodyPr>
          <a:lstStyle/>
          <a:p>
            <a:pPr algn="ctr"/>
            <a:r>
              <a:rPr lang="en-US" altLang="zh-CN" sz="2000" dirty="0">
                <a:latin typeface="仿宋" panose="02010609060101010101" pitchFamily="49" charset="-122"/>
                <a:ea typeface="仿宋" panose="02010609060101010101" pitchFamily="49" charset="-122"/>
              </a:rPr>
              <a:t>1961</a:t>
            </a:r>
            <a:r>
              <a:rPr lang="zh-CN" altLang="en-US" sz="2000" dirty="0">
                <a:latin typeface="仿宋" panose="02010609060101010101" pitchFamily="49" charset="-122"/>
                <a:ea typeface="仿宋" panose="02010609060101010101" pitchFamily="49" charset="-122"/>
              </a:rPr>
              <a:t>年修建柏林墙</a:t>
            </a:r>
            <a:endParaRPr lang="zh-CN" altLang="en-US" sz="2000" dirty="0">
              <a:latin typeface="仿宋" panose="02010609060101010101" pitchFamily="49" charset="-122"/>
              <a:ea typeface="仿宋" panose="02010609060101010101" pitchFamily="49" charset="-122"/>
            </a:endParaRPr>
          </a:p>
        </p:txBody>
      </p:sp>
      <p:sp>
        <p:nvSpPr>
          <p:cNvPr id="6" name="矩形 5"/>
          <p:cNvSpPr/>
          <p:nvPr/>
        </p:nvSpPr>
        <p:spPr>
          <a:xfrm>
            <a:off x="4523052" y="1911794"/>
            <a:ext cx="4297420" cy="2785378"/>
          </a:xfrm>
          <a:prstGeom prst="rect">
            <a:avLst/>
          </a:prstGeom>
          <a:ln w="12700">
            <a:solidFill>
              <a:srgbClr val="FF0000"/>
            </a:solidFill>
          </a:ln>
        </p:spPr>
        <p:txBody>
          <a:bodyPr wrap="square">
            <a:spAutoFit/>
          </a:bodyPr>
          <a:lstStyle/>
          <a:p>
            <a:pPr>
              <a:lnSpc>
                <a:spcPct val="125000"/>
              </a:lnSpc>
            </a:pPr>
            <a:r>
              <a:rPr lang="zh-CN" altLang="en-US" sz="2000" dirty="0" smtClean="0">
                <a:latin typeface="楷体" panose="02010609060101010101" pitchFamily="49" charset="-122"/>
                <a:ea typeface="楷体" panose="02010609060101010101" pitchFamily="49" charset="-122"/>
              </a:rPr>
              <a:t>    柏林墙</a:t>
            </a:r>
            <a:r>
              <a:rPr lang="zh-CN" altLang="en-US" sz="2000" dirty="0">
                <a:latin typeface="楷体" panose="02010609060101010101" pitchFamily="49" charset="-122"/>
                <a:ea typeface="楷体" panose="02010609060101010101" pitchFamily="49" charset="-122"/>
              </a:rPr>
              <a:t>始建于</a:t>
            </a:r>
            <a:r>
              <a:rPr lang="en-US" altLang="zh-CN" sz="2000" dirty="0">
                <a:latin typeface="楷体" panose="02010609060101010101" pitchFamily="49" charset="-122"/>
                <a:ea typeface="楷体" panose="02010609060101010101" pitchFamily="49" charset="-122"/>
              </a:rPr>
              <a:t>1961</a:t>
            </a:r>
            <a:r>
              <a:rPr lang="zh-CN" altLang="en-US" sz="2000" dirty="0">
                <a:latin typeface="楷体" panose="02010609060101010101" pitchFamily="49" charset="-122"/>
                <a:ea typeface="楷体" panose="02010609060101010101" pitchFamily="49" charset="-122"/>
              </a:rPr>
              <a:t>年</a:t>
            </a:r>
            <a:r>
              <a:rPr lang="en-US" altLang="zh-CN" sz="2000" dirty="0">
                <a:latin typeface="楷体" panose="02010609060101010101" pitchFamily="49" charset="-122"/>
                <a:ea typeface="楷体" panose="02010609060101010101" pitchFamily="49" charset="-122"/>
              </a:rPr>
              <a:t>8</a:t>
            </a:r>
            <a:r>
              <a:rPr lang="zh-CN" altLang="en-US" sz="2000" dirty="0">
                <a:latin typeface="楷体" panose="02010609060101010101" pitchFamily="49" charset="-122"/>
                <a:ea typeface="楷体" panose="02010609060101010101" pitchFamily="49" charset="-122"/>
              </a:rPr>
              <a:t>月</a:t>
            </a:r>
            <a:r>
              <a:rPr lang="en-US" altLang="zh-CN" sz="2000" dirty="0">
                <a:latin typeface="楷体" panose="02010609060101010101" pitchFamily="49" charset="-122"/>
                <a:ea typeface="楷体" panose="02010609060101010101" pitchFamily="49" charset="-122"/>
              </a:rPr>
              <a:t>13</a:t>
            </a:r>
            <a:r>
              <a:rPr lang="zh-CN" altLang="en-US" sz="2000" dirty="0">
                <a:latin typeface="楷体" panose="02010609060101010101" pitchFamily="49" charset="-122"/>
                <a:ea typeface="楷体" panose="02010609060101010101" pitchFamily="49" charset="-122"/>
              </a:rPr>
              <a:t>日，全长</a:t>
            </a:r>
            <a:r>
              <a:rPr lang="en-US" altLang="zh-CN" sz="2000" dirty="0">
                <a:latin typeface="楷体" panose="02010609060101010101" pitchFamily="49" charset="-122"/>
                <a:ea typeface="楷体" panose="02010609060101010101" pitchFamily="49" charset="-122"/>
              </a:rPr>
              <a:t>155</a:t>
            </a:r>
            <a:r>
              <a:rPr lang="zh-CN" altLang="en-US" sz="2000" dirty="0">
                <a:latin typeface="楷体" panose="02010609060101010101" pitchFamily="49" charset="-122"/>
                <a:ea typeface="楷体" panose="02010609060101010101" pitchFamily="49" charset="-122"/>
              </a:rPr>
              <a:t>公里。最初是以铁丝网和砖石为材料的边防围墙，后期加固为由瞭望塔、混凝土墙、开放地带以及反车辆壕沟组成的边防设施。柏林墙是德国分裂的象征，也是冷战的重要标志性建筑。</a:t>
            </a:r>
            <a:endParaRPr lang="zh-CN" altLang="en-US" sz="2000"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89176" y="2931790"/>
            <a:ext cx="8942028" cy="2031325"/>
          </a:xfrm>
          <a:prstGeom prst="rect">
            <a:avLst/>
          </a:prstGeom>
          <a:ln w="12700">
            <a:solidFill>
              <a:srgbClr val="FF0000"/>
            </a:solidFill>
          </a:ln>
        </p:spPr>
        <p:txBody>
          <a:bodyPr wrap="square">
            <a:spAutoFit/>
          </a:bodyPr>
          <a:lstStyle/>
          <a:p>
            <a:r>
              <a:rPr lang="zh-CN" altLang="en-US" dirty="0">
                <a:latin typeface="楷体" panose="02010609060101010101" pitchFamily="49" charset="-122"/>
                <a:ea typeface="楷体" panose="02010609060101010101" pitchFamily="49" charset="-122"/>
              </a:rPr>
              <a:t> </a:t>
            </a:r>
            <a:r>
              <a:rPr lang="zh-CN" altLang="en-US" dirty="0" smtClean="0">
                <a:latin typeface="楷体" panose="02010609060101010101" pitchFamily="49" charset="-122"/>
                <a:ea typeface="楷体" panose="02010609060101010101" pitchFamily="49" charset="-122"/>
              </a:rPr>
              <a:t>    从</a:t>
            </a:r>
            <a:r>
              <a:rPr lang="zh-CN" altLang="en-US" dirty="0">
                <a:latin typeface="楷体" panose="02010609060101010101" pitchFamily="49" charset="-122"/>
                <a:ea typeface="楷体" panose="02010609060101010101" pitchFamily="49" charset="-122"/>
              </a:rPr>
              <a:t>表面上来看，肯尼迪和赫鲁晓夫的态度都很强硬，剑拔弩张，然而在行动上却表现出相当的克制和谨慎。他下令海军除非绝对必要，否则不得拦截任何苏联船只</a:t>
            </a:r>
            <a:r>
              <a:rPr lang="en-US" altLang="zh-CN" dirty="0">
                <a:latin typeface="楷体" panose="02010609060101010101" pitchFamily="49" charset="-122"/>
                <a:ea typeface="楷体" panose="02010609060101010101" pitchFamily="49" charset="-122"/>
              </a:rPr>
              <a:t>……</a:t>
            </a:r>
            <a:r>
              <a:rPr lang="zh-CN" altLang="en-US" dirty="0">
                <a:latin typeface="楷体" panose="02010609060101010101" pitchFamily="49" charset="-122"/>
                <a:ea typeface="楷体" panose="02010609060101010101" pitchFamily="49" charset="-122"/>
              </a:rPr>
              <a:t>以避免节外生枝，使一触即发的形势上升到难以控制的地步。赫鲁晓夫也极力避免同美国正面相撞，命令</a:t>
            </a:r>
            <a:r>
              <a:rPr lang="zh-CN" altLang="en-US" dirty="0" smtClean="0">
                <a:latin typeface="楷体" panose="02010609060101010101" pitchFamily="49" charset="-122"/>
                <a:ea typeface="楷体" panose="02010609060101010101" pitchFamily="49" charset="-122"/>
              </a:rPr>
              <a:t>苏联船只暂时</a:t>
            </a:r>
            <a:r>
              <a:rPr lang="zh-CN" altLang="en-US" dirty="0">
                <a:latin typeface="楷体" panose="02010609060101010101" pitchFamily="49" charset="-122"/>
                <a:ea typeface="楷体" panose="02010609060101010101" pitchFamily="49" charset="-122"/>
              </a:rPr>
              <a:t>避开美国海军的拦截区，并打电话给肯尼迪，建议举行一次最高级会谈。</a:t>
            </a:r>
            <a:r>
              <a:rPr lang="en-US" altLang="zh-CN" dirty="0" smtClean="0">
                <a:latin typeface="楷体" panose="02010609060101010101" pitchFamily="49" charset="-122"/>
                <a:ea typeface="楷体" panose="02010609060101010101" pitchFamily="49" charset="-122"/>
              </a:rPr>
              <a:t>……</a:t>
            </a:r>
            <a:r>
              <a:rPr lang="zh-CN" altLang="en-US" dirty="0" smtClean="0">
                <a:latin typeface="楷体" panose="02010609060101010101" pitchFamily="49" charset="-122"/>
                <a:ea typeface="楷体" panose="02010609060101010101" pitchFamily="49" charset="-122"/>
              </a:rPr>
              <a:t>期间</a:t>
            </a:r>
            <a:r>
              <a:rPr lang="zh-CN" altLang="en-US" dirty="0">
                <a:latin typeface="楷体" panose="02010609060101010101" pitchFamily="49" charset="-122"/>
                <a:ea typeface="楷体" panose="02010609060101010101" pitchFamily="49" charset="-122"/>
              </a:rPr>
              <a:t>，肯尼迪和赫鲁晓夫之间共通了</a:t>
            </a:r>
            <a:r>
              <a:rPr lang="en-US" altLang="zh-CN" dirty="0">
                <a:latin typeface="楷体" panose="02010609060101010101" pitchFamily="49" charset="-122"/>
                <a:ea typeface="楷体" panose="02010609060101010101" pitchFamily="49" charset="-122"/>
              </a:rPr>
              <a:t>25</a:t>
            </a:r>
            <a:r>
              <a:rPr lang="zh-CN" altLang="en-US" dirty="0">
                <a:latin typeface="楷体" panose="02010609060101010101" pitchFamily="49" charset="-122"/>
                <a:ea typeface="楷体" panose="02010609060101010101" pitchFamily="49" charset="-122"/>
              </a:rPr>
              <a:t>封信，就危机的解决进行谈判，讨价还价</a:t>
            </a:r>
            <a:r>
              <a:rPr lang="zh-CN" altLang="en-US" dirty="0" smtClean="0">
                <a:latin typeface="楷体" panose="02010609060101010101" pitchFamily="49" charset="-122"/>
                <a:ea typeface="楷体" panose="02010609060101010101" pitchFamily="49" charset="-122"/>
              </a:rPr>
              <a:t>。                       </a:t>
            </a:r>
            <a:endParaRPr lang="en-US" altLang="zh-CN" dirty="0" smtClean="0">
              <a:latin typeface="楷体" panose="02010609060101010101" pitchFamily="49" charset="-122"/>
              <a:ea typeface="楷体" panose="02010609060101010101" pitchFamily="49" charset="-122"/>
            </a:endParaRPr>
          </a:p>
          <a:p>
            <a:r>
              <a:rPr lang="en-US" altLang="zh-CN" dirty="0">
                <a:latin typeface="楷体" panose="02010609060101010101" pitchFamily="49" charset="-122"/>
                <a:ea typeface="楷体" panose="02010609060101010101" pitchFamily="49" charset="-122"/>
              </a:rPr>
              <a:t> </a:t>
            </a:r>
            <a:r>
              <a:rPr lang="en-US" altLang="zh-CN" dirty="0" smtClean="0">
                <a:latin typeface="楷体" panose="02010609060101010101" pitchFamily="49" charset="-122"/>
                <a:ea typeface="楷体" panose="02010609060101010101" pitchFamily="49" charset="-122"/>
              </a:rPr>
              <a:t>                                 ——《</a:t>
            </a:r>
            <a:r>
              <a:rPr lang="zh-CN" altLang="en-US" dirty="0">
                <a:latin typeface="楷体" panose="02010609060101010101" pitchFamily="49" charset="-122"/>
                <a:ea typeface="楷体" panose="02010609060101010101" pitchFamily="49" charset="-122"/>
              </a:rPr>
              <a:t>古巴导弹危机的启示：危机需要理智管控</a:t>
            </a:r>
            <a:r>
              <a:rPr lang="en-US" altLang="zh-CN" dirty="0">
                <a:latin typeface="楷体" panose="02010609060101010101" pitchFamily="49" charset="-122"/>
                <a:ea typeface="楷体" panose="02010609060101010101" pitchFamily="49" charset="-122"/>
              </a:rPr>
              <a:t>》</a:t>
            </a:r>
            <a:endParaRPr lang="zh-CN" altLang="en-US" dirty="0">
              <a:latin typeface="楷体" panose="02010609060101010101" pitchFamily="49" charset="-122"/>
              <a:ea typeface="楷体" panose="02010609060101010101" pitchFamily="49" charset="-122"/>
            </a:endParaRPr>
          </a:p>
        </p:txBody>
      </p:sp>
      <p:sp>
        <p:nvSpPr>
          <p:cNvPr id="7" name="TextBox 6"/>
          <p:cNvSpPr txBox="1"/>
          <p:nvPr/>
        </p:nvSpPr>
        <p:spPr>
          <a:xfrm>
            <a:off x="3722048" y="615616"/>
            <a:ext cx="5328592" cy="1980670"/>
          </a:xfrm>
          <a:prstGeom prst="rect">
            <a:avLst/>
          </a:prstGeom>
          <a:noFill/>
        </p:spPr>
        <p:txBody>
          <a:bodyPr wrap="square" rtlCol="0">
            <a:spAutoFit/>
          </a:bodyPr>
          <a:lstStyle/>
          <a:p>
            <a:pPr>
              <a:lnSpc>
                <a:spcPct val="125000"/>
              </a:lnSpc>
            </a:pPr>
            <a:r>
              <a:rPr lang="zh-CN" altLang="en-US" sz="2000" dirty="0" smtClean="0"/>
              <a:t>赫鲁晓夫在回忆录中谈到古巴导弹危机时说：</a:t>
            </a:r>
            <a:endParaRPr lang="en-US" altLang="zh-CN" sz="2000" dirty="0" smtClean="0"/>
          </a:p>
          <a:p>
            <a:pPr>
              <a:lnSpc>
                <a:spcPct val="125000"/>
              </a:lnSpc>
            </a:pPr>
            <a:r>
              <a:rPr lang="en-US" altLang="zh-CN" sz="2000" dirty="0">
                <a:latin typeface="楷体" panose="02010609060101010101" pitchFamily="49" charset="-122"/>
                <a:ea typeface="楷体" panose="02010609060101010101" pitchFamily="49" charset="-122"/>
              </a:rPr>
              <a:t> </a:t>
            </a:r>
            <a:r>
              <a:rPr lang="en-US" altLang="zh-CN" sz="2000" dirty="0" smtClean="0">
                <a:latin typeface="楷体" panose="02010609060101010101" pitchFamily="49" charset="-122"/>
                <a:ea typeface="楷体" panose="02010609060101010101" pitchFamily="49" charset="-122"/>
              </a:rPr>
              <a:t>   </a:t>
            </a:r>
            <a:r>
              <a:rPr lang="zh-CN" altLang="en-US" sz="2000" dirty="0" smtClean="0">
                <a:latin typeface="楷体" panose="02010609060101010101" pitchFamily="49" charset="-122"/>
                <a:ea typeface="楷体" panose="02010609060101010101" pitchFamily="49" charset="-122"/>
              </a:rPr>
              <a:t>尽管我们的阶级对抗是不可调和的，肯尼迪和我在防止军事冲突的问题上，却找到了共同的立场和共同语言</a:t>
            </a:r>
            <a:r>
              <a:rPr lang="zh-CN" altLang="en-US" sz="2000" dirty="0" smtClean="0"/>
              <a:t>。</a:t>
            </a:r>
            <a:endParaRPr lang="en-US" altLang="zh-CN" sz="2000" dirty="0"/>
          </a:p>
          <a:p>
            <a:pPr>
              <a:lnSpc>
                <a:spcPct val="125000"/>
              </a:lnSpc>
            </a:pPr>
            <a:r>
              <a:rPr lang="zh-CN" altLang="en-US" sz="2000" dirty="0" smtClean="0"/>
              <a:t>阅读材料，结合所学知识，分析冷战的特点</a:t>
            </a:r>
            <a:r>
              <a:rPr lang="zh-CN" altLang="en-US" dirty="0" smtClean="0"/>
              <a:t>。</a:t>
            </a:r>
            <a:endParaRPr lang="zh-CN" altLang="en-US" dirty="0"/>
          </a:p>
        </p:txBody>
      </p:sp>
      <p:sp>
        <p:nvSpPr>
          <p:cNvPr id="8" name="矩形 7"/>
          <p:cNvSpPr/>
          <p:nvPr/>
        </p:nvSpPr>
        <p:spPr>
          <a:xfrm>
            <a:off x="201972" y="0"/>
            <a:ext cx="1415772" cy="461665"/>
          </a:xfrm>
          <a:prstGeom prst="rect">
            <a:avLst/>
          </a:prstGeom>
          <a:solidFill>
            <a:schemeClr val="accent2">
              <a:lumMod val="60000"/>
              <a:lumOff val="40000"/>
            </a:schemeClr>
          </a:solidFill>
        </p:spPr>
        <p:txBody>
          <a:bodyPr wrap="none">
            <a:spAutoFit/>
          </a:bodyPr>
          <a:lstStyle/>
          <a:p>
            <a:r>
              <a:rPr lang="zh-CN" altLang="en-US" sz="2400" dirty="0">
                <a:solidFill>
                  <a:srgbClr val="FF0000"/>
                </a:solidFill>
              </a:rPr>
              <a:t>问题探究</a:t>
            </a:r>
            <a:endParaRPr lang="zh-CN" altLang="en-US" sz="2400" dirty="0">
              <a:solidFill>
                <a:srgbClr val="FF0000"/>
              </a:solidFill>
            </a:endParaRPr>
          </a:p>
        </p:txBody>
      </p:sp>
      <p:sp>
        <p:nvSpPr>
          <p:cNvPr id="9" name="TextBox 8"/>
          <p:cNvSpPr txBox="1"/>
          <p:nvPr/>
        </p:nvSpPr>
        <p:spPr>
          <a:xfrm>
            <a:off x="323528" y="2931790"/>
            <a:ext cx="8568952" cy="2014855"/>
          </a:xfrm>
          <a:prstGeom prst="rect">
            <a:avLst/>
          </a:prstGeom>
          <a:noFill/>
          <a:ln>
            <a:solidFill>
              <a:schemeClr val="accent2">
                <a:lumMod val="75000"/>
              </a:schemeClr>
            </a:solidFill>
          </a:ln>
        </p:spPr>
        <p:txBody>
          <a:bodyPr wrap="square" rtlCol="0">
            <a:spAutoFit/>
          </a:bodyPr>
          <a:lstStyle/>
          <a:p>
            <a:pPr>
              <a:lnSpc>
                <a:spcPct val="125000"/>
              </a:lnSpc>
            </a:pPr>
            <a:r>
              <a:rPr lang="zh-CN" altLang="en-US" sz="2000" b="1" dirty="0" smtClean="0">
                <a:latin typeface="仿宋" panose="02010609060101010101" pitchFamily="49" charset="-122"/>
                <a:ea typeface="仿宋" panose="02010609060101010101" pitchFamily="49" charset="-122"/>
              </a:rPr>
              <a:t>第一，通过政治谈判和平解决争端是冷战处理国际问题特别是国际危机的最终选择；第二，双方都使用走到战争边缘的威慑手段，然后谈判解决问题，避免直接的军事冲突；第三，双方都给对方留有余地，并努力寻求解决危机的途径，避免冲突无限制升级乃至爆发战争，被认为是冷战的自我控制机制，这是冷战的重要特点。</a:t>
            </a:r>
            <a:endParaRPr lang="zh-CN" altLang="en-US" sz="2000" b="1" dirty="0">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1">
            <a:clrChange>
              <a:clrFrom>
                <a:srgbClr val="FFFFFF">
                  <a:alpha val="100000"/>
                </a:srgbClr>
              </a:clrFrom>
              <a:clrTo>
                <a:srgbClr val="FFFFFF">
                  <a:alpha val="100000"/>
                  <a:alpha val="0"/>
                </a:srgbClr>
              </a:clrTo>
            </a:clrChange>
          </a:blip>
          <a:stretch>
            <a:fillRect/>
          </a:stretch>
        </p:blipFill>
        <p:spPr>
          <a:xfrm>
            <a:off x="323215" y="461645"/>
            <a:ext cx="3399155" cy="24803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xit" presetSubtype="4" fill="hold" grpId="1" nodeType="clickEffect">
                                  <p:stCondLst>
                                    <p:cond delay="0"/>
                                  </p:stCondLst>
                                  <p:childTnLst>
                                    <p:anim calcmode="lin" valueType="num">
                                      <p:cBhvr additive="base">
                                        <p:cTn id="10" dur="500"/>
                                        <p:tgtEl>
                                          <p:spTgt spid="3"/>
                                        </p:tgtEl>
                                        <p:attrNameLst>
                                          <p:attrName>ppt_x</p:attrName>
                                        </p:attrNameLst>
                                      </p:cBhvr>
                                      <p:tavLst>
                                        <p:tav tm="0">
                                          <p:val>
                                            <p:strVal val="ppt_x"/>
                                          </p:val>
                                        </p:tav>
                                        <p:tav tm="100000">
                                          <p:val>
                                            <p:strVal val="ppt_x"/>
                                          </p:val>
                                        </p:tav>
                                      </p:tavLst>
                                    </p:anim>
                                    <p:anim calcmode="lin" valueType="num">
                                      <p:cBhvr additive="base">
                                        <p:cTn id="11" dur="500"/>
                                        <p:tgtEl>
                                          <p:spTgt spid="3"/>
                                        </p:tgtEl>
                                        <p:attrNameLst>
                                          <p:attrName>ppt_y</p:attrName>
                                        </p:attrNameLst>
                                      </p:cBhvr>
                                      <p:tavLst>
                                        <p:tav tm="0">
                                          <p:val>
                                            <p:strVal val="ppt_y"/>
                                          </p:val>
                                        </p:tav>
                                        <p:tav tm="100000">
                                          <p:val>
                                            <p:strVal val="1+ppt_h/2"/>
                                          </p:val>
                                        </p:tav>
                                      </p:tavLst>
                                    </p:anim>
                                    <p:set>
                                      <p:cBhvr>
                                        <p:cTn id="12" dur="1" fill="hold">
                                          <p:stCondLst>
                                            <p:cond delay="499"/>
                                          </p:stCondLst>
                                        </p:cTn>
                                        <p:tgtEl>
                                          <p:spTgt spid="3"/>
                                        </p:tgtEl>
                                        <p:attrNameLst>
                                          <p:attrName>style.visibility</p:attrName>
                                        </p:attrNameLst>
                                      </p:cBhvr>
                                      <p:to>
                                        <p:strVal val="hidden"/>
                                      </p:to>
                                    </p:set>
                                  </p:childTnLst>
                                </p:cTn>
                              </p:par>
                            </p:childTnLst>
                          </p:cTn>
                        </p:par>
                        <p:par>
                          <p:cTn id="13" fill="hold">
                            <p:stCondLst>
                              <p:cond delay="500"/>
                            </p:stCondLst>
                            <p:childTnLst>
                              <p:par>
                                <p:cTn id="14" presetID="42" presetClass="entr" presetSubtype="0" fill="hold" grpId="0"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1000"/>
                                        <p:tgtEl>
                                          <p:spTgt spid="9"/>
                                        </p:tgtEl>
                                      </p:cBhvr>
                                    </p:animEffect>
                                    <p:anim calcmode="lin" valueType="num">
                                      <p:cBhvr>
                                        <p:cTn id="17" dur="1000" fill="hold"/>
                                        <p:tgtEl>
                                          <p:spTgt spid="9"/>
                                        </p:tgtEl>
                                        <p:attrNameLst>
                                          <p:attrName>ppt_x</p:attrName>
                                        </p:attrNameLst>
                                      </p:cBhvr>
                                      <p:tavLst>
                                        <p:tav tm="0">
                                          <p:val>
                                            <p:strVal val="#ppt_x"/>
                                          </p:val>
                                        </p:tav>
                                        <p:tav tm="100000">
                                          <p:val>
                                            <p:strVal val="#ppt_x"/>
                                          </p:val>
                                        </p:tav>
                                      </p:tavLst>
                                    </p:anim>
                                    <p:anim calcmode="lin" valueType="num">
                                      <p:cBhvr>
                                        <p:cTn id="18"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9"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107504" y="843558"/>
            <a:ext cx="8784976" cy="973343"/>
          </a:xfrm>
          <a:prstGeom prst="rect">
            <a:avLst/>
          </a:prstGeom>
        </p:spPr>
        <p:txBody>
          <a:bodyPr wrap="square">
            <a:spAutoFit/>
          </a:bodyPr>
          <a:lstStyle/>
          <a:p>
            <a:pPr>
              <a:lnSpc>
                <a:spcPct val="125000"/>
              </a:lnSpc>
            </a:pPr>
            <a:r>
              <a:rPr lang="zh-CN" altLang="zh-CN" sz="2400" dirty="0">
                <a:latin typeface="华文中宋" panose="02010600040101010101" pitchFamily="2" charset="-122"/>
                <a:ea typeface="华文中宋" panose="02010600040101010101" pitchFamily="2" charset="-122"/>
              </a:rPr>
              <a:t>（</a:t>
            </a:r>
            <a:r>
              <a:rPr lang="en-US" altLang="zh-CN" sz="2400" dirty="0">
                <a:latin typeface="华文中宋" panose="02010600040101010101" pitchFamily="2" charset="-122"/>
                <a:ea typeface="华文中宋" panose="02010600040101010101" pitchFamily="2" charset="-122"/>
              </a:rPr>
              <a:t>1</a:t>
            </a:r>
            <a:r>
              <a:rPr lang="zh-CN" altLang="zh-CN" sz="2400" dirty="0">
                <a:latin typeface="华文中宋" panose="02010600040101010101" pitchFamily="2" charset="-122"/>
                <a:ea typeface="华文中宋" panose="02010600040101010101" pitchFamily="2" charset="-122"/>
              </a:rPr>
              <a:t>）资本主义阵营三足鼎立</a:t>
            </a:r>
            <a:r>
              <a:rPr lang="zh-CN" altLang="zh-CN" sz="2400" dirty="0" smtClean="0">
                <a:latin typeface="华文中宋" panose="02010600040101010101" pitchFamily="2" charset="-122"/>
                <a:ea typeface="华文中宋" panose="02010600040101010101" pitchFamily="2" charset="-122"/>
              </a:rPr>
              <a:t>：</a:t>
            </a:r>
            <a:r>
              <a:rPr lang="en-US" altLang="zh-CN" sz="2400" dirty="0" smtClean="0">
                <a:latin typeface="华文中宋" panose="02010600040101010101" pitchFamily="2" charset="-122"/>
                <a:ea typeface="华文中宋" panose="02010600040101010101" pitchFamily="2" charset="-122"/>
              </a:rPr>
              <a:t>1967</a:t>
            </a:r>
            <a:r>
              <a:rPr lang="zh-CN" altLang="en-US" sz="2400" dirty="0" smtClean="0">
                <a:latin typeface="华文中宋" panose="02010600040101010101" pitchFamily="2" charset="-122"/>
                <a:ea typeface="华文中宋" panose="02010600040101010101" pitchFamily="2" charset="-122"/>
              </a:rPr>
              <a:t>年</a:t>
            </a:r>
            <a:r>
              <a:rPr lang="zh-CN" altLang="zh-CN" sz="2400" dirty="0" smtClean="0">
                <a:latin typeface="华文中宋" panose="02010600040101010101" pitchFamily="2" charset="-122"/>
                <a:ea typeface="华文中宋" panose="02010600040101010101" pitchFamily="2" charset="-122"/>
              </a:rPr>
              <a:t>欧洲共同体</a:t>
            </a:r>
            <a:r>
              <a:rPr lang="zh-CN" altLang="zh-CN" sz="2400" dirty="0">
                <a:latin typeface="华文中宋" panose="02010600040101010101" pitchFamily="2" charset="-122"/>
                <a:ea typeface="华文中宋" panose="02010600040101010101" pitchFamily="2" charset="-122"/>
              </a:rPr>
              <a:t>的成立</a:t>
            </a:r>
            <a:r>
              <a:rPr lang="zh-CN" altLang="zh-CN" sz="2400" dirty="0" smtClean="0">
                <a:latin typeface="华文中宋" panose="02010600040101010101" pitchFamily="2" charset="-122"/>
                <a:ea typeface="华文中宋" panose="02010600040101010101" pitchFamily="2" charset="-122"/>
              </a:rPr>
              <a:t>，</a:t>
            </a:r>
            <a:r>
              <a:rPr lang="en-US" altLang="zh-CN" sz="2400" dirty="0" smtClean="0">
                <a:latin typeface="华文中宋" panose="02010600040101010101" pitchFamily="2" charset="-122"/>
                <a:ea typeface="华文中宋" panose="02010600040101010101" pitchFamily="2" charset="-122"/>
              </a:rPr>
              <a:t>60</a:t>
            </a:r>
            <a:r>
              <a:rPr lang="zh-CN" altLang="en-US" sz="2400" dirty="0" smtClean="0">
                <a:latin typeface="华文中宋" panose="02010600040101010101" pitchFamily="2" charset="-122"/>
                <a:ea typeface="华文中宋" panose="02010600040101010101" pitchFamily="2" charset="-122"/>
              </a:rPr>
              <a:t>年代</a:t>
            </a:r>
            <a:r>
              <a:rPr lang="zh-CN" altLang="zh-CN" sz="2400" dirty="0" smtClean="0">
                <a:latin typeface="华文中宋" panose="02010600040101010101" pitchFamily="2" charset="-122"/>
                <a:ea typeface="华文中宋" panose="02010600040101010101" pitchFamily="2" charset="-122"/>
              </a:rPr>
              <a:t>日本</a:t>
            </a:r>
            <a:r>
              <a:rPr lang="zh-CN" altLang="zh-CN" sz="2400" dirty="0">
                <a:latin typeface="华文中宋" panose="02010600040101010101" pitchFamily="2" charset="-122"/>
                <a:ea typeface="华文中宋" panose="02010600040101010101" pitchFamily="2" charset="-122"/>
              </a:rPr>
              <a:t>经济的“起飞”，表明以美国为首的</a:t>
            </a:r>
            <a:r>
              <a:rPr lang="zh-CN" altLang="zh-CN" sz="2400" dirty="0" smtClean="0">
                <a:latin typeface="华文中宋" panose="02010600040101010101" pitchFamily="2" charset="-122"/>
                <a:ea typeface="华文中宋" panose="02010600040101010101" pitchFamily="2" charset="-122"/>
              </a:rPr>
              <a:t>西方</a:t>
            </a:r>
            <a:r>
              <a:rPr lang="zh-CN" altLang="en-US" sz="2400" dirty="0">
                <a:latin typeface="华文中宋" panose="02010600040101010101" pitchFamily="2" charset="-122"/>
                <a:ea typeface="华文中宋" panose="02010600040101010101" pitchFamily="2" charset="-122"/>
              </a:rPr>
              <a:t>阵营</a:t>
            </a:r>
            <a:r>
              <a:rPr lang="zh-CN" altLang="zh-CN" sz="2400" dirty="0" smtClean="0">
                <a:latin typeface="华文中宋" panose="02010600040101010101" pitchFamily="2" charset="-122"/>
                <a:ea typeface="华文中宋" panose="02010600040101010101" pitchFamily="2" charset="-122"/>
              </a:rPr>
              <a:t>逐渐</a:t>
            </a:r>
            <a:r>
              <a:rPr lang="zh-CN" altLang="zh-CN" sz="2400" dirty="0">
                <a:latin typeface="华文中宋" panose="02010600040101010101" pitchFamily="2" charset="-122"/>
                <a:ea typeface="华文中宋" panose="02010600040101010101" pitchFamily="2" charset="-122"/>
              </a:rPr>
              <a:t>分化。</a:t>
            </a:r>
            <a:endParaRPr lang="zh-CN" altLang="zh-CN" sz="2400" dirty="0">
              <a:latin typeface="华文中宋" panose="02010600040101010101" pitchFamily="2" charset="-122"/>
              <a:ea typeface="华文中宋" panose="02010600040101010101" pitchFamily="2" charset="-122"/>
            </a:endParaRPr>
          </a:p>
        </p:txBody>
      </p:sp>
      <p:sp>
        <p:nvSpPr>
          <p:cNvPr id="3" name="矩形 2"/>
          <p:cNvSpPr/>
          <p:nvPr/>
        </p:nvSpPr>
        <p:spPr>
          <a:xfrm>
            <a:off x="251520" y="195486"/>
            <a:ext cx="3672408" cy="523220"/>
          </a:xfrm>
          <a:prstGeom prst="rect">
            <a:avLst/>
          </a:prstGeom>
        </p:spPr>
        <p:txBody>
          <a:bodyPr wrap="square">
            <a:spAutoFit/>
          </a:bodyPr>
          <a:lstStyle/>
          <a:p>
            <a:pPr lvl="0"/>
            <a:r>
              <a:rPr lang="en-US" altLang="zh-CN" sz="2800" b="1" dirty="0">
                <a:solidFill>
                  <a:prstClr val="black"/>
                </a:solidFill>
                <a:latin typeface="华文中宋" panose="02010600040101010101" pitchFamily="2" charset="-122"/>
                <a:ea typeface="华文中宋" panose="02010600040101010101" pitchFamily="2" charset="-122"/>
              </a:rPr>
              <a:t>2</a:t>
            </a:r>
            <a:r>
              <a:rPr lang="zh-CN" altLang="zh-CN" sz="2800" b="1" dirty="0">
                <a:solidFill>
                  <a:prstClr val="black"/>
                </a:solidFill>
                <a:latin typeface="华文中宋" panose="02010600040101010101" pitchFamily="2" charset="-122"/>
                <a:ea typeface="华文中宋" panose="02010600040101010101" pitchFamily="2" charset="-122"/>
              </a:rPr>
              <a:t>、多极化趋势的出现</a:t>
            </a:r>
            <a:endParaRPr lang="zh-CN" altLang="zh-CN" sz="2800" b="1" dirty="0">
              <a:solidFill>
                <a:prstClr val="black"/>
              </a:solidFill>
              <a:latin typeface="华文中宋" panose="02010600040101010101" pitchFamily="2" charset="-122"/>
              <a:ea typeface="华文中宋" panose="02010600040101010101" pitchFamily="2" charset="-122"/>
            </a:endParaRPr>
          </a:p>
        </p:txBody>
      </p:sp>
      <p:pic>
        <p:nvPicPr>
          <p:cNvPr id="4" name="图片 3"/>
          <p:cNvPicPr>
            <a:picLocks noChangeAspect="1"/>
          </p:cNvPicPr>
          <p:nvPr/>
        </p:nvPicPr>
        <p:blipFill>
          <a:blip r:embed="rId1"/>
          <a:stretch>
            <a:fillRect/>
          </a:stretch>
        </p:blipFill>
        <p:spPr>
          <a:xfrm>
            <a:off x="342840" y="2067694"/>
            <a:ext cx="1900325" cy="2520000"/>
          </a:xfrm>
          <a:prstGeom prst="rect">
            <a:avLst/>
          </a:prstGeom>
          <a:ln>
            <a:noFill/>
          </a:ln>
          <a:effectLst>
            <a:outerShdw blurRad="190500" algn="tl" rotWithShape="0">
              <a:srgbClr val="000000">
                <a:alpha val="70000"/>
              </a:srgbClr>
            </a:outerShdw>
          </a:effectLst>
        </p:spPr>
      </p:pic>
      <p:sp>
        <p:nvSpPr>
          <p:cNvPr id="7" name="矩形 6"/>
          <p:cNvSpPr/>
          <p:nvPr/>
        </p:nvSpPr>
        <p:spPr>
          <a:xfrm>
            <a:off x="2411760" y="3416921"/>
            <a:ext cx="4104456" cy="1578317"/>
          </a:xfrm>
          <a:prstGeom prst="rect">
            <a:avLst/>
          </a:prstGeom>
          <a:ln w="19050">
            <a:solidFill>
              <a:schemeClr val="accent6">
                <a:lumMod val="50000"/>
              </a:schemeClr>
            </a:solidFill>
          </a:ln>
        </p:spPr>
        <p:txBody>
          <a:bodyPr wrap="square">
            <a:spAutoFit/>
          </a:bodyPr>
          <a:lstStyle/>
          <a:p>
            <a:pPr>
              <a:lnSpc>
                <a:spcPct val="125000"/>
              </a:lnSpc>
            </a:pPr>
            <a:r>
              <a:rPr lang="zh-CN" altLang="en-US" sz="2000" b="1" dirty="0" smtClean="0">
                <a:latin typeface="楷体" panose="02010609060101010101" pitchFamily="49" charset="-122"/>
                <a:ea typeface="楷体" panose="02010609060101010101" pitchFamily="49" charset="-122"/>
              </a:rPr>
              <a:t>在九国商谈有关政治行动、组织机构和自己前途的每一张谈判桌上，我们不能保证都有美国的座位。</a:t>
            </a:r>
            <a:r>
              <a:rPr lang="en-US" altLang="zh-CN" sz="2000" b="1" dirty="0" smtClean="0">
                <a:latin typeface="楷体" panose="02010609060101010101" pitchFamily="49" charset="-122"/>
                <a:ea typeface="楷体" panose="02010609060101010101" pitchFamily="49" charset="-122"/>
              </a:rPr>
              <a:t> </a:t>
            </a:r>
            <a:endParaRPr lang="en-US" altLang="zh-CN" sz="2000" b="1" dirty="0" smtClean="0">
              <a:latin typeface="楷体" panose="02010609060101010101" pitchFamily="49" charset="-122"/>
              <a:ea typeface="楷体" panose="02010609060101010101" pitchFamily="49" charset="-122"/>
            </a:endParaRPr>
          </a:p>
          <a:p>
            <a:pPr>
              <a:lnSpc>
                <a:spcPct val="125000"/>
              </a:lnSpc>
            </a:pPr>
            <a:r>
              <a:rPr lang="en-US" altLang="zh-CN" sz="2000" b="1" dirty="0" smtClean="0">
                <a:latin typeface="楷体" panose="02010609060101010101" pitchFamily="49" charset="-122"/>
                <a:ea typeface="楷体" panose="02010609060101010101" pitchFamily="49" charset="-122"/>
              </a:rPr>
              <a:t>      ——</a:t>
            </a:r>
            <a:r>
              <a:rPr lang="zh-CN" altLang="en-US" sz="2000" b="1" dirty="0" smtClean="0">
                <a:latin typeface="楷体" panose="02010609060101010101" pitchFamily="49" charset="-122"/>
                <a:ea typeface="楷体" panose="02010609060101010101" pitchFamily="49" charset="-122"/>
              </a:rPr>
              <a:t>西德外长谢尔，</a:t>
            </a:r>
            <a:r>
              <a:rPr lang="en-US" altLang="zh-CN" sz="2000" b="1" dirty="0" smtClean="0">
                <a:latin typeface="楷体" panose="02010609060101010101" pitchFamily="49" charset="-122"/>
                <a:ea typeface="楷体" panose="02010609060101010101" pitchFamily="49" charset="-122"/>
              </a:rPr>
              <a:t>1974</a:t>
            </a:r>
            <a:r>
              <a:rPr lang="zh-CN" altLang="en-US" sz="2000" b="1" dirty="0" smtClean="0">
                <a:latin typeface="楷体" panose="02010609060101010101" pitchFamily="49" charset="-122"/>
                <a:ea typeface="楷体" panose="02010609060101010101" pitchFamily="49" charset="-122"/>
              </a:rPr>
              <a:t>年</a:t>
            </a:r>
            <a:endParaRPr lang="zh-CN" altLang="en-US" sz="2000" b="1" dirty="0">
              <a:latin typeface="楷体" panose="02010609060101010101" pitchFamily="49" charset="-122"/>
              <a:ea typeface="楷体" panose="02010609060101010101" pitchFamily="49" charset="-122"/>
            </a:endParaRPr>
          </a:p>
        </p:txBody>
      </p:sp>
      <p:sp>
        <p:nvSpPr>
          <p:cNvPr id="9" name="矩形 8"/>
          <p:cNvSpPr/>
          <p:nvPr/>
        </p:nvSpPr>
        <p:spPr>
          <a:xfrm>
            <a:off x="2378559" y="2067694"/>
            <a:ext cx="4140460" cy="1193596"/>
          </a:xfrm>
          <a:prstGeom prst="rect">
            <a:avLst/>
          </a:prstGeom>
          <a:ln w="19050">
            <a:solidFill>
              <a:schemeClr val="accent6">
                <a:lumMod val="50000"/>
              </a:schemeClr>
            </a:solidFill>
          </a:ln>
        </p:spPr>
        <p:txBody>
          <a:bodyPr wrap="square">
            <a:spAutoFit/>
          </a:bodyPr>
          <a:lstStyle/>
          <a:p>
            <a:pPr>
              <a:lnSpc>
                <a:spcPct val="125000"/>
              </a:lnSpc>
            </a:pPr>
            <a:r>
              <a:rPr lang="zh-CN" altLang="en-US" sz="2000" b="1" dirty="0" smtClean="0">
                <a:latin typeface="楷体" panose="02010609060101010101" pitchFamily="49" charset="-122"/>
                <a:ea typeface="楷体" panose="02010609060101010101" pitchFamily="49" charset="-122"/>
              </a:rPr>
              <a:t>决心</a:t>
            </a:r>
            <a:r>
              <a:rPr lang="zh-CN" altLang="en-US" sz="2000" b="1" dirty="0">
                <a:latin typeface="楷体" panose="02010609060101010101" pitchFamily="49" charset="-122"/>
                <a:ea typeface="楷体" panose="02010609060101010101" pitchFamily="49" charset="-122"/>
              </a:rPr>
              <a:t>用一种新的彬彬有礼的态度来很好地倾听北约伙伴的</a:t>
            </a:r>
            <a:r>
              <a:rPr lang="zh-CN" altLang="en-US" sz="2000" b="1" dirty="0" smtClean="0">
                <a:latin typeface="楷体" panose="02010609060101010101" pitchFamily="49" charset="-122"/>
                <a:ea typeface="楷体" panose="02010609060101010101" pitchFamily="49" charset="-122"/>
              </a:rPr>
              <a:t>意见。</a:t>
            </a:r>
            <a:endParaRPr lang="en-US" altLang="zh-CN" sz="2000" b="1" dirty="0" smtClean="0">
              <a:latin typeface="楷体" panose="02010609060101010101" pitchFamily="49" charset="-122"/>
              <a:ea typeface="楷体" panose="02010609060101010101" pitchFamily="49" charset="-122"/>
            </a:endParaRPr>
          </a:p>
          <a:p>
            <a:pPr>
              <a:lnSpc>
                <a:spcPct val="125000"/>
              </a:lnSpc>
            </a:pPr>
            <a:r>
              <a:rPr lang="en-US" altLang="zh-CN" sz="2000" b="1" dirty="0">
                <a:latin typeface="楷体" panose="02010609060101010101" pitchFamily="49" charset="-122"/>
                <a:ea typeface="楷体" panose="02010609060101010101" pitchFamily="49" charset="-122"/>
              </a:rPr>
              <a:t> </a:t>
            </a:r>
            <a:r>
              <a:rPr lang="en-US" altLang="zh-CN" sz="2000" b="1" dirty="0" smtClean="0">
                <a:latin typeface="楷体" panose="02010609060101010101" pitchFamily="49" charset="-122"/>
                <a:ea typeface="楷体" panose="02010609060101010101" pitchFamily="49" charset="-122"/>
              </a:rPr>
              <a:t>           ——</a:t>
            </a:r>
            <a:r>
              <a:rPr lang="zh-CN" altLang="en-US" sz="2000" b="1" dirty="0" smtClean="0">
                <a:latin typeface="楷体" panose="02010609060101010101" pitchFamily="49" charset="-122"/>
                <a:ea typeface="楷体" panose="02010609060101010101" pitchFamily="49" charset="-122"/>
              </a:rPr>
              <a:t>尼克松  </a:t>
            </a:r>
            <a:r>
              <a:rPr lang="en-US" altLang="zh-CN" sz="2000" b="1" dirty="0" smtClean="0">
                <a:latin typeface="楷体" panose="02010609060101010101" pitchFamily="49" charset="-122"/>
                <a:ea typeface="楷体" panose="02010609060101010101" pitchFamily="49" charset="-122"/>
              </a:rPr>
              <a:t>1972</a:t>
            </a:r>
            <a:r>
              <a:rPr lang="zh-CN" altLang="en-US" sz="2000" b="1" dirty="0" smtClean="0">
                <a:latin typeface="楷体" panose="02010609060101010101" pitchFamily="49" charset="-122"/>
                <a:ea typeface="楷体" panose="02010609060101010101" pitchFamily="49" charset="-122"/>
              </a:rPr>
              <a:t>年</a:t>
            </a:r>
            <a:endParaRPr lang="zh-CN" altLang="en-US" sz="2400" b="1" dirty="0">
              <a:latin typeface="仿宋" panose="02010609060101010101" pitchFamily="49" charset="-122"/>
              <a:ea typeface="仿宋" panose="02010609060101010101" pitchFamily="49" charset="-122"/>
            </a:endParaRPr>
          </a:p>
        </p:txBody>
      </p:sp>
      <p:pic>
        <p:nvPicPr>
          <p:cNvPr id="6147" name="Picture 3" descr="H:\直播课\18\图片\d08160390f164c938ef0d9cba9ff9c27.jpeg"/>
          <p:cNvPicPr>
            <a:picLocks noChangeAspect="1" noChangeArrowheads="1"/>
          </p:cNvPicPr>
          <p:nvPr/>
        </p:nvPicPr>
        <p:blipFill rotWithShape="1">
          <a:blip r:embed="rId2">
            <a:extLst>
              <a:ext uri="{28A0092B-C50C-407E-A947-70E740481C1C}">
                <a14:useLocalDpi xmlns:a14="http://schemas.microsoft.com/office/drawing/2010/main" val="0"/>
              </a:ext>
            </a:extLst>
          </a:blip>
          <a:srcRect l="7222" t="18848" r="57107" b="5753"/>
          <a:stretch>
            <a:fillRect/>
          </a:stretch>
        </p:blipFill>
        <p:spPr bwMode="auto">
          <a:xfrm>
            <a:off x="6848700" y="2067694"/>
            <a:ext cx="2043780" cy="252000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18916" y="4655223"/>
            <a:ext cx="1548172" cy="369332"/>
          </a:xfrm>
          <a:prstGeom prst="rect">
            <a:avLst/>
          </a:prstGeom>
          <a:noFill/>
        </p:spPr>
        <p:txBody>
          <a:bodyPr wrap="square" rtlCol="0">
            <a:spAutoFit/>
          </a:bodyPr>
          <a:lstStyle/>
          <a:p>
            <a:r>
              <a:rPr lang="zh-CN" altLang="en-US" dirty="0" smtClean="0">
                <a:latin typeface="仿宋" panose="02010609060101010101" pitchFamily="49" charset="-122"/>
                <a:ea typeface="仿宋" panose="02010609060101010101" pitchFamily="49" charset="-122"/>
              </a:rPr>
              <a:t>联合的欧洲</a:t>
            </a:r>
            <a:endParaRPr lang="zh-CN" altLang="en-US" dirty="0">
              <a:latin typeface="仿宋" panose="02010609060101010101" pitchFamily="49" charset="-122"/>
              <a:ea typeface="仿宋" panose="02010609060101010101" pitchFamily="49" charset="-122"/>
            </a:endParaRPr>
          </a:p>
        </p:txBody>
      </p:sp>
      <p:sp>
        <p:nvSpPr>
          <p:cNvPr id="12" name="TextBox 11"/>
          <p:cNvSpPr txBox="1"/>
          <p:nvPr/>
        </p:nvSpPr>
        <p:spPr>
          <a:xfrm>
            <a:off x="7236296" y="4655223"/>
            <a:ext cx="1800200" cy="369332"/>
          </a:xfrm>
          <a:prstGeom prst="rect">
            <a:avLst/>
          </a:prstGeom>
          <a:noFill/>
        </p:spPr>
        <p:txBody>
          <a:bodyPr wrap="square" rtlCol="0">
            <a:spAutoFit/>
          </a:bodyPr>
          <a:lstStyle/>
          <a:p>
            <a:r>
              <a:rPr lang="zh-CN" altLang="en-US" dirty="0" smtClean="0">
                <a:latin typeface="仿宋" panose="02010609060101010101" pitchFamily="49" charset="-122"/>
                <a:ea typeface="仿宋" panose="02010609060101010101" pitchFamily="49" charset="-122"/>
              </a:rPr>
              <a:t>崛起的日本</a:t>
            </a:r>
            <a:endParaRPr lang="zh-CN" altLang="en-US" dirty="0">
              <a:latin typeface="仿宋" panose="02010609060101010101" pitchFamily="49" charset="-122"/>
              <a:ea typeface="仿宋" panose="02010609060101010101" pitchFamily="49" charset="-122"/>
            </a:endParaRPr>
          </a:p>
        </p:txBody>
      </p:sp>
      <p:grpSp>
        <p:nvGrpSpPr>
          <p:cNvPr id="23" name="Group 35"/>
          <p:cNvGrpSpPr/>
          <p:nvPr/>
        </p:nvGrpSpPr>
        <p:grpSpPr>
          <a:xfrm>
            <a:off x="5263198" y="1972945"/>
            <a:ext cx="901700" cy="2486025"/>
            <a:chOff x="2635" y="1649"/>
            <a:chExt cx="568" cy="1566"/>
          </a:xfrm>
        </p:grpSpPr>
        <p:sp>
          <p:nvSpPr>
            <p:cNvPr id="24" name="Text Box 31"/>
            <p:cNvSpPr txBox="1"/>
            <p:nvPr/>
          </p:nvSpPr>
          <p:spPr>
            <a:xfrm>
              <a:off x="2745" y="1944"/>
              <a:ext cx="348" cy="1271"/>
            </a:xfrm>
            <a:prstGeom prst="rect">
              <a:avLst/>
            </a:prstGeom>
            <a:noFill/>
            <a:ln w="9525">
              <a:noFill/>
            </a:ln>
          </p:spPr>
          <p:txBody>
            <a:bodyPr vert="eaVert">
              <a:spAutoFit/>
            </a:bodyPr>
            <a:p>
              <a:pPr>
                <a:spcBef>
                  <a:spcPct val="50000"/>
                </a:spcBef>
              </a:pPr>
              <a:r>
                <a:rPr lang="zh-CN" altLang="en-US" sz="2400" b="1" dirty="0">
                  <a:gradFill>
                    <a:gsLst>
                      <a:gs pos="0">
                        <a:srgbClr val="FE4444"/>
                      </a:gs>
                      <a:gs pos="100000">
                        <a:srgbClr val="832B2B"/>
                      </a:gs>
                    </a:gsLst>
                    <a:lin scaled="0"/>
                  </a:gradFill>
                  <a:latin typeface="Times New Roman" panose="02020603050405020304" pitchFamily="18" charset="0"/>
                  <a:ea typeface="黑体" panose="02010609060101010101" charset="-122"/>
                </a:rPr>
                <a:t>欧洲联盟</a:t>
              </a:r>
              <a:endParaRPr lang="zh-CN" altLang="en-US" sz="2400" b="1" dirty="0">
                <a:gradFill>
                  <a:gsLst>
                    <a:gs pos="0">
                      <a:srgbClr val="FE4444"/>
                    </a:gs>
                    <a:gs pos="100000">
                      <a:srgbClr val="832B2B"/>
                    </a:gs>
                  </a:gsLst>
                  <a:lin scaled="0"/>
                </a:gradFill>
                <a:latin typeface="Times New Roman" panose="02020603050405020304" pitchFamily="18" charset="0"/>
                <a:ea typeface="黑体" panose="02010609060101010101" charset="-122"/>
              </a:endParaRPr>
            </a:p>
          </p:txBody>
        </p:sp>
        <p:sp>
          <p:nvSpPr>
            <p:cNvPr id="25" name="Text Box 32"/>
            <p:cNvSpPr txBox="1"/>
            <p:nvPr/>
          </p:nvSpPr>
          <p:spPr>
            <a:xfrm>
              <a:off x="2635" y="1649"/>
              <a:ext cx="568" cy="290"/>
            </a:xfrm>
            <a:prstGeom prst="rect">
              <a:avLst/>
            </a:prstGeom>
            <a:noFill/>
            <a:ln w="9525">
              <a:noFill/>
            </a:ln>
          </p:spPr>
          <p:txBody>
            <a:bodyPr>
              <a:spAutoFit/>
            </a:bodyPr>
            <a:p>
              <a:pPr>
                <a:spcBef>
                  <a:spcPct val="50000"/>
                </a:spcBef>
              </a:pPr>
              <a:r>
                <a:rPr lang="en-US" altLang="zh-CN" sz="2400" b="1" dirty="0">
                  <a:latin typeface="Times New Roman" panose="02020603050405020304" pitchFamily="18" charset="0"/>
                </a:rPr>
                <a:t>1993</a:t>
              </a:r>
              <a:endParaRPr lang="en-US" altLang="zh-CN" sz="2400" b="1" dirty="0">
                <a:latin typeface="Times New Roman" panose="02020603050405020304" pitchFamily="18" charset="0"/>
              </a:endParaRPr>
            </a:p>
          </p:txBody>
        </p:sp>
      </p:grpSp>
      <p:grpSp>
        <p:nvGrpSpPr>
          <p:cNvPr id="26" name="Group 30"/>
          <p:cNvGrpSpPr/>
          <p:nvPr/>
        </p:nvGrpSpPr>
        <p:grpSpPr>
          <a:xfrm>
            <a:off x="3961448" y="1942783"/>
            <a:ext cx="793750" cy="2597150"/>
            <a:chOff x="1812" y="1597"/>
            <a:chExt cx="500" cy="1636"/>
          </a:xfrm>
        </p:grpSpPr>
        <p:sp>
          <p:nvSpPr>
            <p:cNvPr id="27" name="Text Box 28">
              <a:hlinkClick r:id="rId3" action="ppaction://hlinksldjump"/>
            </p:cNvPr>
            <p:cNvSpPr txBox="1"/>
            <p:nvPr/>
          </p:nvSpPr>
          <p:spPr>
            <a:xfrm>
              <a:off x="1888" y="1861"/>
              <a:ext cx="348" cy="1372"/>
            </a:xfrm>
            <a:prstGeom prst="rect">
              <a:avLst/>
            </a:prstGeom>
            <a:noFill/>
            <a:ln w="9525">
              <a:noFill/>
            </a:ln>
          </p:spPr>
          <p:txBody>
            <a:bodyPr vert="eaVert">
              <a:spAutoFit/>
            </a:bodyPr>
            <a:p>
              <a:pPr>
                <a:spcBef>
                  <a:spcPct val="50000"/>
                </a:spcBef>
              </a:pPr>
              <a:r>
                <a:rPr lang="zh-CN" altLang="en-US" sz="2400" b="1" dirty="0">
                  <a:gradFill>
                    <a:gsLst>
                      <a:gs pos="0">
                        <a:srgbClr val="FE4444"/>
                      </a:gs>
                      <a:gs pos="100000">
                        <a:srgbClr val="832B2B"/>
                      </a:gs>
                    </a:gsLst>
                    <a:lin scaled="0"/>
                  </a:gradFill>
                  <a:latin typeface="Times New Roman" panose="02020603050405020304" pitchFamily="18" charset="0"/>
                  <a:ea typeface="黑体" panose="02010609060101010101" charset="-122"/>
                </a:rPr>
                <a:t>欧洲共同体</a:t>
              </a:r>
              <a:endParaRPr lang="zh-CN" altLang="en-US" sz="2400" b="1" dirty="0">
                <a:gradFill>
                  <a:gsLst>
                    <a:gs pos="0">
                      <a:srgbClr val="FE4444"/>
                    </a:gs>
                    <a:gs pos="100000">
                      <a:srgbClr val="832B2B"/>
                    </a:gs>
                  </a:gsLst>
                  <a:lin scaled="0"/>
                </a:gradFill>
                <a:latin typeface="Times New Roman" panose="02020603050405020304" pitchFamily="18" charset="0"/>
                <a:ea typeface="黑体" panose="02010609060101010101" charset="-122"/>
              </a:endParaRPr>
            </a:p>
          </p:txBody>
        </p:sp>
        <p:sp>
          <p:nvSpPr>
            <p:cNvPr id="28" name="Rectangle 29"/>
            <p:cNvSpPr/>
            <p:nvPr/>
          </p:nvSpPr>
          <p:spPr>
            <a:xfrm>
              <a:off x="1812" y="1597"/>
              <a:ext cx="500" cy="288"/>
            </a:xfrm>
            <a:prstGeom prst="rect">
              <a:avLst/>
            </a:prstGeom>
            <a:noFill/>
            <a:ln w="9525">
              <a:noFill/>
            </a:ln>
          </p:spPr>
          <p:txBody>
            <a:bodyPr wrap="none">
              <a:spAutoFit/>
            </a:bodyPr>
            <a:p>
              <a:r>
                <a:rPr lang="en-US" altLang="zh-CN" sz="2400" b="1" dirty="0">
                  <a:latin typeface="Times New Roman" panose="02020603050405020304" pitchFamily="18" charset="0"/>
                </a:rPr>
                <a:t>1967</a:t>
              </a:r>
              <a:endParaRPr lang="en-US" altLang="zh-CN" sz="2400" b="1" dirty="0">
                <a:latin typeface="Times New Roman" panose="02020603050405020304" pitchFamily="18" charset="0"/>
              </a:endParaRPr>
            </a:p>
          </p:txBody>
        </p:sp>
      </p:grpSp>
      <p:sp>
        <p:nvSpPr>
          <p:cNvPr id="29" name="Text Box 3"/>
          <p:cNvSpPr txBox="1"/>
          <p:nvPr/>
        </p:nvSpPr>
        <p:spPr>
          <a:xfrm>
            <a:off x="922973" y="2942908"/>
            <a:ext cx="2109787" cy="706755"/>
          </a:xfrm>
          <a:prstGeom prst="rect">
            <a:avLst/>
          </a:prstGeom>
          <a:noFill/>
          <a:ln w="34925" cap="flat" cmpd="sng">
            <a:solidFill>
              <a:schemeClr val="accent6">
                <a:lumMod val="75000"/>
              </a:schemeClr>
            </a:solidFill>
            <a:prstDash val="solid"/>
            <a:miter/>
            <a:headEnd type="none" w="med" len="med"/>
            <a:tailEnd type="none" w="med" len="med"/>
          </a:ln>
        </p:spPr>
        <p:txBody>
          <a:bodyPr>
            <a:spAutoFit/>
          </a:bodyPr>
          <a:p>
            <a:r>
              <a:rPr lang="en-US" altLang="zh-CN" sz="2000" b="1" dirty="0">
                <a:solidFill>
                  <a:schemeClr val="tx1"/>
                </a:solidFill>
                <a:latin typeface="Times New Roman" panose="02020603050405020304" pitchFamily="18" charset="0"/>
              </a:rPr>
              <a:t>1958</a:t>
            </a:r>
            <a:r>
              <a:rPr lang="zh-CN" altLang="en-US" sz="2000" b="1" dirty="0">
                <a:solidFill>
                  <a:schemeClr val="tx1"/>
                </a:solidFill>
                <a:latin typeface="Times New Roman" panose="02020603050405020304" pitchFamily="18" charset="0"/>
              </a:rPr>
              <a:t>年欧洲经济共同体</a:t>
            </a:r>
            <a:endParaRPr lang="zh-CN" altLang="en-US" sz="2000" b="1" dirty="0">
              <a:solidFill>
                <a:schemeClr val="tx1"/>
              </a:solidFill>
              <a:latin typeface="Times New Roman" panose="02020603050405020304" pitchFamily="18" charset="0"/>
            </a:endParaRPr>
          </a:p>
        </p:txBody>
      </p:sp>
      <p:sp>
        <p:nvSpPr>
          <p:cNvPr id="30" name="Text Box 4"/>
          <p:cNvSpPr txBox="1"/>
          <p:nvPr/>
        </p:nvSpPr>
        <p:spPr>
          <a:xfrm>
            <a:off x="934085" y="4217670"/>
            <a:ext cx="2098675" cy="706755"/>
          </a:xfrm>
          <a:prstGeom prst="rect">
            <a:avLst/>
          </a:prstGeom>
          <a:noFill/>
          <a:ln w="34925" cap="flat" cmpd="sng">
            <a:solidFill>
              <a:schemeClr val="accent6">
                <a:lumMod val="75000"/>
              </a:schemeClr>
            </a:solidFill>
            <a:prstDash val="solid"/>
            <a:miter/>
            <a:headEnd type="none" w="med" len="med"/>
            <a:tailEnd type="none" w="med" len="med"/>
          </a:ln>
        </p:spPr>
        <p:txBody>
          <a:bodyPr>
            <a:spAutoFit/>
          </a:bodyPr>
          <a:p>
            <a:r>
              <a:rPr lang="en-US" altLang="zh-CN" sz="2000" b="1" dirty="0">
                <a:solidFill>
                  <a:schemeClr val="tx1"/>
                </a:solidFill>
                <a:latin typeface="Times New Roman" panose="02020603050405020304" pitchFamily="18" charset="0"/>
              </a:rPr>
              <a:t>1958</a:t>
            </a:r>
            <a:r>
              <a:rPr lang="zh-CN" altLang="en-US" sz="2000" b="1" dirty="0">
                <a:solidFill>
                  <a:schemeClr val="tx1"/>
                </a:solidFill>
                <a:latin typeface="Times New Roman" panose="02020603050405020304" pitchFamily="18" charset="0"/>
              </a:rPr>
              <a:t>年欧洲原子能共同体</a:t>
            </a:r>
            <a:endParaRPr lang="zh-CN" altLang="en-US" sz="2000" b="1" dirty="0">
              <a:solidFill>
                <a:schemeClr val="tx1"/>
              </a:solidFill>
              <a:latin typeface="Times New Roman" panose="02020603050405020304" pitchFamily="18" charset="0"/>
            </a:endParaRPr>
          </a:p>
        </p:txBody>
      </p:sp>
      <p:sp>
        <p:nvSpPr>
          <p:cNvPr id="31" name="Text Box 5"/>
          <p:cNvSpPr txBox="1"/>
          <p:nvPr/>
        </p:nvSpPr>
        <p:spPr>
          <a:xfrm>
            <a:off x="956310" y="1945958"/>
            <a:ext cx="2076450" cy="706755"/>
          </a:xfrm>
          <a:prstGeom prst="rect">
            <a:avLst/>
          </a:prstGeom>
          <a:noFill/>
          <a:ln w="34925" cap="flat" cmpd="sng">
            <a:solidFill>
              <a:schemeClr val="accent6">
                <a:lumMod val="75000"/>
              </a:schemeClr>
            </a:solidFill>
            <a:prstDash val="solid"/>
            <a:miter/>
            <a:headEnd type="none" w="med" len="med"/>
            <a:tailEnd type="none" w="med" len="med"/>
          </a:ln>
        </p:spPr>
        <p:txBody>
          <a:bodyPr>
            <a:spAutoFit/>
          </a:bodyPr>
          <a:p>
            <a:r>
              <a:rPr lang="en-US" altLang="zh-CN" sz="2000" b="1" dirty="0">
                <a:solidFill>
                  <a:schemeClr val="tx1"/>
                </a:solidFill>
                <a:latin typeface="Times New Roman" panose="02020603050405020304" pitchFamily="18" charset="0"/>
              </a:rPr>
              <a:t>1951</a:t>
            </a:r>
            <a:r>
              <a:rPr lang="zh-CN" altLang="en-US" sz="2000" b="1" dirty="0">
                <a:solidFill>
                  <a:schemeClr val="tx1"/>
                </a:solidFill>
                <a:latin typeface="Times New Roman" panose="02020603050405020304" pitchFamily="18" charset="0"/>
              </a:rPr>
              <a:t>年欧洲煤钢共同体</a:t>
            </a:r>
            <a:endParaRPr lang="zh-CN" altLang="en-US" sz="2000" b="1" dirty="0">
              <a:solidFill>
                <a:schemeClr val="tx1"/>
              </a:solidFill>
              <a:latin typeface="Times New Roman" panose="02020603050405020304" pitchFamily="18" charset="0"/>
            </a:endParaRPr>
          </a:p>
        </p:txBody>
      </p:sp>
      <p:sp>
        <p:nvSpPr>
          <p:cNvPr id="32" name="AutoShape 6"/>
          <p:cNvSpPr/>
          <p:nvPr/>
        </p:nvSpPr>
        <p:spPr>
          <a:xfrm>
            <a:off x="3194685" y="1945958"/>
            <a:ext cx="160338" cy="2906712"/>
          </a:xfrm>
          <a:prstGeom prst="rightBracket">
            <a:avLst>
              <a:gd name="adj" fmla="val 151072"/>
            </a:avLst>
          </a:prstGeom>
          <a:gradFill>
            <a:gsLst>
              <a:gs pos="0">
                <a:srgbClr val="FE4444"/>
              </a:gs>
              <a:gs pos="100000">
                <a:srgbClr val="832B2B"/>
              </a:gs>
            </a:gsLst>
            <a:lin scaled="0"/>
          </a:gradFill>
          <a:ln w="9525" cap="flat" cmpd="sng">
            <a:solidFill>
              <a:schemeClr val="accent6"/>
            </a:solidFill>
            <a:prstDash val="solid"/>
            <a:headEnd type="none" w="med" len="med"/>
            <a:tailEnd type="none" w="med" len="med"/>
          </a:ln>
        </p:spPr>
        <p:txBody>
          <a:bodyPr wrap="none" anchor="ctr"/>
          <a:p>
            <a:endParaRPr lang="zh-CN" altLang="en-US" dirty="0">
              <a:latin typeface="Times New Roman" panose="02020603050405020304" pitchFamily="18" charset="0"/>
            </a:endParaRPr>
          </a:p>
        </p:txBody>
      </p:sp>
      <p:sp>
        <p:nvSpPr>
          <p:cNvPr id="33" name="AutoShape 7"/>
          <p:cNvSpPr/>
          <p:nvPr/>
        </p:nvSpPr>
        <p:spPr>
          <a:xfrm>
            <a:off x="3339148" y="2961958"/>
            <a:ext cx="760412" cy="576262"/>
          </a:xfrm>
          <a:prstGeom prst="notchedRightArrow">
            <a:avLst>
              <a:gd name="adj1" fmla="val 50000"/>
              <a:gd name="adj2" fmla="val 32988"/>
            </a:avLst>
          </a:prstGeom>
          <a:gradFill>
            <a:gsLst>
              <a:gs pos="0">
                <a:srgbClr val="FE4444"/>
              </a:gs>
              <a:gs pos="100000">
                <a:srgbClr val="832B2B"/>
              </a:gs>
            </a:gsLst>
            <a:lin scaled="0"/>
          </a:gradFill>
          <a:ln w="9525" cap="flat" cmpd="sng">
            <a:solidFill>
              <a:schemeClr val="tx1"/>
            </a:solidFill>
            <a:prstDash val="solid"/>
            <a:miter/>
            <a:headEnd type="none" w="med" len="med"/>
            <a:tailEnd type="none" w="med" len="med"/>
          </a:ln>
        </p:spPr>
        <p:txBody>
          <a:bodyPr wrap="none" anchor="ctr"/>
          <a:p>
            <a:pPr algn="ctr"/>
            <a:r>
              <a:rPr lang="zh-CN" altLang="en-US" sz="1600" b="1" dirty="0">
                <a:solidFill>
                  <a:schemeClr val="bg1"/>
                </a:solidFill>
                <a:latin typeface="Times New Roman" panose="02020603050405020304" pitchFamily="18" charset="0"/>
              </a:rPr>
              <a:t>合一</a:t>
            </a:r>
            <a:endParaRPr lang="zh-CN" altLang="en-US" sz="1600" b="1" dirty="0">
              <a:solidFill>
                <a:schemeClr val="bg1"/>
              </a:solidFill>
              <a:latin typeface="Times New Roman" panose="02020603050405020304" pitchFamily="18" charset="0"/>
            </a:endParaRPr>
          </a:p>
        </p:txBody>
      </p:sp>
      <p:sp>
        <p:nvSpPr>
          <p:cNvPr id="34" name="AutoShape 9"/>
          <p:cNvSpPr/>
          <p:nvPr/>
        </p:nvSpPr>
        <p:spPr>
          <a:xfrm>
            <a:off x="4594860" y="2930208"/>
            <a:ext cx="900113" cy="576262"/>
          </a:xfrm>
          <a:prstGeom prst="rightArrow">
            <a:avLst>
              <a:gd name="adj1" fmla="val 50000"/>
              <a:gd name="adj2" fmla="val 39049"/>
            </a:avLst>
          </a:prstGeom>
          <a:gradFill>
            <a:gsLst>
              <a:gs pos="0">
                <a:srgbClr val="FE4444"/>
              </a:gs>
              <a:gs pos="100000">
                <a:srgbClr val="832B2B"/>
              </a:gs>
            </a:gsLst>
            <a:lin scaled="0"/>
          </a:gradFill>
          <a:ln w="9525" cap="flat" cmpd="sng">
            <a:solidFill>
              <a:schemeClr val="tx1"/>
            </a:solidFill>
            <a:prstDash val="solid"/>
            <a:miter/>
            <a:headEnd type="none" w="med" len="med"/>
            <a:tailEnd type="none" w="med" len="med"/>
          </a:ln>
        </p:spPr>
        <p:txBody>
          <a:bodyPr wrap="none" anchor="ctr"/>
          <a:p>
            <a:pPr algn="ctr"/>
            <a:r>
              <a:rPr lang="zh-CN" altLang="en-US" sz="1600" b="1" dirty="0">
                <a:solidFill>
                  <a:schemeClr val="bg1"/>
                </a:solidFill>
                <a:latin typeface="Times New Roman" panose="02020603050405020304" pitchFamily="18" charset="0"/>
              </a:rPr>
              <a:t>发展</a:t>
            </a:r>
            <a:endParaRPr lang="zh-CN" altLang="en-US" sz="1600" b="1" dirty="0">
              <a:solidFill>
                <a:schemeClr val="bg1"/>
              </a:solidFill>
              <a:latin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additive="base">
                                        <p:cTn id="12" dur="500" fill="hold"/>
                                        <p:tgtEl>
                                          <p:spTgt spid="29"/>
                                        </p:tgtEl>
                                        <p:attrNameLst>
                                          <p:attrName>ppt_x</p:attrName>
                                        </p:attrNameLst>
                                      </p:cBhvr>
                                      <p:tavLst>
                                        <p:tav tm="0">
                                          <p:val>
                                            <p:strVal val="0-#ppt_w/2"/>
                                          </p:val>
                                        </p:tav>
                                        <p:tav tm="100000">
                                          <p:val>
                                            <p:strVal val="#ppt_x"/>
                                          </p:val>
                                        </p:tav>
                                      </p:tavLst>
                                    </p:anim>
                                    <p:anim calcmode="lin" valueType="num">
                                      <p:cBhvr additive="base">
                                        <p:cTn id="13" dur="500" fill="hold"/>
                                        <p:tgtEl>
                                          <p:spTgt spid="29"/>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2" presetClass="entr" presetSubtype="8" fill="hold" grpId="0" nodeType="afterEffect">
                                  <p:stCondLst>
                                    <p:cond delay="0"/>
                                  </p:stCondLst>
                                  <p:childTnLst>
                                    <p:set>
                                      <p:cBhvr>
                                        <p:cTn id="16" dur="1" fill="hold">
                                          <p:stCondLst>
                                            <p:cond delay="0"/>
                                          </p:stCondLst>
                                        </p:cTn>
                                        <p:tgtEl>
                                          <p:spTgt spid="30"/>
                                        </p:tgtEl>
                                        <p:attrNameLst>
                                          <p:attrName>style.visibility</p:attrName>
                                        </p:attrNameLst>
                                      </p:cBhvr>
                                      <p:to>
                                        <p:strVal val="visible"/>
                                      </p:to>
                                    </p:set>
                                    <p:anim calcmode="lin" valueType="num">
                                      <p:cBhvr additive="base">
                                        <p:cTn id="17" dur="500" fill="hold"/>
                                        <p:tgtEl>
                                          <p:spTgt spid="30"/>
                                        </p:tgtEl>
                                        <p:attrNameLst>
                                          <p:attrName>ppt_x</p:attrName>
                                        </p:attrNameLst>
                                      </p:cBhvr>
                                      <p:tavLst>
                                        <p:tav tm="0">
                                          <p:val>
                                            <p:strVal val="0-#ppt_w/2"/>
                                          </p:val>
                                        </p:tav>
                                        <p:tav tm="100000">
                                          <p:val>
                                            <p:strVal val="#ppt_x"/>
                                          </p:val>
                                        </p:tav>
                                      </p:tavLst>
                                    </p:anim>
                                    <p:anim calcmode="lin" valueType="num">
                                      <p:cBhvr additive="base">
                                        <p:cTn id="18" dur="500" fill="hold"/>
                                        <p:tgtEl>
                                          <p:spTgt spid="30"/>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grpId="0" nodeType="click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randombar(horizontal)">
                                      <p:cBhvr>
                                        <p:cTn id="23" dur="500"/>
                                        <p:tgtEl>
                                          <p:spTgt spid="32"/>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randombar(horizontal)">
                                      <p:cBhvr>
                                        <p:cTn id="26" dur="500"/>
                                        <p:tgtEl>
                                          <p:spTgt spid="33"/>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1" fill="hold" nodeType="clickEffect">
                                  <p:stCondLst>
                                    <p:cond delay="0"/>
                                  </p:stCondLst>
                                  <p:childTnLst>
                                    <p:set>
                                      <p:cBhvr>
                                        <p:cTn id="30" dur="1" fill="hold">
                                          <p:stCondLst>
                                            <p:cond delay="0"/>
                                          </p:stCondLst>
                                        </p:cTn>
                                        <p:tgtEl>
                                          <p:spTgt spid="26"/>
                                        </p:tgtEl>
                                        <p:attrNameLst>
                                          <p:attrName>style.visibility</p:attrName>
                                        </p:attrNameLst>
                                      </p:cBhvr>
                                      <p:to>
                                        <p:strVal val="visible"/>
                                      </p:to>
                                    </p:set>
                                    <p:animEffect transition="in" filter="wipe(up)">
                                      <p:cBhvr>
                                        <p:cTn id="31" dur="500"/>
                                        <p:tgtEl>
                                          <p:spTgt spid="26"/>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grpId="0" nodeType="clickEffect">
                                  <p:stCondLst>
                                    <p:cond delay="0"/>
                                  </p:stCondLst>
                                  <p:childTnLst>
                                    <p:set>
                                      <p:cBhvr>
                                        <p:cTn id="35" dur="1" fill="hold">
                                          <p:stCondLst>
                                            <p:cond delay="0"/>
                                          </p:stCondLst>
                                        </p:cTn>
                                        <p:tgtEl>
                                          <p:spTgt spid="34"/>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22" presetClass="entr" presetSubtype="1" fill="hold" nodeType="click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wipe(up)">
                                      <p:cBhvr>
                                        <p:cTn id="40" dur="500"/>
                                        <p:tgtEl>
                                          <p:spTgt spid="23"/>
                                        </p:tgtEl>
                                      </p:cBhvr>
                                    </p:animEffect>
                                  </p:childTnLst>
                                </p:cTn>
                              </p:par>
                            </p:childTnLst>
                          </p:cTn>
                        </p:par>
                      </p:childTnLst>
                    </p:cTn>
                  </p:par>
                  <p:par>
                    <p:cTn id="41" fill="hold">
                      <p:stCondLst>
                        <p:cond delay="indefinite"/>
                      </p:stCondLst>
                      <p:childTnLst>
                        <p:par>
                          <p:cTn id="42" fill="hold">
                            <p:stCondLst>
                              <p:cond delay="0"/>
                            </p:stCondLst>
                            <p:childTnLst>
                              <p:par>
                                <p:cTn id="43" presetID="2" presetClass="exit" presetSubtype="4" fill="hold" nodeType="clickEffect">
                                  <p:stCondLst>
                                    <p:cond delay="0"/>
                                  </p:stCondLst>
                                  <p:childTnLst>
                                    <p:anim calcmode="lin" valueType="num">
                                      <p:cBhvr additive="base">
                                        <p:cTn id="44" dur="500"/>
                                        <p:tgtEl>
                                          <p:spTgt spid="23"/>
                                        </p:tgtEl>
                                        <p:attrNameLst>
                                          <p:attrName>ppt_x</p:attrName>
                                        </p:attrNameLst>
                                      </p:cBhvr>
                                      <p:tavLst>
                                        <p:tav tm="0">
                                          <p:val>
                                            <p:strVal val="ppt_x"/>
                                          </p:val>
                                        </p:tav>
                                        <p:tav tm="100000">
                                          <p:val>
                                            <p:strVal val="ppt_x"/>
                                          </p:val>
                                        </p:tav>
                                      </p:tavLst>
                                    </p:anim>
                                    <p:anim calcmode="lin" valueType="num">
                                      <p:cBhvr additive="base">
                                        <p:cTn id="45" dur="500"/>
                                        <p:tgtEl>
                                          <p:spTgt spid="23"/>
                                        </p:tgtEl>
                                        <p:attrNameLst>
                                          <p:attrName>ppt_y</p:attrName>
                                        </p:attrNameLst>
                                      </p:cBhvr>
                                      <p:tavLst>
                                        <p:tav tm="0">
                                          <p:val>
                                            <p:strVal val="ppt_y"/>
                                          </p:val>
                                        </p:tav>
                                        <p:tav tm="100000">
                                          <p:val>
                                            <p:strVal val="1+ppt_h/2"/>
                                          </p:val>
                                        </p:tav>
                                      </p:tavLst>
                                    </p:anim>
                                    <p:set>
                                      <p:cBhvr>
                                        <p:cTn id="46" dur="1" fill="hold">
                                          <p:stCondLst>
                                            <p:cond delay="499"/>
                                          </p:stCondLst>
                                        </p:cTn>
                                        <p:tgtEl>
                                          <p:spTgt spid="23"/>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500"/>
                                        <p:tgtEl>
                                          <p:spTgt spid="26"/>
                                        </p:tgtEl>
                                        <p:attrNameLst>
                                          <p:attrName>ppt_x</p:attrName>
                                        </p:attrNameLst>
                                      </p:cBhvr>
                                      <p:tavLst>
                                        <p:tav tm="0">
                                          <p:val>
                                            <p:strVal val="ppt_x"/>
                                          </p:val>
                                        </p:tav>
                                        <p:tav tm="100000">
                                          <p:val>
                                            <p:strVal val="ppt_x"/>
                                          </p:val>
                                        </p:tav>
                                      </p:tavLst>
                                    </p:anim>
                                    <p:anim calcmode="lin" valueType="num">
                                      <p:cBhvr additive="base">
                                        <p:cTn id="49" dur="500"/>
                                        <p:tgtEl>
                                          <p:spTgt spid="26"/>
                                        </p:tgtEl>
                                        <p:attrNameLst>
                                          <p:attrName>ppt_y</p:attrName>
                                        </p:attrNameLst>
                                      </p:cBhvr>
                                      <p:tavLst>
                                        <p:tav tm="0">
                                          <p:val>
                                            <p:strVal val="ppt_y"/>
                                          </p:val>
                                        </p:tav>
                                        <p:tav tm="100000">
                                          <p:val>
                                            <p:strVal val="1+ppt_h/2"/>
                                          </p:val>
                                        </p:tav>
                                      </p:tavLst>
                                    </p:anim>
                                    <p:set>
                                      <p:cBhvr>
                                        <p:cTn id="50" dur="1" fill="hold">
                                          <p:stCondLst>
                                            <p:cond delay="499"/>
                                          </p:stCondLst>
                                        </p:cTn>
                                        <p:tgtEl>
                                          <p:spTgt spid="26"/>
                                        </p:tgtEl>
                                        <p:attrNameLst>
                                          <p:attrName>style.visibility</p:attrName>
                                        </p:attrNameLst>
                                      </p:cBhvr>
                                      <p:to>
                                        <p:strVal val="hidden"/>
                                      </p:to>
                                    </p:set>
                                  </p:childTnLst>
                                </p:cTn>
                              </p:par>
                              <p:par>
                                <p:cTn id="51" presetID="2" presetClass="exit" presetSubtype="4" fill="hold" grpId="1" nodeType="withEffect">
                                  <p:stCondLst>
                                    <p:cond delay="0"/>
                                  </p:stCondLst>
                                  <p:childTnLst>
                                    <p:anim calcmode="lin" valueType="num">
                                      <p:cBhvr additive="base">
                                        <p:cTn id="52" dur="500"/>
                                        <p:tgtEl>
                                          <p:spTgt spid="29"/>
                                        </p:tgtEl>
                                        <p:attrNameLst>
                                          <p:attrName>ppt_x</p:attrName>
                                        </p:attrNameLst>
                                      </p:cBhvr>
                                      <p:tavLst>
                                        <p:tav tm="0">
                                          <p:val>
                                            <p:strVal val="ppt_x"/>
                                          </p:val>
                                        </p:tav>
                                        <p:tav tm="100000">
                                          <p:val>
                                            <p:strVal val="ppt_x"/>
                                          </p:val>
                                        </p:tav>
                                      </p:tavLst>
                                    </p:anim>
                                    <p:anim calcmode="lin" valueType="num">
                                      <p:cBhvr additive="base">
                                        <p:cTn id="53" dur="500"/>
                                        <p:tgtEl>
                                          <p:spTgt spid="29"/>
                                        </p:tgtEl>
                                        <p:attrNameLst>
                                          <p:attrName>ppt_y</p:attrName>
                                        </p:attrNameLst>
                                      </p:cBhvr>
                                      <p:tavLst>
                                        <p:tav tm="0">
                                          <p:val>
                                            <p:strVal val="ppt_y"/>
                                          </p:val>
                                        </p:tav>
                                        <p:tav tm="100000">
                                          <p:val>
                                            <p:strVal val="1+ppt_h/2"/>
                                          </p:val>
                                        </p:tav>
                                      </p:tavLst>
                                    </p:anim>
                                    <p:set>
                                      <p:cBhvr>
                                        <p:cTn id="54" dur="1" fill="hold">
                                          <p:stCondLst>
                                            <p:cond delay="499"/>
                                          </p:stCondLst>
                                        </p:cTn>
                                        <p:tgtEl>
                                          <p:spTgt spid="29"/>
                                        </p:tgtEl>
                                        <p:attrNameLst>
                                          <p:attrName>style.visibility</p:attrName>
                                        </p:attrNameLst>
                                      </p:cBhvr>
                                      <p:to>
                                        <p:strVal val="hidden"/>
                                      </p:to>
                                    </p:set>
                                  </p:childTnLst>
                                </p:cTn>
                              </p:par>
                              <p:par>
                                <p:cTn id="55" presetID="2" presetClass="exit" presetSubtype="4" fill="hold" grpId="1" nodeType="withEffect">
                                  <p:stCondLst>
                                    <p:cond delay="0"/>
                                  </p:stCondLst>
                                  <p:childTnLst>
                                    <p:anim calcmode="lin" valueType="num">
                                      <p:cBhvr additive="base">
                                        <p:cTn id="56" dur="500"/>
                                        <p:tgtEl>
                                          <p:spTgt spid="30"/>
                                        </p:tgtEl>
                                        <p:attrNameLst>
                                          <p:attrName>ppt_x</p:attrName>
                                        </p:attrNameLst>
                                      </p:cBhvr>
                                      <p:tavLst>
                                        <p:tav tm="0">
                                          <p:val>
                                            <p:strVal val="ppt_x"/>
                                          </p:val>
                                        </p:tav>
                                        <p:tav tm="100000">
                                          <p:val>
                                            <p:strVal val="ppt_x"/>
                                          </p:val>
                                        </p:tav>
                                      </p:tavLst>
                                    </p:anim>
                                    <p:anim calcmode="lin" valueType="num">
                                      <p:cBhvr additive="base">
                                        <p:cTn id="57" dur="500"/>
                                        <p:tgtEl>
                                          <p:spTgt spid="30"/>
                                        </p:tgtEl>
                                        <p:attrNameLst>
                                          <p:attrName>ppt_y</p:attrName>
                                        </p:attrNameLst>
                                      </p:cBhvr>
                                      <p:tavLst>
                                        <p:tav tm="0">
                                          <p:val>
                                            <p:strVal val="ppt_y"/>
                                          </p:val>
                                        </p:tav>
                                        <p:tav tm="100000">
                                          <p:val>
                                            <p:strVal val="1+ppt_h/2"/>
                                          </p:val>
                                        </p:tav>
                                      </p:tavLst>
                                    </p:anim>
                                    <p:set>
                                      <p:cBhvr>
                                        <p:cTn id="58" dur="1" fill="hold">
                                          <p:stCondLst>
                                            <p:cond delay="499"/>
                                          </p:stCondLst>
                                        </p:cTn>
                                        <p:tgtEl>
                                          <p:spTgt spid="30"/>
                                        </p:tgtEl>
                                        <p:attrNameLst>
                                          <p:attrName>style.visibility</p:attrName>
                                        </p:attrNameLst>
                                      </p:cBhvr>
                                      <p:to>
                                        <p:strVal val="hidden"/>
                                      </p:to>
                                    </p:set>
                                  </p:childTnLst>
                                </p:cTn>
                              </p:par>
                              <p:par>
                                <p:cTn id="59" presetID="2" presetClass="exit" presetSubtype="4" fill="hold" grpId="1" nodeType="withEffect">
                                  <p:stCondLst>
                                    <p:cond delay="0"/>
                                  </p:stCondLst>
                                  <p:childTnLst>
                                    <p:anim calcmode="lin" valueType="num">
                                      <p:cBhvr additive="base">
                                        <p:cTn id="60" dur="500"/>
                                        <p:tgtEl>
                                          <p:spTgt spid="31"/>
                                        </p:tgtEl>
                                        <p:attrNameLst>
                                          <p:attrName>ppt_x</p:attrName>
                                        </p:attrNameLst>
                                      </p:cBhvr>
                                      <p:tavLst>
                                        <p:tav tm="0">
                                          <p:val>
                                            <p:strVal val="ppt_x"/>
                                          </p:val>
                                        </p:tav>
                                        <p:tav tm="100000">
                                          <p:val>
                                            <p:strVal val="ppt_x"/>
                                          </p:val>
                                        </p:tav>
                                      </p:tavLst>
                                    </p:anim>
                                    <p:anim calcmode="lin" valueType="num">
                                      <p:cBhvr additive="base">
                                        <p:cTn id="61" dur="500"/>
                                        <p:tgtEl>
                                          <p:spTgt spid="31"/>
                                        </p:tgtEl>
                                        <p:attrNameLst>
                                          <p:attrName>ppt_y</p:attrName>
                                        </p:attrNameLst>
                                      </p:cBhvr>
                                      <p:tavLst>
                                        <p:tav tm="0">
                                          <p:val>
                                            <p:strVal val="ppt_y"/>
                                          </p:val>
                                        </p:tav>
                                        <p:tav tm="100000">
                                          <p:val>
                                            <p:strVal val="1+ppt_h/2"/>
                                          </p:val>
                                        </p:tav>
                                      </p:tavLst>
                                    </p:anim>
                                    <p:set>
                                      <p:cBhvr>
                                        <p:cTn id="62" dur="1" fill="hold">
                                          <p:stCondLst>
                                            <p:cond delay="499"/>
                                          </p:stCondLst>
                                        </p:cTn>
                                        <p:tgtEl>
                                          <p:spTgt spid="31"/>
                                        </p:tgtEl>
                                        <p:attrNameLst>
                                          <p:attrName>style.visibility</p:attrName>
                                        </p:attrNameLst>
                                      </p:cBhvr>
                                      <p:to>
                                        <p:strVal val="hidden"/>
                                      </p:to>
                                    </p:set>
                                  </p:childTnLst>
                                </p:cTn>
                              </p:par>
                              <p:par>
                                <p:cTn id="63" presetID="2" presetClass="exit" presetSubtype="4" fill="hold" grpId="1" nodeType="withEffect">
                                  <p:stCondLst>
                                    <p:cond delay="0"/>
                                  </p:stCondLst>
                                  <p:childTnLst>
                                    <p:anim calcmode="lin" valueType="num">
                                      <p:cBhvr additive="base">
                                        <p:cTn id="64" dur="500"/>
                                        <p:tgtEl>
                                          <p:spTgt spid="32"/>
                                        </p:tgtEl>
                                        <p:attrNameLst>
                                          <p:attrName>ppt_x</p:attrName>
                                        </p:attrNameLst>
                                      </p:cBhvr>
                                      <p:tavLst>
                                        <p:tav tm="0">
                                          <p:val>
                                            <p:strVal val="ppt_x"/>
                                          </p:val>
                                        </p:tav>
                                        <p:tav tm="100000">
                                          <p:val>
                                            <p:strVal val="ppt_x"/>
                                          </p:val>
                                        </p:tav>
                                      </p:tavLst>
                                    </p:anim>
                                    <p:anim calcmode="lin" valueType="num">
                                      <p:cBhvr additive="base">
                                        <p:cTn id="65" dur="500"/>
                                        <p:tgtEl>
                                          <p:spTgt spid="32"/>
                                        </p:tgtEl>
                                        <p:attrNameLst>
                                          <p:attrName>ppt_y</p:attrName>
                                        </p:attrNameLst>
                                      </p:cBhvr>
                                      <p:tavLst>
                                        <p:tav tm="0">
                                          <p:val>
                                            <p:strVal val="ppt_y"/>
                                          </p:val>
                                        </p:tav>
                                        <p:tav tm="100000">
                                          <p:val>
                                            <p:strVal val="1+ppt_h/2"/>
                                          </p:val>
                                        </p:tav>
                                      </p:tavLst>
                                    </p:anim>
                                    <p:set>
                                      <p:cBhvr>
                                        <p:cTn id="66" dur="1" fill="hold">
                                          <p:stCondLst>
                                            <p:cond delay="499"/>
                                          </p:stCondLst>
                                        </p:cTn>
                                        <p:tgtEl>
                                          <p:spTgt spid="32"/>
                                        </p:tgtEl>
                                        <p:attrNameLst>
                                          <p:attrName>style.visibility</p:attrName>
                                        </p:attrNameLst>
                                      </p:cBhvr>
                                      <p:to>
                                        <p:strVal val="hidden"/>
                                      </p:to>
                                    </p:set>
                                  </p:childTnLst>
                                </p:cTn>
                              </p:par>
                              <p:par>
                                <p:cTn id="67" presetID="2" presetClass="exit" presetSubtype="4" fill="hold" grpId="1" nodeType="withEffect">
                                  <p:stCondLst>
                                    <p:cond delay="0"/>
                                  </p:stCondLst>
                                  <p:childTnLst>
                                    <p:anim calcmode="lin" valueType="num">
                                      <p:cBhvr additive="base">
                                        <p:cTn id="68" dur="500"/>
                                        <p:tgtEl>
                                          <p:spTgt spid="33"/>
                                        </p:tgtEl>
                                        <p:attrNameLst>
                                          <p:attrName>ppt_x</p:attrName>
                                        </p:attrNameLst>
                                      </p:cBhvr>
                                      <p:tavLst>
                                        <p:tav tm="0">
                                          <p:val>
                                            <p:strVal val="ppt_x"/>
                                          </p:val>
                                        </p:tav>
                                        <p:tav tm="100000">
                                          <p:val>
                                            <p:strVal val="ppt_x"/>
                                          </p:val>
                                        </p:tav>
                                      </p:tavLst>
                                    </p:anim>
                                    <p:anim calcmode="lin" valueType="num">
                                      <p:cBhvr additive="base">
                                        <p:cTn id="69" dur="500"/>
                                        <p:tgtEl>
                                          <p:spTgt spid="33"/>
                                        </p:tgtEl>
                                        <p:attrNameLst>
                                          <p:attrName>ppt_y</p:attrName>
                                        </p:attrNameLst>
                                      </p:cBhvr>
                                      <p:tavLst>
                                        <p:tav tm="0">
                                          <p:val>
                                            <p:strVal val="ppt_y"/>
                                          </p:val>
                                        </p:tav>
                                        <p:tav tm="100000">
                                          <p:val>
                                            <p:strVal val="1+ppt_h/2"/>
                                          </p:val>
                                        </p:tav>
                                      </p:tavLst>
                                    </p:anim>
                                    <p:set>
                                      <p:cBhvr>
                                        <p:cTn id="70" dur="1" fill="hold">
                                          <p:stCondLst>
                                            <p:cond delay="499"/>
                                          </p:stCondLst>
                                        </p:cTn>
                                        <p:tgtEl>
                                          <p:spTgt spid="33"/>
                                        </p:tgtEl>
                                        <p:attrNameLst>
                                          <p:attrName>style.visibility</p:attrName>
                                        </p:attrNameLst>
                                      </p:cBhvr>
                                      <p:to>
                                        <p:strVal val="hidden"/>
                                      </p:to>
                                    </p:set>
                                  </p:childTnLst>
                                </p:cTn>
                              </p:par>
                              <p:par>
                                <p:cTn id="71" presetID="2" presetClass="exit" presetSubtype="4" fill="hold" grpId="1" nodeType="withEffect">
                                  <p:stCondLst>
                                    <p:cond delay="0"/>
                                  </p:stCondLst>
                                  <p:childTnLst>
                                    <p:anim calcmode="lin" valueType="num">
                                      <p:cBhvr additive="base">
                                        <p:cTn id="72" dur="500"/>
                                        <p:tgtEl>
                                          <p:spTgt spid="34"/>
                                        </p:tgtEl>
                                        <p:attrNameLst>
                                          <p:attrName>ppt_x</p:attrName>
                                        </p:attrNameLst>
                                      </p:cBhvr>
                                      <p:tavLst>
                                        <p:tav tm="0">
                                          <p:val>
                                            <p:strVal val="ppt_x"/>
                                          </p:val>
                                        </p:tav>
                                        <p:tav tm="100000">
                                          <p:val>
                                            <p:strVal val="ppt_x"/>
                                          </p:val>
                                        </p:tav>
                                      </p:tavLst>
                                    </p:anim>
                                    <p:anim calcmode="lin" valueType="num">
                                      <p:cBhvr additive="base">
                                        <p:cTn id="73" dur="500"/>
                                        <p:tgtEl>
                                          <p:spTgt spid="34"/>
                                        </p:tgtEl>
                                        <p:attrNameLst>
                                          <p:attrName>ppt_y</p:attrName>
                                        </p:attrNameLst>
                                      </p:cBhvr>
                                      <p:tavLst>
                                        <p:tav tm="0">
                                          <p:val>
                                            <p:strVal val="ppt_y"/>
                                          </p:val>
                                        </p:tav>
                                        <p:tav tm="100000">
                                          <p:val>
                                            <p:strVal val="1+ppt_h/2"/>
                                          </p:val>
                                        </p:tav>
                                      </p:tavLst>
                                    </p:anim>
                                    <p:set>
                                      <p:cBhvr>
                                        <p:cTn id="74" dur="1" fill="hold">
                                          <p:stCondLst>
                                            <p:cond delay="499"/>
                                          </p:stCondLst>
                                        </p:cTn>
                                        <p:tgtEl>
                                          <p:spTgt spid="34"/>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nodeType="clickEffect">
                                  <p:stCondLst>
                                    <p:cond delay="0"/>
                                  </p:stCondLst>
                                  <p:childTnLst>
                                    <p:set>
                                      <p:cBhvr>
                                        <p:cTn id="78" dur="1" fill="hold">
                                          <p:stCondLst>
                                            <p:cond delay="0"/>
                                          </p:stCondLst>
                                        </p:cTn>
                                        <p:tgtEl>
                                          <p:spTgt spid="4"/>
                                        </p:tgtEl>
                                        <p:attrNameLst>
                                          <p:attrName>style.visibility</p:attrName>
                                        </p:attrNameLst>
                                      </p:cBhvr>
                                      <p:to>
                                        <p:strVal val="visible"/>
                                      </p:to>
                                    </p:set>
                                    <p:anim calcmode="lin" valueType="num">
                                      <p:cBhvr additive="base">
                                        <p:cTn id="79" dur="500" fill="hold"/>
                                        <p:tgtEl>
                                          <p:spTgt spid="4"/>
                                        </p:tgtEl>
                                        <p:attrNameLst>
                                          <p:attrName>ppt_x</p:attrName>
                                        </p:attrNameLst>
                                      </p:cBhvr>
                                      <p:tavLst>
                                        <p:tav tm="0">
                                          <p:val>
                                            <p:strVal val="#ppt_x"/>
                                          </p:val>
                                        </p:tav>
                                        <p:tav tm="100000">
                                          <p:val>
                                            <p:strVal val="#ppt_x"/>
                                          </p:val>
                                        </p:tav>
                                      </p:tavLst>
                                    </p:anim>
                                    <p:anim calcmode="lin" valueType="num">
                                      <p:cBhvr additive="base">
                                        <p:cTn id="80" dur="500" fill="hold"/>
                                        <p:tgtEl>
                                          <p:spTgt spid="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9"/>
                                        </p:tgtEl>
                                        <p:attrNameLst>
                                          <p:attrName>style.visibility</p:attrName>
                                        </p:attrNameLst>
                                      </p:cBhvr>
                                      <p:to>
                                        <p:strVal val="visible"/>
                                      </p:to>
                                    </p:set>
                                    <p:anim calcmode="lin" valueType="num">
                                      <p:cBhvr additive="base">
                                        <p:cTn id="83" dur="500" fill="hold"/>
                                        <p:tgtEl>
                                          <p:spTgt spid="9"/>
                                        </p:tgtEl>
                                        <p:attrNameLst>
                                          <p:attrName>ppt_x</p:attrName>
                                        </p:attrNameLst>
                                      </p:cBhvr>
                                      <p:tavLst>
                                        <p:tav tm="0">
                                          <p:val>
                                            <p:strVal val="#ppt_x"/>
                                          </p:val>
                                        </p:tav>
                                        <p:tav tm="100000">
                                          <p:val>
                                            <p:strVal val="#ppt_x"/>
                                          </p:val>
                                        </p:tav>
                                      </p:tavLst>
                                    </p:anim>
                                    <p:anim calcmode="lin" valueType="num">
                                      <p:cBhvr additive="base">
                                        <p:cTn id="84" dur="500" fill="hold"/>
                                        <p:tgtEl>
                                          <p:spTgt spid="9"/>
                                        </p:tgtEl>
                                        <p:attrNameLst>
                                          <p:attrName>ppt_y</p:attrName>
                                        </p:attrNameLst>
                                      </p:cBhvr>
                                      <p:tavLst>
                                        <p:tav tm="0">
                                          <p:val>
                                            <p:strVal val="1+#ppt_h/2"/>
                                          </p:val>
                                        </p:tav>
                                        <p:tav tm="100000">
                                          <p:val>
                                            <p:strVal val="#ppt_y"/>
                                          </p:val>
                                        </p:tav>
                                      </p:tavLst>
                                    </p:anim>
                                  </p:childTnLst>
                                </p:cTn>
                              </p:par>
                              <p:par>
                                <p:cTn id="85" presetID="2" presetClass="entr" presetSubtype="4" fill="hold" nodeType="withEffect">
                                  <p:stCondLst>
                                    <p:cond delay="0"/>
                                  </p:stCondLst>
                                  <p:childTnLst>
                                    <p:set>
                                      <p:cBhvr>
                                        <p:cTn id="86" dur="1" fill="hold">
                                          <p:stCondLst>
                                            <p:cond delay="0"/>
                                          </p:stCondLst>
                                        </p:cTn>
                                        <p:tgtEl>
                                          <p:spTgt spid="6147"/>
                                        </p:tgtEl>
                                        <p:attrNameLst>
                                          <p:attrName>style.visibility</p:attrName>
                                        </p:attrNameLst>
                                      </p:cBhvr>
                                      <p:to>
                                        <p:strVal val="visible"/>
                                      </p:to>
                                    </p:set>
                                    <p:anim calcmode="lin" valueType="num">
                                      <p:cBhvr additive="base">
                                        <p:cTn id="87" dur="500" fill="hold"/>
                                        <p:tgtEl>
                                          <p:spTgt spid="6147"/>
                                        </p:tgtEl>
                                        <p:attrNameLst>
                                          <p:attrName>ppt_x</p:attrName>
                                        </p:attrNameLst>
                                      </p:cBhvr>
                                      <p:tavLst>
                                        <p:tav tm="0">
                                          <p:val>
                                            <p:strVal val="#ppt_x"/>
                                          </p:val>
                                        </p:tav>
                                        <p:tav tm="100000">
                                          <p:val>
                                            <p:strVal val="#ppt_x"/>
                                          </p:val>
                                        </p:tav>
                                      </p:tavLst>
                                    </p:anim>
                                    <p:anim calcmode="lin" valueType="num">
                                      <p:cBhvr additive="base">
                                        <p:cTn id="88" dur="500" fill="hold"/>
                                        <p:tgtEl>
                                          <p:spTgt spid="6147"/>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7"/>
                                        </p:tgtEl>
                                        <p:attrNameLst>
                                          <p:attrName>style.visibility</p:attrName>
                                        </p:attrNameLst>
                                      </p:cBhvr>
                                      <p:to>
                                        <p:strVal val="visible"/>
                                      </p:to>
                                    </p:set>
                                    <p:anim calcmode="lin" valueType="num">
                                      <p:cBhvr additive="base">
                                        <p:cTn id="91" dur="500" fill="hold"/>
                                        <p:tgtEl>
                                          <p:spTgt spid="7"/>
                                        </p:tgtEl>
                                        <p:attrNameLst>
                                          <p:attrName>ppt_x</p:attrName>
                                        </p:attrNameLst>
                                      </p:cBhvr>
                                      <p:tavLst>
                                        <p:tav tm="0">
                                          <p:val>
                                            <p:strVal val="#ppt_x"/>
                                          </p:val>
                                        </p:tav>
                                        <p:tav tm="100000">
                                          <p:val>
                                            <p:strVal val="#ppt_x"/>
                                          </p:val>
                                        </p:tav>
                                      </p:tavLst>
                                    </p:anim>
                                    <p:anim calcmode="lin" valueType="num">
                                      <p:cBhvr additive="base">
                                        <p:cTn id="92" dur="500" fill="hold"/>
                                        <p:tgtEl>
                                          <p:spTgt spid="7"/>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8"/>
                                        </p:tgtEl>
                                        <p:attrNameLst>
                                          <p:attrName>style.visibility</p:attrName>
                                        </p:attrNameLst>
                                      </p:cBhvr>
                                      <p:to>
                                        <p:strVal val="visible"/>
                                      </p:to>
                                    </p:set>
                                    <p:anim calcmode="lin" valueType="num">
                                      <p:cBhvr additive="base">
                                        <p:cTn id="95" dur="500" fill="hold"/>
                                        <p:tgtEl>
                                          <p:spTgt spid="8"/>
                                        </p:tgtEl>
                                        <p:attrNameLst>
                                          <p:attrName>ppt_x</p:attrName>
                                        </p:attrNameLst>
                                      </p:cBhvr>
                                      <p:tavLst>
                                        <p:tav tm="0">
                                          <p:val>
                                            <p:strVal val="#ppt_x"/>
                                          </p:val>
                                        </p:tav>
                                        <p:tav tm="100000">
                                          <p:val>
                                            <p:strVal val="#ppt_x"/>
                                          </p:val>
                                        </p:tav>
                                      </p:tavLst>
                                    </p:anim>
                                    <p:anim calcmode="lin" valueType="num">
                                      <p:cBhvr additive="base">
                                        <p:cTn id="96" dur="500" fill="hold"/>
                                        <p:tgtEl>
                                          <p:spTgt spid="8"/>
                                        </p:tgtEl>
                                        <p:attrNameLst>
                                          <p:attrName>ppt_y</p:attrName>
                                        </p:attrNameLst>
                                      </p:cBhvr>
                                      <p:tavLst>
                                        <p:tav tm="0">
                                          <p:val>
                                            <p:strVal val="1+#ppt_h/2"/>
                                          </p:val>
                                        </p:tav>
                                        <p:tav tm="100000">
                                          <p:val>
                                            <p:strVal val="#ppt_y"/>
                                          </p:val>
                                        </p:tav>
                                      </p:tavLst>
                                    </p:anim>
                                  </p:childTnLst>
                                </p:cTn>
                              </p:par>
                              <p:par>
                                <p:cTn id="97" presetID="2" presetClass="entr" presetSubtype="4" fill="hold" grpId="0" nodeType="withEffect">
                                  <p:stCondLst>
                                    <p:cond delay="0"/>
                                  </p:stCondLst>
                                  <p:childTnLst>
                                    <p:set>
                                      <p:cBhvr>
                                        <p:cTn id="98" dur="1" fill="hold">
                                          <p:stCondLst>
                                            <p:cond delay="0"/>
                                          </p:stCondLst>
                                        </p:cTn>
                                        <p:tgtEl>
                                          <p:spTgt spid="12"/>
                                        </p:tgtEl>
                                        <p:attrNameLst>
                                          <p:attrName>style.visibility</p:attrName>
                                        </p:attrNameLst>
                                      </p:cBhvr>
                                      <p:to>
                                        <p:strVal val="visible"/>
                                      </p:to>
                                    </p:set>
                                    <p:anim calcmode="lin" valueType="num">
                                      <p:cBhvr additive="base">
                                        <p:cTn id="99" dur="500" fill="hold"/>
                                        <p:tgtEl>
                                          <p:spTgt spid="12"/>
                                        </p:tgtEl>
                                        <p:attrNameLst>
                                          <p:attrName>ppt_x</p:attrName>
                                        </p:attrNameLst>
                                      </p:cBhvr>
                                      <p:tavLst>
                                        <p:tav tm="0">
                                          <p:val>
                                            <p:strVal val="#ppt_x"/>
                                          </p:val>
                                        </p:tav>
                                        <p:tav tm="100000">
                                          <p:val>
                                            <p:strVal val="#ppt_x"/>
                                          </p:val>
                                        </p:tav>
                                      </p:tavLst>
                                    </p:anim>
                                    <p:anim calcmode="lin" valueType="num">
                                      <p:cBhvr additive="base">
                                        <p:cTn id="10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7" grpId="0" animBg="1"/>
      <p:bldP spid="29" grpId="0" bldLvl="0" animBg="1"/>
      <p:bldP spid="30" grpId="0" bldLvl="0" animBg="1"/>
      <p:bldP spid="31" grpId="0" bldLvl="0" animBg="1"/>
      <p:bldP spid="32" grpId="0" bldLvl="0" animBg="1"/>
      <p:bldP spid="33" grpId="0" bldLvl="0" animBg="1"/>
      <p:bldP spid="34" grpId="0" bldLvl="0" animBg="1"/>
      <p:bldP spid="29" grpId="1" bldLvl="0" animBg="1"/>
      <p:bldP spid="30" grpId="1" bldLvl="0" animBg="1"/>
      <p:bldP spid="31" grpId="1" bldLvl="0" animBg="1"/>
      <p:bldP spid="32" grpId="1" bldLvl="0" animBg="1"/>
      <p:bldP spid="33" grpId="1" bldLvl="0" animBg="1"/>
      <p:bldP spid="34" grpId="1" bldLvl="0" animBg="1"/>
      <p:bldP spid="8" grpId="0"/>
      <p:bldP spid="12"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56479" y="49675"/>
            <a:ext cx="8640960" cy="1015663"/>
          </a:xfrm>
          <a:prstGeom prst="rect">
            <a:avLst/>
          </a:prstGeom>
        </p:spPr>
        <p:txBody>
          <a:bodyPr wrap="square">
            <a:spAutoFit/>
          </a:bodyPr>
          <a:lstStyle/>
          <a:p>
            <a:pPr>
              <a:lnSpc>
                <a:spcPct val="125000"/>
              </a:lnSpc>
            </a:pPr>
            <a:r>
              <a:rPr lang="zh-CN" altLang="zh-CN" sz="2400" dirty="0">
                <a:latin typeface="+mn-ea"/>
              </a:rPr>
              <a:t>（</a:t>
            </a:r>
            <a:r>
              <a:rPr lang="en-US" altLang="zh-CN" sz="2400" dirty="0">
                <a:latin typeface="+mn-ea"/>
              </a:rPr>
              <a:t>2</a:t>
            </a:r>
            <a:r>
              <a:rPr lang="zh-CN" altLang="zh-CN" sz="2400" dirty="0">
                <a:latin typeface="+mn-ea"/>
              </a:rPr>
              <a:t>）社会主义阵营瓦解</a:t>
            </a:r>
            <a:r>
              <a:rPr lang="zh-CN" altLang="zh-CN" sz="2400" b="1" dirty="0" smtClean="0">
                <a:latin typeface="+mn-ea"/>
              </a:rPr>
              <a:t>：</a:t>
            </a:r>
            <a:r>
              <a:rPr lang="zh-CN" altLang="en-US" sz="2400" dirty="0">
                <a:latin typeface="+mn-ea"/>
              </a:rPr>
              <a:t>东欧国家反对苏联控制的斗争，</a:t>
            </a:r>
            <a:r>
              <a:rPr lang="zh-CN" altLang="zh-CN" sz="2400" dirty="0" smtClean="0">
                <a:latin typeface="+mn-ea"/>
              </a:rPr>
              <a:t>中</a:t>
            </a:r>
            <a:r>
              <a:rPr lang="zh-CN" altLang="zh-CN" sz="2400" dirty="0">
                <a:latin typeface="+mn-ea"/>
              </a:rPr>
              <a:t>苏关系的</a:t>
            </a:r>
            <a:r>
              <a:rPr lang="zh-CN" altLang="zh-CN" sz="2400" dirty="0" smtClean="0">
                <a:latin typeface="+mn-ea"/>
              </a:rPr>
              <a:t>破裂</a:t>
            </a:r>
            <a:r>
              <a:rPr lang="zh-CN" altLang="en-US" sz="2400" dirty="0" smtClean="0">
                <a:latin typeface="+mn-ea"/>
              </a:rPr>
              <a:t>，表明以苏联为首的社会主义阵营开始瓦解。</a:t>
            </a:r>
            <a:endParaRPr lang="zh-CN" altLang="zh-CN" sz="2400" dirty="0">
              <a:latin typeface="+mn-ea"/>
            </a:endParaRPr>
          </a:p>
        </p:txBody>
      </p:sp>
      <p:pic>
        <p:nvPicPr>
          <p:cNvPr id="11268" name="Picture 4"/>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99590" y="1347614"/>
            <a:ext cx="2034591" cy="18524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269" name="Picture 5" descr="H:\直播课\18\图片\timg.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6566" t="7861" r="2611" b="2971"/>
          <a:stretch>
            <a:fillRect/>
          </a:stretch>
        </p:blipFill>
        <p:spPr bwMode="auto">
          <a:xfrm>
            <a:off x="3131840" y="1347614"/>
            <a:ext cx="2630255" cy="1852471"/>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直播课\18\图片\timg (4).jpg"/>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435846"/>
            <a:ext cx="7488832" cy="1479317"/>
          </a:xfrm>
          <a:prstGeom prst="rect">
            <a:avLst/>
          </a:prstGeom>
          <a:noFill/>
          <a:extLst>
            <a:ext uri="{909E8E84-426E-40DD-AFC4-6F175D3DCCD1}">
              <a14:hiddenFill xmlns:a14="http://schemas.microsoft.com/office/drawing/2010/main">
                <a:solidFill>
                  <a:srgbClr val="FFFFFF"/>
                </a:solidFill>
              </a14:hiddenFill>
            </a:ext>
          </a:extLst>
        </p:spPr>
      </p:pic>
      <p:pic>
        <p:nvPicPr>
          <p:cNvPr id="11271" name="Picture 7" descr="H:\直播课\18\图片\u=1932244667,3947192180&amp;fm=26&amp;gp=0.jp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40152" y="1332055"/>
            <a:ext cx="2448272" cy="18040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51520" y="411510"/>
            <a:ext cx="8640960" cy="973343"/>
          </a:xfrm>
          <a:prstGeom prst="rect">
            <a:avLst/>
          </a:prstGeom>
        </p:spPr>
        <p:txBody>
          <a:bodyPr wrap="square">
            <a:spAutoFit/>
          </a:bodyPr>
          <a:lstStyle/>
          <a:p>
            <a:pPr>
              <a:lnSpc>
                <a:spcPct val="125000"/>
              </a:lnSpc>
            </a:pPr>
            <a:r>
              <a:rPr lang="zh-CN" altLang="zh-CN" sz="2400" dirty="0">
                <a:latin typeface="+mn-ea"/>
              </a:rPr>
              <a:t>（</a:t>
            </a:r>
            <a:r>
              <a:rPr lang="en-US" altLang="zh-CN" sz="2400" dirty="0">
                <a:latin typeface="+mn-ea"/>
              </a:rPr>
              <a:t>3</a:t>
            </a:r>
            <a:r>
              <a:rPr lang="zh-CN" altLang="zh-CN" sz="2400" dirty="0">
                <a:latin typeface="+mn-ea"/>
              </a:rPr>
              <a:t>）第三世界的兴起：万隆会议与不结盟运动，是发展中国家以独立的政治力量登上国际政治舞台的标志。</a:t>
            </a:r>
            <a:endParaRPr lang="zh-CN" altLang="zh-CN" sz="2400" dirty="0">
              <a:latin typeface="+mn-ea"/>
            </a:endParaRPr>
          </a:p>
        </p:txBody>
      </p:sp>
      <p:sp>
        <p:nvSpPr>
          <p:cNvPr id="5" name="文本框 4"/>
          <p:cNvSpPr txBox="1"/>
          <p:nvPr/>
        </p:nvSpPr>
        <p:spPr>
          <a:xfrm>
            <a:off x="1147319" y="4371672"/>
            <a:ext cx="2416569" cy="408464"/>
          </a:xfrm>
          <a:prstGeom prst="rect">
            <a:avLst/>
          </a:prstGeom>
          <a:noFill/>
        </p:spPr>
        <p:txBody>
          <a:bodyPr wrap="square" rtlCol="0">
            <a:spAutoFit/>
          </a:bodyPr>
          <a:lstStyle/>
          <a:p>
            <a:pPr algn="ctr"/>
            <a:r>
              <a:rPr lang="en-US" altLang="zh-CN" sz="2000" dirty="0" smtClean="0">
                <a:latin typeface="仿宋" panose="02010609060101010101" pitchFamily="49" charset="-122"/>
                <a:ea typeface="仿宋" panose="02010609060101010101" pitchFamily="49" charset="-122"/>
              </a:rPr>
              <a:t>1955</a:t>
            </a:r>
            <a:r>
              <a:rPr lang="zh-CN" altLang="en-US" sz="2000" dirty="0" smtClean="0">
                <a:latin typeface="仿宋" panose="02010609060101010101" pitchFamily="49" charset="-122"/>
                <a:ea typeface="仿宋" panose="02010609060101010101" pitchFamily="49" charset="-122"/>
              </a:rPr>
              <a:t>年万隆会议</a:t>
            </a:r>
            <a:endParaRPr lang="zh-CN" altLang="en-US" sz="2000" dirty="0">
              <a:latin typeface="仿宋" panose="02010609060101010101" pitchFamily="49" charset="-122"/>
              <a:ea typeface="仿宋" panose="02010609060101010101" pitchFamily="49" charset="-122"/>
            </a:endParaRPr>
          </a:p>
        </p:txBody>
      </p:sp>
      <p:pic>
        <p:nvPicPr>
          <p:cNvPr id="7170" name="Picture 2" descr="H:\直播课\18\图片\u=1679740438,511902513&amp;fm=26&amp;gp=0.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11560" y="1784654"/>
            <a:ext cx="3793282" cy="2587018"/>
          </a:xfrm>
          <a:prstGeom prst="rect">
            <a:avLst/>
          </a:prstGeom>
          <a:noFill/>
          <a:extLst>
            <a:ext uri="{909E8E84-426E-40DD-AFC4-6F175D3DCCD1}">
              <a14:hiddenFill xmlns:a14="http://schemas.microsoft.com/office/drawing/2010/main">
                <a:solidFill>
                  <a:srgbClr val="FFFFFF"/>
                </a:solidFill>
              </a14:hiddenFill>
            </a:ext>
          </a:extLst>
        </p:spPr>
      </p:pic>
      <p:pic>
        <p:nvPicPr>
          <p:cNvPr id="3" name="图片 2"/>
          <p:cNvPicPr>
            <a:picLocks noChangeAspect="1"/>
          </p:cNvPicPr>
          <p:nvPr/>
        </p:nvPicPr>
        <p:blipFill>
          <a:blip r:embed="rId2"/>
          <a:stretch>
            <a:fillRect/>
          </a:stretch>
        </p:blipFill>
        <p:spPr>
          <a:xfrm>
            <a:off x="5713095" y="1565910"/>
            <a:ext cx="2561590" cy="2561590"/>
          </a:xfrm>
          <a:prstGeom prst="rect">
            <a:avLst/>
          </a:prstGeom>
        </p:spPr>
      </p:pic>
      <p:sp>
        <p:nvSpPr>
          <p:cNvPr id="6" name="文本框 5"/>
          <p:cNvSpPr txBox="1"/>
          <p:nvPr/>
        </p:nvSpPr>
        <p:spPr>
          <a:xfrm>
            <a:off x="5012690" y="4127500"/>
            <a:ext cx="3961765" cy="953135"/>
          </a:xfrm>
          <a:prstGeom prst="rect">
            <a:avLst/>
          </a:prstGeom>
          <a:noFill/>
        </p:spPr>
        <p:txBody>
          <a:bodyPr wrap="square" rtlCol="0" anchor="t">
            <a:spAutoFit/>
          </a:bodyPr>
          <a:p>
            <a:r>
              <a:rPr lang="zh-CN" altLang="en-US" sz="1400"/>
              <a:t>1961 年，在南斯拉夫等国倡导下，第一次不结盟国家和政府首脑会议在贝尔格莱德举行。这次会议提出不结盟和非集团化原则，是</a:t>
            </a:r>
            <a:r>
              <a:rPr lang="zh-CN" altLang="en-US" sz="1400">
                <a:solidFill>
                  <a:srgbClr val="FF0000"/>
                </a:solidFill>
              </a:rPr>
              <a:t>不结盟运动</a:t>
            </a:r>
            <a:r>
              <a:rPr lang="zh-CN" altLang="en-US" sz="1400"/>
              <a:t>兴起的标志。</a:t>
            </a:r>
            <a:endParaRPr lang="zh-CN" altLang="en-US" sz="140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251520" y="411510"/>
            <a:ext cx="8640960" cy="3260508"/>
          </a:xfrm>
          <a:prstGeom prst="rect">
            <a:avLst/>
          </a:prstGeom>
          <a:ln w="19050">
            <a:solidFill>
              <a:schemeClr val="accent2">
                <a:lumMod val="75000"/>
              </a:schemeClr>
            </a:solidFill>
          </a:ln>
        </p:spPr>
        <p:txBody>
          <a:bodyPr wrap="square">
            <a:spAutoFit/>
          </a:bodyPr>
          <a:lstStyle/>
          <a:p>
            <a:pPr indent="457200">
              <a:lnSpc>
                <a:spcPct val="125000"/>
              </a:lnSpc>
            </a:pPr>
            <a:r>
              <a:rPr lang="zh-CN" altLang="en-US" sz="2400" b="1" dirty="0" smtClean="0">
                <a:latin typeface="楷体" panose="02010609060101010101" pitchFamily="49" charset="-122"/>
                <a:ea typeface="楷体" panose="02010609060101010101" pitchFamily="49" charset="-122"/>
              </a:rPr>
              <a:t> 美国</a:t>
            </a:r>
            <a:r>
              <a:rPr lang="zh-CN" altLang="en-US" sz="2400" b="1" dirty="0">
                <a:latin typeface="楷体" panose="02010609060101010101" pitchFamily="49" charset="-122"/>
                <a:ea typeface="楷体" panose="02010609060101010101" pitchFamily="49" charset="-122"/>
              </a:rPr>
              <a:t>不再是从经济角度来说的世界头号国家，超群的世界强国，也不再仅仅有两个超级大国，</a:t>
            </a:r>
            <a:r>
              <a:rPr lang="zh-CN" altLang="en-US" sz="2400" b="1" dirty="0" smtClean="0">
                <a:latin typeface="楷体" panose="02010609060101010101" pitchFamily="49" charset="-122"/>
                <a:ea typeface="楷体" panose="02010609060101010101" pitchFamily="49" charset="-122"/>
              </a:rPr>
              <a:t>当我们展望今后五年、十年或许十五年的时候，我们</a:t>
            </a:r>
            <a:r>
              <a:rPr lang="zh-CN" altLang="en-US" sz="2400" b="1" dirty="0">
                <a:latin typeface="楷体" panose="02010609060101010101" pitchFamily="49" charset="-122"/>
                <a:ea typeface="楷体" panose="02010609060101010101" pitchFamily="49" charset="-122"/>
              </a:rPr>
              <a:t>会看五个强大的超经济力量，它们是：美国、西欧、苏联</a:t>
            </a:r>
            <a:r>
              <a:rPr lang="zh-CN" altLang="en-US" sz="2400" b="1" dirty="0" smtClean="0">
                <a:latin typeface="楷体" panose="02010609060101010101" pitchFamily="49" charset="-122"/>
                <a:ea typeface="楷体" panose="02010609060101010101" pitchFamily="49" charset="-122"/>
              </a:rPr>
              <a:t>、大陆</a:t>
            </a:r>
            <a:r>
              <a:rPr lang="zh-CN" altLang="en-US" sz="2400" b="1" dirty="0">
                <a:latin typeface="楷体" panose="02010609060101010101" pitchFamily="49" charset="-122"/>
                <a:ea typeface="楷体" panose="02010609060101010101" pitchFamily="49" charset="-122"/>
              </a:rPr>
              <a:t>中国</a:t>
            </a:r>
            <a:r>
              <a:rPr lang="zh-CN" altLang="en-US" sz="2400" b="1" dirty="0" smtClean="0">
                <a:latin typeface="楷体" panose="02010609060101010101" pitchFamily="49" charset="-122"/>
                <a:ea typeface="楷体" panose="02010609060101010101" pitchFamily="49" charset="-122"/>
              </a:rPr>
              <a:t>，</a:t>
            </a:r>
            <a:r>
              <a:rPr lang="zh-CN" altLang="en-US" sz="2400" b="1" dirty="0">
                <a:latin typeface="楷体" panose="02010609060101010101" pitchFamily="49" charset="-122"/>
                <a:ea typeface="楷体" panose="02010609060101010101" pitchFamily="49" charset="-122"/>
              </a:rPr>
              <a:t>当然还有日本。</a:t>
            </a:r>
            <a:r>
              <a:rPr lang="en-US" altLang="zh-CN" sz="2400" b="1" dirty="0" smtClean="0">
                <a:latin typeface="楷体" panose="02010609060101010101" pitchFamily="49" charset="-122"/>
                <a:ea typeface="楷体" panose="02010609060101010101" pitchFamily="49" charset="-122"/>
              </a:rPr>
              <a:t>……</a:t>
            </a:r>
            <a:r>
              <a:rPr lang="zh-CN" altLang="en-US" sz="2400" b="1" dirty="0" smtClean="0">
                <a:latin typeface="楷体" panose="02010609060101010101" pitchFamily="49" charset="-122"/>
                <a:ea typeface="楷体" panose="02010609060101010101" pitchFamily="49" charset="-122"/>
              </a:rPr>
              <a:t>这</a:t>
            </a:r>
            <a:r>
              <a:rPr lang="zh-CN" altLang="en-US" sz="2400" b="1" dirty="0">
                <a:latin typeface="楷体" panose="02010609060101010101" pitchFamily="49" charset="-122"/>
                <a:ea typeface="楷体" panose="02010609060101010101" pitchFamily="49" charset="-122"/>
              </a:rPr>
              <a:t>意味着，同我们在第二次世界大战结束以后不久所处的地位相比，美国遇到我们连做梦也没有想到的那种挑战</a:t>
            </a:r>
            <a:r>
              <a:rPr lang="zh-CN" altLang="en-US" sz="2400" b="1" dirty="0" smtClean="0">
                <a:latin typeface="楷体" panose="02010609060101010101" pitchFamily="49" charset="-122"/>
                <a:ea typeface="楷体" panose="02010609060101010101" pitchFamily="49" charset="-122"/>
              </a:rPr>
              <a:t>。</a:t>
            </a:r>
            <a:endParaRPr lang="en-US" altLang="zh-CN" sz="2400" b="1" dirty="0" smtClean="0">
              <a:latin typeface="楷体" panose="02010609060101010101" pitchFamily="49" charset="-122"/>
              <a:ea typeface="楷体" panose="02010609060101010101" pitchFamily="49" charset="-122"/>
            </a:endParaRPr>
          </a:p>
          <a:p>
            <a:pPr indent="457200" algn="r">
              <a:lnSpc>
                <a:spcPct val="125000"/>
              </a:lnSpc>
            </a:pPr>
            <a:r>
              <a:rPr lang="en-US" altLang="zh-CN" sz="2400" b="1" dirty="0" smtClean="0">
                <a:latin typeface="楷体" panose="02010609060101010101" pitchFamily="49" charset="-122"/>
                <a:ea typeface="楷体" panose="02010609060101010101" pitchFamily="49" charset="-122"/>
              </a:rPr>
              <a:t>——</a:t>
            </a:r>
            <a:r>
              <a:rPr lang="zh-CN" altLang="en-US" sz="2400" b="1" dirty="0" smtClean="0">
                <a:latin typeface="楷体" panose="02010609060101010101" pitchFamily="49" charset="-122"/>
                <a:ea typeface="楷体" panose="02010609060101010101" pitchFamily="49" charset="-122"/>
              </a:rPr>
              <a:t>尼克松，</a:t>
            </a:r>
            <a:r>
              <a:rPr lang="en-US" altLang="zh-CN" sz="2400" b="1" dirty="0" smtClean="0">
                <a:latin typeface="楷体" panose="02010609060101010101" pitchFamily="49" charset="-122"/>
                <a:ea typeface="楷体" panose="02010609060101010101" pitchFamily="49" charset="-122"/>
              </a:rPr>
              <a:t>1971</a:t>
            </a:r>
            <a:r>
              <a:rPr lang="zh-CN" altLang="en-US" sz="2400" b="1" dirty="0" smtClean="0">
                <a:latin typeface="楷体" panose="02010609060101010101" pitchFamily="49" charset="-122"/>
                <a:ea typeface="楷体" panose="02010609060101010101" pitchFamily="49" charset="-122"/>
              </a:rPr>
              <a:t>年</a:t>
            </a:r>
            <a:endParaRPr lang="zh-CN" altLang="en-US" sz="2400" b="1" dirty="0">
              <a:latin typeface="楷体" panose="02010609060101010101" pitchFamily="49" charset="-122"/>
              <a:ea typeface="楷体" panose="02010609060101010101" pitchFamily="49" charset="-122"/>
            </a:endParaRPr>
          </a:p>
        </p:txBody>
      </p:sp>
      <p:sp>
        <p:nvSpPr>
          <p:cNvPr id="2" name="TextBox 1"/>
          <p:cNvSpPr txBox="1"/>
          <p:nvPr/>
        </p:nvSpPr>
        <p:spPr>
          <a:xfrm>
            <a:off x="252368" y="3900058"/>
            <a:ext cx="8424088" cy="523220"/>
          </a:xfrm>
          <a:prstGeom prst="rect">
            <a:avLst/>
          </a:prstGeom>
          <a:noFill/>
        </p:spPr>
        <p:txBody>
          <a:bodyPr wrap="square" rtlCol="0">
            <a:spAutoFit/>
          </a:bodyPr>
          <a:lstStyle/>
          <a:p>
            <a:r>
              <a:rPr lang="zh-CN" altLang="en-US" sz="2800" b="1" dirty="0" smtClean="0">
                <a:effectLst>
                  <a:outerShdw blurRad="38100" dist="38100" dir="2700000" algn="tl">
                    <a:srgbClr val="000000">
                      <a:alpha val="43137"/>
                    </a:srgbClr>
                  </a:outerShdw>
                </a:effectLst>
                <a:latin typeface="仿宋" panose="02010609060101010101" pitchFamily="49" charset="-122"/>
                <a:ea typeface="仿宋" panose="02010609060101010101" pitchFamily="49" charset="-122"/>
              </a:rPr>
              <a:t>多极化趋势出现，对美苏两极格局造成了有力冲击。</a:t>
            </a:r>
            <a:endParaRPr lang="zh-CN" altLang="en-US" sz="2800" b="1" dirty="0">
              <a:effectLst>
                <a:outerShdw blurRad="38100" dist="38100" dir="2700000" algn="tl">
                  <a:srgbClr val="000000">
                    <a:alpha val="43137"/>
                  </a:srgbClr>
                </a:outerShdw>
              </a:effectLst>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2483768" y="1347614"/>
            <a:ext cx="4104456" cy="523220"/>
          </a:xfrm>
          <a:prstGeom prst="rect">
            <a:avLst/>
          </a:prstGeom>
          <a:gradFill>
            <a:gsLst>
              <a:gs pos="0">
                <a:srgbClr val="E30000"/>
              </a:gs>
              <a:gs pos="100000">
                <a:srgbClr val="760303"/>
              </a:gs>
            </a:gsLst>
            <a:lin ang="5400000" scaled="0"/>
          </a:gradFill>
          <a:ln>
            <a:solidFill>
              <a:schemeClr val="tx1">
                <a:lumMod val="75000"/>
                <a:lumOff val="25000"/>
              </a:schemeClr>
            </a:solidFill>
          </a:ln>
        </p:spPr>
        <p:txBody>
          <a:bodyPr wrap="square">
            <a:spAutoFit/>
          </a:bodyPr>
          <a:lstStyle/>
          <a:p>
            <a:r>
              <a:rPr lang="zh-CN" altLang="zh-CN" sz="2800" b="1" dirty="0">
                <a:latin typeface="+mn-ea"/>
              </a:rPr>
              <a:t>三、两极格局的</a:t>
            </a:r>
            <a:r>
              <a:rPr lang="zh-CN" altLang="zh-CN" sz="2800" b="1" dirty="0" smtClean="0">
                <a:latin typeface="+mn-ea"/>
              </a:rPr>
              <a:t>瓦解</a:t>
            </a:r>
            <a:endParaRPr lang="zh-CN" altLang="zh-CN" sz="2800" dirty="0">
              <a:latin typeface="+mn-ea"/>
            </a:endParaRPr>
          </a:p>
        </p:txBody>
      </p:sp>
      <p:sp>
        <p:nvSpPr>
          <p:cNvPr id="3" name="TextBox 2"/>
          <p:cNvSpPr txBox="1"/>
          <p:nvPr/>
        </p:nvSpPr>
        <p:spPr>
          <a:xfrm>
            <a:off x="107504" y="2787774"/>
            <a:ext cx="8856984" cy="400110"/>
          </a:xfrm>
          <a:prstGeom prst="rect">
            <a:avLst/>
          </a:prstGeom>
          <a:noFill/>
        </p:spPr>
        <p:txBody>
          <a:bodyPr wrap="square" rtlCol="0">
            <a:spAutoFit/>
          </a:bodyPr>
          <a:lstStyle/>
          <a:p>
            <a:pPr algn="ctr"/>
            <a:r>
              <a:rPr lang="zh-CN" altLang="en-US" sz="2000" b="1" dirty="0" smtClean="0"/>
              <a:t>美苏关系走向缓和，主要是以苏联的退让和妥协为前提的。</a:t>
            </a:r>
            <a:endParaRPr lang="zh-CN" altLang="en-US" sz="2000" b="1"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3" name="矩形 2"/>
          <p:cNvSpPr/>
          <p:nvPr/>
        </p:nvSpPr>
        <p:spPr>
          <a:xfrm>
            <a:off x="251520" y="123478"/>
            <a:ext cx="8640960" cy="1523494"/>
          </a:xfrm>
          <a:prstGeom prst="rect">
            <a:avLst/>
          </a:prstGeom>
        </p:spPr>
        <p:txBody>
          <a:bodyPr wrap="square">
            <a:spAutoFit/>
          </a:bodyPr>
          <a:lstStyle/>
          <a:p>
            <a:pPr>
              <a:spcAft>
                <a:spcPts val="600"/>
              </a:spcAft>
            </a:pPr>
            <a:r>
              <a:rPr lang="en-US" altLang="zh-CN" sz="2800" b="1" dirty="0" smtClean="0">
                <a:latin typeface="+mn-ea"/>
              </a:rPr>
              <a:t>1</a:t>
            </a:r>
            <a:r>
              <a:rPr lang="zh-CN" altLang="en-US" sz="2800" b="1" dirty="0" smtClean="0">
                <a:latin typeface="+mn-ea"/>
              </a:rPr>
              <a:t>、冷战变化：</a:t>
            </a:r>
            <a:endParaRPr lang="en-US" altLang="zh-CN" sz="2800" b="1" dirty="0" smtClean="0">
              <a:latin typeface="+mn-ea"/>
            </a:endParaRPr>
          </a:p>
          <a:p>
            <a:pPr>
              <a:lnSpc>
                <a:spcPct val="125000"/>
              </a:lnSpc>
              <a:spcAft>
                <a:spcPts val="600"/>
              </a:spcAft>
            </a:pPr>
            <a:r>
              <a:rPr lang="en-US" altLang="zh-CN" sz="2400" dirty="0" smtClean="0">
                <a:latin typeface="+mn-ea"/>
              </a:rPr>
              <a:t>1979</a:t>
            </a:r>
            <a:r>
              <a:rPr lang="zh-CN" altLang="en-US" sz="2400" dirty="0" smtClean="0">
                <a:latin typeface="+mn-ea"/>
              </a:rPr>
              <a:t>苏联入侵阿富汗，</a:t>
            </a:r>
            <a:r>
              <a:rPr lang="zh-CN" altLang="zh-CN" sz="2400" dirty="0" smtClean="0">
                <a:latin typeface="+mn-ea"/>
              </a:rPr>
              <a:t>美国</a:t>
            </a:r>
            <a:r>
              <a:rPr lang="zh-CN" altLang="zh-CN" sz="2400" dirty="0">
                <a:latin typeface="+mn-ea"/>
              </a:rPr>
              <a:t>再次加强对苏联的遏制</a:t>
            </a:r>
            <a:r>
              <a:rPr lang="zh-CN" altLang="zh-CN" sz="2400" dirty="0" smtClean="0">
                <a:latin typeface="+mn-ea"/>
              </a:rPr>
              <a:t>，大</a:t>
            </a:r>
            <a:r>
              <a:rPr lang="zh-CN" altLang="zh-CN" sz="2400" dirty="0">
                <a:latin typeface="+mn-ea"/>
              </a:rPr>
              <a:t>搞军备竞赛，企图拖垮苏联。</a:t>
            </a:r>
            <a:endParaRPr lang="zh-CN" altLang="zh-CN" sz="2400" dirty="0">
              <a:latin typeface="+mn-ea"/>
            </a:endParaRPr>
          </a:p>
        </p:txBody>
      </p:sp>
      <p:pic>
        <p:nvPicPr>
          <p:cNvPr id="8195" name="Picture 3" descr="H:\直播课\18\图片\a044ad345982b2b7999d2ae731adcbef76099b96.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3923928" y="1646972"/>
            <a:ext cx="4320804" cy="2906723"/>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H:\直播课\18\图片\4266609_85293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141" y="1660169"/>
            <a:ext cx="2252300" cy="296552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827141" y="4625698"/>
            <a:ext cx="7417591" cy="400110"/>
          </a:xfrm>
          <a:prstGeom prst="rect">
            <a:avLst/>
          </a:prstGeom>
          <a:noFill/>
        </p:spPr>
        <p:txBody>
          <a:bodyPr wrap="square" rtlCol="0">
            <a:spAutoFit/>
          </a:bodyPr>
          <a:lstStyle/>
          <a:p>
            <a:r>
              <a:rPr lang="en-US" altLang="zh-CN" sz="2000" dirty="0" smtClean="0">
                <a:latin typeface="仿宋" panose="02010609060101010101" pitchFamily="49" charset="-122"/>
                <a:ea typeface="仿宋" panose="02010609060101010101" pitchFamily="49" charset="-122"/>
              </a:rPr>
              <a:t>1983</a:t>
            </a:r>
            <a:r>
              <a:rPr lang="zh-CN" altLang="en-US" sz="2000" dirty="0" smtClean="0">
                <a:latin typeface="仿宋" panose="02010609060101010101" pitchFamily="49" charset="-122"/>
                <a:ea typeface="仿宋" panose="02010609060101010101" pitchFamily="49" charset="-122"/>
              </a:rPr>
              <a:t>年美国总统里根提出“战略防御计划”即“星球大战计划”</a:t>
            </a:r>
            <a:endParaRPr lang="zh-CN" altLang="en-US" sz="2000" dirty="0">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56369" y="64857"/>
            <a:ext cx="8640960" cy="461665"/>
          </a:xfrm>
          <a:prstGeom prst="rect">
            <a:avLst/>
          </a:prstGeom>
        </p:spPr>
        <p:txBody>
          <a:bodyPr wrap="square">
            <a:spAutoFit/>
          </a:bodyPr>
          <a:lstStyle/>
          <a:p>
            <a:r>
              <a:rPr lang="en-US" altLang="zh-CN" sz="2400" dirty="0" smtClean="0">
                <a:latin typeface="+mn-ea"/>
              </a:rPr>
              <a:t>1985</a:t>
            </a:r>
            <a:r>
              <a:rPr lang="zh-CN" altLang="zh-CN" sz="2400" dirty="0">
                <a:latin typeface="+mn-ea"/>
              </a:rPr>
              <a:t>年后，美苏关系走向缓和，苏联实行战略收缩。</a:t>
            </a:r>
            <a:endParaRPr lang="zh-CN" altLang="zh-CN" sz="2400" dirty="0">
              <a:latin typeface="+mn-ea"/>
            </a:endParaRPr>
          </a:p>
        </p:txBody>
      </p:sp>
      <p:pic>
        <p:nvPicPr>
          <p:cNvPr id="1028" name="Picture 4" descr="http://news.youth.cn/gj/201708/W020170823269213214902.jpg"/>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537948" y="2885043"/>
            <a:ext cx="3597597" cy="1958199"/>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5" name="文本框 4"/>
          <p:cNvSpPr txBox="1"/>
          <p:nvPr/>
        </p:nvSpPr>
        <p:spPr>
          <a:xfrm>
            <a:off x="467544" y="4790950"/>
            <a:ext cx="3738406" cy="400110"/>
          </a:xfrm>
          <a:prstGeom prst="rect">
            <a:avLst/>
          </a:prstGeom>
          <a:noFill/>
        </p:spPr>
        <p:txBody>
          <a:bodyPr wrap="square" rtlCol="0">
            <a:spAutoFit/>
          </a:bodyPr>
          <a:lstStyle/>
          <a:p>
            <a:pPr algn="ctr"/>
            <a:r>
              <a:rPr lang="en-US" altLang="zh-CN" sz="2000" dirty="0" smtClean="0">
                <a:latin typeface="仿宋" panose="02010609060101010101" pitchFamily="49" charset="-122"/>
                <a:ea typeface="仿宋" panose="02010609060101010101" pitchFamily="49" charset="-122"/>
              </a:rPr>
              <a:t>1989</a:t>
            </a:r>
            <a:r>
              <a:rPr lang="zh-CN" altLang="en-US" sz="2000" dirty="0" smtClean="0">
                <a:latin typeface="仿宋" panose="02010609060101010101" pitchFamily="49" charset="-122"/>
                <a:ea typeface="仿宋" panose="02010609060101010101" pitchFamily="49" charset="-122"/>
              </a:rPr>
              <a:t>年苏军撤离阿富汗</a:t>
            </a:r>
            <a:endParaRPr lang="zh-CN" altLang="en-US" sz="2000" dirty="0">
              <a:latin typeface="仿宋" panose="02010609060101010101" pitchFamily="49" charset="-122"/>
              <a:ea typeface="仿宋" panose="02010609060101010101" pitchFamily="49" charset="-122"/>
            </a:endParaRPr>
          </a:p>
        </p:txBody>
      </p:sp>
      <p:sp>
        <p:nvSpPr>
          <p:cNvPr id="6" name="文本框 4"/>
          <p:cNvSpPr txBox="1"/>
          <p:nvPr/>
        </p:nvSpPr>
        <p:spPr>
          <a:xfrm>
            <a:off x="213738" y="2473376"/>
            <a:ext cx="4384502" cy="400110"/>
          </a:xfrm>
          <a:prstGeom prst="rect">
            <a:avLst/>
          </a:prstGeom>
          <a:noFill/>
        </p:spPr>
        <p:txBody>
          <a:bodyPr wrap="square" rtlCol="0">
            <a:spAutoFit/>
          </a:bodyPr>
          <a:lstStyle/>
          <a:p>
            <a:pPr algn="ctr"/>
            <a:r>
              <a:rPr lang="en-US" altLang="zh-CN" sz="2000" dirty="0" smtClean="0">
                <a:latin typeface="仿宋" panose="02010609060101010101" pitchFamily="49" charset="-122"/>
                <a:ea typeface="仿宋" panose="02010609060101010101" pitchFamily="49" charset="-122"/>
              </a:rPr>
              <a:t>1987</a:t>
            </a:r>
            <a:r>
              <a:rPr lang="zh-CN" altLang="en-US" sz="2000" dirty="0" smtClean="0">
                <a:latin typeface="仿宋" panose="02010609060101010101" pitchFamily="49" charset="-122"/>
                <a:ea typeface="仿宋" panose="02010609060101010101" pitchFamily="49" charset="-122"/>
              </a:rPr>
              <a:t>年签署</a:t>
            </a:r>
            <a:r>
              <a:rPr lang="en-US" altLang="zh-CN" sz="2000" dirty="0" smtClean="0">
                <a:latin typeface="仿宋" panose="02010609060101010101" pitchFamily="49" charset="-122"/>
                <a:ea typeface="仿宋" panose="02010609060101010101" pitchFamily="49" charset="-122"/>
              </a:rPr>
              <a:t>《</a:t>
            </a:r>
            <a:r>
              <a:rPr lang="zh-CN" altLang="en-US" sz="2000" dirty="0" smtClean="0">
                <a:latin typeface="仿宋" panose="02010609060101010101" pitchFamily="49" charset="-122"/>
                <a:ea typeface="仿宋" panose="02010609060101010101" pitchFamily="49" charset="-122"/>
              </a:rPr>
              <a:t>消除中程导弹条约</a:t>
            </a:r>
            <a:r>
              <a:rPr lang="en-US" altLang="zh-CN" sz="2000" dirty="0" smtClean="0">
                <a:latin typeface="仿宋" panose="02010609060101010101" pitchFamily="49" charset="-122"/>
                <a:ea typeface="仿宋" panose="02010609060101010101" pitchFamily="49" charset="-122"/>
              </a:rPr>
              <a:t>》</a:t>
            </a:r>
            <a:endParaRPr lang="zh-CN" altLang="en-US" sz="2000" dirty="0">
              <a:latin typeface="仿宋" panose="02010609060101010101" pitchFamily="49" charset="-122"/>
              <a:ea typeface="仿宋" panose="02010609060101010101" pitchFamily="49" charset="-122"/>
            </a:endParaRPr>
          </a:p>
        </p:txBody>
      </p:sp>
      <p:pic>
        <p:nvPicPr>
          <p:cNvPr id="9218" name="Picture 2" descr="H:\直播课\18\图片\W020190802412582182439.jpg"/>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7837" y="643816"/>
            <a:ext cx="3537817" cy="1893366"/>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直播课\18\图片\dsj22 (1).jpg"/>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2873486"/>
            <a:ext cx="3520726" cy="196975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5580112" y="4784269"/>
            <a:ext cx="4096790" cy="400110"/>
          </a:xfrm>
          <a:prstGeom prst="rect">
            <a:avLst/>
          </a:prstGeom>
          <a:noFill/>
        </p:spPr>
        <p:txBody>
          <a:bodyPr wrap="square" rtlCol="0">
            <a:spAutoFit/>
          </a:bodyPr>
          <a:lstStyle/>
          <a:p>
            <a:r>
              <a:rPr lang="en-US" altLang="zh-CN" sz="2000" dirty="0" smtClean="0">
                <a:latin typeface="仿宋" panose="02010609060101010101" pitchFamily="49" charset="-122"/>
                <a:ea typeface="仿宋" panose="02010609060101010101" pitchFamily="49" charset="-122"/>
              </a:rPr>
              <a:t>1989</a:t>
            </a:r>
            <a:r>
              <a:rPr lang="zh-CN" altLang="en-US" sz="2000" dirty="0" smtClean="0">
                <a:latin typeface="仿宋" panose="02010609060101010101" pitchFamily="49" charset="-122"/>
                <a:ea typeface="仿宋" panose="02010609060101010101" pitchFamily="49" charset="-122"/>
              </a:rPr>
              <a:t>年戈尔巴乔夫访华</a:t>
            </a:r>
            <a:endParaRPr lang="zh-CN" altLang="en-US" sz="2000" dirty="0">
              <a:latin typeface="仿宋" panose="02010609060101010101" pitchFamily="49" charset="-122"/>
              <a:ea typeface="仿宋" panose="02010609060101010101" pitchFamily="49" charset="-122"/>
            </a:endParaRPr>
          </a:p>
        </p:txBody>
      </p:sp>
      <p:pic>
        <p:nvPicPr>
          <p:cNvPr id="9221" name="Picture 5" descr="H:\直播课\18\图片\c75c10385343fbf2a01336e2f3daa38664388f5a.png"/>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03598" y="644179"/>
            <a:ext cx="3520726" cy="189336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601281" y="2473376"/>
            <a:ext cx="2480443" cy="400110"/>
          </a:xfrm>
          <a:prstGeom prst="rect">
            <a:avLst/>
          </a:prstGeom>
          <a:noFill/>
        </p:spPr>
        <p:txBody>
          <a:bodyPr wrap="square" rtlCol="0">
            <a:spAutoFit/>
          </a:bodyPr>
          <a:lstStyle/>
          <a:p>
            <a:r>
              <a:rPr lang="en-US" altLang="zh-CN" sz="2000" dirty="0" smtClean="0">
                <a:latin typeface="仿宋" panose="02010609060101010101" pitchFamily="49" charset="-122"/>
                <a:ea typeface="仿宋" panose="02010609060101010101" pitchFamily="49" charset="-122"/>
              </a:rPr>
              <a:t>1991</a:t>
            </a:r>
            <a:r>
              <a:rPr lang="zh-CN" altLang="en-US" sz="2000" dirty="0" smtClean="0">
                <a:latin typeface="仿宋" panose="02010609060101010101" pitchFamily="49" charset="-122"/>
                <a:ea typeface="仿宋" panose="02010609060101010101" pitchFamily="49" charset="-122"/>
              </a:rPr>
              <a:t>年美苏核裁军</a:t>
            </a:r>
            <a:endParaRPr lang="zh-CN" altLang="en-US" sz="2000" dirty="0">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矩形 1"/>
          <p:cNvSpPr/>
          <p:nvPr/>
        </p:nvSpPr>
        <p:spPr>
          <a:xfrm>
            <a:off x="251520" y="195486"/>
            <a:ext cx="8640960" cy="1477328"/>
          </a:xfrm>
          <a:prstGeom prst="rect">
            <a:avLst/>
          </a:prstGeom>
        </p:spPr>
        <p:txBody>
          <a:bodyPr wrap="square">
            <a:spAutoFit/>
          </a:bodyPr>
          <a:lstStyle/>
          <a:p>
            <a:pPr>
              <a:lnSpc>
                <a:spcPct val="125000"/>
              </a:lnSpc>
            </a:pPr>
            <a:r>
              <a:rPr lang="en-US" altLang="zh-CN" sz="2400" b="1" dirty="0" smtClean="0">
                <a:latin typeface="+mn-ea"/>
              </a:rPr>
              <a:t>2</a:t>
            </a:r>
            <a:r>
              <a:rPr lang="zh-CN" altLang="en-US" sz="2400" b="1" dirty="0" smtClean="0">
                <a:latin typeface="+mn-ea"/>
              </a:rPr>
              <a:t>、两极格局的瓦解（</a:t>
            </a:r>
            <a:r>
              <a:rPr lang="en-US" altLang="zh-CN" sz="2400" b="1" dirty="0" smtClean="0">
                <a:latin typeface="+mn-ea"/>
              </a:rPr>
              <a:t>1991</a:t>
            </a:r>
            <a:r>
              <a:rPr lang="zh-CN" altLang="en-US" sz="2400" b="1" dirty="0">
                <a:latin typeface="+mn-ea"/>
              </a:rPr>
              <a:t>年）</a:t>
            </a:r>
            <a:endParaRPr lang="en-US" altLang="zh-CN" sz="2400" b="1" dirty="0" smtClean="0">
              <a:latin typeface="+mn-ea"/>
            </a:endParaRPr>
          </a:p>
          <a:p>
            <a:pPr>
              <a:lnSpc>
                <a:spcPct val="125000"/>
              </a:lnSpc>
            </a:pPr>
            <a:r>
              <a:rPr lang="zh-CN" altLang="en-US" sz="2400" dirty="0" smtClean="0">
                <a:latin typeface="+mn-ea"/>
              </a:rPr>
              <a:t>表现：苏联外有“和平演变”，</a:t>
            </a:r>
            <a:r>
              <a:rPr lang="zh-CN" altLang="zh-CN" sz="2400" dirty="0" smtClean="0">
                <a:latin typeface="+mn-ea"/>
              </a:rPr>
              <a:t>国内</a:t>
            </a:r>
            <a:r>
              <a:rPr lang="zh-CN" altLang="zh-CN" sz="2400" dirty="0">
                <a:latin typeface="+mn-ea"/>
              </a:rPr>
              <a:t>改革背离社会主义方向，放弃共产党的领导地位，最终形成东欧剧变、苏联解体的局面。</a:t>
            </a:r>
            <a:endParaRPr lang="zh-CN" altLang="zh-CN" sz="2400" dirty="0">
              <a:latin typeface="+mn-ea"/>
            </a:endParaRPr>
          </a:p>
        </p:txBody>
      </p:sp>
      <p:sp>
        <p:nvSpPr>
          <p:cNvPr id="8" name="文本框 4"/>
          <p:cNvSpPr txBox="1"/>
          <p:nvPr/>
        </p:nvSpPr>
        <p:spPr>
          <a:xfrm>
            <a:off x="4932040" y="4050707"/>
            <a:ext cx="2736304" cy="400110"/>
          </a:xfrm>
          <a:prstGeom prst="rect">
            <a:avLst/>
          </a:prstGeom>
          <a:noFill/>
        </p:spPr>
        <p:txBody>
          <a:bodyPr wrap="square" rtlCol="0">
            <a:spAutoFit/>
          </a:bodyPr>
          <a:lstStyle/>
          <a:p>
            <a:pPr algn="ctr"/>
            <a:r>
              <a:rPr lang="zh-CN" altLang="en-US" sz="2000" dirty="0" smtClean="0">
                <a:latin typeface="仿宋" panose="02010609060101010101" pitchFamily="49" charset="-122"/>
                <a:ea typeface="仿宋" panose="02010609060101010101" pitchFamily="49" charset="-122"/>
              </a:rPr>
              <a:t>苏联解体</a:t>
            </a:r>
            <a:endParaRPr lang="zh-CN" altLang="en-US" sz="2000" dirty="0">
              <a:latin typeface="仿宋" panose="02010609060101010101" pitchFamily="49" charset="-122"/>
              <a:ea typeface="仿宋" panose="02010609060101010101" pitchFamily="49" charset="-122"/>
            </a:endParaRPr>
          </a:p>
        </p:txBody>
      </p:sp>
      <p:sp>
        <p:nvSpPr>
          <p:cNvPr id="3" name="TextBox 2"/>
          <p:cNvSpPr txBox="1"/>
          <p:nvPr/>
        </p:nvSpPr>
        <p:spPr>
          <a:xfrm>
            <a:off x="260462" y="4485833"/>
            <a:ext cx="8632017" cy="461665"/>
          </a:xfrm>
          <a:prstGeom prst="rect">
            <a:avLst/>
          </a:prstGeom>
          <a:noFill/>
        </p:spPr>
        <p:txBody>
          <a:bodyPr wrap="square" rtlCol="0">
            <a:spAutoFit/>
          </a:bodyPr>
          <a:lstStyle/>
          <a:p>
            <a:r>
              <a:rPr lang="zh-CN" altLang="en-US" sz="2400" dirty="0" smtClean="0"/>
              <a:t>影响：两极格局崩溃，冷战结束，世界多极化趋势不可逆转。</a:t>
            </a:r>
            <a:endParaRPr lang="zh-CN" altLang="en-US" sz="2400" dirty="0"/>
          </a:p>
        </p:txBody>
      </p:sp>
      <p:pic>
        <p:nvPicPr>
          <p:cNvPr id="1026" name="Picture 2" descr="H:\直播课\18\图片\4eb56c844e999dc3db62c53f55b016dd.jpe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4355976" y="1779662"/>
            <a:ext cx="4290205" cy="2298324"/>
          </a:xfrm>
          <a:prstGeom prst="rect">
            <a:avLst/>
          </a:prstGeom>
          <a:noFill/>
          <a:extLst>
            <a:ext uri="{909E8E84-426E-40DD-AFC4-6F175D3DCCD1}">
              <a14:hiddenFill xmlns:a14="http://schemas.microsoft.com/office/drawing/2010/main">
                <a:solidFill>
                  <a:srgbClr val="FFFFFF"/>
                </a:solidFill>
              </a14:hiddenFill>
            </a:ext>
          </a:extLst>
        </p:spPr>
      </p:pic>
      <p:sp>
        <p:nvSpPr>
          <p:cNvPr id="4" name="文本框 3"/>
          <p:cNvSpPr txBox="1"/>
          <p:nvPr/>
        </p:nvSpPr>
        <p:spPr>
          <a:xfrm>
            <a:off x="1590040" y="4147185"/>
            <a:ext cx="1267460" cy="398780"/>
          </a:xfrm>
          <a:prstGeom prst="rect">
            <a:avLst/>
          </a:prstGeom>
          <a:noFill/>
        </p:spPr>
        <p:txBody>
          <a:bodyPr wrap="square" rtlCol="0" anchor="t">
            <a:spAutoFit/>
          </a:bodyPr>
          <a:p>
            <a:pPr>
              <a:spcBef>
                <a:spcPct val="50000"/>
              </a:spcBef>
            </a:pPr>
            <a:r>
              <a:rPr lang="zh-CN" altLang="en-US" sz="2000" dirty="0">
                <a:solidFill>
                  <a:schemeClr val="tx1"/>
                </a:solidFill>
                <a:latin typeface="仿宋" panose="02010609060101010101" pitchFamily="49" charset="-122"/>
                <a:ea typeface="仿宋" panose="02010609060101010101" pitchFamily="49" charset="-122"/>
                <a:sym typeface="+mn-ea"/>
              </a:rPr>
              <a:t>东欧剧变</a:t>
            </a:r>
            <a:endParaRPr lang="zh-CN" altLang="en-US" sz="2000" dirty="0">
              <a:solidFill>
                <a:schemeClr val="tx1"/>
              </a:solidFill>
              <a:latin typeface="仿宋" panose="02010609060101010101" pitchFamily="49" charset="-122"/>
              <a:ea typeface="仿宋" panose="02010609060101010101" pitchFamily="49" charset="-122"/>
              <a:sym typeface="+mn-ea"/>
            </a:endParaRPr>
          </a:p>
        </p:txBody>
      </p:sp>
      <p:pic>
        <p:nvPicPr>
          <p:cNvPr id="14" name="图片 13"/>
          <p:cNvPicPr>
            <a:picLocks noChangeAspect="1"/>
          </p:cNvPicPr>
          <p:nvPr/>
        </p:nvPicPr>
        <p:blipFill>
          <a:blip r:embed="rId2"/>
          <a:stretch>
            <a:fillRect/>
          </a:stretch>
        </p:blipFill>
        <p:spPr>
          <a:xfrm>
            <a:off x="520065" y="1779905"/>
            <a:ext cx="3597910" cy="2367280"/>
          </a:xfrm>
          <a:prstGeom prst="rect">
            <a:avLst/>
          </a:prstGeom>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TextBox 1"/>
          <p:cNvSpPr txBox="1"/>
          <p:nvPr/>
        </p:nvSpPr>
        <p:spPr>
          <a:xfrm>
            <a:off x="467544" y="267493"/>
            <a:ext cx="5112568" cy="461665"/>
          </a:xfrm>
          <a:prstGeom prst="rect">
            <a:avLst/>
          </a:prstGeom>
          <a:noFill/>
        </p:spPr>
        <p:txBody>
          <a:bodyPr wrap="square" rtlCol="0">
            <a:spAutoFit/>
          </a:bodyPr>
          <a:lstStyle/>
          <a:p>
            <a:r>
              <a:rPr lang="zh-CN" altLang="en-US" sz="2400" b="1" dirty="0" smtClean="0">
                <a:latin typeface="仿宋" panose="02010609060101010101" pitchFamily="49" charset="-122"/>
                <a:ea typeface="仿宋" panose="02010609060101010101" pitchFamily="49" charset="-122"/>
              </a:rPr>
              <a:t>冷战和两极争霸带给了世界什么？</a:t>
            </a:r>
            <a:endParaRPr lang="zh-CN" altLang="en-US" sz="2400" b="1" dirty="0">
              <a:latin typeface="仿宋" panose="02010609060101010101" pitchFamily="49" charset="-122"/>
              <a:ea typeface="仿宋" panose="02010609060101010101" pitchFamily="49" charset="-122"/>
            </a:endParaRPr>
          </a:p>
        </p:txBody>
      </p:sp>
      <p:pic>
        <p:nvPicPr>
          <p:cNvPr id="14340" name="Picture 4" descr="H:\直播课\18\图片\edb4468f0ae9481a8f07039fa4b9d25e.jpeg"/>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115616" y="956217"/>
            <a:ext cx="6654160" cy="3656121"/>
          </a:xfrm>
          <a:prstGeom prst="rect">
            <a:avLst/>
          </a:prstGeom>
          <a:noFill/>
          <a:extLst>
            <a:ext uri="{909E8E84-426E-40DD-AFC4-6F175D3DCCD1}">
              <a14:hiddenFill xmlns:a14="http://schemas.microsoft.com/office/drawing/2010/main">
                <a:solidFill>
                  <a:srgbClr val="FFFFFF"/>
                </a:solidFill>
              </a14:hiddenFill>
            </a:ext>
          </a:extLst>
        </p:spPr>
      </p:pic>
      <p:pic>
        <p:nvPicPr>
          <p:cNvPr id="14341" name="Picture 5" descr="H:\直播课\18\图片\A66905543FEA56CD347A4833195ECA5F5EBAD128_w400_h300.jpg"/>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3035" y="965461"/>
            <a:ext cx="6645721" cy="3646877"/>
          </a:xfrm>
          <a:prstGeom prst="rect">
            <a:avLst/>
          </a:prstGeom>
          <a:noFill/>
          <a:extLst>
            <a:ext uri="{909E8E84-426E-40DD-AFC4-6F175D3DCCD1}">
              <a14:hiddenFill xmlns:a14="http://schemas.microsoft.com/office/drawing/2010/main">
                <a:solidFill>
                  <a:srgbClr val="FFFFFF"/>
                </a:solidFill>
              </a14:hiddenFill>
            </a:ext>
          </a:extLst>
        </p:spPr>
      </p:pic>
      <p:pic>
        <p:nvPicPr>
          <p:cNvPr id="14342" name="Picture 6" descr="H:\直播课\18\图片\98bf-fypsqiz6308873.jpg"/>
          <p:cNvPicPr>
            <a:picLocks noChangeArrowheads="1"/>
          </p:cNvPicPr>
          <p:nvPr/>
        </p:nvPicPr>
        <p:blipFill rotWithShape="1">
          <a:blip r:embed="rId3">
            <a:extLst>
              <a:ext uri="{28A0092B-C50C-407E-A947-70E740481C1C}">
                <a14:useLocalDpi xmlns:a14="http://schemas.microsoft.com/office/drawing/2010/main" val="0"/>
              </a:ext>
            </a:extLst>
          </a:blip>
          <a:srcRect l="436"/>
          <a:stretch>
            <a:fillRect/>
          </a:stretch>
        </p:blipFill>
        <p:spPr bwMode="auto">
          <a:xfrm>
            <a:off x="1070794" y="963659"/>
            <a:ext cx="6687962" cy="3672408"/>
          </a:xfrm>
          <a:prstGeom prst="rect">
            <a:avLst/>
          </a:prstGeom>
          <a:noFill/>
          <a:extLst>
            <a:ext uri="{909E8E84-426E-40DD-AFC4-6F175D3DCCD1}">
              <a14:hiddenFill xmlns:a14="http://schemas.microsoft.com/office/drawing/2010/main">
                <a:solidFill>
                  <a:srgbClr val="FFFFFF"/>
                </a:solidFill>
              </a14:hiddenFill>
            </a:ext>
          </a:extLst>
        </p:spPr>
      </p:pic>
      <p:pic>
        <p:nvPicPr>
          <p:cNvPr id="1434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8627" y="956217"/>
            <a:ext cx="6688137" cy="3676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44" name="Picture 8" descr="H:\直播课\18\图片\u=3635483109,3390724162&amp;fm=26&amp;gp=0.jpg"/>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98102" y="976676"/>
            <a:ext cx="6688661" cy="3635661"/>
          </a:xfrm>
          <a:prstGeom prst="rect">
            <a:avLst/>
          </a:prstGeom>
          <a:noFill/>
          <a:extLst>
            <a:ext uri="{909E8E84-426E-40DD-AFC4-6F175D3DCCD1}">
              <a14:hiddenFill xmlns:a14="http://schemas.microsoft.com/office/drawing/2010/main">
                <a:solidFill>
                  <a:srgbClr val="FFFFFF"/>
                </a:solidFill>
              </a14:hiddenFill>
            </a:ext>
          </a:extLst>
        </p:spPr>
      </p:pic>
      <p:pic>
        <p:nvPicPr>
          <p:cNvPr id="14345" name="Picture 9" descr="H:\直播课\18\图片\u=2048041283,3091359635&amp;fm=26&amp;gp=0.jpg"/>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80433" y="956217"/>
            <a:ext cx="6706330" cy="3676650"/>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H:\直播课\18\图片\u=2503182421,1959188045&amp;fm=26&amp;gp=0.jpg"/>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0794" y="976676"/>
            <a:ext cx="6698982" cy="3659391"/>
          </a:xfrm>
          <a:prstGeom prst="rect">
            <a:avLst/>
          </a:prstGeom>
          <a:noFill/>
          <a:extLst>
            <a:ext uri="{909E8E84-426E-40DD-AFC4-6F175D3DCCD1}">
              <a14:hiddenFill xmlns:a14="http://schemas.microsoft.com/office/drawing/2010/main">
                <a:solidFill>
                  <a:srgbClr val="FFFFFF"/>
                </a:solidFill>
              </a14:hiddenFill>
            </a:ext>
          </a:extLst>
        </p:spPr>
      </p:pic>
      <p:pic>
        <p:nvPicPr>
          <p:cNvPr id="14347" name="Picture 11" descr="H:\直播课\18\图片\201704171000071788.png"/>
          <p:cNvPicPr>
            <a:picLocks noChangeArrowheads="1"/>
          </p:cNvPicPr>
          <p:nvPr/>
        </p:nvPicPr>
        <p:blipFill rotWithShape="1">
          <a:blip r:embed="rId8">
            <a:extLst>
              <a:ext uri="{28A0092B-C50C-407E-A947-70E740481C1C}">
                <a14:useLocalDpi xmlns:a14="http://schemas.microsoft.com/office/drawing/2010/main" val="0"/>
              </a:ext>
            </a:extLst>
          </a:blip>
          <a:srcRect t="9711" b="3776"/>
          <a:stretch>
            <a:fillRect/>
          </a:stretch>
        </p:blipFill>
        <p:spPr bwMode="auto">
          <a:xfrm>
            <a:off x="1098101" y="956218"/>
            <a:ext cx="6688661" cy="3679850"/>
          </a:xfrm>
          <a:prstGeom prst="rect">
            <a:avLst/>
          </a:prstGeom>
          <a:noFill/>
          <a:extLst>
            <a:ext uri="{909E8E84-426E-40DD-AFC4-6F175D3DCCD1}">
              <a14:hiddenFill xmlns:a14="http://schemas.microsoft.com/office/drawing/2010/main">
                <a:solidFill>
                  <a:srgbClr val="FFFFFF"/>
                </a:solidFill>
              </a14:hiddenFill>
            </a:ext>
          </a:extLst>
        </p:spPr>
      </p:pic>
      <p:pic>
        <p:nvPicPr>
          <p:cNvPr id="14348" name="Picture 12" descr="H:\直播课\18\图片\bf5422c23e73414b83f5e76ee33cbe28.jpeg"/>
          <p:cNvPicPr>
            <a:picLocks noChangeArrowheads="1"/>
          </p:cNvPicPr>
          <p:nvPr/>
        </p:nvPicPr>
        <p:blipFill rotWithShape="1">
          <a:blip r:embed="rId9">
            <a:extLst>
              <a:ext uri="{28A0092B-C50C-407E-A947-70E740481C1C}">
                <a14:useLocalDpi xmlns:a14="http://schemas.microsoft.com/office/drawing/2010/main" val="0"/>
              </a:ext>
            </a:extLst>
          </a:blip>
          <a:srcRect b="9173"/>
          <a:stretch>
            <a:fillRect/>
          </a:stretch>
        </p:blipFill>
        <p:spPr bwMode="auto">
          <a:xfrm>
            <a:off x="1072386" y="976676"/>
            <a:ext cx="6697389" cy="3659392"/>
          </a:xfrm>
          <a:prstGeom prst="rect">
            <a:avLst/>
          </a:prstGeom>
          <a:noFill/>
          <a:extLst>
            <a:ext uri="{909E8E84-426E-40DD-AFC4-6F175D3DCCD1}">
              <a14:hiddenFill xmlns:a14="http://schemas.microsoft.com/office/drawing/2010/main">
                <a:solidFill>
                  <a:srgbClr val="FFFFFF"/>
                </a:solidFill>
              </a14:hiddenFill>
            </a:ext>
          </a:extLst>
        </p:spPr>
      </p:pic>
      <p:pic>
        <p:nvPicPr>
          <p:cNvPr id="14349" name="Picture 13" descr="H:\直播课\18\图片\14300000491308127363037622410.jpg"/>
          <p:cNvPicPr>
            <a:picLocks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100895" y="976676"/>
            <a:ext cx="6685869" cy="3635661"/>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H:\直播课\18\图片\963ee78e8e1f7b452eff9874b472407d994e0e181d30c-wkRrdt_fw658.jpg"/>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80432" y="953393"/>
            <a:ext cx="6706331" cy="3682675"/>
          </a:xfrm>
          <a:prstGeom prst="rect">
            <a:avLst/>
          </a:prstGeom>
          <a:noFill/>
          <a:extLst>
            <a:ext uri="{909E8E84-426E-40DD-AFC4-6F175D3DCCD1}">
              <a14:hiddenFill xmlns:a14="http://schemas.microsoft.com/office/drawing/2010/main">
                <a:solidFill>
                  <a:srgbClr val="FFFFFF"/>
                </a:solidFill>
              </a14:hiddenFill>
            </a:ext>
          </a:extLst>
        </p:spPr>
      </p:pic>
      <p:pic>
        <p:nvPicPr>
          <p:cNvPr id="14351" name="Picture 15" descr="H:\直播课\18\图片\8f4e8694a4c27d1e2266716813d5ad6edcc4384f.jpg"/>
          <p:cNvPicPr>
            <a:picLocks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098100" y="953393"/>
            <a:ext cx="6688663" cy="3682675"/>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descr="H:\直播课\18\图片\u=3644935797,3455061612&amp;fm=26&amp;gp=0.jpg"/>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1098626" y="961857"/>
            <a:ext cx="6688137" cy="3671010"/>
          </a:xfrm>
          <a:prstGeom prst="rect">
            <a:avLst/>
          </a:prstGeom>
          <a:noFill/>
          <a:extLst>
            <a:ext uri="{909E8E84-426E-40DD-AFC4-6F175D3DCCD1}">
              <a14:hiddenFill xmlns:a14="http://schemas.microsoft.com/office/drawing/2010/main">
                <a:solidFill>
                  <a:srgbClr val="FFFFFF"/>
                </a:solidFill>
              </a14:hiddenFill>
            </a:ext>
          </a:extLst>
        </p:spPr>
      </p:pic>
      <p:pic>
        <p:nvPicPr>
          <p:cNvPr id="14353" name="Picture 17" descr="H:\直播课\18\图片\591989.jpg"/>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098102" y="965460"/>
            <a:ext cx="6688660" cy="3670607"/>
          </a:xfrm>
          <a:prstGeom prst="rect">
            <a:avLst/>
          </a:prstGeom>
          <a:noFill/>
          <a:extLst>
            <a:ext uri="{909E8E84-426E-40DD-AFC4-6F175D3DCCD1}">
              <a14:hiddenFill xmlns:a14="http://schemas.microsoft.com/office/drawing/2010/main">
                <a:solidFill>
                  <a:srgbClr val="FFFFFF"/>
                </a:solidFill>
              </a14:hiddenFill>
            </a:ext>
          </a:extLst>
        </p:spPr>
      </p:pic>
      <p:pic>
        <p:nvPicPr>
          <p:cNvPr id="14354" name="Picture 18" descr="H:\直播课\18\图片\924e-fysqfni0285174.jpg"/>
          <p:cNvPicPr>
            <a:picLocks noChangeArrowheads="1"/>
          </p:cNvPicPr>
          <p:nvPr/>
        </p:nvPicPr>
        <p:blipFill rotWithShape="1">
          <a:blip r:embed="rId15">
            <a:extLst>
              <a:ext uri="{28A0092B-C50C-407E-A947-70E740481C1C}">
                <a14:useLocalDpi xmlns:a14="http://schemas.microsoft.com/office/drawing/2010/main" val="0"/>
              </a:ext>
            </a:extLst>
          </a:blip>
          <a:srcRect b="7397"/>
          <a:stretch>
            <a:fillRect/>
          </a:stretch>
        </p:blipFill>
        <p:spPr bwMode="auto">
          <a:xfrm>
            <a:off x="1070794" y="965461"/>
            <a:ext cx="6715970" cy="3670607"/>
          </a:xfrm>
          <a:prstGeom prst="rect">
            <a:avLst/>
          </a:prstGeom>
          <a:noFill/>
          <a:extLst>
            <a:ext uri="{909E8E84-426E-40DD-AFC4-6F175D3DCCD1}">
              <a14:hiddenFill xmlns:a14="http://schemas.microsoft.com/office/drawing/2010/main">
                <a:solidFill>
                  <a:srgbClr val="FFFFFF"/>
                </a:solidFill>
              </a14:hiddenFill>
            </a:ext>
          </a:extLst>
        </p:spPr>
      </p:pic>
      <p:pic>
        <p:nvPicPr>
          <p:cNvPr id="14355" name="Picture 19" descr="H:\直播课\18\图片\3b9bc9419c764d11a75d9eeb6786b25e.jpeg"/>
          <p:cNvPicPr>
            <a:picLocks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1065814" y="944441"/>
            <a:ext cx="6720947" cy="3691628"/>
          </a:xfrm>
          <a:prstGeom prst="rect">
            <a:avLst/>
          </a:prstGeom>
          <a:noFill/>
          <a:extLst>
            <a:ext uri="{909E8E84-426E-40DD-AFC4-6F175D3DCCD1}">
              <a14:hiddenFill xmlns:a14="http://schemas.microsoft.com/office/drawing/2010/main">
                <a:solidFill>
                  <a:srgbClr val="FFFFFF"/>
                </a:solidFill>
              </a14:hiddenFill>
            </a:ext>
          </a:extLst>
        </p:spPr>
      </p:pic>
      <p:pic>
        <p:nvPicPr>
          <p:cNvPr id="14356" name="Picture 20" descr="H:\直播课\18\图片\20170506051749_57f8c928c7646b3a855dbf88588e6c53_1.jpeg"/>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1065813" y="953393"/>
            <a:ext cx="6720947" cy="3682676"/>
          </a:xfrm>
          <a:prstGeom prst="rect">
            <a:avLst/>
          </a:prstGeom>
          <a:noFill/>
          <a:extLst>
            <a:ext uri="{909E8E84-426E-40DD-AFC4-6F175D3DCCD1}">
              <a14:hiddenFill xmlns:a14="http://schemas.microsoft.com/office/drawing/2010/main">
                <a:solidFill>
                  <a:srgbClr val="FFFFFF"/>
                </a:solidFill>
              </a14:hiddenFill>
            </a:ext>
          </a:extLst>
        </p:spPr>
      </p:pic>
      <p:pic>
        <p:nvPicPr>
          <p:cNvPr id="14357" name="Picture 21" descr="H:\直播课\18\图片\3bc4-hrfcctn3818382.jpg"/>
          <p:cNvPicPr>
            <a:picLocks noChangeArrowheads="1"/>
          </p:cNvPicPr>
          <p:nvPr/>
        </p:nvPicPr>
        <p:blipFill rotWithShape="1">
          <a:blip r:embed="rId18">
            <a:extLst>
              <a:ext uri="{28A0092B-C50C-407E-A947-70E740481C1C}">
                <a14:useLocalDpi xmlns:a14="http://schemas.microsoft.com/office/drawing/2010/main" val="0"/>
              </a:ext>
            </a:extLst>
          </a:blip>
          <a:srcRect l="5429" t="3157" r="1844" b="2978"/>
          <a:stretch>
            <a:fillRect/>
          </a:stretch>
        </p:blipFill>
        <p:spPr bwMode="auto">
          <a:xfrm>
            <a:off x="1065813" y="976676"/>
            <a:ext cx="6703962" cy="3635661"/>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H:\直播课\18\图片\05d5ad6eddc451daf6077880b5fd5266d11632e3.jpg"/>
          <p:cNvPicPr>
            <a:picLocks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1080432" y="976676"/>
            <a:ext cx="6706332" cy="365939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34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0"/>
                                  </p:stCondLst>
                                  <p:childTnLst>
                                    <p:set>
                                      <p:cBhvr>
                                        <p:cTn id="10" dur="1" fill="hold">
                                          <p:stCondLst>
                                            <p:cond delay="0"/>
                                          </p:stCondLst>
                                        </p:cTn>
                                        <p:tgtEl>
                                          <p:spTgt spid="14341"/>
                                        </p:tgtEl>
                                        <p:attrNameLst>
                                          <p:attrName>style.visibility</p:attrName>
                                        </p:attrNameLst>
                                      </p:cBhvr>
                                      <p:to>
                                        <p:strVal val="visible"/>
                                      </p:to>
                                    </p:set>
                                    <p:animEffect transition="in" filter="fade">
                                      <p:cBhvr>
                                        <p:cTn id="11" dur="1000"/>
                                        <p:tgtEl>
                                          <p:spTgt spid="14341"/>
                                        </p:tgtEl>
                                      </p:cBhvr>
                                    </p:animEffect>
                                    <p:anim calcmode="lin" valueType="num">
                                      <p:cBhvr>
                                        <p:cTn id="12" dur="1000" fill="hold"/>
                                        <p:tgtEl>
                                          <p:spTgt spid="14341"/>
                                        </p:tgtEl>
                                        <p:attrNameLst>
                                          <p:attrName>ppt_x</p:attrName>
                                        </p:attrNameLst>
                                      </p:cBhvr>
                                      <p:tavLst>
                                        <p:tav tm="0">
                                          <p:val>
                                            <p:strVal val="#ppt_x"/>
                                          </p:val>
                                        </p:tav>
                                        <p:tav tm="100000">
                                          <p:val>
                                            <p:strVal val="#ppt_x"/>
                                          </p:val>
                                        </p:tav>
                                      </p:tavLst>
                                    </p:anim>
                                    <p:anim calcmode="lin" valueType="num">
                                      <p:cBhvr>
                                        <p:cTn id="13" dur="1000" fill="hold"/>
                                        <p:tgtEl>
                                          <p:spTgt spid="14341"/>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14342"/>
                                        </p:tgtEl>
                                        <p:attrNameLst>
                                          <p:attrName>style.visibility</p:attrName>
                                        </p:attrNameLst>
                                      </p:cBhvr>
                                      <p:to>
                                        <p:strVal val="visible"/>
                                      </p:to>
                                    </p:set>
                                    <p:animEffect transition="in" filter="fade">
                                      <p:cBhvr>
                                        <p:cTn id="18" dur="1000"/>
                                        <p:tgtEl>
                                          <p:spTgt spid="14342"/>
                                        </p:tgtEl>
                                      </p:cBhvr>
                                    </p:animEffect>
                                    <p:anim calcmode="lin" valueType="num">
                                      <p:cBhvr>
                                        <p:cTn id="19" dur="1000" fill="hold"/>
                                        <p:tgtEl>
                                          <p:spTgt spid="14342"/>
                                        </p:tgtEl>
                                        <p:attrNameLst>
                                          <p:attrName>ppt_x</p:attrName>
                                        </p:attrNameLst>
                                      </p:cBhvr>
                                      <p:tavLst>
                                        <p:tav tm="0">
                                          <p:val>
                                            <p:strVal val="#ppt_x"/>
                                          </p:val>
                                        </p:tav>
                                        <p:tav tm="100000">
                                          <p:val>
                                            <p:strVal val="#ppt_x"/>
                                          </p:val>
                                        </p:tav>
                                      </p:tavLst>
                                    </p:anim>
                                    <p:anim calcmode="lin" valueType="num">
                                      <p:cBhvr>
                                        <p:cTn id="20" dur="1000" fill="hold"/>
                                        <p:tgtEl>
                                          <p:spTgt spid="14342"/>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4343"/>
                                        </p:tgtEl>
                                        <p:attrNameLst>
                                          <p:attrName>style.visibility</p:attrName>
                                        </p:attrNameLst>
                                      </p:cBhvr>
                                      <p:to>
                                        <p:strVal val="visible"/>
                                      </p:to>
                                    </p:set>
                                    <p:animEffect transition="in" filter="fade">
                                      <p:cBhvr>
                                        <p:cTn id="25" dur="1000"/>
                                        <p:tgtEl>
                                          <p:spTgt spid="14343"/>
                                        </p:tgtEl>
                                      </p:cBhvr>
                                    </p:animEffect>
                                    <p:anim calcmode="lin" valueType="num">
                                      <p:cBhvr>
                                        <p:cTn id="26" dur="1000" fill="hold"/>
                                        <p:tgtEl>
                                          <p:spTgt spid="14343"/>
                                        </p:tgtEl>
                                        <p:attrNameLst>
                                          <p:attrName>ppt_x</p:attrName>
                                        </p:attrNameLst>
                                      </p:cBhvr>
                                      <p:tavLst>
                                        <p:tav tm="0">
                                          <p:val>
                                            <p:strVal val="#ppt_x"/>
                                          </p:val>
                                        </p:tav>
                                        <p:tav tm="100000">
                                          <p:val>
                                            <p:strVal val="#ppt_x"/>
                                          </p:val>
                                        </p:tav>
                                      </p:tavLst>
                                    </p:anim>
                                    <p:anim calcmode="lin" valueType="num">
                                      <p:cBhvr>
                                        <p:cTn id="27" dur="1000" fill="hold"/>
                                        <p:tgtEl>
                                          <p:spTgt spid="14343"/>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4344"/>
                                        </p:tgtEl>
                                        <p:attrNameLst>
                                          <p:attrName>style.visibility</p:attrName>
                                        </p:attrNameLst>
                                      </p:cBhvr>
                                      <p:to>
                                        <p:strVal val="visible"/>
                                      </p:to>
                                    </p:set>
                                    <p:animEffect transition="in" filter="circle(in)">
                                      <p:cBhvr>
                                        <p:cTn id="32" dur="2000"/>
                                        <p:tgtEl>
                                          <p:spTgt spid="14344"/>
                                        </p:tgtEl>
                                      </p:cBhvr>
                                    </p:animEffect>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14345"/>
                                        </p:tgtEl>
                                        <p:attrNameLst>
                                          <p:attrName>style.visibility</p:attrName>
                                        </p:attrNameLst>
                                      </p:cBhvr>
                                      <p:to>
                                        <p:strVal val="visible"/>
                                      </p:to>
                                    </p:set>
                                    <p:animEffect transition="in" filter="fade">
                                      <p:cBhvr>
                                        <p:cTn id="37" dur="1000"/>
                                        <p:tgtEl>
                                          <p:spTgt spid="14345"/>
                                        </p:tgtEl>
                                      </p:cBhvr>
                                    </p:animEffect>
                                    <p:anim calcmode="lin" valueType="num">
                                      <p:cBhvr>
                                        <p:cTn id="38" dur="1000" fill="hold"/>
                                        <p:tgtEl>
                                          <p:spTgt spid="14345"/>
                                        </p:tgtEl>
                                        <p:attrNameLst>
                                          <p:attrName>ppt_x</p:attrName>
                                        </p:attrNameLst>
                                      </p:cBhvr>
                                      <p:tavLst>
                                        <p:tav tm="0">
                                          <p:val>
                                            <p:strVal val="#ppt_x"/>
                                          </p:val>
                                        </p:tav>
                                        <p:tav tm="100000">
                                          <p:val>
                                            <p:strVal val="#ppt_x"/>
                                          </p:val>
                                        </p:tav>
                                      </p:tavLst>
                                    </p:anim>
                                    <p:anim calcmode="lin" valueType="num">
                                      <p:cBhvr>
                                        <p:cTn id="39" dur="1000" fill="hold"/>
                                        <p:tgtEl>
                                          <p:spTgt spid="14345"/>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nodeType="clickEffect">
                                  <p:stCondLst>
                                    <p:cond delay="0"/>
                                  </p:stCondLst>
                                  <p:childTnLst>
                                    <p:set>
                                      <p:cBhvr>
                                        <p:cTn id="43" dur="1" fill="hold">
                                          <p:stCondLst>
                                            <p:cond delay="0"/>
                                          </p:stCondLst>
                                        </p:cTn>
                                        <p:tgtEl>
                                          <p:spTgt spid="14346"/>
                                        </p:tgtEl>
                                        <p:attrNameLst>
                                          <p:attrName>style.visibility</p:attrName>
                                        </p:attrNameLst>
                                      </p:cBhvr>
                                      <p:to>
                                        <p:strVal val="visible"/>
                                      </p:to>
                                    </p:set>
                                    <p:anim calcmode="lin" valueType="num">
                                      <p:cBhvr>
                                        <p:cTn id="44" dur="1000" fill="hold"/>
                                        <p:tgtEl>
                                          <p:spTgt spid="14346"/>
                                        </p:tgtEl>
                                        <p:attrNameLst>
                                          <p:attrName>ppt_w</p:attrName>
                                        </p:attrNameLst>
                                      </p:cBhvr>
                                      <p:tavLst>
                                        <p:tav tm="0">
                                          <p:val>
                                            <p:fltVal val="0"/>
                                          </p:val>
                                        </p:tav>
                                        <p:tav tm="100000">
                                          <p:val>
                                            <p:strVal val="#ppt_w"/>
                                          </p:val>
                                        </p:tav>
                                      </p:tavLst>
                                    </p:anim>
                                    <p:anim calcmode="lin" valueType="num">
                                      <p:cBhvr>
                                        <p:cTn id="45" dur="1000" fill="hold"/>
                                        <p:tgtEl>
                                          <p:spTgt spid="14346"/>
                                        </p:tgtEl>
                                        <p:attrNameLst>
                                          <p:attrName>ppt_h</p:attrName>
                                        </p:attrNameLst>
                                      </p:cBhvr>
                                      <p:tavLst>
                                        <p:tav tm="0">
                                          <p:val>
                                            <p:fltVal val="0"/>
                                          </p:val>
                                        </p:tav>
                                        <p:tav tm="100000">
                                          <p:val>
                                            <p:strVal val="#ppt_h"/>
                                          </p:val>
                                        </p:tav>
                                      </p:tavLst>
                                    </p:anim>
                                    <p:anim calcmode="lin" valueType="num">
                                      <p:cBhvr>
                                        <p:cTn id="46" dur="1000" fill="hold"/>
                                        <p:tgtEl>
                                          <p:spTgt spid="14346"/>
                                        </p:tgtEl>
                                        <p:attrNameLst>
                                          <p:attrName>style.rotation</p:attrName>
                                        </p:attrNameLst>
                                      </p:cBhvr>
                                      <p:tavLst>
                                        <p:tav tm="0">
                                          <p:val>
                                            <p:fltVal val="90"/>
                                          </p:val>
                                        </p:tav>
                                        <p:tav tm="100000">
                                          <p:val>
                                            <p:fltVal val="0"/>
                                          </p:val>
                                        </p:tav>
                                      </p:tavLst>
                                    </p:anim>
                                    <p:animEffect transition="in" filter="fade">
                                      <p:cBhvr>
                                        <p:cTn id="47" dur="1000"/>
                                        <p:tgtEl>
                                          <p:spTgt spid="14346"/>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nodeType="clickEffect">
                                  <p:stCondLst>
                                    <p:cond delay="0"/>
                                  </p:stCondLst>
                                  <p:childTnLst>
                                    <p:set>
                                      <p:cBhvr>
                                        <p:cTn id="51" dur="1" fill="hold">
                                          <p:stCondLst>
                                            <p:cond delay="0"/>
                                          </p:stCondLst>
                                        </p:cTn>
                                        <p:tgtEl>
                                          <p:spTgt spid="14347"/>
                                        </p:tgtEl>
                                        <p:attrNameLst>
                                          <p:attrName>style.visibility</p:attrName>
                                        </p:attrNameLst>
                                      </p:cBhvr>
                                      <p:to>
                                        <p:strVal val="visible"/>
                                      </p:to>
                                    </p:set>
                                    <p:anim calcmode="lin" valueType="num">
                                      <p:cBhvr>
                                        <p:cTn id="52" dur="500" fill="hold"/>
                                        <p:tgtEl>
                                          <p:spTgt spid="14347"/>
                                        </p:tgtEl>
                                        <p:attrNameLst>
                                          <p:attrName>ppt_w</p:attrName>
                                        </p:attrNameLst>
                                      </p:cBhvr>
                                      <p:tavLst>
                                        <p:tav tm="0">
                                          <p:val>
                                            <p:fltVal val="0"/>
                                          </p:val>
                                        </p:tav>
                                        <p:tav tm="100000">
                                          <p:val>
                                            <p:strVal val="#ppt_w"/>
                                          </p:val>
                                        </p:tav>
                                      </p:tavLst>
                                    </p:anim>
                                    <p:anim calcmode="lin" valueType="num">
                                      <p:cBhvr>
                                        <p:cTn id="53" dur="500" fill="hold"/>
                                        <p:tgtEl>
                                          <p:spTgt spid="14347"/>
                                        </p:tgtEl>
                                        <p:attrNameLst>
                                          <p:attrName>ppt_h</p:attrName>
                                        </p:attrNameLst>
                                      </p:cBhvr>
                                      <p:tavLst>
                                        <p:tav tm="0">
                                          <p:val>
                                            <p:fltVal val="0"/>
                                          </p:val>
                                        </p:tav>
                                        <p:tav tm="100000">
                                          <p:val>
                                            <p:strVal val="#ppt_h"/>
                                          </p:val>
                                        </p:tav>
                                      </p:tavLst>
                                    </p:anim>
                                    <p:animEffect transition="in" filter="fade">
                                      <p:cBhvr>
                                        <p:cTn id="54" dur="500"/>
                                        <p:tgtEl>
                                          <p:spTgt spid="14347"/>
                                        </p:tgtEl>
                                      </p:cBhvr>
                                    </p:animEffect>
                                  </p:childTnLst>
                                </p:cTn>
                              </p:par>
                            </p:childTnLst>
                          </p:cTn>
                        </p:par>
                      </p:childTnLst>
                    </p:cTn>
                  </p:par>
                  <p:par>
                    <p:cTn id="55" fill="hold">
                      <p:stCondLst>
                        <p:cond delay="indefinite"/>
                      </p:stCondLst>
                      <p:childTnLst>
                        <p:par>
                          <p:cTn id="56" fill="hold">
                            <p:stCondLst>
                              <p:cond delay="0"/>
                            </p:stCondLst>
                            <p:childTnLst>
                              <p:par>
                                <p:cTn id="57" presetID="31" presetClass="entr" presetSubtype="0" fill="hold" nodeType="clickEffect">
                                  <p:stCondLst>
                                    <p:cond delay="0"/>
                                  </p:stCondLst>
                                  <p:childTnLst>
                                    <p:set>
                                      <p:cBhvr>
                                        <p:cTn id="58" dur="1" fill="hold">
                                          <p:stCondLst>
                                            <p:cond delay="0"/>
                                          </p:stCondLst>
                                        </p:cTn>
                                        <p:tgtEl>
                                          <p:spTgt spid="14348"/>
                                        </p:tgtEl>
                                        <p:attrNameLst>
                                          <p:attrName>style.visibility</p:attrName>
                                        </p:attrNameLst>
                                      </p:cBhvr>
                                      <p:to>
                                        <p:strVal val="visible"/>
                                      </p:to>
                                    </p:set>
                                    <p:anim calcmode="lin" valueType="num">
                                      <p:cBhvr>
                                        <p:cTn id="59" dur="1000" fill="hold"/>
                                        <p:tgtEl>
                                          <p:spTgt spid="14348"/>
                                        </p:tgtEl>
                                        <p:attrNameLst>
                                          <p:attrName>ppt_w</p:attrName>
                                        </p:attrNameLst>
                                      </p:cBhvr>
                                      <p:tavLst>
                                        <p:tav tm="0">
                                          <p:val>
                                            <p:fltVal val="0"/>
                                          </p:val>
                                        </p:tav>
                                        <p:tav tm="100000">
                                          <p:val>
                                            <p:strVal val="#ppt_w"/>
                                          </p:val>
                                        </p:tav>
                                      </p:tavLst>
                                    </p:anim>
                                    <p:anim calcmode="lin" valueType="num">
                                      <p:cBhvr>
                                        <p:cTn id="60" dur="1000" fill="hold"/>
                                        <p:tgtEl>
                                          <p:spTgt spid="14348"/>
                                        </p:tgtEl>
                                        <p:attrNameLst>
                                          <p:attrName>ppt_h</p:attrName>
                                        </p:attrNameLst>
                                      </p:cBhvr>
                                      <p:tavLst>
                                        <p:tav tm="0">
                                          <p:val>
                                            <p:fltVal val="0"/>
                                          </p:val>
                                        </p:tav>
                                        <p:tav tm="100000">
                                          <p:val>
                                            <p:strVal val="#ppt_h"/>
                                          </p:val>
                                        </p:tav>
                                      </p:tavLst>
                                    </p:anim>
                                    <p:anim calcmode="lin" valueType="num">
                                      <p:cBhvr>
                                        <p:cTn id="61" dur="1000" fill="hold"/>
                                        <p:tgtEl>
                                          <p:spTgt spid="14348"/>
                                        </p:tgtEl>
                                        <p:attrNameLst>
                                          <p:attrName>style.rotation</p:attrName>
                                        </p:attrNameLst>
                                      </p:cBhvr>
                                      <p:tavLst>
                                        <p:tav tm="0">
                                          <p:val>
                                            <p:fltVal val="90"/>
                                          </p:val>
                                        </p:tav>
                                        <p:tav tm="100000">
                                          <p:val>
                                            <p:fltVal val="0"/>
                                          </p:val>
                                        </p:tav>
                                      </p:tavLst>
                                    </p:anim>
                                    <p:animEffect transition="in" filter="fade">
                                      <p:cBhvr>
                                        <p:cTn id="62" dur="1000"/>
                                        <p:tgtEl>
                                          <p:spTgt spid="14348"/>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nodeType="clickEffect">
                                  <p:stCondLst>
                                    <p:cond delay="0"/>
                                  </p:stCondLst>
                                  <p:childTnLst>
                                    <p:set>
                                      <p:cBhvr>
                                        <p:cTn id="66" dur="1" fill="hold">
                                          <p:stCondLst>
                                            <p:cond delay="0"/>
                                          </p:stCondLst>
                                        </p:cTn>
                                        <p:tgtEl>
                                          <p:spTgt spid="14349"/>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22" presetClass="entr" presetSubtype="4" fill="hold" nodeType="clickEffect">
                                  <p:stCondLst>
                                    <p:cond delay="0"/>
                                  </p:stCondLst>
                                  <p:childTnLst>
                                    <p:set>
                                      <p:cBhvr>
                                        <p:cTn id="70" dur="1" fill="hold">
                                          <p:stCondLst>
                                            <p:cond delay="0"/>
                                          </p:stCondLst>
                                        </p:cTn>
                                        <p:tgtEl>
                                          <p:spTgt spid="14350"/>
                                        </p:tgtEl>
                                        <p:attrNameLst>
                                          <p:attrName>style.visibility</p:attrName>
                                        </p:attrNameLst>
                                      </p:cBhvr>
                                      <p:to>
                                        <p:strVal val="visible"/>
                                      </p:to>
                                    </p:set>
                                    <p:animEffect transition="in" filter="wipe(down)">
                                      <p:cBhvr>
                                        <p:cTn id="71" dur="500"/>
                                        <p:tgtEl>
                                          <p:spTgt spid="14350"/>
                                        </p:tgtEl>
                                      </p:cBhvr>
                                    </p:animEffect>
                                  </p:childTnLst>
                                </p:cTn>
                              </p:par>
                            </p:childTnLst>
                          </p:cTn>
                        </p:par>
                      </p:childTnLst>
                    </p:cTn>
                  </p:par>
                  <p:par>
                    <p:cTn id="72" fill="hold">
                      <p:stCondLst>
                        <p:cond delay="indefinite"/>
                      </p:stCondLst>
                      <p:childTnLst>
                        <p:par>
                          <p:cTn id="73" fill="hold">
                            <p:stCondLst>
                              <p:cond delay="0"/>
                            </p:stCondLst>
                            <p:childTnLst>
                              <p:par>
                                <p:cTn id="74" presetID="21" presetClass="entr" presetSubtype="1" fill="hold" nodeType="clickEffect">
                                  <p:stCondLst>
                                    <p:cond delay="0"/>
                                  </p:stCondLst>
                                  <p:childTnLst>
                                    <p:set>
                                      <p:cBhvr>
                                        <p:cTn id="75" dur="1" fill="hold">
                                          <p:stCondLst>
                                            <p:cond delay="0"/>
                                          </p:stCondLst>
                                        </p:cTn>
                                        <p:tgtEl>
                                          <p:spTgt spid="14351"/>
                                        </p:tgtEl>
                                        <p:attrNameLst>
                                          <p:attrName>style.visibility</p:attrName>
                                        </p:attrNameLst>
                                      </p:cBhvr>
                                      <p:to>
                                        <p:strVal val="visible"/>
                                      </p:to>
                                    </p:set>
                                    <p:animEffect transition="in" filter="wheel(1)">
                                      <p:cBhvr>
                                        <p:cTn id="76" dur="2000"/>
                                        <p:tgtEl>
                                          <p:spTgt spid="14351"/>
                                        </p:tgtEl>
                                      </p:cBhvr>
                                    </p:animEffect>
                                  </p:childTnLst>
                                </p:cTn>
                              </p:par>
                            </p:childTnLst>
                          </p:cTn>
                        </p:par>
                      </p:childTnLst>
                    </p:cTn>
                  </p:par>
                  <p:par>
                    <p:cTn id="77" fill="hold">
                      <p:stCondLst>
                        <p:cond delay="indefinite"/>
                      </p:stCondLst>
                      <p:childTnLst>
                        <p:par>
                          <p:cTn id="78" fill="hold">
                            <p:stCondLst>
                              <p:cond delay="0"/>
                            </p:stCondLst>
                            <p:childTnLst>
                              <p:par>
                                <p:cTn id="79" presetID="42" presetClass="entr" presetSubtype="0" fill="hold" nodeType="clickEffect">
                                  <p:stCondLst>
                                    <p:cond delay="0"/>
                                  </p:stCondLst>
                                  <p:childTnLst>
                                    <p:set>
                                      <p:cBhvr>
                                        <p:cTn id="80" dur="1" fill="hold">
                                          <p:stCondLst>
                                            <p:cond delay="0"/>
                                          </p:stCondLst>
                                        </p:cTn>
                                        <p:tgtEl>
                                          <p:spTgt spid="14352"/>
                                        </p:tgtEl>
                                        <p:attrNameLst>
                                          <p:attrName>style.visibility</p:attrName>
                                        </p:attrNameLst>
                                      </p:cBhvr>
                                      <p:to>
                                        <p:strVal val="visible"/>
                                      </p:to>
                                    </p:set>
                                    <p:animEffect transition="in" filter="fade">
                                      <p:cBhvr>
                                        <p:cTn id="81" dur="1000"/>
                                        <p:tgtEl>
                                          <p:spTgt spid="14352"/>
                                        </p:tgtEl>
                                      </p:cBhvr>
                                    </p:animEffect>
                                    <p:anim calcmode="lin" valueType="num">
                                      <p:cBhvr>
                                        <p:cTn id="82" dur="1000" fill="hold"/>
                                        <p:tgtEl>
                                          <p:spTgt spid="14352"/>
                                        </p:tgtEl>
                                        <p:attrNameLst>
                                          <p:attrName>ppt_x</p:attrName>
                                        </p:attrNameLst>
                                      </p:cBhvr>
                                      <p:tavLst>
                                        <p:tav tm="0">
                                          <p:val>
                                            <p:strVal val="#ppt_x"/>
                                          </p:val>
                                        </p:tav>
                                        <p:tav tm="100000">
                                          <p:val>
                                            <p:strVal val="#ppt_x"/>
                                          </p:val>
                                        </p:tav>
                                      </p:tavLst>
                                    </p:anim>
                                    <p:anim calcmode="lin" valueType="num">
                                      <p:cBhvr>
                                        <p:cTn id="83" dur="1000" fill="hold"/>
                                        <p:tgtEl>
                                          <p:spTgt spid="14352"/>
                                        </p:tgtEl>
                                        <p:attrNameLst>
                                          <p:attrName>ppt_y</p:attrName>
                                        </p:attrNameLst>
                                      </p:cBhvr>
                                      <p:tavLst>
                                        <p:tav tm="0">
                                          <p:val>
                                            <p:strVal val="#ppt_y+.1"/>
                                          </p:val>
                                        </p:tav>
                                        <p:tav tm="100000">
                                          <p:val>
                                            <p:strVal val="#ppt_y"/>
                                          </p:val>
                                        </p:tav>
                                      </p:tavLst>
                                    </p:anim>
                                  </p:childTnLst>
                                </p:cTn>
                              </p:par>
                            </p:childTnLst>
                          </p:cTn>
                        </p:par>
                      </p:childTnLst>
                    </p:cTn>
                  </p:par>
                  <p:par>
                    <p:cTn id="84" fill="hold">
                      <p:stCondLst>
                        <p:cond delay="indefinite"/>
                      </p:stCondLst>
                      <p:childTnLst>
                        <p:par>
                          <p:cTn id="85" fill="hold">
                            <p:stCondLst>
                              <p:cond delay="0"/>
                            </p:stCondLst>
                            <p:childTnLst>
                              <p:par>
                                <p:cTn id="86" presetID="31" presetClass="entr" presetSubtype="0" fill="hold" nodeType="clickEffect">
                                  <p:stCondLst>
                                    <p:cond delay="0"/>
                                  </p:stCondLst>
                                  <p:childTnLst>
                                    <p:set>
                                      <p:cBhvr>
                                        <p:cTn id="87" dur="1" fill="hold">
                                          <p:stCondLst>
                                            <p:cond delay="0"/>
                                          </p:stCondLst>
                                        </p:cTn>
                                        <p:tgtEl>
                                          <p:spTgt spid="14353"/>
                                        </p:tgtEl>
                                        <p:attrNameLst>
                                          <p:attrName>style.visibility</p:attrName>
                                        </p:attrNameLst>
                                      </p:cBhvr>
                                      <p:to>
                                        <p:strVal val="visible"/>
                                      </p:to>
                                    </p:set>
                                    <p:anim calcmode="lin" valueType="num">
                                      <p:cBhvr>
                                        <p:cTn id="88" dur="1000" fill="hold"/>
                                        <p:tgtEl>
                                          <p:spTgt spid="14353"/>
                                        </p:tgtEl>
                                        <p:attrNameLst>
                                          <p:attrName>ppt_w</p:attrName>
                                        </p:attrNameLst>
                                      </p:cBhvr>
                                      <p:tavLst>
                                        <p:tav tm="0">
                                          <p:val>
                                            <p:fltVal val="0"/>
                                          </p:val>
                                        </p:tav>
                                        <p:tav tm="100000">
                                          <p:val>
                                            <p:strVal val="#ppt_w"/>
                                          </p:val>
                                        </p:tav>
                                      </p:tavLst>
                                    </p:anim>
                                    <p:anim calcmode="lin" valueType="num">
                                      <p:cBhvr>
                                        <p:cTn id="89" dur="1000" fill="hold"/>
                                        <p:tgtEl>
                                          <p:spTgt spid="14353"/>
                                        </p:tgtEl>
                                        <p:attrNameLst>
                                          <p:attrName>ppt_h</p:attrName>
                                        </p:attrNameLst>
                                      </p:cBhvr>
                                      <p:tavLst>
                                        <p:tav tm="0">
                                          <p:val>
                                            <p:fltVal val="0"/>
                                          </p:val>
                                        </p:tav>
                                        <p:tav tm="100000">
                                          <p:val>
                                            <p:strVal val="#ppt_h"/>
                                          </p:val>
                                        </p:tav>
                                      </p:tavLst>
                                    </p:anim>
                                    <p:anim calcmode="lin" valueType="num">
                                      <p:cBhvr>
                                        <p:cTn id="90" dur="1000" fill="hold"/>
                                        <p:tgtEl>
                                          <p:spTgt spid="14353"/>
                                        </p:tgtEl>
                                        <p:attrNameLst>
                                          <p:attrName>style.rotation</p:attrName>
                                        </p:attrNameLst>
                                      </p:cBhvr>
                                      <p:tavLst>
                                        <p:tav tm="0">
                                          <p:val>
                                            <p:fltVal val="90"/>
                                          </p:val>
                                        </p:tav>
                                        <p:tav tm="100000">
                                          <p:val>
                                            <p:fltVal val="0"/>
                                          </p:val>
                                        </p:tav>
                                      </p:tavLst>
                                    </p:anim>
                                    <p:animEffect transition="in" filter="fade">
                                      <p:cBhvr>
                                        <p:cTn id="91" dur="1000"/>
                                        <p:tgtEl>
                                          <p:spTgt spid="14353"/>
                                        </p:tgtEl>
                                      </p:cBhvr>
                                    </p:animEffect>
                                  </p:childTnLst>
                                </p:cTn>
                              </p:par>
                            </p:childTnLst>
                          </p:cTn>
                        </p:par>
                      </p:childTnLst>
                    </p:cTn>
                  </p:par>
                  <p:par>
                    <p:cTn id="92" fill="hold">
                      <p:stCondLst>
                        <p:cond delay="indefinite"/>
                      </p:stCondLst>
                      <p:childTnLst>
                        <p:par>
                          <p:cTn id="93" fill="hold">
                            <p:stCondLst>
                              <p:cond delay="0"/>
                            </p:stCondLst>
                            <p:childTnLst>
                              <p:par>
                                <p:cTn id="94" presetID="14" presetClass="entr" presetSubtype="10" fill="hold" nodeType="clickEffect">
                                  <p:stCondLst>
                                    <p:cond delay="0"/>
                                  </p:stCondLst>
                                  <p:childTnLst>
                                    <p:set>
                                      <p:cBhvr>
                                        <p:cTn id="95" dur="1" fill="hold">
                                          <p:stCondLst>
                                            <p:cond delay="0"/>
                                          </p:stCondLst>
                                        </p:cTn>
                                        <p:tgtEl>
                                          <p:spTgt spid="14354"/>
                                        </p:tgtEl>
                                        <p:attrNameLst>
                                          <p:attrName>style.visibility</p:attrName>
                                        </p:attrNameLst>
                                      </p:cBhvr>
                                      <p:to>
                                        <p:strVal val="visible"/>
                                      </p:to>
                                    </p:set>
                                    <p:animEffect transition="in" filter="randombar(horizontal)">
                                      <p:cBhvr>
                                        <p:cTn id="96" dur="500"/>
                                        <p:tgtEl>
                                          <p:spTgt spid="14354"/>
                                        </p:tgtEl>
                                      </p:cBhvr>
                                    </p:animEffect>
                                  </p:childTnLst>
                                </p:cTn>
                              </p:par>
                            </p:childTnLst>
                          </p:cTn>
                        </p:par>
                      </p:childTnLst>
                    </p:cTn>
                  </p:par>
                  <p:par>
                    <p:cTn id="97" fill="hold">
                      <p:stCondLst>
                        <p:cond delay="indefinite"/>
                      </p:stCondLst>
                      <p:childTnLst>
                        <p:par>
                          <p:cTn id="98" fill="hold">
                            <p:stCondLst>
                              <p:cond delay="0"/>
                            </p:stCondLst>
                            <p:childTnLst>
                              <p:par>
                                <p:cTn id="99" presetID="6" presetClass="entr" presetSubtype="16" fill="hold" nodeType="clickEffect">
                                  <p:stCondLst>
                                    <p:cond delay="0"/>
                                  </p:stCondLst>
                                  <p:childTnLst>
                                    <p:set>
                                      <p:cBhvr>
                                        <p:cTn id="100" dur="1" fill="hold">
                                          <p:stCondLst>
                                            <p:cond delay="0"/>
                                          </p:stCondLst>
                                        </p:cTn>
                                        <p:tgtEl>
                                          <p:spTgt spid="14355"/>
                                        </p:tgtEl>
                                        <p:attrNameLst>
                                          <p:attrName>style.visibility</p:attrName>
                                        </p:attrNameLst>
                                      </p:cBhvr>
                                      <p:to>
                                        <p:strVal val="visible"/>
                                      </p:to>
                                    </p:set>
                                    <p:animEffect transition="in" filter="circle(in)">
                                      <p:cBhvr>
                                        <p:cTn id="101" dur="2000"/>
                                        <p:tgtEl>
                                          <p:spTgt spid="14355"/>
                                        </p:tgtEl>
                                      </p:cBhvr>
                                    </p:animEffect>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nodeType="clickEffect">
                                  <p:stCondLst>
                                    <p:cond delay="0"/>
                                  </p:stCondLst>
                                  <p:childTnLst>
                                    <p:set>
                                      <p:cBhvr>
                                        <p:cTn id="105" dur="1" fill="hold">
                                          <p:stCondLst>
                                            <p:cond delay="0"/>
                                          </p:stCondLst>
                                        </p:cTn>
                                        <p:tgtEl>
                                          <p:spTgt spid="14356"/>
                                        </p:tgtEl>
                                        <p:attrNameLst>
                                          <p:attrName>style.visibility</p:attrName>
                                        </p:attrNameLst>
                                      </p:cBhvr>
                                      <p:to>
                                        <p:strVal val="visible"/>
                                      </p:to>
                                    </p:set>
                                    <p:animEffect transition="in" filter="fade">
                                      <p:cBhvr>
                                        <p:cTn id="106" dur="1000"/>
                                        <p:tgtEl>
                                          <p:spTgt spid="14356"/>
                                        </p:tgtEl>
                                      </p:cBhvr>
                                    </p:animEffect>
                                    <p:anim calcmode="lin" valueType="num">
                                      <p:cBhvr>
                                        <p:cTn id="107" dur="1000" fill="hold"/>
                                        <p:tgtEl>
                                          <p:spTgt spid="14356"/>
                                        </p:tgtEl>
                                        <p:attrNameLst>
                                          <p:attrName>ppt_x</p:attrName>
                                        </p:attrNameLst>
                                      </p:cBhvr>
                                      <p:tavLst>
                                        <p:tav tm="0">
                                          <p:val>
                                            <p:strVal val="#ppt_x"/>
                                          </p:val>
                                        </p:tav>
                                        <p:tav tm="100000">
                                          <p:val>
                                            <p:strVal val="#ppt_x"/>
                                          </p:val>
                                        </p:tav>
                                      </p:tavLst>
                                    </p:anim>
                                    <p:anim calcmode="lin" valueType="num">
                                      <p:cBhvr>
                                        <p:cTn id="108" dur="1000" fill="hold"/>
                                        <p:tgtEl>
                                          <p:spTgt spid="14356"/>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53" presetClass="entr" presetSubtype="16" fill="hold" nodeType="clickEffect">
                                  <p:stCondLst>
                                    <p:cond delay="0"/>
                                  </p:stCondLst>
                                  <p:childTnLst>
                                    <p:set>
                                      <p:cBhvr>
                                        <p:cTn id="112" dur="1" fill="hold">
                                          <p:stCondLst>
                                            <p:cond delay="0"/>
                                          </p:stCondLst>
                                        </p:cTn>
                                        <p:tgtEl>
                                          <p:spTgt spid="14357"/>
                                        </p:tgtEl>
                                        <p:attrNameLst>
                                          <p:attrName>style.visibility</p:attrName>
                                        </p:attrNameLst>
                                      </p:cBhvr>
                                      <p:to>
                                        <p:strVal val="visible"/>
                                      </p:to>
                                    </p:set>
                                    <p:anim calcmode="lin" valueType="num">
                                      <p:cBhvr>
                                        <p:cTn id="113" dur="500" fill="hold"/>
                                        <p:tgtEl>
                                          <p:spTgt spid="14357"/>
                                        </p:tgtEl>
                                        <p:attrNameLst>
                                          <p:attrName>ppt_w</p:attrName>
                                        </p:attrNameLst>
                                      </p:cBhvr>
                                      <p:tavLst>
                                        <p:tav tm="0">
                                          <p:val>
                                            <p:fltVal val="0"/>
                                          </p:val>
                                        </p:tav>
                                        <p:tav tm="100000">
                                          <p:val>
                                            <p:strVal val="#ppt_w"/>
                                          </p:val>
                                        </p:tav>
                                      </p:tavLst>
                                    </p:anim>
                                    <p:anim calcmode="lin" valueType="num">
                                      <p:cBhvr>
                                        <p:cTn id="114" dur="500" fill="hold"/>
                                        <p:tgtEl>
                                          <p:spTgt spid="14357"/>
                                        </p:tgtEl>
                                        <p:attrNameLst>
                                          <p:attrName>ppt_h</p:attrName>
                                        </p:attrNameLst>
                                      </p:cBhvr>
                                      <p:tavLst>
                                        <p:tav tm="0">
                                          <p:val>
                                            <p:fltVal val="0"/>
                                          </p:val>
                                        </p:tav>
                                        <p:tav tm="100000">
                                          <p:val>
                                            <p:strVal val="#ppt_h"/>
                                          </p:val>
                                        </p:tav>
                                      </p:tavLst>
                                    </p:anim>
                                    <p:animEffect transition="in" filter="fade">
                                      <p:cBhvr>
                                        <p:cTn id="115" dur="500"/>
                                        <p:tgtEl>
                                          <p:spTgt spid="14357"/>
                                        </p:tgtEl>
                                      </p:cBhvr>
                                    </p:animEffect>
                                  </p:childTnLst>
                                </p:cTn>
                              </p:par>
                            </p:childTnLst>
                          </p:cTn>
                        </p:par>
                      </p:childTnLst>
                    </p:cTn>
                  </p:par>
                  <p:par>
                    <p:cTn id="116" fill="hold">
                      <p:stCondLst>
                        <p:cond delay="indefinite"/>
                      </p:stCondLst>
                      <p:childTnLst>
                        <p:par>
                          <p:cTn id="117" fill="hold">
                            <p:stCondLst>
                              <p:cond delay="0"/>
                            </p:stCondLst>
                            <p:childTnLst>
                              <p:par>
                                <p:cTn id="118" presetID="16" presetClass="entr" presetSubtype="21" fill="hold" nodeType="clickEffect">
                                  <p:stCondLst>
                                    <p:cond delay="0"/>
                                  </p:stCondLst>
                                  <p:childTnLst>
                                    <p:set>
                                      <p:cBhvr>
                                        <p:cTn id="119" dur="1" fill="hold">
                                          <p:stCondLst>
                                            <p:cond delay="0"/>
                                          </p:stCondLst>
                                        </p:cTn>
                                        <p:tgtEl>
                                          <p:spTgt spid="14358"/>
                                        </p:tgtEl>
                                        <p:attrNameLst>
                                          <p:attrName>style.visibility</p:attrName>
                                        </p:attrNameLst>
                                      </p:cBhvr>
                                      <p:to>
                                        <p:strVal val="visible"/>
                                      </p:to>
                                    </p:set>
                                    <p:animEffect transition="in" filter="barn(inVertical)">
                                      <p:cBhvr>
                                        <p:cTn id="120" dur="500"/>
                                        <p:tgtEl>
                                          <p:spTgt spid="14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sp>
        <p:nvSpPr>
          <p:cNvPr id="2" name="标题 1"/>
          <p:cNvSpPr>
            <a:spLocks noGrp="1"/>
          </p:cNvSpPr>
          <p:nvPr>
            <p:ph type="title"/>
          </p:nvPr>
        </p:nvSpPr>
        <p:spPr>
          <a:xfrm>
            <a:off x="1" y="1"/>
            <a:ext cx="4722125" cy="849573"/>
          </a:xfrm>
        </p:spPr>
        <p:txBody>
          <a:bodyPr>
            <a:normAutofit fontScale="90000"/>
          </a:bodyPr>
          <a:lstStyle/>
          <a:p>
            <a:r>
              <a:rPr lang="zh-CN" altLang="en-US" sz="4000" b="1" dirty="0" smtClean="0">
                <a:gradFill>
                  <a:gsLst>
                    <a:gs pos="0">
                      <a:srgbClr val="FE4444"/>
                    </a:gs>
                    <a:gs pos="100000">
                      <a:srgbClr val="832B2B"/>
                    </a:gs>
                  </a:gsLst>
                  <a:lin scaled="0"/>
                </a:gradFill>
              </a:rPr>
              <a:t>“冷战” 的影响</a:t>
            </a:r>
            <a:endParaRPr lang="zh-CN" altLang="en-US" sz="4000" b="1" dirty="0" smtClean="0">
              <a:gradFill>
                <a:gsLst>
                  <a:gs pos="0">
                    <a:srgbClr val="FE4444"/>
                  </a:gs>
                  <a:gs pos="100000">
                    <a:srgbClr val="832B2B"/>
                  </a:gs>
                </a:gsLst>
                <a:lin scaled="0"/>
              </a:gradFill>
            </a:endParaRPr>
          </a:p>
        </p:txBody>
      </p:sp>
      <p:sp>
        <p:nvSpPr>
          <p:cNvPr id="3" name="内容占位符 2"/>
          <p:cNvSpPr>
            <a:spLocks noGrp="1"/>
          </p:cNvSpPr>
          <p:nvPr>
            <p:ph idx="1"/>
          </p:nvPr>
        </p:nvSpPr>
        <p:spPr>
          <a:xfrm>
            <a:off x="323528" y="411510"/>
            <a:ext cx="8570794" cy="4073856"/>
          </a:xfrm>
        </p:spPr>
        <p:txBody>
          <a:bodyPr>
            <a:noAutofit/>
          </a:bodyPr>
          <a:lstStyle/>
          <a:p>
            <a:pPr marL="0" indent="0" algn="just" fontAlgn="base">
              <a:spcBef>
                <a:spcPct val="50000"/>
              </a:spcBef>
              <a:spcAft>
                <a:spcPct val="0"/>
              </a:spcAft>
              <a:buNone/>
            </a:pPr>
            <a:endParaRPr lang="en-US" altLang="zh-CN" sz="2400" b="1" dirty="0" smtClean="0">
              <a:solidFill>
                <a:schemeClr val="tx1"/>
              </a:solidFill>
              <a:latin typeface="仿宋" panose="02010609060101010101" pitchFamily="49" charset="-122"/>
              <a:ea typeface="仿宋" panose="02010609060101010101" pitchFamily="49" charset="-122"/>
            </a:endParaRPr>
          </a:p>
          <a:p>
            <a:pPr marL="0" indent="0" algn="just" fontAlgn="base">
              <a:spcBef>
                <a:spcPct val="50000"/>
              </a:spcBef>
              <a:spcAft>
                <a:spcPct val="0"/>
              </a:spcAft>
              <a:buNone/>
            </a:pPr>
            <a:r>
              <a:rPr lang="en-US" altLang="zh-CN" sz="2400" b="1" dirty="0" smtClean="0">
                <a:solidFill>
                  <a:schemeClr val="tx1"/>
                </a:solidFill>
                <a:latin typeface="仿宋" panose="02010609060101010101" pitchFamily="49" charset="-122"/>
                <a:ea typeface="仿宋" panose="02010609060101010101" pitchFamily="49" charset="-122"/>
              </a:rPr>
              <a:t>1</a:t>
            </a:r>
            <a:r>
              <a:rPr lang="zh-CN" altLang="en-US" sz="2400" b="1" dirty="0">
                <a:solidFill>
                  <a:schemeClr val="tx1"/>
                </a:solidFill>
                <a:latin typeface="仿宋" panose="02010609060101010101" pitchFamily="49" charset="-122"/>
                <a:ea typeface="仿宋" panose="02010609060101010101" pitchFamily="49" charset="-122"/>
              </a:rPr>
              <a:t>、美苏</a:t>
            </a:r>
            <a:r>
              <a:rPr lang="zh-CN" altLang="en-US" sz="2400" b="1" dirty="0" smtClean="0">
                <a:solidFill>
                  <a:schemeClr val="tx1"/>
                </a:solidFill>
                <a:latin typeface="仿宋" panose="02010609060101010101" pitchFamily="49" charset="-122"/>
                <a:ea typeface="仿宋" panose="02010609060101010101" pitchFamily="49" charset="-122"/>
              </a:rPr>
              <a:t>“冷战”严重恶化了国际关系，造成朝鲜分裂、德国分裂、欧洲分裂甚至世界分裂。 </a:t>
            </a:r>
            <a:endParaRPr lang="en-US" altLang="zh-CN" sz="2400" b="1" dirty="0" smtClean="0">
              <a:solidFill>
                <a:schemeClr val="tx1"/>
              </a:solidFill>
              <a:latin typeface="仿宋" panose="02010609060101010101" pitchFamily="49" charset="-122"/>
              <a:ea typeface="仿宋" panose="02010609060101010101" pitchFamily="49" charset="-122"/>
            </a:endParaRPr>
          </a:p>
          <a:p>
            <a:pPr marL="0" indent="0" algn="just" fontAlgn="base">
              <a:spcBef>
                <a:spcPct val="50000"/>
              </a:spcBef>
              <a:spcAft>
                <a:spcPct val="0"/>
              </a:spcAft>
              <a:buNone/>
            </a:pPr>
            <a:r>
              <a:rPr lang="en-US" altLang="zh-CN" sz="2400" b="1" dirty="0" smtClean="0">
                <a:solidFill>
                  <a:schemeClr val="tx1"/>
                </a:solidFill>
                <a:latin typeface="仿宋" panose="02010609060101010101" pitchFamily="49" charset="-122"/>
                <a:ea typeface="仿宋" panose="02010609060101010101" pitchFamily="49" charset="-122"/>
              </a:rPr>
              <a:t>2</a:t>
            </a:r>
            <a:r>
              <a:rPr lang="zh-CN" altLang="en-US" sz="2400" b="1" dirty="0">
                <a:solidFill>
                  <a:schemeClr val="tx1"/>
                </a:solidFill>
                <a:latin typeface="仿宋" panose="02010609060101010101" pitchFamily="49" charset="-122"/>
                <a:ea typeface="仿宋" panose="02010609060101010101" pitchFamily="49" charset="-122"/>
              </a:rPr>
              <a:t>、美</a:t>
            </a:r>
            <a:r>
              <a:rPr lang="zh-CN" altLang="en-US" sz="2400" b="1" dirty="0" smtClean="0">
                <a:solidFill>
                  <a:schemeClr val="tx1"/>
                </a:solidFill>
                <a:latin typeface="仿宋" panose="02010609060101010101" pitchFamily="49" charset="-122"/>
                <a:ea typeface="仿宋" panose="02010609060101010101" pitchFamily="49" charset="-122"/>
              </a:rPr>
              <a:t>苏为首的两大军事集团进行</a:t>
            </a:r>
            <a:r>
              <a:rPr lang="zh-CN" altLang="en-US" sz="2400" b="1" dirty="0">
                <a:solidFill>
                  <a:schemeClr val="tx1"/>
                </a:solidFill>
                <a:latin typeface="仿宋" panose="02010609060101010101" pitchFamily="49" charset="-122"/>
                <a:ea typeface="仿宋" panose="02010609060101010101" pitchFamily="49" charset="-122"/>
              </a:rPr>
              <a:t>军备竞赛</a:t>
            </a:r>
            <a:r>
              <a:rPr lang="zh-CN" altLang="en-US" sz="2400" b="1" dirty="0" smtClean="0">
                <a:solidFill>
                  <a:schemeClr val="tx1"/>
                </a:solidFill>
                <a:latin typeface="仿宋" panose="02010609060101010101" pitchFamily="49" charset="-122"/>
                <a:ea typeface="仿宋" panose="02010609060101010101" pitchFamily="49" charset="-122"/>
              </a:rPr>
              <a:t>，局部战争不断，世界处于核战争</a:t>
            </a:r>
            <a:r>
              <a:rPr lang="zh-CN" altLang="en-US" sz="2400" b="1" dirty="0">
                <a:solidFill>
                  <a:schemeClr val="tx1"/>
                </a:solidFill>
                <a:latin typeface="仿宋" panose="02010609060101010101" pitchFamily="49" charset="-122"/>
                <a:ea typeface="仿宋" panose="02010609060101010101" pitchFamily="49" charset="-122"/>
              </a:rPr>
              <a:t>的威胁之下。  </a:t>
            </a:r>
            <a:endParaRPr lang="en-US" altLang="zh-CN" sz="2400" b="1" dirty="0" smtClean="0">
              <a:solidFill>
                <a:schemeClr val="tx1"/>
              </a:solidFill>
              <a:latin typeface="仿宋" panose="02010609060101010101" pitchFamily="49" charset="-122"/>
              <a:ea typeface="仿宋" panose="02010609060101010101" pitchFamily="49" charset="-122"/>
            </a:endParaRPr>
          </a:p>
          <a:p>
            <a:pPr marL="0" indent="0" algn="just" fontAlgn="base">
              <a:spcBef>
                <a:spcPct val="50000"/>
              </a:spcBef>
              <a:spcAft>
                <a:spcPct val="0"/>
              </a:spcAft>
              <a:buNone/>
            </a:pPr>
            <a:r>
              <a:rPr lang="en-US" altLang="zh-CN" sz="2400" b="1" dirty="0" smtClean="0">
                <a:solidFill>
                  <a:schemeClr val="tx1"/>
                </a:solidFill>
                <a:latin typeface="仿宋" panose="02010609060101010101" pitchFamily="49" charset="-122"/>
                <a:ea typeface="仿宋" panose="02010609060101010101" pitchFamily="49" charset="-122"/>
              </a:rPr>
              <a:t>3</a:t>
            </a:r>
            <a:r>
              <a:rPr lang="zh-CN" altLang="en-US" sz="2400" b="1" dirty="0">
                <a:solidFill>
                  <a:schemeClr val="tx1"/>
                </a:solidFill>
                <a:latin typeface="仿宋" panose="02010609060101010101" pitchFamily="49" charset="-122"/>
                <a:ea typeface="仿宋" panose="02010609060101010101" pitchFamily="49" charset="-122"/>
              </a:rPr>
              <a:t>、美苏两国为争夺势力范围和世界霸权，肆意践踏国际法，干涉别国内政，甚至不惜大举用兵，严重破坏了世界和平。</a:t>
            </a:r>
            <a:endParaRPr lang="zh-CN" altLang="en-US" sz="2400" b="1" dirty="0">
              <a:solidFill>
                <a:schemeClr val="tx1"/>
              </a:solidFill>
              <a:latin typeface="仿宋" panose="02010609060101010101" pitchFamily="49" charset="-122"/>
              <a:ea typeface="仿宋" panose="02010609060101010101" pitchFamily="49" charset="-122"/>
            </a:endParaRPr>
          </a:p>
          <a:p>
            <a:pPr marL="0" indent="0" algn="just" fontAlgn="base">
              <a:spcBef>
                <a:spcPct val="50000"/>
              </a:spcBef>
              <a:spcAft>
                <a:spcPct val="0"/>
              </a:spcAft>
              <a:buNone/>
            </a:pPr>
            <a:r>
              <a:rPr lang="en-US" altLang="zh-CN" sz="2400" b="1" dirty="0">
                <a:solidFill>
                  <a:schemeClr val="tx1"/>
                </a:solidFill>
                <a:latin typeface="仿宋" panose="02010609060101010101" pitchFamily="49" charset="-122"/>
                <a:ea typeface="仿宋" panose="02010609060101010101" pitchFamily="49" charset="-122"/>
              </a:rPr>
              <a:t>4</a:t>
            </a:r>
            <a:r>
              <a:rPr lang="zh-CN" altLang="en-US" sz="2400" b="1" dirty="0" smtClean="0">
                <a:solidFill>
                  <a:schemeClr val="tx1"/>
                </a:solidFill>
                <a:latin typeface="仿宋" panose="02010609060101010101" pitchFamily="49" charset="-122"/>
                <a:ea typeface="仿宋" panose="02010609060101010101" pitchFamily="49" charset="-122"/>
              </a:rPr>
              <a:t>、</a:t>
            </a:r>
            <a:r>
              <a:rPr lang="zh-CN" altLang="en-US" sz="2400" b="1" dirty="0">
                <a:solidFill>
                  <a:schemeClr val="tx1"/>
                </a:solidFill>
                <a:latin typeface="仿宋" panose="02010609060101010101" pitchFamily="49" charset="-122"/>
                <a:ea typeface="仿宋" panose="02010609060101010101" pitchFamily="49" charset="-122"/>
              </a:rPr>
              <a:t>两大集团势均力敌，彼此不敢轻易动武，使得近半个世纪没有爆发新的</a:t>
            </a:r>
            <a:r>
              <a:rPr lang="zh-CN" altLang="en-US" sz="2400" b="1" dirty="0" smtClean="0">
                <a:solidFill>
                  <a:schemeClr val="tx1"/>
                </a:solidFill>
                <a:latin typeface="仿宋" panose="02010609060101010101" pitchFamily="49" charset="-122"/>
                <a:ea typeface="仿宋" panose="02010609060101010101" pitchFamily="49" charset="-122"/>
              </a:rPr>
              <a:t>世界大战。客观</a:t>
            </a:r>
            <a:r>
              <a:rPr lang="zh-CN" altLang="en-US" sz="2400" b="1" dirty="0">
                <a:solidFill>
                  <a:schemeClr val="tx1"/>
                </a:solidFill>
                <a:latin typeface="仿宋" panose="02010609060101010101" pitchFamily="49" charset="-122"/>
                <a:ea typeface="仿宋" panose="02010609060101010101" pitchFamily="49" charset="-122"/>
              </a:rPr>
              <a:t>上也促进了科技的发展。</a:t>
            </a:r>
            <a:endParaRPr lang="zh-CN" altLang="en-US" sz="2400" b="1" dirty="0">
              <a:solidFill>
                <a:schemeClr val="tx1"/>
              </a:solidFill>
              <a:latin typeface="仿宋" panose="02010609060101010101" pitchFamily="49" charset="-122"/>
              <a:ea typeface="仿宋" panose="02010609060101010101" pitchFamily="49" charset="-122"/>
            </a:endParaRPr>
          </a:p>
          <a:p>
            <a:pPr>
              <a:lnSpc>
                <a:spcPct val="150000"/>
              </a:lnSpc>
              <a:buNone/>
            </a:pPr>
            <a:endParaRPr lang="zh-CN" altLang="en-US" sz="2400" b="1" dirty="0">
              <a:latin typeface="+mn-ea"/>
            </a:endParaRP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6146" name="Picture 2" descr="C:\Users\Administrator\Desktop\教学\冷战\001KDxMRzy6YxMG65L82e&amp;690.jpg"/>
          <p:cNvPicPr>
            <a:picLocks noGrp="1" noChangeArrowheads="1"/>
          </p:cNvPicPr>
          <p:nvPr>
            <p:ph idx="1"/>
          </p:nvPr>
        </p:nvPicPr>
        <p:blipFill>
          <a:blip r:embed="rId1" cstate="print"/>
          <a:srcRect/>
          <a:stretch>
            <a:fillRect/>
          </a:stretch>
        </p:blipFill>
        <p:spPr bwMode="auto">
          <a:xfrm>
            <a:off x="893929" y="643587"/>
            <a:ext cx="7226489" cy="2949187"/>
          </a:xfrm>
          <a:prstGeom prst="rect">
            <a:avLst/>
          </a:prstGeom>
          <a:noFill/>
        </p:spPr>
      </p:pic>
      <p:sp>
        <p:nvSpPr>
          <p:cNvPr id="5" name="TextBox 4"/>
          <p:cNvSpPr txBox="1"/>
          <p:nvPr/>
        </p:nvSpPr>
        <p:spPr>
          <a:xfrm>
            <a:off x="573206" y="4073857"/>
            <a:ext cx="7997588" cy="369332"/>
          </a:xfrm>
          <a:prstGeom prst="rect">
            <a:avLst/>
          </a:prstGeom>
          <a:noFill/>
        </p:spPr>
        <p:txBody>
          <a:bodyPr wrap="square" rtlCol="0">
            <a:spAutoFit/>
          </a:bodyPr>
          <a:lstStyle/>
          <a:p>
            <a:endParaRPr lang="zh-CN" altLang="en-US"/>
          </a:p>
        </p:txBody>
      </p:sp>
      <p:sp>
        <p:nvSpPr>
          <p:cNvPr id="4" name="TextBox 3"/>
          <p:cNvSpPr txBox="1"/>
          <p:nvPr/>
        </p:nvSpPr>
        <p:spPr>
          <a:xfrm>
            <a:off x="683568" y="0"/>
            <a:ext cx="8011236" cy="523220"/>
          </a:xfrm>
          <a:prstGeom prst="rect">
            <a:avLst/>
          </a:prstGeom>
          <a:noFill/>
        </p:spPr>
        <p:txBody>
          <a:bodyPr wrap="square" rtlCol="0">
            <a:spAutoFit/>
          </a:bodyPr>
          <a:lstStyle/>
          <a:p>
            <a:r>
              <a:rPr lang="zh-CN" altLang="en-US" sz="2800" b="1" dirty="0" smtClean="0">
                <a:latin typeface="仿宋" panose="02010609060101010101" pitchFamily="49" charset="-122"/>
                <a:ea typeface="仿宋" panose="02010609060101010101" pitchFamily="49" charset="-122"/>
              </a:rPr>
              <a:t>随着中国的崛起，部分西方国家鼓吹中国威胁论。</a:t>
            </a:r>
            <a:endParaRPr lang="zh-CN" altLang="en-US" sz="2800" b="1" dirty="0">
              <a:latin typeface="仿宋" panose="02010609060101010101" pitchFamily="49" charset="-122"/>
              <a:ea typeface="仿宋" panose="02010609060101010101" pitchFamily="49" charset="-122"/>
            </a:endParaRPr>
          </a:p>
        </p:txBody>
      </p:sp>
      <p:sp>
        <p:nvSpPr>
          <p:cNvPr id="6" name="TextBox 5"/>
          <p:cNvSpPr txBox="1"/>
          <p:nvPr/>
        </p:nvSpPr>
        <p:spPr>
          <a:xfrm>
            <a:off x="1241948" y="3635027"/>
            <a:ext cx="8243247" cy="1384995"/>
          </a:xfrm>
          <a:prstGeom prst="rect">
            <a:avLst/>
          </a:prstGeom>
          <a:noFill/>
        </p:spPr>
        <p:txBody>
          <a:bodyPr wrap="square" rtlCol="0">
            <a:spAutoFit/>
          </a:bodyPr>
          <a:lstStyle/>
          <a:p>
            <a:r>
              <a:rPr lang="zh-CN" altLang="en-US" sz="2800" b="1" dirty="0" smtClean="0">
                <a:latin typeface="楷体" panose="02010609060101010101" pitchFamily="49" charset="-122"/>
                <a:ea typeface="楷体" panose="02010609060101010101" pitchFamily="49" charset="-122"/>
              </a:rPr>
              <a:t>一个国家的强大必然要牺牲他国利益吗？</a:t>
            </a:r>
            <a:endParaRPr lang="en-US" altLang="zh-CN" sz="2800" b="1" dirty="0" smtClean="0">
              <a:latin typeface="楷体" panose="02010609060101010101" pitchFamily="49" charset="-122"/>
              <a:ea typeface="楷体" panose="02010609060101010101" pitchFamily="49" charset="-122"/>
            </a:endParaRPr>
          </a:p>
          <a:p>
            <a:r>
              <a:rPr lang="zh-CN" altLang="en-US" sz="2800" b="1" dirty="0" smtClean="0">
                <a:latin typeface="楷体" panose="02010609060101010101" pitchFamily="49" charset="-122"/>
                <a:ea typeface="楷体" panose="02010609060101010101" pitchFamily="49" charset="-122"/>
              </a:rPr>
              <a:t>一个强大的国家必然会威胁他国安全吗？</a:t>
            </a:r>
            <a:endParaRPr lang="en-US" altLang="zh-CN" sz="2800" b="1" dirty="0" smtClean="0">
              <a:latin typeface="楷体" panose="02010609060101010101" pitchFamily="49" charset="-122"/>
              <a:ea typeface="楷体" panose="02010609060101010101" pitchFamily="49" charset="-122"/>
            </a:endParaRPr>
          </a:p>
          <a:p>
            <a:r>
              <a:rPr lang="zh-CN" altLang="en-US" sz="2800" b="1" dirty="0" smtClean="0">
                <a:latin typeface="楷体" panose="02010609060101010101" pitchFamily="49" charset="-122"/>
                <a:ea typeface="楷体" panose="02010609060101010101" pitchFamily="49" charset="-122"/>
              </a:rPr>
              <a:t>两个大国必然会产生冲突、采取对抗吗？</a:t>
            </a:r>
            <a:endParaRPr lang="zh-CN" altLang="en-US" sz="2800" b="1" dirty="0">
              <a:latin typeface="楷体" panose="02010609060101010101" pitchFamily="49" charset="-122"/>
              <a:ea typeface="楷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1">
            <a:alphaModFix amt="88000"/>
            <a:lum/>
          </a:blip>
          <a:srcRect/>
          <a:stretch>
            <a:fillRect l="-3000" r="-3000"/>
          </a:stretch>
        </a:blipFill>
        <a:effectLst/>
      </p:bgPr>
    </p:bg>
    <p:spTree>
      <p:nvGrpSpPr>
        <p:cNvPr id="1" name=""/>
        <p:cNvGrpSpPr/>
        <p:nvPr/>
      </p:nvGrpSpPr>
      <p:grpSpPr>
        <a:xfrm>
          <a:off x="0" y="0"/>
          <a:ext cx="0" cy="0"/>
          <a:chOff x="0" y="0"/>
          <a:chExt cx="0" cy="0"/>
        </a:xfrm>
      </p:grpSpPr>
      <p:pic>
        <p:nvPicPr>
          <p:cNvPr id="8" name="图片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32523" y="2047258"/>
            <a:ext cx="3670509" cy="2439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4" name="Picture 2" descr="H:\直播课\18\图片\SXRB201702241410000412889277255.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19709" y="2047258"/>
            <a:ext cx="2439545" cy="2439545"/>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H:\直播课\18\图片\e162-irkazzv4410032.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264" y="2033578"/>
            <a:ext cx="1905896" cy="2439547"/>
          </a:xfrm>
          <a:prstGeom prst="rect">
            <a:avLst/>
          </a:prstGeom>
          <a:noFill/>
          <a:extLst>
            <a:ext uri="{909E8E84-426E-40DD-AFC4-6F175D3DCCD1}">
              <a14:hiddenFill xmlns:a14="http://schemas.microsoft.com/office/drawing/2010/main">
                <a:solidFill>
                  <a:srgbClr val="FFFFFF"/>
                </a:solidFill>
              </a14:hiddenFill>
            </a:ext>
          </a:extLst>
        </p:spPr>
      </p:pic>
      <p:sp>
        <p:nvSpPr>
          <p:cNvPr id="2" name="矩形 1"/>
          <p:cNvSpPr/>
          <p:nvPr/>
        </p:nvSpPr>
        <p:spPr>
          <a:xfrm>
            <a:off x="1" y="4519311"/>
            <a:ext cx="9144000" cy="521970"/>
          </a:xfrm>
          <a:prstGeom prst="rect">
            <a:avLst/>
          </a:prstGeom>
        </p:spPr>
        <p:txBody>
          <a:bodyPr wrap="square">
            <a:spAutoFit/>
          </a:bodyPr>
          <a:lstStyle/>
          <a:p>
            <a:pPr algn="ctr" fontAlgn="base">
              <a:spcBef>
                <a:spcPct val="0"/>
              </a:spcBef>
              <a:spcAft>
                <a:spcPct val="0"/>
              </a:spcAft>
            </a:pPr>
            <a:r>
              <a:rPr lang="zh-CN" altLang="en-US" sz="2800" dirty="0">
                <a:solidFill>
                  <a:schemeClr val="bg1"/>
                </a:solidFill>
                <a:latin typeface="腾祥倩影简" panose="01010104010101010101" charset="-122"/>
                <a:ea typeface="腾祥倩影简" panose="01010104010101010101" charset="-122"/>
              </a:rPr>
              <a:t>遏制与对抗没有出路</a:t>
            </a:r>
            <a:r>
              <a:rPr lang="zh-CN" altLang="en-US" sz="2800" dirty="0" smtClean="0">
                <a:solidFill>
                  <a:schemeClr val="bg1"/>
                </a:solidFill>
                <a:latin typeface="腾祥倩影简" panose="01010104010101010101" charset="-122"/>
                <a:ea typeface="腾祥倩影简" panose="01010104010101010101" charset="-122"/>
              </a:rPr>
              <a:t>，和平</a:t>
            </a:r>
            <a:r>
              <a:rPr lang="zh-CN" altLang="en-US" sz="2800" dirty="0">
                <a:solidFill>
                  <a:schemeClr val="bg1"/>
                </a:solidFill>
                <a:latin typeface="腾祥倩影简" panose="01010104010101010101" charset="-122"/>
                <a:ea typeface="腾祥倩影简" panose="01010104010101010101" charset="-122"/>
              </a:rPr>
              <a:t>与合作才能共赢。</a:t>
            </a:r>
            <a:endParaRPr lang="zh-CN" altLang="en-US" sz="2800" dirty="0">
              <a:solidFill>
                <a:schemeClr val="bg1"/>
              </a:solidFill>
              <a:latin typeface="腾祥倩影简" panose="01010104010101010101" charset="-122"/>
              <a:ea typeface="腾祥倩影简" panose="01010104010101010101" charset="-122"/>
            </a:endParaRPr>
          </a:p>
        </p:txBody>
      </p:sp>
      <p:sp>
        <p:nvSpPr>
          <p:cNvPr id="3" name="矩形 2"/>
          <p:cNvSpPr/>
          <p:nvPr/>
        </p:nvSpPr>
        <p:spPr>
          <a:xfrm>
            <a:off x="730533" y="32256"/>
            <a:ext cx="8054754" cy="1938992"/>
          </a:xfrm>
          <a:prstGeom prst="rect">
            <a:avLst/>
          </a:prstGeom>
        </p:spPr>
        <p:txBody>
          <a:bodyPr wrap="square">
            <a:spAutoFit/>
          </a:bodyPr>
          <a:lstStyle/>
          <a:p>
            <a:pPr>
              <a:lnSpc>
                <a:spcPct val="125000"/>
              </a:lnSpc>
              <a:buFont typeface="Arial" panose="020B0604020202020204" pitchFamily="34" charset="0"/>
              <a:buNone/>
            </a:pPr>
            <a:r>
              <a:rPr lang="zh-CN" altLang="en-US" sz="2400" b="1" dirty="0">
                <a:solidFill>
                  <a:schemeClr val="bg1"/>
                </a:solidFill>
                <a:latin typeface="仿宋" panose="02010609060101010101" pitchFamily="49" charset="-122"/>
                <a:ea typeface="仿宋" panose="02010609060101010101" pitchFamily="49" charset="-122"/>
              </a:rPr>
              <a:t>超越意识形态，和平相处 相互尊重</a:t>
            </a:r>
            <a:r>
              <a:rPr lang="zh-CN" altLang="en-US" sz="2400" b="1" dirty="0" smtClean="0">
                <a:solidFill>
                  <a:schemeClr val="bg1"/>
                </a:solidFill>
                <a:latin typeface="仿宋" panose="02010609060101010101" pitchFamily="49" charset="-122"/>
                <a:ea typeface="仿宋" panose="02010609060101010101" pitchFamily="49" charset="-122"/>
              </a:rPr>
              <a:t>；</a:t>
            </a:r>
            <a:endParaRPr lang="en-US" altLang="zh-CN" sz="2400" b="1" dirty="0" smtClean="0">
              <a:solidFill>
                <a:schemeClr val="bg1"/>
              </a:solidFill>
              <a:latin typeface="仿宋" panose="02010609060101010101" pitchFamily="49" charset="-122"/>
              <a:ea typeface="仿宋" panose="02010609060101010101" pitchFamily="49" charset="-122"/>
            </a:endParaRPr>
          </a:p>
          <a:p>
            <a:pPr>
              <a:lnSpc>
                <a:spcPct val="125000"/>
              </a:lnSpc>
              <a:buFont typeface="Arial" panose="020B0604020202020204" pitchFamily="34" charset="0"/>
              <a:buNone/>
            </a:pPr>
            <a:r>
              <a:rPr lang="zh-CN" altLang="en-US" sz="2400" b="1" dirty="0" smtClean="0">
                <a:solidFill>
                  <a:schemeClr val="bg1"/>
                </a:solidFill>
                <a:latin typeface="仿宋" panose="02010609060101010101" pitchFamily="49" charset="-122"/>
                <a:ea typeface="仿宋" panose="02010609060101010101" pitchFamily="49" charset="-122"/>
              </a:rPr>
              <a:t>结伴</a:t>
            </a:r>
            <a:r>
              <a:rPr lang="zh-CN" altLang="en-US" sz="2400" b="1" dirty="0">
                <a:solidFill>
                  <a:schemeClr val="bg1"/>
                </a:solidFill>
                <a:latin typeface="仿宋" panose="02010609060101010101" pitchFamily="49" charset="-122"/>
                <a:ea typeface="仿宋" panose="02010609060101010101" pitchFamily="49" charset="-122"/>
              </a:rPr>
              <a:t>而不结盟，构建新型大国关系；</a:t>
            </a:r>
            <a:endParaRPr lang="en-US" altLang="zh-CN" sz="2400" b="1" dirty="0">
              <a:solidFill>
                <a:schemeClr val="bg1"/>
              </a:solidFill>
              <a:latin typeface="仿宋" panose="02010609060101010101" pitchFamily="49" charset="-122"/>
              <a:ea typeface="仿宋" panose="02010609060101010101" pitchFamily="49" charset="-122"/>
            </a:endParaRPr>
          </a:p>
          <a:p>
            <a:pPr>
              <a:lnSpc>
                <a:spcPct val="125000"/>
              </a:lnSpc>
              <a:buFont typeface="Arial" panose="020B0604020202020204" pitchFamily="34" charset="0"/>
              <a:buNone/>
            </a:pPr>
            <a:r>
              <a:rPr lang="zh-CN" altLang="en-US" sz="2400" b="1" dirty="0">
                <a:solidFill>
                  <a:schemeClr val="bg1"/>
                </a:solidFill>
                <a:latin typeface="仿宋" panose="02010609060101010101" pitchFamily="49" charset="-122"/>
                <a:ea typeface="仿宋" panose="02010609060101010101" pitchFamily="49" charset="-122"/>
              </a:rPr>
              <a:t>摒弃冷战思维，实现合作共赢</a:t>
            </a:r>
            <a:r>
              <a:rPr lang="zh-CN" altLang="en-US" sz="2400" b="1" dirty="0" smtClean="0">
                <a:solidFill>
                  <a:schemeClr val="bg1"/>
                </a:solidFill>
                <a:latin typeface="仿宋" panose="02010609060101010101" pitchFamily="49" charset="-122"/>
                <a:ea typeface="仿宋" panose="02010609060101010101" pitchFamily="49" charset="-122"/>
              </a:rPr>
              <a:t>；</a:t>
            </a:r>
            <a:endParaRPr lang="en-US" altLang="zh-CN" sz="2400" b="1" dirty="0" smtClean="0">
              <a:solidFill>
                <a:schemeClr val="bg1"/>
              </a:solidFill>
              <a:latin typeface="仿宋" panose="02010609060101010101" pitchFamily="49" charset="-122"/>
              <a:ea typeface="仿宋" panose="02010609060101010101" pitchFamily="49" charset="-122"/>
            </a:endParaRPr>
          </a:p>
          <a:p>
            <a:pPr>
              <a:lnSpc>
                <a:spcPct val="125000"/>
              </a:lnSpc>
              <a:buFont typeface="Arial" panose="020B0604020202020204" pitchFamily="34" charset="0"/>
              <a:buNone/>
            </a:pPr>
            <a:r>
              <a:rPr lang="zh-CN" altLang="en-US" sz="2400" b="1" dirty="0" smtClean="0">
                <a:solidFill>
                  <a:schemeClr val="bg1"/>
                </a:solidFill>
                <a:latin typeface="仿宋" panose="02010609060101010101" pitchFamily="49" charset="-122"/>
                <a:ea typeface="仿宋" panose="02010609060101010101" pitchFamily="49" charset="-122"/>
              </a:rPr>
              <a:t>以</a:t>
            </a:r>
            <a:r>
              <a:rPr lang="zh-CN" altLang="en-US" sz="2400" b="1" dirty="0">
                <a:solidFill>
                  <a:schemeClr val="bg1"/>
                </a:solidFill>
                <a:latin typeface="仿宋" panose="02010609060101010101" pitchFamily="49" charset="-122"/>
                <a:ea typeface="仿宋" panose="02010609060101010101" pitchFamily="49" charset="-122"/>
              </a:rPr>
              <a:t>对话解决争端，用协商化解分歧。</a:t>
            </a:r>
            <a:endParaRPr lang="en-US" altLang="zh-CN" sz="2400" b="1" dirty="0">
              <a:solidFill>
                <a:schemeClr val="bg1"/>
              </a:solidFill>
              <a:latin typeface="仿宋" panose="02010609060101010101" pitchFamily="49" charset="-122"/>
              <a:ea typeface="仿宋" panose="02010609060101010101" pitchFamily="49" charset="-122"/>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5363" name="Picture 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971600" y="0"/>
            <a:ext cx="7704856" cy="381387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38020" y="123478"/>
            <a:ext cx="529006" cy="1569660"/>
          </a:xfrm>
          <a:prstGeom prst="rect">
            <a:avLst/>
          </a:prstGeom>
          <a:noFill/>
        </p:spPr>
        <p:txBody>
          <a:bodyPr wrap="square" rtlCol="0">
            <a:spAutoFit/>
          </a:bodyPr>
          <a:lstStyle/>
          <a:p>
            <a:r>
              <a:rPr lang="zh-CN" altLang="en-US" sz="2400" dirty="0" smtClean="0"/>
              <a:t>知识体系</a:t>
            </a:r>
            <a:endParaRPr lang="zh-CN" altLang="en-US" sz="2400" dirty="0"/>
          </a:p>
        </p:txBody>
      </p:sp>
      <p:pic>
        <p:nvPicPr>
          <p:cNvPr id="2050" name="Picture 2" descr="H:\直播课\18\图片\u=1770419763,2512348020&amp;fm=26&amp;gp=0.jpg"/>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3813874"/>
            <a:ext cx="8856984" cy="132962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KSO_WM_TEMPLATE_CATEGORY" val="custom"/>
  <p:tag name="KSO_WM_TEMPLATE_INDEX" val="20202805"/>
</p:tagLst>
</file>

<file path=ppt/tags/tag2.xml><?xml version="1.0" encoding="utf-8"?>
<p:tagLst xmlns:p="http://schemas.openxmlformats.org/presentationml/2006/main">
  <p:tag name="KSO_WM_UNIT_TABLE_BEAUTIFY" val="smartTable{7bfe29ea-4495-437b-96b2-952401b33994}"/>
  <p:tag name="TABLE_SKINIDX" val="1"/>
  <p:tag name="TABLE_ENCOLOR" val="#FFFFFF"/>
</p:tagLst>
</file>

<file path=ppt/tags/tag3.xml><?xml version="1.0" encoding="utf-8"?>
<p:tagLst xmlns:p="http://schemas.openxmlformats.org/presentationml/2006/main">
  <p:tag name="KSO_WM_TEMPLATE_CATEGORY" val="custom"/>
  <p:tag name="KSO_WM_TEMPLATE_INDEX" val="20202805"/>
</p:tagLst>
</file>

<file path=ppt/theme/theme1.xml><?xml version="1.0" encoding="utf-8"?>
<a:theme xmlns:a="http://schemas.openxmlformats.org/drawingml/2006/main" name="包裹">
  <a:themeElements>
    <a:clrScheme name="包裹">
      <a:dk1>
        <a:srgbClr val="000000"/>
      </a:dk1>
      <a:lt1>
        <a:sysClr val="window" lastClr="FFFFFF"/>
      </a:lt1>
      <a:dk2>
        <a:srgbClr val="5E5E5E"/>
      </a:dk2>
      <a:lt2>
        <a:srgbClr val="DDDDDD"/>
      </a:lt2>
      <a:accent1>
        <a:srgbClr val="A6B727"/>
      </a:accent1>
      <a:accent2>
        <a:srgbClr val="418AB3"/>
      </a:accent2>
      <a:accent3>
        <a:srgbClr val="F69200"/>
      </a:accent3>
      <a:accent4>
        <a:srgbClr val="838383"/>
      </a:accent4>
      <a:accent5>
        <a:srgbClr val="FEC306"/>
      </a:accent5>
      <a:accent6>
        <a:srgbClr val="DF5327"/>
      </a:accent6>
      <a:hlink>
        <a:srgbClr val="F59E00"/>
      </a:hlink>
      <a:folHlink>
        <a:srgbClr val="B2B2B2"/>
      </a:folHlink>
    </a:clrScheme>
    <a:fontScheme name="包裹">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包裹">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包裹</Template>
  <TotalTime>0</TotalTime>
  <Words>4622</Words>
  <Application>WPS 演示</Application>
  <PresentationFormat>全屏显示(16:9)</PresentationFormat>
  <Paragraphs>273</Paragraphs>
  <Slides>32</Slides>
  <Notes>1</Notes>
  <HiddenSlides>0</HiddenSlides>
  <MMClips>2</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32</vt:i4>
      </vt:variant>
    </vt:vector>
  </HeadingPairs>
  <TitlesOfParts>
    <vt:vector size="48" baseType="lpstr">
      <vt:lpstr>Arial</vt:lpstr>
      <vt:lpstr>宋体</vt:lpstr>
      <vt:lpstr>Wingdings</vt:lpstr>
      <vt:lpstr>黑体</vt:lpstr>
      <vt:lpstr>Calibri</vt:lpstr>
      <vt:lpstr>Times New Roman</vt:lpstr>
      <vt:lpstr>楷体</vt:lpstr>
      <vt:lpstr>华文中宋</vt:lpstr>
      <vt:lpstr>微软雅黑</vt:lpstr>
      <vt:lpstr>Arial Unicode MS</vt:lpstr>
      <vt:lpstr>Gill Sans MT</vt:lpstr>
      <vt:lpstr>Times New Roman</vt:lpstr>
      <vt:lpstr>仿宋</vt:lpstr>
      <vt:lpstr>腾祥倩影简</vt:lpstr>
      <vt:lpstr>华文中宋</vt:lpstr>
      <vt:lpstr>包裹</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“冷战” 的影响</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大连华南格力空调4S专卖店</cp:lastModifiedBy>
  <cp:revision>137</cp:revision>
  <dcterms:created xsi:type="dcterms:W3CDTF">2020-03-14T09:11:00Z</dcterms:created>
  <dcterms:modified xsi:type="dcterms:W3CDTF">2020-04-30T01:00:05Z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