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</p:sldMasterIdLst>
  <p:notesMasterIdLst>
    <p:notesMasterId r:id="rId3"/>
  </p:notesMasterIdLst>
  <p:handoutMasterIdLst>
    <p:handoutMasterId r:id="rId4"/>
  </p:handoutMasterIdLst>
  <p:sldIdLst>
    <p:sldId id="256" r:id="rId5"/>
    <p:sldId id="303" r:id="rId6"/>
    <p:sldId id="353" r:id="rId7"/>
    <p:sldId id="287" r:id="rId8"/>
    <p:sldId id="288" r:id="rId9"/>
    <p:sldId id="335" r:id="rId10"/>
    <p:sldId id="336" r:id="rId11"/>
    <p:sldId id="359" r:id="rId12"/>
    <p:sldId id="337" r:id="rId13"/>
    <p:sldId id="258" r:id="rId14"/>
    <p:sldId id="357" r:id="rId15"/>
    <p:sldId id="259" r:id="rId16"/>
    <p:sldId id="345" r:id="rId17"/>
    <p:sldId id="344" r:id="rId18"/>
    <p:sldId id="354" r:id="rId19"/>
    <p:sldId id="361" r:id="rId20"/>
    <p:sldId id="347" r:id="rId21"/>
    <p:sldId id="349" r:id="rId22"/>
    <p:sldId id="358" r:id="rId23"/>
    <p:sldId id="351" r:id="rId24"/>
    <p:sldId id="360" r:id="rId25"/>
    <p:sldId id="352" r:id="rId26"/>
    <p:sldId id="355" r:id="rId27"/>
    <p:sldId id="356" r:id="rId28"/>
    <p:sldId id="296" r:id="rId29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9" d="100"/>
          <a:sy n="89" d="100"/>
        </p:scale>
        <p:origin x="-678" y="-108"/>
      </p:cViewPr>
      <p:guideLst>
        <p:guide orient="horz" pos="2208"/>
        <p:guide pos="381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tags" Target="tags/tag68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2020/7/12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‹#›</a:t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84232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813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5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幻灯片图像占位符 1"/>
          <p:cNvSpPr>
            <a:spLocks noGrp="1" noRot="1" noChangeAspect="1"/>
          </p:cNvSpPr>
          <p:nvPr>
            <p:ph type="sldImg" idx="2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1986" name="文本占位符 2"/>
          <p:cNvSpPr>
            <a:spLocks noGrp="1"/>
          </p:cNvSpPr>
          <p:nvPr>
            <p:ph type="body" idx="3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幻灯片图像占位符 1"/>
          <p:cNvSpPr>
            <a:spLocks noGrp="1" noRot="1" noChangeAspect="1"/>
          </p:cNvSpPr>
          <p:nvPr>
            <p:ph type="sldImg" idx="2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1986" name="文本占位符 2"/>
          <p:cNvSpPr>
            <a:spLocks noGrp="1"/>
          </p:cNvSpPr>
          <p:nvPr>
            <p:ph type="body" idx="3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>
              <a:spcBef>
                <a:spcPct val="0"/>
              </a:spcBef>
            </a:pP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A7BCFB-A7C3-4628-BC5B-9545862F0BD1}" type="slidenum">
              <a:rPr lang="zh-CN" altLang="en-US" smtClean="0">
                <a:solidFill>
                  <a:prstClr val="black"/>
                </a:solidFill>
              </a:rPr>
              <a:t>25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image" Target="../media/image1.jpeg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.xml" /><Relationship Id="rId2" Type="http://schemas.openxmlformats.org/officeDocument/2006/relationships/tags" Target="../tags/tag10.xml" /><Relationship Id="rId3" Type="http://schemas.openxmlformats.org/officeDocument/2006/relationships/tags" Target="../tags/tag11.xml" /><Relationship Id="rId4" Type="http://schemas.openxmlformats.org/officeDocument/2006/relationships/tags" Target="../tags/tag12.xml" /><Relationship Id="rId5" Type="http://schemas.openxmlformats.org/officeDocument/2006/relationships/tags" Target="../tags/tag13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.xml" /><Relationship Id="rId2" Type="http://schemas.openxmlformats.org/officeDocument/2006/relationships/tags" Target="../tags/tag15.xml" /><Relationship Id="rId3" Type="http://schemas.openxmlformats.org/officeDocument/2006/relationships/tags" Target="../tags/tag16.xml" /><Relationship Id="rId4" Type="http://schemas.openxmlformats.org/officeDocument/2006/relationships/tags" Target="../tags/tag17.xml" /><Relationship Id="rId5" Type="http://schemas.openxmlformats.org/officeDocument/2006/relationships/tags" Target="../tags/tag18.xml" /><Relationship Id="rId6" Type="http://schemas.openxmlformats.org/officeDocument/2006/relationships/tags" Target="../tags/tag19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.xml" /><Relationship Id="rId2" Type="http://schemas.openxmlformats.org/officeDocument/2006/relationships/tags" Target="../tags/tag21.xml" /><Relationship Id="rId3" Type="http://schemas.openxmlformats.org/officeDocument/2006/relationships/tags" Target="../tags/tag22.xml" /><Relationship Id="rId4" Type="http://schemas.openxmlformats.org/officeDocument/2006/relationships/tags" Target="../tags/tag23.xml" /><Relationship Id="rId5" Type="http://schemas.openxmlformats.org/officeDocument/2006/relationships/tags" Target="../tags/tag24.xml" /><Relationship Id="rId6" Type="http://schemas.openxmlformats.org/officeDocument/2006/relationships/tags" Target="../tags/tag25.xml" /><Relationship Id="rId7" Type="http://schemas.openxmlformats.org/officeDocument/2006/relationships/tags" Target="../tags/tag26.xml" /><Relationship Id="rId8" Type="http://schemas.openxmlformats.org/officeDocument/2006/relationships/tags" Target="../tags/tag27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.xml" /><Relationship Id="rId2" Type="http://schemas.openxmlformats.org/officeDocument/2006/relationships/tags" Target="../tags/tag29.xml" /><Relationship Id="rId3" Type="http://schemas.openxmlformats.org/officeDocument/2006/relationships/tags" Target="../tags/tag30.xml" /><Relationship Id="rId4" Type="http://schemas.openxmlformats.org/officeDocument/2006/relationships/tags" Target="../tags/tag31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.xml" /><Relationship Id="rId2" Type="http://schemas.openxmlformats.org/officeDocument/2006/relationships/tags" Target="../tags/tag33.xml" /><Relationship Id="rId3" Type="http://schemas.openxmlformats.org/officeDocument/2006/relationships/tags" Target="../tags/tag34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tags" Target="../tags/tag40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.xml" /><Relationship Id="rId2" Type="http://schemas.openxmlformats.org/officeDocument/2006/relationships/tags" Target="../tags/tag42.xml" /><Relationship Id="rId3" Type="http://schemas.openxmlformats.org/officeDocument/2006/relationships/tags" Target="../tags/tag43.xml" /><Relationship Id="rId4" Type="http://schemas.openxmlformats.org/officeDocument/2006/relationships/tags" Target="../tags/tag44.xml" /><Relationship Id="rId5" Type="http://schemas.openxmlformats.org/officeDocument/2006/relationships/tags" Target="../tags/tag45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.xml" /><Relationship Id="rId2" Type="http://schemas.openxmlformats.org/officeDocument/2006/relationships/tags" Target="../tags/tag47.xml" /><Relationship Id="rId3" Type="http://schemas.openxmlformats.org/officeDocument/2006/relationships/tags" Target="../tags/tag48.xml" /><Relationship Id="rId4" Type="http://schemas.openxmlformats.org/officeDocument/2006/relationships/tags" Target="../tags/tag49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.xml" /><Relationship Id="rId2" Type="http://schemas.openxmlformats.org/officeDocument/2006/relationships/tags" Target="../tags/tag51.xml" /><Relationship Id="rId3" Type="http://schemas.openxmlformats.org/officeDocument/2006/relationships/tags" Target="../tags/tag52.xml" /><Relationship Id="rId4" Type="http://schemas.openxmlformats.org/officeDocument/2006/relationships/tags" Target="../tags/tag53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image" Target="../media/image3.jpeg" /><Relationship Id="rId3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tags" Target="../tags/tag60.xml" /><Relationship Id="rId3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 userDrawn="1">
  <p:cSld name="1_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0" y="-21167"/>
            <a:ext cx="12192000" cy="984251"/>
          </a:xfrm>
          <a:prstGeom prst="rect">
            <a:avLst/>
          </a:prstGeom>
          <a:gradFill flip="none" rotWithShape="1">
            <a:gsLst>
              <a:gs pos="0">
                <a:srgbClr val="0099CC"/>
              </a:gs>
              <a:gs pos="100000">
                <a:schemeClr val="bg2">
                  <a:lumMod val="20000"/>
                  <a:lumOff val="80000"/>
                </a:schemeClr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2" tIns="45718" rIns="91432" bIns="45718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6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itchFamily="34" charset="0"/>
              <a:ea typeface="微软雅黑" pitchFamily="34" charset="-122"/>
              <a:cs typeface="+mn-cs"/>
              <a:sym typeface="Century Gothic" pitchFamily="34" charset="0"/>
            </a:endParaRPr>
          </a:p>
        </p:txBody>
      </p:sp>
      <p:pic>
        <p:nvPicPr>
          <p:cNvPr id="20483" name="图片 2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518584" y="247651"/>
            <a:ext cx="1981200" cy="419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8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565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16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776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673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633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593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553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5664"/>
          </a:xfrm>
        </p:spPr>
        <p:txBody>
          <a:bodyPr/>
          <a:lstStyle>
            <a:lvl1pPr>
              <a:defRPr sz="3730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5664"/>
          </a:xfrm>
        </p:spPr>
        <p:txBody>
          <a:bodyPr/>
          <a:lstStyle>
            <a:lvl1pPr>
              <a:defRPr sz="3730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8565" indent="0">
              <a:buNone/>
              <a:defRPr sz="2400" b="1"/>
            </a:lvl3pPr>
            <a:lvl4pPr marL="1828165" indent="0">
              <a:buNone/>
              <a:defRPr sz="2135" b="1"/>
            </a:lvl4pPr>
            <a:lvl5pPr marL="2437765" indent="0">
              <a:buNone/>
              <a:defRPr sz="2135" b="1"/>
            </a:lvl5pPr>
            <a:lvl6pPr marL="3046730" indent="0">
              <a:buNone/>
              <a:defRPr sz="2135" b="1"/>
            </a:lvl6pPr>
            <a:lvl7pPr marL="3656330" indent="0">
              <a:buNone/>
              <a:defRPr sz="2135" b="1"/>
            </a:lvl7pPr>
            <a:lvl8pPr marL="4265930" indent="0">
              <a:buNone/>
              <a:defRPr sz="2135" b="1"/>
            </a:lvl8pPr>
            <a:lvl9pPr marL="487553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8565" indent="0">
              <a:buNone/>
              <a:defRPr sz="2400" b="1"/>
            </a:lvl3pPr>
            <a:lvl4pPr marL="1828165" indent="0">
              <a:buNone/>
              <a:defRPr sz="2135" b="1"/>
            </a:lvl4pPr>
            <a:lvl5pPr marL="2437765" indent="0">
              <a:buNone/>
              <a:defRPr sz="2135" b="1"/>
            </a:lvl5pPr>
            <a:lvl6pPr marL="3046730" indent="0">
              <a:buNone/>
              <a:defRPr sz="2135" b="1"/>
            </a:lvl6pPr>
            <a:lvl7pPr marL="3656330" indent="0">
              <a:buNone/>
              <a:defRPr sz="2135" b="1"/>
            </a:lvl7pPr>
            <a:lvl8pPr marL="4265930" indent="0">
              <a:buNone/>
              <a:defRPr sz="2135" b="1"/>
            </a:lvl8pPr>
            <a:lvl9pPr marL="487553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9216347" y="6356422"/>
            <a:ext cx="1033515" cy="296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5" kern="0">
                <a:solidFill>
                  <a:prstClr val="white"/>
                </a:solidFill>
              </a:rPr>
              <a:t>PPT</a:t>
            </a:r>
            <a:r>
              <a:rPr lang="zh-CN" altLang="en-US" sz="135" kern="0">
                <a:solidFill>
                  <a:prstClr val="white"/>
                </a:solidFill>
              </a:rPr>
              <a:t>模板下载：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www.1ppt.com/moban/     </a:t>
            </a:r>
            <a:r>
              <a:rPr lang="zh-CN" altLang="en-US" sz="135" kern="0">
                <a:solidFill>
                  <a:prstClr val="white"/>
                </a:solidFill>
              </a:rPr>
              <a:t>行业</a:t>
            </a:r>
            <a:r>
              <a:rPr lang="en-US" altLang="zh-CN" sz="135" kern="0">
                <a:solidFill>
                  <a:prstClr val="white"/>
                </a:solidFill>
              </a:rPr>
              <a:t>PPT</a:t>
            </a:r>
            <a:r>
              <a:rPr lang="zh-CN" altLang="en-US" sz="135" kern="0">
                <a:solidFill>
                  <a:prstClr val="white"/>
                </a:solidFill>
              </a:rPr>
              <a:t>模板：</a:t>
            </a:r>
            <a:r>
              <a:rPr lang="en-US" altLang="zh-CN" sz="135" kern="0">
                <a:solidFill>
                  <a:prstClr val="white"/>
                </a:solidFill>
              </a:rPr>
              <a:t>www.1ppt.com/hangye/ </a:t>
            </a:r>
          </a:p>
          <a:p>
            <a:pPr>
              <a:defRPr/>
            </a:pPr>
            <a:r>
              <a:rPr lang="zh-CN" altLang="en-US" sz="135" kern="0">
                <a:solidFill>
                  <a:prstClr val="white"/>
                </a:solidFill>
              </a:rPr>
              <a:t>节日</a:t>
            </a:r>
            <a:r>
              <a:rPr lang="en-US" altLang="zh-CN" sz="135" kern="0">
                <a:solidFill>
                  <a:prstClr val="white"/>
                </a:solidFill>
              </a:rPr>
              <a:t>PPT</a:t>
            </a:r>
            <a:r>
              <a:rPr lang="zh-CN" altLang="en-US" sz="135" kern="0">
                <a:solidFill>
                  <a:prstClr val="white"/>
                </a:solidFill>
              </a:rPr>
              <a:t>模板：</a:t>
            </a:r>
            <a:r>
              <a:rPr lang="en-US" altLang="zh-CN" sz="135" kern="0">
                <a:solidFill>
                  <a:prstClr val="white"/>
                </a:solidFill>
              </a:rPr>
              <a:t>www.1ppt.com/jieri/           PPT</a:t>
            </a:r>
            <a:r>
              <a:rPr lang="zh-CN" altLang="en-US" sz="135" kern="0">
                <a:solidFill>
                  <a:prstClr val="white"/>
                </a:solidFill>
              </a:rPr>
              <a:t>素材下载：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www.1ppt.com/sucai/</a:t>
            </a:r>
          </a:p>
          <a:p>
            <a:pPr>
              <a:defRPr/>
            </a:pPr>
            <a:r>
              <a:rPr lang="en-US" altLang="zh-CN" sz="135" kern="0">
                <a:solidFill>
                  <a:prstClr val="white"/>
                </a:solidFill>
              </a:rPr>
              <a:t>PPT</a:t>
            </a:r>
            <a:r>
              <a:rPr lang="zh-CN" altLang="en-US" sz="135" kern="0">
                <a:solidFill>
                  <a:prstClr val="white"/>
                </a:solidFill>
              </a:rPr>
              <a:t>背景图片：</a:t>
            </a:r>
            <a:r>
              <a:rPr lang="en-US" altLang="zh-CN" sz="135" kern="0">
                <a:solidFill>
                  <a:prstClr val="white"/>
                </a:solidFill>
              </a:rPr>
              <a:t>www.1ppt.com/beijing/      PPT</a:t>
            </a:r>
            <a:r>
              <a:rPr lang="zh-CN" altLang="en-US" sz="135" kern="0">
                <a:solidFill>
                  <a:prstClr val="white"/>
                </a:solidFill>
              </a:rPr>
              <a:t>图表下载：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www.1ppt.com/tubiao/      </a:t>
            </a:r>
          </a:p>
          <a:p>
            <a:pPr>
              <a:defRPr/>
            </a:pPr>
            <a:r>
              <a:rPr lang="zh-CN" altLang="en-US" sz="135" kern="0">
                <a:solidFill>
                  <a:prstClr val="white"/>
                </a:solidFill>
              </a:rPr>
              <a:t>优秀</a:t>
            </a:r>
            <a:r>
              <a:rPr lang="en-US" altLang="zh-CN" sz="135" kern="0">
                <a:solidFill>
                  <a:prstClr val="white"/>
                </a:solidFill>
              </a:rPr>
              <a:t>PPT</a:t>
            </a:r>
            <a:r>
              <a:rPr lang="zh-CN" altLang="en-US" sz="135" kern="0">
                <a:solidFill>
                  <a:prstClr val="white"/>
                </a:solidFill>
              </a:rPr>
              <a:t>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www.1ppt.com/xiazai/        PPT</a:t>
            </a:r>
            <a:r>
              <a:rPr lang="zh-CN" altLang="en-US" sz="135" kern="0">
                <a:solidFill>
                  <a:prstClr val="white"/>
                </a:solidFill>
              </a:rPr>
              <a:t>教程： </a:t>
            </a:r>
            <a:r>
              <a:rPr lang="en-US" altLang="zh-CN" sz="135" kern="0">
                <a:solidFill>
                  <a:prstClr val="white"/>
                </a:solidFill>
              </a:rPr>
              <a:t>www.1ppt.com/powerpoint/      </a:t>
            </a:r>
          </a:p>
          <a:p>
            <a:pPr>
              <a:defRPr/>
            </a:pPr>
            <a:r>
              <a:rPr lang="en-US" altLang="zh-CN" sz="135" kern="0">
                <a:solidFill>
                  <a:prstClr val="white"/>
                </a:solidFill>
              </a:rPr>
              <a:t>Word</a:t>
            </a:r>
            <a:r>
              <a:rPr lang="zh-CN" altLang="en-US" sz="135" kern="0">
                <a:solidFill>
                  <a:prstClr val="white"/>
                </a:solidFill>
              </a:rPr>
              <a:t>教程： </a:t>
            </a:r>
            <a:r>
              <a:rPr lang="en-US" altLang="zh-CN" sz="135" kern="0">
                <a:solidFill>
                  <a:prstClr val="white"/>
                </a:solidFill>
              </a:rPr>
              <a:t>www.1ppt.com/word/              Excel</a:t>
            </a:r>
            <a:r>
              <a:rPr lang="zh-CN" altLang="en-US" sz="135" kern="0">
                <a:solidFill>
                  <a:prstClr val="white"/>
                </a:solidFill>
              </a:rPr>
              <a:t>教程：</a:t>
            </a:r>
            <a:r>
              <a:rPr lang="en-US" altLang="zh-CN" sz="135" kern="0">
                <a:solidFill>
                  <a:prstClr val="white"/>
                </a:solidFill>
              </a:rPr>
              <a:t>www.1ppt.com/excel/  </a:t>
            </a:r>
          </a:p>
          <a:p>
            <a:pPr>
              <a:defRPr/>
            </a:pPr>
            <a:r>
              <a:rPr lang="zh-CN" altLang="en-US" sz="135" kern="0">
                <a:solidFill>
                  <a:prstClr val="white"/>
                </a:solidFill>
              </a:rPr>
              <a:t>资料下载：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www.1ppt.com/ziliao/                PPT</a:t>
            </a:r>
            <a:r>
              <a:rPr lang="zh-CN" altLang="en-US" sz="135" kern="0">
                <a:solidFill>
                  <a:prstClr val="white"/>
                </a:solidFill>
              </a:rPr>
              <a:t>课件下载：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www.1ppt.com/kejian/ </a:t>
            </a:r>
          </a:p>
          <a:p>
            <a:pPr>
              <a:defRPr/>
            </a:pPr>
            <a:r>
              <a:rPr lang="zh-CN" altLang="en-US" sz="135" kern="0">
                <a:solidFill>
                  <a:prstClr val="white"/>
                </a:solidFill>
              </a:rPr>
              <a:t>范文下载：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www.1ppt.com/fanwen/             </a:t>
            </a:r>
            <a:r>
              <a:rPr lang="zh-CN" altLang="en-US" sz="135" kern="0">
                <a:solidFill>
                  <a:prstClr val="white"/>
                </a:solidFill>
              </a:rPr>
              <a:t>试卷下载：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www.1ppt.com/shiti/  </a:t>
            </a:r>
          </a:p>
          <a:p>
            <a:pPr>
              <a:defRPr/>
            </a:pPr>
            <a:r>
              <a:rPr lang="zh-CN" altLang="en-US" sz="135" kern="0">
                <a:solidFill>
                  <a:prstClr val="white"/>
                </a:solidFill>
              </a:rPr>
              <a:t>教案下载：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www.1ppt.com/jiaoan/        </a:t>
            </a:r>
          </a:p>
          <a:p>
            <a:pPr>
              <a:defRPr/>
            </a:pPr>
            <a:r>
              <a:rPr lang="zh-CN" altLang="en-US" sz="135" kern="0">
                <a:solidFill>
                  <a:prstClr val="white"/>
                </a:solidFill>
              </a:rPr>
              <a:t>字体下载：</a:t>
            </a:r>
            <a:r>
              <a:rPr lang="en-US" altLang="zh-CN" sz="135" kern="0">
                <a:solidFill>
                  <a:prstClr val="white"/>
                </a:solidFill>
              </a:rPr>
              <a:t>www.1ppt.com/ziti/</a:t>
            </a:r>
          </a:p>
          <a:p>
            <a:pPr>
              <a:defRPr/>
            </a:pPr>
            <a:r>
              <a:rPr lang="en-US" altLang="zh-CN" sz="135" kern="0">
                <a:solidFill>
                  <a:prstClr val="white"/>
                </a:solidFill>
              </a:rPr>
              <a:t> </a:t>
            </a:r>
            <a:endParaRPr lang="zh-CN" altLang="en-US" sz="135" kern="0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" name="Picture 2" descr="C:\Users\Administrator\Desktop\图片3副本.png"/>
          <p:cNvPicPr>
            <a:picLocks noChangeAspect="1" noChangeArrowheads="1"/>
          </p:cNvPicPr>
          <p:nvPr userDrawn="1"/>
        </p:nvPicPr>
        <p:blipFill>
          <a:blip r:embed="rId1"/>
          <a:stretch>
            <a:fillRect/>
          </a:stretch>
        </p:blipFill>
        <p:spPr bwMode="auto">
          <a:xfrm rot="510874">
            <a:off x="494478" y="93369"/>
            <a:ext cx="4705759" cy="1628345"/>
          </a:xfrm>
          <a:prstGeom prst="rect">
            <a:avLst/>
          </a:prstGeom>
          <a:noFill/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20" name="PA_组合 16"/>
          <p:cNvGrpSpPr/>
          <p:nvPr userDrawn="1">
            <p:custDataLst>
              <p:tags r:id="rId2"/>
            </p:custDataLst>
          </p:nvPr>
        </p:nvGrpSpPr>
        <p:grpSpPr>
          <a:xfrm>
            <a:off x="1344239" y="453765"/>
            <a:ext cx="5375831" cy="730776"/>
            <a:chOff x="1786655" y="491683"/>
            <a:chExt cx="5375831" cy="730776"/>
          </a:xfrm>
        </p:grpSpPr>
        <p:sp>
          <p:nvSpPr>
            <p:cNvPr id="21" name="矩形 20"/>
            <p:cNvSpPr/>
            <p:nvPr/>
          </p:nvSpPr>
          <p:spPr>
            <a:xfrm>
              <a:off x="1786655" y="945460"/>
              <a:ext cx="5375831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4400">
                <a:defRPr/>
              </a:pPr>
              <a:r>
                <a:rPr lang="en-US" altLang="zh-CN" sz="1200" ker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Lorem Ipsum is simply dummy text of the printing.</a:t>
              </a:r>
              <a:endParaRPr lang="zh-CN" altLang="en-US" sz="1200" kern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786655" y="491683"/>
              <a:ext cx="4442166" cy="5025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665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1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0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2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8565" indent="0">
              <a:buNone/>
              <a:defRPr sz="1335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6730" indent="0">
              <a:buNone/>
              <a:defRPr sz="1200"/>
            </a:lvl6pPr>
            <a:lvl7pPr marL="3656330" indent="0">
              <a:buNone/>
              <a:defRPr sz="1200"/>
            </a:lvl7pPr>
            <a:lvl8pPr marL="4265930" indent="0">
              <a:buNone/>
              <a:defRPr sz="1200"/>
            </a:lvl8pPr>
            <a:lvl9pPr marL="487553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0"/>
            </a:lvl2pPr>
            <a:lvl3pPr marL="1218565" indent="0">
              <a:buNone/>
              <a:defRPr sz="3200"/>
            </a:lvl3pPr>
            <a:lvl4pPr marL="1828165" indent="0">
              <a:buNone/>
              <a:defRPr sz="2665"/>
            </a:lvl4pPr>
            <a:lvl5pPr marL="2437765" indent="0">
              <a:buNone/>
              <a:defRPr sz="2665"/>
            </a:lvl5pPr>
            <a:lvl6pPr marL="3046730" indent="0">
              <a:buNone/>
              <a:defRPr sz="2665"/>
            </a:lvl6pPr>
            <a:lvl7pPr marL="3656330" indent="0">
              <a:buNone/>
              <a:defRPr sz="2665"/>
            </a:lvl7pPr>
            <a:lvl8pPr marL="4265930" indent="0">
              <a:buNone/>
              <a:defRPr sz="2665"/>
            </a:lvl8pPr>
            <a:lvl9pPr marL="4875530" indent="0">
              <a:buNone/>
              <a:defRPr sz="266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8565" indent="0">
              <a:buNone/>
              <a:defRPr sz="1335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6730" indent="0">
              <a:buNone/>
              <a:defRPr sz="1200"/>
            </a:lvl6pPr>
            <a:lvl7pPr marL="3656330" indent="0">
              <a:buNone/>
              <a:defRPr sz="1200"/>
            </a:lvl7pPr>
            <a:lvl8pPr marL="4265930" indent="0">
              <a:buNone/>
              <a:defRPr sz="1200"/>
            </a:lvl8pPr>
            <a:lvl9pPr marL="487553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-21590" y="-7620"/>
            <a:ext cx="12203430" cy="6872605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4.xml" /><Relationship Id="rId14" Type="http://schemas.openxmlformats.org/officeDocument/2006/relationships/tags" Target="../tags/tag55.xml" /><Relationship Id="rId15" Type="http://schemas.openxmlformats.org/officeDocument/2006/relationships/tags" Target="../tags/tag56.xml" /><Relationship Id="rId16" Type="http://schemas.openxmlformats.org/officeDocument/2006/relationships/tags" Target="../tags/tag57.xml" /><Relationship Id="rId17" Type="http://schemas.openxmlformats.org/officeDocument/2006/relationships/tags" Target="../tags/tag58.xml" /><Relationship Id="rId18" Type="http://schemas.openxmlformats.org/officeDocument/2006/relationships/tags" Target="../tags/tag59.xml" /><Relationship Id="rId19" Type="http://schemas.openxmlformats.org/officeDocument/2006/relationships/image" Target="../media/image1.jpeg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slideLayout" Target="../slideLayouts/slideLayout25.xml" /><Relationship Id="rId14" Type="http://schemas.openxmlformats.org/officeDocument/2006/relationships/image" Target="../media/image6.png" /><Relationship Id="rId15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2020/7/12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22200" cy="6858000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5245100" y="93168"/>
            <a:ext cx="53142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/>
              <a:t>第</a:t>
            </a:r>
            <a:r>
              <a:rPr lang="en-US" altLang="zh-CN" sz="2400"/>
              <a:t>12</a:t>
            </a:r>
            <a:r>
              <a:rPr lang="zh-CN" altLang="en-US" sz="2400"/>
              <a:t>课  资本主义世界殖民体系的形成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AF674-7462-4B20-BA2F-89C2D9DC9F85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2020/7/12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2A31B-7A27-48E1-B8CA-BB525FBBDCE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/>
  <p:txStyles>
    <p:titleStyle>
      <a:lvl1pPr algn="ctr" defTabSz="1218565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89965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0" kern="1200">
          <a:solidFill>
            <a:schemeClr val="tx1"/>
          </a:solidFill>
          <a:latin typeface="+mn-lt"/>
          <a:ea typeface="+mn-ea"/>
          <a:cs typeface="+mn-cs"/>
        </a:defRPr>
      </a:lvl2pPr>
      <a:lvl3pPr marL="1523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15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11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07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7969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673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33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593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53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6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6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7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image" Target="../media/image1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7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image" Target="../media/image11.png" /><Relationship Id="rId3" Type="http://schemas.openxmlformats.org/officeDocument/2006/relationships/image" Target="../media/image7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838561" y="1559240"/>
            <a:ext cx="1030859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 12 课 资本主义世界</a:t>
            </a:r>
            <a:endParaRPr lang="en-US" altLang="zh-CN" sz="4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殖民体系的形成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0" y="658495"/>
          <a:ext cx="12192000" cy="652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4867"/>
                <a:gridCol w="4702499"/>
                <a:gridCol w="1475825"/>
                <a:gridCol w="4678809"/>
              </a:tblGrid>
              <a:tr h="560808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国家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概况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结果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3200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殖民者的罪恶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297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endParaRPr lang="en-US" altLang="zh-CN" sz="2800"/>
                    </a:p>
                    <a:p>
                      <a:pPr algn="ctr">
                        <a:buNone/>
                      </a:pPr>
                      <a:r>
                        <a:rPr lang="zh-CN" altLang="en-US" sz="40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西</a:t>
                      </a:r>
                      <a:endParaRPr lang="en-US" altLang="zh-CN" sz="4000" b="1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40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班</a:t>
                      </a:r>
                      <a:endParaRPr lang="en-US" altLang="zh-CN" sz="4000" b="1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40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1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）</a:t>
                      </a:r>
                      <a:r>
                        <a:rPr lang="en-US" altLang="zh-CN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1496 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年，在海地建立了第一个永久性殖民地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圣多明各</a:t>
                      </a:r>
                      <a:endParaRPr lang="zh-CN" altLang="en-US" sz="2400" b="1" u="sng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2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）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16 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世纪中叶，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把巴西之外的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大部分南美洲、整个中美洲和部分北美洲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变成了自己的殖民地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（</a:t>
                      </a: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3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）在殖民地建立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总督辖区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进行管理，国王任命总督并派人监督，总督代表国王行使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军事、行政和司法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权力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18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世纪晚期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，拉丁美洲已完全处于欧洲列强的统治之下，其中绝大部分为</a:t>
                      </a:r>
                      <a:endParaRPr lang="en-US" altLang="zh-CN" sz="2400" b="1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西班牙和葡萄牙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的殖民地，</a:t>
                      </a:r>
                      <a:endParaRPr lang="en-US" altLang="zh-CN" sz="2400" b="1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小部分被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荷兰、英国和法国</a:t>
                      </a:r>
                      <a:r>
                        <a:rPr lang="zh-CN" altLang="en-US" sz="24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sym typeface="+mn-ea"/>
                        </a:rPr>
                        <a:t>占据</a:t>
                      </a:r>
                      <a:endParaRPr lang="zh-CN" altLang="en-US" sz="2400" b="1"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zh-CN" altLang="en-US" sz="2400" b="1">
                        <a:sym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 vert="horz" wrap="square"/>
                    <a:lstStyle/>
                    <a:p>
                      <a:pPr eaLnBrk="0" hangingPunct="0">
                        <a:lnSpc>
                          <a:spcPct val="150000"/>
                        </a:lnSpc>
                      </a:pPr>
                      <a:endParaRPr lang="zh-CN" altLang="en-US" sz="2400" b="1">
                        <a:solidFill>
                          <a:srgbClr val="0000FF"/>
                        </a:solidFill>
                        <a:latin typeface="宋体" pitchFamily="2" charset="-122"/>
                        <a:ea typeface="宋体" pitchFamily="2" charset="-122"/>
                        <a:sym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9360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40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葡</a:t>
                      </a:r>
                      <a:endParaRPr lang="en-US" altLang="zh-CN" sz="4000" b="1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40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萄</a:t>
                      </a:r>
                      <a:endParaRPr lang="en-US" altLang="zh-CN" sz="4000" b="1"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4000" b="1"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（</a:t>
                      </a:r>
                      <a:r>
                        <a:rPr lang="en-US" altLang="zh-CN" sz="2800" b="1">
                          <a:sym typeface="+mn-ea"/>
                        </a:rPr>
                        <a:t>1</a:t>
                      </a:r>
                      <a:r>
                        <a:rPr lang="zh-CN" altLang="en-US" sz="2800" b="1">
                          <a:sym typeface="+mn-ea"/>
                        </a:rPr>
                        <a:t>）在拉丁美洲建立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sym typeface="+mn-ea"/>
                        </a:rPr>
                        <a:t>巴西</a:t>
                      </a:r>
                      <a:endParaRPr lang="en-US" altLang="zh-CN" sz="2800" b="1">
                        <a:solidFill>
                          <a:srgbClr val="FF0000"/>
                        </a:solidFill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殖民地</a:t>
                      </a:r>
                    </a:p>
                    <a:p>
                      <a:pPr>
                        <a:buNone/>
                      </a:pPr>
                      <a:r>
                        <a:rPr lang="zh-CN" altLang="en-US" sz="2800" b="1">
                          <a:sym typeface="+mn-ea"/>
                        </a:rPr>
                        <a:t>（</a:t>
                      </a:r>
                      <a:r>
                        <a:rPr lang="en-US" altLang="zh-CN" sz="2800" b="1">
                          <a:sym typeface="+mn-ea"/>
                        </a:rPr>
                        <a:t>2</a:t>
                      </a:r>
                      <a:r>
                        <a:rPr lang="zh-CN" altLang="en-US" sz="2800" b="1">
                          <a:sym typeface="+mn-ea"/>
                        </a:rPr>
                        <a:t>）在巴西设立</a:t>
                      </a:r>
                      <a:r>
                        <a:rPr lang="zh-CN" altLang="en-US" sz="2800" b="1">
                          <a:solidFill>
                            <a:srgbClr val="FF0000"/>
                          </a:solidFill>
                          <a:sym typeface="+mn-ea"/>
                        </a:rPr>
                        <a:t>总督制度</a:t>
                      </a:r>
                      <a:r>
                        <a:rPr lang="zh-CN" altLang="en-US" sz="2800" b="1">
                          <a:sym typeface="+mn-ea"/>
                        </a:rPr>
                        <a:t>，国王任命总督，总督享有</a:t>
                      </a:r>
                      <a:endParaRPr lang="en-US" altLang="zh-CN" sz="2800" b="1"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 b="1">
                          <a:solidFill>
                            <a:srgbClr val="FF0000"/>
                          </a:solidFill>
                          <a:sym typeface="+mn-ea"/>
                        </a:rPr>
                        <a:t>行政权和征税权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7517220" y="1253696"/>
            <a:ext cx="4637950" cy="52050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）推行农奴制、发展</a:t>
            </a:r>
            <a:endParaRPr lang="en-US" altLang="zh-CN" sz="28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种植园、开采金银矿，</a:t>
            </a:r>
            <a:endParaRPr lang="en-US" altLang="zh-CN" sz="28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掠夺巨额财富</a:t>
            </a:r>
            <a:endParaRPr lang="en-US" altLang="zh-CN" sz="28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）屠杀和奴役印第安人</a:t>
            </a:r>
            <a:endParaRPr lang="en-US" altLang="zh-CN" sz="28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）进行黑奴贸易</a:t>
            </a:r>
            <a:endParaRPr lang="en-US" altLang="zh-CN" sz="28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4</a:t>
            </a: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）宗主国限制或禁止</a:t>
            </a:r>
            <a:endParaRPr lang="en-US" altLang="zh-CN" sz="28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殖民地同其他国家进行贸易，限制殖民地经济的发展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8309"/>
            <a:ext cx="5490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/>
              <a:t>一、拉丁美洲的殖民地化</a:t>
            </a:r>
            <a:endParaRPr lang="en-US" altLang="zh-CN" sz="3600" b="1"/>
          </a:p>
        </p:txBody>
      </p:sp>
      <p:sp>
        <p:nvSpPr>
          <p:cNvPr id="6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4253023" y="-129924"/>
            <a:ext cx="3348001" cy="1097285"/>
            <a:chOff x="4253023" y="-129924"/>
            <a:chExt cx="3348001" cy="1097285"/>
          </a:xfrm>
        </p:grpSpPr>
        <p:pic>
          <p:nvPicPr>
            <p:cNvPr id="40962" name="Picture 5" descr="E:\负责系列\2018-2019\全解学案版\全解学案版PPT\5.18PPT四改\PPT-图标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53023" y="-129924"/>
              <a:ext cx="3348001" cy="10972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0963" name="TextBox 7"/>
            <p:cNvSpPr txBox="1"/>
            <p:nvPr/>
          </p:nvSpPr>
          <p:spPr>
            <a:xfrm>
              <a:off x="5234342" y="95552"/>
              <a:ext cx="2268183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活学活用</a:t>
              </a:r>
            </a:p>
          </p:txBody>
        </p:sp>
      </p:grpSp>
      <p:sp>
        <p:nvSpPr>
          <p:cNvPr id="10" name="文本框 99"/>
          <p:cNvSpPr txBox="1"/>
          <p:nvPr/>
        </p:nvSpPr>
        <p:spPr>
          <a:xfrm>
            <a:off x="1" y="1099185"/>
            <a:ext cx="12192000" cy="41850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据估计，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1500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年拉丁美洲的印第安人人口大约是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4000 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万，到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</a:t>
            </a:r>
            <a:endParaRPr lang="en-US" altLang="zh-CN" sz="28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6700" indent="-266700" fontAlgn="auto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中叶降到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 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万人左右，造成这一现象的主要原因是 （　　）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 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欧洲的殖民扩张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	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 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奴隶贸易的盛行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 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第二次工业革命扩展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	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 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第一次工业革命开展</a:t>
            </a:r>
          </a:p>
          <a:p>
            <a:pPr marL="266700" indent="-266700" fontAlgn="auto">
              <a:lnSpc>
                <a:spcPct val="120000"/>
              </a:lnSpc>
            </a:pPr>
            <a:endParaRPr lang="zh-CN" altLang="en-US" sz="28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6700" indent="-266700" fontAlgn="auto">
              <a:lnSpc>
                <a:spcPct val="120000"/>
              </a:lnSpc>
            </a:pP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Rectangle 6"/>
          <p:cNvSpPr/>
          <p:nvPr/>
        </p:nvSpPr>
        <p:spPr>
          <a:xfrm>
            <a:off x="9223877" y="1618999"/>
            <a:ext cx="6927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323357" y="2410832"/>
            <a:ext cx="2501006" cy="10565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殖民国家：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24363" y="2491987"/>
            <a:ext cx="83676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15</a:t>
            </a:r>
            <a:r>
              <a:rPr lang="zh-CN" altLang="en-US" sz="36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</a:t>
            </a:r>
            <a:r>
              <a:rPr lang="en-US" altLang="zh-CN" sz="36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16</a:t>
            </a:r>
            <a:r>
              <a:rPr lang="zh-CN" altLang="en-US" sz="36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世纪：葡萄牙、西班牙</a:t>
            </a:r>
            <a:endParaRPr lang="en-US" altLang="zh-CN" sz="3600" b="1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36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17</a:t>
            </a:r>
            <a:r>
              <a:rPr lang="zh-CN" altLang="en-US" sz="3600" b="1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世纪后：英国、荷兰、法国、俄国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二、亚洲沦为殖民地半殖民地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63526"/>
            <a:ext cx="12192000" cy="576464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二、亚洲沦为殖民地半殖民地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0272" name="Group 3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0" y="1764665"/>
          <a:ext cx="12191999" cy="4023421"/>
        </p:xfrm>
        <a:graphic>
          <a:graphicData uri="http://schemas.openxmlformats.org/drawingml/2006/table">
            <a:tbl>
              <a:tblPr/>
              <a:tblGrid>
                <a:gridCol w="1701209"/>
                <a:gridCol w="829340"/>
                <a:gridCol w="1573618"/>
                <a:gridCol w="1988289"/>
                <a:gridCol w="6099543"/>
              </a:tblGrid>
              <a:tr h="50546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时间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地区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国家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殖民方式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殖民概况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65250">
                <a:tc row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世纪中叶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亚洲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葡萄牙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建立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商站</a:t>
                      </a: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以控制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商路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在亚洲建立了包括中国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澳门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在内的几十个商站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265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西班牙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入侵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菲律宾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，将其变成了殖民地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二、亚洲沦为殖民地半殖民地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689798" name="表格 168979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0" y="869684"/>
          <a:ext cx="12192000" cy="5969759"/>
        </p:xfrm>
        <a:graphic>
          <a:graphicData uri="http://schemas.openxmlformats.org/drawingml/2006/table">
            <a:tbl>
              <a:tblPr/>
              <a:tblGrid>
                <a:gridCol w="1424762"/>
                <a:gridCol w="829339"/>
                <a:gridCol w="1265275"/>
                <a:gridCol w="8672624"/>
              </a:tblGrid>
              <a:tr h="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时间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地区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殖民国家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侵略过程及结果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462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—19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世纪中后期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南亚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英国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）方式：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①17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世纪初，通过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东印度公司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，采取直接掠夺、侵占土地、强征土地税、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种植并走私鸦片等手段，掠夺了大量财富，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促进英国资本原始积累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②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利用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印度封建割据、国内矛盾尖锐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的弱点，挑动印度人打印度人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③直接进行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武力侵略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）结果：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 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世纪中后期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，英国几乎控制了印度全境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543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世末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—19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西亚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英、法、俄等国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英、法、俄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等国在奥斯曼帝国分割领土，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奥斯曼帝国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半殖民地化程度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不断加深</a:t>
                      </a:r>
                    </a:p>
                    <a:p>
                      <a:pPr marL="0" marR="0" lvl="0" indent="0" algn="l" defTabSz="6858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俄国和英国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不但控制了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伊朗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的经济和内政，而且分别在伊朗北部和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南部划分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势力范围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4703">
                <a:tc rowSpan="3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世纪中期</a:t>
                      </a: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—20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东亚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西方列强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迫使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清政府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签订一系列不平等条约，使中国逐步沦为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半殖民地半封建社会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 vert="horz" wrap="square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altLang="zh-CN" sz="2000" b="1">
                          <a:ln>
                            <a:noFill/>
                          </a:ln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1910 </a:t>
                      </a:r>
                      <a:r>
                        <a:rPr lang="zh-CN" altLang="en-US" sz="2000" b="1">
                          <a:ln>
                            <a:noFill/>
                          </a:ln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年，日本吞并了</a:t>
                      </a:r>
                      <a:r>
                        <a:rPr lang="zh-CN" altLang="en-US" sz="2000" b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朝鲜半岛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438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日本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二、亚洲沦为殖民地半殖民地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/>
          <p:cNvGrpSpPr/>
          <p:nvPr/>
        </p:nvGrpSpPr>
        <p:grpSpPr>
          <a:xfrm>
            <a:off x="4253023" y="-129924"/>
            <a:ext cx="3348001" cy="1097285"/>
            <a:chOff x="4253023" y="-129924"/>
            <a:chExt cx="3348001" cy="1097285"/>
          </a:xfrm>
        </p:grpSpPr>
        <p:pic>
          <p:nvPicPr>
            <p:cNvPr id="40962" name="Picture 5" descr="E:\负责系列\2018-2019\全解学案版\全解学案版PPT\5.18PPT四改\PPT-图标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53023" y="-129924"/>
              <a:ext cx="3348001" cy="10972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0963" name="TextBox 7"/>
            <p:cNvSpPr txBox="1"/>
            <p:nvPr/>
          </p:nvSpPr>
          <p:spPr>
            <a:xfrm>
              <a:off x="5234342" y="95552"/>
              <a:ext cx="2268183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活学活用</a:t>
              </a:r>
            </a:p>
          </p:txBody>
        </p:sp>
      </p:grpSp>
      <p:sp>
        <p:nvSpPr>
          <p:cNvPr id="10" name="文本框 99"/>
          <p:cNvSpPr txBox="1"/>
          <p:nvPr/>
        </p:nvSpPr>
        <p:spPr>
          <a:xfrm>
            <a:off x="1" y="1099185"/>
            <a:ext cx="12192000" cy="41850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266700" indent="-266700" fontAlgn="auto">
              <a:lnSpc>
                <a:spcPct val="120000"/>
              </a:lnSpc>
            </a:pP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2.18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60—80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年代，印度商人被排斥在收购手工业商品的活动范围</a:t>
            </a:r>
            <a:endParaRPr lang="en-US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 fontAlgn="auto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之外。东印度公司规定，印度织布工人在未完成公司订货之前，不得为</a:t>
            </a:r>
            <a:endParaRPr lang="en-US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 fontAlgn="auto">
              <a:lnSpc>
                <a:spcPct val="12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其他人和其他市场工作。这表明印度纺织业 （　　）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已成为国民经济的支柱 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因英国的排挤走向萧条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得到了东印度公司的支持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</a:p>
          <a:p>
            <a:pPr marL="266700" indent="-266700" fontAlgn="auto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被卷入资本主义世界市场</a:t>
            </a:r>
          </a:p>
        </p:txBody>
      </p:sp>
      <p:sp>
        <p:nvSpPr>
          <p:cNvPr id="9" name="Rectangle 6"/>
          <p:cNvSpPr/>
          <p:nvPr/>
        </p:nvSpPr>
        <p:spPr>
          <a:xfrm>
            <a:off x="7493074" y="2674648"/>
            <a:ext cx="652647" cy="53393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689798" name="表格 168979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0" y="1160558"/>
          <a:ext cx="12192635" cy="5434518"/>
        </p:xfrm>
        <a:graphic>
          <a:graphicData uri="http://schemas.openxmlformats.org/drawingml/2006/table">
            <a:tbl>
              <a:tblPr/>
              <a:tblGrid>
                <a:gridCol w="2286000"/>
                <a:gridCol w="542260"/>
                <a:gridCol w="965230"/>
                <a:gridCol w="8399145"/>
              </a:tblGrid>
              <a:tr h="986790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时间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地区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殖民国家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侵略过程及结果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9355">
                <a:tc rowSpan="4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—19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世纪末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东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南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亚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荷兰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世纪初，侵入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印度尼西亚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，建立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巴达维亚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殖民地，后来占领了整个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印度尼西亚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26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英国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到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世纪末，已将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缅甸和马来半岛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的大部分变成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殖民地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297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法国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2800" b="1">
                          <a:ln>
                            <a:noFill/>
                          </a:ln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侵占了</a:t>
                      </a:r>
                      <a:r>
                        <a:rPr lang="zh-CN" altLang="en-US" sz="2800" b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  <a:sym typeface="+mn-ea"/>
                        </a:rPr>
                        <a:t>越南、柬埔寨和老挝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441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T="54879" marB="54879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美国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从西班牙手里夺得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菲律宾</a:t>
                      </a:r>
                    </a:p>
                  </a:txBody>
                  <a:tcPr marT="54879" marB="5487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二、亚洲沦为殖民地半殖民地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0" y="903931"/>
            <a:ext cx="121926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100">
                <a:solidFill>
                  <a:srgbClr val="221E1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材料一  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殖民者从拉丁美洲殖民地掠夺了巨额财富。据统计，</a:t>
            </a:r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16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、</a:t>
            </a:r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17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世纪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时，西班牙在殖民地开采的黄金白银超过当时世界总产量的</a:t>
            </a:r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 2/3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。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1500—1650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年间，西班牙从美洲掠夺的黄金多达</a:t>
            </a:r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180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吨，白银多达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16000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吨。</a:t>
            </a:r>
            <a:r>
              <a:rPr lang="en-US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  </a:t>
            </a:r>
            <a:endParaRPr lang="zh-CN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636" y="2719813"/>
            <a:ext cx="120884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100">
                <a:solidFill>
                  <a:srgbClr val="221E1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材料二  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英国征服和抢劫印度</a:t>
            </a:r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：</a:t>
            </a:r>
            <a:r>
              <a:rPr lang="ru-RU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18</a:t>
            </a:r>
            <a:r>
              <a:rPr lang="zh-CN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世纪中后期，英国</a:t>
            </a:r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加紧了对印度的侵略，蚕食土地，抢掠财富，扩大殖民地。</a:t>
            </a:r>
            <a:r>
              <a:rPr lang="en-US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1757</a:t>
            </a:r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年，克莱武指挥英国殖民军队侵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占了孟加拉，放手让部下抢劫，他自己一人就从当地土王的金库中抢夺了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价值</a:t>
            </a:r>
            <a:r>
              <a:rPr lang="en-US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万英镑的金银财宝。英国议会因克莱武“对国家作出巨大的贡献”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对他予以表彰。据统计，</a:t>
            </a:r>
            <a:r>
              <a:rPr lang="en-US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1757—1815</a:t>
            </a:r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年间，英国从印度攫取的财富不下</a:t>
            </a:r>
            <a:endParaRPr lang="en-US" altLang="zh-CN" sz="2800" b="1" kern="100">
              <a:solidFill>
                <a:srgbClr val="0000FF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10</a:t>
            </a:r>
            <a:r>
              <a:rPr lang="zh-CN" altLang="en-US" sz="2800" b="1" kern="100">
                <a:solidFill>
                  <a:srgbClr val="0000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亿英镑。</a:t>
            </a:r>
          </a:p>
        </p:txBody>
      </p:sp>
      <p:sp>
        <p:nvSpPr>
          <p:cNvPr id="10" name="矩形 9"/>
          <p:cNvSpPr/>
          <p:nvPr/>
        </p:nvSpPr>
        <p:spPr>
          <a:xfrm>
            <a:off x="1" y="5616813"/>
            <a:ext cx="12191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kern="1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28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根据材料一、二并结合所学回答，殖民者的掠夺对殖民地和欧洲分别产生</a:t>
            </a:r>
            <a:endParaRPr lang="en-US" altLang="zh-CN" sz="2800" b="1" kern="100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r>
              <a:rPr lang="zh-CN" altLang="zh-CN" sz="28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了什么样的影响？</a:t>
            </a:r>
            <a:endParaRPr lang="zh-CN" altLang="en-US" sz="280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517241" y="0"/>
            <a:ext cx="3859723" cy="707886"/>
          </a:xfrm>
          <a:prstGeom prst="rect">
            <a:avLst/>
          </a:prstGeom>
          <a:solidFill>
            <a:srgbClr val="9933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问题探究</a:t>
            </a:r>
            <a:endParaRPr lang="en-US" altLang="zh-CN" sz="40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0" y="1296655"/>
            <a:ext cx="121920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32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对殖民地：</a:t>
            </a:r>
            <a:endParaRPr lang="en-US" altLang="zh-CN" sz="3200" b="1" kern="100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殖民掠夺加深了拉美和印度的灾难</a:t>
            </a:r>
            <a:r>
              <a:rPr lang="zh-CN" altLang="en-US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；</a:t>
            </a:r>
            <a:endParaRPr lang="en-US" altLang="zh-CN" sz="3200" b="1" kern="1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激起了拉美和印度人民的反抗斗争；</a:t>
            </a:r>
            <a:endParaRPr lang="en-US" altLang="zh-CN" sz="3200" b="1" kern="1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zh-CN" sz="32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对欧洲：</a:t>
            </a: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对</a:t>
            </a: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拉美掠夺，</a:t>
            </a:r>
            <a:r>
              <a:rPr lang="zh-CN" altLang="en-US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引发欧洲</a:t>
            </a: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价格革命和商业革命，</a:t>
            </a:r>
            <a:r>
              <a:rPr lang="zh-CN" altLang="en-US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促进了资本主义</a:t>
            </a:r>
            <a:endParaRPr lang="en-US" altLang="zh-CN" sz="3200" b="1" kern="1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发展，封建制度走向解体</a:t>
            </a: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；</a:t>
            </a:r>
            <a:r>
              <a:rPr lang="en-US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  </a:t>
            </a:r>
          </a:p>
          <a:p>
            <a:pPr algn="just">
              <a:spcAft>
                <a:spcPct val="0"/>
              </a:spcAft>
            </a:pPr>
            <a:r>
              <a:rPr lang="zh-CN" altLang="en-US" sz="3200" b="1" kern="10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对印度掠夺加速了英国资本原始积累，为工业革命开展提供了</a:t>
            </a:r>
            <a:endParaRPr lang="en-US" altLang="zh-CN" sz="3200" b="1" kern="100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r>
              <a:rPr lang="zh-CN" altLang="zh-CN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资金</a:t>
            </a:r>
            <a:r>
              <a:rPr lang="zh-CN" altLang="en-US" sz="3200" b="1" kern="10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cs typeface="Times New Roman" panose="02020603050405020304" pitchFamily="18" charset="0"/>
              </a:rPr>
              <a:t>。</a:t>
            </a:r>
            <a:endParaRPr lang="zh-CN" altLang="zh-CN" sz="3200" b="1" kern="100">
              <a:solidFill>
                <a:srgbClr val="FF0000"/>
              </a:solidFill>
              <a:effectLst/>
              <a:latin typeface="方正粗黑宋简体" panose="02000000000000000000" pitchFamily="2" charset="-122"/>
              <a:ea typeface="方正粗黑宋简体" panose="02000000000000000000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-290" y="1339702"/>
          <a:ext cx="12192289" cy="3414806"/>
        </p:xfrm>
        <a:graphic>
          <a:graphicData uri="http://schemas.openxmlformats.org/drawingml/2006/table">
            <a:tbl>
              <a:tblPr firstRow="1" firstCol="1" bandRow="1"/>
              <a:tblGrid>
                <a:gridCol w="1860988"/>
                <a:gridCol w="3873216"/>
                <a:gridCol w="6458085"/>
              </a:tblGrid>
              <a:tr h="351622"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历史阶段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侵略非洲的特征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主要史实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0706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en-US" alt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CN" altLang="en-US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世纪至</a:t>
                      </a:r>
                      <a:r>
                        <a:rPr lang="en-US" alt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CN" altLang="en-US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世纪中叶前</a:t>
                      </a:r>
                      <a:endParaRPr lang="zh-CN" sz="2400" b="1" kern="100">
                        <a:solidFill>
                          <a:srgbClr val="00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大多局限在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沿海地区</a:t>
                      </a: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CN" altLang="en-US" sz="2400" b="1" kern="100"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开展黑奴贸易</a:t>
                      </a:r>
                      <a:endParaRPr lang="zh-CN" sz="2400" b="1" kern="100">
                        <a:solidFill>
                          <a:srgbClr val="FF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在西非、中非和南非占领重要港口和城镇，</a:t>
                      </a:r>
                      <a:endParaRPr lang="en-US" altLang="zh-CN" sz="2400" b="1" kern="100">
                        <a:solidFill>
                          <a:srgbClr val="0000FF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持续进行奴隶贸易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1060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en-US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en-US" alt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CN" altLang="en-US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世纪中叶，工业革命后</a:t>
                      </a:r>
                      <a:endParaRPr lang="zh-CN" sz="2400" b="1" kern="100">
                        <a:solidFill>
                          <a:srgbClr val="00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①</a:t>
                      </a: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逐渐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放弃奴隶贸易</a:t>
                      </a:r>
                      <a:endParaRPr lang="en-US" altLang="zh-CN" sz="2400" b="1" kern="100">
                        <a:solidFill>
                          <a:srgbClr val="FF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alt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进行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全面殖民入侵</a:t>
                      </a:r>
                    </a:p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②探险者深入非洲</a:t>
                      </a: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腹地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探险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①英法争夺埃及和苏伊士运河</a:t>
                      </a: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②英国侵占埃及和苏丹</a:t>
                      </a: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2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③法国入侵阿尔及利亚，并向突尼斯和摩洛哥扩张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1561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en-US" altLang="zh-CN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CN" altLang="en-US" sz="2400" b="1" kern="100">
                          <a:solidFill>
                            <a:srgbClr val="00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世纪后期，第二次工业革命</a:t>
                      </a:r>
                      <a:endParaRPr lang="zh-CN" sz="2400" b="1" kern="100">
                        <a:solidFill>
                          <a:srgbClr val="000000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加快</a:t>
                      </a: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侵略撒哈拉沙漠以南</a:t>
                      </a:r>
                      <a:endParaRPr lang="en-US" altLang="zh-CN" sz="2400" b="1" kern="100">
                        <a:solidFill>
                          <a:srgbClr val="0000FF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地区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CN" sz="2400" b="1" kern="100"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掀起瓜分非洲狂潮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①英</a:t>
                      </a: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法</a:t>
                      </a:r>
                      <a:r>
                        <a:rPr lang="zh-CN" alt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德各自制定侵略计划</a:t>
                      </a: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②</a:t>
                      </a:r>
                      <a:r>
                        <a:rPr 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1884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年，柏林会议</a:t>
                      </a:r>
                      <a:r>
                        <a:rPr lang="zh-CN" alt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召开</a:t>
                      </a:r>
                      <a:endParaRPr lang="en-US" sz="2400" b="1" kern="100">
                        <a:solidFill>
                          <a:srgbClr val="0000FF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ct val="0"/>
                        </a:spcAft>
                      </a:pP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③</a:t>
                      </a:r>
                      <a:r>
                        <a:rPr 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世纪末</a:t>
                      </a:r>
                      <a:r>
                        <a:rPr lang="en-US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CN" sz="2400" b="1" kern="100">
                          <a:solidFill>
                            <a:srgbClr val="0000FF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世纪初，侵占了几乎整个非洲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887525" y="2466701"/>
            <a:ext cx="18473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 sz="4000"/>
          </a:p>
        </p:txBody>
      </p:sp>
      <p:sp>
        <p:nvSpPr>
          <p:cNvPr id="12" name="矩形 11"/>
          <p:cNvSpPr/>
          <p:nvPr/>
        </p:nvSpPr>
        <p:spPr>
          <a:xfrm>
            <a:off x="-290" y="654640"/>
            <a:ext cx="2186817" cy="690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1.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策略转变</a:t>
            </a:r>
            <a:endParaRPr lang="en-US" altLang="zh-CN" sz="32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</a:t>
            </a:r>
            <a:r>
              <a:rPr lang="zh-CN" altLang="en-US" sz="3600" b="1"/>
              <a:t>西方列强瓜分非洲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7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5" name="文本框 1697793"/>
          <p:cNvSpPr txBox="1">
            <a:spLocks noChangeArrowheads="1"/>
          </p:cNvSpPr>
          <p:nvPr/>
        </p:nvSpPr>
        <p:spPr bwMode="auto">
          <a:xfrm>
            <a:off x="0" y="1157900"/>
            <a:ext cx="12192000" cy="37090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sz="2400" b="1"/>
              <a:t>2.</a:t>
            </a:r>
            <a:r>
              <a:rPr lang="zh-CN" altLang="en-US" sz="2400" b="1"/>
              <a:t>争夺北非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（</a:t>
            </a:r>
            <a:r>
              <a:rPr lang="en-US" altLang="zh-CN" sz="2400" b="1"/>
              <a:t>1</a:t>
            </a:r>
            <a:r>
              <a:rPr lang="zh-CN" altLang="en-US" sz="2400" b="1"/>
              <a:t>）奥斯曼帝国的属地</a:t>
            </a:r>
            <a:r>
              <a:rPr lang="zh-CN" altLang="en-US" sz="2400" b="1">
                <a:solidFill>
                  <a:srgbClr val="FF0000"/>
                </a:solidFill>
              </a:rPr>
              <a:t>埃及</a:t>
            </a:r>
            <a:r>
              <a:rPr lang="zh-CN" altLang="en-US" sz="2400" b="1"/>
              <a:t>成为英、法等国争夺的重点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①</a:t>
            </a:r>
            <a:r>
              <a:rPr lang="zh-CN" altLang="en-US" sz="2400" b="1">
                <a:solidFill>
                  <a:srgbClr val="FF0000"/>
                </a:solidFill>
              </a:rPr>
              <a:t>苏伊士运河</a:t>
            </a:r>
            <a:r>
              <a:rPr lang="zh-CN" altLang="en-US" sz="2400" b="1"/>
              <a:t>通航后，英、法控制了运河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②利用埃及的财政危机，控制了埃及的经济政治大权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③</a:t>
            </a:r>
            <a:r>
              <a:rPr lang="en-US" altLang="zh-CN" sz="2400" b="1">
                <a:solidFill>
                  <a:srgbClr val="FF0000"/>
                </a:solidFill>
              </a:rPr>
              <a:t>1882</a:t>
            </a:r>
            <a:r>
              <a:rPr lang="zh-CN" altLang="en-US" sz="2400" b="1">
                <a:solidFill>
                  <a:srgbClr val="FF0000"/>
                </a:solidFill>
              </a:rPr>
              <a:t>年</a:t>
            </a:r>
            <a:r>
              <a:rPr lang="zh-CN" altLang="en-US" sz="2400" b="1"/>
              <a:t>，英国占领了整个埃及，实际把埃及变成了殖民地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（</a:t>
            </a:r>
            <a:r>
              <a:rPr lang="en-US" altLang="zh-CN" sz="2400" b="1"/>
              <a:t>2</a:t>
            </a:r>
            <a:r>
              <a:rPr lang="zh-CN" altLang="en-US" sz="2400" b="1"/>
              <a:t>）英国以埃及为基地对</a:t>
            </a:r>
            <a:r>
              <a:rPr lang="zh-CN" altLang="en-US" sz="2400" b="1">
                <a:solidFill>
                  <a:srgbClr val="FF0000"/>
                </a:solidFill>
              </a:rPr>
              <a:t>苏丹</a:t>
            </a:r>
            <a:r>
              <a:rPr lang="zh-CN" altLang="en-US" sz="2400" b="1"/>
              <a:t>实行武力扩张</a:t>
            </a:r>
          </a:p>
          <a:p>
            <a:pPr>
              <a:lnSpc>
                <a:spcPct val="140000"/>
              </a:lnSpc>
            </a:pPr>
            <a:r>
              <a:rPr lang="zh-CN" altLang="en-US" sz="2400" b="1"/>
              <a:t>（</a:t>
            </a:r>
            <a:r>
              <a:rPr lang="en-US" altLang="zh-CN" sz="2400" b="1"/>
              <a:t>3</a:t>
            </a:r>
            <a:r>
              <a:rPr lang="zh-CN" altLang="en-US" sz="2400" b="1"/>
              <a:t>）法国从</a:t>
            </a:r>
            <a:r>
              <a:rPr lang="en-US" altLang="zh-CN" sz="2400" b="1"/>
              <a:t>19</a:t>
            </a:r>
            <a:r>
              <a:rPr lang="zh-CN" altLang="en-US" sz="2400" b="1"/>
              <a:t>世纪</a:t>
            </a:r>
            <a:r>
              <a:rPr lang="en-US" altLang="zh-CN" sz="2400" b="1"/>
              <a:t>30</a:t>
            </a:r>
            <a:r>
              <a:rPr lang="zh-CN" altLang="en-US" sz="2400" b="1"/>
              <a:t>年代就入侵</a:t>
            </a:r>
            <a:r>
              <a:rPr lang="zh-CN" altLang="en-US" sz="2400" b="1">
                <a:solidFill>
                  <a:srgbClr val="FF0000"/>
                </a:solidFill>
              </a:rPr>
              <a:t>阿尔及利亚</a:t>
            </a:r>
            <a:r>
              <a:rPr lang="zh-CN" altLang="en-US" sz="2400" b="1"/>
              <a:t>，并向突尼斯和摩洛哥扩张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0" y="4655820"/>
            <a:ext cx="1215072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sym typeface="+mn-ea"/>
              </a:rPr>
              <a:t>3.</a:t>
            </a:r>
            <a:r>
              <a:rPr lang="zh-CN" altLang="en-US" sz="2400" b="1">
                <a:sym typeface="+mn-ea"/>
              </a:rPr>
              <a:t>英、法、德各自计划</a:t>
            </a:r>
            <a:endParaRPr lang="zh-CN" altLang="en-US" sz="2400" b="1"/>
          </a:p>
          <a:p>
            <a:pPr>
              <a:lnSpc>
                <a:spcPct val="150000"/>
              </a:lnSpc>
            </a:pPr>
            <a:r>
              <a:rPr lang="en-US" altLang="zh-CN" sz="2400" b="1">
                <a:sym typeface="+mn-ea"/>
              </a:rPr>
              <a:t>①</a:t>
            </a:r>
            <a:r>
              <a:rPr lang="zh-CN" altLang="en-US" sz="2400" b="1">
                <a:sym typeface="+mn-ea"/>
              </a:rPr>
              <a:t>英国：妄图建立北起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开罗</a:t>
            </a:r>
            <a:r>
              <a:rPr lang="zh-CN" altLang="en-US" sz="2400" b="1">
                <a:sym typeface="+mn-ea"/>
              </a:rPr>
              <a:t>，南至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开普敦</a:t>
            </a:r>
            <a:r>
              <a:rPr lang="zh-CN" altLang="en-US" sz="2400" b="1">
                <a:sym typeface="+mn-ea"/>
              </a:rPr>
              <a:t>，纵贯非洲大陆的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庞大殖民地</a:t>
            </a:r>
            <a:endParaRPr lang="en-US" altLang="zh-CN" sz="24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ym typeface="+mn-ea"/>
              </a:rPr>
              <a:t>②</a:t>
            </a:r>
            <a:r>
              <a:rPr lang="zh-CN" altLang="en-US" sz="2400" b="1">
                <a:sym typeface="+mn-ea"/>
              </a:rPr>
              <a:t>法国：要把它的殖民地从西非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佛得角</a:t>
            </a:r>
            <a:r>
              <a:rPr lang="zh-CN" altLang="en-US" sz="2400" b="1">
                <a:sym typeface="+mn-ea"/>
              </a:rPr>
              <a:t>延伸到东非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索马里</a:t>
            </a:r>
            <a:endParaRPr lang="zh-CN" altLang="en-US" sz="2400" b="1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ym typeface="+mn-ea"/>
              </a:rPr>
              <a:t>③</a:t>
            </a:r>
            <a:r>
              <a:rPr lang="zh-CN" altLang="en-US" sz="2400" b="1">
                <a:sym typeface="+mn-ea"/>
              </a:rPr>
              <a:t>德国：希望在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赤道两侧</a:t>
            </a:r>
            <a:r>
              <a:rPr lang="zh-CN" altLang="en-US" sz="2400" b="1">
                <a:sym typeface="+mn-ea"/>
              </a:rPr>
              <a:t>建立自己的殖民地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8309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</a:t>
            </a:r>
            <a:r>
              <a:rPr lang="zh-CN" altLang="en-US" sz="3600" b="1"/>
              <a:t>西方列强瓜分非洲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896957" y="654640"/>
            <a:ext cx="3859723" cy="646331"/>
          </a:xfrm>
          <a:prstGeom prst="rect">
            <a:avLst/>
          </a:prstGeom>
          <a:solidFill>
            <a:srgbClr val="9933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重点展示</a:t>
            </a:r>
            <a:endParaRPr lang="en-US" altLang="zh-CN" sz="3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96772" name="矩形 1696771"/>
          <p:cNvSpPr>
            <a:spLocks noChangeArrowheads="1"/>
          </p:cNvSpPr>
          <p:nvPr/>
        </p:nvSpPr>
        <p:spPr bwMode="auto">
          <a:xfrm>
            <a:off x="7086601" y="1966506"/>
            <a:ext cx="581025" cy="32012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/>
          <a:lstStyle/>
          <a:p>
            <a:endParaRPr lang="zh-CN" altLang="en-US" b="1"/>
          </a:p>
        </p:txBody>
      </p:sp>
      <p:graphicFrame>
        <p:nvGraphicFramePr>
          <p:cNvPr id="20547" name="Group 6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0" y="1803400"/>
          <a:ext cx="12192000" cy="5181750"/>
        </p:xfrm>
        <a:graphic>
          <a:graphicData uri="http://schemas.openxmlformats.org/drawingml/2006/table">
            <a:tbl>
              <a:tblPr/>
              <a:tblGrid>
                <a:gridCol w="1496584"/>
                <a:gridCol w="10695416"/>
              </a:tblGrid>
              <a:tr h="657149"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背景</a:t>
                      </a:r>
                    </a:p>
                  </a:txBody>
                  <a:tcPr marT="54879" marB="548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在抢夺殖民地过程中，列强冲突加剧</a:t>
                      </a:r>
                    </a:p>
                  </a:txBody>
                  <a:tcPr marT="54879" marB="548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18"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目的</a:t>
                      </a:r>
                    </a:p>
                  </a:txBody>
                  <a:tcPr marT="54879" marB="548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为解决矛盾和进一步瓜分非洲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54879" marB="548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418"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时空</a:t>
                      </a:r>
                    </a:p>
                  </a:txBody>
                  <a:tcPr marT="54879" marB="548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1884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</a:rPr>
                        <a:t>年，英、法、德等国在柏林</a:t>
                      </a:r>
                    </a:p>
                  </a:txBody>
                  <a:tcPr marT="54879" marB="548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5225"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内容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54879" marB="548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①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“有效占领</a:t>
                      </a: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 ”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原则</a:t>
                      </a:r>
                    </a:p>
                    <a:p>
                      <a:pPr marL="0" marR="0" lvl="0" indent="0" algn="l" defTabSz="685800" rtl="0" eaLnBrk="0" fontAlgn="base" latinLnBrk="0" hangingPunct="0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②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各国可以先在地图上划定势力范围，然后再去占领</a:t>
                      </a:r>
                    </a:p>
                  </a:txBody>
                  <a:tcPr marT="54879" marB="548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7240"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影响</a:t>
                      </a:r>
                    </a:p>
                    <a:p>
                      <a:pPr marL="0" marR="0" lvl="0" indent="0" algn="ctr" defTabSz="6858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</a:txBody>
                  <a:tcPr marT="54879" marB="5487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列强瓜分非洲的速度加快，</a:t>
                      </a: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19 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世纪末</a:t>
                      </a: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世纪初，侵占了</a:t>
                      </a:r>
                      <a:endParaRPr kumimoji="0" lang="en-US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方正粗黑宋简体" panose="02000000000000000000" pitchFamily="2" charset="-122"/>
                        <a:ea typeface="方正粗黑宋简体" panose="02000000000000000000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685800" rtl="0" eaLnBrk="1" fontAlgn="base" latinLnBrk="0" hangingPunct="1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方正粗黑宋简体" panose="02000000000000000000" pitchFamily="2" charset="-122"/>
                          <a:ea typeface="方正粗黑宋简体" panose="02000000000000000000" pitchFamily="2" charset="-122"/>
                          <a:cs typeface="Times New Roman" panose="02020603050405020304" pitchFamily="18" charset="0"/>
                        </a:rPr>
                        <a:t>几乎整个非洲</a:t>
                      </a:r>
                    </a:p>
                  </a:txBody>
                  <a:tcPr marT="54879" marB="5487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077932" y="680697"/>
            <a:ext cx="3859723" cy="646331"/>
          </a:xfrm>
          <a:prstGeom prst="rect">
            <a:avLst/>
          </a:prstGeom>
          <a:solidFill>
            <a:srgbClr val="993300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重点解读</a:t>
            </a:r>
            <a:endParaRPr lang="en-US" altLang="zh-CN" sz="3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-1773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</a:t>
            </a:r>
            <a:r>
              <a:rPr lang="zh-CN" altLang="en-US" sz="3600" b="1"/>
              <a:t>西方列强瓜分非洲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1003862"/>
            <a:ext cx="2721934" cy="764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4.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柏林会议</a:t>
            </a:r>
            <a:endParaRPr lang="zh-CN" altLang="en-US" sz="32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7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100"/>
          <p:cNvSpPr txBox="1">
            <a:spLocks noChangeArrowheads="1"/>
          </p:cNvSpPr>
          <p:nvPr/>
        </p:nvSpPr>
        <p:spPr bwMode="auto">
          <a:xfrm>
            <a:off x="0" y="840489"/>
            <a:ext cx="12191999" cy="575170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66700" indent="-266700">
              <a:lnSpc>
                <a:spcPct val="20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3.1502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年第一批黑奴被运送到美洲．黑奴贸易随即开始，盛行了三个多世纪。通过</a:t>
            </a:r>
            <a:endParaRPr lang="en-US" altLang="zh-CN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266700" indent="-266700">
              <a:lnSpc>
                <a:spcPct val="20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黑奴贸易，殖民者获得了高额的利润，到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世纪中后期基本停止。黑奴贸易停止的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>
              <a:lnSpc>
                <a:spcPct val="20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主要原因是（    ）</a:t>
            </a:r>
          </a:p>
          <a:p>
            <a:pPr>
              <a:lnSpc>
                <a:spcPct val="20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天赋人权理念深入人心 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资本主义发展到新阶段</a:t>
            </a:r>
          </a:p>
          <a:p>
            <a:pPr>
              <a:lnSpc>
                <a:spcPct val="20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种族歧视问题得到解决 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黑奴贸易已经无利可图</a:t>
            </a:r>
          </a:p>
          <a:p>
            <a:pPr marL="266700" indent="-266700">
              <a:lnSpc>
                <a:spcPct val="150000"/>
              </a:lnSpc>
            </a:pPr>
            <a:endParaRPr lang="zh-CN" altLang="en-US" sz="24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3" name="Rectangle 6"/>
          <p:cNvSpPr/>
          <p:nvPr/>
        </p:nvSpPr>
        <p:spPr>
          <a:xfrm flipH="1">
            <a:off x="1908584" y="2534160"/>
            <a:ext cx="586629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</a:p>
        </p:txBody>
      </p:sp>
      <p:pic>
        <p:nvPicPr>
          <p:cNvPr id="5" name="Picture 5" descr="E:\负责系列\2018-2019\全解学案版\全解学案版PPT\5.18PPT四改\PPT-图标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023" y="-129924"/>
            <a:ext cx="3348001" cy="1097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7"/>
          <p:cNvSpPr txBox="1"/>
          <p:nvPr/>
        </p:nvSpPr>
        <p:spPr>
          <a:xfrm>
            <a:off x="5234342" y="95552"/>
            <a:ext cx="2268183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活学活用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100"/>
          <p:cNvSpPr txBox="1">
            <a:spLocks noChangeArrowheads="1"/>
          </p:cNvSpPr>
          <p:nvPr/>
        </p:nvSpPr>
        <p:spPr bwMode="auto">
          <a:xfrm>
            <a:off x="47307" y="840489"/>
            <a:ext cx="12097385" cy="50130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4.1884—1885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年，英、法、德等国在柏林召开会议。经过激烈讨价还价，最后签署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柏林会议总议定书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，规定：任何国家在非洲占领新的土地，必须通知其他国家，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占领方为有效；各国所占非洲大陆之沿岸地区，有责任保证贸易自由和过境自由。</a:t>
            </a:r>
            <a:endParaRPr lang="en-US" altLang="zh-CN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66700" indent="-266700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据此推知，此次柏林会议（　　）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导致了世界殖民体系的形成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适应了资本主义发展的需要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确立了国际经济交流的基本准则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	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解决了欧洲列强争夺非洲的矛盾</a:t>
            </a:r>
          </a:p>
          <a:p>
            <a:pPr marL="266700" indent="-266700">
              <a:lnSpc>
                <a:spcPct val="150000"/>
              </a:lnSpc>
            </a:pPr>
            <a:endParaRPr lang="zh-CN" altLang="en-US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Rectangle 6"/>
          <p:cNvSpPr/>
          <p:nvPr/>
        </p:nvSpPr>
        <p:spPr>
          <a:xfrm flipH="1">
            <a:off x="3875958" y="2551674"/>
            <a:ext cx="586629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</a:p>
        </p:txBody>
      </p:sp>
      <p:pic>
        <p:nvPicPr>
          <p:cNvPr id="5" name="Picture 5" descr="E:\负责系列\2018-2019\全解学案版\全解学案版PPT\5.18PPT四改\PPT-图标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023" y="-129924"/>
            <a:ext cx="3348001" cy="1097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7"/>
          <p:cNvSpPr txBox="1"/>
          <p:nvPr/>
        </p:nvSpPr>
        <p:spPr>
          <a:xfrm>
            <a:off x="5234342" y="95552"/>
            <a:ext cx="2268183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活学活用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5476" name="矩形 1"/>
          <p:cNvSpPr/>
          <p:nvPr/>
        </p:nvSpPr>
        <p:spPr>
          <a:xfrm>
            <a:off x="4042833" y="5727700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solidFill>
                <a:srgbClr val="000000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31997" y="6273225"/>
            <a:ext cx="3945679" cy="584775"/>
          </a:xfrm>
          <a:prstGeom prst="rect">
            <a:avLst/>
          </a:prstGeom>
          <a:solidFill>
            <a:srgbClr val="793738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FF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帝国主义瓜分非洲</a:t>
            </a:r>
          </a:p>
        </p:txBody>
      </p:sp>
      <p:pic>
        <p:nvPicPr>
          <p:cNvPr id="117771" name="Picture 1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700130" y="669926"/>
            <a:ext cx="6209414" cy="55181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7" name="矩形 6"/>
          <p:cNvSpPr/>
          <p:nvPr/>
        </p:nvSpPr>
        <p:spPr>
          <a:xfrm>
            <a:off x="0" y="-1773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</a:t>
            </a:r>
            <a:r>
              <a:rPr lang="zh-CN" altLang="en-US" sz="3600" b="1"/>
              <a:t>西方列强瓜分非洲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文本框 1703937"/>
          <p:cNvSpPr txBox="1">
            <a:spLocks noChangeArrowheads="1"/>
          </p:cNvSpPr>
          <p:nvPr/>
        </p:nvSpPr>
        <p:spPr bwMode="auto">
          <a:xfrm>
            <a:off x="0" y="644558"/>
            <a:ext cx="12192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1.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时间：</a:t>
            </a:r>
            <a:r>
              <a:rPr lang="en-US" altLang="zh-CN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世纪末</a:t>
            </a:r>
            <a:r>
              <a:rPr lang="en-US" altLang="zh-CN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20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世纪初</a:t>
            </a:r>
            <a:endParaRPr lang="en-US" altLang="zh-CN" sz="32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0" y="3183714"/>
            <a:ext cx="867727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3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.原因</a:t>
            </a:r>
          </a:p>
        </p:txBody>
      </p:sp>
      <p:sp>
        <p:nvSpPr>
          <p:cNvPr id="28673" name="文本框 1704961"/>
          <p:cNvSpPr txBox="1">
            <a:spLocks noChangeArrowheads="1"/>
          </p:cNvSpPr>
          <p:nvPr/>
        </p:nvSpPr>
        <p:spPr bwMode="auto">
          <a:xfrm>
            <a:off x="0" y="3660767"/>
            <a:ext cx="12192000" cy="206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）第二次工业革命的推动</a:t>
            </a:r>
            <a:endParaRPr lang="en-US" altLang="zh-CN" sz="3200" b="1">
              <a:solidFill>
                <a:srgbClr val="00B05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</a:t>
            </a:r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）资本主义发展到帝国主义阶段</a:t>
            </a:r>
          </a:p>
          <a:p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3</a:t>
            </a:r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）在向垄断资本主义的过渡中，资本主义各国要求独占更大的商品市场、原料产地和资本投资场所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-1773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四、世界殖民体系的最终形成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1121611"/>
            <a:ext cx="1219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2.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表现：</a:t>
            </a: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</a:p>
          <a:p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</a:t>
            </a: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亚洲绝大多数地区沦为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殖民地或半殖民地</a:t>
            </a:r>
            <a:endParaRPr lang="en-US" altLang="zh-CN" sz="32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）非洲绝大部分地区沦为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殖民地</a:t>
            </a:r>
            <a:endParaRPr lang="en-US" altLang="zh-CN" sz="32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（</a:t>
            </a: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3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）拉丁美洲成为依附于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欧美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国家的半殖民地</a:t>
            </a:r>
            <a:endParaRPr lang="en-US" altLang="zh-CN" sz="32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7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  <p:bldP spid="28680" grpId="0"/>
      <p:bldP spid="28673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5476" name="矩形 1"/>
          <p:cNvSpPr/>
          <p:nvPr/>
        </p:nvSpPr>
        <p:spPr>
          <a:xfrm>
            <a:off x="4042833" y="5727700"/>
            <a:ext cx="30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zh-CN"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endParaRPr lang="zh-CN" altLang="en-US" sz="24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294914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71870" y="644558"/>
            <a:ext cx="10590028" cy="5313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矩形 10"/>
          <p:cNvSpPr/>
          <p:nvPr/>
        </p:nvSpPr>
        <p:spPr>
          <a:xfrm>
            <a:off x="3477353" y="6156103"/>
            <a:ext cx="5687912" cy="584775"/>
          </a:xfrm>
          <a:prstGeom prst="rect">
            <a:avLst/>
          </a:prstGeom>
          <a:solidFill>
            <a:srgbClr val="793738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FF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1914</a:t>
            </a:r>
            <a:r>
              <a:rPr lang="zh-CN" altLang="en-US" sz="3200" b="1">
                <a:solidFill>
                  <a:srgbClr val="FFFFFF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年欧洲列强殖民地统计表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-1773"/>
            <a:ext cx="916526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三、</a:t>
            </a:r>
            <a:r>
              <a:rPr lang="zh-CN" altLang="en-US" sz="3600" b="1"/>
              <a:t>西方列强瓜分非洲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文本框 1705985"/>
          <p:cNvSpPr txBox="1">
            <a:spLocks noChangeArrowheads="1"/>
          </p:cNvSpPr>
          <p:nvPr/>
        </p:nvSpPr>
        <p:spPr bwMode="auto">
          <a:xfrm>
            <a:off x="0" y="3429000"/>
            <a:ext cx="12192000" cy="20467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）加剧了列强之间的扩张与争夺</a:t>
            </a:r>
          </a:p>
          <a:p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</a:t>
            </a:r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）世界上几乎所有国家和地区都被卷入资本主义世界市场，</a:t>
            </a:r>
            <a:endParaRPr lang="en-US" altLang="zh-CN" sz="3200" b="1">
              <a:solidFill>
                <a:srgbClr val="00B05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32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世界连为一体</a:t>
            </a:r>
          </a:p>
          <a:p>
            <a:r>
              <a:rPr lang="zh-CN" altLang="en-US" sz="31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（</a:t>
            </a:r>
            <a:r>
              <a:rPr lang="en-US" altLang="zh-CN" sz="31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3</a:t>
            </a:r>
            <a:r>
              <a:rPr lang="zh-CN" altLang="en-US" sz="3100" b="1">
                <a:solidFill>
                  <a:srgbClr val="00B05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）给殖民地半殖民地人民带来深重灾难，人民反抗斗争不断高涨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0" y="2787899"/>
            <a:ext cx="756126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4.</a:t>
            </a:r>
            <a:r>
              <a:rPr lang="zh-CN" altLang="en-US" sz="32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影响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-1773"/>
            <a:ext cx="91652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四、世界殖民体系的最终形成</a:t>
            </a:r>
            <a:endParaRPr lang="en-US" altLang="zh-CN" sz="36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文本框 1703937"/>
          <p:cNvSpPr txBox="1">
            <a:spLocks noChangeArrowheads="1"/>
          </p:cNvSpPr>
          <p:nvPr/>
        </p:nvSpPr>
        <p:spPr bwMode="auto">
          <a:xfrm>
            <a:off x="0" y="644558"/>
            <a:ext cx="121920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1.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时间：</a:t>
            </a:r>
            <a:endParaRPr lang="en-US" altLang="zh-CN" sz="3200" b="1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1359005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2.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表现：</a:t>
            </a:r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0" y="2073452"/>
            <a:ext cx="8677275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en-US" altLang="zh-CN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3</a:t>
            </a:r>
            <a:r>
              <a:rPr lang="zh-CN" altLang="en-US" sz="3200" b="1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.原因</a:t>
            </a:r>
          </a:p>
        </p:txBody>
      </p:sp>
      <p:sp>
        <p:nvSpPr>
          <p:cNvPr id="8" name="圆角矩形 2"/>
          <p:cNvSpPr/>
          <p:nvPr/>
        </p:nvSpPr>
        <p:spPr>
          <a:xfrm>
            <a:off x="10629900" y="8308"/>
            <a:ext cx="1562100" cy="6463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7" grpId="0"/>
      <p:bldP spid="29702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100"/>
          <p:cNvSpPr txBox="1">
            <a:spLocks noChangeArrowheads="1"/>
          </p:cNvSpPr>
          <p:nvPr/>
        </p:nvSpPr>
        <p:spPr bwMode="auto">
          <a:xfrm>
            <a:off x="47307" y="1269114"/>
            <a:ext cx="12097385" cy="39050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5.19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世纪晚期，以非洲和中国为重点，列强在世界范围内掀起了争夺与瓜分狂潮。</a:t>
            </a:r>
            <a:endParaRPr lang="en-US" altLang="zh-CN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marL="266700" indent="-266700"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到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19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世纪末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世纪初，整个世界几乎被资本主义列强瓜分完毕。此时 （</a:t>
            </a:r>
            <a:r>
              <a:rPr lang="zh-CN" altLang="en-US" sz="2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　　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资本主义世界市场初步形成 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		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B.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全世界都成了列强的殖民地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C.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第二次工业革命已趋于完成 </a:t>
            </a: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		</a:t>
            </a:r>
          </a:p>
          <a:p>
            <a:pPr marL="266700" indent="-266700"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D. 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争夺世界的主要国家是英美</a:t>
            </a:r>
          </a:p>
          <a:p>
            <a:pPr marL="266700" indent="-266700">
              <a:lnSpc>
                <a:spcPct val="150000"/>
              </a:lnSpc>
            </a:pPr>
            <a:endParaRPr lang="zh-CN" altLang="en-US" sz="24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2" name="Rectangle 6"/>
          <p:cNvSpPr/>
          <p:nvPr/>
        </p:nvSpPr>
        <p:spPr>
          <a:xfrm flipH="1">
            <a:off x="9855230" y="1912532"/>
            <a:ext cx="576417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</p:txBody>
      </p:sp>
      <p:pic>
        <p:nvPicPr>
          <p:cNvPr id="5" name="Picture 5" descr="E:\负责系列\2018-2019\全解学案版\全解学案版PPT\5.18PPT四改\PPT-图标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023" y="-129924"/>
            <a:ext cx="3348001" cy="1097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7"/>
          <p:cNvSpPr txBox="1"/>
          <p:nvPr/>
        </p:nvSpPr>
        <p:spPr>
          <a:xfrm>
            <a:off x="5234342" y="95552"/>
            <a:ext cx="2268183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活学活用</a:t>
            </a: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1307805"/>
            <a:ext cx="12337311" cy="403187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noProof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1</a:t>
            </a:r>
            <a:r>
              <a:rPr lang="en-US" altLang="zh-CN" sz="3200" b="1" noProof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.</a:t>
            </a:r>
            <a:r>
              <a:rPr lang="zh-CN" altLang="en-US" sz="3200" b="1" noProof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新航路开辟推动欧洲殖民者早期殖民扩张，资本主义世界市场</a:t>
            </a:r>
            <a:endParaRPr lang="en-US" altLang="zh-CN" sz="3200" b="1" noProof="1"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r>
              <a:rPr lang="zh-CN" altLang="en-US" sz="3200" b="1" noProof="1"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开始形成，殖民体系也相应开始形成</a:t>
            </a:r>
          </a:p>
          <a:p>
            <a:r>
              <a:rPr lang="zh-CN" altLang="en-US" sz="3200" b="1" noProof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2</a:t>
            </a:r>
            <a:r>
              <a:rPr lang="en-US" altLang="zh-CN" sz="3200" b="1" noProof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.</a:t>
            </a:r>
            <a:r>
              <a:rPr lang="zh-CN" altLang="en-US" sz="3200" b="1" noProof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第一次工业革命推动列强向殖民地和半殖民地输出商品、掠夺</a:t>
            </a:r>
            <a:endParaRPr lang="en-US" altLang="zh-CN" sz="3200" b="1" noProof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r>
              <a:rPr lang="zh-CN" altLang="en-US" sz="3200" b="1" noProof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原料，到十九世纪中后期，资本主义世界市场初步形成，殖民体</a:t>
            </a:r>
            <a:endParaRPr lang="en-US" altLang="zh-CN" sz="3200" b="1" noProof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r>
              <a:rPr lang="zh-CN" altLang="en-US" sz="3200" b="1" noProof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系也相应初步形成</a:t>
            </a:r>
          </a:p>
          <a:p>
            <a:r>
              <a:rPr lang="zh-CN" altLang="en-US" sz="3200" b="1" noProof="1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3</a:t>
            </a:r>
            <a:r>
              <a:rPr lang="en-US" altLang="zh-CN" sz="3200" b="1" noProof="1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.</a:t>
            </a:r>
            <a:r>
              <a:rPr lang="zh-CN" altLang="en-US" sz="3200" b="1" noProof="1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第二次工业革命推动列强向帝国主义过渡，到十九世纪末二十</a:t>
            </a:r>
            <a:endParaRPr lang="en-US" altLang="zh-CN" sz="3200" b="1" noProof="1">
              <a:solidFill>
                <a:schemeClr val="accent6">
                  <a:lumMod val="50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r>
              <a:rPr lang="zh-CN" altLang="en-US" sz="3200" b="1" noProof="1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世纪初，亚非拉绝大部分地区纷纷成为帝国主义的殖民地或半殖</a:t>
            </a:r>
            <a:endParaRPr lang="en-US" altLang="zh-CN" sz="3200" b="1" noProof="1">
              <a:solidFill>
                <a:schemeClr val="accent6">
                  <a:lumMod val="50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  <a:p>
            <a:r>
              <a:rPr lang="zh-CN" altLang="en-US" sz="3200" b="1" noProof="1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民地，资本主义世界市场最终形成，殖民体系也相应</a:t>
            </a:r>
            <a:r>
              <a:rPr lang="zh-CN" sz="3200" b="1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+mn-ea"/>
              </a:rPr>
              <a:t>最终形成</a:t>
            </a:r>
            <a:endParaRPr lang="en-US" sz="3200" b="1">
              <a:solidFill>
                <a:schemeClr val="accent6">
                  <a:lumMod val="50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58679" y="0"/>
            <a:ext cx="9165265" cy="646331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3600" b="1">
                <a:solidFill>
                  <a:schemeClr val="bg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世界殖民体系的形成历程</a:t>
            </a:r>
            <a:endParaRPr lang="en-US" altLang="zh-CN" sz="3600" b="1">
              <a:solidFill>
                <a:schemeClr val="bg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0" y="842172"/>
            <a:ext cx="12192000" cy="6015827"/>
          </a:xfrm>
        </p:spPr>
        <p:txBody>
          <a:bodyPr vert="horz" wrap="square" lIns="91440" tIns="45720" rIns="91440" bIns="45720" anchor="t"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6.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下表反映了英国不同时期工业制成品出口的地域分布情况（单位：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%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）。表中</a:t>
            </a:r>
            <a:endParaRPr lang="en-US" altLang="zh-CN" sz="2400" b="1"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信息表明 （　　）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 b="1"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A.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亚非拉地区经济发展水平大大提高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	B.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英国产品的国际竞争力不断增强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C.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亚非拉地区的殖民化程度逐渐加深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	D.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英国在欧洲的贸易额呈下降趋势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400"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5" name="Rectangle 6"/>
          <p:cNvSpPr/>
          <p:nvPr/>
        </p:nvSpPr>
        <p:spPr>
          <a:xfrm>
            <a:off x="1811182" y="1531744"/>
            <a:ext cx="703639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306" y="2163549"/>
            <a:ext cx="9145890" cy="3373016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5"/>
          <p:cNvGrpSpPr/>
          <p:nvPr/>
        </p:nvGrpSpPr>
        <p:grpSpPr>
          <a:xfrm>
            <a:off x="4253023" y="-129924"/>
            <a:ext cx="3348001" cy="1097285"/>
            <a:chOff x="4253023" y="-129924"/>
            <a:chExt cx="3348001" cy="1097285"/>
          </a:xfrm>
        </p:grpSpPr>
        <p:pic>
          <p:nvPicPr>
            <p:cNvPr id="7" name="Picture 5" descr="E:\负责系列\2018-2019\全解学案版\全解学案版PPT\5.18PPT四改\PPT-图标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53023" y="-129924"/>
              <a:ext cx="3348001" cy="10972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5234342" y="95552"/>
              <a:ext cx="2268183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活学活用</a:t>
              </a:r>
            </a:p>
          </p:txBody>
        </p:sp>
      </p:grp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0" y="1002030"/>
            <a:ext cx="12089130" cy="5611421"/>
          </a:xfrm>
        </p:spPr>
        <p:txBody>
          <a:bodyPr vert="horz" wrap="square" lIns="91440" tIns="45720" rIns="91440" bIns="45720" anchor="t"/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7. 19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世纪末，欧洲国际法学家将世界上的国家划分为“文明”</a:t>
            </a:r>
            <a:endParaRPr lang="en-US" altLang="zh-CN" sz="2800" b="1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“半文明”和“野蛮”等不同类别，将国际法界定为“文明国家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之间的法律”。这反映了（　　）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A.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西方主导了国际体系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B.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世界市场的最终形成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C.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不同文明间冲突加深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D.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国际规则的逐步完善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Rectangle 6"/>
          <p:cNvSpPr/>
          <p:nvPr/>
        </p:nvSpPr>
        <p:spPr>
          <a:xfrm flipH="1">
            <a:off x="4673018" y="2658139"/>
            <a:ext cx="707057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3023" y="-129924"/>
            <a:ext cx="3348001" cy="1097285"/>
            <a:chOff x="4253023" y="-129924"/>
            <a:chExt cx="3348001" cy="1097285"/>
          </a:xfrm>
        </p:grpSpPr>
        <p:pic>
          <p:nvPicPr>
            <p:cNvPr id="5" name="Picture 5" descr="E:\负责系列\2018-2019\全解学案版\全解学案版PPT\5.18PPT四改\PPT-图标4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253023" y="-129924"/>
              <a:ext cx="3348001" cy="10972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TextBox 7"/>
            <p:cNvSpPr txBox="1"/>
            <p:nvPr/>
          </p:nvSpPr>
          <p:spPr>
            <a:xfrm>
              <a:off x="5234342" y="95552"/>
              <a:ext cx="2268183" cy="6463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活学活用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76929" y="5249612"/>
            <a:ext cx="5711489" cy="1202792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</a:t>
            </a: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世纪末</a:t>
            </a:r>
            <a:r>
              <a:rPr lang="en-US" altLang="zh-CN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20</a:t>
            </a: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世纪初，列强把</a:t>
            </a:r>
            <a:endParaRPr lang="en-US" altLang="zh-CN" sz="3200" b="1">
              <a:solidFill>
                <a:prstClr val="black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亚非拉瓜分完毕</a:t>
            </a:r>
          </a:p>
        </p:txBody>
      </p:sp>
      <p:sp>
        <p:nvSpPr>
          <p:cNvPr id="3" name="矩形 2"/>
          <p:cNvSpPr/>
          <p:nvPr/>
        </p:nvSpPr>
        <p:spPr>
          <a:xfrm>
            <a:off x="250705" y="1832652"/>
            <a:ext cx="5619886" cy="1343735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</a:t>
            </a: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</a:t>
            </a:r>
            <a:r>
              <a:rPr lang="en-US" altLang="zh-CN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60</a:t>
            </a: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、</a:t>
            </a:r>
            <a:r>
              <a:rPr lang="en-US" altLang="zh-CN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70</a:t>
            </a: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年代，资本</a:t>
            </a:r>
            <a:endParaRPr lang="en-US" altLang="zh-CN" sz="3200" b="1">
              <a:solidFill>
                <a:prstClr val="black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主义制度在世界范围内确立</a:t>
            </a:r>
          </a:p>
        </p:txBody>
      </p:sp>
      <p:sp>
        <p:nvSpPr>
          <p:cNvPr id="4" name="矩形 3"/>
          <p:cNvSpPr/>
          <p:nvPr/>
        </p:nvSpPr>
        <p:spPr>
          <a:xfrm>
            <a:off x="268532" y="3622745"/>
            <a:ext cx="5619886" cy="107721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665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0705" y="3622746"/>
            <a:ext cx="5637713" cy="107721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tx2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19</a:t>
            </a:r>
            <a:r>
              <a:rPr lang="zh-CN" altLang="en-US" sz="3200" b="1">
                <a:solidFill>
                  <a:schemeClr val="tx2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世纪末</a:t>
            </a:r>
            <a:r>
              <a:rPr lang="en-US" altLang="zh-CN" sz="3200" b="1">
                <a:solidFill>
                  <a:schemeClr val="tx2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20</a:t>
            </a:r>
            <a:r>
              <a:rPr lang="zh-CN" altLang="en-US" sz="3200" b="1">
                <a:solidFill>
                  <a:schemeClr val="tx2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世纪初，世界</a:t>
            </a:r>
            <a:endParaRPr lang="en-US" altLang="zh-CN" sz="3200" b="1">
              <a:solidFill>
                <a:schemeClr val="tx2">
                  <a:lumMod val="50000"/>
                </a:scheme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chemeClr val="tx2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市场最终形成</a:t>
            </a:r>
          </a:p>
        </p:txBody>
      </p:sp>
      <p:sp>
        <p:nvSpPr>
          <p:cNvPr id="13" name="右箭头 12"/>
          <p:cNvSpPr/>
          <p:nvPr/>
        </p:nvSpPr>
        <p:spPr>
          <a:xfrm>
            <a:off x="5995687" y="2315454"/>
            <a:ext cx="911820" cy="3839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横卷形 13"/>
          <p:cNvSpPr/>
          <p:nvPr/>
        </p:nvSpPr>
        <p:spPr>
          <a:xfrm>
            <a:off x="6886686" y="1979787"/>
            <a:ext cx="5305314" cy="10433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资本主义世界政治体系</a:t>
            </a:r>
            <a:endParaRPr lang="zh-CN" altLang="en-US" sz="3200">
              <a:solidFill>
                <a:prstClr val="white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5" name="右箭头 14"/>
          <p:cNvSpPr/>
          <p:nvPr/>
        </p:nvSpPr>
        <p:spPr>
          <a:xfrm>
            <a:off x="5965978" y="4021392"/>
            <a:ext cx="958122" cy="3839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横卷形 15"/>
          <p:cNvSpPr/>
          <p:nvPr/>
        </p:nvSpPr>
        <p:spPr>
          <a:xfrm>
            <a:off x="6924100" y="3583755"/>
            <a:ext cx="5246370" cy="10433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资本主义世界经济体系</a:t>
            </a:r>
            <a:endParaRPr lang="zh-CN" altLang="en-US" sz="3200">
              <a:solidFill>
                <a:prstClr val="white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17" name="右箭头 16"/>
          <p:cNvSpPr/>
          <p:nvPr/>
        </p:nvSpPr>
        <p:spPr>
          <a:xfrm>
            <a:off x="5987507" y="5690392"/>
            <a:ext cx="958122" cy="383924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横卷形 17"/>
          <p:cNvSpPr/>
          <p:nvPr/>
        </p:nvSpPr>
        <p:spPr>
          <a:xfrm>
            <a:off x="6945629" y="5360679"/>
            <a:ext cx="5246371" cy="10433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资本主义世界殖民体系</a:t>
            </a:r>
            <a:endParaRPr lang="zh-CN" altLang="en-US" sz="3200">
              <a:solidFill>
                <a:prstClr val="white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02697" y="359928"/>
            <a:ext cx="5121915" cy="8306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ln w="11430"/>
                <a:solidFill>
                  <a:schemeClr val="tx2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资本主义世界体系</a:t>
            </a:r>
          </a:p>
        </p:txBody>
      </p:sp>
      <p:sp>
        <p:nvSpPr>
          <p:cNvPr id="25" name="左大括号 24"/>
          <p:cNvSpPr/>
          <p:nvPr/>
        </p:nvSpPr>
        <p:spPr>
          <a:xfrm>
            <a:off x="5760066" y="166751"/>
            <a:ext cx="599882" cy="1486600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6523719" y="21673"/>
            <a:ext cx="4736159" cy="49229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88313" y="16584"/>
            <a:ext cx="4736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资本主义世界政治体系</a:t>
            </a:r>
          </a:p>
        </p:txBody>
      </p:sp>
      <p:sp>
        <p:nvSpPr>
          <p:cNvPr id="26" name="圆角矩形 25"/>
          <p:cNvSpPr/>
          <p:nvPr/>
        </p:nvSpPr>
        <p:spPr>
          <a:xfrm>
            <a:off x="6488314" y="597559"/>
            <a:ext cx="4771564" cy="49229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527913" y="1214643"/>
            <a:ext cx="4771563" cy="49229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23720" y="623096"/>
            <a:ext cx="47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资本主义世界经济体系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79924" y="1221436"/>
            <a:ext cx="47799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prstClr val="black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资本主义世界殖民体系</a:t>
            </a:r>
          </a:p>
        </p:txBody>
      </p:sp>
      <p:sp>
        <p:nvSpPr>
          <p:cNvPr id="30" name="云形 29"/>
          <p:cNvSpPr/>
          <p:nvPr/>
        </p:nvSpPr>
        <p:spPr>
          <a:xfrm>
            <a:off x="1888162" y="2153137"/>
            <a:ext cx="8576937" cy="356690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资本主义世界体系</a:t>
            </a:r>
            <a:endParaRPr lang="en-US" altLang="zh-CN" sz="4800" b="1">
              <a:solidFill>
                <a:srgbClr val="FF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最终形成</a:t>
            </a:r>
          </a:p>
        </p:txBody>
      </p:sp>
      <p:sp>
        <p:nvSpPr>
          <p:cNvPr id="21" name="圆角矩形 2"/>
          <p:cNvSpPr/>
          <p:nvPr/>
        </p:nvSpPr>
        <p:spPr>
          <a:xfrm>
            <a:off x="11423650" y="8308"/>
            <a:ext cx="768350" cy="13061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整理</a:t>
            </a:r>
          </a:p>
        </p:txBody>
      </p:sp>
      <p:pic>
        <p:nvPicPr>
          <p:cNvPr id="32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1658600" y="12217400"/>
            <a:ext cx="393700" cy="4572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/>
      <p:bldP spid="13" grpId="0"/>
      <p:bldP spid="14" grpId="0"/>
      <p:bldP spid="15" grpId="0"/>
      <p:bldP spid="16" grpId="0"/>
      <p:bldP spid="17" grpId="0"/>
      <p:bldP spid="18" grpId="0"/>
      <p:bldP spid="25" grpId="0"/>
      <p:bldP spid="7" grpId="0"/>
      <p:bldP spid="27" grpId="0"/>
      <p:bldP spid="26" grpId="0"/>
      <p:bldP spid="31" grpId="0"/>
      <p:bldP spid="28" grpId="0"/>
      <p:bldP spid="29" grpId="0"/>
      <p:bldP spid="30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0.xml><?xml version="1.0" encoding="utf-8"?>
<p:tagLst xmlns:p="http://schemas.openxmlformats.org/presentationml/2006/main">
  <p:tag name="PA" val="v3.0.0"/>
</p:tagLst>
</file>

<file path=ppt/tags/tag61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2.xml><?xml version="1.0" encoding="utf-8"?>
<p:tagLst xmlns:p="http://schemas.openxmlformats.org/presentationml/2006/main">
  <p:tag name="KSO_WM_UNIT_TABLE_BEAUTIFY" val="smartTable{f7eccf68-d5e2-41c9-86b2-c9a4c2dd183d}"/>
</p:tagLst>
</file>

<file path=ppt/tags/tag63.xml><?xml version="1.0" encoding="utf-8"?>
<p:tagLst xmlns:p="http://schemas.openxmlformats.org/presentationml/2006/main">
  <p:tag name="KSO_WM_UNIT_TABLE_BEAUTIFY" val="smartTable{e5dbff2a-5257-423e-91f2-9d5a64d61a84}"/>
</p:tagLst>
</file>

<file path=ppt/tags/tag64.xml><?xml version="1.0" encoding="utf-8"?>
<p:tagLst xmlns:p="http://schemas.openxmlformats.org/presentationml/2006/main">
  <p:tag name="KSO_WM_UNIT_TABLE_BEAUTIFY" val="smartTable{ba5df462-aff8-4d80-9ee6-82e04c462085}"/>
</p:tagLst>
</file>

<file path=ppt/tags/tag65.xml><?xml version="1.0" encoding="utf-8"?>
<p:tagLst xmlns:p="http://schemas.openxmlformats.org/presentationml/2006/main">
  <p:tag name="KSO_WM_UNIT_TABLE_BEAUTIFY" val="smartTable{ba5df462-aff8-4d80-9ee6-82e04c462085}"/>
</p:tagLst>
</file>

<file path=ppt/tags/tag66.xml><?xml version="1.0" encoding="utf-8"?>
<p:tagLst xmlns:p="http://schemas.openxmlformats.org/presentationml/2006/main">
  <p:tag name="KSO_WM_UNIT_TABLE_BEAUTIFY" val="smartTable{ad2facac-9111-4c4a-8bb5-f73f35d63aa3}"/>
</p:tagLst>
</file>

<file path=ppt/tags/tag67.xml><?xml version="1.0" encoding="utf-8"?>
<p:tagLst xmlns:p="http://schemas.openxmlformats.org/presentationml/2006/main">
  <p:tag name="KSO_WM_UNIT_TABLE_BEAUTIFY" val="smartTable{0700db9e-1d4f-4622-ac4e-9fa444f86b2b}"/>
</p:tagLst>
</file>

<file path=ppt/tags/tag68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第一PPT，www.1ppt.com">
  <a:themeElements>
    <a:clrScheme name="自定义 5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49F8F"/>
      </a:accent1>
      <a:accent2>
        <a:srgbClr val="149F8F"/>
      </a:accent2>
      <a:accent3>
        <a:srgbClr val="149F8F"/>
      </a:accent3>
      <a:accent4>
        <a:srgbClr val="149F8F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173</Paragraphs>
  <Slides>25</Slides>
  <Notes>4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7">
      <vt:lpstr>Arial</vt:lpstr>
      <vt:lpstr>微软雅黑</vt:lpstr>
      <vt:lpstr>Century Gothic</vt:lpstr>
      <vt:lpstr>Calibri</vt:lpstr>
      <vt:lpstr>等线 Light</vt:lpstr>
      <vt:lpstr>等线</vt:lpstr>
      <vt:lpstr>Calibri Light</vt:lpstr>
      <vt:lpstr>方正粗黑宋简体</vt:lpstr>
      <vt:lpstr>宋体</vt:lpstr>
      <vt:lpstr>Times New Roman</vt:lpstr>
      <vt:lpstr>黑体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cp:lastModifiedBy>常海燕</cp:lastModifiedBy>
  <cp:revision>99</cp:revision>
  <dcterms:created xsi:type="dcterms:W3CDTF">2020-02-08T05:56:00Z</dcterms:created>
  <dcterms:modified xsi:type="dcterms:W3CDTF">2020-07-12T05:36:12Z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2052-11.1.0.9564</vt:lpwstr>
  </property>
</Properties>
</file>