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747" r:id="rId1"/>
  </p:sldMasterIdLst>
  <p:notesMasterIdLst>
    <p:notesMasterId r:id="rId2"/>
  </p:notesMasterIdLst>
  <p:sldIdLst>
    <p:sldId id="256" r:id="rId3"/>
    <p:sldId id="272" r:id="rId4"/>
    <p:sldId id="257" r:id="rId5"/>
    <p:sldId id="258" r:id="rId6"/>
    <p:sldId id="259" r:id="rId7"/>
    <p:sldId id="260" r:id="rId8"/>
    <p:sldId id="269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271" r:id="rId17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tags" Target="tags/tag1.xml" /><Relationship Id="rId19" Type="http://schemas.openxmlformats.org/officeDocument/2006/relationships/presProps" Target="presProps.xml" /><Relationship Id="rId2" Type="http://schemas.openxmlformats.org/officeDocument/2006/relationships/notesMaster" Target="notesMasters/notesMaster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iagrams/_rels/data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jpeg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1.jpeg" /></Relationships>
</file>

<file path=ppt/diagrams/_rels/drawing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jpeg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1.jpeg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D8C93CDE-B81C-42C1-BFFA-C06C31C790CF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C4187F14-3A5F-451A-AA34-C36A318F11A0}" type="parTrans" cxnId="{F2A685D8-027E-47B1-8D88-F22286E92E46}">
      <dgm:prSet/>
      <dgm:spPr/>
      <dgm:t>
        <a:bodyPr/>
        <a:lstStyle/>
        <a:p>
          <a:endParaRPr lang="zh-CN" altLang="en-US"/>
        </a:p>
      </dgm:t>
    </dgm:pt>
    <dgm:pt modelId="{6EE398A1-4873-4CAF-B5E6-994953300576}">
      <dgm:prSet phldrT="[文本]"/>
      <dgm:spPr/>
      <dgm:t>
        <a:bodyPr/>
        <a:lstStyle/>
        <a:p>
          <a:r>
            <a:rPr lang="zh-CN" altLang="en-US" smtClean="0"/>
            <a:t>儒学、道教和佛教的发展</a:t>
          </a:r>
          <a:endParaRPr lang="zh-CN" altLang="en-US"/>
        </a:p>
      </dgm:t>
    </dgm:pt>
    <dgm:pt modelId="{C0732F80-D431-4BA5-A2B9-09565BF7FAD7}" type="sibTrans" cxnId="{F2A685D8-027E-47B1-8D88-F22286E92E46}">
      <dgm:prSet/>
      <dgm:spPr/>
      <dgm:t>
        <a:bodyPr/>
        <a:lstStyle/>
        <a:p>
          <a:endParaRPr lang="zh-CN" altLang="en-US"/>
        </a:p>
      </dgm:t>
    </dgm:pt>
    <dgm:pt modelId="{64788520-AAE1-4997-9E46-E2A5E9B00766}" type="parTrans" cxnId="{1BDBAC6B-A4E2-40ED-A342-66ECA608A569}">
      <dgm:prSet/>
      <dgm:spPr/>
      <dgm:t>
        <a:bodyPr/>
        <a:lstStyle/>
        <a:p>
          <a:endParaRPr lang="zh-CN" altLang="en-US"/>
        </a:p>
      </dgm:t>
    </dgm:pt>
    <dgm:pt modelId="{F7B22662-3C7E-4374-89DE-F4E110837C16}">
      <dgm:prSet phldrT="[文本]"/>
      <dgm:spPr/>
      <dgm:t>
        <a:bodyPr/>
        <a:lstStyle/>
        <a:p>
          <a:r>
            <a:rPr lang="zh-CN" altLang="en-US" smtClean="0"/>
            <a:t>文学艺术</a:t>
          </a:r>
          <a:endParaRPr lang="zh-CN" altLang="en-US"/>
        </a:p>
      </dgm:t>
    </dgm:pt>
    <dgm:pt modelId="{621A652D-2B4C-4DD0-996D-2E270DF64913}" type="sibTrans" cxnId="{1BDBAC6B-A4E2-40ED-A342-66ECA608A569}">
      <dgm:prSet/>
      <dgm:spPr/>
      <dgm:t>
        <a:bodyPr/>
        <a:lstStyle/>
        <a:p>
          <a:endParaRPr lang="zh-CN" altLang="en-US"/>
        </a:p>
      </dgm:t>
    </dgm:pt>
    <dgm:pt modelId="{E086072F-A817-4114-B532-21057B5A2BF3}" type="parTrans" cxnId="{F941BB7B-637D-49B3-9207-9898093E3E56}">
      <dgm:prSet/>
      <dgm:spPr/>
      <dgm:t>
        <a:bodyPr/>
        <a:lstStyle/>
        <a:p>
          <a:endParaRPr lang="zh-CN" altLang="en-US"/>
        </a:p>
      </dgm:t>
    </dgm:pt>
    <dgm:pt modelId="{E6EEE451-92CD-41CA-900B-E8F35C8E3B64}">
      <dgm:prSet phldrT="[文本]"/>
      <dgm:spPr/>
      <dgm:t>
        <a:bodyPr/>
        <a:lstStyle/>
        <a:p>
          <a:r>
            <a:rPr lang="zh-CN" altLang="en-US" smtClean="0"/>
            <a:t>科技</a:t>
          </a:r>
          <a:endParaRPr lang="zh-CN" altLang="en-US"/>
        </a:p>
      </dgm:t>
    </dgm:pt>
    <dgm:pt modelId="{C844B12B-7B71-4548-9FBC-96A1089519CD}" type="sibTrans" cxnId="{F941BB7B-637D-49B3-9207-9898093E3E56}">
      <dgm:prSet/>
      <dgm:spPr/>
      <dgm:t>
        <a:bodyPr/>
        <a:lstStyle/>
        <a:p>
          <a:endParaRPr lang="zh-CN" altLang="en-US"/>
        </a:p>
      </dgm:t>
    </dgm:pt>
    <dgm:pt modelId="{E9D5DDB0-6A12-4B1F-97D9-26F58C94571A}" type="parTrans" cxnId="{32ED754E-B7D2-43DB-BDCF-7B045E20A1F8}">
      <dgm:prSet/>
      <dgm:spPr/>
      <dgm:t>
        <a:bodyPr/>
        <a:lstStyle/>
        <a:p>
          <a:endParaRPr lang="zh-CN" altLang="en-US"/>
        </a:p>
      </dgm:t>
    </dgm:pt>
    <dgm:pt modelId="{D64EDC1F-C8D1-432C-BACA-C1827F16BB9F}">
      <dgm:prSet phldrT="[文本]"/>
      <dgm:spPr/>
      <dgm:t>
        <a:bodyPr/>
        <a:lstStyle/>
        <a:p>
          <a:r>
            <a:rPr lang="zh-CN" altLang="en-US" smtClean="0"/>
            <a:t>中外文化交流</a:t>
          </a:r>
          <a:endParaRPr lang="zh-CN" altLang="en-US"/>
        </a:p>
      </dgm:t>
    </dgm:pt>
    <dgm:pt modelId="{219D1D45-90A0-4255-AC36-96CDD01FAF04}" type="sibTrans" cxnId="{32ED754E-B7D2-43DB-BDCF-7B045E20A1F8}">
      <dgm:prSet/>
      <dgm:spPr/>
      <dgm:t>
        <a:bodyPr/>
        <a:lstStyle/>
        <a:p>
          <a:endParaRPr lang="zh-CN" altLang="en-US"/>
        </a:p>
      </dgm:t>
    </dgm:pt>
    <dgm:pt modelId="{545BE243-4F7F-44C8-86F0-8414F91813C6}" type="pres">
      <dgm:prSet presAssocID="{D8C93CDE-B81C-42C1-BFFA-C06C31C790CF}" presName="Name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5C031534-3A88-4D0E-B192-E9E5AFDEBCC3}" type="pres">
      <dgm:prSet presAssocID="{6EE398A1-4873-4CAF-B5E6-994953300576}" presName="composite"/>
      <dgm:spPr/>
      <dgm:t>
        <a:bodyPr/>
        <a:lstStyle/>
        <a:p/>
      </dgm:t>
    </dgm:pt>
    <dgm:pt modelId="{30ED176A-06EF-4B94-BAA6-F05E890F1CBD}" type="pres">
      <dgm:prSet presAssocID="{6EE398A1-4873-4CAF-B5E6-994953300576}" presName="rect1" presStyleLbl="trAlignAcc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B36F34A-7007-4282-91E1-8FDC98D7908C}" type="pres">
      <dgm:prSet presAssocID="{6EE398A1-4873-4CAF-B5E6-994953300576}" presName="rect2" presStyleLbl="fgImgPlace1" presStyleCnt="4"/>
      <dgm:spPr>
        <a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l="-50000" r="-50000"/>
          </a:stretch>
        </a:blipFill>
      </dgm:spPr>
      <dgm:t>
        <a:bodyPr/>
        <a:lstStyle/>
        <a:p/>
      </dgm:t>
    </dgm:pt>
    <dgm:pt modelId="{9265D7FD-AE8D-4DA3-B547-25406665320D}" type="pres">
      <dgm:prSet presAssocID="{C0732F80-D431-4BA5-A2B9-09565BF7FAD7}" presName="sibTrans"/>
      <dgm:spPr/>
      <dgm:t>
        <a:bodyPr/>
        <a:lstStyle/>
        <a:p/>
      </dgm:t>
    </dgm:pt>
    <dgm:pt modelId="{6012ADDA-D969-4C96-99D2-D71E6D49E75E}" type="pres">
      <dgm:prSet presAssocID="{F7B22662-3C7E-4374-89DE-F4E110837C16}" presName="composite"/>
      <dgm:spPr/>
      <dgm:t>
        <a:bodyPr/>
        <a:lstStyle/>
        <a:p/>
      </dgm:t>
    </dgm:pt>
    <dgm:pt modelId="{AADFB5E1-EE9F-4A7E-A77B-177FBFE485ED}" type="pres">
      <dgm:prSet presAssocID="{F7B22662-3C7E-4374-89DE-F4E110837C16}" presName="rect1" presStyleLbl="tr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17FFEA6-A4BB-4505-91F7-7E7A577927DD}" type="pres">
      <dgm:prSet presAssocID="{F7B22662-3C7E-4374-89DE-F4E110837C16}" presName="rect2" presStyleLbl="fgImgPlace1" presStyleIdx="1" presStyleCnt="4"/>
      <dgm:spPr>
        <a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l="-34000" r="-34000"/>
          </a:stretch>
        </a:blipFill>
      </dgm:spPr>
      <dgm:t>
        <a:bodyPr/>
        <a:lstStyle/>
        <a:p/>
      </dgm:t>
    </dgm:pt>
    <dgm:pt modelId="{1E16334F-044D-46EE-B28B-79325CC01D90}" type="pres">
      <dgm:prSet presAssocID="{621A652D-2B4C-4DD0-996D-2E270DF64913}" presName="sibTrans"/>
      <dgm:spPr/>
      <dgm:t>
        <a:bodyPr/>
        <a:lstStyle/>
        <a:p/>
      </dgm:t>
    </dgm:pt>
    <dgm:pt modelId="{62715AB5-8A72-477A-9A9C-D6C09B0779F4}" type="pres">
      <dgm:prSet presAssocID="{E6EEE451-92CD-41CA-900B-E8F35C8E3B64}" presName="composite"/>
      <dgm:spPr/>
      <dgm:t>
        <a:bodyPr/>
        <a:lstStyle/>
        <a:p/>
      </dgm:t>
    </dgm:pt>
    <dgm:pt modelId="{872CBF43-B417-42CB-87FE-969494AEEF6F}" type="pres">
      <dgm:prSet presAssocID="{E6EEE451-92CD-41CA-900B-E8F35C8E3B64}" presName="rect1" presStyleLbl="tr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F5CE012-B400-4293-9966-1C5EC272BE57}" type="pres">
      <dgm:prSet presAssocID="{E6EEE451-92CD-41CA-900B-E8F35C8E3B64}" presName="rect2" presStyleLbl="fgImgPlace1" presStyleIdx="2" presStyleCnt="4"/>
      <dgm:spPr>
        <a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l="-50000" r="-50000"/>
          </a:stretch>
        </a:blipFill>
      </dgm:spPr>
      <dgm:t>
        <a:bodyPr/>
        <a:lstStyle/>
        <a:p>
          <a:endParaRPr lang="zh-CN" altLang="en-US"/>
        </a:p>
      </dgm:t>
    </dgm:pt>
    <dgm:pt modelId="{40F8448A-9605-4258-BD8B-1D742470AE51}" type="pres">
      <dgm:prSet presAssocID="{C844B12B-7B71-4548-9FBC-96A1089519CD}" presName="sibTrans"/>
      <dgm:spPr/>
      <dgm:t>
        <a:bodyPr/>
        <a:lstStyle/>
        <a:p/>
      </dgm:t>
    </dgm:pt>
    <dgm:pt modelId="{DC6CB5FC-B7E4-4B46-B152-5CF0DB05AE02}" type="pres">
      <dgm:prSet presAssocID="{D64EDC1F-C8D1-432C-BACA-C1827F16BB9F}" presName="composite"/>
      <dgm:spPr/>
      <dgm:t>
        <a:bodyPr/>
        <a:lstStyle/>
        <a:p/>
      </dgm:t>
    </dgm:pt>
    <dgm:pt modelId="{1FC08225-4FDC-419F-9C05-6C9D7A31E7E8}" type="pres">
      <dgm:prSet presAssocID="{D64EDC1F-C8D1-432C-BACA-C1827F16BB9F}" presName="rect1" presStyleLbl="tr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99A83CA-7E2D-40D5-A82E-AFDC8DC27716}" type="pres">
      <dgm:prSet presAssocID="{D64EDC1F-C8D1-432C-BACA-C1827F16BB9F}" presName="rect2" presStyleLbl="fgImgPlace1" presStyleIdx="3" presStyleCnt="4"/>
      <dgm:spPr>
        <a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l="-63000" r="-63000"/>
          </a:stretch>
        </a:blipFill>
      </dgm:spPr>
      <dgm:t>
        <a:bodyPr/>
        <a:lstStyle/>
        <a:p/>
      </dgm:t>
    </dgm:pt>
  </dgm:ptLst>
  <dgm:cxnLst>
    <dgm:cxn modelId="{F2A685D8-027E-47B1-8D88-F22286E92E46}" srcId="{D8C93CDE-B81C-42C1-BFFA-C06C31C790CF}" destId="{6EE398A1-4873-4CAF-B5E6-994953300576}" srcOrd="0" destOrd="0" parTransId="{C4187F14-3A5F-451A-AA34-C36A318F11A0}" sibTransId="{C0732F80-D431-4BA5-A2B9-09565BF7FAD7}"/>
    <dgm:cxn modelId="{1BDBAC6B-A4E2-40ED-A342-66ECA608A569}" srcId="{D8C93CDE-B81C-42C1-BFFA-C06C31C790CF}" destId="{F7B22662-3C7E-4374-89DE-F4E110837C16}" srcOrd="1" destOrd="0" parTransId="{64788520-AAE1-4997-9E46-E2A5E9B00766}" sibTransId="{621A652D-2B4C-4DD0-996D-2E270DF64913}"/>
    <dgm:cxn modelId="{F941BB7B-637D-49B3-9207-9898093E3E56}" srcId="{D8C93CDE-B81C-42C1-BFFA-C06C31C790CF}" destId="{E6EEE451-92CD-41CA-900B-E8F35C8E3B64}" srcOrd="2" destOrd="0" parTransId="{E086072F-A817-4114-B532-21057B5A2BF3}" sibTransId="{C844B12B-7B71-4548-9FBC-96A1089519CD}"/>
    <dgm:cxn modelId="{32ED754E-B7D2-43DB-BDCF-7B045E20A1F8}" srcId="{D8C93CDE-B81C-42C1-BFFA-C06C31C790CF}" destId="{D64EDC1F-C8D1-432C-BACA-C1827F16BB9F}" srcOrd="3" destOrd="0" parTransId="{E9D5DDB0-6A12-4B1F-97D9-26F58C94571A}" sibTransId="{219D1D45-90A0-4255-AC36-96CDD01FAF04}"/>
    <dgm:cxn modelId="{521FCC4B-CE05-46F4-8902-F6FA6F2FD8FE}" type="presOf" srcId="{D8C93CDE-B81C-42C1-BFFA-C06C31C790CF}" destId="{545BE243-4F7F-44C8-86F0-8414F91813C6}" srcOrd="0" destOrd="0" presId="urn:microsoft.com/office/officeart/2008/layout/PictureStrips"/>
    <dgm:cxn modelId="{110B3D8B-9075-460A-ACF0-8F49DA72EEF8}" type="presParOf" srcId="{545BE243-4F7F-44C8-86F0-8414F91813C6}" destId="{5C031534-3A88-4D0E-B192-E9E5AFDEBCC3}" srcOrd="0" destOrd="0" presId="urn:microsoft.com/office/officeart/2008/layout/PictureStrips"/>
    <dgm:cxn modelId="{2798BF67-BDB6-4356-9662-6068DC1F642F}" type="presParOf" srcId="{5C031534-3A88-4D0E-B192-E9E5AFDEBCC3}" destId="{30ED176A-06EF-4B94-BAA6-F05E890F1CBD}" srcOrd="0" destOrd="0" presId="urn:microsoft.com/office/officeart/2008/layout/PictureStrips"/>
    <dgm:cxn modelId="{9594375B-84E4-421F-8412-0DB695B38E02}" type="presOf" srcId="{6EE398A1-4873-4CAF-B5E6-994953300576}" destId="{30ED176A-06EF-4B94-BAA6-F05E890F1CBD}" srcOrd="0" destOrd="0" presId="urn:microsoft.com/office/officeart/2008/layout/PictureStrips"/>
    <dgm:cxn modelId="{B2E70067-4752-4A6B-ACD7-2C2DC54277F1}" type="presParOf" srcId="{5C031534-3A88-4D0E-B192-E9E5AFDEBCC3}" destId="{3B36F34A-7007-4282-91E1-8FDC98D7908C}" srcOrd="1" destOrd="0" presId="urn:microsoft.com/office/officeart/2008/layout/PictureStrips"/>
    <dgm:cxn modelId="{792B1BE1-0246-46D3-A1FE-0E8EFAE1056D}" type="presParOf" srcId="{545BE243-4F7F-44C8-86F0-8414F91813C6}" destId="{9265D7FD-AE8D-4DA3-B547-25406665320D}" srcOrd="1" destOrd="0" presId="urn:microsoft.com/office/officeart/2008/layout/PictureStrips"/>
    <dgm:cxn modelId="{E6F946C9-73E9-4B64-AFF3-7D2B1C0EAEDF}" type="presParOf" srcId="{545BE243-4F7F-44C8-86F0-8414F91813C6}" destId="{6012ADDA-D969-4C96-99D2-D71E6D49E75E}" srcOrd="2" destOrd="0" presId="urn:microsoft.com/office/officeart/2008/layout/PictureStrips"/>
    <dgm:cxn modelId="{89591D94-55CD-4FA9-B65D-23BC69090C09}" type="presParOf" srcId="{6012ADDA-D969-4C96-99D2-D71E6D49E75E}" destId="{AADFB5E1-EE9F-4A7E-A77B-177FBFE485ED}" srcOrd="0" destOrd="0" presId="urn:microsoft.com/office/officeart/2008/layout/PictureStrips"/>
    <dgm:cxn modelId="{348C68D8-60AE-4A82-A925-74B725585556}" type="presOf" srcId="{F7B22662-3C7E-4374-89DE-F4E110837C16}" destId="{AADFB5E1-EE9F-4A7E-A77B-177FBFE485ED}" srcOrd="0" destOrd="0" presId="urn:microsoft.com/office/officeart/2008/layout/PictureStrips"/>
    <dgm:cxn modelId="{485DCE80-3E22-4DC1-BAFB-839E23BCD9D3}" type="presParOf" srcId="{6012ADDA-D969-4C96-99D2-D71E6D49E75E}" destId="{417FFEA6-A4BB-4505-91F7-7E7A577927DD}" srcOrd="1" destOrd="0" presId="urn:microsoft.com/office/officeart/2008/layout/PictureStrips"/>
    <dgm:cxn modelId="{A9C18C79-16B5-45D6-B55C-79B14657BA0F}" type="presParOf" srcId="{545BE243-4F7F-44C8-86F0-8414F91813C6}" destId="{1E16334F-044D-46EE-B28B-79325CC01D90}" srcOrd="3" destOrd="0" presId="urn:microsoft.com/office/officeart/2008/layout/PictureStrips"/>
    <dgm:cxn modelId="{B3DF7A25-2E5C-41D3-81E0-92E5C6BE2180}" type="presParOf" srcId="{545BE243-4F7F-44C8-86F0-8414F91813C6}" destId="{62715AB5-8A72-477A-9A9C-D6C09B0779F4}" srcOrd="4" destOrd="0" presId="urn:microsoft.com/office/officeart/2008/layout/PictureStrips"/>
    <dgm:cxn modelId="{CD6BC150-303A-4CDC-89B3-D684BC20186D}" type="presParOf" srcId="{62715AB5-8A72-477A-9A9C-D6C09B0779F4}" destId="{872CBF43-B417-42CB-87FE-969494AEEF6F}" srcOrd="0" destOrd="0" presId="urn:microsoft.com/office/officeart/2008/layout/PictureStrips"/>
    <dgm:cxn modelId="{B2DEF5EF-FE08-4ACD-9104-9CF8771B1DDB}" type="presOf" srcId="{E6EEE451-92CD-41CA-900B-E8F35C8E3B64}" destId="{872CBF43-B417-42CB-87FE-969494AEEF6F}" srcOrd="0" destOrd="0" presId="urn:microsoft.com/office/officeart/2008/layout/PictureStrips"/>
    <dgm:cxn modelId="{BA860451-753A-4AF3-AC8B-F2A898C836EA}" type="presParOf" srcId="{62715AB5-8A72-477A-9A9C-D6C09B0779F4}" destId="{8F5CE012-B400-4293-9966-1C5EC272BE57}" srcOrd="1" destOrd="0" presId="urn:microsoft.com/office/officeart/2008/layout/PictureStrips"/>
    <dgm:cxn modelId="{75A5C91D-4FAA-4D0E-A9AA-AF26F1F42448}" type="presParOf" srcId="{545BE243-4F7F-44C8-86F0-8414F91813C6}" destId="{40F8448A-9605-4258-BD8B-1D742470AE51}" srcOrd="5" destOrd="0" presId="urn:microsoft.com/office/officeart/2008/layout/PictureStrips"/>
    <dgm:cxn modelId="{C2D060E7-993D-46E3-BCD9-80D4F7A94A03}" type="presParOf" srcId="{545BE243-4F7F-44C8-86F0-8414F91813C6}" destId="{DC6CB5FC-B7E4-4B46-B152-5CF0DB05AE02}" srcOrd="6" destOrd="0" presId="urn:microsoft.com/office/officeart/2008/layout/PictureStrips"/>
    <dgm:cxn modelId="{03B941E1-6FE6-459A-B583-C1627F90BCC4}" type="presParOf" srcId="{DC6CB5FC-B7E4-4B46-B152-5CF0DB05AE02}" destId="{1FC08225-4FDC-419F-9C05-6C9D7A31E7E8}" srcOrd="0" destOrd="0" presId="urn:microsoft.com/office/officeart/2008/layout/PictureStrips"/>
    <dgm:cxn modelId="{3162F250-1F48-4380-AEAC-1CDB06489A78}" type="presOf" srcId="{D64EDC1F-C8D1-432C-BACA-C1827F16BB9F}" destId="{1FC08225-4FDC-419F-9C05-6C9D7A31E7E8}" srcOrd="0" destOrd="0" presId="urn:microsoft.com/office/officeart/2008/layout/PictureStrips"/>
    <dgm:cxn modelId="{4928CA39-429C-48F7-8D72-52CAE8504678}" type="presParOf" srcId="{DC6CB5FC-B7E4-4B46-B152-5CF0DB05AE02}" destId="{799A83CA-7E2D-40D5-A82E-AFDC8DC27716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4" name=""/>
      <dsp:cNvGrpSpPr/>
    </dsp:nvGrpSpPr>
    <dsp:grpSpPr/>
    <dsp:sp modelId="{30ED176A-06EF-4B94-BAA6-F05E890F1CBD}">
      <dsp:nvSpPr>
        <dsp:cNvPr id="5" name=""/>
        <dsp:cNvSpPr/>
      </dsp:nvSpPr>
      <dsp:spPr>
        <a:xfrm>
          <a:off x="158412" y="1025143"/>
          <a:ext cx="3794759" cy="118586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224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400" kern="1200" smtClean="0"/>
            <a:t>儒学、道教和佛教的发展</a:t>
          </a:r>
          <a:endParaRPr lang="zh-CN" altLang="en-US" sz="3400" kern="1200"/>
        </a:p>
      </dsp:txBody>
      <dsp:txXfrm>
        <a:off x="158412" y="1025143"/>
        <a:ext cx="3794759" cy="1185862"/>
      </dsp:txXfrm>
    </dsp:sp>
    <dsp:sp modelId="{3B36F34A-7007-4282-91E1-8FDC98D7908C}">
      <dsp:nvSpPr>
        <dsp:cNvPr id="6" name=""/>
        <dsp:cNvSpPr/>
      </dsp:nvSpPr>
      <dsp:spPr>
        <a:xfrm>
          <a:off x="297" y="853852"/>
          <a:ext cx="830103" cy="1245155"/>
        </a:xfrm>
        <a:prstGeom prst="rect">
          <a:avLst/>
        </a:prstGeom>
        <a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l="-50000" r="-50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AADFB5E1-EE9F-4A7E-A77B-177FBFE485ED}">
      <dsp:nvSpPr>
        <dsp:cNvPr id="7" name=""/>
        <dsp:cNvSpPr/>
      </dsp:nvSpPr>
      <dsp:spPr>
        <a:xfrm>
          <a:off x="4332942" y="1025143"/>
          <a:ext cx="3794759" cy="118586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224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400" kern="1200" smtClean="0"/>
            <a:t>文学艺术</a:t>
          </a:r>
          <a:endParaRPr lang="zh-CN" altLang="en-US" sz="3400" kern="1200"/>
        </a:p>
      </dsp:txBody>
      <dsp:txXfrm>
        <a:off x="4332942" y="1025143"/>
        <a:ext cx="3794759" cy="1185862"/>
      </dsp:txXfrm>
    </dsp:sp>
    <dsp:sp modelId="{417FFEA6-A4BB-4505-91F7-7E7A577927DD}">
      <dsp:nvSpPr>
        <dsp:cNvPr id="8" name=""/>
        <dsp:cNvSpPr/>
      </dsp:nvSpPr>
      <dsp:spPr>
        <a:xfrm>
          <a:off x="4174827" y="853852"/>
          <a:ext cx="830103" cy="1245155"/>
        </a:xfrm>
        <a:prstGeom prst="rect">
          <a:avLst/>
        </a:prstGeom>
        <a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l="-34000" r="-34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872CBF43-B417-42CB-87FE-969494AEEF6F}">
      <dsp:nvSpPr>
        <dsp:cNvPr id="9" name=""/>
        <dsp:cNvSpPr/>
      </dsp:nvSpPr>
      <dsp:spPr>
        <a:xfrm>
          <a:off x="158412" y="2518012"/>
          <a:ext cx="3794759" cy="118586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224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400" kern="1200" smtClean="0"/>
            <a:t>科技</a:t>
          </a:r>
          <a:endParaRPr lang="zh-CN" altLang="en-US" sz="3400" kern="1200"/>
        </a:p>
      </dsp:txBody>
      <dsp:txXfrm>
        <a:off x="158412" y="2518012"/>
        <a:ext cx="3794759" cy="1185862"/>
      </dsp:txXfrm>
    </dsp:sp>
    <dsp:sp modelId="{8F5CE012-B400-4293-9966-1C5EC272BE57}">
      <dsp:nvSpPr>
        <dsp:cNvPr id="10" name=""/>
        <dsp:cNvSpPr/>
      </dsp:nvSpPr>
      <dsp:spPr>
        <a:xfrm>
          <a:off x="297" y="2346721"/>
          <a:ext cx="830103" cy="1245155"/>
        </a:xfrm>
        <a:prstGeom prst="rect">
          <a:avLst/>
        </a:prstGeom>
        <a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l="-50000" r="-50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1FC08225-4FDC-419F-9C05-6C9D7A31E7E8}">
      <dsp:nvSpPr>
        <dsp:cNvPr id="11" name=""/>
        <dsp:cNvSpPr/>
      </dsp:nvSpPr>
      <dsp:spPr>
        <a:xfrm>
          <a:off x="4332942" y="2518012"/>
          <a:ext cx="3794759" cy="118586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3224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400" kern="1200" smtClean="0"/>
            <a:t>中外文化交流</a:t>
          </a:r>
          <a:endParaRPr lang="zh-CN" altLang="en-US" sz="3400" kern="1200"/>
        </a:p>
      </dsp:txBody>
      <dsp:txXfrm>
        <a:off x="4332942" y="2518012"/>
        <a:ext cx="3794759" cy="1185862"/>
      </dsp:txXfrm>
    </dsp:sp>
    <dsp:sp modelId="{799A83CA-7E2D-40D5-A82E-AFDC8DC27716}">
      <dsp:nvSpPr>
        <dsp:cNvPr id="12" name=""/>
        <dsp:cNvSpPr/>
      </dsp:nvSpPr>
      <dsp:spPr>
        <a:xfrm>
          <a:off x="4174827" y="2346721"/>
          <a:ext cx="830103" cy="1245155"/>
        </a:xfrm>
        <a:prstGeom prst="rect">
          <a:avLst/>
        </a:prstGeom>
        <a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l="-63000" r="-63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/>
          </dgm:ruleLst>
        </dgm:layoutNode>
        <dgm:layoutNode name="rect2" styleLbl="fgImgPlace1">
          <dgm:alg type="sp"/>
          <dgm:shape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r:blip="">
            <dgm:adjLst/>
          </dgm:shape>
        </dgm:layoutNode>
      </dgm:forEach>
    </dgm:forEach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CBC73-BCB8-4A90-84D0-B045923EBF53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97CC72-CB90-4652-BD84-FDD4E9111D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153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单击以编辑母版副标题样式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4431691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339463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573603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393076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7398558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774719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106844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007982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00130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6656220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45035806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97525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4371235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679348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335376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060749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2716538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C70A9-FF9A-4A88-87AF-A4CB454AF501}" type="datetimeFigureOut">
              <a:rPr lang="zh-CN" altLang="en-US" smtClean="0"/>
              <a:t>2020/10/5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AE4650-F545-46AE-9DBD-08B4E8B5B5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6945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  <p:sldLayoutId id="2147483761" r:id="rId14"/>
    <p:sldLayoutId id="2147483762" r:id="rId15"/>
    <p:sldLayoutId id="2147483763" r:id="rId16"/>
    <p:sldLayoutId id="2147483764" r:id="rId17"/>
  </p:sldLayoutIdLst>
  <p:transition/>
  <p:timing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microsoft.com/office/2007/relationships/diagramDrawing" Target="../diagrams/drawing1.xml" /><Relationship Id="rId3" Type="http://schemas.openxmlformats.org/officeDocument/2006/relationships/diagramData" Target="../diagrams/data1.xml" /><Relationship Id="rId4" Type="http://schemas.openxmlformats.org/officeDocument/2006/relationships/diagramLayout" Target="../diagrams/layout1.xml" /><Relationship Id="rId5" Type="http://schemas.openxmlformats.org/officeDocument/2006/relationships/diagramQuickStyle" Target="../diagrams/quickStyle1.xml" /><Relationship Id="rId6" Type="http://schemas.openxmlformats.org/officeDocument/2006/relationships/diagramColors" Target="../diagrams/colors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jpeg" /><Relationship Id="rId3" Type="http://schemas.openxmlformats.org/officeDocument/2006/relationships/image" Target="../media/image8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image" Target="../media/image10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jpeg" /><Relationship Id="rId3" Type="http://schemas.openxmlformats.org/officeDocument/2006/relationships/image" Target="../media/image12.jpeg" /><Relationship Id="rId4" Type="http://schemas.openxmlformats.org/officeDocument/2006/relationships/image" Target="../media/image13.jpeg" /><Relationship Id="rId5" Type="http://schemas.openxmlformats.org/officeDocument/2006/relationships/image" Target="../media/image14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jpeg" /><Relationship Id="rId3" Type="http://schemas.openxmlformats.org/officeDocument/2006/relationships/image" Target="../media/image16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jpeg" /><Relationship Id="rId3" Type="http://schemas.openxmlformats.org/officeDocument/2006/relationships/image" Target="../media/image18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jpeg" /><Relationship Id="rId3" Type="http://schemas.openxmlformats.org/officeDocument/2006/relationships/image" Target="../media/image20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jpeg" /><Relationship Id="rId3" Type="http://schemas.openxmlformats.org/officeDocument/2006/relationships/image" Target="../media/image2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jpeg" /><Relationship Id="rId3" Type="http://schemas.openxmlformats.org/officeDocument/2006/relationships/image" Target="../media/image26.jpeg" /><Relationship Id="rId4" Type="http://schemas.openxmlformats.org/officeDocument/2006/relationships/image" Target="../media/image27.png" /><Relationship Id="rId5" Type="http://schemas.openxmlformats.org/officeDocument/2006/relationships/image" Target="../media/image28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2">
            <a:alphaModFix amt="41000"/>
            <a:lum/>
          </a:blip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2847854"/>
            <a:ext cx="10136777" cy="1646302"/>
          </a:xfrm>
        </p:spPr>
        <p:txBody>
          <a:bodyPr>
            <a:normAutofit fontScale="90000"/>
          </a:bodyPr>
          <a:lstStyle/>
          <a:p>
            <a:r>
              <a:rPr lang="zh-CN" altLang="en-US" sz="7300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  <a:sym typeface="Calibri" pitchFamily="34" charset="0"/>
              </a:rPr>
              <a:t>第</a:t>
            </a:r>
            <a:r>
              <a:rPr lang="en-US" altLang="zh-CN" sz="7300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  <a:sym typeface="Calibri" pitchFamily="34" charset="0"/>
              </a:rPr>
              <a:t>8</a:t>
            </a:r>
            <a:r>
              <a:rPr lang="zh-CN" altLang="en-US" sz="7300" smtClean="0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  <a:sym typeface="Calibri" pitchFamily="34" charset="0"/>
              </a:rPr>
              <a:t>课 三</a:t>
            </a:r>
            <a:r>
              <a:rPr lang="zh-CN" altLang="en-US" sz="7300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  <a:sym typeface="Calibri" pitchFamily="34" charset="0"/>
              </a:rPr>
              <a:t>国至隋唐的文化</a:t>
            </a:r>
            <a:br>
              <a:rPr lang="zh-CN" altLang="en-US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  <a:sym typeface="Calibri" pitchFamily="34" charset="0"/>
              </a:rPr>
            </a:b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1978185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048" y="1814512"/>
            <a:ext cx="4619226" cy="451974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630091" y="1814512"/>
            <a:ext cx="487244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相传东汉初年，明帝一天晚上突然梦见一位闪耀日光 的金人。有人说这应当就是西方的佛。汉明帝于是派使臣 前往西域求佛法，请来了两位高僧，还用白马驮来佛经。 明帝让两位高僧在洛阳传教，在他们居住的地方修建佛寺， 这就是洛阳的白马</a:t>
            </a: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寺。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8442937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3423578276"/>
              </p:ext>
            </p:extLst>
          </p:nvPr>
        </p:nvGraphicFramePr>
        <p:xfrm>
          <a:off x="1091474" y="2076994"/>
          <a:ext cx="8128000" cy="4557727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4062548" y="1162595"/>
            <a:ext cx="2185852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r>
              <a:rPr lang="zh-CN" altLang="en-US" sz="7200" smtClean="0"/>
              <a:t>目录</a:t>
            </a:r>
            <a:endParaRPr lang="zh-CN" altLang="en-US" sz="7200"/>
          </a:p>
        </p:txBody>
      </p:sp>
    </p:spTree>
    <p:extLst>
      <p:ext uri="{BB962C8B-B14F-4D97-AF65-F5344CB8AC3E}">
        <p14:creationId xmlns:p14="http://schemas.microsoft.com/office/powerpoint/2010/main" val="2235990948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2">
            <a:alphaModFix amt="9000"/>
            <a:lum/>
          </a:blip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55588" y="836368"/>
            <a:ext cx="6391493" cy="7694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zh-CN" altLang="en-US" sz="4400" smtClean="0"/>
              <a:t>儒学、道教与佛教的发</a:t>
            </a:r>
            <a:r>
              <a:rPr lang="zh-CN" altLang="en-US" sz="4400"/>
              <a:t>展</a:t>
            </a:r>
          </a:p>
        </p:txBody>
      </p:sp>
      <p:sp>
        <p:nvSpPr>
          <p:cNvPr id="3" name="矩形 2"/>
          <p:cNvSpPr/>
          <p:nvPr/>
        </p:nvSpPr>
        <p:spPr>
          <a:xfrm>
            <a:off x="255588" y="2668568"/>
            <a:ext cx="78755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、汉朝</a:t>
            </a:r>
            <a:r>
              <a:rPr lang="en-US" altLang="zh-CN" sz="2800" smtClean="0">
                <a:latin typeface="楷体" panose="02010609060101010101" pitchFamily="49" charset="-122"/>
                <a:ea typeface="楷体" panose="02010609060101010101" pitchFamily="49" charset="-122"/>
              </a:rPr>
              <a:t>—</a:t>
            </a: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</a:rPr>
              <a:t>独尊儒术：汉武帝时期，儒学正统地位确立后，在统治者的大力提倡下呈现繁盛之势。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55588" y="3622675"/>
            <a:ext cx="12180252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、魏晋南北朝</a:t>
            </a:r>
          </a:p>
          <a:p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①道教传播：东汉末兴起的中国本土宗教道教在民间广为传播，并受到儒学的影响。主张“贵儒”和“尊道”。</a:t>
            </a:r>
          </a:p>
          <a:p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②佛教盛行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佛教在中国盛行，也吸收儒、道的思想，渐趋本土化。</a:t>
            </a:r>
          </a:p>
          <a:p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③儒学新发展：作为主流统治思想的儒学，自身开始吸收佛教和道教的精神，有了新的发展。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41791" y="1902992"/>
            <a:ext cx="1190061" cy="64633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600" smtClean="0"/>
              <a:t>概况</a:t>
            </a:r>
            <a:endParaRPr lang="zh-CN" altLang="en-US" sz="3600"/>
          </a:p>
        </p:txBody>
      </p:sp>
    </p:spTree>
    <p:extLst>
      <p:ext uri="{BB962C8B-B14F-4D97-AF65-F5344CB8AC3E}">
        <p14:creationId xmlns:p14="http://schemas.microsoft.com/office/powerpoint/2010/main" val="759120871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3">
            <a:alphaModFix amt="9000"/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597207" y="1688012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、隋朝时期，儒学家提出儒、佛、道“三教合归儒”，主张以儒学为主，调和并吸收佛教、道教的理论。</a:t>
            </a:r>
          </a:p>
        </p:txBody>
      </p:sp>
      <p:sp>
        <p:nvSpPr>
          <p:cNvPr id="3" name="矩形 2"/>
          <p:cNvSpPr/>
          <p:nvPr/>
        </p:nvSpPr>
        <p:spPr>
          <a:xfrm>
            <a:off x="597207" y="3237698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、唐朝，统治者奉行三教并行政策，奉老子为祖先，道教最受尊崇；</a:t>
            </a:r>
            <a:endParaRPr lang="en-US" altLang="zh-CN" sz="28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武则天时，佛教在社会上也有很大发展，形成不同宗派。其中禅宗的修行比较简便，易于传播，对后世影响最大。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524" y="1688012"/>
            <a:ext cx="2962350" cy="3664634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793501" y="5352646"/>
            <a:ext cx="19835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六祖慧能</a:t>
            </a:r>
            <a:endParaRPr lang="zh-CN" altLang="en-US" sz="3200" b="1"/>
          </a:p>
        </p:txBody>
      </p:sp>
    </p:spTree>
    <p:extLst>
      <p:ext uri="{BB962C8B-B14F-4D97-AF65-F5344CB8AC3E}">
        <p14:creationId xmlns:p14="http://schemas.microsoft.com/office/powerpoint/2010/main" val="2780332078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2">
            <a:alphaModFix amt="9000"/>
            <a:lum/>
          </a:blip>
          <a:stretch>
            <a:fillRect t="-83000" b="-8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85387" y="1299120"/>
            <a:ext cx="4019327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/>
              <a:t>佛教的传播和反佛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16437" y="2127432"/>
            <a:ext cx="8360410" cy="3107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佛教盛行的原因：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）社会基础：</a:t>
            </a:r>
            <a:r>
              <a:rPr lang="zh-CN" altLang="en-US" sz="28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战乱、动荡，百姓需要精神寄托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）思想基础：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佛教宣传来世说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）政治基础：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适合统治者加强思想控制</a:t>
            </a:r>
          </a:p>
          <a:p>
            <a:pPr>
              <a:spcBef>
                <a:spcPct val="50000"/>
              </a:spcBef>
            </a:pPr>
            <a:endParaRPr lang="zh-CN" altLang="en-US" sz="2800" b="1">
              <a:latin typeface="黑体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89766" y="4921190"/>
            <a:ext cx="1988045" cy="4370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zh-CN" altLang="en-US" sz="2800" b="1"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反佛的斗争</a:t>
            </a:r>
          </a:p>
        </p:txBody>
      </p:sp>
      <p:sp>
        <p:nvSpPr>
          <p:cNvPr id="5" name="矩形 4"/>
          <p:cNvSpPr/>
          <p:nvPr/>
        </p:nvSpPr>
        <p:spPr>
          <a:xfrm>
            <a:off x="889765" y="5457748"/>
            <a:ext cx="6833397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800">
              <a:lnSpc>
                <a:spcPct val="80000"/>
              </a:lnSpc>
            </a:pPr>
            <a:r>
              <a:rPr lang="en-US" altLang="zh-CN" sz="2400" b="1">
                <a:solidFill>
                  <a:prstClr val="black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(1)</a:t>
            </a:r>
            <a:r>
              <a:rPr lang="zh-CN" altLang="en-US" sz="2400" b="1">
                <a:solidFill>
                  <a:prstClr val="black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原因：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佛教的传播危害百姓的利益和</a:t>
            </a: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地</a:t>
            </a:r>
            <a:endParaRPr lang="en-US" altLang="zh-CN" sz="2800" smtClean="0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lvl="0" defTabSz="685800">
              <a:lnSpc>
                <a:spcPct val="80000"/>
              </a:lnSpc>
            </a:pP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 </a:t>
            </a:r>
            <a:r>
              <a:rPr lang="en-US" altLang="zh-CN" sz="280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       </a:t>
            </a: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主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阶级的统治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  <a:p>
            <a:pPr lvl="0" defTabSz="685800">
              <a:lnSpc>
                <a:spcPct val="80000"/>
              </a:lnSpc>
            </a:pPr>
            <a:r>
              <a:rPr lang="en-US" altLang="zh-CN" sz="2400" b="1">
                <a:solidFill>
                  <a:prstClr val="black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(2)</a:t>
            </a:r>
            <a:r>
              <a:rPr lang="zh-CN" altLang="en-US" sz="2400" b="1">
                <a:solidFill>
                  <a:prstClr val="black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表现：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范缜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《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神灭论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》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；北周武帝灭佛 </a:t>
            </a:r>
          </a:p>
        </p:txBody>
      </p:sp>
    </p:spTree>
    <p:extLst>
      <p:ext uri="{BB962C8B-B14F-4D97-AF65-F5344CB8AC3E}">
        <p14:creationId xmlns:p14="http://schemas.microsoft.com/office/powerpoint/2010/main" val="6771633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69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69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74227" y="4395999"/>
            <a:ext cx="11817773" cy="14465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80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     夫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佛本夷狄之人，与中国言语不通，衣服殊制；口不言先王之法言，身不服先王之法服；不知君臣之义，父子之情。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  <a:p>
            <a:pPr algn="l" fontAlgn="auto">
              <a:lnSpc>
                <a:spcPct val="100000"/>
              </a:lnSpc>
            </a:pPr>
            <a:r>
              <a:rPr lang="en-US" altLang="zh-CN" sz="3200" b="1">
                <a:latin typeface="黑体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                                </a:t>
            </a:r>
            <a:r>
              <a:rPr lang="en-US" altLang="zh-CN" sz="3200" b="1">
                <a:latin typeface="仿宋" pitchFamily="49" charset="-122"/>
                <a:ea typeface="仿宋" pitchFamily="49" charset="-122"/>
                <a:cs typeface="黑体" panose="02010609060101010101" pitchFamily="49" charset="-122"/>
                <a:sym typeface="+mn-ea"/>
              </a:rPr>
              <a:t>——</a:t>
            </a:r>
            <a:r>
              <a:rPr lang="zh-CN" altLang="en-US" sz="3200" b="1">
                <a:latin typeface="仿宋" pitchFamily="49" charset="-122"/>
                <a:ea typeface="仿宋" pitchFamily="49" charset="-122"/>
                <a:cs typeface="黑体" panose="02010609060101010101" pitchFamily="49" charset="-122"/>
                <a:sym typeface="+mn-ea"/>
              </a:rPr>
              <a:t>韩愈</a:t>
            </a:r>
            <a:r>
              <a:rPr lang="en-US" altLang="zh-CN" sz="3200" b="1">
                <a:latin typeface="仿宋" pitchFamily="49" charset="-122"/>
                <a:ea typeface="仿宋" pitchFamily="49" charset="-122"/>
                <a:cs typeface="黑体" panose="02010609060101010101" pitchFamily="49" charset="-122"/>
                <a:sym typeface="+mn-ea"/>
              </a:rPr>
              <a:t>《</a:t>
            </a:r>
            <a:r>
              <a:rPr lang="zh-CN" altLang="en-US" sz="3200" b="1">
                <a:latin typeface="仿宋" pitchFamily="49" charset="-122"/>
                <a:ea typeface="仿宋" pitchFamily="49" charset="-122"/>
                <a:cs typeface="黑体" panose="02010609060101010101" pitchFamily="49" charset="-122"/>
                <a:sym typeface="+mn-ea"/>
              </a:rPr>
              <a:t>谏迎佛骨表</a:t>
            </a:r>
            <a:r>
              <a:rPr lang="en-US" altLang="zh-CN" sz="3200" b="1">
                <a:latin typeface="仿宋" pitchFamily="49" charset="-122"/>
                <a:ea typeface="仿宋" pitchFamily="49" charset="-122"/>
                <a:cs typeface="黑体" panose="02010609060101010101" pitchFamily="49" charset="-122"/>
                <a:sym typeface="+mn-ea"/>
              </a:rPr>
              <a:t>》</a:t>
            </a:r>
            <a:endParaRPr lang="zh-CN" altLang="en-US" sz="3200">
              <a:latin typeface="仿宋" pitchFamily="49" charset="-122"/>
              <a:ea typeface="仿宋" pitchFamily="49" charset="-122"/>
              <a:cs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41166" y="3694398"/>
            <a:ext cx="8383693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defTabSz="914377" eaLnBrk="0" fontAlgn="base" hangingPunct="0">
              <a:spcBef>
                <a:spcPct val="0"/>
              </a:spcBef>
              <a:spcAft>
                <a:spcPct val="0"/>
              </a:spcAft>
              <a:tabLst>
                <a:tab pos="359824"/>
              </a:tabLst>
            </a:pP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用儒家的天命论和封建纲常来反对佛教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90407" y="1188433"/>
            <a:ext cx="2031325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zh-CN" altLang="en-US" sz="3600">
                <a:sym typeface="+mn-ea"/>
              </a:rPr>
              <a:t>复兴儒学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503681" y="2989880"/>
            <a:ext cx="7366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维护封建统治，巩固儒学主流思想的统治地位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74227" y="3629926"/>
            <a:ext cx="1420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prstClr val="black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观点：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74227" y="2292991"/>
            <a:ext cx="1420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prstClr val="black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背景：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4227" y="2920801"/>
            <a:ext cx="1420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prstClr val="black"/>
                </a:solidFill>
                <a:latin typeface="黑体" pitchFamily="49" charset="-122"/>
                <a:ea typeface="黑体" panose="02010609060101010101" pitchFamily="49" charset="-122"/>
                <a:sym typeface="+mn-ea"/>
              </a:rPr>
              <a:t>目的：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503681" y="2381379"/>
            <a:ext cx="66479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佛、道的发展使儒学的正统地位受到挑战</a:t>
            </a:r>
          </a:p>
        </p:txBody>
      </p:sp>
    </p:spTree>
    <p:extLst>
      <p:ext uri="{BB962C8B-B14F-4D97-AF65-F5344CB8AC3E}">
        <p14:creationId xmlns:p14="http://schemas.microsoft.com/office/powerpoint/2010/main" val="316069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/>
    </mc:Choice>
    <mc:Fallback>
      <p:transition spd="slow"/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5289005" y="431074"/>
            <a:ext cx="2532632" cy="7694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4400"/>
              <a:t>文学艺术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98281" y="1001797"/>
            <a:ext cx="1180180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3600"/>
              <a:t>文学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281" y="1779814"/>
            <a:ext cx="3584734" cy="208679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568" y="1779814"/>
            <a:ext cx="3418448" cy="208679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281" y="4129978"/>
            <a:ext cx="3584734" cy="225675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567" y="4129978"/>
            <a:ext cx="3559125" cy="2399229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4783015" y="2309739"/>
            <a:ext cx="738664" cy="10269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eaVert" wrap="square" rtlCol="0">
            <a:spAutoFit/>
          </a:bodyPr>
          <a:lstStyle/>
          <a:p>
            <a:r>
              <a:rPr lang="zh-CN" altLang="en-US" sz="3600" b="1" smtClean="0"/>
              <a:t>三曹</a:t>
            </a:r>
            <a:endParaRPr lang="zh-CN" altLang="en-US" sz="3600" b="1"/>
          </a:p>
        </p:txBody>
      </p:sp>
      <p:sp>
        <p:nvSpPr>
          <p:cNvPr id="9" name="文本框 8"/>
          <p:cNvSpPr txBox="1"/>
          <p:nvPr/>
        </p:nvSpPr>
        <p:spPr>
          <a:xfrm>
            <a:off x="9355016" y="2152356"/>
            <a:ext cx="738664" cy="14771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eaVert" wrap="square" rtlCol="0">
            <a:spAutoFit/>
          </a:bodyPr>
          <a:lstStyle/>
          <a:p>
            <a:r>
              <a:rPr lang="zh-CN" altLang="en-US" sz="3600" b="1"/>
              <a:t>陶渊明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783015" y="4757920"/>
            <a:ext cx="738664" cy="10008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eaVert" wrap="square" rtlCol="0">
            <a:spAutoFit/>
          </a:bodyPr>
          <a:lstStyle/>
          <a:p>
            <a:r>
              <a:rPr lang="zh-CN" altLang="en-US" sz="3600" b="1"/>
              <a:t>李白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9495692" y="4787986"/>
            <a:ext cx="738664" cy="10832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eaVert" wrap="square" rtlCol="0">
            <a:spAutoFit/>
          </a:bodyPr>
          <a:lstStyle/>
          <a:p>
            <a:r>
              <a:rPr lang="zh-CN" altLang="en-US" sz="3600" b="1"/>
              <a:t>杜甫</a:t>
            </a:r>
          </a:p>
        </p:txBody>
      </p:sp>
    </p:spTree>
    <p:extLst>
      <p:ext uri="{BB962C8B-B14F-4D97-AF65-F5344CB8AC3E}">
        <p14:creationId xmlns:p14="http://schemas.microsoft.com/office/powerpoint/2010/main" val="4225881941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" y="2338251"/>
            <a:ext cx="4093270" cy="3317966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097280" y="1237957"/>
            <a:ext cx="1209822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3600"/>
              <a:t>书法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519311" y="5670284"/>
            <a:ext cx="2729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黑体" pitchFamily="49" charset="-122"/>
                <a:ea typeface="黑体" panose="02010609060101010101" pitchFamily="49" charset="-122"/>
              </a:rPr>
              <a:t>王羲</a:t>
            </a:r>
            <a:r>
              <a:rPr lang="zh-CN" altLang="en-US" sz="2800" b="1" smtClean="0">
                <a:latin typeface="黑体" pitchFamily="49" charset="-122"/>
                <a:ea typeface="黑体" panose="02010609060101010101" pitchFamily="49" charset="-122"/>
              </a:rPr>
              <a:t>之</a:t>
            </a:r>
            <a:r>
              <a:rPr lang="en-US" altLang="zh-CN" sz="2800" b="1" smtClean="0">
                <a:latin typeface="黑体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smtClean="0">
                <a:latin typeface="黑体" pitchFamily="49" charset="-122"/>
                <a:ea typeface="黑体" panose="02010609060101010101" pitchFamily="49" charset="-122"/>
              </a:rPr>
              <a:t>兰亭序</a:t>
            </a:r>
            <a:r>
              <a:rPr lang="en-US" altLang="zh-CN" sz="2800" b="1" smtClean="0">
                <a:latin typeface="黑体" pitchFamily="49" charset="-122"/>
                <a:ea typeface="黑体" panose="02010609060101010101" pitchFamily="49" charset="-122"/>
              </a:rPr>
              <a:t>》</a:t>
            </a:r>
            <a:endParaRPr lang="zh-CN" altLang="en-US" sz="2800" b="1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464425" y="5679680"/>
            <a:ext cx="3305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黑体" pitchFamily="49" charset="-122"/>
                <a:ea typeface="黑体" panose="02010609060101010101" pitchFamily="49" charset="-122"/>
              </a:rPr>
              <a:t>颜真卿</a:t>
            </a:r>
            <a:r>
              <a:rPr lang="en-US" altLang="zh-CN" sz="2800" b="1">
                <a:latin typeface="黑体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>
                <a:latin typeface="黑体" pitchFamily="49" charset="-122"/>
                <a:ea typeface="黑体" panose="02010609060101010101" pitchFamily="49" charset="-122"/>
              </a:rPr>
              <a:t>多宝塔碑</a:t>
            </a:r>
            <a:r>
              <a:rPr lang="en-US" altLang="zh-CN" sz="2800" b="1">
                <a:latin typeface="黑体" pitchFamily="49" charset="-122"/>
                <a:ea typeface="黑体" panose="02010609060101010101" pitchFamily="49" charset="-122"/>
              </a:rPr>
              <a:t>》</a:t>
            </a:r>
            <a:endParaRPr lang="zh-CN" altLang="en-US" sz="2800" b="1">
              <a:latin typeface="黑体" pitchFamily="49" charset="-122"/>
              <a:ea typeface="黑体" panose="02010609060101010101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275" y="2338251"/>
            <a:ext cx="4332208" cy="3317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023488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28" y="1900164"/>
            <a:ext cx="4592833" cy="3515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080" y="1900164"/>
            <a:ext cx="4562622" cy="3515897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01529" y="914400"/>
            <a:ext cx="1142866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3600"/>
              <a:t>绘画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191064" y="5493884"/>
            <a:ext cx="3413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黑体" pitchFamily="49" charset="-122"/>
                <a:ea typeface="黑体" panose="02010609060101010101" pitchFamily="49" charset="-122"/>
              </a:rPr>
              <a:t>顾恺之</a:t>
            </a:r>
            <a:r>
              <a:rPr lang="en-US" altLang="zh-CN" sz="2800" b="1">
                <a:latin typeface="黑体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>
                <a:latin typeface="黑体" pitchFamily="49" charset="-122"/>
                <a:ea typeface="黑体" panose="02010609060101010101" pitchFamily="49" charset="-122"/>
              </a:rPr>
              <a:t>洛神赋图</a:t>
            </a:r>
            <a:r>
              <a:rPr lang="en-US" altLang="zh-CN" sz="2800" b="1">
                <a:latin typeface="黑体" pitchFamily="49" charset="-122"/>
                <a:ea typeface="黑体" panose="02010609060101010101" pitchFamily="49" charset="-122"/>
              </a:rPr>
              <a:t>》</a:t>
            </a:r>
            <a:endParaRPr lang="zh-CN" altLang="en-US" sz="2800" b="1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482861" y="5454396"/>
            <a:ext cx="38006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黑体" pitchFamily="49" charset="-122"/>
                <a:ea typeface="黑体" panose="02010609060101010101" pitchFamily="49" charset="-122"/>
              </a:rPr>
              <a:t>吴道子</a:t>
            </a:r>
            <a:r>
              <a:rPr lang="en-US" altLang="zh-CN" sz="2800" b="1">
                <a:latin typeface="黑体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>
                <a:latin typeface="黑体" pitchFamily="49" charset="-122"/>
                <a:ea typeface="黑体" panose="02010609060101010101" pitchFamily="49" charset="-122"/>
              </a:rPr>
              <a:t>送子天王图</a:t>
            </a:r>
            <a:r>
              <a:rPr lang="en-US" altLang="zh-CN" sz="2800" b="1">
                <a:latin typeface="黑体" pitchFamily="49" charset="-122"/>
                <a:ea typeface="黑体" panose="02010609060101010101" pitchFamily="49" charset="-122"/>
              </a:rPr>
              <a:t>》</a:t>
            </a:r>
            <a:endParaRPr lang="zh-CN" altLang="en-US" sz="2800" b="1">
              <a:latin typeface="黑体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10603031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254" y="2176102"/>
            <a:ext cx="4175761" cy="348212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406" y="2176102"/>
            <a:ext cx="4082588" cy="3482123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15254" y="956603"/>
            <a:ext cx="1294899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3600"/>
              <a:t>石窟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025746" y="5658225"/>
            <a:ext cx="26728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黑体" pitchFamily="49" charset="-122"/>
                <a:ea typeface="黑体" panose="02010609060101010101" pitchFamily="49" charset="-122"/>
              </a:rPr>
              <a:t>龙门石窟</a:t>
            </a:r>
            <a:endParaRPr lang="zh-CN" altLang="en-US" sz="3200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174523" y="5661238"/>
            <a:ext cx="26728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黑体" pitchFamily="49" charset="-122"/>
                <a:ea typeface="黑体" panose="02010609060101010101" pitchFamily="49" charset="-122"/>
              </a:rPr>
              <a:t>莫高窟</a:t>
            </a:r>
          </a:p>
        </p:txBody>
      </p:sp>
    </p:spTree>
    <p:extLst>
      <p:ext uri="{BB962C8B-B14F-4D97-AF65-F5344CB8AC3E}">
        <p14:creationId xmlns:p14="http://schemas.microsoft.com/office/powerpoint/2010/main" val="1562390861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2">
            <a:alphaModFix amt="31000"/>
            <a:lum/>
          </a:blip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017323"/>
              </p:ext>
            </p:extLst>
          </p:nvPr>
        </p:nvGraphicFramePr>
        <p:xfrm>
          <a:off x="132859" y="2182707"/>
          <a:ext cx="11608972" cy="44079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88310">
                  <a:extLst>
                    <a:ext uri="{9D8B030D-6E8A-4147-A177-3AD203B41FA5}">
                      <a16:colId xmlns:a16="http://schemas.microsoft.com/office/drawing/2014/main" val="3714309138"/>
                    </a:ext>
                  </a:extLst>
                </a:gridCol>
                <a:gridCol w="2138289">
                  <a:extLst>
                    <a:ext uri="{9D8B030D-6E8A-4147-A177-3AD203B41FA5}">
                      <a16:colId xmlns:a16="http://schemas.microsoft.com/office/drawing/2014/main" val="2160649093"/>
                    </a:ext>
                  </a:extLst>
                </a:gridCol>
                <a:gridCol w="1997613">
                  <a:extLst>
                    <a:ext uri="{9D8B030D-6E8A-4147-A177-3AD203B41FA5}">
                      <a16:colId xmlns:a16="http://schemas.microsoft.com/office/drawing/2014/main" val="311352532"/>
                    </a:ext>
                  </a:extLst>
                </a:gridCol>
                <a:gridCol w="5284760">
                  <a:extLst>
                    <a:ext uri="{9D8B030D-6E8A-4147-A177-3AD203B41FA5}">
                      <a16:colId xmlns:a16="http://schemas.microsoft.com/office/drawing/2014/main" val="1853400639"/>
                    </a:ext>
                  </a:extLst>
                </a:gridCol>
              </a:tblGrid>
              <a:tr h="1083229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3600" b="1" smtClean="0"/>
                        <a:t>领 域</a:t>
                      </a:r>
                    </a:p>
                    <a:p>
                      <a:endParaRPr lang="zh-CN" altLang="en-US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ctr" defTabSz="457200" rtl="0" eaLnBrk="1" latinLnBrk="0" hangingPunct="1"/>
                      <a:r>
                        <a:rPr lang="zh-CN" altLang="en-US" sz="36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朝 代</a:t>
                      </a:r>
                    </a:p>
                    <a:p>
                      <a:endParaRPr lang="zh-CN" altLang="en-US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ctr" defTabSz="457200" rtl="0" eaLnBrk="1" latinLnBrk="0" hangingPunct="1"/>
                      <a:r>
                        <a:rPr lang="zh-CN" altLang="en-US" sz="36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人 物</a:t>
                      </a:r>
                    </a:p>
                    <a:p>
                      <a:endParaRPr lang="zh-CN" altLang="en-US" sz="36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36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成 就</a:t>
                      </a:r>
                    </a:p>
                    <a:p>
                      <a:endParaRPr lang="zh-CN" altLang="en-US" sz="36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8771731"/>
                  </a:ext>
                </a:extLst>
              </a:tr>
              <a:tr h="999904">
                <a:tc>
                  <a:txBody>
                    <a:bodyPr vert="horz" wrap="square"/>
                    <a:lstStyle/>
                    <a:p>
                      <a:pPr marL="0" algn="ctr" defTabSz="457200" rtl="0" eaLnBrk="1" latinLnBrk="0" hangingPunct="1"/>
                      <a:r>
                        <a:rPr lang="zh-CN" altLang="en-US" sz="40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数  学</a:t>
                      </a:r>
                    </a:p>
                    <a:p>
                      <a:endParaRPr lang="zh-CN" altLang="en-US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ctr" defTabSz="457200" rtl="0" eaLnBrk="1" latinLnBrk="0" hangingPunct="1"/>
                      <a:r>
                        <a:rPr lang="zh-CN" altLang="en-US" sz="36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南朝</a:t>
                      </a:r>
                    </a:p>
                    <a:p>
                      <a:endParaRPr lang="zh-CN" altLang="en-US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ctr" defTabSz="457200" rtl="0" eaLnBrk="1" latinLnBrk="0" hangingPunct="1"/>
                      <a:r>
                        <a:rPr lang="zh-CN" altLang="en-US" sz="36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祖冲之</a:t>
                      </a:r>
                    </a:p>
                    <a:p>
                      <a:endParaRPr lang="zh-CN" altLang="en-US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400" b="1" smtClean="0">
                          <a:latin typeface="+mn-ea"/>
                          <a:ea typeface="+mn-ea"/>
                        </a:rPr>
                        <a:t>将“圆周率”精算到小数第七位</a:t>
                      </a:r>
                    </a:p>
                    <a:p>
                      <a:endParaRPr lang="zh-CN" altLang="en-US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5751940"/>
                  </a:ext>
                </a:extLst>
              </a:tr>
              <a:tr h="986385">
                <a:tc>
                  <a:txBody>
                    <a:bodyPr vert="horz" wrap="square"/>
                    <a:lstStyle/>
                    <a:p>
                      <a:pPr marL="0" algn="ctr" defTabSz="457200" rtl="0" eaLnBrk="1" latinLnBrk="0" hangingPunct="1"/>
                      <a:r>
                        <a:rPr lang="zh-CN" altLang="en-US" sz="36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农  学</a:t>
                      </a:r>
                      <a:endParaRPr lang="en-US" altLang="zh-CN" sz="1800" b="1" kern="120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ctr" defTabSz="457200" rtl="0" eaLnBrk="1" latinLnBrk="0" hangingPunct="1"/>
                      <a:r>
                        <a:rPr lang="zh-CN" altLang="en-US" sz="36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北朝</a:t>
                      </a:r>
                    </a:p>
                    <a:p>
                      <a:endParaRPr lang="zh-CN" altLang="en-US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ctr" defTabSz="457200" rtl="0" eaLnBrk="1" latinLnBrk="0" hangingPunct="1"/>
                      <a:r>
                        <a:rPr lang="zh-CN" altLang="en-US" sz="36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贾思勰</a:t>
                      </a:r>
                    </a:p>
                    <a:p>
                      <a:endParaRPr lang="zh-CN" altLang="en-US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en-US" altLang="zh-CN" sz="24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《</a:t>
                      </a:r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齐民要术</a:t>
                      </a:r>
                      <a:r>
                        <a:rPr lang="en-US" altLang="zh-CN" sz="24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》</a:t>
                      </a:r>
                    </a:p>
                    <a:p>
                      <a:endParaRPr lang="zh-CN" altLang="en-US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2089659"/>
                  </a:ext>
                </a:extLst>
              </a:tr>
              <a:tr h="1232982">
                <a:tc>
                  <a:txBody>
                    <a:bodyPr vert="horz" wrap="square"/>
                    <a:lstStyle/>
                    <a:p>
                      <a:pPr marL="0" algn="ctr" defTabSz="457200" rtl="0" eaLnBrk="1" latinLnBrk="0" hangingPunct="1"/>
                      <a:r>
                        <a:rPr lang="zh-CN" altLang="en-US" sz="36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地  理</a:t>
                      </a:r>
                      <a:endParaRPr lang="en-US" altLang="zh-CN" sz="3600" b="1" kern="120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457200" rtl="0" eaLnBrk="1" latinLnBrk="0" hangingPunct="1"/>
                      <a:endParaRPr lang="zh-CN" altLang="en-US" sz="3600" b="1" kern="120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ctr" defTabSz="457200" rtl="0" eaLnBrk="1" latinLnBrk="0" hangingPunct="1"/>
                      <a:r>
                        <a:rPr lang="zh-CN" altLang="en-US" sz="36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西晋</a:t>
                      </a:r>
                    </a:p>
                    <a:p>
                      <a:endParaRPr lang="zh-CN" altLang="en-US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ctr" defTabSz="457200" rtl="0" eaLnBrk="1" latinLnBrk="0" hangingPunct="1"/>
                      <a:r>
                        <a:rPr lang="zh-CN" altLang="en-US" sz="36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裴 秀</a:t>
                      </a:r>
                    </a:p>
                    <a:p>
                      <a:endParaRPr lang="zh-CN" altLang="en-US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绘制出</a:t>
                      </a:r>
                      <a:r>
                        <a:rPr lang="en-US" altLang="zh-CN" sz="24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《</a:t>
                      </a:r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禹贡地域图</a:t>
                      </a:r>
                      <a:r>
                        <a:rPr lang="en-US" altLang="zh-CN" sz="24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》</a:t>
                      </a:r>
                    </a:p>
                    <a:p>
                      <a:endParaRPr lang="zh-CN" altLang="en-US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0395764"/>
                  </a:ext>
                </a:extLst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5116732" y="407962"/>
            <a:ext cx="1326271" cy="7694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4400"/>
              <a:t>科技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32859" y="1356890"/>
            <a:ext cx="3615397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3600"/>
              <a:t>魏晋南北朝时期</a:t>
            </a:r>
          </a:p>
        </p:txBody>
      </p:sp>
    </p:spTree>
    <p:extLst>
      <p:ext uri="{BB962C8B-B14F-4D97-AF65-F5344CB8AC3E}">
        <p14:creationId xmlns:p14="http://schemas.microsoft.com/office/powerpoint/2010/main" val="1540237164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7030818"/>
              </p:ext>
            </p:extLst>
          </p:nvPr>
        </p:nvGraphicFramePr>
        <p:xfrm>
          <a:off x="639298" y="1240171"/>
          <a:ext cx="9222155" cy="539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78893">
                  <a:extLst>
                    <a:ext uri="{9D8B030D-6E8A-4147-A177-3AD203B41FA5}">
                      <a16:colId xmlns:a16="http://schemas.microsoft.com/office/drawing/2014/main" val="3416047659"/>
                    </a:ext>
                  </a:extLst>
                </a:gridCol>
                <a:gridCol w="1008755">
                  <a:extLst>
                    <a:ext uri="{9D8B030D-6E8A-4147-A177-3AD203B41FA5}">
                      <a16:colId xmlns:a16="http://schemas.microsoft.com/office/drawing/2014/main" val="3439009423"/>
                    </a:ext>
                  </a:extLst>
                </a:gridCol>
                <a:gridCol w="1571779">
                  <a:extLst>
                    <a:ext uri="{9D8B030D-6E8A-4147-A177-3AD203B41FA5}">
                      <a16:colId xmlns:a16="http://schemas.microsoft.com/office/drawing/2014/main" val="2447735185"/>
                    </a:ext>
                  </a:extLst>
                </a:gridCol>
                <a:gridCol w="5262728">
                  <a:extLst>
                    <a:ext uri="{9D8B030D-6E8A-4147-A177-3AD203B41FA5}">
                      <a16:colId xmlns:a16="http://schemas.microsoft.com/office/drawing/2014/main" val="3449327836"/>
                    </a:ext>
                  </a:extLst>
                </a:gridCol>
              </a:tblGrid>
              <a:tr h="370840"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领域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朝 代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人 物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成 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9920202"/>
                  </a:ext>
                </a:extLst>
              </a:tr>
              <a:tr h="370840"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建筑</a:t>
                      </a:r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隋朝</a:t>
                      </a:r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李春</a:t>
                      </a:r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设计建造世界上现存最古老的石拱桥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1395664"/>
                  </a:ext>
                </a:extLst>
              </a:tr>
              <a:tr h="370840"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印刷</a:t>
                      </a:r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唐朝</a:t>
                      </a:r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已有雕版印刷术</a:t>
                      </a:r>
                    </a:p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世界现存最早的雕版印刷</a:t>
                      </a:r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7594959"/>
                  </a:ext>
                </a:extLst>
              </a:tr>
              <a:tr h="370840"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军事</a:t>
                      </a:r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唐朝</a:t>
                      </a:r>
                    </a:p>
                    <a:p>
                      <a:pPr marL="0" algn="l" defTabSz="457200" rtl="0" eaLnBrk="1" latinLnBrk="0" hangingPunct="1"/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中期的书籍记载了火药的配方</a:t>
                      </a:r>
                    </a:p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唐末，火药用于战争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274939"/>
                  </a:ext>
                </a:extLst>
              </a:tr>
              <a:tr h="370840"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天文学</a:t>
                      </a:r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唐朝</a:t>
                      </a:r>
                    </a:p>
                    <a:p>
                      <a:pPr marL="0" algn="l" defTabSz="457200" rtl="0" eaLnBrk="1" latinLnBrk="0" hangingPunct="1"/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僧一行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测量出地球子午线长度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0904877"/>
                  </a:ext>
                </a:extLst>
              </a:tr>
              <a:tr h="320040">
                <a:tc rowSpan="2"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医学</a:t>
                      </a:r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rowSpan="2">
                  <a:txBody>
                    <a:bodyPr vert="horz" wrap="square"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唐朝</a:t>
                      </a:r>
                    </a:p>
                    <a:p>
                      <a:pPr marL="0" algn="l" defTabSz="457200" rtl="0" eaLnBrk="1" latinLnBrk="0" hangingPunct="1"/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孙思邈</a:t>
                      </a:r>
                    </a:p>
                    <a:p>
                      <a:pPr marL="0" algn="l" defTabSz="457200" rtl="0" eaLnBrk="1" latinLnBrk="0" hangingPunct="1"/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en-US" altLang="zh-CN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《</a:t>
                      </a:r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千金方</a:t>
                      </a:r>
                      <a:r>
                        <a:rPr lang="en-US" altLang="zh-CN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》,</a:t>
                      </a:r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全面总结历代和当时的医药学成果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3666232"/>
                  </a:ext>
                </a:extLst>
              </a:tr>
              <a:tr h="320040"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唐高宗时期</a:t>
                      </a:r>
                    </a:p>
                    <a:p>
                      <a:pPr marL="0" algn="l" defTabSz="457200" rtl="0" eaLnBrk="1" latinLnBrk="0" hangingPunct="1"/>
                      <a:endParaRPr lang="zh-CN" altLang="en-US" sz="2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defTabSz="457200" rtl="0" eaLnBrk="1" latinLnBrk="0" hangingPunct="1"/>
                      <a:r>
                        <a:rPr lang="en-US" altLang="zh-CN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《</a:t>
                      </a:r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唐本草</a:t>
                      </a:r>
                      <a:r>
                        <a:rPr lang="en-US" altLang="zh-CN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》</a:t>
                      </a:r>
                      <a:r>
                        <a:rPr lang="zh-CN" altLang="en-US" sz="2400" b="1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，世界上最早由国家颁行的药典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5858133"/>
                  </a:ext>
                </a:extLst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639298" y="478302"/>
            <a:ext cx="2138289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3600"/>
              <a:t>隋唐时期</a:t>
            </a:r>
          </a:p>
        </p:txBody>
      </p:sp>
    </p:spTree>
    <p:extLst>
      <p:ext uri="{BB962C8B-B14F-4D97-AF65-F5344CB8AC3E}">
        <p14:creationId xmlns:p14="http://schemas.microsoft.com/office/powerpoint/2010/main" val="2464081205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985" y="1920240"/>
            <a:ext cx="4355109" cy="405852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749" y="1920240"/>
            <a:ext cx="4040553" cy="405852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035864" y="548640"/>
            <a:ext cx="3616959" cy="7694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4400"/>
              <a:t>中外文化交流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098432" y="5920529"/>
            <a:ext cx="2474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smtClean="0">
                <a:latin typeface="黑体" pitchFamily="49" charset="-122"/>
                <a:ea typeface="黑体" panose="02010609060101010101" pitchFamily="49" charset="-122"/>
              </a:rPr>
              <a:t>法显</a:t>
            </a:r>
            <a:endParaRPr lang="zh-CN" altLang="en-US" sz="3600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652823" y="5978769"/>
            <a:ext cx="2474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latin typeface="黑体" pitchFamily="49" charset="-122"/>
                <a:ea typeface="黑体" panose="02010609060101010101" pitchFamily="49" charset="-122"/>
              </a:rPr>
              <a:t>玄奘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004277" y="1111348"/>
            <a:ext cx="2025748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3600"/>
              <a:t>中印交流</a:t>
            </a:r>
          </a:p>
        </p:txBody>
      </p:sp>
    </p:spTree>
    <p:extLst>
      <p:ext uri="{BB962C8B-B14F-4D97-AF65-F5344CB8AC3E}">
        <p14:creationId xmlns:p14="http://schemas.microsoft.com/office/powerpoint/2010/main" val="421853927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171" y="2096086"/>
            <a:ext cx="5088989" cy="36957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080" y="2020130"/>
            <a:ext cx="5080000" cy="3847612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164863" y="5806187"/>
            <a:ext cx="25743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atin typeface="黑体" pitchFamily="49" charset="-122"/>
                <a:ea typeface="黑体" panose="02010609060101010101" pitchFamily="49" charset="-122"/>
              </a:rPr>
              <a:t>鉴真东渡</a:t>
            </a:r>
            <a:endParaRPr lang="zh-CN" altLang="en-US" sz="3200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030308" y="5869256"/>
            <a:ext cx="25743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黑体" pitchFamily="49" charset="-122"/>
                <a:ea typeface="黑体" panose="02010609060101010101" pitchFamily="49" charset="-122"/>
              </a:rPr>
              <a:t>阿倍仲麻侣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72197" y="1119389"/>
            <a:ext cx="2096086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3600"/>
              <a:t>中日交流</a:t>
            </a:r>
          </a:p>
        </p:txBody>
      </p:sp>
      <p:pic>
        <p:nvPicPr>
          <p:cNvPr id="7" name="New picture" hidden="1"/>
          <p:cNvPicPr/>
          <p:nvPr/>
        </p:nvPicPr>
        <p:blipFill>
          <a:blip r:embed="rId4"/>
          <a:stretch>
            <a:fillRect/>
          </a:stretch>
        </p:blipFill>
        <p:spPr>
          <a:xfrm>
            <a:off x="12204700" y="10706100"/>
            <a:ext cx="406400" cy="406400"/>
          </a:xfrm>
          <a:prstGeom prst="cube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909300" y="10960100"/>
            <a:ext cx="330200" cy="2413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1237160825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平面">
  <a:themeElements>
    <a:clrScheme name="平面">
      <a:dk1>
        <a:sysClr val="windowText" lastClr="000000"/>
      </a:dk1>
      <a:lt1>
        <a:sysClr val="window" lastClr="FFFE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平面">
      <a:majorFont>
        <a:latin typeface="Trebuchet MS" panose="020b0603020202020204"/>
        <a:ea typeface="Arial"/>
        <a:cs typeface="Arial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Arial"/>
        <a:cs typeface="Arial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平面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charset="0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61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平面</vt:lpstr>
      <vt:lpstr>第8课 三国至隋唐的文化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2020-10-20T10:09:18Z</cp:lastPrinted>
  <dcterms:created xsi:type="dcterms:W3CDTF">2020-10-20T10:09:18Z</dcterms:created>
  <dcterms:modified xsi:type="dcterms:W3CDTF">2020-10-20T02:09:21Z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