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59" r:id="rId3"/>
    <p:sldId id="260" r:id="rId4"/>
    <p:sldId id="262" r:id="rId5"/>
    <p:sldId id="276" r:id="rId6"/>
    <p:sldId id="261" r:id="rId7"/>
    <p:sldId id="263" r:id="rId8"/>
    <p:sldId id="279" r:id="rId9"/>
    <p:sldId id="266" r:id="rId10"/>
    <p:sldId id="283" r:id="rId11"/>
    <p:sldId id="268" r:id="rId12"/>
    <p:sldId id="285" r:id="rId13"/>
    <p:sldId id="278" r:id="rId14"/>
    <p:sldId id="284" r:id="rId15"/>
    <p:sldId id="267" r:id="rId16"/>
    <p:sldId id="269" r:id="rId17"/>
    <p:sldId id="270" r:id="rId18"/>
    <p:sldId id="272" r:id="rId19"/>
    <p:sldId id="274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E426621-9E7C-4439-8DBC-292AD798F90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6E201331-AE62-4591-9E34-9409A0F449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98929-EDB5-4378-829C-2392D87BF4D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C1163-D39F-4D64-944F-1171DE36B17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CA184-3843-4F94-864C-CA56F0BB178A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7FACC-66B6-4C81-A2A5-736318972D6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C3C6F-9740-45C5-85E8-9D24BD79BF1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57965-4C04-4E9D-B591-78AF072394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E5459-F24B-44D3-B8D7-F45CE9836122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4CA0E-6B2A-4672-B832-5A26660E6E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E0B21-95FC-4A86-9810-0E18EC195CE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F0E0E-FBE6-428C-A567-87C21859BB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6AA21-817F-4EE5-9A7B-D686B978A0A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696F8-6449-401E-8785-7EE726E467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F7B66-BB29-4290-B17B-BD56E74488E3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FF48E-AB7A-4E34-A84F-5173CC6EAA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99B53-429C-4409-BD0C-40A240DDF66B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964E8-45CE-4976-AD03-A5807DCC179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E7FB-92A6-44D2-8F53-94C96CB1CB84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E0392-55B6-4026-8F53-FB80E944D3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BD02D-615B-48B9-A9EB-897A07D8EF11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EB453-5483-4110-A5CC-E9169D76E6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63901D-A5A1-4961-8229-DBC371EB7494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DEB11-6D96-4766-BDA0-584E9816376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3E0A5E4-5042-47FF-A859-A512B949C3F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06E1C30-31CE-40D8-B4EA-0CE3B210E9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8" y="1125538"/>
            <a:ext cx="8748712" cy="150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图片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8" y="3460750"/>
            <a:ext cx="2352675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 flipV="1">
            <a:off x="2915816" y="4581127"/>
            <a:ext cx="3384376" cy="20280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647974" y="3461135"/>
            <a:ext cx="2278789" cy="3148069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矩形 7197"/>
          <p:cNvSpPr>
            <a:spLocks noChangeArrowheads="1"/>
          </p:cNvSpPr>
          <p:nvPr/>
        </p:nvSpPr>
        <p:spPr bwMode="auto">
          <a:xfrm>
            <a:off x="466725" y="638175"/>
            <a:ext cx="408622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一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中华民国的创建</a:t>
            </a: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84175" y="1905000"/>
            <a:ext cx="262255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背景：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2.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时间：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3.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临时大总统：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4.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副总统：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5.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意义：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60538" y="2097088"/>
            <a:ext cx="62611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武昌起义胜利后，各省纷纷独立，革命</a:t>
            </a:r>
            <a:endParaRPr lang="en-US" altLang="zh-CN" sz="2800" b="1">
              <a:solidFill>
                <a:srgbClr val="0000FF"/>
              </a:solidFill>
              <a:latin typeface="楷体"/>
              <a:ea typeface="楷体"/>
              <a:cs typeface="楷体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形势发展要求有一个统一的中央政府。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893888" y="3049588"/>
            <a:ext cx="44799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1912年1月1日</a:t>
            </a:r>
            <a:r>
              <a:rPr lang="zh-CN" altLang="en-US" sz="28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（民国元年）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2849563" y="3989388"/>
            <a:ext cx="1809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孙中山   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151063" y="4789488"/>
            <a:ext cx="12557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黎元洪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760538" y="5576888"/>
            <a:ext cx="68437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南京临时政府的成立是孙中山领导资产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阶级民主革命的重要成果。</a:t>
            </a: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1881188" y="1701800"/>
            <a:ext cx="7154862" cy="2247900"/>
          </a:xfrm>
          <a:prstGeom prst="rect">
            <a:avLst/>
          </a:prstGeom>
          <a:solidFill>
            <a:schemeClr val="bg1"/>
          </a:solidFill>
          <a:ln w="34925">
            <a:solidFill>
              <a:srgbClr val="7030A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"/>
                <a:ea typeface="楷体"/>
                <a:cs typeface="楷体"/>
              </a:rPr>
              <a:t>民国纪年</a:t>
            </a:r>
            <a:r>
              <a:rPr lang="en-US" altLang="zh-CN" sz="2800" b="1">
                <a:latin typeface="楷体"/>
                <a:ea typeface="楷体"/>
                <a:cs typeface="楷体"/>
              </a:rPr>
              <a:t>=</a:t>
            </a:r>
            <a:r>
              <a:rPr lang="zh-CN" altLang="en-US" sz="2800" b="1">
                <a:latin typeface="楷体"/>
                <a:ea typeface="楷体"/>
                <a:cs typeface="楷体"/>
              </a:rPr>
              <a:t>公元纪年</a:t>
            </a:r>
            <a:r>
              <a:rPr lang="en-US" altLang="zh-CN" sz="2800" b="1">
                <a:latin typeface="楷体"/>
                <a:ea typeface="楷体"/>
                <a:cs typeface="楷体"/>
              </a:rPr>
              <a:t>-1911</a:t>
            </a:r>
            <a:r>
              <a:rPr lang="zh-CN" altLang="en-US" sz="2800" b="1">
                <a:latin typeface="楷体"/>
                <a:ea typeface="楷体"/>
                <a:cs typeface="楷体"/>
              </a:rPr>
              <a:t>。例如，</a:t>
            </a:r>
            <a:r>
              <a:rPr lang="en-US" altLang="zh-CN" sz="2800" b="1">
                <a:latin typeface="楷体"/>
                <a:ea typeface="楷体"/>
                <a:cs typeface="楷体"/>
              </a:rPr>
              <a:t>1945-1911=34</a:t>
            </a:r>
            <a:r>
              <a:rPr lang="zh-CN" altLang="en-US" sz="2800" b="1">
                <a:latin typeface="楷体"/>
                <a:ea typeface="楷体"/>
                <a:cs typeface="楷体"/>
              </a:rPr>
              <a:t>，那么</a:t>
            </a:r>
            <a:r>
              <a:rPr lang="en-US" altLang="zh-CN" sz="2800" b="1">
                <a:latin typeface="楷体"/>
                <a:ea typeface="楷体"/>
                <a:cs typeface="楷体"/>
              </a:rPr>
              <a:t>1945</a:t>
            </a:r>
            <a:r>
              <a:rPr lang="zh-CN" altLang="en-US" sz="2800" b="1">
                <a:latin typeface="楷体"/>
                <a:ea typeface="楷体"/>
                <a:cs typeface="楷体"/>
              </a:rPr>
              <a:t>年就是民国三十四年。反之亦然。</a:t>
            </a:r>
          </a:p>
          <a:p>
            <a:r>
              <a:rPr lang="zh-CN" altLang="en-US" sz="2800" b="1" u="sng">
                <a:solidFill>
                  <a:srgbClr val="FF0000"/>
                </a:solidFill>
                <a:latin typeface="楷体"/>
                <a:ea typeface="楷体"/>
                <a:cs typeface="楷体"/>
              </a:rPr>
              <a:t>小提醒：</a:t>
            </a:r>
            <a:r>
              <a:rPr lang="zh-CN" altLang="en-US" sz="2800" b="1" u="sng">
                <a:latin typeface="楷体"/>
                <a:ea typeface="楷体"/>
                <a:cs typeface="楷体"/>
              </a:rPr>
              <a:t>中华民国和南京临时政府是两个概念。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2" nodeType="click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bldLvl="0" animBg="1"/>
      <p:bldP spid="15" grpId="1" bldLvl="0" animBg="1"/>
      <p:bldP spid="1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6921">
            <a:off x="34925" y="-185738"/>
            <a:ext cx="2638425" cy="121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9"/>
          <p:cNvSpPr txBox="1">
            <a:spLocks noChangeArrowheads="1"/>
          </p:cNvSpPr>
          <p:nvPr/>
        </p:nvSpPr>
        <p:spPr bwMode="auto">
          <a:xfrm>
            <a:off x="344488" y="803275"/>
            <a:ext cx="8429625" cy="3970338"/>
          </a:xfrm>
          <a:prstGeom prst="rect">
            <a:avLst/>
          </a:prstGeom>
          <a:solidFill>
            <a:srgbClr val="FFFFFF">
              <a:alpha val="50195"/>
            </a:srgbClr>
          </a:solidFill>
          <a:ln w="12700">
            <a:solidFill>
              <a:srgbClr val="3C8C9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2400" b="1">
                <a:latin typeface="楷体"/>
                <a:ea typeface="楷体"/>
                <a:cs typeface="楷体"/>
              </a:rPr>
              <a:t>材料：沪宁铁路车站的出口处挤满了接车的人，列车本应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5:15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到站，结果至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6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点半才到。误点的原因竟然又和剪辫有关。原来，</a:t>
            </a:r>
            <a:r>
              <a:rPr lang="en-US" altLang="zh-CN" sz="2400" b="1">
                <a:latin typeface="楷体"/>
                <a:ea typeface="楷体"/>
                <a:cs typeface="楷体"/>
              </a:rPr>
              <a:t>6</a:t>
            </a:r>
            <a:r>
              <a:rPr lang="zh-CN" altLang="en-US" sz="2400" b="1">
                <a:latin typeface="楷体"/>
                <a:ea typeface="楷体"/>
                <a:cs typeface="楷体"/>
              </a:rPr>
              <a:t>名革命军士兵在南京登上火车，他们上车后，不由分说就动手剪起旅客的辫子来。整整一车的人数以千计，一大半都留有辫子</a:t>
            </a:r>
            <a:r>
              <a:rPr lang="en-US" altLang="zh-CN" sz="2400" b="1">
                <a:latin typeface="Calibri" pitchFamily="34" charset="0"/>
                <a:ea typeface="楷体"/>
                <a:cs typeface="Calibri" pitchFamily="34" charset="0"/>
              </a:rPr>
              <a:t>……</a:t>
            </a:r>
            <a:r>
              <a:rPr lang="zh-CN" altLang="en-US" sz="2400" b="1">
                <a:latin typeface="Calibri" pitchFamily="34" charset="0"/>
                <a:ea typeface="楷体"/>
                <a:cs typeface="Calibri" pitchFamily="34" charset="0"/>
              </a:rPr>
              <a:t>就这样，车厢里乱做一团，以致影响了列车的正常运行。</a:t>
            </a:r>
            <a:endParaRPr lang="en-US" altLang="zh-CN" sz="2400" b="1">
              <a:latin typeface="Calibri" pitchFamily="34" charset="0"/>
              <a:ea typeface="楷体"/>
              <a:cs typeface="Calibri" pitchFamily="34" charset="0"/>
            </a:endParaRPr>
          </a:p>
          <a:p>
            <a:pPr indent="457200" algn="r">
              <a:lnSpc>
                <a:spcPct val="150000"/>
              </a:lnSpc>
            </a:pPr>
            <a:r>
              <a:rPr lang="en-US" altLang="zh-CN" sz="2400" b="1">
                <a:latin typeface="Calibri" pitchFamily="34" charset="0"/>
                <a:ea typeface="楷体"/>
                <a:cs typeface="Calibri" pitchFamily="34" charset="0"/>
              </a:rPr>
              <a:t>—</a:t>
            </a:r>
            <a:r>
              <a:rPr lang="en-US" altLang="zh-CN" sz="2400" b="1">
                <a:solidFill>
                  <a:srgbClr val="0000FF"/>
                </a:solidFill>
                <a:latin typeface="Calibri" pitchFamily="34" charset="0"/>
                <a:ea typeface="楷体"/>
                <a:cs typeface="Calibri" pitchFamily="34" charset="0"/>
              </a:rPr>
              <a:t>—《</a:t>
            </a:r>
            <a:r>
              <a:rPr lang="zh-CN" altLang="en-US" sz="2400" b="1">
                <a:solidFill>
                  <a:srgbClr val="0000FF"/>
                </a:solidFill>
                <a:latin typeface="Calibri" pitchFamily="34" charset="0"/>
                <a:ea typeface="楷体"/>
                <a:cs typeface="Calibri" pitchFamily="34" charset="0"/>
              </a:rPr>
              <a:t>档案中的上海剪辫往事</a:t>
            </a:r>
            <a:r>
              <a:rPr lang="en-US" altLang="zh-CN" sz="2400" b="1">
                <a:solidFill>
                  <a:srgbClr val="0000FF"/>
                </a:solidFill>
                <a:latin typeface="Calibri" pitchFamily="34" charset="0"/>
                <a:ea typeface="楷体"/>
                <a:cs typeface="Calibri" pitchFamily="34" charset="0"/>
              </a:rPr>
              <a:t>》</a:t>
            </a:r>
            <a:endParaRPr lang="en-US" altLang="zh-CN" sz="2400" b="1">
              <a:solidFill>
                <a:srgbClr val="0000FF"/>
              </a:solidFill>
              <a:latin typeface="楷体"/>
              <a:ea typeface="楷体"/>
              <a:cs typeface="楷体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-252413" y="4872038"/>
            <a:ext cx="8351838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indent="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、辛亥革命前后，剪辫意味着什么？</a:t>
            </a:r>
            <a:endParaRPr lang="zh-CN" altLang="en-US" sz="2400" b="1" kern="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6011863" y="4641850"/>
            <a:ext cx="29543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反对清朝，支持革命</a:t>
            </a:r>
            <a:endParaRPr lang="en-US" altLang="zh-CN" sz="24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-250825" y="5797550"/>
            <a:ext cx="9024938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indent="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zh-CN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、阅读本课</a:t>
            </a:r>
            <a:r>
              <a:rPr lang="en-US" altLang="zh-CN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49</a:t>
            </a:r>
            <a:r>
              <a:rPr lang="zh-CN" altLang="en-US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页知识拓展，民国建立后，中国社会</a:t>
            </a:r>
            <a:endParaRPr lang="en-US" altLang="zh-CN" sz="2400" b="1" kern="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indent="457200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2400" b="1" kern="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发生了怎样的变化？</a:t>
            </a:r>
            <a:endParaRPr lang="zh-CN" altLang="en-US" sz="2400" b="1" kern="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88913"/>
            <a:ext cx="220027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3213" y="425450"/>
            <a:ext cx="367347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43213" y="3409950"/>
            <a:ext cx="3878262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04025" y="160338"/>
            <a:ext cx="214947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矩形 7197"/>
          <p:cNvSpPr>
            <a:spLocks noChangeArrowheads="1"/>
          </p:cNvSpPr>
          <p:nvPr/>
        </p:nvSpPr>
        <p:spPr bwMode="auto">
          <a:xfrm>
            <a:off x="3287713" y="-30163"/>
            <a:ext cx="2530475" cy="523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生活礼仪方面</a:t>
            </a:r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:</a:t>
            </a:r>
            <a:endParaRPr lang="zh-CN" altLang="en-US" sz="28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-31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 Box 30"/>
          <p:cNvSpPr txBox="1">
            <a:spLocks noChangeArrowheads="1"/>
          </p:cNvSpPr>
          <p:nvPr/>
        </p:nvSpPr>
        <p:spPr bwMode="auto">
          <a:xfrm>
            <a:off x="2195513" y="549275"/>
            <a:ext cx="6723062" cy="616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altLang="zh-CN" sz="2800">
              <a:solidFill>
                <a:srgbClr val="FF3300"/>
              </a:solidFill>
              <a:latin typeface="微软雅黑"/>
              <a:ea typeface="微软雅黑"/>
              <a:cs typeface="微软雅黑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zh-CN" altLang="en-US" sz="2800">
                <a:latin typeface="微软雅黑"/>
                <a:ea typeface="微软雅黑"/>
                <a:cs typeface="微软雅黑"/>
              </a:rPr>
              <a:t>       中华民国成，清朝灭；总统成，皇帝灭；共和政体成，专制政体灭；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……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altLang="zh-CN" sz="2800">
                <a:latin typeface="微软雅黑"/>
                <a:ea typeface="微软雅黑"/>
                <a:cs typeface="微软雅黑"/>
              </a:rPr>
              <a:t>      ——1912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年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3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月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5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日发表于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时报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》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的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《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新陈代谢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》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altLang="zh-CN" sz="2800">
              <a:latin typeface="微软雅黑"/>
              <a:ea typeface="微软雅黑"/>
              <a:cs typeface="微软雅黑"/>
            </a:endParaRPr>
          </a:p>
          <a:p>
            <a:pPr marL="342900" indent="-342900" eaLnBrk="0" hangingPunct="0"/>
            <a:r>
              <a:rPr lang="en-US" altLang="zh-CN" sz="2800">
                <a:latin typeface="微软雅黑"/>
                <a:ea typeface="微软雅黑"/>
                <a:cs typeface="微软雅黑"/>
              </a:rPr>
              <a:t>      1915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年，</a:t>
            </a:r>
            <a:r>
              <a:rPr lang="zh-CN" altLang="en-US" sz="28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袁世凯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称帝，遭到全国人民的强烈反对，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83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天后，下台，去世。</a:t>
            </a:r>
          </a:p>
          <a:p>
            <a:pPr marL="342900" indent="-342900" eaLnBrk="0" hangingPunct="0"/>
            <a:endParaRPr lang="zh-CN" altLang="en-US" sz="2800">
              <a:latin typeface="微软雅黑"/>
              <a:ea typeface="微软雅黑"/>
              <a:cs typeface="微软雅黑"/>
            </a:endParaRPr>
          </a:p>
          <a:p>
            <a:pPr marL="342900" indent="-342900" eaLnBrk="0" hangingPunct="0"/>
            <a:r>
              <a:rPr lang="zh-CN" altLang="en-US" sz="2800">
                <a:latin typeface="微软雅黑"/>
                <a:ea typeface="微软雅黑"/>
                <a:cs typeface="微软雅黑"/>
              </a:rPr>
              <a:t>    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1917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年，军阀</a:t>
            </a:r>
            <a:r>
              <a:rPr lang="zh-CN" altLang="en-US" sz="2800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张勋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拥戴废帝溥仪复辟帝制，在全国人民的怒斥声中，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12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天后就草草收场。 </a:t>
            </a:r>
          </a:p>
          <a:p>
            <a:pPr marL="342900" indent="-342900" algn="r" eaLnBrk="0" hangingPunct="0"/>
            <a:r>
              <a:rPr lang="en-US" altLang="zh-CN" sz="2800">
                <a:latin typeface="微软雅黑"/>
                <a:ea typeface="微软雅黑"/>
                <a:cs typeface="微软雅黑"/>
              </a:rPr>
              <a:t>                      —— 《</a:t>
            </a:r>
            <a:r>
              <a:rPr lang="zh-CN" altLang="en-US" sz="2800">
                <a:latin typeface="微软雅黑"/>
                <a:ea typeface="微软雅黑"/>
                <a:cs typeface="微软雅黑"/>
              </a:rPr>
              <a:t>中国近现代史</a:t>
            </a:r>
            <a:r>
              <a:rPr lang="en-US" altLang="zh-CN" sz="2800">
                <a:latin typeface="微软雅黑"/>
                <a:ea typeface="微软雅黑"/>
                <a:cs typeface="微软雅黑"/>
              </a:rPr>
              <a:t>》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altLang="zh-CN" sz="2800">
              <a:latin typeface="微软雅黑"/>
              <a:ea typeface="微软雅黑"/>
              <a:cs typeface="微软雅黑"/>
            </a:endParaRPr>
          </a:p>
        </p:txBody>
      </p:sp>
      <p:pic>
        <p:nvPicPr>
          <p:cNvPr id="18435" name="Picture 17" descr="090308f3b49f128b0a46e0c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" y="836613"/>
            <a:ext cx="1692275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3" y="3892550"/>
            <a:ext cx="1792287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矩形 7197"/>
          <p:cNvSpPr>
            <a:spLocks noChangeArrowheads="1"/>
          </p:cNvSpPr>
          <p:nvPr/>
        </p:nvSpPr>
        <p:spPr bwMode="auto">
          <a:xfrm>
            <a:off x="3287713" y="188913"/>
            <a:ext cx="25304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人民思想方面</a:t>
            </a:r>
            <a:r>
              <a:rPr lang="en-US" altLang="zh-CN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:</a:t>
            </a:r>
            <a:endParaRPr lang="zh-CN" altLang="en-US" sz="28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charset="-122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55875" y="6130925"/>
            <a:ext cx="5111750" cy="584200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kern="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民主共和观念深入人心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6921">
            <a:off x="53975" y="-146050"/>
            <a:ext cx="26384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组合 16"/>
          <p:cNvGrpSpPr>
            <a:grpSpLocks/>
          </p:cNvGrpSpPr>
          <p:nvPr/>
        </p:nvGrpSpPr>
        <p:grpSpPr bwMode="auto">
          <a:xfrm>
            <a:off x="273050" y="1016000"/>
            <a:ext cx="8607425" cy="2303463"/>
            <a:chOff x="539552" y="1412776"/>
            <a:chExt cx="7992424" cy="2304256"/>
          </a:xfrm>
        </p:grpSpPr>
        <p:sp>
          <p:nvSpPr>
            <p:cNvPr id="5" name="矩形 4"/>
            <p:cNvSpPr/>
            <p:nvPr/>
          </p:nvSpPr>
          <p:spPr>
            <a:xfrm>
              <a:off x="539552" y="1412776"/>
              <a:ext cx="7992424" cy="2304256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 w="9525">
              <a:solidFill>
                <a:schemeClr val="accent1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551345" y="1542996"/>
              <a:ext cx="7921668" cy="198823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200" b="1" noProof="1">
                  <a:solidFill>
                    <a:srgbClr val="953735"/>
                  </a:solidFill>
                  <a:latin typeface="黑体" pitchFamily="2" charset="-122"/>
                  <a:ea typeface="黑体" pitchFamily="2" charset="-122"/>
                  <a:cs typeface="宋体" charset="-122"/>
                </a:rPr>
                <a:t>材料一</a:t>
              </a:r>
              <a:r>
                <a:rPr lang="zh-CN" altLang="zh-CN" sz="2200" b="1" noProof="1">
                  <a:solidFill>
                    <a:srgbClr val="953735"/>
                  </a:solidFill>
                  <a:latin typeface="黑体" pitchFamily="2" charset="-122"/>
                  <a:ea typeface="黑体" pitchFamily="2" charset="-122"/>
                  <a:cs typeface="宋体" charset="-122"/>
                </a:rPr>
                <a:t>:</a:t>
              </a:r>
              <a:r>
                <a:rPr lang="zh-CN" altLang="en-US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临时政府成立之后，</a:t>
              </a:r>
              <a:r>
                <a:rPr lang="en-US" altLang="zh-CN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……</a:t>
              </a:r>
              <a:r>
                <a:rPr lang="zh-CN" altLang="en-US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满清时代辱国之举措与排外之心理，务一洗而去之；与我友邦益增睦谊，持和平主义，将使中国见重于国际社会，且将使世界渐趋于大同。</a:t>
              </a:r>
              <a:endParaRPr lang="en-US" altLang="zh-CN" sz="2200" b="1">
                <a:solidFill>
                  <a:srgbClr val="000000"/>
                </a:solidFill>
                <a:latin typeface="楷体"/>
                <a:ea typeface="黑体" pitchFamily="2" charset="-122"/>
                <a:cs typeface="宋体" charset="-122"/>
              </a:endParaRPr>
            </a:p>
            <a:p>
              <a:pPr algn="r">
                <a:lnSpc>
                  <a:spcPct val="140000"/>
                </a:lnSpc>
              </a:pPr>
              <a:r>
                <a:rPr lang="en-US" altLang="zh-CN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——</a:t>
              </a:r>
              <a:r>
                <a:rPr lang="zh-CN" altLang="en-US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孙中山</a:t>
              </a:r>
              <a:r>
                <a:rPr lang="en-US" altLang="zh-CN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《</a:t>
              </a:r>
              <a:r>
                <a:rPr lang="zh-CN" altLang="en-US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临时大总统宣言书</a:t>
              </a:r>
              <a:r>
                <a:rPr lang="en-US" altLang="zh-CN" sz="2200" b="1">
                  <a:solidFill>
                    <a:srgbClr val="000000"/>
                  </a:solidFill>
                  <a:latin typeface="楷体"/>
                  <a:ea typeface="黑体" pitchFamily="2" charset="-122"/>
                  <a:cs typeface="宋体" charset="-122"/>
                </a:rPr>
                <a:t>》</a:t>
              </a:r>
            </a:p>
          </p:txBody>
        </p:sp>
      </p:grpSp>
      <p:grpSp>
        <p:nvGrpSpPr>
          <p:cNvPr id="8" name="组合 17"/>
          <p:cNvGrpSpPr/>
          <p:nvPr/>
        </p:nvGrpSpPr>
        <p:grpSpPr>
          <a:xfrm>
            <a:off x="286647" y="3449900"/>
            <a:ext cx="8594250" cy="2211348"/>
            <a:chOff x="539552" y="3861048"/>
            <a:chExt cx="7992889" cy="1872208"/>
          </a:xfrm>
          <a:solidFill>
            <a:srgbClr val="FFFFFF">
              <a:alpha val="50196"/>
            </a:srgbClr>
          </a:solidFill>
        </p:grpSpPr>
        <p:sp>
          <p:nvSpPr>
            <p:cNvPr id="9" name="矩形 8"/>
            <p:cNvSpPr/>
            <p:nvPr/>
          </p:nvSpPr>
          <p:spPr>
            <a:xfrm>
              <a:off x="539552" y="3861048"/>
              <a:ext cx="7992888" cy="1872208"/>
            </a:xfrm>
            <a:prstGeom prst="rect">
              <a:avLst/>
            </a:prstGeom>
            <a:grpFill/>
            <a:ln w="9525">
              <a:solidFill>
                <a:schemeClr val="accent1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Rectangle 3"/>
            <p:cNvSpPr>
              <a:spLocks noChangeArrowheads="1"/>
            </p:cNvSpPr>
            <p:nvPr/>
          </p:nvSpPr>
          <p:spPr bwMode="auto">
            <a:xfrm>
              <a:off x="539552" y="4005064"/>
              <a:ext cx="7992889" cy="1682923"/>
            </a:xfrm>
            <a:prstGeom prst="rect">
              <a:avLst/>
            </a:prstGeom>
            <a:grpFill/>
            <a:ln w="3175">
              <a:noFill/>
              <a:prstDash val="sysDot"/>
              <a:miter lim="800000"/>
            </a:ln>
          </p:spPr>
          <p:txBody>
            <a:bodyPr/>
            <a:lstStyle/>
            <a:p>
              <a:pPr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200" b="1" noProof="1">
                  <a:solidFill>
                    <a:schemeClr val="accent2">
                      <a:lumMod val="75000"/>
                    </a:schemeClr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宋体" panose="02010600030101010101" pitchFamily="2" charset="-122"/>
                </a:rPr>
                <a:t>材料二：</a:t>
              </a:r>
              <a:r>
                <a:rPr lang="zh-CN" altLang="en-US" sz="2200" b="1" dirty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</a:rPr>
                <a:t>临时政府重申承认清政府和帝国主义国家缔结的一切不平等条约，承担过去的外债和赔款，保护帝国主义在华的各种特权和利益。</a:t>
              </a:r>
              <a:endParaRPr lang="en-US" altLang="zh-CN" sz="2200" b="1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endParaRPr>
            </a:p>
            <a:p>
              <a:pPr algn="r" fontAlgn="auto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200" b="1" dirty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</a:rPr>
                <a:t>——《</a:t>
              </a:r>
              <a:r>
                <a:rPr lang="zh-CN" altLang="en-US" sz="2200" b="1" dirty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</a:rPr>
                <a:t>告各友邦书</a:t>
              </a:r>
              <a:r>
                <a:rPr lang="en-US" altLang="zh-CN" sz="2200" b="1" dirty="0">
                  <a:solidFill>
                    <a:srgbClr val="000000"/>
                  </a:solidFill>
                  <a:latin typeface="楷体" pitchFamily="49" charset="-122"/>
                  <a:ea typeface="楷体" pitchFamily="49" charset="-122"/>
                </a:rPr>
                <a:t>》</a:t>
              </a:r>
              <a:endParaRPr lang="zh-CN" altLang="en-US" sz="2200" b="1" dirty="0">
                <a:solidFill>
                  <a:srgbClr val="000000"/>
                </a:solidFill>
                <a:latin typeface="楷体" pitchFamily="49" charset="-122"/>
                <a:ea typeface="楷体" pitchFamily="49" charset="-122"/>
              </a:endParaRPr>
            </a:p>
          </p:txBody>
        </p:sp>
      </p:grpSp>
      <p:sp>
        <p:nvSpPr>
          <p:cNvPr id="11" name="文本框 10255"/>
          <p:cNvSpPr txBox="1">
            <a:spLocks noChangeArrowheads="1"/>
          </p:cNvSpPr>
          <p:nvPr/>
        </p:nvSpPr>
        <p:spPr bwMode="auto">
          <a:xfrm>
            <a:off x="241300" y="5691188"/>
            <a:ext cx="863917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  <a:sym typeface="Arial" charset="0"/>
              </a:rPr>
              <a:t>思考：南京临时政府在对外关系上，为什么会出现这    </a:t>
            </a:r>
            <a:endParaRPr lang="en-US" altLang="zh-CN" sz="2800" b="1">
              <a:solidFill>
                <a:srgbClr val="0000FF"/>
              </a:solidFill>
              <a:latin typeface="黑体" pitchFamily="2" charset="-122"/>
              <a:ea typeface="黑体" pitchFamily="2" charset="-122"/>
              <a:sym typeface="Arial" charset="0"/>
            </a:endParaRPr>
          </a:p>
          <a:p>
            <a:pPr algn="just"/>
            <a:r>
              <a:rPr lang="en-US" altLang="zh-CN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  <a:sym typeface="Arial" charset="0"/>
              </a:rPr>
              <a:t>      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  <a:sym typeface="Arial" charset="0"/>
              </a:rPr>
              <a:t>种变化？</a:t>
            </a: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247900" y="3048000"/>
            <a:ext cx="4672013" cy="579438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kern="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换取帝国主义国家的支持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矩形 7197"/>
          <p:cNvSpPr>
            <a:spLocks noChangeArrowheads="1"/>
          </p:cNvSpPr>
          <p:nvPr/>
        </p:nvSpPr>
        <p:spPr bwMode="auto">
          <a:xfrm>
            <a:off x="63500" y="115888"/>
            <a:ext cx="50498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袁世凯窃取革命果实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810000" y="1447800"/>
            <a:ext cx="5051425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袁世凯何许人也</a:t>
            </a:r>
            <a:r>
              <a:rPr kumimoji="1" lang="en-US" altLang="zh-CN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?</a:t>
            </a:r>
            <a:r>
              <a:rPr kumimoji="1" lang="zh-CN" altLang="en-US" sz="36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他为何会成为多方看好的炙手可热的可稳定时局的人物，他是怎样窃取了辛亥革命的果实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？</a:t>
            </a:r>
            <a:endParaRPr kumimoji="1" lang="zh-CN" altLang="en-US" sz="3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0485" name="矩形 7"/>
          <p:cNvSpPr>
            <a:spLocks noChangeArrowheads="1"/>
          </p:cNvSpPr>
          <p:nvPr/>
        </p:nvSpPr>
        <p:spPr bwMode="auto">
          <a:xfrm>
            <a:off x="1692275" y="981075"/>
            <a:ext cx="6911975" cy="47894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1894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年，清政府改革兵制，派长芦盐运使胡鹬芬在天津以南的新农镇即小站训练新军，取名“定武军”。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1895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年改派袁世凯督练，改名“新建陆军”，仿效德国军制和操练，聘请德国人为教官，编为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10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个营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7300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人，受直隶总督兼北洋大臣李鸿章节制，所以也称为北洋军。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1901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年李鸿章病死，袁世凯接任，将北洋军扩编为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个镇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相当于师</a:t>
            </a:r>
            <a:r>
              <a:rPr lang="en-US" altLang="zh-CN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，从此成为北洋军首领，并在此基础上网罗亲信，扩张势力，迅速形成左右全国局势的强大军事集团。</a:t>
            </a:r>
            <a:endParaRPr lang="zh-CN" altLang="en-US" sz="2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275856" y="159296"/>
            <a:ext cx="1861356" cy="2534496"/>
          </a:xfrm>
          <a:prstGeom prst="ellipse">
            <a:avLst/>
          </a:prstGeom>
        </p:spPr>
      </p:pic>
      <p:pic>
        <p:nvPicPr>
          <p:cNvPr id="21507" name="图片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86100" y="4214813"/>
            <a:ext cx="1825625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文本框 2"/>
          <p:cNvSpPr txBox="1">
            <a:spLocks noChangeArrowheads="1"/>
          </p:cNvSpPr>
          <p:nvPr/>
        </p:nvSpPr>
        <p:spPr bwMode="auto">
          <a:xfrm>
            <a:off x="219075" y="1196975"/>
            <a:ext cx="1355725" cy="5334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defTabSz="1219200" eaLnBrk="0" hangingPunct="0">
              <a:spcBef>
                <a:spcPct val="50000"/>
              </a:spcBef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清政府</a:t>
            </a:r>
          </a:p>
        </p:txBody>
      </p:sp>
      <p:sp>
        <p:nvSpPr>
          <p:cNvPr id="6" name="右箭头 10"/>
          <p:cNvSpPr>
            <a:spLocks noChangeArrowheads="1"/>
          </p:cNvSpPr>
          <p:nvPr/>
        </p:nvSpPr>
        <p:spPr bwMode="auto">
          <a:xfrm>
            <a:off x="1684338" y="1412875"/>
            <a:ext cx="1447800" cy="152400"/>
          </a:xfrm>
          <a:prstGeom prst="rightArrow">
            <a:avLst>
              <a:gd name="adj1" fmla="val 50000"/>
              <a:gd name="adj2" fmla="val 1781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21917" tIns="60958" rIns="121917" bIns="60958"/>
          <a:lstStyle/>
          <a:p>
            <a:pPr defTabSz="1219200"/>
            <a:endParaRPr lang="zh-CN" altLang="en-US" sz="2100">
              <a:latin typeface="Calibri" pitchFamily="34" charset="0"/>
            </a:endParaRPr>
          </a:p>
        </p:txBody>
      </p:sp>
      <p:sp>
        <p:nvSpPr>
          <p:cNvPr id="7" name="文本框 11"/>
          <p:cNvSpPr txBox="1">
            <a:spLocks noChangeArrowheads="1"/>
          </p:cNvSpPr>
          <p:nvPr/>
        </p:nvSpPr>
        <p:spPr bwMode="auto">
          <a:xfrm>
            <a:off x="1908175" y="908050"/>
            <a:ext cx="8540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任命</a:t>
            </a:r>
          </a:p>
        </p:txBody>
      </p:sp>
      <p:sp>
        <p:nvSpPr>
          <p:cNvPr id="8" name="下箭头 6"/>
          <p:cNvSpPr>
            <a:spLocks noChangeArrowheads="1"/>
          </p:cNvSpPr>
          <p:nvPr/>
        </p:nvSpPr>
        <p:spPr bwMode="auto">
          <a:xfrm>
            <a:off x="3924300" y="2708275"/>
            <a:ext cx="152400" cy="1506538"/>
          </a:xfrm>
          <a:prstGeom prst="downArrow">
            <a:avLst>
              <a:gd name="adj1" fmla="val 50000"/>
              <a:gd name="adj2" fmla="val 43358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21917" tIns="60958" rIns="121917" bIns="60958"/>
          <a:lstStyle/>
          <a:p>
            <a:pPr defTabSz="1219200"/>
            <a:endParaRPr lang="zh-CN" altLang="en-US" sz="2100">
              <a:latin typeface="Calibri" pitchFamily="34" charset="0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3241675" y="2636838"/>
            <a:ext cx="60960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121917" tIns="60958" rIns="121917" bIns="60958"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军事进攻</a:t>
            </a:r>
          </a:p>
        </p:txBody>
      </p:sp>
      <p:sp>
        <p:nvSpPr>
          <p:cNvPr id="10" name="文本框 8"/>
          <p:cNvSpPr txBox="1">
            <a:spLocks noChangeArrowheads="1"/>
          </p:cNvSpPr>
          <p:nvPr/>
        </p:nvSpPr>
        <p:spPr bwMode="auto">
          <a:xfrm>
            <a:off x="4133850" y="2708275"/>
            <a:ext cx="61595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 lIns="121917" tIns="60958" rIns="121917" bIns="60958"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玩弄权术</a:t>
            </a:r>
          </a:p>
        </p:txBody>
      </p:sp>
      <p:sp>
        <p:nvSpPr>
          <p:cNvPr id="11" name="左箭头 9"/>
          <p:cNvSpPr>
            <a:spLocks noChangeArrowheads="1"/>
          </p:cNvSpPr>
          <p:nvPr/>
        </p:nvSpPr>
        <p:spPr bwMode="auto">
          <a:xfrm>
            <a:off x="5148263" y="1404938"/>
            <a:ext cx="1295400" cy="152400"/>
          </a:xfrm>
          <a:prstGeom prst="leftArrow">
            <a:avLst>
              <a:gd name="adj1" fmla="val 50000"/>
              <a:gd name="adj2" fmla="val 15937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21917" tIns="60958" rIns="121917" bIns="60958" anchor="ctr"/>
          <a:lstStyle/>
          <a:p>
            <a:pPr algn="ctr" defTabSz="1219200" eaLnBrk="0" hangingPunct="0"/>
            <a:endParaRPr lang="zh-CN" altLang="zh-CN" sz="2700" b="1">
              <a:solidFill>
                <a:srgbClr val="FA0802"/>
              </a:solidFill>
              <a:latin typeface="Calibri" pitchFamily="34" charset="0"/>
            </a:endParaRPr>
          </a:p>
        </p:txBody>
      </p:sp>
      <p:sp>
        <p:nvSpPr>
          <p:cNvPr id="12" name="文本框 24"/>
          <p:cNvSpPr txBox="1">
            <a:spLocks noChangeArrowheads="1"/>
          </p:cNvSpPr>
          <p:nvPr/>
        </p:nvSpPr>
        <p:spPr bwMode="auto">
          <a:xfrm>
            <a:off x="5446713" y="981075"/>
            <a:ext cx="8540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支持</a:t>
            </a:r>
          </a:p>
        </p:txBody>
      </p:sp>
      <p:sp>
        <p:nvSpPr>
          <p:cNvPr id="21516" name="文本框 4"/>
          <p:cNvSpPr txBox="1">
            <a:spLocks noChangeArrowheads="1"/>
          </p:cNvSpPr>
          <p:nvPr/>
        </p:nvSpPr>
        <p:spPr bwMode="auto">
          <a:xfrm>
            <a:off x="6516688" y="1233488"/>
            <a:ext cx="2481262" cy="5334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defTabSz="1219200" eaLnBrk="0" hangingPunct="0">
              <a:spcBef>
                <a:spcPct val="50000"/>
              </a:spcBef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帝国主义列强</a:t>
            </a:r>
          </a:p>
        </p:txBody>
      </p:sp>
      <p:sp>
        <p:nvSpPr>
          <p:cNvPr id="14" name="Text Box 24"/>
          <p:cNvSpPr txBox="1">
            <a:spLocks noChangeArrowheads="1"/>
          </p:cNvSpPr>
          <p:nvPr/>
        </p:nvSpPr>
        <p:spPr bwMode="auto">
          <a:xfrm>
            <a:off x="6784975" y="2708275"/>
            <a:ext cx="194468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外交孤立</a:t>
            </a:r>
          </a:p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经济封锁</a:t>
            </a:r>
          </a:p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军事威胁</a:t>
            </a:r>
          </a:p>
        </p:txBody>
      </p:sp>
      <p:sp>
        <p:nvSpPr>
          <p:cNvPr id="16" name="下箭头 15"/>
          <p:cNvSpPr/>
          <p:nvPr/>
        </p:nvSpPr>
        <p:spPr>
          <a:xfrm rot="2327163">
            <a:off x="6075363" y="1519238"/>
            <a:ext cx="195262" cy="3633787"/>
          </a:xfrm>
          <a:prstGeom prst="downArrow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19" name="Text Box 28"/>
          <p:cNvSpPr txBox="1">
            <a:spLocks noChangeArrowheads="1"/>
          </p:cNvSpPr>
          <p:nvPr/>
        </p:nvSpPr>
        <p:spPr bwMode="auto">
          <a:xfrm>
            <a:off x="6237288" y="5445125"/>
            <a:ext cx="2760662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219200" eaLnBrk="0" hangingPunct="0">
              <a:spcBef>
                <a:spcPct val="50000"/>
              </a:spcBef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立宪派旧官僚等</a:t>
            </a:r>
          </a:p>
        </p:txBody>
      </p:sp>
      <p:sp>
        <p:nvSpPr>
          <p:cNvPr id="18" name="左箭头 14"/>
          <p:cNvSpPr>
            <a:spLocks noChangeArrowheads="1"/>
          </p:cNvSpPr>
          <p:nvPr/>
        </p:nvSpPr>
        <p:spPr bwMode="auto">
          <a:xfrm>
            <a:off x="4932363" y="5589588"/>
            <a:ext cx="1241425" cy="215900"/>
          </a:xfrm>
          <a:prstGeom prst="leftArrow">
            <a:avLst>
              <a:gd name="adj1" fmla="val 50000"/>
              <a:gd name="adj2" fmla="val 13704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21917" tIns="60958" rIns="121917" bIns="60958"/>
          <a:lstStyle/>
          <a:p>
            <a:pPr defTabSz="1219200"/>
            <a:endParaRPr lang="zh-CN" altLang="en-US" sz="2100">
              <a:latin typeface="Calibri" pitchFamily="34" charset="0"/>
            </a:endParaRPr>
          </a:p>
        </p:txBody>
      </p:sp>
      <p:sp>
        <p:nvSpPr>
          <p:cNvPr id="19" name="文本框 15"/>
          <p:cNvSpPr txBox="1">
            <a:spLocks noChangeArrowheads="1"/>
          </p:cNvSpPr>
          <p:nvPr/>
        </p:nvSpPr>
        <p:spPr bwMode="auto">
          <a:xfrm flipH="1">
            <a:off x="5292725" y="5030788"/>
            <a:ext cx="100012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defTabSz="1219200" eaLnBrk="0" hangingPunct="0"/>
            <a:r>
              <a:rPr lang="zh-CN" altLang="en-US" sz="2400" b="1">
                <a:solidFill>
                  <a:srgbClr val="FA0802"/>
                </a:solidFill>
                <a:latin typeface="微软雅黑"/>
                <a:ea typeface="微软雅黑"/>
                <a:cs typeface="微软雅黑"/>
              </a:rPr>
              <a:t>施压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/>
      <p:bldP spid="11" grpId="0" animBg="1"/>
      <p:bldP spid="12" grpId="0"/>
      <p:bldP spid="14" grpId="0"/>
      <p:bldP spid="16" grpId="0" animBg="1"/>
      <p:bldP spid="18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50825" y="1074738"/>
            <a:ext cx="3792538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ea"/>
              </a:rPr>
              <a:t>1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ea"/>
              </a:rPr>
              <a:t>、宣统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ea"/>
              </a:rPr>
              <a:t>帝下诏退位</a:t>
            </a:r>
          </a:p>
        </p:txBody>
      </p:sp>
      <p:sp>
        <p:nvSpPr>
          <p:cNvPr id="22531" name="矩形 7197"/>
          <p:cNvSpPr>
            <a:spLocks noChangeArrowheads="1"/>
          </p:cNvSpPr>
          <p:nvPr/>
        </p:nvSpPr>
        <p:spPr bwMode="auto">
          <a:xfrm>
            <a:off x="250825" y="188913"/>
            <a:ext cx="50498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袁世凯窃取革命果实</a:t>
            </a:r>
          </a:p>
        </p:txBody>
      </p:sp>
      <p:sp>
        <p:nvSpPr>
          <p:cNvPr id="22532" name="Rectangle 3"/>
          <p:cNvSpPr txBox="1">
            <a:spLocks noChangeArrowheads="1"/>
          </p:cNvSpPr>
          <p:nvPr/>
        </p:nvSpPr>
        <p:spPr bwMode="auto">
          <a:xfrm>
            <a:off x="193675" y="1774825"/>
            <a:ext cx="1262063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时间：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意义：</a:t>
            </a:r>
            <a:endParaRPr lang="zh-CN" altLang="en-US" sz="2800" b="1">
              <a:solidFill>
                <a:srgbClr val="FF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211263" y="1928813"/>
            <a:ext cx="25034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1912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12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日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173163" y="2636838"/>
            <a:ext cx="4756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标志清朝</a:t>
            </a:r>
            <a:r>
              <a:rPr lang="en-US" altLang="zh-CN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260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多年统治结束。</a:t>
            </a:r>
          </a:p>
        </p:txBody>
      </p:sp>
      <p:pic>
        <p:nvPicPr>
          <p:cNvPr id="22535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900" y="3716338"/>
            <a:ext cx="8947150" cy="293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/>
            </a:extLst>
          </a:blip>
          <a:srcRect l="9808" t="19696" r="4750" b="2027"/>
          <a:stretch/>
        </p:blipFill>
        <p:spPr>
          <a:xfrm>
            <a:off x="6516216" y="894636"/>
            <a:ext cx="2147289" cy="2852484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图片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238" y="123825"/>
            <a:ext cx="21256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14" descr="袁世凯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5425" y="3662363"/>
            <a:ext cx="2400300" cy="305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3"/>
          <p:cNvSpPr txBox="1"/>
          <p:nvPr/>
        </p:nvSpPr>
        <p:spPr>
          <a:xfrm>
            <a:off x="2488565" y="708025"/>
            <a:ext cx="3846830" cy="4832092"/>
          </a:xfrm>
          <a:prstGeom prst="rect">
            <a:avLst/>
          </a:prstGeom>
          <a:noFill/>
          <a:ln w="2222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谁</a:t>
            </a:r>
            <a:r>
              <a:rPr lang="zh-CN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做一个总统并不重要，重要的是建立一个制度。制约的不仅是袁世凯，而是</a:t>
            </a:r>
            <a:r>
              <a:rPr lang="zh-CN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清除两千年来封建专制之余毒，</a:t>
            </a:r>
            <a:r>
              <a:rPr lang="zh-CN" altLang="en-US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非</a:t>
            </a:r>
            <a:r>
              <a:rPr lang="zh-CN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一朝一夕所能为，恳请诸位同志勿执着于</a:t>
            </a:r>
            <a:r>
              <a:rPr lang="zh-CN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一职一位的得失</a:t>
            </a:r>
            <a:r>
              <a:rPr lang="zh-CN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，而应致力于创立深入人心的用法律捍卫之革命制度</a:t>
            </a:r>
            <a:r>
              <a:rPr lang="zh-CN" altLang="zh-CN" sz="2800" b="1" dirty="0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2800" b="1" dirty="0">
              <a:solidFill>
                <a:srgbClr val="0000FF"/>
              </a:solidFill>
              <a:latin typeface="楷体" pitchFamily="49" charset="-122"/>
              <a:ea typeface="楷体" pitchFamily="49" charset="-122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noProof="1">
                <a:solidFill>
                  <a:srgbClr val="0000FF"/>
                </a:solidFill>
                <a:latin typeface="楷体" pitchFamily="49" charset="-122"/>
                <a:ea typeface="楷体" pitchFamily="49" charset="-122"/>
                <a:sym typeface="+mn-ea"/>
              </a:rPr>
              <a:t>——</a:t>
            </a:r>
            <a:r>
              <a:rPr lang="zh-CN" altLang="en-US" sz="2800" b="1" noProof="1">
                <a:solidFill>
                  <a:srgbClr val="0000FF"/>
                </a:solidFill>
                <a:latin typeface="楷体" pitchFamily="49" charset="-122"/>
                <a:ea typeface="楷体" pitchFamily="49" charset="-122"/>
                <a:sym typeface="+mn-ea"/>
              </a:rPr>
              <a:t>孙中山</a:t>
            </a:r>
            <a:endParaRPr lang="zh-CN" altLang="en-US" sz="2800" b="1" noProof="1">
              <a:solidFill>
                <a:srgbClr val="0000FF"/>
              </a:solidFill>
              <a:latin typeface="楷体" pitchFamily="49" charset="-122"/>
              <a:ea typeface="楷体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2338" y="1557338"/>
            <a:ext cx="6386512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16"/>
          <p:cNvSpPr txBox="1">
            <a:spLocks noChangeArrowheads="1"/>
          </p:cNvSpPr>
          <p:nvPr/>
        </p:nvSpPr>
        <p:spPr bwMode="auto">
          <a:xfrm>
            <a:off x="65088" y="6380163"/>
            <a:ext cx="5332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zh-CN" sz="2400" b="1">
                <a:latin typeface="华文中宋" pitchFamily="2" charset="-122"/>
                <a:ea typeface="华文中宋" pitchFamily="2" charset="-122"/>
              </a:rPr>
              <a:t> </a:t>
            </a:r>
            <a:endParaRPr lang="zh-CN" altLang="en-US" sz="24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8763" y="857250"/>
            <a:ext cx="648017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ea"/>
              </a:rPr>
              <a:t>2</a:t>
            </a:r>
            <a:r>
              <a:rPr lang="zh-CN" altLang="en-US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隶书" pitchFamily="49" charset="-122"/>
                <a:ea typeface="隶书" pitchFamily="49" charset="-122"/>
                <a:cs typeface="+mn-ea"/>
              </a:rPr>
              <a:t>、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袁世凯在</a:t>
            </a:r>
            <a:r>
              <a:rPr lang="zh-CN" altLang="en-US" sz="2800" b="1" dirty="0">
                <a:solidFill>
                  <a:srgbClr val="C00000"/>
                </a:solidFill>
                <a:latin typeface="华文中宋" pitchFamily="2" charset="-122"/>
                <a:ea typeface="华文中宋" pitchFamily="2" charset="-122"/>
              </a:rPr>
              <a:t>北京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任中华民国临时大总统</a:t>
            </a:r>
          </a:p>
        </p:txBody>
      </p:sp>
      <p:sp>
        <p:nvSpPr>
          <p:cNvPr id="24581" name="矩形 7197"/>
          <p:cNvSpPr>
            <a:spLocks noChangeArrowheads="1"/>
          </p:cNvSpPr>
          <p:nvPr/>
        </p:nvSpPr>
        <p:spPr bwMode="auto">
          <a:xfrm>
            <a:off x="250825" y="188913"/>
            <a:ext cx="50498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二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袁世凯窃取革命果实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71438" y="5229225"/>
            <a:ext cx="4151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如何限制袁世凯的权力？</a:t>
            </a:r>
            <a:endParaRPr lang="en-US" altLang="zh-CN" sz="2800" b="1">
              <a:solidFill>
                <a:srgbClr val="0000FF"/>
              </a:solidFill>
              <a:latin typeface="楷体"/>
              <a:ea typeface="楷体"/>
              <a:cs typeface="楷体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4217988" y="4868863"/>
            <a:ext cx="4572000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①临时政府设在南京；</a:t>
            </a:r>
            <a:endParaRPr lang="en-US" altLang="zh-CN" sz="2800" b="1">
              <a:solidFill>
                <a:srgbClr val="C00000"/>
              </a:solidFill>
              <a:latin typeface="楷体"/>
              <a:ea typeface="楷体"/>
              <a:cs typeface="楷体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②临时大总统到南京任职；</a:t>
            </a:r>
            <a:endParaRPr lang="en-US" altLang="zh-CN" sz="2800" b="1">
              <a:solidFill>
                <a:srgbClr val="C00000"/>
              </a:solidFill>
              <a:latin typeface="楷体"/>
              <a:ea typeface="楷体"/>
              <a:cs typeface="楷体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③遵守</a:t>
            </a:r>
            <a:r>
              <a:rPr lang="en-US" altLang="zh-CN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《</a:t>
            </a:r>
            <a:r>
              <a:rPr lang="zh-CN" altLang="en-US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中华民国临时约法</a:t>
            </a:r>
            <a:r>
              <a:rPr lang="en-US" altLang="zh-CN" sz="2800" b="1">
                <a:solidFill>
                  <a:srgbClr val="C00000"/>
                </a:solidFill>
                <a:latin typeface="楷体"/>
                <a:ea typeface="楷体"/>
                <a:cs typeface="楷体"/>
              </a:rPr>
              <a:t>》</a:t>
            </a:r>
            <a:endParaRPr lang="zh-CN" altLang="en-US" sz="2800" b="1">
              <a:solidFill>
                <a:srgbClr val="C00000"/>
              </a:solidFill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矩形 7197"/>
          <p:cNvSpPr>
            <a:spLocks noChangeArrowheads="1"/>
          </p:cNvSpPr>
          <p:nvPr/>
        </p:nvSpPr>
        <p:spPr bwMode="auto">
          <a:xfrm>
            <a:off x="250825" y="188913"/>
            <a:ext cx="7921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.《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中华民国临时约法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》</a:t>
            </a:r>
            <a:endParaRPr lang="zh-CN" altLang="en-US" sz="36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charset="-122"/>
            </a:endParaRPr>
          </a:p>
        </p:txBody>
      </p:sp>
      <p:sp>
        <p:nvSpPr>
          <p:cNvPr id="25603" name="Rectangle 3"/>
          <p:cNvSpPr txBox="1">
            <a:spLocks noChangeArrowheads="1"/>
          </p:cNvSpPr>
          <p:nvPr/>
        </p:nvSpPr>
        <p:spPr bwMode="auto">
          <a:xfrm>
            <a:off x="120650" y="1125538"/>
            <a:ext cx="1262063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时间：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内容：</a:t>
            </a:r>
          </a:p>
          <a:p>
            <a:pPr>
              <a:lnSpc>
                <a:spcPct val="150000"/>
              </a:lnSpc>
            </a:pP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性质：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意义：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155700" y="1268413"/>
            <a:ext cx="2443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1912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日</a:t>
            </a:r>
            <a:endParaRPr lang="en-US" altLang="zh-CN" sz="2800" b="1">
              <a:solidFill>
                <a:srgbClr val="0000FF"/>
              </a:solidFill>
              <a:latin typeface="华文新魏"/>
              <a:ea typeface="华文新魏"/>
              <a:cs typeface="华文新魏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矩形 7197"/>
          <p:cNvSpPr>
            <a:spLocks noChangeArrowheads="1"/>
          </p:cNvSpPr>
          <p:nvPr/>
        </p:nvSpPr>
        <p:spPr bwMode="auto">
          <a:xfrm>
            <a:off x="250825" y="188913"/>
            <a:ext cx="7921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.《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中华民国临时约法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》</a:t>
            </a:r>
            <a:endParaRPr lang="zh-CN" altLang="en-US" sz="36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charset="-122"/>
            </a:endParaRPr>
          </a:p>
        </p:txBody>
      </p:sp>
      <p:sp>
        <p:nvSpPr>
          <p:cNvPr id="26627" name="Rectangle 3"/>
          <p:cNvSpPr txBox="1">
            <a:spLocks noChangeArrowheads="1"/>
          </p:cNvSpPr>
          <p:nvPr/>
        </p:nvSpPr>
        <p:spPr bwMode="auto">
          <a:xfrm>
            <a:off x="120650" y="1125538"/>
            <a:ext cx="12620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时间：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内容：</a:t>
            </a:r>
          </a:p>
        </p:txBody>
      </p:sp>
      <p:sp>
        <p:nvSpPr>
          <p:cNvPr id="26628" name="矩形 10"/>
          <p:cNvSpPr>
            <a:spLocks noChangeArrowheads="1"/>
          </p:cNvSpPr>
          <p:nvPr/>
        </p:nvSpPr>
        <p:spPr bwMode="auto">
          <a:xfrm>
            <a:off x="1155700" y="1268413"/>
            <a:ext cx="2443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1912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日</a:t>
            </a:r>
            <a:endParaRPr lang="en-US" altLang="zh-CN" sz="2800" b="1">
              <a:solidFill>
                <a:srgbClr val="0000FF"/>
              </a:solidFill>
              <a:latin typeface="华文新魏"/>
              <a:ea typeface="华文新魏"/>
              <a:cs typeface="华文新魏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3476625" y="1528763"/>
            <a:ext cx="5389563" cy="1593850"/>
            <a:chOff x="3443484" y="1043146"/>
            <a:chExt cx="5390149" cy="1593766"/>
          </a:xfrm>
        </p:grpSpPr>
        <p:sp>
          <p:nvSpPr>
            <p:cNvPr id="14" name="矩形 13"/>
            <p:cNvSpPr/>
            <p:nvPr/>
          </p:nvSpPr>
          <p:spPr>
            <a:xfrm>
              <a:off x="3443484" y="1043146"/>
              <a:ext cx="5390149" cy="873079"/>
            </a:xfrm>
            <a:prstGeom prst="rect">
              <a:avLst/>
            </a:prstGeom>
            <a:solidFill>
              <a:srgbClr val="CC3300"/>
            </a:solidFill>
            <a:ln w="127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/>
              </a:pP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不仅宣判清王朝封建专制统治死刑</a:t>
              </a:r>
              <a:r>
                <a:rPr lang="en-US" altLang="zh-CN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,</a:t>
              </a: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而且以根本法形式废除封建</a:t>
              </a: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君主专制。</a:t>
              </a:r>
              <a:endParaRPr lang="zh-CN" altLang="en-US" sz="2400" kern="0" dirty="0">
                <a:solidFill>
                  <a:srgbClr val="FFFF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5004167" y="2205135"/>
              <a:ext cx="2016344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6804587" y="2205135"/>
              <a:ext cx="215923" cy="43177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7020511" y="1916225"/>
              <a:ext cx="457250" cy="28891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矩形 17"/>
          <p:cNvSpPr/>
          <p:nvPr/>
        </p:nvSpPr>
        <p:spPr>
          <a:xfrm>
            <a:off x="296863" y="2509838"/>
            <a:ext cx="8569325" cy="3762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中华民国的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主权属于全体国民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400" b="1" kern="0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marL="457200" indent="-457200" fontAlgn="auto">
              <a:spcBef>
                <a:spcPct val="20000"/>
              </a:spcBef>
              <a:spcAft>
                <a:spcPts val="2400"/>
              </a:spcAft>
              <a:buFont typeface="+mj-ea"/>
              <a:buAutoNum type="circleNumDbPlain"/>
              <a:defRPr/>
            </a:pP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国民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不分种族、阶级、宗教信仰，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一律平等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；</a:t>
            </a:r>
            <a:endParaRPr lang="en-US" altLang="zh-CN" sz="2400" b="1" kern="0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marL="457200" indent="-457200" fontAlgn="auto">
              <a:spcBef>
                <a:spcPct val="20000"/>
              </a:spcBef>
              <a:spcAft>
                <a:spcPts val="7200"/>
              </a:spcAft>
              <a:buFont typeface="+mj-ea"/>
              <a:buAutoNum type="circleNumDbPlain"/>
              <a:defRPr/>
            </a:pP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国民有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人身、居住、言论、出版、集会、结社、宗教信仰及请愿、考试、选举、参政等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自由和权利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；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Font typeface="+mj-ea"/>
              <a:buAutoNum type="circleNumDbPlain"/>
              <a:defRPr/>
            </a:pP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参议院行使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立法权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，国务员辅佐临时大总统行使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行政权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并负其责任，</a:t>
            </a:r>
            <a:r>
              <a:rPr lang="zh-CN" altLang="en-US" sz="2400" b="1" kern="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司法独立</a:t>
            </a:r>
            <a:r>
              <a:rPr lang="zh-CN" altLang="en-US" sz="2400" b="1" kern="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等。</a:t>
            </a:r>
          </a:p>
        </p:txBody>
      </p: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120650" y="4219575"/>
            <a:ext cx="8339138" cy="1154113"/>
            <a:chOff x="120650" y="3645024"/>
            <a:chExt cx="8339782" cy="1153263"/>
          </a:xfrm>
        </p:grpSpPr>
        <p:sp>
          <p:nvSpPr>
            <p:cNvPr id="21" name="矩形 20"/>
            <p:cNvSpPr/>
            <p:nvPr/>
          </p:nvSpPr>
          <p:spPr>
            <a:xfrm>
              <a:off x="120650" y="3933736"/>
              <a:ext cx="7920650" cy="864551"/>
            </a:xfrm>
            <a:prstGeom prst="rect">
              <a:avLst/>
            </a:prstGeom>
            <a:solidFill>
              <a:srgbClr val="CC3300"/>
            </a:solidFill>
            <a:ln w="127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/>
              </a:pP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有利于组织党团和创办报刊</a:t>
              </a:r>
              <a:r>
                <a:rPr lang="en-US" altLang="zh-CN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,</a:t>
              </a: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大量介绍西方资本主义国家</a:t>
              </a:r>
              <a:r>
                <a:rPr lang="en-US" altLang="zh-CN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,</a:t>
              </a: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为新文化运动创造了条件。</a:t>
              </a: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6566398" y="3645024"/>
              <a:ext cx="1894034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8460432" y="3645024"/>
              <a:ext cx="0" cy="575839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8041300" y="4220863"/>
              <a:ext cx="419132" cy="0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730250" y="5624513"/>
            <a:ext cx="6551613" cy="1189037"/>
            <a:chOff x="729600" y="5301208"/>
            <a:chExt cx="6290672" cy="1188423"/>
          </a:xfrm>
        </p:grpSpPr>
        <p:sp>
          <p:nvSpPr>
            <p:cNvPr id="27" name="矩形 26"/>
            <p:cNvSpPr/>
            <p:nvPr/>
          </p:nvSpPr>
          <p:spPr>
            <a:xfrm>
              <a:off x="729600" y="5948574"/>
              <a:ext cx="5426409" cy="541057"/>
            </a:xfrm>
            <a:prstGeom prst="rect">
              <a:avLst/>
            </a:prstGeom>
            <a:solidFill>
              <a:srgbClr val="CC3300"/>
            </a:solidFill>
            <a:ln w="12700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Font typeface="Arial" charset="0"/>
                <a:buNone/>
                <a:defRPr/>
              </a:pPr>
              <a:r>
                <a:rPr lang="zh-CN" altLang="en-US" sz="2400" kern="0" dirty="0">
                  <a:solidFill>
                    <a:srgbClr val="FFFF00"/>
                  </a:solidFill>
                  <a:latin typeface="黑体" pitchFamily="49" charset="-122"/>
                  <a:ea typeface="黑体" pitchFamily="49" charset="-122"/>
                </a:rPr>
                <a:t>确立资产阶级民主共和国的政治体制。 </a:t>
              </a:r>
            </a:p>
          </p:txBody>
        </p:sp>
        <p:cxnSp>
          <p:nvCxnSpPr>
            <p:cNvPr id="28" name="直接连接符 27"/>
            <p:cNvCxnSpPr>
              <a:endCxn id="27" idx="3"/>
            </p:cNvCxnSpPr>
            <p:nvPr/>
          </p:nvCxnSpPr>
          <p:spPr>
            <a:xfrm flipH="1">
              <a:off x="6156009" y="5301208"/>
              <a:ext cx="864263" cy="918687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文本框 119809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160713" y="1052513"/>
            <a:ext cx="2547937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 defTabSz="1219200">
              <a:buClr>
                <a:schemeClr val="bg1"/>
              </a:buClr>
            </a:pPr>
            <a:r>
              <a:rPr lang="zh-CN" altLang="en-US" sz="3200" b="1">
                <a:solidFill>
                  <a:srgbClr val="FF0000"/>
                </a:solidFill>
                <a:latin typeface="微软雅黑"/>
                <a:ea typeface="微软雅黑"/>
                <a:cs typeface="微软雅黑"/>
              </a:rPr>
              <a:t>三权分立</a:t>
            </a:r>
          </a:p>
        </p:txBody>
      </p:sp>
      <p:sp>
        <p:nvSpPr>
          <p:cNvPr id="27651" name="文本框 119810"/>
          <p:cNvSpPr txBox="1">
            <a:spLocks noChangeArrowheads="1"/>
          </p:cNvSpPr>
          <p:nvPr/>
        </p:nvSpPr>
        <p:spPr bwMode="auto">
          <a:xfrm>
            <a:off x="2843213" y="2349500"/>
            <a:ext cx="4537075" cy="563563"/>
          </a:xfrm>
          <a:prstGeom prst="rect">
            <a:avLst/>
          </a:prstGeom>
          <a:noFill/>
          <a:ln w="31750">
            <a:solidFill>
              <a:srgbClr val="C00000"/>
            </a:solidFill>
            <a:prstDash val="sysDash"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 defTabSz="1219200">
              <a:buClr>
                <a:schemeClr val="bg1"/>
              </a:buClr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行政权（总统、国务员）</a:t>
            </a:r>
          </a:p>
        </p:txBody>
      </p:sp>
      <p:sp>
        <p:nvSpPr>
          <p:cNvPr id="27652" name="文本框 119811"/>
          <p:cNvSpPr txBox="1">
            <a:spLocks noChangeArrowheads="1"/>
          </p:cNvSpPr>
          <p:nvPr/>
        </p:nvSpPr>
        <p:spPr bwMode="auto">
          <a:xfrm>
            <a:off x="179388" y="4581525"/>
            <a:ext cx="3938587" cy="538163"/>
          </a:xfrm>
          <a:prstGeom prst="rect">
            <a:avLst/>
          </a:prstGeom>
          <a:noFill/>
          <a:ln w="31750">
            <a:solidFill>
              <a:srgbClr val="C00000"/>
            </a:solidFill>
            <a:prstDash val="sysDash"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 defTabSz="1219200">
              <a:buClr>
                <a:schemeClr val="bg1"/>
              </a:buClr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立法权（参议院</a:t>
            </a:r>
            <a:r>
              <a:rPr lang="en-US" altLang="zh-CN" sz="2700" b="1">
                <a:latin typeface="微软雅黑"/>
                <a:ea typeface="微软雅黑"/>
                <a:cs typeface="微软雅黑"/>
              </a:rPr>
              <a:t>/</a:t>
            </a:r>
            <a:r>
              <a:rPr lang="zh-CN" altLang="en-US" sz="2700" b="1">
                <a:latin typeface="微软雅黑"/>
                <a:ea typeface="微软雅黑"/>
                <a:cs typeface="微软雅黑"/>
              </a:rPr>
              <a:t>国会）</a:t>
            </a:r>
          </a:p>
        </p:txBody>
      </p:sp>
      <p:sp>
        <p:nvSpPr>
          <p:cNvPr id="27653" name="文本框 119812"/>
          <p:cNvSpPr txBox="1">
            <a:spLocks noChangeArrowheads="1"/>
          </p:cNvSpPr>
          <p:nvPr/>
        </p:nvSpPr>
        <p:spPr bwMode="auto">
          <a:xfrm>
            <a:off x="5708650" y="4516438"/>
            <a:ext cx="2895600" cy="563562"/>
          </a:xfrm>
          <a:prstGeom prst="rect">
            <a:avLst/>
          </a:prstGeom>
          <a:noFill/>
          <a:ln w="31750">
            <a:solidFill>
              <a:srgbClr val="C00000"/>
            </a:solidFill>
            <a:prstDash val="sysDash"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 defTabSz="1219200">
              <a:buClr>
                <a:schemeClr val="bg1"/>
              </a:buClr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司法权（法院）</a:t>
            </a:r>
          </a:p>
        </p:txBody>
      </p:sp>
      <p:sp>
        <p:nvSpPr>
          <p:cNvPr id="27654" name="直接连接符 119814"/>
          <p:cNvSpPr>
            <a:spLocks noChangeShapeType="1"/>
          </p:cNvSpPr>
          <p:nvPr/>
        </p:nvSpPr>
        <p:spPr bwMode="auto">
          <a:xfrm flipV="1">
            <a:off x="2525713" y="3144838"/>
            <a:ext cx="990600" cy="1295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5" name="直接连接符 119813"/>
          <p:cNvSpPr>
            <a:spLocks noChangeShapeType="1"/>
          </p:cNvSpPr>
          <p:nvPr/>
        </p:nvSpPr>
        <p:spPr bwMode="auto">
          <a:xfrm flipH="1">
            <a:off x="2220913" y="3144838"/>
            <a:ext cx="9144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6" name="直接连接符 119816"/>
          <p:cNvSpPr>
            <a:spLocks noChangeShapeType="1"/>
          </p:cNvSpPr>
          <p:nvPr/>
        </p:nvSpPr>
        <p:spPr bwMode="auto">
          <a:xfrm flipH="1" flipV="1">
            <a:off x="5878513" y="3144838"/>
            <a:ext cx="7620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7" name="直接连接符 119815"/>
          <p:cNvSpPr>
            <a:spLocks noChangeShapeType="1"/>
          </p:cNvSpPr>
          <p:nvPr/>
        </p:nvSpPr>
        <p:spPr bwMode="auto">
          <a:xfrm>
            <a:off x="6259513" y="3144838"/>
            <a:ext cx="762000" cy="12192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8" name="直接连接符 119817"/>
          <p:cNvSpPr>
            <a:spLocks noChangeShapeType="1"/>
          </p:cNvSpPr>
          <p:nvPr/>
        </p:nvSpPr>
        <p:spPr bwMode="auto">
          <a:xfrm>
            <a:off x="4213225" y="4668838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9" name="直接连接符 119818"/>
          <p:cNvSpPr>
            <a:spLocks noChangeShapeType="1"/>
          </p:cNvSpPr>
          <p:nvPr/>
        </p:nvSpPr>
        <p:spPr bwMode="auto">
          <a:xfrm flipH="1">
            <a:off x="4213225" y="4897438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0" name="椭圆 119823"/>
          <p:cNvSpPr>
            <a:spLocks noChangeArrowheads="1"/>
          </p:cNvSpPr>
          <p:nvPr/>
        </p:nvSpPr>
        <p:spPr bwMode="auto">
          <a:xfrm>
            <a:off x="4049713" y="3449638"/>
            <a:ext cx="1143000" cy="685800"/>
          </a:xfrm>
          <a:prstGeom prst="ellipse">
            <a:avLst/>
          </a:prstGeom>
          <a:solidFill>
            <a:srgbClr val="F6D7BA"/>
          </a:solidFill>
          <a:ln w="9525">
            <a:noFill/>
            <a:round/>
            <a:headEnd/>
            <a:tailEnd/>
          </a:ln>
        </p:spPr>
        <p:txBody>
          <a:bodyPr wrap="none" lIns="121917" tIns="60958" rIns="121917" bIns="60958" anchor="ctr"/>
          <a:lstStyle/>
          <a:p>
            <a:pPr algn="ctr" defTabSz="1219200">
              <a:buClr>
                <a:schemeClr val="bg1"/>
              </a:buClr>
            </a:pPr>
            <a:r>
              <a:rPr lang="zh-CN" altLang="en-US" sz="2700" b="1">
                <a:latin typeface="微软雅黑"/>
                <a:ea typeface="微软雅黑"/>
                <a:cs typeface="微软雅黑"/>
              </a:rPr>
              <a:t>制衡</a:t>
            </a:r>
          </a:p>
        </p:txBody>
      </p:sp>
      <p:sp>
        <p:nvSpPr>
          <p:cNvPr id="27661" name="直接连接符 119820"/>
          <p:cNvSpPr>
            <a:spLocks noChangeShapeType="1"/>
          </p:cNvSpPr>
          <p:nvPr/>
        </p:nvSpPr>
        <p:spPr bwMode="auto">
          <a:xfrm flipV="1">
            <a:off x="3821113" y="3983038"/>
            <a:ext cx="457200" cy="533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2" name="直接连接符 119821"/>
          <p:cNvSpPr>
            <a:spLocks noChangeShapeType="1"/>
          </p:cNvSpPr>
          <p:nvPr/>
        </p:nvSpPr>
        <p:spPr bwMode="auto">
          <a:xfrm flipH="1" flipV="1">
            <a:off x="4964113" y="3983038"/>
            <a:ext cx="457200" cy="533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63" name="直接连接符 119822"/>
          <p:cNvSpPr>
            <a:spLocks noChangeShapeType="1"/>
          </p:cNvSpPr>
          <p:nvPr/>
        </p:nvSpPr>
        <p:spPr bwMode="auto">
          <a:xfrm flipV="1">
            <a:off x="4583113" y="3068638"/>
            <a:ext cx="0" cy="3810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矩形 7197"/>
          <p:cNvSpPr>
            <a:spLocks noChangeArrowheads="1"/>
          </p:cNvSpPr>
          <p:nvPr/>
        </p:nvSpPr>
        <p:spPr bwMode="auto">
          <a:xfrm>
            <a:off x="250825" y="188913"/>
            <a:ext cx="79216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三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.《</a:t>
            </a:r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中华民国临时约法</a:t>
            </a:r>
            <a:r>
              <a:rPr lang="en-US" altLang="zh-CN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宋体" charset="-122"/>
              </a:rPr>
              <a:t>》</a:t>
            </a:r>
            <a:endParaRPr lang="zh-CN" altLang="en-US" sz="3600" b="1">
              <a:solidFill>
                <a:srgbClr val="FF0000"/>
              </a:solidFill>
              <a:latin typeface="黑体" pitchFamily="2" charset="-122"/>
              <a:ea typeface="黑体" pitchFamily="2" charset="-122"/>
              <a:sym typeface="宋体" charset="-122"/>
            </a:endParaRPr>
          </a:p>
        </p:txBody>
      </p:sp>
      <p:sp>
        <p:nvSpPr>
          <p:cNvPr id="28675" name="Rectangle 3"/>
          <p:cNvSpPr txBox="1">
            <a:spLocks noChangeArrowheads="1"/>
          </p:cNvSpPr>
          <p:nvPr/>
        </p:nvSpPr>
        <p:spPr bwMode="auto">
          <a:xfrm>
            <a:off x="120650" y="1125538"/>
            <a:ext cx="1262063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时间：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内容：</a:t>
            </a:r>
          </a:p>
          <a:p>
            <a:pPr>
              <a:lnSpc>
                <a:spcPct val="150000"/>
              </a:lnSpc>
            </a:pP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性质：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意义：</a:t>
            </a:r>
            <a:endParaRPr lang="en-US" altLang="zh-CN" sz="2800" b="1">
              <a:solidFill>
                <a:srgbClr val="000000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28676" name="矩形 10"/>
          <p:cNvSpPr>
            <a:spLocks noChangeArrowheads="1"/>
          </p:cNvSpPr>
          <p:nvPr/>
        </p:nvSpPr>
        <p:spPr bwMode="auto">
          <a:xfrm>
            <a:off x="1155700" y="1268413"/>
            <a:ext cx="2443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1912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11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日</a:t>
            </a:r>
            <a:endParaRPr lang="en-US" altLang="zh-CN" sz="2800" b="1">
              <a:solidFill>
                <a:srgbClr val="0000FF"/>
              </a:solidFill>
              <a:latin typeface="华文新魏"/>
              <a:ea typeface="华文新魏"/>
              <a:cs typeface="华文新魏"/>
            </a:endParaRPr>
          </a:p>
        </p:txBody>
      </p:sp>
      <p:sp>
        <p:nvSpPr>
          <p:cNvPr id="28677" name="Text Box 14"/>
          <p:cNvSpPr txBox="1">
            <a:spLocks noChangeArrowheads="1"/>
          </p:cNvSpPr>
          <p:nvPr/>
        </p:nvSpPr>
        <p:spPr bwMode="auto">
          <a:xfrm>
            <a:off x="1165225" y="1844675"/>
            <a:ext cx="6553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①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主权在民；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各民族一律平等      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③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国民有言论集会自由；</a:t>
            </a: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④</a:t>
            </a: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三权分立</a:t>
            </a: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1171575" y="3284538"/>
            <a:ext cx="610393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中国历史上第一部资产阶级民主宪法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258888" y="3971925"/>
            <a:ext cx="6769100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FF"/>
                </a:solidFill>
                <a:latin typeface="华文新魏"/>
                <a:ea typeface="华文新魏"/>
                <a:cs typeface="华文新魏"/>
              </a:rPr>
              <a:t>这部法律是中国历史上第一部资产阶级共和国宪法。它强调了资产阶级民主共和制度和民主自由原则，是辛亥革命的重要成果。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6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2400" y="1447800"/>
            <a:ext cx="8721725" cy="5172075"/>
          </a:xfrm>
          <a:prstGeom prst="rect">
            <a:avLst/>
          </a:prstGeom>
          <a:solidFill>
            <a:schemeClr val="bg1"/>
          </a:solidFill>
          <a:ln w="76200" cmpd="tri">
            <a:solidFill>
              <a:srgbClr val="FFFFC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ea typeface="黑体" pitchFamily="2" charset="-122"/>
              </a:rPr>
              <a:t>　</a:t>
            </a:r>
            <a:r>
              <a:rPr lang="zh-CN" altLang="en-US" sz="2400">
                <a:solidFill>
                  <a:srgbClr val="FF0000"/>
                </a:solidFill>
                <a:ea typeface="黑体" pitchFamily="2" charset="-122"/>
              </a:rPr>
              <a:t>有人说：“辛亥革命有成功的一面，也有失败的一面。”</a:t>
            </a:r>
          </a:p>
          <a:p>
            <a:r>
              <a:rPr lang="zh-CN" altLang="en-US" sz="2400">
                <a:solidFill>
                  <a:srgbClr val="FF0000"/>
                </a:solidFill>
                <a:ea typeface="黑体" pitchFamily="2" charset="-122"/>
              </a:rPr>
              <a:t>　　　　　　　　　你同意这种说法吗？</a:t>
            </a: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endParaRPr lang="zh-CN" altLang="en-US">
              <a:ea typeface="黑体" pitchFamily="2" charset="-122"/>
            </a:endParaRPr>
          </a:p>
          <a:p>
            <a:pPr algn="ctr"/>
            <a:endParaRPr lang="zh-CN" altLang="en-US" sz="2000">
              <a:ea typeface="黑体" pitchFamily="2" charset="-122"/>
            </a:endParaRPr>
          </a:p>
          <a:p>
            <a:pPr algn="ctr"/>
            <a:endParaRPr lang="zh-CN" altLang="en-US" sz="2000">
              <a:ea typeface="黑体" pitchFamily="2" charset="-122"/>
            </a:endParaRPr>
          </a:p>
          <a:p>
            <a:pPr algn="ctr"/>
            <a:endParaRPr lang="en-US" altLang="zh-CN" sz="2000">
              <a:ea typeface="黑体" pitchFamily="2" charset="-122"/>
            </a:endParaRPr>
          </a:p>
          <a:p>
            <a:pPr algn="ctr"/>
            <a:endParaRPr lang="en-US" altLang="zh-CN" sz="2000">
              <a:ea typeface="黑体" pitchFamily="2" charset="-122"/>
            </a:endParaRPr>
          </a:p>
          <a:p>
            <a:pPr algn="ctr"/>
            <a:endParaRPr lang="en-US" altLang="zh-CN" sz="2000">
              <a:ea typeface="黑体" pitchFamily="2" charset="-122"/>
            </a:endParaRPr>
          </a:p>
          <a:p>
            <a:pPr algn="ctr"/>
            <a:endParaRPr lang="zh-CN" altLang="en-US" sz="2000">
              <a:ea typeface="黑体" pitchFamily="2" charset="-122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533400" y="1989138"/>
            <a:ext cx="6624638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400">
              <a:ea typeface="黑体" pitchFamily="2" charset="-122"/>
            </a:endParaRPr>
          </a:p>
          <a:p>
            <a:r>
              <a:rPr lang="zh-CN" altLang="en-US" sz="2400">
                <a:ea typeface="黑体" pitchFamily="2" charset="-122"/>
              </a:rPr>
              <a:t>根本目的：民族、民权、民生。</a:t>
            </a:r>
          </a:p>
          <a:p>
            <a:endParaRPr lang="zh-CN" altLang="en-US" sz="2400">
              <a:ea typeface="黑体" pitchFamily="2" charset="-122"/>
            </a:endParaRPr>
          </a:p>
          <a:p>
            <a:r>
              <a:rPr lang="zh-CN" altLang="en-US" sz="2400">
                <a:ea typeface="黑体" pitchFamily="2" charset="-122"/>
              </a:rPr>
              <a:t>直接目的：推翻满清政权，建立资产阶级共和国</a:t>
            </a:r>
          </a:p>
          <a:p>
            <a:pPr>
              <a:spcBef>
                <a:spcPct val="50000"/>
              </a:spcBef>
            </a:pPr>
            <a:endParaRPr lang="zh-CN" altLang="en-US" sz="2400">
              <a:ea typeface="黑体" pitchFamily="2" charset="-122"/>
            </a:endParaRPr>
          </a:p>
        </p:txBody>
      </p:sp>
      <p:sp>
        <p:nvSpPr>
          <p:cNvPr id="29700" name="TextBox 7"/>
          <p:cNvSpPr txBox="1">
            <a:spLocks noChangeArrowheads="1"/>
          </p:cNvSpPr>
          <p:nvPr/>
        </p:nvSpPr>
        <p:spPr bwMode="auto">
          <a:xfrm rot="-2373442">
            <a:off x="1592263" y="115888"/>
            <a:ext cx="110807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7200" b="1">
                <a:solidFill>
                  <a:srgbClr val="FF0000"/>
                </a:solidFill>
                <a:latin typeface="华文彩云"/>
                <a:ea typeface="华文彩云"/>
                <a:cs typeface="华文彩云"/>
              </a:rPr>
              <a:t>七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89263" y="115888"/>
            <a:ext cx="1109662" cy="12017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7200" b="1" dirty="0">
                <a:solidFill>
                  <a:schemeClr val="accent6">
                    <a:lumMod val="75000"/>
                  </a:schemeClr>
                </a:solidFill>
                <a:latin typeface="华文彩云" pitchFamily="2" charset="-122"/>
                <a:ea typeface="华文彩云" pitchFamily="2" charset="-122"/>
              </a:rPr>
              <a:t>嘴</a:t>
            </a:r>
            <a:endParaRPr lang="zh-CN" altLang="en-US" sz="7200" b="1" dirty="0">
              <a:solidFill>
                <a:schemeClr val="accent6">
                  <a:lumMod val="75000"/>
                </a:schemeClr>
              </a:solidFill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29702" name="TextBox 9"/>
          <p:cNvSpPr txBox="1">
            <a:spLocks noChangeArrowheads="1"/>
          </p:cNvSpPr>
          <p:nvPr/>
        </p:nvSpPr>
        <p:spPr bwMode="auto">
          <a:xfrm rot="2238547">
            <a:off x="4552950" y="139700"/>
            <a:ext cx="11096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7200" b="1">
                <a:solidFill>
                  <a:srgbClr val="00B050"/>
                </a:solidFill>
                <a:latin typeface="华文彩云"/>
                <a:ea typeface="华文彩云"/>
                <a:cs typeface="华文彩云"/>
              </a:rPr>
              <a:t>八</a:t>
            </a:r>
          </a:p>
        </p:txBody>
      </p:sp>
      <p:sp>
        <p:nvSpPr>
          <p:cNvPr id="29703" name="TextBox 10"/>
          <p:cNvSpPr txBox="1">
            <a:spLocks noChangeArrowheads="1"/>
          </p:cNvSpPr>
          <p:nvPr/>
        </p:nvSpPr>
        <p:spPr bwMode="auto">
          <a:xfrm rot="-797228">
            <a:off x="6048375" y="263525"/>
            <a:ext cx="11096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7200" b="1">
                <a:solidFill>
                  <a:srgbClr val="0070C0"/>
                </a:solidFill>
                <a:latin typeface="华文彩云"/>
                <a:ea typeface="华文彩云"/>
                <a:cs typeface="华文彩云"/>
              </a:rPr>
              <a:t>舌</a:t>
            </a:r>
          </a:p>
        </p:txBody>
      </p:sp>
      <p:sp>
        <p:nvSpPr>
          <p:cNvPr id="12" name="文本框 5"/>
          <p:cNvSpPr txBox="1">
            <a:spLocks noChangeArrowheads="1"/>
          </p:cNvSpPr>
          <p:nvPr/>
        </p:nvSpPr>
        <p:spPr bwMode="auto">
          <a:xfrm>
            <a:off x="447675" y="3789363"/>
            <a:ext cx="8115300" cy="1838325"/>
          </a:xfrm>
          <a:prstGeom prst="rect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楷体"/>
                <a:ea typeface="楷体"/>
                <a:cs typeface="楷体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从</a:t>
            </a:r>
            <a:r>
              <a:rPr lang="zh-CN" altLang="en-US" sz="28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直接结果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看，辛亥革命推翻了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，结束了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，建立了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，所以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；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    从</a:t>
            </a:r>
            <a:r>
              <a:rPr lang="zh-CN" altLang="en-US" sz="2800" b="1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最终结果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看，辛亥革命胜利果实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任务没有完成，中国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没有改变，所以</a:t>
            </a:r>
            <a:r>
              <a:rPr lang="en-US" altLang="zh-CN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……</a:t>
            </a:r>
            <a:r>
              <a:rPr lang="zh-CN" altLang="en-US" sz="2800" b="1">
                <a:solidFill>
                  <a:srgbClr val="0000FF"/>
                </a:solidFill>
                <a:latin typeface="楷体"/>
                <a:ea typeface="楷体"/>
                <a:cs typeface="楷体"/>
              </a:rPr>
              <a:t>。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49213" y="5715000"/>
            <a:ext cx="891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性质：</a:t>
            </a:r>
            <a:r>
              <a:rPr lang="zh-CN" altLang="en-US" sz="28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辛亥革命是完全意义的近代</a:t>
            </a:r>
            <a:r>
              <a:rPr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民族民主革命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2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ChangeArrowheads="1"/>
          </p:cNvSpPr>
          <p:nvPr/>
        </p:nvSpPr>
        <p:spPr bwMode="auto">
          <a:xfrm>
            <a:off x="0" y="228600"/>
            <a:ext cx="9144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1.</a:t>
            </a:r>
            <a:r>
              <a:rPr lang="zh-CN" altLang="en-US" sz="2800" b="1">
                <a:latin typeface="黑体" pitchFamily="2" charset="-122"/>
              </a:rPr>
              <a:t>三峡工程是世界上最宏伟的水利工程之一，孙中山先生最早提出开发三峡水利的设想，这主要体现了他的思想主张中的（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A.</a:t>
            </a:r>
            <a:r>
              <a:rPr lang="zh-CN" altLang="en-US" sz="2800" b="1">
                <a:latin typeface="黑体" pitchFamily="2" charset="-122"/>
              </a:rPr>
              <a:t>国共合作    </a:t>
            </a:r>
            <a:r>
              <a:rPr lang="en-US" altLang="zh-CN" sz="2800" b="1">
                <a:latin typeface="黑体" pitchFamily="2" charset="-122"/>
              </a:rPr>
              <a:t>B.</a:t>
            </a:r>
            <a:r>
              <a:rPr lang="zh-CN" altLang="en-US" sz="2800" b="1">
                <a:latin typeface="黑体" pitchFamily="2" charset="-122"/>
              </a:rPr>
              <a:t>民族主义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C.</a:t>
            </a:r>
            <a:r>
              <a:rPr lang="zh-CN" altLang="en-US" sz="2800" b="1">
                <a:latin typeface="黑体" pitchFamily="2" charset="-122"/>
              </a:rPr>
              <a:t>民生主义    </a:t>
            </a:r>
            <a:r>
              <a:rPr lang="en-US" altLang="zh-CN" sz="2800" b="1">
                <a:latin typeface="黑体" pitchFamily="2" charset="-122"/>
              </a:rPr>
              <a:t>D.</a:t>
            </a:r>
            <a:r>
              <a:rPr lang="zh-CN" altLang="en-US" sz="2800" b="1">
                <a:latin typeface="黑体" pitchFamily="2" charset="-122"/>
              </a:rPr>
              <a:t>民权主义</a:t>
            </a:r>
          </a:p>
        </p:txBody>
      </p:sp>
      <p:pic>
        <p:nvPicPr>
          <p:cNvPr id="117763" name="Picture 3" descr="17O1C_%}_B}P@3HQ]{](1M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3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4" name="WordArt 4"/>
          <p:cNvSpPr>
            <a:spLocks noChangeArrowheads="1" noChangeShapeType="1"/>
          </p:cNvSpPr>
          <p:nvPr/>
        </p:nvSpPr>
        <p:spPr bwMode="auto">
          <a:xfrm>
            <a:off x="6156325" y="5516563"/>
            <a:ext cx="2232025" cy="1152525"/>
          </a:xfrm>
          <a:prstGeom prst="rect">
            <a:avLst/>
          </a:prstGeom>
          <a:extLst>
            <a:ext uri="{AF507438-7753-43E0-B8FC-AC1667EBCBE1}"/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学以致用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0" y="3352800"/>
            <a:ext cx="93726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2.</a:t>
            </a:r>
            <a:r>
              <a:rPr lang="zh-CN" altLang="en-US" sz="2800" b="1">
                <a:latin typeface="黑体" pitchFamily="2" charset="-122"/>
              </a:rPr>
              <a:t>“共和成，专制灭；民国成，清朝灭；总统成，皇帝灭。”导致这一现象发生的历史事件是  （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A.</a:t>
            </a:r>
            <a:r>
              <a:rPr lang="zh-CN" altLang="en-US" sz="2800" b="1">
                <a:latin typeface="黑体" pitchFamily="2" charset="-122"/>
              </a:rPr>
              <a:t>戊戌变法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B.</a:t>
            </a:r>
            <a:r>
              <a:rPr lang="zh-CN" altLang="en-US" sz="2800" b="1">
                <a:latin typeface="黑体" pitchFamily="2" charset="-122"/>
              </a:rPr>
              <a:t>辛亥革命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C.</a:t>
            </a:r>
            <a:r>
              <a:rPr lang="zh-CN" altLang="en-US" sz="2800" b="1">
                <a:latin typeface="黑体" pitchFamily="2" charset="-122"/>
              </a:rPr>
              <a:t>洋务运动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latin typeface="黑体" pitchFamily="2" charset="-122"/>
              </a:rPr>
              <a:t>D.</a:t>
            </a:r>
            <a:r>
              <a:rPr lang="zh-CN" altLang="en-US" sz="2800" b="1">
                <a:latin typeface="黑体" pitchFamily="2" charset="-122"/>
              </a:rPr>
              <a:t>鸦片战争</a:t>
            </a:r>
          </a:p>
        </p:txBody>
      </p:sp>
      <p:pic>
        <p:nvPicPr>
          <p:cNvPr id="117766" name="Picture 6" descr="17O1C_%}_B}P@3HQ]{](1M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8688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228600" y="152400"/>
            <a:ext cx="89154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276225">
              <a:tabLst>
                <a:tab pos="295275" algn="l"/>
              </a:tabLst>
            </a:pPr>
            <a:r>
              <a:rPr lang="en-US" altLang="zh-CN" sz="2800" b="1">
                <a:latin typeface="黑体" pitchFamily="2" charset="-122"/>
              </a:rPr>
              <a:t>3.</a:t>
            </a:r>
            <a:r>
              <a:rPr lang="zh-CN" altLang="en-US" sz="2800" b="1">
                <a:latin typeface="黑体" pitchFamily="2" charset="-122"/>
              </a:rPr>
              <a:t>辛亥革命</a:t>
            </a:r>
            <a:r>
              <a:rPr lang="zh-CN" altLang="en-US" sz="2800" b="1">
                <a:latin typeface="Calibri" pitchFamily="34" charset="0"/>
              </a:rPr>
              <a:t>“</a:t>
            </a:r>
            <a:r>
              <a:rPr lang="zh-CN" altLang="en-US" sz="2800" b="1">
                <a:latin typeface="黑体" pitchFamily="2" charset="-122"/>
              </a:rPr>
              <a:t>打开了中国现代化的闸门，使反动</a:t>
            </a:r>
          </a:p>
          <a:p>
            <a:pPr indent="276225">
              <a:tabLst>
                <a:tab pos="295275" algn="l"/>
              </a:tabLst>
            </a:pPr>
            <a:r>
              <a:rPr lang="zh-CN" altLang="en-US" sz="2800" b="1">
                <a:latin typeface="黑体" pitchFamily="2" charset="-122"/>
              </a:rPr>
              <a:t>力量再也无法照旧统治下去了</a:t>
            </a:r>
            <a:r>
              <a:rPr lang="zh-CN" altLang="en-US" sz="2800" b="1">
                <a:latin typeface="Calibri" pitchFamily="34" charset="0"/>
              </a:rPr>
              <a:t>”</a:t>
            </a:r>
            <a:r>
              <a:rPr lang="zh-CN" altLang="en-US" sz="2800" b="1">
                <a:latin typeface="黑体" pitchFamily="2" charset="-122"/>
              </a:rPr>
              <a:t>，这主要是指它　</a:t>
            </a:r>
            <a:r>
              <a:rPr lang="zh-CN" altLang="en-US" sz="2800" b="1">
                <a:latin typeface="Calibri" pitchFamily="34" charset="0"/>
              </a:rPr>
              <a:t>（       ）</a:t>
            </a:r>
            <a:endParaRPr lang="zh-CN" altLang="en-US" sz="2800" b="1">
              <a:latin typeface="黑体" pitchFamily="2" charset="-122"/>
            </a:endParaRPr>
          </a:p>
          <a:p>
            <a:pPr indent="276225">
              <a:tabLst>
                <a:tab pos="295275" algn="l"/>
              </a:tabLst>
            </a:pPr>
            <a:r>
              <a:rPr lang="en-US" altLang="zh-CN" sz="2800" b="1">
                <a:latin typeface="黑体" pitchFamily="2" charset="-122"/>
              </a:rPr>
              <a:t>A  </a:t>
            </a:r>
            <a:r>
              <a:rPr lang="zh-CN" altLang="en-US" sz="2800" b="1">
                <a:latin typeface="黑体" pitchFamily="2" charset="-122"/>
              </a:rPr>
              <a:t>使民主共和的观念深入人心    </a:t>
            </a:r>
          </a:p>
          <a:p>
            <a:pPr indent="276225">
              <a:tabLst>
                <a:tab pos="295275" algn="l"/>
              </a:tabLst>
            </a:pPr>
            <a:r>
              <a:rPr lang="en-US" altLang="zh-CN" sz="2800" b="1">
                <a:latin typeface="黑体" pitchFamily="2" charset="-122"/>
              </a:rPr>
              <a:t>B  </a:t>
            </a:r>
            <a:r>
              <a:rPr lang="zh-CN" altLang="en-US" sz="2800" b="1">
                <a:latin typeface="黑体" pitchFamily="2" charset="-122"/>
              </a:rPr>
              <a:t>沉重打击了反动统治的依靠力量</a:t>
            </a:r>
          </a:p>
          <a:p>
            <a:pPr indent="276225">
              <a:tabLst>
                <a:tab pos="295275" algn="l"/>
              </a:tabLst>
            </a:pPr>
            <a:r>
              <a:rPr lang="en-US" altLang="zh-CN" sz="2800" b="1">
                <a:latin typeface="黑体" pitchFamily="2" charset="-122"/>
              </a:rPr>
              <a:t>C  </a:t>
            </a:r>
            <a:r>
              <a:rPr lang="zh-CN" altLang="en-US" sz="2800" b="1">
                <a:latin typeface="黑体" pitchFamily="2" charset="-122"/>
              </a:rPr>
              <a:t>动摇了封建制度根基          </a:t>
            </a:r>
          </a:p>
          <a:p>
            <a:pPr indent="276225">
              <a:tabLst>
                <a:tab pos="295275" algn="l"/>
              </a:tabLst>
            </a:pPr>
            <a:r>
              <a:rPr lang="en-US" altLang="zh-CN" sz="2800" b="1">
                <a:latin typeface="黑体" pitchFamily="2" charset="-122"/>
              </a:rPr>
              <a:t>D  </a:t>
            </a:r>
            <a:r>
              <a:rPr lang="zh-CN" altLang="en-US" sz="2800" b="1">
                <a:latin typeface="黑体" pitchFamily="2" charset="-122"/>
              </a:rPr>
              <a:t>进一步瓦解了自然经济</a:t>
            </a:r>
          </a:p>
        </p:txBody>
      </p:sp>
      <p:pic>
        <p:nvPicPr>
          <p:cNvPr id="119811" name="Picture 3" descr="17O1C_%}_B}P@3HQ]{](1M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2" name="WordArt 4"/>
          <p:cNvSpPr>
            <a:spLocks noChangeArrowheads="1" noChangeShapeType="1"/>
          </p:cNvSpPr>
          <p:nvPr/>
        </p:nvSpPr>
        <p:spPr bwMode="auto">
          <a:xfrm>
            <a:off x="6372225" y="5373688"/>
            <a:ext cx="2232025" cy="1152525"/>
          </a:xfrm>
          <a:prstGeom prst="rect">
            <a:avLst/>
          </a:prstGeom>
          <a:extLst>
            <a:ext uri="{AF507438-7753-43E0-B8FC-AC1667EBCBE1}"/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华文新魏"/>
                <a:ea typeface="华文新魏"/>
              </a:rPr>
              <a:t>学以致用</a:t>
            </a: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381000" y="3429000"/>
            <a:ext cx="83058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zh-CN" sz="2800" b="1">
                <a:latin typeface="黑体" pitchFamily="2" charset="-122"/>
              </a:rPr>
              <a:t>4.</a:t>
            </a:r>
            <a:r>
              <a:rPr lang="zh-CN" altLang="en-US" sz="2800" b="1">
                <a:latin typeface="黑体" pitchFamily="2" charset="-122"/>
              </a:rPr>
              <a:t>孙中山领导的辛亥革命实现了</a:t>
            </a:r>
            <a:r>
              <a:rPr lang="en-US" altLang="zh-CN" sz="2800" b="1">
                <a:latin typeface="黑体" pitchFamily="2" charset="-122"/>
              </a:rPr>
              <a:t>20</a:t>
            </a:r>
            <a:r>
              <a:rPr lang="zh-CN" altLang="en-US" sz="2800" b="1">
                <a:latin typeface="黑体" pitchFamily="2" charset="-122"/>
              </a:rPr>
              <a:t>世纪中国</a:t>
            </a:r>
          </a:p>
          <a:p>
            <a:r>
              <a:rPr lang="zh-CN" altLang="en-US" sz="2800" b="1">
                <a:latin typeface="黑体" pitchFamily="2" charset="-122"/>
              </a:rPr>
              <a:t>第一次历史性巨变，因为这次革命</a:t>
            </a:r>
            <a:r>
              <a:rPr lang="zh-CN" altLang="en-US" b="1">
                <a:latin typeface="Calibri" pitchFamily="34" charset="0"/>
              </a:rPr>
              <a:t>（       ）</a:t>
            </a:r>
            <a:endParaRPr lang="zh-CN" altLang="en-US" sz="2800" b="1">
              <a:latin typeface="黑体" pitchFamily="2" charset="-122"/>
            </a:endParaRPr>
          </a:p>
          <a:p>
            <a:r>
              <a:rPr lang="en-US" altLang="zh-CN" sz="2800" b="1">
                <a:latin typeface="黑体" pitchFamily="2" charset="-122"/>
              </a:rPr>
              <a:t>A</a:t>
            </a:r>
            <a:r>
              <a:rPr lang="zh-CN" altLang="en-US" sz="2800" b="1">
                <a:latin typeface="黑体" pitchFamily="2" charset="-122"/>
              </a:rPr>
              <a:t>．推翻了统治中国二千多年的君主专制制度  </a:t>
            </a:r>
          </a:p>
          <a:p>
            <a:r>
              <a:rPr lang="en-US" altLang="zh-CN" sz="2800" b="1">
                <a:latin typeface="黑体" pitchFamily="2" charset="-122"/>
              </a:rPr>
              <a:t>B</a:t>
            </a:r>
            <a:r>
              <a:rPr lang="zh-CN" altLang="en-US" sz="2800" b="1">
                <a:latin typeface="黑体" pitchFamily="2" charset="-122"/>
              </a:rPr>
              <a:t>．确立了资产阶级民主共和制度</a:t>
            </a:r>
          </a:p>
          <a:p>
            <a:r>
              <a:rPr lang="en-US" altLang="zh-CN" sz="2800" b="1">
                <a:latin typeface="黑体" pitchFamily="2" charset="-122"/>
              </a:rPr>
              <a:t>C</a:t>
            </a:r>
            <a:r>
              <a:rPr lang="zh-CN" altLang="en-US" sz="2800" b="1">
                <a:latin typeface="黑体" pitchFamily="2" charset="-122"/>
              </a:rPr>
              <a:t>．给予了人民充分的民主与自由权利        </a:t>
            </a:r>
          </a:p>
          <a:p>
            <a:r>
              <a:rPr lang="en-US" altLang="zh-CN" sz="2800" b="1">
                <a:latin typeface="黑体" pitchFamily="2" charset="-122"/>
              </a:rPr>
              <a:t>D</a:t>
            </a:r>
            <a:r>
              <a:rPr lang="zh-CN" altLang="en-US" sz="2800" b="1">
                <a:latin typeface="黑体" pitchFamily="2" charset="-122"/>
              </a:rPr>
              <a:t>．结束了帝国主义在中国的殖民统治</a:t>
            </a:r>
          </a:p>
        </p:txBody>
      </p:sp>
      <p:pic>
        <p:nvPicPr>
          <p:cNvPr id="119814" name="Picture 6" descr="17O1C_%}_B}P@3HQ]{](1M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343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1831</Words>
  <Application>Microsoft Office PowerPoint</Application>
  <PresentationFormat>全屏显示(4:3)</PresentationFormat>
  <Paragraphs>146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Calibri</vt:lpstr>
      <vt:lpstr>宋体</vt:lpstr>
      <vt:lpstr>Arial</vt:lpstr>
      <vt:lpstr>黑体</vt:lpstr>
      <vt:lpstr>华文新魏</vt:lpstr>
      <vt:lpstr>楷体</vt:lpstr>
      <vt:lpstr>微软雅黑</vt:lpstr>
      <vt:lpstr>Times New Roman</vt:lpstr>
      <vt:lpstr>隶书</vt:lpstr>
      <vt:lpstr>+mn-ea</vt:lpstr>
      <vt:lpstr>华文中宋</vt:lpstr>
      <vt:lpstr>华文彩云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zzq</dc:creator>
  <cp:lastModifiedBy>董务宝</cp:lastModifiedBy>
  <cp:revision>30</cp:revision>
  <dcterms:created xsi:type="dcterms:W3CDTF">2017-10-29T08:13:41Z</dcterms:created>
  <dcterms:modified xsi:type="dcterms:W3CDTF">2017-11-29T04:06:56Z</dcterms:modified>
</cp:coreProperties>
</file>