
<file path=[Content_Types].xml><?xml version="1.0" encoding="utf-8"?>
<Types xmlns="http://schemas.openxmlformats.org/package/2006/content-types">
  <Default Extension="png" ContentType="image/png"/>
  <Default Extension="jpeg" ContentType="image/jpe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23"/>
  </p:handoutMasterIdLst>
  <p:sldIdLst>
    <p:sldId id="256" r:id="rId3"/>
    <p:sldId id="261" r:id="rId4"/>
    <p:sldId id="289" r:id="rId6"/>
    <p:sldId id="259" r:id="rId7"/>
    <p:sldId id="290" r:id="rId8"/>
    <p:sldId id="260" r:id="rId9"/>
    <p:sldId id="273" r:id="rId10"/>
    <p:sldId id="292" r:id="rId11"/>
    <p:sldId id="275" r:id="rId12"/>
    <p:sldId id="276" r:id="rId13"/>
    <p:sldId id="264" r:id="rId14"/>
    <p:sldId id="265" r:id="rId15"/>
    <p:sldId id="291" r:id="rId16"/>
    <p:sldId id="297" r:id="rId17"/>
    <p:sldId id="277" r:id="rId18"/>
    <p:sldId id="298" r:id="rId19"/>
    <p:sldId id="293" r:id="rId20"/>
    <p:sldId id="296" r:id="rId21"/>
    <p:sldId id="300" r:id="rId22"/>
  </p:sldIdLst>
  <p:sldSz cx="9144000" cy="6858000" type="screen4x3"/>
  <p:notesSz cx="6887845" cy="1002157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2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1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gs" Target="tags/tag7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3994C2A3-5D04-4892-86D1-908382FA5B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901698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19D6598F-AA79-4EFE-9706-BD1E3FA3C7C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563A9204-85D1-43C9-870A-EAFCD6593F5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5" tIns="48312" rIns="96625" bIns="48312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8817" y="4760397"/>
            <a:ext cx="5510530" cy="4509850"/>
          </a:xfrm>
          <a:prstGeom prst="rect">
            <a:avLst/>
          </a:prstGeom>
        </p:spPr>
        <p:txBody>
          <a:bodyPr vert="horz" lIns="96625" tIns="48312" rIns="96625" bIns="48312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901698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A163E7F0-C96F-4EE2-AD4B-E0FC9098A1F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6" Type="http://schemas.openxmlformats.org/officeDocument/2006/relationships/hyperlink" Target="https://baike.baidu.com/item/%E5%8D%AB%E6%B1%9D%E6%88%90" TargetMode="External"/><Relationship Id="rId5" Type="http://schemas.openxmlformats.org/officeDocument/2006/relationships/hyperlink" Target="https://baike.baidu.com/item/%E9%BB%84%E4%BB%95%E6%9E%97" TargetMode="External"/><Relationship Id="rId4" Type="http://schemas.openxmlformats.org/officeDocument/2006/relationships/hyperlink" Target="https://baike.baidu.com/item/%E9%BE%9A%E7%85%A7%E7%8E%99" TargetMode="External"/><Relationship Id="rId3" Type="http://schemas.openxmlformats.org/officeDocument/2006/relationships/hyperlink" Target="https://baike.baidu.com/item/%E8%B5%B5%E6%80%80%E4%B8%9A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山雨欲来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3E7F0-C96F-4EE2-AD4B-E0FC9098A1F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300" b="1" dirty="0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</a:rPr>
              <a:t>宣扬国威此其时，百年大计在一战。</a:t>
            </a:r>
            <a:r>
              <a:rPr lang="en-US" altLang="zh-CN" sz="1300" b="1" dirty="0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</a:rPr>
              <a:t>——《</a:t>
            </a:r>
            <a:r>
              <a:rPr lang="zh-CN" altLang="en-US" sz="1300" b="1" dirty="0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</a:rPr>
              <a:t>日清战争实记</a:t>
            </a:r>
            <a:r>
              <a:rPr lang="en-US" altLang="zh-CN" sz="1300" b="1" dirty="0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</a:rPr>
              <a:t>》</a:t>
            </a:r>
            <a:endParaRPr lang="en-US" altLang="zh-CN" sz="1300" b="1" dirty="0">
              <a:solidFill>
                <a:schemeClr val="bg1"/>
              </a:solidFill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45000"/>
              </a:lnSpc>
            </a:pPr>
            <a:r>
              <a:rPr lang="zh-CN" altLang="zh-CN" sz="1300" b="1" dirty="0">
                <a:latin typeface="华文宋体" pitchFamily="2" charset="-122"/>
                <a:ea typeface="华文宋体" pitchFamily="2" charset="-122"/>
              </a:rPr>
              <a:t>日本的自强，对于中国来说，却意味着后起的东方资本主义踏着先行的西方资本主义的脚印，凶凶的破门而来</a:t>
            </a:r>
            <a:r>
              <a:rPr lang="zh-CN" altLang="en-US" sz="1300" b="1" dirty="0">
                <a:latin typeface="华文宋体" pitchFamily="2" charset="-122"/>
                <a:ea typeface="华文宋体" pitchFamily="2" charset="-122"/>
              </a:rPr>
              <a:t>。</a:t>
            </a:r>
            <a:endParaRPr lang="en-US" altLang="zh-CN" sz="1300" b="1" dirty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45000"/>
              </a:lnSpc>
              <a:spcAft>
                <a:spcPts val="635"/>
              </a:spcAft>
            </a:pPr>
            <a:r>
              <a:rPr lang="en-US" altLang="zh-CN" sz="1300" b="1" dirty="0">
                <a:latin typeface="华文宋体" pitchFamily="2" charset="-122"/>
                <a:ea typeface="华文宋体" pitchFamily="2" charset="-122"/>
              </a:rPr>
              <a:t>                                          </a:t>
            </a:r>
            <a:r>
              <a:rPr lang="zh-CN" altLang="zh-CN" sz="1300" b="1" dirty="0">
                <a:latin typeface="华文宋体" pitchFamily="2" charset="-122"/>
                <a:ea typeface="华文宋体" pitchFamily="2" charset="-122"/>
              </a:rPr>
              <a:t>——陈旭麓《近代中国社会的新陈代谢》</a:t>
            </a:r>
            <a:endParaRPr lang="zh-CN" altLang="zh-CN" sz="1300" b="1" dirty="0">
              <a:latin typeface="华文宋体" pitchFamily="2" charset="-122"/>
              <a:ea typeface="华文宋体" pitchFamily="2" charset="-122"/>
            </a:endParaRPr>
          </a:p>
          <a:p>
            <a:endParaRPr lang="zh-CN" altLang="en-US" sz="1300" b="1" dirty="0">
              <a:solidFill>
                <a:schemeClr val="bg1"/>
              </a:solidFill>
              <a:latin typeface="华文宋体" pitchFamily="2" charset="-122"/>
              <a:ea typeface="华文宋体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3E7F0-C96F-4EE2-AD4B-E0FC9098A1F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1894</a:t>
            </a:r>
            <a:r>
              <a:rPr lang="zh-CN" altLang="en-US" dirty="0" smtClean="0"/>
              <a:t>年清廷下令夺叶志超职，李鸿章奏请留营效力，不许。</a:t>
            </a:r>
            <a:r>
              <a:rPr lang="en-US" altLang="zh-CN" dirty="0" smtClean="0"/>
              <a:t>1896</a:t>
            </a:r>
            <a:r>
              <a:rPr lang="zh-CN" altLang="en-US" dirty="0" smtClean="0"/>
              <a:t>年（光绪二十二年）械送京师，下刑部审讯，定斩监候。后赦归家乡。</a:t>
            </a:r>
            <a:r>
              <a:rPr lang="en-US" altLang="zh-CN" dirty="0" smtClean="0"/>
              <a:t>1900</a:t>
            </a:r>
            <a:r>
              <a:rPr lang="zh-CN" altLang="en-US" dirty="0" smtClean="0"/>
              <a:t>年获释，次年去世。葬黄老郢。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3E7F0-C96F-4EE2-AD4B-E0FC9098A1F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大连守将</a:t>
            </a:r>
            <a:r>
              <a:rPr lang="zh-CN" altLang="en-US" dirty="0" smtClean="0">
                <a:hlinkClick r:id="rId3"/>
              </a:rPr>
              <a:t>赵怀业</a:t>
            </a:r>
            <a:r>
              <a:rPr lang="zh-CN" altLang="en-US" dirty="0" smtClean="0"/>
              <a:t>闻风溃逃，日军不战而得大连湾。日军在大连湾休整十天后，开始向旅顺进逼。当时旅顺地区清军有七统领，道员</a:t>
            </a:r>
            <a:r>
              <a:rPr lang="zh-CN" altLang="en-US" dirty="0" smtClean="0">
                <a:hlinkClick r:id="rId4"/>
              </a:rPr>
              <a:t>龚照玙</a:t>
            </a:r>
            <a:r>
              <a:rPr lang="zh-CN" altLang="en-US" dirty="0" smtClean="0"/>
              <a:t>为前敌营务处总办，有“隐帅”之称，共辖</a:t>
            </a:r>
            <a:r>
              <a:rPr lang="en-US" altLang="zh-CN" dirty="0" smtClean="0"/>
              <a:t>33</a:t>
            </a:r>
            <a:r>
              <a:rPr lang="zh-CN" altLang="en-US" dirty="0" smtClean="0"/>
              <a:t>个营，约</a:t>
            </a:r>
            <a:r>
              <a:rPr lang="en-US" altLang="zh-CN" dirty="0" smtClean="0"/>
              <a:t>13000</a:t>
            </a:r>
            <a:r>
              <a:rPr lang="zh-CN" altLang="en-US" dirty="0" smtClean="0"/>
              <a:t>人。</a:t>
            </a:r>
            <a:r>
              <a:rPr lang="en-US" altLang="zh-CN" b="1" dirty="0" smtClean="0"/>
              <a:t>18</a:t>
            </a:r>
            <a:r>
              <a:rPr lang="zh-CN" altLang="en-US" b="1" dirty="0" smtClean="0"/>
              <a:t>日</a:t>
            </a:r>
            <a:r>
              <a:rPr lang="zh-CN" altLang="en-US" dirty="0" smtClean="0"/>
              <a:t>，日军前锋进军土城子，徐邦道的拱卫军顽强抗击，次日，龚照玙竟置诸军于不顾，乘鱼雷艇逃往烟台。</a:t>
            </a:r>
            <a:r>
              <a:rPr lang="en-US" altLang="zh-CN" b="1" dirty="0" smtClean="0"/>
              <a:t>19</a:t>
            </a:r>
            <a:r>
              <a:rPr lang="zh-CN" altLang="en-US" b="1" dirty="0" smtClean="0"/>
              <a:t>日</a:t>
            </a:r>
            <a:r>
              <a:rPr lang="zh-CN" altLang="en-US" dirty="0" smtClean="0"/>
              <a:t>，</a:t>
            </a:r>
            <a:r>
              <a:rPr lang="zh-CN" altLang="en-US" dirty="0" smtClean="0">
                <a:hlinkClick r:id="rId5"/>
              </a:rPr>
              <a:t>黄仕林</a:t>
            </a:r>
            <a:r>
              <a:rPr lang="zh-CN" altLang="en-US" dirty="0" smtClean="0"/>
              <a:t>、赵怀业、</a:t>
            </a:r>
            <a:r>
              <a:rPr lang="zh-CN" altLang="en-US" dirty="0" smtClean="0">
                <a:hlinkClick r:id="rId6"/>
              </a:rPr>
              <a:t>卫汝成</a:t>
            </a:r>
            <a:r>
              <a:rPr lang="zh-CN" altLang="en-US" dirty="0" smtClean="0"/>
              <a:t>三统领也先后潜逃。</a:t>
            </a:r>
            <a:r>
              <a:rPr lang="en-US" altLang="zh-CN" b="1" dirty="0" smtClean="0"/>
              <a:t>1894</a:t>
            </a:r>
            <a:r>
              <a:rPr lang="zh-CN" altLang="en-US" b="1" dirty="0" smtClean="0"/>
              <a:t>年</a:t>
            </a:r>
            <a:r>
              <a:rPr lang="en-US" altLang="zh-CN" b="1" dirty="0" smtClean="0"/>
              <a:t>11</a:t>
            </a:r>
            <a:r>
              <a:rPr lang="zh-CN" altLang="en-US" b="1" dirty="0" smtClean="0"/>
              <a:t>月</a:t>
            </a:r>
            <a:r>
              <a:rPr lang="en-US" altLang="zh-CN" b="1" dirty="0" smtClean="0"/>
              <a:t>21</a:t>
            </a:r>
            <a:r>
              <a:rPr lang="zh-CN" altLang="en-US" b="1" dirty="0" smtClean="0"/>
              <a:t>日</a:t>
            </a:r>
            <a:r>
              <a:rPr lang="zh-CN" altLang="en-US" dirty="0" smtClean="0"/>
              <a:t>，日军向旅顺口发起总攻，次日，号称“东亚第一要塞”的旅顺陷于日军手中。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3E7F0-C96F-4EE2-AD4B-E0FC9098A1F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3E7F0-C96F-4EE2-AD4B-E0FC9098A1F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470">
              <a:defRPr/>
            </a:pPr>
            <a:r>
              <a:rPr lang="zh-CN" altLang="en-US" dirty="0" smtClean="0"/>
              <a:t>中华海魂  你能说出他们打动你的事迹吗</a:t>
            </a:r>
            <a:r>
              <a:rPr lang="zh-CN" altLang="en-US" sz="13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热爱祖国、敢于牺牲、勇于抗争</a:t>
            </a:r>
            <a:endParaRPr lang="zh-CN" altLang="en-US" sz="13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3E7F0-C96F-4EE2-AD4B-E0FC9098A1F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470">
              <a:defRPr/>
            </a:pPr>
            <a:r>
              <a:rPr lang="zh-CN" altLang="en-US" sz="1300" dirty="0">
                <a:latin typeface="华文中宋" panose="02010600040101010101" pitchFamily="2" charset="-122"/>
                <a:ea typeface="华文中宋" panose="02010600040101010101" pitchFamily="2" charset="-122"/>
              </a:rPr>
              <a:t>列强对中国的控制进一步加强，中国不能完全自主</a:t>
            </a:r>
            <a:endParaRPr lang="en-US" altLang="zh-CN" sz="13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indent="483235">
              <a:lnSpc>
                <a:spcPct val="120000"/>
              </a:lnSpc>
            </a:pPr>
            <a:r>
              <a:rPr lang="zh-CN" altLang="en-US" sz="15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唤起吾国千年之大梦，实自甲午一役始也。</a:t>
            </a:r>
            <a:endParaRPr lang="en-US" altLang="zh-CN" sz="1300" b="1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indent="483235">
              <a:lnSpc>
                <a:spcPct val="120000"/>
              </a:lnSpc>
            </a:pPr>
            <a:r>
              <a:rPr lang="en-US" altLang="zh-CN" sz="13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——</a:t>
            </a:r>
            <a:r>
              <a:rPr lang="zh-CN" altLang="en-US" sz="13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梁启超</a:t>
            </a:r>
            <a:endParaRPr lang="zh-CN" altLang="en-US" sz="13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3E7F0-C96F-4EE2-AD4B-E0FC9098A1F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image" Target="../media/image1.png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tags" Target="../tags/tag3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png"/><Relationship Id="rId8" Type="http://schemas.openxmlformats.org/officeDocument/2006/relationships/slide" Target="slide8.xml"/><Relationship Id="rId7" Type="http://schemas.openxmlformats.org/officeDocument/2006/relationships/image" Target="../media/image9.png"/><Relationship Id="rId6" Type="http://schemas.openxmlformats.org/officeDocument/2006/relationships/slide" Target="slide7.xml"/><Relationship Id="rId5" Type="http://schemas.openxmlformats.org/officeDocument/2006/relationships/image" Target="../media/image8.png"/><Relationship Id="rId4" Type="http://schemas.openxmlformats.org/officeDocument/2006/relationships/slide" Target="slide6.xml"/><Relationship Id="rId3" Type="http://schemas.openxmlformats.org/officeDocument/2006/relationships/image" Target="../media/image2.png"/><Relationship Id="rId2" Type="http://schemas.openxmlformats.org/officeDocument/2006/relationships/slide" Target="slide11.x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4.xml"/><Relationship Id="rId13" Type="http://schemas.openxmlformats.org/officeDocument/2006/relationships/image" Target="../media/image12.png"/><Relationship Id="rId12" Type="http://schemas.openxmlformats.org/officeDocument/2006/relationships/slide" Target="slide10.xml"/><Relationship Id="rId11" Type="http://schemas.openxmlformats.org/officeDocument/2006/relationships/image" Target="../media/image11.png"/><Relationship Id="rId10" Type="http://schemas.openxmlformats.org/officeDocument/2006/relationships/slide" Target="slide9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slide" Target="slide5.xml"/><Relationship Id="rId1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slide" Target="slide5.xml"/><Relationship Id="rId1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22.jpeg"/><Relationship Id="rId4" Type="http://schemas.microsoft.com/office/2007/relationships/hdphoto" Target="../media/image21.wdp"/><Relationship Id="rId3" Type="http://schemas.openxmlformats.org/officeDocument/2006/relationships/image" Target="../media/image20.png"/><Relationship Id="rId2" Type="http://schemas.openxmlformats.org/officeDocument/2006/relationships/slide" Target="slide5.xml"/><Relationship Id="rId1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slide" Target="slide5.xml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slide" Target="slide5.xml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7.jpeg"/><Relationship Id="rId3" Type="http://schemas.openxmlformats.org/officeDocument/2006/relationships/image" Target="../media/image22.jpeg"/><Relationship Id="rId2" Type="http://schemas.openxmlformats.org/officeDocument/2006/relationships/image" Target="../media/image24.jpeg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2" Type="http://schemas.openxmlformats.org/officeDocument/2006/relationships/image" Target="../media/image2.png"/><Relationship Id="rId1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microsoft.com/office/2007/relationships/hdphoto" Target="../media/image31.wdp"/><Relationship Id="rId1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2.jpeg"/><Relationship Id="rId3" Type="http://schemas.openxmlformats.org/officeDocument/2006/relationships/image" Target="../media/image2.png"/><Relationship Id="rId2" Type="http://schemas.microsoft.com/office/2007/relationships/hdphoto" Target="../media/image31.wdp"/><Relationship Id="rId1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.png"/><Relationship Id="rId3" Type="http://schemas.openxmlformats.org/officeDocument/2006/relationships/image" Target="../media/image33.jpeg"/><Relationship Id="rId2" Type="http://schemas.microsoft.com/office/2007/relationships/hdphoto" Target="../media/image31.wdp"/><Relationship Id="rId1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4.jpeg"/><Relationship Id="rId3" Type="http://schemas.openxmlformats.org/officeDocument/2006/relationships/image" Target="../media/image2.png"/><Relationship Id="rId2" Type="http://schemas.microsoft.com/office/2007/relationships/hdphoto" Target="../media/image31.wdp"/><Relationship Id="rId1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microsoft.com/office/2007/relationships/hdphoto" Target="../media/image31.wdp"/><Relationship Id="rId1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5536" y="1412776"/>
            <a:ext cx="8316415" cy="2160240"/>
          </a:xfrm>
        </p:spPr>
        <p:txBody>
          <a:bodyPr>
            <a:noAutofit/>
          </a:bodyPr>
          <a:lstStyle/>
          <a:p>
            <a:pPr algn="l"/>
            <a:r>
              <a:rPr lang="zh-CN" altLang="en-US" sz="66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第</a:t>
            </a:r>
            <a:r>
              <a:rPr lang="en-US" altLang="zh-CN" sz="66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5</a:t>
            </a:r>
            <a:r>
              <a:rPr lang="zh-CN" altLang="en-US" sz="66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课  </a:t>
            </a:r>
            <a:br>
              <a:rPr lang="zh-CN" altLang="en-US" sz="66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</a:br>
            <a:r>
              <a:rPr lang="zh-CN" altLang="en-US" sz="66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甲午中日战争</a:t>
            </a:r>
            <a:r>
              <a:rPr lang="zh-CN" altLang="en-US" sz="66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与</a:t>
            </a:r>
            <a:r>
              <a:rPr lang="zh-CN" altLang="en-US" sz="66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瓜分中国狂潮</a:t>
            </a:r>
            <a:endParaRPr lang="zh-CN" altLang="en-US" sz="6600" b="1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4" name="副标题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738570"/>
            <a:ext cx="82444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一、甲午起，起</a:t>
            </a:r>
            <a:r>
              <a:rPr lang="zh-CN" altLang="en-US" sz="60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于弱</a:t>
            </a:r>
            <a:endParaRPr lang="en-US" altLang="zh-CN" sz="6000" b="1" dirty="0" smtClean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60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60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</a:t>
            </a:r>
            <a:r>
              <a:rPr lang="en-US" altLang="zh-CN" sz="4800" b="1" dirty="0" smtClean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--</a:t>
            </a:r>
            <a:r>
              <a:rPr lang="zh-CN" altLang="en-US" sz="4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背景</a:t>
            </a:r>
            <a:endParaRPr lang="en-US" altLang="zh-CN" sz="4800" b="1" dirty="0">
              <a:solidFill>
                <a:srgbClr val="FFFF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2636912"/>
            <a:ext cx="8212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1">
                <a:latin typeface="方正粗宋简体" pitchFamily="1" charset="-122"/>
                <a:ea typeface="方正粗宋简体" pitchFamily="1" charset="-122"/>
              </a:defRPr>
            </a:lvl1pPr>
          </a:lstStyle>
          <a:p>
            <a:pPr algn="l"/>
            <a:r>
              <a:rPr lang="zh-CN" altLang="en-US" sz="60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二、甲午祭，祭英灵</a:t>
            </a:r>
            <a:endParaRPr lang="en-US" altLang="zh-CN" sz="6000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l"/>
            <a:r>
              <a:rPr lang="en-US" altLang="zh-CN" sz="60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60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</a:t>
            </a:r>
            <a:r>
              <a:rPr lang="en-US" altLang="zh-CN" sz="4800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--</a:t>
            </a:r>
            <a:r>
              <a:rPr lang="zh-CN" altLang="en-US" sz="4800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经过</a:t>
            </a:r>
            <a:endParaRPr lang="en-US" altLang="zh-CN" sz="4800" dirty="0">
              <a:solidFill>
                <a:srgbClr val="FFFF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4509120"/>
            <a:ext cx="82444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三、甲午殇，殇国情</a:t>
            </a:r>
            <a:endParaRPr lang="en-US" altLang="zh-CN" sz="6000" b="1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6000" b="1" dirty="0" smtClean="0">
                <a:solidFill>
                  <a:schemeClr val="bg1"/>
                </a:solidFill>
                <a:latin typeface="方正粗宋简体" pitchFamily="1" charset="-122"/>
                <a:ea typeface="方正粗宋简体" pitchFamily="1" charset="-122"/>
              </a:rPr>
              <a:t>           </a:t>
            </a:r>
            <a:r>
              <a:rPr lang="en-US" altLang="zh-CN" sz="4800" b="1" dirty="0" smtClean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--</a:t>
            </a:r>
            <a:r>
              <a:rPr lang="zh-CN" altLang="en-US" sz="4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结果及影响</a:t>
            </a:r>
            <a:endParaRPr lang="en-US" altLang="zh-CN" sz="4800" b="1" dirty="0">
              <a:solidFill>
                <a:srgbClr val="FFFF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-19049" y="-27384"/>
            <a:ext cx="7687394" cy="795184"/>
          </a:xfrm>
        </p:spPr>
        <p:txBody>
          <a:bodyPr/>
          <a:lstStyle/>
          <a:p>
            <a:pPr algn="just" fontAlgn="auto"/>
            <a:r>
              <a:rPr lang="zh-CN" altLang="en-US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一、甲午起，起于弱 </a:t>
            </a:r>
            <a:r>
              <a:rPr lang="en-US" altLang="zh-CN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--</a:t>
            </a:r>
            <a:r>
              <a:rPr lang="zh-CN" altLang="en-US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背景</a:t>
            </a:r>
            <a:endParaRPr lang="zh-CN" altLang="en-US" b="1" dirty="0" smtClean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9512" y="4990674"/>
            <a:ext cx="1278870" cy="142578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80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强</a:t>
            </a:r>
            <a:endParaRPr lang="zh-CN" altLang="en-US" sz="80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9512" y="2567002"/>
            <a:ext cx="1282751" cy="13660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80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弱</a:t>
            </a:r>
            <a:endParaRPr lang="zh-CN" altLang="en-US" sz="80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6898" y="6093296"/>
            <a:ext cx="6583534" cy="646331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日本变法维新，国力增强。</a:t>
            </a:r>
            <a:endParaRPr lang="zh-CN" altLang="en-US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" name="TextBox 31"/>
          <p:cNvSpPr txBox="1"/>
          <p:nvPr/>
        </p:nvSpPr>
        <p:spPr>
          <a:xfrm>
            <a:off x="1907704" y="2996545"/>
            <a:ext cx="6242101" cy="646331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清政府政治腐败，国力日衰。</a:t>
            </a:r>
            <a:endParaRPr lang="zh-CN" altLang="en-US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36512" y="836712"/>
            <a:ext cx="956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、甲午战前，中、日两国发展情况如何？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1746" y="1730353"/>
            <a:ext cx="9092254" cy="4356879"/>
            <a:chOff x="51746" y="1730353"/>
            <a:chExt cx="9092254" cy="4356879"/>
          </a:xfrm>
        </p:grpSpPr>
        <p:grpSp>
          <p:nvGrpSpPr>
            <p:cNvPr id="13" name="组合 12"/>
            <p:cNvGrpSpPr/>
            <p:nvPr/>
          </p:nvGrpSpPr>
          <p:grpSpPr>
            <a:xfrm>
              <a:off x="222554" y="1730353"/>
              <a:ext cx="8921446" cy="1635125"/>
              <a:chOff x="222554" y="1730353"/>
              <a:chExt cx="8921446" cy="1635125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1158680" y="1730353"/>
                <a:ext cx="7985320" cy="1635125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indent="457200"/>
                <a:r>
                  <a:rPr lang="en-US" altLang="zh-CN" sz="2400" b="1" dirty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1888</a:t>
                </a:r>
                <a:r>
                  <a:rPr lang="zh-CN" altLang="en-US" sz="2400" b="1" dirty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年，仅光绪皇帝的婚礼就耗资</a:t>
                </a:r>
                <a:r>
                  <a:rPr lang="en-US" altLang="zh-CN" sz="2400" b="1" dirty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500</a:t>
                </a:r>
                <a:r>
                  <a:rPr lang="zh-CN" altLang="en-US" sz="2400" b="1" dirty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万两白银，从</a:t>
                </a:r>
                <a:r>
                  <a:rPr lang="en-US" altLang="zh-CN" sz="2400" b="1" dirty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1888</a:t>
                </a:r>
                <a:r>
                  <a:rPr lang="zh-CN" altLang="en-US" sz="2400" b="1" dirty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年开始，慈禧又花费巨款、甚至挪用海军经费公开大规模整修颐和园</a:t>
                </a:r>
                <a:r>
                  <a:rPr lang="zh-CN" altLang="en-US" sz="2400" b="1" dirty="0" smtClean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。</a:t>
                </a:r>
                <a:r>
                  <a:rPr lang="en-US" altLang="zh-CN" sz="2400" b="1" dirty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 </a:t>
                </a:r>
                <a:r>
                  <a:rPr lang="en-US" altLang="zh-CN" sz="2400" b="1" dirty="0" smtClean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——</a:t>
                </a:r>
                <a:r>
                  <a:rPr lang="zh-CN" altLang="en-US" sz="2400" b="1" dirty="0" smtClean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吴杰章等主编</a:t>
                </a:r>
                <a:r>
                  <a:rPr lang="en-US" altLang="zh-CN" sz="2400" b="1" dirty="0" smtClean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《</a:t>
                </a:r>
                <a:r>
                  <a:rPr lang="zh-CN" altLang="en-US" sz="2400" b="1" dirty="0" smtClean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中国近代海军史</a:t>
                </a:r>
                <a:r>
                  <a:rPr lang="en-US" altLang="zh-CN" sz="2400" b="1" dirty="0" smtClean="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》</a:t>
                </a:r>
                <a:endPara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>
                  <a:lnSpc>
                    <a:spcPct val="100000"/>
                  </a:lnSpc>
                </a:pPr>
                <a:endParaRPr lang="zh-CN" altLang="en-US" sz="2400" dirty="0"/>
              </a:p>
            </p:txBody>
          </p:sp>
          <p:sp>
            <p:nvSpPr>
              <p:cNvPr id="4" name="文本框 3"/>
              <p:cNvSpPr txBox="1"/>
              <p:nvPr/>
            </p:nvSpPr>
            <p:spPr>
              <a:xfrm>
                <a:off x="222554" y="2064681"/>
                <a:ext cx="1160780" cy="483235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zh-CN" altLang="en-US" sz="24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中国：</a:t>
                </a:r>
                <a:endPara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171231" y="3719317"/>
              <a:ext cx="8361209" cy="2367915"/>
              <a:chOff x="171231" y="3719317"/>
              <a:chExt cx="8361209" cy="2367915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171231" y="4442792"/>
                <a:ext cx="1225550" cy="612140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zh-CN" altLang="en-US" sz="24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日本：</a:t>
                </a:r>
                <a:endPara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75990" y="3719317"/>
                <a:ext cx="7156450" cy="23679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5" name="左大括号 4"/>
            <p:cNvSpPr/>
            <p:nvPr/>
          </p:nvSpPr>
          <p:spPr>
            <a:xfrm>
              <a:off x="51746" y="2252788"/>
              <a:ext cx="289055" cy="2454627"/>
            </a:xfrm>
            <a:prstGeom prst="lef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32" grpId="0"/>
      <p:bldP spid="1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01"/>
            <a:ext cx="91694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1381" name="Picture 5" descr="earth_a"/>
          <p:cNvPicPr>
            <a:picLocks noChangeAspect="1" noChangeArrowheads="1"/>
          </p:cNvPicPr>
          <p:nvPr/>
        </p:nvPicPr>
        <p:blipFill>
          <a:blip r:embed="rId2"/>
          <a:srcRect b="39554"/>
          <a:stretch>
            <a:fillRect/>
          </a:stretch>
        </p:blipFill>
        <p:spPr bwMode="auto">
          <a:xfrm>
            <a:off x="1457756" y="1628800"/>
            <a:ext cx="7056212" cy="3804218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75"/>
          <a:stretch>
            <a:fillRect/>
          </a:stretch>
        </p:blipFill>
        <p:spPr bwMode="auto">
          <a:xfrm>
            <a:off x="1115616" y="1684841"/>
            <a:ext cx="7699375" cy="3714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1382" name="Oval 6"/>
          <p:cNvSpPr>
            <a:spLocks noChangeArrowheads="1"/>
          </p:cNvSpPr>
          <p:nvPr/>
        </p:nvSpPr>
        <p:spPr bwMode="auto">
          <a:xfrm>
            <a:off x="3350534" y="2636648"/>
            <a:ext cx="2307157" cy="122763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</p:spPr>
        <p:txBody>
          <a:bodyPr wrap="none" lIns="91429" tIns="45714" rIns="91429" bIns="45714" anchor="ctr"/>
          <a:lstStyle/>
          <a:p>
            <a:pPr algn="ctr"/>
            <a:endParaRPr lang="zh-CN" altLang="zh-CN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85" name="Oval 9"/>
          <p:cNvSpPr>
            <a:spLocks noChangeArrowheads="1"/>
          </p:cNvSpPr>
          <p:nvPr/>
        </p:nvSpPr>
        <p:spPr bwMode="auto">
          <a:xfrm rot="-606299">
            <a:off x="4631595" y="2423550"/>
            <a:ext cx="1500474" cy="426197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</p:spPr>
        <p:txBody>
          <a:bodyPr wrap="none" lIns="91429" tIns="45714" rIns="91429" bIns="45714" anchor="ctr"/>
          <a:lstStyle/>
          <a:p>
            <a:pPr algn="ctr"/>
            <a:endParaRPr lang="zh-CN" altLang="zh-CN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86" name="Oval 10"/>
          <p:cNvSpPr>
            <a:spLocks noChangeArrowheads="1"/>
          </p:cNvSpPr>
          <p:nvPr/>
        </p:nvSpPr>
        <p:spPr bwMode="auto">
          <a:xfrm>
            <a:off x="5525686" y="2637919"/>
            <a:ext cx="834098" cy="612544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</p:spPr>
        <p:txBody>
          <a:bodyPr wrap="none" lIns="91429" tIns="45714" rIns="91429" bIns="45714" anchor="ctr"/>
          <a:lstStyle/>
          <a:p>
            <a:pPr algn="ctr"/>
            <a:endParaRPr lang="zh-CN" altLang="zh-CN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5562211" y="2738821"/>
            <a:ext cx="834098" cy="46165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29" tIns="45714" rIns="91429" bIns="45714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朝鲜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4940400" y="2378781"/>
            <a:ext cx="1125867" cy="46165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29" tIns="45714" rIns="91429" bIns="45714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满蒙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4021229" y="3069256"/>
            <a:ext cx="965765" cy="46165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29" tIns="45714" rIns="91429" bIns="45714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中国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91" name="Text Box 15"/>
          <p:cNvSpPr txBox="1">
            <a:spLocks noChangeArrowheads="1"/>
          </p:cNvSpPr>
          <p:nvPr/>
        </p:nvSpPr>
        <p:spPr bwMode="auto">
          <a:xfrm>
            <a:off x="2630141" y="4112975"/>
            <a:ext cx="5503382" cy="8309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29" tIns="45714" rIns="91429" bIns="45714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亚洲乃至全世界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6168409" y="2996885"/>
            <a:ext cx="1510605" cy="46165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29" tIns="45714" rIns="91429" bIns="4571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日本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27" name="标题 1"/>
          <p:cNvSpPr txBox="1"/>
          <p:nvPr>
            <p:custDataLst>
              <p:tags r:id="rId4"/>
            </p:custDataLst>
          </p:nvPr>
        </p:nvSpPr>
        <p:spPr>
          <a:xfrm>
            <a:off x="-19050" y="41528"/>
            <a:ext cx="7583851" cy="79518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zh-CN" altLang="en-US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一、甲午起，起于弱 </a:t>
            </a:r>
            <a:r>
              <a:rPr lang="en-US" altLang="zh-CN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--</a:t>
            </a:r>
            <a:r>
              <a:rPr lang="zh-CN" altLang="en-US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背景</a:t>
            </a:r>
            <a:endParaRPr lang="zh-CN" altLang="en-US" b="1" dirty="0" smtClean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504" y="836712"/>
            <a:ext cx="9056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、强大之后的日本有什么野心？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27349" y="1760582"/>
            <a:ext cx="1261482" cy="1246607"/>
            <a:chOff x="105181" y="1750278"/>
            <a:chExt cx="1265238" cy="1208000"/>
          </a:xfrm>
        </p:grpSpPr>
        <p:pic>
          <p:nvPicPr>
            <p:cNvPr id="2" name="Picture 4" descr="https://gss2.bdstatic.com/9fo3dSag_xI4khGkpoWK1HF6hhy/baike/c0%3Dbaike80%2C5%2C5%2C80%2C26/sign=35d8e0ce942f07084b082252884dd3fc/55e736d12f2eb938295e8873df628535e5dd6f04.jpg"/>
            <p:cNvPicPr>
              <a:picLocks noChangeAspect="1" noChangeArrowheads="1"/>
            </p:cNvPicPr>
            <p:nvPr/>
          </p:nvPicPr>
          <p:blipFill rotWithShape="1"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97" t="35584" r="49932" b="42366"/>
            <a:stretch>
              <a:fillRect/>
            </a:stretch>
          </p:blipFill>
          <p:spPr bwMode="auto">
            <a:xfrm>
              <a:off x="105181" y="1750278"/>
              <a:ext cx="1263530" cy="6250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>
              <a:fillRect/>
            </a:stretch>
          </p:blipFill>
          <p:spPr bwMode="auto">
            <a:xfrm>
              <a:off x="105181" y="2329628"/>
              <a:ext cx="1265238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3" name="TextBox 32"/>
          <p:cNvSpPr txBox="1"/>
          <p:nvPr/>
        </p:nvSpPr>
        <p:spPr>
          <a:xfrm>
            <a:off x="-19050" y="5433018"/>
            <a:ext cx="9153017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、日本以哪一事件为契机发动了战争</a:t>
            </a:r>
            <a:r>
              <a:rPr lang="zh-CN" altLang="en-US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？</a:t>
            </a:r>
            <a:endParaRPr lang="en-US" altLang="zh-CN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56599" y="6124010"/>
            <a:ext cx="775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1894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36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月，朝鲜发生东学党起义。</a:t>
            </a:r>
            <a:endParaRPr lang="zh-CN" altLang="en-US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6" name="Oval 10"/>
          <p:cNvSpPr>
            <a:spLocks noChangeArrowheads="1"/>
          </p:cNvSpPr>
          <p:nvPr/>
        </p:nvSpPr>
        <p:spPr bwMode="auto">
          <a:xfrm>
            <a:off x="5228806" y="3351633"/>
            <a:ext cx="549054" cy="486583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</p:spPr>
        <p:txBody>
          <a:bodyPr wrap="none" lIns="91429" tIns="45714" rIns="91429" bIns="45714" anchor="ctr"/>
          <a:lstStyle/>
          <a:p>
            <a:pPr algn="ctr"/>
            <a:endParaRPr lang="zh-CN" altLang="zh-CN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37" name="Text Box 16"/>
          <p:cNvSpPr txBox="1">
            <a:spLocks noChangeArrowheads="1"/>
          </p:cNvSpPr>
          <p:nvPr/>
        </p:nvSpPr>
        <p:spPr bwMode="auto">
          <a:xfrm>
            <a:off x="5084416" y="3377695"/>
            <a:ext cx="855736" cy="46165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29" tIns="45714" rIns="91429" bIns="4571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台湾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2" grpId="0" animBg="1" autoUpdateAnimBg="0"/>
      <p:bldP spid="101385" grpId="0" animBg="1" autoUpdateAnimBg="0"/>
      <p:bldP spid="101386" grpId="0" animBg="1" autoUpdateAnimBg="0"/>
      <p:bldP spid="101388" grpId="0" autoUpdateAnimBg="0"/>
      <p:bldP spid="101389" grpId="0" autoUpdateAnimBg="0"/>
      <p:bldP spid="101390" grpId="0" autoUpdateAnimBg="0"/>
      <p:bldP spid="101391" grpId="0" autoUpdateAnimBg="0"/>
      <p:bldP spid="101392" grpId="0"/>
      <p:bldP spid="30" grpId="0"/>
      <p:bldP spid="33" grpId="0" animBg="1"/>
      <p:bldP spid="34" grpId="0"/>
      <p:bldP spid="36" grpId="0" animBg="1" autoUpdateAnimBg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90c20def88c33af2f46083d6fc46686a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504" y="908720"/>
            <a:ext cx="8927023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文本框 6">
            <a:hlinkClick r:id="rId2" action="ppaction://hlinksldjump"/>
          </p:cNvPr>
          <p:cNvSpPr txBox="1"/>
          <p:nvPr/>
        </p:nvSpPr>
        <p:spPr>
          <a:xfrm>
            <a:off x="16344" y="6237312"/>
            <a:ext cx="9092565" cy="62068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zh-CN" altLang="en-US" sz="3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你会</a:t>
            </a:r>
            <a:r>
              <a:rPr lang="zh-CN" altLang="en-US" sz="3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去上面</a:t>
            </a:r>
            <a:r>
              <a:rPr lang="en-US" altLang="zh-CN" sz="3400" b="1" dirty="0" err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哪个地点</a:t>
            </a:r>
            <a:r>
              <a:rPr lang="zh-CN" altLang="en-US" sz="3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祭奠英灵</a:t>
            </a:r>
            <a:r>
              <a:rPr lang="zh-CN" altLang="en-US" sz="3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？说说你的理由。</a:t>
            </a:r>
            <a:endParaRPr lang="zh-CN" altLang="en-US" sz="3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60491" y="635"/>
            <a:ext cx="9169400" cy="858837"/>
            <a:chOff x="-60491" y="635"/>
            <a:chExt cx="9169400" cy="85883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0491" y="635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-29059" y="44624"/>
              <a:ext cx="799339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7200" b="1">
                  <a:latin typeface="方正粗宋简体" pitchFamily="1" charset="-122"/>
                  <a:ea typeface="方正粗宋简体" pitchFamily="1" charset="-122"/>
                </a:defRPr>
              </a:lvl1pPr>
            </a:lstStyle>
            <a:p>
              <a:pPr algn="l"/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二、甲午祭，祭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英灵</a:t>
              </a:r>
              <a:r>
                <a:rPr lang="en-US" altLang="zh-CN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经过</a:t>
              </a:r>
              <a:endParaRPr lang="en-US" altLang="zh-CN" sz="44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  <p:pic>
        <p:nvPicPr>
          <p:cNvPr id="614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703" y="4770656"/>
            <a:ext cx="1249363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185" y="2845754"/>
            <a:ext cx="1219200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967" y="2420888"/>
            <a:ext cx="12017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146" y="2844353"/>
            <a:ext cx="1268413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45" y="4509119"/>
            <a:ext cx="116998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26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hlinkClick r:id="rId2" action="ppaction://hlinksldjump"/>
          </p:cNvPr>
          <p:cNvSpPr txBox="1"/>
          <p:nvPr/>
        </p:nvSpPr>
        <p:spPr>
          <a:xfrm>
            <a:off x="71819" y="5561945"/>
            <a:ext cx="9036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影响：</a:t>
            </a:r>
            <a:r>
              <a:rPr lang="en-US" altLang="zh-CN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1894</a:t>
            </a:r>
            <a:r>
              <a:rPr lang="zh-CN" altLang="en-US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7</a:t>
            </a:r>
            <a:r>
              <a:rPr lang="zh-CN" altLang="en-US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月，日本不宣而战，甲午中日战争爆发。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43608" y="818282"/>
            <a:ext cx="5029200" cy="88252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丰岛海战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7315" y="843176"/>
            <a:ext cx="1438275" cy="9296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7315" y="1772816"/>
            <a:ext cx="4362450" cy="3736600"/>
            <a:chOff x="107315" y="1268760"/>
            <a:chExt cx="4362450" cy="3736600"/>
          </a:xfrm>
        </p:grpSpPr>
        <p:pic>
          <p:nvPicPr>
            <p:cNvPr id="10242" name="Picture 2" descr="https://gss1.bdstatic.com/9vo3dSag_xI4khGkpoWK1HF6hhy/baike/c0%3Dbaike80%2C5%2C5%2C80%2C26/sign=baf053a479f0f736ccf344536b3cd87c/342ac65c10385343ea66e2fa9213b07ecb8088bb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15" y="1268760"/>
              <a:ext cx="4362450" cy="3159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50676" y="4482140"/>
              <a:ext cx="414623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海战</a:t>
              </a:r>
              <a:r>
                <a:rPr lang="zh-CN" altLang="en-US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中清军运兵船被击沉</a:t>
              </a:r>
              <a:endPara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493260" y="1772816"/>
            <a:ext cx="4650740" cy="3736600"/>
            <a:chOff x="4493260" y="1268760"/>
            <a:chExt cx="4650740" cy="3736600"/>
          </a:xfrm>
        </p:grpSpPr>
        <p:pic>
          <p:nvPicPr>
            <p:cNvPr id="10244" name="Picture 4" descr="https://gss0.bdstatic.com/-4o3dSag_xI4khGkpoWK1HF6hhy/baike/c0%3Dbaike80%2C5%2C5%2C80%2C26/sign=c758aa66a71ea8d39e2f7c56f6635b2b/1e30e924b899a901b8aa46eb1c950a7b0308f554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3260" y="1268760"/>
              <a:ext cx="4650740" cy="3153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5449159" y="4482140"/>
              <a:ext cx="30591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两国宣战</a:t>
              </a:r>
              <a:r>
                <a:rPr lang="zh-CN" altLang="en-US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诏书</a:t>
              </a:r>
              <a:endPara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60491" y="635"/>
            <a:ext cx="9169400" cy="858837"/>
            <a:chOff x="-60491" y="635"/>
            <a:chExt cx="9169400" cy="858837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0491" y="635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-29059" y="44624"/>
              <a:ext cx="799339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7200" b="1">
                  <a:latin typeface="方正粗宋简体" pitchFamily="1" charset="-122"/>
                  <a:ea typeface="方正粗宋简体" pitchFamily="1" charset="-122"/>
                </a:defRPr>
              </a:lvl1pPr>
            </a:lstStyle>
            <a:p>
              <a:pPr algn="l"/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二、甲午祭，祭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英灵</a:t>
              </a:r>
              <a:r>
                <a:rPr lang="en-US" altLang="zh-CN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经过</a:t>
              </a:r>
              <a:endParaRPr lang="en-US" altLang="zh-CN" sz="44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8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hlinkClick r:id="rId2" action="ppaction://hlinksldjump"/>
          </p:cNvPr>
          <p:cNvSpPr txBox="1"/>
          <p:nvPr/>
        </p:nvSpPr>
        <p:spPr>
          <a:xfrm>
            <a:off x="-2272" y="5971927"/>
            <a:ext cx="9108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结果：</a:t>
            </a:r>
            <a:r>
              <a:rPr lang="en-US" altLang="zh-CN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1894</a:t>
            </a:r>
            <a:r>
              <a:rPr lang="zh-CN" altLang="en-US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9</a:t>
            </a:r>
            <a:r>
              <a:rPr lang="zh-CN" altLang="en-US" sz="4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月平壤陷落。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0922" y="908720"/>
            <a:ext cx="1108710" cy="10801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396552" y="1861408"/>
            <a:ext cx="5040559" cy="3811461"/>
            <a:chOff x="-540531" y="1367844"/>
            <a:chExt cx="5040559" cy="3811461"/>
          </a:xfrm>
        </p:grpSpPr>
        <p:pic>
          <p:nvPicPr>
            <p:cNvPr id="19" name="Picture 2" descr="https://timgsa.baidu.com/timg?image&amp;quality=80&amp;size=b9999_10000&amp;sec=1506025925222&amp;di=0d16bd709321aa7b6e15fa779da620ba&amp;imgtype=0&amp;src=http%3A%2F%2Fs7.sinaimg.cn%2Fbmiddle%2F59d7cfddt6e5916de0506%2669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4432" y="1367844"/>
              <a:ext cx="2735596" cy="381146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-540531" y="4220006"/>
              <a:ext cx="259228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左宝贵</a:t>
              </a:r>
              <a:endPara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 algn="ctr"/>
              <a:r>
                <a:rPr lang="en-US" altLang="zh-CN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1837-1894</a:t>
              </a:r>
              <a:endPara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44007" y="1903263"/>
            <a:ext cx="4680520" cy="3829993"/>
            <a:chOff x="4771764" y="1279597"/>
            <a:chExt cx="4680520" cy="3829993"/>
          </a:xfrm>
        </p:grpSpPr>
        <p:pic>
          <p:nvPicPr>
            <p:cNvPr id="20" name="Picture 2" descr="https://gss0.bdstatic.com/94o3dSag_xI4khGkpoWK1HF6hhy/baike/c0%3Dbaike80%2C5%2C5%2C80%2C26/sign=382b71414534970a537e187df4a3baad/a8014c086e061d959a838e567ff40ad163d9ca9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764" y="1279597"/>
              <a:ext cx="2630726" cy="37696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7076020" y="4155483"/>
              <a:ext cx="237626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叶志超</a:t>
              </a:r>
              <a:endPara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 algn="ctr"/>
              <a:r>
                <a:rPr lang="en-US" altLang="zh-CN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1838-1901</a:t>
              </a:r>
              <a:endPara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115616" y="908720"/>
            <a:ext cx="5040560" cy="10801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>
              <a:lnSpc>
                <a:spcPct val="100000"/>
              </a:lnSpc>
              <a:defRPr sz="4800" b="1">
                <a:latin typeface="华文中宋" panose="02010600040101010101" pitchFamily="2" charset="-122"/>
                <a:ea typeface="华文中宋" panose="02010600040101010101" pitchFamily="2" charset="-122"/>
              </a:defRPr>
            </a:lvl1pPr>
          </a:lstStyle>
          <a:p>
            <a:r>
              <a:rPr lang="zh-CN" altLang="en-US" dirty="0">
                <a:sym typeface="+mn-ea"/>
              </a:rPr>
              <a:t>平壤战役</a:t>
            </a:r>
            <a:endParaRPr lang="zh-CN" altLang="en-US" dirty="0">
              <a:sym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60491" y="635"/>
            <a:ext cx="9169400" cy="858837"/>
            <a:chOff x="-60491" y="635"/>
            <a:chExt cx="9169400" cy="858837"/>
          </a:xfrm>
        </p:grpSpPr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0491" y="635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-29059" y="44624"/>
              <a:ext cx="799339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7200" b="1">
                  <a:latin typeface="方正粗宋简体" pitchFamily="1" charset="-122"/>
                  <a:ea typeface="方正粗宋简体" pitchFamily="1" charset="-122"/>
                </a:defRPr>
              </a:lvl1pPr>
            </a:lstStyle>
            <a:p>
              <a:pPr algn="l"/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二、甲午祭，祭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英灵</a:t>
              </a:r>
              <a:r>
                <a:rPr lang="en-US" altLang="zh-CN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经过</a:t>
              </a:r>
              <a:endParaRPr lang="en-US" altLang="zh-CN" sz="44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26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858655"/>
            <a:ext cx="1262351" cy="10731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文本框 7">
            <a:hlinkClick r:id="rId2" action="ppaction://hlinksldjump"/>
          </p:cNvPr>
          <p:cNvSpPr txBox="1"/>
          <p:nvPr/>
        </p:nvSpPr>
        <p:spPr>
          <a:xfrm>
            <a:off x="-16513" y="5832648"/>
            <a:ext cx="9144000" cy="102535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结果：北洋舰队损失较大，但主力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尚存</a:t>
            </a:r>
            <a:r>
              <a:rPr lang="zh-CN" altLang="en-US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，日本夺取了制海权。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6" name="Picture 4" descr="http://photocdn.sohu.com/20140218/Img3951845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6595679" cy="44550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6560586" y="858655"/>
            <a:ext cx="2548323" cy="4700539"/>
            <a:chOff x="6887586" y="0"/>
            <a:chExt cx="2256414" cy="4418146"/>
          </a:xfrm>
        </p:grpSpPr>
        <p:pic>
          <p:nvPicPr>
            <p:cNvPr id="18" name="Picture 6" descr="https://timgsa.baidu.com/timg?image&amp;quality=80&amp;size=b9999_10000&amp;sec=1506026293656&amp;di=8cf411a0bf8becbd4af07d5d877b6286&amp;imgtype=0&amp;src=http%3A%2F%2Fimages.bokee.com%2Fbokeepic_upload%2Fw%2Fe%2Fi%2Fweihai%2F911082bf55567acbb4cd38d9f4af905b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7587" y="0"/>
              <a:ext cx="2256413" cy="33477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6887586" y="3347787"/>
              <a:ext cx="2256414" cy="10703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邓世昌</a:t>
              </a:r>
              <a:endParaRPr lang="en-US" altLang="zh-CN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 algn="ctr"/>
              <a:r>
                <a:rPr lang="en-US" altLang="zh-CN" sz="32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1849-1894</a:t>
              </a:r>
              <a:endPara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109652" y="851685"/>
            <a:ext cx="5033064" cy="13531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黄海海战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60491" y="635"/>
            <a:ext cx="9169400" cy="858837"/>
            <a:chOff x="-60491" y="635"/>
            <a:chExt cx="9169400" cy="858837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0491" y="635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-29059" y="44624"/>
              <a:ext cx="799339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7200" b="1">
                  <a:latin typeface="方正粗宋简体" pitchFamily="1" charset="-122"/>
                  <a:ea typeface="方正粗宋简体" pitchFamily="1" charset="-122"/>
                </a:defRPr>
              </a:lvl1pPr>
            </a:lstStyle>
            <a:p>
              <a:pPr algn="l"/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二、甲午祭，祭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英灵</a:t>
              </a:r>
              <a:r>
                <a:rPr lang="en-US" altLang="zh-CN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经过</a:t>
              </a:r>
              <a:endParaRPr lang="en-US" altLang="zh-CN" sz="44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24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12735" y="852858"/>
            <a:ext cx="1043608" cy="93827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86179" y="852858"/>
            <a:ext cx="6754173" cy="99196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辽东半岛战役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34728" y="1571473"/>
            <a:ext cx="4390704" cy="5241903"/>
            <a:chOff x="-34728" y="1571473"/>
            <a:chExt cx="4390704" cy="5241903"/>
          </a:xfrm>
        </p:grpSpPr>
        <p:pic>
          <p:nvPicPr>
            <p:cNvPr id="18" name="Picture 4" descr="https://gss3.bdstatic.com/7Po3dSag_xI4khGkpoWK1HF6hhy/baike/c0%3Dbaike80%2C5%2C5%2C80%2C26/sign=42b497ba1538534398c28f73f27adb1b/c2cec3fdfc039245a11685d98294a4c27c1e254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805" y="1571473"/>
              <a:ext cx="3418415" cy="46376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-34728" y="6228601"/>
              <a:ext cx="43907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徐邦道</a:t>
              </a:r>
              <a:r>
                <a:rPr lang="en-US" altLang="zh-CN" sz="32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1837-1895</a:t>
              </a:r>
              <a:endPara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38168" y="1680577"/>
            <a:ext cx="4471266" cy="5080820"/>
            <a:chOff x="4138168" y="1680577"/>
            <a:chExt cx="4471266" cy="5080820"/>
          </a:xfrm>
        </p:grpSpPr>
        <p:pic>
          <p:nvPicPr>
            <p:cNvPr id="12290" name="Picture 2" descr="https://gss3.bdstatic.com/7Po3dSag_xI4khGkpoWK1HF6hhy/baike/c0%3Dbaike72%2C5%2C5%2C72%2C24/sign=5ed46e56b13533fae1bb9b7cc9ba967a/267f9e2f07082838583c3b4cb899a9014c08f1b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8168" y="1680577"/>
              <a:ext cx="4346460" cy="45567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>
              <a:hlinkClick r:id="rId4" action="ppaction://hlinksldjump"/>
            </p:cNvPr>
            <p:cNvSpPr txBox="1"/>
            <p:nvPr/>
          </p:nvSpPr>
          <p:spPr>
            <a:xfrm>
              <a:off x="4427984" y="6176622"/>
              <a:ext cx="41814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日军制造旅顺大屠杀</a:t>
              </a:r>
              <a:endPara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-60491" y="635"/>
            <a:ext cx="9169400" cy="858837"/>
            <a:chOff x="-60491" y="635"/>
            <a:chExt cx="9169400" cy="858837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0491" y="635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-29059" y="44624"/>
              <a:ext cx="799339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7200" b="1">
                  <a:latin typeface="方正粗宋简体" pitchFamily="1" charset="-122"/>
                  <a:ea typeface="方正粗宋简体" pitchFamily="1" charset="-122"/>
                </a:defRPr>
              </a:lvl1pPr>
            </a:lstStyle>
            <a:p>
              <a:pPr algn="l"/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二、甲午祭，祭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英灵</a:t>
              </a:r>
              <a:r>
                <a:rPr lang="en-US" altLang="zh-CN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经过</a:t>
              </a:r>
              <a:endParaRPr lang="en-US" altLang="zh-CN" sz="44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16000"/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9512" y="876702"/>
            <a:ext cx="1186815" cy="1040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E:</a:t>
            </a:r>
            <a:endParaRPr lang="en-US" altLang="zh-CN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95536" y="1933683"/>
            <a:ext cx="2776913" cy="4015597"/>
            <a:chOff x="395536" y="1225250"/>
            <a:chExt cx="2776913" cy="4015597"/>
          </a:xfrm>
        </p:grpSpPr>
        <p:pic>
          <p:nvPicPr>
            <p:cNvPr id="18" name="Picture 8" descr="http://www.takefoto.cn/wp-content/uploads/2014/09/201409270154243600-397x58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495" y="1225250"/>
              <a:ext cx="2376263" cy="347548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95536" y="4779182"/>
              <a:ext cx="27769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丁汝昌</a:t>
              </a:r>
              <a:r>
                <a:rPr lang="en-US" altLang="zh-CN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1836-1895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03848" y="1933683"/>
            <a:ext cx="5544616" cy="3990057"/>
            <a:chOff x="3203848" y="1243708"/>
            <a:chExt cx="5544616" cy="3990057"/>
          </a:xfrm>
        </p:grpSpPr>
        <p:pic>
          <p:nvPicPr>
            <p:cNvPr id="4098" name="Picture 2" descr="https://gss1.bdstatic.com/-vo3dSag_xI4khGkpoWK1HF6hhy/baike/c0%3Dbaike92%2C5%2C5%2C92%2C30/sign=531067a78794a4c21e2eef796f9d70b0/54fbb2fb43166d22cad2933c462309f79152d2f5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1243708"/>
              <a:ext cx="5269738" cy="34754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3875327" y="4772100"/>
              <a:ext cx="48731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刘公岛签订</a:t>
              </a:r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《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威海降约</a:t>
              </a:r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》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8" name="TextBox 7">
            <a:hlinkClick r:id="rId4" action="ppaction://hlinksldjump"/>
          </p:cNvPr>
          <p:cNvSpPr txBox="1"/>
          <p:nvPr/>
        </p:nvSpPr>
        <p:spPr>
          <a:xfrm>
            <a:off x="395537" y="609329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结果：北洋舰队全军覆没。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60491" y="635"/>
            <a:ext cx="9169400" cy="858837"/>
            <a:chOff x="-60491" y="635"/>
            <a:chExt cx="9169400" cy="858837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0491" y="635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-29059" y="44624"/>
              <a:ext cx="799339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7200" b="1">
                  <a:latin typeface="方正粗宋简体" pitchFamily="1" charset="-122"/>
                  <a:ea typeface="方正粗宋简体" pitchFamily="1" charset="-122"/>
                </a:defRPr>
              </a:lvl1pPr>
            </a:lstStyle>
            <a:p>
              <a:pPr algn="l"/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二、甲午祭，祭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英灵</a:t>
              </a:r>
              <a:r>
                <a:rPr lang="en-US" altLang="zh-CN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经过</a:t>
              </a:r>
              <a:endParaRPr lang="en-US" altLang="zh-CN" sz="44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151255" y="836712"/>
            <a:ext cx="5029200" cy="9886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威海卫战役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90c20def88c33af2f46083d6fc46686a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592" y="908720"/>
            <a:ext cx="8928992" cy="5544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7127162" y="5085184"/>
            <a:ext cx="2008832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1894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7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月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丰岛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海战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6009" y="3245566"/>
            <a:ext cx="2122455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1894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9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月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平壤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战役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97935" y="2436362"/>
            <a:ext cx="2278321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FF0000"/>
                </a:solidFill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1894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8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9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月 黄海</a:t>
            </a:r>
            <a:r>
              <a:rPr lang="zh-CN" altLang="en-US" sz="2800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海战</a:t>
            </a:r>
            <a:endParaRPr lang="en-US" altLang="zh-CN" sz="28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51720" y="3086242"/>
            <a:ext cx="2505368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1894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9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月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辽东半岛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战役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52832" y="4907252"/>
            <a:ext cx="2175152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1895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年初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威海卫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战役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cxnSp>
        <p:nvCxnSpPr>
          <p:cNvPr id="21" name="直接箭头连接符 20"/>
          <p:cNvCxnSpPr/>
          <p:nvPr/>
        </p:nvCxnSpPr>
        <p:spPr>
          <a:xfrm flipH="1" flipV="1">
            <a:off x="7825207" y="4149953"/>
            <a:ext cx="362378" cy="100426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 flipH="1" flipV="1">
            <a:off x="6682251" y="2708920"/>
            <a:ext cx="889821" cy="65453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H="1">
            <a:off x="3203726" y="2705512"/>
            <a:ext cx="1481177" cy="43195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>
            <a:off x="3269632" y="4027773"/>
            <a:ext cx="141552" cy="97419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0872" y="6004047"/>
            <a:ext cx="9051408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日军侵略的方向发生了什么变化？</a:t>
            </a:r>
            <a:endParaRPr lang="zh-CN" altLang="en-US" sz="48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75494" y="2708920"/>
            <a:ext cx="1372970" cy="280076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zh-CN" altLang="en-US" sz="88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朝鲜</a:t>
            </a:r>
            <a:endParaRPr lang="zh-CN" altLang="en-US" sz="8800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95536" y="2831928"/>
            <a:ext cx="1296144" cy="280076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zh-CN" altLang="en-US" sz="88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中国</a:t>
            </a:r>
            <a:endParaRPr lang="zh-CN" altLang="en-US" sz="8800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" name="左箭头 26"/>
          <p:cNvSpPr/>
          <p:nvPr/>
        </p:nvSpPr>
        <p:spPr>
          <a:xfrm>
            <a:off x="3188716" y="3758075"/>
            <a:ext cx="3102568" cy="1118212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1112" y="635"/>
            <a:ext cx="9169400" cy="858837"/>
            <a:chOff x="-60491" y="635"/>
            <a:chExt cx="9169400" cy="858837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0491" y="635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" name="TextBox 31"/>
            <p:cNvSpPr txBox="1"/>
            <p:nvPr/>
          </p:nvSpPr>
          <p:spPr>
            <a:xfrm>
              <a:off x="-29059" y="44624"/>
              <a:ext cx="799339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7200" b="1">
                  <a:latin typeface="方正粗宋简体" pitchFamily="1" charset="-122"/>
                  <a:ea typeface="方正粗宋简体" pitchFamily="1" charset="-122"/>
                </a:defRPr>
              </a:lvl1pPr>
            </a:lstStyle>
            <a:p>
              <a:pPr algn="l"/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二、甲午祭，祭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英灵</a:t>
              </a:r>
              <a:r>
                <a:rPr lang="en-US" altLang="zh-CN" sz="44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经过</a:t>
              </a:r>
              <a:endParaRPr lang="en-US" altLang="zh-CN" sz="44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24" grpId="0" animBg="1"/>
      <p:bldP spid="26" grpId="0" animBg="1"/>
      <p:bldP spid="29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97420" y="1080120"/>
            <a:ext cx="2386402" cy="2708920"/>
            <a:chOff x="97420" y="987057"/>
            <a:chExt cx="2386402" cy="2708920"/>
          </a:xfrm>
        </p:grpSpPr>
        <p:sp>
          <p:nvSpPr>
            <p:cNvPr id="5" name="TextBox 4"/>
            <p:cNvSpPr txBox="1"/>
            <p:nvPr/>
          </p:nvSpPr>
          <p:spPr>
            <a:xfrm>
              <a:off x="97420" y="1430022"/>
              <a:ext cx="68407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4000"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</a:lstStyle>
            <a:p>
              <a:r>
                <a:rPr lang="zh-CN" altLang="en-US" sz="32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左宝贵</a:t>
              </a:r>
              <a:endPara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pic>
          <p:nvPicPr>
            <p:cNvPr id="9" name="Picture 2" descr="https://timgsa.baidu.com/timg?image&amp;quality=80&amp;size=b9999_10000&amp;sec=1506025925222&amp;di=0d16bd709321aa7b6e15fa779da620ba&amp;imgtype=0&amp;src=http%3A%2F%2Fs7.sinaimg.cn%2Fbmiddle%2F59d7cfddt6e5916de0506%26690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987057"/>
              <a:ext cx="1944270" cy="270892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组合 20"/>
          <p:cNvGrpSpPr/>
          <p:nvPr/>
        </p:nvGrpSpPr>
        <p:grpSpPr>
          <a:xfrm>
            <a:off x="2339752" y="1052736"/>
            <a:ext cx="2448978" cy="2736304"/>
            <a:chOff x="4561916" y="949983"/>
            <a:chExt cx="2448978" cy="2736304"/>
          </a:xfrm>
        </p:grpSpPr>
        <p:sp>
          <p:nvSpPr>
            <p:cNvPr id="7" name="TextBox 6"/>
            <p:cNvSpPr txBox="1"/>
            <p:nvPr/>
          </p:nvSpPr>
          <p:spPr>
            <a:xfrm>
              <a:off x="4561916" y="1430022"/>
              <a:ext cx="745303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200"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</a:lstStyle>
            <a:p>
              <a:r>
                <a:rPr lang="zh-CN" altLang="en-US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徐邦道</a:t>
              </a:r>
              <a:endPara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pic>
          <p:nvPicPr>
            <p:cNvPr id="5124" name="Picture 4" descr="https://gss3.bdstatic.com/7Po3dSag_xI4khGkpoWK1HF6hhy/baike/c0%3Dbaike80%2C5%2C5%2C80%2C26/sign=42b497ba1538534398c28f73f27adb1b/c2cec3fdfc039245a11685d98294a4c27c1e254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3964" y="949983"/>
              <a:ext cx="2016930" cy="273630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组合 19"/>
          <p:cNvGrpSpPr/>
          <p:nvPr/>
        </p:nvGrpSpPr>
        <p:grpSpPr>
          <a:xfrm>
            <a:off x="4711553" y="1060850"/>
            <a:ext cx="2276744" cy="2643241"/>
            <a:chOff x="2401676" y="967787"/>
            <a:chExt cx="2276744" cy="2643241"/>
          </a:xfrm>
        </p:grpSpPr>
        <p:sp>
          <p:nvSpPr>
            <p:cNvPr id="4" name="TextBox 3"/>
            <p:cNvSpPr txBox="1"/>
            <p:nvPr/>
          </p:nvSpPr>
          <p:spPr>
            <a:xfrm>
              <a:off x="2401676" y="1484679"/>
              <a:ext cx="530074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邓世昌</a:t>
              </a:r>
              <a:endPara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pic>
          <p:nvPicPr>
            <p:cNvPr id="5126" name="Picture 6" descr="https://timgsa.baidu.com/timg?image&amp;quality=80&amp;size=b9999_10000&amp;sec=1506026293656&amp;di=8cf411a0bf8becbd4af07d5d877b6286&amp;imgtype=0&amp;src=http%3A%2F%2Fimages.bokee.com%2Fbokeepic_upload%2Fw%2Fe%2Fi%2Fweihai%2F911082bf55567acbb4cd38d9f4af905b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3723" y="967787"/>
              <a:ext cx="1844697" cy="2643241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组合 21"/>
          <p:cNvGrpSpPr/>
          <p:nvPr/>
        </p:nvGrpSpPr>
        <p:grpSpPr>
          <a:xfrm>
            <a:off x="6866172" y="1080120"/>
            <a:ext cx="2306348" cy="2669147"/>
            <a:chOff x="6866172" y="987057"/>
            <a:chExt cx="2306348" cy="2669147"/>
          </a:xfrm>
        </p:grpSpPr>
        <p:sp>
          <p:nvSpPr>
            <p:cNvPr id="8" name="TextBox 7"/>
            <p:cNvSpPr txBox="1"/>
            <p:nvPr/>
          </p:nvSpPr>
          <p:spPr>
            <a:xfrm>
              <a:off x="6866172" y="1484679"/>
              <a:ext cx="604105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丁汝昌</a:t>
              </a:r>
              <a:endPara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pic>
          <p:nvPicPr>
            <p:cNvPr id="5128" name="Picture 8" descr="http://www.takefoto.cn/wp-content/uploads/2014/09/201409270154243600-397x58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7567" y="987057"/>
              <a:ext cx="1824953" cy="266914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矩形 18"/>
          <p:cNvSpPr/>
          <p:nvPr/>
        </p:nvSpPr>
        <p:spPr>
          <a:xfrm>
            <a:off x="35496" y="5212938"/>
            <a:ext cx="9088901" cy="1600438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zh-CN" altLang="en-US" sz="66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苟舰亡，必与</a:t>
            </a:r>
            <a:r>
              <a:rPr lang="zh-CN" altLang="en-US" sz="66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亡。</a:t>
            </a:r>
            <a:endParaRPr lang="en-US" altLang="zh-CN" sz="6600" b="1" dirty="0" smtClean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                ——</a:t>
            </a:r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镇远舰舰长林</a:t>
            </a:r>
            <a:r>
              <a:rPr lang="zh-CN" altLang="en-US" sz="32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泰</a:t>
            </a:r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增</a:t>
            </a:r>
            <a:endParaRPr lang="zh-CN" altLang="en-US" sz="3200" b="1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-171400"/>
            <a:ext cx="85042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铸就中华民族之魂</a:t>
            </a:r>
            <a:endParaRPr lang="zh-CN" altLang="en-US" sz="8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36512" y="3573016"/>
            <a:ext cx="92090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想一想：他们不惜以生命为代价，为守护什么而战斗？</a:t>
            </a:r>
            <a:endParaRPr lang="zh-CN" altLang="en-US" sz="5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4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tu.5011.net/uploads/content/20160323/8141101458714546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8" y="902123"/>
            <a:ext cx="9005624" cy="530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42106" y="5664675"/>
            <a:ext cx="424540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日本马关春帆楼中日会谈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-16715" y="6204168"/>
            <a:ext cx="9396536" cy="6288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结果：</a:t>
            </a:r>
            <a:r>
              <a:rPr lang="en-US" altLang="zh-CN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1895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年清政府战败，中日签订《马关条约》。</a:t>
            </a:r>
            <a:endParaRPr lang="en-US" altLang="zh-CN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16349"/>
            <a:ext cx="9169400" cy="858837"/>
            <a:chOff x="179512" y="1340768"/>
            <a:chExt cx="9169400" cy="858837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340768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79512" y="1340768"/>
              <a:ext cx="864095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三、甲午殇，殇</a:t>
              </a:r>
              <a:r>
                <a:rPr lang="zh-CN" altLang="en-US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国情</a:t>
              </a:r>
              <a:r>
                <a:rPr lang="en-US" altLang="zh-CN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结果及影响</a:t>
              </a:r>
              <a:endParaRPr lang="en-US" altLang="zh-CN" sz="44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  <p:sp>
        <p:nvSpPr>
          <p:cNvPr id="7" name="椭圆形标注 6"/>
          <p:cNvSpPr/>
          <p:nvPr/>
        </p:nvSpPr>
        <p:spPr>
          <a:xfrm>
            <a:off x="6516216" y="1124744"/>
            <a:ext cx="2448271" cy="1080120"/>
          </a:xfrm>
          <a:prstGeom prst="wedgeEllipseCallout">
            <a:avLst>
              <a:gd name="adj1" fmla="val 14382"/>
              <a:gd name="adj2" fmla="val 818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李鸿章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椭圆形标注 9"/>
          <p:cNvSpPr/>
          <p:nvPr/>
        </p:nvSpPr>
        <p:spPr>
          <a:xfrm>
            <a:off x="2051720" y="875186"/>
            <a:ext cx="3240360" cy="1080120"/>
          </a:xfrm>
          <a:prstGeom prst="wedgeEllipseCallout">
            <a:avLst>
              <a:gd name="adj1" fmla="val 29298"/>
              <a:gd name="adj2" fmla="val 7822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伊藤博文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7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453434"/>
              </a:clrFrom>
              <a:clrTo>
                <a:srgbClr val="453434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9300"/>
                    </a14:imgEffect>
                    <a14:imgEffect>
                      <a14:saturation sat="200000"/>
                    </a14:imgEffect>
                    <a14:imgEffect>
                      <a14:sharpenSoften amoun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36711"/>
            <a:ext cx="9205912" cy="6060559"/>
          </a:xfrm>
          <a:prstGeom prst="rect">
            <a:avLst/>
          </a:prstGeom>
          <a:effectLst>
            <a:glow rad="127000">
              <a:schemeClr val="accent1">
                <a:alpha val="18000"/>
              </a:schemeClr>
            </a:glow>
            <a:reflection endPos="7000" dist="50800" dir="5400000" sy="-100000" algn="bl" rotWithShape="0"/>
          </a:effectLst>
        </p:spPr>
      </p:pic>
      <p:grpSp>
        <p:nvGrpSpPr>
          <p:cNvPr id="4" name="组合 3"/>
          <p:cNvGrpSpPr/>
          <p:nvPr/>
        </p:nvGrpSpPr>
        <p:grpSpPr>
          <a:xfrm>
            <a:off x="0" y="16349"/>
            <a:ext cx="9169400" cy="858837"/>
            <a:chOff x="179512" y="1340768"/>
            <a:chExt cx="9169400" cy="858837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340768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179512" y="1340768"/>
              <a:ext cx="864095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三、甲午殇，殇</a:t>
              </a:r>
              <a:r>
                <a:rPr lang="zh-CN" altLang="en-US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国情</a:t>
              </a:r>
              <a:r>
                <a:rPr lang="en-US" altLang="zh-CN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结果及影响</a:t>
              </a:r>
              <a:endParaRPr lang="en-US" altLang="zh-CN" sz="44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83894" y="980728"/>
            <a:ext cx="4511878" cy="4365793"/>
            <a:chOff x="-83894" y="1052736"/>
            <a:chExt cx="4511878" cy="4365793"/>
          </a:xfrm>
        </p:grpSpPr>
        <p:sp>
          <p:nvSpPr>
            <p:cNvPr id="7" name="Rectangle 9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-83894" y="1700808"/>
              <a:ext cx="4511878" cy="84669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 lIns="106985" tIns="53492" rIns="106985" bIns="53492">
              <a:spAutoFit/>
            </a:bodyPr>
            <a:lstStyle/>
            <a:p>
              <a:r>
                <a:rPr lang="en-US" altLang="zh-CN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1.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割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辽东半岛、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台湾全岛及所有附属岛屿、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澎湖列岛给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日本。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8" name="Rectangle 11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-83894" y="2780928"/>
              <a:ext cx="3774726" cy="47736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 lIns="106985" tIns="53492" rIns="106985" bIns="53492">
              <a:spAutoFit/>
            </a:bodyPr>
            <a:lstStyle/>
            <a:p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2.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赔偿日本兵费白银</a:t>
              </a:r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2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亿两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" name="Rectangle 13"/>
            <p:cNvSpPr>
              <a:spLocks noChangeArrowheads="1"/>
            </p:cNvSpPr>
            <p:nvPr/>
          </p:nvSpPr>
          <p:spPr bwMode="auto">
            <a:xfrm>
              <a:off x="-83894" y="4941168"/>
              <a:ext cx="4507299" cy="47736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 lIns="106985" tIns="53492" rIns="106985" bIns="53492">
              <a:spAutoFit/>
            </a:bodyPr>
            <a:lstStyle/>
            <a:p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4.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允许日本在通商口岸开设工厂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0" name="Rectangle 15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-83894" y="3717032"/>
              <a:ext cx="4507299" cy="84669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 lIns="106985" tIns="53492" rIns="106985" bIns="53492">
              <a:spAutoFit/>
            </a:bodyPr>
            <a:lstStyle/>
            <a:p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3.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开放沙市、重庆、苏州、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杭州</a:t>
              </a:r>
              <a:endParaRPr lang="en-US" altLang="zh-CN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</a:t>
              </a:r>
              <a:r>
                <a:rPr lang="en-US" altLang="zh-CN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  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为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商埠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384448" y="1052736"/>
              <a:ext cx="13873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内容</a:t>
              </a:r>
              <a:endPara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16016" y="1052736"/>
            <a:ext cx="4608512" cy="4519101"/>
            <a:chOff x="4716016" y="1124744"/>
            <a:chExt cx="4608512" cy="4519101"/>
          </a:xfrm>
        </p:grpSpPr>
        <p:sp>
          <p:nvSpPr>
            <p:cNvPr id="12" name="TextBox 11"/>
            <p:cNvSpPr txBox="1"/>
            <p:nvPr/>
          </p:nvSpPr>
          <p:spPr>
            <a:xfrm>
              <a:off x="6177227" y="1124744"/>
              <a:ext cx="244827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危害</a:t>
              </a:r>
              <a:endPara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4716016" y="4797152"/>
              <a:ext cx="4493111" cy="84669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 lIns="106985" tIns="53492" rIns="106985" bIns="53492">
              <a:spAutoFit/>
            </a:bodyPr>
            <a:lstStyle/>
            <a:p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领土主权进一步丧失，刺激列强瓜分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中国。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4737899" y="3789040"/>
              <a:ext cx="4586629" cy="84669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 lIns="106985" tIns="53492" rIns="106985" bIns="53492">
              <a:spAutoFit/>
            </a:bodyPr>
            <a:lstStyle/>
            <a:p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加重百姓负担，加深列强对中国经济的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控制。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810004" y="1844824"/>
              <a:ext cx="449353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列强侵略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势力深入到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中国腹地。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737899" y="2492896"/>
              <a:ext cx="458662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列强对中国经济侵略转为以资本输出为主，挤压了中国民族资本主义的发展。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3779912" y="1772816"/>
            <a:ext cx="1296144" cy="341573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3487301" y="2894899"/>
            <a:ext cx="1872208" cy="124547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3995936" y="2003648"/>
            <a:ext cx="1080120" cy="186334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4139952" y="2947600"/>
            <a:ext cx="1152128" cy="224094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-58918" y="5623500"/>
            <a:ext cx="9228318" cy="1261884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连</a:t>
            </a:r>
            <a:r>
              <a:rPr lang="zh-CN" altLang="en-US" sz="4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一连：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将上述“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内容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 与“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危害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 用线连起来，并说说你的理由。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1">
            <a:clrChange>
              <a:clrFrom>
                <a:srgbClr val="453434"/>
              </a:clrFrom>
              <a:clrTo>
                <a:srgbClr val="453434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9300"/>
                    </a14:imgEffect>
                    <a14:imgEffect>
                      <a14:saturation sat="200000"/>
                    </a14:imgEffect>
                    <a14:imgEffect>
                      <a14:sharpenSoften amoun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77" y="875186"/>
            <a:ext cx="9205912" cy="6060559"/>
          </a:xfrm>
          <a:prstGeom prst="rect">
            <a:avLst/>
          </a:prstGeom>
          <a:effectLst>
            <a:glow rad="127000">
              <a:schemeClr val="accent1">
                <a:alpha val="18000"/>
              </a:schemeClr>
            </a:glow>
            <a:reflection endPos="7000" dist="50800" dir="5400000" sy="-100000" algn="bl" rotWithShape="0"/>
          </a:effectLst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1">
            <a:clrChange>
              <a:clrFrom>
                <a:srgbClr val="453434"/>
              </a:clrFrom>
              <a:clrTo>
                <a:srgbClr val="453434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9300"/>
                    </a14:imgEffect>
                    <a14:imgEffect>
                      <a14:saturation sat="200000"/>
                    </a14:imgEffect>
                    <a14:imgEffect>
                      <a14:sharpenSoften amoun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36711"/>
            <a:ext cx="9205912" cy="6060559"/>
          </a:xfrm>
          <a:prstGeom prst="rect">
            <a:avLst/>
          </a:prstGeom>
          <a:effectLst>
            <a:glow rad="127000">
              <a:schemeClr val="accent1">
                <a:alpha val="18000"/>
              </a:schemeClr>
            </a:glow>
            <a:reflection endPos="7000" dist="508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29249" y="875186"/>
            <a:ext cx="58220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马关条约</a:t>
            </a:r>
            <a:r>
              <a:rPr lang="en-US" altLang="zh-CN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lang="zh-CN" altLang="en-US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内容</a:t>
            </a:r>
            <a:endParaRPr lang="zh-CN" altLang="en-US" sz="4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Rectangle 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9404" y="1669048"/>
            <a:ext cx="9109996" cy="9698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）割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辽东半岛、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台湾全岛及所有附属岛屿、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澎湖列岛给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日本。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0" y="16349"/>
            <a:ext cx="9169400" cy="858837"/>
            <a:chOff x="179512" y="1340768"/>
            <a:chExt cx="9169400" cy="858837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340768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179512" y="1340768"/>
              <a:ext cx="864095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三、甲午殇，殇</a:t>
              </a:r>
              <a:r>
                <a:rPr lang="zh-CN" altLang="en-US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国情</a:t>
              </a:r>
              <a:r>
                <a:rPr lang="en-US" altLang="zh-CN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结果及影响</a:t>
              </a:r>
              <a:endParaRPr lang="en-US" altLang="zh-CN" sz="44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1211581" y="2091413"/>
            <a:ext cx="7849528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ctr"/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领土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主权进一步丧失，刺激列强瓜分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中国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29" name="图片 28" descr="2146298preview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9031" y="2707311"/>
            <a:ext cx="3067210" cy="40362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3196" y="2954391"/>
            <a:ext cx="6305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三国干涉还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辽</a:t>
            </a:r>
            <a:endParaRPr lang="zh-CN" altLang="en-US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93675" y="2832622"/>
            <a:ext cx="81586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瓜分中国狂潮</a:t>
            </a:r>
            <a:endParaRPr lang="zh-CN" altLang="en-US" sz="40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2752431" y="3134495"/>
            <a:ext cx="407609" cy="3160082"/>
          </a:xfrm>
          <a:prstGeom prst="leftBrac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843808" y="2636912"/>
            <a:ext cx="3135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抢夺利权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（开矿筑路权）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987824" y="4391371"/>
            <a:ext cx="2359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强租海港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04782" y="5657671"/>
            <a:ext cx="24313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划分</a:t>
            </a:r>
            <a:endParaRPr lang="en-US" altLang="zh-CN" sz="3600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zh-CN" altLang="en-US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势力范围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923775" y="3844204"/>
            <a:ext cx="1169900" cy="1016618"/>
            <a:chOff x="923775" y="3844204"/>
            <a:chExt cx="1169900" cy="1016618"/>
          </a:xfrm>
        </p:grpSpPr>
        <p:sp>
          <p:nvSpPr>
            <p:cNvPr id="6" name="右箭头 5"/>
            <p:cNvSpPr/>
            <p:nvPr/>
          </p:nvSpPr>
          <p:spPr>
            <a:xfrm>
              <a:off x="923775" y="4321850"/>
              <a:ext cx="1169900" cy="538972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936717" y="3844204"/>
              <a:ext cx="9839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契机</a:t>
              </a:r>
              <a:endPara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38" name="圆角矩形 37"/>
          <p:cNvSpPr/>
          <p:nvPr/>
        </p:nvSpPr>
        <p:spPr>
          <a:xfrm>
            <a:off x="1466967" y="1719963"/>
            <a:ext cx="1527554" cy="48490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下箭头 41"/>
          <p:cNvSpPr/>
          <p:nvPr/>
        </p:nvSpPr>
        <p:spPr>
          <a:xfrm rot="2338241">
            <a:off x="968438" y="2184132"/>
            <a:ext cx="424183" cy="996121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右箭头 43"/>
          <p:cNvSpPr/>
          <p:nvPr/>
        </p:nvSpPr>
        <p:spPr>
          <a:xfrm>
            <a:off x="7956377" y="4391371"/>
            <a:ext cx="1213024" cy="46945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1" grpId="0"/>
      <p:bldP spid="7" grpId="0" animBg="1"/>
      <p:bldP spid="8" grpId="0"/>
      <p:bldP spid="32" grpId="0"/>
      <p:bldP spid="9" grpId="0"/>
      <p:bldP spid="38" grpId="0" animBg="1"/>
      <p:bldP spid="42" grpId="0" animBg="1"/>
      <p:bldP spid="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1">
            <a:clrChange>
              <a:clrFrom>
                <a:srgbClr val="453434"/>
              </a:clrFrom>
              <a:clrTo>
                <a:srgbClr val="453434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9300"/>
                    </a14:imgEffect>
                    <a14:imgEffect>
                      <a14:saturation sat="200000"/>
                    </a14:imgEffect>
                    <a14:imgEffect>
                      <a14:sharpenSoften amoun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36711"/>
            <a:ext cx="9205912" cy="6060559"/>
          </a:xfrm>
          <a:prstGeom prst="rect">
            <a:avLst/>
          </a:prstGeom>
          <a:effectLst>
            <a:glow rad="127000">
              <a:schemeClr val="accent1">
                <a:alpha val="18000"/>
              </a:schemeClr>
            </a:glow>
            <a:reflection endPos="7000" dist="50800" dir="5400000" sy="-100000" algn="bl" rotWithShape="0"/>
          </a:effectLst>
        </p:spPr>
      </p:pic>
      <p:pic>
        <p:nvPicPr>
          <p:cNvPr id="6" name="图片 5" descr="20120824162436495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1FFFF"/>
              </a:clrFrom>
              <a:clrTo>
                <a:srgbClr val="F1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274" y="2674351"/>
            <a:ext cx="5138341" cy="408498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249" y="875186"/>
            <a:ext cx="58220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马关条约</a:t>
            </a:r>
            <a:r>
              <a:rPr lang="en-US" altLang="zh-CN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lang="zh-CN" altLang="en-US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内容</a:t>
            </a:r>
            <a:endParaRPr lang="zh-CN" altLang="en-US" sz="4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Rectangle 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9404" y="1669048"/>
            <a:ext cx="9109996" cy="9698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）割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辽东半岛、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台湾全岛及所有附属岛屿、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澎湖列岛给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日本。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0" y="16349"/>
            <a:ext cx="9169400" cy="858837"/>
            <a:chOff x="179512" y="1340768"/>
            <a:chExt cx="9169400" cy="85883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340768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179512" y="1340768"/>
              <a:ext cx="864095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三、甲午殇，殇</a:t>
              </a:r>
              <a:r>
                <a:rPr lang="zh-CN" altLang="en-US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国情</a:t>
              </a:r>
              <a:r>
                <a:rPr lang="en-US" altLang="zh-CN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结果及影响</a:t>
              </a:r>
              <a:endParaRPr lang="en-US" altLang="zh-CN" sz="44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1326768" y="2091413"/>
            <a:ext cx="7849528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ctr"/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领土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主权进一步丧失，刺激列强瓜分</a:t>
            </a:r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中国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28324" y="2741957"/>
            <a:ext cx="2641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1899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36345" y="2680402"/>
            <a:ext cx="2306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门户开放</a:t>
            </a:r>
            <a:endParaRPr lang="zh-CN" altLang="en-US" sz="32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36345" y="3265177"/>
            <a:ext cx="139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内容：</a:t>
            </a:r>
            <a:endParaRPr lang="zh-CN" altLang="en-US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136345" y="3789040"/>
            <a:ext cx="4128234" cy="1839109"/>
            <a:chOff x="5136345" y="3789040"/>
            <a:chExt cx="4128234" cy="1839109"/>
          </a:xfrm>
        </p:grpSpPr>
        <p:sp>
          <p:nvSpPr>
            <p:cNvPr id="7" name="TextBox 6"/>
            <p:cNvSpPr txBox="1"/>
            <p:nvPr/>
          </p:nvSpPr>
          <p:spPr>
            <a:xfrm>
              <a:off x="5292080" y="3789040"/>
              <a:ext cx="38773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①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承认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各国在中国的势力范围和既得特权。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292080" y="4797152"/>
              <a:ext cx="397249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②要求在各国租借地和势 力范围内享有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均等贸易机会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。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19" name="左大括号 18"/>
            <p:cNvSpPr/>
            <p:nvPr/>
          </p:nvSpPr>
          <p:spPr>
            <a:xfrm>
              <a:off x="5136345" y="3916059"/>
              <a:ext cx="218422" cy="1601174"/>
            </a:xfrm>
            <a:prstGeom prst="leftBrac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177015" y="5594795"/>
            <a:ext cx="4033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评价：</a:t>
            </a:r>
            <a:r>
              <a:rPr lang="zh-CN" altLang="en-US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反映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出美国与其他帝国主义国家在</a:t>
            </a:r>
            <a:r>
              <a:rPr lang="zh-CN" altLang="en-US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侵华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政策上的矛盾。</a:t>
            </a:r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453434"/>
              </a:clrFrom>
              <a:clrTo>
                <a:srgbClr val="453434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9300"/>
                    </a14:imgEffect>
                    <a14:imgEffect>
                      <a14:saturation sat="200000"/>
                    </a14:imgEffect>
                    <a14:imgEffect>
                      <a14:sharpenSoften amoun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36711"/>
            <a:ext cx="9205912" cy="6060559"/>
          </a:xfrm>
          <a:prstGeom prst="rect">
            <a:avLst/>
          </a:prstGeom>
          <a:effectLst>
            <a:glow rad="127000">
              <a:schemeClr val="accent1">
                <a:alpha val="18000"/>
              </a:schemeClr>
            </a:glow>
            <a:reflection endPos="7000" dist="50800" dir="5400000" sy="-100000" algn="bl" rotWithShape="0"/>
          </a:effectLst>
        </p:spPr>
      </p:pic>
      <p:grpSp>
        <p:nvGrpSpPr>
          <p:cNvPr id="4" name="组合 3"/>
          <p:cNvGrpSpPr/>
          <p:nvPr/>
        </p:nvGrpSpPr>
        <p:grpSpPr>
          <a:xfrm>
            <a:off x="0" y="16349"/>
            <a:ext cx="9169400" cy="858837"/>
            <a:chOff x="179512" y="1340768"/>
            <a:chExt cx="9169400" cy="858837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340768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179512" y="1340768"/>
              <a:ext cx="864095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三、甲午殇，殇</a:t>
              </a:r>
              <a:r>
                <a:rPr lang="zh-CN" altLang="en-US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国情</a:t>
              </a:r>
              <a:r>
                <a:rPr lang="en-US" altLang="zh-CN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结果及影响</a:t>
              </a:r>
              <a:endParaRPr lang="en-US" altLang="zh-CN" sz="44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  <p:sp>
        <p:nvSpPr>
          <p:cNvPr id="7" name="Rectangle 1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180528" y="836712"/>
            <a:ext cx="7168137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）赔偿日本兵费白银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亿两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38579" y="2403052"/>
            <a:ext cx="3865878" cy="4493537"/>
            <a:chOff x="449731" y="2300443"/>
            <a:chExt cx="3865878" cy="4493537"/>
          </a:xfrm>
        </p:grpSpPr>
        <p:grpSp>
          <p:nvGrpSpPr>
            <p:cNvPr id="10" name="组合 9"/>
            <p:cNvGrpSpPr/>
            <p:nvPr/>
          </p:nvGrpSpPr>
          <p:grpSpPr>
            <a:xfrm>
              <a:off x="449731" y="2300443"/>
              <a:ext cx="3865878" cy="4493537"/>
              <a:chOff x="4058117" y="1606193"/>
              <a:chExt cx="3070557" cy="3468571"/>
            </a:xfrm>
          </p:grpSpPr>
          <p:pic>
            <p:nvPicPr>
              <p:cNvPr id="31" name="Picture 2" descr="https://timgsa.baidu.com/timg?image&amp;quality=80&amp;size=b9999_10000&amp;sec=1506048805866&amp;di=c97ebeb55b68e6747c5002e12d9111ef&amp;imgtype=0&amp;src=http%3A%2F%2Fimg.manfen5.com%2Fres%2FGZLS%2Fweb%2FSTSource%2F2015080406011527522991%2FSYS201508040601173690261964_ST%2FSYS201508040601173690261964_ST.001.png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947"/>
              <a:stretch>
                <a:fillRect/>
              </a:stretch>
            </p:blipFill>
            <p:spPr bwMode="auto">
              <a:xfrm>
                <a:off x="4562173" y="1653286"/>
                <a:ext cx="2566501" cy="337438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32" name="TextBox 31"/>
              <p:cNvSpPr txBox="1"/>
              <p:nvPr/>
            </p:nvSpPr>
            <p:spPr>
              <a:xfrm>
                <a:off x="4058117" y="1606193"/>
                <a:ext cx="504056" cy="34685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600" b="1" dirty="0" smtClean="0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近代中国开设的通商口岸</a:t>
                </a:r>
                <a:endParaRPr lang="zh-CN" altLang="en-US" sz="2600" b="1" dirty="0"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</p:grpSp>
        <p:sp>
          <p:nvSpPr>
            <p:cNvPr id="11" name="流程图: 联系 10"/>
            <p:cNvSpPr/>
            <p:nvPr/>
          </p:nvSpPr>
          <p:spPr>
            <a:xfrm>
              <a:off x="3760033" y="2564904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联系 11"/>
            <p:cNvSpPr/>
            <p:nvPr/>
          </p:nvSpPr>
          <p:spPr>
            <a:xfrm>
              <a:off x="3904888" y="4661243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流程图: 联系 13"/>
            <p:cNvSpPr/>
            <p:nvPr/>
          </p:nvSpPr>
          <p:spPr>
            <a:xfrm>
              <a:off x="3932312" y="4435009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流程图: 联系 14"/>
            <p:cNvSpPr/>
            <p:nvPr/>
          </p:nvSpPr>
          <p:spPr>
            <a:xfrm>
              <a:off x="3588066" y="5394170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流程图: 联系 15"/>
            <p:cNvSpPr/>
            <p:nvPr/>
          </p:nvSpPr>
          <p:spPr>
            <a:xfrm>
              <a:off x="3491880" y="5661248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流程图: 联系 16"/>
            <p:cNvSpPr/>
            <p:nvPr/>
          </p:nvSpPr>
          <p:spPr>
            <a:xfrm>
              <a:off x="3203848" y="5877272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流程图: 联系 17"/>
            <p:cNvSpPr/>
            <p:nvPr/>
          </p:nvSpPr>
          <p:spPr>
            <a:xfrm>
              <a:off x="2532567" y="6078036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流程图: 联系 18"/>
            <p:cNvSpPr/>
            <p:nvPr/>
          </p:nvSpPr>
          <p:spPr>
            <a:xfrm>
              <a:off x="3967863" y="5602986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流程图: 联系 19"/>
            <p:cNvSpPr/>
            <p:nvPr/>
          </p:nvSpPr>
          <p:spPr>
            <a:xfrm>
              <a:off x="3623617" y="4203725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流程图: 联系 20"/>
            <p:cNvSpPr/>
            <p:nvPr/>
          </p:nvSpPr>
          <p:spPr>
            <a:xfrm>
              <a:off x="3479601" y="4337044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流程图: 联系 21"/>
            <p:cNvSpPr/>
            <p:nvPr/>
          </p:nvSpPr>
          <p:spPr>
            <a:xfrm>
              <a:off x="3767633" y="5962816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流程图: 联系 22"/>
            <p:cNvSpPr/>
            <p:nvPr/>
          </p:nvSpPr>
          <p:spPr>
            <a:xfrm>
              <a:off x="3588066" y="3212976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流程图: 联系 23"/>
            <p:cNvSpPr/>
            <p:nvPr/>
          </p:nvSpPr>
          <p:spPr>
            <a:xfrm>
              <a:off x="3059832" y="2985390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流程图: 联系 24"/>
            <p:cNvSpPr/>
            <p:nvPr/>
          </p:nvSpPr>
          <p:spPr>
            <a:xfrm>
              <a:off x="3747362" y="4326997"/>
              <a:ext cx="144016" cy="216024"/>
            </a:xfrm>
            <a:prstGeom prst="flowChartConnector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流程图: 联系 25"/>
            <p:cNvSpPr/>
            <p:nvPr/>
          </p:nvSpPr>
          <p:spPr>
            <a:xfrm>
              <a:off x="3615178" y="4556916"/>
              <a:ext cx="144016" cy="216024"/>
            </a:xfrm>
            <a:prstGeom prst="flowChartConnector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流程图: 联系 26"/>
            <p:cNvSpPr/>
            <p:nvPr/>
          </p:nvSpPr>
          <p:spPr>
            <a:xfrm>
              <a:off x="3012263" y="4774441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流程图: 联系 27"/>
            <p:cNvSpPr/>
            <p:nvPr/>
          </p:nvSpPr>
          <p:spPr>
            <a:xfrm>
              <a:off x="2681599" y="4558417"/>
              <a:ext cx="144016" cy="216024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流程图: 联系 28"/>
            <p:cNvSpPr/>
            <p:nvPr/>
          </p:nvSpPr>
          <p:spPr>
            <a:xfrm>
              <a:off x="2339752" y="4666429"/>
              <a:ext cx="144016" cy="216024"/>
            </a:xfrm>
            <a:prstGeom prst="flowChartConnector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流程图: 联系 29"/>
            <p:cNvSpPr/>
            <p:nvPr/>
          </p:nvSpPr>
          <p:spPr>
            <a:xfrm>
              <a:off x="1403648" y="4775942"/>
              <a:ext cx="144016" cy="216024"/>
            </a:xfrm>
            <a:prstGeom prst="flowChartConnector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Rectangle 10"/>
          <p:cNvSpPr>
            <a:spLocks noChangeArrowheads="1"/>
          </p:cNvSpPr>
          <p:nvPr/>
        </p:nvSpPr>
        <p:spPr bwMode="auto">
          <a:xfrm>
            <a:off x="2498546" y="1268760"/>
            <a:ext cx="6969998" cy="47736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en-US" altLang="zh-CN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加重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百姓负担，加深列强对中国经济的</a:t>
            </a:r>
            <a:r>
              <a:rPr lang="zh-CN" altLang="en-US" sz="2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控制</a:t>
            </a:r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55383" y="4556535"/>
            <a:ext cx="691992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沿海</a:t>
            </a:r>
            <a:endParaRPr lang="zh-CN" altLang="en-US" sz="44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4205" y="4495812"/>
            <a:ext cx="725467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内地</a:t>
            </a:r>
            <a:endParaRPr lang="zh-CN" altLang="en-US" sz="44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1691681" y="4619084"/>
            <a:ext cx="1499940" cy="946248"/>
            <a:chOff x="1691681" y="4210944"/>
            <a:chExt cx="1499940" cy="946248"/>
          </a:xfrm>
        </p:grpSpPr>
        <p:sp>
          <p:nvSpPr>
            <p:cNvPr id="38" name="左箭头 37"/>
            <p:cNvSpPr/>
            <p:nvPr/>
          </p:nvSpPr>
          <p:spPr>
            <a:xfrm>
              <a:off x="1691681" y="4653202"/>
              <a:ext cx="1499940" cy="503990"/>
            </a:xfrm>
            <a:prstGeom prst="leftArrow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906738" y="4210944"/>
              <a:ext cx="1009300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C00000"/>
                  </a:solidFill>
                </a:rPr>
                <a:t>伸向</a:t>
              </a:r>
              <a:endParaRPr lang="zh-CN" altLang="en-US" sz="32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-193634" y="1645474"/>
            <a:ext cx="9215688" cy="877039"/>
            <a:chOff x="-193634" y="1645474"/>
            <a:chExt cx="9215688" cy="877039"/>
          </a:xfrm>
        </p:grpSpPr>
        <p:sp>
          <p:nvSpPr>
            <p:cNvPr id="8" name="Rectangle 15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-193634" y="1645474"/>
              <a:ext cx="8915046" cy="53891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 lIns="106985" tIns="53492" rIns="106985" bIns="53492">
              <a:spAutoFit/>
            </a:bodyPr>
            <a:lstStyle/>
            <a:p>
              <a:r>
                <a:rPr lang="zh-CN" altLang="en-US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（</a:t>
              </a:r>
              <a:r>
                <a:rPr lang="en-US" altLang="zh-CN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3</a:t>
              </a:r>
              <a:r>
                <a:rPr lang="zh-CN" altLang="en-US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）开放沙市、重庆、苏州、杭州为商埠</a:t>
              </a:r>
              <a:endPara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912963" y="2060848"/>
              <a:ext cx="510909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——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列强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的侵略势力深入到中国</a:t>
              </a:r>
              <a:r>
                <a:rPr lang="zh-CN" altLang="en-US" sz="2400" b="1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内陆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1" y="2420888"/>
            <a:ext cx="4104456" cy="44664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-180528" y="2422438"/>
            <a:ext cx="9202582" cy="1347910"/>
            <a:chOff x="-180528" y="2422438"/>
            <a:chExt cx="9202582" cy="1347910"/>
          </a:xfrm>
        </p:grpSpPr>
        <p:sp>
          <p:nvSpPr>
            <p:cNvPr id="42" name="Rectangle 13"/>
            <p:cNvSpPr>
              <a:spLocks noChangeArrowheads="1"/>
            </p:cNvSpPr>
            <p:nvPr/>
          </p:nvSpPr>
          <p:spPr bwMode="auto">
            <a:xfrm>
              <a:off x="-180528" y="2422438"/>
              <a:ext cx="7535640" cy="53891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 lIns="106985" tIns="53492" rIns="106985" bIns="53492">
              <a:spAutoFit/>
            </a:bodyPr>
            <a:lstStyle/>
            <a:p>
              <a:r>
                <a:rPr lang="zh-CN" altLang="en-US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（</a:t>
              </a:r>
              <a:r>
                <a:rPr lang="en-US" altLang="zh-CN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4</a:t>
              </a:r>
              <a:r>
                <a:rPr lang="zh-CN" altLang="en-US" sz="2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）允许日本在通商口岸开设工厂</a:t>
              </a:r>
              <a:endPara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894530" y="2939351"/>
              <a:ext cx="812752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——</a:t>
              </a:r>
              <a:r>
                <a:rPr lang="zh-CN" altLang="en-US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列强对中国经济侵略转为以资本输出为主，挤压了中国民族资本主义的发展</a:t>
              </a:r>
              <a:endPara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6929" y="3918002"/>
            <a:ext cx="8977825" cy="2679350"/>
            <a:chOff x="56929" y="3717319"/>
            <a:chExt cx="8977825" cy="2679350"/>
          </a:xfrm>
        </p:grpSpPr>
        <p:sp>
          <p:nvSpPr>
            <p:cNvPr id="48" name="横卷形 47"/>
            <p:cNvSpPr/>
            <p:nvPr/>
          </p:nvSpPr>
          <p:spPr>
            <a:xfrm>
              <a:off x="56929" y="3717319"/>
              <a:ext cx="8977825" cy="2679350"/>
            </a:xfrm>
            <a:prstGeom prst="horizontalScroll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23528" y="4205406"/>
              <a:ext cx="849694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     ……</a:t>
              </a:r>
              <a:r>
                <a:rPr lang="zh-CN" altLang="en-US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帝国主义可以再中国从事生产，因而避免了关税，并降低了运输费用。与那些萌芽中的中国工商业相比，外国投资者和开发商</a:t>
              </a:r>
              <a:r>
                <a:rPr lang="en-US" altLang="zh-CN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……</a:t>
              </a:r>
              <a:r>
                <a:rPr lang="zh-CN" altLang="en-US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占据着明显的优势。</a:t>
              </a:r>
              <a:r>
                <a:rPr lang="en-US" altLang="zh-CN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                   ——</a:t>
              </a:r>
              <a:r>
                <a:rPr lang="zh-CN" altLang="en-US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徐中约</a:t>
              </a:r>
              <a:r>
                <a:rPr lang="en-US" altLang="zh-CN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《</a:t>
              </a:r>
              <a:r>
                <a:rPr lang="zh-CN" altLang="en-US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中国近代史</a:t>
              </a:r>
              <a:r>
                <a:rPr lang="en-US" altLang="zh-CN" sz="28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》</a:t>
              </a:r>
              <a:endPara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1">
            <a:clrChange>
              <a:clrFrom>
                <a:srgbClr val="453434"/>
              </a:clrFrom>
              <a:clrTo>
                <a:srgbClr val="453434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9300"/>
                    </a14:imgEffect>
                    <a14:imgEffect>
                      <a14:saturation sat="200000"/>
                    </a14:imgEffect>
                    <a14:imgEffect>
                      <a14:sharpenSoften amoun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36711"/>
            <a:ext cx="9205912" cy="6060559"/>
          </a:xfrm>
          <a:prstGeom prst="rect">
            <a:avLst/>
          </a:prstGeom>
          <a:effectLst>
            <a:glow rad="127000">
              <a:schemeClr val="accent1">
                <a:alpha val="18000"/>
              </a:schemeClr>
            </a:glow>
            <a:reflection endPos="7000" dist="50800" dir="5400000" sy="-100000" algn="bl" rotWithShape="0"/>
          </a:effectLst>
        </p:spPr>
      </p:pic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87359" y="1916832"/>
          <a:ext cx="8964488" cy="31683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2448"/>
                <a:gridCol w="4932040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内容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危害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669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1800" dirty="0" smtClean="0">
                        <a:solidFill>
                          <a:srgbClr val="3333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734482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87359" y="2420888"/>
            <a:ext cx="4111138" cy="66202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1.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割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辽东半岛、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台湾全岛及所有附属岛屿、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澎湖列岛给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日本。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Rectangle 1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87359" y="3212976"/>
            <a:ext cx="2870632" cy="3850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2.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赔偿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日本兵费白银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亿两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58286" y="4437112"/>
            <a:ext cx="3447713" cy="3850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4.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允许日本在通商口岸开设工厂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Rectangle 1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8286" y="3868272"/>
            <a:ext cx="4140211" cy="3850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3.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开放沙市、重庆、苏州、杭州为商埠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214663" y="2543998"/>
            <a:ext cx="4371043" cy="3850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领土主权进一步丧失，刺激列强瓜分中国</a:t>
            </a:r>
            <a:endParaRPr lang="zh-CN" altLang="en-US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4099246" y="3227254"/>
            <a:ext cx="4601876" cy="3850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加重百姓负担，加深列强对中国经济的控制</a:t>
            </a:r>
            <a:endParaRPr lang="zh-CN" altLang="en-US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04378" y="3863714"/>
            <a:ext cx="3416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列强的侵略</a:t>
            </a:r>
            <a:r>
              <a:rPr lang="zh-CN" altLang="en-US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势力深入</a:t>
            </a:r>
            <a:r>
              <a:rPr lang="zh-CN" altLang="en-US" b="1" dirty="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到中国内陆</a:t>
            </a:r>
            <a:endParaRPr lang="zh-CN" altLang="en-US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979899" y="4365104"/>
            <a:ext cx="48405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列强对中国经济侵略转为以资本输出为主，挤压了中国民族资本主义的</a:t>
            </a:r>
            <a:r>
              <a:rPr lang="zh-CN" altLang="en-US" b="1" dirty="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发展。</a:t>
            </a:r>
            <a:endParaRPr lang="zh-CN" altLang="en-US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6349"/>
            <a:ext cx="9169400" cy="858837"/>
            <a:chOff x="179512" y="1340768"/>
            <a:chExt cx="9169400" cy="858837"/>
          </a:xfrm>
        </p:grpSpPr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340768"/>
              <a:ext cx="9169400" cy="858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179512" y="1340768"/>
              <a:ext cx="864095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三、甲午殇，殇</a:t>
              </a:r>
              <a:r>
                <a:rPr lang="zh-CN" altLang="en-US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国情</a:t>
              </a:r>
              <a:r>
                <a:rPr lang="en-US" altLang="zh-CN" sz="4400" b="1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--</a:t>
              </a:r>
              <a:r>
                <a:rPr lang="zh-CN" altLang="en-US" sz="4400" b="1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j-cs"/>
                </a:rPr>
                <a:t>结果及影响</a:t>
              </a:r>
              <a:endParaRPr lang="en-US" altLang="zh-CN" sz="44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9249" y="875186"/>
            <a:ext cx="58220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马关条约</a:t>
            </a:r>
            <a:r>
              <a:rPr lang="en-US" altLang="zh-CN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lang="zh-CN" altLang="en-US" sz="44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内容</a:t>
            </a:r>
            <a:endParaRPr lang="zh-CN" altLang="en-US" sz="4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1220333" y="5229200"/>
            <a:ext cx="7820280" cy="152380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使外国侵略势力进一步深入中国腹地，</a:t>
            </a:r>
            <a:r>
              <a:rPr lang="zh-CN" altLang="en-US" sz="60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大大加深</a:t>
            </a:r>
            <a:r>
              <a:rPr lang="zh-CN" altLang="en-US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了中国的半殖民地化程度。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249" y="5483269"/>
            <a:ext cx="117227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影响：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3979899" y="1916832"/>
            <a:ext cx="5063273" cy="3312368"/>
          </a:xfrm>
          <a:prstGeom prst="ellipse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052736"/>
            <a:ext cx="8244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一、甲午起，起</a:t>
            </a:r>
            <a:r>
              <a:rPr lang="zh-CN" altLang="en-US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于弱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--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背景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3139227"/>
            <a:ext cx="8212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7200" b="1">
                <a:latin typeface="方正粗宋简体" pitchFamily="1" charset="-122"/>
                <a:ea typeface="方正粗宋简体" pitchFamily="1" charset="-122"/>
              </a:defRPr>
            </a:lvl1pPr>
          </a:lstStyle>
          <a:p>
            <a:pPr algn="l"/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二、甲午祭，祭</a:t>
            </a:r>
            <a:r>
              <a:rPr lang="zh-CN" altLang="en-US" sz="36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英灵</a:t>
            </a:r>
            <a:r>
              <a:rPr lang="en-US" altLang="zh-CN" sz="28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--</a:t>
            </a:r>
            <a:r>
              <a: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经过</a:t>
            </a:r>
            <a:endParaRPr lang="en-US" altLang="zh-CN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4642684"/>
            <a:ext cx="8244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三、甲午殇，殇</a:t>
            </a:r>
            <a:r>
              <a:rPr lang="zh-CN" altLang="en-US" sz="36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国情</a:t>
            </a:r>
            <a:r>
              <a:rPr lang="en-US" altLang="zh-CN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--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结果及影响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TextBox 31"/>
          <p:cNvSpPr txBox="1"/>
          <p:nvPr/>
        </p:nvSpPr>
        <p:spPr>
          <a:xfrm>
            <a:off x="971600" y="1771075"/>
            <a:ext cx="7884368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1.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清政府政治腐败，国力日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衰；日本变法维新，国力增强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592" y="2650160"/>
            <a:ext cx="775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3.1894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月，朝鲜发生东学党起义。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9592" y="2218113"/>
            <a:ext cx="775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2.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日本制定了侵略扩张的大陆政策。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584" y="3820398"/>
            <a:ext cx="8151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丰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岛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海战→平壤战役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→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黄海海战</a:t>
            </a:r>
            <a:endParaRPr lang="en-US" altLang="zh-CN" sz="2400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→辽东半岛战役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→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威海卫战役</a:t>
            </a:r>
            <a:endParaRPr lang="en-US" altLang="zh-CN" sz="2400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91768" y="57398"/>
            <a:ext cx="369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本课</a:t>
            </a:r>
            <a:r>
              <a:rPr lang="zh-CN" altLang="en-US" sz="54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小结</a:t>
            </a:r>
            <a:endParaRPr lang="zh-CN" altLang="en-US" sz="5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文本框 3"/>
          <p:cNvSpPr txBox="1"/>
          <p:nvPr/>
        </p:nvSpPr>
        <p:spPr>
          <a:xfrm>
            <a:off x="703365" y="5338331"/>
            <a:ext cx="7325019" cy="5372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结果：</a:t>
            </a:r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1895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年清政府战败，中日签订《马关条约》。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83568" y="5820926"/>
            <a:ext cx="8295888" cy="84669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影响：使外国侵略势力进一步深入中国腹地，大大加深了中国的半殖民地化程度。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7" grpId="0"/>
      <p:bldP spid="18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preset"/>
  <p:tag name="KSO_WM_TEMPLATE_INDEX" val="22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</p:tagLst>
</file>

<file path=ppt/tags/tag2.xml><?xml version="1.0" encoding="utf-8"?>
<p:tagLst xmlns:p="http://schemas.openxmlformats.org/presentationml/2006/main">
  <p:tag name="KSO_WM_TEMPLATE_CATEGORY" val="preset"/>
  <p:tag name="KSO_WM_TEMPLATE_INDEX" val="22"/>
  <p:tag name="KSO_WM_TAG_VERSION" val="1.0"/>
  <p:tag name="KSO_WM_SLIDE_ID" val="preset22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3.xml><?xml version="1.0" encoding="utf-8"?>
<p:tagLst xmlns:p="http://schemas.openxmlformats.org/presentationml/2006/main">
  <p:tag name="KSO_WM_TAG_VERSION" val="1.0"/>
  <p:tag name="KSO_WM_TEMPLATE_CATEGORY" val="preset"/>
  <p:tag name="KSO_WM_TEMPLATE_INDEX" val="22"/>
  <p:tag name="KSO_WM_UNIT_TYPE" val="a"/>
  <p:tag name="KSO_WM_UNIT_INDEX" val="1"/>
  <p:tag name="KSO_WM_UNIT_ID" val="256*a*1"/>
  <p:tag name="KSO_WM_UNIT_CLEAR" val="1"/>
  <p:tag name="KSO_WM_UNIT_LAYERLEVEL" val="1"/>
  <p:tag name="KSO_WM_UNIT_VALUE" val="26"/>
  <p:tag name="KSO_WM_UNIT_ISCONTENTSTITLE" val="0"/>
  <p:tag name="KSO_WM_UNIT_HIGHLIGHT" val="0"/>
  <p:tag name="KSO_WM_UNIT_COMPATIBLE" val="0"/>
  <p:tag name="KSO_WM_UNIT_PRESET_TEXT" val="请在此处添加标题"/>
  <p:tag name="KSO_WM_BEAUTIFY_FLAG" val="#wm#"/>
</p:tagLst>
</file>

<file path=ppt/tags/tag4.xml><?xml version="1.0" encoding="utf-8"?>
<p:tagLst xmlns:p="http://schemas.openxmlformats.org/presentationml/2006/main">
  <p:tag name="KSO_WM_TEMPLATE_CATEGORY" val="preset"/>
  <p:tag name="KSO_WM_TEMPLATE_INDEX" val="22"/>
  <p:tag name="KSO_WM_TAG_VERSION" val="1.0"/>
  <p:tag name="KSO_WM_SLIDE_ID" val="preset22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5.xml><?xml version="1.0" encoding="utf-8"?>
<p:tagLst xmlns:p="http://schemas.openxmlformats.org/presentationml/2006/main">
  <p:tag name="KSO_WM_TEMPLATE_CATEGORY" val="preset"/>
  <p:tag name="KSO_WM_TEMPLATE_INDEX" val="22"/>
  <p:tag name="KSO_WM_TAG_VERSION" val="1.0"/>
  <p:tag name="KSO_WM_SLIDE_ID" val="preset22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6.xml><?xml version="1.0" encoding="utf-8"?>
<p:tagLst xmlns:p="http://schemas.openxmlformats.org/presentationml/2006/main">
  <p:tag name="KSO_WM_TEMPLATE_CATEGORY" val="preset"/>
  <p:tag name="KSO_WM_TEMPLATE_INDEX" val="22"/>
  <p:tag name="KSO_WM_TAG_VERSION" val="1.0"/>
  <p:tag name="KSO_WM_SLIDE_ID" val="preset22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7.xml><?xml version="1.0" encoding="utf-8"?>
<p:tagLst xmlns:p="http://schemas.openxmlformats.org/presentationml/2006/main">
  <p:tag name="[PLUGINVER]" val="1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2098</Words>
  <Application>WPS 演示</Application>
  <PresentationFormat>全屏显示(4:3)</PresentationFormat>
  <Paragraphs>300</Paragraphs>
  <Slides>19</Slides>
  <Notes>8</Notes>
  <HiddenSlides>0</HiddenSlides>
  <MMClips>1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4" baseType="lpstr">
      <vt:lpstr>Arial</vt:lpstr>
      <vt:lpstr>宋体</vt:lpstr>
      <vt:lpstr>Wingdings</vt:lpstr>
      <vt:lpstr>华文中宋</vt:lpstr>
      <vt:lpstr>方正粗宋简体</vt:lpstr>
      <vt:lpstr>楷体</vt:lpstr>
      <vt:lpstr>华文宋体</vt:lpstr>
      <vt:lpstr>Calibri</vt:lpstr>
      <vt:lpstr>微软雅黑</vt:lpstr>
      <vt:lpstr>Arial Unicode MS</vt:lpstr>
      <vt:lpstr>黑体</vt:lpstr>
      <vt:lpstr>华文中宋</vt:lpstr>
      <vt:lpstr>华文宋体</vt:lpstr>
      <vt:lpstr>方正粗宋简体</vt:lpstr>
      <vt:lpstr>Office 主题</vt:lpstr>
      <vt:lpstr>第5课   甲午中日战争与瓜分中国狂潮</vt:lpstr>
      <vt:lpstr>PowerPoint 演示文稿</vt:lpstr>
      <vt:lpstr>一、甲午起，起于弱 --背景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第5课 甲午中日战争            与瓜分中国狂潮</dc:title>
  <dc:creator>tian jin</dc:creator>
  <cp:lastModifiedBy>Administrator</cp:lastModifiedBy>
  <cp:revision>214</cp:revision>
  <cp:lastPrinted>2017-09-25T14:52:00Z</cp:lastPrinted>
  <dcterms:created xsi:type="dcterms:W3CDTF">1900-01-01T00:00:00Z</dcterms:created>
  <dcterms:modified xsi:type="dcterms:W3CDTF">2020-11-16T06:09:36Z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