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409" r:id="rId2"/>
    <p:sldId id="410" r:id="rId3"/>
    <p:sldId id="411" r:id="rId4"/>
    <p:sldId id="412" r:id="rId5"/>
    <p:sldId id="413" r:id="rId6"/>
    <p:sldId id="414" r:id="rId7"/>
    <p:sldId id="415" r:id="rId8"/>
    <p:sldId id="416" r:id="rId9"/>
    <p:sldId id="417" r:id="rId10"/>
    <p:sldId id="418" r:id="rId11"/>
    <p:sldId id="419" r:id="rId12"/>
    <p:sldId id="420" r:id="rId13"/>
    <p:sldId id="421" r:id="rId14"/>
    <p:sldId id="427" r:id="rId15"/>
    <p:sldId id="422" r:id="rId16"/>
    <p:sldId id="423" r:id="rId17"/>
    <p:sldId id="424" r:id="rId18"/>
    <p:sldId id="425" r:id="rId19"/>
    <p:sldId id="426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8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tags" Target="tags/tag83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jpeg" /><Relationship Id="rId5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6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Relationship Id="rId3" Type="http://schemas.openxmlformats.org/officeDocument/2006/relationships/image" Target="../media/image3.jpeg" /><Relationship Id="rId4" Type="http://schemas.openxmlformats.org/officeDocument/2006/relationships/tags" Target="../tags/tag6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66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jpeg" /><Relationship Id="rId3" Type="http://schemas.openxmlformats.org/officeDocument/2006/relationships/image" Target="../media/image3.jpeg" /><Relationship Id="rId4" Type="http://schemas.openxmlformats.org/officeDocument/2006/relationships/tags" Target="../tags/tag6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6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9.xml" /><Relationship Id="rId3" Type="http://schemas.openxmlformats.org/officeDocument/2006/relationships/image" Target="../media/image3.jpeg" /><Relationship Id="rId4" Type="http://schemas.openxmlformats.org/officeDocument/2006/relationships/tags" Target="../tags/tag7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jpeg" /><Relationship Id="rId3" Type="http://schemas.openxmlformats.org/officeDocument/2006/relationships/image" Target="../media/image3.jpeg" /><Relationship Id="rId4" Type="http://schemas.openxmlformats.org/officeDocument/2006/relationships/tags" Target="../tags/tag7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jpeg" /><Relationship Id="rId3" Type="http://schemas.openxmlformats.org/officeDocument/2006/relationships/image" Target="../media/image3.jpeg" /><Relationship Id="rId4" Type="http://schemas.openxmlformats.org/officeDocument/2006/relationships/tags" Target="../tags/tag7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Relationship Id="rId3" Type="http://schemas.openxmlformats.org/officeDocument/2006/relationships/image" Target="../media/image3.jpeg" /><Relationship Id="rId4" Type="http://schemas.openxmlformats.org/officeDocument/2006/relationships/tags" Target="../tags/tag7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Relationship Id="rId3" Type="http://schemas.openxmlformats.org/officeDocument/2006/relationships/image" Target="../media/image3.jpeg" /><Relationship Id="rId4" Type="http://schemas.openxmlformats.org/officeDocument/2006/relationships/tags" Target="../tags/tag7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7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7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7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image" Target="../media/image3.jpeg" /><Relationship Id="rId4" Type="http://schemas.openxmlformats.org/officeDocument/2006/relationships/tags" Target="../tags/tag7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jpeg" /><Relationship Id="rId3" Type="http://schemas.openxmlformats.org/officeDocument/2006/relationships/hyperlink" Target="http://ls.nje.cn/jiushang/DTWY/new_page_34.htm" TargetMode="External" /><Relationship Id="rId4" Type="http://schemas.openxmlformats.org/officeDocument/2006/relationships/image" Target="../media/image3.jpeg" /><Relationship Id="rId5" Type="http://schemas.openxmlformats.org/officeDocument/2006/relationships/tags" Target="../tags/tag7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8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tags" Target="../tags/tag8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Relationship Id="rId3" Type="http://schemas.openxmlformats.org/officeDocument/2006/relationships/image" Target="../media/image3.jpeg" /><Relationship Id="rId4" Type="http://schemas.openxmlformats.org/officeDocument/2006/relationships/tags" Target="../tags/tag8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 descr="51miz-E784302-2D0FDC92"/>
          <p:cNvPicPr>
            <a:picLocks noChangeAspect="1"/>
          </p:cNvPicPr>
          <p:nvPr/>
        </p:nvPicPr>
        <p:blipFill>
          <a:blip r:embed="rId2">
            <a:lum contrast="12000"/>
          </a:blip>
          <a:srcRect t="29464" b="41870"/>
          <a:stretch>
            <a:fillRect/>
          </a:stretch>
        </p:blipFill>
        <p:spPr>
          <a:xfrm>
            <a:off x="0" y="4913630"/>
            <a:ext cx="6781800" cy="1944370"/>
          </a:xfrm>
          <a:prstGeom prst="rect">
            <a:avLst/>
          </a:prstGeom>
          <a:effectLst>
            <a:outerShdw blurRad="63500" algn="ctr" rotWithShape="0">
              <a:schemeClr val="tx1">
                <a:alpha val="100000"/>
              </a:schemeClr>
            </a:outerShdw>
          </a:effectLst>
        </p:spPr>
      </p:pic>
      <p:sp>
        <p:nvSpPr>
          <p:cNvPr id="7" name="文本框 6"/>
          <p:cNvSpPr txBox="1"/>
          <p:nvPr/>
        </p:nvSpPr>
        <p:spPr>
          <a:xfrm>
            <a:off x="1089025" y="742315"/>
            <a:ext cx="9784715" cy="3338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zh-CN" sz="9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御守锦书" panose="00000500000000000000" charset="-122"/>
                <a:ea typeface="字魂御守锦书" panose="00000500000000000000" charset="-122"/>
              </a:rPr>
              <a:t>希腊城邦和</a:t>
            </a:r>
            <a:endParaRPr lang="zh-CN" altLang="zh-CN" sz="9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御守锦书" panose="00000500000000000000" charset="-122"/>
              <a:ea typeface="字魂御守锦书" panose="00000500000000000000" charset="-122"/>
            </a:endParaRPr>
          </a:p>
          <a:p>
            <a:pPr algn="ctr">
              <a:lnSpc>
                <a:spcPct val="100000"/>
              </a:lnSpc>
            </a:pPr>
            <a:r>
              <a:rPr lang="zh-CN" altLang="zh-CN" sz="11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御守锦书" panose="00000500000000000000" charset="-122"/>
                <a:ea typeface="字魂御守锦书" panose="00000500000000000000" charset="-122"/>
              </a:rPr>
              <a:t>亚历山大帝国</a:t>
            </a:r>
            <a:endParaRPr lang="zh-CN" altLang="zh-CN" sz="115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御守锦书" panose="00000500000000000000" charset="-122"/>
              <a:ea typeface="字魂御守锦书" panose="00000500000000000000" charset="-122"/>
            </a:endParaRPr>
          </a:p>
        </p:txBody>
      </p:sp>
      <p:pic>
        <p:nvPicPr>
          <p:cNvPr id="9" name="图片 8" descr="C:/DOCUME~1/ADMINI~1/LOCALS~1/Temp/picturescale_20200904183419/output_20200904183420.pngoutput_20200904183420"/>
          <p:cNvPicPr>
            <a:picLocks noChangeAspect="1"/>
          </p:cNvPicPr>
          <p:nvPr/>
        </p:nvPicPr>
        <p:blipFill>
          <a:blip r:embed="rId3">
            <a:lum contrast="-30000"/>
          </a:blip>
          <a:srcRect l="6992" t="22097" r="3652" b="46956"/>
          <a:stretch>
            <a:fillRect/>
          </a:stretch>
        </p:blipFill>
        <p:spPr>
          <a:xfrm flipH="1">
            <a:off x="6522720" y="4080510"/>
            <a:ext cx="5669280" cy="2777490"/>
          </a:xfrm>
          <a:prstGeom prst="rect">
            <a:avLst/>
          </a:prstGeom>
          <a:effectLst>
            <a:outerShdw blurRad="63500" algn="ctr" rotWithShape="0">
              <a:prstClr val="black">
                <a:alpha val="100000"/>
              </a:prstClr>
            </a:outerShdw>
          </a:effectLst>
        </p:spPr>
      </p:pic>
    </p:spTree>
    <p:custDataLst>
      <p:tags r:id="rId5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菱形 7"/>
          <p:cNvSpPr/>
          <p:nvPr/>
        </p:nvSpPr>
        <p:spPr>
          <a:xfrm>
            <a:off x="427355" y="3449955"/>
            <a:ext cx="2792095" cy="2792095"/>
          </a:xfrm>
          <a:prstGeom prst="diamond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scene3d>
            <a:camera prst="perspectiveRelaxed">
              <a:rot lat="17376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3323590" y="3449955"/>
            <a:ext cx="2792095" cy="2792095"/>
          </a:xfrm>
          <a:prstGeom prst="diamond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scene3d>
            <a:camera prst="perspectiveRelaxed">
              <a:rot lat="17376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菱形 16"/>
          <p:cNvSpPr/>
          <p:nvPr/>
        </p:nvSpPr>
        <p:spPr>
          <a:xfrm>
            <a:off x="6219825" y="3449955"/>
            <a:ext cx="2792095" cy="2792095"/>
          </a:xfrm>
          <a:prstGeom prst="diamond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scene3d>
            <a:camera prst="perspectiveRelaxed">
              <a:rot lat="17376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17"/>
          <p:cNvSpPr/>
          <p:nvPr/>
        </p:nvSpPr>
        <p:spPr>
          <a:xfrm>
            <a:off x="9116060" y="3449955"/>
            <a:ext cx="2792095" cy="2792095"/>
          </a:xfrm>
          <a:prstGeom prst="diamond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scene3d>
            <a:camera prst="perspectiveRelaxed">
              <a:rot lat="17376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梯形 18"/>
          <p:cNvSpPr/>
          <p:nvPr/>
        </p:nvSpPr>
        <p:spPr>
          <a:xfrm rot="10800000">
            <a:off x="874395" y="2752725"/>
            <a:ext cx="1898015" cy="1898015"/>
          </a:xfrm>
          <a:prstGeom prst="trapezoid">
            <a:avLst>
              <a:gd name="adj" fmla="val 31907"/>
            </a:avLst>
          </a:prstGeom>
          <a:gradFill>
            <a:gsLst>
              <a:gs pos="16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10800000">
            <a:off x="3770630" y="2752725"/>
            <a:ext cx="1898015" cy="1898015"/>
          </a:xfrm>
          <a:prstGeom prst="trapezoid">
            <a:avLst>
              <a:gd name="adj" fmla="val 31907"/>
            </a:avLst>
          </a:prstGeom>
          <a:gradFill>
            <a:gsLst>
              <a:gs pos="16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梯形 20"/>
          <p:cNvSpPr/>
          <p:nvPr/>
        </p:nvSpPr>
        <p:spPr>
          <a:xfrm rot="10800000">
            <a:off x="6666865" y="2752725"/>
            <a:ext cx="1898015" cy="1898015"/>
          </a:xfrm>
          <a:prstGeom prst="trapezoid">
            <a:avLst>
              <a:gd name="adj" fmla="val 31907"/>
            </a:avLst>
          </a:prstGeom>
          <a:gradFill>
            <a:gsLst>
              <a:gs pos="16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梯形 21"/>
          <p:cNvSpPr/>
          <p:nvPr/>
        </p:nvSpPr>
        <p:spPr>
          <a:xfrm rot="10800000">
            <a:off x="9563100" y="2752725"/>
            <a:ext cx="1898015" cy="1898015"/>
          </a:xfrm>
          <a:prstGeom prst="trapezoid">
            <a:avLst>
              <a:gd name="adj" fmla="val 31907"/>
            </a:avLst>
          </a:prstGeom>
          <a:gradFill>
            <a:gsLst>
              <a:gs pos="16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517015" y="2790825"/>
            <a:ext cx="613410" cy="1513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0" scaled="0"/>
                </a:gra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地理范围</a:t>
            </a:r>
            <a:endParaRPr lang="zh-CN" altLang="en-US" sz="280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lin ang="0" scaled="0"/>
              </a:gra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12615" y="2790825"/>
            <a:ext cx="613410" cy="1513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85000"/>
                        <a:lumOff val="15000"/>
                        <a:alpha val="100000"/>
                      </a:schemeClr>
                    </a:gs>
                  </a:gsLst>
                  <a:lin ang="0" scaled="0"/>
                </a:gra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自然环境</a:t>
            </a:r>
            <a:endParaRPr lang="zh-CN" altLang="en-US" sz="280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85000"/>
                      <a:lumOff val="15000"/>
                      <a:alpha val="100000"/>
                    </a:schemeClr>
                  </a:gs>
                </a:gsLst>
                <a:lin ang="0" scaled="0"/>
              </a:gra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09485" y="2790825"/>
            <a:ext cx="613410" cy="1513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0" scaled="0"/>
                </a:gra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文明发展</a:t>
            </a:r>
            <a:endParaRPr lang="zh-CN" altLang="en-US" sz="280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lin ang="0" scaled="0"/>
              </a:gra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205085" y="2790825"/>
            <a:ext cx="613410" cy="1513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85000"/>
                        <a:lumOff val="15000"/>
                      </a:schemeClr>
                    </a:gs>
                  </a:gsLst>
                  <a:lin ang="0" scaled="0"/>
                </a:gra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希腊城邦</a:t>
            </a:r>
            <a:endParaRPr lang="zh-CN" altLang="en-US" sz="280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85000"/>
                      <a:lumOff val="15000"/>
                    </a:schemeClr>
                  </a:gs>
                </a:gsLst>
                <a:lin ang="0" scaled="0"/>
              </a:gra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2112645" y="715645"/>
            <a:ext cx="7966710" cy="0"/>
          </a:xfrm>
          <a:prstGeom prst="line">
            <a:avLst/>
          </a:prstGeom>
          <a:ln w="50800"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8" name="文本框 27"/>
          <p:cNvSpPr txBox="1"/>
          <p:nvPr/>
        </p:nvSpPr>
        <p:spPr>
          <a:xfrm>
            <a:off x="5090160" y="393065"/>
            <a:ext cx="2011680" cy="64516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希腊城邦</a:t>
            </a:r>
            <a:endParaRPr lang="zh-CN" altLang="en-US" sz="36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 useBgFill="1">
        <p:nvSpPr>
          <p:cNvPr id="29" name="文本框 28"/>
          <p:cNvSpPr txBox="1"/>
          <p:nvPr/>
        </p:nvSpPr>
        <p:spPr>
          <a:xfrm>
            <a:off x="4648200" y="1430655"/>
            <a:ext cx="2896235" cy="645160"/>
          </a:xfrm>
          <a:prstGeom prst="rect">
            <a:avLst/>
          </a:prstGeom>
          <a:effectLst>
            <a:outerShdw blurRad="63500" algn="ctr" rotWithShape="0">
              <a:schemeClr val="bg1">
                <a:alpha val="10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学习要点</a:t>
            </a:r>
            <a:endParaRPr lang="zh-CN" altLang="en-US" sz="36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618615" y="4714240"/>
            <a:ext cx="409575" cy="4095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lumMod val="85000"/>
                <a:lumOff val="15000"/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en-US" altLang="zh-CN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14215" y="4714240"/>
            <a:ext cx="409575" cy="4095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lumMod val="85000"/>
                <a:lumOff val="15000"/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US" altLang="zh-CN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411085" y="4714240"/>
            <a:ext cx="409575" cy="4095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lumMod val="85000"/>
                <a:lumOff val="15000"/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en-US" altLang="zh-CN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10306685" y="4714240"/>
            <a:ext cx="409575" cy="4095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lumMod val="85000"/>
                <a:lumOff val="15000"/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en-US" altLang="zh-CN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6081" name="图片 10241" descr="古代希腊图"/>
          <p:cNvPicPr>
            <a:picLocks noChangeAspect="1"/>
          </p:cNvPicPr>
          <p:nvPr/>
        </p:nvPicPr>
        <p:blipFill>
          <a:blip r:embed="rId2"/>
          <a:srcRect l="2283" t="1959" r="1849" b="4743"/>
          <a:stretch>
            <a:fillRect/>
          </a:stretch>
        </p:blipFill>
        <p:spPr bwMode="auto">
          <a:xfrm>
            <a:off x="371475" y="1614805"/>
            <a:ext cx="4953000" cy="3628390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5485765" y="1931035"/>
            <a:ext cx="618363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>
                <a:ln w="10160">
                  <a:noFill/>
                  <a:prstDash val="solid"/>
                </a:ln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结合课文指出古代希腊的地理范围、自然环境、对经济所产生的影响</a:t>
            </a:r>
            <a:endParaRPr lang="zh-CN" altLang="en-US" sz="2400">
              <a:ln w="10160">
                <a:noFill/>
                <a:prstDash val="solid"/>
              </a:ln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85765" y="3747770"/>
            <a:ext cx="618363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n w="10160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地理环境：希腊半岛环海、多山、多岛屿，耕地面积少。东邻爱琴海，海岸线曲折，港湾众多。</a:t>
            </a:r>
            <a:endParaRPr lang="zh-CN" altLang="en-US" sz="2400">
              <a:ln w="10160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81015" y="3355975"/>
            <a:ext cx="5993130" cy="0"/>
          </a:xfrm>
          <a:prstGeom prst="line">
            <a:avLst/>
          </a:prstGeom>
          <a:ln w="508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548005" y="1087120"/>
            <a:ext cx="37782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73455" y="1087120"/>
            <a:ext cx="13017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03630" y="1137920"/>
            <a:ext cx="7294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思考：古希腊文明与古代亚非文明有何不同？</a:t>
            </a:r>
            <a:endParaRPr lang="zh-CN" altLang="en-US" sz="28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991100" y="2971800"/>
            <a:ext cx="2209800" cy="2209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矩形 9"/>
          <p:cNvSpPr/>
          <p:nvPr/>
        </p:nvSpPr>
        <p:spPr>
          <a:xfrm rot="2820000">
            <a:off x="4991100" y="2971800"/>
            <a:ext cx="2209800" cy="22098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859020" y="3723005"/>
            <a:ext cx="247459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不同的地理环境，造就了不同的文明类型。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7020" y="3723005"/>
            <a:ext cx="396240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1" hangingPunct="1"/>
            <a:r>
              <a:rPr lang="zh-CN" altLang="en-US" sz="2000" smtClean="0">
                <a:solidFill>
                  <a:schemeClr val="bg1"/>
                </a:solidFill>
                <a:effectLst/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古埃及、古两河流域、古代印度是大河文明、农业文明。</a:t>
            </a:r>
            <a:endParaRPr lang="zh-CN" altLang="en-US" sz="2000" smtClean="0">
              <a:solidFill>
                <a:schemeClr val="bg1"/>
              </a:solidFill>
              <a:effectLst/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938770" y="3877310"/>
            <a:ext cx="39624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1" hangingPunct="1"/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希腊是海洋文明、工商业发达。</a:t>
            </a:r>
            <a:endParaRPr lang="zh-CN" altLang="en-US" sz="2000" smtClean="0">
              <a:solidFill>
                <a:schemeClr val="bg1"/>
              </a:solidFill>
              <a:effectLst/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548005" y="1087120"/>
            <a:ext cx="37782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73455" y="1087120"/>
            <a:ext cx="13017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03630" y="1137920"/>
            <a:ext cx="3738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希腊文明的产生与发展</a:t>
            </a:r>
            <a:endParaRPr lang="zh-CN" altLang="en-US" sz="28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pic>
        <p:nvPicPr>
          <p:cNvPr id="50177" name="Picture 2" descr="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73455" y="2476500"/>
            <a:ext cx="3688715" cy="337375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文本框 1"/>
          <p:cNvSpPr txBox="1"/>
          <p:nvPr/>
        </p:nvSpPr>
        <p:spPr>
          <a:xfrm>
            <a:off x="5201285" y="3014345"/>
            <a:ext cx="637286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爱琴文明是希腊文明最早的一个历史阶段，也是西欧文明的起源。</a:t>
            </a:r>
            <a:endParaRPr lang="zh-CN" altLang="en-US" sz="24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01285" y="4730750"/>
            <a:ext cx="170688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pPr>
              <a:defRPr/>
            </a:pPr>
            <a:r>
              <a:rPr lang="zh-CN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克里特文明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71435" y="4730750"/>
            <a:ext cx="170688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pPr algn="l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迈锡尼文明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4286250" y="998538"/>
            <a:ext cx="3619500" cy="70739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798060" y="998855"/>
            <a:ext cx="259588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dist"/>
            <a:r>
              <a:rPr lang="zh-CN" altLang="en-US" sz="4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希腊城邦</a:t>
            </a:r>
            <a:endParaRPr lang="zh-CN" altLang="en-US" sz="4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0075" y="2780665"/>
            <a:ext cx="5327015" cy="131381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00710" y="4876800"/>
            <a:ext cx="5327015" cy="13144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94475" y="2780665"/>
            <a:ext cx="5238750" cy="131318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593840" y="4876800"/>
            <a:ext cx="5239385" cy="13144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911225" y="3207385"/>
            <a:ext cx="3230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1、时间：公元前8世纪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83375" y="3022600"/>
            <a:ext cx="506095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2、含义：</a:t>
            </a: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以一个城市或市镇为中心，把周围的农村联合起来的小国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11225" y="5303520"/>
            <a:ext cx="39928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en-US" altLang="zh-CN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3</a:t>
            </a: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、著名城邦：</a:t>
            </a: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雅典、斯巴达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683375" y="5303520"/>
            <a:ext cx="50609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defRPr/>
            </a:pPr>
            <a:r>
              <a:rPr lang="en-US" altLang="zh-CN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4</a:t>
            </a: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Arial" panose="020b0604020202020204" pitchFamily="34" charset="0"/>
              </a:rPr>
              <a:t>、特点：小国寡民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Arial" panose="020b0604020202020204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548005" y="1087120"/>
            <a:ext cx="37782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73455" y="1087120"/>
            <a:ext cx="13017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03630" y="1137920"/>
            <a:ext cx="1013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希腊城邦的居民分为公民和非公民，你知道二者有什么区别吗？</a:t>
            </a:r>
            <a:endParaRPr lang="zh-CN" altLang="en-US" sz="28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graphicFrame>
        <p:nvGraphicFramePr>
          <p:cNvPr id="53331" name="Group 8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48005" y="2618105"/>
          <a:ext cx="10695305" cy="1699260"/>
        </p:xfrm>
        <a:graphic>
          <a:graphicData uri="http://schemas.openxmlformats.org/drawingml/2006/table">
            <a:tbl>
              <a:tblPr/>
              <a:tblGrid>
                <a:gridCol w="5031105"/>
                <a:gridCol w="2684145"/>
                <a:gridCol w="2980055"/>
              </a:tblGrid>
              <a:tr h="51816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土地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权利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816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  <a:sym typeface="+mn-ea"/>
                        </a:rPr>
                        <a:t>公民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  <a:sym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占有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享有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6294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  <a:sym typeface="+mn-ea"/>
                        </a:rPr>
                        <a:t>非公民（外邦人和奴隶）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  <a:sym typeface="+mn-ea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没有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D8C5F"/>
                          </a:solidFill>
                          <a:effectLst/>
                          <a:latin typeface="华康隶书体W7" panose="03000709000000000000" charset="-122"/>
                          <a:ea typeface="华康隶书体W7" panose="03000709000000000000" charset="-122"/>
                        </a:rPr>
                        <a:t>没有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AD8C5F"/>
                        </a:solidFill>
                        <a:effectLst/>
                        <a:latin typeface="华康隶书体W7" panose="03000709000000000000" charset="-122"/>
                        <a:ea typeface="华康隶书体W7" panose="03000709000000000000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48005" y="4872990"/>
            <a:ext cx="617855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参军打仗是公民的义务</a:t>
            </a:r>
            <a:endParaRPr lang="zh-CN" altLang="en-US" sz="24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公民与非公民是统治与被统治的关系</a:t>
            </a:r>
            <a:endParaRPr lang="zh-CN" altLang="en-US" sz="24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4273" name="图片 111617" descr="古代希腊图"/>
          <p:cNvPicPr>
            <a:picLocks noChangeAspect="1"/>
          </p:cNvPicPr>
          <p:nvPr/>
        </p:nvPicPr>
        <p:blipFill>
          <a:blip r:embed="rId2"/>
          <a:srcRect l="1685" t="2239" r="2072" b="4726"/>
          <a:stretch>
            <a:fillRect/>
          </a:stretch>
        </p:blipFill>
        <p:spPr bwMode="auto">
          <a:xfrm>
            <a:off x="162560" y="1780540"/>
            <a:ext cx="5081905" cy="369824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63500" algn="ctr" rotWithShape="0">
              <a:prstClr val="black">
                <a:alpha val="100000"/>
              </a:prstClr>
            </a:outerShdw>
          </a:effectLst>
        </p:spPr>
      </p:pic>
      <p:sp>
        <p:nvSpPr>
          <p:cNvPr id="3" name="文本框 2"/>
          <p:cNvSpPr txBox="1"/>
          <p:nvPr/>
        </p:nvSpPr>
        <p:spPr>
          <a:xfrm>
            <a:off x="5489575" y="1780540"/>
            <a:ext cx="42017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zh-CN" altLang="en-US" sz="3200">
                <a:solidFill>
                  <a:schemeClr val="bg1"/>
                </a:solidFill>
                <a:effectLst/>
                <a:latin typeface="华康隶书体W7" panose="03000709000000000000" charset="-122"/>
                <a:ea typeface="华康隶书体W7" panose="03000709000000000000" charset="-122"/>
              </a:rPr>
              <a:t>雅典：</a:t>
            </a:r>
            <a:r>
              <a:rPr lang="zh-CN" altLang="en-US" sz="3200">
                <a:solidFill>
                  <a:schemeClr val="bg1"/>
                </a:solidFill>
                <a:effectLst/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奴隶制共和国</a:t>
            </a:r>
            <a:endParaRPr lang="zh-CN" altLang="en-US" sz="3200">
              <a:solidFill>
                <a:schemeClr val="bg1"/>
              </a:solidFill>
              <a:effectLst/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89575" y="2522855"/>
            <a:ext cx="55352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defRPr/>
            </a:pPr>
            <a:r>
              <a:rPr lang="zh-CN" altLang="en-US" sz="3200">
                <a:solidFill>
                  <a:schemeClr val="bg1"/>
                </a:solidFill>
                <a:effectLst/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斯巴达：崇尚武力的城邦</a:t>
            </a:r>
            <a:endParaRPr lang="zh-CN" altLang="en-US" sz="3200">
              <a:solidFill>
                <a:schemeClr val="bg1"/>
              </a:solidFill>
              <a:effectLst/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89575" y="3265170"/>
            <a:ext cx="6178550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zh-CN" altLang="en-US" sz="2000">
                <a:solidFill>
                  <a:srgbClr val="AD8C5F"/>
                </a:solidFill>
                <a:effectLst/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农业、崇武力， 少数奴隶主贵族专政</a:t>
            </a:r>
            <a:endParaRPr lang="zh-CN" altLang="en-US" sz="2000">
              <a:solidFill>
                <a:srgbClr val="AD8C5F"/>
              </a:solidFill>
              <a:effectLst/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489575" y="3884295"/>
            <a:ext cx="6178550" cy="156845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斯巴达境内被征服居民人数数倍于斯巴达人，需要用暴力镇压反抗以维持统治，所以说斯巴达崇尚武力，对内男子从小就必须实行严格的军事训练，从</a:t>
            </a:r>
            <a:r>
              <a:rPr lang="en-US" altLang="zh-CN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20</a:t>
            </a:r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岁开始服役，直到</a:t>
            </a:r>
            <a:r>
              <a:rPr lang="en-US" altLang="zh-CN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60</a:t>
            </a:r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岁退役。</a:t>
            </a:r>
            <a:endParaRPr lang="zh-CN" altLang="en-US" sz="2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6258" name="内容占位符 96257" descr="pic_57083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 flipH="1">
            <a:off x="173355" y="1356360"/>
            <a:ext cx="3009900" cy="41446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761105" y="1623695"/>
            <a:ext cx="792988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斯巴达的男孩子很早便要住在政府办的军校接受训练，纪律非常严格。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61105" y="2969895"/>
            <a:ext cx="79305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</a:rPr>
              <a:t>到了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</a:rPr>
              <a:t>30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</a:rPr>
              <a:t>岁，斯巴达男子可以结婚，不过，他们仍要住在军营，有了孩子之后，才能回家和妻子同住，但仍要在军营里和其他斯巴达同吃。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61105" y="4624070"/>
            <a:ext cx="79305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出征前，斯巴达人和母亲往往对儿子说，如果不是带盾牌回来，便让人用盾牌抬回来。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3472180" y="1356360"/>
            <a:ext cx="0" cy="413385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椭圆 9"/>
          <p:cNvSpPr/>
          <p:nvPr/>
        </p:nvSpPr>
        <p:spPr>
          <a:xfrm>
            <a:off x="3329305" y="1680210"/>
            <a:ext cx="285750" cy="285750"/>
          </a:xfrm>
          <a:prstGeom prst="ellipse">
            <a:avLst/>
          </a:prstGeom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/>
        </p:nvSpPr>
        <p:spPr>
          <a:xfrm>
            <a:off x="3329305" y="3180080"/>
            <a:ext cx="285750" cy="285750"/>
          </a:xfrm>
          <a:prstGeom prst="ellipse">
            <a:avLst/>
          </a:prstGeom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/>
        </p:nvSpPr>
        <p:spPr>
          <a:xfrm>
            <a:off x="3329305" y="4834890"/>
            <a:ext cx="285750" cy="285750"/>
          </a:xfrm>
          <a:prstGeom prst="ellipse">
            <a:avLst/>
          </a:prstGeom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2080895"/>
            <a:ext cx="5190490" cy="269621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548630" y="2080895"/>
            <a:ext cx="37782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74080" y="2080895"/>
            <a:ext cx="13017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104255" y="1978025"/>
            <a:ext cx="59169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公元前</a:t>
            </a:r>
            <a:r>
              <a:rPr lang="en-US" altLang="zh-CN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6</a:t>
            </a: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世纪，雅典成为著名的奴隶制共和国。</a:t>
            </a:r>
            <a:endParaRPr lang="zh-CN" altLang="en-US" sz="24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547995" y="3244850"/>
            <a:ext cx="6473190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公元前</a:t>
            </a:r>
            <a:r>
              <a:rPr lang="en-US" altLang="zh-CN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5</a:t>
            </a:r>
            <a:r>
              <a:rPr lang="zh-CN" altLang="en-US" sz="24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世纪后半期，伯利克利当政时期，雅典达到全盛，奴隶主民主政治发展到古代世界的高峰。</a:t>
            </a:r>
            <a:endParaRPr lang="zh-CN" altLang="en-US" sz="24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884555" y="1438275"/>
            <a:ext cx="3434715" cy="4560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5518"/>
          <a:stretch>
            <a:fillRect/>
          </a:stretch>
        </p:blipFill>
        <p:spPr>
          <a:xfrm>
            <a:off x="675005" y="1079500"/>
            <a:ext cx="3457575" cy="4699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800600" y="1438275"/>
            <a:ext cx="694055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伯里克利 </a:t>
            </a:r>
            <a:r>
              <a:rPr lang="zh-CN" altLang="en-US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古希腊奴隶制民主政治的杰出代表者，古代世界著名的政治家之一。</a:t>
            </a:r>
            <a:endParaRPr lang="zh-CN" altLang="en-US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00600" y="2809875"/>
            <a:ext cx="7116445" cy="29686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fontAlgn="auto">
              <a:lnSpc>
                <a:spcPct val="130000"/>
              </a:lnSpc>
            </a:pPr>
            <a:r>
              <a:rPr lang="zh-CN" altLang="en-US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</a:rPr>
              <a:t>伯里克利毕生致力于经营奴隶制民主政治，扩张雅典的势力。他促进了雅典奴隶制经济、政治、军事和文化的繁荣，在历史上占有比较重要的地位。他倡导的泛希腊事业和建立雅典霸权的活动，是对盟国的勒索和压迫，但也有利于希腊世界的经济发展和趋于政治统一。然而当时实现希腊世界政治统一的历史条件尚未成熟，以雅典一个城邦的力量并保持原来的城邦制度，是难以完成统一的大业的。他死后雅典失去了坚强的领导，经过长期的反复的较量，终败于斯巴达和波斯的联合力量。</a:t>
            </a:r>
            <a:endParaRPr lang="zh-CN" altLang="en-US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 useBgFill="1">
        <p:nvSpPr>
          <p:cNvPr id="3" name="矩形 2"/>
          <p:cNvSpPr/>
          <p:nvPr/>
        </p:nvSpPr>
        <p:spPr>
          <a:xfrm>
            <a:off x="3276918" y="933450"/>
            <a:ext cx="5638165" cy="1143000"/>
          </a:xfrm>
          <a:prstGeom prst="rect">
            <a:avLst/>
          </a:prstGeom>
          <a:ln>
            <a:noFill/>
          </a:ln>
          <a:effectLst>
            <a:outerShdw blurRad="63500" algn="ctr" rotWithShape="0">
              <a:schemeClr val="bg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489960" y="1182370"/>
            <a:ext cx="52120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455930" indent="-455930"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zh-CN" altLang="en-US" sz="36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Arial" panose="020b0604020202020204" pitchFamily="34" charset="0"/>
              </a:rPr>
              <a:t>全盛时期雅典民主的表现</a:t>
            </a:r>
            <a:endParaRPr lang="zh-CN" altLang="en-US" sz="36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6125" y="3110865"/>
            <a:ext cx="3086100" cy="268668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552950" y="3110865"/>
            <a:ext cx="3086100" cy="268668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359775" y="3110865"/>
            <a:ext cx="3086100" cy="268668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130935" y="3705860"/>
            <a:ext cx="2316480" cy="12299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政治上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  <a:p>
            <a:pPr algn="ctr"/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扩大公民权利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52950" y="3705860"/>
            <a:ext cx="3086100" cy="1630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经济上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  <a:p>
            <a:pPr algn="ctr"/>
            <a:endParaRPr lang="zh-CN" altLang="en-US" sz="16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  <a:p>
            <a:pPr algn="ctr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海外贸易发展</a:t>
            </a:r>
            <a:r>
              <a:rPr lang="en-US" altLang="zh-CN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,</a:t>
            </a:r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经济繁荣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9775" y="3705860"/>
            <a:ext cx="3086735" cy="1599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文化上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科学文化取得辉煌成就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00355" y="991870"/>
            <a:ext cx="37782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25805" y="991870"/>
            <a:ext cx="130175" cy="623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55980" y="1042670"/>
            <a:ext cx="7117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宋体" panose="02010600030101010101" pitchFamily="2" charset="-122"/>
              </a:rPr>
              <a:t>伯里克利执政时期（前</a:t>
            </a:r>
            <a:r>
              <a:rPr lang="en-US" altLang="zh-CN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宋体" panose="02010600030101010101" pitchFamily="2" charset="-122"/>
              </a:rPr>
              <a:t>444-</a:t>
            </a:r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宋体" panose="02010600030101010101" pitchFamily="2" charset="-122"/>
              </a:rPr>
              <a:t>前</a:t>
            </a:r>
            <a:r>
              <a:rPr lang="en-US" altLang="zh-CN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宋体" panose="02010600030101010101" pitchFamily="2" charset="-122"/>
              </a:rPr>
              <a:t>429</a:t>
            </a:r>
            <a:r>
              <a:rPr lang="zh-CN" altLang="en-US" sz="28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宋体" panose="02010600030101010101" pitchFamily="2" charset="-122"/>
              </a:rPr>
              <a:t>）的改革：</a:t>
            </a:r>
            <a:endParaRPr lang="zh-CN" altLang="en-US" sz="28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25805" y="2286000"/>
            <a:ext cx="5219700" cy="163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1 </a:t>
            </a:r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公职人员几乎都是从全体公民中抽签产生，使每一名公民都有参政的机会；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77355" y="2286000"/>
            <a:ext cx="5219700" cy="163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3.</a:t>
            </a:r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公民大会是最高权力机构，具有立法、司法等多种智能；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805" y="4298950"/>
            <a:ext cx="5219700" cy="163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2.</a:t>
            </a:r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代表各地的十个主席团轮流主持城邦日常事务，召集公民大会。这些主席团由各地抽签产生，主席团主席也经抽签产生；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  <a:p>
            <a:pPr algn="l"/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特点：轮番而治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77355" y="4298950"/>
            <a:ext cx="5219700" cy="163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4.</a:t>
            </a:r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为了保证贫穷公民参政议政，伯里克利还建立了津贴制度。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  <a:p>
            <a:pPr algn="l"/>
            <a:r>
              <a:rPr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特点：公民内部的平等</a:t>
            </a:r>
            <a:endParaRPr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椭圆 1"/>
          <p:cNvSpPr/>
          <p:nvPr/>
        </p:nvSpPr>
        <p:spPr>
          <a:xfrm>
            <a:off x="4509770" y="1867218"/>
            <a:ext cx="3124835" cy="3124835"/>
          </a:xfrm>
          <a:prstGeom prst="ellipse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+mn-ea"/>
                <a:sym typeface="+mn-ea"/>
              </a:rPr>
              <a:t>评价雅典的民主政治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+mn-ea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489950" y="2829560"/>
            <a:ext cx="338455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defRPr/>
            </a:pPr>
            <a:r>
              <a:rPr lang="zh-CN" altLang="en-US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积极：为雅典的昌盛提供了政治上的条件，把古代世界的民主政治发展到高峰</a:t>
            </a:r>
            <a:r>
              <a:rPr lang="en-US" altLang="zh-CN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.</a:t>
            </a:r>
            <a:r>
              <a:rPr lang="zh-CN" altLang="en-US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对后世西方民主制度的形成产生了深远的影响。</a:t>
            </a:r>
            <a:endParaRPr lang="zh-CN" altLang="en-US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4000" y="2830195"/>
            <a:ext cx="35375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+mn-ea"/>
                <a:sym typeface="+mn-ea"/>
              </a:rPr>
              <a:t>局限：占雅典人口绝大多数的外邦人、奴隶、妇女没有任何政治权利。它实质上仍是奴隶主对奴隶的专政（有限民主制）。</a:t>
            </a:r>
            <a:endParaRPr lang="zh-CN" altLang="en-US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+mn-ea"/>
              <a:sym typeface="+mn-ea"/>
            </a:endParaRPr>
          </a:p>
        </p:txBody>
      </p:sp>
      <p:sp>
        <p:nvSpPr>
          <p:cNvPr id="8" name="弧形 7"/>
          <p:cNvSpPr/>
          <p:nvPr/>
        </p:nvSpPr>
        <p:spPr>
          <a:xfrm rot="2700000">
            <a:off x="6697980" y="2686685"/>
            <a:ext cx="1485900" cy="1485900"/>
          </a:xfrm>
          <a:prstGeom prst="arc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弧形 13"/>
          <p:cNvSpPr/>
          <p:nvPr/>
        </p:nvSpPr>
        <p:spPr>
          <a:xfrm rot="13620000">
            <a:off x="3960495" y="2686685"/>
            <a:ext cx="1485900" cy="1485900"/>
          </a:xfrm>
          <a:prstGeom prst="arc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952500" y="1580515"/>
            <a:ext cx="3219450" cy="441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1133475"/>
            <a:ext cx="3319780" cy="459168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629150" y="1580515"/>
            <a:ext cx="5715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289550" y="1580515"/>
            <a:ext cx="1524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514975" y="1662430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1" hangingPunct="1"/>
            <a:r>
              <a:rPr lang="zh-CN" altLang="en-US" sz="2800" smtClean="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文中宋" panose="02010600040101010101" charset="-122"/>
                <a:sym typeface="+mn-ea"/>
              </a:rPr>
              <a:t>亚历山大大帝</a:t>
            </a:r>
            <a:endParaRPr lang="zh-CN" altLang="en-US" sz="2800" smtClean="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629150" y="2677160"/>
            <a:ext cx="7431405" cy="3322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   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亚历山大（前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336—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前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323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年在位）马其顿国王三世之子。</a:t>
            </a:r>
            <a:endParaRPr lang="en-US" altLang="zh-CN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</a:endParaRPr>
          </a:p>
          <a:p>
            <a:pPr eaLnBrk="1" hangingPunct="1">
              <a:lnSpc>
                <a:spcPct val="150000"/>
              </a:lnSpc>
              <a:buFontTx/>
              <a:buNone/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   当时希腊“最博学的人”亚里斯多德作他的家庭教师，他向老师学习了哲学、医学、科学等各方面的知识，自幼受希腊文化的影响，特别爱读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《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荷马史诗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》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。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16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岁起，他就随父征战，挥师南下。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18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岁，他指挥马其顿军右翼，击败希腊联军。</a:t>
            </a:r>
            <a:r>
              <a:rPr lang="en-US" altLang="zh-CN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20</a:t>
            </a: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岁，他以马其顿、希腊联军最高统率的身份，组织东侵。据说在远征中，他命令一切人“把世界当做自己的家乡”。 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22" name="Picture 2" descr="910303">
            <a:hlinkClick r:id="rId3"/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3350" y="1606550"/>
            <a:ext cx="4432935" cy="3643630"/>
          </a:xfrm>
          <a:prstGeom prst="rect">
            <a:avLst/>
          </a:prstGeom>
          <a:noFill/>
          <a:ln w="9525">
            <a:noFill/>
            <a:miter lim="800000"/>
          </a:ln>
        </p:spPr>
      </p:pic>
      <p:cxnSp>
        <p:nvCxnSpPr>
          <p:cNvPr id="5" name="直接连接符 4"/>
          <p:cNvCxnSpPr/>
          <p:nvPr/>
        </p:nvCxnSpPr>
        <p:spPr>
          <a:xfrm>
            <a:off x="5675630" y="1970405"/>
            <a:ext cx="54260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" name="文本框 1"/>
          <p:cNvSpPr txBox="1"/>
          <p:nvPr/>
        </p:nvSpPr>
        <p:spPr>
          <a:xfrm>
            <a:off x="6127115" y="1720850"/>
            <a:ext cx="4450080" cy="521970"/>
          </a:xfrm>
          <a:prstGeom prst="rect">
            <a:avLst/>
          </a:prstGeom>
        </p:spPr>
        <p:txBody>
          <a:bodyPr wrap="none" rtlCol="0" anchor="t">
            <a:spAutoFit/>
          </a:bodyPr>
          <a:lstStyle/>
          <a:p>
            <a:pPr eaLnBrk="1" hangingPunct="1"/>
            <a:r>
              <a:rPr lang="en-US" altLang="zh-CN" sz="2800" smtClean="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“</a:t>
            </a:r>
            <a:r>
              <a:rPr lang="zh-CN" altLang="en-US" sz="2800" smtClean="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把世界当做自己的家乡”</a:t>
            </a:r>
            <a:endParaRPr lang="zh-CN" altLang="en-US" sz="2800" smtClean="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92650" y="2691765"/>
            <a:ext cx="1097280" cy="36830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kumimoji="1"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小亚细亚</a:t>
            </a:r>
            <a:endParaRPr kumimoji="1"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70270" y="2691765"/>
            <a:ext cx="640080" cy="36830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pPr algn="l"/>
            <a:r>
              <a:rPr kumimoji="1"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埃及</a:t>
            </a:r>
            <a:endParaRPr kumimoji="1"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90690" y="2691765"/>
            <a:ext cx="1878965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/>
            <a:r>
              <a:rPr kumimoji="1"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两河流域（波斯）</a:t>
            </a:r>
            <a:endParaRPr kumimoji="1"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49995" y="2691765"/>
            <a:ext cx="142240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/>
            <a:r>
              <a:rPr kumimoji="1"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中亚（印度）</a:t>
            </a:r>
            <a:endParaRPr kumimoji="1"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452735" y="2691765"/>
            <a:ext cx="1668780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r>
              <a:rPr kumimoji="1" lang="zh-CN" altLang="en-US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巴比伦（定都）</a:t>
            </a:r>
            <a:endParaRPr kumimoji="1" lang="zh-CN" altLang="en-US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>
            <a:off x="4771390" y="3409950"/>
            <a:ext cx="7200900" cy="0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692650" y="3816350"/>
            <a:ext cx="7040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亚历山大帝国是地跨欧、亚、非三大洲的大帝国，定都巴比伦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277100" y="4598035"/>
            <a:ext cx="1198880" cy="39878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</a:rPr>
              <a:t>西起希腊</a:t>
            </a:r>
            <a:endParaRPr lang="zh-CN" altLang="en-US" sz="2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692650" y="4598035"/>
            <a:ext cx="1960880" cy="39878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</a:rPr>
              <a:t>东到印度河流域</a:t>
            </a:r>
            <a:endParaRPr lang="zh-CN" altLang="en-US" sz="2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22000" y="4598035"/>
            <a:ext cx="1198880" cy="39878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</a:rPr>
              <a:t>北抵中亚</a:t>
            </a:r>
            <a:endParaRPr lang="zh-CN" altLang="en-US" sz="2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99550" y="4598035"/>
            <a:ext cx="1198880" cy="39878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0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</a:rPr>
              <a:t>南达埃及</a:t>
            </a:r>
            <a:endParaRPr lang="zh-CN" altLang="en-US" sz="20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-19050" y="2270760"/>
            <a:ext cx="12230100" cy="2315845"/>
          </a:xfrm>
          <a:prstGeom prst="rect">
            <a:avLst/>
          </a:prstGeom>
          <a:solidFill>
            <a:schemeClr val="bg1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448300" y="1362075"/>
            <a:ext cx="1295400" cy="4133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10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789295" y="1427480"/>
            <a:ext cx="613410" cy="40030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+mn-ea"/>
                <a:sym typeface="+mn-ea"/>
              </a:rPr>
              <a:t>亚历山大东征成功的原因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8050" y="2829560"/>
            <a:ext cx="415925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内因：亚历山大杰出的军事指挥才能马其顿军队的超强战斗力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75500" y="3198495"/>
            <a:ext cx="39497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外因：波斯帝国太过腐朽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4162425" y="2371090"/>
            <a:ext cx="3867150" cy="21158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tx1">
                <a:alpha val="10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286885" y="2645410"/>
            <a:ext cx="361823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>
              <a:defRPr/>
            </a:pPr>
            <a:r>
              <a:rPr lang="zh-CN" altLang="en-US" sz="24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cs typeface="华康隶书体W7" panose="03000709000000000000" charset="-122"/>
                <a:sym typeface="+mn-ea"/>
              </a:rPr>
              <a:t>有人说：“亚历山大东征是一次侵略战争没有任何积极意义。”对此，你如何看待？</a:t>
            </a:r>
            <a:endParaRPr lang="zh-CN" altLang="en-US" sz="24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cs typeface="华康隶书体W7" panose="03000709000000000000" charset="-122"/>
              <a:sym typeface="+mn-ea"/>
            </a:endParaRPr>
          </a:p>
        </p:txBody>
      </p:sp>
      <p:sp>
        <p:nvSpPr>
          <p:cNvPr id="6" name="燕尾形箭头 5"/>
          <p:cNvSpPr/>
          <p:nvPr/>
        </p:nvSpPr>
        <p:spPr>
          <a:xfrm>
            <a:off x="8308975" y="3105150"/>
            <a:ext cx="476250" cy="6477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10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燕尾形箭头 7"/>
          <p:cNvSpPr/>
          <p:nvPr/>
        </p:nvSpPr>
        <p:spPr>
          <a:xfrm rot="10800000">
            <a:off x="3403600" y="3105785"/>
            <a:ext cx="476250" cy="647700"/>
          </a:xfrm>
          <a:prstGeom prst="notchedRightArrow">
            <a:avLst>
              <a:gd name="adj1" fmla="val 50000"/>
              <a:gd name="adj2" fmla="val 100000"/>
            </a:avLst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10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10185" y="2767965"/>
            <a:ext cx="319341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fontAlgn="auto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消极：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  <a:p>
            <a:pPr eaLnBrk="0" fontAlgn="auto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具有侵略性，给东方人民带来巨大灾难，掠夺了东方世界的无数财富；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61425" y="2768600"/>
            <a:ext cx="324993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积极：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  <a:p>
            <a:pPr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促进了东西方文化的碰撞与交融，加强了东西方之间经济联系和贸易往来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790258" y="1152525"/>
            <a:ext cx="1257935" cy="4552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12520" y="1427480"/>
            <a:ext cx="613410" cy="40030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2800">
                <a:solidFill>
                  <a:srgbClr val="AD8C5F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希腊城邦和亚历山大帝国</a:t>
            </a:r>
            <a:endParaRPr lang="zh-CN" altLang="en-US" sz="2800">
              <a:solidFill>
                <a:srgbClr val="AD8C5F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533650" y="857250"/>
            <a:ext cx="551815" cy="5143500"/>
          </a:xfrm>
          <a:prstGeom prst="leftBrace">
            <a:avLst>
              <a:gd name="adj1" fmla="val 0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544570" y="1152525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0" hangingPunct="0"/>
            <a:r>
              <a:rPr lang="zh-CN" altLang="en-US" sz="32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希腊城邦</a:t>
            </a:r>
            <a:endParaRPr lang="zh-CN" altLang="en-US" sz="32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44570" y="3137535"/>
            <a:ext cx="221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/>
            <a:r>
              <a:rPr lang="zh-CN" altLang="en-US" sz="32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cs typeface="微软雅黑" panose="020b0503020204020204" pitchFamily="34" charset="-122"/>
                <a:sym typeface="+mn-ea"/>
              </a:rPr>
              <a:t>雅典民主制</a:t>
            </a:r>
            <a:endParaRPr lang="zh-CN" altLang="en-US" sz="32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44570" y="5121910"/>
            <a:ext cx="2621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32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亚历山大帝国</a:t>
            </a:r>
            <a:endParaRPr lang="zh-CN" altLang="en-US" sz="32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5915025" y="701040"/>
            <a:ext cx="361950" cy="1485900"/>
          </a:xfrm>
          <a:prstGeom prst="leftBrace">
            <a:avLst>
              <a:gd name="adj1" fmla="val 0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左大括号 15"/>
          <p:cNvSpPr/>
          <p:nvPr/>
        </p:nvSpPr>
        <p:spPr>
          <a:xfrm>
            <a:off x="5915025" y="2686685"/>
            <a:ext cx="361950" cy="1485900"/>
          </a:xfrm>
          <a:prstGeom prst="leftBrace">
            <a:avLst>
              <a:gd name="adj1" fmla="val 0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/>
          <p:cNvSpPr/>
          <p:nvPr/>
        </p:nvSpPr>
        <p:spPr>
          <a:xfrm>
            <a:off x="6334125" y="4670425"/>
            <a:ext cx="361950" cy="1485900"/>
          </a:xfrm>
          <a:prstGeom prst="leftBrace">
            <a:avLst>
              <a:gd name="adj1" fmla="val 0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479540" y="619125"/>
            <a:ext cx="119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爱琴文明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79540" y="1244600"/>
            <a:ext cx="119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小国寡民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79540" y="1870075"/>
            <a:ext cx="1706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公民与非公民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79540" y="2658745"/>
            <a:ext cx="1706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伯利克里时代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79540" y="3230245"/>
            <a:ext cx="119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公民大会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479540" y="3801745"/>
            <a:ext cx="1960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奴隶主民主政治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696075" y="4670425"/>
            <a:ext cx="246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率领马其顿军队东征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696075" y="5813425"/>
            <a:ext cx="2468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eaLnBrk="0" hangingPunct="0">
              <a:defRPr/>
            </a:pPr>
            <a:r>
              <a:rPr lang="zh-CN" altLang="en-US" sz="2000">
                <a:solidFill>
                  <a:schemeClr val="bg1"/>
                </a:solidFill>
                <a:latin typeface="华康隶书体W7" panose="03000709000000000000" charset="-122"/>
                <a:ea typeface="华康隶书体W7" panose="03000709000000000000" charset="-122"/>
                <a:sym typeface="+mn-ea"/>
              </a:rPr>
              <a:t>影响（积极、消极）</a:t>
            </a:r>
            <a:endParaRPr lang="zh-CN" altLang="en-US" sz="2000">
              <a:solidFill>
                <a:schemeClr val="bg1"/>
              </a:solidFill>
              <a:latin typeface="华康隶书体W7" panose="03000709000000000000" charset="-122"/>
              <a:ea typeface="华康隶书体W7" panose="03000709000000000000" charset="-122"/>
              <a:sym typeface="+mn-ea"/>
            </a:endParaRPr>
          </a:p>
        </p:txBody>
      </p:sp>
      <p:pic>
        <p:nvPicPr>
          <p:cNvPr id="2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23500" y="10680700"/>
            <a:ext cx="304800" cy="2159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6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7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8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9.xml><?xml version="1.0" encoding="utf-8"?>
<p:tagLst xmlns:p="http://schemas.openxmlformats.org/presentationml/2006/main">
  <p:tag name="KSO_WM_UNIT_TABLE_BEAUTIFY" val="smartTable{b593fe4f-c838-4aaf-8c45-8d020125e2a9}"/>
</p:tagLst>
</file>

<file path=ppt/tags/tag70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1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2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3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5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6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7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8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79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0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1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2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92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微软雅黑</vt:lpstr>
      <vt:lpstr>Wingdings</vt:lpstr>
      <vt:lpstr>字魂御守锦书</vt:lpstr>
      <vt:lpstr>华康隶书体W7</vt:lpstr>
      <vt:lpstr>宋体</vt:lpstr>
      <vt:lpstr>华文中宋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2021-01-07T21:02:35Z</cp:lastPrinted>
  <dcterms:created xsi:type="dcterms:W3CDTF">2021-01-07T21:02:35Z</dcterms:created>
  <dcterms:modified xsi:type="dcterms:W3CDTF">2021-01-07T13:02:40Z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