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8" r:id="rId3"/>
    <p:sldId id="345" r:id="rId4"/>
    <p:sldId id="361" r:id="rId5"/>
    <p:sldId id="347" r:id="rId6"/>
    <p:sldId id="294" r:id="rId7"/>
    <p:sldId id="290" r:id="rId8"/>
    <p:sldId id="304" r:id="rId9"/>
    <p:sldId id="311" r:id="rId10"/>
    <p:sldId id="299" r:id="rId11"/>
    <p:sldId id="305" r:id="rId12"/>
    <p:sldId id="318" r:id="rId13"/>
    <p:sldId id="298" r:id="rId14"/>
    <p:sldId id="360" r:id="rId15"/>
    <p:sldId id="300" r:id="rId16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notesMaster" Target="notesMasters/notesMaster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74AF7-24DC-4587-8A4D-FEF25D787DA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B2644-A2DD-4507-A484-0AC13D4BE8D7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" t="839" r="1"/>
          <a:stretch>
            <a:fillRect/>
          </a:stretch>
        </p:blipFill>
        <p:spPr>
          <a:xfrm>
            <a:off x="-14513" y="0"/>
            <a:ext cx="12225108" cy="685800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1222632" y="4022368"/>
            <a:ext cx="9859176" cy="465310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accent2"/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单击此处添加您的副标题</a:t>
            </a:r>
            <a:endParaRPr lang="zh-CN" altLang="en-US" smtClean="0"/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1222632" y="2324101"/>
            <a:ext cx="9859176" cy="1631594"/>
          </a:xfrm>
        </p:spPr>
        <p:txBody>
          <a:bodyPr>
            <a:noAutofit/>
          </a:bodyPr>
          <a:lstStyle>
            <a:lvl1pPr algn="ctr">
              <a:lnSpc>
                <a:spcPct val="110000"/>
              </a:lnSpc>
              <a:defRPr sz="3600" b="1" baseline="0">
                <a:solidFill>
                  <a:schemeClr val="accent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单击此处添加您的标题文字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2098675" y="2108200"/>
            <a:ext cx="7994651" cy="1235075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smtClean="0"/>
              <a:t>此处添加您的标题</a:t>
            </a:r>
            <a:endParaRPr lang="en-US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4050893" y="3400425"/>
            <a:ext cx="4090217" cy="357478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单击此处添加您的副标题</a:t>
            </a:r>
            <a:endParaRPr lang="en-US" altLang="zh-CN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399823" y="1244601"/>
            <a:ext cx="508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519333" y="1244601"/>
            <a:ext cx="5094116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302932" y="118532"/>
            <a:ext cx="9312101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5" y="1376362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5" y="2200274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6" y="1376362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6" y="2200274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144590" y="533402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5487989" y="1063629"/>
            <a:ext cx="617220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144590" y="21336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442833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171290" y="365125"/>
            <a:ext cx="1182511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2113842" y="365125"/>
            <a:ext cx="7933269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2.pn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 t="20964" r="274" b="3459"/>
          <a:stretch>
            <a:fillRect/>
          </a:stretch>
        </p:blipFill>
        <p:spPr>
          <a:xfrm>
            <a:off x="-16932" y="0"/>
            <a:ext cx="12228043" cy="6865817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C6882-B08F-4BA4-BC4B-FE7DC3C3502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129B1-1F8E-4C84-BACF-E15E69DA5A18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554666" y="292705"/>
            <a:ext cx="11056060" cy="7089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558798" y="1184366"/>
            <a:ext cx="11056060" cy="5354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{"/>
        <a:defRPr lang="zh-CN" altLang="en-US" sz="2800" kern="1200" baseline="0" smtClean="0">
          <a:solidFill>
            <a:schemeClr val="accent1"/>
          </a:solidFill>
          <a:latin typeface="+mn-ea"/>
          <a:ea typeface="+mn-ea"/>
          <a:cs typeface="+mn-cs"/>
        </a:defRPr>
      </a:lvl1pPr>
      <a:lvl2pPr marL="357505" indent="-357505" algn="just" defTabSz="914400" rtl="0" eaLnBrk="1" latinLnBrk="0" hangingPunct="1">
        <a:lnSpc>
          <a:spcPct val="120000"/>
        </a:lnSpc>
        <a:spcBef>
          <a:spcPct val="0"/>
        </a:spcBef>
        <a:spcAft>
          <a:spcPct val="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2710" y="159385"/>
            <a:ext cx="12178665" cy="4632325"/>
          </a:xfrm>
        </p:spPr>
        <p:txBody>
          <a:bodyPr>
            <a:noAutofit/>
          </a:bodyPr>
          <a:lstStyle/>
          <a:p>
            <a:pPr algn="ctr"/>
            <a:r>
              <a:rPr lang="zh-CN" altLang="zh-CN" sz="4400" smtClean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第二单元     官员的选拔与管理</a:t>
            </a:r>
            <a:br>
              <a:rPr lang="zh-CN" altLang="zh-CN" sz="4400" smtClean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br>
              <a:rPr lang="zh-CN" altLang="zh-CN" sz="4400" smtClean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lang="zh-CN" altLang="zh-CN" sz="4800" smtClean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4800" smtClean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4800" smtClean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课中国古代官员的选拔、考核与监察</a:t>
            </a:r>
            <a:br>
              <a:rPr lang="en-US" altLang="zh-CN" sz="4800" smtClean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br>
              <a:rPr lang="en-US" altLang="zh-CN" sz="4400" smtClean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4400">
              <a:solidFill>
                <a:srgbClr val="0070C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7175" y="32385"/>
            <a:ext cx="9315450" cy="670560"/>
          </a:xfrm>
        </p:spPr>
        <p:txBody>
          <a:bodyPr>
            <a:noAutofit/>
          </a:bodyPr>
          <a:lstStyle/>
          <a:p>
            <a:r>
              <a:rPr lang="zh-CN" altLang="zh-CN" sz="4000">
                <a:solidFill>
                  <a:srgbClr val="FF0000"/>
                </a:solidFill>
              </a:rPr>
              <a:t>环节</a:t>
            </a:r>
            <a:r>
              <a:rPr lang="en-US" altLang="zh-CN" sz="4000">
                <a:solidFill>
                  <a:srgbClr val="FF0000"/>
                </a:solidFill>
              </a:rPr>
              <a:t>1.</a:t>
            </a:r>
            <a:r>
              <a:rPr lang="zh-CN" altLang="en-US" sz="4000">
                <a:solidFill>
                  <a:srgbClr val="FF0000"/>
                </a:solidFill>
              </a:rPr>
              <a:t>基础落实</a:t>
            </a:r>
            <a:endParaRPr lang="zh-CN" altLang="en-US" sz="40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7175" y="442595"/>
            <a:ext cx="11530330" cy="1358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smtClean="0">
                <a:latin typeface="Arial" panose="020b0604020202020204" pitchFamily="34" charset="0"/>
                <a:ea typeface="微软雅黑" panose="020b0503020204020204" pitchFamily="34" charset="-122"/>
              </a:rPr>
              <a:t>目标任务</a:t>
            </a:r>
            <a:r>
              <a:rPr lang="en-US" altLang="zh-CN" sz="3200" smtClean="0">
                <a:latin typeface="Arial" panose="020b0604020202020204" pitchFamily="34" charset="0"/>
                <a:ea typeface="微软雅黑" panose="020b0503020204020204" pitchFamily="34" charset="-122"/>
              </a:rPr>
              <a:t>1.</a:t>
            </a:r>
            <a:r>
              <a:rPr lang="zh-CN" altLang="en-US" sz="3200" smtClean="0">
                <a:latin typeface="Arial" panose="020b0604020202020204" pitchFamily="34" charset="0"/>
                <a:ea typeface="微软雅黑" panose="020b0503020204020204" pitchFamily="34" charset="-122"/>
              </a:rPr>
              <a:t>阅读本课内容后，请归纳西周至清朝关于官员选拔制度经历了怎样的变化？并填写完成下表：</a:t>
            </a:r>
            <a:endParaRPr lang="zh-CN" altLang="en-US" sz="3200" smtClea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2192655"/>
            <a:ext cx="3778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endParaRPr lang="zh-CN" altLang="en-US" sz="1400" smtClea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84785" y="1801495"/>
          <a:ext cx="11892280" cy="4817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98950"/>
                <a:gridCol w="2439035"/>
                <a:gridCol w="3472815"/>
                <a:gridCol w="1681480"/>
              </a:tblGrid>
              <a:tr h="474980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时代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选官制度</a:t>
                      </a:r>
                      <a:endParaRPr lang="en-US" altLang="zh-CN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选官标准或办法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选官权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6775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约公元前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世纪初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770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年夏、商、西周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680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771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206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年春秋、战国、秦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0585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206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年汉代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6775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581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年魏晋南北朝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9315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605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1905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年隋代至清光绪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581025" y="2192655"/>
            <a:ext cx="3778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endParaRPr lang="zh-CN" altLang="en-US" sz="1400" smtClea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54305" y="239395"/>
          <a:ext cx="11883390" cy="61283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95775"/>
                <a:gridCol w="2437130"/>
                <a:gridCol w="3470275"/>
                <a:gridCol w="1680210"/>
              </a:tblGrid>
              <a:tr h="603885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时代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选官制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选拔标准与实施办法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选官权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2995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约公元前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世纪初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770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年夏、商、西周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世官制、世卿世禄制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分封贵族；世代相传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奴隶主、贵族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4900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771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206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年春秋、战国、秦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封爵制、军功制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  <a:sym typeface="+mn-ea"/>
                        </a:rPr>
                        <a:t>军功大小</a:t>
                      </a:r>
                      <a:r>
                        <a:rPr lang="en-US" altLang="zh-CN" sz="3200" b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  <a:sym typeface="+mn-ea"/>
                        </a:rPr>
                        <a:t>;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  <a:sym typeface="+mn-ea"/>
                        </a:rPr>
                        <a:t>授予爵位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国君、贵族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8075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公元前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206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年汉代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察举制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道德品行</a:t>
                      </a:r>
                      <a:r>
                        <a:rPr lang="en-US" altLang="zh-CN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举荐任官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地方官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2360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220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581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年魏晋南北朝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九品中正制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门第家世</a:t>
                      </a:r>
                      <a:r>
                        <a:rPr lang="en-US" altLang="zh-CN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按品授官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中正官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6170"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605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----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公元</a:t>
                      </a:r>
                      <a:r>
                        <a:rPr lang="en-US" altLang="zh-CN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1905</a:t>
                      </a:r>
                      <a:r>
                        <a:rPr lang="zh-CN" altLang="en-US" sz="2000" b="1" u="none">
                          <a:solidFill>
                            <a:srgbClr val="333333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年隋代至清光绪</a:t>
                      </a:r>
                      <a:endParaRPr lang="zh-CN" altLang="en-US" sz="2000" b="1" u="none">
                        <a:solidFill>
                          <a:srgbClr val="333333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63500" marB="63500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科举制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才学高低</a:t>
                      </a:r>
                      <a:r>
                        <a:rPr lang="en-US" altLang="zh-CN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分科考试成绩优劣定取舍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3200" b="1" u="none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朝廷</a:t>
                      </a:r>
                      <a:endParaRPr lang="zh-CN" altLang="en-US" sz="3200" b="1" u="none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1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75260" y="125730"/>
            <a:ext cx="11909425" cy="64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28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目标任务</a:t>
            </a:r>
            <a:r>
              <a:rPr lang="en-US" altLang="zh-CN" sz="28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2.</a:t>
            </a:r>
            <a:r>
              <a:rPr lang="zh-CN" altLang="en-US" sz="28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阅读本课内容后，请归纳中国古代各个时期是如何考核官员的？</a:t>
            </a:r>
            <a:endParaRPr lang="zh-CN" altLang="en-US" sz="2800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graphicFrame>
        <p:nvGraphicFramePr>
          <p:cNvPr id="25603" name="内容占位符 25602"/>
          <p:cNvGraphicFramePr>
            <a:graphicFrameLocks noGrp="1"/>
          </p:cNvGraphicFramePr>
          <p:nvPr>
            <p:ph idx="1"/>
          </p:nvPr>
        </p:nvGraphicFramePr>
        <p:xfrm>
          <a:off x="174625" y="989965"/>
          <a:ext cx="11358245" cy="4652645"/>
        </p:xfrm>
        <a:graphic>
          <a:graphicData uri="http://schemas.openxmlformats.org/drawingml/2006/table">
            <a:tbl>
              <a:tblPr/>
              <a:tblGrid>
                <a:gridCol w="1653540"/>
                <a:gridCol w="4026535"/>
                <a:gridCol w="2839085"/>
                <a:gridCol w="2839085"/>
              </a:tblGrid>
              <a:tr h="97663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朝代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考核的标准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考核的机构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考核的发展趋势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122555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秦汉</a:t>
                      </a: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1225550"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隋唐</a:t>
                      </a:r>
                      <a:endParaRPr lang="zh-CN" altLang="en-US" sz="28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C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C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C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1224915"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明清</a:t>
                      </a: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603" name="内容占位符 25602"/>
          <p:cNvGraphicFramePr>
            <a:graphicFrameLocks noGrp="1"/>
          </p:cNvGraphicFramePr>
          <p:nvPr>
            <p:ph idx="1"/>
          </p:nvPr>
        </p:nvGraphicFramePr>
        <p:xfrm>
          <a:off x="174625" y="989965"/>
          <a:ext cx="11358245" cy="5164455"/>
        </p:xfrm>
        <a:graphic>
          <a:graphicData uri="http://schemas.openxmlformats.org/drawingml/2006/table">
            <a:tbl>
              <a:tblPr/>
              <a:tblGrid>
                <a:gridCol w="1653540"/>
                <a:gridCol w="4248785"/>
                <a:gridCol w="2393950"/>
                <a:gridCol w="3061970"/>
              </a:tblGrid>
              <a:tr h="97663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朝代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考核的标准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考核的机构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考核的发展趋势</a:t>
                      </a:r>
                      <a:endParaRPr lang="zh-CN" altLang="en-US" sz="2800" b="1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1225550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秦汉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土地人口、财政收入有无增加，治安是否良好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御史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考核法规普遍制定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1225550"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隋唐</a:t>
                      </a:r>
                      <a:endParaRPr lang="zh-CN" altLang="en-US" sz="36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重品德和才能</a:t>
                      </a:r>
                      <a:endParaRPr lang="zh-CN" altLang="en-US" sz="36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吏部</a:t>
                      </a:r>
                      <a:endParaRPr lang="zh-CN" altLang="en-US" sz="36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地方官和京官分别考核</a:t>
                      </a:r>
                      <a:endParaRPr lang="zh-CN" altLang="en-US" sz="36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1224915"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明清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侧重检查官员的贪酷和不作为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中央政府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600" b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考核日趋严密</a:t>
                      </a:r>
                      <a:endParaRPr lang="zh-CN" altLang="en-US" sz="3600" b="1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705" y="161925"/>
            <a:ext cx="12202160" cy="1318260"/>
          </a:xfrm>
        </p:spPr>
        <p:txBody>
          <a:bodyPr>
            <a:normAutofit/>
          </a:bodyPr>
          <a:lstStyle/>
          <a:p>
            <a:r>
              <a:rPr lang="zh-CN" altLang="en-US" sz="4000" smtClean="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目标任务</a:t>
            </a:r>
            <a:r>
              <a:rPr lang="en-US" altLang="zh-CN" sz="4000" smtClean="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3.</a:t>
            </a:r>
            <a:r>
              <a:rPr lang="zh-CN" altLang="en-US" sz="4000" smtClean="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阅读本课内容后，请归纳中国古代各个时期是如何考核官员的？</a:t>
            </a:r>
            <a:endParaRPr lang="zh-CN" altLang="en-US" sz="4000">
              <a:solidFill>
                <a:srgbClr val="002060"/>
              </a:solidFill>
            </a:endParaRPr>
          </a:p>
        </p:txBody>
      </p:sp>
      <p:graphicFrame>
        <p:nvGraphicFramePr>
          <p:cNvPr id="13314" name="内容占位符 13313"/>
          <p:cNvGraphicFramePr>
            <a:graphicFrameLocks noGrp="1"/>
          </p:cNvGraphicFramePr>
          <p:nvPr>
            <p:ph idx="1"/>
          </p:nvPr>
        </p:nvGraphicFramePr>
        <p:xfrm>
          <a:off x="179705" y="1479550"/>
          <a:ext cx="11435080" cy="4997450"/>
        </p:xfrm>
        <a:graphic>
          <a:graphicData uri="http://schemas.openxmlformats.org/drawingml/2006/table">
            <a:tbl>
              <a:tblPr/>
              <a:tblGrid>
                <a:gridCol w="1469390"/>
                <a:gridCol w="2517775"/>
                <a:gridCol w="3148965"/>
                <a:gridCol w="2201545"/>
                <a:gridCol w="2097405"/>
              </a:tblGrid>
              <a:tr h="871538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秦汉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唐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明清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237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皇帝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00212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中央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332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地方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0210" y="80645"/>
            <a:ext cx="11200130" cy="921385"/>
          </a:xfrm>
        </p:spPr>
        <p:txBody>
          <a:bodyPr>
            <a:normAutofit fontScale="90000"/>
          </a:bodyPr>
          <a:lstStyle/>
          <a:p>
            <a:r>
              <a:rPr lang="zh-CN" altLang="en-US">
                <a:solidFill>
                  <a:srgbClr val="33CC33"/>
                </a:solidFill>
                <a:latin typeface="黑体" panose="02010609060101010101" pitchFamily="1" charset="-122"/>
                <a:ea typeface="黑体" panose="02010609060101010101" pitchFamily="1" charset="-122"/>
                <a:sym typeface="+mn-ea"/>
              </a:rPr>
              <a:t>中国古代监察制度的演变</a:t>
            </a:r>
            <a:br>
              <a:rPr lang="zh-CN" altLang="en-US">
                <a:solidFill>
                  <a:srgbClr val="33CC33"/>
                </a:solidFill>
                <a:latin typeface="黑体" panose="02010609060101010101" pitchFamily="1" charset="-122"/>
                <a:ea typeface="黑体" panose="02010609060101010101" pitchFamily="1" charset="-122"/>
              </a:rPr>
            </a:b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01769" y="1453965"/>
            <a:ext cx="11839977" cy="64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endParaRPr lang="zh-CN" altLang="en-US" sz="3600"/>
          </a:p>
        </p:txBody>
      </p:sp>
      <p:graphicFrame>
        <p:nvGraphicFramePr>
          <p:cNvPr id="13314" name="内容占位符 13313"/>
          <p:cNvGraphicFramePr>
            <a:graphicFrameLocks noGrp="1"/>
          </p:cNvGraphicFramePr>
          <p:nvPr>
            <p:ph sz="half" idx="1"/>
          </p:nvPr>
        </p:nvGraphicFramePr>
        <p:xfrm>
          <a:off x="673100" y="751840"/>
          <a:ext cx="10489565" cy="6069330"/>
        </p:xfrm>
        <a:graphic>
          <a:graphicData uri="http://schemas.openxmlformats.org/drawingml/2006/table">
            <a:tbl>
              <a:tblPr/>
              <a:tblGrid>
                <a:gridCol w="1346835"/>
                <a:gridCol w="2310765"/>
                <a:gridCol w="2887980"/>
                <a:gridCol w="2019935"/>
                <a:gridCol w="1924050"/>
              </a:tblGrid>
              <a:tr h="97980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秦汉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唐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宋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明清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350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皇帝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谏议大夫，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隶属于丞相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谏议大夫等，隶属于门下省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283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中央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御史台，长官御史大夫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御史台，长官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御史大夫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御史台，谏议大夫（台谏合一）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厂卫特务、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都察院、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六科给事中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318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地方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（州）刺史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（道）观察使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通判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按察使司</a:t>
                      </a:r>
                      <a:endParaRPr lang="zh-CN" altLang="en-US" sz="3200" b="1">
                        <a:solidFill>
                          <a:schemeClr val="tx1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03928" y="163916"/>
            <a:ext cx="5408252" cy="708984"/>
          </a:xfrm>
        </p:spPr>
        <p:txBody>
          <a:bodyPr/>
          <a:lstStyle/>
          <a:p>
            <a:r>
              <a:rPr lang="zh-CN" altLang="en-US">
                <a:solidFill>
                  <a:srgbClr val="FF0000"/>
                </a:solidFill>
              </a:rPr>
              <a:t>环节</a:t>
            </a:r>
            <a:r>
              <a:rPr lang="en-US" altLang="zh-CN">
                <a:solidFill>
                  <a:srgbClr val="FF0000"/>
                </a:solidFill>
              </a:rPr>
              <a:t>2.</a:t>
            </a:r>
            <a:r>
              <a:rPr lang="zh-CN" altLang="en-US">
                <a:solidFill>
                  <a:srgbClr val="FF0000"/>
                </a:solidFill>
              </a:rPr>
              <a:t>合作探究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-19050" y="1184275"/>
            <a:ext cx="12106275" cy="5354320"/>
          </a:xfrm>
        </p:spPr>
        <p:txBody>
          <a:bodyPr/>
          <a:lstStyle/>
          <a:p>
            <a:r>
              <a:rPr sz="3200"/>
              <a:t>探究问题</a:t>
            </a:r>
            <a:r>
              <a:rPr lang="en-US" altLang="zh-CN" sz="3200"/>
              <a:t>1</a:t>
            </a:r>
            <a:r>
              <a:rPr sz="3200"/>
              <a:t>、</a:t>
            </a:r>
            <a:r>
              <a:rPr sz="3200">
                <a:solidFill>
                  <a:schemeClr val="accent1"/>
                </a:solidFill>
                <a:latin typeface="+mn-lt"/>
              </a:rPr>
              <a:t>为什么说科举制是一种更完善的选官制度？</a:t>
            </a:r>
            <a:r>
              <a:rPr lang="en-US" altLang="zh-CN" sz="3200">
                <a:solidFill>
                  <a:schemeClr val="accent1"/>
                </a:solidFill>
                <a:latin typeface="+mn-lt"/>
              </a:rPr>
              <a:t>(</a:t>
            </a:r>
            <a:r>
              <a:rPr sz="3200">
                <a:solidFill>
                  <a:schemeClr val="accent1"/>
                </a:solidFill>
                <a:latin typeface="+mn-lt"/>
              </a:rPr>
              <a:t>第</a:t>
            </a:r>
            <a:r>
              <a:rPr lang="en-US" altLang="zh-CN" sz="3200">
                <a:solidFill>
                  <a:schemeClr val="accent1"/>
                </a:solidFill>
                <a:latin typeface="+mn-lt"/>
              </a:rPr>
              <a:t>1</a:t>
            </a:r>
            <a:r>
              <a:rPr sz="3200">
                <a:solidFill>
                  <a:schemeClr val="accent1"/>
                </a:solidFill>
                <a:latin typeface="+mn-lt"/>
              </a:rPr>
              <a:t>小组</a:t>
            </a:r>
            <a:r>
              <a:rPr altLang="zh-CN" sz="3200">
                <a:solidFill>
                  <a:schemeClr val="tx1"/>
                </a:solidFill>
              </a:rPr>
              <a:t>）</a:t>
            </a:r>
            <a:endParaRPr altLang="zh-CN" sz="3200">
              <a:solidFill>
                <a:schemeClr val="tx1"/>
              </a:solidFill>
            </a:endParaRPr>
          </a:p>
          <a:p>
            <a:r>
              <a:rPr sz="3200">
                <a:sym typeface="+mn-ea"/>
              </a:rPr>
              <a:t>探究问题</a:t>
            </a:r>
            <a:r>
              <a:rPr lang="en-US" altLang="zh-CN" sz="3200">
                <a:sym typeface="+mn-ea"/>
              </a:rPr>
              <a:t>2</a:t>
            </a:r>
            <a:r>
              <a:rPr sz="3200">
                <a:sym typeface="+mn-ea"/>
              </a:rPr>
              <a:t>、</a:t>
            </a:r>
            <a:r>
              <a:rPr sz="3200">
                <a:latin typeface="+mj-lt"/>
                <a:sym typeface="+mn-ea"/>
              </a:rPr>
              <a:t>科举制带来了哪些方面的影响？（第</a:t>
            </a:r>
            <a:r>
              <a:rPr lang="en-US" altLang="zh-CN" sz="3200">
                <a:latin typeface="+mj-lt"/>
                <a:sym typeface="+mn-ea"/>
              </a:rPr>
              <a:t>2</a:t>
            </a:r>
            <a:r>
              <a:rPr sz="3200">
                <a:latin typeface="+mj-lt"/>
                <a:sym typeface="+mn-ea"/>
              </a:rPr>
              <a:t>小组</a:t>
            </a:r>
            <a:r>
              <a:rPr sz="3200">
                <a:sym typeface="+mn-ea"/>
              </a:rPr>
              <a:t>）</a:t>
            </a:r>
            <a:endParaRPr sz="3200">
              <a:sym typeface="+mn-ea"/>
            </a:endParaRPr>
          </a:p>
          <a:p>
            <a:r>
              <a:rPr sz="3200">
                <a:sym typeface="+mn-ea"/>
              </a:rPr>
              <a:t>探究问题</a:t>
            </a:r>
            <a:r>
              <a:rPr lang="en-US" altLang="zh-CN" sz="3200">
                <a:sym typeface="+mn-ea"/>
              </a:rPr>
              <a:t>3</a:t>
            </a:r>
            <a:r>
              <a:rPr sz="3200">
                <a:sym typeface="+mn-ea"/>
              </a:rPr>
              <a:t>、</a:t>
            </a:r>
            <a:r>
              <a:rPr sz="32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中国古代选官制度变化呈现了怎样的规律</a:t>
            </a:r>
            <a:r>
              <a:rPr lang="en-US" altLang="zh-CN" sz="32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?</a:t>
            </a:r>
            <a:r>
              <a:rPr sz="32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（第</a:t>
            </a:r>
            <a:r>
              <a:rPr lang="en-US" altLang="zh-CN" sz="32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3</a:t>
            </a:r>
            <a:r>
              <a:rPr sz="32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小组）</a:t>
            </a:r>
            <a:endParaRPr sz="3200"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  <a:p>
            <a:r>
              <a:rPr sz="3200">
                <a:latin typeface="+mj-lt"/>
                <a:sym typeface="+mn-ea"/>
              </a:rPr>
              <a:t>探究问题</a:t>
            </a:r>
            <a:r>
              <a:rPr lang="en-US" altLang="zh-CN" sz="3200">
                <a:latin typeface="+mj-lt"/>
                <a:sym typeface="+mn-ea"/>
              </a:rPr>
              <a:t>4</a:t>
            </a:r>
            <a:r>
              <a:rPr sz="3200">
                <a:latin typeface="+mj-lt"/>
                <a:sym typeface="+mn-ea"/>
              </a:rPr>
              <a:t>、</a:t>
            </a:r>
            <a:r>
              <a:rPr sz="3200">
                <a:sym typeface="+mn-ea"/>
              </a:rPr>
              <a:t>从秦汉到明清政府对官员的考核标准发生了怎样的变化规律？（第</a:t>
            </a:r>
            <a:r>
              <a:rPr lang="en-US" altLang="zh-CN" sz="3200">
                <a:sym typeface="+mn-ea"/>
              </a:rPr>
              <a:t>4</a:t>
            </a:r>
            <a:r>
              <a:rPr sz="3200">
                <a:sym typeface="+mn-ea"/>
              </a:rPr>
              <a:t>小组）</a:t>
            </a:r>
            <a:endParaRPr sz="3200">
              <a:sym typeface="+mn-ea"/>
            </a:endParaRPr>
          </a:p>
          <a:p>
            <a:r>
              <a:rPr sz="3200">
                <a:latin typeface="+mj-lt"/>
                <a:sym typeface="+mn-ea"/>
              </a:rPr>
              <a:t>探究问题</a:t>
            </a:r>
            <a:r>
              <a:rPr lang="en-US" altLang="zh-CN" sz="3200">
                <a:latin typeface="+mj-lt"/>
                <a:sym typeface="+mn-ea"/>
              </a:rPr>
              <a:t>5</a:t>
            </a:r>
            <a:r>
              <a:rPr sz="3200">
                <a:latin typeface="+mj-lt"/>
                <a:sym typeface="+mn-ea"/>
              </a:rPr>
              <a:t>、中国古代监察制度有哪些特点？（第</a:t>
            </a:r>
            <a:r>
              <a:rPr lang="en-US" altLang="zh-CN" sz="3200">
                <a:latin typeface="+mj-lt"/>
                <a:sym typeface="+mn-ea"/>
              </a:rPr>
              <a:t>5</a:t>
            </a:r>
            <a:r>
              <a:rPr sz="3200">
                <a:latin typeface="+mj-lt"/>
                <a:sym typeface="+mn-ea"/>
              </a:rPr>
              <a:t>、</a:t>
            </a:r>
            <a:r>
              <a:rPr lang="en-US" altLang="zh-CN" sz="3200">
                <a:latin typeface="+mj-lt"/>
                <a:sym typeface="+mn-ea"/>
              </a:rPr>
              <a:t>6</a:t>
            </a:r>
            <a:r>
              <a:rPr sz="3200">
                <a:latin typeface="+mj-lt"/>
                <a:sym typeface="+mn-ea"/>
              </a:rPr>
              <a:t>小组）</a:t>
            </a:r>
            <a:endParaRPr sz="3200">
              <a:latin typeface="+mj-lt"/>
              <a:sym typeface="+mn-ea"/>
            </a:endParaRPr>
          </a:p>
          <a:p>
            <a:r>
              <a:rPr sz="3200">
                <a:latin typeface="+mj-lt"/>
                <a:sym typeface="+mn-ea"/>
              </a:rPr>
              <a:t>探究问题</a:t>
            </a:r>
            <a:r>
              <a:rPr lang="en-US" altLang="zh-CN" sz="3200">
                <a:latin typeface="+mj-lt"/>
                <a:sym typeface="+mn-ea"/>
              </a:rPr>
              <a:t>6</a:t>
            </a:r>
            <a:r>
              <a:rPr sz="3200">
                <a:latin typeface="+mj-lt"/>
                <a:sym typeface="+mn-ea"/>
              </a:rPr>
              <a:t>、如何客观评价中国古代的监察制度？（第</a:t>
            </a:r>
            <a:r>
              <a:rPr lang="en-US" altLang="zh-CN" sz="3200">
                <a:latin typeface="+mj-lt"/>
                <a:sym typeface="+mn-ea"/>
              </a:rPr>
              <a:t>7</a:t>
            </a:r>
            <a:r>
              <a:rPr sz="3200">
                <a:latin typeface="+mj-lt"/>
                <a:sym typeface="+mn-ea"/>
              </a:rPr>
              <a:t>、</a:t>
            </a:r>
            <a:r>
              <a:rPr lang="en-US" altLang="zh-CN" sz="3200">
                <a:latin typeface="+mj-lt"/>
                <a:sym typeface="+mn-ea"/>
              </a:rPr>
              <a:t>8</a:t>
            </a:r>
            <a:r>
              <a:rPr sz="3200">
                <a:latin typeface="+mj-lt"/>
                <a:sym typeface="+mn-ea"/>
              </a:rPr>
              <a:t>小组）</a:t>
            </a:r>
            <a:endParaRPr sz="3200">
              <a:latin typeface="+mj-lt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03530" y="41275"/>
            <a:ext cx="2124075" cy="12001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探究问题</a:t>
            </a:r>
            <a:r>
              <a:rPr lang="en-US" altLang="zh-CN" sz="28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5.</a:t>
            </a:r>
            <a:endParaRPr lang="en-US" altLang="zh-CN" sz="2800" smtClean="0">
              <a:solidFill>
                <a:schemeClr val="tx1">
                  <a:lumMod val="50000"/>
                </a:schemeClr>
              </a:solidFill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30000"/>
              </a:lnSpc>
            </a:pPr>
            <a:endParaRPr lang="zh-CN" altLang="en-US" sz="2800" smtClea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313" name="矩形 14337"/>
          <p:cNvSpPr/>
          <p:nvPr/>
        </p:nvSpPr>
        <p:spPr>
          <a:xfrm>
            <a:off x="230505" y="935355"/>
            <a:ext cx="11633835" cy="1852295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材料一：汉武帝派出的刺史，论职级只有六百石，如果成功地弹劾了二千石的郡国长官，自己便可取而代之。唐代御史台成为一独立机构，所谓三省、六部、一台，监察权脱离相权。宋朝谏官脱离了门下省，变成了秃头的，独立的，不再隶属于宰相了。而又为皇帝所亲擢，不得用宰相所荐举。地方设通判，直隶皇帝。</a:t>
            </a:r>
            <a:endParaRPr lang="zh-CN" altLang="en-US" sz="28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7" name="文本占位符 15361"/>
          <p:cNvSpPr>
            <a:spLocks noGrp="1"/>
          </p:cNvSpPr>
          <p:nvPr>
            <p:ph idx="1"/>
          </p:nvPr>
        </p:nvSpPr>
        <p:spPr>
          <a:xfrm>
            <a:off x="159385" y="2920365"/>
            <a:ext cx="11704955" cy="1491615"/>
          </a:xfrm>
          <a:ln w="28575" cmpd="sng">
            <a:solidFill>
              <a:srgbClr val="FF6600"/>
            </a:solidFill>
            <a:miter/>
          </a:ln>
        </p:spPr>
        <p:txBody>
          <a:bodyPr anchor="t">
            <a:normAutofit fontScale="90000"/>
          </a:bodyPr>
          <a:lstStyle/>
          <a:p>
            <a:pPr>
              <a:buNone/>
            </a:pPr>
            <a:r>
              <a:rPr lang="en-US" altLang="zh-CN" sz="2800" b="1">
                <a:solidFill>
                  <a:schemeClr val="bg1"/>
                </a:solidFill>
              </a:rPr>
              <a:t>   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</a:rPr>
              <a:t>材料二：唐朝规定，一个官吏必须有地方行政官的经历，才能到中央担任监察官吏。宋朝规定，凡未经两任县令者不得为御史。在选拔监察官时特别重视文化素质 ，其中绝大部分为进士出身。</a:t>
            </a:r>
            <a:endParaRPr lang="zh-CN" altLang="en-US" sz="2800" b="1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4340" name="矩形 15364"/>
          <p:cNvSpPr/>
          <p:nvPr/>
        </p:nvSpPr>
        <p:spPr>
          <a:xfrm>
            <a:off x="0" y="4515485"/>
            <a:ext cx="11767820" cy="1679575"/>
          </a:xfrm>
          <a:prstGeom prst="rect">
            <a:avLst/>
          </a:prstGeom>
          <a:noFill/>
          <a:ln w="2857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marL="342900" lvl="0" indent="-342900">
              <a:lnSpc>
                <a:spcPct val="8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材料三：汉代制定了我国古代最早的地方监察法规 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御史吏九条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。清朝制定了我国古代最完整的一部监察法典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钦定合规</a:t>
            </a:r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 唐代，一般官员须经四考之后才能迁转它官，而御史经过三考即可升迁。明律规定： “凡御史犯罪，加三等，有赃从重论。”</a:t>
            </a:r>
            <a:endParaRPr lang="zh-CN" altLang="en-US" sz="2800" b="1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环节</a:t>
            </a:r>
            <a:r>
              <a:rPr lang="en-US" altLang="zh-CN">
                <a:solidFill>
                  <a:srgbClr val="FF0000"/>
                </a:solidFill>
              </a:rPr>
              <a:t>2.</a:t>
            </a:r>
            <a:r>
              <a:rPr lang="zh-CN" altLang="en-US">
                <a:solidFill>
                  <a:srgbClr val="FF0000"/>
                </a:solidFill>
              </a:rPr>
              <a:t>合作探究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4665" y="924416"/>
            <a:ext cx="11474203" cy="944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zh-CN" altLang="en-US" sz="2800"/>
            </a:b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168275" y="1001395"/>
            <a:ext cx="11441430" cy="1358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探究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1.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解答：</a:t>
            </a:r>
            <a:r>
              <a:rPr lang="zh-CN" altLang="en-US" sz="3200" b="1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科举制度的特点：延续时间长；不断发展完善；选拔方式规范；公平；以儒家经典为主要考试内容。</a:t>
            </a:r>
            <a:endParaRPr lang="zh-CN" altLang="en-US" sz="3200" smtClean="0">
              <a:solidFill>
                <a:schemeClr val="tx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8910" y="2546350"/>
            <a:ext cx="11442065" cy="3260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探究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2.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解答：积极影响：</a:t>
            </a:r>
            <a:r>
              <a:rPr lang="zh-CN" altLang="en-US" sz="3200" b="1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打破世家大族的特权垄断；提高官员素质与行政效率；保证了政府行政人员的来源，扩大了统治基础；促进了社会稳定；有利于社会公平公正；有利于重学风气的形成。</a:t>
            </a:r>
            <a:r>
              <a:rPr lang="zh-CN" altLang="en-US" sz="32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消极影响</a:t>
            </a:r>
            <a:r>
              <a:rPr lang="zh-CN" altLang="en-US" sz="3200" b="1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：使儒学成为统治者奴化臣民的工具；官僚队伍壮大，但导致从事科学技术研究的人才力量相对薄弱。</a:t>
            </a:r>
            <a:endParaRPr lang="zh-CN" altLang="en-US" sz="3200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671830" y="388620"/>
            <a:ext cx="10415905" cy="34175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探究</a:t>
            </a:r>
            <a:r>
              <a:rPr lang="en-US" altLang="zh-CN" sz="28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3.</a:t>
            </a:r>
            <a:r>
              <a:rPr lang="zh-CN" altLang="en-US" sz="28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解答：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选官标准由血缘、家世门第逐渐发展为才学，选官标准趋向公开、公平客观。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选拔方式由地方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推荐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评议演变为以考试成绩为选拔依据，选拔方式日益严密科学。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人才选拔逐渐制度化，相对体现公平、公开，客观的原则。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封建社会后期，选官制度逐渐模式化，明清八股取士禁锢思想。</a:t>
            </a:r>
            <a:endParaRPr lang="zh-CN" altLang="en-US" sz="2800" smtClea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3240" y="4026535"/>
            <a:ext cx="9113520" cy="1358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探究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4.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  <a:sym typeface="+mn-ea"/>
              </a:rPr>
              <a:t>解答：</a:t>
            </a:r>
            <a:r>
              <a:rPr lang="zh-CN" altLang="en-US" sz="3200" b="1" smtClean="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从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以道德或功绩为主的单一的考核标准发展为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道德、才能与功绩相结合的考核标准。</a:t>
            </a:r>
            <a:endParaRPr lang="zh-CN" altLang="en-US" sz="3200" b="1" smtClean="0">
              <a:solidFill>
                <a:schemeClr val="tx1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-25400" y="560705"/>
            <a:ext cx="18812511" cy="2564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探究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5.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解答：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sym typeface="+mn-ea"/>
              </a:rPr>
              <a:t>①垂直管理，组织独立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sym typeface="+mn-ea"/>
              </a:rPr>
              <a:t>,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sym typeface="+mn-ea"/>
              </a:rPr>
              <a:t>以轻制重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sym typeface="+mn-ea"/>
            </a:endParaRPr>
          </a:p>
          <a:p>
            <a:pPr algn="l">
              <a:buNone/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sym typeface="+mn-ea"/>
              </a:rPr>
              <a:t>②选拔严格，文化素养要求高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sym typeface="+mn-ea"/>
            </a:endParaRPr>
          </a:p>
          <a:p>
            <a:pPr algn="l">
              <a:buNone/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sym typeface="+mn-ea"/>
              </a:rPr>
              <a:t>③重奖重罚，有完善的法律制度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sym typeface="+mn-ea"/>
            </a:endParaRPr>
          </a:p>
          <a:p>
            <a:pPr algn="l">
              <a:buNone/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sym typeface="+mn-ea"/>
              </a:rPr>
              <a:t>④随着皇权的膨胀，监察机构的权力也随之提高，甚至被任意扩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sym typeface="+mn-ea"/>
            </a:endParaRPr>
          </a:p>
          <a:p>
            <a:pPr algn="l">
              <a:buNone/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sym typeface="+mn-ea"/>
              </a:rPr>
              <a:t>大或滥用，从而使监察制度畸形发展</a:t>
            </a:r>
            <a:endParaRPr lang="zh-CN" altLang="en-US" sz="3200" b="1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3190" y="3124835"/>
            <a:ext cx="11615420" cy="3539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0" algn="l"/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探究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6.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解答：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积极作用：作为一种常设机构，在整顿吏治，打击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lvl="0" indent="0" algn="l"/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地方割据势力，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1" charset="-122"/>
                <a:sym typeface="+mn-ea"/>
              </a:rPr>
              <a:t>维护中央集权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，谏正皇帝过失，防止决策失误等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lvl="0" indent="0" algn="l"/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方面还是发挥了重要作用；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lvl="0" indent="0" algn="l"/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局限性：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lvl="0" indent="0" algn="l"/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不能从根本上约束皇帝的无上权力，也不能杜绝官僚队伍的腐败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lvl="0" indent="0" algn="l"/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和低效现象；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lvl="0" indent="0" algn="l"/>
            <a:endParaRPr lang="zh-CN" altLang="en-US" sz="3200" b="1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环节</a:t>
            </a:r>
            <a:r>
              <a:rPr lang="en-US" altLang="zh-CN">
                <a:solidFill>
                  <a:srgbClr val="FF0000"/>
                </a:solidFill>
              </a:rPr>
              <a:t>3.</a:t>
            </a:r>
            <a:r>
              <a:rPr lang="zh-CN" altLang="en-US">
                <a:solidFill>
                  <a:srgbClr val="FF0000"/>
                </a:solidFill>
              </a:rPr>
              <a:t>主题升华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4665" y="924416"/>
            <a:ext cx="11474203" cy="944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zh-CN" altLang="en-US" sz="2800"/>
            </a:b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1356360" y="1343025"/>
            <a:ext cx="8498205" cy="1358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1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、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24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页：结合课文，分析其中对官员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“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德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””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才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“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的要求有何特点。</a:t>
            </a:r>
            <a:endParaRPr lang="zh-CN" altLang="en-US" sz="3200" smtClean="0">
              <a:solidFill>
                <a:schemeClr val="tx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14145" y="3021330"/>
            <a:ext cx="9051290" cy="725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2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、</a:t>
            </a:r>
            <a:r>
              <a:rPr lang="en-US" altLang="zh-CN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25</a:t>
            </a:r>
            <a:r>
              <a:rPr lang="zh-CN" altLang="en-US" sz="320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页：结合材料，谈谈你对考核问题的看法。</a:t>
            </a:r>
            <a:endParaRPr lang="zh-CN" altLang="en-US" sz="3200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88645" y="1183005"/>
            <a:ext cx="10908665" cy="3992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几点启示：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Times New Roman" panose="02020603050405020304" charset="0"/>
              <a:ea typeface="华文新魏" panose="0201080004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        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、考核必须与奖惩紧密联系；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Times New Roman" panose="02020603050405020304" charset="0"/>
              <a:ea typeface="华文新魏" panose="0201080004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        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、考核必须防止有名无实，走过场；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Times New Roman" panose="02020603050405020304" charset="0"/>
              <a:ea typeface="华文新魏" panose="0201080004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        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3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、考核必须实行有力的监督；</a:t>
            </a:r>
            <a:endParaRPr lang="zh-CN" altLang="en-US" sz="3200" b="1">
              <a:solidFill>
                <a:schemeClr val="tx1">
                  <a:lumMod val="50000"/>
                </a:schemeClr>
              </a:solidFill>
              <a:latin typeface="Times New Roman" panose="02020603050405020304" charset="0"/>
              <a:ea typeface="华文新魏" panose="0201080004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        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4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Times New Roman" panose="02020603050405020304" charset="0"/>
                <a:ea typeface="华文新魏" panose="02010800040101010101" pitchFamily="2" charset="-122"/>
                <a:sym typeface="+mn-ea"/>
              </a:rPr>
              <a:t>、考核必须从效果出发，要有明确而不繁琐、切实而    又可行的标准。</a:t>
            </a:r>
            <a:endParaRPr lang="zh-CN" altLang="en-US" sz="3200" b="1" smtClean="0">
              <a:solidFill>
                <a:schemeClr val="tx1">
                  <a:lumMod val="50000"/>
                </a:schemeClr>
              </a:solidFill>
              <a:latin typeface="Times New Roman" panose="02020603050405020304" charset="0"/>
              <a:ea typeface="华文新魏" panose="02010800040101010101" pitchFamily="2" charset="-122"/>
              <a:sym typeface="+mn-ea"/>
            </a:endParaRPr>
          </a:p>
        </p:txBody>
      </p:sp>
      <p:pic>
        <p:nvPicPr>
          <p:cNvPr id="3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344400" y="12484100"/>
            <a:ext cx="469900" cy="4826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A000120140530A99PPBG">
  <a:themeElements>
    <a:clrScheme name="自定义 414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826951"/>
      </a:accent1>
      <a:accent2>
        <a:srgbClr val="C0923E"/>
      </a:accent2>
      <a:accent3>
        <a:srgbClr val="B5AD4B"/>
      </a:accent3>
      <a:accent4>
        <a:srgbClr val="7FA757"/>
      </a:accent4>
      <a:accent5>
        <a:srgbClr val="417677"/>
      </a:accent5>
      <a:accent6>
        <a:srgbClr val="FA9921"/>
      </a:accent6>
      <a:hlink>
        <a:srgbClr val="00B0F0"/>
      </a:hlink>
      <a:folHlink>
        <a:srgbClr val="AFB2B4"/>
      </a:folHlink>
    </a:clrScheme>
    <a:fontScheme name="自定义 7">
      <a:majorFont>
        <a:latin typeface="Arial"/>
        <a:ea typeface="微软雅黑"/>
        <a:cs typeface="Arial"/>
      </a:majorFont>
      <a:minorFont>
        <a:latin typeface="Arial"/>
        <a:ea typeface="幼圆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47</Paragraphs>
  <Slides>14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28">
      <vt:lpstr>Arial</vt:lpstr>
      <vt:lpstr>微软雅黑</vt:lpstr>
      <vt:lpstr>幼圆</vt:lpstr>
      <vt:lpstr>Wingdings</vt:lpstr>
      <vt:lpstr>Calibri Light</vt:lpstr>
      <vt:lpstr>Calibri</vt:lpstr>
      <vt:lpstr>华文中宋</vt:lpstr>
      <vt:lpstr>楷体</vt:lpstr>
      <vt:lpstr>华文隶书</vt:lpstr>
      <vt:lpstr>宋体</vt:lpstr>
      <vt:lpstr>黑体</vt:lpstr>
      <vt:lpstr>Times New Roman</vt:lpstr>
      <vt:lpstr>华文新魏</vt:lpstr>
      <vt:lpstr>A000120140530A99PPBG</vt:lpstr>
      <vt:lpstr>第二单元     官员的选拔与管理第4课中国古代官员的选拔、考核与监察</vt:lpstr>
      <vt:lpstr>环节1.基础落实</vt:lpstr>
      <vt:lpstr>PowerPoint Presentation</vt:lpstr>
      <vt:lpstr>PowerPoint Presentation</vt:lpstr>
      <vt:lpstr>PowerPoint Presentation</vt:lpstr>
      <vt:lpstr>目标任务3.阅读本课内容后，请归纳中国古代各个时期是如何考核官员的？</vt:lpstr>
      <vt:lpstr>中国古代监察制度的演变</vt:lpstr>
      <vt:lpstr>环节2.合作探究</vt:lpstr>
      <vt:lpstr>PowerPoint Presentation</vt:lpstr>
      <vt:lpstr>环节2.合作探究</vt:lpstr>
      <vt:lpstr>PowerPoint Presentation</vt:lpstr>
      <vt:lpstr>PowerPoint Presentation</vt:lpstr>
      <vt:lpstr>环节3.主题升华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2020-12-28T11:00:51.312</cp:lastPrinted>
  <dcterms:created xsi:type="dcterms:W3CDTF">2020-12-28T11:00:51Z</dcterms:created>
  <dcterms:modified xsi:type="dcterms:W3CDTF">2020-12-28T03:00:51Z</dcterms:modified>
</cp:coreProperties>
</file>