
<file path=[Content_Types].xml><?xml version="1.0" encoding="utf-8"?>
<Types xmlns="http://schemas.openxmlformats.org/package/2006/content-types">
  <Default Extension="png" ContentType="image/png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661" r:id="rId3"/>
    <p:sldId id="648" r:id="rId4"/>
    <p:sldId id="646" r:id="rId5"/>
    <p:sldId id="645" r:id="rId6"/>
    <p:sldId id="644" r:id="rId7"/>
    <p:sldId id="647" r:id="rId8"/>
    <p:sldId id="697" r:id="rId9"/>
    <p:sldId id="650" r:id="rId10"/>
    <p:sldId id="649" r:id="rId11"/>
    <p:sldId id="702" r:id="rId12"/>
    <p:sldId id="653" r:id="rId13"/>
    <p:sldId id="698" r:id="rId14"/>
    <p:sldId id="699" r:id="rId15"/>
    <p:sldId id="700" r:id="rId16"/>
    <p:sldId id="701" r:id="rId17"/>
    <p:sldId id="704" r:id="rId18"/>
    <p:sldId id="705" r:id="rId19"/>
    <p:sldId id="651" r:id="rId20"/>
    <p:sldId id="706" r:id="rId21"/>
    <p:sldId id="663" r:id="rId22"/>
    <p:sldId id="728" r:id="rId23"/>
    <p:sldId id="727" r:id="rId24"/>
    <p:sldId id="459" r:id="rId25"/>
    <p:sldId id="608" r:id="rId26"/>
    <p:sldId id="621" r:id="rId27"/>
    <p:sldId id="611" r:id="rId28"/>
    <p:sldId id="612" r:id="rId30"/>
    <p:sldId id="729" r:id="rId31"/>
    <p:sldId id="403" r:id="rId3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E40C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85" d="100"/>
          <a:sy n="85" d="100"/>
        </p:scale>
        <p:origin x="-1122" y="-90"/>
      </p:cViewPr>
      <p:guideLst>
        <p:guide orient="horz" pos="1957"/>
        <p:guide pos="286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notesMaster" Target="notesMasters/notesMaster1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1746" name="幻灯片图像占位符 2049"/>
          <p:cNvSpPr/>
          <p:nvPr>
            <p:ph type="sldImg"/>
          </p:nvPr>
        </p:nvSpPr>
        <p:spPr>
          <a:xfrm>
            <a:off x="1050925" y="752475"/>
            <a:ext cx="4570413" cy="3294063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文本占位符 2050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38163" y="4386263"/>
            <a:ext cx="5780088" cy="3952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页眉占位符 205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日期占位符 2052"/>
          <p:cNvSpPr>
            <a:spLocks noGrp="1"/>
          </p:cNvSpPr>
          <p:nvPr>
            <p:ph type="dt" idx="1"/>
          </p:nvPr>
        </p:nvSpPr>
        <p:spPr>
          <a:xfrm>
            <a:off x="3881438" y="0"/>
            <a:ext cx="297656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r">
              <a:defRPr sz="1200" noProof="1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297021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2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5"/>
          </p:nvPr>
        </p:nvSpPr>
        <p:spPr>
          <a:xfrm>
            <a:off x="3881438" y="8686800"/>
            <a:ext cx="2976563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742950" lvl="1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1143000" lvl="2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600200" lvl="3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2057400" lvl="4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6pPr>
    <a:lvl7pPr marL="2743200" lvl="6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7pPr>
    <a:lvl8pPr marL="3200400" lvl="7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8pPr>
    <a:lvl9pPr marL="3657600" lvl="8" indent="0" algn="l" defTabSz="914400" eaLnBrk="1" fontAlgn="base" latinLnBrk="0" hangingPunct="1"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1438" y="8686800"/>
            <a:ext cx="2976562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33795" name="Rectangle 2"/>
          <p:cNvSpPr>
            <a:spLocks noGrp="1" noRot="1" noTextEdit="1"/>
          </p:cNvSpPr>
          <p:nvPr>
            <p:ph type="sldImg"/>
          </p:nvPr>
        </p:nvSpPr>
        <p:spPr>
          <a:xfrm>
            <a:off x="1139825" y="752475"/>
            <a:ext cx="4392613" cy="3294063"/>
          </a:xfrm>
        </p:spPr>
      </p:sp>
      <p:sp>
        <p:nvSpPr>
          <p:cNvPr id="33796" name="Rectangle 3"/>
          <p:cNvSpPr>
            <a:spLocks noGrp="1"/>
          </p:cNvSpPr>
          <p:nvPr>
            <p:ph type="body"/>
          </p:nvPr>
        </p:nvSpPr>
        <p:spPr>
          <a:xfrm>
            <a:off x="538163" y="4386263"/>
            <a:ext cx="5780087" cy="3952875"/>
          </a:xfrm>
        </p:spPr>
        <p:txBody>
          <a:bodyPr wrap="square" lIns="91440" tIns="45720" rIns="91440" bIns="45720" anchor="t"/>
          <a:p>
            <a:pPr lvl="0" eaLnBrk="1" hangingPunct="1"/>
            <a:r>
              <a:rPr lang="zh-CN" altLang="en-US" b="1" dirty="0"/>
              <a:t>随着世界经济一体化趋势的出现，为了协调不同地区或国家间的经济活动，使其在平等互利的基础上进行合作与交流。制定出一套统一的游戏规则 世界贸易组织的成立是经济全球化日渐成熟的又一表现。</a:t>
            </a:r>
            <a:endParaRPr lang="zh-CN" altLang="en-US" b="1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 noProof="1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 noProof="1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>
    <p:push dir="u"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slide" Target="slide7.xml"/><Relationship Id="rId4" Type="http://schemas.openxmlformats.org/officeDocument/2006/relationships/slide" Target="slide12.xml"/><Relationship Id="rId3" Type="http://schemas.openxmlformats.org/officeDocument/2006/relationships/slide" Target="slide11.xml"/><Relationship Id="rId2" Type="http://schemas.openxmlformats.org/officeDocument/2006/relationships/slide" Target="slide10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slide" Target="slide20.xml"/><Relationship Id="rId6" Type="http://schemas.openxmlformats.org/officeDocument/2006/relationships/slide" Target="slide19.xml"/><Relationship Id="rId5" Type="http://schemas.openxmlformats.org/officeDocument/2006/relationships/slide" Target="slide15.xml"/><Relationship Id="rId4" Type="http://schemas.openxmlformats.org/officeDocument/2006/relationships/slide" Target="slide13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slide" Target="slide28.xml"/><Relationship Id="rId4" Type="http://schemas.openxmlformats.org/officeDocument/2006/relationships/slide" Target="slide26.xml"/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29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slide" Target="slide7.xml"/><Relationship Id="rId3" Type="http://schemas.openxmlformats.org/officeDocument/2006/relationships/image" Target="../media/image12.GIF"/><Relationship Id="rId2" Type="http://schemas.openxmlformats.org/officeDocument/2006/relationships/slide" Target="slide1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3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3.xml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slide" Target="slide1.xml"/><Relationship Id="rId4" Type="http://schemas.openxmlformats.org/officeDocument/2006/relationships/slide" Target="slide11.xml"/><Relationship Id="rId3" Type="http://schemas.openxmlformats.org/officeDocument/2006/relationships/slide" Target="slide8.xml"/><Relationship Id="rId2" Type="http://schemas.openxmlformats.org/officeDocument/2006/relationships/image" Target="../media/image20.png"/><Relationship Id="rId1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3.xml"/><Relationship Id="rId1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14.xml"/><Relationship Id="rId1" Type="http://schemas.openxmlformats.org/officeDocument/2006/relationships/slide" Target="slid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3" Type="http://schemas.openxmlformats.org/officeDocument/2006/relationships/hyperlink" Target="http://image.baidu.com/i?ct=503316480&amp;z=0&amp;tn=baiduimagedetail&amp;word=%C1%AA%BA%CF%B9%FA&amp;in=16648&amp;cl=2&amp;cm=1&amp;sc=0&amp;lm=-1&amp;pn=13&amp;rn=1&amp;di=1871948420&amp;ln=2000" TargetMode="External"/><Relationship Id="rId2" Type="http://schemas.openxmlformats.org/officeDocument/2006/relationships/image" Target="../media/image28.jpeg"/><Relationship Id="rId1" Type="http://schemas.openxmlformats.org/officeDocument/2006/relationships/hyperlink" Target="http://imgnews.baidu.com/i?ct=520093696&amp;z=0&amp;tn=baiduimagenewsdetail&amp;word=%C1%AA%BA%CF%B9%FA%C3%D8%CA%E9%B3%A4%C5%CB%BB%F9%CE%C4&amp;in=1832&amp;cl=2&amp;lm=-1&amp;pn=0&amp;rn=1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1.png"/><Relationship Id="rId1" Type="http://schemas.openxmlformats.org/officeDocument/2006/relationships/slide" Target="slid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slide" Target="slide4.xml"/><Relationship Id="rId1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slide" Target="slide4.xml"/><Relationship Id="rId1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5.xml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8.jpeg"/><Relationship Id="rId1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0.jpeg"/><Relationship Id="rId2" Type="http://schemas.openxmlformats.org/officeDocument/2006/relationships/slide" Target="slide5.xml"/><Relationship Id="rId1" Type="http://schemas.openxmlformats.org/officeDocument/2006/relationships/image" Target="../media/image39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矩形 13313"/>
          <p:cNvSpPr/>
          <p:nvPr/>
        </p:nvSpPr>
        <p:spPr>
          <a:xfrm flipV="1">
            <a:off x="0" y="-425450"/>
            <a:ext cx="8426450" cy="606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endParaRPr lang="zh-CN" altLang="en-US" b="1"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endParaRPr lang="zh-CN" altLang="en-US" b="1">
              <a:latin typeface="Arial" panose="020B0604020202020204" pitchFamily="34" charset="0"/>
            </a:endParaRPr>
          </a:p>
        </p:txBody>
      </p:sp>
      <p:sp>
        <p:nvSpPr>
          <p:cNvPr id="13316" name="矩形 13315"/>
          <p:cNvSpPr/>
          <p:nvPr/>
        </p:nvSpPr>
        <p:spPr>
          <a:xfrm>
            <a:off x="34925" y="2276475"/>
            <a:ext cx="7632700" cy="39287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zh-CN" altLang="en-US" sz="3200" b="1"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3200" b="1">
                <a:solidFill>
                  <a:srgbClr val="00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3200" b="1">
                <a:solidFill>
                  <a:schemeClr val="tx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从地球的北极方向勾</a:t>
            </a:r>
            <a:endParaRPr lang="zh-CN" altLang="en-US" sz="3200" b="1">
              <a:solidFill>
                <a:schemeClr val="tx2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zh-CN" altLang="en-US" sz="3200" b="1">
                <a:solidFill>
                  <a:schemeClr val="tx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勒世界地图的形象，经纬</a:t>
            </a:r>
            <a:endParaRPr lang="zh-CN" altLang="en-US" sz="3200" b="1">
              <a:solidFill>
                <a:schemeClr val="tx2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zh-CN" altLang="en-US" sz="3200" b="1">
                <a:solidFill>
                  <a:schemeClr val="tx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线由</a:t>
            </a:r>
            <a:r>
              <a:rPr lang="en-US" altLang="zh-CN" sz="3200" b="1">
                <a:solidFill>
                  <a:schemeClr val="tx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8</a:t>
            </a:r>
            <a:r>
              <a:rPr lang="zh-CN" altLang="en-US" sz="3200" b="1">
                <a:solidFill>
                  <a:schemeClr val="tx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条直线和五个同心圆</a:t>
            </a:r>
            <a:endParaRPr lang="zh-CN" altLang="en-US" sz="3200" b="1">
              <a:solidFill>
                <a:schemeClr val="tx2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Font typeface="Wingdings" panose="05000000000000000000" pitchFamily="2" charset="2"/>
              <a:buNone/>
            </a:pPr>
            <a:r>
              <a:rPr lang="zh-CN" altLang="en-US" sz="3200" b="1">
                <a:solidFill>
                  <a:schemeClr val="tx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组成，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标志着联合国是个世界性的国际组织，</a:t>
            </a:r>
            <a:r>
              <a:rPr lang="zh-CN" altLang="en-US" sz="3200" b="1">
                <a:solidFill>
                  <a:schemeClr val="tx2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两根橄榄枝衬托着地球，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象征着联合国的根本宗旨：维护世界和平与安全！</a:t>
            </a:r>
            <a:r>
              <a:rPr lang="zh-CN" altLang="en-US" sz="3200" b="1">
                <a:solidFill>
                  <a:srgbClr val="990099"/>
                </a:solidFill>
                <a:latin typeface="Arial" panose="020B0604020202020204" pitchFamily="34" charset="0"/>
                <a:ea typeface="黑体" panose="02010609060101010101" pitchFamily="2" charset="-122"/>
                <a:sym typeface="Arial" panose="020B0604020202020204" pitchFamily="34" charset="0"/>
              </a:rPr>
              <a:t> </a:t>
            </a:r>
            <a:endParaRPr lang="zh-CN" altLang="en-US" sz="3200" b="1">
              <a:solidFill>
                <a:srgbClr val="990099"/>
              </a:solidFill>
              <a:latin typeface="Arial" panose="020B0604020202020204" pitchFamily="34" charset="0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13317" name="文本框 13316"/>
          <p:cNvSpPr txBox="1"/>
          <p:nvPr/>
        </p:nvSpPr>
        <p:spPr>
          <a:xfrm>
            <a:off x="613410" y="180975"/>
            <a:ext cx="79165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</a:rPr>
              <a:t>考考你：说说联合国徽的构造以及象征意义？</a:t>
            </a:r>
            <a:endParaRPr lang="zh-CN" altLang="en-US" sz="28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6660" y="1273175"/>
            <a:ext cx="3714115" cy="286575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ldLvl="0"/>
      <p:bldP spid="13316" grpId="1" bldLvl="0"/>
      <p:bldP spid="13316" grpId="2" bldLvl="0"/>
      <p:bldP spid="13316" grpId="3" bldLvl="0"/>
      <p:bldP spid="13316" grpId="4" bldLvl="0"/>
      <p:bldP spid="13316" grpId="5" bldLvl="0" animBg="1"/>
      <p:bldP spid="13317" grpId="0" bldLvl="0"/>
      <p:bldP spid="13317" grpId="1" bldLvl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5575" y="3205480"/>
            <a:ext cx="4140835" cy="265049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685" y="3205480"/>
            <a:ext cx="4058920" cy="2649855"/>
          </a:xfrm>
          <a:prstGeom prst="rect">
            <a:avLst/>
          </a:prstGeom>
        </p:spPr>
      </p:pic>
      <p:sp>
        <p:nvSpPr>
          <p:cNvPr id="2060" name="WordArt 13"/>
          <p:cNvSpPr>
            <a:spLocks noTextEdit="1"/>
          </p:cNvSpPr>
          <p:nvPr/>
        </p:nvSpPr>
        <p:spPr>
          <a:xfrm>
            <a:off x="1719580" y="522605"/>
            <a:ext cx="5562600" cy="701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691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第六单元 冷战结束后的世界</a:t>
            </a:r>
            <a:endParaRPr lang="zh-CN" altLang="en-US" sz="3600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WordArt 13"/>
          <p:cNvSpPr>
            <a:spLocks noTextEdit="1"/>
          </p:cNvSpPr>
          <p:nvPr/>
        </p:nvSpPr>
        <p:spPr>
          <a:xfrm>
            <a:off x="756285" y="1632585"/>
            <a:ext cx="7910195" cy="116395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第</a:t>
            </a:r>
            <a:r>
              <a:rPr lang="en-US" altLang="zh-CN" sz="36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20</a:t>
            </a:r>
            <a:r>
              <a:rPr lang="zh-CN" altLang="en-US" sz="36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accent6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课 联合国与世界贸易组织</a:t>
            </a:r>
            <a:endParaRPr lang="zh-CN" altLang="en-US" sz="3600">
              <a:ln w="952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  <a:solidFill>
                <a:schemeClr val="accent6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40000">
            <a:off x="731520" y="458470"/>
            <a:ext cx="8037195" cy="5029835"/>
          </a:xfrm>
          <a:prstGeom prst="rect">
            <a:avLst/>
          </a:prstGeom>
        </p:spPr>
      </p:pic>
      <p:sp>
        <p:nvSpPr>
          <p:cNvPr id="3" name="Line 8"/>
          <p:cNvSpPr>
            <a:spLocks noChangeShapeType="1"/>
          </p:cNvSpPr>
          <p:nvPr/>
        </p:nvSpPr>
        <p:spPr bwMode="auto">
          <a:xfrm>
            <a:off x="2128520" y="1845945"/>
            <a:ext cx="2472690" cy="63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Line 8"/>
          <p:cNvSpPr>
            <a:spLocks noChangeShapeType="1"/>
          </p:cNvSpPr>
          <p:nvPr/>
        </p:nvSpPr>
        <p:spPr bwMode="auto">
          <a:xfrm flipV="1">
            <a:off x="1303020" y="2110105"/>
            <a:ext cx="481965" cy="2476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711325" y="2480310"/>
            <a:ext cx="2940685" cy="1778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Line 8"/>
          <p:cNvSpPr>
            <a:spLocks noChangeShapeType="1"/>
          </p:cNvSpPr>
          <p:nvPr/>
        </p:nvSpPr>
        <p:spPr bwMode="auto">
          <a:xfrm>
            <a:off x="1175385" y="2781935"/>
            <a:ext cx="2896870" cy="6096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AutoShape 13">
            <a:hlinkClick r:id="rId2" tooltip="" action="ppaction://hlinksldjump"/>
          </p:cNvPr>
          <p:cNvSpPr>
            <a:spLocks noChangeArrowheads="1"/>
          </p:cNvSpPr>
          <p:nvPr/>
        </p:nvSpPr>
        <p:spPr bwMode="auto">
          <a:xfrm>
            <a:off x="3072130" y="2842895"/>
            <a:ext cx="457200" cy="260985"/>
          </a:xfrm>
          <a:prstGeom prst="flowChartProcess">
            <a:avLst/>
          </a:prstGeom>
          <a:noFill/>
          <a:ln w="47625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AutoShape 13"/>
          <p:cNvSpPr>
            <a:spLocks noChangeArrowheads="1"/>
          </p:cNvSpPr>
          <p:nvPr/>
        </p:nvSpPr>
        <p:spPr bwMode="auto">
          <a:xfrm>
            <a:off x="2128520" y="1584960"/>
            <a:ext cx="1282065" cy="260985"/>
          </a:xfrm>
          <a:prstGeom prst="flowChartProcess">
            <a:avLst/>
          </a:prstGeom>
          <a:noFill/>
          <a:ln w="38100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1299210" y="3412490"/>
            <a:ext cx="1179195" cy="254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2642870" y="3437255"/>
            <a:ext cx="1429385" cy="26035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1409065" y="3778250"/>
            <a:ext cx="1179195" cy="25400"/>
          </a:xfrm>
          <a:prstGeom prst="line">
            <a:avLst/>
          </a:prstGeom>
          <a:noFill/>
          <a:ln w="19050">
            <a:solidFill>
              <a:schemeClr val="accent6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1049020" y="3051810"/>
            <a:ext cx="36004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</a:t>
            </a:r>
            <a:endParaRPr kumimoji="0" lang="en-US" altLang="zh-CN" sz="2800" b="1" kern="1200" cap="none" spc="0" normalizeH="0" baseline="0" noProof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2443797" y="3069256"/>
            <a:ext cx="360362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1" kern="1200" cap="none" spc="0" normalizeH="0" baseline="0" noProof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endParaRPr kumimoji="0" lang="en-US" altLang="zh-CN" sz="2400" b="1" kern="1200" cap="none" spc="0" normalizeH="0" baseline="0" noProof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1049337" y="3438191"/>
            <a:ext cx="360362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endParaRPr kumimoji="0" lang="en-US" altLang="zh-CN" sz="2800" b="1" kern="1200" cap="none" spc="0" normalizeH="0" baseline="0" noProof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AutoShape 12"/>
          <p:cNvSpPr>
            <a:spLocks noChangeArrowheads="1"/>
          </p:cNvSpPr>
          <p:nvPr/>
        </p:nvSpPr>
        <p:spPr bwMode="auto">
          <a:xfrm>
            <a:off x="5174615" y="1530350"/>
            <a:ext cx="989965" cy="506730"/>
          </a:xfrm>
          <a:prstGeom prst="wedgeRoundRectCallout">
            <a:avLst>
              <a:gd name="adj1" fmla="val -122000"/>
              <a:gd name="adj2" fmla="val 112814"/>
              <a:gd name="adj3" fmla="val 16667"/>
            </a:avLst>
          </a:prstGeom>
          <a:solidFill>
            <a:srgbClr val="FFFF00"/>
          </a:solidFill>
          <a:ln w="9525">
            <a:solidFill>
              <a:srgbClr val="CC0000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地位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6" name="AutoShape 12">
            <a:hlinkClick r:id="rId3" tooltip="" action="ppaction://hlinksldjump"/>
          </p:cNvPr>
          <p:cNvSpPr>
            <a:spLocks noChangeArrowheads="1"/>
          </p:cNvSpPr>
          <p:nvPr/>
        </p:nvSpPr>
        <p:spPr bwMode="auto">
          <a:xfrm>
            <a:off x="-43180" y="2498090"/>
            <a:ext cx="989965" cy="506730"/>
          </a:xfrm>
          <a:prstGeom prst="wedgeRoundRectCallout">
            <a:avLst>
              <a:gd name="adj1" fmla="val 102341"/>
              <a:gd name="adj2" fmla="val 109273"/>
              <a:gd name="adj3" fmla="val 16667"/>
            </a:avLst>
          </a:prstGeom>
          <a:solidFill>
            <a:srgbClr val="FFFF00"/>
          </a:solidFill>
          <a:ln w="9525">
            <a:solidFill>
              <a:srgbClr val="CC0000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机构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7" name="AutoShape 12">
            <a:hlinkClick r:id="rId4" tooltip="" action="ppaction://hlinksldjump"/>
          </p:cNvPr>
          <p:cNvSpPr>
            <a:spLocks noChangeArrowheads="1"/>
          </p:cNvSpPr>
          <p:nvPr/>
        </p:nvSpPr>
        <p:spPr bwMode="auto">
          <a:xfrm>
            <a:off x="4255135" y="4857115"/>
            <a:ext cx="1207135" cy="506730"/>
          </a:xfrm>
          <a:prstGeom prst="wedgeRoundRectCallout">
            <a:avLst>
              <a:gd name="adj1" fmla="val -22289"/>
              <a:gd name="adj2" fmla="val -233208"/>
              <a:gd name="adj3" fmla="val 16667"/>
            </a:avLst>
          </a:prstGeom>
          <a:solidFill>
            <a:srgbClr val="92D050"/>
          </a:solidFill>
          <a:ln w="9525">
            <a:solidFill>
              <a:srgbClr val="CC0000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机构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8" name="Line 8"/>
          <p:cNvSpPr>
            <a:spLocks noChangeShapeType="1"/>
          </p:cNvSpPr>
          <p:nvPr/>
        </p:nvSpPr>
        <p:spPr bwMode="auto">
          <a:xfrm>
            <a:off x="4425950" y="3803015"/>
            <a:ext cx="353695" cy="635"/>
          </a:xfrm>
          <a:prstGeom prst="line">
            <a:avLst/>
          </a:prstGeom>
          <a:noFill/>
          <a:ln w="19050">
            <a:solidFill>
              <a:srgbClr val="E40CCD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Line 8"/>
          <p:cNvSpPr>
            <a:spLocks noChangeShapeType="1"/>
          </p:cNvSpPr>
          <p:nvPr/>
        </p:nvSpPr>
        <p:spPr bwMode="auto">
          <a:xfrm>
            <a:off x="1409700" y="4123055"/>
            <a:ext cx="375920" cy="8255"/>
          </a:xfrm>
          <a:prstGeom prst="line">
            <a:avLst/>
          </a:prstGeom>
          <a:noFill/>
          <a:ln w="19050">
            <a:solidFill>
              <a:srgbClr val="E40CCD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笑脸 19">
            <a:hlinkClick r:id="rId5" tooltip="" action="ppaction://hlinksldjump"/>
          </p:cNvPr>
          <p:cNvSpPr/>
          <p:nvPr/>
        </p:nvSpPr>
        <p:spPr>
          <a:xfrm>
            <a:off x="611505" y="1269365"/>
            <a:ext cx="720090" cy="6477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15" grpId="0" bldLvl="0" animBg="1"/>
      <p:bldP spid="16" grpId="0" bldLvl="0" animBg="1"/>
      <p:bldP spid="17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0900" y="142875"/>
            <a:ext cx="7776210" cy="20193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455" y="2162175"/>
            <a:ext cx="7578090" cy="212280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0000">
            <a:off x="1100455" y="4714875"/>
            <a:ext cx="7489825" cy="1598295"/>
          </a:xfrm>
          <a:prstGeom prst="rect">
            <a:avLst/>
          </a:prstGeom>
        </p:spPr>
      </p:pic>
      <p:sp>
        <p:nvSpPr>
          <p:cNvPr id="5" name="Line 8"/>
          <p:cNvSpPr>
            <a:spLocks noChangeShapeType="1"/>
          </p:cNvSpPr>
          <p:nvPr/>
        </p:nvSpPr>
        <p:spPr bwMode="auto">
          <a:xfrm flipV="1">
            <a:off x="2553970" y="595630"/>
            <a:ext cx="4021455" cy="3302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AutoShape 13"/>
          <p:cNvSpPr>
            <a:spLocks noChangeArrowheads="1"/>
          </p:cNvSpPr>
          <p:nvPr/>
        </p:nvSpPr>
        <p:spPr bwMode="auto">
          <a:xfrm>
            <a:off x="5506085" y="334645"/>
            <a:ext cx="1002030" cy="260985"/>
          </a:xfrm>
          <a:prstGeom prst="flowChartProcess">
            <a:avLst/>
          </a:prstGeom>
          <a:noFill/>
          <a:ln w="38100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AutoShape 13"/>
          <p:cNvSpPr>
            <a:spLocks noChangeArrowheads="1"/>
          </p:cNvSpPr>
          <p:nvPr/>
        </p:nvSpPr>
        <p:spPr bwMode="auto">
          <a:xfrm>
            <a:off x="7708900" y="3298825"/>
            <a:ext cx="432435" cy="260985"/>
          </a:xfrm>
          <a:prstGeom prst="flowChartProcess">
            <a:avLst/>
          </a:prstGeom>
          <a:noFill/>
          <a:ln w="38100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AutoShape 13"/>
          <p:cNvSpPr>
            <a:spLocks noChangeArrowheads="1"/>
          </p:cNvSpPr>
          <p:nvPr/>
        </p:nvSpPr>
        <p:spPr bwMode="auto">
          <a:xfrm>
            <a:off x="3923030" y="3559810"/>
            <a:ext cx="2269490" cy="260985"/>
          </a:xfrm>
          <a:prstGeom prst="flowChartProcess">
            <a:avLst/>
          </a:prstGeom>
          <a:noFill/>
          <a:ln w="38100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6758305" y="628650"/>
            <a:ext cx="1383665" cy="17780"/>
          </a:xfrm>
          <a:prstGeom prst="line">
            <a:avLst/>
          </a:prstGeom>
          <a:noFill/>
          <a:ln w="19050">
            <a:solidFill>
              <a:schemeClr val="accent6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 flipV="1">
            <a:off x="2171065" y="889635"/>
            <a:ext cx="2974975" cy="33020"/>
          </a:xfrm>
          <a:prstGeom prst="line">
            <a:avLst/>
          </a:prstGeom>
          <a:noFill/>
          <a:ln w="19050">
            <a:solidFill>
              <a:schemeClr val="accent6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 flipV="1">
            <a:off x="6247130" y="922020"/>
            <a:ext cx="1824355" cy="635"/>
          </a:xfrm>
          <a:prstGeom prst="line">
            <a:avLst/>
          </a:prstGeom>
          <a:noFill/>
          <a:ln w="19050">
            <a:solidFill>
              <a:srgbClr val="E40CCD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Line 8"/>
          <p:cNvSpPr>
            <a:spLocks noChangeShapeType="1"/>
          </p:cNvSpPr>
          <p:nvPr/>
        </p:nvSpPr>
        <p:spPr bwMode="auto">
          <a:xfrm flipV="1">
            <a:off x="2171065" y="1246505"/>
            <a:ext cx="3723005" cy="15875"/>
          </a:xfrm>
          <a:prstGeom prst="line">
            <a:avLst/>
          </a:prstGeom>
          <a:noFill/>
          <a:ln w="19050">
            <a:solidFill>
              <a:srgbClr val="E40CCD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Line 8"/>
          <p:cNvSpPr>
            <a:spLocks noChangeShapeType="1"/>
          </p:cNvSpPr>
          <p:nvPr/>
        </p:nvSpPr>
        <p:spPr bwMode="auto">
          <a:xfrm flipV="1">
            <a:off x="5029200" y="1593215"/>
            <a:ext cx="864235" cy="635"/>
          </a:xfrm>
          <a:prstGeom prst="line">
            <a:avLst/>
          </a:prstGeom>
          <a:noFill/>
          <a:ln w="19050">
            <a:solidFill>
              <a:srgbClr val="E40CCD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Line 8"/>
          <p:cNvSpPr>
            <a:spLocks noChangeShapeType="1"/>
          </p:cNvSpPr>
          <p:nvPr/>
        </p:nvSpPr>
        <p:spPr bwMode="auto">
          <a:xfrm flipV="1">
            <a:off x="6121400" y="1593850"/>
            <a:ext cx="1950085" cy="3302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Line 8"/>
          <p:cNvSpPr>
            <a:spLocks noChangeShapeType="1"/>
          </p:cNvSpPr>
          <p:nvPr/>
        </p:nvSpPr>
        <p:spPr bwMode="auto">
          <a:xfrm>
            <a:off x="2171065" y="1949450"/>
            <a:ext cx="2719705" cy="95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Line 8"/>
          <p:cNvSpPr>
            <a:spLocks noChangeShapeType="1"/>
          </p:cNvSpPr>
          <p:nvPr/>
        </p:nvSpPr>
        <p:spPr bwMode="auto">
          <a:xfrm>
            <a:off x="7204075" y="5373370"/>
            <a:ext cx="867410" cy="3429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Line 8"/>
          <p:cNvSpPr>
            <a:spLocks noChangeShapeType="1"/>
          </p:cNvSpPr>
          <p:nvPr/>
        </p:nvSpPr>
        <p:spPr bwMode="auto">
          <a:xfrm>
            <a:off x="1659890" y="5692775"/>
            <a:ext cx="6481445" cy="1778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Line 8"/>
          <p:cNvSpPr>
            <a:spLocks noChangeShapeType="1"/>
          </p:cNvSpPr>
          <p:nvPr/>
        </p:nvSpPr>
        <p:spPr bwMode="auto">
          <a:xfrm>
            <a:off x="1659890" y="6024245"/>
            <a:ext cx="2719705" cy="95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AutoShape 12">
            <a:hlinkClick r:id="rId4" tooltip="" action="ppaction://hlinksldjump"/>
          </p:cNvPr>
          <p:cNvSpPr>
            <a:spLocks noChangeArrowheads="1"/>
          </p:cNvSpPr>
          <p:nvPr/>
        </p:nvSpPr>
        <p:spPr bwMode="auto">
          <a:xfrm>
            <a:off x="935355" y="121920"/>
            <a:ext cx="1235710" cy="506730"/>
          </a:xfrm>
          <a:prstGeom prst="wedgeRoundRectCallout">
            <a:avLst>
              <a:gd name="adj1" fmla="val 298098"/>
              <a:gd name="adj2" fmla="val 5388"/>
              <a:gd name="adj3" fmla="val 16667"/>
            </a:avLst>
          </a:prstGeom>
          <a:solidFill>
            <a:srgbClr val="92D050"/>
          </a:solidFill>
          <a:ln w="9525">
            <a:solidFill>
              <a:srgbClr val="CC0000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机构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0" name="AutoShape 12">
            <a:hlinkClick r:id="rId5" tooltip="" action="ppaction://hlinksldjump"/>
          </p:cNvPr>
          <p:cNvSpPr>
            <a:spLocks noChangeArrowheads="1"/>
          </p:cNvSpPr>
          <p:nvPr/>
        </p:nvSpPr>
        <p:spPr bwMode="auto">
          <a:xfrm>
            <a:off x="5685155" y="1949450"/>
            <a:ext cx="1235710" cy="506730"/>
          </a:xfrm>
          <a:prstGeom prst="wedgeRoundRectCallout">
            <a:avLst>
              <a:gd name="adj1" fmla="val 74974"/>
              <a:gd name="adj2" fmla="val -95488"/>
              <a:gd name="adj3" fmla="val 16667"/>
            </a:avLst>
          </a:prstGeom>
          <a:solidFill>
            <a:srgbClr val="92D050"/>
          </a:solidFill>
          <a:ln w="9525">
            <a:solidFill>
              <a:srgbClr val="CC0000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机构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3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1" name="圆角矩形标注 20"/>
          <p:cNvSpPr/>
          <p:nvPr/>
        </p:nvSpPr>
        <p:spPr>
          <a:xfrm>
            <a:off x="4765040" y="974090"/>
            <a:ext cx="1128395" cy="288290"/>
          </a:xfrm>
          <a:prstGeom prst="wedgeRoundRectCallout">
            <a:avLst>
              <a:gd name="adj1" fmla="val 13477"/>
              <a:gd name="adj2" fmla="val 176211"/>
              <a:gd name="adj3" fmla="val 16667"/>
            </a:avLst>
          </a:prstGeom>
          <a:noFill/>
          <a:ln w="38100">
            <a:solidFill>
              <a:srgbClr val="E40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AutoShape 12">
            <a:hlinkClick r:id="rId6" tooltip="" action="ppaction://hlinksldjump"/>
          </p:cNvPr>
          <p:cNvSpPr>
            <a:spLocks noChangeArrowheads="1"/>
          </p:cNvSpPr>
          <p:nvPr/>
        </p:nvSpPr>
        <p:spPr bwMode="auto">
          <a:xfrm>
            <a:off x="1331595" y="3436620"/>
            <a:ext cx="1830705" cy="506730"/>
          </a:xfrm>
          <a:prstGeom prst="wedgeRoundRectCallout">
            <a:avLst>
              <a:gd name="adj1" fmla="val 103239"/>
              <a:gd name="adj2" fmla="val 12030"/>
              <a:gd name="adj3" fmla="val 16667"/>
            </a:avLst>
          </a:prstGeom>
          <a:solidFill>
            <a:schemeClr val="accent1">
              <a:lumMod val="90000"/>
            </a:schemeClr>
          </a:solidFill>
          <a:ln w="9525">
            <a:solidFill>
              <a:srgbClr val="CC0000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维和部队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3" name="AutoShape 12">
            <a:hlinkClick r:id="rId7" tooltip="" action="ppaction://hlinksldjump"/>
          </p:cNvPr>
          <p:cNvSpPr>
            <a:spLocks noChangeArrowheads="1"/>
          </p:cNvSpPr>
          <p:nvPr/>
        </p:nvSpPr>
        <p:spPr bwMode="auto">
          <a:xfrm>
            <a:off x="7204075" y="4373245"/>
            <a:ext cx="1235710" cy="506730"/>
          </a:xfrm>
          <a:prstGeom prst="wedgeRoundRectCallout">
            <a:avLst>
              <a:gd name="adj1" fmla="val -62487"/>
              <a:gd name="adj2" fmla="val 125438"/>
              <a:gd name="adj3" fmla="val 16667"/>
            </a:avLst>
          </a:prstGeom>
          <a:solidFill>
            <a:srgbClr val="FFFF00"/>
          </a:solidFill>
          <a:ln w="9525">
            <a:solidFill>
              <a:srgbClr val="CC0000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作用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4" name="AutoShape 13"/>
          <p:cNvSpPr>
            <a:spLocks noChangeArrowheads="1"/>
          </p:cNvSpPr>
          <p:nvPr/>
        </p:nvSpPr>
        <p:spPr bwMode="auto">
          <a:xfrm>
            <a:off x="6758305" y="1332865"/>
            <a:ext cx="824230" cy="260985"/>
          </a:xfrm>
          <a:prstGeom prst="flowChartProcess">
            <a:avLst/>
          </a:prstGeom>
          <a:noFill/>
          <a:ln w="38100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6" grpId="0" bldLvl="0" animBg="1"/>
      <p:bldP spid="8" grpId="0" bldLvl="0" animBg="1"/>
      <p:bldP spid="19" grpId="0" bldLvl="0" animBg="1"/>
      <p:bldP spid="20" grpId="0" bldLvl="0" animBg="1"/>
      <p:bldP spid="22" grpId="0" bldLvl="0" animBg="1"/>
      <p:bldP spid="23" grpId="0" bldLvl="0" animBg="1"/>
      <p:bldP spid="21" grpId="0" bldLvl="0" animBg="1"/>
      <p:bldP spid="2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80000">
            <a:off x="463550" y="405765"/>
            <a:ext cx="8216900" cy="6184265"/>
          </a:xfrm>
          <a:prstGeom prst="rect">
            <a:avLst/>
          </a:prstGeom>
        </p:spPr>
      </p:pic>
      <p:sp>
        <p:nvSpPr>
          <p:cNvPr id="15" name="Line 8"/>
          <p:cNvSpPr>
            <a:spLocks noChangeShapeType="1"/>
          </p:cNvSpPr>
          <p:nvPr/>
        </p:nvSpPr>
        <p:spPr bwMode="auto">
          <a:xfrm>
            <a:off x="7642225" y="1395730"/>
            <a:ext cx="669925" cy="349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Line 8"/>
          <p:cNvSpPr>
            <a:spLocks noChangeShapeType="1"/>
          </p:cNvSpPr>
          <p:nvPr/>
        </p:nvSpPr>
        <p:spPr bwMode="auto">
          <a:xfrm>
            <a:off x="2094230" y="1609090"/>
            <a:ext cx="2200910" cy="1778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AutoShape 13"/>
          <p:cNvSpPr>
            <a:spLocks noChangeArrowheads="1"/>
          </p:cNvSpPr>
          <p:nvPr/>
        </p:nvSpPr>
        <p:spPr bwMode="auto">
          <a:xfrm>
            <a:off x="3293110" y="1365885"/>
            <a:ext cx="1002030" cy="260985"/>
          </a:xfrm>
          <a:prstGeom prst="flowChartProcess">
            <a:avLst/>
          </a:prstGeom>
          <a:noFill/>
          <a:ln w="38100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Line 8"/>
          <p:cNvSpPr>
            <a:spLocks noChangeShapeType="1"/>
          </p:cNvSpPr>
          <p:nvPr/>
        </p:nvSpPr>
        <p:spPr bwMode="auto">
          <a:xfrm>
            <a:off x="4552315" y="1718945"/>
            <a:ext cx="3196590" cy="349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6640195" y="1430655"/>
            <a:ext cx="1002030" cy="260985"/>
          </a:xfrm>
          <a:prstGeom prst="flowChartProcess">
            <a:avLst/>
          </a:prstGeom>
          <a:noFill/>
          <a:ln w="38100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Line 8"/>
          <p:cNvSpPr>
            <a:spLocks noChangeShapeType="1"/>
          </p:cNvSpPr>
          <p:nvPr/>
        </p:nvSpPr>
        <p:spPr bwMode="auto">
          <a:xfrm>
            <a:off x="5393690" y="2084070"/>
            <a:ext cx="2918460" cy="5207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>
            <a:off x="2094230" y="2355850"/>
            <a:ext cx="3604895" cy="6096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4832985" y="4244340"/>
            <a:ext cx="3061335" cy="6096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1991995" y="4558665"/>
            <a:ext cx="2840990" cy="4381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1991995" y="4933315"/>
            <a:ext cx="4531995" cy="7810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4552315" y="3722370"/>
            <a:ext cx="36004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</a:t>
            </a:r>
            <a:endParaRPr kumimoji="0" lang="en-US" altLang="zh-CN" sz="2800" b="1" kern="1200" cap="none" spc="0" normalizeH="0" baseline="0" noProof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1734185" y="4080510"/>
            <a:ext cx="36004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</a:t>
            </a:r>
            <a:endParaRPr kumimoji="0" lang="en-US" altLang="zh-CN" sz="2800" b="1" kern="1200" cap="none" spc="0" normalizeH="0" baseline="0" noProof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1631950" y="4602480"/>
            <a:ext cx="36004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kern="1200" cap="none" spc="0" normalizeH="0" baseline="0" noProof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3</a:t>
            </a:r>
            <a:endParaRPr kumimoji="0" lang="en-US" altLang="zh-CN" sz="2800" b="1" kern="1200" cap="none" spc="0" normalizeH="0" baseline="0" noProof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6" name="AutoShape 13"/>
          <p:cNvSpPr>
            <a:spLocks noChangeArrowheads="1"/>
          </p:cNvSpPr>
          <p:nvPr/>
        </p:nvSpPr>
        <p:spPr bwMode="auto">
          <a:xfrm>
            <a:off x="2501265" y="5011420"/>
            <a:ext cx="560070" cy="260985"/>
          </a:xfrm>
          <a:prstGeom prst="flowChartProcess">
            <a:avLst/>
          </a:prstGeom>
          <a:noFill/>
          <a:ln w="38100">
            <a:solidFill>
              <a:schemeClr val="accent6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3666490" y="5738495"/>
            <a:ext cx="534670" cy="260985"/>
          </a:xfrm>
          <a:prstGeom prst="flowChartProcess">
            <a:avLst/>
          </a:prstGeom>
          <a:noFill/>
          <a:ln w="38100">
            <a:solidFill>
              <a:srgbClr val="E40CCD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Line 8"/>
          <p:cNvSpPr>
            <a:spLocks noChangeShapeType="1"/>
          </p:cNvSpPr>
          <p:nvPr/>
        </p:nvSpPr>
        <p:spPr bwMode="auto">
          <a:xfrm>
            <a:off x="7084695" y="5374005"/>
            <a:ext cx="1159510" cy="635"/>
          </a:xfrm>
          <a:prstGeom prst="line">
            <a:avLst/>
          </a:prstGeom>
          <a:noFill/>
          <a:ln w="19050">
            <a:solidFill>
              <a:schemeClr val="accent6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Line 8"/>
          <p:cNvSpPr>
            <a:spLocks noChangeShapeType="1"/>
          </p:cNvSpPr>
          <p:nvPr/>
        </p:nvSpPr>
        <p:spPr bwMode="auto">
          <a:xfrm>
            <a:off x="1991995" y="5638800"/>
            <a:ext cx="1845310" cy="43815"/>
          </a:xfrm>
          <a:prstGeom prst="line">
            <a:avLst/>
          </a:prstGeom>
          <a:noFill/>
          <a:ln w="19050">
            <a:solidFill>
              <a:schemeClr val="accent6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Line 8"/>
          <p:cNvSpPr>
            <a:spLocks noChangeShapeType="1"/>
          </p:cNvSpPr>
          <p:nvPr/>
        </p:nvSpPr>
        <p:spPr bwMode="auto">
          <a:xfrm>
            <a:off x="4943475" y="6065520"/>
            <a:ext cx="3096260" cy="51435"/>
          </a:xfrm>
          <a:prstGeom prst="line">
            <a:avLst/>
          </a:prstGeom>
          <a:noFill/>
          <a:ln w="19050">
            <a:solidFill>
              <a:srgbClr val="E40CCD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Line 8"/>
          <p:cNvSpPr>
            <a:spLocks noChangeShapeType="1"/>
          </p:cNvSpPr>
          <p:nvPr/>
        </p:nvSpPr>
        <p:spPr bwMode="auto">
          <a:xfrm>
            <a:off x="2071370" y="6387465"/>
            <a:ext cx="2840990" cy="43815"/>
          </a:xfrm>
          <a:prstGeom prst="line">
            <a:avLst/>
          </a:prstGeom>
          <a:noFill/>
          <a:ln w="19050">
            <a:solidFill>
              <a:srgbClr val="E40CCD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AutoShape 12">
            <a:hlinkClick r:id="rId2" tooltip="" action="ppaction://hlinksldjump"/>
          </p:cNvPr>
          <p:cNvSpPr>
            <a:spLocks noChangeArrowheads="1"/>
          </p:cNvSpPr>
          <p:nvPr/>
        </p:nvSpPr>
        <p:spPr bwMode="auto">
          <a:xfrm>
            <a:off x="939165" y="306070"/>
            <a:ext cx="998220" cy="506730"/>
          </a:xfrm>
          <a:prstGeom prst="wedgeRoundRectCallout">
            <a:avLst>
              <a:gd name="adj1" fmla="val 104162"/>
              <a:gd name="adj2" fmla="val 167418"/>
              <a:gd name="adj3" fmla="val 16667"/>
            </a:avLst>
          </a:prstGeom>
          <a:solidFill>
            <a:srgbClr val="FFFF00"/>
          </a:solidFill>
          <a:ln w="9525">
            <a:solidFill>
              <a:srgbClr val="CC0000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背景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2" name="AutoShape 12">
            <a:hlinkClick r:id="rId3" tooltip="" action="ppaction://hlinksldjump"/>
          </p:cNvPr>
          <p:cNvSpPr>
            <a:spLocks noChangeArrowheads="1"/>
          </p:cNvSpPr>
          <p:nvPr/>
        </p:nvSpPr>
        <p:spPr bwMode="auto">
          <a:xfrm>
            <a:off x="633730" y="3573780"/>
            <a:ext cx="998220" cy="506730"/>
          </a:xfrm>
          <a:prstGeom prst="wedgeRoundRectCallout">
            <a:avLst>
              <a:gd name="adj1" fmla="val 114376"/>
              <a:gd name="adj2" fmla="val 61654"/>
              <a:gd name="adj3" fmla="val 16667"/>
            </a:avLst>
          </a:prstGeom>
          <a:solidFill>
            <a:srgbClr val="FFFF00"/>
          </a:solidFill>
          <a:ln w="9525">
            <a:solidFill>
              <a:srgbClr val="CC0000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表现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940810" y="4602480"/>
            <a:ext cx="1583690" cy="360045"/>
          </a:xfrm>
          <a:prstGeom prst="ellipse">
            <a:avLst/>
          </a:prstGeom>
          <a:noFill/>
          <a:ln w="41275">
            <a:solidFill>
              <a:srgbClr val="E40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AutoShape 12">
            <a:hlinkClick r:id="rId4" tooltip="" action="ppaction://hlinksldjump"/>
          </p:cNvPr>
          <p:cNvSpPr>
            <a:spLocks noChangeArrowheads="1"/>
          </p:cNvSpPr>
          <p:nvPr/>
        </p:nvSpPr>
        <p:spPr bwMode="auto">
          <a:xfrm>
            <a:off x="5158740" y="2517140"/>
            <a:ext cx="3387725" cy="963930"/>
          </a:xfrm>
          <a:prstGeom prst="wedgeRoundRectCallout">
            <a:avLst>
              <a:gd name="adj1" fmla="val -56260"/>
              <a:gd name="adj2" fmla="val 165876"/>
              <a:gd name="adj3" fmla="val 16667"/>
            </a:avLst>
          </a:prstGeom>
          <a:solidFill>
            <a:schemeClr val="accent1">
              <a:lumMod val="90000"/>
            </a:schemeClr>
          </a:solidFill>
          <a:ln w="9525">
            <a:solidFill>
              <a:srgbClr val="CC0000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简称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WTO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中国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2001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年加入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6" name="笑脸 25">
            <a:hlinkClick r:id="rId5" tooltip="" action="ppaction://hlinksldjump"/>
          </p:cNvPr>
          <p:cNvSpPr/>
          <p:nvPr/>
        </p:nvSpPr>
        <p:spPr>
          <a:xfrm>
            <a:off x="1115695" y="4869180"/>
            <a:ext cx="504190" cy="64833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3575050" y="2084070"/>
            <a:ext cx="977265" cy="360045"/>
          </a:xfrm>
          <a:prstGeom prst="ellipse">
            <a:avLst/>
          </a:prstGeom>
          <a:noFill/>
          <a:ln w="41275">
            <a:solidFill>
              <a:srgbClr val="E40C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5" grpId="0" bldLvl="0" animBg="1"/>
      <p:bldP spid="16" grpId="0" bldLvl="0" animBg="1"/>
      <p:bldP spid="23" grpId="0" bldLvl="0" animBg="1"/>
      <p:bldP spid="22" grpId="0" bldLvl="0" animBg="1"/>
      <p:bldP spid="25" grpId="0" bldLvl="0" animBg="1"/>
      <p:bldP spid="27" grpId="0" animBg="1"/>
      <p:bldP spid="24" grpId="0" animBg="1"/>
      <p:bldP spid="1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300000">
            <a:off x="1137920" y="532130"/>
            <a:ext cx="6783070" cy="158242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0000">
            <a:off x="526415" y="2759710"/>
            <a:ext cx="8320405" cy="3898900"/>
          </a:xfrm>
          <a:prstGeom prst="rect">
            <a:avLst/>
          </a:prstGeom>
        </p:spPr>
      </p:pic>
      <p:sp>
        <p:nvSpPr>
          <p:cNvPr id="20" name="Line 8"/>
          <p:cNvSpPr>
            <a:spLocks noChangeShapeType="1"/>
          </p:cNvSpPr>
          <p:nvPr/>
        </p:nvSpPr>
        <p:spPr bwMode="auto">
          <a:xfrm flipV="1">
            <a:off x="1570355" y="4164330"/>
            <a:ext cx="2764790" cy="79375"/>
          </a:xfrm>
          <a:prstGeom prst="line">
            <a:avLst/>
          </a:prstGeom>
          <a:noFill/>
          <a:ln w="19050">
            <a:solidFill>
              <a:srgbClr val="E40CCD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Line 8"/>
          <p:cNvSpPr>
            <a:spLocks noChangeShapeType="1"/>
          </p:cNvSpPr>
          <p:nvPr/>
        </p:nvSpPr>
        <p:spPr bwMode="auto">
          <a:xfrm>
            <a:off x="4254500" y="1446530"/>
            <a:ext cx="3471545" cy="78105"/>
          </a:xfrm>
          <a:prstGeom prst="line">
            <a:avLst/>
          </a:prstGeom>
          <a:noFill/>
          <a:ln w="19050">
            <a:solidFill>
              <a:srgbClr val="E40CCD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圆角矩形标注 4"/>
          <p:cNvSpPr/>
          <p:nvPr/>
        </p:nvSpPr>
        <p:spPr>
          <a:xfrm>
            <a:off x="2051685" y="4292600"/>
            <a:ext cx="720090" cy="288290"/>
          </a:xfrm>
          <a:prstGeom prst="wedgeRoundRectCallout">
            <a:avLst>
              <a:gd name="adj1" fmla="val 54232"/>
              <a:gd name="adj2" fmla="val 135022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圆角矩形标注 5"/>
          <p:cNvSpPr/>
          <p:nvPr/>
        </p:nvSpPr>
        <p:spPr>
          <a:xfrm>
            <a:off x="1010920" y="3199765"/>
            <a:ext cx="850900" cy="288290"/>
          </a:xfrm>
          <a:prstGeom prst="wedgeRoundRectCallout">
            <a:avLst>
              <a:gd name="adj1" fmla="val 51194"/>
              <a:gd name="adj2" fmla="val 488766"/>
              <a:gd name="adj3" fmla="val 16667"/>
            </a:avLst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V="1">
            <a:off x="899160" y="4905375"/>
            <a:ext cx="3354705" cy="9588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>
            <a:off x="830580" y="5349240"/>
            <a:ext cx="2472690" cy="63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AutoShape 13"/>
          <p:cNvSpPr>
            <a:spLocks noChangeArrowheads="1"/>
          </p:cNvSpPr>
          <p:nvPr/>
        </p:nvSpPr>
        <p:spPr bwMode="auto">
          <a:xfrm>
            <a:off x="1786890" y="4644390"/>
            <a:ext cx="560070" cy="260985"/>
          </a:xfrm>
          <a:prstGeom prst="flowChartProcess">
            <a:avLst/>
          </a:prstGeom>
          <a:noFill/>
          <a:ln w="38100">
            <a:solidFill>
              <a:schemeClr val="accent6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AutoShape 13"/>
          <p:cNvSpPr>
            <a:spLocks noChangeArrowheads="1"/>
          </p:cNvSpPr>
          <p:nvPr/>
        </p:nvSpPr>
        <p:spPr bwMode="auto">
          <a:xfrm>
            <a:off x="2562225" y="4644390"/>
            <a:ext cx="560070" cy="260985"/>
          </a:xfrm>
          <a:prstGeom prst="flowChartProcess">
            <a:avLst/>
          </a:prstGeom>
          <a:noFill/>
          <a:ln w="38100">
            <a:solidFill>
              <a:schemeClr val="accent6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AutoShape 12"/>
          <p:cNvSpPr>
            <a:spLocks noChangeArrowheads="1"/>
          </p:cNvSpPr>
          <p:nvPr/>
        </p:nvSpPr>
        <p:spPr bwMode="auto">
          <a:xfrm>
            <a:off x="7021195" y="399415"/>
            <a:ext cx="1235710" cy="506730"/>
          </a:xfrm>
          <a:prstGeom prst="wedgeRoundRectCallout">
            <a:avLst>
              <a:gd name="adj1" fmla="val -62487"/>
              <a:gd name="adj2" fmla="val 125438"/>
              <a:gd name="adj3" fmla="val 16667"/>
            </a:avLst>
          </a:prstGeom>
          <a:solidFill>
            <a:srgbClr val="FFFF00"/>
          </a:solidFill>
          <a:ln w="9525">
            <a:solidFill>
              <a:srgbClr val="CC0000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作用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0" name="AutoShape 12">
            <a:hlinkClick r:id="rId3" tooltip="" action="ppaction://hlinksldjump"/>
          </p:cNvPr>
          <p:cNvSpPr>
            <a:spLocks noChangeArrowheads="1"/>
          </p:cNvSpPr>
          <p:nvPr/>
        </p:nvSpPr>
        <p:spPr bwMode="auto">
          <a:xfrm>
            <a:off x="4490720" y="3199765"/>
            <a:ext cx="1235710" cy="506730"/>
          </a:xfrm>
          <a:prstGeom prst="wedgeRoundRectCallout">
            <a:avLst>
              <a:gd name="adj1" fmla="val -62487"/>
              <a:gd name="adj2" fmla="val 125438"/>
              <a:gd name="adj3" fmla="val 16667"/>
            </a:avLst>
          </a:prstGeom>
          <a:solidFill>
            <a:srgbClr val="FFFF00"/>
          </a:solidFill>
          <a:ln w="9525">
            <a:solidFill>
              <a:srgbClr val="CC0000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地位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ldLvl="0" animBg="1"/>
      <p:bldP spid="9" grpId="0" bldLvl="0" animBg="1"/>
      <p:bldP spid="23" grpId="0" bldLvl="0" animBg="1"/>
      <p:bldP spid="10" grpId="0" bldLvl="0" animBg="1"/>
      <p:bldP spid="6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5080"/>
            <a:ext cx="9057640" cy="6832600"/>
          </a:xfrm>
          <a:prstGeom prst="rect">
            <a:avLst/>
          </a:prstGeom>
        </p:spPr>
      </p:pic>
      <p:sp>
        <p:nvSpPr>
          <p:cNvPr id="20482" name="文本占位符 37890"/>
          <p:cNvSpPr>
            <a:spLocks noGrp="1"/>
          </p:cNvSpPr>
          <p:nvPr>
            <p:ph idx="1"/>
          </p:nvPr>
        </p:nvSpPr>
        <p:spPr>
          <a:xfrm>
            <a:off x="0" y="2743200"/>
            <a:ext cx="9144000" cy="1008063"/>
          </a:xfrm>
          <a:solidFill>
            <a:srgbClr val="FFFF00">
              <a:alpha val="53000"/>
            </a:srgbClr>
          </a:solidFill>
        </p:spPr>
        <p:txBody>
          <a:bodyPr vert="horz" wrap="square" lIns="91440" tIns="45720" rIns="91440" bIns="45720" anchor="t"/>
          <a:p>
            <a:pPr eaLnBrk="1" hangingPunct="1">
              <a:buNone/>
            </a:pPr>
            <a:r>
              <a:rPr lang="zh-CN" altLang="en-US" sz="6000" b="1" dirty="0">
                <a:solidFill>
                  <a:srgbClr val="FF0000"/>
                </a:solidFill>
                <a:uFillTx/>
              </a:rPr>
              <a:t>雅尔塔会议：</a:t>
            </a:r>
            <a:endParaRPr lang="zh-CN" altLang="en-US" sz="6000" b="1" dirty="0">
              <a:solidFill>
                <a:srgbClr val="FF0000"/>
              </a:solidFill>
              <a:uFillTx/>
            </a:endParaRPr>
          </a:p>
        </p:txBody>
      </p:sp>
      <p:sp>
        <p:nvSpPr>
          <p:cNvPr id="37893" name="矩形 37892"/>
          <p:cNvSpPr/>
          <p:nvPr/>
        </p:nvSpPr>
        <p:spPr>
          <a:xfrm>
            <a:off x="0" y="3751580"/>
            <a:ext cx="9144000" cy="2861310"/>
          </a:xfrm>
          <a:prstGeom prst="rect">
            <a:avLst/>
          </a:prstGeom>
          <a:solidFill>
            <a:srgbClr val="FFFF00">
              <a:alpha val="53000"/>
            </a:srgbClr>
          </a:solidFill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3600" dirty="0">
                <a:solidFill>
                  <a:srgbClr val="FFFF00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3600" b="1" dirty="0">
                <a:solidFill>
                  <a:schemeClr val="accent2"/>
                </a:solidFill>
                <a:latin typeface="Arial" panose="020B0604020202020204" pitchFamily="34" charset="0"/>
              </a:rPr>
              <a:t>时间：                 地点：</a:t>
            </a:r>
            <a:br>
              <a:rPr lang="zh-CN" altLang="en-US" sz="3600" b="1" dirty="0">
                <a:solidFill>
                  <a:schemeClr val="accent2"/>
                </a:solidFill>
                <a:latin typeface="Arial" panose="020B0604020202020204" pitchFamily="34" charset="0"/>
              </a:rPr>
            </a:br>
            <a:r>
              <a:rPr lang="zh-CN" altLang="en-US" sz="3600" b="1" dirty="0">
                <a:solidFill>
                  <a:schemeClr val="accent2"/>
                </a:solidFill>
                <a:latin typeface="Arial" panose="020B0604020202020204" pitchFamily="34" charset="0"/>
              </a:rPr>
              <a:t>   三国首脑 ：</a:t>
            </a:r>
            <a:endParaRPr lang="zh-CN" altLang="en-US" sz="36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endParaRPr lang="zh-CN" altLang="en-US" sz="36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r>
              <a:rPr lang="zh-CN" altLang="en-US" sz="3600" b="1" dirty="0">
                <a:solidFill>
                  <a:schemeClr val="accent2"/>
                </a:solidFill>
                <a:latin typeface="Arial" panose="020B0604020202020204" pitchFamily="34" charset="0"/>
              </a:rPr>
              <a:t>  内容：</a:t>
            </a:r>
            <a:endParaRPr lang="zh-CN" altLang="en-US" sz="36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r>
              <a:rPr lang="zh-CN" altLang="en-US" sz="3600" dirty="0">
                <a:solidFill>
                  <a:srgbClr val="FFFF00"/>
                </a:solidFill>
                <a:latin typeface="Arial" panose="020B0604020202020204" pitchFamily="34" charset="0"/>
              </a:rPr>
              <a:t>　　　　　</a:t>
            </a:r>
            <a:endParaRPr lang="zh-CN" altLang="en-US" sz="3600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pic>
        <p:nvPicPr>
          <p:cNvPr id="20484" name="图片 197633" descr="20071136581193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3888" y="6165850"/>
            <a:ext cx="431800" cy="431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7635" name="文本框 197634"/>
          <p:cNvSpPr txBox="1"/>
          <p:nvPr/>
        </p:nvSpPr>
        <p:spPr>
          <a:xfrm>
            <a:off x="1803083" y="3751580"/>
            <a:ext cx="2371090" cy="645160"/>
          </a:xfrm>
          <a:prstGeom prst="rect">
            <a:avLst/>
          </a:prstGeom>
          <a:solidFill>
            <a:srgbClr val="FFFF00">
              <a:alpha val="95000"/>
            </a:srgbClr>
          </a:solidFill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C907C6"/>
                </a:solidFill>
                <a:uFillTx/>
                <a:latin typeface="Arial" panose="020B0604020202020204" pitchFamily="34" charset="0"/>
              </a:rPr>
              <a:t>1945</a:t>
            </a:r>
            <a:r>
              <a:rPr lang="zh-CN" altLang="en-US" sz="3600" b="1" dirty="0">
                <a:solidFill>
                  <a:srgbClr val="C907C6"/>
                </a:solidFill>
                <a:uFillTx/>
                <a:latin typeface="Arial" panose="020B0604020202020204" pitchFamily="34" charset="0"/>
              </a:rPr>
              <a:t>年</a:t>
            </a:r>
            <a:r>
              <a:rPr lang="en-US" altLang="zh-CN" sz="3600" b="1" dirty="0">
                <a:solidFill>
                  <a:srgbClr val="C907C6"/>
                </a:solidFill>
                <a:uFillTx/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solidFill>
                  <a:srgbClr val="C907C6"/>
                </a:solidFill>
                <a:uFillTx/>
                <a:latin typeface="Arial" panose="020B0604020202020204" pitchFamily="34" charset="0"/>
              </a:rPr>
              <a:t>月</a:t>
            </a:r>
            <a:endParaRPr lang="zh-CN" altLang="en-US" sz="3600" b="1" dirty="0">
              <a:solidFill>
                <a:srgbClr val="C907C6"/>
              </a:solidFill>
              <a:uFillTx/>
              <a:latin typeface="Arial" panose="020B0604020202020204" pitchFamily="34" charset="0"/>
            </a:endParaRPr>
          </a:p>
        </p:txBody>
      </p:sp>
      <p:sp>
        <p:nvSpPr>
          <p:cNvPr id="197636" name="文本框 197635"/>
          <p:cNvSpPr txBox="1"/>
          <p:nvPr/>
        </p:nvSpPr>
        <p:spPr>
          <a:xfrm>
            <a:off x="5486400" y="3751263"/>
            <a:ext cx="2937510" cy="645160"/>
          </a:xfrm>
          <a:prstGeom prst="rect">
            <a:avLst/>
          </a:prstGeom>
          <a:solidFill>
            <a:srgbClr val="FFFF00">
              <a:alpha val="87000"/>
            </a:srgbClr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C907C6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</a:rPr>
              <a:t>苏联的雅尔塔</a:t>
            </a:r>
            <a:endParaRPr lang="zh-CN" altLang="en-US" sz="3600" b="1" dirty="0">
              <a:solidFill>
                <a:srgbClr val="C907C6"/>
              </a:solidFill>
              <a:uFillTx/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7637" name="文本框 197636"/>
          <p:cNvSpPr txBox="1"/>
          <p:nvPr/>
        </p:nvSpPr>
        <p:spPr>
          <a:xfrm>
            <a:off x="2983548" y="4396423"/>
            <a:ext cx="5692140" cy="1198880"/>
          </a:xfrm>
          <a:prstGeom prst="rect">
            <a:avLst/>
          </a:prstGeom>
          <a:solidFill>
            <a:srgbClr val="FFFF00">
              <a:alpha val="93000"/>
            </a:srgbClr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C907C6"/>
                </a:solidFill>
                <a:uFillTx/>
                <a:latin typeface="Arial" panose="020B0604020202020204" pitchFamily="34" charset="0"/>
              </a:rPr>
              <a:t>美国</a:t>
            </a:r>
            <a:r>
              <a:rPr lang="zh-CN" altLang="en-US" sz="3600" b="1" u="sng" dirty="0">
                <a:solidFill>
                  <a:srgbClr val="C907C6"/>
                </a:solidFill>
                <a:uFillTx/>
                <a:latin typeface="Arial" panose="020B0604020202020204" pitchFamily="34" charset="0"/>
              </a:rPr>
              <a:t>罗斯福</a:t>
            </a:r>
            <a:r>
              <a:rPr lang="zh-CN" altLang="en-US" sz="3600" b="1" dirty="0">
                <a:solidFill>
                  <a:srgbClr val="C907C6"/>
                </a:solidFill>
                <a:uFillTx/>
                <a:latin typeface="Arial" panose="020B0604020202020204" pitchFamily="34" charset="0"/>
              </a:rPr>
              <a:t>、英国</a:t>
            </a:r>
            <a:r>
              <a:rPr lang="zh-CN" altLang="en-US" sz="3600" b="1" u="sng" dirty="0">
                <a:solidFill>
                  <a:srgbClr val="C907C6"/>
                </a:solidFill>
                <a:uFillTx/>
                <a:latin typeface="Arial" panose="020B0604020202020204" pitchFamily="34" charset="0"/>
              </a:rPr>
              <a:t>丘吉尔</a:t>
            </a:r>
            <a:r>
              <a:rPr lang="zh-CN" altLang="en-US" sz="3600" b="1" dirty="0">
                <a:solidFill>
                  <a:srgbClr val="C907C6"/>
                </a:solidFill>
                <a:uFillTx/>
                <a:latin typeface="Arial" panose="020B0604020202020204" pitchFamily="34" charset="0"/>
              </a:rPr>
              <a:t>、</a:t>
            </a:r>
            <a:endParaRPr lang="zh-CN" altLang="en-US" sz="3600" b="1" dirty="0">
              <a:solidFill>
                <a:srgbClr val="C907C6"/>
              </a:solidFill>
              <a:uFillTx/>
              <a:latin typeface="Arial" panose="020B0604020202020204" pitchFamily="34" charset="0"/>
            </a:endParaRPr>
          </a:p>
          <a:p>
            <a:r>
              <a:rPr lang="zh-CN" altLang="en-US" sz="3600" b="1" dirty="0">
                <a:solidFill>
                  <a:srgbClr val="C907C6"/>
                </a:solidFill>
                <a:uFillTx/>
                <a:latin typeface="Arial" panose="020B0604020202020204" pitchFamily="34" charset="0"/>
              </a:rPr>
              <a:t>                      苏联</a:t>
            </a:r>
            <a:r>
              <a:rPr lang="zh-CN" altLang="en-US" sz="3600" b="1" u="sng" dirty="0">
                <a:solidFill>
                  <a:srgbClr val="C907C6"/>
                </a:solidFill>
                <a:uFillTx/>
                <a:latin typeface="Arial" panose="020B0604020202020204" pitchFamily="34" charset="0"/>
              </a:rPr>
              <a:t>斯大林</a:t>
            </a:r>
            <a:endParaRPr lang="zh-CN" altLang="en-US" sz="3600" b="1" dirty="0">
              <a:solidFill>
                <a:srgbClr val="C907C6"/>
              </a:solidFill>
              <a:uFillTx/>
              <a:latin typeface="Arial" panose="020B0604020202020204" pitchFamily="34" charset="0"/>
            </a:endParaRPr>
          </a:p>
        </p:txBody>
      </p:sp>
      <p:sp>
        <p:nvSpPr>
          <p:cNvPr id="197638" name="文本框 197637"/>
          <p:cNvSpPr txBox="1"/>
          <p:nvPr/>
        </p:nvSpPr>
        <p:spPr>
          <a:xfrm>
            <a:off x="1803400" y="5675948"/>
            <a:ext cx="3855720" cy="645160"/>
          </a:xfrm>
          <a:prstGeom prst="rect">
            <a:avLst/>
          </a:prstGeom>
          <a:solidFill>
            <a:srgbClr val="FFFF00">
              <a:alpha val="93000"/>
            </a:srgbClr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C907C6"/>
                </a:solidFill>
                <a:uFillTx/>
                <a:latin typeface="Arial" panose="020B0604020202020204" pitchFamily="34" charset="0"/>
              </a:rPr>
              <a:t>决定成立</a:t>
            </a:r>
            <a:r>
              <a:rPr lang="zh-CN" altLang="en-US" sz="3600" b="1" dirty="0">
                <a:solidFill>
                  <a:srgbClr val="FF0000"/>
                </a:solidFill>
                <a:uFillTx/>
                <a:latin typeface="Arial" panose="020B0604020202020204" pitchFamily="34" charset="0"/>
              </a:rPr>
              <a:t>联合国；</a:t>
            </a:r>
            <a:endParaRPr lang="zh-CN" altLang="en-US" sz="3600" b="1" dirty="0">
              <a:solidFill>
                <a:srgbClr val="C907C6"/>
              </a:solidFill>
              <a:uFillTx/>
              <a:latin typeface="Arial" panose="020B0604020202020204" pitchFamily="34" charset="0"/>
            </a:endParaRPr>
          </a:p>
        </p:txBody>
      </p:sp>
      <p:sp>
        <p:nvSpPr>
          <p:cNvPr id="20489" name="AutoShape 9">
            <a:hlinkClick r:id="rId4" action="ppaction://hlinksldjump"/>
          </p:cNvPr>
          <p:cNvSpPr/>
          <p:nvPr/>
        </p:nvSpPr>
        <p:spPr>
          <a:xfrm>
            <a:off x="7870508" y="6035040"/>
            <a:ext cx="719137" cy="792163"/>
          </a:xfrm>
          <a:prstGeom prst="actionButtonHome">
            <a:avLst/>
          </a:prstGeom>
          <a:solidFill>
            <a:srgbClr val="0000FF">
              <a:alpha val="53000"/>
            </a:srgbClr>
          </a:solidFill>
          <a:ln w="9525">
            <a:noFill/>
          </a:ln>
        </p:spPr>
        <p:txBody>
          <a:bodyPr wrap="none" anchor="ctr"/>
          <a:p>
            <a:endParaRPr lang="zh-CN" altLang="en-US" dirty="0">
              <a:solidFill>
                <a:srgbClr val="FF0000"/>
              </a:solidFill>
              <a:uFillTx/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97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97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97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97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 bldLvl="0" animBg="1"/>
      <p:bldP spid="197635" grpId="0" bldLvl="0" animBg="1"/>
      <p:bldP spid="197636" grpId="0" bldLvl="0" animBg="1"/>
      <p:bldP spid="197637" grpId="0" bldLvl="0" animBg="1"/>
      <p:bldP spid="197638" grpId="0" bldLvl="0" animBg="1"/>
      <p:bldP spid="20482" grpId="0" animBg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页脚占位符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/>
              <a:t> </a:t>
            </a:r>
            <a:endParaRPr lang="en-US" altLang="zh-CN" sz="1400"/>
          </a:p>
        </p:txBody>
      </p:sp>
      <p:pic>
        <p:nvPicPr>
          <p:cNvPr id="3075" name="Picture 2" descr="tour-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97400" y="57785"/>
            <a:ext cx="4632325" cy="36366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6" name="Text Box 3"/>
          <p:cNvSpPr txBox="1"/>
          <p:nvPr/>
        </p:nvSpPr>
        <p:spPr>
          <a:xfrm>
            <a:off x="94615" y="3971290"/>
            <a:ext cx="820991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</a:rPr>
              <a:t>联 合 国 会 员国从</a:t>
            </a:r>
            <a:r>
              <a:rPr lang="en-US" altLang="zh-CN" sz="2800" b="1">
                <a:latin typeface="Times New Roman" panose="02020603050405020304" pitchFamily="18" charset="0"/>
              </a:rPr>
              <a:t>1945 </a:t>
            </a:r>
            <a:r>
              <a:rPr lang="zh-CN" altLang="en-US" sz="2800" b="1" dirty="0">
                <a:latin typeface="Times New Roman" panose="02020603050405020304" pitchFamily="18" charset="0"/>
              </a:rPr>
              <a:t>年 最 初  的</a:t>
            </a:r>
            <a:r>
              <a:rPr lang="en-US" altLang="zh-CN" sz="2800" b="1">
                <a:latin typeface="Times New Roman" panose="02020603050405020304" pitchFamily="18" charset="0"/>
              </a:rPr>
              <a:t>51 </a:t>
            </a:r>
            <a:r>
              <a:rPr lang="zh-CN" altLang="en-US" sz="2800" b="1" dirty="0">
                <a:latin typeface="Times New Roman" panose="02020603050405020304" pitchFamily="18" charset="0"/>
              </a:rPr>
              <a:t>个增 加 到 现在  的 </a:t>
            </a:r>
            <a:r>
              <a:rPr lang="en-US" altLang="zh-CN" sz="2800" b="1">
                <a:latin typeface="Times New Roman" panose="02020603050405020304" pitchFamily="18" charset="0"/>
              </a:rPr>
              <a:t>192 </a:t>
            </a:r>
            <a:r>
              <a:rPr lang="zh-CN" altLang="en-US" sz="2800" b="1" dirty="0">
                <a:latin typeface="Times New Roman" panose="02020603050405020304" pitchFamily="18" charset="0"/>
              </a:rPr>
              <a:t>个。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latin typeface="Times New Roman" panose="02020603050405020304" pitchFamily="18" charset="0"/>
              </a:rPr>
              <a:t>      沿 着 第 一 大 道 可 以 看 见 会 员 国 色 彩 缤 纷 的 国 旗迎 风 飘 扬。按英 文字 母 顺 序排列</a:t>
            </a:r>
            <a:r>
              <a:rPr lang="en-US" altLang="zh-CN" sz="2800" b="1">
                <a:latin typeface="Times New Roman" panose="02020603050405020304" pitchFamily="18" charset="0"/>
              </a:rPr>
              <a:t>, </a:t>
            </a:r>
            <a:r>
              <a:rPr lang="zh-CN" altLang="en-US" sz="2800" b="1" dirty="0">
                <a:latin typeface="Times New Roman" panose="02020603050405020304" pitchFamily="18" charset="0"/>
              </a:rPr>
              <a:t>第 一 面 在 第</a:t>
            </a:r>
            <a:r>
              <a:rPr lang="en-US" altLang="zh-CN" sz="2800" b="1">
                <a:latin typeface="Times New Roman" panose="02020603050405020304" pitchFamily="18" charset="0"/>
              </a:rPr>
              <a:t>48</a:t>
            </a:r>
            <a:r>
              <a:rPr lang="zh-CN" altLang="en-US" sz="2800" b="1" dirty="0">
                <a:latin typeface="Times New Roman" panose="02020603050405020304" pitchFamily="18" charset="0"/>
              </a:rPr>
              <a:t>街是 阿富 汗 国 旗</a:t>
            </a:r>
            <a:r>
              <a:rPr lang="en-US" altLang="zh-CN" sz="2800" b="1">
                <a:latin typeface="Times New Roman" panose="02020603050405020304" pitchFamily="18" charset="0"/>
              </a:rPr>
              <a:t>, </a:t>
            </a:r>
            <a:r>
              <a:rPr lang="zh-CN" altLang="en-US" sz="2800" b="1" dirty="0">
                <a:latin typeface="Times New Roman" panose="02020603050405020304" pitchFamily="18" charset="0"/>
              </a:rPr>
              <a:t>最 后一 面 在 第 </a:t>
            </a:r>
            <a:r>
              <a:rPr lang="en-US" altLang="zh-CN" sz="2800" b="1">
                <a:latin typeface="Times New Roman" panose="02020603050405020304" pitchFamily="18" charset="0"/>
              </a:rPr>
              <a:t>49</a:t>
            </a:r>
            <a:r>
              <a:rPr lang="zh-CN" altLang="en-US" sz="2800" b="1" dirty="0">
                <a:latin typeface="Times New Roman" panose="02020603050405020304" pitchFamily="18" charset="0"/>
              </a:rPr>
              <a:t>大街 是 津 巴 布 韦 国 旗。 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560" y="58420"/>
            <a:ext cx="4632960" cy="363664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页脚占位符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/>
              <a:t> </a:t>
            </a:r>
            <a:endParaRPr lang="en-US" altLang="zh-CN" sz="1400"/>
          </a:p>
        </p:txBody>
      </p:sp>
      <p:pic>
        <p:nvPicPr>
          <p:cNvPr id="2051" name="Picture 2" descr="un50-107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10200" cy="61017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2" name="Picture 3" descr="U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425" y="0"/>
            <a:ext cx="2470150" cy="2092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7638" name="文本框 197637"/>
          <p:cNvSpPr txBox="1"/>
          <p:nvPr/>
        </p:nvSpPr>
        <p:spPr>
          <a:xfrm>
            <a:off x="101600" y="6101398"/>
            <a:ext cx="482282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uFillTx/>
                <a:latin typeface="Arial" panose="020B0604020202020204" pitchFamily="34" charset="0"/>
              </a:rPr>
              <a:t>联合国成立</a:t>
            </a:r>
            <a:r>
              <a:rPr lang="en-US" altLang="zh-CN" sz="3600" b="1" dirty="0">
                <a:solidFill>
                  <a:srgbClr val="FF0000"/>
                </a:solidFill>
                <a:uFillTx/>
                <a:latin typeface="Arial" panose="020B0604020202020204" pitchFamily="34" charset="0"/>
              </a:rPr>
              <a:t>50</a:t>
            </a:r>
            <a:r>
              <a:rPr lang="zh-CN" altLang="en-US" sz="3600" b="1" dirty="0">
                <a:solidFill>
                  <a:srgbClr val="FF0000"/>
                </a:solidFill>
                <a:uFillTx/>
                <a:latin typeface="Arial" panose="020B0604020202020204" pitchFamily="34" charset="0"/>
              </a:rPr>
              <a:t>周年庆典</a:t>
            </a:r>
            <a:endParaRPr lang="zh-CN" altLang="en-US" sz="3600" b="1" dirty="0">
              <a:solidFill>
                <a:srgbClr val="C907C6"/>
              </a:solidFill>
              <a:uFillTx/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56530" y="2821940"/>
            <a:ext cx="3963670" cy="2306955"/>
          </a:xfrm>
          <a:prstGeom prst="rect">
            <a:avLst/>
          </a:prstGeom>
          <a:solidFill>
            <a:srgbClr val="FFFF00">
              <a:alpha val="93000"/>
            </a:srgbClr>
          </a:solidFill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3600" b="1" dirty="0">
                <a:solidFill>
                  <a:schemeClr val="tx1"/>
                </a:solidFill>
                <a:uFillTx/>
                <a:latin typeface="黑体" panose="02010609060101010101" pitchFamily="2" charset="-122"/>
                <a:ea typeface="黑体" panose="02010609060101010101" pitchFamily="2" charset="-122"/>
              </a:rPr>
              <a:t>联合国</a:t>
            </a:r>
            <a:r>
              <a:rPr lang="zh-CN" altLang="en-US" sz="3600" b="1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是人类构建世界和平的成果，</a:t>
            </a:r>
            <a:endParaRPr lang="zh-CN" altLang="en-US" sz="3600" b="1"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3600" b="1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也是影响最大的国际组织。</a:t>
            </a:r>
            <a:endParaRPr lang="zh-CN" altLang="en-US" sz="3600" b="1" dirty="0">
              <a:ln w="9525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  <a:solidFill>
                <a:schemeClr val="tx1"/>
              </a:solidFill>
              <a:uFillTx/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3" name="笑脸 2">
            <a:hlinkClick r:id="rId3" tooltip="" action="ppaction://hlinksldjump"/>
          </p:cNvPr>
          <p:cNvSpPr/>
          <p:nvPr/>
        </p:nvSpPr>
        <p:spPr>
          <a:xfrm>
            <a:off x="6012180" y="5733415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1" name="图片 12290" descr="576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7900" y="693738"/>
            <a:ext cx="4032250" cy="4105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文本框 12291"/>
          <p:cNvSpPr txBox="1"/>
          <p:nvPr/>
        </p:nvSpPr>
        <p:spPr>
          <a:xfrm>
            <a:off x="107950" y="117475"/>
            <a:ext cx="46815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Arial" panose="020B0604020202020204" pitchFamily="34" charset="0"/>
                <a:sym typeface="Arial" panose="020B0604020202020204" pitchFamily="34" charset="0"/>
              </a:rPr>
              <a:t>4</a:t>
            </a:r>
            <a:r>
              <a:rPr lang="zh-CN" altLang="en-US" sz="3200" b="1" dirty="0">
                <a:latin typeface="Arial" panose="020B0604020202020204" pitchFamily="34" charset="0"/>
                <a:sym typeface="Arial" panose="020B0604020202020204" pitchFamily="34" charset="0"/>
              </a:rPr>
              <a:t>、总部：纽约</a:t>
            </a:r>
            <a:endParaRPr lang="zh-CN" altLang="en-US" sz="3200" b="1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12293" name="图片 12292" descr="unhqfla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692150"/>
            <a:ext cx="4824413" cy="4105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4" name="图片 12293" descr="asd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050" y="6165850"/>
            <a:ext cx="431800" cy="515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笑脸 2">
            <a:hlinkClick r:id="rId4" action="ppaction://hlinksldjump"/>
          </p:cNvPr>
          <p:cNvSpPr/>
          <p:nvPr/>
        </p:nvSpPr>
        <p:spPr>
          <a:xfrm>
            <a:off x="6012180" y="5733415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页脚占位符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/>
              <a:t> </a:t>
            </a:r>
            <a:endParaRPr lang="en-US" altLang="zh-CN" sz="1400"/>
          </a:p>
        </p:txBody>
      </p:sp>
      <p:pic>
        <p:nvPicPr>
          <p:cNvPr id="8195" name="Picture 9" descr="slogog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2230" y="5800090"/>
            <a:ext cx="993775" cy="1006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6" name="Line 12"/>
          <p:cNvSpPr/>
          <p:nvPr/>
        </p:nvSpPr>
        <p:spPr>
          <a:xfrm>
            <a:off x="988695" y="1551940"/>
            <a:ext cx="0" cy="7620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9" name="Rectangle 2"/>
          <p:cNvSpPr/>
          <p:nvPr/>
        </p:nvSpPr>
        <p:spPr>
          <a:xfrm>
            <a:off x="2299970" y="332740"/>
            <a:ext cx="38544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003366"/>
                </a:solidFill>
                <a:latin typeface="Arial" panose="020B0604020202020204" pitchFamily="34" charset="0"/>
              </a:rPr>
              <a:t>联合国组织机构图</a:t>
            </a:r>
            <a:endParaRPr lang="zh-CN" altLang="en-US" sz="3600" b="1" dirty="0">
              <a:solidFill>
                <a:srgbClr val="003366"/>
              </a:solidFill>
              <a:latin typeface="Arial" panose="020B0604020202020204" pitchFamily="34" charset="0"/>
            </a:endParaRPr>
          </a:p>
        </p:txBody>
      </p:sp>
      <p:sp>
        <p:nvSpPr>
          <p:cNvPr id="8200" name="Rectangle 3">
            <a:hlinkClick r:id="rId3" action="ppaction://hlinksldjump"/>
          </p:cNvPr>
          <p:cNvSpPr/>
          <p:nvPr/>
        </p:nvSpPr>
        <p:spPr>
          <a:xfrm>
            <a:off x="645795" y="2313940"/>
            <a:ext cx="685800" cy="1447800"/>
          </a:xfrm>
          <a:prstGeom prst="rect">
            <a:avLst/>
          </a:prstGeom>
          <a:noFill/>
          <a:ln w="28575" cap="flat" cmpd="sng">
            <a:solidFill>
              <a:srgbClr val="00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b="1" dirty="0">
                <a:latin typeface="华文行楷" panose="02010800040101010101" charset="-122"/>
                <a:ea typeface="华文行楷" panose="02010800040101010101" charset="-122"/>
              </a:rPr>
              <a:t>大</a:t>
            </a:r>
            <a:endParaRPr lang="zh-CN" altLang="en-US" sz="3200" b="1" dirty="0">
              <a:latin typeface="华文行楷" panose="02010800040101010101" charset="-122"/>
              <a:ea typeface="华文行楷" panose="02010800040101010101" charset="-122"/>
            </a:endParaRPr>
          </a:p>
          <a:p>
            <a:pPr algn="ctr"/>
            <a:r>
              <a:rPr lang="zh-CN" altLang="en-US" sz="3200" b="1" dirty="0">
                <a:latin typeface="华文行楷" panose="02010800040101010101" charset="-122"/>
                <a:ea typeface="华文行楷" panose="02010800040101010101" charset="-122"/>
              </a:rPr>
              <a:t>会</a:t>
            </a:r>
            <a:endParaRPr lang="zh-CN" altLang="en-US" sz="3200" b="1" dirty="0"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8201" name="Rectangle 4">
            <a:hlinkClick r:id="rId4" action="ppaction://hlinksldjump"/>
          </p:cNvPr>
          <p:cNvSpPr/>
          <p:nvPr/>
        </p:nvSpPr>
        <p:spPr>
          <a:xfrm>
            <a:off x="3519170" y="2313940"/>
            <a:ext cx="708025" cy="1447800"/>
          </a:xfrm>
          <a:prstGeom prst="rect">
            <a:avLst/>
          </a:prstGeom>
          <a:noFill/>
          <a:ln w="28575" cap="flat" cmpd="sng">
            <a:solidFill>
              <a:srgbClr val="00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b="1" dirty="0">
                <a:latin typeface="华文行楷" panose="02010800040101010101" charset="-122"/>
                <a:ea typeface="华文行楷" panose="02010800040101010101" charset="-122"/>
              </a:rPr>
              <a:t>安</a:t>
            </a:r>
            <a:endParaRPr lang="zh-CN" altLang="en-US" sz="3200" b="1" dirty="0">
              <a:latin typeface="华文行楷" panose="02010800040101010101" charset="-122"/>
              <a:ea typeface="华文行楷" panose="02010800040101010101" charset="-122"/>
            </a:endParaRPr>
          </a:p>
          <a:p>
            <a:pPr algn="ctr"/>
            <a:r>
              <a:rPr lang="zh-CN" altLang="en-US" sz="3200" b="1" dirty="0">
                <a:latin typeface="华文行楷" panose="02010800040101010101" charset="-122"/>
                <a:ea typeface="华文行楷" panose="02010800040101010101" charset="-122"/>
              </a:rPr>
              <a:t>理</a:t>
            </a:r>
            <a:endParaRPr lang="zh-CN" altLang="en-US" sz="3200" b="1" dirty="0">
              <a:latin typeface="华文行楷" panose="02010800040101010101" charset="-122"/>
              <a:ea typeface="华文行楷" panose="02010800040101010101" charset="-122"/>
            </a:endParaRPr>
          </a:p>
          <a:p>
            <a:pPr algn="ctr"/>
            <a:r>
              <a:rPr lang="zh-CN" altLang="en-US" sz="3200" b="1" dirty="0">
                <a:latin typeface="华文行楷" panose="02010800040101010101" charset="-122"/>
                <a:ea typeface="华文行楷" panose="02010800040101010101" charset="-122"/>
              </a:rPr>
              <a:t>会</a:t>
            </a:r>
            <a:endParaRPr lang="zh-CN" altLang="en-US" sz="3200" b="1" dirty="0"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8205" name="Rectangle 8">
            <a:hlinkClick r:id="rId5" action="ppaction://hlinksldjump"/>
          </p:cNvPr>
          <p:cNvSpPr/>
          <p:nvPr/>
        </p:nvSpPr>
        <p:spPr>
          <a:xfrm>
            <a:off x="6758305" y="2313940"/>
            <a:ext cx="685800" cy="1447800"/>
          </a:xfrm>
          <a:prstGeom prst="rect">
            <a:avLst/>
          </a:prstGeom>
          <a:noFill/>
          <a:ln w="28575" cap="flat" cmpd="sng">
            <a:solidFill>
              <a:srgbClr val="00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b="1" dirty="0">
                <a:latin typeface="华文行楷" panose="02010800040101010101" charset="-122"/>
                <a:ea typeface="华文行楷" panose="02010800040101010101" charset="-122"/>
              </a:rPr>
              <a:t>秘</a:t>
            </a:r>
            <a:endParaRPr lang="zh-CN" altLang="en-US" sz="3200" b="1" dirty="0">
              <a:latin typeface="华文行楷" panose="02010800040101010101" charset="-122"/>
              <a:ea typeface="华文行楷" panose="02010800040101010101" charset="-122"/>
            </a:endParaRPr>
          </a:p>
          <a:p>
            <a:pPr algn="ctr"/>
            <a:r>
              <a:rPr lang="zh-CN" altLang="en-US" sz="3200" b="1" dirty="0">
                <a:latin typeface="华文行楷" panose="02010800040101010101" charset="-122"/>
                <a:ea typeface="华文行楷" panose="02010800040101010101" charset="-122"/>
              </a:rPr>
              <a:t>书</a:t>
            </a:r>
            <a:endParaRPr lang="zh-CN" altLang="en-US" sz="3200" b="1" dirty="0">
              <a:latin typeface="华文行楷" panose="02010800040101010101" charset="-122"/>
              <a:ea typeface="华文行楷" panose="02010800040101010101" charset="-122"/>
            </a:endParaRPr>
          </a:p>
          <a:p>
            <a:pPr algn="ctr"/>
            <a:r>
              <a:rPr lang="zh-CN" altLang="en-US" sz="3200" b="1" dirty="0">
                <a:latin typeface="华文行楷" panose="02010800040101010101" charset="-122"/>
                <a:ea typeface="华文行楷" panose="02010800040101010101" charset="-122"/>
              </a:rPr>
              <a:t>处</a:t>
            </a:r>
            <a:endParaRPr lang="zh-CN" altLang="en-US" sz="3200" b="1" dirty="0"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8206" name="Line 10"/>
          <p:cNvSpPr/>
          <p:nvPr/>
        </p:nvSpPr>
        <p:spPr>
          <a:xfrm>
            <a:off x="3917950" y="856615"/>
            <a:ext cx="9525" cy="6953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07" name="Line 11"/>
          <p:cNvSpPr/>
          <p:nvPr/>
        </p:nvSpPr>
        <p:spPr>
          <a:xfrm>
            <a:off x="988695" y="1551940"/>
            <a:ext cx="6129655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09" name="Line 14"/>
          <p:cNvSpPr/>
          <p:nvPr/>
        </p:nvSpPr>
        <p:spPr>
          <a:xfrm>
            <a:off x="3935095" y="1551940"/>
            <a:ext cx="0" cy="7620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198" name="Line 17"/>
          <p:cNvSpPr/>
          <p:nvPr/>
        </p:nvSpPr>
        <p:spPr>
          <a:xfrm>
            <a:off x="7118350" y="1551940"/>
            <a:ext cx="0" cy="7620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1" name="Rectangle 4"/>
          <p:cNvSpPr/>
          <p:nvPr/>
        </p:nvSpPr>
        <p:spPr>
          <a:xfrm>
            <a:off x="224155" y="3972560"/>
            <a:ext cx="229870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由全体会员国组成。具有裁决权。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Rectangle 4"/>
          <p:cNvSpPr/>
          <p:nvPr/>
        </p:nvSpPr>
        <p:spPr>
          <a:xfrm>
            <a:off x="3043555" y="3972560"/>
            <a:ext cx="290131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负有维护国际和平与安全的主要责任。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" name="Rectangle 4"/>
          <p:cNvSpPr/>
          <p:nvPr/>
        </p:nvSpPr>
        <p:spPr>
          <a:xfrm>
            <a:off x="6154420" y="3972560"/>
            <a:ext cx="22987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+mn-ea"/>
              </a:rPr>
              <a:t>行政秘书事务机构。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4" name="笑脸 3">
            <a:hlinkClick r:id="rId6" action="ppaction://hlinksldjump"/>
          </p:cNvPr>
          <p:cNvSpPr/>
          <p:nvPr/>
        </p:nvSpPr>
        <p:spPr>
          <a:xfrm>
            <a:off x="6012180" y="5733415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 animBg="1"/>
      <p:bldP spid="4101" grpId="0"/>
      <p:bldP spid="8201" grpId="0" animBg="1"/>
      <p:bldP spid="2" grpId="0"/>
      <p:bldP spid="8205" grpId="0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页脚占位符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/>
              <a:t> </a:t>
            </a:r>
            <a:endParaRPr lang="en-US" altLang="zh-CN" sz="1400"/>
          </a:p>
        </p:txBody>
      </p:sp>
      <p:pic>
        <p:nvPicPr>
          <p:cNvPr id="9219" name="Picture 2" descr="tour-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0" name="Text Box 3"/>
          <p:cNvSpPr txBox="1"/>
          <p:nvPr/>
        </p:nvSpPr>
        <p:spPr>
          <a:xfrm>
            <a:off x="3200400" y="6172200"/>
            <a:ext cx="268446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3366"/>
                </a:solidFill>
                <a:latin typeface="Times New Roman" panose="02020603050405020304" pitchFamily="18" charset="0"/>
              </a:rPr>
              <a:t>联合国大会会堂</a:t>
            </a:r>
            <a:endParaRPr lang="zh-CN" altLang="en-US" sz="2800" b="1" dirty="0">
              <a:solidFill>
                <a:srgbClr val="0033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1" name="Rectangle 4"/>
          <p:cNvSpPr/>
          <p:nvPr/>
        </p:nvSpPr>
        <p:spPr>
          <a:xfrm>
            <a:off x="1704975" y="4806315"/>
            <a:ext cx="5420995" cy="1076325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由全体会员国组成。每年举行一次，具有裁决权。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" name="笑脸 2">
            <a:hlinkClick r:id="rId2" action="ppaction://hlinksldjump"/>
          </p:cNvPr>
          <p:cNvSpPr/>
          <p:nvPr/>
        </p:nvSpPr>
        <p:spPr>
          <a:xfrm>
            <a:off x="7909560" y="6071870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页脚占位符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/>
              <a:t> </a:t>
            </a:r>
            <a:endParaRPr lang="en-US" altLang="zh-CN" sz="1400"/>
          </a:p>
        </p:txBody>
      </p:sp>
      <p:pic>
        <p:nvPicPr>
          <p:cNvPr id="11267" name="Picture 2" descr="tour-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8" name="Text Box 3"/>
          <p:cNvSpPr txBox="1"/>
          <p:nvPr/>
        </p:nvSpPr>
        <p:spPr>
          <a:xfrm>
            <a:off x="3124200" y="6019800"/>
            <a:ext cx="26336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安全理事会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页脚占位符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/>
              <a:t> </a:t>
            </a:r>
            <a:endParaRPr lang="en-US" altLang="zh-CN" sz="1400"/>
          </a:p>
        </p:txBody>
      </p:sp>
      <p:sp>
        <p:nvSpPr>
          <p:cNvPr id="12291" name="Text Box 2"/>
          <p:cNvSpPr txBox="1"/>
          <p:nvPr/>
        </p:nvSpPr>
        <p:spPr>
          <a:xfrm>
            <a:off x="2895600" y="228600"/>
            <a:ext cx="323215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dirty="0">
                <a:solidFill>
                  <a:srgbClr val="0033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安 全 理 事 会</a:t>
            </a:r>
            <a:endParaRPr lang="zh-CN" altLang="en-US" sz="4000" dirty="0">
              <a:solidFill>
                <a:srgbClr val="003366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7411" name="Text Box 3"/>
          <p:cNvSpPr txBox="1"/>
          <p:nvPr/>
        </p:nvSpPr>
        <p:spPr>
          <a:xfrm>
            <a:off x="304800" y="3581400"/>
            <a:ext cx="8534400" cy="1249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006699"/>
                </a:solidFill>
                <a:latin typeface="Times New Roman" panose="02020603050405020304" pitchFamily="18" charset="0"/>
              </a:rPr>
              <a:t>      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安理会对 国际问题的调停和裁决实行</a:t>
            </a:r>
            <a:r>
              <a:rPr lang="en-US" altLang="zh-CN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个常任理事国一致的原则（大国一致原则），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即每项决议只要有一个常任理事国投否决票，便不能通过。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293" name="Text Box 4"/>
          <p:cNvSpPr txBox="1"/>
          <p:nvPr/>
        </p:nvSpPr>
        <p:spPr>
          <a:xfrm>
            <a:off x="228600" y="1219200"/>
            <a:ext cx="1981200" cy="2461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8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组成：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8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800" b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7413" name="Text Box 5"/>
          <p:cNvSpPr txBox="1"/>
          <p:nvPr/>
        </p:nvSpPr>
        <p:spPr>
          <a:xfrm>
            <a:off x="1582420" y="5105400"/>
            <a:ext cx="6400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负有维护国际和平与安全的主要责任。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7414" name="Rectangle 6"/>
          <p:cNvSpPr/>
          <p:nvPr/>
        </p:nvSpPr>
        <p:spPr>
          <a:xfrm>
            <a:off x="1273175" y="1752600"/>
            <a:ext cx="76200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latin typeface="Times New Roman" panose="02020603050405020304" pitchFamily="18" charset="0"/>
              </a:rPr>
              <a:t> </a:t>
            </a:r>
            <a:r>
              <a:rPr lang="zh-CN" altLang="en-US" sz="2400" b="1" dirty="0">
                <a:latin typeface="Times New Roman" panose="02020603050405020304" pitchFamily="18" charset="0"/>
              </a:rPr>
              <a:t>安全理事会（简称安理会）由中、法、俄、英、美</a:t>
            </a:r>
            <a:r>
              <a:rPr lang="en-US" altLang="zh-CN" sz="2400" b="1">
                <a:latin typeface="Times New Roman" panose="02020603050405020304" pitchFamily="18" charset="0"/>
              </a:rPr>
              <a:t>5</a:t>
            </a:r>
            <a:r>
              <a:rPr lang="zh-CN" altLang="en-US" sz="2400" b="1" dirty="0">
                <a:latin typeface="Times New Roman" panose="02020603050405020304" pitchFamily="18" charset="0"/>
              </a:rPr>
              <a:t>个常任理事国和</a:t>
            </a:r>
            <a:r>
              <a:rPr lang="en-US" altLang="zh-CN" sz="2400" b="1">
                <a:latin typeface="Times New Roman" panose="02020603050405020304" pitchFamily="18" charset="0"/>
              </a:rPr>
              <a:t>10</a:t>
            </a:r>
            <a:r>
              <a:rPr lang="zh-CN" altLang="en-US" sz="2400" b="1" dirty="0">
                <a:latin typeface="Times New Roman" panose="02020603050405020304" pitchFamily="18" charset="0"/>
              </a:rPr>
              <a:t>个非常任理 事国组成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2297" name="Rectangle 8"/>
          <p:cNvSpPr/>
          <p:nvPr/>
        </p:nvSpPr>
        <p:spPr>
          <a:xfrm>
            <a:off x="228600" y="2895600"/>
            <a:ext cx="19700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决策方式：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2298" name="Rectangle 9"/>
          <p:cNvSpPr/>
          <p:nvPr/>
        </p:nvSpPr>
        <p:spPr>
          <a:xfrm>
            <a:off x="304800" y="5105400"/>
            <a:ext cx="10175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责权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</a:rPr>
              <a:t>:</a:t>
            </a:r>
            <a:endParaRPr lang="en-US" altLang="zh-CN" sz="2800" b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" name="笑脸 2">
            <a:hlinkClick r:id="rId1" tooltip="" action="ppaction://hlinksldjump"/>
          </p:cNvPr>
          <p:cNvSpPr/>
          <p:nvPr/>
        </p:nvSpPr>
        <p:spPr>
          <a:xfrm>
            <a:off x="6846570" y="5861050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AutoShape 1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956175" y="4598670"/>
            <a:ext cx="2265045" cy="506730"/>
          </a:xfrm>
          <a:prstGeom prst="wedgeRoundRectCallout">
            <a:avLst>
              <a:gd name="adj1" fmla="val -80566"/>
              <a:gd name="adj2" fmla="val -102130"/>
              <a:gd name="adj3" fmla="val 16667"/>
            </a:avLst>
          </a:prstGeom>
          <a:solidFill>
            <a:srgbClr val="92D050"/>
          </a:solidFill>
          <a:ln w="9525">
            <a:solidFill>
              <a:srgbClr val="CC0000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一票否决权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3" grpId="0"/>
      <p:bldP spid="17414" grpId="0"/>
      <p:bldP spid="2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页脚占位符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/>
              <a:t> </a:t>
            </a:r>
            <a:endParaRPr lang="en-US" altLang="zh-CN" sz="1400"/>
          </a:p>
        </p:txBody>
      </p:sp>
      <p:sp>
        <p:nvSpPr>
          <p:cNvPr id="19459" name="Text Box 2"/>
          <p:cNvSpPr txBox="1"/>
          <p:nvPr/>
        </p:nvSpPr>
        <p:spPr>
          <a:xfrm>
            <a:off x="2057400" y="635000"/>
            <a:ext cx="6043613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solidFill>
                  <a:schemeClr val="tx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秘    书    处</a:t>
            </a:r>
            <a:endParaRPr lang="zh-CN" altLang="en-US" sz="4400" b="1" dirty="0">
              <a:solidFill>
                <a:schemeClr val="tx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579" name="Text Box 3"/>
          <p:cNvSpPr txBox="1"/>
          <p:nvPr/>
        </p:nvSpPr>
        <p:spPr>
          <a:xfrm>
            <a:off x="381000" y="2667000"/>
            <a:ext cx="8502650" cy="2227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秘 书 长 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是 联 合 国 的  行 政 首 长 ， 由 安 理 会 推  荐 ，经 大 会 任 命 ， 任 期 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5 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年 。 </a:t>
            </a:r>
            <a:endParaRPr lang="zh-CN" altLang="en-US" sz="28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        自 联合 国 成 立 以来 ，已 有 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7 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位 秘 书 长 ， 现 任秘 书长 是韩国的潘基文 ，他 是 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2007 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年 </a:t>
            </a:r>
            <a:r>
              <a:rPr lang="en-US" altLang="zh-CN" sz="2800" b="1">
                <a:solidFill>
                  <a:schemeClr val="tx2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月 就 职 的 。</a:t>
            </a:r>
            <a:endParaRPr lang="zh-CN" altLang="en-US" sz="2800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0" name="Rectangle 4"/>
          <p:cNvSpPr/>
          <p:nvPr/>
        </p:nvSpPr>
        <p:spPr>
          <a:xfrm>
            <a:off x="1981200" y="1524000"/>
            <a:ext cx="64770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accent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 联 合 国 各 机 构 的 行 政 秘 书 事 务 机 构 ，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从事各种日常工作</a:t>
            </a:r>
            <a:endParaRPr lang="zh-CN" altLang="en-US" sz="2800" b="1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462" name="Rectangle 5"/>
          <p:cNvSpPr/>
          <p:nvPr/>
        </p:nvSpPr>
        <p:spPr>
          <a:xfrm>
            <a:off x="304800" y="1600200"/>
            <a:ext cx="12553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职能：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8" name="Picture 2" descr="1946年第一任秘书长特吕格弗·赖伊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389438" cy="2925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59" name="Text Box 3"/>
          <p:cNvSpPr txBox="1"/>
          <p:nvPr/>
        </p:nvSpPr>
        <p:spPr>
          <a:xfrm>
            <a:off x="0" y="2971800"/>
            <a:ext cx="29908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400" b="1">
                <a:latin typeface="Tahoma" panose="020B0604030504040204" pitchFamily="34" charset="0"/>
              </a:rPr>
              <a:t>1946</a:t>
            </a:r>
            <a:r>
              <a:rPr lang="zh-CN" altLang="en-US" sz="1400" b="1" dirty="0">
                <a:latin typeface="Tahoma" panose="020B0604030504040204" pitchFamily="34" charset="0"/>
              </a:rPr>
              <a:t>年第一任秘书长特吕格弗</a:t>
            </a:r>
            <a:r>
              <a:rPr lang="en-US" altLang="zh-CN" sz="1400" b="1">
                <a:latin typeface="Times New Roman" panose="02020603050405020304" pitchFamily="18" charset="0"/>
              </a:rPr>
              <a:t>·</a:t>
            </a:r>
            <a:r>
              <a:rPr lang="zh-CN" altLang="en-US" sz="1400" b="1" dirty="0">
                <a:latin typeface="Tahoma" panose="020B0604030504040204" pitchFamily="34" charset="0"/>
              </a:rPr>
              <a:t>赖伊</a:t>
            </a:r>
            <a:endParaRPr lang="zh-CN" altLang="en-US" sz="1400" b="1" dirty="0">
              <a:latin typeface="Tahoma" panose="020B0604030504040204" pitchFamily="34" charset="0"/>
            </a:endParaRPr>
          </a:p>
        </p:txBody>
      </p:sp>
      <p:pic>
        <p:nvPicPr>
          <p:cNvPr id="45060" name="Picture 4" descr="1953年达格·哈马舍尔德 - 第二任秘书长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00" y="0"/>
            <a:ext cx="4389438" cy="29257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1" name="Text Box 5"/>
          <p:cNvSpPr txBox="1"/>
          <p:nvPr/>
        </p:nvSpPr>
        <p:spPr>
          <a:xfrm>
            <a:off x="4648200" y="2971800"/>
            <a:ext cx="3281363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400">
                <a:latin typeface="Tahoma" panose="020B0604030504040204" pitchFamily="34" charset="0"/>
              </a:rPr>
              <a:t>1953</a:t>
            </a:r>
            <a:r>
              <a:rPr lang="zh-CN" altLang="en-US" sz="1400" dirty="0">
                <a:latin typeface="Tahoma" panose="020B0604030504040204" pitchFamily="34" charset="0"/>
              </a:rPr>
              <a:t>年达格</a:t>
            </a:r>
            <a:r>
              <a:rPr lang="en-US" altLang="zh-CN" sz="1400">
                <a:latin typeface="Times New Roman" panose="02020603050405020304" pitchFamily="18" charset="0"/>
              </a:rPr>
              <a:t>·</a:t>
            </a:r>
            <a:r>
              <a:rPr lang="zh-CN" altLang="en-US" sz="1400" dirty="0">
                <a:latin typeface="Tahoma" panose="020B0604030504040204" pitchFamily="34" charset="0"/>
              </a:rPr>
              <a:t>哈马舍尔德 </a:t>
            </a:r>
            <a:r>
              <a:rPr lang="en-US" altLang="zh-CN" sz="1400">
                <a:latin typeface="Tahoma" panose="020B0604030504040204" pitchFamily="34" charset="0"/>
              </a:rPr>
              <a:t>- </a:t>
            </a:r>
            <a:r>
              <a:rPr lang="zh-CN" altLang="en-US" sz="1400" dirty="0">
                <a:latin typeface="Tahoma" panose="020B0604030504040204" pitchFamily="34" charset="0"/>
              </a:rPr>
              <a:t>第二任秘书长</a:t>
            </a:r>
            <a:endParaRPr lang="zh-CN" altLang="en-US" sz="1400" dirty="0">
              <a:latin typeface="Tahoma" panose="020B0604030504040204" pitchFamily="34" charset="0"/>
            </a:endParaRPr>
          </a:p>
        </p:txBody>
      </p:sp>
      <p:pic>
        <p:nvPicPr>
          <p:cNvPr id="45062" name="Picture 6" descr="1962年吴丹 - 第三任秘书长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3276600"/>
            <a:ext cx="2228850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3" name="Text Box 7"/>
          <p:cNvSpPr txBox="1"/>
          <p:nvPr/>
        </p:nvSpPr>
        <p:spPr>
          <a:xfrm>
            <a:off x="228600" y="6453188"/>
            <a:ext cx="2347913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400">
                <a:latin typeface="Tahoma" panose="020B0604030504040204" pitchFamily="34" charset="0"/>
              </a:rPr>
              <a:t>1962</a:t>
            </a:r>
            <a:r>
              <a:rPr lang="zh-CN" altLang="en-US" sz="1400" dirty="0">
                <a:latin typeface="Tahoma" panose="020B0604030504040204" pitchFamily="34" charset="0"/>
              </a:rPr>
              <a:t>年吴丹 </a:t>
            </a:r>
            <a:r>
              <a:rPr lang="en-US" altLang="zh-CN" sz="1400">
                <a:latin typeface="Tahoma" panose="020B0604030504040204" pitchFamily="34" charset="0"/>
              </a:rPr>
              <a:t>- </a:t>
            </a:r>
            <a:r>
              <a:rPr lang="zh-CN" altLang="en-US" sz="1400" dirty="0">
                <a:latin typeface="Tahoma" panose="020B0604030504040204" pitchFamily="34" charset="0"/>
              </a:rPr>
              <a:t>第三任秘书长</a:t>
            </a:r>
            <a:endParaRPr lang="zh-CN" altLang="en-US" sz="1400" dirty="0">
              <a:latin typeface="Tahoma" panose="020B0604030504040204" pitchFamily="34" charset="0"/>
            </a:endParaRPr>
          </a:p>
        </p:txBody>
      </p:sp>
      <p:pic>
        <p:nvPicPr>
          <p:cNvPr id="45064" name="Picture 8" descr="1971年库尔特·瓦尔德海姆 - 第四任秘书长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3276600"/>
            <a:ext cx="2082800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5" name="Text Box 9"/>
          <p:cNvSpPr txBox="1"/>
          <p:nvPr/>
        </p:nvSpPr>
        <p:spPr>
          <a:xfrm>
            <a:off x="2843213" y="6453188"/>
            <a:ext cx="2881312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400">
                <a:latin typeface="Tahoma" panose="020B0604030504040204" pitchFamily="34" charset="0"/>
              </a:rPr>
              <a:t>1971</a:t>
            </a:r>
            <a:r>
              <a:rPr lang="zh-CN" altLang="en-US" sz="1400" dirty="0">
                <a:latin typeface="Tahoma" panose="020B0604030504040204" pitchFamily="34" charset="0"/>
              </a:rPr>
              <a:t>年瓦尔德海姆 </a:t>
            </a:r>
            <a:r>
              <a:rPr lang="en-US" altLang="zh-CN" sz="1400">
                <a:latin typeface="Tahoma" panose="020B0604030504040204" pitchFamily="34" charset="0"/>
              </a:rPr>
              <a:t>- </a:t>
            </a:r>
            <a:r>
              <a:rPr lang="zh-CN" altLang="en-US" sz="1400" dirty="0">
                <a:latin typeface="Tahoma" panose="020B0604030504040204" pitchFamily="34" charset="0"/>
              </a:rPr>
              <a:t>第四任秘书长</a:t>
            </a:r>
            <a:endParaRPr lang="zh-CN" altLang="en-US" sz="1400" dirty="0">
              <a:latin typeface="Tahoma" panose="020B0604030504040204" pitchFamily="34" charset="0"/>
            </a:endParaRPr>
          </a:p>
        </p:txBody>
      </p:sp>
      <p:pic>
        <p:nvPicPr>
          <p:cNvPr id="45066" name="Picture 10" descr="1981年哈维尔·佩雷斯·德奎利亚尔- 第四任秘书长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1400" y="3276600"/>
            <a:ext cx="2082800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7" name="Text Box 11"/>
          <p:cNvSpPr txBox="1"/>
          <p:nvPr/>
        </p:nvSpPr>
        <p:spPr>
          <a:xfrm>
            <a:off x="5849938" y="6453188"/>
            <a:ext cx="2825750" cy="304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1400">
                <a:latin typeface="Tahoma" panose="020B0604030504040204" pitchFamily="34" charset="0"/>
              </a:rPr>
              <a:t>1981</a:t>
            </a:r>
            <a:r>
              <a:rPr lang="zh-CN" altLang="en-US" sz="1400" dirty="0">
                <a:latin typeface="Tahoma" panose="020B0604030504040204" pitchFamily="34" charset="0"/>
              </a:rPr>
              <a:t>年德奎利亚尔</a:t>
            </a:r>
            <a:r>
              <a:rPr lang="en-US" altLang="zh-CN" sz="1400">
                <a:latin typeface="Tahoma" panose="020B0604030504040204" pitchFamily="34" charset="0"/>
              </a:rPr>
              <a:t>- </a:t>
            </a:r>
            <a:r>
              <a:rPr lang="zh-CN" altLang="en-US" sz="1400" dirty="0">
                <a:latin typeface="Tahoma" panose="020B0604030504040204" pitchFamily="34" charset="0"/>
              </a:rPr>
              <a:t>第四任秘书长</a:t>
            </a:r>
            <a:endParaRPr lang="zh-CN" altLang="en-US" sz="1400" dirty="0">
              <a:latin typeface="Tahoma" panose="020B0604030504040204" pitchFamily="34" charset="0"/>
            </a:endParaRPr>
          </a:p>
        </p:txBody>
      </p:sp>
    </p:spTree>
    <p:custDataLst>
      <p:tags r:id="rId6"/>
    </p:custData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6082" name="Picture 2" descr="it?u=722309021,3235854968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888" y="260350"/>
            <a:ext cx="2843212" cy="4392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3" name="Picture 3" descr="u=1362075830,1070886658&amp;fm=0&amp;gp=20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3575" y="260350"/>
            <a:ext cx="2879725" cy="4319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5" name="Rectangle 5"/>
          <p:cNvSpPr/>
          <p:nvPr/>
        </p:nvSpPr>
        <p:spPr>
          <a:xfrm>
            <a:off x="395288" y="5084763"/>
            <a:ext cx="2089150" cy="793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latin typeface="Verdana" panose="020B0604030504040204" pitchFamily="34" charset="0"/>
                <a:ea typeface="楷体_GB2312" pitchFamily="49" charset="-122"/>
              </a:rPr>
              <a:t>加利</a:t>
            </a:r>
            <a:endParaRPr lang="zh-CN" altLang="en-US" sz="2800" b="1" dirty="0">
              <a:latin typeface="Verdana" panose="020B0604030504040204" pitchFamily="34" charset="0"/>
              <a:ea typeface="楷体_GB2312" pitchFamily="49" charset="-122"/>
            </a:endParaRPr>
          </a:p>
          <a:p>
            <a:pPr algn="ctr"/>
            <a:r>
              <a:rPr lang="zh-CN" altLang="en-US" b="1" dirty="0">
                <a:latin typeface="Arial" panose="020B0604020202020204" pitchFamily="34" charset="0"/>
              </a:rPr>
              <a:t>（</a:t>
            </a:r>
            <a:r>
              <a:rPr lang="en-US" altLang="zh-CN" b="1">
                <a:latin typeface="Arial" panose="020B0604020202020204" pitchFamily="34" charset="0"/>
              </a:rPr>
              <a:t>1991—1996</a:t>
            </a:r>
            <a:r>
              <a:rPr lang="zh-CN" altLang="en-US" b="1" dirty="0">
                <a:latin typeface="Arial" panose="020B0604020202020204" pitchFamily="34" charset="0"/>
              </a:rPr>
              <a:t>年）</a:t>
            </a:r>
            <a:endParaRPr lang="zh-CN" altLang="en-US" sz="2800" b="1" dirty="0">
              <a:latin typeface="Verdana" panose="020B0604030504040204" pitchFamily="34" charset="0"/>
              <a:ea typeface="楷体_GB2312" pitchFamily="49" charset="-122"/>
            </a:endParaRPr>
          </a:p>
        </p:txBody>
      </p:sp>
      <p:sp>
        <p:nvSpPr>
          <p:cNvPr id="46086" name="Rectangle 6"/>
          <p:cNvSpPr/>
          <p:nvPr/>
        </p:nvSpPr>
        <p:spPr>
          <a:xfrm>
            <a:off x="3492500" y="5013325"/>
            <a:ext cx="2233613" cy="793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latin typeface="Verdana" panose="020B0604030504040204" pitchFamily="34" charset="0"/>
                <a:ea typeface="楷体_GB2312" pitchFamily="49" charset="-122"/>
              </a:rPr>
              <a:t>安南</a:t>
            </a:r>
            <a:endParaRPr lang="zh-CN" altLang="en-US" sz="2800" b="1" dirty="0">
              <a:latin typeface="Verdana" panose="020B0604030504040204" pitchFamily="34" charset="0"/>
              <a:ea typeface="楷体_GB2312" pitchFamily="49" charset="-122"/>
            </a:endParaRPr>
          </a:p>
          <a:p>
            <a:pPr algn="ctr"/>
            <a:r>
              <a:rPr lang="zh-CN" altLang="en-US" b="1" dirty="0">
                <a:latin typeface="Verdana" panose="020B0604030504040204" pitchFamily="34" charset="0"/>
                <a:ea typeface="楷体_GB2312" pitchFamily="49" charset="-122"/>
              </a:rPr>
              <a:t>（</a:t>
            </a:r>
            <a:r>
              <a:rPr lang="en-US" altLang="zh-CN" b="1">
                <a:latin typeface="Verdana" panose="020B0604030504040204" pitchFamily="34" charset="0"/>
                <a:ea typeface="楷体_GB2312" pitchFamily="49" charset="-122"/>
              </a:rPr>
              <a:t>1997—2006</a:t>
            </a:r>
            <a:r>
              <a:rPr lang="zh-CN" altLang="en-US" b="1" dirty="0">
                <a:latin typeface="Verdana" panose="020B0604030504040204" pitchFamily="34" charset="0"/>
                <a:ea typeface="楷体_GB2312" pitchFamily="49" charset="-122"/>
              </a:rPr>
              <a:t>年）</a:t>
            </a:r>
            <a:endParaRPr lang="zh-CN" altLang="en-US" b="1" dirty="0">
              <a:latin typeface="Verdana" panose="020B0604030504040204" pitchFamily="34" charset="0"/>
              <a:ea typeface="楷体_GB2312" pitchFamily="49" charset="-122"/>
            </a:endParaRPr>
          </a:p>
        </p:txBody>
      </p:sp>
      <p:sp>
        <p:nvSpPr>
          <p:cNvPr id="46087" name="Rectangle 7"/>
          <p:cNvSpPr/>
          <p:nvPr/>
        </p:nvSpPr>
        <p:spPr>
          <a:xfrm>
            <a:off x="6516688" y="5084763"/>
            <a:ext cx="2051050" cy="793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latin typeface="Verdana" panose="020B0604030504040204" pitchFamily="34" charset="0"/>
                <a:ea typeface="楷体_GB2312" pitchFamily="49" charset="-122"/>
              </a:rPr>
              <a:t>潘基文</a:t>
            </a:r>
            <a:r>
              <a:rPr lang="zh-CN" altLang="en-US" b="1" dirty="0">
                <a:latin typeface="Verdana" panose="020B0604030504040204" pitchFamily="34" charset="0"/>
                <a:ea typeface="楷体_GB2312" pitchFamily="49" charset="-122"/>
              </a:rPr>
              <a:t>（</a:t>
            </a:r>
            <a:r>
              <a:rPr lang="en-US" altLang="zh-CN" b="1">
                <a:latin typeface="Verdana" panose="020B0604030504040204" pitchFamily="34" charset="0"/>
                <a:ea typeface="楷体_GB2312" pitchFamily="49" charset="-122"/>
              </a:rPr>
              <a:t>2007</a:t>
            </a:r>
            <a:r>
              <a:rPr lang="zh-CN" altLang="en-US" b="1" dirty="0">
                <a:latin typeface="Verdana" panose="020B0604030504040204" pitchFamily="34" charset="0"/>
                <a:ea typeface="楷体_GB2312" pitchFamily="49" charset="-122"/>
              </a:rPr>
              <a:t>年上任）</a:t>
            </a:r>
            <a:endParaRPr lang="zh-CN" altLang="en-US" b="1" dirty="0">
              <a:latin typeface="Verdana" panose="020B0604030504040204" pitchFamily="34" charset="0"/>
              <a:ea typeface="楷体_GB2312" pitchFamily="49" charset="-122"/>
            </a:endParaRPr>
          </a:p>
        </p:txBody>
      </p:sp>
      <p:pic>
        <p:nvPicPr>
          <p:cNvPr id="46088" name="图片 46087" descr="b94f65ec3888c9ee2f2e219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388" y="260350"/>
            <a:ext cx="2932112" cy="432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笑脸 2">
            <a:hlinkClick r:id="rId6" action="ppaction://hlinksldjump"/>
          </p:cNvPr>
          <p:cNvSpPr/>
          <p:nvPr/>
        </p:nvSpPr>
        <p:spPr>
          <a:xfrm>
            <a:off x="6846570" y="5861050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页脚占位符 2"/>
          <p:cNvSpPr txBox="1"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en-US" altLang="zh-CN" sz="1400"/>
              <a:t> </a:t>
            </a:r>
            <a:endParaRPr lang="en-US" altLang="zh-CN" sz="1400"/>
          </a:p>
        </p:txBody>
      </p:sp>
      <p:sp>
        <p:nvSpPr>
          <p:cNvPr id="4099" name="Text Box 2"/>
          <p:cNvSpPr txBox="1"/>
          <p:nvPr/>
        </p:nvSpPr>
        <p:spPr>
          <a:xfrm>
            <a:off x="381000" y="381000"/>
            <a:ext cx="8458200" cy="3169285"/>
          </a:xfrm>
          <a:prstGeom prst="rect">
            <a:avLst/>
          </a:prstGeom>
          <a:noFill/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66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联 合 国 的 宗 旨 ：</a:t>
            </a:r>
            <a:endParaRPr lang="zh-CN" altLang="en-US" sz="3600" b="1" dirty="0">
              <a:solidFill>
                <a:srgbClr val="000066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2400" dirty="0">
                <a:latin typeface="Arial" panose="020B0604020202020204" pitchFamily="34" charset="0"/>
              </a:rPr>
              <a:t> </a:t>
            </a:r>
            <a:endParaRPr lang="zh-CN" altLang="en-US" sz="2400" dirty="0">
              <a:latin typeface="Arial" panose="020B0604020202020204" pitchFamily="34" charset="0"/>
            </a:endParaRPr>
          </a:p>
          <a:p>
            <a:pPr>
              <a:buChar char="•"/>
            </a:pPr>
            <a:r>
              <a:rPr lang="zh-CN" altLang="en-US" sz="2800" b="1" dirty="0">
                <a:latin typeface="Arial" panose="020B0604020202020204" pitchFamily="34" charset="0"/>
              </a:rPr>
              <a:t>维持国际和平与安全。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buChar char="•"/>
            </a:pPr>
            <a:r>
              <a:rPr lang="zh-CN" altLang="en-US" sz="2800" b="1" dirty="0">
                <a:latin typeface="Arial" panose="020B0604020202020204" pitchFamily="34" charset="0"/>
              </a:rPr>
              <a:t>并为此目的：采取有效集体办法，以防止且消除对于和平之威胁，制止侵略行为或其他和平之破坏。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buChar char="•"/>
            </a:pPr>
            <a:r>
              <a:rPr lang="zh-CN" altLang="en-US" sz="2800" b="1" dirty="0">
                <a:latin typeface="Arial" panose="020B0604020202020204" pitchFamily="34" charset="0"/>
              </a:rPr>
              <a:t>并以和平方法，且以正义及国际法之原则，调整或解决足以破坏和平之国际争端或情势。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4100" name="Rectangle 3"/>
          <p:cNvSpPr/>
          <p:nvPr/>
        </p:nvSpPr>
        <p:spPr>
          <a:xfrm>
            <a:off x="609600" y="4495800"/>
            <a:ext cx="3040063" cy="10668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概括起来就是：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endParaRPr lang="en-US" altLang="zh-CN" sz="3200" b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69335" y="4495800"/>
            <a:ext cx="4253230" cy="583565"/>
          </a:xfrm>
          <a:prstGeom prst="rect">
            <a:avLst/>
          </a:prstGeom>
          <a:solidFill>
            <a:srgbClr val="FFFF00">
              <a:alpha val="93000"/>
            </a:srgbClr>
          </a:solidFill>
        </p:spPr>
        <p:txBody>
          <a:bodyPr wrap="none" rtlCol="0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维持国际和平与安全。</a:t>
            </a:r>
            <a:endParaRPr lang="zh-CN" altLang="en-US" sz="32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3" name="笑脸 2">
            <a:hlinkClick r:id="rId1" action="ppaction://hlinksldjump"/>
          </p:cNvPr>
          <p:cNvSpPr/>
          <p:nvPr/>
        </p:nvSpPr>
        <p:spPr>
          <a:xfrm>
            <a:off x="6846570" y="5861050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960" y="381000"/>
            <a:ext cx="8411210" cy="3872865"/>
          </a:xfrm>
          <a:prstGeom prst="rect">
            <a:avLst/>
          </a:prstGeom>
        </p:spPr>
      </p:pic>
      <p:sp>
        <p:nvSpPr>
          <p:cNvPr id="6" name="圆角矩形标注 5"/>
          <p:cNvSpPr/>
          <p:nvPr/>
        </p:nvSpPr>
        <p:spPr>
          <a:xfrm>
            <a:off x="1291590" y="1711325"/>
            <a:ext cx="1939290" cy="288290"/>
          </a:xfrm>
          <a:prstGeom prst="wedgeRoundRectCallout">
            <a:avLst>
              <a:gd name="adj1" fmla="val 99869"/>
              <a:gd name="adj2" fmla="val 854845"/>
              <a:gd name="adj3" fmla="val 16667"/>
            </a:avLst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 Box 7"/>
          <p:cNvSpPr txBox="1"/>
          <p:nvPr/>
        </p:nvSpPr>
        <p:spPr>
          <a:xfrm>
            <a:off x="2514600" y="381000"/>
            <a:ext cx="6629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联合国的重大作用：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grpSp>
        <p:nvGrpSpPr>
          <p:cNvPr id="9238" name="Group 22"/>
          <p:cNvGrpSpPr/>
          <p:nvPr/>
        </p:nvGrpSpPr>
        <p:grpSpPr>
          <a:xfrm>
            <a:off x="4568825" y="1382712"/>
            <a:ext cx="5718175" cy="3540126"/>
            <a:chOff x="1966" y="1591"/>
            <a:chExt cx="3602" cy="2230"/>
          </a:xfrm>
        </p:grpSpPr>
        <p:sp>
          <p:nvSpPr>
            <p:cNvPr id="7176" name="Text Box 10"/>
            <p:cNvSpPr txBox="1"/>
            <p:nvPr/>
          </p:nvSpPr>
          <p:spPr>
            <a:xfrm>
              <a:off x="2016" y="1591"/>
              <a:ext cx="2736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1</a:t>
              </a:r>
              <a:r>
                <a:rPr lang="zh-CN" altLang="en-US" sz="32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、促使两伊战争结束</a:t>
              </a:r>
              <a:endPara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177" name="Text Box 11"/>
            <p:cNvSpPr txBox="1"/>
            <p:nvPr/>
          </p:nvSpPr>
          <p:spPr>
            <a:xfrm>
              <a:off x="1966" y="2225"/>
              <a:ext cx="3552" cy="46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、促成安哥拉的停火和</a:t>
              </a:r>
              <a:endPara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纳米比亚的独立</a:t>
              </a:r>
              <a:endPara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178" name="Text Box 12"/>
            <p:cNvSpPr txBox="1"/>
            <p:nvPr/>
          </p:nvSpPr>
          <p:spPr>
            <a:xfrm>
              <a:off x="2016" y="3002"/>
              <a:ext cx="3552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3</a:t>
              </a: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、谴责和制裁了伊拉克对</a:t>
              </a:r>
              <a:endPara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60000"/>
                </a:lnSpc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科威特的入侵</a:t>
              </a:r>
              <a:endPara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179" name="Rectangle 13"/>
            <p:cNvSpPr/>
            <p:nvPr/>
          </p:nvSpPr>
          <p:spPr>
            <a:xfrm>
              <a:off x="2256" y="3456"/>
              <a:ext cx="62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3200" b="1" dirty="0">
                  <a:solidFill>
                    <a:srgbClr val="FF9966"/>
                  </a:solidFill>
                  <a:latin typeface="Times New Roman" panose="02020603050405020304" pitchFamily="18" charset="0"/>
                </a:rPr>
                <a:t>……</a:t>
              </a:r>
              <a:endParaRPr lang="en-US" altLang="zh-CN" sz="3200" b="1" dirty="0">
                <a:solidFill>
                  <a:srgbClr val="FF9966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9240" name="Group 24"/>
          <p:cNvGrpSpPr/>
          <p:nvPr/>
        </p:nvGrpSpPr>
        <p:grpSpPr>
          <a:xfrm>
            <a:off x="0" y="1524000"/>
            <a:ext cx="4724400" cy="4343400"/>
            <a:chOff x="0" y="960"/>
            <a:chExt cx="2976" cy="2736"/>
          </a:xfrm>
        </p:grpSpPr>
        <p:pic>
          <p:nvPicPr>
            <p:cNvPr id="7174" name="Picture 21" descr="align=center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88" y="960"/>
              <a:ext cx="2400" cy="230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175" name="Text Box 23"/>
            <p:cNvSpPr txBox="1"/>
            <p:nvPr/>
          </p:nvSpPr>
          <p:spPr>
            <a:xfrm>
              <a:off x="0" y="3408"/>
              <a:ext cx="29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Times New Roman" panose="02020603050405020304" pitchFamily="18" charset="0"/>
                </a:rPr>
                <a:t>联合国维和部队在执行维和任务</a:t>
              </a:r>
              <a:endParaRPr lang="zh-CN" altLang="en-US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9458" name="矩形 19457"/>
          <p:cNvSpPr>
            <a:spLocks noGrp="1"/>
          </p:cNvSpPr>
          <p:nvPr/>
        </p:nvSpPr>
        <p:spPr>
          <a:xfrm>
            <a:off x="139700" y="4446905"/>
            <a:ext cx="9074150" cy="2383790"/>
          </a:xfrm>
          <a:prstGeom prst="rect">
            <a:avLst/>
          </a:prstGeom>
          <a:solidFill>
            <a:srgbClr val="FFFF00">
              <a:alpha val="93000"/>
            </a:srgbClr>
          </a:solidFill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spcBef>
                <a:spcPct val="0"/>
              </a:spcBef>
              <a:buNone/>
            </a:pPr>
            <a:r>
              <a:rPr lang="zh-CN" altLang="en-US" sz="2800" dirty="0">
                <a:solidFill>
                  <a:srgbClr val="FF3300"/>
                </a:solidFill>
                <a:latin typeface="宋体" panose="02010600030101010101" pitchFamily="2" charset="-122"/>
              </a:rPr>
              <a:t>  </a:t>
            </a:r>
            <a:r>
              <a:rPr lang="zh-CN" altLang="en-US" dirty="0">
                <a:solidFill>
                  <a:srgbClr val="0000FF"/>
                </a:solidFill>
                <a:ea typeface="隶书" panose="02010509060101010101" pitchFamily="49" charset="-122"/>
                <a:sym typeface="Arial" panose="020B0604020202020204" pitchFamily="34" charset="0"/>
              </a:rPr>
              <a:t>   </a:t>
            </a:r>
            <a:r>
              <a:rPr lang="zh-CN" altLang="en-US" dirty="0">
                <a:solidFill>
                  <a:schemeClr val="tx2"/>
                </a:solidFill>
                <a:ea typeface="隶书" panose="02010509060101010101" pitchFamily="49" charset="-122"/>
                <a:sym typeface="Arial" panose="020B0604020202020204" pitchFamily="34" charset="0"/>
              </a:rPr>
              <a:t>    </a:t>
            </a:r>
            <a:r>
              <a:rPr lang="zh-CN" altLang="en-US" sz="2800" b="1" dirty="0">
                <a:ea typeface="楷体_GB2312" pitchFamily="49" charset="-122"/>
                <a:sym typeface="Arial" panose="020B0604020202020204" pitchFamily="34" charset="0"/>
              </a:rPr>
              <a:t>据统计，自1948年首次向中东地区派出监督阿以战争停火 的部队以来，联合国共执行了60多次规模较大的维和行动，投入资金超过400亿美元；有110万名官兵、警官和文职人员在联合国旗帜下履行过维和使命，还有2500多人为此献出了生命。</a:t>
            </a:r>
            <a:endParaRPr lang="zh-CN" altLang="en-US" sz="2800" b="1" dirty="0">
              <a:ea typeface="楷体_GB2312" pitchFamily="49" charset="-122"/>
              <a:sym typeface="Arial" panose="020B0604020202020204" pitchFamily="34" charset="0"/>
            </a:endParaRPr>
          </a:p>
        </p:txBody>
      </p:sp>
      <p:sp>
        <p:nvSpPr>
          <p:cNvPr id="3" name="笑脸 2">
            <a:hlinkClick r:id="rId2" action="ppaction://hlinksldjump"/>
          </p:cNvPr>
          <p:cNvSpPr/>
          <p:nvPr/>
        </p:nvSpPr>
        <p:spPr>
          <a:xfrm>
            <a:off x="8179435" y="3935095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9394" name="表格 59393"/>
          <p:cNvGraphicFramePr/>
          <p:nvPr/>
        </p:nvGraphicFramePr>
        <p:xfrm>
          <a:off x="107950" y="836613"/>
          <a:ext cx="9036050" cy="5883275"/>
        </p:xfrm>
        <a:graphic>
          <a:graphicData uri="http://schemas.openxmlformats.org/drawingml/2006/table">
            <a:tbl>
              <a:tblPr/>
              <a:tblGrid>
                <a:gridCol w="1968500"/>
                <a:gridCol w="7067550"/>
              </a:tblGrid>
              <a:tr h="7302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主要活动</a:t>
                      </a:r>
                      <a:endParaRPr lang="zh-CN" altLang="en-US" b="1">
                        <a:ea typeface="黑体" panose="02010609060101010101" pitchFamily="2" charset="-122"/>
                        <a:sym typeface="Arial" panose="020B0604020202020204" pitchFamily="34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ea typeface="黑体" panose="02010609060101010101" pitchFamily="2" charset="-122"/>
                        </a:rPr>
                        <a:t>典型事例</a:t>
                      </a:r>
                      <a:endParaRPr lang="zh-CN" altLang="en-US" b="1">
                        <a:ea typeface="黑体" panose="0201060906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458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</a:rPr>
                        <a:t>维和行动</a:t>
                      </a:r>
                      <a:endParaRPr lang="zh-CN" altLang="en-US" b="1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第一次维和行动、第一支部队、第一次强制性通过决议、安南化解海湾战争危机</a:t>
                      </a:r>
                      <a:endParaRPr lang="zh-CN" altLang="en-US" dirty="0">
                        <a:solidFill>
                          <a:srgbClr val="0000FF"/>
                        </a:solidFill>
                        <a:ea typeface="黑体" panose="02010609060101010101" pitchFamily="2" charset="-122"/>
                        <a:sym typeface="Arial" panose="020B0604020202020204" pitchFamily="34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10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sym typeface="Arial" panose="020B0604020202020204" pitchFamily="34" charset="0"/>
                        </a:rPr>
                        <a:t>国际裁军</a:t>
                      </a:r>
                      <a:endParaRPr lang="zh-CN" altLang="en-US" b="1">
                        <a:solidFill>
                          <a:srgbClr val="0000FF"/>
                        </a:solidFill>
                        <a:sym typeface="Arial" panose="020B0604020202020204" pitchFamily="34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50年代初裁军委员会、1978年第一届裁军特别联大                </a:t>
                      </a:r>
                      <a:endParaRPr lang="zh-CN" altLang="en-US" dirty="0">
                        <a:solidFill>
                          <a:srgbClr val="0000FF"/>
                        </a:solidFill>
                        <a:ea typeface="黑体" panose="02010609060101010101" pitchFamily="2" charset="-122"/>
                        <a:sym typeface="Arial" panose="020B0604020202020204" pitchFamily="34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213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sym typeface="Arial" panose="020B0604020202020204" pitchFamily="34" charset="0"/>
                        </a:rPr>
                        <a:t>保障人权</a:t>
                      </a:r>
                      <a:endParaRPr lang="zh-CN" altLang="en-US" b="1">
                        <a:solidFill>
                          <a:srgbClr val="0000FF"/>
                        </a:solidFill>
                        <a:sym typeface="Arial" panose="020B0604020202020204" pitchFamily="34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1948年12月《世界人权宣言》</a:t>
                      </a:r>
                      <a:endParaRPr lang="zh-CN" altLang="en-US" dirty="0">
                        <a:solidFill>
                          <a:srgbClr val="0000FF"/>
                        </a:solidFill>
                        <a:ea typeface="黑体" panose="02010609060101010101" pitchFamily="2" charset="-122"/>
                        <a:sym typeface="Arial" panose="020B0604020202020204" pitchFamily="34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326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sym typeface="Arial" panose="020B0604020202020204" pitchFamily="34" charset="0"/>
                        </a:rPr>
                        <a:t>非殖民化</a:t>
                      </a:r>
                      <a:endParaRPr lang="zh-CN" altLang="en-US" b="1">
                        <a:solidFill>
                          <a:srgbClr val="0000FF"/>
                        </a:solidFill>
                        <a:sym typeface="Arial" panose="020B0604020202020204" pitchFamily="34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非殖民化特委会、反对南非种族隔离政策</a:t>
                      </a:r>
                      <a:endParaRPr lang="zh-CN" altLang="en-US" dirty="0">
                        <a:solidFill>
                          <a:srgbClr val="0000FF"/>
                        </a:solidFill>
                        <a:ea typeface="黑体" panose="02010609060101010101" pitchFamily="2" charset="-122"/>
                        <a:sym typeface="Arial" panose="020B0604020202020204" pitchFamily="34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6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sym typeface="Arial" panose="020B0604020202020204" pitchFamily="34" charset="0"/>
                        </a:rPr>
                        <a:t>人道主义</a:t>
                      </a:r>
                      <a:endParaRPr lang="zh-CN" altLang="en-US" b="1">
                        <a:solidFill>
                          <a:srgbClr val="0000FF"/>
                        </a:solidFill>
                        <a:sym typeface="Arial" panose="020B0604020202020204" pitchFamily="34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安置难民</a:t>
                      </a:r>
                      <a:endParaRPr lang="zh-CN" altLang="en-US">
                        <a:solidFill>
                          <a:srgbClr val="0000FF"/>
                        </a:solidFill>
                        <a:ea typeface="黑体" panose="02010609060101010101" pitchFamily="2" charset="-122"/>
                        <a:sym typeface="Arial" panose="020B0604020202020204" pitchFamily="34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028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sym typeface="Arial" panose="020B0604020202020204" pitchFamily="34" charset="0"/>
                        </a:rPr>
                        <a:t>维护妇女儿童权益</a:t>
                      </a:r>
                      <a:endParaRPr lang="zh-CN" altLang="en-US" b="1">
                        <a:solidFill>
                          <a:srgbClr val="0000FF"/>
                        </a:solidFill>
                        <a:sym typeface="Arial" panose="020B0604020202020204" pitchFamily="34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《</a:t>
                      </a:r>
                      <a:r>
                        <a:rPr lang="zh-CN" altLang="en-US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消除对妇女一切形式歧视公约</a:t>
                      </a:r>
                      <a:r>
                        <a:rPr lang="en-US" altLang="zh-CN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》</a:t>
                      </a:r>
                      <a:endParaRPr lang="en-US" altLang="zh-CN">
                        <a:solidFill>
                          <a:srgbClr val="0000FF"/>
                        </a:solidFill>
                        <a:ea typeface="黑体" panose="02010609060101010101" pitchFamily="2" charset="-122"/>
                        <a:sym typeface="Arial" panose="020B0604020202020204" pitchFamily="34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《</a:t>
                      </a:r>
                      <a:r>
                        <a:rPr lang="zh-CN" altLang="en-US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儿童权利宣言</a:t>
                      </a:r>
                      <a:r>
                        <a:rPr lang="en-US" altLang="zh-CN">
                          <a:solidFill>
                            <a:srgbClr val="0000FF"/>
                          </a:solidFill>
                          <a:ea typeface="黑体" panose="02010609060101010101" pitchFamily="2" charset="-122"/>
                          <a:sym typeface="Arial" panose="020B0604020202020204" pitchFamily="34" charset="0"/>
                        </a:rPr>
                        <a:t>》</a:t>
                      </a:r>
                      <a:endParaRPr lang="en-US" altLang="zh-CN">
                        <a:solidFill>
                          <a:srgbClr val="0000FF"/>
                        </a:solidFill>
                        <a:ea typeface="黑体" panose="02010609060101010101" pitchFamily="2" charset="-122"/>
                        <a:sym typeface="Arial" panose="020B0604020202020204" pitchFamily="34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9420" name="矩形 59419"/>
          <p:cNvSpPr/>
          <p:nvPr/>
        </p:nvSpPr>
        <p:spPr>
          <a:xfrm>
            <a:off x="395288" y="117475"/>
            <a:ext cx="611981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sz="28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9422" name="矩形 59421"/>
          <p:cNvSpPr/>
          <p:nvPr/>
        </p:nvSpPr>
        <p:spPr>
          <a:xfrm>
            <a:off x="0" y="188913"/>
            <a:ext cx="3276600" cy="409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200" i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二、联合国的作用</a:t>
            </a:r>
            <a:endParaRPr lang="zh-CN" altLang="en-US" sz="3200" i="1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58" name="矩形 19457"/>
          <p:cNvSpPr>
            <a:spLocks noGrp="1"/>
          </p:cNvSpPr>
          <p:nvPr/>
        </p:nvSpPr>
        <p:spPr>
          <a:xfrm>
            <a:off x="340995" y="4370070"/>
            <a:ext cx="8803005" cy="17113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l">
              <a:spcBef>
                <a:spcPct val="0"/>
              </a:spcBef>
              <a:buNone/>
            </a:pPr>
            <a:r>
              <a:rPr lang="zh-CN" altLang="en-US" sz="3600" dirty="0">
                <a:solidFill>
                  <a:schemeClr val="tx2"/>
                </a:solidFill>
                <a:ea typeface="隶书" panose="02010509060101010101" pitchFamily="49" charset="-122"/>
                <a:sym typeface="Arial" panose="020B0604020202020204" pitchFamily="34" charset="0"/>
              </a:rPr>
              <a:t>联合国的作用：</a:t>
            </a:r>
            <a:endParaRPr lang="zh-CN" altLang="en-US" sz="3600" dirty="0">
              <a:solidFill>
                <a:schemeClr val="tx2"/>
              </a:solidFill>
              <a:ea typeface="隶书" panose="02010509060101010101" pitchFamily="49" charset="-122"/>
              <a:sym typeface="Arial" panose="020B0604020202020204" pitchFamily="34" charset="0"/>
            </a:endParaRPr>
          </a:p>
          <a:p>
            <a:pPr lvl="0" algn="l">
              <a:spcBef>
                <a:spcPct val="0"/>
              </a:spcBef>
              <a:buNone/>
            </a:pPr>
            <a:r>
              <a:rPr lang="zh-CN" altLang="en-US" b="1" dirty="0">
                <a:ea typeface="楷体_GB2312" pitchFamily="49" charset="-122"/>
                <a:sym typeface="Arial" panose="020B0604020202020204" pitchFamily="34" charset="0"/>
              </a:rPr>
              <a:t>使许多国家和地区避免了一些可能发生的战争。为国际和平与安全作出了重要贡献。</a:t>
            </a:r>
            <a:endParaRPr lang="zh-CN" altLang="en-US" b="1" dirty="0">
              <a:ea typeface="楷体_GB2312" pitchFamily="49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9" name="Rectangle 14"/>
          <p:cNvSpPr/>
          <p:nvPr/>
        </p:nvSpPr>
        <p:spPr>
          <a:xfrm>
            <a:off x="428625" y="1560513"/>
            <a:ext cx="8778875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zh-CN" dirty="0">
              <a:latin typeface="Times New Roman" panose="02020603050405020304" pitchFamily="18" charset="0"/>
            </a:endParaRPr>
          </a:p>
        </p:txBody>
      </p:sp>
      <p:pic>
        <p:nvPicPr>
          <p:cNvPr id="9220" name="Picture 19" descr="pic_125054"/>
          <p:cNvPicPr>
            <a:picLocks noChangeAspect="1"/>
          </p:cNvPicPr>
          <p:nvPr/>
        </p:nvPicPr>
        <p:blipFill>
          <a:blip r:embed="rId1"/>
          <a:srcRect l="52908" t="28094" r="58" b="34085"/>
          <a:stretch>
            <a:fillRect/>
          </a:stretch>
        </p:blipFill>
        <p:spPr>
          <a:xfrm>
            <a:off x="6096000" y="1143000"/>
            <a:ext cx="3048000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8" name="WordArt 29"/>
          <p:cNvSpPr>
            <a:spLocks noTextEdit="1"/>
          </p:cNvSpPr>
          <p:nvPr/>
        </p:nvSpPr>
        <p:spPr>
          <a:xfrm>
            <a:off x="1371600" y="304800"/>
            <a:ext cx="561022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中国在联合国的声音和身影</a:t>
            </a:r>
            <a:endParaRPr lang="zh-CN" altLang="en-US" sz="3600" b="1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5" y="3879850"/>
            <a:ext cx="4110990" cy="294195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42875" y="3352800"/>
            <a:ext cx="5598160" cy="460375"/>
          </a:xfrm>
          <a:prstGeom prst="rect">
            <a:avLst/>
          </a:prstGeom>
          <a:solidFill>
            <a:srgbClr val="FFFF00">
              <a:alpha val="93000"/>
            </a:srgbClr>
          </a:solidFill>
        </p:spPr>
        <p:txBody>
          <a:bodyPr wrap="none" rtlCol="0" anchor="t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1945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年</a:t>
            </a:r>
            <a:r>
              <a: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10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月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董必武在联合国宪章上签字</a:t>
            </a:r>
            <a:endParaRPr lang="zh-CN" altLang="en-US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580" y="992505"/>
            <a:ext cx="3399790" cy="2286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012180" y="3879850"/>
            <a:ext cx="3215640" cy="1198880"/>
          </a:xfrm>
          <a:prstGeom prst="rect">
            <a:avLst/>
          </a:prstGeom>
          <a:solidFill>
            <a:srgbClr val="FFFF00">
              <a:alpha val="93000"/>
            </a:srgbClr>
          </a:solidFill>
        </p:spPr>
        <p:txBody>
          <a:bodyPr wrap="square" rtlCol="0" anchor="t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1971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年</a:t>
            </a:r>
            <a:r>
              <a: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12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月恢复联合国合法席位，恢复常任理事国合法席位</a:t>
            </a:r>
            <a:endParaRPr lang="zh-CN" altLang="en-US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253865" y="5897245"/>
            <a:ext cx="2540000" cy="706755"/>
          </a:xfrm>
          <a:prstGeom prst="rect">
            <a:avLst/>
          </a:prstGeom>
          <a:solidFill>
            <a:srgbClr val="FFFF00">
              <a:alpha val="93000"/>
            </a:srgbClr>
          </a:solidFill>
        </p:spPr>
        <p:txBody>
          <a:bodyPr wrap="square" rtlCol="0" anchor="t">
            <a:spAutoFit/>
          </a:bodyPr>
          <a:p>
            <a:r>
              <a:rPr lang="zh-CN" altLang="en-US" sz="2000" b="1">
                <a:solidFill>
                  <a:srgbClr val="FF0000"/>
                </a:solidFill>
              </a:rPr>
              <a:t>2003年4月 中国赴刚果（金）维和部队。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标题 60417"/>
          <p:cNvSpPr>
            <a:spLocks noGrp="1"/>
          </p:cNvSpPr>
          <p:nvPr>
            <p:ph type="title"/>
          </p:nvPr>
        </p:nvSpPr>
        <p:spPr>
          <a:xfrm>
            <a:off x="2992755" y="214630"/>
            <a:ext cx="6086475" cy="1143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4800" b="1" dirty="0"/>
              <a:t>科索沃战争</a:t>
            </a:r>
            <a:endParaRPr lang="zh-CN" altLang="en-US" sz="4800" b="1" dirty="0"/>
          </a:p>
        </p:txBody>
      </p:sp>
      <p:sp>
        <p:nvSpPr>
          <p:cNvPr id="60419" name="内容占位符 60418"/>
          <p:cNvSpPr>
            <a:spLocks noGrp="1"/>
          </p:cNvSpPr>
          <p:nvPr>
            <p:ph idx="1"/>
          </p:nvPr>
        </p:nvSpPr>
        <p:spPr>
          <a:xfrm>
            <a:off x="-85725" y="1485583"/>
            <a:ext cx="3400425" cy="4114800"/>
          </a:xfrm>
        </p:spPr>
        <p:txBody>
          <a:bodyPr vert="horz" wrap="square" lIns="91440" tIns="45720" rIns="91440" bIns="45720" anchor="t"/>
          <a:p>
            <a:pPr eaLnBrk="1" hangingPunct="1"/>
            <a:r>
              <a:rPr lang="en-US" altLang="zh-CN" sz="2800" b="1" dirty="0"/>
              <a:t>1999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月</a:t>
            </a:r>
            <a:r>
              <a:rPr lang="en-US" altLang="zh-CN" sz="2800" b="1" dirty="0"/>
              <a:t>~6</a:t>
            </a:r>
            <a:r>
              <a:rPr lang="zh-CN" altLang="en-US" sz="2800" b="1" dirty="0"/>
              <a:t>月，以美国为首的北约越过联合国安理会，以南联盟军队屠杀科索沃的阿尔巴尼亚族人为借口，对南联盟境内进行狂轰滥炸</a:t>
            </a:r>
            <a:r>
              <a:rPr lang="en-US" altLang="zh-CN" sz="2800" b="1" dirty="0">
                <a:latin typeface="宋体" panose="02010600030101010101" pitchFamily="2" charset="-122"/>
              </a:rPr>
              <a:t>……</a:t>
            </a:r>
            <a:endParaRPr lang="en-US" altLang="zh-CN" sz="2800" b="1" dirty="0">
              <a:latin typeface="宋体" panose="02010600030101010101" pitchFamily="2" charset="-122"/>
            </a:endParaRPr>
          </a:p>
        </p:txBody>
      </p:sp>
      <p:sp>
        <p:nvSpPr>
          <p:cNvPr id="56324" name="AutoShape 6" descr="http://world.people.com.cn/mediafile/201103/21/F201103210456571968613434.jpg"/>
          <p:cNvSpPr>
            <a:spLocks noChangeAspect="1"/>
          </p:cNvSpPr>
          <p:nvPr/>
        </p:nvSpPr>
        <p:spPr>
          <a:xfrm>
            <a:off x="176213" y="-1825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6325" name="AutoShape 8" descr="http://world.people.com.cn/mediafile/201103/21/F201103210456571968613434.jpg"/>
          <p:cNvSpPr>
            <a:spLocks noChangeAspect="1"/>
          </p:cNvSpPr>
          <p:nvPr/>
        </p:nvSpPr>
        <p:spPr>
          <a:xfrm>
            <a:off x="176213" y="-1825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6326" name="AutoShape 10" descr="http://world.people.com.cn/mediafile/201103/21/F201103210456571968613434.jpg"/>
          <p:cNvSpPr>
            <a:spLocks noChangeAspect="1"/>
          </p:cNvSpPr>
          <p:nvPr/>
        </p:nvSpPr>
        <p:spPr>
          <a:xfrm>
            <a:off x="176213" y="-1825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56327" name="Picture 12" descr="http://world.people.com.cn/mediafile/201103/21/F201103210456571968613434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14700" y="1207770"/>
            <a:ext cx="5524500" cy="4010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6" name="Text Box 4"/>
          <p:cNvSpPr txBox="1"/>
          <p:nvPr/>
        </p:nvSpPr>
        <p:spPr>
          <a:xfrm>
            <a:off x="396240" y="5548313"/>
            <a:ext cx="8351838" cy="977265"/>
          </a:xfrm>
          <a:prstGeom prst="rect">
            <a:avLst/>
          </a:prstGeom>
          <a:solidFill>
            <a:srgbClr val="FFFF00">
              <a:alpha val="93000"/>
            </a:srgbClr>
          </a:solidFill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联合国的事务在某些方面依然无力摆脱霸权主义和强权政治的影响，对一些大国的不正当行为依然无能为力。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笑脸 2">
            <a:hlinkClick r:id="rId2" action="ppaction://hlinksldjump"/>
          </p:cNvPr>
          <p:cNvSpPr/>
          <p:nvPr/>
        </p:nvSpPr>
        <p:spPr>
          <a:xfrm>
            <a:off x="8003540" y="6116320"/>
            <a:ext cx="647700" cy="7200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ldLvl="0" animBg="1"/>
      <p:bldP spid="60419" grpI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文本框 8193"/>
          <p:cNvSpPr txBox="1"/>
          <p:nvPr/>
        </p:nvSpPr>
        <p:spPr>
          <a:xfrm>
            <a:off x="6786563" y="2857500"/>
            <a:ext cx="185737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经济全球化时代到来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195" name="标题 8194"/>
          <p:cNvSpPr>
            <a:spLocks noGrp="1"/>
          </p:cNvSpPr>
          <p:nvPr>
            <p:ph type="title"/>
          </p:nvPr>
        </p:nvSpPr>
        <p:spPr>
          <a:xfrm>
            <a:off x="297180" y="180975"/>
            <a:ext cx="4808220" cy="647700"/>
          </a:xfrm>
          <a:solidFill>
            <a:srgbClr val="FFFF00">
              <a:alpha val="0"/>
            </a:srgbClr>
          </a:solidFill>
          <a:ln>
            <a:solidFill>
              <a:srgbClr val="FF0000"/>
            </a:solidFill>
          </a:ln>
        </p:spPr>
        <p:txBody>
          <a:bodyPr vert="horz" wrap="square" lIns="90170" tIns="46990" rIns="90170" bIns="46990" numCol="1" anchor="t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uLnTx/>
                <a:uFillTx/>
                <a:latin typeface="黑体" panose="02010609060101010101" pitchFamily="2" charset="-122"/>
                <a:ea typeface="+mj-ea"/>
                <a:cs typeface="+mj-cs"/>
                <a:sym typeface="Arial" panose="020B0604020202020204" pitchFamily="34" charset="0"/>
              </a:rPr>
              <a:t>一、经济“全球化”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uLnTx/>
              <a:uFillTx/>
              <a:latin typeface="黑体" panose="02010609060101010101" pitchFamily="2" charset="-122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0244" name="任意多边形 8196"/>
          <p:cNvSpPr>
            <a:spLocks noChangeArrowheads="1"/>
          </p:cNvSpPr>
          <p:nvPr/>
        </p:nvSpPr>
        <p:spPr bwMode="auto">
          <a:xfrm>
            <a:off x="1039813" y="3817938"/>
            <a:ext cx="6916738" cy="2865438"/>
          </a:xfrm>
          <a:custGeom>
            <a:avLst/>
            <a:gdLst/>
            <a:ahLst/>
            <a:cxnLst>
              <a:cxn ang="0">
                <a:pos x="496" y="157"/>
              </a:cxn>
              <a:cxn ang="0">
                <a:pos x="0" y="0"/>
              </a:cxn>
              <a:cxn ang="0">
                <a:pos x="231" y="124"/>
              </a:cxn>
              <a:cxn ang="0">
                <a:pos x="4282" y="2025"/>
              </a:cxn>
              <a:cxn ang="0">
                <a:pos x="3974" y="2298"/>
              </a:cxn>
              <a:cxn ang="0">
                <a:pos x="5190" y="2065"/>
              </a:cxn>
              <a:cxn ang="0">
                <a:pos x="5039" y="1268"/>
              </a:cxn>
              <a:cxn ang="0">
                <a:pos x="4748" y="1507"/>
              </a:cxn>
              <a:cxn ang="0">
                <a:pos x="496" y="157"/>
              </a:cxn>
            </a:cxnLst>
            <a:rect l="0" t="0" r="r" b="b"/>
            <a:pathLst>
              <a:path w="5190" h="2298">
                <a:moveTo>
                  <a:pt x="496" y="157"/>
                </a:moveTo>
                <a:lnTo>
                  <a:pt x="0" y="0"/>
                </a:lnTo>
                <a:lnTo>
                  <a:pt x="231" y="124"/>
                </a:lnTo>
                <a:lnTo>
                  <a:pt x="4282" y="2025"/>
                </a:lnTo>
                <a:lnTo>
                  <a:pt x="3974" y="2298"/>
                </a:lnTo>
                <a:lnTo>
                  <a:pt x="5190" y="2065"/>
                </a:lnTo>
                <a:lnTo>
                  <a:pt x="5039" y="1268"/>
                </a:lnTo>
                <a:lnTo>
                  <a:pt x="4748" y="1507"/>
                </a:lnTo>
                <a:lnTo>
                  <a:pt x="496" y="157"/>
                </a:lnTo>
                <a:close/>
              </a:path>
            </a:pathLst>
          </a:custGeom>
          <a:gradFill rotWithShape="1">
            <a:gsLst>
              <a:gs pos="0">
                <a:srgbClr val="003D3D"/>
              </a:gs>
              <a:gs pos="50000">
                <a:schemeClr val="hlink"/>
              </a:gs>
              <a:gs pos="100000">
                <a:srgbClr val="003D3D"/>
              </a:gs>
            </a:gsLst>
            <a:lin ang="2700000" scaled="1"/>
          </a:gra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41" name="文本框 8197"/>
          <p:cNvSpPr txBox="1"/>
          <p:nvPr/>
        </p:nvSpPr>
        <p:spPr>
          <a:xfrm>
            <a:off x="121920" y="4114800"/>
            <a:ext cx="2170430" cy="460375"/>
          </a:xfrm>
          <a:prstGeom prst="rect">
            <a:avLst/>
          </a:prstGeom>
          <a:solidFill>
            <a:srgbClr val="99FF66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 </a:t>
            </a:r>
            <a:r>
              <a:rPr lang="zh-CN" altLang="en-US" sz="2400" b="1" dirty="0">
                <a:latin typeface="Arial" panose="020B0604020202020204" pitchFamily="34" charset="0"/>
              </a:rPr>
              <a:t>新航路开辟后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grpSp>
        <p:nvGrpSpPr>
          <p:cNvPr id="14342" name="组合 8198"/>
          <p:cNvGrpSpPr/>
          <p:nvPr/>
        </p:nvGrpSpPr>
        <p:grpSpPr>
          <a:xfrm>
            <a:off x="3275013" y="3886200"/>
            <a:ext cx="358775" cy="781050"/>
            <a:chOff x="0" y="0"/>
            <a:chExt cx="226" cy="558"/>
          </a:xfrm>
        </p:grpSpPr>
        <p:sp>
          <p:nvSpPr>
            <p:cNvPr id="10247" name="圆柱形 8199"/>
            <p:cNvSpPr>
              <a:spLocks noChangeArrowheads="1"/>
            </p:cNvSpPr>
            <p:nvPr/>
          </p:nvSpPr>
          <p:spPr bwMode="auto">
            <a:xfrm>
              <a:off x="0" y="364"/>
              <a:ext cx="226" cy="19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rgbClr val="B6B6DB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248" name="圆柱形 8200"/>
            <p:cNvSpPr>
              <a:spLocks noChangeArrowheads="1"/>
            </p:cNvSpPr>
            <p:nvPr/>
          </p:nvSpPr>
          <p:spPr bwMode="auto">
            <a:xfrm>
              <a:off x="0" y="0"/>
              <a:ext cx="226" cy="426"/>
            </a:xfrm>
            <a:prstGeom prst="can">
              <a:avLst>
                <a:gd name="adj" fmla="val 18076"/>
              </a:avLst>
            </a:prstGeom>
            <a:gradFill rotWithShape="1">
              <a:gsLst>
                <a:gs pos="0">
                  <a:schemeClr val="tx2"/>
                </a:gs>
                <a:gs pos="50000">
                  <a:srgbClr val="A4A4A4"/>
                </a:gs>
                <a:gs pos="100000">
                  <a:schemeClr val="tx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5371" name="文本框 8201"/>
          <p:cNvSpPr txBox="1"/>
          <p:nvPr/>
        </p:nvSpPr>
        <p:spPr>
          <a:xfrm>
            <a:off x="2571750" y="3214688"/>
            <a:ext cx="1525588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世界市场初步形成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4344" name="组合 8202"/>
          <p:cNvGrpSpPr/>
          <p:nvPr/>
        </p:nvGrpSpPr>
        <p:grpSpPr>
          <a:xfrm>
            <a:off x="4714875" y="3802063"/>
            <a:ext cx="442913" cy="1462087"/>
            <a:chOff x="0" y="0"/>
            <a:chExt cx="279" cy="920"/>
          </a:xfrm>
        </p:grpSpPr>
        <p:sp>
          <p:nvSpPr>
            <p:cNvPr id="10251" name="圆柱形 8203"/>
            <p:cNvSpPr>
              <a:spLocks noChangeArrowheads="1"/>
            </p:cNvSpPr>
            <p:nvPr/>
          </p:nvSpPr>
          <p:spPr bwMode="auto">
            <a:xfrm>
              <a:off x="0" y="651"/>
              <a:ext cx="279" cy="269"/>
            </a:xfrm>
            <a:prstGeom prst="can">
              <a:avLst>
                <a:gd name="adj" fmla="val 21667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rgbClr val="B6B6DB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252" name="圆柱形 8204"/>
            <p:cNvSpPr>
              <a:spLocks noChangeArrowheads="1"/>
            </p:cNvSpPr>
            <p:nvPr/>
          </p:nvSpPr>
          <p:spPr bwMode="auto">
            <a:xfrm>
              <a:off x="0" y="0"/>
              <a:ext cx="279" cy="718"/>
            </a:xfrm>
            <a:prstGeom prst="can">
              <a:avLst>
                <a:gd name="adj" fmla="val 21758"/>
              </a:avLst>
            </a:prstGeom>
            <a:gradFill rotWithShape="1">
              <a:gsLst>
                <a:gs pos="0">
                  <a:schemeClr val="tx2"/>
                </a:gs>
                <a:gs pos="50000">
                  <a:srgbClr val="A4A4A4"/>
                </a:gs>
                <a:gs pos="100000">
                  <a:schemeClr val="tx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5373" name="文本框 8205"/>
          <p:cNvSpPr txBox="1"/>
          <p:nvPr/>
        </p:nvSpPr>
        <p:spPr>
          <a:xfrm>
            <a:off x="4284663" y="3136900"/>
            <a:ext cx="1525587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世界市场最终形成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4346" name="组合 8206"/>
          <p:cNvGrpSpPr/>
          <p:nvPr/>
        </p:nvGrpSpPr>
        <p:grpSpPr>
          <a:xfrm>
            <a:off x="6299200" y="3352800"/>
            <a:ext cx="577850" cy="2644775"/>
            <a:chOff x="0" y="0"/>
            <a:chExt cx="356" cy="1428"/>
          </a:xfrm>
        </p:grpSpPr>
        <p:sp>
          <p:nvSpPr>
            <p:cNvPr id="10255" name="圆柱形 8207"/>
            <p:cNvSpPr>
              <a:spLocks noChangeArrowheads="1"/>
            </p:cNvSpPr>
            <p:nvPr/>
          </p:nvSpPr>
          <p:spPr bwMode="auto">
            <a:xfrm>
              <a:off x="0" y="981"/>
              <a:ext cx="356" cy="447"/>
            </a:xfrm>
            <a:prstGeom prst="can">
              <a:avLst>
                <a:gd name="adj" fmla="val 22270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rgbClr val="B6B6DB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256" name="圆柱形 8208"/>
            <p:cNvSpPr>
              <a:spLocks noChangeArrowheads="1"/>
            </p:cNvSpPr>
            <p:nvPr/>
          </p:nvSpPr>
          <p:spPr bwMode="auto">
            <a:xfrm>
              <a:off x="0" y="0"/>
              <a:ext cx="356" cy="1134"/>
            </a:xfrm>
            <a:prstGeom prst="can">
              <a:avLst>
                <a:gd name="adj" fmla="val 29126"/>
              </a:avLst>
            </a:prstGeom>
            <a:gradFill rotWithShape="1">
              <a:gsLst>
                <a:gs pos="0">
                  <a:schemeClr val="tx2"/>
                </a:gs>
                <a:gs pos="50000">
                  <a:srgbClr val="A4A4A4"/>
                </a:gs>
                <a:gs pos="100000">
                  <a:schemeClr val="tx2"/>
                </a:gs>
              </a:gsLst>
              <a:lin ang="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cxnSp>
        <p:nvCxnSpPr>
          <p:cNvPr id="14347" name="肘形连接符 8209"/>
          <p:cNvCxnSpPr>
            <a:stCxn id="10247" idx="3"/>
            <a:endCxn id="14348" idx="0"/>
          </p:cNvCxnSpPr>
          <p:nvPr/>
        </p:nvCxnSpPr>
        <p:spPr>
          <a:xfrm rot="5400000">
            <a:off x="2901315" y="4283075"/>
            <a:ext cx="169545" cy="937895"/>
          </a:xfrm>
          <a:prstGeom prst="bentConnector3">
            <a:avLst>
              <a:gd name="adj1" fmla="val 50187"/>
            </a:avLst>
          </a:prstGeom>
          <a:ln w="9525">
            <a:noFill/>
          </a:ln>
        </p:spPr>
      </p:cxnSp>
      <p:sp>
        <p:nvSpPr>
          <p:cNvPr id="14348" name="文本框 8210"/>
          <p:cNvSpPr txBox="1"/>
          <p:nvPr/>
        </p:nvSpPr>
        <p:spPr>
          <a:xfrm>
            <a:off x="1476375" y="4836795"/>
            <a:ext cx="2080895" cy="829945"/>
          </a:xfrm>
          <a:prstGeom prst="rect">
            <a:avLst/>
          </a:prstGeom>
          <a:solidFill>
            <a:srgbClr val="99FF66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 </a:t>
            </a:r>
            <a:r>
              <a:rPr lang="zh-CN" altLang="en-US" sz="2400" b="1" dirty="0">
                <a:latin typeface="Arial" panose="020B0604020202020204" pitchFamily="34" charset="0"/>
              </a:rPr>
              <a:t>工业革命后（商品输出）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cxnSp>
        <p:nvCxnSpPr>
          <p:cNvPr id="14349" name="肘形连接符 8211"/>
          <p:cNvCxnSpPr>
            <a:stCxn id="10247" idx="3"/>
            <a:endCxn id="14348" idx="0"/>
          </p:cNvCxnSpPr>
          <p:nvPr/>
        </p:nvCxnSpPr>
        <p:spPr>
          <a:xfrm rot="5400000">
            <a:off x="2901315" y="4283075"/>
            <a:ext cx="169545" cy="937895"/>
          </a:xfrm>
          <a:prstGeom prst="bentConnector3">
            <a:avLst>
              <a:gd name="adj1" fmla="val 50187"/>
            </a:avLst>
          </a:prstGeom>
          <a:ln w="9525">
            <a:noFill/>
          </a:ln>
        </p:spPr>
      </p:cxnSp>
      <p:sp>
        <p:nvSpPr>
          <p:cNvPr id="14350" name="文本框 8212"/>
          <p:cNvSpPr txBox="1"/>
          <p:nvPr/>
        </p:nvSpPr>
        <p:spPr>
          <a:xfrm>
            <a:off x="2675255" y="5768975"/>
            <a:ext cx="2482850" cy="706755"/>
          </a:xfrm>
          <a:prstGeom prst="rect">
            <a:avLst/>
          </a:prstGeom>
          <a:solidFill>
            <a:srgbClr val="99FF66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 </a:t>
            </a:r>
            <a:r>
              <a:rPr lang="zh-CN" altLang="en-US" sz="2000" b="1" dirty="0">
                <a:latin typeface="Arial" panose="020B0604020202020204" pitchFamily="34" charset="0"/>
              </a:rPr>
              <a:t>第二次工业革命后</a:t>
            </a:r>
            <a:r>
              <a:rPr lang="en-US" altLang="zh-CN" sz="2000" b="1" dirty="0">
                <a:latin typeface="Arial" panose="020B0604020202020204" pitchFamily="34" charset="0"/>
              </a:rPr>
              <a:t>(</a:t>
            </a:r>
            <a:r>
              <a:rPr lang="zh-CN" altLang="en-US" sz="2000" b="1" dirty="0">
                <a:latin typeface="Arial" panose="020B0604020202020204" pitchFamily="34" charset="0"/>
              </a:rPr>
              <a:t>资本输出</a:t>
            </a:r>
            <a:r>
              <a:rPr lang="en-US" altLang="zh-CN" sz="2000" b="1" dirty="0">
                <a:latin typeface="Arial" panose="020B0604020202020204" pitchFamily="34" charset="0"/>
              </a:rPr>
              <a:t>)</a:t>
            </a:r>
            <a:endParaRPr lang="en-US" altLang="zh-CN" sz="2000" b="1" dirty="0">
              <a:latin typeface="Arial" panose="020B0604020202020204" pitchFamily="34" charset="0"/>
            </a:endParaRPr>
          </a:p>
        </p:txBody>
      </p:sp>
      <p:sp>
        <p:nvSpPr>
          <p:cNvPr id="14351" name="文本框 8213"/>
          <p:cNvSpPr txBox="1"/>
          <p:nvPr/>
        </p:nvSpPr>
        <p:spPr>
          <a:xfrm>
            <a:off x="5461000" y="6158230"/>
            <a:ext cx="2548255" cy="398780"/>
          </a:xfrm>
          <a:prstGeom prst="rect">
            <a:avLst/>
          </a:prstGeom>
          <a:solidFill>
            <a:srgbClr val="99FF66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1400" b="1" dirty="0">
                <a:latin typeface="Arial" panose="020B0604020202020204" pitchFamily="34" charset="0"/>
              </a:rPr>
              <a:t> </a:t>
            </a:r>
            <a:r>
              <a:rPr lang="en-US" altLang="zh-CN" sz="2000" b="1" dirty="0">
                <a:latin typeface="Arial" panose="020B0604020202020204" pitchFamily="34" charset="0"/>
              </a:rPr>
              <a:t>20</a:t>
            </a:r>
            <a:r>
              <a:rPr lang="zh-CN" altLang="en-US" sz="2000" b="1" dirty="0">
                <a:latin typeface="Arial" panose="020B0604020202020204" pitchFamily="34" charset="0"/>
              </a:rPr>
              <a:t>世纪</a:t>
            </a:r>
            <a:r>
              <a:rPr lang="en-US" altLang="zh-CN" sz="2000" b="1" dirty="0">
                <a:latin typeface="Arial" panose="020B0604020202020204" pitchFamily="34" charset="0"/>
              </a:rPr>
              <a:t>90</a:t>
            </a:r>
            <a:r>
              <a:rPr lang="zh-CN" altLang="en-US" sz="2000" b="1" dirty="0">
                <a:latin typeface="Arial" panose="020B0604020202020204" pitchFamily="34" charset="0"/>
              </a:rPr>
              <a:t>年代以来</a:t>
            </a:r>
            <a:endParaRPr lang="zh-CN" altLang="en-US" sz="2000" b="1" dirty="0">
              <a:latin typeface="Arial" panose="020B0604020202020204" pitchFamily="34" charset="0"/>
            </a:endParaRPr>
          </a:p>
        </p:txBody>
      </p:sp>
      <p:cxnSp>
        <p:nvCxnSpPr>
          <p:cNvPr id="14352" name="肘形连接符 8214"/>
          <p:cNvCxnSpPr>
            <a:stCxn id="10251" idx="3"/>
            <a:endCxn id="14350" idx="0"/>
          </p:cNvCxnSpPr>
          <p:nvPr/>
        </p:nvCxnSpPr>
        <p:spPr>
          <a:xfrm rot="5400000">
            <a:off x="4174173" y="5006658"/>
            <a:ext cx="504825" cy="1019810"/>
          </a:xfrm>
          <a:prstGeom prst="bentConnector3">
            <a:avLst>
              <a:gd name="adj1" fmla="val 50000"/>
            </a:avLst>
          </a:prstGeom>
          <a:ln w="9525">
            <a:noFill/>
          </a:ln>
        </p:spPr>
      </p:cxnSp>
      <p:cxnSp>
        <p:nvCxnSpPr>
          <p:cNvPr id="14353" name="肘形连接符 8215"/>
          <p:cNvCxnSpPr>
            <a:stCxn id="10255" idx="3"/>
            <a:endCxn id="14351" idx="0"/>
          </p:cNvCxnSpPr>
          <p:nvPr/>
        </p:nvCxnSpPr>
        <p:spPr>
          <a:xfrm rot="5400000" flipV="1">
            <a:off x="6581458" y="6004243"/>
            <a:ext cx="160655" cy="147320"/>
          </a:xfrm>
          <a:prstGeom prst="bentConnector3">
            <a:avLst>
              <a:gd name="adj1" fmla="val 50000"/>
            </a:avLst>
          </a:prstGeom>
          <a:ln w="9525">
            <a:noFill/>
          </a:ln>
        </p:spPr>
      </p:cxnSp>
      <p:sp>
        <p:nvSpPr>
          <p:cNvPr id="10265" name="圆柱形 8217"/>
          <p:cNvSpPr>
            <a:spLocks noChangeArrowheads="1"/>
          </p:cNvSpPr>
          <p:nvPr/>
        </p:nvSpPr>
        <p:spPr bwMode="auto">
          <a:xfrm>
            <a:off x="2214563" y="4000500"/>
            <a:ext cx="227013" cy="77788"/>
          </a:xfrm>
          <a:prstGeom prst="can">
            <a:avLst>
              <a:gd name="adj" fmla="val 39796"/>
            </a:avLst>
          </a:prstGeom>
          <a:gradFill rotWithShape="1">
            <a:gsLst>
              <a:gs pos="0">
                <a:schemeClr val="accent2"/>
              </a:gs>
              <a:gs pos="50000">
                <a:srgbClr val="B6B6DB"/>
              </a:gs>
              <a:gs pos="100000">
                <a:schemeClr val="accent2"/>
              </a:gs>
            </a:gsLst>
            <a:lin ang="0" scaled="1"/>
          </a:gra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385" name="文本框 8219"/>
          <p:cNvSpPr txBox="1"/>
          <p:nvPr/>
        </p:nvSpPr>
        <p:spPr>
          <a:xfrm>
            <a:off x="749300" y="3136900"/>
            <a:ext cx="154305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世界市场开始出现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68" name="圆柱形 8220"/>
          <p:cNvSpPr>
            <a:spLocks noChangeArrowheads="1"/>
          </p:cNvSpPr>
          <p:nvPr/>
        </p:nvSpPr>
        <p:spPr bwMode="auto">
          <a:xfrm>
            <a:off x="2214563" y="3857625"/>
            <a:ext cx="227013" cy="206375"/>
          </a:xfrm>
          <a:prstGeom prst="can">
            <a:avLst>
              <a:gd name="adj" fmla="val 26831"/>
            </a:avLst>
          </a:prstGeom>
          <a:gradFill rotWithShape="1">
            <a:gsLst>
              <a:gs pos="0">
                <a:schemeClr val="tx2"/>
              </a:gs>
              <a:gs pos="50000">
                <a:srgbClr val="A4A4A4"/>
              </a:gs>
              <a:gs pos="100000">
                <a:schemeClr val="tx2"/>
              </a:gs>
            </a:gsLst>
            <a:lin ang="0" scaled="1"/>
          </a:gra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22" name="文本框 8221"/>
          <p:cNvSpPr txBox="1"/>
          <p:nvPr/>
        </p:nvSpPr>
        <p:spPr>
          <a:xfrm>
            <a:off x="121920" y="1125855"/>
            <a:ext cx="890651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</a:rPr>
              <a:t>在世界经济发展过程中，世界各国经济联系日益密切，任何一个国家都不可能孤立地发展下去。于是，世界经济日益成为一个整体，经济全球化趋势加深发展</a:t>
            </a: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</a:rPr>
              <a:t>。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8223" name="椭圆 8222"/>
          <p:cNvSpPr/>
          <p:nvPr/>
        </p:nvSpPr>
        <p:spPr>
          <a:xfrm>
            <a:off x="4418965" y="1934845"/>
            <a:ext cx="1391285" cy="574675"/>
          </a:xfrm>
          <a:prstGeom prst="ellipse">
            <a:avLst/>
          </a:prstGeom>
          <a:solidFill>
            <a:srgbClr val="FFFF00">
              <a:alpha val="0"/>
            </a:srgbClr>
          </a:solidFill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2" name="动作按钮: 第一张 41">
            <a:hlinkClick r:id="rId1" tooltip="" action="ppaction://hlinksldjump" highlightClick="1"/>
          </p:cNvPr>
          <p:cNvSpPr/>
          <p:nvPr/>
        </p:nvSpPr>
        <p:spPr>
          <a:xfrm>
            <a:off x="857250" y="6000750"/>
            <a:ext cx="785813" cy="8572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2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5371" grpId="0"/>
      <p:bldP spid="15373" grpId="0"/>
      <p:bldP spid="15385" grpId="0"/>
      <p:bldP spid="14341" grpId="0" animBg="1"/>
      <p:bldP spid="14348" grpId="0" animBg="1"/>
      <p:bldP spid="14350" grpId="0" animBg="1"/>
      <p:bldP spid="1435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Text Box 2"/>
          <p:cNvSpPr txBox="1"/>
          <p:nvPr/>
        </p:nvSpPr>
        <p:spPr>
          <a:xfrm>
            <a:off x="8207375" y="5661025"/>
            <a:ext cx="9731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800000"/>
                </a:solidFill>
                <a:latin typeface="迷你简水柱" pitchFamily="65" charset="-122"/>
                <a:ea typeface="迷你简水柱" pitchFamily="65" charset="-122"/>
              </a:rPr>
              <a:t>年代</a:t>
            </a:r>
            <a:endParaRPr lang="zh-CN" altLang="en-US" sz="2400" b="1" dirty="0">
              <a:solidFill>
                <a:srgbClr val="800000"/>
              </a:solidFill>
              <a:latin typeface="迷你简水柱" pitchFamily="65" charset="-122"/>
              <a:ea typeface="迷你简水柱" pitchFamily="65" charset="-122"/>
            </a:endParaRPr>
          </a:p>
        </p:txBody>
      </p:sp>
      <p:sp>
        <p:nvSpPr>
          <p:cNvPr id="17411" name="Text Box 3"/>
          <p:cNvSpPr txBox="1"/>
          <p:nvPr/>
        </p:nvSpPr>
        <p:spPr>
          <a:xfrm>
            <a:off x="1512888" y="711200"/>
            <a:ext cx="6121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660033"/>
                </a:solidFill>
                <a:latin typeface="Arial" panose="020B0604020202020204" pitchFamily="34" charset="0"/>
                <a:ea typeface="迷你简雪峰" pitchFamily="49" charset="-122"/>
              </a:rPr>
              <a:t>世界商品贸易总值柱状图</a:t>
            </a:r>
            <a:endParaRPr lang="zh-CN" altLang="en-US" sz="4000" dirty="0">
              <a:solidFill>
                <a:srgbClr val="660033"/>
              </a:solidFill>
              <a:latin typeface="Arial" panose="020B0604020202020204" pitchFamily="34" charset="0"/>
              <a:ea typeface="迷你简雪峰" pitchFamily="49" charset="-122"/>
            </a:endParaRPr>
          </a:p>
        </p:txBody>
      </p:sp>
      <p:sp>
        <p:nvSpPr>
          <p:cNvPr id="37892" name="Line 4"/>
          <p:cNvSpPr/>
          <p:nvPr/>
        </p:nvSpPr>
        <p:spPr>
          <a:xfrm>
            <a:off x="692150" y="6210300"/>
            <a:ext cx="7704138" cy="71438"/>
          </a:xfrm>
          <a:prstGeom prst="line">
            <a:avLst/>
          </a:prstGeom>
          <a:ln w="38100" cap="flat" cmpd="sng">
            <a:solidFill>
              <a:srgbClr val="00808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893" name="Line 5"/>
          <p:cNvSpPr/>
          <p:nvPr/>
        </p:nvSpPr>
        <p:spPr>
          <a:xfrm flipV="1">
            <a:off x="1439863" y="1457325"/>
            <a:ext cx="0" cy="5329238"/>
          </a:xfrm>
          <a:prstGeom prst="line">
            <a:avLst/>
          </a:prstGeom>
          <a:ln w="38100" cap="flat" cmpd="sng">
            <a:solidFill>
              <a:srgbClr val="3333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894" name="Line 6"/>
          <p:cNvSpPr/>
          <p:nvPr/>
        </p:nvSpPr>
        <p:spPr>
          <a:xfrm>
            <a:off x="1412875" y="5634038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5" name="Line 7"/>
          <p:cNvSpPr/>
          <p:nvPr/>
        </p:nvSpPr>
        <p:spPr>
          <a:xfrm>
            <a:off x="1412875" y="2609850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6" name="Line 8"/>
          <p:cNvSpPr/>
          <p:nvPr/>
        </p:nvSpPr>
        <p:spPr>
          <a:xfrm>
            <a:off x="1412875" y="3186113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7" name="Line 9"/>
          <p:cNvSpPr/>
          <p:nvPr/>
        </p:nvSpPr>
        <p:spPr>
          <a:xfrm>
            <a:off x="1412875" y="3833813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8" name="Line 10"/>
          <p:cNvSpPr/>
          <p:nvPr/>
        </p:nvSpPr>
        <p:spPr>
          <a:xfrm>
            <a:off x="1412875" y="4410075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899" name="Line 11"/>
          <p:cNvSpPr/>
          <p:nvPr/>
        </p:nvSpPr>
        <p:spPr>
          <a:xfrm>
            <a:off x="1412875" y="5057775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0" name="Line 12"/>
          <p:cNvSpPr/>
          <p:nvPr/>
        </p:nvSpPr>
        <p:spPr>
          <a:xfrm>
            <a:off x="1412875" y="1962150"/>
            <a:ext cx="215900" cy="0"/>
          </a:xfrm>
          <a:prstGeom prst="line">
            <a:avLst/>
          </a:prstGeom>
          <a:ln w="57150" cap="flat" cmpd="sng">
            <a:solidFill>
              <a:srgbClr val="6600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7901" name="Text Box 13"/>
          <p:cNvSpPr txBox="1"/>
          <p:nvPr/>
        </p:nvSpPr>
        <p:spPr>
          <a:xfrm>
            <a:off x="1619250" y="6308725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1950</a:t>
            </a:r>
            <a:endParaRPr lang="en-US" altLang="zh-CN" sz="24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02" name="Text Box 14"/>
          <p:cNvSpPr txBox="1"/>
          <p:nvPr/>
        </p:nvSpPr>
        <p:spPr>
          <a:xfrm>
            <a:off x="2808288" y="6308725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1960</a:t>
            </a:r>
            <a:endParaRPr lang="en-US" altLang="zh-CN" sz="24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03" name="Text Box 15"/>
          <p:cNvSpPr txBox="1"/>
          <p:nvPr/>
        </p:nvSpPr>
        <p:spPr>
          <a:xfrm>
            <a:off x="3960813" y="6308725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1970</a:t>
            </a:r>
            <a:endParaRPr lang="en-US" altLang="zh-CN" sz="24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04" name="Text Box 16"/>
          <p:cNvSpPr txBox="1"/>
          <p:nvPr/>
        </p:nvSpPr>
        <p:spPr>
          <a:xfrm>
            <a:off x="5256213" y="6308725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1980</a:t>
            </a:r>
            <a:endParaRPr lang="en-US" altLang="zh-CN" sz="24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05" name="Text Box 17"/>
          <p:cNvSpPr txBox="1"/>
          <p:nvPr/>
        </p:nvSpPr>
        <p:spPr>
          <a:xfrm>
            <a:off x="6480175" y="6308725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1990</a:t>
            </a:r>
            <a:endParaRPr lang="en-US" altLang="zh-CN" sz="24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06" name="Text Box 18"/>
          <p:cNvSpPr txBox="1"/>
          <p:nvPr/>
        </p:nvSpPr>
        <p:spPr>
          <a:xfrm>
            <a:off x="7451725" y="6308725"/>
            <a:ext cx="1368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1996</a:t>
            </a:r>
            <a:endParaRPr lang="en-US" altLang="zh-CN" sz="24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07" name="Rectangle 19"/>
          <p:cNvSpPr/>
          <p:nvPr/>
        </p:nvSpPr>
        <p:spPr>
          <a:xfrm>
            <a:off x="1728788" y="6138863"/>
            <a:ext cx="647700" cy="71437"/>
          </a:xfrm>
          <a:prstGeom prst="rect">
            <a:avLst/>
          </a:prstGeom>
          <a:solidFill>
            <a:srgbClr val="333333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zh-CN" sz="20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08" name="Text Box 20"/>
          <p:cNvSpPr txBox="1"/>
          <p:nvPr/>
        </p:nvSpPr>
        <p:spPr>
          <a:xfrm>
            <a:off x="431800" y="5418138"/>
            <a:ext cx="1008063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10000</a:t>
            </a:r>
            <a:endParaRPr lang="en-US" altLang="zh-CN" sz="20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09" name="Text Box 21"/>
          <p:cNvSpPr txBox="1"/>
          <p:nvPr/>
        </p:nvSpPr>
        <p:spPr>
          <a:xfrm>
            <a:off x="431800" y="4841875"/>
            <a:ext cx="9350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20000</a:t>
            </a:r>
            <a:endParaRPr lang="en-US" altLang="zh-CN" sz="20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10" name="Text Box 22"/>
          <p:cNvSpPr txBox="1"/>
          <p:nvPr/>
        </p:nvSpPr>
        <p:spPr>
          <a:xfrm>
            <a:off x="431800" y="4229100"/>
            <a:ext cx="9350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30000</a:t>
            </a:r>
            <a:endParaRPr lang="en-US" altLang="zh-CN" sz="20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11" name="Text Box 23"/>
          <p:cNvSpPr txBox="1"/>
          <p:nvPr/>
        </p:nvSpPr>
        <p:spPr>
          <a:xfrm>
            <a:off x="468313" y="3617913"/>
            <a:ext cx="9350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40000</a:t>
            </a:r>
            <a:endParaRPr lang="en-US" altLang="zh-CN" sz="20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12" name="Text Box 24"/>
          <p:cNvSpPr txBox="1"/>
          <p:nvPr/>
        </p:nvSpPr>
        <p:spPr>
          <a:xfrm>
            <a:off x="468313" y="2997200"/>
            <a:ext cx="10080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50000</a:t>
            </a:r>
            <a:endParaRPr lang="en-US" altLang="zh-CN" sz="20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13" name="Text Box 25"/>
          <p:cNvSpPr txBox="1"/>
          <p:nvPr/>
        </p:nvSpPr>
        <p:spPr>
          <a:xfrm>
            <a:off x="468313" y="2428875"/>
            <a:ext cx="9350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60000</a:t>
            </a:r>
            <a:endParaRPr lang="en-US" altLang="zh-CN" sz="20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14" name="Text Box 26"/>
          <p:cNvSpPr txBox="1"/>
          <p:nvPr/>
        </p:nvSpPr>
        <p:spPr>
          <a:xfrm>
            <a:off x="468313" y="1746250"/>
            <a:ext cx="9350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70000</a:t>
            </a:r>
            <a:endParaRPr lang="en-US" altLang="zh-CN" sz="2000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15" name="Text Box 27"/>
          <p:cNvSpPr txBox="1"/>
          <p:nvPr/>
        </p:nvSpPr>
        <p:spPr>
          <a:xfrm>
            <a:off x="395288" y="1231900"/>
            <a:ext cx="11525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660033"/>
                </a:solidFill>
                <a:latin typeface="Arial" panose="020B0604020202020204" pitchFamily="34" charset="0"/>
                <a:ea typeface="迷你简水柱" pitchFamily="65" charset="-122"/>
              </a:rPr>
              <a:t>亿美元</a:t>
            </a:r>
            <a:endParaRPr lang="zh-CN" altLang="en-US" sz="2000" b="1" dirty="0">
              <a:solidFill>
                <a:srgbClr val="660033"/>
              </a:solidFill>
              <a:latin typeface="Arial" panose="020B0604020202020204" pitchFamily="34" charset="0"/>
              <a:ea typeface="迷你简水柱" pitchFamily="65" charset="-122"/>
            </a:endParaRPr>
          </a:p>
        </p:txBody>
      </p:sp>
      <p:sp>
        <p:nvSpPr>
          <p:cNvPr id="37916" name="Rectangle 28"/>
          <p:cNvSpPr/>
          <p:nvPr/>
        </p:nvSpPr>
        <p:spPr>
          <a:xfrm>
            <a:off x="2881313" y="6065838"/>
            <a:ext cx="647700" cy="144462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A6A45"/>
              </a:gs>
              <a:gs pos="100000">
                <a:srgbClr val="333300"/>
              </a:gs>
            </a:gsLst>
            <a:lin ang="0" scaled="1"/>
            <a:tileRect/>
          </a:gra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zh-CN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17" name="Rectangle 29"/>
          <p:cNvSpPr/>
          <p:nvPr/>
        </p:nvSpPr>
        <p:spPr>
          <a:xfrm>
            <a:off x="4103688" y="5994400"/>
            <a:ext cx="647700" cy="215900"/>
          </a:xfrm>
          <a:prstGeom prst="rect">
            <a:avLst/>
          </a:prstGeom>
          <a:solidFill>
            <a:schemeClr val="folHlink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zh-CN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18" name="Text Box 30"/>
          <p:cNvSpPr txBox="1"/>
          <p:nvPr/>
        </p:nvSpPr>
        <p:spPr>
          <a:xfrm>
            <a:off x="1728788" y="5849938"/>
            <a:ext cx="6477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563</a:t>
            </a:r>
            <a:endParaRPr lang="en-US" altLang="zh-CN" b="1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19" name="Text Box 31"/>
          <p:cNvSpPr txBox="1"/>
          <p:nvPr/>
        </p:nvSpPr>
        <p:spPr>
          <a:xfrm>
            <a:off x="2808288" y="5707063"/>
            <a:ext cx="792162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b="1" dirty="0">
                <a:solidFill>
                  <a:srgbClr val="800000"/>
                </a:solidFill>
                <a:latin typeface="迷你简太极" pitchFamily="2" charset="-122"/>
                <a:ea typeface="迷你简太极" pitchFamily="2" charset="-122"/>
              </a:rPr>
              <a:t>1283</a:t>
            </a:r>
            <a:endParaRPr lang="en-US" altLang="zh-CN" dirty="0">
              <a:solidFill>
                <a:srgbClr val="800000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20" name="Text Box 32"/>
          <p:cNvSpPr txBox="1"/>
          <p:nvPr/>
        </p:nvSpPr>
        <p:spPr>
          <a:xfrm>
            <a:off x="4103688" y="5491163"/>
            <a:ext cx="792162" cy="788987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A6A45"/>
              </a:gs>
              <a:gs pos="100000">
                <a:srgbClr val="333300"/>
              </a:gs>
            </a:gsLst>
            <a:lin ang="0" scaled="1"/>
            <a:tileRect/>
          </a:gra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en-US" altLang="zh-CN" b="1" dirty="0">
                <a:solidFill>
                  <a:schemeClr val="bg1"/>
                </a:solidFill>
                <a:latin typeface="迷你简太极" pitchFamily="2" charset="-122"/>
                <a:ea typeface="迷你简太极" pitchFamily="2" charset="-122"/>
              </a:rPr>
              <a:t>3138</a:t>
            </a:r>
            <a:endParaRPr lang="en-US" altLang="zh-CN" b="1" dirty="0">
              <a:solidFill>
                <a:schemeClr val="bg1"/>
              </a:solidFill>
              <a:latin typeface="迷你简太极" pitchFamily="2" charset="-122"/>
              <a:ea typeface="迷你简太极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dirty="0">
              <a:solidFill>
                <a:schemeClr val="bg1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21" name="Rectangle 33"/>
          <p:cNvSpPr/>
          <p:nvPr/>
        </p:nvSpPr>
        <p:spPr>
          <a:xfrm>
            <a:off x="5329238" y="4410075"/>
            <a:ext cx="647700" cy="1871663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A6A45"/>
              </a:gs>
              <a:gs pos="100000">
                <a:srgbClr val="333300"/>
              </a:gs>
            </a:gsLst>
            <a:lin ang="0" scaled="1"/>
            <a:tileRect/>
          </a:gra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 b="1" dirty="0">
                <a:solidFill>
                  <a:schemeClr val="bg1"/>
                </a:solidFill>
                <a:latin typeface="迷你简太极" pitchFamily="2" charset="-122"/>
                <a:ea typeface="迷你简太极" pitchFamily="2" charset="-122"/>
              </a:rPr>
              <a:t>38100</a:t>
            </a:r>
            <a:endParaRPr lang="en-US" altLang="zh-CN" b="1" dirty="0">
              <a:solidFill>
                <a:schemeClr val="bg1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22" name="Rectangle 34"/>
          <p:cNvSpPr/>
          <p:nvPr/>
        </p:nvSpPr>
        <p:spPr>
          <a:xfrm>
            <a:off x="6480175" y="4483100"/>
            <a:ext cx="647700" cy="179863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A6A45"/>
              </a:gs>
              <a:gs pos="100000">
                <a:srgbClr val="333300"/>
              </a:gs>
            </a:gsLst>
            <a:lin ang="0" scaled="1"/>
            <a:tileRect/>
          </a:gra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 b="1" dirty="0">
                <a:solidFill>
                  <a:schemeClr val="bg1"/>
                </a:solidFill>
                <a:latin typeface="迷你简太极" pitchFamily="2" charset="-122"/>
                <a:ea typeface="迷你简太极" pitchFamily="2" charset="-122"/>
              </a:rPr>
              <a:t>31780</a:t>
            </a:r>
            <a:endParaRPr lang="en-US" altLang="zh-CN" b="1" dirty="0">
              <a:solidFill>
                <a:schemeClr val="bg1"/>
              </a:solidFill>
              <a:latin typeface="迷你简太极" pitchFamily="2" charset="-122"/>
              <a:ea typeface="迷你简太极" pitchFamily="2" charset="-122"/>
            </a:endParaRPr>
          </a:p>
        </p:txBody>
      </p:sp>
      <p:sp>
        <p:nvSpPr>
          <p:cNvPr id="37923" name="Rectangle 35"/>
          <p:cNvSpPr/>
          <p:nvPr/>
        </p:nvSpPr>
        <p:spPr>
          <a:xfrm>
            <a:off x="7416800" y="1098550"/>
            <a:ext cx="720725" cy="5183188"/>
          </a:xfrm>
          <a:prstGeom prst="rect">
            <a:avLst/>
          </a:prstGeom>
          <a:gradFill rotWithShape="1">
            <a:gsLst>
              <a:gs pos="0">
                <a:srgbClr val="333300"/>
              </a:gs>
              <a:gs pos="50000">
                <a:srgbClr val="6A6A45"/>
              </a:gs>
              <a:gs pos="100000">
                <a:srgbClr val="333300"/>
              </a:gs>
            </a:gsLst>
            <a:lin ang="0" scaled="1"/>
            <a:tileRect/>
          </a:gra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</a:rPr>
              <a:t>100000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7924" name="Line 36"/>
          <p:cNvSpPr/>
          <p:nvPr/>
        </p:nvSpPr>
        <p:spPr>
          <a:xfrm flipV="1">
            <a:off x="2016125" y="6065838"/>
            <a:ext cx="1152525" cy="73025"/>
          </a:xfrm>
          <a:prstGeom prst="line">
            <a:avLst/>
          </a:prstGeom>
          <a:ln w="57150" cap="flat" cmpd="sng">
            <a:solidFill>
              <a:srgbClr val="80008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925" name="Line 37"/>
          <p:cNvSpPr/>
          <p:nvPr/>
        </p:nvSpPr>
        <p:spPr>
          <a:xfrm flipV="1">
            <a:off x="3168650" y="5418138"/>
            <a:ext cx="1008063" cy="647700"/>
          </a:xfrm>
          <a:prstGeom prst="line">
            <a:avLst/>
          </a:prstGeom>
          <a:ln w="57150" cap="flat" cmpd="sng">
            <a:solidFill>
              <a:srgbClr val="808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926" name="Line 38"/>
          <p:cNvSpPr/>
          <p:nvPr/>
        </p:nvSpPr>
        <p:spPr>
          <a:xfrm flipV="1">
            <a:off x="4248150" y="4410075"/>
            <a:ext cx="1152525" cy="1008063"/>
          </a:xfrm>
          <a:prstGeom prst="line">
            <a:avLst/>
          </a:prstGeom>
          <a:ln w="57150" cap="flat" cmpd="sng">
            <a:solidFill>
              <a:srgbClr val="33CCCC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927" name="Line 39"/>
          <p:cNvSpPr/>
          <p:nvPr/>
        </p:nvSpPr>
        <p:spPr>
          <a:xfrm>
            <a:off x="5400675" y="4410075"/>
            <a:ext cx="1295400" cy="0"/>
          </a:xfrm>
          <a:prstGeom prst="line">
            <a:avLst/>
          </a:prstGeom>
          <a:ln w="57150" cap="flat" cmpd="sng">
            <a:solidFill>
              <a:srgbClr val="FFCC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928" name="Line 40"/>
          <p:cNvSpPr/>
          <p:nvPr/>
        </p:nvSpPr>
        <p:spPr>
          <a:xfrm flipV="1">
            <a:off x="6696075" y="1025525"/>
            <a:ext cx="720725" cy="3457575"/>
          </a:xfrm>
          <a:prstGeom prst="line">
            <a:avLst/>
          </a:prstGeom>
          <a:ln w="57150" cap="flat" cmpd="sng">
            <a:solidFill>
              <a:srgbClr val="CC33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935" name="Rectangle 47"/>
          <p:cNvSpPr/>
          <p:nvPr/>
        </p:nvSpPr>
        <p:spPr>
          <a:xfrm>
            <a:off x="1676400" y="2133600"/>
            <a:ext cx="7092950" cy="579438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660033"/>
                </a:solidFill>
                <a:latin typeface="Arial" panose="020B0604020202020204" pitchFamily="34" charset="0"/>
                <a:ea typeface="迷你简超粗圆" pitchFamily="2" charset="-122"/>
              </a:rPr>
              <a:t>表现一：国际投资和国际贸易迅速增长</a:t>
            </a:r>
            <a:endParaRPr lang="zh-CN" altLang="en-US" sz="3200" b="1" dirty="0">
              <a:solidFill>
                <a:srgbClr val="660033"/>
              </a:solidFill>
              <a:latin typeface="Arial" panose="020B0604020202020204" pitchFamily="34" charset="0"/>
              <a:ea typeface="迷你简超粗圆" pitchFamily="2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37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7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7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37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37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37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7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37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37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37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7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37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37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37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7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7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37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37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7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500"/>
                                        <p:tgtEl>
                                          <p:spTgt spid="37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7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7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901" grpId="0"/>
      <p:bldP spid="37902" grpId="0"/>
      <p:bldP spid="37903" grpId="0"/>
      <p:bldP spid="37904" grpId="0"/>
      <p:bldP spid="37905" grpId="0"/>
      <p:bldP spid="37906" grpId="0"/>
      <p:bldP spid="37907" grpId="0" animBg="1"/>
      <p:bldP spid="37908" grpId="0"/>
      <p:bldP spid="37909" grpId="0"/>
      <p:bldP spid="37910" grpId="0"/>
      <p:bldP spid="37911" grpId="0"/>
      <p:bldP spid="37912" grpId="0"/>
      <p:bldP spid="37913" grpId="0"/>
      <p:bldP spid="37914" grpId="0"/>
      <p:bldP spid="37915" grpId="0"/>
      <p:bldP spid="37916" grpId="0" animBg="1"/>
      <p:bldP spid="37917" grpId="0" animBg="1"/>
      <p:bldP spid="37918" grpId="0"/>
      <p:bldP spid="37919" grpId="0"/>
      <p:bldP spid="37920" grpId="0" animBg="1"/>
      <p:bldP spid="37921" grpId="0" animBg="1"/>
      <p:bldP spid="37922" grpId="0" animBg="1"/>
      <p:bldP spid="37923" grpId="0" animBg="1"/>
      <p:bldP spid="3793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9458" name="Text Box 2"/>
          <p:cNvSpPr txBox="1"/>
          <p:nvPr/>
        </p:nvSpPr>
        <p:spPr>
          <a:xfrm>
            <a:off x="457200" y="381000"/>
            <a:ext cx="8153400" cy="3140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材料二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:</a:t>
            </a:r>
            <a:endParaRPr lang="en-US" altLang="zh-CN" sz="36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1994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年世界跨国公司大约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万家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它们的国外分公司约有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25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万家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而到了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1999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年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全球跨国公司的总数已达到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6.3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万家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共有海外分公司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70</a:t>
            </a: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万家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</a:rPr>
              <a:t>.</a:t>
            </a:r>
            <a:endParaRPr lang="en-US" altLang="zh-CN" sz="36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9939" name="AutoShape 3"/>
          <p:cNvSpPr/>
          <p:nvPr/>
        </p:nvSpPr>
        <p:spPr>
          <a:xfrm>
            <a:off x="381000" y="4800600"/>
            <a:ext cx="533400" cy="1219200"/>
          </a:xfrm>
          <a:prstGeom prst="curvedRightArrow">
            <a:avLst>
              <a:gd name="adj1" fmla="val 45714"/>
              <a:gd name="adj2" fmla="val 91428"/>
              <a:gd name="adj3" fmla="val 33333"/>
            </a:avLst>
          </a:prstGeom>
          <a:noFill/>
          <a:ln w="19050">
            <a:noFill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0" y="3357563"/>
            <a:ext cx="9144000" cy="1905000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/>
          <a:p>
            <a:pPr marL="342900" indent="-342900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    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跨国公司的影响日益加大。</a:t>
            </a:r>
            <a:r>
              <a:rPr lang="zh-CN" altLang="en-US" sz="3200" b="1" dirty="0">
                <a:latin typeface="Arial" panose="020B0604020202020204" pitchFamily="34" charset="0"/>
              </a:rPr>
              <a:t>它们控制着国际直接投资的</a:t>
            </a:r>
            <a:r>
              <a:rPr lang="en-US" altLang="zh-CN" sz="3200" b="1" dirty="0">
                <a:latin typeface="Arial" panose="020B0604020202020204" pitchFamily="34" charset="0"/>
              </a:rPr>
              <a:t>90</a:t>
            </a:r>
            <a:r>
              <a:rPr lang="zh-CN" altLang="en-US" sz="3200" b="1" dirty="0">
                <a:latin typeface="Arial" panose="020B0604020202020204" pitchFamily="34" charset="0"/>
              </a:rPr>
              <a:t>％，世界生产的</a:t>
            </a:r>
            <a:r>
              <a:rPr lang="en-US" altLang="zh-CN" sz="3200" b="1" dirty="0">
                <a:latin typeface="Arial" panose="020B0604020202020204" pitchFamily="34" charset="0"/>
              </a:rPr>
              <a:t>40</a:t>
            </a:r>
            <a:r>
              <a:rPr lang="zh-CN" altLang="en-US" sz="3200" b="1" dirty="0">
                <a:latin typeface="Arial" panose="020B0604020202020204" pitchFamily="34" charset="0"/>
              </a:rPr>
              <a:t>％，出口总额的</a:t>
            </a:r>
            <a:r>
              <a:rPr lang="en-US" altLang="zh-CN" sz="3200" b="1" dirty="0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</a:rPr>
              <a:t>／</a:t>
            </a:r>
            <a:r>
              <a:rPr lang="en-US" altLang="zh-CN" sz="3200" b="1" dirty="0">
                <a:latin typeface="Arial" panose="020B0604020202020204" pitchFamily="34" charset="0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</a:rPr>
              <a:t>和技术转让的</a:t>
            </a:r>
            <a:r>
              <a:rPr lang="en-US" altLang="zh-CN" sz="3200" b="1" dirty="0"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</a:rPr>
              <a:t>／</a:t>
            </a:r>
            <a:r>
              <a:rPr lang="en-US" altLang="zh-CN" sz="3200" b="1" dirty="0">
                <a:latin typeface="Arial" panose="020B0604020202020204" pitchFamily="34" charset="0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</a:rPr>
              <a:t>。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82040" y="5652135"/>
            <a:ext cx="752856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表现二、跨国公司的影响日益加大。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42" name="动作按钮: 第一张 41">
            <a:hlinkClick r:id="rId1" action="ppaction://hlinksldjump" highlightClick="1"/>
          </p:cNvPr>
          <p:cNvSpPr/>
          <p:nvPr/>
        </p:nvSpPr>
        <p:spPr>
          <a:xfrm>
            <a:off x="381000" y="5928360"/>
            <a:ext cx="785813" cy="8572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charRg st="0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charRg st="0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animBg="1"/>
      <p:bldP spid="6" grpId="0" animBg="1" build="p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Picture 2" descr="xinsrc_fb4344245e0d4a128d8509d640e2b77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7888" y="0"/>
            <a:ext cx="4456112" cy="1339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141288" y="1425575"/>
            <a:ext cx="5151438" cy="14335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0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      </a:t>
            </a:r>
            <a:endParaRPr kumimoji="0" lang="en-US" altLang="zh-CN" sz="2000" b="1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2000" b="1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0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</a:t>
            </a:r>
            <a:endParaRPr kumimoji="0" lang="en-US" altLang="zh-CN" sz="2000" b="1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2000" b="1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41988" name="Rectangle 4"/>
          <p:cNvSpPr/>
          <p:nvPr/>
        </p:nvSpPr>
        <p:spPr>
          <a:xfrm>
            <a:off x="0" y="2205038"/>
            <a:ext cx="4427538" cy="3786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333300"/>
                </a:solidFill>
                <a:latin typeface="Arial" panose="020B0604020202020204" pitchFamily="34" charset="0"/>
                <a:ea typeface="迷你简超粗圆" pitchFamily="2" charset="-122"/>
              </a:rPr>
              <a:t>       </a:t>
            </a:r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世界贸易组织简称世贸组</a:t>
            </a:r>
            <a:endParaRPr lang="zh-CN" altLang="en-US" sz="2400" b="1" dirty="0">
              <a:latin typeface="Arial" panose="020B0604020202020204" pitchFamily="34" charset="0"/>
              <a:ea typeface="迷你简超粗圆" pitchFamily="2" charset="-122"/>
            </a:endParaRP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织</a:t>
            </a:r>
            <a:r>
              <a:rPr lang="en-US" altLang="zh-CN" sz="2400" b="1" dirty="0">
                <a:latin typeface="Arial" panose="020B0604020202020204" pitchFamily="34" charset="0"/>
                <a:ea typeface="迷你简超粗圆" pitchFamily="2" charset="-122"/>
              </a:rPr>
              <a:t>World Trade Organization</a:t>
            </a:r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，</a:t>
            </a:r>
            <a:endParaRPr lang="zh-CN" altLang="en-US" sz="2400" b="1" dirty="0">
              <a:latin typeface="Arial" panose="020B0604020202020204" pitchFamily="34" charset="0"/>
              <a:ea typeface="迷你简超粗圆" pitchFamily="2" charset="-122"/>
            </a:endParaRP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英文缩写为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迷你简超粗圆" pitchFamily="2" charset="-122"/>
              </a:rPr>
              <a:t>WTO</a:t>
            </a:r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。 </a:t>
            </a:r>
            <a:endParaRPr lang="zh-CN" altLang="en-US" sz="2400" b="1" dirty="0">
              <a:latin typeface="Arial" panose="020B0604020202020204" pitchFamily="34" charset="0"/>
              <a:ea typeface="迷你简超粗圆" pitchFamily="2" charset="-122"/>
            </a:endParaRP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       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迷你简超粗圆" pitchFamily="2" charset="-122"/>
              </a:rPr>
              <a:t>1995</a:t>
            </a:r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年１月１日，世界贸</a:t>
            </a:r>
            <a:endParaRPr lang="zh-CN" altLang="en-US" sz="2400" b="1" dirty="0">
              <a:latin typeface="Arial" panose="020B0604020202020204" pitchFamily="34" charset="0"/>
              <a:ea typeface="迷你简超粗圆" pitchFamily="2" charset="-122"/>
            </a:endParaRP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易组织正式成立。它是独立于</a:t>
            </a:r>
            <a:endParaRPr lang="zh-CN" altLang="en-US" sz="2400" b="1" dirty="0">
              <a:latin typeface="Arial" panose="020B0604020202020204" pitchFamily="34" charset="0"/>
              <a:ea typeface="迷你简超粗圆" pitchFamily="2" charset="-122"/>
            </a:endParaRP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联合国之外的一个永久性国际</a:t>
            </a:r>
            <a:endParaRPr lang="zh-CN" altLang="en-US" sz="2400" b="1" dirty="0">
              <a:latin typeface="Arial" panose="020B0604020202020204" pitchFamily="34" charset="0"/>
              <a:ea typeface="迷你简超粗圆" pitchFamily="2" charset="-122"/>
            </a:endParaRP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组织，成员国约</a:t>
            </a:r>
            <a:r>
              <a:rPr lang="en-US" altLang="zh-CN" sz="2400" b="1" dirty="0">
                <a:latin typeface="Arial" panose="020B0604020202020204" pitchFamily="34" charset="0"/>
                <a:ea typeface="迷你简超粗圆" pitchFamily="2" charset="-122"/>
              </a:rPr>
              <a:t>153</a:t>
            </a:r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个。总部</a:t>
            </a:r>
            <a:endParaRPr lang="zh-CN" altLang="en-US" sz="2400" b="1" dirty="0">
              <a:latin typeface="Arial" panose="020B0604020202020204" pitchFamily="34" charset="0"/>
              <a:ea typeface="迷你简超粗圆" pitchFamily="2" charset="-122"/>
            </a:endParaRPr>
          </a:p>
          <a:p>
            <a:r>
              <a:rPr lang="zh-CN" altLang="en-US" sz="2400" b="1" dirty="0">
                <a:latin typeface="Arial" panose="020B0604020202020204" pitchFamily="34" charset="0"/>
                <a:ea typeface="迷你简超粗圆" pitchFamily="2" charset="-122"/>
              </a:rPr>
              <a:t>设在瑞士日内瓦。主要作用是</a:t>
            </a:r>
            <a:endParaRPr lang="zh-CN" altLang="en-US" sz="2400" b="1" dirty="0">
              <a:latin typeface="Arial" panose="020B0604020202020204" pitchFamily="34" charset="0"/>
              <a:ea typeface="迷你简超粗圆" pitchFamily="2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开放市场和公平贸易，实现世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界贸易的自由化。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381000" y="1114425"/>
            <a:ext cx="6126480" cy="645160"/>
          </a:xfrm>
          <a:prstGeom prst="rect">
            <a:avLst/>
          </a:prstGeom>
          <a:solidFill>
            <a:srgbClr val="EFF42C"/>
          </a:solidFill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表现三：世界贸易组织的建立</a:t>
            </a: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41996" name="Picture 12" descr="11729005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100" y="2565400"/>
            <a:ext cx="4537075" cy="3086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7" name="Rectangle 13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20488" name="Rectangle 14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20489" name="Rectangle 15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20490" name="Rectangle 16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20491" name="Rectangle 17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20492" name="Rectangle 18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20493" name="Rectangle 19"/>
          <p:cNvSpPr/>
          <p:nvPr/>
        </p:nvSpPr>
        <p:spPr>
          <a:xfrm>
            <a:off x="0" y="3429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42004" name="Text Box 20"/>
          <p:cNvSpPr txBox="1"/>
          <p:nvPr/>
        </p:nvSpPr>
        <p:spPr>
          <a:xfrm>
            <a:off x="4932363" y="5734050"/>
            <a:ext cx="3797300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800000"/>
                </a:solidFill>
                <a:latin typeface="Arial" panose="020B0604020202020204" pitchFamily="34" charset="0"/>
                <a:ea typeface="迷你简超粗圆" pitchFamily="2" charset="-122"/>
              </a:rPr>
              <a:t>瑞士日内瓦的世界贸易组织总部</a:t>
            </a:r>
            <a:endParaRPr lang="zh-CN" altLang="en-US" sz="2000" b="1" dirty="0">
              <a:solidFill>
                <a:srgbClr val="800000"/>
              </a:solidFill>
              <a:latin typeface="Arial" panose="020B0604020202020204" pitchFamily="34" charset="0"/>
              <a:ea typeface="迷你简超粗圆" pitchFamily="2" charset="-122"/>
            </a:endParaRPr>
          </a:p>
        </p:txBody>
      </p:sp>
      <p:sp>
        <p:nvSpPr>
          <p:cNvPr id="42005" name="Oval 21"/>
          <p:cNvSpPr/>
          <p:nvPr/>
        </p:nvSpPr>
        <p:spPr>
          <a:xfrm>
            <a:off x="1500188" y="2857500"/>
            <a:ext cx="1219200" cy="5334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2006" name="Oval 22"/>
          <p:cNvSpPr/>
          <p:nvPr/>
        </p:nvSpPr>
        <p:spPr>
          <a:xfrm>
            <a:off x="0" y="5000625"/>
            <a:ext cx="4419600" cy="114300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2007" name="Oval 23"/>
          <p:cNvSpPr/>
          <p:nvPr/>
        </p:nvSpPr>
        <p:spPr>
          <a:xfrm>
            <a:off x="428625" y="3357563"/>
            <a:ext cx="1219200" cy="3810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2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2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2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2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2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bldLvl="0" animBg="1"/>
      <p:bldP spid="42005" grpId="0" animBg="1"/>
      <p:bldP spid="42006" grpId="0" animBg="1"/>
      <p:bldP spid="4200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2"/>
          <p:cNvSpPr>
            <a:spLocks noGrp="1" noRot="1"/>
          </p:cNvSpPr>
          <p:nvPr>
            <p:ph type="title"/>
          </p:nvPr>
        </p:nvSpPr>
        <p:spPr>
          <a:xfrm>
            <a:off x="-574040" y="15240"/>
            <a:ext cx="5431790" cy="1143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3200" b="1" dirty="0"/>
              <a:t>世界贸易组织总部大厦</a:t>
            </a:r>
            <a:endParaRPr lang="zh-CN" altLang="en-US" sz="3200" b="1" dirty="0"/>
          </a:p>
        </p:txBody>
      </p:sp>
      <p:pic>
        <p:nvPicPr>
          <p:cNvPr id="21507" name="Picture 3" descr="92160206"/>
          <p:cNvPicPr>
            <a:picLocks noGrp="1" noRot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85725" y="942975"/>
            <a:ext cx="4198620" cy="4337685"/>
          </a:xfrm>
        </p:spPr>
      </p:pic>
      <p:sp>
        <p:nvSpPr>
          <p:cNvPr id="21508" name="Rectangle 4"/>
          <p:cNvSpPr/>
          <p:nvPr/>
        </p:nvSpPr>
        <p:spPr>
          <a:xfrm>
            <a:off x="214313" y="5357813"/>
            <a:ext cx="8286750" cy="1938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2001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年中国加入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WTO</a:t>
            </a:r>
            <a:r>
              <a:rPr lang="en-US" altLang="zh-CN" sz="3200" b="1" dirty="0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</a:rPr>
              <a:t>标志着中国加速融入全球经济，说明中国的对外开放进入了一个新的阶段。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6" name="动作按钮: 第一张 5">
            <a:hlinkClick r:id="rId2" tooltip="" action="ppaction://hlinksldjump" highlightClick="1"/>
          </p:cNvPr>
          <p:cNvSpPr/>
          <p:nvPr/>
        </p:nvSpPr>
        <p:spPr>
          <a:xfrm>
            <a:off x="8143875" y="6000750"/>
            <a:ext cx="785813" cy="8572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9698" name="Picture 2" descr="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4345" y="942975"/>
            <a:ext cx="4921885" cy="4337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9" name="Text Box 3"/>
          <p:cNvSpPr txBox="1"/>
          <p:nvPr/>
        </p:nvSpPr>
        <p:spPr>
          <a:xfrm>
            <a:off x="4349115" y="51435"/>
            <a:ext cx="4857115" cy="89154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2001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，石广生同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WTO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总干事穆尔举杯庆祝中国成为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WTO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143</a:t>
            </a:r>
            <a:r>
              <a:rPr lang="zh-CN" altLang="en-US" sz="2800" b="1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个成员</a:t>
            </a:r>
            <a:endParaRPr lang="zh-CN" altLang="en-US" sz="2800" b="1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21505"/>
          <p:cNvSpPr txBox="1"/>
          <p:nvPr/>
        </p:nvSpPr>
        <p:spPr>
          <a:xfrm>
            <a:off x="2246630" y="310515"/>
            <a:ext cx="4650740" cy="77089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90170" tIns="46990" rIns="90170" bIns="4699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世界贸易组织</a:t>
            </a:r>
            <a:r>
              <a:rPr kumimoji="0" lang="en-US" altLang="zh-CN" sz="4400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WTO</a:t>
            </a:r>
            <a:r>
              <a:rPr kumimoji="0" lang="zh-CN" altLang="en-US" sz="4400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 </a:t>
            </a:r>
            <a:endParaRPr kumimoji="0" lang="zh-CN" altLang="en-US" sz="4400" kern="1200" cap="none" spc="0" normalizeH="0" baseline="0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21507" name="文本框 21506"/>
          <p:cNvSpPr txBox="1"/>
          <p:nvPr/>
        </p:nvSpPr>
        <p:spPr>
          <a:xfrm>
            <a:off x="1429385" y="1183005"/>
            <a:ext cx="7762240" cy="1570990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0170" tIns="46990" rIns="90170" bIns="46990">
            <a:spAutoFit/>
          </a:bodyPr>
          <a:p>
            <a:r>
              <a:rPr lang="zh-CN" altLang="en-US" sz="32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以非歧视性、开放、公平为原则，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促进全球贸易和经济发展。</a:t>
            </a:r>
            <a:r>
              <a:rPr lang="zh-CN" altLang="en-US" sz="32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保证就业、收入与需求的增长，提高人类生活水平。</a:t>
            </a:r>
            <a:endParaRPr lang="zh-CN" altLang="en-US" sz="3200" b="1" dirty="0">
              <a:latin typeface="微软雅黑" panose="020B0503020204020204" charset="-122"/>
              <a:ea typeface="楷体_GB2312" pitchFamily="49" charset="-122"/>
              <a:sym typeface="Arial" panose="020B0604020202020204" pitchFamily="34" charset="0"/>
            </a:endParaRPr>
          </a:p>
        </p:txBody>
      </p:sp>
      <p:sp>
        <p:nvSpPr>
          <p:cNvPr id="21510" name="文本框 21509"/>
          <p:cNvSpPr txBox="1"/>
          <p:nvPr/>
        </p:nvSpPr>
        <p:spPr>
          <a:xfrm>
            <a:off x="1542415" y="3244850"/>
            <a:ext cx="7649210" cy="1324610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0170" tIns="46990" rIns="90170" bIns="46990">
            <a:spAutoFit/>
          </a:bodyPr>
          <a:p>
            <a:r>
              <a:rPr lang="zh-CN" altLang="en-US" sz="40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制定和规范多边贸易协定、组织贸易谈判、解决贸易争端的。</a:t>
            </a:r>
            <a:endParaRPr lang="zh-CN" altLang="en-US" sz="4000" b="1" dirty="0">
              <a:latin typeface="微软雅黑" panose="020B0503020204020204" charset="-122"/>
              <a:ea typeface="楷体_GB2312" pitchFamily="49" charset="-122"/>
              <a:sym typeface="Arial" panose="020B0604020202020204" pitchFamily="34" charset="0"/>
            </a:endParaRPr>
          </a:p>
        </p:txBody>
      </p:sp>
      <p:sp>
        <p:nvSpPr>
          <p:cNvPr id="7" name="Text Box 11"/>
          <p:cNvSpPr txBox="1"/>
          <p:nvPr/>
        </p:nvSpPr>
        <p:spPr>
          <a:xfrm>
            <a:off x="0" y="1714500"/>
            <a:ext cx="1305560" cy="768350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latin typeface="Arial" panose="020B0604020202020204" pitchFamily="34" charset="0"/>
              </a:rPr>
              <a:t>宗旨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10" name="Text Box 11"/>
          <p:cNvSpPr txBox="1"/>
          <p:nvPr/>
        </p:nvSpPr>
        <p:spPr>
          <a:xfrm>
            <a:off x="123825" y="3522663"/>
            <a:ext cx="1305560" cy="768350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latin typeface="Arial" panose="020B0604020202020204" pitchFamily="34" charset="0"/>
              </a:rPr>
              <a:t>职能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11" name="动作按钮: 第一张 10">
            <a:hlinkClick r:id="rId1" tooltip="" action="ppaction://hlinksldjump" highlightClick="1"/>
          </p:cNvPr>
          <p:cNvSpPr/>
          <p:nvPr/>
        </p:nvSpPr>
        <p:spPr>
          <a:xfrm>
            <a:off x="805815" y="6050598"/>
            <a:ext cx="1000125" cy="7858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ext Box 11"/>
          <p:cNvSpPr txBox="1"/>
          <p:nvPr/>
        </p:nvSpPr>
        <p:spPr>
          <a:xfrm>
            <a:off x="123825" y="5282248"/>
            <a:ext cx="1305560" cy="768350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latin typeface="Arial" panose="020B0604020202020204" pitchFamily="34" charset="0"/>
              </a:rPr>
              <a:t>作用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76425" y="4896485"/>
            <a:ext cx="7151370" cy="1940560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0170" tIns="46990" rIns="90170" bIns="46990">
            <a:spAutoFit/>
          </a:bodyPr>
          <a:p>
            <a:r>
              <a:rPr lang="en-US" altLang="zh-CN" sz="40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成员的关税水平普遍降低。贸易壁垒进一步减少。</a:t>
            </a:r>
            <a:r>
              <a:rPr lang="en-US" altLang="zh-CN" sz="4000" b="1" dirty="0">
                <a:solidFill>
                  <a:srgbClr val="FF0000"/>
                </a:solidFill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促进了全球贸易和世界经济发展。</a:t>
            </a:r>
            <a:endParaRPr lang="en-US" altLang="zh-CN" sz="4000" b="1" dirty="0">
              <a:solidFill>
                <a:srgbClr val="FF0000"/>
              </a:solidFill>
              <a:latin typeface="微软雅黑" panose="020B0503020204020204" charset="-122"/>
              <a:ea typeface="楷体_GB2312" pitchFamily="49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 animBg="1"/>
      <p:bldP spid="21510" grpId="0" bldLvl="0" animBg="1"/>
      <p:bldP spid="7" grpId="0" bldLvl="0" animBg="1"/>
      <p:bldP spid="10" grpId="0" bldLvl="0" animBg="1"/>
      <p:bldP spid="2" grpId="0" bldLvl="0" animBg="1"/>
      <p:bldP spid="3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21505"/>
          <p:cNvSpPr txBox="1"/>
          <p:nvPr/>
        </p:nvSpPr>
        <p:spPr>
          <a:xfrm>
            <a:off x="323850" y="765175"/>
            <a:ext cx="8215630" cy="6477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90170" tIns="46990" rIns="90170" bIns="46990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  <a:sym typeface="Arial" panose="020B0604020202020204" pitchFamily="34" charset="0"/>
              </a:rPr>
              <a:t>五、面对经济全球化，中国该怎么办？ </a:t>
            </a:r>
            <a:endParaRPr kumimoji="0" lang="zh-CN" altLang="en-US" sz="3600" b="1" kern="1200" cap="none" spc="0" normalizeH="0" baseline="0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21507" name="文本框 21506"/>
          <p:cNvSpPr txBox="1"/>
          <p:nvPr/>
        </p:nvSpPr>
        <p:spPr>
          <a:xfrm>
            <a:off x="2786063" y="1714500"/>
            <a:ext cx="6111875" cy="703263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170" tIns="46990" rIns="90170" bIns="46990">
            <a:spAutoFit/>
          </a:bodyPr>
          <a:p>
            <a:r>
              <a:rPr lang="zh-CN" altLang="en-US" sz="40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顺应经济全球化的潮流</a:t>
            </a:r>
            <a:endParaRPr lang="zh-CN" altLang="en-US" sz="4000" b="1" dirty="0">
              <a:latin typeface="微软雅黑" panose="020B0503020204020204" charset="-122"/>
              <a:ea typeface="楷体_GB2312" pitchFamily="49" charset="-122"/>
              <a:sym typeface="Arial" panose="020B0604020202020204" pitchFamily="34" charset="0"/>
            </a:endParaRPr>
          </a:p>
        </p:txBody>
      </p:sp>
      <p:sp>
        <p:nvSpPr>
          <p:cNvPr id="21508" name="文本框 21507"/>
          <p:cNvSpPr txBox="1"/>
          <p:nvPr/>
        </p:nvSpPr>
        <p:spPr>
          <a:xfrm>
            <a:off x="2786063" y="2786063"/>
            <a:ext cx="6111875" cy="703262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170" tIns="46990" rIns="90170" bIns="46990">
            <a:spAutoFit/>
          </a:bodyPr>
          <a:p>
            <a:r>
              <a:rPr lang="zh-CN" altLang="en-US" sz="40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制定防范风险的有效政策</a:t>
            </a:r>
            <a:endParaRPr lang="zh-CN" altLang="en-US" sz="4000" b="1" dirty="0">
              <a:latin typeface="微软雅黑" panose="020B0503020204020204" charset="-122"/>
              <a:ea typeface="楷体_GB2312" pitchFamily="49" charset="-122"/>
              <a:sym typeface="Arial" panose="020B0604020202020204" pitchFamily="34" charset="0"/>
            </a:endParaRPr>
          </a:p>
        </p:txBody>
      </p:sp>
      <p:sp>
        <p:nvSpPr>
          <p:cNvPr id="21509" name="文本框 21508"/>
          <p:cNvSpPr txBox="1"/>
          <p:nvPr/>
        </p:nvSpPr>
        <p:spPr>
          <a:xfrm>
            <a:off x="3032125" y="3857625"/>
            <a:ext cx="6111875" cy="703263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170" tIns="46990" rIns="90170" bIns="46990">
            <a:spAutoFit/>
          </a:bodyPr>
          <a:p>
            <a:r>
              <a:rPr lang="zh-CN" altLang="en-US" sz="4000" b="1" dirty="0">
                <a:latin typeface="微软雅黑" panose="020B0503020204020204" charset="-122"/>
                <a:ea typeface="楷体_GB2312" pitchFamily="49" charset="-122"/>
              </a:rPr>
              <a:t>引进国外的投资和技术</a:t>
            </a:r>
            <a:endParaRPr lang="zh-CN" altLang="en-US" sz="4000" b="1" dirty="0">
              <a:latin typeface="微软雅黑" panose="020B0503020204020204" charset="-122"/>
              <a:ea typeface="楷体_GB2312" pitchFamily="49" charset="-122"/>
            </a:endParaRPr>
          </a:p>
        </p:txBody>
      </p:sp>
      <p:sp>
        <p:nvSpPr>
          <p:cNvPr id="21510" name="文本框 21509"/>
          <p:cNvSpPr txBox="1"/>
          <p:nvPr/>
        </p:nvSpPr>
        <p:spPr>
          <a:xfrm>
            <a:off x="3032125" y="4929188"/>
            <a:ext cx="6111875" cy="703262"/>
          </a:xfrm>
          <a:prstGeom prst="rect">
            <a:avLst/>
          </a:prstGeom>
          <a:solidFill>
            <a:srgbClr val="33CCCC">
              <a:alpha val="43137"/>
            </a:srgbClr>
          </a:solidFill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170" tIns="46990" rIns="90170" bIns="46990">
            <a:spAutoFit/>
          </a:bodyPr>
          <a:p>
            <a:r>
              <a:rPr lang="zh-CN" altLang="en-US" sz="4000" b="1" dirty="0">
                <a:latin typeface="微软雅黑" panose="020B0503020204020204" charset="-122"/>
                <a:ea typeface="楷体_GB2312" pitchFamily="49" charset="-122"/>
                <a:sym typeface="Arial" panose="020B0604020202020204" pitchFamily="34" charset="0"/>
              </a:rPr>
              <a:t>学习先进的经济管理经验</a:t>
            </a:r>
            <a:endParaRPr lang="zh-CN" altLang="en-US" sz="4000" b="1" dirty="0">
              <a:latin typeface="微软雅黑" panose="020B0503020204020204" charset="-122"/>
              <a:ea typeface="楷体_GB2312" pitchFamily="49" charset="-122"/>
              <a:sym typeface="Arial" panose="020B0604020202020204" pitchFamily="34" charset="0"/>
            </a:endParaRPr>
          </a:p>
        </p:txBody>
      </p:sp>
      <p:sp>
        <p:nvSpPr>
          <p:cNvPr id="7" name="Text Box 11"/>
          <p:cNvSpPr txBox="1"/>
          <p:nvPr/>
        </p:nvSpPr>
        <p:spPr>
          <a:xfrm>
            <a:off x="0" y="1714500"/>
            <a:ext cx="2447925" cy="769938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latin typeface="Arial" panose="020B0604020202020204" pitchFamily="34" charset="0"/>
              </a:rPr>
              <a:t>打开窗户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9" name="Text Box 11"/>
          <p:cNvSpPr txBox="1"/>
          <p:nvPr/>
        </p:nvSpPr>
        <p:spPr>
          <a:xfrm>
            <a:off x="-214312" y="2928938"/>
            <a:ext cx="4144962" cy="769937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latin typeface="Arial" panose="020B0604020202020204" pitchFamily="34" charset="0"/>
              </a:rPr>
              <a:t>安纱窗防止蚊蝇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10" name="Text Box 11"/>
          <p:cNvSpPr txBox="1"/>
          <p:nvPr/>
        </p:nvSpPr>
        <p:spPr>
          <a:xfrm>
            <a:off x="0" y="4214813"/>
            <a:ext cx="3579813" cy="769937"/>
          </a:xfrm>
          <a:prstGeom prst="rect">
            <a:avLst/>
          </a:prstGeom>
          <a:solidFill>
            <a:srgbClr val="EFF42C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4400" b="1" dirty="0">
                <a:latin typeface="Arial" panose="020B0604020202020204" pitchFamily="34" charset="0"/>
              </a:rPr>
              <a:t>引进阳光空气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11" name="动作按钮: 第一张 10">
            <a:hlinkClick r:id="rId1" tooltip="" action="ppaction://hlinksldjump" highlightClick="1"/>
          </p:cNvPr>
          <p:cNvSpPr/>
          <p:nvPr/>
        </p:nvSpPr>
        <p:spPr>
          <a:xfrm>
            <a:off x="2571750" y="6072188"/>
            <a:ext cx="1000125" cy="78581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 animBg="1"/>
      <p:bldP spid="21508" grpId="0" bldLvl="0" animBg="1"/>
      <p:bldP spid="21509" grpId="0" bldLvl="0" animBg="1"/>
      <p:bldP spid="21510" grpId="0" bldLvl="0" animBg="1"/>
      <p:bldP spid="7" grpId="0" animBg="1"/>
      <p:bldP spid="9" grpId="0" animBg="1"/>
      <p:bldP spid="10" grpId="0" animBg="1"/>
    </p:bldLst>
  </p:timing>
</p:sld>
</file>

<file path=ppt/tags/tag1.xml><?xml version="1.0" encoding="utf-8"?>
<p:tagLst xmlns:p="http://schemas.openxmlformats.org/presentationml/2006/main">
  <p:tag name="KSO_WM_SLIDE_MODEL_TYPE" val="timeline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2757</Words>
  <PresentationFormat>全屏显示(4:3)</PresentationFormat>
  <Paragraphs>368</Paragraphs>
  <Slides>29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53" baseType="lpstr">
      <vt:lpstr>Arial</vt:lpstr>
      <vt:lpstr>宋体</vt:lpstr>
      <vt:lpstr>Wingdings</vt:lpstr>
      <vt:lpstr>黑体</vt:lpstr>
      <vt:lpstr>华文中宋</vt:lpstr>
      <vt:lpstr>Times New Roman</vt:lpstr>
      <vt:lpstr>楷体_GB2312</vt:lpstr>
      <vt:lpstr>华文行楷</vt:lpstr>
      <vt:lpstr>微软雅黑</vt:lpstr>
      <vt:lpstr>Arial Unicode MS</vt:lpstr>
      <vt:lpstr>隶书</vt:lpstr>
      <vt:lpstr>Tahoma</vt:lpstr>
      <vt:lpstr>Verdana</vt:lpstr>
      <vt:lpstr>楷体_GB2312</vt:lpstr>
      <vt:lpstr>幼圆</vt:lpstr>
      <vt:lpstr>迷你简水柱</vt:lpstr>
      <vt:lpstr>迷你简雪峰</vt:lpstr>
      <vt:lpstr>迷你简太极</vt:lpstr>
      <vt:lpstr>迷你简超粗圆</vt:lpstr>
      <vt:lpstr>迷你简毡笔黑</vt:lpstr>
      <vt:lpstr>迷你简艺黑</vt:lpstr>
      <vt:lpstr>华文新魏</vt:lpstr>
      <vt:lpstr>新宋体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二、科索沃战争</vt:lpstr>
      <vt:lpstr>一、经济“全球化”</vt:lpstr>
      <vt:lpstr>PowerPoint 演示文稿</vt:lpstr>
      <vt:lpstr>PowerPoint 演示文稿</vt:lpstr>
      <vt:lpstr>PowerPoint 演示文稿</vt:lpstr>
      <vt:lpstr>世界贸易组织总部大厦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2015-03-01T06:48:00Z</dcterms:created>
  <dcterms:modified xsi:type="dcterms:W3CDTF">2018-11-28T09:29:50Z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