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tags/tag8.xml" ContentType="application/vnd.openxmlformats-officedocument.presentationml.tags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36.xml" ContentType="application/vnd.openxmlformats-officedocument.presentationml.slide+xml"/>
  <Override PartName="/ppt/slideLayouts/slideLayout6.xml" ContentType="application/vnd.openxmlformats-officedocument.presentationml.slideLayout+xml"/>
  <Override PartName="/ppt/tags/tag4.xml" ContentType="application/vnd.openxmlformats-officedocument.presentationml.tags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tags/tag2.xml" ContentType="application/vnd.openxmlformats-officedocument.presentationml.tags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tags/tag16.xml" ContentType="application/vnd.openxmlformats-officedocument.presentationml.tags+xml"/>
  <Override PartName="/ppt/tags/tag18.xml" ContentType="application/vnd.openxmlformats-officedocument.presentationml.tags+xml"/>
  <Override PartName="/ppt/tags/tag14.xml" ContentType="application/vnd.openxmlformats-officedocument.presentationml.tags+xml"/>
  <Override PartName="/ppt/tags/tag25.xml" ContentType="application/vnd.openxmlformats-officedocument.presentationml.tags+xml"/>
  <Override PartName="/ppt/diagrams/layout1.xml" ContentType="application/vnd.openxmlformats-officedocument.drawingml.diagramLayout+xml"/>
  <Override PartName="/ppt/tags/tag12.xml" ContentType="application/vnd.openxmlformats-officedocument.presentationml.tags+xml"/>
  <Override PartName="/ppt/tags/tag23.xml" ContentType="application/vnd.openxmlformats-officedocument.presentationml.tags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21.xml" ContentType="application/vnd.openxmlformats-officedocument.presentationml.tag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tags/tag7.xml" ContentType="application/vnd.openxmlformats-officedocument.presentationml.tags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ags/tag5.xml" ContentType="application/vnd.openxmlformats-officedocument.presentationml.tags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diagrams/quickStyle1.xml" ContentType="application/vnd.openxmlformats-officedocument.drawingml.diagramStyle+xml"/>
  <Override PartName="/ppt/tags/tag3.xml" ContentType="application/vnd.openxmlformats-officedocument.presentationml.tags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ppt/tags/tag1.xml" ContentType="application/vnd.openxmlformats-officedocument.presentationml.tags+xml"/>
  <Override PartName="/ppt/tags/tag19.xml" ContentType="application/vnd.openxmlformats-officedocument.presentationml.tags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tags/tag17.xml" ContentType="application/vnd.openxmlformats-officedocument.presentationml.tags+xml"/>
  <Override PartName="/ppt/tags/tag26.xml" ContentType="application/vnd.openxmlformats-officedocument.presentationml.tags+xml"/>
  <Override PartName="/ppt/slideLayouts/slideLayout10.xml" ContentType="application/vnd.openxmlformats-officedocument.presentationml.slideLayout+xml"/>
  <Override PartName="/ppt/tags/tag15.xml" ContentType="application/vnd.openxmlformats-officedocument.presentationml.tags+xml"/>
  <Override PartName="/ppt/tags/tag24.xml" ContentType="application/vnd.openxmlformats-officedocument.presentationml.tags+xml"/>
  <Override PartName="/ppt/tags/tag13.xml" ContentType="application/vnd.openxmlformats-officedocument.presentationml.tags+xml"/>
  <Override PartName="/ppt/tags/tag22.xml" ContentType="application/vnd.openxmlformats-officedocument.presentationml.tags+xml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ppt/diagrams/data1.xml" ContentType="application/vnd.openxmlformats-officedocument.drawingml.diagramData+xml"/>
  <Override PartName="/ppt/tags/tag11.xml" ContentType="application/vnd.openxmlformats-officedocument.presentationml.tags+xml"/>
  <Override PartName="/ppt/tags/tag20.xml" ContentType="application/vnd.openxmlformats-officedocument.presentationml.tags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Override PartName="/ppt/tags/tag6.xml" ContentType="application/vnd.openxmlformats-officedocument.presentationml.tags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307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73" r:id="rId20"/>
    <p:sldId id="274" r:id="rId21"/>
    <p:sldId id="275" r:id="rId22"/>
    <p:sldId id="279" r:id="rId23"/>
    <p:sldId id="276" r:id="rId24"/>
    <p:sldId id="277" r:id="rId25"/>
    <p:sldId id="278" r:id="rId26"/>
    <p:sldId id="280" r:id="rId27"/>
    <p:sldId id="281" r:id="rId28"/>
    <p:sldId id="282" r:id="rId29"/>
    <p:sldId id="283" r:id="rId30"/>
    <p:sldId id="284" r:id="rId31"/>
    <p:sldId id="285" r:id="rId32"/>
    <p:sldId id="286" r:id="rId33"/>
    <p:sldId id="287" r:id="rId34"/>
    <p:sldId id="288" r:id="rId35"/>
    <p:sldId id="289" r:id="rId36"/>
    <p:sldId id="290" r:id="rId37"/>
    <p:sldId id="291" r:id="rId38"/>
    <p:sldId id="292" r:id="rId39"/>
    <p:sldId id="293" r:id="rId40"/>
    <p:sldId id="297" r:id="rId41"/>
    <p:sldId id="295" r:id="rId42"/>
    <p:sldId id="298" r:id="rId43"/>
    <p:sldId id="299" r:id="rId44"/>
    <p:sldId id="300" r:id="rId45"/>
    <p:sldId id="301" r:id="rId46"/>
    <p:sldId id="302" r:id="rId47"/>
    <p:sldId id="303" r:id="rId48"/>
    <p:sldId id="304" r:id="rId49"/>
    <p:sldId id="305" r:id="rId50"/>
    <p:sldId id="306" r:id="rId51"/>
  </p:sldIdLst>
  <p:sldSz cx="9144000" cy="6858000" type="screen4x3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82" d="100"/>
          <a:sy n="82" d="100"/>
        </p:scale>
        <p:origin x="-917" y="-8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1#1">
  <dgm:title val=""/>
  <dgm:desc val=""/>
  <dgm:catLst>
    <dgm:cat type="colorful" pri="10100"/>
  </dgm:catLst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0F9C1A87-648F-4FA3-8298-F7FF69248063}" type="doc">
      <dgm:prSet loTypeId="urn:microsoft.com/office/officeart/2005/8/layout/hProcess9#1" loCatId="process" qsTypeId="urn:microsoft.com/office/officeart/2005/8/quickstyle/simple2#1" qsCatId="simple" csTypeId="urn:microsoft.com/office/officeart/2005/8/colors/colorful1#1" csCatId="accent1" phldr="1"/>
      <dgm:spPr/>
    </dgm:pt>
    <dgm:pt modelId="{220DFBB3-6A2B-48E2-96FE-229E7135E226}">
      <dgm:prSet phldrT="[文本]" phldr="0" custT="1"/>
      <dgm:spPr/>
      <dgm:t>
        <a:bodyPr vert="horz" wrap="square"/>
        <a:lstStyle/>
        <a:p>
          <a:pPr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en-US" altLang="zh-CN" sz="2400" dirty="0">
              <a:latin typeface="黑体" panose="02010609060101010101" pitchFamily="49" charset="-122"/>
              <a:ea typeface="黑体" panose="02010609060101010101" pitchFamily="49" charset="-122"/>
              <a:cs typeface="黑体" panose="02010609060101010101" pitchFamily="49" charset="-122"/>
            </a:rPr>
            <a:t>1864</a:t>
          </a:r>
          <a:r>
            <a:rPr lang="zh-CN" altLang="en-US" sz="2400" dirty="0">
              <a:latin typeface="黑体" panose="02010609060101010101" pitchFamily="49" charset="-122"/>
              <a:ea typeface="黑体" panose="02010609060101010101" pitchFamily="49" charset="-122"/>
              <a:cs typeface="黑体" panose="02010609060101010101" pitchFamily="49" charset="-122"/>
            </a:rPr>
            <a:t>年</a:t>
          </a:r>
        </a:p>
        <a:p>
          <a:pPr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zh-CN" altLang="en-US" sz="2400" dirty="0">
              <a:latin typeface="黑体" panose="02010609060101010101" pitchFamily="49" charset="-122"/>
              <a:ea typeface="黑体" panose="02010609060101010101" pitchFamily="49" charset="-122"/>
              <a:cs typeface="黑体" panose="02010609060101010101" pitchFamily="49" charset="-122"/>
            </a:rPr>
            <a:t>新疆爆发反清起义</a:t>
          </a:r>
        </a:p>
      </dgm:t>
    </dgm:pt>
    <dgm:pt modelId="{6799A159-375E-48BE-AABD-9A2FE821DAF2}" type="parTrans" cxnId="{F08C2C89-970D-40C5-8D44-3A3889E0C611}">
      <dgm:prSet/>
      <dgm:spPr/>
      <dgm:t>
        <a:bodyPr/>
        <a:lstStyle/>
        <a:p>
          <a:endParaRPr lang="zh-CN" altLang="en-US"/>
        </a:p>
      </dgm:t>
    </dgm:pt>
    <dgm:pt modelId="{3E8FE182-047D-4DBF-B997-A26D7EF167CE}" type="sibTrans" cxnId="{F08C2C89-970D-40C5-8D44-3A3889E0C611}">
      <dgm:prSet/>
      <dgm:spPr/>
      <dgm:t>
        <a:bodyPr/>
        <a:lstStyle/>
        <a:p>
          <a:endParaRPr lang="zh-CN" altLang="en-US"/>
        </a:p>
      </dgm:t>
    </dgm:pt>
    <dgm:pt modelId="{2BAA06EE-C86F-49AF-99BB-79BA0A7024A5}">
      <dgm:prSet phldrT="[文本]" phldr="0" custT="1"/>
      <dgm:spPr/>
      <dgm:t>
        <a:bodyPr vert="horz" wrap="square"/>
        <a:lstStyle/>
        <a:p>
          <a:pPr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en-US" altLang="zh-CN" sz="2400" dirty="0">
              <a:latin typeface="黑体" panose="02010609060101010101" pitchFamily="49" charset="-122"/>
              <a:ea typeface="黑体" panose="02010609060101010101" pitchFamily="49" charset="-122"/>
              <a:cs typeface="黑体" panose="02010609060101010101" pitchFamily="49" charset="-122"/>
            </a:rPr>
            <a:t>1865</a:t>
          </a:r>
          <a:r>
            <a:rPr lang="zh-CN" altLang="en-US" sz="2400" dirty="0">
              <a:latin typeface="黑体" panose="02010609060101010101" pitchFamily="49" charset="-122"/>
              <a:ea typeface="黑体" panose="02010609060101010101" pitchFamily="49" charset="-122"/>
              <a:cs typeface="黑体" panose="02010609060101010101" pitchFamily="49" charset="-122"/>
            </a:rPr>
            <a:t>年初</a:t>
          </a:r>
        </a:p>
        <a:p>
          <a:pPr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zh-CN" altLang="en-US" sz="2400" dirty="0">
              <a:latin typeface="黑体" panose="02010609060101010101" pitchFamily="49" charset="-122"/>
              <a:ea typeface="黑体" panose="02010609060101010101" pitchFamily="49" charset="-122"/>
              <a:cs typeface="黑体" panose="02010609060101010101" pitchFamily="49" charset="-122"/>
            </a:rPr>
            <a:t>阿古柏率兵入侵新疆</a:t>
          </a:r>
        </a:p>
      </dgm:t>
    </dgm:pt>
    <dgm:pt modelId="{A5CFD625-30CE-461F-8B81-D06F77FA42EF}" type="parTrans" cxnId="{BB25CA33-D8FF-4F43-A578-2BF3FA2F064B}">
      <dgm:prSet/>
      <dgm:spPr/>
      <dgm:t>
        <a:bodyPr/>
        <a:lstStyle/>
        <a:p>
          <a:endParaRPr lang="zh-CN" altLang="en-US"/>
        </a:p>
      </dgm:t>
    </dgm:pt>
    <dgm:pt modelId="{C409FDE6-5B12-4918-B71D-6D01D512B111}" type="sibTrans" cxnId="{BB25CA33-D8FF-4F43-A578-2BF3FA2F064B}">
      <dgm:prSet/>
      <dgm:spPr/>
      <dgm:t>
        <a:bodyPr/>
        <a:lstStyle/>
        <a:p>
          <a:endParaRPr lang="zh-CN" altLang="en-US"/>
        </a:p>
      </dgm:t>
    </dgm:pt>
    <dgm:pt modelId="{F3610FD5-CB40-4155-A302-E1ED46CA7965}">
      <dgm:prSet phldrT="[文本]" phldr="0" custT="1"/>
      <dgm:spPr/>
      <dgm:t>
        <a:bodyPr vert="horz" wrap="square"/>
        <a:lstStyle/>
        <a:p>
          <a:pPr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en-US" altLang="zh-CN" sz="2400" dirty="0">
              <a:latin typeface="黑体" panose="02010609060101010101" pitchFamily="49" charset="-122"/>
              <a:ea typeface="黑体" panose="02010609060101010101" pitchFamily="49" charset="-122"/>
              <a:cs typeface="黑体" panose="02010609060101010101" pitchFamily="49" charset="-122"/>
            </a:rPr>
            <a:t>1876</a:t>
          </a:r>
          <a:r>
            <a:rPr lang="zh-CN" altLang="en-US" sz="2400" dirty="0">
              <a:latin typeface="黑体" panose="02010609060101010101" pitchFamily="49" charset="-122"/>
              <a:ea typeface="黑体" panose="02010609060101010101" pitchFamily="49" charset="-122"/>
              <a:cs typeface="黑体" panose="02010609060101010101" pitchFamily="49" charset="-122"/>
            </a:rPr>
            <a:t>年</a:t>
          </a:r>
        </a:p>
        <a:p>
          <a:pPr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zh-CN" altLang="en-US" sz="2400" dirty="0">
              <a:latin typeface="黑体" panose="02010609060101010101" pitchFamily="49" charset="-122"/>
              <a:ea typeface="黑体" panose="02010609060101010101" pitchFamily="49" charset="-122"/>
              <a:cs typeface="黑体" panose="02010609060101010101" pitchFamily="49" charset="-122"/>
            </a:rPr>
            <a:t>左宗棠发兵新疆平乱</a:t>
          </a:r>
        </a:p>
      </dgm:t>
    </dgm:pt>
    <dgm:pt modelId="{5412155B-9E11-4BF1-82F9-EADF6AFF0F60}" type="parTrans" cxnId="{B15574C8-E700-4B88-989B-7FBC0A300D97}">
      <dgm:prSet/>
      <dgm:spPr/>
      <dgm:t>
        <a:bodyPr/>
        <a:lstStyle/>
        <a:p>
          <a:endParaRPr lang="zh-CN" altLang="en-US"/>
        </a:p>
      </dgm:t>
    </dgm:pt>
    <dgm:pt modelId="{0E659347-3E53-4D9E-9630-9B59FF0356FD}" type="sibTrans" cxnId="{B15574C8-E700-4B88-989B-7FBC0A300D97}">
      <dgm:prSet/>
      <dgm:spPr/>
      <dgm:t>
        <a:bodyPr/>
        <a:lstStyle/>
        <a:p>
          <a:endParaRPr lang="zh-CN" altLang="en-US"/>
        </a:p>
      </dgm:t>
    </dgm:pt>
    <dgm:pt modelId="{F4274EAD-BF5A-4E24-A6D0-850EFF2C24A5}">
      <dgm:prSet phldr="0" custT="1"/>
      <dgm:spPr/>
      <dgm:t>
        <a:bodyPr vert="horz" wrap="square"/>
        <a:lstStyle/>
        <a:p>
          <a:pPr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en-US" sz="2400" dirty="0">
              <a:latin typeface="黑体" panose="02010609060101010101" pitchFamily="49" charset="-122"/>
              <a:ea typeface="黑体" panose="02010609060101010101" pitchFamily="49" charset="-122"/>
              <a:cs typeface="黑体" panose="02010609060101010101" pitchFamily="49" charset="-122"/>
            </a:rPr>
            <a:t>1878</a:t>
          </a:r>
          <a:r>
            <a:rPr lang="zh-CN" altLang="en-US" sz="2400" dirty="0">
              <a:latin typeface="黑体" panose="02010609060101010101" pitchFamily="49" charset="-122"/>
              <a:ea typeface="黑体" panose="02010609060101010101" pitchFamily="49" charset="-122"/>
              <a:cs typeface="黑体" panose="02010609060101010101" pitchFamily="49" charset="-122"/>
            </a:rPr>
            <a:t>年</a:t>
          </a:r>
        </a:p>
        <a:p>
          <a:pPr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zh-CN" altLang="en-US" sz="2400" dirty="0">
              <a:latin typeface="黑体" panose="02010609060101010101" pitchFamily="49" charset="-122"/>
              <a:ea typeface="黑体" panose="02010609060101010101" pitchFamily="49" charset="-122"/>
              <a:cs typeface="黑体" panose="02010609060101010101" pitchFamily="49" charset="-122"/>
            </a:rPr>
            <a:t>收复新疆南北路</a:t>
          </a:r>
        </a:p>
      </dgm:t>
    </dgm:pt>
    <dgm:pt modelId="{86592CD1-F454-44CE-816B-4CF1F01C1BFF}" type="parTrans" cxnId="{DBC6B55E-46E0-4872-B546-505292E9DB61}">
      <dgm:prSet/>
      <dgm:spPr/>
      <dgm:t>
        <a:bodyPr/>
        <a:lstStyle/>
        <a:p>
          <a:endParaRPr lang="zh-CN" altLang="en-US"/>
        </a:p>
      </dgm:t>
    </dgm:pt>
    <dgm:pt modelId="{A81EE48B-6E42-46FE-BA8F-1D92AE4EACB3}" type="sibTrans" cxnId="{DBC6B55E-46E0-4872-B546-505292E9DB61}">
      <dgm:prSet/>
      <dgm:spPr/>
      <dgm:t>
        <a:bodyPr/>
        <a:lstStyle/>
        <a:p>
          <a:endParaRPr lang="zh-CN" altLang="en-US"/>
        </a:p>
      </dgm:t>
    </dgm:pt>
    <dgm:pt modelId="{92F591BC-0455-4EF8-AACC-154E169C4333}">
      <dgm:prSet phldr="0" custT="1"/>
      <dgm:spPr/>
      <dgm:t>
        <a:bodyPr vert="horz" wrap="square"/>
        <a:lstStyle/>
        <a:p>
          <a:pPr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en-US" sz="2400" dirty="0">
              <a:latin typeface="黑体" panose="02010609060101010101" pitchFamily="49" charset="-122"/>
              <a:ea typeface="黑体" panose="02010609060101010101" pitchFamily="49" charset="-122"/>
              <a:cs typeface="黑体" panose="02010609060101010101" pitchFamily="49" charset="-122"/>
            </a:rPr>
            <a:t>1884</a:t>
          </a:r>
          <a:r>
            <a:rPr lang="zh-CN" altLang="en-US" sz="2400" dirty="0">
              <a:latin typeface="黑体" panose="02010609060101010101" pitchFamily="49" charset="-122"/>
              <a:ea typeface="黑体" panose="02010609060101010101" pitchFamily="49" charset="-122"/>
              <a:cs typeface="黑体" panose="02010609060101010101" pitchFamily="49" charset="-122"/>
            </a:rPr>
            <a:t>年</a:t>
          </a:r>
        </a:p>
        <a:p>
          <a:pPr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zh-CN" altLang="en-US" sz="2400" dirty="0">
              <a:latin typeface="黑体" panose="02010609060101010101" pitchFamily="49" charset="-122"/>
              <a:ea typeface="黑体" panose="02010609060101010101" pitchFamily="49" charset="-122"/>
              <a:cs typeface="黑体" panose="02010609060101010101" pitchFamily="49" charset="-122"/>
            </a:rPr>
            <a:t>新疆建省，度过危机</a:t>
          </a:r>
        </a:p>
      </dgm:t>
    </dgm:pt>
    <dgm:pt modelId="{61D31E2A-F5A9-424F-8F77-E3E1A0B0CF3E}" type="parTrans" cxnId="{B69C7EBB-C7EC-4A7E-9FEC-D6CE61B10B5B}">
      <dgm:prSet/>
      <dgm:spPr/>
      <dgm:t>
        <a:bodyPr/>
        <a:lstStyle/>
        <a:p>
          <a:endParaRPr lang="zh-CN" altLang="en-US"/>
        </a:p>
      </dgm:t>
    </dgm:pt>
    <dgm:pt modelId="{2241E4DD-0506-44EE-9919-160187DD71F7}" type="sibTrans" cxnId="{B69C7EBB-C7EC-4A7E-9FEC-D6CE61B10B5B}">
      <dgm:prSet/>
      <dgm:spPr/>
      <dgm:t>
        <a:bodyPr/>
        <a:lstStyle/>
        <a:p>
          <a:endParaRPr lang="zh-CN" altLang="en-US"/>
        </a:p>
      </dgm:t>
    </dgm:pt>
    <dgm:pt modelId="{FF5EBCE2-33A1-4410-8CCE-241621ACBF4A}" type="pres">
      <dgm:prSet presAssocID="{0F9C1A87-648F-4FA3-8298-F7FF69248063}" presName="CompostProcess" presStyleCnt="0">
        <dgm:presLayoutVars>
          <dgm:dir/>
          <dgm:resizeHandles val="exact"/>
        </dgm:presLayoutVars>
      </dgm:prSet>
      <dgm:spPr/>
    </dgm:pt>
    <dgm:pt modelId="{5C766BF9-8E89-4CF9-B19C-78006AB9D0FF}" type="pres">
      <dgm:prSet presAssocID="{0F9C1A87-648F-4FA3-8298-F7FF69248063}" presName="arrow" presStyleLbl="bgShp" presStyleIdx="0" presStyleCnt="1" custScaleX="117403" custLinFactNeighborX="-122" custLinFactNeighborY="-1523"/>
      <dgm:spPr/>
    </dgm:pt>
    <dgm:pt modelId="{44C3D485-6283-4E5E-8A42-8B1B6385595E}" type="pres">
      <dgm:prSet presAssocID="{0F9C1A87-648F-4FA3-8298-F7FF69248063}" presName="linearProcess" presStyleCnt="0"/>
      <dgm:spPr/>
    </dgm:pt>
    <dgm:pt modelId="{88977C2E-9DA8-43F7-869A-FA4A7946B9D0}" type="pres">
      <dgm:prSet presAssocID="{220DFBB3-6A2B-48E2-96FE-229E7135E226}" presName="textNode" presStyleLbl="node1" presStyleIdx="0" presStyleCnt="5">
        <dgm:presLayoutVars>
          <dgm:bulletEnabled val="1"/>
        </dgm:presLayoutVars>
      </dgm:prSet>
      <dgm:spPr/>
      <dgm:t>
        <a:bodyPr/>
        <a:lstStyle/>
        <a:p>
          <a:endParaRPr lang="zh-CN" altLang="en-US"/>
        </a:p>
      </dgm:t>
    </dgm:pt>
    <dgm:pt modelId="{409696F9-775D-4DF9-8C31-B566981A86A8}" type="pres">
      <dgm:prSet presAssocID="{3E8FE182-047D-4DBF-B997-A26D7EF167CE}" presName="sibTrans" presStyleCnt="0"/>
      <dgm:spPr/>
    </dgm:pt>
    <dgm:pt modelId="{B0141BFD-552C-43F6-9DD9-B107954BE5A0}" type="pres">
      <dgm:prSet presAssocID="{2BAA06EE-C86F-49AF-99BB-79BA0A7024A5}" presName="textNode" presStyleLbl="node1" presStyleIdx="1" presStyleCnt="5" custScaleX="109996">
        <dgm:presLayoutVars>
          <dgm:bulletEnabled val="1"/>
        </dgm:presLayoutVars>
      </dgm:prSet>
      <dgm:spPr/>
      <dgm:t>
        <a:bodyPr/>
        <a:lstStyle/>
        <a:p>
          <a:endParaRPr lang="zh-CN" altLang="en-US"/>
        </a:p>
      </dgm:t>
    </dgm:pt>
    <dgm:pt modelId="{1B3EEB7B-99F3-4351-A080-D5700D4E3F26}" type="pres">
      <dgm:prSet presAssocID="{C409FDE6-5B12-4918-B71D-6D01D512B111}" presName="sibTrans" presStyleCnt="0"/>
      <dgm:spPr/>
    </dgm:pt>
    <dgm:pt modelId="{42404743-5237-4B72-A3D1-12E21DAAED91}" type="pres">
      <dgm:prSet presAssocID="{F3610FD5-CB40-4155-A302-E1ED46CA7965}" presName="textNode" presStyleLbl="node1" presStyleIdx="2" presStyleCnt="5">
        <dgm:presLayoutVars>
          <dgm:bulletEnabled val="1"/>
        </dgm:presLayoutVars>
      </dgm:prSet>
      <dgm:spPr/>
      <dgm:t>
        <a:bodyPr/>
        <a:lstStyle/>
        <a:p>
          <a:endParaRPr lang="zh-CN" altLang="en-US"/>
        </a:p>
      </dgm:t>
    </dgm:pt>
    <dgm:pt modelId="{B95BD04F-F019-4E76-86C5-3E976EEA53CB}" type="pres">
      <dgm:prSet presAssocID="{0E659347-3E53-4D9E-9630-9B59FF0356FD}" presName="sibTrans" presStyleCnt="0"/>
      <dgm:spPr/>
    </dgm:pt>
    <dgm:pt modelId="{BDE88999-E7E4-4E6F-8D74-B97C9F66F013}" type="pres">
      <dgm:prSet presAssocID="{F4274EAD-BF5A-4E24-A6D0-850EFF2C24A5}" presName="textNode" presStyleLbl="node1" presStyleIdx="3" presStyleCnt="5">
        <dgm:presLayoutVars>
          <dgm:bulletEnabled val="1"/>
        </dgm:presLayoutVars>
      </dgm:prSet>
      <dgm:spPr/>
      <dgm:t>
        <a:bodyPr/>
        <a:lstStyle/>
        <a:p>
          <a:endParaRPr lang="zh-CN" altLang="en-US"/>
        </a:p>
      </dgm:t>
    </dgm:pt>
    <dgm:pt modelId="{DB5EA631-8DD5-463A-9747-63D815DEE894}" type="pres">
      <dgm:prSet presAssocID="{A81EE48B-6E42-46FE-BA8F-1D92AE4EACB3}" presName="sibTrans" presStyleCnt="0"/>
      <dgm:spPr/>
    </dgm:pt>
    <dgm:pt modelId="{C9742098-62A6-4742-B8C0-AD231552E4C3}" type="pres">
      <dgm:prSet presAssocID="{92F591BC-0455-4EF8-AACC-154E169C4333}" presName="textNode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zh-CN" altLang="en-US"/>
        </a:p>
      </dgm:t>
    </dgm:pt>
  </dgm:ptLst>
  <dgm:cxnLst>
    <dgm:cxn modelId="{F08C2C89-970D-40C5-8D44-3A3889E0C611}" srcId="{0F9C1A87-648F-4FA3-8298-F7FF69248063}" destId="{220DFBB3-6A2B-48E2-96FE-229E7135E226}" srcOrd="0" destOrd="0" parTransId="{6799A159-375E-48BE-AABD-9A2FE821DAF2}" sibTransId="{3E8FE182-047D-4DBF-B997-A26D7EF167CE}"/>
    <dgm:cxn modelId="{B69C7EBB-C7EC-4A7E-9FEC-D6CE61B10B5B}" srcId="{0F9C1A87-648F-4FA3-8298-F7FF69248063}" destId="{92F591BC-0455-4EF8-AACC-154E169C4333}" srcOrd="4" destOrd="0" parTransId="{61D31E2A-F5A9-424F-8F77-E3E1A0B0CF3E}" sibTransId="{2241E4DD-0506-44EE-9919-160187DD71F7}"/>
    <dgm:cxn modelId="{DBC6B55E-46E0-4872-B546-505292E9DB61}" srcId="{0F9C1A87-648F-4FA3-8298-F7FF69248063}" destId="{F4274EAD-BF5A-4E24-A6D0-850EFF2C24A5}" srcOrd="3" destOrd="0" parTransId="{86592CD1-F454-44CE-816B-4CF1F01C1BFF}" sibTransId="{A81EE48B-6E42-46FE-BA8F-1D92AE4EACB3}"/>
    <dgm:cxn modelId="{76CAD939-177E-44DC-A4EC-80695F726362}" type="presOf" srcId="{2BAA06EE-C86F-49AF-99BB-79BA0A7024A5}" destId="{B0141BFD-552C-43F6-9DD9-B107954BE5A0}" srcOrd="0" destOrd="0" presId="urn:microsoft.com/office/officeart/2005/8/layout/hProcess9#1"/>
    <dgm:cxn modelId="{11E58621-8763-4A04-B246-589146803DB1}" type="presOf" srcId="{F3610FD5-CB40-4155-A302-E1ED46CA7965}" destId="{42404743-5237-4B72-A3D1-12E21DAAED91}" srcOrd="0" destOrd="0" presId="urn:microsoft.com/office/officeart/2005/8/layout/hProcess9#1"/>
    <dgm:cxn modelId="{E93C2879-A113-4424-BF7F-7F12354511CD}" type="presOf" srcId="{92F591BC-0455-4EF8-AACC-154E169C4333}" destId="{C9742098-62A6-4742-B8C0-AD231552E4C3}" srcOrd="0" destOrd="0" presId="urn:microsoft.com/office/officeart/2005/8/layout/hProcess9#1"/>
    <dgm:cxn modelId="{BB25CA33-D8FF-4F43-A578-2BF3FA2F064B}" srcId="{0F9C1A87-648F-4FA3-8298-F7FF69248063}" destId="{2BAA06EE-C86F-49AF-99BB-79BA0A7024A5}" srcOrd="1" destOrd="0" parTransId="{A5CFD625-30CE-461F-8B81-D06F77FA42EF}" sibTransId="{C409FDE6-5B12-4918-B71D-6D01D512B111}"/>
    <dgm:cxn modelId="{23B2514E-DE6F-4A1C-B54E-3E0D2AC57706}" type="presOf" srcId="{0F9C1A87-648F-4FA3-8298-F7FF69248063}" destId="{FF5EBCE2-33A1-4410-8CCE-241621ACBF4A}" srcOrd="0" destOrd="0" presId="urn:microsoft.com/office/officeart/2005/8/layout/hProcess9#1"/>
    <dgm:cxn modelId="{F7278366-CB53-4939-BC68-ECA20A48E32A}" type="presOf" srcId="{220DFBB3-6A2B-48E2-96FE-229E7135E226}" destId="{88977C2E-9DA8-43F7-869A-FA4A7946B9D0}" srcOrd="0" destOrd="0" presId="urn:microsoft.com/office/officeart/2005/8/layout/hProcess9#1"/>
    <dgm:cxn modelId="{B15574C8-E700-4B88-989B-7FBC0A300D97}" srcId="{0F9C1A87-648F-4FA3-8298-F7FF69248063}" destId="{F3610FD5-CB40-4155-A302-E1ED46CA7965}" srcOrd="2" destOrd="0" parTransId="{5412155B-9E11-4BF1-82F9-EADF6AFF0F60}" sibTransId="{0E659347-3E53-4D9E-9630-9B59FF0356FD}"/>
    <dgm:cxn modelId="{C7B7A223-D332-40F5-8348-C546454ADF39}" type="presOf" srcId="{F4274EAD-BF5A-4E24-A6D0-850EFF2C24A5}" destId="{BDE88999-E7E4-4E6F-8D74-B97C9F66F013}" srcOrd="0" destOrd="0" presId="urn:microsoft.com/office/officeart/2005/8/layout/hProcess9#1"/>
    <dgm:cxn modelId="{ADFE4C89-143C-49F1-9CE1-E27CBC05BD8A}" type="presParOf" srcId="{FF5EBCE2-33A1-4410-8CCE-241621ACBF4A}" destId="{5C766BF9-8E89-4CF9-B19C-78006AB9D0FF}" srcOrd="0" destOrd="0" presId="urn:microsoft.com/office/officeart/2005/8/layout/hProcess9#1"/>
    <dgm:cxn modelId="{34A70603-3D26-4A8A-B049-1BBC7794726E}" type="presParOf" srcId="{FF5EBCE2-33A1-4410-8CCE-241621ACBF4A}" destId="{44C3D485-6283-4E5E-8A42-8B1B6385595E}" srcOrd="1" destOrd="0" presId="urn:microsoft.com/office/officeart/2005/8/layout/hProcess9#1"/>
    <dgm:cxn modelId="{46848CD3-2080-4350-BEBF-A92BB1F2B323}" type="presParOf" srcId="{44C3D485-6283-4E5E-8A42-8B1B6385595E}" destId="{88977C2E-9DA8-43F7-869A-FA4A7946B9D0}" srcOrd="0" destOrd="0" presId="urn:microsoft.com/office/officeart/2005/8/layout/hProcess9#1"/>
    <dgm:cxn modelId="{B2DE42C1-942E-48FE-BAF9-F4BCD6E35F5A}" type="presParOf" srcId="{44C3D485-6283-4E5E-8A42-8B1B6385595E}" destId="{409696F9-775D-4DF9-8C31-B566981A86A8}" srcOrd="1" destOrd="0" presId="urn:microsoft.com/office/officeart/2005/8/layout/hProcess9#1"/>
    <dgm:cxn modelId="{2D0FB422-9442-4174-8A20-7E1857564F98}" type="presParOf" srcId="{44C3D485-6283-4E5E-8A42-8B1B6385595E}" destId="{B0141BFD-552C-43F6-9DD9-B107954BE5A0}" srcOrd="2" destOrd="0" presId="urn:microsoft.com/office/officeart/2005/8/layout/hProcess9#1"/>
    <dgm:cxn modelId="{61A6B7A7-BA81-40F4-ADC1-2FBB7FF831F7}" type="presParOf" srcId="{44C3D485-6283-4E5E-8A42-8B1B6385595E}" destId="{1B3EEB7B-99F3-4351-A080-D5700D4E3F26}" srcOrd="3" destOrd="0" presId="urn:microsoft.com/office/officeart/2005/8/layout/hProcess9#1"/>
    <dgm:cxn modelId="{A2BD5CB9-AB1C-4AC3-B050-412CB45ACA4A}" type="presParOf" srcId="{44C3D485-6283-4E5E-8A42-8B1B6385595E}" destId="{42404743-5237-4B72-A3D1-12E21DAAED91}" srcOrd="4" destOrd="0" presId="urn:microsoft.com/office/officeart/2005/8/layout/hProcess9#1"/>
    <dgm:cxn modelId="{C2CD97B1-A092-4BCE-B6BC-4529E637B1BD}" type="presParOf" srcId="{44C3D485-6283-4E5E-8A42-8B1B6385595E}" destId="{B95BD04F-F019-4E76-86C5-3E976EEA53CB}" srcOrd="5" destOrd="0" presId="urn:microsoft.com/office/officeart/2005/8/layout/hProcess9#1"/>
    <dgm:cxn modelId="{19D09428-5150-40D8-9066-27E7A67E465A}" type="presParOf" srcId="{44C3D485-6283-4E5E-8A42-8B1B6385595E}" destId="{BDE88999-E7E4-4E6F-8D74-B97C9F66F013}" srcOrd="6" destOrd="0" presId="urn:microsoft.com/office/officeart/2005/8/layout/hProcess9#1"/>
    <dgm:cxn modelId="{1A1A4DD7-19B9-4D9D-89E5-4B0EBDDA19B6}" type="presParOf" srcId="{44C3D485-6283-4E5E-8A42-8B1B6385595E}" destId="{DB5EA631-8DD5-463A-9747-63D815DEE894}" srcOrd="7" destOrd="0" presId="urn:microsoft.com/office/officeart/2005/8/layout/hProcess9#1"/>
    <dgm:cxn modelId="{5303A2D3-70DB-4C06-8927-03185DF8BD52}" type="presParOf" srcId="{44C3D485-6283-4E5E-8A42-8B1B6385595E}" destId="{C9742098-62A6-4742-B8C0-AD231552E4C3}" srcOrd="8" destOrd="0" presId="urn:microsoft.com/office/officeart/2005/8/layout/hProcess9#1"/>
  </dgm:cxnLst>
  <dgm:bg/>
  <dgm:whole/>
</dgm:dataModel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Process9#1">
  <dgm:title val=""/>
  <dgm:desc val=""/>
  <dgm:catLst>
    <dgm:cat type="process" pri="5000"/>
    <dgm:cat type="convert" pri="13000"/>
  </dgm:catLst>
  <dgm:sampData useDef="1">
    <dgm:dataModel>
      <dgm:ptLst/>
      <dgm:bg/>
      <dgm:whole/>
    </dgm:dataModel>
  </dgm:sampData>
  <dgm:styleData>
    <dgm:dataModel>
      <dgm:ptLst>
        <dgm:pt modelId="0" type="doc">
          <dgm:prSet qsTypeId="urn:microsoft.com/office/officeart/2005/8/quickstyle/simple5"/>
        </dgm:pt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>
          <dgm:prSet csTypeId="urn:microsoft.com/office/officeart/2005/8/colors/accent6_5"/>
        </dgm:pt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CompostProcess">
    <dgm:varLst>
      <dgm:dir/>
      <dgm:resizeHandles val="exact"/>
    </dgm:varLst>
    <dgm:alg type="composite">
      <dgm:param type="vertAlign" val="mid"/>
      <dgm:param type="horzAlign" val="ctr"/>
    </dgm:alg>
    <dgm:shape xmlns:r="http://schemas.openxmlformats.org/officeDocument/2006/relationships" r:blip="">
      <dgm:adjLst/>
    </dgm:shape>
    <dgm:presOf/>
    <dgm:constrLst>
      <dgm:constr type="w" for="ch" forName="arrow" refType="w" fact="0.85"/>
      <dgm:constr type="h" for="ch" forName="arrow" refType="h"/>
      <dgm:constr type="ctrX" for="ch" forName="arrow" refType="w" fact="0.5"/>
      <dgm:constr type="ctrY" for="ch" forName="arrow" refType="h" fact="0.5"/>
      <dgm:constr type="w" for="ch" forName="linearProcess" refType="w"/>
      <dgm:constr type="h" for="ch" forName="linearProcess" refType="h" fact="0.4"/>
      <dgm:constr type="ctrX" for="ch" forName="linearProcess" refType="w" fact="0.5"/>
      <dgm:constr type="ctrY" for="ch" forName="linearProcess" refType="h" fact="0.5"/>
    </dgm:constrLst>
    <dgm:ruleLst/>
    <dgm:layoutNode name="arrow" styleLbl="bgShp">
      <dgm:alg type="sp"/>
      <dgm:choose name="Name0">
        <dgm:if name="Name1" func="var" arg="dir" op="equ" val="norm">
          <dgm:shape xmlns:r="http://schemas.openxmlformats.org/officeDocument/2006/relationships" type="rightArrow" r:blip="">
            <dgm:adjLst/>
          </dgm:shape>
        </dgm:if>
        <dgm:else name="Name2">
          <dgm:shape xmlns:r="http://schemas.openxmlformats.org/officeDocument/2006/relationships" type="leftArrow" r:blip="">
            <dgm:adjLst/>
          </dgm:shape>
        </dgm:else>
      </dgm:choose>
      <dgm:presOf/>
      <dgm:constrLst/>
      <dgm:ruleLst/>
    </dgm:layoutNode>
    <dgm:layoutNode name="linearProcess">
      <dgm:choose name="Name3">
        <dgm:if name="Name4" func="var" arg="dir" op="equ" val="norm">
          <dgm:alg type="lin"/>
        </dgm:if>
        <dgm:else name="Name5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userA" for="ch" ptType="node" refType="w"/>
        <dgm:constr type="h" for="ch" ptType="node" refType="h"/>
        <dgm:constr type="w" for="ch" ptType="node" op="equ"/>
        <dgm:constr type="w" for="ch" forName="sibTrans" refType="w" fact="0.05"/>
        <dgm:constr type="primFontSz" for="ch" ptType="node" op="equ" val="65"/>
      </dgm:constrLst>
      <dgm:ruleLst/>
      <dgm:forEach name="Name6" axis="ch" ptType="node">
        <dgm:layoutNode name="textNode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desOrSelf" ptType="node"/>
          <dgm:constrLst>
            <dgm:constr type="userA"/>
            <dgm:constr type="w" refType="userA" fact="0.3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w" val="NaN" fact="1" max="NaN"/>
            <dgm:rule type="primFontSz" val="5" fact="NaN" max="NaN"/>
          </dgm:ruleLst>
        </dgm:layoutNode>
        <dgm:forEach name="Name7" axis="followSib" ptType="sibTrans" cnt="1">
          <dgm:layoutNode name="sib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</dgm:layoutNod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2#1">
  <dgm:title val=""/>
  <dgm:desc val=""/>
  <dgm:catLst>
    <dgm:cat type="simple" pri="10200"/>
  </dgm:catLst>
  <dgm:scene3d>
    <a:camera prst="orthographicFront"/>
    <a:lightRig rig="threePt" dir="t"/>
  </dgm:scene3d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2D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ven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18076F-5805-42C4-8CC4-8CBB3184C145}" type="datetimeFigureOut">
              <a:rPr lang="zh-CN" altLang="en-US" smtClean="0"/>
              <a:pPr/>
              <a:t>2019/11/17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0581C6-E6F3-4967-ABB9-7EC2D4611DA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18076F-5805-42C4-8CC4-8CBB3184C145}" type="datetimeFigureOut">
              <a:rPr lang="zh-CN" altLang="en-US" smtClean="0"/>
              <a:pPr/>
              <a:t>2019/11/17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0581C6-E6F3-4967-ABB9-7EC2D4611DA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18076F-5805-42C4-8CC4-8CBB3184C145}" type="datetimeFigureOut">
              <a:rPr lang="zh-CN" altLang="en-US" smtClean="0"/>
              <a:pPr/>
              <a:t>2019/11/17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0581C6-E6F3-4967-ABB9-7EC2D4611DA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18076F-5805-42C4-8CC4-8CBB3184C145}" type="datetimeFigureOut">
              <a:rPr lang="zh-CN" altLang="en-US" smtClean="0"/>
              <a:pPr/>
              <a:t>2019/11/17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0581C6-E6F3-4967-ABB9-7EC2D4611DA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18076F-5805-42C4-8CC4-8CBB3184C145}" type="datetimeFigureOut">
              <a:rPr lang="zh-CN" altLang="en-US" smtClean="0"/>
              <a:pPr/>
              <a:t>2019/11/17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0581C6-E6F3-4967-ABB9-7EC2D4611DA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18076F-5805-42C4-8CC4-8CBB3184C145}" type="datetimeFigureOut">
              <a:rPr lang="zh-CN" altLang="en-US" smtClean="0"/>
              <a:pPr/>
              <a:t>2019/11/17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0581C6-E6F3-4967-ABB9-7EC2D4611DA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18076F-5805-42C4-8CC4-8CBB3184C145}" type="datetimeFigureOut">
              <a:rPr lang="zh-CN" altLang="en-US" smtClean="0"/>
              <a:pPr/>
              <a:t>2019/11/17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0581C6-E6F3-4967-ABB9-7EC2D4611DA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18076F-5805-42C4-8CC4-8CBB3184C145}" type="datetimeFigureOut">
              <a:rPr lang="zh-CN" altLang="en-US" smtClean="0"/>
              <a:pPr/>
              <a:t>2019/11/17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0581C6-E6F3-4967-ABB9-7EC2D4611DA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18076F-5805-42C4-8CC4-8CBB3184C145}" type="datetimeFigureOut">
              <a:rPr lang="zh-CN" altLang="en-US" smtClean="0"/>
              <a:pPr/>
              <a:t>2019/11/17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0581C6-E6F3-4967-ABB9-7EC2D4611DA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18076F-5805-42C4-8CC4-8CBB3184C145}" type="datetimeFigureOut">
              <a:rPr lang="zh-CN" altLang="en-US" smtClean="0"/>
              <a:pPr/>
              <a:t>2019/11/17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0581C6-E6F3-4967-ABB9-7EC2D4611DA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18076F-5805-42C4-8CC4-8CBB3184C145}" type="datetimeFigureOut">
              <a:rPr lang="zh-CN" altLang="en-US" smtClean="0"/>
              <a:pPr/>
              <a:t>2019/11/17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0581C6-E6F3-4967-ABB9-7EC2D4611DA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Freeform: Shape 41"/>
          <p:cNvSpPr/>
          <p:nvPr userDrawn="1"/>
        </p:nvSpPr>
        <p:spPr>
          <a:xfrm rot="18900000" flipH="1">
            <a:off x="-509363" y="615060"/>
            <a:ext cx="1125425" cy="1299371"/>
          </a:xfrm>
          <a:custGeom>
            <a:avLst/>
            <a:gdLst>
              <a:gd name="connsiteX0" fmla="*/ 201196 w 1500566"/>
              <a:gd name="connsiteY0" fmla="*/ 0 h 1299370"/>
              <a:gd name="connsiteX1" fmla="*/ 154857 w 1500566"/>
              <a:gd name="connsiteY1" fmla="*/ 53500 h 1299370"/>
              <a:gd name="connsiteX2" fmla="*/ 15836 w 1500566"/>
              <a:gd name="connsiteY2" fmla="*/ 362787 h 1299370"/>
              <a:gd name="connsiteX3" fmla="*/ 0 w 1500566"/>
              <a:gd name="connsiteY3" fmla="*/ 519880 h 1299370"/>
              <a:gd name="connsiteX4" fmla="*/ 15836 w 1500566"/>
              <a:gd name="connsiteY4" fmla="*/ 676974 h 1299370"/>
              <a:gd name="connsiteX5" fmla="*/ 779489 w 1500566"/>
              <a:gd name="connsiteY5" fmla="*/ 1299369 h 1299370"/>
              <a:gd name="connsiteX6" fmla="*/ 1500566 w 1500566"/>
              <a:gd name="connsiteY6" fmla="*/ 1299370 h 1299370"/>
              <a:gd name="connsiteX7" fmla="*/ 1167479 w 1500566"/>
              <a:gd name="connsiteY7" fmla="*/ 966283 h 1299370"/>
              <a:gd name="connsiteX8" fmla="*/ 802606 w 1500566"/>
              <a:gd name="connsiteY8" fmla="*/ 966283 h 1299370"/>
              <a:gd name="connsiteX9" fmla="*/ 356203 w 1500566"/>
              <a:gd name="connsiteY9" fmla="*/ 519880 h 1299370"/>
              <a:gd name="connsiteX10" fmla="*/ 432441 w 1500566"/>
              <a:gd name="connsiteY10" fmla="*/ 270292 h 1299370"/>
              <a:gd name="connsiteX11" fmla="*/ 450094 w 1500566"/>
              <a:gd name="connsiteY11" fmla="*/ 248897 h 129937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1500566" h="1299370">
                <a:moveTo>
                  <a:pt x="201196" y="0"/>
                </a:moveTo>
                <a:lnTo>
                  <a:pt x="154857" y="53500"/>
                </a:lnTo>
                <a:cubicBezTo>
                  <a:pt x="87523" y="143536"/>
                  <a:pt x="39199" y="248615"/>
                  <a:pt x="15836" y="362787"/>
                </a:cubicBezTo>
                <a:lnTo>
                  <a:pt x="0" y="519880"/>
                </a:lnTo>
                <a:lnTo>
                  <a:pt x="15836" y="676974"/>
                </a:lnTo>
                <a:cubicBezTo>
                  <a:pt x="88521" y="1032174"/>
                  <a:pt x="402802" y="1299369"/>
                  <a:pt x="779489" y="1299369"/>
                </a:cubicBezTo>
                <a:lnTo>
                  <a:pt x="1500566" y="1299370"/>
                </a:lnTo>
                <a:lnTo>
                  <a:pt x="1167479" y="966283"/>
                </a:lnTo>
                <a:lnTo>
                  <a:pt x="802606" y="966283"/>
                </a:lnTo>
                <a:cubicBezTo>
                  <a:pt x="556064" y="966283"/>
                  <a:pt x="356203" y="766422"/>
                  <a:pt x="356203" y="519880"/>
                </a:cubicBezTo>
                <a:cubicBezTo>
                  <a:pt x="356203" y="427427"/>
                  <a:pt x="384308" y="341538"/>
                  <a:pt x="432441" y="270292"/>
                </a:cubicBezTo>
                <a:lnTo>
                  <a:pt x="450094" y="248897"/>
                </a:lnTo>
                <a:close/>
              </a:path>
            </a:pathLst>
          </a:custGeom>
          <a:solidFill>
            <a:schemeClr val="bg1">
              <a:lumMod val="95000"/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id-ID"/>
          </a:p>
        </p:txBody>
      </p:sp>
      <p:sp>
        <p:nvSpPr>
          <p:cNvPr id="10" name="Rectangle: Rounded Corners 1"/>
          <p:cNvSpPr/>
          <p:nvPr userDrawn="1"/>
        </p:nvSpPr>
        <p:spPr>
          <a:xfrm rot="2700000">
            <a:off x="7778624" y="-1928086"/>
            <a:ext cx="1016000" cy="4212771"/>
          </a:xfrm>
          <a:prstGeom prst="roundRect">
            <a:avLst>
              <a:gd name="adj" fmla="val 50000"/>
            </a:avLst>
          </a:prstGeom>
          <a:solidFill>
            <a:schemeClr val="bg1">
              <a:lumMod val="95000"/>
              <a:alpha val="46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id-ID"/>
          </a:p>
        </p:txBody>
      </p:sp>
      <p:sp>
        <p:nvSpPr>
          <p:cNvPr id="11" name="Rectangle: Rounded Corners 2"/>
          <p:cNvSpPr/>
          <p:nvPr userDrawn="1"/>
        </p:nvSpPr>
        <p:spPr>
          <a:xfrm rot="2700000">
            <a:off x="8544614" y="-2943142"/>
            <a:ext cx="1016000" cy="4212771"/>
          </a:xfrm>
          <a:prstGeom prst="roundRect">
            <a:avLst>
              <a:gd name="adj" fmla="val 50000"/>
            </a:avLst>
          </a:prstGeom>
          <a:solidFill>
            <a:schemeClr val="bg1">
              <a:lumMod val="95000"/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id-ID" dirty="0"/>
          </a:p>
        </p:txBody>
      </p:sp>
      <p:sp>
        <p:nvSpPr>
          <p:cNvPr id="12" name="Rectangle: Rounded Corners 3"/>
          <p:cNvSpPr/>
          <p:nvPr userDrawn="1"/>
        </p:nvSpPr>
        <p:spPr>
          <a:xfrm rot="2700000">
            <a:off x="7808229" y="-3404075"/>
            <a:ext cx="1016000" cy="4212771"/>
          </a:xfrm>
          <a:prstGeom prst="roundRect">
            <a:avLst>
              <a:gd name="adj" fmla="val 50000"/>
            </a:avLst>
          </a:prstGeom>
          <a:solidFill>
            <a:schemeClr val="bg1">
              <a:lumMod val="95000"/>
              <a:alpha val="4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id-ID" dirty="0"/>
          </a:p>
        </p:txBody>
      </p:sp>
      <p:sp>
        <p:nvSpPr>
          <p:cNvPr id="13" name="Rectangle: Rounded Corners 4"/>
          <p:cNvSpPr/>
          <p:nvPr userDrawn="1"/>
        </p:nvSpPr>
        <p:spPr>
          <a:xfrm rot="2700000">
            <a:off x="8234408" y="811775"/>
            <a:ext cx="695083" cy="1144780"/>
          </a:xfrm>
          <a:prstGeom prst="roundRect">
            <a:avLst>
              <a:gd name="adj" fmla="val 50000"/>
            </a:avLst>
          </a:prstGeom>
          <a:solidFill>
            <a:schemeClr val="bg1">
              <a:lumMod val="95000"/>
              <a:alpha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id-ID" dirty="0"/>
          </a:p>
        </p:txBody>
      </p:sp>
      <p:grpSp>
        <p:nvGrpSpPr>
          <p:cNvPr id="2" name="Group 5"/>
          <p:cNvGrpSpPr/>
          <p:nvPr userDrawn="1"/>
        </p:nvGrpSpPr>
        <p:grpSpPr>
          <a:xfrm>
            <a:off x="8172076" y="831112"/>
            <a:ext cx="819746" cy="1106107"/>
            <a:chOff x="9789319" y="1181099"/>
            <a:chExt cx="1092994" cy="1106107"/>
          </a:xfrm>
        </p:grpSpPr>
        <p:sp>
          <p:nvSpPr>
            <p:cNvPr id="15" name="Oval 6"/>
            <p:cNvSpPr/>
            <p:nvPr/>
          </p:nvSpPr>
          <p:spPr>
            <a:xfrm>
              <a:off x="10365582" y="1181099"/>
              <a:ext cx="516731" cy="516731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/>
            </a:p>
          </p:txBody>
        </p:sp>
        <p:sp>
          <p:nvSpPr>
            <p:cNvPr id="16" name="Oval 7"/>
            <p:cNvSpPr/>
            <p:nvPr/>
          </p:nvSpPr>
          <p:spPr>
            <a:xfrm>
              <a:off x="9789319" y="1770475"/>
              <a:ext cx="516731" cy="516731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/>
            </a:p>
          </p:txBody>
        </p:sp>
      </p:grpSp>
      <p:grpSp>
        <p:nvGrpSpPr>
          <p:cNvPr id="3" name="Group 8"/>
          <p:cNvGrpSpPr/>
          <p:nvPr userDrawn="1"/>
        </p:nvGrpSpPr>
        <p:grpSpPr>
          <a:xfrm>
            <a:off x="4715881" y="389918"/>
            <a:ext cx="4572377" cy="56431"/>
            <a:chOff x="2110637" y="95339"/>
            <a:chExt cx="6096503" cy="56431"/>
          </a:xfrm>
        </p:grpSpPr>
        <p:sp>
          <p:nvSpPr>
            <p:cNvPr id="18" name="Rectangle: Rounded Corners 9"/>
            <p:cNvSpPr/>
            <p:nvPr/>
          </p:nvSpPr>
          <p:spPr>
            <a:xfrm rot="2700000" flipH="1">
              <a:off x="4686828" y="-2480852"/>
              <a:ext cx="56431" cy="5208813"/>
            </a:xfrm>
            <a:prstGeom prst="roundRect">
              <a:avLst>
                <a:gd name="adj" fmla="val 50000"/>
              </a:avLst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/>
            </a:p>
          </p:txBody>
        </p:sp>
        <p:sp>
          <p:nvSpPr>
            <p:cNvPr id="19" name="Rectangle: Rounded Corners 10"/>
            <p:cNvSpPr/>
            <p:nvPr/>
          </p:nvSpPr>
          <p:spPr>
            <a:xfrm rot="2700000" flipH="1">
              <a:off x="4908751" y="-2480852"/>
              <a:ext cx="56431" cy="5208813"/>
            </a:xfrm>
            <a:prstGeom prst="roundRect">
              <a:avLst>
                <a:gd name="adj" fmla="val 50000"/>
              </a:avLst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/>
            </a:p>
          </p:txBody>
        </p:sp>
        <p:sp>
          <p:nvSpPr>
            <p:cNvPr id="20" name="Rectangle: Rounded Corners 11"/>
            <p:cNvSpPr/>
            <p:nvPr/>
          </p:nvSpPr>
          <p:spPr>
            <a:xfrm rot="2700000" flipH="1">
              <a:off x="5130674" y="-2480852"/>
              <a:ext cx="56431" cy="5208813"/>
            </a:xfrm>
            <a:prstGeom prst="roundRect">
              <a:avLst>
                <a:gd name="adj" fmla="val 50000"/>
              </a:avLst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/>
            </a:p>
          </p:txBody>
        </p:sp>
        <p:sp>
          <p:nvSpPr>
            <p:cNvPr id="21" name="Rectangle: Rounded Corners 12"/>
            <p:cNvSpPr/>
            <p:nvPr/>
          </p:nvSpPr>
          <p:spPr>
            <a:xfrm rot="2700000" flipH="1">
              <a:off x="5352597" y="-2480852"/>
              <a:ext cx="56431" cy="5208813"/>
            </a:xfrm>
            <a:prstGeom prst="roundRect">
              <a:avLst>
                <a:gd name="adj" fmla="val 50000"/>
              </a:avLst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/>
            </a:p>
          </p:txBody>
        </p:sp>
        <p:sp>
          <p:nvSpPr>
            <p:cNvPr id="22" name="Rectangle: Rounded Corners 13"/>
            <p:cNvSpPr/>
            <p:nvPr/>
          </p:nvSpPr>
          <p:spPr>
            <a:xfrm rot="2700000" flipH="1">
              <a:off x="5574518" y="-2480852"/>
              <a:ext cx="56431" cy="5208813"/>
            </a:xfrm>
            <a:prstGeom prst="roundRect">
              <a:avLst>
                <a:gd name="adj" fmla="val 50000"/>
              </a:avLst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/>
            </a:p>
          </p:txBody>
        </p:sp>
      </p:grpSp>
      <p:sp>
        <p:nvSpPr>
          <p:cNvPr id="23" name="Rectangle: Rounded Corners 22"/>
          <p:cNvSpPr/>
          <p:nvPr userDrawn="1"/>
        </p:nvSpPr>
        <p:spPr>
          <a:xfrm rot="2700000" flipH="1">
            <a:off x="5677780" y="4539667"/>
            <a:ext cx="45793" cy="2858695"/>
          </a:xfrm>
          <a:prstGeom prst="roundRect">
            <a:avLst>
              <a:gd name="adj" fmla="val 50000"/>
            </a:avLst>
          </a:prstGeom>
          <a:solidFill>
            <a:schemeClr val="bg1">
              <a:lumMod val="95000"/>
              <a:alpha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id-ID"/>
          </a:p>
        </p:txBody>
      </p:sp>
      <p:sp>
        <p:nvSpPr>
          <p:cNvPr id="24" name="Rectangle: Rounded Corners 23"/>
          <p:cNvSpPr/>
          <p:nvPr userDrawn="1"/>
        </p:nvSpPr>
        <p:spPr>
          <a:xfrm rot="2700000" flipH="1">
            <a:off x="7219464" y="2775468"/>
            <a:ext cx="184279" cy="2873834"/>
          </a:xfrm>
          <a:prstGeom prst="roundRect">
            <a:avLst>
              <a:gd name="adj" fmla="val 50000"/>
            </a:avLst>
          </a:prstGeom>
          <a:solidFill>
            <a:schemeClr val="bg1">
              <a:lumMod val="95000"/>
              <a:alpha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id-ID"/>
          </a:p>
        </p:txBody>
      </p:sp>
      <p:sp>
        <p:nvSpPr>
          <p:cNvPr id="25" name="Rectangle: Rounded Corners 24"/>
          <p:cNvSpPr/>
          <p:nvPr userDrawn="1"/>
        </p:nvSpPr>
        <p:spPr>
          <a:xfrm rot="2700000">
            <a:off x="5228577" y="582788"/>
            <a:ext cx="550791" cy="1252923"/>
          </a:xfrm>
          <a:prstGeom prst="roundRect">
            <a:avLst>
              <a:gd name="adj" fmla="val 50000"/>
            </a:avLst>
          </a:prstGeom>
          <a:solidFill>
            <a:schemeClr val="bg1">
              <a:lumMod val="95000"/>
              <a:alpha val="37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id-ID" dirty="0"/>
          </a:p>
        </p:txBody>
      </p:sp>
      <p:sp>
        <p:nvSpPr>
          <p:cNvPr id="26" name="Rectangle: Rounded Corners 25"/>
          <p:cNvSpPr/>
          <p:nvPr userDrawn="1"/>
        </p:nvSpPr>
        <p:spPr>
          <a:xfrm rot="2700000">
            <a:off x="5620891" y="-535212"/>
            <a:ext cx="350767" cy="1252923"/>
          </a:xfrm>
          <a:prstGeom prst="roundRect">
            <a:avLst>
              <a:gd name="adj" fmla="val 50000"/>
            </a:avLst>
          </a:prstGeom>
          <a:solidFill>
            <a:schemeClr val="bg1">
              <a:lumMod val="95000"/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id-ID" dirty="0"/>
          </a:p>
        </p:txBody>
      </p:sp>
      <p:sp>
        <p:nvSpPr>
          <p:cNvPr id="27" name="Rectangle: Rounded Corners 37"/>
          <p:cNvSpPr/>
          <p:nvPr userDrawn="1"/>
        </p:nvSpPr>
        <p:spPr>
          <a:xfrm rot="2700000" flipH="1">
            <a:off x="8397393" y="4678497"/>
            <a:ext cx="66131" cy="1710127"/>
          </a:xfrm>
          <a:prstGeom prst="roundRect">
            <a:avLst>
              <a:gd name="adj" fmla="val 50000"/>
            </a:avLst>
          </a:prstGeom>
          <a:solidFill>
            <a:schemeClr val="bg1">
              <a:lumMod val="95000"/>
              <a:alpha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id-ID"/>
          </a:p>
        </p:txBody>
      </p:sp>
      <p:sp>
        <p:nvSpPr>
          <p:cNvPr id="28" name="Rectangle: Rounded Corners 45"/>
          <p:cNvSpPr/>
          <p:nvPr userDrawn="1"/>
        </p:nvSpPr>
        <p:spPr>
          <a:xfrm rot="2700000" flipH="1">
            <a:off x="1069751" y="-596162"/>
            <a:ext cx="82145" cy="951351"/>
          </a:xfrm>
          <a:prstGeom prst="roundRect">
            <a:avLst>
              <a:gd name="adj" fmla="val 50000"/>
            </a:avLst>
          </a:prstGeom>
          <a:solidFill>
            <a:schemeClr val="bg1">
              <a:lumMod val="95000"/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id-ID"/>
          </a:p>
        </p:txBody>
      </p:sp>
      <p:sp>
        <p:nvSpPr>
          <p:cNvPr id="29" name="Rectangle: Rounded Corners 46"/>
          <p:cNvSpPr/>
          <p:nvPr userDrawn="1"/>
        </p:nvSpPr>
        <p:spPr>
          <a:xfrm rot="2700000" flipH="1">
            <a:off x="295996" y="-531954"/>
            <a:ext cx="342895" cy="948059"/>
          </a:xfrm>
          <a:prstGeom prst="roundRect">
            <a:avLst>
              <a:gd name="adj" fmla="val 50000"/>
            </a:avLst>
          </a:prstGeom>
          <a:solidFill>
            <a:schemeClr val="bg1">
              <a:lumMod val="95000"/>
              <a:alpha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4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E18076F-5805-42C4-8CC4-8CBB3184C145}" type="datetimeFigureOut">
              <a:rPr lang="zh-CN" altLang="en-US" smtClean="0"/>
              <a:pPr/>
              <a:t>2019/11/17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A0581C6-E6F3-4967-ABB9-7EC2D4611DA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slide" Target="slide9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7.jpeg"/><Relationship Id="rId5" Type="http://schemas.openxmlformats.org/officeDocument/2006/relationships/image" Target="../media/image16.jpeg"/><Relationship Id="rId4" Type="http://schemas.openxmlformats.org/officeDocument/2006/relationships/image" Target="../media/image15.jpeg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1.pn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4.png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2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37.xml.rels><?xml version="1.0" encoding="UTF-8" standalone="yes"?>
<Relationships xmlns="http://schemas.openxmlformats.org/package/2006/relationships"><Relationship Id="rId8" Type="http://schemas.openxmlformats.org/officeDocument/2006/relationships/tags" Target="../tags/tag8.xml"/><Relationship Id="rId13" Type="http://schemas.openxmlformats.org/officeDocument/2006/relationships/tags" Target="../tags/tag13.xml"/><Relationship Id="rId18" Type="http://schemas.openxmlformats.org/officeDocument/2006/relationships/tags" Target="../tags/tag18.xml"/><Relationship Id="rId26" Type="http://schemas.openxmlformats.org/officeDocument/2006/relationships/tags" Target="../tags/tag26.xml"/><Relationship Id="rId3" Type="http://schemas.openxmlformats.org/officeDocument/2006/relationships/tags" Target="../tags/tag3.xml"/><Relationship Id="rId21" Type="http://schemas.openxmlformats.org/officeDocument/2006/relationships/tags" Target="../tags/tag21.xml"/><Relationship Id="rId7" Type="http://schemas.openxmlformats.org/officeDocument/2006/relationships/tags" Target="../tags/tag7.xml"/><Relationship Id="rId12" Type="http://schemas.openxmlformats.org/officeDocument/2006/relationships/tags" Target="../tags/tag12.xml"/><Relationship Id="rId17" Type="http://schemas.openxmlformats.org/officeDocument/2006/relationships/tags" Target="../tags/tag17.xml"/><Relationship Id="rId25" Type="http://schemas.openxmlformats.org/officeDocument/2006/relationships/tags" Target="../tags/tag25.xml"/><Relationship Id="rId2" Type="http://schemas.openxmlformats.org/officeDocument/2006/relationships/tags" Target="../tags/tag2.xml"/><Relationship Id="rId16" Type="http://schemas.openxmlformats.org/officeDocument/2006/relationships/tags" Target="../tags/tag16.xml"/><Relationship Id="rId20" Type="http://schemas.openxmlformats.org/officeDocument/2006/relationships/tags" Target="../tags/tag20.xml"/><Relationship Id="rId1" Type="http://schemas.openxmlformats.org/officeDocument/2006/relationships/tags" Target="../tags/tag1.xml"/><Relationship Id="rId6" Type="http://schemas.openxmlformats.org/officeDocument/2006/relationships/tags" Target="../tags/tag6.xml"/><Relationship Id="rId11" Type="http://schemas.openxmlformats.org/officeDocument/2006/relationships/tags" Target="../tags/tag11.xml"/><Relationship Id="rId24" Type="http://schemas.openxmlformats.org/officeDocument/2006/relationships/tags" Target="../tags/tag24.xml"/><Relationship Id="rId5" Type="http://schemas.openxmlformats.org/officeDocument/2006/relationships/tags" Target="../tags/tag5.xml"/><Relationship Id="rId15" Type="http://schemas.openxmlformats.org/officeDocument/2006/relationships/tags" Target="../tags/tag15.xml"/><Relationship Id="rId23" Type="http://schemas.openxmlformats.org/officeDocument/2006/relationships/tags" Target="../tags/tag23.xml"/><Relationship Id="rId28" Type="http://schemas.openxmlformats.org/officeDocument/2006/relationships/image" Target="../media/image25.jpeg"/><Relationship Id="rId10" Type="http://schemas.openxmlformats.org/officeDocument/2006/relationships/tags" Target="../tags/tag10.xml"/><Relationship Id="rId19" Type="http://schemas.openxmlformats.org/officeDocument/2006/relationships/tags" Target="../tags/tag19.xml"/><Relationship Id="rId4" Type="http://schemas.openxmlformats.org/officeDocument/2006/relationships/tags" Target="../tags/tag4.xml"/><Relationship Id="rId9" Type="http://schemas.openxmlformats.org/officeDocument/2006/relationships/tags" Target="../tags/tag9.xml"/><Relationship Id="rId14" Type="http://schemas.openxmlformats.org/officeDocument/2006/relationships/tags" Target="../tags/tag14.xml"/><Relationship Id="rId22" Type="http://schemas.openxmlformats.org/officeDocument/2006/relationships/tags" Target="../tags/tag22.xml"/><Relationship Id="rId27" Type="http://schemas.openxmlformats.org/officeDocument/2006/relationships/slideLayout" Target="../slideLayouts/slideLayout1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slide" Target="slide4.xml"/><Relationship Id="rId1" Type="http://schemas.openxmlformats.org/officeDocument/2006/relationships/slideLayout" Target="../slideLayouts/slideLayout7.xml"/><Relationship Id="rId5" Type="http://schemas.openxmlformats.org/officeDocument/2006/relationships/slide" Target="slide2.xml"/><Relationship Id="rId4" Type="http://schemas.openxmlformats.org/officeDocument/2006/relationships/image" Target="../media/image27.jpeg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12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2.xml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2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5" name="Picture 1" descr="C:\Users\44540\AppData\Roaming\Tencent\Users\46728224\QQ\WinTemp\RichOle\PSD_X2WE51P(E65JM_L%K72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2786059"/>
            <a:ext cx="9144000" cy="4071942"/>
          </a:xfrm>
          <a:prstGeom prst="rect">
            <a:avLst/>
          </a:prstGeom>
          <a:noFill/>
        </p:spPr>
      </p:pic>
      <p:sp>
        <p:nvSpPr>
          <p:cNvPr id="5" name="矩形 4"/>
          <p:cNvSpPr/>
          <p:nvPr/>
        </p:nvSpPr>
        <p:spPr>
          <a:xfrm>
            <a:off x="3500430" y="142852"/>
            <a:ext cx="2278188" cy="707886"/>
          </a:xfrm>
          <a:prstGeom prst="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wrap="square" lIns="91440" tIns="45720" rIns="91440" bIns="45720">
            <a:spAutoFit/>
          </a:bodyPr>
          <a:lstStyle/>
          <a:p>
            <a:pPr algn="ctr"/>
            <a:r>
              <a:rPr lang="zh-CN" altLang="en-US" sz="4000" b="1" dirty="0" smtClean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FFFF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</a:rPr>
              <a:t>第</a:t>
            </a:r>
            <a:r>
              <a:rPr lang="en-US" altLang="zh-CN" sz="4000" b="1" dirty="0" smtClean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FFFF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</a:rPr>
              <a:t>17</a:t>
            </a:r>
            <a:r>
              <a:rPr lang="zh-CN" altLang="en-US" sz="4000" b="1" dirty="0" smtClean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FFFF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</a:rPr>
              <a:t>课</a:t>
            </a:r>
            <a:endParaRPr lang="zh-CN" altLang="en-US" sz="4000" b="1" dirty="0">
              <a:ln w="31550" cmpd="sng">
                <a:gradFill>
                  <a:gsLst>
                    <a:gs pos="25000">
                      <a:schemeClr val="accent1">
                        <a:shade val="25000"/>
                        <a:satMod val="190000"/>
                      </a:schemeClr>
                    </a:gs>
                    <a:gs pos="80000">
                      <a:schemeClr val="accent1">
                        <a:tint val="75000"/>
                        <a:satMod val="19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rgbClr val="FFFFFF"/>
              </a:solidFill>
              <a:effectLst>
                <a:outerShdw blurRad="41275" dist="12700" dir="120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6" name="矩形 5"/>
          <p:cNvSpPr/>
          <p:nvPr/>
        </p:nvSpPr>
        <p:spPr>
          <a:xfrm>
            <a:off x="1" y="1428736"/>
            <a:ext cx="9144000" cy="769441"/>
          </a:xfrm>
          <a:prstGeom prst="rect">
            <a:avLst/>
          </a:prstGeom>
          <a:solidFill>
            <a:schemeClr val="bg1"/>
          </a:solidFill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zh-CN" altLang="en-US" sz="44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华文新魏" pitchFamily="2" charset="-122"/>
                <a:ea typeface="华文新魏" pitchFamily="2" charset="-122"/>
              </a:rPr>
              <a:t>国家</a:t>
            </a:r>
            <a:r>
              <a:rPr lang="zh-CN" altLang="en-US" sz="44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华文新魏" pitchFamily="2" charset="-122"/>
                <a:ea typeface="华文新魏" pitchFamily="2" charset="-122"/>
              </a:rPr>
              <a:t>出路的探索与列强侵略的加剧</a:t>
            </a:r>
            <a:endParaRPr lang="zh-CN" altLang="en-US" sz="44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华文新魏" pitchFamily="2" charset="-122"/>
              <a:ea typeface="华文新魏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0" y="1714488"/>
            <a:ext cx="9144000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00FF"/>
                </a:solidFill>
                <a:latin typeface="楷体" pitchFamily="49" charset="-122"/>
                <a:ea typeface="楷体" pitchFamily="49" charset="-122"/>
                <a:cs typeface="黑体" panose="02010609060101010101" pitchFamily="49" charset="-122"/>
              </a:rPr>
              <a:t> </a:t>
            </a:r>
            <a:r>
              <a:rPr lang="en-US" sz="2800" b="1" dirty="0" smtClean="0">
                <a:solidFill>
                  <a:srgbClr val="0000FF"/>
                </a:solidFill>
                <a:latin typeface="楷体" pitchFamily="49" charset="-122"/>
                <a:ea typeface="楷体" pitchFamily="49" charset="-122"/>
                <a:cs typeface="黑体" panose="02010609060101010101" pitchFamily="49" charset="-122"/>
              </a:rPr>
              <a:t>1</a:t>
            </a:r>
            <a:r>
              <a:rPr lang="zh-CN" altLang="en-US" sz="2800" b="1" dirty="0" smtClean="0">
                <a:solidFill>
                  <a:srgbClr val="0000FF"/>
                </a:solidFill>
                <a:latin typeface="楷体" pitchFamily="49" charset="-122"/>
                <a:ea typeface="楷体" pitchFamily="49" charset="-122"/>
                <a:cs typeface="黑体" panose="02010609060101010101" pitchFamily="49" charset="-122"/>
              </a:rPr>
              <a:t>、认识</a:t>
            </a:r>
            <a:r>
              <a:rPr lang="zh-CN" altLang="en-US" sz="2800" b="1" dirty="0">
                <a:solidFill>
                  <a:srgbClr val="0000FF"/>
                </a:solidFill>
                <a:latin typeface="楷体" pitchFamily="49" charset="-122"/>
                <a:ea typeface="楷体" pitchFamily="49" charset="-122"/>
                <a:cs typeface="黑体" panose="02010609060101010101" pitchFamily="49" charset="-122"/>
              </a:rPr>
              <a:t>甲午中日战争对中国社会的影响，概述晚清时期中国军民反抗外来侵略的斗争事迹（太平天国运动），理解其性质和意义</a:t>
            </a:r>
            <a:endParaRPr lang="zh-CN" altLang="en-US" sz="2800" b="1" dirty="0">
              <a:solidFill>
                <a:srgbClr val="0000FF"/>
              </a:solidFill>
              <a:latin typeface="楷体" pitchFamily="49" charset="-122"/>
              <a:ea typeface="楷体" pitchFamily="49" charset="-122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0" y="0"/>
            <a:ext cx="2214546" cy="646331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zh-CN" altLang="en-US" sz="3600" b="1" dirty="0" smtClean="0">
                <a:solidFill>
                  <a:srgbClr val="FF0000"/>
                </a:solidFill>
              </a:rPr>
              <a:t>课程标准：</a:t>
            </a:r>
            <a:endParaRPr lang="zh-CN" altLang="en-US" sz="3600" b="1" dirty="0">
              <a:solidFill>
                <a:srgbClr val="FF0000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0" y="3857628"/>
            <a:ext cx="914400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rgbClr val="0000FF"/>
                </a:solidFill>
                <a:latin typeface="楷体" pitchFamily="49" charset="-122"/>
                <a:ea typeface="楷体" pitchFamily="49" charset="-122"/>
                <a:cs typeface="黑体" panose="02010609060101010101" pitchFamily="49" charset="-122"/>
              </a:rPr>
              <a:t>2</a:t>
            </a:r>
            <a:r>
              <a:rPr lang="zh-CN" altLang="en-US" sz="2800" b="1" dirty="0" smtClean="0">
                <a:solidFill>
                  <a:srgbClr val="0000FF"/>
                </a:solidFill>
                <a:latin typeface="楷体" pitchFamily="49" charset="-122"/>
                <a:ea typeface="楷体" pitchFamily="49" charset="-122"/>
                <a:cs typeface="黑体" panose="02010609060101010101" pitchFamily="49" charset="-122"/>
              </a:rPr>
              <a:t>、认识</a:t>
            </a:r>
            <a:r>
              <a:rPr lang="zh-CN" altLang="en-US" sz="2800" b="1" dirty="0">
                <a:solidFill>
                  <a:srgbClr val="0000FF"/>
                </a:solidFill>
                <a:latin typeface="楷体" pitchFamily="49" charset="-122"/>
                <a:ea typeface="楷体" pitchFamily="49" charset="-122"/>
                <a:cs typeface="黑体" panose="02010609060101010101" pitchFamily="49" charset="-122"/>
              </a:rPr>
              <a:t>社会各阶级为挽救危局所作的努力及存在的局限性（太平天国运动、洋务运动）</a:t>
            </a:r>
            <a:endParaRPr lang="zh-CN" altLang="en-US" sz="2800" b="1" dirty="0">
              <a:solidFill>
                <a:srgbClr val="0000FF"/>
              </a:solidFill>
              <a:latin typeface="楷体" pitchFamily="49" charset="-122"/>
              <a:ea typeface="楷体" pitchFamily="49" charset="-122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0" y="500042"/>
            <a:ext cx="615553" cy="5429288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r>
              <a:rPr lang="zh-CN" altLang="en-US" sz="2800" b="1" dirty="0" smtClean="0"/>
              <a:t>国家出路的探索与列强侵略的加剧</a:t>
            </a:r>
            <a:endParaRPr lang="zh-CN" altLang="en-US" sz="2800" b="1" dirty="0"/>
          </a:p>
        </p:txBody>
      </p:sp>
      <p:sp>
        <p:nvSpPr>
          <p:cNvPr id="3" name="左大括号 2"/>
          <p:cNvSpPr/>
          <p:nvPr/>
        </p:nvSpPr>
        <p:spPr>
          <a:xfrm>
            <a:off x="500034" y="0"/>
            <a:ext cx="71438" cy="6858000"/>
          </a:xfrm>
          <a:prstGeom prst="lef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TextBox 3"/>
          <p:cNvSpPr txBox="1"/>
          <p:nvPr/>
        </p:nvSpPr>
        <p:spPr>
          <a:xfrm>
            <a:off x="500034" y="357166"/>
            <a:ext cx="128588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 smtClean="0"/>
              <a:t>太平天国运动</a:t>
            </a:r>
            <a:endParaRPr lang="zh-CN" altLang="en-US" sz="2400" b="1" dirty="0"/>
          </a:p>
        </p:txBody>
      </p:sp>
      <p:sp>
        <p:nvSpPr>
          <p:cNvPr id="5" name="TextBox 4"/>
          <p:cNvSpPr txBox="1"/>
          <p:nvPr/>
        </p:nvSpPr>
        <p:spPr>
          <a:xfrm>
            <a:off x="500034" y="2143116"/>
            <a:ext cx="107157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 smtClean="0"/>
              <a:t>洋务运动</a:t>
            </a:r>
            <a:endParaRPr lang="zh-CN" altLang="en-US" sz="2400" b="1" dirty="0"/>
          </a:p>
        </p:txBody>
      </p:sp>
      <p:sp>
        <p:nvSpPr>
          <p:cNvPr id="6" name="TextBox 5"/>
          <p:cNvSpPr txBox="1"/>
          <p:nvPr/>
        </p:nvSpPr>
        <p:spPr>
          <a:xfrm>
            <a:off x="500034" y="3643314"/>
            <a:ext cx="171451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 smtClean="0"/>
              <a:t>边疆危机与甲午中日战争</a:t>
            </a:r>
            <a:endParaRPr lang="zh-CN" altLang="en-US" sz="2400" b="1" dirty="0"/>
          </a:p>
        </p:txBody>
      </p:sp>
      <p:sp>
        <p:nvSpPr>
          <p:cNvPr id="7" name="TextBox 6"/>
          <p:cNvSpPr txBox="1"/>
          <p:nvPr/>
        </p:nvSpPr>
        <p:spPr>
          <a:xfrm>
            <a:off x="500034" y="5643578"/>
            <a:ext cx="157163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 smtClean="0"/>
              <a:t>瓜分中国的狂潮</a:t>
            </a:r>
            <a:endParaRPr lang="zh-CN" altLang="en-US" sz="2400" b="1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8" name="Text Box 4"/>
          <p:cNvSpPr txBox="1">
            <a:spLocks noChangeArrowheads="1"/>
          </p:cNvSpPr>
          <p:nvPr/>
        </p:nvSpPr>
        <p:spPr bwMode="auto">
          <a:xfrm>
            <a:off x="0" y="1700213"/>
            <a:ext cx="733425" cy="35290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eaVert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600" b="1"/>
              <a:t>太平天国运动</a:t>
            </a:r>
          </a:p>
        </p:txBody>
      </p:sp>
      <p:sp>
        <p:nvSpPr>
          <p:cNvPr id="11269" name="AutoShape 5"/>
          <p:cNvSpPr>
            <a:spLocks/>
          </p:cNvSpPr>
          <p:nvPr/>
        </p:nvSpPr>
        <p:spPr bwMode="auto">
          <a:xfrm>
            <a:off x="571472" y="0"/>
            <a:ext cx="144463" cy="6858000"/>
          </a:xfrm>
          <a:prstGeom prst="leftBrace">
            <a:avLst>
              <a:gd name="adj1" fmla="val 395603"/>
              <a:gd name="adj2" fmla="val 50000"/>
            </a:avLst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11270" name="Text Box 6"/>
          <p:cNvSpPr txBox="1">
            <a:spLocks noChangeArrowheads="1"/>
          </p:cNvSpPr>
          <p:nvPr/>
        </p:nvSpPr>
        <p:spPr bwMode="auto">
          <a:xfrm>
            <a:off x="642910" y="357166"/>
            <a:ext cx="1368425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800" b="1" dirty="0"/>
              <a:t>背景</a:t>
            </a:r>
          </a:p>
        </p:txBody>
      </p:sp>
      <p:sp>
        <p:nvSpPr>
          <p:cNvPr id="11273" name="Text Box 9"/>
          <p:cNvSpPr txBox="1">
            <a:spLocks noChangeArrowheads="1"/>
          </p:cNvSpPr>
          <p:nvPr/>
        </p:nvSpPr>
        <p:spPr bwMode="auto">
          <a:xfrm>
            <a:off x="2928926" y="0"/>
            <a:ext cx="5040313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400" b="1" dirty="0"/>
              <a:t>鸦片战争后，社会阶级矛盾尖锐</a:t>
            </a:r>
          </a:p>
        </p:txBody>
      </p:sp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3000364" y="500042"/>
            <a:ext cx="518477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400" b="1" dirty="0"/>
              <a:t>广西灾害严重，各种矛盾尤为突出</a:t>
            </a:r>
          </a:p>
        </p:txBody>
      </p:sp>
      <p:grpSp>
        <p:nvGrpSpPr>
          <p:cNvPr id="17" name="组合 16"/>
          <p:cNvGrpSpPr/>
          <p:nvPr/>
        </p:nvGrpSpPr>
        <p:grpSpPr>
          <a:xfrm>
            <a:off x="1500166" y="0"/>
            <a:ext cx="1728788" cy="1457308"/>
            <a:chOff x="1500166" y="0"/>
            <a:chExt cx="1728788" cy="1457308"/>
          </a:xfrm>
        </p:grpSpPr>
        <p:sp>
          <p:nvSpPr>
            <p:cNvPr id="11271" name="AutoShape 7"/>
            <p:cNvSpPr>
              <a:spLocks/>
            </p:cNvSpPr>
            <p:nvPr/>
          </p:nvSpPr>
          <p:spPr bwMode="auto">
            <a:xfrm>
              <a:off x="1500166" y="0"/>
              <a:ext cx="71437" cy="1412875"/>
            </a:xfrm>
            <a:prstGeom prst="leftBrace">
              <a:avLst>
                <a:gd name="adj1" fmla="val 164816"/>
                <a:gd name="adj2" fmla="val 50000"/>
              </a:avLst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1272" name="Text Box 8"/>
            <p:cNvSpPr txBox="1">
              <a:spLocks noChangeArrowheads="1"/>
            </p:cNvSpPr>
            <p:nvPr/>
          </p:nvSpPr>
          <p:spPr bwMode="auto">
            <a:xfrm>
              <a:off x="1500166" y="0"/>
              <a:ext cx="1584325" cy="4572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zh-CN" altLang="en-US" sz="2400" b="1" dirty="0"/>
                <a:t>根本原因：</a:t>
              </a:r>
            </a:p>
          </p:txBody>
        </p:sp>
        <p:sp>
          <p:nvSpPr>
            <p:cNvPr id="11274" name="Text Box 10"/>
            <p:cNvSpPr txBox="1">
              <a:spLocks noChangeArrowheads="1"/>
            </p:cNvSpPr>
            <p:nvPr/>
          </p:nvSpPr>
          <p:spPr bwMode="auto">
            <a:xfrm>
              <a:off x="1500166" y="500042"/>
              <a:ext cx="1728788" cy="4572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zh-CN" altLang="en-US" sz="2400" b="1" dirty="0"/>
                <a:t>直接原因：</a:t>
              </a:r>
            </a:p>
          </p:txBody>
        </p:sp>
        <p:sp>
          <p:nvSpPr>
            <p:cNvPr id="11276" name="Text Box 12"/>
            <p:cNvSpPr txBox="1">
              <a:spLocks noChangeArrowheads="1"/>
            </p:cNvSpPr>
            <p:nvPr/>
          </p:nvSpPr>
          <p:spPr bwMode="auto">
            <a:xfrm>
              <a:off x="1500166" y="1000108"/>
              <a:ext cx="1512888" cy="4572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zh-CN" altLang="en-US" sz="2400" b="1" dirty="0"/>
                <a:t>组织准备：</a:t>
              </a:r>
            </a:p>
          </p:txBody>
        </p:sp>
      </p:grpSp>
      <p:sp>
        <p:nvSpPr>
          <p:cNvPr id="11277" name="Text Box 13"/>
          <p:cNvSpPr txBox="1">
            <a:spLocks noChangeArrowheads="1"/>
          </p:cNvSpPr>
          <p:nvPr/>
        </p:nvSpPr>
        <p:spPr bwMode="auto">
          <a:xfrm>
            <a:off x="2928926" y="1000108"/>
            <a:ext cx="38163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400" b="1" dirty="0"/>
              <a:t>洪秀全创立</a:t>
            </a:r>
            <a:r>
              <a:rPr lang="zh-CN" altLang="en-US" sz="2400" b="1" dirty="0">
                <a:solidFill>
                  <a:srgbClr val="FF0000"/>
                </a:solidFill>
              </a:rPr>
              <a:t>“拜上帝会”</a:t>
            </a:r>
          </a:p>
        </p:txBody>
      </p:sp>
      <p:sp>
        <p:nvSpPr>
          <p:cNvPr id="11278" name="Text Box 14"/>
          <p:cNvSpPr txBox="1">
            <a:spLocks noChangeArrowheads="1"/>
          </p:cNvSpPr>
          <p:nvPr/>
        </p:nvSpPr>
        <p:spPr bwMode="auto">
          <a:xfrm>
            <a:off x="642910" y="1643050"/>
            <a:ext cx="1079500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800" b="1" dirty="0"/>
              <a:t>过程</a:t>
            </a:r>
          </a:p>
        </p:txBody>
      </p:sp>
      <p:sp>
        <p:nvSpPr>
          <p:cNvPr id="11280" name="Text Box 16"/>
          <p:cNvSpPr txBox="1">
            <a:spLocks noChangeArrowheads="1"/>
          </p:cNvSpPr>
          <p:nvPr/>
        </p:nvSpPr>
        <p:spPr bwMode="auto">
          <a:xfrm>
            <a:off x="642910" y="3500438"/>
            <a:ext cx="1008063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800" b="1"/>
              <a:t>纲领</a:t>
            </a:r>
          </a:p>
        </p:txBody>
      </p:sp>
      <p:sp>
        <p:nvSpPr>
          <p:cNvPr id="11282" name="Text Box 18"/>
          <p:cNvSpPr txBox="1">
            <a:spLocks noChangeArrowheads="1"/>
          </p:cNvSpPr>
          <p:nvPr/>
        </p:nvSpPr>
        <p:spPr bwMode="auto">
          <a:xfrm>
            <a:off x="642910" y="4857760"/>
            <a:ext cx="1152525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800" b="1" dirty="0"/>
              <a:t>败因</a:t>
            </a:r>
          </a:p>
        </p:txBody>
      </p:sp>
      <p:sp>
        <p:nvSpPr>
          <p:cNvPr id="11283" name="Text Box 19"/>
          <p:cNvSpPr txBox="1">
            <a:spLocks noChangeArrowheads="1"/>
          </p:cNvSpPr>
          <p:nvPr/>
        </p:nvSpPr>
        <p:spPr bwMode="auto">
          <a:xfrm>
            <a:off x="642910" y="6072206"/>
            <a:ext cx="1296987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800" b="1" dirty="0"/>
              <a:t>评价</a:t>
            </a:r>
          </a:p>
        </p:txBody>
      </p:sp>
      <p:sp>
        <p:nvSpPr>
          <p:cNvPr id="16" name="Text Box 13"/>
          <p:cNvSpPr txBox="1">
            <a:spLocks noChangeArrowheads="1"/>
          </p:cNvSpPr>
          <p:nvPr/>
        </p:nvSpPr>
        <p:spPr bwMode="auto">
          <a:xfrm>
            <a:off x="1714480" y="1643050"/>
            <a:ext cx="44640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400" b="1" dirty="0"/>
              <a:t>1851</a:t>
            </a:r>
            <a:r>
              <a:rPr lang="zh-CN" altLang="en-US" sz="2400" b="1" dirty="0"/>
              <a:t>年</a:t>
            </a:r>
            <a:r>
              <a:rPr lang="en-US" altLang="zh-CN" sz="2400" b="1" dirty="0"/>
              <a:t>——1864</a:t>
            </a:r>
            <a:r>
              <a:rPr lang="zh-CN" altLang="en-US" sz="2400" b="1" dirty="0"/>
              <a:t>年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2" dur="1" fill="hold"/>
                                        <p:tgtEl>
                                          <p:spTgt spid="1127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12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112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73" grpId="0"/>
      <p:bldP spid="11275" grpId="0"/>
      <p:bldP spid="11277" grpId="0"/>
      <p:bldP spid="16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Text Box 2"/>
          <p:cNvSpPr txBox="1">
            <a:spLocks noChangeArrowheads="1"/>
          </p:cNvSpPr>
          <p:nvPr/>
        </p:nvSpPr>
        <p:spPr bwMode="auto">
          <a:xfrm>
            <a:off x="1455738" y="1274763"/>
            <a:ext cx="1841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endParaRPr lang="zh-CN" altLang="zh-CN"/>
          </a:p>
        </p:txBody>
      </p:sp>
      <p:sp>
        <p:nvSpPr>
          <p:cNvPr id="13315" name="Text Box 3"/>
          <p:cNvSpPr txBox="1">
            <a:spLocks noChangeArrowheads="1"/>
          </p:cNvSpPr>
          <p:nvPr/>
        </p:nvSpPr>
        <p:spPr bwMode="auto">
          <a:xfrm>
            <a:off x="395288" y="0"/>
            <a:ext cx="5905500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zh-CN" altLang="en-US" sz="3600" b="1">
                <a:ea typeface="黑体" pitchFamily="2" charset="-122"/>
              </a:rPr>
              <a:t>二、太平天国运动的过程</a:t>
            </a:r>
          </a:p>
        </p:txBody>
      </p:sp>
      <p:graphicFrame>
        <p:nvGraphicFramePr>
          <p:cNvPr id="13361" name="Group 49"/>
          <p:cNvGraphicFramePr>
            <a:graphicFrameLocks noGrp="1"/>
          </p:cNvGraphicFramePr>
          <p:nvPr/>
        </p:nvGraphicFramePr>
        <p:xfrm>
          <a:off x="250825" y="549275"/>
          <a:ext cx="8497888" cy="6304980"/>
        </p:xfrm>
        <a:graphic>
          <a:graphicData uri="http://schemas.openxmlformats.org/drawingml/2006/table">
            <a:tbl>
              <a:tblPr/>
              <a:tblGrid>
                <a:gridCol w="1512888"/>
                <a:gridCol w="6985000"/>
              </a:tblGrid>
              <a:tr h="4984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3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黑体" pitchFamily="2" charset="-122"/>
                        </a:rPr>
                        <a:t> </a:t>
                      </a:r>
                      <a:r>
                        <a:rPr kumimoji="0" lang="zh-CN" altLang="en-US" sz="3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黑体" pitchFamily="2" charset="-122"/>
                        </a:rPr>
                        <a:t>阶段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3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黑体" pitchFamily="2" charset="-122"/>
                        </a:rPr>
                        <a:t>                </a:t>
                      </a:r>
                      <a:r>
                        <a:rPr kumimoji="0" lang="zh-CN" altLang="en-US" sz="3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黑体" pitchFamily="2" charset="-122"/>
                        </a:rPr>
                        <a:t>主  要  大  事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8898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黑体" pitchFamily="2" charset="-122"/>
                        </a:rPr>
                        <a:t> </a:t>
                      </a: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黑体" pitchFamily="2" charset="-122"/>
                        </a:rPr>
                        <a:t>开始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黑体" pitchFamily="2" charset="-122"/>
                        </a:rPr>
                        <a:t>（</a:t>
                      </a:r>
                      <a:r>
                        <a:rPr kumimoji="0" lang="en-US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黑体" pitchFamily="2" charset="-122"/>
                        </a:rPr>
                        <a:t>1851</a:t>
                      </a: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黑体" pitchFamily="2" charset="-122"/>
                        </a:rPr>
                        <a:t>）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zh-CN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zh-CN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04298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黑体" pitchFamily="2" charset="-122"/>
                        </a:rPr>
                        <a:t> </a:t>
                      </a: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黑体" pitchFamily="2" charset="-122"/>
                        </a:rPr>
                        <a:t>发展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黑体" pitchFamily="2" charset="-122"/>
                        </a:rPr>
                        <a:t>（</a:t>
                      </a:r>
                      <a:r>
                        <a:rPr kumimoji="0" lang="en-US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黑体" pitchFamily="2" charset="-122"/>
                        </a:rPr>
                        <a:t>1853</a:t>
                      </a: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黑体" pitchFamily="2" charset="-122"/>
                        </a:rPr>
                        <a:t>）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zh-CN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zh-CN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778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黑体" pitchFamily="2" charset="-122"/>
                        </a:rPr>
                        <a:t> </a:t>
                      </a: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黑体" pitchFamily="2" charset="-122"/>
                        </a:rPr>
                        <a:t>全盛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黑体" pitchFamily="2" charset="-122"/>
                        </a:rPr>
                        <a:t>（</a:t>
                      </a:r>
                      <a:r>
                        <a:rPr kumimoji="0" lang="en-US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黑体" pitchFamily="2" charset="-122"/>
                        </a:rPr>
                        <a:t>1856</a:t>
                      </a: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黑体" pitchFamily="2" charset="-122"/>
                        </a:rPr>
                        <a:t>）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zh-CN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zh-CN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762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黑体" pitchFamily="2" charset="-122"/>
                        </a:rPr>
                        <a:t> </a:t>
                      </a: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黑体" pitchFamily="2" charset="-122"/>
                        </a:rPr>
                        <a:t>转折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黑体" pitchFamily="2" charset="-122"/>
                        </a:rPr>
                        <a:t>（</a:t>
                      </a:r>
                      <a:r>
                        <a:rPr kumimoji="0" lang="en-US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黑体" pitchFamily="2" charset="-122"/>
                        </a:rPr>
                        <a:t>1856</a:t>
                      </a: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黑体" pitchFamily="2" charset="-122"/>
                        </a:rPr>
                        <a:t>）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zh-CN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zh-CN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96678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黑体" pitchFamily="2" charset="-122"/>
                        </a:rPr>
                        <a:t>挽救危局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黑体" pitchFamily="2" charset="-122"/>
                        </a:rPr>
                        <a:t>（</a:t>
                      </a:r>
                      <a:r>
                        <a:rPr kumimoji="0" lang="en-US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黑体" pitchFamily="2" charset="-122"/>
                        </a:rPr>
                        <a:t>1856</a:t>
                      </a: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黑体" pitchFamily="2" charset="-122"/>
                        </a:rPr>
                        <a:t>）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96678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黑体" pitchFamily="2" charset="-122"/>
                        </a:rPr>
                        <a:t> </a:t>
                      </a: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黑体" pitchFamily="2" charset="-122"/>
                        </a:rPr>
                        <a:t>失败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黑体" pitchFamily="2" charset="-122"/>
                        </a:rPr>
                        <a:t>（</a:t>
                      </a:r>
                      <a:r>
                        <a:rPr kumimoji="0" lang="en-US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黑体" pitchFamily="2" charset="-122"/>
                        </a:rPr>
                        <a:t>1864</a:t>
                      </a: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黑体" pitchFamily="2" charset="-122"/>
                        </a:rPr>
                        <a:t>）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zh-CN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zh-CN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13339" name="Text Box 27"/>
          <p:cNvSpPr txBox="1">
            <a:spLocks noChangeArrowheads="1"/>
          </p:cNvSpPr>
          <p:nvPr/>
        </p:nvSpPr>
        <p:spPr bwMode="auto">
          <a:xfrm>
            <a:off x="1979613" y="1341438"/>
            <a:ext cx="6948487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zh-CN" altLang="en-US" sz="3200" b="1">
                <a:solidFill>
                  <a:srgbClr val="000000"/>
                </a:solidFill>
                <a:ea typeface="黑体" pitchFamily="2" charset="-122"/>
              </a:rPr>
              <a:t>金田起义</a:t>
            </a:r>
            <a:r>
              <a:rPr lang="en-US" altLang="zh-CN" sz="3200" b="1">
                <a:solidFill>
                  <a:srgbClr val="000000"/>
                </a:solidFill>
                <a:ea typeface="黑体" pitchFamily="2" charset="-122"/>
              </a:rPr>
              <a:t>,</a:t>
            </a:r>
            <a:r>
              <a:rPr lang="zh-CN" altLang="en-US" sz="3200" b="1">
                <a:solidFill>
                  <a:srgbClr val="000000"/>
                </a:solidFill>
                <a:ea typeface="黑体" pitchFamily="2" charset="-122"/>
              </a:rPr>
              <a:t>建号太平天国</a:t>
            </a:r>
          </a:p>
        </p:txBody>
      </p:sp>
      <p:sp>
        <p:nvSpPr>
          <p:cNvPr id="13340" name="Text Box 28"/>
          <p:cNvSpPr txBox="1">
            <a:spLocks noChangeArrowheads="1"/>
          </p:cNvSpPr>
          <p:nvPr/>
        </p:nvSpPr>
        <p:spPr bwMode="auto">
          <a:xfrm>
            <a:off x="1763713" y="2133600"/>
            <a:ext cx="2232025" cy="984250"/>
          </a:xfrm>
          <a:prstGeom prst="rect">
            <a:avLst/>
          </a:prstGeom>
          <a:noFill/>
          <a:ln w="381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800" b="1">
                <a:solidFill>
                  <a:srgbClr val="000000"/>
                </a:solidFill>
                <a:ea typeface="黑体" pitchFamily="2" charset="-122"/>
                <a:hlinkClick r:id="" action="ppaction://noaction"/>
              </a:rPr>
              <a:t>永安建制</a:t>
            </a:r>
            <a:r>
              <a:rPr lang="zh-CN" altLang="en-US" sz="2800" b="1">
                <a:solidFill>
                  <a:srgbClr val="000000"/>
                </a:solidFill>
                <a:ea typeface="黑体" pitchFamily="2" charset="-122"/>
              </a:rPr>
              <a:t>，初创政权</a:t>
            </a:r>
          </a:p>
        </p:txBody>
      </p:sp>
      <p:sp>
        <p:nvSpPr>
          <p:cNvPr id="13341" name="Text Box 29"/>
          <p:cNvSpPr txBox="1">
            <a:spLocks noChangeArrowheads="1"/>
          </p:cNvSpPr>
          <p:nvPr/>
        </p:nvSpPr>
        <p:spPr bwMode="auto">
          <a:xfrm>
            <a:off x="4767263" y="2786063"/>
            <a:ext cx="1841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endParaRPr lang="zh-CN" altLang="zh-CN"/>
          </a:p>
        </p:txBody>
      </p:sp>
      <p:sp>
        <p:nvSpPr>
          <p:cNvPr id="13342" name="Text Box 30"/>
          <p:cNvSpPr txBox="1">
            <a:spLocks noChangeArrowheads="1"/>
          </p:cNvSpPr>
          <p:nvPr/>
        </p:nvSpPr>
        <p:spPr bwMode="auto">
          <a:xfrm>
            <a:off x="4572000" y="2205038"/>
            <a:ext cx="4176713" cy="679450"/>
          </a:xfrm>
          <a:prstGeom prst="rect">
            <a:avLst/>
          </a:prstGeom>
          <a:noFill/>
          <a:ln w="381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zh-CN" altLang="en-US" sz="3200" b="1">
                <a:solidFill>
                  <a:srgbClr val="FF0000"/>
                </a:solidFill>
                <a:ea typeface="黑体" pitchFamily="2" charset="-122"/>
              </a:rPr>
              <a:t>定都天京</a:t>
            </a:r>
            <a:r>
              <a:rPr lang="en-US" altLang="zh-CN" sz="3600" b="1">
                <a:solidFill>
                  <a:srgbClr val="000000"/>
                </a:solidFill>
                <a:ea typeface="黑体" pitchFamily="2" charset="-122"/>
              </a:rPr>
              <a:t>—</a:t>
            </a:r>
            <a:r>
              <a:rPr lang="zh-CN" altLang="en-US" sz="3200" b="1">
                <a:solidFill>
                  <a:srgbClr val="000000"/>
                </a:solidFill>
                <a:ea typeface="黑体" pitchFamily="2" charset="-122"/>
              </a:rPr>
              <a:t>与清对峙</a:t>
            </a:r>
          </a:p>
        </p:txBody>
      </p:sp>
      <p:sp>
        <p:nvSpPr>
          <p:cNvPr id="13346" name="Line 34"/>
          <p:cNvSpPr>
            <a:spLocks noChangeShapeType="1"/>
          </p:cNvSpPr>
          <p:nvPr/>
        </p:nvSpPr>
        <p:spPr bwMode="auto">
          <a:xfrm>
            <a:off x="4067175" y="2565400"/>
            <a:ext cx="503238" cy="0"/>
          </a:xfrm>
          <a:prstGeom prst="line">
            <a:avLst/>
          </a:prstGeom>
          <a:noFill/>
          <a:ln w="76200">
            <a:solidFill>
              <a:srgbClr val="FF0000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133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133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39" grpId="0"/>
      <p:bldP spid="13340" grpId="0" animBg="1"/>
      <p:bldP spid="13342" grpId="0" animBg="1"/>
      <p:bldP spid="13346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永安建制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15363" name="AutoShape 3"/>
          <p:cNvSpPr>
            <a:spLocks noChangeArrowheads="1"/>
          </p:cNvSpPr>
          <p:nvPr/>
        </p:nvSpPr>
        <p:spPr bwMode="auto">
          <a:xfrm>
            <a:off x="3563938" y="2636838"/>
            <a:ext cx="5329237" cy="2305050"/>
          </a:xfrm>
          <a:prstGeom prst="wedgeRoundRectCallout">
            <a:avLst>
              <a:gd name="adj1" fmla="val -34690"/>
              <a:gd name="adj2" fmla="val 56403"/>
              <a:gd name="adj3" fmla="val 16667"/>
            </a:avLst>
          </a:prstGeom>
          <a:solidFill>
            <a:srgbClr val="003366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/>
          <a:lstStyle/>
          <a:p>
            <a:pPr algn="ctr"/>
            <a:r>
              <a:rPr lang="zh-CN" altLang="en-US" sz="3200" b="1">
                <a:solidFill>
                  <a:schemeClr val="bg1"/>
                </a:solidFill>
                <a:latin typeface="宋体" pitchFamily="2" charset="-122"/>
              </a:rPr>
              <a:t>说明了这个新生的农民政权一开始就依照旧的封建制进行内政建设→</a:t>
            </a:r>
            <a:r>
              <a:rPr lang="zh-CN" altLang="en-US" sz="3200" b="1">
                <a:solidFill>
                  <a:srgbClr val="00FFFF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反映农民阶级的封建意识</a:t>
            </a:r>
            <a:r>
              <a:rPr lang="en-US" altLang="zh-CN" sz="2800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宋体" pitchFamily="2" charset="-122"/>
              </a:rPr>
              <a:t>(</a:t>
            </a:r>
            <a:r>
              <a:rPr lang="zh-CN" altLang="en-US" sz="2800" b="1">
                <a:solidFill>
                  <a:schemeClr val="bg1"/>
                </a:solidFill>
                <a:latin typeface="宋体" pitchFamily="2" charset="-122"/>
              </a:rPr>
              <a:t>局限</a:t>
            </a:r>
            <a:r>
              <a:rPr lang="en-US" altLang="zh-CN" sz="2800" b="1">
                <a:solidFill>
                  <a:schemeClr val="bg1"/>
                </a:solidFill>
                <a:latin typeface="宋体" pitchFamily="2" charset="-122"/>
              </a:rPr>
              <a:t>)</a:t>
            </a:r>
          </a:p>
        </p:txBody>
      </p:sp>
      <p:sp>
        <p:nvSpPr>
          <p:cNvPr id="15364" name="AutoShape 4">
            <a:hlinkClick r:id="rId4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8748713" y="6381750"/>
            <a:ext cx="395287" cy="476250"/>
          </a:xfrm>
          <a:prstGeom prst="actionButtonBackPrevious">
            <a:avLst/>
          </a:prstGeom>
          <a:solidFill>
            <a:schemeClr val="accent1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53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53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type.wav" builtIn="1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363" grpId="0" animBg="1" autoUpdateAnimBg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Text Box 2"/>
          <p:cNvSpPr txBox="1">
            <a:spLocks noChangeArrowheads="1"/>
          </p:cNvSpPr>
          <p:nvPr/>
        </p:nvSpPr>
        <p:spPr bwMode="auto">
          <a:xfrm>
            <a:off x="1455738" y="1274763"/>
            <a:ext cx="1841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endParaRPr lang="zh-CN" altLang="zh-CN"/>
          </a:p>
        </p:txBody>
      </p:sp>
      <p:sp>
        <p:nvSpPr>
          <p:cNvPr id="23555" name="Text Box 3"/>
          <p:cNvSpPr txBox="1">
            <a:spLocks noChangeArrowheads="1"/>
          </p:cNvSpPr>
          <p:nvPr/>
        </p:nvSpPr>
        <p:spPr bwMode="auto">
          <a:xfrm>
            <a:off x="395288" y="0"/>
            <a:ext cx="5905500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zh-CN" altLang="en-US" sz="3600" b="1">
                <a:ea typeface="黑体" pitchFamily="2" charset="-122"/>
              </a:rPr>
              <a:t>二、太平天国运动的过程</a:t>
            </a:r>
          </a:p>
        </p:txBody>
      </p:sp>
      <p:graphicFrame>
        <p:nvGraphicFramePr>
          <p:cNvPr id="23556" name="Group 4"/>
          <p:cNvGraphicFramePr>
            <a:graphicFrameLocks noGrp="1"/>
          </p:cNvGraphicFramePr>
          <p:nvPr/>
        </p:nvGraphicFramePr>
        <p:xfrm>
          <a:off x="250825" y="549275"/>
          <a:ext cx="8497888" cy="6304980"/>
        </p:xfrm>
        <a:graphic>
          <a:graphicData uri="http://schemas.openxmlformats.org/drawingml/2006/table">
            <a:tbl>
              <a:tblPr/>
              <a:tblGrid>
                <a:gridCol w="1512888"/>
                <a:gridCol w="6985000"/>
              </a:tblGrid>
              <a:tr h="4984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3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黑体" pitchFamily="2" charset="-122"/>
                        </a:rPr>
                        <a:t> </a:t>
                      </a:r>
                      <a:r>
                        <a:rPr kumimoji="0" lang="zh-CN" altLang="en-US" sz="3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黑体" pitchFamily="2" charset="-122"/>
                        </a:rPr>
                        <a:t>阶段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3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黑体" pitchFamily="2" charset="-122"/>
                        </a:rPr>
                        <a:t>                </a:t>
                      </a:r>
                      <a:r>
                        <a:rPr kumimoji="0" lang="zh-CN" altLang="en-US" sz="3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黑体" pitchFamily="2" charset="-122"/>
                        </a:rPr>
                        <a:t>主  要  大  事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8898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黑体" pitchFamily="2" charset="-122"/>
                        </a:rPr>
                        <a:t> </a:t>
                      </a: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黑体" pitchFamily="2" charset="-122"/>
                        </a:rPr>
                        <a:t>开始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黑体" pitchFamily="2" charset="-122"/>
                        </a:rPr>
                        <a:t>（</a:t>
                      </a:r>
                      <a:r>
                        <a:rPr kumimoji="0" lang="en-US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黑体" pitchFamily="2" charset="-122"/>
                        </a:rPr>
                        <a:t>1851</a:t>
                      </a: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黑体" pitchFamily="2" charset="-122"/>
                        </a:rPr>
                        <a:t>）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zh-CN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zh-CN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04298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黑体" pitchFamily="2" charset="-122"/>
                        </a:rPr>
                        <a:t> </a:t>
                      </a: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黑体" pitchFamily="2" charset="-122"/>
                        </a:rPr>
                        <a:t>发展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黑体" pitchFamily="2" charset="-122"/>
                        </a:rPr>
                        <a:t>（</a:t>
                      </a:r>
                      <a:r>
                        <a:rPr kumimoji="0" lang="en-US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黑体" pitchFamily="2" charset="-122"/>
                        </a:rPr>
                        <a:t>1853</a:t>
                      </a: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黑体" pitchFamily="2" charset="-122"/>
                        </a:rPr>
                        <a:t>）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zh-CN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zh-CN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778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黑体" pitchFamily="2" charset="-122"/>
                        </a:rPr>
                        <a:t> </a:t>
                      </a: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黑体" pitchFamily="2" charset="-122"/>
                        </a:rPr>
                        <a:t>全盛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黑体" pitchFamily="2" charset="-122"/>
                        </a:rPr>
                        <a:t>（</a:t>
                      </a:r>
                      <a:r>
                        <a:rPr kumimoji="0" lang="en-US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黑体" pitchFamily="2" charset="-122"/>
                        </a:rPr>
                        <a:t>1856</a:t>
                      </a: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黑体" pitchFamily="2" charset="-122"/>
                        </a:rPr>
                        <a:t>）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zh-CN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zh-CN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762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黑体" pitchFamily="2" charset="-122"/>
                        </a:rPr>
                        <a:t> </a:t>
                      </a: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黑体" pitchFamily="2" charset="-122"/>
                        </a:rPr>
                        <a:t>转折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黑体" pitchFamily="2" charset="-122"/>
                        </a:rPr>
                        <a:t>（</a:t>
                      </a:r>
                      <a:r>
                        <a:rPr kumimoji="0" lang="en-US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黑体" pitchFamily="2" charset="-122"/>
                        </a:rPr>
                        <a:t>1856</a:t>
                      </a: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黑体" pitchFamily="2" charset="-122"/>
                        </a:rPr>
                        <a:t>）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zh-CN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zh-CN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96678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黑体" pitchFamily="2" charset="-122"/>
                        </a:rPr>
                        <a:t>挽救危局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黑体" pitchFamily="2" charset="-122"/>
                        </a:rPr>
                        <a:t>（</a:t>
                      </a:r>
                      <a:r>
                        <a:rPr kumimoji="0" lang="en-US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黑体" pitchFamily="2" charset="-122"/>
                        </a:rPr>
                        <a:t>1856</a:t>
                      </a: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黑体" pitchFamily="2" charset="-122"/>
                        </a:rPr>
                        <a:t>）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96678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黑体" pitchFamily="2" charset="-122"/>
                        </a:rPr>
                        <a:t> </a:t>
                      </a: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黑体" pitchFamily="2" charset="-122"/>
                        </a:rPr>
                        <a:t>失败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黑体" pitchFamily="2" charset="-122"/>
                        </a:rPr>
                        <a:t>（</a:t>
                      </a:r>
                      <a:r>
                        <a:rPr kumimoji="0" lang="en-US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黑体" pitchFamily="2" charset="-122"/>
                        </a:rPr>
                        <a:t>1864</a:t>
                      </a: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黑体" pitchFamily="2" charset="-122"/>
                        </a:rPr>
                        <a:t>）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zh-CN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zh-CN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23582" name="Text Box 30"/>
          <p:cNvSpPr txBox="1">
            <a:spLocks noChangeArrowheads="1"/>
          </p:cNvSpPr>
          <p:nvPr/>
        </p:nvSpPr>
        <p:spPr bwMode="auto">
          <a:xfrm>
            <a:off x="1979613" y="1341438"/>
            <a:ext cx="6948487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zh-CN" altLang="en-US" sz="3200" b="1">
                <a:solidFill>
                  <a:srgbClr val="000000"/>
                </a:solidFill>
                <a:ea typeface="黑体" pitchFamily="2" charset="-122"/>
              </a:rPr>
              <a:t>金田起义</a:t>
            </a:r>
            <a:r>
              <a:rPr lang="en-US" altLang="zh-CN" sz="3200" b="1">
                <a:solidFill>
                  <a:srgbClr val="000000"/>
                </a:solidFill>
                <a:ea typeface="黑体" pitchFamily="2" charset="-122"/>
              </a:rPr>
              <a:t>,</a:t>
            </a:r>
            <a:r>
              <a:rPr lang="zh-CN" altLang="en-US" sz="3200" b="1">
                <a:solidFill>
                  <a:srgbClr val="000000"/>
                </a:solidFill>
                <a:ea typeface="黑体" pitchFamily="2" charset="-122"/>
              </a:rPr>
              <a:t>建号太平天国</a:t>
            </a:r>
          </a:p>
        </p:txBody>
      </p:sp>
      <p:sp>
        <p:nvSpPr>
          <p:cNvPr id="23583" name="Text Box 31"/>
          <p:cNvSpPr txBox="1">
            <a:spLocks noChangeArrowheads="1"/>
          </p:cNvSpPr>
          <p:nvPr/>
        </p:nvSpPr>
        <p:spPr bwMode="auto">
          <a:xfrm>
            <a:off x="1908175" y="2060575"/>
            <a:ext cx="1944688" cy="984250"/>
          </a:xfrm>
          <a:prstGeom prst="rect">
            <a:avLst/>
          </a:prstGeom>
          <a:noFill/>
          <a:ln w="381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800" b="1">
                <a:solidFill>
                  <a:srgbClr val="000000"/>
                </a:solidFill>
                <a:ea typeface="黑体" pitchFamily="2" charset="-122"/>
              </a:rPr>
              <a:t>永安建制初创政权</a:t>
            </a:r>
          </a:p>
        </p:txBody>
      </p:sp>
      <p:sp>
        <p:nvSpPr>
          <p:cNvPr id="23584" name="Text Box 32"/>
          <p:cNvSpPr txBox="1">
            <a:spLocks noChangeArrowheads="1"/>
          </p:cNvSpPr>
          <p:nvPr/>
        </p:nvSpPr>
        <p:spPr bwMode="auto">
          <a:xfrm>
            <a:off x="4767263" y="2786063"/>
            <a:ext cx="1841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endParaRPr lang="zh-CN" altLang="zh-CN"/>
          </a:p>
        </p:txBody>
      </p:sp>
      <p:sp>
        <p:nvSpPr>
          <p:cNvPr id="23585" name="Text Box 33"/>
          <p:cNvSpPr txBox="1">
            <a:spLocks noChangeArrowheads="1"/>
          </p:cNvSpPr>
          <p:nvPr/>
        </p:nvSpPr>
        <p:spPr bwMode="auto">
          <a:xfrm>
            <a:off x="4427538" y="2205038"/>
            <a:ext cx="4176712" cy="679450"/>
          </a:xfrm>
          <a:prstGeom prst="rect">
            <a:avLst/>
          </a:prstGeom>
          <a:noFill/>
          <a:ln w="381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zh-CN" altLang="en-US" sz="3200" b="1">
                <a:solidFill>
                  <a:srgbClr val="FF0000"/>
                </a:solidFill>
                <a:ea typeface="黑体" pitchFamily="2" charset="-122"/>
              </a:rPr>
              <a:t>定都天京</a:t>
            </a:r>
            <a:r>
              <a:rPr lang="en-US" altLang="zh-CN" sz="3600" b="1">
                <a:solidFill>
                  <a:srgbClr val="000000"/>
                </a:solidFill>
                <a:ea typeface="黑体" pitchFamily="2" charset="-122"/>
              </a:rPr>
              <a:t>—</a:t>
            </a:r>
            <a:r>
              <a:rPr lang="zh-CN" altLang="en-US" sz="3200" b="1">
                <a:solidFill>
                  <a:srgbClr val="000000"/>
                </a:solidFill>
                <a:ea typeface="黑体" pitchFamily="2" charset="-122"/>
              </a:rPr>
              <a:t>与清对峙</a:t>
            </a:r>
          </a:p>
        </p:txBody>
      </p:sp>
      <p:sp>
        <p:nvSpPr>
          <p:cNvPr id="23586" name="Line 34"/>
          <p:cNvSpPr>
            <a:spLocks noChangeShapeType="1"/>
          </p:cNvSpPr>
          <p:nvPr/>
        </p:nvSpPr>
        <p:spPr bwMode="auto">
          <a:xfrm>
            <a:off x="3924300" y="2565400"/>
            <a:ext cx="503238" cy="0"/>
          </a:xfrm>
          <a:prstGeom prst="line">
            <a:avLst/>
          </a:prstGeom>
          <a:noFill/>
          <a:ln w="76200">
            <a:solidFill>
              <a:srgbClr val="FF0000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zh-CN" altLang="en-US"/>
          </a:p>
        </p:txBody>
      </p:sp>
      <p:sp>
        <p:nvSpPr>
          <p:cNvPr id="23587" name="Text Box 35"/>
          <p:cNvSpPr txBox="1">
            <a:spLocks noChangeArrowheads="1"/>
          </p:cNvSpPr>
          <p:nvPr/>
        </p:nvSpPr>
        <p:spPr bwMode="auto">
          <a:xfrm>
            <a:off x="1763713" y="3284538"/>
            <a:ext cx="4392612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200" b="1">
                <a:ea typeface="黑体" pitchFamily="2" charset="-122"/>
              </a:rPr>
              <a:t>三路出击，军事全盛</a:t>
            </a:r>
          </a:p>
        </p:txBody>
      </p:sp>
      <p:sp>
        <p:nvSpPr>
          <p:cNvPr id="23588" name="Text Box 36"/>
          <p:cNvSpPr txBox="1">
            <a:spLocks noChangeArrowheads="1"/>
          </p:cNvSpPr>
          <p:nvPr/>
        </p:nvSpPr>
        <p:spPr bwMode="auto">
          <a:xfrm>
            <a:off x="5795963" y="3284538"/>
            <a:ext cx="2808287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200" b="1">
                <a:solidFill>
                  <a:srgbClr val="CC0000"/>
                </a:solidFill>
                <a:ea typeface="黑体" pitchFamily="2" charset="-122"/>
              </a:rPr>
              <a:t>天朝田亩制度</a:t>
            </a:r>
          </a:p>
        </p:txBody>
      </p:sp>
      <p:sp>
        <p:nvSpPr>
          <p:cNvPr id="23589" name="Text Box 37"/>
          <p:cNvSpPr txBox="1">
            <a:spLocks noChangeArrowheads="1"/>
          </p:cNvSpPr>
          <p:nvPr/>
        </p:nvSpPr>
        <p:spPr bwMode="auto">
          <a:xfrm>
            <a:off x="2268538" y="4149725"/>
            <a:ext cx="4679950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zh-CN" altLang="en-US" sz="3200" b="1">
                <a:solidFill>
                  <a:srgbClr val="CC0000"/>
                </a:solidFill>
                <a:ea typeface="黑体" pitchFamily="2" charset="-122"/>
              </a:rPr>
              <a:t>天京变乱</a:t>
            </a:r>
            <a:r>
              <a:rPr lang="zh-CN" altLang="en-US" sz="3200" b="1">
                <a:ea typeface="黑体" pitchFamily="2" charset="-122"/>
              </a:rPr>
              <a:t>，由盛转衰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35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235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588" grpId="0"/>
      <p:bldP spid="23589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Text Box 2"/>
          <p:cNvSpPr txBox="1">
            <a:spLocks noChangeArrowheads="1"/>
          </p:cNvSpPr>
          <p:nvPr/>
        </p:nvSpPr>
        <p:spPr bwMode="auto">
          <a:xfrm>
            <a:off x="0" y="214290"/>
            <a:ext cx="9144000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kumimoji="1" lang="zh-CN" altLang="en-US" sz="3200" b="1" dirty="0">
                <a:latin typeface="黑体" pitchFamily="2" charset="-122"/>
                <a:ea typeface="黑体" pitchFamily="2" charset="-122"/>
              </a:rPr>
              <a:t>天京变乱</a:t>
            </a:r>
            <a:r>
              <a:rPr kumimoji="1" lang="en-US" altLang="zh-CN" sz="3200" b="1" dirty="0">
                <a:latin typeface="黑体" pitchFamily="2" charset="-122"/>
                <a:ea typeface="黑体" pitchFamily="2" charset="-122"/>
              </a:rPr>
              <a:t>:1856</a:t>
            </a:r>
            <a:r>
              <a:rPr kumimoji="1" lang="zh-CN" altLang="en-US" sz="3200" b="1" dirty="0">
                <a:latin typeface="黑体" pitchFamily="2" charset="-122"/>
                <a:ea typeface="黑体" pitchFamily="2" charset="-122"/>
              </a:rPr>
              <a:t>年，太平天国由盛到衰的转折点</a:t>
            </a:r>
          </a:p>
        </p:txBody>
      </p:sp>
      <p:sp>
        <p:nvSpPr>
          <p:cNvPr id="19459" name="Text Box 3"/>
          <p:cNvSpPr txBox="1">
            <a:spLocks noChangeArrowheads="1"/>
          </p:cNvSpPr>
          <p:nvPr/>
        </p:nvSpPr>
        <p:spPr bwMode="auto">
          <a:xfrm>
            <a:off x="3848100" y="2987675"/>
            <a:ext cx="609600" cy="641350"/>
          </a:xfrm>
          <a:prstGeom prst="rect">
            <a:avLst/>
          </a:prstGeom>
          <a:solidFill>
            <a:srgbClr val="FF9966"/>
          </a:solidFill>
          <a:ln w="9525">
            <a:noFill/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 sz="3600" b="1">
                <a:solidFill>
                  <a:srgbClr val="0000FF"/>
                </a:solidFill>
                <a:latin typeface="Times New Roman" pitchFamily="18" charset="0"/>
                <a:ea typeface="黑体" pitchFamily="2" charset="-122"/>
              </a:rPr>
              <a:t>洪</a:t>
            </a:r>
          </a:p>
        </p:txBody>
      </p:sp>
      <p:sp>
        <p:nvSpPr>
          <p:cNvPr id="19460" name="Text Box 4"/>
          <p:cNvSpPr txBox="1">
            <a:spLocks noChangeArrowheads="1"/>
          </p:cNvSpPr>
          <p:nvPr/>
        </p:nvSpPr>
        <p:spPr bwMode="auto">
          <a:xfrm>
            <a:off x="1866900" y="5654675"/>
            <a:ext cx="609600" cy="579438"/>
          </a:xfrm>
          <a:prstGeom prst="rect">
            <a:avLst/>
          </a:prstGeom>
          <a:solidFill>
            <a:srgbClr val="FFFFCC"/>
          </a:solidFill>
          <a:ln w="9525">
            <a:noFill/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 sz="3200" b="1">
                <a:solidFill>
                  <a:srgbClr val="0000FF"/>
                </a:solidFill>
                <a:latin typeface="Times New Roman" pitchFamily="18" charset="0"/>
                <a:ea typeface="黑体" pitchFamily="2" charset="-122"/>
              </a:rPr>
              <a:t>杨</a:t>
            </a:r>
          </a:p>
        </p:txBody>
      </p:sp>
      <p:sp>
        <p:nvSpPr>
          <p:cNvPr id="19461" name="Text Box 5"/>
          <p:cNvSpPr txBox="1">
            <a:spLocks noChangeArrowheads="1"/>
          </p:cNvSpPr>
          <p:nvPr/>
        </p:nvSpPr>
        <p:spPr bwMode="auto">
          <a:xfrm>
            <a:off x="3848100" y="5654675"/>
            <a:ext cx="609600" cy="579438"/>
          </a:xfrm>
          <a:prstGeom prst="rect">
            <a:avLst/>
          </a:prstGeom>
          <a:solidFill>
            <a:srgbClr val="FFFFCC"/>
          </a:solidFill>
          <a:ln w="9525">
            <a:noFill/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 sz="3200" b="1">
                <a:solidFill>
                  <a:srgbClr val="0000FF"/>
                </a:solidFill>
                <a:latin typeface="Times New Roman" pitchFamily="18" charset="0"/>
                <a:ea typeface="黑体" pitchFamily="2" charset="-122"/>
              </a:rPr>
              <a:t>韦</a:t>
            </a:r>
          </a:p>
        </p:txBody>
      </p:sp>
      <p:sp>
        <p:nvSpPr>
          <p:cNvPr id="19462" name="Text Box 6"/>
          <p:cNvSpPr txBox="1">
            <a:spLocks noChangeArrowheads="1"/>
          </p:cNvSpPr>
          <p:nvPr/>
        </p:nvSpPr>
        <p:spPr bwMode="auto">
          <a:xfrm>
            <a:off x="5905500" y="5654675"/>
            <a:ext cx="609600" cy="579438"/>
          </a:xfrm>
          <a:prstGeom prst="rect">
            <a:avLst/>
          </a:prstGeom>
          <a:solidFill>
            <a:srgbClr val="FFFFCC"/>
          </a:solidFill>
          <a:ln w="9525">
            <a:noFill/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 sz="3200" b="1">
                <a:solidFill>
                  <a:srgbClr val="0000FF"/>
                </a:solidFill>
                <a:latin typeface="Times New Roman" pitchFamily="18" charset="0"/>
                <a:ea typeface="黑体" pitchFamily="2" charset="-122"/>
              </a:rPr>
              <a:t>石</a:t>
            </a:r>
          </a:p>
        </p:txBody>
      </p:sp>
      <p:grpSp>
        <p:nvGrpSpPr>
          <p:cNvPr id="2" name="Group 7"/>
          <p:cNvGrpSpPr>
            <a:grpSpLocks/>
          </p:cNvGrpSpPr>
          <p:nvPr/>
        </p:nvGrpSpPr>
        <p:grpSpPr bwMode="auto">
          <a:xfrm>
            <a:off x="2171700" y="3749675"/>
            <a:ext cx="1752600" cy="1752600"/>
            <a:chOff x="1392" y="1296"/>
            <a:chExt cx="1104" cy="1104"/>
          </a:xfrm>
        </p:grpSpPr>
        <p:sp>
          <p:nvSpPr>
            <p:cNvPr id="19464" name="Line 8"/>
            <p:cNvSpPr>
              <a:spLocks noChangeShapeType="1"/>
            </p:cNvSpPr>
            <p:nvPr/>
          </p:nvSpPr>
          <p:spPr bwMode="auto">
            <a:xfrm flipV="1">
              <a:off x="1392" y="1296"/>
              <a:ext cx="1104" cy="1104"/>
            </a:xfrm>
            <a:prstGeom prst="line">
              <a:avLst/>
            </a:prstGeom>
            <a:noFill/>
            <a:ln w="57150">
              <a:solidFill>
                <a:schemeClr val="tx1"/>
              </a:solidFill>
              <a:round/>
              <a:headEnd/>
              <a:tailEnd type="triangle" w="med" len="med"/>
            </a:ln>
            <a:effectLst/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9465" name="Text Box 9"/>
            <p:cNvSpPr txBox="1">
              <a:spLocks noChangeArrowheads="1"/>
            </p:cNvSpPr>
            <p:nvPr/>
          </p:nvSpPr>
          <p:spPr bwMode="auto">
            <a:xfrm>
              <a:off x="1488" y="1488"/>
              <a:ext cx="576" cy="32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kumimoji="1" lang="en-US" altLang="zh-CN" sz="2800" b="1">
                  <a:solidFill>
                    <a:srgbClr val="0000FF"/>
                  </a:solidFill>
                  <a:latin typeface="Times New Roman" pitchFamily="18" charset="0"/>
                  <a:ea typeface="黑体" pitchFamily="2" charset="-122"/>
                </a:rPr>
                <a:t>①</a:t>
              </a:r>
              <a:r>
                <a:rPr kumimoji="1" lang="zh-CN" altLang="en-US" sz="2800" b="1">
                  <a:solidFill>
                    <a:srgbClr val="0000FF"/>
                  </a:solidFill>
                  <a:latin typeface="Times New Roman" pitchFamily="18" charset="0"/>
                  <a:ea typeface="黑体" pitchFamily="2" charset="-122"/>
                </a:rPr>
                <a:t>逼</a:t>
              </a:r>
            </a:p>
          </p:txBody>
        </p:sp>
      </p:grpSp>
      <p:grpSp>
        <p:nvGrpSpPr>
          <p:cNvPr id="3" name="Group 10"/>
          <p:cNvGrpSpPr>
            <a:grpSpLocks/>
          </p:cNvGrpSpPr>
          <p:nvPr/>
        </p:nvGrpSpPr>
        <p:grpSpPr bwMode="auto">
          <a:xfrm>
            <a:off x="2552700" y="5349875"/>
            <a:ext cx="1295400" cy="609600"/>
            <a:chOff x="1632" y="2304"/>
            <a:chExt cx="816" cy="384"/>
          </a:xfrm>
        </p:grpSpPr>
        <p:sp>
          <p:nvSpPr>
            <p:cNvPr id="19467" name="Line 11"/>
            <p:cNvSpPr>
              <a:spLocks noChangeShapeType="1"/>
            </p:cNvSpPr>
            <p:nvPr/>
          </p:nvSpPr>
          <p:spPr bwMode="auto">
            <a:xfrm flipH="1">
              <a:off x="1632" y="2688"/>
              <a:ext cx="816" cy="0"/>
            </a:xfrm>
            <a:prstGeom prst="line">
              <a:avLst/>
            </a:prstGeom>
            <a:noFill/>
            <a:ln w="57150">
              <a:solidFill>
                <a:schemeClr val="tx1"/>
              </a:solidFill>
              <a:round/>
              <a:headEnd/>
              <a:tailEnd type="triangle" w="med" len="med"/>
            </a:ln>
            <a:effectLst/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9468" name="Text Box 12"/>
            <p:cNvSpPr txBox="1">
              <a:spLocks noChangeArrowheads="1"/>
            </p:cNvSpPr>
            <p:nvPr/>
          </p:nvSpPr>
          <p:spPr bwMode="auto">
            <a:xfrm>
              <a:off x="1824" y="2304"/>
              <a:ext cx="624" cy="32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kumimoji="1" lang="en-US" altLang="zh-CN" sz="2800" b="1">
                  <a:solidFill>
                    <a:srgbClr val="0000FF"/>
                  </a:solidFill>
                  <a:latin typeface="Times New Roman" pitchFamily="18" charset="0"/>
                  <a:ea typeface="黑体" pitchFamily="2" charset="-122"/>
                </a:rPr>
                <a:t>②</a:t>
              </a:r>
              <a:r>
                <a:rPr kumimoji="1" lang="zh-CN" altLang="en-US" sz="2800" b="1">
                  <a:solidFill>
                    <a:srgbClr val="0000FF"/>
                  </a:solidFill>
                  <a:latin typeface="Times New Roman" pitchFamily="18" charset="0"/>
                  <a:ea typeface="黑体" pitchFamily="2" charset="-122"/>
                </a:rPr>
                <a:t>杀</a:t>
              </a:r>
            </a:p>
          </p:txBody>
        </p:sp>
      </p:grpSp>
      <p:grpSp>
        <p:nvGrpSpPr>
          <p:cNvPr id="4" name="Group 13"/>
          <p:cNvGrpSpPr>
            <a:grpSpLocks/>
          </p:cNvGrpSpPr>
          <p:nvPr/>
        </p:nvGrpSpPr>
        <p:grpSpPr bwMode="auto">
          <a:xfrm>
            <a:off x="4152900" y="3749675"/>
            <a:ext cx="914400" cy="1752600"/>
            <a:chOff x="2640" y="1296"/>
            <a:chExt cx="576" cy="1104"/>
          </a:xfrm>
        </p:grpSpPr>
        <p:sp>
          <p:nvSpPr>
            <p:cNvPr id="19470" name="Line 14"/>
            <p:cNvSpPr>
              <a:spLocks noChangeShapeType="1"/>
            </p:cNvSpPr>
            <p:nvPr/>
          </p:nvSpPr>
          <p:spPr bwMode="auto">
            <a:xfrm>
              <a:off x="2640" y="1296"/>
              <a:ext cx="0" cy="1104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 type="triangle" w="med" len="med"/>
            </a:ln>
            <a:effectLst/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9471" name="Text Box 15"/>
            <p:cNvSpPr txBox="1">
              <a:spLocks noChangeArrowheads="1"/>
            </p:cNvSpPr>
            <p:nvPr/>
          </p:nvSpPr>
          <p:spPr bwMode="auto">
            <a:xfrm>
              <a:off x="2640" y="1776"/>
              <a:ext cx="576" cy="32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kumimoji="1" lang="en-US" altLang="zh-CN" sz="2800" b="1">
                  <a:solidFill>
                    <a:srgbClr val="0000FF"/>
                  </a:solidFill>
                  <a:latin typeface="Times New Roman" pitchFamily="18" charset="0"/>
                  <a:ea typeface="黑体" pitchFamily="2" charset="-122"/>
                </a:rPr>
                <a:t>④</a:t>
              </a:r>
              <a:r>
                <a:rPr kumimoji="1" lang="zh-CN" altLang="en-US" sz="2800" b="1">
                  <a:solidFill>
                    <a:srgbClr val="0000FF"/>
                  </a:solidFill>
                  <a:latin typeface="Times New Roman" pitchFamily="18" charset="0"/>
                  <a:ea typeface="黑体" pitchFamily="2" charset="-122"/>
                </a:rPr>
                <a:t>杀</a:t>
              </a:r>
            </a:p>
          </p:txBody>
        </p:sp>
      </p:grpSp>
      <p:grpSp>
        <p:nvGrpSpPr>
          <p:cNvPr id="5" name="Group 16"/>
          <p:cNvGrpSpPr>
            <a:grpSpLocks/>
          </p:cNvGrpSpPr>
          <p:nvPr/>
        </p:nvGrpSpPr>
        <p:grpSpPr bwMode="auto">
          <a:xfrm>
            <a:off x="4533900" y="5349875"/>
            <a:ext cx="1295400" cy="609600"/>
            <a:chOff x="2880" y="2304"/>
            <a:chExt cx="816" cy="384"/>
          </a:xfrm>
        </p:grpSpPr>
        <p:sp>
          <p:nvSpPr>
            <p:cNvPr id="19473" name="Line 17"/>
            <p:cNvSpPr>
              <a:spLocks noChangeShapeType="1"/>
            </p:cNvSpPr>
            <p:nvPr/>
          </p:nvSpPr>
          <p:spPr bwMode="auto">
            <a:xfrm flipH="1">
              <a:off x="2880" y="2688"/>
              <a:ext cx="816" cy="0"/>
            </a:xfrm>
            <a:prstGeom prst="line">
              <a:avLst/>
            </a:prstGeom>
            <a:noFill/>
            <a:ln w="57150">
              <a:solidFill>
                <a:schemeClr val="tx1"/>
              </a:solidFill>
              <a:round/>
              <a:headEnd/>
              <a:tailEnd type="triangle" w="med" len="med"/>
            </a:ln>
            <a:effectLst/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9474" name="Text Box 18"/>
            <p:cNvSpPr txBox="1">
              <a:spLocks noChangeArrowheads="1"/>
            </p:cNvSpPr>
            <p:nvPr/>
          </p:nvSpPr>
          <p:spPr bwMode="auto">
            <a:xfrm>
              <a:off x="3024" y="2304"/>
              <a:ext cx="624" cy="32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kumimoji="1" lang="en-US" altLang="zh-CN" sz="2800" b="1">
                  <a:solidFill>
                    <a:srgbClr val="0000FF"/>
                  </a:solidFill>
                  <a:latin typeface="Times New Roman" pitchFamily="18" charset="0"/>
                  <a:ea typeface="黑体" pitchFamily="2" charset="-122"/>
                </a:rPr>
                <a:t>③</a:t>
              </a:r>
              <a:r>
                <a:rPr kumimoji="1" lang="zh-CN" altLang="en-US" sz="2800" b="1">
                  <a:solidFill>
                    <a:srgbClr val="0000FF"/>
                  </a:solidFill>
                  <a:latin typeface="Times New Roman" pitchFamily="18" charset="0"/>
                  <a:ea typeface="黑体" pitchFamily="2" charset="-122"/>
                </a:rPr>
                <a:t>责</a:t>
              </a:r>
            </a:p>
          </p:txBody>
        </p:sp>
      </p:grpSp>
      <p:grpSp>
        <p:nvGrpSpPr>
          <p:cNvPr id="6" name="Group 19"/>
          <p:cNvGrpSpPr>
            <a:grpSpLocks/>
          </p:cNvGrpSpPr>
          <p:nvPr/>
        </p:nvGrpSpPr>
        <p:grpSpPr bwMode="auto">
          <a:xfrm>
            <a:off x="4381500" y="3825875"/>
            <a:ext cx="1752600" cy="1676400"/>
            <a:chOff x="2784" y="1344"/>
            <a:chExt cx="1104" cy="1056"/>
          </a:xfrm>
        </p:grpSpPr>
        <p:sp>
          <p:nvSpPr>
            <p:cNvPr id="19476" name="Line 20"/>
            <p:cNvSpPr>
              <a:spLocks noChangeShapeType="1"/>
            </p:cNvSpPr>
            <p:nvPr/>
          </p:nvSpPr>
          <p:spPr bwMode="auto">
            <a:xfrm>
              <a:off x="2784" y="1344"/>
              <a:ext cx="1056" cy="1056"/>
            </a:xfrm>
            <a:prstGeom prst="line">
              <a:avLst/>
            </a:prstGeom>
            <a:noFill/>
            <a:ln w="57150">
              <a:solidFill>
                <a:schemeClr val="tx1"/>
              </a:solidFill>
              <a:round/>
              <a:headEnd/>
              <a:tailEnd type="triangle" w="med" len="med"/>
            </a:ln>
            <a:effectLst/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9477" name="Text Box 21"/>
            <p:cNvSpPr txBox="1">
              <a:spLocks noChangeArrowheads="1"/>
            </p:cNvSpPr>
            <p:nvPr/>
          </p:nvSpPr>
          <p:spPr bwMode="auto">
            <a:xfrm>
              <a:off x="3312" y="1536"/>
              <a:ext cx="576" cy="32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kumimoji="1" lang="en-US" altLang="zh-CN" sz="2800" b="1">
                  <a:solidFill>
                    <a:srgbClr val="0000FF"/>
                  </a:solidFill>
                  <a:latin typeface="Times New Roman" pitchFamily="18" charset="0"/>
                  <a:ea typeface="黑体" pitchFamily="2" charset="-122"/>
                </a:rPr>
                <a:t>⑤</a:t>
              </a:r>
              <a:r>
                <a:rPr kumimoji="1" lang="zh-CN" altLang="en-US" sz="2800" b="1">
                  <a:solidFill>
                    <a:srgbClr val="0000FF"/>
                  </a:solidFill>
                  <a:latin typeface="Times New Roman" pitchFamily="18" charset="0"/>
                  <a:ea typeface="黑体" pitchFamily="2" charset="-122"/>
                </a:rPr>
                <a:t>疑</a:t>
              </a:r>
            </a:p>
          </p:txBody>
        </p:sp>
      </p:grpSp>
      <p:grpSp>
        <p:nvGrpSpPr>
          <p:cNvPr id="7" name="Group 22"/>
          <p:cNvGrpSpPr>
            <a:grpSpLocks/>
          </p:cNvGrpSpPr>
          <p:nvPr/>
        </p:nvGrpSpPr>
        <p:grpSpPr bwMode="auto">
          <a:xfrm>
            <a:off x="6591300" y="5349875"/>
            <a:ext cx="1143000" cy="609600"/>
            <a:chOff x="4176" y="2304"/>
            <a:chExt cx="720" cy="384"/>
          </a:xfrm>
        </p:grpSpPr>
        <p:sp>
          <p:nvSpPr>
            <p:cNvPr id="19479" name="Line 23"/>
            <p:cNvSpPr>
              <a:spLocks noChangeShapeType="1"/>
            </p:cNvSpPr>
            <p:nvPr/>
          </p:nvSpPr>
          <p:spPr bwMode="auto">
            <a:xfrm>
              <a:off x="4176" y="2688"/>
              <a:ext cx="720" cy="0"/>
            </a:xfrm>
            <a:prstGeom prst="line">
              <a:avLst/>
            </a:prstGeom>
            <a:noFill/>
            <a:ln w="57150">
              <a:solidFill>
                <a:schemeClr val="tx1"/>
              </a:solidFill>
              <a:round/>
              <a:headEnd/>
              <a:tailEnd type="triangle" w="med" len="med"/>
            </a:ln>
            <a:effectLst/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9480" name="Text Box 24"/>
            <p:cNvSpPr txBox="1">
              <a:spLocks noChangeArrowheads="1"/>
            </p:cNvSpPr>
            <p:nvPr/>
          </p:nvSpPr>
          <p:spPr bwMode="auto">
            <a:xfrm>
              <a:off x="4176" y="2304"/>
              <a:ext cx="576" cy="32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kumimoji="1" lang="en-US" altLang="zh-CN" sz="2800" b="1">
                  <a:solidFill>
                    <a:srgbClr val="0000FF"/>
                  </a:solidFill>
                  <a:latin typeface="Times New Roman" pitchFamily="18" charset="0"/>
                  <a:ea typeface="黑体" pitchFamily="2" charset="-122"/>
                </a:rPr>
                <a:t>⑥</a:t>
              </a:r>
              <a:r>
                <a:rPr kumimoji="1" lang="zh-CN" altLang="en-US" sz="2800" b="1">
                  <a:solidFill>
                    <a:srgbClr val="0000FF"/>
                  </a:solidFill>
                  <a:latin typeface="Times New Roman" pitchFamily="18" charset="0"/>
                  <a:ea typeface="黑体" pitchFamily="2" charset="-122"/>
                </a:rPr>
                <a:t>走</a:t>
              </a:r>
            </a:p>
          </p:txBody>
        </p:sp>
      </p:grpSp>
      <p:sp>
        <p:nvSpPr>
          <p:cNvPr id="19481" name="Text Box 25"/>
          <p:cNvSpPr txBox="1">
            <a:spLocks noChangeArrowheads="1"/>
          </p:cNvSpPr>
          <p:nvPr/>
        </p:nvSpPr>
        <p:spPr bwMode="auto">
          <a:xfrm>
            <a:off x="7658100" y="5730875"/>
            <a:ext cx="914400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en-US" altLang="zh-CN" sz="2800" b="1">
                <a:solidFill>
                  <a:srgbClr val="0000FF"/>
                </a:solidFill>
                <a:latin typeface="Times New Roman" pitchFamily="18" charset="0"/>
                <a:ea typeface="黑体" pitchFamily="2" charset="-122"/>
              </a:rPr>
              <a:t>⑦</a:t>
            </a:r>
            <a:r>
              <a:rPr kumimoji="1" lang="zh-CN" altLang="en-US" sz="2800" b="1">
                <a:solidFill>
                  <a:srgbClr val="0000FF"/>
                </a:solidFill>
                <a:latin typeface="Times New Roman" pitchFamily="18" charset="0"/>
                <a:ea typeface="黑体" pitchFamily="2" charset="-122"/>
              </a:rPr>
              <a:t>灭</a:t>
            </a:r>
          </a:p>
        </p:txBody>
      </p:sp>
      <p:grpSp>
        <p:nvGrpSpPr>
          <p:cNvPr id="8" name="Group 26"/>
          <p:cNvGrpSpPr>
            <a:grpSpLocks/>
          </p:cNvGrpSpPr>
          <p:nvPr/>
        </p:nvGrpSpPr>
        <p:grpSpPr bwMode="auto">
          <a:xfrm>
            <a:off x="190500" y="1768475"/>
            <a:ext cx="3124200" cy="1905000"/>
            <a:chOff x="48" y="144"/>
            <a:chExt cx="1968" cy="1200"/>
          </a:xfrm>
        </p:grpSpPr>
        <p:sp>
          <p:nvSpPr>
            <p:cNvPr id="19483" name="AutoShape 27"/>
            <p:cNvSpPr>
              <a:spLocks noChangeArrowheads="1"/>
            </p:cNvSpPr>
            <p:nvPr/>
          </p:nvSpPr>
          <p:spPr bwMode="auto">
            <a:xfrm>
              <a:off x="48" y="144"/>
              <a:ext cx="1968" cy="1200"/>
            </a:xfrm>
            <a:prstGeom prst="irregularSeal2">
              <a:avLst/>
            </a:prstGeom>
            <a:solidFill>
              <a:srgbClr val="FF0000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>
              <a:outerShdw dist="170388" dir="3806097" algn="ctr" rotWithShape="0">
                <a:schemeClr val="bg2">
                  <a:alpha val="50000"/>
                </a:schemeClr>
              </a:outerShdw>
            </a:effec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9484" name="Text Box 28"/>
            <p:cNvSpPr txBox="1">
              <a:spLocks noChangeArrowheads="1"/>
            </p:cNvSpPr>
            <p:nvPr/>
          </p:nvSpPr>
          <p:spPr bwMode="auto">
            <a:xfrm>
              <a:off x="528" y="460"/>
              <a:ext cx="1152" cy="59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kumimoji="1" lang="zh-CN" altLang="en-US" sz="2800" b="1">
                  <a:solidFill>
                    <a:srgbClr val="FFFF99"/>
                  </a:solidFill>
                  <a:latin typeface="Times New Roman" pitchFamily="18" charset="0"/>
                  <a:ea typeface="黑体" pitchFamily="2" charset="-122"/>
                </a:rPr>
                <a:t>天京变乱示意图</a:t>
              </a:r>
            </a:p>
          </p:txBody>
        </p:sp>
      </p:grpSp>
      <p:sp>
        <p:nvSpPr>
          <p:cNvPr id="19485" name="Rectangle 29"/>
          <p:cNvSpPr>
            <a:spLocks noChangeArrowheads="1"/>
          </p:cNvSpPr>
          <p:nvPr/>
        </p:nvSpPr>
        <p:spPr bwMode="auto">
          <a:xfrm>
            <a:off x="4441825" y="4740275"/>
            <a:ext cx="184150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endParaRPr kumimoji="1" lang="zh-CN" altLang="zh-CN" sz="4400" b="1">
              <a:solidFill>
                <a:srgbClr val="0000FF"/>
              </a:solidFill>
              <a:latin typeface="Times New Roman" pitchFamily="18" charset="0"/>
              <a:ea typeface="黑体" pitchFamily="2" charset="-122"/>
            </a:endParaRPr>
          </a:p>
        </p:txBody>
      </p:sp>
      <p:sp>
        <p:nvSpPr>
          <p:cNvPr id="19486" name="AutoShape 30"/>
          <p:cNvSpPr>
            <a:spLocks noChangeArrowheads="1"/>
          </p:cNvSpPr>
          <p:nvPr/>
        </p:nvSpPr>
        <p:spPr bwMode="auto">
          <a:xfrm>
            <a:off x="5597525" y="2051050"/>
            <a:ext cx="2965450" cy="1249363"/>
          </a:xfrm>
          <a:prstGeom prst="horizontalScroll">
            <a:avLst>
              <a:gd name="adj" fmla="val 12500"/>
            </a:avLst>
          </a:prstGeom>
          <a:solidFill>
            <a:srgbClr val="FF0000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kumimoji="1" lang="zh-CN" altLang="zh-CN">
              <a:latin typeface="Times New Roman" pitchFamily="18" charset="0"/>
            </a:endParaRPr>
          </a:p>
        </p:txBody>
      </p:sp>
      <p:sp>
        <p:nvSpPr>
          <p:cNvPr id="19487" name="Text Box 31"/>
          <p:cNvSpPr txBox="1">
            <a:spLocks noChangeArrowheads="1"/>
          </p:cNvSpPr>
          <p:nvPr/>
        </p:nvSpPr>
        <p:spPr bwMode="auto">
          <a:xfrm>
            <a:off x="5741988" y="2235200"/>
            <a:ext cx="2941637" cy="82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kumimoji="1" lang="zh-CN" altLang="en-US" sz="2400" b="1">
                <a:solidFill>
                  <a:srgbClr val="FFFF00"/>
                </a:solidFill>
                <a:latin typeface="Times New Roman" pitchFamily="18" charset="0"/>
              </a:rPr>
              <a:t>上层领导生活腐化，</a:t>
            </a:r>
          </a:p>
          <a:p>
            <a:r>
              <a:rPr kumimoji="1" lang="zh-CN" altLang="en-US" sz="2400" b="1">
                <a:solidFill>
                  <a:srgbClr val="FFFF00"/>
                </a:solidFill>
                <a:latin typeface="Times New Roman" pitchFamily="18" charset="0"/>
              </a:rPr>
              <a:t>建立等级制度。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Text Box 2"/>
          <p:cNvSpPr txBox="1">
            <a:spLocks noChangeArrowheads="1"/>
          </p:cNvSpPr>
          <p:nvPr/>
        </p:nvSpPr>
        <p:spPr bwMode="auto">
          <a:xfrm>
            <a:off x="1455738" y="1274763"/>
            <a:ext cx="1841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endParaRPr lang="zh-CN" altLang="zh-CN"/>
          </a:p>
        </p:txBody>
      </p:sp>
      <p:sp>
        <p:nvSpPr>
          <p:cNvPr id="24579" name="Text Box 3"/>
          <p:cNvSpPr txBox="1">
            <a:spLocks noChangeArrowheads="1"/>
          </p:cNvSpPr>
          <p:nvPr/>
        </p:nvSpPr>
        <p:spPr bwMode="auto">
          <a:xfrm>
            <a:off x="395288" y="0"/>
            <a:ext cx="5905500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zh-CN" altLang="en-US" sz="3600" b="1">
                <a:ea typeface="黑体" pitchFamily="2" charset="-122"/>
              </a:rPr>
              <a:t>二、太平天国运动的过程</a:t>
            </a:r>
          </a:p>
        </p:txBody>
      </p:sp>
      <p:graphicFrame>
        <p:nvGraphicFramePr>
          <p:cNvPr id="24580" name="Group 4"/>
          <p:cNvGraphicFramePr>
            <a:graphicFrameLocks noGrp="1"/>
          </p:cNvGraphicFramePr>
          <p:nvPr/>
        </p:nvGraphicFramePr>
        <p:xfrm>
          <a:off x="250825" y="549275"/>
          <a:ext cx="8497888" cy="6304980"/>
        </p:xfrm>
        <a:graphic>
          <a:graphicData uri="http://schemas.openxmlformats.org/drawingml/2006/table">
            <a:tbl>
              <a:tblPr/>
              <a:tblGrid>
                <a:gridCol w="1512888"/>
                <a:gridCol w="6985000"/>
              </a:tblGrid>
              <a:tr h="4984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3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黑体" pitchFamily="2" charset="-122"/>
                        </a:rPr>
                        <a:t> </a:t>
                      </a:r>
                      <a:r>
                        <a:rPr kumimoji="0" lang="zh-CN" altLang="en-US" sz="3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黑体" pitchFamily="2" charset="-122"/>
                        </a:rPr>
                        <a:t>阶段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3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黑体" pitchFamily="2" charset="-122"/>
                        </a:rPr>
                        <a:t>                </a:t>
                      </a:r>
                      <a:r>
                        <a:rPr kumimoji="0" lang="zh-CN" altLang="en-US" sz="3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黑体" pitchFamily="2" charset="-122"/>
                        </a:rPr>
                        <a:t>主  要  大  事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8898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黑体" pitchFamily="2" charset="-122"/>
                        </a:rPr>
                        <a:t> </a:t>
                      </a: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黑体" pitchFamily="2" charset="-122"/>
                        </a:rPr>
                        <a:t>开始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黑体" pitchFamily="2" charset="-122"/>
                        </a:rPr>
                        <a:t>（</a:t>
                      </a:r>
                      <a:r>
                        <a:rPr kumimoji="0" lang="en-US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黑体" pitchFamily="2" charset="-122"/>
                        </a:rPr>
                        <a:t>1851</a:t>
                      </a: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黑体" pitchFamily="2" charset="-122"/>
                        </a:rPr>
                        <a:t>）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zh-CN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zh-CN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04298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黑体" pitchFamily="2" charset="-122"/>
                        </a:rPr>
                        <a:t> </a:t>
                      </a: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黑体" pitchFamily="2" charset="-122"/>
                        </a:rPr>
                        <a:t>发展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黑体" pitchFamily="2" charset="-122"/>
                        </a:rPr>
                        <a:t>（</a:t>
                      </a:r>
                      <a:r>
                        <a:rPr kumimoji="0" lang="en-US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黑体" pitchFamily="2" charset="-122"/>
                        </a:rPr>
                        <a:t>1853</a:t>
                      </a: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黑体" pitchFamily="2" charset="-122"/>
                        </a:rPr>
                        <a:t>）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zh-CN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zh-CN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778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黑体" pitchFamily="2" charset="-122"/>
                        </a:rPr>
                        <a:t> </a:t>
                      </a: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黑体" pitchFamily="2" charset="-122"/>
                        </a:rPr>
                        <a:t>全盛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黑体" pitchFamily="2" charset="-122"/>
                        </a:rPr>
                        <a:t>（</a:t>
                      </a:r>
                      <a:r>
                        <a:rPr kumimoji="0" lang="en-US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黑体" pitchFamily="2" charset="-122"/>
                        </a:rPr>
                        <a:t>1856</a:t>
                      </a: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黑体" pitchFamily="2" charset="-122"/>
                        </a:rPr>
                        <a:t>）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zh-CN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zh-CN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762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黑体" pitchFamily="2" charset="-122"/>
                        </a:rPr>
                        <a:t> </a:t>
                      </a: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黑体" pitchFamily="2" charset="-122"/>
                        </a:rPr>
                        <a:t>转折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黑体" pitchFamily="2" charset="-122"/>
                        </a:rPr>
                        <a:t>（</a:t>
                      </a:r>
                      <a:r>
                        <a:rPr kumimoji="0" lang="en-US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黑体" pitchFamily="2" charset="-122"/>
                        </a:rPr>
                        <a:t>1856</a:t>
                      </a: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黑体" pitchFamily="2" charset="-122"/>
                        </a:rPr>
                        <a:t>）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zh-CN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zh-CN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96678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黑体" pitchFamily="2" charset="-122"/>
                        </a:rPr>
                        <a:t>挽救危局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黑体" pitchFamily="2" charset="-122"/>
                        </a:rPr>
                        <a:t>（</a:t>
                      </a:r>
                      <a:r>
                        <a:rPr kumimoji="0" lang="en-US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黑体" pitchFamily="2" charset="-122"/>
                        </a:rPr>
                        <a:t>1856</a:t>
                      </a: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黑体" pitchFamily="2" charset="-122"/>
                        </a:rPr>
                        <a:t>）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96678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黑体" pitchFamily="2" charset="-122"/>
                        </a:rPr>
                        <a:t> </a:t>
                      </a: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黑体" pitchFamily="2" charset="-122"/>
                        </a:rPr>
                        <a:t>失败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黑体" pitchFamily="2" charset="-122"/>
                        </a:rPr>
                        <a:t>（</a:t>
                      </a:r>
                      <a:r>
                        <a:rPr kumimoji="0" lang="en-US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黑体" pitchFamily="2" charset="-122"/>
                        </a:rPr>
                        <a:t>1864</a:t>
                      </a: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黑体" pitchFamily="2" charset="-122"/>
                        </a:rPr>
                        <a:t>）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zh-CN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zh-CN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24606" name="Text Box 30"/>
          <p:cNvSpPr txBox="1">
            <a:spLocks noChangeArrowheads="1"/>
          </p:cNvSpPr>
          <p:nvPr/>
        </p:nvSpPr>
        <p:spPr bwMode="auto">
          <a:xfrm>
            <a:off x="1979613" y="1341438"/>
            <a:ext cx="6948487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zh-CN" altLang="en-US" sz="3200" b="1">
                <a:solidFill>
                  <a:srgbClr val="000000"/>
                </a:solidFill>
                <a:ea typeface="黑体" pitchFamily="2" charset="-122"/>
              </a:rPr>
              <a:t>金田起义</a:t>
            </a:r>
            <a:r>
              <a:rPr lang="en-US" altLang="zh-CN" sz="3200" b="1">
                <a:solidFill>
                  <a:srgbClr val="000000"/>
                </a:solidFill>
                <a:ea typeface="黑体" pitchFamily="2" charset="-122"/>
              </a:rPr>
              <a:t>,</a:t>
            </a:r>
            <a:r>
              <a:rPr lang="zh-CN" altLang="en-US" sz="3200" b="1">
                <a:solidFill>
                  <a:srgbClr val="000000"/>
                </a:solidFill>
                <a:ea typeface="黑体" pitchFamily="2" charset="-122"/>
              </a:rPr>
              <a:t>建号太平天国</a:t>
            </a:r>
          </a:p>
        </p:txBody>
      </p:sp>
      <p:sp>
        <p:nvSpPr>
          <p:cNvPr id="24607" name="Text Box 31"/>
          <p:cNvSpPr txBox="1">
            <a:spLocks noChangeArrowheads="1"/>
          </p:cNvSpPr>
          <p:nvPr/>
        </p:nvSpPr>
        <p:spPr bwMode="auto">
          <a:xfrm>
            <a:off x="1908175" y="2060575"/>
            <a:ext cx="1944688" cy="984250"/>
          </a:xfrm>
          <a:prstGeom prst="rect">
            <a:avLst/>
          </a:prstGeom>
          <a:noFill/>
          <a:ln w="381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800" b="1">
                <a:solidFill>
                  <a:srgbClr val="000000"/>
                </a:solidFill>
                <a:ea typeface="黑体" pitchFamily="2" charset="-122"/>
              </a:rPr>
              <a:t>永安建制初创政权</a:t>
            </a:r>
          </a:p>
        </p:txBody>
      </p:sp>
      <p:sp>
        <p:nvSpPr>
          <p:cNvPr id="24608" name="Text Box 32"/>
          <p:cNvSpPr txBox="1">
            <a:spLocks noChangeArrowheads="1"/>
          </p:cNvSpPr>
          <p:nvPr/>
        </p:nvSpPr>
        <p:spPr bwMode="auto">
          <a:xfrm>
            <a:off x="4767263" y="2786063"/>
            <a:ext cx="1841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endParaRPr lang="zh-CN" altLang="zh-CN"/>
          </a:p>
        </p:txBody>
      </p:sp>
      <p:sp>
        <p:nvSpPr>
          <p:cNvPr id="24609" name="Text Box 33"/>
          <p:cNvSpPr txBox="1">
            <a:spLocks noChangeArrowheads="1"/>
          </p:cNvSpPr>
          <p:nvPr/>
        </p:nvSpPr>
        <p:spPr bwMode="auto">
          <a:xfrm>
            <a:off x="4427538" y="2205038"/>
            <a:ext cx="4176712" cy="679450"/>
          </a:xfrm>
          <a:prstGeom prst="rect">
            <a:avLst/>
          </a:prstGeom>
          <a:noFill/>
          <a:ln w="381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zh-CN" altLang="en-US" sz="3200" b="1">
                <a:solidFill>
                  <a:srgbClr val="FF0000"/>
                </a:solidFill>
                <a:ea typeface="黑体" pitchFamily="2" charset="-122"/>
              </a:rPr>
              <a:t>定都天京</a:t>
            </a:r>
            <a:r>
              <a:rPr lang="en-US" altLang="zh-CN" sz="3600" b="1">
                <a:solidFill>
                  <a:srgbClr val="000000"/>
                </a:solidFill>
                <a:ea typeface="黑体" pitchFamily="2" charset="-122"/>
              </a:rPr>
              <a:t>—</a:t>
            </a:r>
            <a:r>
              <a:rPr lang="zh-CN" altLang="en-US" sz="3200" b="1">
                <a:solidFill>
                  <a:srgbClr val="000000"/>
                </a:solidFill>
                <a:ea typeface="黑体" pitchFamily="2" charset="-122"/>
              </a:rPr>
              <a:t>与清对峙</a:t>
            </a:r>
          </a:p>
        </p:txBody>
      </p:sp>
      <p:sp>
        <p:nvSpPr>
          <p:cNvPr id="24610" name="Line 34"/>
          <p:cNvSpPr>
            <a:spLocks noChangeShapeType="1"/>
          </p:cNvSpPr>
          <p:nvPr/>
        </p:nvSpPr>
        <p:spPr bwMode="auto">
          <a:xfrm>
            <a:off x="3924300" y="2565400"/>
            <a:ext cx="503238" cy="0"/>
          </a:xfrm>
          <a:prstGeom prst="line">
            <a:avLst/>
          </a:prstGeom>
          <a:noFill/>
          <a:ln w="76200">
            <a:solidFill>
              <a:srgbClr val="FF0000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zh-CN" altLang="en-US"/>
          </a:p>
        </p:txBody>
      </p:sp>
      <p:sp>
        <p:nvSpPr>
          <p:cNvPr id="24611" name="Text Box 35"/>
          <p:cNvSpPr txBox="1">
            <a:spLocks noChangeArrowheads="1"/>
          </p:cNvSpPr>
          <p:nvPr/>
        </p:nvSpPr>
        <p:spPr bwMode="auto">
          <a:xfrm>
            <a:off x="1763713" y="3284538"/>
            <a:ext cx="4392612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200" b="1">
                <a:ea typeface="黑体" pitchFamily="2" charset="-122"/>
              </a:rPr>
              <a:t>三路出击，军事全盛</a:t>
            </a:r>
          </a:p>
        </p:txBody>
      </p:sp>
      <p:sp>
        <p:nvSpPr>
          <p:cNvPr id="24612" name="Text Box 36"/>
          <p:cNvSpPr txBox="1">
            <a:spLocks noChangeArrowheads="1"/>
          </p:cNvSpPr>
          <p:nvPr/>
        </p:nvSpPr>
        <p:spPr bwMode="auto">
          <a:xfrm>
            <a:off x="5795963" y="3284538"/>
            <a:ext cx="2808287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200" b="1">
                <a:solidFill>
                  <a:srgbClr val="CC0000"/>
                </a:solidFill>
                <a:ea typeface="黑体" pitchFamily="2" charset="-122"/>
              </a:rPr>
              <a:t>天朝田亩制度</a:t>
            </a:r>
          </a:p>
        </p:txBody>
      </p:sp>
      <p:sp>
        <p:nvSpPr>
          <p:cNvPr id="24613" name="Text Box 37"/>
          <p:cNvSpPr txBox="1">
            <a:spLocks noChangeArrowheads="1"/>
          </p:cNvSpPr>
          <p:nvPr/>
        </p:nvSpPr>
        <p:spPr bwMode="auto">
          <a:xfrm>
            <a:off x="2268538" y="4149725"/>
            <a:ext cx="4679950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zh-CN" altLang="en-US" sz="3200" b="1">
                <a:solidFill>
                  <a:srgbClr val="CC0000"/>
                </a:solidFill>
                <a:ea typeface="黑体" pitchFamily="2" charset="-122"/>
              </a:rPr>
              <a:t>天京变乱</a:t>
            </a:r>
            <a:r>
              <a:rPr lang="zh-CN" altLang="en-US" sz="3200" b="1">
                <a:ea typeface="黑体" pitchFamily="2" charset="-122"/>
              </a:rPr>
              <a:t>，由盛转衰</a:t>
            </a:r>
          </a:p>
        </p:txBody>
      </p:sp>
      <p:sp>
        <p:nvSpPr>
          <p:cNvPr id="24614" name="Text Box 38"/>
          <p:cNvSpPr txBox="1">
            <a:spLocks noChangeArrowheads="1"/>
          </p:cNvSpPr>
          <p:nvPr/>
        </p:nvSpPr>
        <p:spPr bwMode="auto">
          <a:xfrm>
            <a:off x="1979613" y="5013325"/>
            <a:ext cx="2592387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zh-CN" altLang="en-US" sz="3200" b="1">
                <a:ea typeface="黑体" pitchFamily="2" charset="-122"/>
              </a:rPr>
              <a:t>重组核心</a:t>
            </a:r>
          </a:p>
        </p:txBody>
      </p:sp>
      <p:sp>
        <p:nvSpPr>
          <p:cNvPr id="24615" name="Text Box 39"/>
          <p:cNvSpPr txBox="1">
            <a:spLocks noChangeArrowheads="1"/>
          </p:cNvSpPr>
          <p:nvPr/>
        </p:nvSpPr>
        <p:spPr bwMode="auto">
          <a:xfrm>
            <a:off x="4787900" y="5013325"/>
            <a:ext cx="3024188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zh-CN" sz="3200" b="1">
                <a:ea typeface="黑体" pitchFamily="2" charset="-122"/>
              </a:rPr>
              <a:t>《</a:t>
            </a:r>
            <a:r>
              <a:rPr lang="zh-CN" altLang="en-US" sz="3200" b="1">
                <a:ea typeface="黑体" pitchFamily="2" charset="-122"/>
              </a:rPr>
              <a:t>资政新篇</a:t>
            </a:r>
            <a:r>
              <a:rPr lang="en-US" altLang="zh-CN" sz="3200" b="1">
                <a:ea typeface="黑体" pitchFamily="2" charset="-122"/>
              </a:rPr>
              <a:t>》</a:t>
            </a:r>
          </a:p>
        </p:txBody>
      </p:sp>
      <p:sp>
        <p:nvSpPr>
          <p:cNvPr id="24617" name="Text Box 41"/>
          <p:cNvSpPr txBox="1">
            <a:spLocks noChangeArrowheads="1"/>
          </p:cNvSpPr>
          <p:nvPr/>
        </p:nvSpPr>
        <p:spPr bwMode="auto">
          <a:xfrm>
            <a:off x="2411413" y="6021388"/>
            <a:ext cx="4248150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zh-CN" altLang="en-US" sz="3200" b="1">
                <a:ea typeface="黑体" pitchFamily="2" charset="-122"/>
              </a:rPr>
              <a:t>天京陷落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6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500"/>
                                        <p:tgtEl>
                                          <p:spTgt spid="246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6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2" dur="1" fill="hold"/>
                                        <p:tgtEl>
                                          <p:spTgt spid="2461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6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7" dur="2000"/>
                                        <p:tgtEl>
                                          <p:spTgt spid="246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614" grpId="0"/>
      <p:bldP spid="24615" grpId="0"/>
      <p:bldP spid="24617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4"/>
          <p:cNvSpPr txBox="1"/>
          <p:nvPr/>
        </p:nvSpPr>
        <p:spPr>
          <a:xfrm>
            <a:off x="357158" y="142852"/>
            <a:ext cx="8641556" cy="346249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r>
              <a:rPr lang="zh-CN" altLang="en-US" sz="1800" dirty="0" smtClean="0">
                <a:latin typeface="黑体" panose="02010609060101010101" pitchFamily="49" charset="-122"/>
                <a:ea typeface="黑体" panose="02010609060101010101" pitchFamily="49" charset="-122"/>
              </a:rPr>
              <a:t>    </a:t>
            </a:r>
            <a:endParaRPr lang="zh-CN" altLang="en-US" sz="1800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3" name="矩形 2"/>
          <p:cNvSpPr/>
          <p:nvPr/>
        </p:nvSpPr>
        <p:spPr>
          <a:xfrm>
            <a:off x="0" y="928670"/>
            <a:ext cx="9144000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800" b="1" dirty="0" smtClean="0">
                <a:latin typeface="黑体" panose="02010609060101010101" pitchFamily="49" charset="-122"/>
                <a:ea typeface="黑体" panose="02010609060101010101" pitchFamily="49" charset="-122"/>
              </a:rPr>
              <a:t>起用年轻将领</a:t>
            </a:r>
            <a:r>
              <a:rPr lang="zh-CN" altLang="en-US" sz="2800" b="1" dirty="0" smtClean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陈玉成</a:t>
            </a:r>
            <a:r>
              <a:rPr lang="zh-CN" altLang="en-US" sz="2800" b="1" dirty="0" smtClean="0">
                <a:latin typeface="黑体" panose="02010609060101010101" pitchFamily="49" charset="-122"/>
                <a:ea typeface="黑体" panose="02010609060101010101" pitchFamily="49" charset="-122"/>
              </a:rPr>
              <a:t>和</a:t>
            </a:r>
            <a:r>
              <a:rPr lang="zh-CN" altLang="en-US" sz="2800" b="1" dirty="0" smtClean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李秀成</a:t>
            </a:r>
            <a:r>
              <a:rPr lang="zh-CN" altLang="en-US" sz="2800" b="1" dirty="0" smtClean="0">
                <a:latin typeface="黑体" panose="02010609060101010101" pitchFamily="49" charset="-122"/>
                <a:ea typeface="黑体" panose="02010609060101010101" pitchFamily="49" charset="-122"/>
              </a:rPr>
              <a:t>；任命</a:t>
            </a:r>
            <a:r>
              <a:rPr lang="zh-CN" altLang="en-US" sz="2800" b="1" dirty="0" smtClean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洪仁玕</a:t>
            </a:r>
            <a:r>
              <a:rPr lang="zh-CN" altLang="en-US" sz="2800" b="1" dirty="0" smtClean="0">
                <a:latin typeface="黑体" panose="02010609060101010101" pitchFamily="49" charset="-122"/>
                <a:ea typeface="黑体" panose="02010609060101010101" pitchFamily="49" charset="-122"/>
              </a:rPr>
              <a:t>主持朝政，提出《资政新篇》。</a:t>
            </a:r>
            <a:endParaRPr lang="zh-CN" altLang="en-US" sz="28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4" name="矩形 3"/>
          <p:cNvSpPr/>
          <p:nvPr/>
        </p:nvSpPr>
        <p:spPr>
          <a:xfrm>
            <a:off x="3286116" y="0"/>
            <a:ext cx="3480440" cy="584775"/>
          </a:xfrm>
          <a:prstGeom prst="rect">
            <a:avLst/>
          </a:prstGeom>
          <a:solidFill>
            <a:schemeClr val="bg1"/>
          </a:solidFill>
        </p:spPr>
        <p:txBody>
          <a:bodyPr wrap="none">
            <a:spAutoFit/>
          </a:bodyPr>
          <a:lstStyle/>
          <a:p>
            <a:pPr algn="ctr"/>
            <a:r>
              <a:rPr lang="zh-CN" altLang="en-US" sz="3200" b="1" dirty="0" smtClean="0">
                <a:latin typeface="黑体" panose="02010609060101010101" pitchFamily="49" charset="-122"/>
                <a:ea typeface="黑体" panose="02010609060101010101" pitchFamily="49" charset="-122"/>
              </a:rPr>
              <a:t>后期重要领导核心</a:t>
            </a:r>
            <a:endParaRPr lang="zh-CN" altLang="en-US" sz="32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pic>
        <p:nvPicPr>
          <p:cNvPr id="45057" name="Picture 1" descr="C:\Users\44540\AppData\Roaming\Tencent\Users\46728224\QQ\WinTemp\RichOle\%J599DS_ZA%UJU2}E@5F$(Y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2643182"/>
            <a:ext cx="3790950" cy="3429024"/>
          </a:xfrm>
          <a:prstGeom prst="rect">
            <a:avLst/>
          </a:prstGeom>
          <a:noFill/>
        </p:spPr>
      </p:pic>
      <p:pic>
        <p:nvPicPr>
          <p:cNvPr id="45058" name="Picture 2" descr="C:\Users\44540\AppData\Roaming\Tencent\Users\46728224\QQ\WinTemp\RichOle\){YTR1FK][APIM2ND2@)CDN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143372" y="2786058"/>
            <a:ext cx="4591050" cy="338137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Text Box 2"/>
          <p:cNvSpPr txBox="1">
            <a:spLocks noChangeArrowheads="1"/>
          </p:cNvSpPr>
          <p:nvPr/>
        </p:nvSpPr>
        <p:spPr bwMode="auto">
          <a:xfrm>
            <a:off x="0" y="1700213"/>
            <a:ext cx="733425" cy="35290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eaVert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600" b="1"/>
              <a:t>太平天国运动</a:t>
            </a:r>
          </a:p>
        </p:txBody>
      </p:sp>
      <p:sp>
        <p:nvSpPr>
          <p:cNvPr id="21507" name="AutoShape 3"/>
          <p:cNvSpPr>
            <a:spLocks/>
          </p:cNvSpPr>
          <p:nvPr/>
        </p:nvSpPr>
        <p:spPr bwMode="auto">
          <a:xfrm>
            <a:off x="571472" y="0"/>
            <a:ext cx="144463" cy="6858000"/>
          </a:xfrm>
          <a:prstGeom prst="leftBrace">
            <a:avLst>
              <a:gd name="adj1" fmla="val 395603"/>
              <a:gd name="adj2" fmla="val 50000"/>
            </a:avLst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21508" name="Text Box 4"/>
          <p:cNvSpPr txBox="1">
            <a:spLocks noChangeArrowheads="1"/>
          </p:cNvSpPr>
          <p:nvPr/>
        </p:nvSpPr>
        <p:spPr bwMode="auto">
          <a:xfrm>
            <a:off x="642910" y="428604"/>
            <a:ext cx="1368425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800" b="1" dirty="0"/>
              <a:t>背景</a:t>
            </a:r>
          </a:p>
        </p:txBody>
      </p:sp>
      <p:sp>
        <p:nvSpPr>
          <p:cNvPr id="21509" name="AutoShape 5"/>
          <p:cNvSpPr>
            <a:spLocks/>
          </p:cNvSpPr>
          <p:nvPr/>
        </p:nvSpPr>
        <p:spPr bwMode="auto">
          <a:xfrm>
            <a:off x="1500166" y="0"/>
            <a:ext cx="71437" cy="1412875"/>
          </a:xfrm>
          <a:prstGeom prst="leftBrace">
            <a:avLst>
              <a:gd name="adj1" fmla="val 164816"/>
              <a:gd name="adj2" fmla="val 50000"/>
            </a:avLst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21510" name="Text Box 6"/>
          <p:cNvSpPr txBox="1">
            <a:spLocks noChangeArrowheads="1"/>
          </p:cNvSpPr>
          <p:nvPr/>
        </p:nvSpPr>
        <p:spPr bwMode="auto">
          <a:xfrm>
            <a:off x="1571604" y="0"/>
            <a:ext cx="158432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400" b="1" dirty="0"/>
              <a:t>根本原因：</a:t>
            </a:r>
          </a:p>
        </p:txBody>
      </p:sp>
      <p:sp>
        <p:nvSpPr>
          <p:cNvPr id="21511" name="Text Box 7"/>
          <p:cNvSpPr txBox="1">
            <a:spLocks noChangeArrowheads="1"/>
          </p:cNvSpPr>
          <p:nvPr/>
        </p:nvSpPr>
        <p:spPr bwMode="auto">
          <a:xfrm>
            <a:off x="3071802" y="0"/>
            <a:ext cx="5040313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400" b="1" dirty="0"/>
              <a:t>鸦片战争后，社会阶级矛盾尖锐</a:t>
            </a:r>
          </a:p>
        </p:txBody>
      </p:sp>
      <p:sp>
        <p:nvSpPr>
          <p:cNvPr id="21512" name="Text Box 8"/>
          <p:cNvSpPr txBox="1">
            <a:spLocks noChangeArrowheads="1"/>
          </p:cNvSpPr>
          <p:nvPr/>
        </p:nvSpPr>
        <p:spPr bwMode="auto">
          <a:xfrm>
            <a:off x="1571604" y="500042"/>
            <a:ext cx="1728788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400" b="1" dirty="0"/>
              <a:t>直接原因：</a:t>
            </a:r>
          </a:p>
        </p:txBody>
      </p:sp>
      <p:sp>
        <p:nvSpPr>
          <p:cNvPr id="21513" name="Text Box 9"/>
          <p:cNvSpPr txBox="1">
            <a:spLocks noChangeArrowheads="1"/>
          </p:cNvSpPr>
          <p:nvPr/>
        </p:nvSpPr>
        <p:spPr bwMode="auto">
          <a:xfrm>
            <a:off x="3143240" y="500042"/>
            <a:ext cx="518477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400" b="1" dirty="0"/>
              <a:t>广西灾害严重，各种矛盾尤为突出</a:t>
            </a:r>
          </a:p>
        </p:txBody>
      </p:sp>
      <p:sp>
        <p:nvSpPr>
          <p:cNvPr id="21514" name="Text Box 10"/>
          <p:cNvSpPr txBox="1">
            <a:spLocks noChangeArrowheads="1"/>
          </p:cNvSpPr>
          <p:nvPr/>
        </p:nvSpPr>
        <p:spPr bwMode="auto">
          <a:xfrm>
            <a:off x="1571604" y="1000108"/>
            <a:ext cx="1512888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400" b="1" dirty="0"/>
              <a:t>组织准备：</a:t>
            </a:r>
          </a:p>
        </p:txBody>
      </p:sp>
      <p:sp>
        <p:nvSpPr>
          <p:cNvPr id="21515" name="Text Box 11"/>
          <p:cNvSpPr txBox="1">
            <a:spLocks noChangeArrowheads="1"/>
          </p:cNvSpPr>
          <p:nvPr/>
        </p:nvSpPr>
        <p:spPr bwMode="auto">
          <a:xfrm>
            <a:off x="3071802" y="1000108"/>
            <a:ext cx="38163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400" b="1" dirty="0"/>
              <a:t>洪秀全创立</a:t>
            </a:r>
            <a:r>
              <a:rPr lang="zh-CN" altLang="en-US" sz="2400" b="1" dirty="0">
                <a:solidFill>
                  <a:srgbClr val="FF0000"/>
                </a:solidFill>
              </a:rPr>
              <a:t>“拜上帝会”</a:t>
            </a:r>
          </a:p>
        </p:txBody>
      </p:sp>
      <p:sp>
        <p:nvSpPr>
          <p:cNvPr id="21516" name="Text Box 12"/>
          <p:cNvSpPr txBox="1">
            <a:spLocks noChangeArrowheads="1"/>
          </p:cNvSpPr>
          <p:nvPr/>
        </p:nvSpPr>
        <p:spPr bwMode="auto">
          <a:xfrm>
            <a:off x="642910" y="1500174"/>
            <a:ext cx="1079500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800" b="1" dirty="0"/>
              <a:t>过程</a:t>
            </a:r>
          </a:p>
        </p:txBody>
      </p:sp>
      <p:sp>
        <p:nvSpPr>
          <p:cNvPr id="21517" name="Text Box 13"/>
          <p:cNvSpPr txBox="1">
            <a:spLocks noChangeArrowheads="1"/>
          </p:cNvSpPr>
          <p:nvPr/>
        </p:nvSpPr>
        <p:spPr bwMode="auto">
          <a:xfrm>
            <a:off x="1643042" y="1500174"/>
            <a:ext cx="44640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400" b="1" dirty="0"/>
              <a:t>1851</a:t>
            </a:r>
            <a:r>
              <a:rPr lang="zh-CN" altLang="en-US" sz="2400" b="1" dirty="0"/>
              <a:t>年</a:t>
            </a:r>
            <a:r>
              <a:rPr lang="en-US" altLang="zh-CN" sz="2400" b="1" dirty="0"/>
              <a:t>——1864</a:t>
            </a:r>
            <a:r>
              <a:rPr lang="zh-CN" altLang="en-US" sz="2400" b="1" dirty="0"/>
              <a:t>年</a:t>
            </a:r>
          </a:p>
        </p:txBody>
      </p:sp>
      <p:sp>
        <p:nvSpPr>
          <p:cNvPr id="21518" name="Text Box 14"/>
          <p:cNvSpPr txBox="1">
            <a:spLocks noChangeArrowheads="1"/>
          </p:cNvSpPr>
          <p:nvPr/>
        </p:nvSpPr>
        <p:spPr bwMode="auto">
          <a:xfrm>
            <a:off x="714348" y="3429000"/>
            <a:ext cx="936625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800" b="1" dirty="0"/>
              <a:t>纲领</a:t>
            </a:r>
          </a:p>
        </p:txBody>
      </p:sp>
      <p:grpSp>
        <p:nvGrpSpPr>
          <p:cNvPr id="31" name="组合 30"/>
          <p:cNvGrpSpPr/>
          <p:nvPr/>
        </p:nvGrpSpPr>
        <p:grpSpPr>
          <a:xfrm>
            <a:off x="1357290" y="1928802"/>
            <a:ext cx="3938606" cy="3322651"/>
            <a:chOff x="1357290" y="1928802"/>
            <a:chExt cx="3938606" cy="3322651"/>
          </a:xfrm>
        </p:grpSpPr>
        <p:sp>
          <p:nvSpPr>
            <p:cNvPr id="21520" name="AutoShape 16"/>
            <p:cNvSpPr>
              <a:spLocks/>
            </p:cNvSpPr>
            <p:nvPr/>
          </p:nvSpPr>
          <p:spPr bwMode="auto">
            <a:xfrm>
              <a:off x="1571604" y="2357430"/>
              <a:ext cx="71438" cy="2808287"/>
            </a:xfrm>
            <a:prstGeom prst="leftBrace">
              <a:avLst>
                <a:gd name="adj1" fmla="val 327590"/>
                <a:gd name="adj2" fmla="val 50000"/>
              </a:avLst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21521" name="Text Box 17"/>
            <p:cNvSpPr txBox="1">
              <a:spLocks noChangeArrowheads="1"/>
            </p:cNvSpPr>
            <p:nvPr/>
          </p:nvSpPr>
          <p:spPr bwMode="auto">
            <a:xfrm>
              <a:off x="1428728" y="2786058"/>
              <a:ext cx="2952750" cy="4572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zh-CN" sz="2400" b="1" dirty="0"/>
                <a:t>《</a:t>
              </a:r>
              <a:r>
                <a:rPr lang="zh-CN" altLang="en-US" sz="2400" b="1" dirty="0"/>
                <a:t>天朝田亩制度</a:t>
              </a:r>
              <a:r>
                <a:rPr lang="en-US" altLang="zh-CN" sz="2400" b="1" dirty="0"/>
                <a:t>》</a:t>
              </a:r>
            </a:p>
          </p:txBody>
        </p:sp>
        <p:sp>
          <p:nvSpPr>
            <p:cNvPr id="21522" name="AutoShape 18"/>
            <p:cNvSpPr>
              <a:spLocks/>
            </p:cNvSpPr>
            <p:nvPr/>
          </p:nvSpPr>
          <p:spPr bwMode="auto">
            <a:xfrm>
              <a:off x="3929058" y="2000240"/>
              <a:ext cx="71437" cy="1871662"/>
            </a:xfrm>
            <a:prstGeom prst="leftBrace">
              <a:avLst>
                <a:gd name="adj1" fmla="val 218335"/>
                <a:gd name="adj2" fmla="val 50000"/>
              </a:avLst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  <p:grpSp>
          <p:nvGrpSpPr>
            <p:cNvPr id="2" name="Group 28"/>
            <p:cNvGrpSpPr>
              <a:grpSpLocks/>
            </p:cNvGrpSpPr>
            <p:nvPr/>
          </p:nvGrpSpPr>
          <p:grpSpPr bwMode="auto">
            <a:xfrm>
              <a:off x="4000496" y="1928802"/>
              <a:ext cx="1295400" cy="1885950"/>
              <a:chOff x="2789" y="1215"/>
              <a:chExt cx="816" cy="1188"/>
            </a:xfrm>
          </p:grpSpPr>
          <p:sp>
            <p:nvSpPr>
              <p:cNvPr id="21523" name="Text Box 19"/>
              <p:cNvSpPr txBox="1">
                <a:spLocks noChangeArrowheads="1"/>
              </p:cNvSpPr>
              <p:nvPr/>
            </p:nvSpPr>
            <p:spPr bwMode="auto">
              <a:xfrm>
                <a:off x="2790" y="1215"/>
                <a:ext cx="680" cy="288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zh-CN" altLang="en-US" sz="2400" b="1" dirty="0"/>
                  <a:t>原则</a:t>
                </a:r>
              </a:p>
            </p:txBody>
          </p:sp>
          <p:sp>
            <p:nvSpPr>
              <p:cNvPr id="21524" name="Text Box 20"/>
              <p:cNvSpPr txBox="1">
                <a:spLocks noChangeArrowheads="1"/>
              </p:cNvSpPr>
              <p:nvPr/>
            </p:nvSpPr>
            <p:spPr bwMode="auto">
              <a:xfrm>
                <a:off x="2789" y="1525"/>
                <a:ext cx="544" cy="288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zh-CN" altLang="en-US" sz="2400" b="1"/>
                  <a:t>内容</a:t>
                </a:r>
              </a:p>
            </p:txBody>
          </p:sp>
          <p:sp>
            <p:nvSpPr>
              <p:cNvPr id="21525" name="Text Box 21"/>
              <p:cNvSpPr txBox="1">
                <a:spLocks noChangeArrowheads="1"/>
              </p:cNvSpPr>
              <p:nvPr/>
            </p:nvSpPr>
            <p:spPr bwMode="auto">
              <a:xfrm>
                <a:off x="2789" y="1797"/>
                <a:ext cx="816" cy="288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zh-CN" altLang="en-US" sz="2400" b="1"/>
                  <a:t>核心</a:t>
                </a:r>
              </a:p>
            </p:txBody>
          </p:sp>
          <p:sp>
            <p:nvSpPr>
              <p:cNvPr id="21526" name="Text Box 22"/>
              <p:cNvSpPr txBox="1">
                <a:spLocks noChangeArrowheads="1"/>
              </p:cNvSpPr>
              <p:nvPr/>
            </p:nvSpPr>
            <p:spPr bwMode="auto">
              <a:xfrm>
                <a:off x="2789" y="2115"/>
                <a:ext cx="545" cy="288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zh-CN" altLang="en-US" sz="2400" b="1"/>
                  <a:t>评价</a:t>
                </a:r>
              </a:p>
            </p:txBody>
          </p:sp>
        </p:grpSp>
        <p:sp>
          <p:nvSpPr>
            <p:cNvPr id="21527" name="Text Box 23"/>
            <p:cNvSpPr txBox="1">
              <a:spLocks noChangeArrowheads="1"/>
            </p:cNvSpPr>
            <p:nvPr/>
          </p:nvSpPr>
          <p:spPr bwMode="auto">
            <a:xfrm>
              <a:off x="1357290" y="4214818"/>
              <a:ext cx="2089150" cy="4572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lang="en-US" altLang="zh-CN" sz="2400" b="1" dirty="0"/>
                <a:t>《</a:t>
              </a:r>
              <a:r>
                <a:rPr lang="zh-CN" altLang="en-US" sz="2400" b="1" dirty="0"/>
                <a:t>资政新篇</a:t>
              </a:r>
              <a:r>
                <a:rPr lang="en-US" altLang="zh-CN" sz="2400" b="1" dirty="0"/>
                <a:t>》</a:t>
              </a:r>
            </a:p>
          </p:txBody>
        </p:sp>
        <p:sp>
          <p:nvSpPr>
            <p:cNvPr id="21528" name="AutoShape 24"/>
            <p:cNvSpPr>
              <a:spLocks/>
            </p:cNvSpPr>
            <p:nvPr/>
          </p:nvSpPr>
          <p:spPr bwMode="auto">
            <a:xfrm>
              <a:off x="3214678" y="3714752"/>
              <a:ext cx="71437" cy="1511300"/>
            </a:xfrm>
            <a:prstGeom prst="leftBrace">
              <a:avLst>
                <a:gd name="adj1" fmla="val 176298"/>
                <a:gd name="adj2" fmla="val 50000"/>
              </a:avLst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  <p:grpSp>
          <p:nvGrpSpPr>
            <p:cNvPr id="3" name="Group 29"/>
            <p:cNvGrpSpPr>
              <a:grpSpLocks/>
            </p:cNvGrpSpPr>
            <p:nvPr/>
          </p:nvGrpSpPr>
          <p:grpSpPr bwMode="auto">
            <a:xfrm>
              <a:off x="3286116" y="3786190"/>
              <a:ext cx="1296988" cy="1465263"/>
              <a:chOff x="2426" y="2432"/>
              <a:chExt cx="817" cy="923"/>
            </a:xfrm>
          </p:grpSpPr>
          <p:sp>
            <p:nvSpPr>
              <p:cNvPr id="21529" name="Text Box 25"/>
              <p:cNvSpPr txBox="1">
                <a:spLocks noChangeArrowheads="1"/>
              </p:cNvSpPr>
              <p:nvPr/>
            </p:nvSpPr>
            <p:spPr bwMode="auto">
              <a:xfrm>
                <a:off x="2426" y="2432"/>
                <a:ext cx="817" cy="288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zh-CN" altLang="en-US" sz="2400" b="1"/>
                  <a:t>性质</a:t>
                </a:r>
              </a:p>
            </p:txBody>
          </p:sp>
          <p:sp>
            <p:nvSpPr>
              <p:cNvPr id="21530" name="Text Box 26"/>
              <p:cNvSpPr txBox="1">
                <a:spLocks noChangeArrowheads="1"/>
              </p:cNvSpPr>
              <p:nvPr/>
            </p:nvSpPr>
            <p:spPr bwMode="auto">
              <a:xfrm>
                <a:off x="2426" y="2750"/>
                <a:ext cx="635" cy="288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zh-CN" altLang="en-US" sz="2400" b="1" dirty="0"/>
                  <a:t>内容</a:t>
                </a:r>
              </a:p>
            </p:txBody>
          </p:sp>
          <p:sp>
            <p:nvSpPr>
              <p:cNvPr id="21531" name="Text Box 27"/>
              <p:cNvSpPr txBox="1">
                <a:spLocks noChangeArrowheads="1"/>
              </p:cNvSpPr>
              <p:nvPr/>
            </p:nvSpPr>
            <p:spPr bwMode="auto">
              <a:xfrm>
                <a:off x="2426" y="3067"/>
                <a:ext cx="635" cy="288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zh-CN" altLang="en-US" sz="2400" b="1"/>
                  <a:t>评价</a:t>
                </a:r>
              </a:p>
            </p:txBody>
          </p:sp>
        </p:grpSp>
      </p:grpSp>
      <p:sp>
        <p:nvSpPr>
          <p:cNvPr id="21534" name="Text Box 30"/>
          <p:cNvSpPr txBox="1">
            <a:spLocks noChangeArrowheads="1"/>
          </p:cNvSpPr>
          <p:nvPr/>
        </p:nvSpPr>
        <p:spPr bwMode="auto">
          <a:xfrm>
            <a:off x="642910" y="5214950"/>
            <a:ext cx="1081087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800" b="1" dirty="0"/>
              <a:t>败因</a:t>
            </a:r>
          </a:p>
        </p:txBody>
      </p:sp>
      <p:sp>
        <p:nvSpPr>
          <p:cNvPr id="21535" name="Text Box 31"/>
          <p:cNvSpPr txBox="1">
            <a:spLocks noChangeArrowheads="1"/>
          </p:cNvSpPr>
          <p:nvPr/>
        </p:nvSpPr>
        <p:spPr bwMode="auto">
          <a:xfrm>
            <a:off x="642910" y="6072206"/>
            <a:ext cx="935037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800" b="1" dirty="0"/>
              <a:t>评价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7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4" name="Text Box 4"/>
          <p:cNvSpPr txBox="1">
            <a:spLocks noChangeArrowheads="1"/>
          </p:cNvSpPr>
          <p:nvPr/>
        </p:nvSpPr>
        <p:spPr bwMode="auto">
          <a:xfrm>
            <a:off x="12700" y="1412875"/>
            <a:ext cx="671513" cy="3960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eaVert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3200" b="1" dirty="0"/>
              <a:t>《</a:t>
            </a:r>
            <a:r>
              <a:rPr lang="zh-CN" altLang="en-US" sz="3200" b="1" dirty="0"/>
              <a:t>天朝田亩制度</a:t>
            </a:r>
            <a:r>
              <a:rPr lang="en-US" altLang="zh-CN" sz="3200" b="1" dirty="0"/>
              <a:t>》</a:t>
            </a:r>
          </a:p>
        </p:txBody>
      </p:sp>
      <p:sp>
        <p:nvSpPr>
          <p:cNvPr id="25605" name="AutoShape 5"/>
          <p:cNvSpPr>
            <a:spLocks/>
          </p:cNvSpPr>
          <p:nvPr/>
        </p:nvSpPr>
        <p:spPr bwMode="auto">
          <a:xfrm>
            <a:off x="827088" y="0"/>
            <a:ext cx="144462" cy="6858000"/>
          </a:xfrm>
          <a:prstGeom prst="leftBrace">
            <a:avLst>
              <a:gd name="adj1" fmla="val 395606"/>
              <a:gd name="adj2" fmla="val 50000"/>
            </a:avLst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25606" name="Text Box 6"/>
          <p:cNvSpPr txBox="1">
            <a:spLocks noChangeArrowheads="1"/>
          </p:cNvSpPr>
          <p:nvPr/>
        </p:nvSpPr>
        <p:spPr bwMode="auto">
          <a:xfrm>
            <a:off x="971550" y="0"/>
            <a:ext cx="1584325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800" b="1"/>
              <a:t>原则</a:t>
            </a:r>
          </a:p>
        </p:txBody>
      </p:sp>
      <p:sp>
        <p:nvSpPr>
          <p:cNvPr id="25607" name="Text Box 7"/>
          <p:cNvSpPr txBox="1">
            <a:spLocks noChangeArrowheads="1"/>
          </p:cNvSpPr>
          <p:nvPr/>
        </p:nvSpPr>
        <p:spPr bwMode="auto">
          <a:xfrm>
            <a:off x="2195513" y="0"/>
            <a:ext cx="4392612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800" b="1">
                <a:solidFill>
                  <a:srgbClr val="CC0000"/>
                </a:solidFill>
              </a:rPr>
              <a:t>“</a:t>
            </a:r>
            <a:r>
              <a:rPr lang="zh-CN" altLang="en-US" sz="2800" b="1">
                <a:solidFill>
                  <a:srgbClr val="CC0000"/>
                </a:solidFill>
              </a:rPr>
              <a:t>四有两无”</a:t>
            </a:r>
            <a:r>
              <a:rPr lang="zh-CN" altLang="en-US" sz="2800" b="1"/>
              <a:t>的理想原则</a:t>
            </a:r>
          </a:p>
        </p:txBody>
      </p:sp>
      <p:sp>
        <p:nvSpPr>
          <p:cNvPr id="25608" name="Text Box 8"/>
          <p:cNvSpPr txBox="1">
            <a:spLocks noChangeArrowheads="1"/>
          </p:cNvSpPr>
          <p:nvPr/>
        </p:nvSpPr>
        <p:spPr bwMode="auto">
          <a:xfrm>
            <a:off x="900113" y="1052513"/>
            <a:ext cx="1152525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800" b="1"/>
              <a:t>内容</a:t>
            </a:r>
          </a:p>
        </p:txBody>
      </p:sp>
      <p:sp>
        <p:nvSpPr>
          <p:cNvPr id="25609" name="AutoShape 9"/>
          <p:cNvSpPr>
            <a:spLocks/>
          </p:cNvSpPr>
          <p:nvPr/>
        </p:nvSpPr>
        <p:spPr bwMode="auto">
          <a:xfrm>
            <a:off x="2124075" y="692150"/>
            <a:ext cx="71438" cy="1296988"/>
          </a:xfrm>
          <a:prstGeom prst="leftBrace">
            <a:avLst>
              <a:gd name="adj1" fmla="val 151295"/>
              <a:gd name="adj2" fmla="val 50000"/>
            </a:avLst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25610" name="Text Box 10"/>
          <p:cNvSpPr txBox="1">
            <a:spLocks noChangeArrowheads="1"/>
          </p:cNvSpPr>
          <p:nvPr/>
        </p:nvSpPr>
        <p:spPr bwMode="auto">
          <a:xfrm>
            <a:off x="2268538" y="620713"/>
            <a:ext cx="6119812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800" b="1"/>
              <a:t>①</a:t>
            </a:r>
            <a:r>
              <a:rPr lang="zh-CN" altLang="en-US" sz="2800" b="1">
                <a:solidFill>
                  <a:srgbClr val="CC0000"/>
                </a:solidFill>
              </a:rPr>
              <a:t>土地</a:t>
            </a:r>
            <a:r>
              <a:rPr lang="zh-CN" altLang="en-US" sz="2800" b="1"/>
              <a:t>分九等，按人口平均分配</a:t>
            </a:r>
            <a:endParaRPr kumimoji="1" lang="zh-CN" altLang="en-US" sz="2800" b="1">
              <a:solidFill>
                <a:schemeClr val="bg1"/>
              </a:solidFill>
            </a:endParaRPr>
          </a:p>
        </p:txBody>
      </p:sp>
      <p:sp>
        <p:nvSpPr>
          <p:cNvPr id="25611" name="Text Box 11"/>
          <p:cNvSpPr txBox="1">
            <a:spLocks noChangeArrowheads="1"/>
          </p:cNvSpPr>
          <p:nvPr/>
        </p:nvSpPr>
        <p:spPr bwMode="auto">
          <a:xfrm>
            <a:off x="2268538" y="1484313"/>
            <a:ext cx="6624637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800" b="1"/>
              <a:t>②</a:t>
            </a:r>
            <a:r>
              <a:rPr lang="zh-CN" altLang="en-US" sz="2800" b="1"/>
              <a:t>尊重</a:t>
            </a:r>
            <a:r>
              <a:rPr lang="zh-CN" altLang="en-US" sz="2800" b="1">
                <a:solidFill>
                  <a:srgbClr val="CC0000"/>
                </a:solidFill>
              </a:rPr>
              <a:t>妇女</a:t>
            </a:r>
            <a:r>
              <a:rPr lang="zh-CN" altLang="en-US" sz="2800" b="1"/>
              <a:t>（分土地；废旧俗；设女职）</a:t>
            </a:r>
          </a:p>
        </p:txBody>
      </p:sp>
      <p:sp>
        <p:nvSpPr>
          <p:cNvPr id="25612" name="Text Box 12"/>
          <p:cNvSpPr txBox="1">
            <a:spLocks noChangeArrowheads="1"/>
          </p:cNvSpPr>
          <p:nvPr/>
        </p:nvSpPr>
        <p:spPr bwMode="auto">
          <a:xfrm>
            <a:off x="971550" y="2349500"/>
            <a:ext cx="1152525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800" b="1"/>
              <a:t>核心</a:t>
            </a:r>
          </a:p>
        </p:txBody>
      </p:sp>
      <p:sp>
        <p:nvSpPr>
          <p:cNvPr id="25613" name="Text Box 13"/>
          <p:cNvSpPr txBox="1">
            <a:spLocks noChangeArrowheads="1"/>
          </p:cNvSpPr>
          <p:nvPr/>
        </p:nvSpPr>
        <p:spPr bwMode="auto">
          <a:xfrm>
            <a:off x="1979613" y="2349500"/>
            <a:ext cx="6769100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800" b="1">
                <a:solidFill>
                  <a:srgbClr val="000000"/>
                </a:solidFill>
              </a:rPr>
              <a:t>废除封建地主</a:t>
            </a:r>
            <a:r>
              <a:rPr lang="zh-CN" altLang="en-US" sz="2800" b="1">
                <a:solidFill>
                  <a:srgbClr val="CC0000"/>
                </a:solidFill>
              </a:rPr>
              <a:t>土地所有制</a:t>
            </a:r>
            <a:r>
              <a:rPr lang="zh-CN" altLang="en-US" sz="2800" b="1">
                <a:solidFill>
                  <a:srgbClr val="000000"/>
                </a:solidFill>
              </a:rPr>
              <a:t>，解决土地问题</a:t>
            </a:r>
          </a:p>
        </p:txBody>
      </p:sp>
      <p:sp>
        <p:nvSpPr>
          <p:cNvPr id="25614" name="Text Box 14"/>
          <p:cNvSpPr txBox="1">
            <a:spLocks noChangeArrowheads="1"/>
          </p:cNvSpPr>
          <p:nvPr/>
        </p:nvSpPr>
        <p:spPr bwMode="auto">
          <a:xfrm>
            <a:off x="900113" y="4581525"/>
            <a:ext cx="1079500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800" b="1"/>
              <a:t>评价</a:t>
            </a:r>
          </a:p>
        </p:txBody>
      </p:sp>
      <p:sp>
        <p:nvSpPr>
          <p:cNvPr id="25615" name="AutoShape 15"/>
          <p:cNvSpPr>
            <a:spLocks/>
          </p:cNvSpPr>
          <p:nvPr/>
        </p:nvSpPr>
        <p:spPr bwMode="auto">
          <a:xfrm>
            <a:off x="1835150" y="3357563"/>
            <a:ext cx="71438" cy="3311525"/>
          </a:xfrm>
          <a:prstGeom prst="leftBrace">
            <a:avLst>
              <a:gd name="adj1" fmla="val 386294"/>
              <a:gd name="adj2" fmla="val 50000"/>
            </a:avLst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25616" name="Text Box 16"/>
          <p:cNvSpPr txBox="1">
            <a:spLocks noChangeArrowheads="1"/>
          </p:cNvSpPr>
          <p:nvPr/>
        </p:nvSpPr>
        <p:spPr bwMode="auto">
          <a:xfrm>
            <a:off x="1908175" y="3500438"/>
            <a:ext cx="1800225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800" b="1"/>
              <a:t>进步性</a:t>
            </a:r>
          </a:p>
        </p:txBody>
      </p:sp>
      <p:sp>
        <p:nvSpPr>
          <p:cNvPr id="25617" name="Text Box 17"/>
          <p:cNvSpPr txBox="1">
            <a:spLocks noChangeArrowheads="1"/>
          </p:cNvSpPr>
          <p:nvPr/>
        </p:nvSpPr>
        <p:spPr bwMode="auto">
          <a:xfrm>
            <a:off x="1908175" y="5445125"/>
            <a:ext cx="1655763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800" b="1"/>
              <a:t>局限性</a:t>
            </a:r>
          </a:p>
        </p:txBody>
      </p:sp>
      <p:sp>
        <p:nvSpPr>
          <p:cNvPr id="25618" name="Text Box 18"/>
          <p:cNvSpPr txBox="1">
            <a:spLocks noChangeArrowheads="1"/>
          </p:cNvSpPr>
          <p:nvPr/>
        </p:nvSpPr>
        <p:spPr bwMode="auto">
          <a:xfrm>
            <a:off x="3203575" y="3284538"/>
            <a:ext cx="5724525" cy="1373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 sz="2800" b="1"/>
              <a:t>突出反映了</a:t>
            </a:r>
            <a:r>
              <a:rPr kumimoji="1" lang="zh-CN" altLang="en-US" sz="2800" b="1">
                <a:solidFill>
                  <a:srgbClr val="CC0000"/>
                </a:solidFill>
              </a:rPr>
              <a:t>农民阶级</a:t>
            </a:r>
            <a:r>
              <a:rPr kumimoji="1" lang="zh-CN" altLang="en-US" sz="2800" b="1"/>
              <a:t>要求废除封建</a:t>
            </a:r>
            <a:r>
              <a:rPr kumimoji="1" lang="zh-CN" altLang="en-US" sz="2800" b="1">
                <a:solidFill>
                  <a:srgbClr val="CC0000"/>
                </a:solidFill>
              </a:rPr>
              <a:t>土地所有制</a:t>
            </a:r>
            <a:r>
              <a:rPr kumimoji="1" lang="zh-CN" altLang="en-US" sz="2800" b="1"/>
              <a:t>的强烈愿望</a:t>
            </a:r>
            <a:r>
              <a:rPr kumimoji="1" lang="en-US" altLang="zh-CN" sz="2800" b="1"/>
              <a:t>,</a:t>
            </a:r>
            <a:r>
              <a:rPr kumimoji="1" lang="zh-CN" altLang="en-US" sz="2800" b="1"/>
              <a:t>是几千年来农民斗争的思想结晶。</a:t>
            </a:r>
          </a:p>
        </p:txBody>
      </p:sp>
      <p:sp>
        <p:nvSpPr>
          <p:cNvPr id="25620" name="Text Box 20"/>
          <p:cNvSpPr txBox="1">
            <a:spLocks noChangeArrowheads="1"/>
          </p:cNvSpPr>
          <p:nvPr/>
        </p:nvSpPr>
        <p:spPr bwMode="auto">
          <a:xfrm>
            <a:off x="3132138" y="4797425"/>
            <a:ext cx="6408737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800" b="1"/>
              <a:t>①</a:t>
            </a:r>
            <a:r>
              <a:rPr kumimoji="1" lang="zh-CN" altLang="en-US" sz="2800" b="1"/>
              <a:t>没有安定的环境，</a:t>
            </a:r>
            <a:r>
              <a:rPr kumimoji="1" lang="zh-CN" altLang="en-US" sz="2800" b="1">
                <a:solidFill>
                  <a:srgbClr val="CC0000"/>
                </a:solidFill>
              </a:rPr>
              <a:t>没有真正实行过</a:t>
            </a:r>
            <a:r>
              <a:rPr kumimoji="1" lang="zh-CN" altLang="en-US" sz="2800" b="1"/>
              <a:t>；</a:t>
            </a:r>
          </a:p>
        </p:txBody>
      </p:sp>
      <p:sp>
        <p:nvSpPr>
          <p:cNvPr id="25621" name="Text Box 21"/>
          <p:cNvSpPr txBox="1">
            <a:spLocks noChangeArrowheads="1"/>
          </p:cNvSpPr>
          <p:nvPr/>
        </p:nvSpPr>
        <p:spPr bwMode="auto">
          <a:xfrm>
            <a:off x="3132138" y="5734050"/>
            <a:ext cx="6192837" cy="1358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800" b="1"/>
              <a:t>②</a:t>
            </a:r>
            <a:r>
              <a:rPr kumimoji="1" lang="zh-CN" altLang="en-US" sz="2800" b="1"/>
              <a:t>是绝对平均主义，是</a:t>
            </a:r>
            <a:r>
              <a:rPr kumimoji="1" lang="zh-CN" altLang="en-US" sz="2800" b="1">
                <a:solidFill>
                  <a:srgbClr val="CC0000"/>
                </a:solidFill>
              </a:rPr>
              <a:t>空想</a:t>
            </a:r>
            <a:r>
              <a:rPr kumimoji="1" lang="zh-CN" altLang="en-US" sz="2800" b="1"/>
              <a:t>，根本无法实施。</a:t>
            </a:r>
          </a:p>
          <a:p>
            <a:pPr>
              <a:spcBef>
                <a:spcPct val="50000"/>
              </a:spcBef>
            </a:pPr>
            <a:endParaRPr lang="en-US" altLang="zh-CN" b="1"/>
          </a:p>
        </p:txBody>
      </p:sp>
      <p:sp>
        <p:nvSpPr>
          <p:cNvPr id="25622" name="AutoShape 22"/>
          <p:cNvSpPr>
            <a:spLocks/>
          </p:cNvSpPr>
          <p:nvPr/>
        </p:nvSpPr>
        <p:spPr bwMode="auto">
          <a:xfrm>
            <a:off x="3132138" y="4797425"/>
            <a:ext cx="71437" cy="1800225"/>
          </a:xfrm>
          <a:prstGeom prst="leftBrace">
            <a:avLst>
              <a:gd name="adj1" fmla="val 210001"/>
              <a:gd name="adj2" fmla="val 50000"/>
            </a:avLst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256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560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560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6" presetClass="entr" presetSubtype="2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8" dur="500"/>
                                        <p:tgtEl>
                                          <p:spTgt spid="256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6" presetClass="entr" presetSubtype="2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23" dur="500"/>
                                        <p:tgtEl>
                                          <p:spTgt spid="256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8" dur="500"/>
                                        <p:tgtEl>
                                          <p:spTgt spid="256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256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256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9" dur="1" fill="hold"/>
                                        <p:tgtEl>
                                          <p:spTgt spid="2561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4" dur="1" fill="hold"/>
                                        <p:tgtEl>
                                          <p:spTgt spid="25617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49" dur="2000"/>
                                        <p:tgtEl>
                                          <p:spTgt spid="256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256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256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0" dur="500"/>
                                        <p:tgtEl>
                                          <p:spTgt spid="256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5" dur="500"/>
                                        <p:tgtEl>
                                          <p:spTgt spid="256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607" grpId="0"/>
      <p:bldP spid="25609" grpId="0" animBg="1"/>
      <p:bldP spid="25610" grpId="0"/>
      <p:bldP spid="25611" grpId="0"/>
      <p:bldP spid="25613" grpId="0"/>
      <p:bldP spid="25615" grpId="0" animBg="1"/>
      <p:bldP spid="25616" grpId="0"/>
      <p:bldP spid="25617" grpId="0"/>
      <p:bldP spid="25618" grpId="0"/>
      <p:bldP spid="25620" grpId="0"/>
      <p:bldP spid="25621" grpId="0"/>
      <p:bldP spid="25622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C:\Users\44540\AppData\Roaming\Tencent\Users\46728224\QQ\WinTemp\RichOle\CH6KVWD90B{0UA4I33M5A%P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4539444" cy="3644342"/>
          </a:xfrm>
          <a:prstGeom prst="rect">
            <a:avLst/>
          </a:prstGeom>
          <a:noFill/>
        </p:spPr>
      </p:pic>
      <p:grpSp>
        <p:nvGrpSpPr>
          <p:cNvPr id="4" name="组合 3"/>
          <p:cNvGrpSpPr/>
          <p:nvPr/>
        </p:nvGrpSpPr>
        <p:grpSpPr>
          <a:xfrm>
            <a:off x="5643570" y="3404519"/>
            <a:ext cx="3357554" cy="3453481"/>
            <a:chOff x="6220778" y="1505903"/>
            <a:chExt cx="2686050" cy="3453481"/>
          </a:xfrm>
        </p:grpSpPr>
        <p:pic>
          <p:nvPicPr>
            <p:cNvPr id="5" name="图片 4"/>
            <p:cNvPicPr>
              <a:picLocks noChangeAspect="1"/>
            </p:cNvPicPr>
            <p:nvPr/>
          </p:nvPicPr>
          <p:blipFill>
            <a:blip r:embed="rId3" cstate="email">
              <a:clrChange>
                <a:clrFrom>
                  <a:srgbClr val="FFFFFF">
                    <a:alpha val="100000"/>
                  </a:srgbClr>
                </a:clrFrom>
                <a:clrTo>
                  <a:srgbClr val="FFFFFF">
                    <a:alpha val="100000"/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tretch>
              <a:fillRect/>
            </a:stretch>
          </p:blipFill>
          <p:spPr>
            <a:xfrm>
              <a:off x="6525578" y="1505903"/>
              <a:ext cx="2381250" cy="2600325"/>
            </a:xfrm>
            <a:prstGeom prst="rect">
              <a:avLst/>
            </a:prstGeom>
          </p:spPr>
        </p:pic>
        <p:sp>
          <p:nvSpPr>
            <p:cNvPr id="6" name="文本框 10"/>
            <p:cNvSpPr txBox="1"/>
            <p:nvPr/>
          </p:nvSpPr>
          <p:spPr>
            <a:xfrm>
              <a:off x="6220778" y="4151471"/>
              <a:ext cx="2667476" cy="807913"/>
            </a:xfrm>
            <a:prstGeom prst="rect">
              <a:avLst/>
            </a:prstGeom>
            <a:noFill/>
          </p:spPr>
          <p:txBody>
            <a:bodyPr wrap="square" lIns="68580" tIns="34290" rIns="68580" bIns="34290" rtlCol="0">
              <a:spAutoFit/>
            </a:bodyPr>
            <a:lstStyle/>
            <a:p>
              <a:pPr algn="r"/>
              <a:r>
                <a:rPr lang="zh-CN" altLang="en-US" sz="2400" b="1" dirty="0">
                  <a:solidFill>
                    <a:srgbClr val="0000FF"/>
                  </a:solidFill>
                  <a:latin typeface="楷体" panose="02010609060101010101" charset="-122"/>
                  <a:ea typeface="楷体" panose="02010609060101010101" charset="-122"/>
                </a:rPr>
                <a:t>太平天国时期的田凭</a:t>
              </a:r>
            </a:p>
          </p:txBody>
        </p:sp>
      </p:grpSp>
      <p:pic>
        <p:nvPicPr>
          <p:cNvPr id="14339" name="Picture 3" descr="C:\Users\44540\AppData\Roaming\Tencent\Users\46728224\QQ\WinTemp\RichOle\HNCJBC(K(~1E}TL_9SB`8@J.pn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3643314"/>
            <a:ext cx="3418858" cy="3452820"/>
          </a:xfrm>
          <a:prstGeom prst="rect">
            <a:avLst/>
          </a:prstGeom>
          <a:noFill/>
        </p:spPr>
      </p:pic>
      <p:sp>
        <p:nvSpPr>
          <p:cNvPr id="9" name="矩形 8"/>
          <p:cNvSpPr/>
          <p:nvPr/>
        </p:nvSpPr>
        <p:spPr>
          <a:xfrm>
            <a:off x="3143240" y="4357694"/>
            <a:ext cx="2993128" cy="92333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zh-CN" altLang="en-US" sz="54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楷体" pitchFamily="49" charset="-122"/>
                <a:ea typeface="楷体" pitchFamily="49" charset="-122"/>
              </a:rPr>
              <a:t>绝对平均</a:t>
            </a:r>
            <a:endParaRPr lang="zh-CN" altLang="en-US" sz="54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楷体" pitchFamily="49" charset="-122"/>
              <a:ea typeface="楷体" pitchFamily="49" charset="-122"/>
            </a:endParaRPr>
          </a:p>
        </p:txBody>
      </p:sp>
      <p:pic>
        <p:nvPicPr>
          <p:cNvPr id="14341" name="Picture 5" descr="C:\Users\44540\AppData\Roaming\Tencent\Users\46728224\QQ\WinTemp\RichOle\N(L609CLH8E0IK3W77JY~KL.pn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4957741" y="0"/>
            <a:ext cx="4186259" cy="292407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8" name="Text Box 4"/>
          <p:cNvSpPr txBox="1">
            <a:spLocks noChangeArrowheads="1"/>
          </p:cNvSpPr>
          <p:nvPr/>
        </p:nvSpPr>
        <p:spPr bwMode="auto">
          <a:xfrm>
            <a:off x="0" y="1844675"/>
            <a:ext cx="671513" cy="2520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eaVert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3200" b="1"/>
              <a:t>《</a:t>
            </a:r>
            <a:r>
              <a:rPr lang="zh-CN" altLang="en-US" sz="3200" b="1"/>
              <a:t>资政新篇</a:t>
            </a:r>
            <a:r>
              <a:rPr lang="en-US" altLang="zh-CN" sz="3200" b="1"/>
              <a:t>》</a:t>
            </a:r>
          </a:p>
        </p:txBody>
      </p:sp>
      <p:sp>
        <p:nvSpPr>
          <p:cNvPr id="26629" name="AutoShape 5"/>
          <p:cNvSpPr>
            <a:spLocks/>
          </p:cNvSpPr>
          <p:nvPr/>
        </p:nvSpPr>
        <p:spPr bwMode="auto">
          <a:xfrm>
            <a:off x="611188" y="404813"/>
            <a:ext cx="71437" cy="5976937"/>
          </a:xfrm>
          <a:prstGeom prst="leftBrace">
            <a:avLst>
              <a:gd name="adj1" fmla="val 697227"/>
              <a:gd name="adj2" fmla="val 50000"/>
            </a:avLst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26630" name="Text Box 6"/>
          <p:cNvSpPr txBox="1">
            <a:spLocks noChangeArrowheads="1"/>
          </p:cNvSpPr>
          <p:nvPr/>
        </p:nvSpPr>
        <p:spPr bwMode="auto">
          <a:xfrm>
            <a:off x="611188" y="549275"/>
            <a:ext cx="1657350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800" b="1"/>
              <a:t>性质</a:t>
            </a:r>
          </a:p>
        </p:txBody>
      </p:sp>
      <p:sp>
        <p:nvSpPr>
          <p:cNvPr id="26631" name="Text Box 7"/>
          <p:cNvSpPr txBox="1">
            <a:spLocks noChangeArrowheads="1"/>
          </p:cNvSpPr>
          <p:nvPr/>
        </p:nvSpPr>
        <p:spPr bwMode="auto">
          <a:xfrm>
            <a:off x="1979613" y="549275"/>
            <a:ext cx="4897437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800" b="1"/>
              <a:t>具有</a:t>
            </a:r>
            <a:r>
              <a:rPr lang="zh-CN" altLang="en-US" sz="2800" b="1">
                <a:solidFill>
                  <a:srgbClr val="CC0000"/>
                </a:solidFill>
              </a:rPr>
              <a:t>资本主义色彩</a:t>
            </a:r>
          </a:p>
        </p:txBody>
      </p:sp>
      <p:sp>
        <p:nvSpPr>
          <p:cNvPr id="26632" name="Text Box 8"/>
          <p:cNvSpPr txBox="1">
            <a:spLocks noChangeArrowheads="1"/>
          </p:cNvSpPr>
          <p:nvPr/>
        </p:nvSpPr>
        <p:spPr bwMode="auto">
          <a:xfrm>
            <a:off x="611188" y="2133600"/>
            <a:ext cx="1008062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800" b="1"/>
              <a:t>内容</a:t>
            </a:r>
          </a:p>
        </p:txBody>
      </p:sp>
      <p:sp>
        <p:nvSpPr>
          <p:cNvPr id="26633" name="Text Box 9"/>
          <p:cNvSpPr txBox="1">
            <a:spLocks noChangeArrowheads="1"/>
          </p:cNvSpPr>
          <p:nvPr/>
        </p:nvSpPr>
        <p:spPr bwMode="auto">
          <a:xfrm>
            <a:off x="1476375" y="2133600"/>
            <a:ext cx="1943100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800" b="1">
                <a:solidFill>
                  <a:srgbClr val="CC0000"/>
                </a:solidFill>
              </a:rPr>
              <a:t>效法西方</a:t>
            </a:r>
          </a:p>
        </p:txBody>
      </p:sp>
      <p:sp>
        <p:nvSpPr>
          <p:cNvPr id="26634" name="AutoShape 10"/>
          <p:cNvSpPr>
            <a:spLocks/>
          </p:cNvSpPr>
          <p:nvPr/>
        </p:nvSpPr>
        <p:spPr bwMode="auto">
          <a:xfrm>
            <a:off x="2987675" y="1125538"/>
            <a:ext cx="71438" cy="2590800"/>
          </a:xfrm>
          <a:prstGeom prst="leftBrace">
            <a:avLst>
              <a:gd name="adj1" fmla="val 302220"/>
              <a:gd name="adj2" fmla="val 50000"/>
            </a:avLst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26635" name="Text Box 11"/>
          <p:cNvSpPr txBox="1">
            <a:spLocks noChangeArrowheads="1"/>
          </p:cNvSpPr>
          <p:nvPr/>
        </p:nvSpPr>
        <p:spPr bwMode="auto">
          <a:xfrm>
            <a:off x="2987675" y="1196975"/>
            <a:ext cx="5616575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800" b="1"/>
              <a:t>①</a:t>
            </a:r>
            <a:r>
              <a:rPr lang="zh-CN" altLang="en-US" sz="2800" b="1"/>
              <a:t>交通（铁路、公路、火车、轮船）</a:t>
            </a:r>
          </a:p>
        </p:txBody>
      </p:sp>
      <p:sp>
        <p:nvSpPr>
          <p:cNvPr id="26636" name="Text Box 12"/>
          <p:cNvSpPr txBox="1">
            <a:spLocks noChangeArrowheads="1"/>
          </p:cNvSpPr>
          <p:nvPr/>
        </p:nvSpPr>
        <p:spPr bwMode="auto">
          <a:xfrm>
            <a:off x="2987675" y="1844675"/>
            <a:ext cx="5040313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800" b="1"/>
              <a:t>②</a:t>
            </a:r>
            <a:r>
              <a:rPr lang="zh-CN" altLang="en-US" sz="2800" b="1"/>
              <a:t>社会公共事业：邮政银行等</a:t>
            </a:r>
          </a:p>
        </p:txBody>
      </p:sp>
      <p:sp>
        <p:nvSpPr>
          <p:cNvPr id="26637" name="Text Box 13"/>
          <p:cNvSpPr txBox="1">
            <a:spLocks noChangeArrowheads="1"/>
          </p:cNvSpPr>
          <p:nvPr/>
        </p:nvSpPr>
        <p:spPr bwMode="auto">
          <a:xfrm>
            <a:off x="2987675" y="2492375"/>
            <a:ext cx="5616575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800" b="1"/>
              <a:t>③</a:t>
            </a:r>
            <a:r>
              <a:rPr lang="zh-CN" altLang="en-US" sz="2800" b="1"/>
              <a:t>奖励发明；实行专利制度</a:t>
            </a:r>
          </a:p>
        </p:txBody>
      </p:sp>
      <p:sp>
        <p:nvSpPr>
          <p:cNvPr id="26638" name="Text Box 14"/>
          <p:cNvSpPr txBox="1">
            <a:spLocks noChangeArrowheads="1"/>
          </p:cNvSpPr>
          <p:nvPr/>
        </p:nvSpPr>
        <p:spPr bwMode="auto">
          <a:xfrm>
            <a:off x="2987675" y="3141663"/>
            <a:ext cx="6156325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800" b="1"/>
              <a:t>④</a:t>
            </a:r>
            <a:r>
              <a:rPr lang="zh-CN" altLang="en-US" sz="2800" b="1"/>
              <a:t>独立自主的外交（通商、文化交流）</a:t>
            </a:r>
          </a:p>
        </p:txBody>
      </p:sp>
      <p:sp>
        <p:nvSpPr>
          <p:cNvPr id="26639" name="Text Box 15"/>
          <p:cNvSpPr txBox="1">
            <a:spLocks noChangeArrowheads="1"/>
          </p:cNvSpPr>
          <p:nvPr/>
        </p:nvSpPr>
        <p:spPr bwMode="auto">
          <a:xfrm>
            <a:off x="684213" y="4581525"/>
            <a:ext cx="936625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800" b="1"/>
              <a:t>评价</a:t>
            </a:r>
          </a:p>
        </p:txBody>
      </p:sp>
      <p:sp>
        <p:nvSpPr>
          <p:cNvPr id="26640" name="AutoShape 16"/>
          <p:cNvSpPr>
            <a:spLocks/>
          </p:cNvSpPr>
          <p:nvPr/>
        </p:nvSpPr>
        <p:spPr bwMode="auto">
          <a:xfrm>
            <a:off x="1619250" y="3933825"/>
            <a:ext cx="73025" cy="2447925"/>
          </a:xfrm>
          <a:prstGeom prst="leftBrace">
            <a:avLst>
              <a:gd name="adj1" fmla="val 279348"/>
              <a:gd name="adj2" fmla="val 50000"/>
            </a:avLst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26641" name="Text Box 17"/>
          <p:cNvSpPr txBox="1">
            <a:spLocks noChangeArrowheads="1"/>
          </p:cNvSpPr>
          <p:nvPr/>
        </p:nvSpPr>
        <p:spPr bwMode="auto">
          <a:xfrm>
            <a:off x="1692275" y="4149725"/>
            <a:ext cx="2016125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800" b="1"/>
              <a:t>进步性：</a:t>
            </a:r>
          </a:p>
        </p:txBody>
      </p:sp>
      <p:sp>
        <p:nvSpPr>
          <p:cNvPr id="26642" name="Text Box 18"/>
          <p:cNvSpPr txBox="1">
            <a:spLocks noChangeArrowheads="1"/>
          </p:cNvSpPr>
          <p:nvPr/>
        </p:nvSpPr>
        <p:spPr bwMode="auto">
          <a:xfrm>
            <a:off x="1692275" y="5507038"/>
            <a:ext cx="1655763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800" b="1"/>
              <a:t>局限性：</a:t>
            </a:r>
          </a:p>
        </p:txBody>
      </p:sp>
      <p:sp>
        <p:nvSpPr>
          <p:cNvPr id="26643" name="Text Box 19"/>
          <p:cNvSpPr txBox="1">
            <a:spLocks noChangeArrowheads="1"/>
          </p:cNvSpPr>
          <p:nvPr/>
        </p:nvSpPr>
        <p:spPr bwMode="auto">
          <a:xfrm>
            <a:off x="3132138" y="4005263"/>
            <a:ext cx="5616575" cy="946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zh-CN" altLang="en-US" sz="2800" b="1">
                <a:solidFill>
                  <a:srgbClr val="000000"/>
                </a:solidFill>
              </a:rPr>
              <a:t>是先进中国人最早提出的发展资本主义的方案</a:t>
            </a:r>
            <a:r>
              <a:rPr lang="en-US" altLang="zh-CN" sz="2800" b="1"/>
              <a:t>——</a:t>
            </a:r>
            <a:r>
              <a:rPr lang="zh-CN" altLang="en-US" sz="2800" b="1">
                <a:solidFill>
                  <a:srgbClr val="FF0000"/>
                </a:solidFill>
              </a:rPr>
              <a:t>顺应世界潮流</a:t>
            </a:r>
            <a:endParaRPr lang="zh-CN" altLang="en-US" sz="2800"/>
          </a:p>
        </p:txBody>
      </p:sp>
      <p:sp>
        <p:nvSpPr>
          <p:cNvPr id="26644" name="AutoShape 20"/>
          <p:cNvSpPr>
            <a:spLocks/>
          </p:cNvSpPr>
          <p:nvPr/>
        </p:nvSpPr>
        <p:spPr bwMode="auto">
          <a:xfrm>
            <a:off x="3132138" y="5084763"/>
            <a:ext cx="71437" cy="1584325"/>
          </a:xfrm>
          <a:prstGeom prst="leftBrace">
            <a:avLst>
              <a:gd name="adj1" fmla="val 184816"/>
              <a:gd name="adj2" fmla="val 50000"/>
            </a:avLst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26645" name="Text Box 21"/>
          <p:cNvSpPr txBox="1">
            <a:spLocks noChangeArrowheads="1"/>
          </p:cNvSpPr>
          <p:nvPr/>
        </p:nvSpPr>
        <p:spPr bwMode="auto">
          <a:xfrm>
            <a:off x="3167063" y="5157788"/>
            <a:ext cx="5976937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800" b="1"/>
              <a:t>①</a:t>
            </a:r>
            <a:r>
              <a:rPr kumimoji="1" lang="zh-CN" altLang="en-US" sz="2800" b="1"/>
              <a:t>未能反映农民最迫切的愿望和要求</a:t>
            </a:r>
          </a:p>
        </p:txBody>
      </p:sp>
      <p:sp>
        <p:nvSpPr>
          <p:cNvPr id="26646" name="Text Box 22"/>
          <p:cNvSpPr txBox="1">
            <a:spLocks noChangeArrowheads="1"/>
          </p:cNvSpPr>
          <p:nvPr/>
        </p:nvSpPr>
        <p:spPr bwMode="auto">
          <a:xfrm>
            <a:off x="3132138" y="5926138"/>
            <a:ext cx="6011862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800" b="1"/>
              <a:t>②</a:t>
            </a:r>
            <a:r>
              <a:rPr kumimoji="1" lang="zh-CN" altLang="en-US" sz="2800" b="1"/>
              <a:t>缺少必要的条件，没有真正实行</a:t>
            </a:r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2663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2" dur="500"/>
                                        <p:tgtEl>
                                          <p:spTgt spid="266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266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66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3" dur="500"/>
                                        <p:tgtEl>
                                          <p:spTgt spid="266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8" dur="500"/>
                                        <p:tgtEl>
                                          <p:spTgt spid="266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3" dur="500"/>
                                        <p:tgtEl>
                                          <p:spTgt spid="266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8" dur="500"/>
                                        <p:tgtEl>
                                          <p:spTgt spid="266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266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266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49" dur="500"/>
                                        <p:tgtEl>
                                          <p:spTgt spid="266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54" dur="500"/>
                                        <p:tgtEl>
                                          <p:spTgt spid="266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59" dur="2000"/>
                                        <p:tgtEl>
                                          <p:spTgt spid="266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266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266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0" dur="1" fill="hold"/>
                                        <p:tgtEl>
                                          <p:spTgt spid="2664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5" dur="1" fill="hold"/>
                                        <p:tgtEl>
                                          <p:spTgt spid="2664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631" grpId="0"/>
      <p:bldP spid="26633" grpId="0"/>
      <p:bldP spid="26634" grpId="0" animBg="1"/>
      <p:bldP spid="26635" grpId="0"/>
      <p:bldP spid="26636" grpId="0"/>
      <p:bldP spid="26637" grpId="0"/>
      <p:bldP spid="26638" grpId="0"/>
      <p:bldP spid="26640" grpId="0" animBg="1"/>
      <p:bldP spid="26641" grpId="0"/>
      <p:bldP spid="26642" grpId="0"/>
      <p:bldP spid="26643" grpId="0"/>
      <p:bldP spid="26644" grpId="0" animBg="1"/>
      <p:bldP spid="26645" grpId="0"/>
      <p:bldP spid="26646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1" name="Picture 1" descr="C:\Users\44540\AppData\Roaming\Tencent\Users\46728224\QQ\WinTemp\RichOle\40}~8_1IO9MNNBL)EN{[@SU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3857628" cy="3857628"/>
          </a:xfrm>
          <a:prstGeom prst="rect">
            <a:avLst/>
          </a:prstGeom>
          <a:noFill/>
        </p:spPr>
      </p:pic>
      <p:pic>
        <p:nvPicPr>
          <p:cNvPr id="25602" name="Picture 2" descr="C:\Users\44540\AppData\Roaming\Tencent\Users\46728224\QQ\WinTemp\RichOle\Q0`G{(%K`]]YU]ID7138K0J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3857628"/>
            <a:ext cx="9144000" cy="2876550"/>
          </a:xfrm>
          <a:prstGeom prst="rect">
            <a:avLst/>
          </a:prstGeom>
          <a:noFill/>
        </p:spPr>
      </p:pic>
      <p:sp>
        <p:nvSpPr>
          <p:cNvPr id="4" name="矩形 3"/>
          <p:cNvSpPr/>
          <p:nvPr/>
        </p:nvSpPr>
        <p:spPr>
          <a:xfrm>
            <a:off x="3929058" y="714356"/>
            <a:ext cx="5072098" cy="2585323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lIns="91440" tIns="45720" rIns="91440" bIns="45720">
            <a:spAutoFit/>
            <a:scene3d>
              <a:camera prst="orthographicFront"/>
              <a:lightRig rig="brightRoom" dir="t"/>
            </a:scene3d>
            <a:sp3d contourW="6350" prstMaterial="plastic">
              <a:bevelT w="20320" h="20320" prst="angle"/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lstStyle/>
          <a:p>
            <a:pPr algn="ctr"/>
            <a:r>
              <a:rPr lang="zh-CN" altLang="en-US" sz="5400" b="1" cap="all" dirty="0" smtClean="0">
                <a:ln/>
                <a:solidFill>
                  <a:srgbClr val="FF0000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  <a:t>中国近代第一部具有资本主义性质的改革方案</a:t>
            </a:r>
            <a:endParaRPr lang="zh-CN" altLang="en-US" sz="5400" b="1" cap="all" spc="0" dirty="0">
              <a:ln/>
              <a:solidFill>
                <a:srgbClr val="FF0000"/>
              </a:solidFill>
              <a:effectLst>
                <a:outerShdw blurRad="19685" dist="12700" dir="5400000" algn="tl" rotWithShape="0">
                  <a:schemeClr val="accent1">
                    <a:satMod val="130000"/>
                    <a:alpha val="60000"/>
                  </a:schemeClr>
                </a:outerShdw>
                <a:reflection blurRad="10000" stA="55000" endPos="48000" dist="500" dir="5400000" sy="-100000" algn="bl" rotWithShape="0"/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Text Box 2"/>
          <p:cNvSpPr txBox="1">
            <a:spLocks noChangeArrowheads="1"/>
          </p:cNvSpPr>
          <p:nvPr/>
        </p:nvSpPr>
        <p:spPr bwMode="auto">
          <a:xfrm>
            <a:off x="0" y="1700213"/>
            <a:ext cx="733425" cy="35290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eaVert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600" b="1"/>
              <a:t>太平天国运动</a:t>
            </a:r>
          </a:p>
        </p:txBody>
      </p:sp>
      <p:sp>
        <p:nvSpPr>
          <p:cNvPr id="27651" name="AutoShape 3"/>
          <p:cNvSpPr>
            <a:spLocks/>
          </p:cNvSpPr>
          <p:nvPr/>
        </p:nvSpPr>
        <p:spPr bwMode="auto">
          <a:xfrm>
            <a:off x="755650" y="0"/>
            <a:ext cx="144463" cy="6858000"/>
          </a:xfrm>
          <a:prstGeom prst="leftBrace">
            <a:avLst>
              <a:gd name="adj1" fmla="val 395603"/>
              <a:gd name="adj2" fmla="val 50000"/>
            </a:avLst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27652" name="Text Box 4"/>
          <p:cNvSpPr txBox="1">
            <a:spLocks noChangeArrowheads="1"/>
          </p:cNvSpPr>
          <p:nvPr/>
        </p:nvSpPr>
        <p:spPr bwMode="auto">
          <a:xfrm>
            <a:off x="900113" y="404813"/>
            <a:ext cx="1368425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800" b="1"/>
              <a:t>背景</a:t>
            </a:r>
          </a:p>
        </p:txBody>
      </p:sp>
      <p:sp>
        <p:nvSpPr>
          <p:cNvPr id="27653" name="AutoShape 5"/>
          <p:cNvSpPr>
            <a:spLocks/>
          </p:cNvSpPr>
          <p:nvPr/>
        </p:nvSpPr>
        <p:spPr bwMode="auto">
          <a:xfrm>
            <a:off x="1763713" y="0"/>
            <a:ext cx="71437" cy="1412875"/>
          </a:xfrm>
          <a:prstGeom prst="leftBrace">
            <a:avLst>
              <a:gd name="adj1" fmla="val 164816"/>
              <a:gd name="adj2" fmla="val 50000"/>
            </a:avLst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27654" name="Text Box 6"/>
          <p:cNvSpPr txBox="1">
            <a:spLocks noChangeArrowheads="1"/>
          </p:cNvSpPr>
          <p:nvPr/>
        </p:nvSpPr>
        <p:spPr bwMode="auto">
          <a:xfrm>
            <a:off x="1908175" y="0"/>
            <a:ext cx="158432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400" b="1"/>
              <a:t>根本原因：</a:t>
            </a:r>
          </a:p>
        </p:txBody>
      </p:sp>
      <p:sp>
        <p:nvSpPr>
          <p:cNvPr id="27655" name="Text Box 7"/>
          <p:cNvSpPr txBox="1">
            <a:spLocks noChangeArrowheads="1"/>
          </p:cNvSpPr>
          <p:nvPr/>
        </p:nvSpPr>
        <p:spPr bwMode="auto">
          <a:xfrm>
            <a:off x="3492500" y="0"/>
            <a:ext cx="5040313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400" b="1"/>
              <a:t>鸦片战争后，社会阶级矛盾尖锐</a:t>
            </a:r>
          </a:p>
        </p:txBody>
      </p:sp>
      <p:sp>
        <p:nvSpPr>
          <p:cNvPr id="27656" name="Text Box 8"/>
          <p:cNvSpPr txBox="1">
            <a:spLocks noChangeArrowheads="1"/>
          </p:cNvSpPr>
          <p:nvPr/>
        </p:nvSpPr>
        <p:spPr bwMode="auto">
          <a:xfrm>
            <a:off x="1908175" y="476250"/>
            <a:ext cx="1728788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400" b="1"/>
              <a:t>直接原因：</a:t>
            </a:r>
          </a:p>
        </p:txBody>
      </p:sp>
      <p:sp>
        <p:nvSpPr>
          <p:cNvPr id="27657" name="Text Box 9"/>
          <p:cNvSpPr txBox="1">
            <a:spLocks noChangeArrowheads="1"/>
          </p:cNvSpPr>
          <p:nvPr/>
        </p:nvSpPr>
        <p:spPr bwMode="auto">
          <a:xfrm>
            <a:off x="3492500" y="476250"/>
            <a:ext cx="518477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400" b="1"/>
              <a:t>广西灾害严重，各种矛盾尤为突出</a:t>
            </a:r>
          </a:p>
        </p:txBody>
      </p:sp>
      <p:sp>
        <p:nvSpPr>
          <p:cNvPr id="27658" name="Text Box 10"/>
          <p:cNvSpPr txBox="1">
            <a:spLocks noChangeArrowheads="1"/>
          </p:cNvSpPr>
          <p:nvPr/>
        </p:nvSpPr>
        <p:spPr bwMode="auto">
          <a:xfrm>
            <a:off x="1908175" y="981075"/>
            <a:ext cx="1512888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400" b="1"/>
              <a:t>组织准备：</a:t>
            </a:r>
          </a:p>
        </p:txBody>
      </p:sp>
      <p:sp>
        <p:nvSpPr>
          <p:cNvPr id="27659" name="Text Box 11"/>
          <p:cNvSpPr txBox="1">
            <a:spLocks noChangeArrowheads="1"/>
          </p:cNvSpPr>
          <p:nvPr/>
        </p:nvSpPr>
        <p:spPr bwMode="auto">
          <a:xfrm>
            <a:off x="3419475" y="981075"/>
            <a:ext cx="38163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400" b="1"/>
              <a:t>洪秀全创立</a:t>
            </a:r>
            <a:r>
              <a:rPr lang="zh-CN" altLang="en-US" sz="2400" b="1">
                <a:solidFill>
                  <a:srgbClr val="FF0000"/>
                </a:solidFill>
              </a:rPr>
              <a:t>“拜上帝会”</a:t>
            </a:r>
          </a:p>
        </p:txBody>
      </p:sp>
      <p:sp>
        <p:nvSpPr>
          <p:cNvPr id="27660" name="Text Box 12"/>
          <p:cNvSpPr txBox="1">
            <a:spLocks noChangeArrowheads="1"/>
          </p:cNvSpPr>
          <p:nvPr/>
        </p:nvSpPr>
        <p:spPr bwMode="auto">
          <a:xfrm>
            <a:off x="900113" y="1412875"/>
            <a:ext cx="1079500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800" b="1"/>
              <a:t>过程</a:t>
            </a:r>
          </a:p>
        </p:txBody>
      </p:sp>
      <p:sp>
        <p:nvSpPr>
          <p:cNvPr id="27661" name="Text Box 13"/>
          <p:cNvSpPr txBox="1">
            <a:spLocks noChangeArrowheads="1"/>
          </p:cNvSpPr>
          <p:nvPr/>
        </p:nvSpPr>
        <p:spPr bwMode="auto">
          <a:xfrm>
            <a:off x="1979613" y="1484313"/>
            <a:ext cx="44640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400" b="1"/>
              <a:t>1851</a:t>
            </a:r>
            <a:r>
              <a:rPr lang="zh-CN" altLang="en-US" sz="2400" b="1"/>
              <a:t>年</a:t>
            </a:r>
            <a:r>
              <a:rPr lang="en-US" altLang="zh-CN" sz="2400" b="1"/>
              <a:t>——1864</a:t>
            </a:r>
            <a:r>
              <a:rPr lang="zh-CN" altLang="en-US" sz="2400" b="1"/>
              <a:t>年</a:t>
            </a:r>
          </a:p>
        </p:txBody>
      </p:sp>
      <p:sp>
        <p:nvSpPr>
          <p:cNvPr id="27662" name="Text Box 14"/>
          <p:cNvSpPr txBox="1">
            <a:spLocks noChangeArrowheads="1"/>
          </p:cNvSpPr>
          <p:nvPr/>
        </p:nvSpPr>
        <p:spPr bwMode="auto">
          <a:xfrm>
            <a:off x="971550" y="2708275"/>
            <a:ext cx="936625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800" b="1"/>
              <a:t>纲领</a:t>
            </a:r>
          </a:p>
        </p:txBody>
      </p:sp>
      <p:sp>
        <p:nvSpPr>
          <p:cNvPr id="27663" name="Text Box 15"/>
          <p:cNvSpPr txBox="1">
            <a:spLocks noChangeArrowheads="1"/>
          </p:cNvSpPr>
          <p:nvPr/>
        </p:nvSpPr>
        <p:spPr bwMode="auto">
          <a:xfrm>
            <a:off x="971550" y="4508500"/>
            <a:ext cx="1079500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800" b="1"/>
              <a:t>败因</a:t>
            </a:r>
          </a:p>
        </p:txBody>
      </p:sp>
      <p:sp>
        <p:nvSpPr>
          <p:cNvPr id="27664" name="AutoShape 16"/>
          <p:cNvSpPr>
            <a:spLocks/>
          </p:cNvSpPr>
          <p:nvPr/>
        </p:nvSpPr>
        <p:spPr bwMode="auto">
          <a:xfrm>
            <a:off x="1908175" y="2205038"/>
            <a:ext cx="71438" cy="1295400"/>
          </a:xfrm>
          <a:prstGeom prst="leftBrace">
            <a:avLst>
              <a:gd name="adj1" fmla="val 151110"/>
              <a:gd name="adj2" fmla="val 50000"/>
            </a:avLst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27665" name="Text Box 17"/>
          <p:cNvSpPr txBox="1">
            <a:spLocks noChangeArrowheads="1"/>
          </p:cNvSpPr>
          <p:nvPr/>
        </p:nvSpPr>
        <p:spPr bwMode="auto">
          <a:xfrm>
            <a:off x="1763713" y="2133600"/>
            <a:ext cx="2952750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800" b="1"/>
              <a:t>《</a:t>
            </a:r>
            <a:r>
              <a:rPr lang="zh-CN" altLang="en-US" sz="2800" b="1"/>
              <a:t>天朝田亩制度</a:t>
            </a:r>
            <a:r>
              <a:rPr lang="en-US" altLang="zh-CN" sz="2800" b="1"/>
              <a:t>》</a:t>
            </a:r>
          </a:p>
        </p:txBody>
      </p:sp>
      <p:sp>
        <p:nvSpPr>
          <p:cNvPr id="27672" name="Text Box 24"/>
          <p:cNvSpPr txBox="1">
            <a:spLocks noChangeArrowheads="1"/>
          </p:cNvSpPr>
          <p:nvPr/>
        </p:nvSpPr>
        <p:spPr bwMode="auto">
          <a:xfrm>
            <a:off x="1908175" y="2997200"/>
            <a:ext cx="2089150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zh-CN" sz="2800" b="1"/>
              <a:t>《</a:t>
            </a:r>
            <a:r>
              <a:rPr lang="zh-CN" altLang="en-US" sz="2800" b="1"/>
              <a:t>资政新篇</a:t>
            </a:r>
            <a:r>
              <a:rPr lang="en-US" altLang="zh-CN" sz="2800" b="1"/>
              <a:t>》</a:t>
            </a:r>
          </a:p>
        </p:txBody>
      </p:sp>
      <p:sp>
        <p:nvSpPr>
          <p:cNvPr id="27678" name="Text Box 30"/>
          <p:cNvSpPr txBox="1">
            <a:spLocks noChangeArrowheads="1"/>
          </p:cNvSpPr>
          <p:nvPr/>
        </p:nvSpPr>
        <p:spPr bwMode="auto">
          <a:xfrm>
            <a:off x="900113" y="5949950"/>
            <a:ext cx="1152525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800" b="1"/>
              <a:t>评价</a:t>
            </a:r>
          </a:p>
        </p:txBody>
      </p:sp>
      <p:sp>
        <p:nvSpPr>
          <p:cNvPr id="27680" name="Text Box 32"/>
          <p:cNvSpPr txBox="1">
            <a:spLocks noChangeArrowheads="1"/>
          </p:cNvSpPr>
          <p:nvPr/>
        </p:nvSpPr>
        <p:spPr bwMode="auto">
          <a:xfrm>
            <a:off x="4787900" y="2133600"/>
            <a:ext cx="4176713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800" b="1"/>
              <a:t>原则、内容、核心、评价</a:t>
            </a:r>
          </a:p>
        </p:txBody>
      </p:sp>
      <p:sp>
        <p:nvSpPr>
          <p:cNvPr id="27681" name="Text Box 33"/>
          <p:cNvSpPr txBox="1">
            <a:spLocks noChangeArrowheads="1"/>
          </p:cNvSpPr>
          <p:nvPr/>
        </p:nvSpPr>
        <p:spPr bwMode="auto">
          <a:xfrm>
            <a:off x="4284663" y="2997200"/>
            <a:ext cx="4319587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800" b="1"/>
              <a:t>性质、内容、评价</a:t>
            </a:r>
          </a:p>
        </p:txBody>
      </p:sp>
      <p:sp>
        <p:nvSpPr>
          <p:cNvPr id="27682" name="AutoShape 34"/>
          <p:cNvSpPr>
            <a:spLocks/>
          </p:cNvSpPr>
          <p:nvPr/>
        </p:nvSpPr>
        <p:spPr bwMode="auto">
          <a:xfrm>
            <a:off x="1979613" y="3716338"/>
            <a:ext cx="71437" cy="1800225"/>
          </a:xfrm>
          <a:prstGeom prst="leftBrace">
            <a:avLst>
              <a:gd name="adj1" fmla="val 210001"/>
              <a:gd name="adj2" fmla="val 50000"/>
            </a:avLst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27683" name="Text Box 35"/>
          <p:cNvSpPr txBox="1">
            <a:spLocks noChangeArrowheads="1"/>
          </p:cNvSpPr>
          <p:nvPr/>
        </p:nvSpPr>
        <p:spPr bwMode="auto">
          <a:xfrm>
            <a:off x="2051050" y="3644900"/>
            <a:ext cx="1871663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800" b="1"/>
              <a:t>直接原因</a:t>
            </a:r>
          </a:p>
        </p:txBody>
      </p:sp>
      <p:sp>
        <p:nvSpPr>
          <p:cNvPr id="27684" name="Text Box 36"/>
          <p:cNvSpPr txBox="1">
            <a:spLocks noChangeArrowheads="1"/>
          </p:cNvSpPr>
          <p:nvPr/>
        </p:nvSpPr>
        <p:spPr bwMode="auto">
          <a:xfrm>
            <a:off x="2051050" y="4292600"/>
            <a:ext cx="1800225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800" b="1"/>
              <a:t>根本原因</a:t>
            </a:r>
          </a:p>
        </p:txBody>
      </p:sp>
      <p:sp>
        <p:nvSpPr>
          <p:cNvPr id="27685" name="Text Box 37"/>
          <p:cNvSpPr txBox="1">
            <a:spLocks noChangeArrowheads="1"/>
          </p:cNvSpPr>
          <p:nvPr/>
        </p:nvSpPr>
        <p:spPr bwMode="auto">
          <a:xfrm>
            <a:off x="2051050" y="4941888"/>
            <a:ext cx="1655763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800" b="1"/>
              <a:t>相关他因</a:t>
            </a:r>
          </a:p>
        </p:txBody>
      </p:sp>
      <p:sp>
        <p:nvSpPr>
          <p:cNvPr id="27686" name="Text Box 38"/>
          <p:cNvSpPr txBox="1">
            <a:spLocks noChangeArrowheads="1"/>
          </p:cNvSpPr>
          <p:nvPr/>
        </p:nvSpPr>
        <p:spPr bwMode="auto">
          <a:xfrm>
            <a:off x="3779838" y="3644900"/>
            <a:ext cx="4537075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800" b="1"/>
              <a:t>中外反动势力的联合剿杀</a:t>
            </a:r>
          </a:p>
        </p:txBody>
      </p:sp>
      <p:sp>
        <p:nvSpPr>
          <p:cNvPr id="27687" name="Text Box 39"/>
          <p:cNvSpPr txBox="1">
            <a:spLocks noChangeArrowheads="1"/>
          </p:cNvSpPr>
          <p:nvPr/>
        </p:nvSpPr>
        <p:spPr bwMode="auto">
          <a:xfrm>
            <a:off x="3851275" y="4292600"/>
            <a:ext cx="4321175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800" b="1"/>
              <a:t>农民阶级的局限性</a:t>
            </a:r>
          </a:p>
        </p:txBody>
      </p:sp>
      <p:sp>
        <p:nvSpPr>
          <p:cNvPr id="27688" name="Text Box 40"/>
          <p:cNvSpPr txBox="1">
            <a:spLocks noChangeArrowheads="1"/>
          </p:cNvSpPr>
          <p:nvPr/>
        </p:nvSpPr>
        <p:spPr bwMode="auto">
          <a:xfrm>
            <a:off x="3851275" y="4868863"/>
            <a:ext cx="5292725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800" b="1"/>
              <a:t>内部腐败和重大战略决策的失误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76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76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"/>
                                        <p:tgtEl>
                                          <p:spTgt spid="276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500"/>
                                        <p:tgtEl>
                                          <p:spTgt spid="276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" dur="500"/>
                                        <p:tgtEl>
                                          <p:spTgt spid="276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8" dur="1" fill="hold"/>
                                        <p:tgtEl>
                                          <p:spTgt spid="2768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33" dur="2000"/>
                                        <p:tgtEl>
                                          <p:spTgt spid="276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8" dur="500"/>
                                        <p:tgtEl>
                                          <p:spTgt spid="276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682" grpId="0" animBg="1"/>
      <p:bldP spid="27683" grpId="0"/>
      <p:bldP spid="27684" grpId="0"/>
      <p:bldP spid="27685" grpId="0"/>
      <p:bldP spid="27686" grpId="0"/>
      <p:bldP spid="27687" grpId="0"/>
      <p:bldP spid="27688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6" name="Text Box 4"/>
          <p:cNvSpPr txBox="1">
            <a:spLocks noChangeArrowheads="1"/>
          </p:cNvSpPr>
          <p:nvPr/>
        </p:nvSpPr>
        <p:spPr bwMode="auto">
          <a:xfrm>
            <a:off x="971550" y="0"/>
            <a:ext cx="6408738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zh-CN" altLang="en-US" sz="3600" b="1"/>
              <a:t>太平天国运动的影响</a:t>
            </a:r>
          </a:p>
        </p:txBody>
      </p:sp>
      <p:sp>
        <p:nvSpPr>
          <p:cNvPr id="28677" name="Text Box 5"/>
          <p:cNvSpPr txBox="1">
            <a:spLocks noChangeArrowheads="1"/>
          </p:cNvSpPr>
          <p:nvPr/>
        </p:nvSpPr>
        <p:spPr bwMode="auto">
          <a:xfrm>
            <a:off x="0" y="765175"/>
            <a:ext cx="4897438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3200" b="1" dirty="0"/>
              <a:t>1.</a:t>
            </a:r>
            <a:r>
              <a:rPr lang="zh-CN" altLang="en-US" sz="3200" b="1" dirty="0"/>
              <a:t>性质与双重任务</a:t>
            </a:r>
          </a:p>
        </p:txBody>
      </p:sp>
      <p:sp>
        <p:nvSpPr>
          <p:cNvPr id="28678" name="Text Box 6"/>
          <p:cNvSpPr txBox="1">
            <a:spLocks noChangeArrowheads="1"/>
          </p:cNvSpPr>
          <p:nvPr/>
        </p:nvSpPr>
        <p:spPr bwMode="auto">
          <a:xfrm>
            <a:off x="323850" y="1341438"/>
            <a:ext cx="8675688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 sz="3200" b="1" dirty="0">
                <a:solidFill>
                  <a:srgbClr val="0000FF"/>
                </a:solidFill>
                <a:latin typeface="华文楷体" pitchFamily="2" charset="-122"/>
                <a:ea typeface="华文楷体" pitchFamily="2" charset="-122"/>
              </a:rPr>
              <a:t>反封建反侵略的农民革命战争。</a:t>
            </a:r>
          </a:p>
        </p:txBody>
      </p:sp>
      <p:sp>
        <p:nvSpPr>
          <p:cNvPr id="28679" name="Text Box 7"/>
          <p:cNvSpPr txBox="1">
            <a:spLocks noChangeArrowheads="1"/>
          </p:cNvSpPr>
          <p:nvPr/>
        </p:nvSpPr>
        <p:spPr bwMode="auto">
          <a:xfrm>
            <a:off x="0" y="2133600"/>
            <a:ext cx="5076825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3200" b="1"/>
              <a:t>2.</a:t>
            </a:r>
            <a:r>
              <a:rPr lang="zh-CN" altLang="en-US" sz="3200" b="1"/>
              <a:t>历史意义</a:t>
            </a:r>
          </a:p>
        </p:txBody>
      </p:sp>
      <p:sp>
        <p:nvSpPr>
          <p:cNvPr id="28680" name="Text Box 8"/>
          <p:cNvSpPr txBox="1">
            <a:spLocks noChangeArrowheads="1"/>
          </p:cNvSpPr>
          <p:nvPr/>
        </p:nvSpPr>
        <p:spPr bwMode="auto">
          <a:xfrm>
            <a:off x="-142908" y="2928934"/>
            <a:ext cx="9001156" cy="106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20000"/>
              </a:spcBef>
            </a:pPr>
            <a:r>
              <a:rPr kumimoji="1" lang="zh-CN" altLang="en-US" sz="3200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华文楷体" pitchFamily="2" charset="-122"/>
                <a:ea typeface="华文楷体" pitchFamily="2" charset="-122"/>
              </a:rPr>
              <a:t>（</a:t>
            </a:r>
            <a:r>
              <a:rPr kumimoji="1" lang="en-US" altLang="zh-CN" sz="3200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华文楷体" pitchFamily="2" charset="-122"/>
                <a:ea typeface="华文楷体" pitchFamily="2" charset="-122"/>
              </a:rPr>
              <a:t>1</a:t>
            </a:r>
            <a:r>
              <a:rPr kumimoji="1" lang="zh-CN" altLang="en-US" sz="3200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华文楷体" pitchFamily="2" charset="-122"/>
                <a:ea typeface="华文楷体" pitchFamily="2" charset="-122"/>
              </a:rPr>
              <a:t>）</a:t>
            </a:r>
            <a:r>
              <a:rPr kumimoji="1" lang="en-US" altLang="zh-CN" sz="3200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华文楷体" pitchFamily="2" charset="-122"/>
                <a:ea typeface="华文楷体" pitchFamily="2" charset="-122"/>
              </a:rPr>
              <a:t>  </a:t>
            </a:r>
            <a:r>
              <a:rPr kumimoji="1" lang="zh-CN" altLang="en-US" sz="3200" b="1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华文楷体" pitchFamily="2" charset="-122"/>
                <a:ea typeface="华文楷体" pitchFamily="2" charset="-122"/>
              </a:rPr>
              <a:t>它扫荡了王朝秩序，冲击了封建纲常名教，动摇了清朝统治的政治基础。</a:t>
            </a:r>
            <a:endParaRPr lang="zh-CN" altLang="en-US" sz="3200" b="1" dirty="0">
              <a:solidFill>
                <a:srgbClr val="0000FF"/>
              </a:solidFill>
              <a:latin typeface="华文楷体" pitchFamily="2" charset="-122"/>
              <a:ea typeface="华文楷体" pitchFamily="2" charset="-122"/>
            </a:endParaRPr>
          </a:p>
        </p:txBody>
      </p:sp>
      <p:sp>
        <p:nvSpPr>
          <p:cNvPr id="28681" name="Text Box 9"/>
          <p:cNvSpPr txBox="1">
            <a:spLocks noChangeArrowheads="1"/>
          </p:cNvSpPr>
          <p:nvPr/>
        </p:nvSpPr>
        <p:spPr bwMode="auto">
          <a:xfrm>
            <a:off x="-142908" y="4143380"/>
            <a:ext cx="9432925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 sz="3200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华文楷体" pitchFamily="2" charset="-122"/>
                <a:ea typeface="华文楷体" pitchFamily="2" charset="-122"/>
              </a:rPr>
              <a:t>（</a:t>
            </a:r>
            <a:r>
              <a:rPr kumimoji="1" lang="en-US" altLang="zh-CN" sz="3200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华文楷体" pitchFamily="2" charset="-122"/>
                <a:ea typeface="华文楷体" pitchFamily="2" charset="-122"/>
              </a:rPr>
              <a:t>2</a:t>
            </a:r>
            <a:r>
              <a:rPr kumimoji="1" lang="zh-CN" altLang="en-US" sz="3200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华文楷体" pitchFamily="2" charset="-122"/>
                <a:ea typeface="华文楷体" pitchFamily="2" charset="-122"/>
              </a:rPr>
              <a:t>）</a:t>
            </a:r>
            <a:r>
              <a:rPr kumimoji="1" lang="en-US" altLang="zh-CN" sz="3200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华文楷体" pitchFamily="2" charset="-122"/>
                <a:ea typeface="华文楷体" pitchFamily="2" charset="-122"/>
              </a:rPr>
              <a:t>《</a:t>
            </a:r>
            <a:r>
              <a:rPr kumimoji="1" lang="zh-CN" altLang="en-US" sz="3200" b="1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华文楷体" pitchFamily="2" charset="-122"/>
                <a:ea typeface="华文楷体" pitchFamily="2" charset="-122"/>
              </a:rPr>
              <a:t>天朝田亩制度</a:t>
            </a:r>
            <a:r>
              <a:rPr kumimoji="1" lang="en-US" altLang="zh-CN" sz="3200" b="1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华文楷体" pitchFamily="2" charset="-122"/>
                <a:ea typeface="华文楷体" pitchFamily="2" charset="-122"/>
              </a:rPr>
              <a:t>》</a:t>
            </a:r>
            <a:r>
              <a:rPr kumimoji="1" lang="zh-CN" altLang="en-US" sz="3200" b="1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华文楷体" pitchFamily="2" charset="-122"/>
                <a:ea typeface="华文楷体" pitchFamily="2" charset="-122"/>
              </a:rPr>
              <a:t>表达了农民群众的理想</a:t>
            </a:r>
            <a:r>
              <a:rPr kumimoji="1" lang="zh-CN" altLang="en-US" sz="3200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华文楷体" pitchFamily="2" charset="-122"/>
                <a:ea typeface="华文楷体" pitchFamily="2" charset="-122"/>
              </a:rPr>
              <a:t>追求</a:t>
            </a:r>
            <a:endParaRPr kumimoji="1" lang="zh-CN" altLang="en-US" sz="3200" b="1" dirty="0">
              <a:solidFill>
                <a:srgbClr val="0000FF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华文楷体" pitchFamily="2" charset="-122"/>
              <a:ea typeface="华文楷体" pitchFamily="2" charset="-122"/>
            </a:endParaRPr>
          </a:p>
        </p:txBody>
      </p:sp>
      <p:sp>
        <p:nvSpPr>
          <p:cNvPr id="28682" name="Text Box 10"/>
          <p:cNvSpPr txBox="1">
            <a:spLocks noChangeArrowheads="1"/>
          </p:cNvSpPr>
          <p:nvPr/>
        </p:nvSpPr>
        <p:spPr bwMode="auto">
          <a:xfrm>
            <a:off x="-142908" y="5143512"/>
            <a:ext cx="9144000" cy="106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 sz="3200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华文楷体" pitchFamily="2" charset="-122"/>
                <a:ea typeface="华文楷体" pitchFamily="2" charset="-122"/>
              </a:rPr>
              <a:t>（</a:t>
            </a:r>
            <a:r>
              <a:rPr kumimoji="1" lang="en-US" altLang="zh-CN" sz="3200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华文楷体" pitchFamily="2" charset="-122"/>
                <a:ea typeface="华文楷体" pitchFamily="2" charset="-122"/>
              </a:rPr>
              <a:t>3</a:t>
            </a:r>
            <a:r>
              <a:rPr kumimoji="1" lang="zh-CN" altLang="en-US" sz="3200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华文楷体" pitchFamily="2" charset="-122"/>
                <a:ea typeface="华文楷体" pitchFamily="2" charset="-122"/>
              </a:rPr>
              <a:t>）</a:t>
            </a:r>
            <a:r>
              <a:rPr kumimoji="1" lang="en-US" altLang="zh-CN" sz="3200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华文楷体" pitchFamily="2" charset="-122"/>
                <a:ea typeface="华文楷体" pitchFamily="2" charset="-122"/>
              </a:rPr>
              <a:t>《</a:t>
            </a:r>
            <a:r>
              <a:rPr kumimoji="1" lang="zh-CN" altLang="en-US" sz="3200" b="1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华文楷体" pitchFamily="2" charset="-122"/>
                <a:ea typeface="华文楷体" pitchFamily="2" charset="-122"/>
              </a:rPr>
              <a:t>资政新篇</a:t>
            </a:r>
            <a:r>
              <a:rPr kumimoji="1" lang="en-US" altLang="zh-CN" sz="3200" b="1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华文楷体" pitchFamily="2" charset="-122"/>
                <a:ea typeface="华文楷体" pitchFamily="2" charset="-122"/>
              </a:rPr>
              <a:t>》</a:t>
            </a:r>
            <a:r>
              <a:rPr kumimoji="1" lang="zh-CN" altLang="en-US" sz="3200" b="1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华文楷体" pitchFamily="2" charset="-122"/>
                <a:ea typeface="华文楷体" pitchFamily="2" charset="-122"/>
              </a:rPr>
              <a:t>是近代中国第一个具有发展资本主义性质的社会改革方案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86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2" dur="500"/>
                                        <p:tgtEl>
                                          <p:spTgt spid="286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7" dur="2000"/>
                                        <p:tgtEl>
                                          <p:spTgt spid="286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286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7" dur="2000"/>
                                        <p:tgtEl>
                                          <p:spTgt spid="286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6" presetClass="entr" presetSubtype="2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32" dur="500"/>
                                        <p:tgtEl>
                                          <p:spTgt spid="286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7" dur="500"/>
                                        <p:tgtEl>
                                          <p:spTgt spid="286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676" grpId="0"/>
      <p:bldP spid="28677" grpId="0"/>
      <p:bldP spid="28678" grpId="0"/>
      <p:bldP spid="28679" grpId="0"/>
      <p:bldP spid="28680" grpId="0"/>
      <p:bldP spid="28681" grpId="0"/>
      <p:bldP spid="28682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700" name="Text Box 4"/>
          <p:cNvSpPr txBox="1">
            <a:spLocks noChangeArrowheads="1"/>
          </p:cNvSpPr>
          <p:nvPr/>
        </p:nvSpPr>
        <p:spPr bwMode="auto">
          <a:xfrm>
            <a:off x="250825" y="188913"/>
            <a:ext cx="2879725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3200" b="1"/>
              <a:t>3.</a:t>
            </a:r>
            <a:r>
              <a:rPr lang="zh-CN" altLang="en-US" sz="3200" b="1"/>
              <a:t>历史局限性</a:t>
            </a:r>
          </a:p>
        </p:txBody>
      </p:sp>
      <p:sp>
        <p:nvSpPr>
          <p:cNvPr id="29701" name="Text Box 5"/>
          <p:cNvSpPr txBox="1">
            <a:spLocks noChangeArrowheads="1"/>
          </p:cNvSpPr>
          <p:nvPr/>
        </p:nvSpPr>
        <p:spPr bwMode="auto">
          <a:xfrm>
            <a:off x="0" y="908050"/>
            <a:ext cx="8964613" cy="255454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kumimoji="1" lang="en-US" altLang="zh-CN" sz="3200" b="1" dirty="0">
                <a:solidFill>
                  <a:srgbClr val="0000FF"/>
                </a:solidFill>
                <a:latin typeface="华文楷体" pitchFamily="2" charset="-122"/>
                <a:ea typeface="华文楷体" pitchFamily="2" charset="-122"/>
              </a:rPr>
              <a:t>①</a:t>
            </a:r>
            <a:r>
              <a:rPr kumimoji="1" lang="zh-CN" altLang="en-US" sz="3200" b="1" dirty="0">
                <a:solidFill>
                  <a:srgbClr val="0000FF"/>
                </a:solidFill>
                <a:latin typeface="华文楷体" pitchFamily="2" charset="-122"/>
                <a:ea typeface="华文楷体" pitchFamily="2" charset="-122"/>
              </a:rPr>
              <a:t>阶级局限性</a:t>
            </a:r>
            <a:r>
              <a:rPr kumimoji="1" lang="en-US" altLang="zh-CN" sz="3200" b="1" dirty="0">
                <a:solidFill>
                  <a:srgbClr val="0000FF"/>
                </a:solidFill>
                <a:latin typeface="华文楷体" pitchFamily="2" charset="-122"/>
                <a:ea typeface="华文楷体" pitchFamily="2" charset="-122"/>
              </a:rPr>
              <a:t>:</a:t>
            </a:r>
            <a:r>
              <a:rPr kumimoji="1" lang="zh-CN" altLang="en-US" sz="3200" b="1" dirty="0">
                <a:solidFill>
                  <a:srgbClr val="0000FF"/>
                </a:solidFill>
                <a:latin typeface="华文楷体" pitchFamily="2" charset="-122"/>
                <a:ea typeface="华文楷体" pitchFamily="2" charset="-122"/>
              </a:rPr>
              <a:t>思想狭隘性，易导致腐化与内讧</a:t>
            </a:r>
          </a:p>
          <a:p>
            <a:r>
              <a:rPr kumimoji="1" lang="zh-CN" altLang="en-US" sz="3200" b="1" dirty="0">
                <a:solidFill>
                  <a:srgbClr val="0000FF"/>
                </a:solidFill>
                <a:latin typeface="华文楷体" pitchFamily="2" charset="-122"/>
                <a:ea typeface="华文楷体" pitchFamily="2" charset="-122"/>
              </a:rPr>
              <a:t>②时代局限性</a:t>
            </a:r>
            <a:r>
              <a:rPr kumimoji="1" lang="en-US" altLang="zh-CN" sz="3200" b="1" dirty="0">
                <a:solidFill>
                  <a:srgbClr val="0000FF"/>
                </a:solidFill>
                <a:latin typeface="华文楷体" pitchFamily="2" charset="-122"/>
                <a:ea typeface="华文楷体" pitchFamily="2" charset="-122"/>
              </a:rPr>
              <a:t>:</a:t>
            </a:r>
            <a:r>
              <a:rPr kumimoji="1" lang="zh-CN" altLang="en-US" sz="3200" b="1" dirty="0">
                <a:solidFill>
                  <a:srgbClr val="0000FF"/>
                </a:solidFill>
                <a:latin typeface="华文楷体" pitchFamily="2" charset="-122"/>
                <a:ea typeface="华文楷体" pitchFamily="2" charset="-122"/>
              </a:rPr>
              <a:t>难以对抗中外反动势力的联合绞杀</a:t>
            </a:r>
          </a:p>
          <a:p>
            <a:r>
              <a:rPr kumimoji="1" lang="zh-CN" altLang="en-US" sz="3200" b="1" dirty="0">
                <a:solidFill>
                  <a:srgbClr val="0000FF"/>
                </a:solidFill>
                <a:latin typeface="华文楷体" pitchFamily="2" charset="-122"/>
                <a:ea typeface="华文楷体" pitchFamily="2" charset="-122"/>
              </a:rPr>
              <a:t>③革命局限性</a:t>
            </a:r>
            <a:r>
              <a:rPr kumimoji="1" lang="en-US" altLang="zh-CN" sz="3200" b="1" dirty="0">
                <a:solidFill>
                  <a:srgbClr val="0000FF"/>
                </a:solidFill>
                <a:latin typeface="华文楷体" pitchFamily="2" charset="-122"/>
                <a:ea typeface="华文楷体" pitchFamily="2" charset="-122"/>
              </a:rPr>
              <a:t>:</a:t>
            </a:r>
            <a:r>
              <a:rPr kumimoji="1" lang="zh-CN" altLang="en-US" sz="3200" b="1" dirty="0">
                <a:solidFill>
                  <a:srgbClr val="0000FF"/>
                </a:solidFill>
                <a:latin typeface="华文楷体" pitchFamily="2" charset="-122"/>
                <a:ea typeface="华文楷体" pitchFamily="2" charset="-122"/>
              </a:rPr>
              <a:t>不能领导中国近代革命取得胜利</a:t>
            </a:r>
            <a:r>
              <a:rPr kumimoji="1" lang="en-US" altLang="zh-CN" sz="3200" b="1" dirty="0">
                <a:solidFill>
                  <a:srgbClr val="0000FF"/>
                </a:solidFill>
                <a:latin typeface="华文楷体" pitchFamily="2" charset="-122"/>
                <a:ea typeface="华文楷体" pitchFamily="2" charset="-122"/>
              </a:rPr>
              <a:t>(</a:t>
            </a:r>
            <a:r>
              <a:rPr kumimoji="1" lang="zh-CN" altLang="en-US" sz="3200" b="1" dirty="0">
                <a:solidFill>
                  <a:srgbClr val="0000FF"/>
                </a:solidFill>
                <a:latin typeface="华文楷体" pitchFamily="2" charset="-122"/>
                <a:ea typeface="华文楷体" pitchFamily="2" charset="-122"/>
              </a:rPr>
              <a:t>近代中国社会需要发展先进生产力和争取民族独立，它们不是先进生产力的代表</a:t>
            </a:r>
            <a:r>
              <a:rPr kumimoji="1" lang="en-US" altLang="zh-CN" sz="3200" b="1" dirty="0">
                <a:solidFill>
                  <a:srgbClr val="0000FF"/>
                </a:solidFill>
                <a:latin typeface="华文楷体" pitchFamily="2" charset="-122"/>
                <a:ea typeface="华文楷体" pitchFamily="2" charset="-122"/>
              </a:rPr>
              <a:t>)</a:t>
            </a:r>
            <a:endParaRPr lang="en-US" altLang="zh-CN" sz="3200" b="1" dirty="0">
              <a:solidFill>
                <a:srgbClr val="0000FF"/>
              </a:solidFill>
              <a:latin typeface="华文楷体" pitchFamily="2" charset="-122"/>
              <a:ea typeface="华文楷体" pitchFamily="2" charset="-122"/>
            </a:endParaRPr>
          </a:p>
        </p:txBody>
      </p:sp>
      <p:sp>
        <p:nvSpPr>
          <p:cNvPr id="29702" name="Text Box 6"/>
          <p:cNvSpPr txBox="1">
            <a:spLocks noChangeArrowheads="1"/>
          </p:cNvSpPr>
          <p:nvPr/>
        </p:nvSpPr>
        <p:spPr bwMode="auto">
          <a:xfrm>
            <a:off x="323850" y="3716338"/>
            <a:ext cx="3168650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3200" b="1"/>
              <a:t>4.</a:t>
            </a:r>
            <a:r>
              <a:rPr lang="zh-CN" altLang="en-US" sz="3200" b="1"/>
              <a:t>历史教训</a:t>
            </a:r>
          </a:p>
        </p:txBody>
      </p:sp>
      <p:sp>
        <p:nvSpPr>
          <p:cNvPr id="29703" name="Text Box 7"/>
          <p:cNvSpPr txBox="1">
            <a:spLocks noChangeArrowheads="1"/>
          </p:cNvSpPr>
          <p:nvPr/>
        </p:nvSpPr>
        <p:spPr bwMode="auto">
          <a:xfrm>
            <a:off x="250825" y="4437063"/>
            <a:ext cx="8675688" cy="106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 sz="3200" b="1" dirty="0">
                <a:solidFill>
                  <a:srgbClr val="0000FF"/>
                </a:solidFill>
              </a:rPr>
              <a:t>农民阶级不能担当领导中国民主革命的重任，但他们是近代民主革命的主力军。</a:t>
            </a:r>
            <a:endParaRPr lang="zh-CN" altLang="en-US" sz="3200" dirty="0">
              <a:solidFill>
                <a:srgbClr val="0000FF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0" y="500042"/>
            <a:ext cx="615553" cy="5429288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r>
              <a:rPr lang="zh-CN" altLang="en-US" sz="2800" b="1" dirty="0" smtClean="0"/>
              <a:t>国家出路的探索与列强侵略的加剧</a:t>
            </a:r>
            <a:endParaRPr lang="zh-CN" altLang="en-US" sz="2800" b="1" dirty="0"/>
          </a:p>
        </p:txBody>
      </p:sp>
      <p:sp>
        <p:nvSpPr>
          <p:cNvPr id="3" name="左大括号 2"/>
          <p:cNvSpPr/>
          <p:nvPr/>
        </p:nvSpPr>
        <p:spPr>
          <a:xfrm>
            <a:off x="500034" y="0"/>
            <a:ext cx="71438" cy="6858000"/>
          </a:xfrm>
          <a:prstGeom prst="lef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TextBox 3"/>
          <p:cNvSpPr txBox="1"/>
          <p:nvPr/>
        </p:nvSpPr>
        <p:spPr>
          <a:xfrm>
            <a:off x="500034" y="357166"/>
            <a:ext cx="128588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 smtClean="0"/>
              <a:t>太平天国运动</a:t>
            </a:r>
            <a:endParaRPr lang="zh-CN" altLang="en-US" sz="2400" b="1" dirty="0"/>
          </a:p>
        </p:txBody>
      </p:sp>
      <p:sp>
        <p:nvSpPr>
          <p:cNvPr id="5" name="TextBox 4"/>
          <p:cNvSpPr txBox="1"/>
          <p:nvPr/>
        </p:nvSpPr>
        <p:spPr>
          <a:xfrm>
            <a:off x="500034" y="2143116"/>
            <a:ext cx="107157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 smtClean="0"/>
              <a:t>洋务运动</a:t>
            </a:r>
            <a:endParaRPr lang="zh-CN" altLang="en-US" sz="2400" b="1" dirty="0"/>
          </a:p>
        </p:txBody>
      </p:sp>
      <p:sp>
        <p:nvSpPr>
          <p:cNvPr id="6" name="TextBox 5"/>
          <p:cNvSpPr txBox="1"/>
          <p:nvPr/>
        </p:nvSpPr>
        <p:spPr>
          <a:xfrm>
            <a:off x="500034" y="3643314"/>
            <a:ext cx="171451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 smtClean="0"/>
              <a:t>边疆危机与甲午中日战争</a:t>
            </a:r>
            <a:endParaRPr lang="zh-CN" altLang="en-US" sz="2400" b="1" dirty="0"/>
          </a:p>
        </p:txBody>
      </p:sp>
      <p:sp>
        <p:nvSpPr>
          <p:cNvPr id="7" name="TextBox 6"/>
          <p:cNvSpPr txBox="1"/>
          <p:nvPr/>
        </p:nvSpPr>
        <p:spPr>
          <a:xfrm>
            <a:off x="500034" y="5643578"/>
            <a:ext cx="157163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 smtClean="0"/>
              <a:t>瓜分中国的狂潮</a:t>
            </a:r>
            <a:endParaRPr lang="zh-CN" altLang="en-US" sz="2400" b="1" dirty="0"/>
          </a:p>
        </p:txBody>
      </p:sp>
      <p:grpSp>
        <p:nvGrpSpPr>
          <p:cNvPr id="15" name="组合 14"/>
          <p:cNvGrpSpPr/>
          <p:nvPr/>
        </p:nvGrpSpPr>
        <p:grpSpPr>
          <a:xfrm>
            <a:off x="1714480" y="142852"/>
            <a:ext cx="1785950" cy="6357982"/>
            <a:chOff x="1714480" y="142852"/>
            <a:chExt cx="1785950" cy="6357982"/>
          </a:xfrm>
        </p:grpSpPr>
        <p:sp>
          <p:nvSpPr>
            <p:cNvPr id="8" name="左大括号 7"/>
            <p:cNvSpPr/>
            <p:nvPr/>
          </p:nvSpPr>
          <p:spPr>
            <a:xfrm>
              <a:off x="1714480" y="142852"/>
              <a:ext cx="214314" cy="6357982"/>
            </a:xfrm>
            <a:prstGeom prst="leftBrac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9" name="TextBox 8"/>
            <p:cNvSpPr txBox="1"/>
            <p:nvPr/>
          </p:nvSpPr>
          <p:spPr>
            <a:xfrm>
              <a:off x="1785918" y="1000108"/>
              <a:ext cx="1214446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400" b="1" dirty="0" smtClean="0"/>
                <a:t>背景</a:t>
              </a:r>
              <a:endParaRPr lang="zh-CN" altLang="en-US" sz="2400" b="1" dirty="0"/>
            </a:p>
          </p:txBody>
        </p:sp>
        <p:sp>
          <p:nvSpPr>
            <p:cNvPr id="10" name="TextBox 9"/>
            <p:cNvSpPr txBox="1"/>
            <p:nvPr/>
          </p:nvSpPr>
          <p:spPr>
            <a:xfrm>
              <a:off x="1785918" y="2071678"/>
              <a:ext cx="857256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400" b="1" dirty="0" smtClean="0"/>
                <a:t>目的</a:t>
              </a:r>
              <a:endParaRPr lang="zh-CN" altLang="en-US" sz="2400" b="1" dirty="0"/>
            </a:p>
          </p:txBody>
        </p:sp>
        <p:sp>
          <p:nvSpPr>
            <p:cNvPr id="11" name="TextBox 10"/>
            <p:cNvSpPr txBox="1"/>
            <p:nvPr/>
          </p:nvSpPr>
          <p:spPr>
            <a:xfrm>
              <a:off x="1785918" y="3500438"/>
              <a:ext cx="1357322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400" b="1" dirty="0" smtClean="0"/>
                <a:t>概况</a:t>
              </a:r>
              <a:endParaRPr lang="zh-CN" altLang="en-US" sz="2400" b="1" dirty="0"/>
            </a:p>
          </p:txBody>
        </p:sp>
        <p:sp>
          <p:nvSpPr>
            <p:cNvPr id="12" name="TextBox 11"/>
            <p:cNvSpPr txBox="1"/>
            <p:nvPr/>
          </p:nvSpPr>
          <p:spPr>
            <a:xfrm>
              <a:off x="1857356" y="5214950"/>
              <a:ext cx="928694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400" b="1" dirty="0" smtClean="0"/>
                <a:t>评价</a:t>
              </a:r>
              <a:endParaRPr lang="zh-CN" altLang="en-US" sz="2400" b="1" dirty="0"/>
            </a:p>
          </p:txBody>
        </p:sp>
        <p:sp>
          <p:nvSpPr>
            <p:cNvPr id="13" name="TextBox 12"/>
            <p:cNvSpPr txBox="1"/>
            <p:nvPr/>
          </p:nvSpPr>
          <p:spPr>
            <a:xfrm>
              <a:off x="1785918" y="142852"/>
              <a:ext cx="1714512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400" b="1" dirty="0" smtClean="0"/>
                <a:t>时间</a:t>
              </a:r>
              <a:endParaRPr lang="zh-CN" altLang="en-US" sz="2400" b="1" dirty="0"/>
            </a:p>
          </p:txBody>
        </p:sp>
      </p:grpSp>
      <p:sp>
        <p:nvSpPr>
          <p:cNvPr id="14" name="TextBox 13"/>
          <p:cNvSpPr txBox="1"/>
          <p:nvPr/>
        </p:nvSpPr>
        <p:spPr>
          <a:xfrm>
            <a:off x="2643174" y="142852"/>
            <a:ext cx="35719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b="1" dirty="0" smtClean="0"/>
              <a:t>19</a:t>
            </a:r>
            <a:r>
              <a:rPr lang="zh-CN" altLang="en-US" sz="2400" b="1" dirty="0" smtClean="0"/>
              <a:t>世纪</a:t>
            </a:r>
            <a:r>
              <a:rPr lang="en-US" altLang="zh-CN" sz="2400" b="1" dirty="0" smtClean="0"/>
              <a:t>60——90</a:t>
            </a:r>
            <a:r>
              <a:rPr lang="zh-CN" altLang="en-US" sz="2400" b="1" dirty="0" smtClean="0"/>
              <a:t>年代</a:t>
            </a:r>
            <a:endParaRPr lang="zh-CN" altLang="en-US" sz="2400" b="1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2" dur="1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第二次鸦片战争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600200" y="0"/>
            <a:ext cx="4625975" cy="6858000"/>
          </a:xfrm>
          <a:prstGeom prst="rect">
            <a:avLst/>
          </a:prstGeom>
          <a:noFill/>
        </p:spPr>
      </p:pic>
      <p:sp>
        <p:nvSpPr>
          <p:cNvPr id="11267" name="AutoShape 3"/>
          <p:cNvSpPr>
            <a:spLocks noChangeArrowheads="1"/>
          </p:cNvSpPr>
          <p:nvPr/>
        </p:nvSpPr>
        <p:spPr bwMode="auto">
          <a:xfrm rot="16200000">
            <a:off x="1905000" y="2209800"/>
            <a:ext cx="3505200" cy="1524000"/>
          </a:xfrm>
          <a:custGeom>
            <a:avLst/>
            <a:gdLst>
              <a:gd name="G0" fmla="+- 16200 0 0"/>
              <a:gd name="G1" fmla="+- 5400 0 0"/>
              <a:gd name="G2" fmla="+- 21600 0 5400"/>
              <a:gd name="G3" fmla="+- 10800 0 5400"/>
              <a:gd name="G4" fmla="+- 21600 0 16200"/>
              <a:gd name="G5" fmla="*/ G4 G3 10800"/>
              <a:gd name="G6" fmla="+- 21600 0 G5"/>
              <a:gd name="T0" fmla="*/ 16200 w 21600"/>
              <a:gd name="T1" fmla="*/ 0 h 21600"/>
              <a:gd name="T2" fmla="*/ 0 w 21600"/>
              <a:gd name="T3" fmla="*/ 10800 h 21600"/>
              <a:gd name="T4" fmla="*/ 16200 w 21600"/>
              <a:gd name="T5" fmla="*/ 21600 h 21600"/>
              <a:gd name="T6" fmla="*/ 21600 w 21600"/>
              <a:gd name="T7" fmla="*/ 10800 h 216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3375 w 21600"/>
              <a:gd name="T13" fmla="*/ G1 h 21600"/>
              <a:gd name="T14" fmla="*/ G6 w 21600"/>
              <a:gd name="T15" fmla="*/ G2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16200" y="0"/>
                </a:moveTo>
                <a:lnTo>
                  <a:pt x="16200" y="5400"/>
                </a:lnTo>
                <a:lnTo>
                  <a:pt x="3375" y="5400"/>
                </a:lnTo>
                <a:lnTo>
                  <a:pt x="3375" y="16200"/>
                </a:lnTo>
                <a:lnTo>
                  <a:pt x="16200" y="16200"/>
                </a:lnTo>
                <a:lnTo>
                  <a:pt x="16200" y="21600"/>
                </a:lnTo>
                <a:lnTo>
                  <a:pt x="21600" y="10800"/>
                </a:lnTo>
                <a:close/>
              </a:path>
              <a:path w="21600" h="21600">
                <a:moveTo>
                  <a:pt x="1350" y="5400"/>
                </a:moveTo>
                <a:lnTo>
                  <a:pt x="1350" y="16200"/>
                </a:lnTo>
                <a:lnTo>
                  <a:pt x="2700" y="16200"/>
                </a:lnTo>
                <a:lnTo>
                  <a:pt x="2700" y="5400"/>
                </a:lnTo>
                <a:close/>
              </a:path>
              <a:path w="21600" h="21600">
                <a:moveTo>
                  <a:pt x="0" y="5400"/>
                </a:moveTo>
                <a:lnTo>
                  <a:pt x="0" y="16200"/>
                </a:lnTo>
                <a:lnTo>
                  <a:pt x="675" y="16200"/>
                </a:lnTo>
                <a:lnTo>
                  <a:pt x="675" y="5400"/>
                </a:lnTo>
                <a:close/>
              </a:path>
            </a:pathLst>
          </a:custGeom>
          <a:solidFill>
            <a:srgbClr val="FFCC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vert="eaVert" wrap="none" anchor="ctr"/>
          <a:lstStyle/>
          <a:p>
            <a:pPr algn="ctr"/>
            <a:r>
              <a:rPr kumimoji="1" lang="zh-CN" altLang="en-US" sz="2400" b="1">
                <a:latin typeface="Times New Roman" pitchFamily="18" charset="0"/>
              </a:rPr>
              <a:t>太</a:t>
            </a:r>
          </a:p>
          <a:p>
            <a:pPr algn="ctr"/>
            <a:r>
              <a:rPr kumimoji="1" lang="zh-CN" altLang="en-US" sz="2400" b="1">
                <a:latin typeface="Times New Roman" pitchFamily="18" charset="0"/>
              </a:rPr>
              <a:t>平</a:t>
            </a:r>
          </a:p>
          <a:p>
            <a:pPr algn="ctr"/>
            <a:r>
              <a:rPr kumimoji="1" lang="zh-CN" altLang="en-US" sz="2400" b="1">
                <a:latin typeface="Times New Roman" pitchFamily="18" charset="0"/>
              </a:rPr>
              <a:t>天</a:t>
            </a:r>
          </a:p>
          <a:p>
            <a:pPr algn="ctr"/>
            <a:r>
              <a:rPr kumimoji="1" lang="zh-CN" altLang="en-US" sz="2400" b="1">
                <a:latin typeface="Times New Roman" pitchFamily="18" charset="0"/>
              </a:rPr>
              <a:t>国</a:t>
            </a:r>
          </a:p>
        </p:txBody>
      </p:sp>
      <p:sp>
        <p:nvSpPr>
          <p:cNvPr id="11268" name="AutoShape 4"/>
          <p:cNvSpPr>
            <a:spLocks noChangeArrowheads="1"/>
          </p:cNvSpPr>
          <p:nvPr/>
        </p:nvSpPr>
        <p:spPr bwMode="auto">
          <a:xfrm rot="10800000">
            <a:off x="4495800" y="381000"/>
            <a:ext cx="3429000" cy="1371600"/>
          </a:xfrm>
          <a:custGeom>
            <a:avLst/>
            <a:gdLst>
              <a:gd name="G0" fmla="+- 16200 0 0"/>
              <a:gd name="G1" fmla="+- 5400 0 0"/>
              <a:gd name="G2" fmla="+- 21600 0 5400"/>
              <a:gd name="G3" fmla="+- 10800 0 5400"/>
              <a:gd name="G4" fmla="+- 21600 0 16200"/>
              <a:gd name="G5" fmla="*/ G4 G3 10800"/>
              <a:gd name="G6" fmla="+- 21600 0 G5"/>
              <a:gd name="T0" fmla="*/ 16200 w 21600"/>
              <a:gd name="T1" fmla="*/ 0 h 21600"/>
              <a:gd name="T2" fmla="*/ 0 w 21600"/>
              <a:gd name="T3" fmla="*/ 10800 h 21600"/>
              <a:gd name="T4" fmla="*/ 16200 w 21600"/>
              <a:gd name="T5" fmla="*/ 21600 h 21600"/>
              <a:gd name="T6" fmla="*/ 21600 w 21600"/>
              <a:gd name="T7" fmla="*/ 10800 h 216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3375 w 21600"/>
              <a:gd name="T13" fmla="*/ G1 h 21600"/>
              <a:gd name="T14" fmla="*/ G6 w 21600"/>
              <a:gd name="T15" fmla="*/ G2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16200" y="0"/>
                </a:moveTo>
                <a:lnTo>
                  <a:pt x="16200" y="5400"/>
                </a:lnTo>
                <a:lnTo>
                  <a:pt x="3375" y="5400"/>
                </a:lnTo>
                <a:lnTo>
                  <a:pt x="3375" y="16200"/>
                </a:lnTo>
                <a:lnTo>
                  <a:pt x="16200" y="16200"/>
                </a:lnTo>
                <a:lnTo>
                  <a:pt x="16200" y="21600"/>
                </a:lnTo>
                <a:lnTo>
                  <a:pt x="21600" y="10800"/>
                </a:lnTo>
                <a:close/>
              </a:path>
              <a:path w="21600" h="21600">
                <a:moveTo>
                  <a:pt x="1350" y="5400"/>
                </a:moveTo>
                <a:lnTo>
                  <a:pt x="1350" y="16200"/>
                </a:lnTo>
                <a:lnTo>
                  <a:pt x="2700" y="16200"/>
                </a:lnTo>
                <a:lnTo>
                  <a:pt x="2700" y="5400"/>
                </a:lnTo>
                <a:close/>
              </a:path>
              <a:path w="21600" h="21600">
                <a:moveTo>
                  <a:pt x="0" y="5400"/>
                </a:moveTo>
                <a:lnTo>
                  <a:pt x="0" y="16200"/>
                </a:lnTo>
                <a:lnTo>
                  <a:pt x="675" y="16200"/>
                </a:lnTo>
                <a:lnTo>
                  <a:pt x="675" y="5400"/>
                </a:lnTo>
                <a:close/>
              </a:path>
            </a:pathLst>
          </a:custGeom>
          <a:solidFill>
            <a:srgbClr val="FFCC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rot="10800000" wrap="none" anchor="ctr"/>
          <a:lstStyle/>
          <a:p>
            <a:pPr algn="ctr"/>
            <a:r>
              <a:rPr kumimoji="1" lang="zh-CN" altLang="en-US" sz="2400" b="1">
                <a:latin typeface="Times New Roman" pitchFamily="18" charset="0"/>
              </a:rPr>
              <a:t>英法联军</a:t>
            </a:r>
          </a:p>
        </p:txBody>
      </p:sp>
      <p:sp>
        <p:nvSpPr>
          <p:cNvPr id="11269" name="Text Box 5"/>
          <p:cNvSpPr txBox="1">
            <a:spLocks noChangeArrowheads="1"/>
          </p:cNvSpPr>
          <p:nvPr/>
        </p:nvSpPr>
        <p:spPr bwMode="auto">
          <a:xfrm>
            <a:off x="6248400" y="2743200"/>
            <a:ext cx="549275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eaVert"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en-US" altLang="zh-CN" sz="2400" b="1">
                <a:latin typeface="Times New Roman" pitchFamily="18" charset="0"/>
              </a:rPr>
              <a:t>19</a:t>
            </a:r>
            <a:r>
              <a:rPr kumimoji="1" lang="zh-CN" altLang="en-US" sz="2400" b="1">
                <a:latin typeface="Times New Roman" pitchFamily="18" charset="0"/>
              </a:rPr>
              <a:t>世纪</a:t>
            </a:r>
            <a:r>
              <a:rPr kumimoji="1" lang="en-US" altLang="zh-CN" sz="2400" b="1">
                <a:latin typeface="Times New Roman" pitchFamily="18" charset="0"/>
              </a:rPr>
              <a:t>50-60</a:t>
            </a:r>
            <a:r>
              <a:rPr kumimoji="1" lang="zh-CN" altLang="en-US" sz="2400" b="1">
                <a:latin typeface="Times New Roman" pitchFamily="18" charset="0"/>
              </a:rPr>
              <a:t>年代的清政府</a:t>
            </a:r>
          </a:p>
        </p:txBody>
      </p:sp>
      <p:sp>
        <p:nvSpPr>
          <p:cNvPr id="11270" name="Text Box 6"/>
          <p:cNvSpPr txBox="1">
            <a:spLocks noChangeArrowheads="1"/>
          </p:cNvSpPr>
          <p:nvPr/>
        </p:nvSpPr>
        <p:spPr bwMode="auto">
          <a:xfrm>
            <a:off x="353538" y="1219200"/>
            <a:ext cx="738664" cy="4724400"/>
          </a:xfrm>
          <a:prstGeom prst="rect">
            <a:avLst/>
          </a:prstGeom>
          <a:solidFill>
            <a:schemeClr val="bg1"/>
          </a:solidFill>
          <a:ln w="9525">
            <a:solidFill>
              <a:schemeClr val="accent2"/>
            </a:solidFill>
            <a:miter lim="800000"/>
            <a:headEnd/>
            <a:tailEnd/>
          </a:ln>
          <a:effectLst/>
        </p:spPr>
        <p:txBody>
          <a:bodyPr vert="eaVert">
            <a:spAutoFit/>
          </a:bodyPr>
          <a:lstStyle/>
          <a:p>
            <a:pPr algn="ctr">
              <a:spcBef>
                <a:spcPct val="50000"/>
              </a:spcBef>
            </a:pPr>
            <a:r>
              <a:rPr kumimoji="1" lang="zh-CN" altLang="en-US" sz="3600" b="1" dirty="0" smtClean="0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隶书" pitchFamily="49" charset="-122"/>
                <a:ea typeface="隶书" pitchFamily="49" charset="-122"/>
              </a:rPr>
              <a:t>洋务运动</a:t>
            </a:r>
            <a:r>
              <a:rPr kumimoji="1" lang="zh-CN" altLang="en-US" sz="3600" b="1" dirty="0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隶书" pitchFamily="49" charset="-122"/>
                <a:ea typeface="隶书" pitchFamily="49" charset="-122"/>
              </a:rPr>
              <a:t>的背景</a:t>
            </a:r>
          </a:p>
        </p:txBody>
      </p:sp>
      <p:sp>
        <p:nvSpPr>
          <p:cNvPr id="11271" name="WordArt 7"/>
          <p:cNvSpPr>
            <a:spLocks noChangeArrowheads="1" noChangeShapeType="1" noTextEdit="1"/>
          </p:cNvSpPr>
          <p:nvPr/>
        </p:nvSpPr>
        <p:spPr bwMode="auto">
          <a:xfrm>
            <a:off x="4284663" y="2060575"/>
            <a:ext cx="3086100" cy="1136650"/>
          </a:xfrm>
          <a:prstGeom prst="rect">
            <a:avLst/>
          </a:prstGeom>
        </p:spPr>
        <p:txBody>
          <a:bodyPr wrap="none" fromWordArt="1">
            <a:prstTxWarp prst="textSlantUp">
              <a:avLst>
                <a:gd name="adj" fmla="val 32056"/>
              </a:avLst>
            </a:prstTxWarp>
          </a:bodyPr>
          <a:lstStyle/>
          <a:p>
            <a:pPr algn="ctr"/>
            <a:r>
              <a:rPr lang="zh-CN" altLang="en-US" sz="4000" b="1" kern="10">
                <a:ln w="9525">
                  <a:solidFill>
                    <a:srgbClr val="CC99FF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6600CC"/>
                    </a:gs>
                    <a:gs pos="100000">
                      <a:srgbClr val="CC00CC"/>
                    </a:gs>
                  </a:gsLst>
                  <a:lin ang="5400000" scaled="1"/>
                </a:gradFill>
                <a:effectLst>
                  <a:outerShdw dist="53882" dir="2700000" algn="ctr" rotWithShape="0">
                    <a:srgbClr val="9999FF">
                      <a:alpha val="80000"/>
                    </a:srgbClr>
                  </a:outerShdw>
                </a:effectLst>
                <a:latin typeface="宋体"/>
                <a:ea typeface="宋体"/>
              </a:rPr>
              <a:t>内忧外患！！</a:t>
            </a:r>
          </a:p>
        </p:txBody>
      </p:sp>
    </p:spTree>
  </p:cSld>
  <p:clrMapOvr>
    <a:masterClrMapping/>
  </p:clrMapOvr>
  <p:transition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2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2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gunshot.wav" builtIn="1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12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12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gunshot.wav" builtIn="1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9" dur="500"/>
                                        <p:tgtEl>
                                          <p:spTgt spid="112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67" grpId="0" animBg="1" autoUpdateAnimBg="0"/>
      <p:bldP spid="11268" grpId="0" animBg="1" autoUpdateAnimBg="0"/>
      <p:bldP spid="11271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0" y="500042"/>
            <a:ext cx="615553" cy="5429288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r>
              <a:rPr lang="zh-CN" altLang="en-US" sz="2800" b="1" dirty="0" smtClean="0"/>
              <a:t>国家出路的探索与列强侵略的加剧</a:t>
            </a:r>
            <a:endParaRPr lang="zh-CN" altLang="en-US" sz="2800" b="1" dirty="0"/>
          </a:p>
        </p:txBody>
      </p:sp>
      <p:sp>
        <p:nvSpPr>
          <p:cNvPr id="3" name="左大括号 2"/>
          <p:cNvSpPr/>
          <p:nvPr/>
        </p:nvSpPr>
        <p:spPr>
          <a:xfrm>
            <a:off x="500034" y="0"/>
            <a:ext cx="71438" cy="6858000"/>
          </a:xfrm>
          <a:prstGeom prst="lef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TextBox 3"/>
          <p:cNvSpPr txBox="1"/>
          <p:nvPr/>
        </p:nvSpPr>
        <p:spPr>
          <a:xfrm>
            <a:off x="500034" y="357166"/>
            <a:ext cx="128588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 smtClean="0"/>
              <a:t>太平天国运动</a:t>
            </a:r>
            <a:endParaRPr lang="zh-CN" altLang="en-US" sz="2400" b="1" dirty="0"/>
          </a:p>
        </p:txBody>
      </p:sp>
      <p:sp>
        <p:nvSpPr>
          <p:cNvPr id="5" name="TextBox 4"/>
          <p:cNvSpPr txBox="1"/>
          <p:nvPr/>
        </p:nvSpPr>
        <p:spPr>
          <a:xfrm>
            <a:off x="500034" y="2143116"/>
            <a:ext cx="107157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 smtClean="0"/>
              <a:t>洋务运动</a:t>
            </a:r>
            <a:endParaRPr lang="zh-CN" altLang="en-US" sz="2400" b="1" dirty="0"/>
          </a:p>
        </p:txBody>
      </p:sp>
      <p:sp>
        <p:nvSpPr>
          <p:cNvPr id="6" name="TextBox 5"/>
          <p:cNvSpPr txBox="1"/>
          <p:nvPr/>
        </p:nvSpPr>
        <p:spPr>
          <a:xfrm>
            <a:off x="500034" y="3643314"/>
            <a:ext cx="171451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 smtClean="0"/>
              <a:t>边疆危机与甲午中日战争</a:t>
            </a:r>
            <a:endParaRPr lang="zh-CN" altLang="en-US" sz="2400" b="1" dirty="0"/>
          </a:p>
        </p:txBody>
      </p:sp>
      <p:sp>
        <p:nvSpPr>
          <p:cNvPr id="7" name="TextBox 6"/>
          <p:cNvSpPr txBox="1"/>
          <p:nvPr/>
        </p:nvSpPr>
        <p:spPr>
          <a:xfrm>
            <a:off x="500034" y="5643578"/>
            <a:ext cx="157163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 smtClean="0"/>
              <a:t>瓜分中国的狂潮</a:t>
            </a:r>
            <a:endParaRPr lang="zh-CN" altLang="en-US" sz="2400" b="1" dirty="0"/>
          </a:p>
        </p:txBody>
      </p:sp>
      <p:sp>
        <p:nvSpPr>
          <p:cNvPr id="8" name="左大括号 7"/>
          <p:cNvSpPr/>
          <p:nvPr/>
        </p:nvSpPr>
        <p:spPr>
          <a:xfrm>
            <a:off x="1714480" y="142852"/>
            <a:ext cx="214314" cy="6357982"/>
          </a:xfrm>
          <a:prstGeom prst="leftBrac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TextBox 8"/>
          <p:cNvSpPr txBox="1"/>
          <p:nvPr/>
        </p:nvSpPr>
        <p:spPr>
          <a:xfrm>
            <a:off x="1785918" y="1000108"/>
            <a:ext cx="121444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 smtClean="0"/>
              <a:t>背景</a:t>
            </a:r>
            <a:endParaRPr lang="zh-CN" altLang="en-US" sz="2400" b="1" dirty="0"/>
          </a:p>
        </p:txBody>
      </p:sp>
      <p:sp>
        <p:nvSpPr>
          <p:cNvPr id="10" name="TextBox 9"/>
          <p:cNvSpPr txBox="1"/>
          <p:nvPr/>
        </p:nvSpPr>
        <p:spPr>
          <a:xfrm>
            <a:off x="1785918" y="2071678"/>
            <a:ext cx="85725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 smtClean="0"/>
              <a:t>目的</a:t>
            </a:r>
            <a:endParaRPr lang="zh-CN" altLang="en-US" sz="2400" b="1" dirty="0"/>
          </a:p>
        </p:txBody>
      </p:sp>
      <p:sp>
        <p:nvSpPr>
          <p:cNvPr id="11" name="TextBox 10"/>
          <p:cNvSpPr txBox="1"/>
          <p:nvPr/>
        </p:nvSpPr>
        <p:spPr>
          <a:xfrm>
            <a:off x="1785918" y="3500438"/>
            <a:ext cx="135732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 smtClean="0"/>
              <a:t>概况</a:t>
            </a:r>
            <a:endParaRPr lang="zh-CN" altLang="en-US" sz="2400" b="1" dirty="0"/>
          </a:p>
        </p:txBody>
      </p:sp>
      <p:sp>
        <p:nvSpPr>
          <p:cNvPr id="12" name="TextBox 11"/>
          <p:cNvSpPr txBox="1"/>
          <p:nvPr/>
        </p:nvSpPr>
        <p:spPr>
          <a:xfrm>
            <a:off x="1857356" y="5214950"/>
            <a:ext cx="92869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 smtClean="0"/>
              <a:t>评价</a:t>
            </a:r>
            <a:endParaRPr lang="zh-CN" altLang="en-US" sz="2400" b="1" dirty="0"/>
          </a:p>
        </p:txBody>
      </p:sp>
      <p:sp>
        <p:nvSpPr>
          <p:cNvPr id="13" name="TextBox 12"/>
          <p:cNvSpPr txBox="1"/>
          <p:nvPr/>
        </p:nvSpPr>
        <p:spPr>
          <a:xfrm>
            <a:off x="1785918" y="142852"/>
            <a:ext cx="171451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 smtClean="0"/>
              <a:t>时间</a:t>
            </a:r>
            <a:endParaRPr lang="zh-CN" altLang="en-US" sz="2400" b="1" dirty="0"/>
          </a:p>
        </p:txBody>
      </p:sp>
      <p:sp>
        <p:nvSpPr>
          <p:cNvPr id="14" name="TextBox 13"/>
          <p:cNvSpPr txBox="1"/>
          <p:nvPr/>
        </p:nvSpPr>
        <p:spPr>
          <a:xfrm>
            <a:off x="2643174" y="142852"/>
            <a:ext cx="35719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b="1" dirty="0" smtClean="0"/>
              <a:t>19</a:t>
            </a:r>
            <a:r>
              <a:rPr lang="zh-CN" altLang="en-US" sz="2400" b="1" dirty="0" smtClean="0"/>
              <a:t>世纪</a:t>
            </a:r>
            <a:r>
              <a:rPr lang="en-US" altLang="zh-CN" sz="2400" b="1" dirty="0" smtClean="0"/>
              <a:t>60——90</a:t>
            </a:r>
            <a:r>
              <a:rPr lang="zh-CN" altLang="en-US" sz="2400" b="1" dirty="0" smtClean="0"/>
              <a:t>年代</a:t>
            </a:r>
            <a:endParaRPr lang="zh-CN" altLang="en-US" sz="2400" b="1" dirty="0"/>
          </a:p>
        </p:txBody>
      </p:sp>
      <p:sp>
        <p:nvSpPr>
          <p:cNvPr id="16" name="AutoShape 12"/>
          <p:cNvSpPr>
            <a:spLocks/>
          </p:cNvSpPr>
          <p:nvPr/>
        </p:nvSpPr>
        <p:spPr bwMode="auto">
          <a:xfrm>
            <a:off x="2500298" y="571480"/>
            <a:ext cx="71437" cy="1196975"/>
          </a:xfrm>
          <a:prstGeom prst="leftBrace">
            <a:avLst>
              <a:gd name="adj1" fmla="val 139631"/>
              <a:gd name="adj2" fmla="val 50000"/>
            </a:avLst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17" name="Text Box 13"/>
          <p:cNvSpPr txBox="1">
            <a:spLocks noChangeArrowheads="1"/>
          </p:cNvSpPr>
          <p:nvPr/>
        </p:nvSpPr>
        <p:spPr bwMode="auto">
          <a:xfrm>
            <a:off x="2571735" y="571480"/>
            <a:ext cx="38163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400" b="1" dirty="0">
                <a:ea typeface="楷体_GB2312" pitchFamily="49" charset="-122"/>
              </a:rPr>
              <a:t>①</a:t>
            </a:r>
            <a:r>
              <a:rPr lang="zh-CN" altLang="en-US" sz="2400" b="1" dirty="0">
                <a:ea typeface="楷体_GB2312" pitchFamily="49" charset="-122"/>
              </a:rPr>
              <a:t>清政府内外交困</a:t>
            </a:r>
          </a:p>
        </p:txBody>
      </p:sp>
      <p:sp>
        <p:nvSpPr>
          <p:cNvPr id="18" name="Text Box 14"/>
          <p:cNvSpPr txBox="1">
            <a:spLocks noChangeArrowheads="1"/>
          </p:cNvSpPr>
          <p:nvPr/>
        </p:nvSpPr>
        <p:spPr bwMode="auto">
          <a:xfrm>
            <a:off x="2571735" y="1047730"/>
            <a:ext cx="5724525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400" b="1" dirty="0">
                <a:ea typeface="楷体_GB2312" pitchFamily="49" charset="-122"/>
              </a:rPr>
              <a:t>②</a:t>
            </a:r>
            <a:r>
              <a:rPr lang="zh-CN" altLang="en-US" sz="2400" b="1" dirty="0">
                <a:ea typeface="楷体_GB2312" pitchFamily="49" charset="-122"/>
              </a:rPr>
              <a:t>一些</a:t>
            </a:r>
            <a:r>
              <a:rPr lang="zh-CN" altLang="en-US" sz="2400" b="1" dirty="0" smtClean="0">
                <a:ea typeface="楷体_GB2312" pitchFamily="49" charset="-122"/>
              </a:rPr>
              <a:t>有识之士（</a:t>
            </a:r>
            <a:r>
              <a:rPr lang="zh-CN" altLang="en-US" sz="2400" b="1" dirty="0" smtClean="0">
                <a:solidFill>
                  <a:srgbClr val="FF0000"/>
                </a:solidFill>
                <a:ea typeface="楷体_GB2312" pitchFamily="49" charset="-122"/>
              </a:rPr>
              <a:t>地主阶级</a:t>
            </a:r>
            <a:r>
              <a:rPr lang="zh-CN" altLang="en-US" sz="2400" b="1" dirty="0" smtClean="0">
                <a:ea typeface="楷体_GB2312" pitchFamily="49" charset="-122"/>
              </a:rPr>
              <a:t>）认识</a:t>
            </a:r>
            <a:r>
              <a:rPr lang="zh-CN" altLang="en-US" sz="2400" b="1" dirty="0">
                <a:ea typeface="楷体_GB2312" pitchFamily="49" charset="-122"/>
              </a:rPr>
              <a:t>到学习西方先进技术的重要性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1" dur="1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6" dur="1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  <p:bldP spid="17" grpId="0"/>
      <p:bldP spid="18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 descr="曾国藩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357563" y="152400"/>
            <a:ext cx="2205037" cy="3124200"/>
          </a:xfrm>
          <a:prstGeom prst="rect">
            <a:avLst/>
          </a:prstGeom>
          <a:noFill/>
          <a:effectLst>
            <a:outerShdw dist="107763" dir="13500000" algn="ctr" rotWithShape="0">
              <a:srgbClr val="808080"/>
            </a:outerShdw>
          </a:effectLst>
        </p:spPr>
      </p:pic>
      <p:pic>
        <p:nvPicPr>
          <p:cNvPr id="17411" name="Picture 3" descr="李鸿章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629400" y="152400"/>
            <a:ext cx="2155825" cy="3429000"/>
          </a:xfrm>
          <a:prstGeom prst="rect">
            <a:avLst/>
          </a:prstGeom>
          <a:noFill/>
          <a:effectLst>
            <a:outerShdw dist="107763" dir="13500000" algn="ctr" rotWithShape="0">
              <a:srgbClr val="808080"/>
            </a:outerShdw>
          </a:effectLst>
        </p:spPr>
      </p:pic>
      <p:pic>
        <p:nvPicPr>
          <p:cNvPr id="17412" name="Picture 4" descr="弈訢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2820988" cy="4038600"/>
          </a:xfrm>
          <a:prstGeom prst="rect">
            <a:avLst/>
          </a:prstGeom>
          <a:noFill/>
          <a:effectLst>
            <a:outerShdw dist="107763" dir="13500000" algn="ctr" rotWithShape="0">
              <a:srgbClr val="808080"/>
            </a:outerShdw>
          </a:effectLst>
        </p:spPr>
      </p:pic>
      <p:pic>
        <p:nvPicPr>
          <p:cNvPr id="17413" name="Picture 5" descr="左宗棠像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354388" y="3429000"/>
            <a:ext cx="2201862" cy="3352800"/>
          </a:xfrm>
          <a:prstGeom prst="rect">
            <a:avLst/>
          </a:prstGeom>
          <a:noFill/>
          <a:effectLst>
            <a:outerShdw dist="107763" dir="13500000" algn="ctr" rotWithShape="0">
              <a:srgbClr val="808080"/>
            </a:outerShdw>
          </a:effectLst>
        </p:spPr>
      </p:pic>
      <p:pic>
        <p:nvPicPr>
          <p:cNvPr id="17414" name="Picture 6" descr="张之洞"/>
          <p:cNvPicPr>
            <a:picLocks noChangeAspect="1" noChangeArrowheads="1"/>
          </p:cNvPicPr>
          <p:nvPr/>
        </p:nvPicPr>
        <p:blipFill>
          <a:blip r:embed="rId6"/>
          <a:srcRect b="6474"/>
          <a:stretch>
            <a:fillRect/>
          </a:stretch>
        </p:blipFill>
        <p:spPr bwMode="auto">
          <a:xfrm>
            <a:off x="6553200" y="3657600"/>
            <a:ext cx="2247900" cy="304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7415" name="Text Box 7"/>
          <p:cNvSpPr txBox="1">
            <a:spLocks noChangeArrowheads="1"/>
          </p:cNvSpPr>
          <p:nvPr/>
        </p:nvSpPr>
        <p:spPr bwMode="auto">
          <a:xfrm>
            <a:off x="3673475" y="6186488"/>
            <a:ext cx="1584325" cy="51911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kumimoji="1" lang="zh-CN" altLang="en-US" sz="2800" b="1">
                <a:solidFill>
                  <a:srgbClr val="000000"/>
                </a:solidFill>
                <a:ea typeface="隶书" pitchFamily="49" charset="-122"/>
              </a:rPr>
              <a:t>左宗棠</a:t>
            </a:r>
            <a:endParaRPr lang="zh-CN" altLang="en-US" sz="2800">
              <a:solidFill>
                <a:srgbClr val="000000"/>
              </a:solidFill>
              <a:ea typeface="隶书" pitchFamily="49" charset="-122"/>
            </a:endParaRPr>
          </a:p>
        </p:txBody>
      </p:sp>
      <p:sp>
        <p:nvSpPr>
          <p:cNvPr id="17416" name="Text Box 8"/>
          <p:cNvSpPr txBox="1">
            <a:spLocks noChangeArrowheads="1"/>
          </p:cNvSpPr>
          <p:nvPr/>
        </p:nvSpPr>
        <p:spPr bwMode="auto">
          <a:xfrm>
            <a:off x="3303588" y="152400"/>
            <a:ext cx="611187" cy="1371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eaVert">
            <a:spAutoFit/>
          </a:bodyPr>
          <a:lstStyle/>
          <a:p>
            <a:pPr algn="ctr"/>
            <a:r>
              <a:rPr kumimoji="1" lang="zh-CN" altLang="en-US" sz="2800" b="1">
                <a:solidFill>
                  <a:srgbClr val="000000"/>
                </a:solidFill>
                <a:ea typeface="隶书" pitchFamily="49" charset="-122"/>
              </a:rPr>
              <a:t>曾国藩</a:t>
            </a:r>
          </a:p>
        </p:txBody>
      </p:sp>
      <p:sp>
        <p:nvSpPr>
          <p:cNvPr id="17417" name="Text Box 9"/>
          <p:cNvSpPr txBox="1">
            <a:spLocks noChangeArrowheads="1"/>
          </p:cNvSpPr>
          <p:nvPr/>
        </p:nvSpPr>
        <p:spPr bwMode="auto">
          <a:xfrm>
            <a:off x="8229600" y="152400"/>
            <a:ext cx="611188" cy="1295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eaVert">
            <a:spAutoFit/>
          </a:bodyPr>
          <a:lstStyle/>
          <a:p>
            <a:pPr algn="ctr"/>
            <a:r>
              <a:rPr kumimoji="1" lang="zh-CN" altLang="en-US" sz="2800" b="1">
                <a:solidFill>
                  <a:srgbClr val="000000"/>
                </a:solidFill>
                <a:ea typeface="隶书" pitchFamily="49" charset="-122"/>
              </a:rPr>
              <a:t>李鸿章</a:t>
            </a:r>
          </a:p>
        </p:txBody>
      </p:sp>
      <p:sp>
        <p:nvSpPr>
          <p:cNvPr id="17418" name="Text Box 10"/>
          <p:cNvSpPr txBox="1">
            <a:spLocks noChangeArrowheads="1"/>
          </p:cNvSpPr>
          <p:nvPr/>
        </p:nvSpPr>
        <p:spPr bwMode="auto">
          <a:xfrm>
            <a:off x="6629400" y="3581400"/>
            <a:ext cx="611188" cy="1341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eaVert">
            <a:spAutoFit/>
          </a:bodyPr>
          <a:lstStyle/>
          <a:p>
            <a:pPr algn="ctr"/>
            <a:r>
              <a:rPr kumimoji="1" lang="zh-CN" altLang="en-US" sz="2800" b="1">
                <a:solidFill>
                  <a:srgbClr val="000000"/>
                </a:solidFill>
                <a:ea typeface="隶书" pitchFamily="49" charset="-122"/>
              </a:rPr>
              <a:t>张之洞</a:t>
            </a:r>
          </a:p>
        </p:txBody>
      </p:sp>
      <p:sp>
        <p:nvSpPr>
          <p:cNvPr id="17419" name="Rectangle 11"/>
          <p:cNvSpPr>
            <a:spLocks noChangeArrowheads="1"/>
          </p:cNvSpPr>
          <p:nvPr/>
        </p:nvSpPr>
        <p:spPr bwMode="auto">
          <a:xfrm>
            <a:off x="76200" y="4038600"/>
            <a:ext cx="2819400" cy="2759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lnSpc>
                <a:spcPct val="125000"/>
              </a:lnSpc>
            </a:pPr>
            <a:r>
              <a:rPr kumimoji="1" lang="en-US" altLang="zh-CN" sz="2800" b="1" dirty="0">
                <a:latin typeface="宋体" charset="-122"/>
              </a:rPr>
              <a:t>    </a:t>
            </a:r>
            <a:r>
              <a:rPr kumimoji="1" lang="zh-CN" altLang="en-US" sz="2800" b="1" dirty="0">
                <a:solidFill>
                  <a:srgbClr val="FF0000"/>
                </a:solidFill>
                <a:latin typeface="宋体" charset="-122"/>
              </a:rPr>
              <a:t>奕</a:t>
            </a:r>
            <a:r>
              <a:rPr kumimoji="1" lang="zh-CN" altLang="en-US" sz="2800" b="1" dirty="0">
                <a:latin typeface="宋体" charset="-122"/>
              </a:rPr>
              <a:t>，洋务</a:t>
            </a:r>
          </a:p>
          <a:p>
            <a:pPr>
              <a:lnSpc>
                <a:spcPct val="125000"/>
              </a:lnSpc>
            </a:pPr>
            <a:r>
              <a:rPr kumimoji="1" lang="zh-CN" altLang="en-US" sz="2800" b="1" dirty="0">
                <a:latin typeface="宋体" charset="-122"/>
              </a:rPr>
              <a:t>派在</a:t>
            </a:r>
            <a:r>
              <a:rPr kumimoji="1" lang="zh-CN" altLang="en-US" sz="2800" b="1" dirty="0">
                <a:solidFill>
                  <a:schemeClr val="accent2"/>
                </a:solidFill>
                <a:latin typeface="宋体" charset="-122"/>
              </a:rPr>
              <a:t>中央</a:t>
            </a:r>
            <a:r>
              <a:rPr kumimoji="1" lang="zh-CN" altLang="en-US" sz="2800" b="1" dirty="0">
                <a:latin typeface="宋体" charset="-122"/>
              </a:rPr>
              <a:t>的代表</a:t>
            </a:r>
          </a:p>
          <a:p>
            <a:pPr>
              <a:lnSpc>
                <a:spcPct val="125000"/>
              </a:lnSpc>
            </a:pPr>
            <a:r>
              <a:rPr kumimoji="1" lang="zh-CN" altLang="en-US" sz="2800" b="1" dirty="0">
                <a:latin typeface="宋体" charset="-122"/>
              </a:rPr>
              <a:t>人物，</a:t>
            </a:r>
            <a:r>
              <a:rPr kumimoji="1" lang="en-US" altLang="zh-CN" sz="2800" b="1" dirty="0">
                <a:latin typeface="宋体" charset="-122"/>
              </a:rPr>
              <a:t>1861</a:t>
            </a:r>
            <a:r>
              <a:rPr kumimoji="1" lang="zh-CN" altLang="en-US" sz="2800" b="1" dirty="0">
                <a:latin typeface="宋体" charset="-122"/>
              </a:rPr>
              <a:t>年后</a:t>
            </a:r>
          </a:p>
          <a:p>
            <a:pPr>
              <a:lnSpc>
                <a:spcPct val="125000"/>
              </a:lnSpc>
            </a:pPr>
            <a:r>
              <a:rPr kumimoji="1" lang="zh-CN" altLang="en-US" sz="2800" b="1" dirty="0">
                <a:latin typeface="宋体" charset="-122"/>
              </a:rPr>
              <a:t>掌管军机处和总</a:t>
            </a:r>
          </a:p>
          <a:p>
            <a:pPr>
              <a:lnSpc>
                <a:spcPct val="125000"/>
              </a:lnSpc>
            </a:pPr>
            <a:r>
              <a:rPr kumimoji="1" lang="zh-CN" altLang="en-US" sz="2800" b="1" dirty="0">
                <a:latin typeface="宋体" charset="-122"/>
              </a:rPr>
              <a:t>理各国事务衙门</a:t>
            </a:r>
          </a:p>
        </p:txBody>
      </p:sp>
      <p:sp>
        <p:nvSpPr>
          <p:cNvPr id="17420" name="Text Box 12"/>
          <p:cNvSpPr txBox="1">
            <a:spLocks noChangeArrowheads="1"/>
          </p:cNvSpPr>
          <p:nvPr/>
        </p:nvSpPr>
        <p:spPr bwMode="auto">
          <a:xfrm>
            <a:off x="5699125" y="76200"/>
            <a:ext cx="854075" cy="6675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eaVert">
            <a:spAutoFit/>
          </a:bodyPr>
          <a:lstStyle/>
          <a:p>
            <a:pPr algn="ctr"/>
            <a:r>
              <a:rPr lang="zh-CN" altLang="en-US" sz="4400" b="1">
                <a:ea typeface="华文新魏" pitchFamily="2" charset="-122"/>
              </a:rPr>
              <a:t>洋务派在</a:t>
            </a:r>
            <a:r>
              <a:rPr lang="zh-CN" altLang="en-US" sz="4400" b="1">
                <a:solidFill>
                  <a:schemeClr val="accent2"/>
                </a:solidFill>
                <a:ea typeface="华文新魏" pitchFamily="2" charset="-122"/>
              </a:rPr>
              <a:t>地方</a:t>
            </a:r>
            <a:r>
              <a:rPr lang="zh-CN" altLang="en-US" sz="4400" b="1">
                <a:ea typeface="华文新魏" pitchFamily="2" charset="-122"/>
              </a:rPr>
              <a:t>的代表人物</a:t>
            </a:r>
          </a:p>
        </p:txBody>
      </p:sp>
      <p:grpSp>
        <p:nvGrpSpPr>
          <p:cNvPr id="2" name="Group 13"/>
          <p:cNvGrpSpPr>
            <a:grpSpLocks/>
          </p:cNvGrpSpPr>
          <p:nvPr/>
        </p:nvGrpSpPr>
        <p:grpSpPr bwMode="auto">
          <a:xfrm>
            <a:off x="3124200" y="76200"/>
            <a:ext cx="5867400" cy="6781800"/>
            <a:chOff x="1968" y="48"/>
            <a:chExt cx="3696" cy="4272"/>
          </a:xfrm>
        </p:grpSpPr>
        <p:sp>
          <p:nvSpPr>
            <p:cNvPr id="17422" name="Line 14"/>
            <p:cNvSpPr>
              <a:spLocks noChangeShapeType="1"/>
            </p:cNvSpPr>
            <p:nvPr/>
          </p:nvSpPr>
          <p:spPr bwMode="auto">
            <a:xfrm>
              <a:off x="1968" y="48"/>
              <a:ext cx="3696" cy="0"/>
            </a:xfrm>
            <a:prstGeom prst="line">
              <a:avLst/>
            </a:prstGeom>
            <a:noFill/>
            <a:ln w="76200">
              <a:solidFill>
                <a:srgbClr val="FFFF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7423" name="Line 15"/>
            <p:cNvSpPr>
              <a:spLocks noChangeShapeType="1"/>
            </p:cNvSpPr>
            <p:nvPr/>
          </p:nvSpPr>
          <p:spPr bwMode="auto">
            <a:xfrm>
              <a:off x="1968" y="4320"/>
              <a:ext cx="3696" cy="0"/>
            </a:xfrm>
            <a:prstGeom prst="line">
              <a:avLst/>
            </a:prstGeom>
            <a:noFill/>
            <a:ln w="76200">
              <a:solidFill>
                <a:srgbClr val="FFFF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7424" name="Line 16"/>
            <p:cNvSpPr>
              <a:spLocks noChangeShapeType="1"/>
            </p:cNvSpPr>
            <p:nvPr/>
          </p:nvSpPr>
          <p:spPr bwMode="auto">
            <a:xfrm rot="5400000">
              <a:off x="-168" y="2184"/>
              <a:ext cx="4272" cy="0"/>
            </a:xfrm>
            <a:prstGeom prst="line">
              <a:avLst/>
            </a:prstGeom>
            <a:noFill/>
            <a:ln w="76200">
              <a:solidFill>
                <a:srgbClr val="FFFF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7425" name="Line 17"/>
            <p:cNvSpPr>
              <a:spLocks noChangeShapeType="1"/>
            </p:cNvSpPr>
            <p:nvPr/>
          </p:nvSpPr>
          <p:spPr bwMode="auto">
            <a:xfrm rot="5400000">
              <a:off x="3528" y="2184"/>
              <a:ext cx="4272" cy="0"/>
            </a:xfrm>
            <a:prstGeom prst="line">
              <a:avLst/>
            </a:prstGeom>
            <a:noFill/>
            <a:ln w="76200">
              <a:solidFill>
                <a:srgbClr val="FFFF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zh-CN" altLang="en-US"/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174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74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Abs val="3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8301"/>
                            </p:stCondLst>
                            <p:childTnLst>
                              <p:par>
                                <p:cTn id="13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174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174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301"/>
                            </p:stCondLst>
                            <p:childTnLst>
                              <p:par>
                                <p:cTn id="18" presetID="23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174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174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2301"/>
                            </p:stCondLst>
                            <p:childTnLst>
                              <p:par>
                                <p:cTn id="23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174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174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4301"/>
                            </p:stCondLst>
                            <p:childTnLst>
                              <p:par>
                                <p:cTn id="28" presetID="23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174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174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6301"/>
                            </p:stCondLst>
                            <p:childTnLst>
                              <p:par>
                                <p:cTn id="33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174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174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8301"/>
                            </p:stCondLst>
                            <p:childTnLst>
                              <p:par>
                                <p:cTn id="38" presetID="23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174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174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20301"/>
                            </p:stCondLst>
                            <p:childTnLst>
                              <p:par>
                                <p:cTn id="43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174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174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22301"/>
                            </p:stCondLst>
                            <p:childTnLst>
                              <p:par>
                                <p:cTn id="48" presetID="23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2000" fill="hold"/>
                                        <p:tgtEl>
                                          <p:spTgt spid="174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174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24301"/>
                            </p:stCondLst>
                            <p:childTnLst>
                              <p:par>
                                <p:cTn id="53" presetID="23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26301"/>
                            </p:stCondLst>
                            <p:childTnLst>
                              <p:par>
                                <p:cTn id="58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0" dur="2000"/>
                                        <p:tgtEl>
                                          <p:spTgt spid="174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415" grpId="0"/>
      <p:bldP spid="17416" grpId="0"/>
      <p:bldP spid="17417" grpId="0"/>
      <p:bldP spid="17418" grpId="0"/>
      <p:bldP spid="17419" grpId="0"/>
      <p:bldP spid="17420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Text Box 2"/>
          <p:cNvSpPr txBox="1">
            <a:spLocks noChangeArrowheads="1"/>
          </p:cNvSpPr>
          <p:nvPr/>
        </p:nvSpPr>
        <p:spPr bwMode="auto">
          <a:xfrm>
            <a:off x="0" y="0"/>
            <a:ext cx="9144000" cy="2501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 sz="3200" b="1">
                <a:latin typeface="Times New Roman" pitchFamily="18" charset="0"/>
                <a:ea typeface="楷体_GB2312" pitchFamily="49" charset="-122"/>
              </a:rPr>
              <a:t>阅读下列材料：</a:t>
            </a:r>
          </a:p>
          <a:p>
            <a:pPr>
              <a:spcBef>
                <a:spcPct val="50000"/>
              </a:spcBef>
            </a:pPr>
            <a:r>
              <a:rPr kumimoji="1" lang="zh-CN" altLang="en-US" sz="2800" b="1">
                <a:latin typeface="Times New Roman" pitchFamily="18" charset="0"/>
                <a:ea typeface="楷体_GB2312" pitchFamily="49" charset="-122"/>
              </a:rPr>
              <a:t>     </a:t>
            </a:r>
            <a:r>
              <a:rPr kumimoji="1" lang="zh-CN" altLang="en-US" sz="2800" b="1">
                <a:latin typeface="Times New Roman" pitchFamily="18" charset="0"/>
              </a:rPr>
              <a:t>今日和议既成，中外贸易有无交通</a:t>
            </a:r>
            <a:r>
              <a:rPr kumimoji="1" lang="zh-CN" altLang="en-US" sz="2800"/>
              <a:t> </a:t>
            </a:r>
            <a:r>
              <a:rPr kumimoji="1" lang="zh-CN" altLang="en-US" sz="2800" b="1">
                <a:latin typeface="Times New Roman" pitchFamily="18" charset="0"/>
              </a:rPr>
              <a:t> 购买外洋器物，尤属名正言顺。购成之后，访募覃思之士，智巧之匠。始而演习，继而试造，不过一二年，火轮船必为中外官民通行之物，</a:t>
            </a:r>
            <a:r>
              <a:rPr kumimoji="1" lang="zh-CN" altLang="en-US" sz="2800" b="1">
                <a:solidFill>
                  <a:srgbClr val="E01404"/>
                </a:solidFill>
                <a:latin typeface="Times New Roman" pitchFamily="18" charset="0"/>
              </a:rPr>
              <a:t>可以剿发捻，可以勤远略</a:t>
            </a:r>
            <a:r>
              <a:rPr kumimoji="1" lang="zh-CN" altLang="en-US" sz="2800" b="1">
                <a:latin typeface="Times New Roman" pitchFamily="18" charset="0"/>
              </a:rPr>
              <a:t>。 </a:t>
            </a:r>
            <a:r>
              <a:rPr kumimoji="1" lang="en-US" altLang="zh-CN" sz="2800" b="1">
                <a:latin typeface="Times New Roman" pitchFamily="18" charset="0"/>
              </a:rPr>
              <a:t>——</a:t>
            </a:r>
            <a:r>
              <a:rPr kumimoji="1" lang="zh-CN" altLang="en-US" sz="2800" b="1">
                <a:latin typeface="Times New Roman" pitchFamily="18" charset="0"/>
              </a:rPr>
              <a:t>曾国藩</a:t>
            </a:r>
          </a:p>
        </p:txBody>
      </p:sp>
      <p:sp>
        <p:nvSpPr>
          <p:cNvPr id="13315" name="Rectangle 3"/>
          <p:cNvSpPr>
            <a:spLocks noChangeArrowheads="1"/>
          </p:cNvSpPr>
          <p:nvPr/>
        </p:nvSpPr>
        <p:spPr bwMode="auto">
          <a:xfrm>
            <a:off x="0" y="3000372"/>
            <a:ext cx="9144000" cy="1079500"/>
          </a:xfrm>
          <a:prstGeom prst="rect">
            <a:avLst/>
          </a:prstGeom>
          <a:solidFill>
            <a:srgbClr val="CCFFCC"/>
          </a:solidFill>
          <a:ln w="12700" cap="sq">
            <a:solidFill>
              <a:schemeClr val="accent2"/>
            </a:solidFill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 sz="3200" b="1" dirty="0">
                <a:solidFill>
                  <a:srgbClr val="E01404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楷体_GB2312" pitchFamily="49" charset="-122"/>
                <a:ea typeface="楷体_GB2312" pitchFamily="49" charset="-122"/>
              </a:rPr>
              <a:t>探究：洋务派认为应该怎样解决危机？宗旨、根本目的是什么？</a:t>
            </a:r>
          </a:p>
        </p:txBody>
      </p:sp>
      <p:sp>
        <p:nvSpPr>
          <p:cNvPr id="13316" name="Text Box 4"/>
          <p:cNvSpPr txBox="1">
            <a:spLocks noChangeArrowheads="1"/>
          </p:cNvSpPr>
          <p:nvPr/>
        </p:nvSpPr>
        <p:spPr bwMode="auto">
          <a:xfrm>
            <a:off x="0" y="4500570"/>
            <a:ext cx="9144000" cy="18158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 sz="2800" b="1" dirty="0">
                <a:solidFill>
                  <a:srgbClr val="E01404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楷体_GB2312" pitchFamily="49" charset="-122"/>
                <a:ea typeface="楷体_GB2312" pitchFamily="49" charset="-122"/>
              </a:rPr>
              <a:t>怎样解决危机：</a:t>
            </a:r>
            <a:r>
              <a:rPr kumimoji="1" lang="zh-CN" altLang="en-US" sz="2800" b="1" dirty="0">
                <a:solidFill>
                  <a:srgbClr val="0000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楷体_GB2312" pitchFamily="49" charset="-122"/>
                <a:ea typeface="楷体_GB2312" pitchFamily="49" charset="-122"/>
              </a:rPr>
              <a:t>学习西方先进技术；</a:t>
            </a:r>
          </a:p>
          <a:p>
            <a:pPr>
              <a:spcBef>
                <a:spcPct val="50000"/>
              </a:spcBef>
            </a:pPr>
            <a:r>
              <a:rPr kumimoji="1" lang="zh-CN" altLang="en-US" sz="2800" b="1" dirty="0">
                <a:solidFill>
                  <a:srgbClr val="E01404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楷体_GB2312" pitchFamily="49" charset="-122"/>
                <a:ea typeface="楷体_GB2312" pitchFamily="49" charset="-122"/>
              </a:rPr>
              <a:t>宗旨（口号）：自强、求富</a:t>
            </a:r>
          </a:p>
          <a:p>
            <a:pPr>
              <a:spcBef>
                <a:spcPct val="50000"/>
              </a:spcBef>
            </a:pPr>
            <a:r>
              <a:rPr kumimoji="1" lang="zh-CN" altLang="en-US" sz="2800" b="1" dirty="0">
                <a:solidFill>
                  <a:srgbClr val="E01404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楷体_GB2312" pitchFamily="49" charset="-122"/>
                <a:ea typeface="楷体_GB2312" pitchFamily="49" charset="-122"/>
              </a:rPr>
              <a:t>根本目的</a:t>
            </a:r>
            <a:r>
              <a:rPr kumimoji="1" lang="zh-CN" altLang="en-US" sz="2800" b="1" dirty="0">
                <a:solidFill>
                  <a:srgbClr val="0000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楷体_GB2312" pitchFamily="49" charset="-122"/>
                <a:ea typeface="楷体_GB2312" pitchFamily="49" charset="-122"/>
              </a:rPr>
              <a:t>：维护清政府</a:t>
            </a:r>
            <a:r>
              <a:rPr kumimoji="1" lang="zh-CN" altLang="en-US" sz="2800" b="1" dirty="0" smtClean="0">
                <a:solidFill>
                  <a:srgbClr val="0000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楷体_GB2312" pitchFamily="49" charset="-122"/>
                <a:ea typeface="楷体_GB2312" pitchFamily="49" charset="-122"/>
              </a:rPr>
              <a:t>统治（</a:t>
            </a:r>
            <a:r>
              <a:rPr kumimoji="1" lang="zh-CN" altLang="en-US" sz="2800" b="1" dirty="0">
                <a:solidFill>
                  <a:srgbClr val="0000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/>
                <a:ea typeface="楷体_GB2312" pitchFamily="49" charset="-122"/>
              </a:rPr>
              <a:t>“</a:t>
            </a:r>
            <a:r>
              <a:rPr kumimoji="1" lang="zh-CN" altLang="en-US" sz="2800" b="1" dirty="0">
                <a:solidFill>
                  <a:srgbClr val="0000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楷体_GB2312" pitchFamily="49" charset="-122"/>
                <a:ea typeface="楷体_GB2312" pitchFamily="49" charset="-122"/>
              </a:rPr>
              <a:t>剿发捻，勤远略</a:t>
            </a:r>
            <a:r>
              <a:rPr kumimoji="1" lang="zh-CN" altLang="en-US" sz="2800" b="1" dirty="0">
                <a:solidFill>
                  <a:srgbClr val="0000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/>
                <a:ea typeface="楷体_GB2312" pitchFamily="49" charset="-122"/>
              </a:rPr>
              <a:t>”</a:t>
            </a:r>
            <a:r>
              <a:rPr kumimoji="1" lang="en-US" altLang="zh-CN" sz="2800" b="1" dirty="0">
                <a:solidFill>
                  <a:srgbClr val="0000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楷体_GB2312" pitchFamily="49" charset="-122"/>
                <a:ea typeface="楷体_GB2312" pitchFamily="49" charset="-122"/>
              </a:rPr>
              <a:t>)</a:t>
            </a:r>
          </a:p>
        </p:txBody>
      </p:sp>
    </p:spTree>
  </p:cSld>
  <p:clrMapOvr>
    <a:masterClrMapping/>
  </p:clrMapOvr>
  <p:transition>
    <p:check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3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33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33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500"/>
                                        <p:tgtEl>
                                          <p:spTgt spid="1331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" dur="500"/>
                                        <p:tgtEl>
                                          <p:spTgt spid="1331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15" grpId="0" animBg="1" autoUpdateAnimBg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0" y="500042"/>
            <a:ext cx="615553" cy="5429288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r>
              <a:rPr lang="zh-CN" altLang="en-US" sz="2800" b="1" dirty="0" smtClean="0"/>
              <a:t>国家出路的探索与列强侵略的加剧</a:t>
            </a:r>
            <a:endParaRPr lang="zh-CN" altLang="en-US" sz="2800" b="1" dirty="0"/>
          </a:p>
        </p:txBody>
      </p:sp>
      <p:sp>
        <p:nvSpPr>
          <p:cNvPr id="3" name="左大括号 2"/>
          <p:cNvSpPr/>
          <p:nvPr/>
        </p:nvSpPr>
        <p:spPr>
          <a:xfrm>
            <a:off x="500034" y="0"/>
            <a:ext cx="71438" cy="6858000"/>
          </a:xfrm>
          <a:prstGeom prst="lef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TextBox 3"/>
          <p:cNvSpPr txBox="1"/>
          <p:nvPr/>
        </p:nvSpPr>
        <p:spPr>
          <a:xfrm>
            <a:off x="500034" y="357166"/>
            <a:ext cx="128588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 smtClean="0"/>
              <a:t>太平天国运动</a:t>
            </a:r>
            <a:endParaRPr lang="zh-CN" altLang="en-US" sz="2400" b="1" dirty="0"/>
          </a:p>
        </p:txBody>
      </p:sp>
      <p:sp>
        <p:nvSpPr>
          <p:cNvPr id="5" name="TextBox 4"/>
          <p:cNvSpPr txBox="1"/>
          <p:nvPr/>
        </p:nvSpPr>
        <p:spPr>
          <a:xfrm>
            <a:off x="500034" y="2143116"/>
            <a:ext cx="107157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 smtClean="0"/>
              <a:t>洋务运动</a:t>
            </a:r>
            <a:endParaRPr lang="zh-CN" altLang="en-US" sz="2400" b="1" dirty="0"/>
          </a:p>
        </p:txBody>
      </p:sp>
      <p:sp>
        <p:nvSpPr>
          <p:cNvPr id="6" name="TextBox 5"/>
          <p:cNvSpPr txBox="1"/>
          <p:nvPr/>
        </p:nvSpPr>
        <p:spPr>
          <a:xfrm>
            <a:off x="500034" y="3643314"/>
            <a:ext cx="171451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 smtClean="0"/>
              <a:t>边疆危机与甲午中日战争</a:t>
            </a:r>
            <a:endParaRPr lang="zh-CN" altLang="en-US" sz="2400" b="1" dirty="0"/>
          </a:p>
        </p:txBody>
      </p:sp>
      <p:sp>
        <p:nvSpPr>
          <p:cNvPr id="7" name="TextBox 6"/>
          <p:cNvSpPr txBox="1"/>
          <p:nvPr/>
        </p:nvSpPr>
        <p:spPr>
          <a:xfrm>
            <a:off x="500034" y="5643578"/>
            <a:ext cx="157163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 smtClean="0"/>
              <a:t>瓜分中国的狂潮</a:t>
            </a:r>
            <a:endParaRPr lang="zh-CN" altLang="en-US" sz="2400" b="1" dirty="0"/>
          </a:p>
        </p:txBody>
      </p:sp>
      <p:sp>
        <p:nvSpPr>
          <p:cNvPr id="8" name="左大括号 7"/>
          <p:cNvSpPr/>
          <p:nvPr/>
        </p:nvSpPr>
        <p:spPr>
          <a:xfrm>
            <a:off x="1714480" y="142852"/>
            <a:ext cx="214314" cy="6357982"/>
          </a:xfrm>
          <a:prstGeom prst="leftBrac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TextBox 8"/>
          <p:cNvSpPr txBox="1"/>
          <p:nvPr/>
        </p:nvSpPr>
        <p:spPr>
          <a:xfrm>
            <a:off x="1785918" y="1000108"/>
            <a:ext cx="121444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 smtClean="0"/>
              <a:t>背景</a:t>
            </a:r>
            <a:endParaRPr lang="zh-CN" altLang="en-US" sz="2400" b="1" dirty="0"/>
          </a:p>
        </p:txBody>
      </p:sp>
      <p:sp>
        <p:nvSpPr>
          <p:cNvPr id="10" name="TextBox 9"/>
          <p:cNvSpPr txBox="1"/>
          <p:nvPr/>
        </p:nvSpPr>
        <p:spPr>
          <a:xfrm>
            <a:off x="1785918" y="2071678"/>
            <a:ext cx="85725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 smtClean="0"/>
              <a:t>目的</a:t>
            </a:r>
            <a:endParaRPr lang="zh-CN" altLang="en-US" sz="2400" b="1" dirty="0"/>
          </a:p>
        </p:txBody>
      </p:sp>
      <p:sp>
        <p:nvSpPr>
          <p:cNvPr id="11" name="TextBox 10"/>
          <p:cNvSpPr txBox="1"/>
          <p:nvPr/>
        </p:nvSpPr>
        <p:spPr>
          <a:xfrm>
            <a:off x="1785918" y="3500438"/>
            <a:ext cx="135732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 smtClean="0"/>
              <a:t>概况</a:t>
            </a:r>
            <a:endParaRPr lang="zh-CN" altLang="en-US" sz="2400" b="1" dirty="0"/>
          </a:p>
        </p:txBody>
      </p:sp>
      <p:sp>
        <p:nvSpPr>
          <p:cNvPr id="12" name="TextBox 11"/>
          <p:cNvSpPr txBox="1"/>
          <p:nvPr/>
        </p:nvSpPr>
        <p:spPr>
          <a:xfrm>
            <a:off x="1857356" y="5214950"/>
            <a:ext cx="92869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 smtClean="0"/>
              <a:t>评价</a:t>
            </a:r>
            <a:endParaRPr lang="zh-CN" altLang="en-US" sz="2400" b="1" dirty="0"/>
          </a:p>
        </p:txBody>
      </p:sp>
      <p:sp>
        <p:nvSpPr>
          <p:cNvPr id="13" name="TextBox 12"/>
          <p:cNvSpPr txBox="1"/>
          <p:nvPr/>
        </p:nvSpPr>
        <p:spPr>
          <a:xfrm>
            <a:off x="1785918" y="142852"/>
            <a:ext cx="171451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 smtClean="0"/>
              <a:t>时间</a:t>
            </a:r>
            <a:endParaRPr lang="zh-CN" altLang="en-US" sz="2400" b="1" dirty="0"/>
          </a:p>
        </p:txBody>
      </p:sp>
      <p:sp>
        <p:nvSpPr>
          <p:cNvPr id="14" name="TextBox 13"/>
          <p:cNvSpPr txBox="1"/>
          <p:nvPr/>
        </p:nvSpPr>
        <p:spPr>
          <a:xfrm>
            <a:off x="2643174" y="142852"/>
            <a:ext cx="35719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b="1" dirty="0" smtClean="0"/>
              <a:t>19</a:t>
            </a:r>
            <a:r>
              <a:rPr lang="zh-CN" altLang="en-US" sz="2400" b="1" dirty="0" smtClean="0"/>
              <a:t>世纪</a:t>
            </a:r>
            <a:r>
              <a:rPr lang="en-US" altLang="zh-CN" sz="2400" b="1" dirty="0" smtClean="0"/>
              <a:t>60——90</a:t>
            </a:r>
            <a:r>
              <a:rPr lang="zh-CN" altLang="en-US" sz="2400" b="1" dirty="0" smtClean="0"/>
              <a:t>年代</a:t>
            </a:r>
            <a:endParaRPr lang="zh-CN" altLang="en-US" sz="2400" b="1" dirty="0"/>
          </a:p>
        </p:txBody>
      </p:sp>
      <p:sp>
        <p:nvSpPr>
          <p:cNvPr id="16" name="AutoShape 12"/>
          <p:cNvSpPr>
            <a:spLocks/>
          </p:cNvSpPr>
          <p:nvPr/>
        </p:nvSpPr>
        <p:spPr bwMode="auto">
          <a:xfrm>
            <a:off x="2500298" y="571480"/>
            <a:ext cx="71437" cy="1196975"/>
          </a:xfrm>
          <a:prstGeom prst="leftBrace">
            <a:avLst>
              <a:gd name="adj1" fmla="val 139631"/>
              <a:gd name="adj2" fmla="val 50000"/>
            </a:avLst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17" name="Text Box 13"/>
          <p:cNvSpPr txBox="1">
            <a:spLocks noChangeArrowheads="1"/>
          </p:cNvSpPr>
          <p:nvPr/>
        </p:nvSpPr>
        <p:spPr bwMode="auto">
          <a:xfrm>
            <a:off x="2571735" y="571480"/>
            <a:ext cx="38163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400" b="1" dirty="0">
                <a:ea typeface="楷体_GB2312" pitchFamily="49" charset="-122"/>
              </a:rPr>
              <a:t>①</a:t>
            </a:r>
            <a:r>
              <a:rPr lang="zh-CN" altLang="en-US" sz="2400" b="1" dirty="0">
                <a:ea typeface="楷体_GB2312" pitchFamily="49" charset="-122"/>
              </a:rPr>
              <a:t>清政府内外交困</a:t>
            </a:r>
          </a:p>
        </p:txBody>
      </p:sp>
      <p:sp>
        <p:nvSpPr>
          <p:cNvPr id="18" name="Text Box 14"/>
          <p:cNvSpPr txBox="1">
            <a:spLocks noChangeArrowheads="1"/>
          </p:cNvSpPr>
          <p:nvPr/>
        </p:nvSpPr>
        <p:spPr bwMode="auto">
          <a:xfrm>
            <a:off x="2571735" y="1047730"/>
            <a:ext cx="5724525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400" b="1" dirty="0">
                <a:ea typeface="楷体_GB2312" pitchFamily="49" charset="-122"/>
              </a:rPr>
              <a:t>②</a:t>
            </a:r>
            <a:r>
              <a:rPr lang="zh-CN" altLang="en-US" sz="2400" b="1" dirty="0">
                <a:ea typeface="楷体_GB2312" pitchFamily="49" charset="-122"/>
              </a:rPr>
              <a:t>一些</a:t>
            </a:r>
            <a:r>
              <a:rPr lang="zh-CN" altLang="en-US" sz="2400" b="1" dirty="0" smtClean="0">
                <a:ea typeface="楷体_GB2312" pitchFamily="49" charset="-122"/>
              </a:rPr>
              <a:t>有识之士（</a:t>
            </a:r>
            <a:r>
              <a:rPr lang="zh-CN" altLang="en-US" sz="2400" b="1" dirty="0" smtClean="0">
                <a:solidFill>
                  <a:srgbClr val="FF0000"/>
                </a:solidFill>
                <a:ea typeface="楷体_GB2312" pitchFamily="49" charset="-122"/>
              </a:rPr>
              <a:t>地主阶级</a:t>
            </a:r>
            <a:r>
              <a:rPr lang="zh-CN" altLang="en-US" sz="2400" b="1" dirty="0" smtClean="0">
                <a:ea typeface="楷体_GB2312" pitchFamily="49" charset="-122"/>
              </a:rPr>
              <a:t>）认识</a:t>
            </a:r>
            <a:r>
              <a:rPr lang="zh-CN" altLang="en-US" sz="2400" b="1" dirty="0">
                <a:ea typeface="楷体_GB2312" pitchFamily="49" charset="-122"/>
              </a:rPr>
              <a:t>到学习西方先进技术的重要性</a:t>
            </a:r>
          </a:p>
        </p:txBody>
      </p:sp>
      <p:sp>
        <p:nvSpPr>
          <p:cNvPr id="19" name="Rectangle 16"/>
          <p:cNvSpPr>
            <a:spLocks noChangeArrowheads="1"/>
          </p:cNvSpPr>
          <p:nvPr/>
        </p:nvSpPr>
        <p:spPr bwMode="auto">
          <a:xfrm>
            <a:off x="2643174" y="2071678"/>
            <a:ext cx="2328862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kumimoji="1" lang="zh-CN" altLang="en-US" sz="2400" b="1" dirty="0">
                <a:solidFill>
                  <a:srgbClr val="0000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ea typeface="楷体_GB2312" pitchFamily="49" charset="-122"/>
              </a:rPr>
              <a:t>维护清政府统治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>
            <a:grpSpLocks/>
          </p:cNvGrpSpPr>
          <p:nvPr/>
        </p:nvGrpSpPr>
        <p:grpSpPr bwMode="auto">
          <a:xfrm>
            <a:off x="304800" y="2514600"/>
            <a:ext cx="8534400" cy="838200"/>
            <a:chOff x="192" y="1872"/>
            <a:chExt cx="5376" cy="528"/>
          </a:xfrm>
        </p:grpSpPr>
        <p:sp>
          <p:nvSpPr>
            <p:cNvPr id="15363" name="Line 3"/>
            <p:cNvSpPr>
              <a:spLocks noChangeShapeType="1"/>
            </p:cNvSpPr>
            <p:nvPr/>
          </p:nvSpPr>
          <p:spPr bwMode="auto">
            <a:xfrm>
              <a:off x="192" y="2352"/>
              <a:ext cx="5376" cy="0"/>
            </a:xfrm>
            <a:prstGeom prst="line">
              <a:avLst/>
            </a:prstGeom>
            <a:noFill/>
            <a:ln w="101600">
              <a:solidFill>
                <a:srgbClr val="339966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5364" name="Line 4"/>
            <p:cNvSpPr>
              <a:spLocks noChangeShapeType="1"/>
            </p:cNvSpPr>
            <p:nvPr/>
          </p:nvSpPr>
          <p:spPr bwMode="auto">
            <a:xfrm>
              <a:off x="240" y="1920"/>
              <a:ext cx="0" cy="480"/>
            </a:xfrm>
            <a:prstGeom prst="line">
              <a:avLst/>
            </a:prstGeom>
            <a:noFill/>
            <a:ln w="101600">
              <a:solidFill>
                <a:srgbClr val="339966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5365" name="Line 5"/>
            <p:cNvSpPr>
              <a:spLocks noChangeShapeType="1"/>
            </p:cNvSpPr>
            <p:nvPr/>
          </p:nvSpPr>
          <p:spPr bwMode="auto">
            <a:xfrm>
              <a:off x="5520" y="1920"/>
              <a:ext cx="0" cy="480"/>
            </a:xfrm>
            <a:prstGeom prst="line">
              <a:avLst/>
            </a:prstGeom>
            <a:noFill/>
            <a:ln w="101600">
              <a:solidFill>
                <a:srgbClr val="339966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5366" name="Line 6"/>
            <p:cNvSpPr>
              <a:spLocks noChangeShapeType="1"/>
            </p:cNvSpPr>
            <p:nvPr/>
          </p:nvSpPr>
          <p:spPr bwMode="auto">
            <a:xfrm>
              <a:off x="2160" y="1872"/>
              <a:ext cx="0" cy="480"/>
            </a:xfrm>
            <a:prstGeom prst="line">
              <a:avLst/>
            </a:prstGeom>
            <a:noFill/>
            <a:ln w="101600">
              <a:solidFill>
                <a:srgbClr val="339966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5367" name="Line 7"/>
            <p:cNvSpPr>
              <a:spLocks noChangeShapeType="1"/>
            </p:cNvSpPr>
            <p:nvPr/>
          </p:nvSpPr>
          <p:spPr bwMode="auto">
            <a:xfrm>
              <a:off x="3888" y="1872"/>
              <a:ext cx="0" cy="480"/>
            </a:xfrm>
            <a:prstGeom prst="line">
              <a:avLst/>
            </a:prstGeom>
            <a:noFill/>
            <a:ln w="101600">
              <a:solidFill>
                <a:srgbClr val="339966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15368" name="Text Box 8"/>
          <p:cNvSpPr txBox="1">
            <a:spLocks noChangeArrowheads="1"/>
          </p:cNvSpPr>
          <p:nvPr/>
        </p:nvSpPr>
        <p:spPr bwMode="auto">
          <a:xfrm>
            <a:off x="2743200" y="3429000"/>
            <a:ext cx="19812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 sz="2400" b="1">
                <a:solidFill>
                  <a:srgbClr val="FF0000"/>
                </a:solidFill>
                <a:latin typeface="Times New Roman" pitchFamily="18" charset="0"/>
                <a:ea typeface="隶书" pitchFamily="49" charset="-122"/>
              </a:rPr>
              <a:t>７０年代</a:t>
            </a:r>
          </a:p>
        </p:txBody>
      </p:sp>
      <p:sp>
        <p:nvSpPr>
          <p:cNvPr id="15369" name="Text Box 9"/>
          <p:cNvSpPr txBox="1">
            <a:spLocks noChangeArrowheads="1"/>
          </p:cNvSpPr>
          <p:nvPr/>
        </p:nvSpPr>
        <p:spPr bwMode="auto">
          <a:xfrm>
            <a:off x="5334000" y="3429000"/>
            <a:ext cx="2590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 sz="2400" b="1">
                <a:solidFill>
                  <a:srgbClr val="FF0000"/>
                </a:solidFill>
                <a:latin typeface="Times New Roman" pitchFamily="18" charset="0"/>
                <a:ea typeface="隶书" pitchFamily="49" charset="-122"/>
              </a:rPr>
              <a:t>８０年代</a:t>
            </a:r>
          </a:p>
        </p:txBody>
      </p:sp>
      <p:sp>
        <p:nvSpPr>
          <p:cNvPr id="15370" name="Text Box 10"/>
          <p:cNvSpPr txBox="1">
            <a:spLocks noChangeArrowheads="1"/>
          </p:cNvSpPr>
          <p:nvPr/>
        </p:nvSpPr>
        <p:spPr bwMode="auto">
          <a:xfrm>
            <a:off x="7620000" y="3429000"/>
            <a:ext cx="19812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 sz="2400" b="1">
                <a:solidFill>
                  <a:srgbClr val="FF0000"/>
                </a:solidFill>
                <a:latin typeface="Times New Roman" pitchFamily="18" charset="0"/>
                <a:ea typeface="隶书" pitchFamily="49" charset="-122"/>
              </a:rPr>
              <a:t>９０年代</a:t>
            </a:r>
          </a:p>
        </p:txBody>
      </p:sp>
      <p:sp>
        <p:nvSpPr>
          <p:cNvPr id="15371" name="Text Box 11"/>
          <p:cNvSpPr txBox="1">
            <a:spLocks noChangeArrowheads="1"/>
          </p:cNvSpPr>
          <p:nvPr/>
        </p:nvSpPr>
        <p:spPr bwMode="auto">
          <a:xfrm>
            <a:off x="0" y="3429000"/>
            <a:ext cx="3124200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 sz="2800" b="1">
                <a:solidFill>
                  <a:srgbClr val="FF0000"/>
                </a:solidFill>
                <a:latin typeface="Times New Roman" pitchFamily="18" charset="0"/>
                <a:ea typeface="隶书" pitchFamily="49" charset="-122"/>
              </a:rPr>
              <a:t>６０年代</a:t>
            </a:r>
          </a:p>
        </p:txBody>
      </p:sp>
      <p:sp>
        <p:nvSpPr>
          <p:cNvPr id="15372" name="AutoShape 12"/>
          <p:cNvSpPr>
            <a:spLocks/>
          </p:cNvSpPr>
          <p:nvPr/>
        </p:nvSpPr>
        <p:spPr bwMode="auto">
          <a:xfrm rot="-5442315">
            <a:off x="1408112" y="3011488"/>
            <a:ext cx="841375" cy="2895600"/>
          </a:xfrm>
          <a:prstGeom prst="leftBrace">
            <a:avLst>
              <a:gd name="adj1" fmla="val 28679"/>
              <a:gd name="adj2" fmla="val 50000"/>
            </a:avLst>
          </a:prstGeom>
          <a:noFill/>
          <a:ln w="101600">
            <a:solidFill>
              <a:srgbClr val="339966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15373" name="AutoShape 13"/>
          <p:cNvSpPr>
            <a:spLocks/>
          </p:cNvSpPr>
          <p:nvPr/>
        </p:nvSpPr>
        <p:spPr bwMode="auto">
          <a:xfrm rot="-5442315">
            <a:off x="5904707" y="1791493"/>
            <a:ext cx="685800" cy="5332413"/>
          </a:xfrm>
          <a:prstGeom prst="leftBrace">
            <a:avLst>
              <a:gd name="adj1" fmla="val 64796"/>
              <a:gd name="adj2" fmla="val 50000"/>
            </a:avLst>
          </a:prstGeom>
          <a:noFill/>
          <a:ln w="101600">
            <a:solidFill>
              <a:srgbClr val="339966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15374" name="AutoShape 14"/>
          <p:cNvSpPr>
            <a:spLocks/>
          </p:cNvSpPr>
          <p:nvPr/>
        </p:nvSpPr>
        <p:spPr bwMode="auto">
          <a:xfrm rot="5442315" flipV="1">
            <a:off x="1408112" y="649288"/>
            <a:ext cx="841375" cy="2895600"/>
          </a:xfrm>
          <a:prstGeom prst="leftBrace">
            <a:avLst>
              <a:gd name="adj1" fmla="val 28679"/>
              <a:gd name="adj2" fmla="val 50000"/>
            </a:avLst>
          </a:prstGeom>
          <a:noFill/>
          <a:ln w="101600">
            <a:solidFill>
              <a:srgbClr val="339966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15375" name="AutoShape 15"/>
          <p:cNvSpPr>
            <a:spLocks/>
          </p:cNvSpPr>
          <p:nvPr/>
        </p:nvSpPr>
        <p:spPr bwMode="auto">
          <a:xfrm rot="5442315" flipV="1">
            <a:off x="5867400" y="-457200"/>
            <a:ext cx="685800" cy="5257800"/>
          </a:xfrm>
          <a:prstGeom prst="leftBrace">
            <a:avLst>
              <a:gd name="adj1" fmla="val 63889"/>
              <a:gd name="adj2" fmla="val 50000"/>
            </a:avLst>
          </a:prstGeom>
          <a:noFill/>
          <a:ln w="101600">
            <a:solidFill>
              <a:srgbClr val="339966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15376" name="Text Box 16"/>
          <p:cNvSpPr txBox="1">
            <a:spLocks noChangeArrowheads="1"/>
          </p:cNvSpPr>
          <p:nvPr/>
        </p:nvSpPr>
        <p:spPr bwMode="auto">
          <a:xfrm>
            <a:off x="990600" y="4953000"/>
            <a:ext cx="2362200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en-US" altLang="zh-CN" sz="3200" b="1">
                <a:solidFill>
                  <a:srgbClr val="6666FF"/>
                </a:solidFill>
                <a:latin typeface="Times New Roman" pitchFamily="18" charset="0"/>
                <a:ea typeface="华文新魏" pitchFamily="2" charset="-122"/>
              </a:rPr>
              <a:t>“</a:t>
            </a:r>
            <a:r>
              <a:rPr kumimoji="1" lang="zh-CN" altLang="en-US" sz="3200" b="1">
                <a:solidFill>
                  <a:srgbClr val="6666FF"/>
                </a:solidFill>
                <a:latin typeface="Times New Roman" pitchFamily="18" charset="0"/>
                <a:ea typeface="华文新魏" pitchFamily="2" charset="-122"/>
              </a:rPr>
              <a:t>自强”</a:t>
            </a:r>
          </a:p>
        </p:txBody>
      </p:sp>
      <p:sp>
        <p:nvSpPr>
          <p:cNvPr id="15377" name="Text Box 17"/>
          <p:cNvSpPr txBox="1">
            <a:spLocks noChangeArrowheads="1"/>
          </p:cNvSpPr>
          <p:nvPr/>
        </p:nvSpPr>
        <p:spPr bwMode="auto">
          <a:xfrm>
            <a:off x="5638800" y="4876800"/>
            <a:ext cx="1524000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en-US" altLang="zh-CN" sz="3200" b="1">
                <a:solidFill>
                  <a:srgbClr val="6666FF"/>
                </a:solidFill>
                <a:latin typeface="Times New Roman" pitchFamily="18" charset="0"/>
                <a:ea typeface="华文新魏" pitchFamily="2" charset="-122"/>
              </a:rPr>
              <a:t>“</a:t>
            </a:r>
            <a:r>
              <a:rPr kumimoji="1" lang="zh-CN" altLang="en-US" sz="3200" b="1">
                <a:solidFill>
                  <a:srgbClr val="6666FF"/>
                </a:solidFill>
                <a:latin typeface="Times New Roman" pitchFamily="18" charset="0"/>
                <a:ea typeface="华文新魏" pitchFamily="2" charset="-122"/>
              </a:rPr>
              <a:t>求富”</a:t>
            </a:r>
          </a:p>
        </p:txBody>
      </p:sp>
      <p:sp>
        <p:nvSpPr>
          <p:cNvPr id="15378" name="Text Box 18"/>
          <p:cNvSpPr txBox="1">
            <a:spLocks noChangeArrowheads="1"/>
          </p:cNvSpPr>
          <p:nvPr/>
        </p:nvSpPr>
        <p:spPr bwMode="auto">
          <a:xfrm>
            <a:off x="533400" y="1219200"/>
            <a:ext cx="3581400" cy="482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lnSpc>
                <a:spcPct val="80000"/>
              </a:lnSpc>
              <a:spcBef>
                <a:spcPct val="50000"/>
              </a:spcBef>
            </a:pPr>
            <a:r>
              <a:rPr kumimoji="1" lang="en-US" altLang="zh-CN" sz="3200" b="1">
                <a:latin typeface="华文新魏" pitchFamily="2" charset="-122"/>
                <a:ea typeface="华文新魏" pitchFamily="2" charset="-122"/>
              </a:rPr>
              <a:t>         </a:t>
            </a:r>
            <a:r>
              <a:rPr kumimoji="1" lang="zh-CN" altLang="en-US" sz="3200" b="1">
                <a:latin typeface="华文新魏" pitchFamily="2" charset="-122"/>
                <a:ea typeface="华文新魏" pitchFamily="2" charset="-122"/>
              </a:rPr>
              <a:t>前期 </a:t>
            </a:r>
          </a:p>
        </p:txBody>
      </p:sp>
      <p:sp>
        <p:nvSpPr>
          <p:cNvPr id="15379" name="Text Box 19"/>
          <p:cNvSpPr txBox="1">
            <a:spLocks noChangeArrowheads="1"/>
          </p:cNvSpPr>
          <p:nvPr/>
        </p:nvSpPr>
        <p:spPr bwMode="auto">
          <a:xfrm>
            <a:off x="4572000" y="1143000"/>
            <a:ext cx="3581400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en-US" altLang="zh-CN" sz="3200" b="1">
                <a:latin typeface="华文新魏" pitchFamily="2" charset="-122"/>
                <a:ea typeface="华文新魏" pitchFamily="2" charset="-122"/>
              </a:rPr>
              <a:t>          </a:t>
            </a:r>
            <a:r>
              <a:rPr kumimoji="1" lang="zh-CN" altLang="en-US" sz="3200" b="1">
                <a:latin typeface="华文新魏" pitchFamily="2" charset="-122"/>
                <a:ea typeface="华文新魏" pitchFamily="2" charset="-122"/>
              </a:rPr>
              <a:t>后期</a:t>
            </a:r>
          </a:p>
        </p:txBody>
      </p:sp>
      <p:sp>
        <p:nvSpPr>
          <p:cNvPr id="15380" name="Text Box 20"/>
          <p:cNvSpPr txBox="1">
            <a:spLocks noChangeArrowheads="1"/>
          </p:cNvSpPr>
          <p:nvPr/>
        </p:nvSpPr>
        <p:spPr bwMode="auto">
          <a:xfrm>
            <a:off x="1643042" y="142852"/>
            <a:ext cx="5715000" cy="701675"/>
          </a:xfrm>
          <a:prstGeom prst="rect">
            <a:avLst/>
          </a:prstGeom>
          <a:gradFill rotWithShape="0">
            <a:gsLst>
              <a:gs pos="0">
                <a:srgbClr val="FF0000"/>
              </a:gs>
              <a:gs pos="100000">
                <a:srgbClr val="FFFFFF"/>
              </a:gs>
            </a:gsLst>
            <a:lin ang="2700000" scaled="1"/>
          </a:gra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 sz="4000" b="1" dirty="0">
                <a:solidFill>
                  <a:srgbClr val="FFFF00"/>
                </a:solidFill>
                <a:latin typeface="Times New Roman" pitchFamily="18" charset="0"/>
                <a:ea typeface="华文新魏" pitchFamily="2" charset="-122"/>
              </a:rPr>
              <a:t>时间</a:t>
            </a:r>
            <a:r>
              <a:rPr kumimoji="1" lang="zh-CN" altLang="en-US" sz="3200" b="1" dirty="0">
                <a:solidFill>
                  <a:srgbClr val="FFFF00"/>
                </a:solidFill>
                <a:latin typeface="Times New Roman" pitchFamily="18" charset="0"/>
                <a:ea typeface="华文新魏" pitchFamily="2" charset="-122"/>
              </a:rPr>
              <a:t>：</a:t>
            </a:r>
            <a:r>
              <a:rPr kumimoji="1" lang="zh-CN" altLang="en-US" sz="2800" b="1" dirty="0">
                <a:solidFill>
                  <a:schemeClr val="tx2"/>
                </a:solidFill>
                <a:latin typeface="Times New Roman" pitchFamily="18" charset="0"/>
                <a:ea typeface="华文细黑" pitchFamily="2" charset="-122"/>
              </a:rPr>
              <a:t>１９世纪６０～９０年代</a:t>
            </a:r>
          </a:p>
        </p:txBody>
      </p:sp>
      <p:sp>
        <p:nvSpPr>
          <p:cNvPr id="15381" name="Text Box 21"/>
          <p:cNvSpPr txBox="1">
            <a:spLocks noChangeArrowheads="1"/>
          </p:cNvSpPr>
          <p:nvPr/>
        </p:nvSpPr>
        <p:spPr bwMode="auto">
          <a:xfrm>
            <a:off x="381000" y="5715000"/>
            <a:ext cx="3429000" cy="433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lnSpc>
                <a:spcPct val="80000"/>
              </a:lnSpc>
              <a:spcBef>
                <a:spcPct val="50000"/>
              </a:spcBef>
            </a:pPr>
            <a:r>
              <a:rPr kumimoji="1" lang="zh-CN" altLang="en-US" sz="2800" b="1">
                <a:solidFill>
                  <a:srgbClr val="060C0E"/>
                </a:solidFill>
                <a:latin typeface="华文新魏" pitchFamily="2" charset="-122"/>
                <a:ea typeface="华文新魏" pitchFamily="2" charset="-122"/>
              </a:rPr>
              <a:t>重点发展军事工业</a:t>
            </a:r>
            <a:endParaRPr kumimoji="1" lang="zh-CN" altLang="en-US" sz="2400">
              <a:solidFill>
                <a:srgbClr val="060C0E"/>
              </a:solidFill>
              <a:latin typeface="Times New Roman" pitchFamily="18" charset="0"/>
            </a:endParaRPr>
          </a:p>
        </p:txBody>
      </p:sp>
      <p:sp>
        <p:nvSpPr>
          <p:cNvPr id="15382" name="Text Box 22"/>
          <p:cNvSpPr txBox="1">
            <a:spLocks noChangeArrowheads="1"/>
          </p:cNvSpPr>
          <p:nvPr/>
        </p:nvSpPr>
        <p:spPr bwMode="auto">
          <a:xfrm>
            <a:off x="5105400" y="5638800"/>
            <a:ext cx="3200400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 sz="2800" b="1">
                <a:solidFill>
                  <a:srgbClr val="060C0E"/>
                </a:solidFill>
                <a:latin typeface="华文新魏" pitchFamily="2" charset="-122"/>
                <a:ea typeface="华文新魏" pitchFamily="2" charset="-122"/>
              </a:rPr>
              <a:t>重点发展民用工业</a:t>
            </a:r>
          </a:p>
        </p:txBody>
      </p:sp>
    </p:spTree>
  </p:cSld>
  <p:clrMapOvr>
    <a:masterClrMapping/>
  </p:clrMapOvr>
  <p:transition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53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53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53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53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53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53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 builtIn="1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53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53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 builtIn="1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376" grpId="0" autoUpdateAnimBg="0"/>
      <p:bldP spid="15377" grpId="0" autoUpdateAnimBg="0"/>
      <p:bldP spid="15381" grpId="0" autoUpdateAnimBg="0"/>
      <p:bldP spid="15382" grpId="0" autoUpdateAnimBg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>
            <a:grpSpLocks/>
          </p:cNvGrpSpPr>
          <p:nvPr/>
        </p:nvGrpSpPr>
        <p:grpSpPr bwMode="auto">
          <a:xfrm>
            <a:off x="1828800" y="0"/>
            <a:ext cx="6172200" cy="6858000"/>
            <a:chOff x="1248" y="0"/>
            <a:chExt cx="3888" cy="4320"/>
          </a:xfrm>
        </p:grpSpPr>
        <p:pic>
          <p:nvPicPr>
            <p:cNvPr id="18435" name="Picture 3" descr="103"/>
            <p:cNvPicPr>
              <a:picLocks noChangeAspect="1" noChangeArrowheads="1"/>
            </p:cNvPicPr>
            <p:nvPr/>
          </p:nvPicPr>
          <p:blipFill>
            <a:blip r:embed="rId2"/>
            <a:srcRect/>
            <a:stretch>
              <a:fillRect/>
            </a:stretch>
          </p:blipFill>
          <p:spPr bwMode="auto">
            <a:xfrm>
              <a:off x="1248" y="0"/>
              <a:ext cx="3888" cy="4320"/>
            </a:xfrm>
            <a:prstGeom prst="rect">
              <a:avLst/>
            </a:prstGeom>
            <a:noFill/>
          </p:spPr>
        </p:pic>
        <p:sp>
          <p:nvSpPr>
            <p:cNvPr id="18436" name="Oval 4"/>
            <p:cNvSpPr>
              <a:spLocks noChangeArrowheads="1"/>
            </p:cNvSpPr>
            <p:nvPr/>
          </p:nvSpPr>
          <p:spPr bwMode="auto">
            <a:xfrm>
              <a:off x="3648" y="2400"/>
              <a:ext cx="96" cy="96"/>
            </a:xfrm>
            <a:prstGeom prst="ellipse">
              <a:avLst/>
            </a:prstGeom>
            <a:solidFill>
              <a:srgbClr val="000000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8437" name="Oval 5"/>
            <p:cNvSpPr>
              <a:spLocks noChangeArrowheads="1"/>
            </p:cNvSpPr>
            <p:nvPr/>
          </p:nvSpPr>
          <p:spPr bwMode="auto">
            <a:xfrm>
              <a:off x="3024" y="2448"/>
              <a:ext cx="96" cy="96"/>
            </a:xfrm>
            <a:prstGeom prst="ellipse">
              <a:avLst/>
            </a:prstGeom>
            <a:solidFill>
              <a:srgbClr val="000000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8438" name="Oval 6"/>
            <p:cNvSpPr>
              <a:spLocks noChangeArrowheads="1"/>
            </p:cNvSpPr>
            <p:nvPr/>
          </p:nvSpPr>
          <p:spPr bwMode="auto">
            <a:xfrm>
              <a:off x="3312" y="3360"/>
              <a:ext cx="96" cy="96"/>
            </a:xfrm>
            <a:prstGeom prst="ellipse">
              <a:avLst/>
            </a:prstGeom>
            <a:solidFill>
              <a:srgbClr val="000000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8439" name="Oval 7"/>
            <p:cNvSpPr>
              <a:spLocks noChangeArrowheads="1"/>
            </p:cNvSpPr>
            <p:nvPr/>
          </p:nvSpPr>
          <p:spPr bwMode="auto">
            <a:xfrm>
              <a:off x="3120" y="864"/>
              <a:ext cx="96" cy="96"/>
            </a:xfrm>
            <a:prstGeom prst="ellipse">
              <a:avLst/>
            </a:prstGeom>
            <a:solidFill>
              <a:srgbClr val="000000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</p:grpSp>
      <p:sp>
        <p:nvSpPr>
          <p:cNvPr id="18440" name="AutoShape 8"/>
          <p:cNvSpPr>
            <a:spLocks noChangeArrowheads="1"/>
          </p:cNvSpPr>
          <p:nvPr/>
        </p:nvSpPr>
        <p:spPr bwMode="auto">
          <a:xfrm>
            <a:off x="6019800" y="2590800"/>
            <a:ext cx="2895600" cy="609600"/>
          </a:xfrm>
          <a:prstGeom prst="wedgeRoundRectCallout">
            <a:avLst>
              <a:gd name="adj1" fmla="val -93917"/>
              <a:gd name="adj2" fmla="val 168231"/>
              <a:gd name="adj3" fmla="val 16667"/>
            </a:avLst>
          </a:prstGeom>
          <a:solidFill>
            <a:srgbClr val="FFFF00"/>
          </a:solidFill>
          <a:ln w="38100" algn="ctr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/>
          <a:lstStyle/>
          <a:p>
            <a:pPr algn="ctr"/>
            <a:r>
              <a:rPr kumimoji="1" lang="zh-CN" altLang="en-US" sz="3200" b="1">
                <a:solidFill>
                  <a:srgbClr val="0000FF"/>
                </a:solidFill>
                <a:latin typeface="Times New Roman" pitchFamily="18" charset="0"/>
                <a:ea typeface="楷体_GB2312" pitchFamily="49" charset="-122"/>
              </a:rPr>
              <a:t>安庆内军械所</a:t>
            </a:r>
          </a:p>
        </p:txBody>
      </p:sp>
      <p:sp>
        <p:nvSpPr>
          <p:cNvPr id="18441" name="AutoShape 9"/>
          <p:cNvSpPr>
            <a:spLocks noChangeArrowheads="1"/>
          </p:cNvSpPr>
          <p:nvPr/>
        </p:nvSpPr>
        <p:spPr bwMode="auto">
          <a:xfrm>
            <a:off x="5943600" y="4343400"/>
            <a:ext cx="2895600" cy="685800"/>
          </a:xfrm>
          <a:prstGeom prst="wedgeRoundRectCallout">
            <a:avLst>
              <a:gd name="adj1" fmla="val -56634"/>
              <a:gd name="adj2" fmla="val -120139"/>
              <a:gd name="adj3" fmla="val 16667"/>
            </a:avLst>
          </a:prstGeom>
          <a:solidFill>
            <a:srgbClr val="FFFF00"/>
          </a:solidFill>
          <a:ln w="38100" algn="ctr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/>
          <a:lstStyle/>
          <a:p>
            <a:pPr algn="ctr"/>
            <a:r>
              <a:rPr kumimoji="1" lang="zh-CN" altLang="en-US" sz="3200" b="1">
                <a:solidFill>
                  <a:srgbClr val="0000FF"/>
                </a:solidFill>
                <a:latin typeface="Times New Roman" pitchFamily="18" charset="0"/>
                <a:ea typeface="楷体_GB2312" pitchFamily="49" charset="-122"/>
              </a:rPr>
              <a:t>江南制造总局</a:t>
            </a:r>
          </a:p>
        </p:txBody>
      </p:sp>
      <p:sp>
        <p:nvSpPr>
          <p:cNvPr id="18442" name="AutoShape 10"/>
          <p:cNvSpPr>
            <a:spLocks noChangeArrowheads="1"/>
          </p:cNvSpPr>
          <p:nvPr/>
        </p:nvSpPr>
        <p:spPr bwMode="auto">
          <a:xfrm>
            <a:off x="6019800" y="5334000"/>
            <a:ext cx="2514600" cy="609600"/>
          </a:xfrm>
          <a:prstGeom prst="wedgeRoundRectCallout">
            <a:avLst>
              <a:gd name="adj1" fmla="val -78852"/>
              <a:gd name="adj2" fmla="val -41407"/>
              <a:gd name="adj3" fmla="val 16667"/>
            </a:avLst>
          </a:prstGeom>
          <a:solidFill>
            <a:srgbClr val="FFFF00"/>
          </a:solidFill>
          <a:ln w="38100" algn="ctr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/>
          <a:lstStyle/>
          <a:p>
            <a:pPr algn="ctr"/>
            <a:r>
              <a:rPr kumimoji="1" lang="zh-CN" altLang="en-US" sz="3200" b="1">
                <a:solidFill>
                  <a:srgbClr val="0000FF"/>
                </a:solidFill>
                <a:latin typeface="Times New Roman" pitchFamily="18" charset="0"/>
                <a:ea typeface="楷体_GB2312" pitchFamily="49" charset="-122"/>
              </a:rPr>
              <a:t>福州船政局</a:t>
            </a:r>
          </a:p>
        </p:txBody>
      </p:sp>
      <p:sp>
        <p:nvSpPr>
          <p:cNvPr id="18443" name="AutoShape 11"/>
          <p:cNvSpPr>
            <a:spLocks noChangeArrowheads="1"/>
          </p:cNvSpPr>
          <p:nvPr/>
        </p:nvSpPr>
        <p:spPr bwMode="auto">
          <a:xfrm>
            <a:off x="5715000" y="381000"/>
            <a:ext cx="2590800" cy="685800"/>
          </a:xfrm>
          <a:prstGeom prst="wedgeRoundRectCallout">
            <a:avLst>
              <a:gd name="adj1" fmla="val -78005"/>
              <a:gd name="adj2" fmla="val 102083"/>
              <a:gd name="adj3" fmla="val 16667"/>
            </a:avLst>
          </a:prstGeom>
          <a:solidFill>
            <a:srgbClr val="FFFF00"/>
          </a:solidFill>
          <a:ln w="38100" algn="ctr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/>
          <a:lstStyle/>
          <a:p>
            <a:pPr algn="ctr"/>
            <a:r>
              <a:rPr kumimoji="1" lang="zh-CN" altLang="en-US" sz="3200" b="1">
                <a:solidFill>
                  <a:srgbClr val="0000FF"/>
                </a:solidFill>
                <a:latin typeface="Times New Roman" pitchFamily="18" charset="0"/>
                <a:ea typeface="楷体_GB2312" pitchFamily="49" charset="-122"/>
              </a:rPr>
              <a:t>天津机器局</a:t>
            </a:r>
          </a:p>
        </p:txBody>
      </p:sp>
      <p:sp>
        <p:nvSpPr>
          <p:cNvPr id="18444" name="Text Box 12"/>
          <p:cNvSpPr txBox="1">
            <a:spLocks noChangeArrowheads="1"/>
          </p:cNvSpPr>
          <p:nvPr/>
        </p:nvSpPr>
        <p:spPr bwMode="auto">
          <a:xfrm>
            <a:off x="577850" y="106363"/>
            <a:ext cx="793750" cy="6675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eaVert">
            <a:spAutoFit/>
          </a:bodyPr>
          <a:lstStyle/>
          <a:p>
            <a:pPr algn="ctr"/>
            <a:r>
              <a:rPr lang="zh-CN" altLang="en-US" sz="4000" b="1">
                <a:ea typeface="华文新魏" pitchFamily="2" charset="-122"/>
              </a:rPr>
              <a:t>洋务派创办的</a:t>
            </a:r>
            <a:r>
              <a:rPr lang="zh-CN" altLang="en-US" sz="4000" b="1">
                <a:solidFill>
                  <a:srgbClr val="FF0000"/>
                </a:solidFill>
                <a:ea typeface="华文新魏" pitchFamily="2" charset="-122"/>
              </a:rPr>
              <a:t>近代军用企业</a:t>
            </a: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3000"/>
                            </p:stCondLst>
                            <p:childTnLst>
                              <p:par>
                                <p:cTn id="10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184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184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6000"/>
                            </p:stCondLst>
                            <p:childTnLst>
                              <p:par>
                                <p:cTn id="15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184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184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9000"/>
                            </p:stCondLst>
                            <p:childTnLst>
                              <p:par>
                                <p:cTn id="20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184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184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2000"/>
                            </p:stCondLst>
                            <p:childTnLst>
                              <p:par>
                                <p:cTn id="25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184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184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5000"/>
                            </p:stCondLst>
                            <p:childTnLst>
                              <p:par>
                                <p:cTn id="30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184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184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184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184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440" grpId="0" animBg="1"/>
      <p:bldP spid="18441" grpId="0" animBg="1"/>
      <p:bldP spid="18442" grpId="0" animBg="1"/>
      <p:bldP spid="18443" grpId="0" animBg="1"/>
      <p:bldP spid="18444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Text Box 2"/>
          <p:cNvSpPr txBox="1">
            <a:spLocks noChangeArrowheads="1"/>
          </p:cNvSpPr>
          <p:nvPr/>
        </p:nvSpPr>
        <p:spPr bwMode="auto">
          <a:xfrm>
            <a:off x="0" y="142852"/>
            <a:ext cx="9067800" cy="7794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lnSpc>
                <a:spcPct val="125000"/>
              </a:lnSpc>
            </a:pPr>
            <a:r>
              <a:rPr lang="zh-CN" altLang="en-US" sz="3600" b="1" dirty="0">
                <a:solidFill>
                  <a:srgbClr val="FF0000"/>
                </a:solidFill>
                <a:latin typeface="华文琥珀" pitchFamily="2" charset="-122"/>
                <a:ea typeface="华文琥珀" pitchFamily="2" charset="-122"/>
              </a:rPr>
              <a:t>洋务派创办的近代军事工业</a:t>
            </a:r>
          </a:p>
        </p:txBody>
      </p:sp>
      <p:graphicFrame>
        <p:nvGraphicFramePr>
          <p:cNvPr id="23555" name="Group 3"/>
          <p:cNvGraphicFramePr>
            <a:graphicFrameLocks noGrp="1"/>
          </p:cNvGraphicFramePr>
          <p:nvPr/>
        </p:nvGraphicFramePr>
        <p:xfrm>
          <a:off x="1371600" y="2005013"/>
          <a:ext cx="4953000" cy="4140201"/>
        </p:xfrm>
        <a:graphic>
          <a:graphicData uri="http://schemas.openxmlformats.org/drawingml/2006/table">
            <a:tbl>
              <a:tblPr/>
              <a:tblGrid>
                <a:gridCol w="1447800"/>
                <a:gridCol w="3505200"/>
              </a:tblGrid>
              <a:tr h="8286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宋体" charset="-122"/>
                        </a:rPr>
                        <a:t>创办者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宋体" charset="-122"/>
                        </a:rPr>
                        <a:t>近代军事工业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2708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宋体" charset="-122"/>
                        </a:rPr>
                        <a:t>曾国藩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3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286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3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charset="-122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宋体" charset="-122"/>
                        </a:rPr>
                        <a:t>江南制造总局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2708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宋体" charset="-122"/>
                        </a:rPr>
                        <a:t>左宗棠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3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286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3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charset="-122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宋体" charset="-122"/>
                        </a:rPr>
                        <a:t>天津机器制造局</a:t>
                      </a:r>
                      <a:endParaRPr kumimoji="0" lang="zh-CN" altLang="en-US" sz="3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23575" name="Text Box 23"/>
          <p:cNvSpPr txBox="1">
            <a:spLocks noChangeArrowheads="1"/>
          </p:cNvSpPr>
          <p:nvPr/>
        </p:nvSpPr>
        <p:spPr bwMode="auto">
          <a:xfrm>
            <a:off x="2803525" y="2919413"/>
            <a:ext cx="3521075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20000"/>
              </a:spcBef>
              <a:buClr>
                <a:schemeClr val="tx2"/>
              </a:buClr>
            </a:pPr>
            <a:r>
              <a:rPr lang="zh-CN" altLang="en-US" sz="3200" b="1"/>
              <a:t>安庆内军械所</a:t>
            </a:r>
          </a:p>
        </p:txBody>
      </p:sp>
      <p:sp>
        <p:nvSpPr>
          <p:cNvPr id="23576" name="Text Box 24"/>
          <p:cNvSpPr txBox="1">
            <a:spLocks noChangeArrowheads="1"/>
          </p:cNvSpPr>
          <p:nvPr/>
        </p:nvSpPr>
        <p:spPr bwMode="auto">
          <a:xfrm>
            <a:off x="1355725" y="3757613"/>
            <a:ext cx="1463675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zh-CN" altLang="en-US" sz="3200" b="1"/>
              <a:t>李鸿章</a:t>
            </a:r>
          </a:p>
        </p:txBody>
      </p:sp>
      <p:sp>
        <p:nvSpPr>
          <p:cNvPr id="23577" name="Text Box 25"/>
          <p:cNvSpPr txBox="1">
            <a:spLocks noChangeArrowheads="1"/>
          </p:cNvSpPr>
          <p:nvPr/>
        </p:nvSpPr>
        <p:spPr bwMode="auto">
          <a:xfrm>
            <a:off x="2819400" y="4595813"/>
            <a:ext cx="3444875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20000"/>
              </a:spcBef>
              <a:buClr>
                <a:schemeClr val="tx2"/>
              </a:buClr>
            </a:pPr>
            <a:r>
              <a:rPr lang="zh-CN" altLang="en-US" sz="3200" b="1"/>
              <a:t>福州船政局</a:t>
            </a:r>
          </a:p>
        </p:txBody>
      </p:sp>
      <p:sp>
        <p:nvSpPr>
          <p:cNvPr id="23578" name="Text Box 26"/>
          <p:cNvSpPr txBox="1">
            <a:spLocks noChangeArrowheads="1"/>
          </p:cNvSpPr>
          <p:nvPr/>
        </p:nvSpPr>
        <p:spPr bwMode="auto">
          <a:xfrm>
            <a:off x="1279525" y="5434013"/>
            <a:ext cx="1692275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zh-CN" altLang="en-US" sz="3200" b="1"/>
              <a:t>崇   厚</a:t>
            </a:r>
          </a:p>
        </p:txBody>
      </p:sp>
      <p:sp>
        <p:nvSpPr>
          <p:cNvPr id="23579" name="Rectangle 27"/>
          <p:cNvSpPr>
            <a:spLocks noChangeArrowheads="1"/>
          </p:cNvSpPr>
          <p:nvPr/>
        </p:nvSpPr>
        <p:spPr bwMode="auto">
          <a:xfrm>
            <a:off x="3048000" y="5434013"/>
            <a:ext cx="184150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>
              <a:spcBef>
                <a:spcPct val="20000"/>
              </a:spcBef>
              <a:buClr>
                <a:schemeClr val="tx2"/>
              </a:buClr>
            </a:pPr>
            <a:endParaRPr lang="zh-CN" altLang="zh-CN" sz="3200" b="1"/>
          </a:p>
        </p:txBody>
      </p:sp>
      <p:sp>
        <p:nvSpPr>
          <p:cNvPr id="23581" name="AutoShape 29"/>
          <p:cNvSpPr>
            <a:spLocks noChangeArrowheads="1"/>
          </p:cNvSpPr>
          <p:nvPr/>
        </p:nvSpPr>
        <p:spPr bwMode="auto">
          <a:xfrm>
            <a:off x="6705600" y="2895600"/>
            <a:ext cx="2209800" cy="685800"/>
          </a:xfrm>
          <a:prstGeom prst="wedgeRoundRectCallout">
            <a:avLst>
              <a:gd name="adj1" fmla="val -86852"/>
              <a:gd name="adj2" fmla="val 10185"/>
              <a:gd name="adj3" fmla="val 16667"/>
            </a:avLst>
          </a:prstGeom>
          <a:noFill/>
          <a:ln w="3810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/>
          <a:lstStyle/>
          <a:p>
            <a:pPr algn="ctr"/>
            <a:r>
              <a:rPr lang="zh-CN" altLang="en-US" sz="3600" b="1">
                <a:ea typeface="华文新魏" pitchFamily="2" charset="-122"/>
              </a:rPr>
              <a:t>创办</a:t>
            </a:r>
            <a:r>
              <a:rPr lang="zh-CN" altLang="en-US" sz="3600" b="1">
                <a:solidFill>
                  <a:srgbClr val="FF0000"/>
                </a:solidFill>
                <a:ea typeface="华文新魏" pitchFamily="2" charset="-122"/>
              </a:rPr>
              <a:t>最早</a:t>
            </a:r>
          </a:p>
        </p:txBody>
      </p:sp>
      <p:sp>
        <p:nvSpPr>
          <p:cNvPr id="23582" name="AutoShape 30"/>
          <p:cNvSpPr>
            <a:spLocks noChangeArrowheads="1"/>
          </p:cNvSpPr>
          <p:nvPr/>
        </p:nvSpPr>
        <p:spPr bwMode="auto">
          <a:xfrm>
            <a:off x="6705600" y="3733800"/>
            <a:ext cx="2209800" cy="685800"/>
          </a:xfrm>
          <a:prstGeom prst="wedgeRoundRectCallout">
            <a:avLst>
              <a:gd name="adj1" fmla="val -86852"/>
              <a:gd name="adj2" fmla="val 10185"/>
              <a:gd name="adj3" fmla="val 16667"/>
            </a:avLst>
          </a:prstGeom>
          <a:noFill/>
          <a:ln w="3810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/>
          <a:lstStyle/>
          <a:p>
            <a:pPr algn="ctr"/>
            <a:r>
              <a:rPr lang="zh-CN" altLang="en-US" sz="3600" b="1" dirty="0">
                <a:ea typeface="华文新魏" pitchFamily="2" charset="-122"/>
              </a:rPr>
              <a:t>规模</a:t>
            </a:r>
            <a:r>
              <a:rPr lang="zh-CN" altLang="en-US" sz="3600" b="1" dirty="0">
                <a:solidFill>
                  <a:srgbClr val="FF0000"/>
                </a:solidFill>
                <a:ea typeface="华文新魏" pitchFamily="2" charset="-122"/>
              </a:rPr>
              <a:t>最大</a:t>
            </a: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2358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235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581" grpId="0" animBg="1"/>
      <p:bldP spid="23582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>
            <a:grpSpLocks/>
          </p:cNvGrpSpPr>
          <p:nvPr/>
        </p:nvGrpSpPr>
        <p:grpSpPr bwMode="auto">
          <a:xfrm>
            <a:off x="1447800" y="0"/>
            <a:ext cx="6172200" cy="6858000"/>
            <a:chOff x="1248" y="0"/>
            <a:chExt cx="3888" cy="4320"/>
          </a:xfrm>
        </p:grpSpPr>
        <p:pic>
          <p:nvPicPr>
            <p:cNvPr id="24579" name="Picture 3" descr="103"/>
            <p:cNvPicPr>
              <a:picLocks noChangeAspect="1" noChangeArrowheads="1"/>
            </p:cNvPicPr>
            <p:nvPr/>
          </p:nvPicPr>
          <p:blipFill>
            <a:blip r:embed="rId2"/>
            <a:srcRect/>
            <a:stretch>
              <a:fillRect/>
            </a:stretch>
          </p:blipFill>
          <p:spPr bwMode="auto">
            <a:xfrm>
              <a:off x="1248" y="0"/>
              <a:ext cx="3888" cy="4320"/>
            </a:xfrm>
            <a:prstGeom prst="rect">
              <a:avLst/>
            </a:prstGeom>
            <a:noFill/>
          </p:spPr>
        </p:pic>
        <p:sp>
          <p:nvSpPr>
            <p:cNvPr id="24580" name="Oval 4"/>
            <p:cNvSpPr>
              <a:spLocks noChangeArrowheads="1"/>
            </p:cNvSpPr>
            <p:nvPr/>
          </p:nvSpPr>
          <p:spPr bwMode="auto">
            <a:xfrm>
              <a:off x="3648" y="2400"/>
              <a:ext cx="96" cy="96"/>
            </a:xfrm>
            <a:prstGeom prst="ellipse">
              <a:avLst/>
            </a:prstGeom>
            <a:solidFill>
              <a:srgbClr val="000000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24581" name="Oval 5"/>
            <p:cNvSpPr>
              <a:spLocks noChangeArrowheads="1"/>
            </p:cNvSpPr>
            <p:nvPr/>
          </p:nvSpPr>
          <p:spPr bwMode="auto">
            <a:xfrm>
              <a:off x="3024" y="2448"/>
              <a:ext cx="96" cy="96"/>
            </a:xfrm>
            <a:prstGeom prst="ellipse">
              <a:avLst/>
            </a:prstGeom>
            <a:solidFill>
              <a:srgbClr val="000000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24582" name="Oval 6"/>
            <p:cNvSpPr>
              <a:spLocks noChangeArrowheads="1"/>
            </p:cNvSpPr>
            <p:nvPr/>
          </p:nvSpPr>
          <p:spPr bwMode="auto">
            <a:xfrm>
              <a:off x="3312" y="3360"/>
              <a:ext cx="96" cy="96"/>
            </a:xfrm>
            <a:prstGeom prst="ellipse">
              <a:avLst/>
            </a:prstGeom>
            <a:solidFill>
              <a:srgbClr val="000000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24583" name="Oval 7"/>
            <p:cNvSpPr>
              <a:spLocks noChangeArrowheads="1"/>
            </p:cNvSpPr>
            <p:nvPr/>
          </p:nvSpPr>
          <p:spPr bwMode="auto">
            <a:xfrm>
              <a:off x="3120" y="864"/>
              <a:ext cx="96" cy="96"/>
            </a:xfrm>
            <a:prstGeom prst="ellipse">
              <a:avLst/>
            </a:prstGeom>
            <a:solidFill>
              <a:srgbClr val="000000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</p:grpSp>
      <p:sp>
        <p:nvSpPr>
          <p:cNvPr id="24584" name="AutoShape 8"/>
          <p:cNvSpPr>
            <a:spLocks noChangeArrowheads="1"/>
          </p:cNvSpPr>
          <p:nvPr/>
        </p:nvSpPr>
        <p:spPr bwMode="auto">
          <a:xfrm>
            <a:off x="2057400" y="609600"/>
            <a:ext cx="2057400" cy="609600"/>
          </a:xfrm>
          <a:prstGeom prst="wedgeRoundRectCallout">
            <a:avLst>
              <a:gd name="adj1" fmla="val 69986"/>
              <a:gd name="adj2" fmla="val 90366"/>
              <a:gd name="adj3" fmla="val 16667"/>
            </a:avLst>
          </a:prstGeom>
          <a:solidFill>
            <a:srgbClr val="0000FF"/>
          </a:solidFill>
          <a:ln w="38100" algn="ctr">
            <a:solidFill>
              <a:srgbClr val="000000"/>
            </a:solidFill>
            <a:miter lim="800000"/>
            <a:headEnd/>
            <a:tailEnd/>
          </a:ln>
          <a:effectLst/>
        </p:spPr>
        <p:txBody>
          <a:bodyPr/>
          <a:lstStyle/>
          <a:p>
            <a:pPr algn="ctr"/>
            <a:r>
              <a:rPr kumimoji="1" lang="zh-CN" altLang="en-US" sz="3200" b="1">
                <a:solidFill>
                  <a:srgbClr val="FFFF00"/>
                </a:solidFill>
                <a:latin typeface="Times New Roman" pitchFamily="18" charset="0"/>
                <a:ea typeface="黑体" pitchFamily="2" charset="-122"/>
              </a:rPr>
              <a:t>开平煤矿</a:t>
            </a:r>
          </a:p>
        </p:txBody>
      </p:sp>
      <p:sp>
        <p:nvSpPr>
          <p:cNvPr id="24585" name="AutoShape 9"/>
          <p:cNvSpPr>
            <a:spLocks noChangeArrowheads="1"/>
          </p:cNvSpPr>
          <p:nvPr/>
        </p:nvSpPr>
        <p:spPr bwMode="auto">
          <a:xfrm>
            <a:off x="381000" y="2209800"/>
            <a:ext cx="2514600" cy="1219200"/>
          </a:xfrm>
          <a:prstGeom prst="wedgeRoundRectCallout">
            <a:avLst>
              <a:gd name="adj1" fmla="val 64773"/>
              <a:gd name="adj2" fmla="val 94139"/>
              <a:gd name="adj3" fmla="val 16667"/>
            </a:avLst>
          </a:prstGeom>
          <a:solidFill>
            <a:srgbClr val="0000FF"/>
          </a:solidFill>
          <a:ln w="38100" algn="ctr">
            <a:solidFill>
              <a:srgbClr val="000000"/>
            </a:solidFill>
            <a:miter lim="800000"/>
            <a:headEnd/>
            <a:tailEnd/>
          </a:ln>
          <a:effectLst/>
        </p:spPr>
        <p:txBody>
          <a:bodyPr/>
          <a:lstStyle/>
          <a:p>
            <a:r>
              <a:rPr kumimoji="1" lang="zh-CN" altLang="en-US" sz="3200" b="1">
                <a:solidFill>
                  <a:srgbClr val="FFFF00"/>
                </a:solidFill>
                <a:latin typeface="Times New Roman" pitchFamily="18" charset="0"/>
                <a:ea typeface="黑体" pitchFamily="2" charset="-122"/>
              </a:rPr>
              <a:t>湖北织布局汉阳铁厂</a:t>
            </a:r>
          </a:p>
        </p:txBody>
      </p:sp>
      <p:sp>
        <p:nvSpPr>
          <p:cNvPr id="24586" name="AutoShape 10"/>
          <p:cNvSpPr>
            <a:spLocks noChangeArrowheads="1"/>
          </p:cNvSpPr>
          <p:nvPr/>
        </p:nvSpPr>
        <p:spPr bwMode="auto">
          <a:xfrm>
            <a:off x="2057400" y="4343400"/>
            <a:ext cx="2819400" cy="762000"/>
          </a:xfrm>
          <a:prstGeom prst="wedgeRoundRectCallout">
            <a:avLst>
              <a:gd name="adj1" fmla="val 62333"/>
              <a:gd name="adj2" fmla="val -100000"/>
              <a:gd name="adj3" fmla="val 16667"/>
            </a:avLst>
          </a:prstGeom>
          <a:solidFill>
            <a:srgbClr val="0000FF"/>
          </a:solidFill>
          <a:ln w="38100" algn="ctr">
            <a:solidFill>
              <a:srgbClr val="000000"/>
            </a:solidFill>
            <a:miter lim="800000"/>
            <a:headEnd/>
            <a:tailEnd/>
          </a:ln>
          <a:effectLst/>
        </p:spPr>
        <p:txBody>
          <a:bodyPr/>
          <a:lstStyle/>
          <a:p>
            <a:pPr algn="ctr"/>
            <a:r>
              <a:rPr kumimoji="1" lang="zh-CN" altLang="en-US" sz="3200" b="1">
                <a:solidFill>
                  <a:srgbClr val="FFFF00"/>
                </a:solidFill>
                <a:latin typeface="Times New Roman" pitchFamily="18" charset="0"/>
                <a:ea typeface="黑体" pitchFamily="2" charset="-122"/>
              </a:rPr>
              <a:t>轮船招商局</a:t>
            </a:r>
          </a:p>
        </p:txBody>
      </p:sp>
      <p:sp>
        <p:nvSpPr>
          <p:cNvPr id="24587" name="Text Box 11"/>
          <p:cNvSpPr txBox="1">
            <a:spLocks noChangeArrowheads="1"/>
          </p:cNvSpPr>
          <p:nvPr/>
        </p:nvSpPr>
        <p:spPr bwMode="auto">
          <a:xfrm>
            <a:off x="8001000" y="106363"/>
            <a:ext cx="793750" cy="6675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eaVert">
            <a:spAutoFit/>
          </a:bodyPr>
          <a:lstStyle/>
          <a:p>
            <a:pPr algn="ctr"/>
            <a:r>
              <a:rPr lang="zh-CN" altLang="en-US" sz="4000" b="1">
                <a:ea typeface="华文新魏" pitchFamily="2" charset="-122"/>
              </a:rPr>
              <a:t>洋务派创办的</a:t>
            </a:r>
            <a:r>
              <a:rPr lang="zh-CN" altLang="en-US" sz="4000" b="1">
                <a:solidFill>
                  <a:srgbClr val="FF0000"/>
                </a:solidFill>
                <a:ea typeface="华文新魏" pitchFamily="2" charset="-122"/>
              </a:rPr>
              <a:t>近代民用企业</a:t>
            </a: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3000"/>
                            </p:stCondLst>
                            <p:childTnLst>
                              <p:par>
                                <p:cTn id="10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2458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2458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6000"/>
                            </p:stCondLst>
                            <p:childTnLst>
                              <p:par>
                                <p:cTn id="15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2458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2458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9000"/>
                            </p:stCondLst>
                            <p:childTnLst>
                              <p:par>
                                <p:cTn id="20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2458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2458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2000"/>
                            </p:stCondLst>
                            <p:childTnLst>
                              <p:par>
                                <p:cTn id="25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245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245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2458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2458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584" grpId="0" animBg="1"/>
      <p:bldP spid="24585" grpId="0" animBg="1"/>
      <p:bldP spid="24586" grpId="0" animBg="1"/>
      <p:bldP spid="24587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>
            <a:grpSpLocks/>
          </p:cNvGrpSpPr>
          <p:nvPr/>
        </p:nvGrpSpPr>
        <p:grpSpPr bwMode="auto">
          <a:xfrm>
            <a:off x="1066800" y="0"/>
            <a:ext cx="7924800" cy="6858000"/>
            <a:chOff x="672" y="0"/>
            <a:chExt cx="4992" cy="4320"/>
          </a:xfrm>
        </p:grpSpPr>
        <p:sp>
          <p:nvSpPr>
            <p:cNvPr id="28675" name="Oval 3"/>
            <p:cNvSpPr>
              <a:spLocks noChangeArrowheads="1"/>
            </p:cNvSpPr>
            <p:nvPr/>
          </p:nvSpPr>
          <p:spPr bwMode="auto">
            <a:xfrm>
              <a:off x="3648" y="2400"/>
              <a:ext cx="96" cy="96"/>
            </a:xfrm>
            <a:prstGeom prst="ellipse">
              <a:avLst/>
            </a:prstGeom>
            <a:solidFill>
              <a:srgbClr val="000000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28676" name="Oval 4"/>
            <p:cNvSpPr>
              <a:spLocks noChangeArrowheads="1"/>
            </p:cNvSpPr>
            <p:nvPr/>
          </p:nvSpPr>
          <p:spPr bwMode="auto">
            <a:xfrm>
              <a:off x="3024" y="2448"/>
              <a:ext cx="96" cy="96"/>
            </a:xfrm>
            <a:prstGeom prst="ellipse">
              <a:avLst/>
            </a:prstGeom>
            <a:solidFill>
              <a:srgbClr val="000000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28677" name="Oval 5"/>
            <p:cNvSpPr>
              <a:spLocks noChangeArrowheads="1"/>
            </p:cNvSpPr>
            <p:nvPr/>
          </p:nvSpPr>
          <p:spPr bwMode="auto">
            <a:xfrm>
              <a:off x="3312" y="3360"/>
              <a:ext cx="96" cy="96"/>
            </a:xfrm>
            <a:prstGeom prst="ellipse">
              <a:avLst/>
            </a:prstGeom>
            <a:solidFill>
              <a:srgbClr val="000000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28678" name="Oval 6"/>
            <p:cNvSpPr>
              <a:spLocks noChangeArrowheads="1"/>
            </p:cNvSpPr>
            <p:nvPr/>
          </p:nvSpPr>
          <p:spPr bwMode="auto">
            <a:xfrm>
              <a:off x="3120" y="864"/>
              <a:ext cx="96" cy="96"/>
            </a:xfrm>
            <a:prstGeom prst="ellipse">
              <a:avLst/>
            </a:prstGeom>
            <a:solidFill>
              <a:srgbClr val="000000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  <p:pic>
          <p:nvPicPr>
            <p:cNvPr id="28679" name="Picture 7" descr="103"/>
            <p:cNvPicPr>
              <a:picLocks noChangeAspect="1" noChangeArrowheads="1"/>
            </p:cNvPicPr>
            <p:nvPr/>
          </p:nvPicPr>
          <p:blipFill>
            <a:blip r:embed="rId2"/>
            <a:srcRect/>
            <a:stretch>
              <a:fillRect/>
            </a:stretch>
          </p:blipFill>
          <p:spPr bwMode="auto">
            <a:xfrm>
              <a:off x="1248" y="0"/>
              <a:ext cx="3888" cy="4320"/>
            </a:xfrm>
            <a:prstGeom prst="rect">
              <a:avLst/>
            </a:prstGeom>
            <a:noFill/>
          </p:spPr>
        </p:pic>
        <p:sp>
          <p:nvSpPr>
            <p:cNvPr id="28680" name="AutoShape 8"/>
            <p:cNvSpPr>
              <a:spLocks noChangeArrowheads="1"/>
            </p:cNvSpPr>
            <p:nvPr/>
          </p:nvSpPr>
          <p:spPr bwMode="auto">
            <a:xfrm>
              <a:off x="3792" y="1680"/>
              <a:ext cx="1824" cy="384"/>
            </a:xfrm>
            <a:prstGeom prst="wedgeRoundRectCallout">
              <a:avLst>
                <a:gd name="adj1" fmla="val -83444"/>
                <a:gd name="adj2" fmla="val 149218"/>
                <a:gd name="adj3" fmla="val 16667"/>
              </a:avLst>
            </a:prstGeom>
            <a:solidFill>
              <a:srgbClr val="FFFF00"/>
            </a:solidFill>
            <a:ln w="38100" algn="ctr">
              <a:solidFill>
                <a:srgbClr val="0000FF"/>
              </a:solidFill>
              <a:miter lim="800000"/>
              <a:headEnd/>
              <a:tailEnd/>
            </a:ln>
            <a:effectLst/>
          </p:spPr>
          <p:txBody>
            <a:bodyPr/>
            <a:lstStyle/>
            <a:p>
              <a:pPr algn="ctr"/>
              <a:r>
                <a:rPr kumimoji="1" lang="zh-CN" altLang="en-US" sz="3200" b="1">
                  <a:solidFill>
                    <a:srgbClr val="0000FF"/>
                  </a:solidFill>
                  <a:latin typeface="Times New Roman" pitchFamily="18" charset="0"/>
                  <a:ea typeface="楷体_GB2312" pitchFamily="49" charset="-122"/>
                </a:rPr>
                <a:t>安庆内军械所</a:t>
              </a:r>
            </a:p>
          </p:txBody>
        </p:sp>
        <p:sp>
          <p:nvSpPr>
            <p:cNvPr id="28681" name="AutoShape 9"/>
            <p:cNvSpPr>
              <a:spLocks noChangeArrowheads="1"/>
            </p:cNvSpPr>
            <p:nvPr/>
          </p:nvSpPr>
          <p:spPr bwMode="auto">
            <a:xfrm>
              <a:off x="3840" y="2736"/>
              <a:ext cx="1824" cy="432"/>
            </a:xfrm>
            <a:prstGeom prst="wedgeRoundRectCallout">
              <a:avLst>
                <a:gd name="adj1" fmla="val -54111"/>
                <a:gd name="adj2" fmla="val -115972"/>
                <a:gd name="adj3" fmla="val 16667"/>
              </a:avLst>
            </a:prstGeom>
            <a:solidFill>
              <a:srgbClr val="FFFF00"/>
            </a:solidFill>
            <a:ln w="38100" algn="ctr">
              <a:solidFill>
                <a:srgbClr val="0000FF"/>
              </a:solidFill>
              <a:miter lim="800000"/>
              <a:headEnd/>
              <a:tailEnd/>
            </a:ln>
            <a:effectLst/>
          </p:spPr>
          <p:txBody>
            <a:bodyPr/>
            <a:lstStyle/>
            <a:p>
              <a:pPr algn="ctr"/>
              <a:r>
                <a:rPr kumimoji="1" lang="zh-CN" altLang="en-US" sz="3200" b="1">
                  <a:solidFill>
                    <a:srgbClr val="0000FF"/>
                  </a:solidFill>
                  <a:latin typeface="Times New Roman" pitchFamily="18" charset="0"/>
                  <a:ea typeface="楷体_GB2312" pitchFamily="49" charset="-122"/>
                </a:rPr>
                <a:t>江南制造总局</a:t>
              </a:r>
            </a:p>
          </p:txBody>
        </p:sp>
        <p:sp>
          <p:nvSpPr>
            <p:cNvPr id="28682" name="AutoShape 10"/>
            <p:cNvSpPr>
              <a:spLocks noChangeArrowheads="1"/>
            </p:cNvSpPr>
            <p:nvPr/>
          </p:nvSpPr>
          <p:spPr bwMode="auto">
            <a:xfrm>
              <a:off x="3888" y="3360"/>
              <a:ext cx="1584" cy="384"/>
            </a:xfrm>
            <a:prstGeom prst="wedgeRoundRectCallout">
              <a:avLst>
                <a:gd name="adj1" fmla="val -78852"/>
                <a:gd name="adj2" fmla="val -41407"/>
                <a:gd name="adj3" fmla="val 16667"/>
              </a:avLst>
            </a:prstGeom>
            <a:solidFill>
              <a:srgbClr val="FFFF00"/>
            </a:solidFill>
            <a:ln w="38100" algn="ctr">
              <a:solidFill>
                <a:srgbClr val="0000FF"/>
              </a:solidFill>
              <a:miter lim="800000"/>
              <a:headEnd/>
              <a:tailEnd/>
            </a:ln>
            <a:effectLst/>
          </p:spPr>
          <p:txBody>
            <a:bodyPr/>
            <a:lstStyle/>
            <a:p>
              <a:pPr algn="ctr"/>
              <a:r>
                <a:rPr kumimoji="1" lang="zh-CN" altLang="en-US" sz="3200" b="1">
                  <a:solidFill>
                    <a:srgbClr val="0000FF"/>
                  </a:solidFill>
                  <a:latin typeface="Times New Roman" pitchFamily="18" charset="0"/>
                  <a:ea typeface="楷体_GB2312" pitchFamily="49" charset="-122"/>
                </a:rPr>
                <a:t>福州船政局</a:t>
              </a:r>
            </a:p>
          </p:txBody>
        </p:sp>
        <p:sp>
          <p:nvSpPr>
            <p:cNvPr id="28683" name="AutoShape 11"/>
            <p:cNvSpPr>
              <a:spLocks noChangeArrowheads="1"/>
            </p:cNvSpPr>
            <p:nvPr/>
          </p:nvSpPr>
          <p:spPr bwMode="auto">
            <a:xfrm>
              <a:off x="3696" y="240"/>
              <a:ext cx="1632" cy="432"/>
            </a:xfrm>
            <a:prstGeom prst="wedgeRoundRectCallout">
              <a:avLst>
                <a:gd name="adj1" fmla="val -78005"/>
                <a:gd name="adj2" fmla="val 102083"/>
                <a:gd name="adj3" fmla="val 16667"/>
              </a:avLst>
            </a:prstGeom>
            <a:solidFill>
              <a:srgbClr val="FFFF00"/>
            </a:solidFill>
            <a:ln w="38100" algn="ctr">
              <a:solidFill>
                <a:srgbClr val="0000FF"/>
              </a:solidFill>
              <a:miter lim="800000"/>
              <a:headEnd/>
              <a:tailEnd/>
            </a:ln>
            <a:effectLst/>
          </p:spPr>
          <p:txBody>
            <a:bodyPr/>
            <a:lstStyle/>
            <a:p>
              <a:pPr algn="ctr"/>
              <a:r>
                <a:rPr kumimoji="1" lang="zh-CN" altLang="en-US" sz="3200" b="1">
                  <a:solidFill>
                    <a:srgbClr val="0000FF"/>
                  </a:solidFill>
                  <a:latin typeface="Times New Roman" pitchFamily="18" charset="0"/>
                  <a:ea typeface="楷体_GB2312" pitchFamily="49" charset="-122"/>
                </a:rPr>
                <a:t>天津机器局</a:t>
              </a:r>
            </a:p>
          </p:txBody>
        </p:sp>
        <p:sp>
          <p:nvSpPr>
            <p:cNvPr id="28684" name="AutoShape 12"/>
            <p:cNvSpPr>
              <a:spLocks noChangeArrowheads="1"/>
            </p:cNvSpPr>
            <p:nvPr/>
          </p:nvSpPr>
          <p:spPr bwMode="auto">
            <a:xfrm>
              <a:off x="1680" y="2688"/>
              <a:ext cx="1776" cy="480"/>
            </a:xfrm>
            <a:prstGeom prst="wedgeRoundRectCallout">
              <a:avLst>
                <a:gd name="adj1" fmla="val 59741"/>
                <a:gd name="adj2" fmla="val -98125"/>
                <a:gd name="adj3" fmla="val 16667"/>
              </a:avLst>
            </a:prstGeom>
            <a:solidFill>
              <a:srgbClr val="0000FF"/>
            </a:solidFill>
            <a:ln w="38100" algn="ctr">
              <a:solidFill>
                <a:srgbClr val="000000"/>
              </a:solidFill>
              <a:miter lim="800000"/>
              <a:headEnd/>
              <a:tailEnd/>
            </a:ln>
            <a:effectLst/>
          </p:spPr>
          <p:txBody>
            <a:bodyPr/>
            <a:lstStyle/>
            <a:p>
              <a:pPr algn="ctr"/>
              <a:r>
                <a:rPr kumimoji="1" lang="zh-CN" altLang="en-US" sz="3200" b="1">
                  <a:solidFill>
                    <a:srgbClr val="FFFF00"/>
                  </a:solidFill>
                  <a:latin typeface="Times New Roman" pitchFamily="18" charset="0"/>
                  <a:ea typeface="黑体" pitchFamily="2" charset="-122"/>
                </a:rPr>
                <a:t>轮船招商局</a:t>
              </a:r>
            </a:p>
          </p:txBody>
        </p:sp>
        <p:sp>
          <p:nvSpPr>
            <p:cNvPr id="28685" name="AutoShape 13"/>
            <p:cNvSpPr>
              <a:spLocks noChangeArrowheads="1"/>
            </p:cNvSpPr>
            <p:nvPr/>
          </p:nvSpPr>
          <p:spPr bwMode="auto">
            <a:xfrm>
              <a:off x="1824" y="96"/>
              <a:ext cx="1296" cy="384"/>
            </a:xfrm>
            <a:prstGeom prst="wedgeRoundRectCallout">
              <a:avLst>
                <a:gd name="adj1" fmla="val 62269"/>
                <a:gd name="adj2" fmla="val 116407"/>
                <a:gd name="adj3" fmla="val 16667"/>
              </a:avLst>
            </a:prstGeom>
            <a:solidFill>
              <a:srgbClr val="0000FF"/>
            </a:solidFill>
            <a:ln w="38100" algn="ctr">
              <a:solidFill>
                <a:srgbClr val="000000"/>
              </a:solidFill>
              <a:miter lim="800000"/>
              <a:headEnd/>
              <a:tailEnd/>
            </a:ln>
            <a:effectLst/>
          </p:spPr>
          <p:txBody>
            <a:bodyPr/>
            <a:lstStyle/>
            <a:p>
              <a:pPr algn="ctr"/>
              <a:r>
                <a:rPr kumimoji="1" lang="zh-CN" altLang="en-US" sz="3200" b="1">
                  <a:solidFill>
                    <a:srgbClr val="FFFF00"/>
                  </a:solidFill>
                  <a:latin typeface="Times New Roman" pitchFamily="18" charset="0"/>
                  <a:ea typeface="黑体" pitchFamily="2" charset="-122"/>
                </a:rPr>
                <a:t>开平煤矿</a:t>
              </a:r>
            </a:p>
          </p:txBody>
        </p:sp>
        <p:sp>
          <p:nvSpPr>
            <p:cNvPr id="28686" name="AutoShape 14"/>
            <p:cNvSpPr>
              <a:spLocks noChangeArrowheads="1"/>
            </p:cNvSpPr>
            <p:nvPr/>
          </p:nvSpPr>
          <p:spPr bwMode="auto">
            <a:xfrm>
              <a:off x="672" y="1392"/>
              <a:ext cx="1584" cy="768"/>
            </a:xfrm>
            <a:prstGeom prst="wedgeRoundRectCallout">
              <a:avLst>
                <a:gd name="adj1" fmla="val 64773"/>
                <a:gd name="adj2" fmla="val 94139"/>
                <a:gd name="adj3" fmla="val 16667"/>
              </a:avLst>
            </a:prstGeom>
            <a:solidFill>
              <a:srgbClr val="0000FF"/>
            </a:solidFill>
            <a:ln w="38100" algn="ctr">
              <a:solidFill>
                <a:srgbClr val="000000"/>
              </a:solidFill>
              <a:miter lim="800000"/>
              <a:headEnd/>
              <a:tailEnd/>
            </a:ln>
            <a:effectLst/>
          </p:spPr>
          <p:txBody>
            <a:bodyPr/>
            <a:lstStyle/>
            <a:p>
              <a:r>
                <a:rPr kumimoji="1" lang="zh-CN" altLang="en-US" sz="3200" b="1">
                  <a:solidFill>
                    <a:srgbClr val="FFFF00"/>
                  </a:solidFill>
                  <a:latin typeface="Times New Roman" pitchFamily="18" charset="0"/>
                  <a:ea typeface="黑体" pitchFamily="2" charset="-122"/>
                </a:rPr>
                <a:t>湖北织布局汉阳铁厂</a:t>
              </a:r>
            </a:p>
          </p:txBody>
        </p:sp>
      </p:grpSp>
      <p:sp>
        <p:nvSpPr>
          <p:cNvPr id="28687" name="Text Box 15"/>
          <p:cNvSpPr txBox="1">
            <a:spLocks noChangeArrowheads="1"/>
          </p:cNvSpPr>
          <p:nvPr/>
        </p:nvSpPr>
        <p:spPr bwMode="auto">
          <a:xfrm>
            <a:off x="233363" y="152400"/>
            <a:ext cx="681037" cy="6553200"/>
          </a:xfrm>
          <a:prstGeom prst="rect">
            <a:avLst/>
          </a:prstGeom>
          <a:solidFill>
            <a:schemeClr val="tx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vert="eaVert">
            <a:spAutoFit/>
          </a:bodyPr>
          <a:lstStyle/>
          <a:p>
            <a:pPr algn="ctr"/>
            <a:r>
              <a:rPr lang="zh-CN" altLang="en-US" sz="3200" b="1">
                <a:solidFill>
                  <a:schemeClr val="bg1"/>
                </a:solidFill>
              </a:rPr>
              <a:t>这些近代工业在分布上有何特点？</a:t>
            </a:r>
          </a:p>
        </p:txBody>
      </p:sp>
      <p:sp>
        <p:nvSpPr>
          <p:cNvPr id="28688" name="Text Box 16"/>
          <p:cNvSpPr txBox="1">
            <a:spLocks noChangeArrowheads="1"/>
          </p:cNvSpPr>
          <p:nvPr/>
        </p:nvSpPr>
        <p:spPr bwMode="auto">
          <a:xfrm>
            <a:off x="904875" y="4183063"/>
            <a:ext cx="681038" cy="2522537"/>
          </a:xfrm>
          <a:prstGeom prst="rect">
            <a:avLst/>
          </a:prstGeom>
          <a:solidFill>
            <a:schemeClr val="tx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vert="eaVert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zh-CN" altLang="en-US" sz="3200" b="1">
                <a:solidFill>
                  <a:schemeClr val="bg1"/>
                </a:solidFill>
              </a:rPr>
              <a:t>沿海、沿江</a:t>
            </a: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2000"/>
                                        <p:tgtEl>
                                          <p:spTgt spid="286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6" dur="2000"/>
                                        <p:tgtEl>
                                          <p:spTgt spid="286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687" grpId="0" animBg="1"/>
      <p:bldP spid="28688" grpId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0" y="500042"/>
            <a:ext cx="615553" cy="5429288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r>
              <a:rPr lang="zh-CN" altLang="en-US" sz="2800" b="1" dirty="0" smtClean="0"/>
              <a:t>国家出路的探索与列强侵略的加剧</a:t>
            </a:r>
            <a:endParaRPr lang="zh-CN" altLang="en-US" sz="2800" b="1" dirty="0"/>
          </a:p>
        </p:txBody>
      </p:sp>
      <p:sp>
        <p:nvSpPr>
          <p:cNvPr id="3" name="左大括号 2"/>
          <p:cNvSpPr/>
          <p:nvPr/>
        </p:nvSpPr>
        <p:spPr>
          <a:xfrm>
            <a:off x="500034" y="0"/>
            <a:ext cx="71438" cy="6858000"/>
          </a:xfrm>
          <a:prstGeom prst="lef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TextBox 3"/>
          <p:cNvSpPr txBox="1"/>
          <p:nvPr/>
        </p:nvSpPr>
        <p:spPr>
          <a:xfrm>
            <a:off x="500034" y="357166"/>
            <a:ext cx="128588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 smtClean="0"/>
              <a:t>太平天国运动</a:t>
            </a:r>
            <a:endParaRPr lang="zh-CN" altLang="en-US" sz="2400" b="1" dirty="0"/>
          </a:p>
        </p:txBody>
      </p:sp>
      <p:sp>
        <p:nvSpPr>
          <p:cNvPr id="5" name="TextBox 4"/>
          <p:cNvSpPr txBox="1"/>
          <p:nvPr/>
        </p:nvSpPr>
        <p:spPr>
          <a:xfrm>
            <a:off x="500034" y="2143116"/>
            <a:ext cx="107157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 smtClean="0"/>
              <a:t>洋务运动</a:t>
            </a:r>
            <a:endParaRPr lang="zh-CN" altLang="en-US" sz="2400" b="1" dirty="0"/>
          </a:p>
        </p:txBody>
      </p:sp>
      <p:sp>
        <p:nvSpPr>
          <p:cNvPr id="6" name="TextBox 5"/>
          <p:cNvSpPr txBox="1"/>
          <p:nvPr/>
        </p:nvSpPr>
        <p:spPr>
          <a:xfrm>
            <a:off x="500034" y="3643314"/>
            <a:ext cx="171451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 smtClean="0"/>
              <a:t>边疆危机与甲午中日战争</a:t>
            </a:r>
            <a:endParaRPr lang="zh-CN" altLang="en-US" sz="2400" b="1" dirty="0"/>
          </a:p>
        </p:txBody>
      </p:sp>
      <p:sp>
        <p:nvSpPr>
          <p:cNvPr id="7" name="TextBox 6"/>
          <p:cNvSpPr txBox="1"/>
          <p:nvPr/>
        </p:nvSpPr>
        <p:spPr>
          <a:xfrm>
            <a:off x="500034" y="5643578"/>
            <a:ext cx="157163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 smtClean="0"/>
              <a:t>瓜分中国的狂潮</a:t>
            </a:r>
            <a:endParaRPr lang="zh-CN" altLang="en-US" sz="2400" b="1" dirty="0"/>
          </a:p>
        </p:txBody>
      </p:sp>
      <p:sp>
        <p:nvSpPr>
          <p:cNvPr id="8" name="左大括号 7"/>
          <p:cNvSpPr/>
          <p:nvPr/>
        </p:nvSpPr>
        <p:spPr>
          <a:xfrm>
            <a:off x="1714480" y="142852"/>
            <a:ext cx="214314" cy="6357982"/>
          </a:xfrm>
          <a:prstGeom prst="leftBrac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TextBox 8"/>
          <p:cNvSpPr txBox="1"/>
          <p:nvPr/>
        </p:nvSpPr>
        <p:spPr>
          <a:xfrm>
            <a:off x="1785918" y="1000108"/>
            <a:ext cx="121444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 smtClean="0"/>
              <a:t>背景</a:t>
            </a:r>
            <a:endParaRPr lang="zh-CN" altLang="en-US" sz="2400" b="1" dirty="0"/>
          </a:p>
        </p:txBody>
      </p:sp>
      <p:sp>
        <p:nvSpPr>
          <p:cNvPr id="10" name="TextBox 9"/>
          <p:cNvSpPr txBox="1"/>
          <p:nvPr/>
        </p:nvSpPr>
        <p:spPr>
          <a:xfrm>
            <a:off x="1785918" y="2071678"/>
            <a:ext cx="85725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 smtClean="0"/>
              <a:t>目的</a:t>
            </a:r>
            <a:endParaRPr lang="zh-CN" altLang="en-US" sz="2400" b="1" dirty="0"/>
          </a:p>
        </p:txBody>
      </p:sp>
      <p:sp>
        <p:nvSpPr>
          <p:cNvPr id="11" name="TextBox 10"/>
          <p:cNvSpPr txBox="1"/>
          <p:nvPr/>
        </p:nvSpPr>
        <p:spPr>
          <a:xfrm>
            <a:off x="1785918" y="3500438"/>
            <a:ext cx="135732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 smtClean="0"/>
              <a:t>概况</a:t>
            </a:r>
            <a:endParaRPr lang="zh-CN" altLang="en-US" sz="2400" b="1" dirty="0"/>
          </a:p>
        </p:txBody>
      </p:sp>
      <p:sp>
        <p:nvSpPr>
          <p:cNvPr id="12" name="TextBox 11"/>
          <p:cNvSpPr txBox="1"/>
          <p:nvPr/>
        </p:nvSpPr>
        <p:spPr>
          <a:xfrm>
            <a:off x="1857356" y="5214950"/>
            <a:ext cx="92869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 smtClean="0"/>
              <a:t>评价</a:t>
            </a:r>
            <a:endParaRPr lang="zh-CN" altLang="en-US" sz="2400" b="1" dirty="0"/>
          </a:p>
        </p:txBody>
      </p:sp>
      <p:sp>
        <p:nvSpPr>
          <p:cNvPr id="13" name="TextBox 12"/>
          <p:cNvSpPr txBox="1"/>
          <p:nvPr/>
        </p:nvSpPr>
        <p:spPr>
          <a:xfrm>
            <a:off x="1785918" y="142852"/>
            <a:ext cx="171451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 smtClean="0"/>
              <a:t>时间</a:t>
            </a:r>
            <a:endParaRPr lang="zh-CN" altLang="en-US" sz="2400" b="1" dirty="0"/>
          </a:p>
        </p:txBody>
      </p:sp>
      <p:sp>
        <p:nvSpPr>
          <p:cNvPr id="14" name="TextBox 13"/>
          <p:cNvSpPr txBox="1"/>
          <p:nvPr/>
        </p:nvSpPr>
        <p:spPr>
          <a:xfrm>
            <a:off x="2643174" y="142852"/>
            <a:ext cx="35719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b="1" dirty="0" smtClean="0"/>
              <a:t>19</a:t>
            </a:r>
            <a:r>
              <a:rPr lang="zh-CN" altLang="en-US" sz="2400" b="1" dirty="0" smtClean="0"/>
              <a:t>世纪</a:t>
            </a:r>
            <a:r>
              <a:rPr lang="en-US" altLang="zh-CN" sz="2400" b="1" dirty="0" smtClean="0"/>
              <a:t>60——90</a:t>
            </a:r>
            <a:r>
              <a:rPr lang="zh-CN" altLang="en-US" sz="2400" b="1" dirty="0" smtClean="0"/>
              <a:t>年代</a:t>
            </a:r>
            <a:endParaRPr lang="zh-CN" altLang="en-US" sz="2400" b="1" dirty="0"/>
          </a:p>
        </p:txBody>
      </p:sp>
      <p:sp>
        <p:nvSpPr>
          <p:cNvPr id="16" name="AutoShape 12"/>
          <p:cNvSpPr>
            <a:spLocks/>
          </p:cNvSpPr>
          <p:nvPr/>
        </p:nvSpPr>
        <p:spPr bwMode="auto">
          <a:xfrm>
            <a:off x="2500298" y="571480"/>
            <a:ext cx="71437" cy="1196975"/>
          </a:xfrm>
          <a:prstGeom prst="leftBrace">
            <a:avLst>
              <a:gd name="adj1" fmla="val 139631"/>
              <a:gd name="adj2" fmla="val 50000"/>
            </a:avLst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17" name="Text Box 13"/>
          <p:cNvSpPr txBox="1">
            <a:spLocks noChangeArrowheads="1"/>
          </p:cNvSpPr>
          <p:nvPr/>
        </p:nvSpPr>
        <p:spPr bwMode="auto">
          <a:xfrm>
            <a:off x="2571735" y="571480"/>
            <a:ext cx="38163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400" b="1" dirty="0">
                <a:ea typeface="楷体_GB2312" pitchFamily="49" charset="-122"/>
              </a:rPr>
              <a:t>①</a:t>
            </a:r>
            <a:r>
              <a:rPr lang="zh-CN" altLang="en-US" sz="2400" b="1" dirty="0">
                <a:ea typeface="楷体_GB2312" pitchFamily="49" charset="-122"/>
              </a:rPr>
              <a:t>清政府内外交困</a:t>
            </a:r>
          </a:p>
        </p:txBody>
      </p:sp>
      <p:sp>
        <p:nvSpPr>
          <p:cNvPr id="18" name="Text Box 14"/>
          <p:cNvSpPr txBox="1">
            <a:spLocks noChangeArrowheads="1"/>
          </p:cNvSpPr>
          <p:nvPr/>
        </p:nvSpPr>
        <p:spPr bwMode="auto">
          <a:xfrm>
            <a:off x="2571735" y="1047730"/>
            <a:ext cx="5724525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400" b="1" dirty="0">
                <a:ea typeface="楷体_GB2312" pitchFamily="49" charset="-122"/>
              </a:rPr>
              <a:t>②</a:t>
            </a:r>
            <a:r>
              <a:rPr lang="zh-CN" altLang="en-US" sz="2400" b="1" dirty="0">
                <a:ea typeface="楷体_GB2312" pitchFamily="49" charset="-122"/>
              </a:rPr>
              <a:t>一些</a:t>
            </a:r>
            <a:r>
              <a:rPr lang="zh-CN" altLang="en-US" sz="2400" b="1" dirty="0" smtClean="0">
                <a:ea typeface="楷体_GB2312" pitchFamily="49" charset="-122"/>
              </a:rPr>
              <a:t>有识之士（</a:t>
            </a:r>
            <a:r>
              <a:rPr lang="zh-CN" altLang="en-US" sz="2400" b="1" dirty="0" smtClean="0">
                <a:solidFill>
                  <a:srgbClr val="FF0000"/>
                </a:solidFill>
                <a:ea typeface="楷体_GB2312" pitchFamily="49" charset="-122"/>
              </a:rPr>
              <a:t>地主阶级</a:t>
            </a:r>
            <a:r>
              <a:rPr lang="zh-CN" altLang="en-US" sz="2400" b="1" dirty="0" smtClean="0">
                <a:ea typeface="楷体_GB2312" pitchFamily="49" charset="-122"/>
              </a:rPr>
              <a:t>）认识</a:t>
            </a:r>
            <a:r>
              <a:rPr lang="zh-CN" altLang="en-US" sz="2400" b="1" dirty="0">
                <a:ea typeface="楷体_GB2312" pitchFamily="49" charset="-122"/>
              </a:rPr>
              <a:t>到学习西方先进技术的重要性</a:t>
            </a:r>
          </a:p>
        </p:txBody>
      </p:sp>
      <p:sp>
        <p:nvSpPr>
          <p:cNvPr id="19" name="AutoShape 12"/>
          <p:cNvSpPr>
            <a:spLocks/>
          </p:cNvSpPr>
          <p:nvPr/>
        </p:nvSpPr>
        <p:spPr bwMode="auto">
          <a:xfrm>
            <a:off x="2500298" y="2928934"/>
            <a:ext cx="71438" cy="1339851"/>
          </a:xfrm>
          <a:prstGeom prst="leftBrace">
            <a:avLst>
              <a:gd name="adj1" fmla="val 139631"/>
              <a:gd name="adj2" fmla="val 50000"/>
            </a:avLst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20" name="Rectangle 16"/>
          <p:cNvSpPr>
            <a:spLocks noChangeArrowheads="1"/>
          </p:cNvSpPr>
          <p:nvPr/>
        </p:nvSpPr>
        <p:spPr bwMode="auto">
          <a:xfrm>
            <a:off x="2643174" y="2071678"/>
            <a:ext cx="2328862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kumimoji="1" lang="zh-CN" altLang="en-US" sz="2400" b="1" dirty="0">
                <a:solidFill>
                  <a:srgbClr val="0000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ea typeface="楷体_GB2312" pitchFamily="49" charset="-122"/>
              </a:rPr>
              <a:t>维护清政府统治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2500298" y="2928934"/>
            <a:ext cx="221457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 smtClean="0"/>
              <a:t>创办洋务企业</a:t>
            </a:r>
            <a:endParaRPr lang="zh-CN" altLang="en-US" sz="2400" b="1" dirty="0"/>
          </a:p>
        </p:txBody>
      </p:sp>
      <p:sp>
        <p:nvSpPr>
          <p:cNvPr id="22" name="TextBox 21"/>
          <p:cNvSpPr txBox="1"/>
          <p:nvPr/>
        </p:nvSpPr>
        <p:spPr>
          <a:xfrm>
            <a:off x="4643438" y="2857496"/>
            <a:ext cx="207170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 smtClean="0">
                <a:solidFill>
                  <a:srgbClr val="FF0000"/>
                </a:solidFill>
                <a:latin typeface="华文楷体" pitchFamily="2" charset="-122"/>
                <a:ea typeface="华文楷体" pitchFamily="2" charset="-122"/>
              </a:rPr>
              <a:t>军用、民用</a:t>
            </a:r>
            <a:endParaRPr lang="zh-CN" altLang="en-US" sz="2400" b="1" dirty="0">
              <a:solidFill>
                <a:srgbClr val="FF0000"/>
              </a:solidFill>
              <a:latin typeface="华文楷体" pitchFamily="2" charset="-122"/>
              <a:ea typeface="华文楷体" pitchFamily="2" charset="-122"/>
            </a:endParaRPr>
          </a:p>
        </p:txBody>
      </p:sp>
      <p:sp>
        <p:nvSpPr>
          <p:cNvPr id="23" name="矩形 22"/>
          <p:cNvSpPr/>
          <p:nvPr/>
        </p:nvSpPr>
        <p:spPr>
          <a:xfrm>
            <a:off x="6500826" y="2857496"/>
            <a:ext cx="1857388" cy="500066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400" b="1" dirty="0" smtClean="0">
                <a:solidFill>
                  <a:srgbClr val="0000FF"/>
                </a:solidFill>
              </a:rPr>
              <a:t>官办企业</a:t>
            </a:r>
            <a:endParaRPr lang="zh-CN" altLang="en-US" sz="2400" b="1" dirty="0">
              <a:solidFill>
                <a:srgbClr val="0000FF"/>
              </a:solidFill>
            </a:endParaRPr>
          </a:p>
        </p:txBody>
      </p:sp>
      <p:sp>
        <p:nvSpPr>
          <p:cNvPr id="24" name="文本框 11"/>
          <p:cNvSpPr txBox="1"/>
          <p:nvPr/>
        </p:nvSpPr>
        <p:spPr>
          <a:xfrm>
            <a:off x="2571736" y="3857628"/>
            <a:ext cx="5214974" cy="438582"/>
          </a:xfrm>
          <a:prstGeom prst="rect">
            <a:avLst/>
          </a:prstGeom>
          <a:noFill/>
        </p:spPr>
        <p:txBody>
          <a:bodyPr wrap="square" lIns="68580" tIns="34290" rIns="68580" bIns="34290" rtlCol="0" anchor="t">
            <a:spAutoFit/>
          </a:bodyPr>
          <a:lstStyle/>
          <a:p>
            <a:r>
              <a:rPr lang="zh-CN" altLang="en-US" sz="2400" b="1" dirty="0" smtClean="0">
                <a:latin typeface="宋体" pitchFamily="2" charset="-122"/>
                <a:ea typeface="宋体" pitchFamily="2" charset="-122"/>
              </a:rPr>
              <a:t>建成</a:t>
            </a:r>
            <a:r>
              <a:rPr lang="zh-CN" altLang="en-US" sz="2400" b="1" dirty="0">
                <a:latin typeface="宋体" pitchFamily="2" charset="-122"/>
                <a:ea typeface="宋体" pitchFamily="2" charset="-122"/>
              </a:rPr>
              <a:t>了以北洋舰队为代表的新式</a:t>
            </a:r>
            <a:r>
              <a:rPr lang="zh-CN" altLang="en-US" sz="2400" b="1" dirty="0" smtClean="0">
                <a:latin typeface="宋体" pitchFamily="2" charset="-122"/>
                <a:ea typeface="宋体" pitchFamily="2" charset="-122"/>
              </a:rPr>
              <a:t>海军</a:t>
            </a:r>
            <a:endParaRPr lang="zh-CN" altLang="en-US" sz="2400" b="1" dirty="0">
              <a:latin typeface="宋体" pitchFamily="2" charset="-122"/>
              <a:ea typeface="宋体" pitchFamily="2" charset="-122"/>
            </a:endParaRPr>
          </a:p>
        </p:txBody>
      </p:sp>
      <p:sp>
        <p:nvSpPr>
          <p:cNvPr id="25" name="矩形 24"/>
          <p:cNvSpPr/>
          <p:nvPr/>
        </p:nvSpPr>
        <p:spPr>
          <a:xfrm>
            <a:off x="2500298" y="3429000"/>
            <a:ext cx="4493538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400" b="1" dirty="0" smtClean="0">
                <a:latin typeface="宋体" pitchFamily="2" charset="-122"/>
                <a:ea typeface="宋体" pitchFamily="2" charset="-122"/>
              </a:rPr>
              <a:t>创办培养</a:t>
            </a:r>
            <a:r>
              <a:rPr lang="zh-CN" altLang="en-US" sz="2400" b="1" dirty="0" smtClean="0">
                <a:latin typeface="宋体" pitchFamily="2" charset="-122"/>
                <a:ea typeface="宋体" pitchFamily="2" charset="-122"/>
              </a:rPr>
              <a:t>翻译和军事人才的学校</a:t>
            </a:r>
            <a:endParaRPr lang="zh-CN" altLang="en-US" sz="2400" b="1" dirty="0">
              <a:latin typeface="宋体" pitchFamily="2" charset="-122"/>
              <a:ea typeface="宋体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8" presetClass="entr" presetSubtype="16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2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animBg="1"/>
      <p:bldP spid="21" grpId="0"/>
      <p:bldP spid="22" grpId="0"/>
      <p:bldP spid="23" grpId="0" animBg="1"/>
      <p:bldP spid="24" grpId="1"/>
      <p:bldP spid="24" grpId="2"/>
      <p:bldP spid="25" grpId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5" name="Picture 1" descr="C:\Users\44540\AppData\Roaming\Tencent\Users\46728224\QQ\WinTemp\RichOle\`O1~ZKQD_MGC8{4VS{6TK9C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5207191" cy="3786190"/>
          </a:xfrm>
          <a:prstGeom prst="rect">
            <a:avLst/>
          </a:prstGeom>
          <a:noFill/>
        </p:spPr>
      </p:pic>
      <p:pic>
        <p:nvPicPr>
          <p:cNvPr id="1026" name="Picture 2" descr="C:\Users\44540\AppData\Roaming\Tencent\Users\46728224\QQ\WinTemp\RichOle\W3VCE2P1MYOQO]H)Z8J)$KE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214942" y="142852"/>
            <a:ext cx="3786214" cy="3214710"/>
          </a:xfrm>
          <a:prstGeom prst="rect">
            <a:avLst/>
          </a:prstGeom>
          <a:noFill/>
        </p:spPr>
      </p:pic>
      <p:pic>
        <p:nvPicPr>
          <p:cNvPr id="1027" name="Picture 3" descr="C:\Users\44540\AppData\Roaming\Tencent\Users\46728224\QQ\WinTemp\RichOle\)7`)WS2MM07R}B0_I}W(KM6.pn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255075" y="3571876"/>
            <a:ext cx="3888925" cy="3000396"/>
          </a:xfrm>
          <a:prstGeom prst="rect">
            <a:avLst/>
          </a:prstGeom>
          <a:noFill/>
        </p:spPr>
      </p:pic>
      <p:sp>
        <p:nvSpPr>
          <p:cNvPr id="5" name="矩形 4"/>
          <p:cNvSpPr/>
          <p:nvPr/>
        </p:nvSpPr>
        <p:spPr>
          <a:xfrm>
            <a:off x="857224" y="4500570"/>
            <a:ext cx="2967480" cy="923330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sz="5400" b="1" dirty="0" smtClean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FFFF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</a:rPr>
              <a:t>洋务学校</a:t>
            </a:r>
            <a:endParaRPr lang="zh-CN" altLang="en-US" sz="5400" b="1" dirty="0">
              <a:ln w="31550" cmpd="sng">
                <a:gradFill>
                  <a:gsLst>
                    <a:gs pos="25000">
                      <a:schemeClr val="accent1">
                        <a:shade val="25000"/>
                        <a:satMod val="190000"/>
                      </a:schemeClr>
                    </a:gs>
                    <a:gs pos="80000">
                      <a:schemeClr val="accent1">
                        <a:tint val="75000"/>
                        <a:satMod val="19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rgbClr val="FFFFFF"/>
              </a:solidFill>
              <a:effectLst>
                <a:outerShdw blurRad="41275" dist="12700" dir="120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4" name="Picture 2" descr="C:\Users\44540\AppData\Roaming\Tencent\Users\46728224\QQ\WinTemp\RichOle\S3W1$3A$]A}~8QB%1Y2B}RE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4786314" cy="3071810"/>
          </a:xfrm>
          <a:prstGeom prst="rect">
            <a:avLst/>
          </a:prstGeom>
          <a:noFill/>
        </p:spPr>
      </p:pic>
      <p:pic>
        <p:nvPicPr>
          <p:cNvPr id="44035" name="Picture 3" descr="C:\Users\44540\AppData\Roaming\Tencent\Users\46728224\QQ\WinTemp\RichOle\BBVN{PBURKQ(77$%0XXG(NU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3000372"/>
            <a:ext cx="5072066" cy="3643314"/>
          </a:xfrm>
          <a:prstGeom prst="rect">
            <a:avLst/>
          </a:prstGeom>
          <a:noFill/>
        </p:spPr>
      </p:pic>
      <p:pic>
        <p:nvPicPr>
          <p:cNvPr id="44036" name="Picture 4" descr="C:\Users\44540\AppData\Roaming\Tencent\Users\46728224\QQ\WinTemp\RichOle\QUA`Q}89CF)[UCQ6`)V{OZ7.pn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786314" y="0"/>
            <a:ext cx="4357686" cy="2928934"/>
          </a:xfrm>
          <a:prstGeom prst="rect">
            <a:avLst/>
          </a:prstGeom>
          <a:noFill/>
        </p:spPr>
      </p:pic>
      <p:sp>
        <p:nvSpPr>
          <p:cNvPr id="6" name="矩形 5"/>
          <p:cNvSpPr/>
          <p:nvPr/>
        </p:nvSpPr>
        <p:spPr>
          <a:xfrm>
            <a:off x="5572132" y="4071942"/>
            <a:ext cx="2967480" cy="92333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sz="5400" b="1" cap="all" spc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北洋水师</a:t>
            </a:r>
            <a:endParaRPr lang="zh-CN" altLang="en-US" sz="5400" b="1" cap="all" spc="0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0" y="500042"/>
            <a:ext cx="615553" cy="5429288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r>
              <a:rPr lang="zh-CN" altLang="en-US" sz="2800" b="1" dirty="0" smtClean="0"/>
              <a:t>国家出路的探索与列强侵略的加剧</a:t>
            </a:r>
            <a:endParaRPr lang="zh-CN" altLang="en-US" sz="2800" b="1" dirty="0"/>
          </a:p>
        </p:txBody>
      </p:sp>
      <p:sp>
        <p:nvSpPr>
          <p:cNvPr id="3" name="左大括号 2"/>
          <p:cNvSpPr/>
          <p:nvPr/>
        </p:nvSpPr>
        <p:spPr>
          <a:xfrm>
            <a:off x="500034" y="0"/>
            <a:ext cx="71438" cy="6858000"/>
          </a:xfrm>
          <a:prstGeom prst="lef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TextBox 3"/>
          <p:cNvSpPr txBox="1"/>
          <p:nvPr/>
        </p:nvSpPr>
        <p:spPr>
          <a:xfrm>
            <a:off x="500034" y="357166"/>
            <a:ext cx="128588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 smtClean="0"/>
              <a:t>太平天国运动</a:t>
            </a:r>
            <a:endParaRPr lang="zh-CN" altLang="en-US" sz="2400" b="1" dirty="0"/>
          </a:p>
        </p:txBody>
      </p:sp>
      <p:sp>
        <p:nvSpPr>
          <p:cNvPr id="5" name="TextBox 4"/>
          <p:cNvSpPr txBox="1"/>
          <p:nvPr/>
        </p:nvSpPr>
        <p:spPr>
          <a:xfrm>
            <a:off x="500034" y="2143116"/>
            <a:ext cx="107157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 smtClean="0"/>
              <a:t>洋务运动</a:t>
            </a:r>
            <a:endParaRPr lang="zh-CN" altLang="en-US" sz="2400" b="1" dirty="0"/>
          </a:p>
        </p:txBody>
      </p:sp>
      <p:sp>
        <p:nvSpPr>
          <p:cNvPr id="6" name="TextBox 5"/>
          <p:cNvSpPr txBox="1"/>
          <p:nvPr/>
        </p:nvSpPr>
        <p:spPr>
          <a:xfrm>
            <a:off x="500034" y="3643314"/>
            <a:ext cx="171451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 smtClean="0"/>
              <a:t>边疆危机与甲午中日战争</a:t>
            </a:r>
            <a:endParaRPr lang="zh-CN" altLang="en-US" sz="2400" b="1" dirty="0"/>
          </a:p>
        </p:txBody>
      </p:sp>
      <p:sp>
        <p:nvSpPr>
          <p:cNvPr id="7" name="TextBox 6"/>
          <p:cNvSpPr txBox="1"/>
          <p:nvPr/>
        </p:nvSpPr>
        <p:spPr>
          <a:xfrm>
            <a:off x="500034" y="5643578"/>
            <a:ext cx="157163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 smtClean="0"/>
              <a:t>瓜分中国的狂潮</a:t>
            </a:r>
            <a:endParaRPr lang="zh-CN" altLang="en-US" sz="2400" b="1" dirty="0"/>
          </a:p>
        </p:txBody>
      </p:sp>
      <p:sp>
        <p:nvSpPr>
          <p:cNvPr id="8" name="左大括号 7"/>
          <p:cNvSpPr/>
          <p:nvPr/>
        </p:nvSpPr>
        <p:spPr>
          <a:xfrm>
            <a:off x="1714480" y="142852"/>
            <a:ext cx="214314" cy="6357982"/>
          </a:xfrm>
          <a:prstGeom prst="leftBrac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TextBox 8"/>
          <p:cNvSpPr txBox="1"/>
          <p:nvPr/>
        </p:nvSpPr>
        <p:spPr>
          <a:xfrm>
            <a:off x="1785918" y="1000108"/>
            <a:ext cx="121444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 smtClean="0"/>
              <a:t>背景</a:t>
            </a:r>
            <a:endParaRPr lang="zh-CN" altLang="en-US" sz="2400" b="1" dirty="0"/>
          </a:p>
        </p:txBody>
      </p:sp>
      <p:sp>
        <p:nvSpPr>
          <p:cNvPr id="10" name="TextBox 9"/>
          <p:cNvSpPr txBox="1"/>
          <p:nvPr/>
        </p:nvSpPr>
        <p:spPr>
          <a:xfrm>
            <a:off x="1785918" y="2071678"/>
            <a:ext cx="85725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 smtClean="0"/>
              <a:t>目的</a:t>
            </a:r>
            <a:endParaRPr lang="zh-CN" altLang="en-US" sz="2400" b="1" dirty="0"/>
          </a:p>
        </p:txBody>
      </p:sp>
      <p:sp>
        <p:nvSpPr>
          <p:cNvPr id="11" name="TextBox 10"/>
          <p:cNvSpPr txBox="1"/>
          <p:nvPr/>
        </p:nvSpPr>
        <p:spPr>
          <a:xfrm>
            <a:off x="1785918" y="3500438"/>
            <a:ext cx="135732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 smtClean="0"/>
              <a:t>概况</a:t>
            </a:r>
            <a:endParaRPr lang="zh-CN" altLang="en-US" sz="2400" b="1" dirty="0"/>
          </a:p>
        </p:txBody>
      </p:sp>
      <p:sp>
        <p:nvSpPr>
          <p:cNvPr id="12" name="TextBox 11"/>
          <p:cNvSpPr txBox="1"/>
          <p:nvPr/>
        </p:nvSpPr>
        <p:spPr>
          <a:xfrm>
            <a:off x="1857356" y="5214950"/>
            <a:ext cx="92869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 smtClean="0"/>
              <a:t>评价</a:t>
            </a:r>
            <a:endParaRPr lang="zh-CN" altLang="en-US" sz="2400" b="1" dirty="0"/>
          </a:p>
        </p:txBody>
      </p:sp>
      <p:sp>
        <p:nvSpPr>
          <p:cNvPr id="13" name="TextBox 12"/>
          <p:cNvSpPr txBox="1"/>
          <p:nvPr/>
        </p:nvSpPr>
        <p:spPr>
          <a:xfrm>
            <a:off x="1785918" y="142852"/>
            <a:ext cx="171451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 smtClean="0"/>
              <a:t>时间</a:t>
            </a:r>
            <a:endParaRPr lang="zh-CN" altLang="en-US" sz="2400" b="1" dirty="0"/>
          </a:p>
        </p:txBody>
      </p:sp>
      <p:sp>
        <p:nvSpPr>
          <p:cNvPr id="14" name="TextBox 13"/>
          <p:cNvSpPr txBox="1"/>
          <p:nvPr/>
        </p:nvSpPr>
        <p:spPr>
          <a:xfrm>
            <a:off x="2643174" y="142852"/>
            <a:ext cx="35719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b="1" dirty="0" smtClean="0"/>
              <a:t>19</a:t>
            </a:r>
            <a:r>
              <a:rPr lang="zh-CN" altLang="en-US" sz="2400" b="1" dirty="0" smtClean="0"/>
              <a:t>世纪</a:t>
            </a:r>
            <a:r>
              <a:rPr lang="en-US" altLang="zh-CN" sz="2400" b="1" dirty="0" smtClean="0"/>
              <a:t>60——90</a:t>
            </a:r>
            <a:r>
              <a:rPr lang="zh-CN" altLang="en-US" sz="2400" b="1" dirty="0" smtClean="0"/>
              <a:t>年代</a:t>
            </a:r>
            <a:endParaRPr lang="zh-CN" altLang="en-US" sz="2400" b="1" dirty="0"/>
          </a:p>
        </p:txBody>
      </p:sp>
      <p:sp>
        <p:nvSpPr>
          <p:cNvPr id="16" name="AutoShape 12"/>
          <p:cNvSpPr>
            <a:spLocks/>
          </p:cNvSpPr>
          <p:nvPr/>
        </p:nvSpPr>
        <p:spPr bwMode="auto">
          <a:xfrm>
            <a:off x="2500298" y="571480"/>
            <a:ext cx="71437" cy="1196975"/>
          </a:xfrm>
          <a:prstGeom prst="leftBrace">
            <a:avLst>
              <a:gd name="adj1" fmla="val 139631"/>
              <a:gd name="adj2" fmla="val 50000"/>
            </a:avLst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17" name="Text Box 13"/>
          <p:cNvSpPr txBox="1">
            <a:spLocks noChangeArrowheads="1"/>
          </p:cNvSpPr>
          <p:nvPr/>
        </p:nvSpPr>
        <p:spPr bwMode="auto">
          <a:xfrm>
            <a:off x="2571735" y="571480"/>
            <a:ext cx="38163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400" b="1" dirty="0">
                <a:ea typeface="楷体_GB2312" pitchFamily="49" charset="-122"/>
              </a:rPr>
              <a:t>①</a:t>
            </a:r>
            <a:r>
              <a:rPr lang="zh-CN" altLang="en-US" sz="2400" b="1" dirty="0">
                <a:ea typeface="楷体_GB2312" pitchFamily="49" charset="-122"/>
              </a:rPr>
              <a:t>清政府内外交困</a:t>
            </a:r>
          </a:p>
        </p:txBody>
      </p:sp>
      <p:sp>
        <p:nvSpPr>
          <p:cNvPr id="18" name="Text Box 14"/>
          <p:cNvSpPr txBox="1">
            <a:spLocks noChangeArrowheads="1"/>
          </p:cNvSpPr>
          <p:nvPr/>
        </p:nvSpPr>
        <p:spPr bwMode="auto">
          <a:xfrm>
            <a:off x="2571735" y="1047730"/>
            <a:ext cx="5724525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400" b="1" dirty="0">
                <a:ea typeface="楷体_GB2312" pitchFamily="49" charset="-122"/>
              </a:rPr>
              <a:t>②</a:t>
            </a:r>
            <a:r>
              <a:rPr lang="zh-CN" altLang="en-US" sz="2400" b="1" dirty="0">
                <a:ea typeface="楷体_GB2312" pitchFamily="49" charset="-122"/>
              </a:rPr>
              <a:t>一些</a:t>
            </a:r>
            <a:r>
              <a:rPr lang="zh-CN" altLang="en-US" sz="2400" b="1" dirty="0" smtClean="0">
                <a:ea typeface="楷体_GB2312" pitchFamily="49" charset="-122"/>
              </a:rPr>
              <a:t>有识之士（</a:t>
            </a:r>
            <a:r>
              <a:rPr lang="zh-CN" altLang="en-US" sz="2400" b="1" dirty="0" smtClean="0">
                <a:solidFill>
                  <a:srgbClr val="FF0000"/>
                </a:solidFill>
                <a:ea typeface="楷体_GB2312" pitchFamily="49" charset="-122"/>
              </a:rPr>
              <a:t>地主阶级</a:t>
            </a:r>
            <a:r>
              <a:rPr lang="zh-CN" altLang="en-US" sz="2400" b="1" dirty="0" smtClean="0">
                <a:ea typeface="楷体_GB2312" pitchFamily="49" charset="-122"/>
              </a:rPr>
              <a:t>）认识</a:t>
            </a:r>
            <a:r>
              <a:rPr lang="zh-CN" altLang="en-US" sz="2400" b="1" dirty="0">
                <a:ea typeface="楷体_GB2312" pitchFamily="49" charset="-122"/>
              </a:rPr>
              <a:t>到学习西方先进技术的重要性</a:t>
            </a:r>
          </a:p>
        </p:txBody>
      </p:sp>
      <p:sp>
        <p:nvSpPr>
          <p:cNvPr id="19" name="AutoShape 12"/>
          <p:cNvSpPr>
            <a:spLocks/>
          </p:cNvSpPr>
          <p:nvPr/>
        </p:nvSpPr>
        <p:spPr bwMode="auto">
          <a:xfrm>
            <a:off x="2500298" y="2928934"/>
            <a:ext cx="71438" cy="1339851"/>
          </a:xfrm>
          <a:prstGeom prst="leftBrace">
            <a:avLst>
              <a:gd name="adj1" fmla="val 139631"/>
              <a:gd name="adj2" fmla="val 50000"/>
            </a:avLst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20" name="Rectangle 16"/>
          <p:cNvSpPr>
            <a:spLocks noChangeArrowheads="1"/>
          </p:cNvSpPr>
          <p:nvPr/>
        </p:nvSpPr>
        <p:spPr bwMode="auto">
          <a:xfrm>
            <a:off x="2643174" y="2071678"/>
            <a:ext cx="2328862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kumimoji="1" lang="zh-CN" altLang="en-US" sz="2400" b="1" dirty="0">
                <a:solidFill>
                  <a:srgbClr val="0000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ea typeface="楷体_GB2312" pitchFamily="49" charset="-122"/>
              </a:rPr>
              <a:t>维护清政府统治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2500298" y="2928934"/>
            <a:ext cx="221457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 smtClean="0"/>
              <a:t>创办洋务企业</a:t>
            </a:r>
            <a:endParaRPr lang="zh-CN" altLang="en-US" sz="2400" b="1" dirty="0"/>
          </a:p>
        </p:txBody>
      </p:sp>
      <p:sp>
        <p:nvSpPr>
          <p:cNvPr id="22" name="TextBox 21"/>
          <p:cNvSpPr txBox="1"/>
          <p:nvPr/>
        </p:nvSpPr>
        <p:spPr>
          <a:xfrm>
            <a:off x="4643438" y="2857496"/>
            <a:ext cx="207170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 smtClean="0">
                <a:solidFill>
                  <a:srgbClr val="FF0000"/>
                </a:solidFill>
                <a:latin typeface="华文楷体" pitchFamily="2" charset="-122"/>
                <a:ea typeface="华文楷体" pitchFamily="2" charset="-122"/>
              </a:rPr>
              <a:t>军用、民用</a:t>
            </a:r>
            <a:endParaRPr lang="zh-CN" altLang="en-US" sz="2400" b="1" dirty="0">
              <a:solidFill>
                <a:srgbClr val="FF0000"/>
              </a:solidFill>
              <a:latin typeface="华文楷体" pitchFamily="2" charset="-122"/>
              <a:ea typeface="华文楷体" pitchFamily="2" charset="-122"/>
            </a:endParaRPr>
          </a:p>
        </p:txBody>
      </p:sp>
      <p:sp>
        <p:nvSpPr>
          <p:cNvPr id="23" name="矩形 22"/>
          <p:cNvSpPr/>
          <p:nvPr/>
        </p:nvSpPr>
        <p:spPr>
          <a:xfrm>
            <a:off x="6500826" y="2857496"/>
            <a:ext cx="1857388" cy="500066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400" b="1" dirty="0" smtClean="0">
                <a:solidFill>
                  <a:srgbClr val="0000FF"/>
                </a:solidFill>
              </a:rPr>
              <a:t>官办企业</a:t>
            </a:r>
            <a:endParaRPr lang="zh-CN" altLang="en-US" sz="2400" b="1" dirty="0">
              <a:solidFill>
                <a:srgbClr val="0000FF"/>
              </a:solidFill>
            </a:endParaRPr>
          </a:p>
        </p:txBody>
      </p:sp>
      <p:sp>
        <p:nvSpPr>
          <p:cNvPr id="24" name="文本框 11"/>
          <p:cNvSpPr txBox="1"/>
          <p:nvPr/>
        </p:nvSpPr>
        <p:spPr>
          <a:xfrm>
            <a:off x="2571736" y="3857628"/>
            <a:ext cx="5214974" cy="438582"/>
          </a:xfrm>
          <a:prstGeom prst="rect">
            <a:avLst/>
          </a:prstGeom>
          <a:noFill/>
        </p:spPr>
        <p:txBody>
          <a:bodyPr wrap="square" lIns="68580" tIns="34290" rIns="68580" bIns="34290" rtlCol="0" anchor="t">
            <a:spAutoFit/>
          </a:bodyPr>
          <a:lstStyle/>
          <a:p>
            <a:r>
              <a:rPr lang="zh-CN" altLang="en-US" sz="2400" b="1" dirty="0" smtClean="0">
                <a:latin typeface="宋体" pitchFamily="2" charset="-122"/>
                <a:ea typeface="宋体" pitchFamily="2" charset="-122"/>
              </a:rPr>
              <a:t>建成</a:t>
            </a:r>
            <a:r>
              <a:rPr lang="zh-CN" altLang="en-US" sz="2400" b="1" dirty="0">
                <a:latin typeface="宋体" pitchFamily="2" charset="-122"/>
                <a:ea typeface="宋体" pitchFamily="2" charset="-122"/>
              </a:rPr>
              <a:t>了以北洋舰队为代表的新式</a:t>
            </a:r>
            <a:r>
              <a:rPr lang="zh-CN" altLang="en-US" sz="2400" b="1" dirty="0" smtClean="0">
                <a:latin typeface="宋体" pitchFamily="2" charset="-122"/>
                <a:ea typeface="宋体" pitchFamily="2" charset="-122"/>
              </a:rPr>
              <a:t>海军</a:t>
            </a:r>
            <a:endParaRPr lang="zh-CN" altLang="en-US" sz="2400" b="1" dirty="0">
              <a:latin typeface="宋体" pitchFamily="2" charset="-122"/>
              <a:ea typeface="宋体" pitchFamily="2" charset="-122"/>
            </a:endParaRPr>
          </a:p>
        </p:txBody>
      </p:sp>
      <p:sp>
        <p:nvSpPr>
          <p:cNvPr id="25" name="矩形 24"/>
          <p:cNvSpPr/>
          <p:nvPr/>
        </p:nvSpPr>
        <p:spPr>
          <a:xfrm>
            <a:off x="2500298" y="3429000"/>
            <a:ext cx="4493538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400" b="1" dirty="0" smtClean="0">
                <a:latin typeface="宋体" pitchFamily="2" charset="-122"/>
                <a:ea typeface="宋体" pitchFamily="2" charset="-122"/>
              </a:rPr>
              <a:t>创办培养</a:t>
            </a:r>
            <a:r>
              <a:rPr lang="zh-CN" altLang="en-US" sz="2400" b="1" dirty="0" smtClean="0">
                <a:latin typeface="宋体" pitchFamily="2" charset="-122"/>
                <a:ea typeface="宋体" pitchFamily="2" charset="-122"/>
              </a:rPr>
              <a:t>翻译和军事人才的学校</a:t>
            </a:r>
            <a:endParaRPr lang="zh-CN" altLang="en-US" sz="2400" b="1" dirty="0">
              <a:latin typeface="宋体" pitchFamily="2" charset="-122"/>
              <a:ea typeface="宋体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  <p:bldLst>
      <p:bldP spid="24" grpId="1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6" name="Rectangle 4"/>
          <p:cNvSpPr>
            <a:spLocks noChangeArrowheads="1"/>
          </p:cNvSpPr>
          <p:nvPr/>
        </p:nvSpPr>
        <p:spPr bwMode="auto">
          <a:xfrm>
            <a:off x="2700338" y="0"/>
            <a:ext cx="4313237" cy="585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>
              <a:lnSpc>
                <a:spcPct val="90000"/>
              </a:lnSpc>
            </a:pPr>
            <a:r>
              <a:rPr lang="zh-CN" altLang="en-US" sz="3600" b="1">
                <a:ea typeface="黑体" pitchFamily="2" charset="-122"/>
              </a:rPr>
              <a:t>如何评价洋务运动？</a:t>
            </a:r>
          </a:p>
        </p:txBody>
      </p:sp>
      <p:sp>
        <p:nvSpPr>
          <p:cNvPr id="33797" name="Text Box 5"/>
          <p:cNvSpPr txBox="1">
            <a:spLocks noChangeArrowheads="1"/>
          </p:cNvSpPr>
          <p:nvPr/>
        </p:nvSpPr>
        <p:spPr bwMode="auto">
          <a:xfrm>
            <a:off x="-252413" y="549275"/>
            <a:ext cx="2868613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zh-CN" altLang="en-US" sz="2800" b="1">
                <a:latin typeface="宋体" charset="-122"/>
              </a:rPr>
              <a:t>（</a:t>
            </a:r>
            <a:r>
              <a:rPr lang="en-US" sz="2800" b="1">
                <a:latin typeface="宋体" charset="-122"/>
              </a:rPr>
              <a:t>1</a:t>
            </a:r>
            <a:r>
              <a:rPr lang="zh-CN" altLang="en-US" sz="2800" b="1">
                <a:latin typeface="宋体" charset="-122"/>
              </a:rPr>
              <a:t>）积极意义</a:t>
            </a:r>
          </a:p>
        </p:txBody>
      </p:sp>
      <p:sp>
        <p:nvSpPr>
          <p:cNvPr id="33798" name="Text Box 6"/>
          <p:cNvSpPr txBox="1">
            <a:spLocks noChangeArrowheads="1"/>
          </p:cNvSpPr>
          <p:nvPr/>
        </p:nvSpPr>
        <p:spPr bwMode="auto">
          <a:xfrm>
            <a:off x="2268538" y="549275"/>
            <a:ext cx="7056437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zh-CN" altLang="en-US" sz="2800" b="1" dirty="0">
                <a:solidFill>
                  <a:srgbClr val="FF0000"/>
                </a:solidFill>
                <a:latin typeface="华文楷体" pitchFamily="2" charset="-122"/>
                <a:ea typeface="华文楷体" pitchFamily="2" charset="-122"/>
              </a:rPr>
              <a:t>是中国近代化的开端，推动了中国的近代化</a:t>
            </a:r>
          </a:p>
        </p:txBody>
      </p:sp>
      <p:sp>
        <p:nvSpPr>
          <p:cNvPr id="33799" name="Text Box 7"/>
          <p:cNvSpPr txBox="1">
            <a:spLocks noChangeArrowheads="1"/>
          </p:cNvSpPr>
          <p:nvPr/>
        </p:nvSpPr>
        <p:spPr bwMode="auto">
          <a:xfrm>
            <a:off x="0" y="1268413"/>
            <a:ext cx="7364413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altLang="zh-CN" sz="2800" b="1" dirty="0">
                <a:solidFill>
                  <a:srgbClr val="0000FF"/>
                </a:solidFill>
                <a:latin typeface="华文楷体" pitchFamily="2" charset="-122"/>
                <a:ea typeface="华文楷体" pitchFamily="2" charset="-122"/>
              </a:rPr>
              <a:t>①</a:t>
            </a:r>
            <a:r>
              <a:rPr lang="zh-CN" altLang="en-US" sz="2800" b="1" dirty="0">
                <a:solidFill>
                  <a:srgbClr val="0000FF"/>
                </a:solidFill>
                <a:latin typeface="华文楷体" pitchFamily="2" charset="-122"/>
                <a:ea typeface="华文楷体" pitchFamily="2" charset="-122"/>
              </a:rPr>
              <a:t>引进了西方先进的技术和管理经验。</a:t>
            </a:r>
          </a:p>
        </p:txBody>
      </p:sp>
      <p:sp>
        <p:nvSpPr>
          <p:cNvPr id="33800" name="Text Box 8"/>
          <p:cNvSpPr txBox="1">
            <a:spLocks noChangeArrowheads="1"/>
          </p:cNvSpPr>
          <p:nvPr/>
        </p:nvSpPr>
        <p:spPr bwMode="auto">
          <a:xfrm>
            <a:off x="0" y="1700213"/>
            <a:ext cx="7292975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altLang="zh-CN" sz="2800" b="1" dirty="0">
                <a:solidFill>
                  <a:srgbClr val="0000FF"/>
                </a:solidFill>
                <a:latin typeface="华文楷体" pitchFamily="2" charset="-122"/>
                <a:ea typeface="华文楷体" pitchFamily="2" charset="-122"/>
              </a:rPr>
              <a:t>②</a:t>
            </a:r>
            <a:r>
              <a:rPr lang="zh-CN" altLang="en-US" sz="2800" b="1" dirty="0">
                <a:solidFill>
                  <a:srgbClr val="0000FF"/>
                </a:solidFill>
                <a:latin typeface="华文楷体" pitchFamily="2" charset="-122"/>
                <a:ea typeface="华文楷体" pitchFamily="2" charset="-122"/>
              </a:rPr>
              <a:t>培养了一批科技外交人才。</a:t>
            </a:r>
          </a:p>
        </p:txBody>
      </p:sp>
      <p:sp>
        <p:nvSpPr>
          <p:cNvPr id="33801" name="Text Box 9"/>
          <p:cNvSpPr txBox="1">
            <a:spLocks noChangeArrowheads="1"/>
          </p:cNvSpPr>
          <p:nvPr/>
        </p:nvSpPr>
        <p:spPr bwMode="auto">
          <a:xfrm>
            <a:off x="0" y="2133600"/>
            <a:ext cx="7345363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altLang="zh-CN" sz="2800" b="1" dirty="0">
                <a:solidFill>
                  <a:srgbClr val="0000FF"/>
                </a:solidFill>
                <a:latin typeface="华文楷体" pitchFamily="2" charset="-122"/>
                <a:ea typeface="华文楷体" pitchFamily="2" charset="-122"/>
              </a:rPr>
              <a:t>③</a:t>
            </a:r>
            <a:r>
              <a:rPr lang="zh-CN" altLang="en-US" sz="2800" b="1" dirty="0">
                <a:solidFill>
                  <a:srgbClr val="0000FF"/>
                </a:solidFill>
                <a:latin typeface="华文楷体" pitchFamily="2" charset="-122"/>
                <a:ea typeface="华文楷体" pitchFamily="2" charset="-122"/>
              </a:rPr>
              <a:t>刺激了中国民族资本主义工业的产生。</a:t>
            </a:r>
          </a:p>
        </p:txBody>
      </p:sp>
      <p:sp>
        <p:nvSpPr>
          <p:cNvPr id="33802" name="Text Box 10"/>
          <p:cNvSpPr txBox="1">
            <a:spLocks noChangeArrowheads="1"/>
          </p:cNvSpPr>
          <p:nvPr/>
        </p:nvSpPr>
        <p:spPr bwMode="auto">
          <a:xfrm>
            <a:off x="0" y="2636838"/>
            <a:ext cx="6697663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sz="2800" b="1" dirty="0">
                <a:solidFill>
                  <a:srgbClr val="0000FF"/>
                </a:solidFill>
                <a:latin typeface="华文楷体" pitchFamily="2" charset="-122"/>
                <a:ea typeface="华文楷体" pitchFamily="2" charset="-122"/>
              </a:rPr>
              <a:t>④</a:t>
            </a:r>
            <a:r>
              <a:rPr lang="zh-CN" altLang="en-US" sz="2800" b="1" dirty="0">
                <a:solidFill>
                  <a:srgbClr val="0000FF"/>
                </a:solidFill>
                <a:latin typeface="华文楷体" pitchFamily="2" charset="-122"/>
                <a:ea typeface="华文楷体" pitchFamily="2" charset="-122"/>
              </a:rPr>
              <a:t>为中国军事近代化创造了条件。</a:t>
            </a:r>
          </a:p>
        </p:txBody>
      </p:sp>
      <p:sp>
        <p:nvSpPr>
          <p:cNvPr id="33803" name="Text Box 11"/>
          <p:cNvSpPr txBox="1">
            <a:spLocks noChangeArrowheads="1"/>
          </p:cNvSpPr>
          <p:nvPr/>
        </p:nvSpPr>
        <p:spPr bwMode="auto">
          <a:xfrm>
            <a:off x="0" y="3068638"/>
            <a:ext cx="8064500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800" b="1" dirty="0">
                <a:solidFill>
                  <a:srgbClr val="0000FF"/>
                </a:solidFill>
                <a:latin typeface="华文楷体" pitchFamily="2" charset="-122"/>
                <a:ea typeface="华文楷体" pitchFamily="2" charset="-122"/>
              </a:rPr>
              <a:t>⑤</a:t>
            </a:r>
            <a:r>
              <a:rPr lang="zh-CN" altLang="en-US" sz="2800" b="1" dirty="0">
                <a:solidFill>
                  <a:srgbClr val="0000FF"/>
                </a:solidFill>
                <a:latin typeface="华文楷体" pitchFamily="2" charset="-122"/>
                <a:ea typeface="华文楷体" pitchFamily="2" charset="-122"/>
              </a:rPr>
              <a:t>一定程度上抵制了外国资本主义的经济侵略。</a:t>
            </a:r>
          </a:p>
        </p:txBody>
      </p:sp>
      <p:sp>
        <p:nvSpPr>
          <p:cNvPr id="33804" name="Text Box 12"/>
          <p:cNvSpPr txBox="1">
            <a:spLocks noChangeArrowheads="1"/>
          </p:cNvSpPr>
          <p:nvPr/>
        </p:nvSpPr>
        <p:spPr bwMode="auto">
          <a:xfrm>
            <a:off x="-252413" y="3573463"/>
            <a:ext cx="2324083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800" b="1" dirty="0">
                <a:latin typeface="宋体" pitchFamily="2" charset="-122"/>
                <a:ea typeface="宋体" pitchFamily="2" charset="-122"/>
              </a:rPr>
              <a:t>（</a:t>
            </a:r>
            <a:r>
              <a:rPr lang="en-US" sz="2800" b="1" dirty="0">
                <a:latin typeface="宋体" pitchFamily="2" charset="-122"/>
                <a:ea typeface="宋体" pitchFamily="2" charset="-122"/>
              </a:rPr>
              <a:t>2</a:t>
            </a:r>
            <a:r>
              <a:rPr lang="zh-CN" altLang="en-US" sz="2800" b="1" dirty="0">
                <a:latin typeface="宋体" pitchFamily="2" charset="-122"/>
                <a:ea typeface="宋体" pitchFamily="2" charset="-122"/>
              </a:rPr>
              <a:t>）消极性</a:t>
            </a:r>
          </a:p>
        </p:txBody>
      </p:sp>
      <p:sp>
        <p:nvSpPr>
          <p:cNvPr id="33805" name="Rectangle 13"/>
          <p:cNvSpPr>
            <a:spLocks noChangeArrowheads="1"/>
          </p:cNvSpPr>
          <p:nvPr/>
        </p:nvSpPr>
        <p:spPr bwMode="auto">
          <a:xfrm>
            <a:off x="0" y="4149725"/>
            <a:ext cx="9144000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altLang="zh-CN" sz="2800" b="1" dirty="0">
                <a:solidFill>
                  <a:srgbClr val="0000FF"/>
                </a:solidFill>
                <a:latin typeface="华文楷体" pitchFamily="2" charset="-122"/>
                <a:ea typeface="华文楷体" pitchFamily="2" charset="-122"/>
              </a:rPr>
              <a:t>①</a:t>
            </a:r>
            <a:r>
              <a:rPr lang="zh-CN" altLang="en-US" sz="2800" b="1" dirty="0">
                <a:solidFill>
                  <a:srgbClr val="0000FF"/>
                </a:solidFill>
                <a:latin typeface="华文楷体" pitchFamily="2" charset="-122"/>
                <a:ea typeface="华文楷体" pitchFamily="2" charset="-122"/>
              </a:rPr>
              <a:t>军用工业主要是为了镇压人民革命，不是为了救国求强</a:t>
            </a:r>
          </a:p>
        </p:txBody>
      </p:sp>
      <p:sp>
        <p:nvSpPr>
          <p:cNvPr id="33806" name="Rectangle 14"/>
          <p:cNvSpPr>
            <a:spLocks noChangeArrowheads="1"/>
          </p:cNvSpPr>
          <p:nvPr/>
        </p:nvSpPr>
        <p:spPr bwMode="auto">
          <a:xfrm>
            <a:off x="0" y="4652963"/>
            <a:ext cx="9144000" cy="946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altLang="zh-CN" sz="2800" b="1" dirty="0">
                <a:solidFill>
                  <a:srgbClr val="0000FF"/>
                </a:solidFill>
                <a:latin typeface="华文楷体" pitchFamily="2" charset="-122"/>
                <a:ea typeface="华文楷体" pitchFamily="2" charset="-122"/>
              </a:rPr>
              <a:t>②</a:t>
            </a:r>
            <a:r>
              <a:rPr lang="zh-CN" altLang="en-US" sz="2800" b="1" dirty="0">
                <a:solidFill>
                  <a:srgbClr val="0000FF"/>
                </a:solidFill>
                <a:latin typeface="华文楷体" pitchFamily="2" charset="-122"/>
                <a:ea typeface="华文楷体" pitchFamily="2" charset="-122"/>
              </a:rPr>
              <a:t>民用工业主要是为了解决军事工业的困难，不是为社会求富</a:t>
            </a:r>
          </a:p>
        </p:txBody>
      </p:sp>
      <p:sp>
        <p:nvSpPr>
          <p:cNvPr id="33807" name="Rectangle 15"/>
          <p:cNvSpPr>
            <a:spLocks noChangeArrowheads="1"/>
          </p:cNvSpPr>
          <p:nvPr/>
        </p:nvSpPr>
        <p:spPr bwMode="auto">
          <a:xfrm>
            <a:off x="0" y="5572140"/>
            <a:ext cx="2684463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 sz="2800" b="1" dirty="0">
                <a:solidFill>
                  <a:srgbClr val="0000FF"/>
                </a:solidFill>
                <a:latin typeface="华文楷体" pitchFamily="2" charset="-122"/>
                <a:ea typeface="华文楷体" pitchFamily="2" charset="-122"/>
              </a:rPr>
              <a:t>③</a:t>
            </a:r>
            <a:r>
              <a:rPr lang="zh-CN" altLang="en-US" sz="2800" b="1" dirty="0">
                <a:solidFill>
                  <a:srgbClr val="0000FF"/>
                </a:solidFill>
                <a:latin typeface="华文楷体" pitchFamily="2" charset="-122"/>
                <a:ea typeface="华文楷体" pitchFamily="2" charset="-122"/>
              </a:rPr>
              <a:t>经营管理腐败</a:t>
            </a:r>
          </a:p>
        </p:txBody>
      </p:sp>
      <p:sp>
        <p:nvSpPr>
          <p:cNvPr id="33808" name="Rectangle 16"/>
          <p:cNvSpPr>
            <a:spLocks noChangeArrowheads="1"/>
          </p:cNvSpPr>
          <p:nvPr/>
        </p:nvSpPr>
        <p:spPr bwMode="auto">
          <a:xfrm>
            <a:off x="-142908" y="6072206"/>
            <a:ext cx="5719763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 sz="2800" b="1" dirty="0">
                <a:solidFill>
                  <a:srgbClr val="0000FF"/>
                </a:solidFill>
                <a:latin typeface="华文楷体" pitchFamily="2" charset="-122"/>
                <a:ea typeface="华文楷体" pitchFamily="2" charset="-122"/>
              </a:rPr>
              <a:t> ④</a:t>
            </a:r>
            <a:r>
              <a:rPr lang="zh-CN" altLang="en-US" sz="2800" b="1" dirty="0">
                <a:solidFill>
                  <a:srgbClr val="0000FF"/>
                </a:solidFill>
                <a:latin typeface="华文楷体" pitchFamily="2" charset="-122"/>
                <a:ea typeface="华文楷体" pitchFamily="2" charset="-122"/>
              </a:rPr>
              <a:t>在很大的程度上被洋人控制利用</a:t>
            </a:r>
          </a:p>
        </p:txBody>
      </p:sp>
      <p:sp>
        <p:nvSpPr>
          <p:cNvPr id="33809" name="Text Box 17"/>
          <p:cNvSpPr txBox="1">
            <a:spLocks noChangeArrowheads="1"/>
          </p:cNvSpPr>
          <p:nvPr/>
        </p:nvSpPr>
        <p:spPr bwMode="auto">
          <a:xfrm>
            <a:off x="1908174" y="3573463"/>
            <a:ext cx="7021543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800" b="1" dirty="0">
                <a:solidFill>
                  <a:srgbClr val="FF0000"/>
                </a:solidFill>
                <a:latin typeface="华文楷体" pitchFamily="2" charset="-122"/>
                <a:ea typeface="华文楷体" pitchFamily="2" charset="-122"/>
              </a:rPr>
              <a:t>未能真正达到“自强”、“求富”的目的</a:t>
            </a:r>
          </a:p>
        </p:txBody>
      </p:sp>
      <p:sp>
        <p:nvSpPr>
          <p:cNvPr id="16" name="矩形 15"/>
          <p:cNvSpPr/>
          <p:nvPr/>
        </p:nvSpPr>
        <p:spPr>
          <a:xfrm>
            <a:off x="571472" y="2500306"/>
            <a:ext cx="8106706" cy="769441"/>
          </a:xfrm>
          <a:prstGeom prst="rect">
            <a:avLst/>
          </a:prstGeom>
          <a:solidFill>
            <a:schemeClr val="bg1"/>
          </a:solidFill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sz="4400" b="1" cap="none" spc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只学技术、不学制度、注定失败</a:t>
            </a:r>
            <a:endParaRPr lang="zh-CN" altLang="en-US" sz="4400" b="1" cap="none" spc="0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0" y="500042"/>
            <a:ext cx="615553" cy="5429288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r>
              <a:rPr lang="zh-CN" altLang="en-US" sz="2800" b="1" dirty="0" smtClean="0"/>
              <a:t>国家出路的探索与列强侵略的加剧</a:t>
            </a:r>
            <a:endParaRPr lang="zh-CN" altLang="en-US" sz="2800" b="1" dirty="0"/>
          </a:p>
        </p:txBody>
      </p:sp>
      <p:sp>
        <p:nvSpPr>
          <p:cNvPr id="3" name="左大括号 2"/>
          <p:cNvSpPr/>
          <p:nvPr/>
        </p:nvSpPr>
        <p:spPr>
          <a:xfrm>
            <a:off x="500034" y="0"/>
            <a:ext cx="71438" cy="6858000"/>
          </a:xfrm>
          <a:prstGeom prst="lef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TextBox 3"/>
          <p:cNvSpPr txBox="1"/>
          <p:nvPr/>
        </p:nvSpPr>
        <p:spPr>
          <a:xfrm>
            <a:off x="500034" y="357166"/>
            <a:ext cx="128588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 smtClean="0"/>
              <a:t>太平天国运动</a:t>
            </a:r>
            <a:endParaRPr lang="zh-CN" altLang="en-US" sz="2400" b="1" dirty="0"/>
          </a:p>
        </p:txBody>
      </p:sp>
      <p:sp>
        <p:nvSpPr>
          <p:cNvPr id="5" name="TextBox 4"/>
          <p:cNvSpPr txBox="1"/>
          <p:nvPr/>
        </p:nvSpPr>
        <p:spPr>
          <a:xfrm>
            <a:off x="500034" y="2143116"/>
            <a:ext cx="107157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 smtClean="0"/>
              <a:t>洋务运动</a:t>
            </a:r>
            <a:endParaRPr lang="zh-CN" altLang="en-US" sz="2400" b="1" dirty="0"/>
          </a:p>
        </p:txBody>
      </p:sp>
      <p:sp>
        <p:nvSpPr>
          <p:cNvPr id="6" name="TextBox 5"/>
          <p:cNvSpPr txBox="1"/>
          <p:nvPr/>
        </p:nvSpPr>
        <p:spPr>
          <a:xfrm>
            <a:off x="500034" y="3643314"/>
            <a:ext cx="171451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 smtClean="0"/>
              <a:t>边疆危机与甲午中日战争</a:t>
            </a:r>
            <a:endParaRPr lang="zh-CN" altLang="en-US" sz="2400" b="1" dirty="0"/>
          </a:p>
        </p:txBody>
      </p:sp>
      <p:sp>
        <p:nvSpPr>
          <p:cNvPr id="7" name="TextBox 6"/>
          <p:cNvSpPr txBox="1"/>
          <p:nvPr/>
        </p:nvSpPr>
        <p:spPr>
          <a:xfrm>
            <a:off x="500034" y="5643578"/>
            <a:ext cx="157163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 smtClean="0"/>
              <a:t>瓜分中国的狂潮</a:t>
            </a:r>
            <a:endParaRPr lang="zh-CN" altLang="en-US" sz="2400" b="1" dirty="0"/>
          </a:p>
        </p:txBody>
      </p:sp>
      <p:grpSp>
        <p:nvGrpSpPr>
          <p:cNvPr id="12" name="组合 11"/>
          <p:cNvGrpSpPr/>
          <p:nvPr/>
        </p:nvGrpSpPr>
        <p:grpSpPr>
          <a:xfrm>
            <a:off x="1857356" y="142852"/>
            <a:ext cx="1071570" cy="6572272"/>
            <a:chOff x="1857356" y="142852"/>
            <a:chExt cx="1071570" cy="6572272"/>
          </a:xfrm>
        </p:grpSpPr>
        <p:sp>
          <p:nvSpPr>
            <p:cNvPr id="8" name="左大括号 7"/>
            <p:cNvSpPr/>
            <p:nvPr/>
          </p:nvSpPr>
          <p:spPr>
            <a:xfrm>
              <a:off x="1857356" y="142852"/>
              <a:ext cx="142876" cy="6572272"/>
            </a:xfrm>
            <a:prstGeom prst="leftBrac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9" name="TextBox 8"/>
            <p:cNvSpPr txBox="1"/>
            <p:nvPr/>
          </p:nvSpPr>
          <p:spPr>
            <a:xfrm>
              <a:off x="1928794" y="285728"/>
              <a:ext cx="1000132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400" b="1" dirty="0" smtClean="0"/>
                <a:t>西北危机</a:t>
              </a:r>
              <a:endParaRPr lang="zh-CN" altLang="en-US" sz="2400" b="1" dirty="0"/>
            </a:p>
          </p:txBody>
        </p:sp>
        <p:sp>
          <p:nvSpPr>
            <p:cNvPr id="10" name="TextBox 9"/>
            <p:cNvSpPr txBox="1"/>
            <p:nvPr/>
          </p:nvSpPr>
          <p:spPr>
            <a:xfrm>
              <a:off x="1928794" y="2500306"/>
              <a:ext cx="1000132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400" b="1" dirty="0" smtClean="0"/>
                <a:t>中法战争</a:t>
              </a:r>
              <a:endParaRPr lang="zh-CN" altLang="en-US" sz="2400" b="1" dirty="0"/>
            </a:p>
          </p:txBody>
        </p:sp>
        <p:sp>
          <p:nvSpPr>
            <p:cNvPr id="11" name="TextBox 10"/>
            <p:cNvSpPr txBox="1"/>
            <p:nvPr/>
          </p:nvSpPr>
          <p:spPr>
            <a:xfrm>
              <a:off x="1928794" y="4857760"/>
              <a:ext cx="1000132" cy="120032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400" b="1" dirty="0" smtClean="0"/>
                <a:t>甲午中日战争</a:t>
              </a:r>
              <a:endParaRPr lang="zh-CN" altLang="en-US" sz="2400" b="1" dirty="0"/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3357554" y="0"/>
            <a:ext cx="2714644" cy="684803"/>
          </a:xfrm>
          <a:prstGeom prst="rect">
            <a:avLst/>
          </a:prstGeom>
          <a:solidFill>
            <a:schemeClr val="bg1"/>
          </a:solidFill>
        </p:spPr>
        <p:txBody>
          <a:bodyPr wrap="square" lIns="68580" tIns="34290" rIns="68580" bIns="34290" rtlCol="0">
            <a:spAutoFit/>
          </a:bodyPr>
          <a:lstStyle/>
          <a:p>
            <a:pPr algn="ctr"/>
            <a:r>
              <a:rPr lang="zh-CN" altLang="en-US" sz="4000" b="1" dirty="0" smtClean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西北</a:t>
            </a:r>
            <a:r>
              <a:rPr lang="zh-CN" altLang="en-US" sz="4000" b="1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危机</a:t>
            </a:r>
          </a:p>
        </p:txBody>
      </p:sp>
      <p:graphicFrame>
        <p:nvGraphicFramePr>
          <p:cNvPr id="3" name="图示 2"/>
          <p:cNvGraphicFramePr/>
          <p:nvPr>
            <p:extLst>
              <p:ext uri="{D42A27DB-BD31-4B8C-83A1-F6EECF244321}">
                <p14:modId xmlns:p14="http://schemas.microsoft.com/office/powerpoint/2010/main" xmlns="" val="2020716500"/>
              </p:ext>
            </p:extLst>
          </p:nvPr>
        </p:nvGraphicFramePr>
        <p:xfrm>
          <a:off x="285720" y="1357298"/>
          <a:ext cx="8692515" cy="469074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图片 9" descr="20140415232019-263457577[1]"/>
          <p:cNvPicPr>
            <a:picLocks noChangeAspect="1"/>
          </p:cNvPicPr>
          <p:nvPr/>
        </p:nvPicPr>
        <p:blipFill>
          <a:blip r:embed="rId28">
            <a:clrChange>
              <a:clrFrom>
                <a:srgbClr val="FFFFFF">
                  <a:alpha val="100000"/>
                </a:srgbClr>
              </a:clrFrom>
              <a:clrTo>
                <a:srgbClr val="FFFFFF">
                  <a:alpha val="100000"/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6502718" y="-7620"/>
            <a:ext cx="2644616" cy="6856095"/>
          </a:xfrm>
          <a:prstGeom prst="rect">
            <a:avLst/>
          </a:prstGeom>
        </p:spPr>
      </p:pic>
      <p:sp>
        <p:nvSpPr>
          <p:cNvPr id="2" name="文本框 1"/>
          <p:cNvSpPr txBox="1"/>
          <p:nvPr/>
        </p:nvSpPr>
        <p:spPr>
          <a:xfrm>
            <a:off x="1000100" y="0"/>
            <a:ext cx="6572296" cy="684803"/>
          </a:xfrm>
          <a:prstGeom prst="rect">
            <a:avLst/>
          </a:prstGeom>
          <a:solidFill>
            <a:schemeClr val="bg1"/>
          </a:solidFill>
        </p:spPr>
        <p:txBody>
          <a:bodyPr wrap="square" lIns="68580" tIns="34290" rIns="68580" bIns="34290" rtlCol="0">
            <a:spAutoFit/>
          </a:bodyPr>
          <a:lstStyle/>
          <a:p>
            <a:pPr algn="ctr"/>
            <a:r>
              <a:rPr lang="zh-CN" altLang="en-US" sz="4000" b="1" dirty="0" smtClean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中法战争</a:t>
            </a:r>
            <a:r>
              <a:rPr lang="zh-CN" altLang="en-US" sz="4000" b="1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（镇南关大捷）</a:t>
            </a:r>
          </a:p>
        </p:txBody>
      </p:sp>
      <p:grpSp>
        <p:nvGrpSpPr>
          <p:cNvPr id="35" name="组合 34"/>
          <p:cNvGrpSpPr/>
          <p:nvPr/>
        </p:nvGrpSpPr>
        <p:grpSpPr>
          <a:xfrm>
            <a:off x="-3334" y="1571612"/>
            <a:ext cx="9147334" cy="4623378"/>
            <a:chOff x="0" y="2297536"/>
            <a:chExt cx="9147334" cy="4623378"/>
          </a:xfrm>
        </p:grpSpPr>
        <p:cxnSp>
          <p:nvCxnSpPr>
            <p:cNvPr id="22" name="直接连接符 21"/>
            <p:cNvCxnSpPr/>
            <p:nvPr>
              <p:custDataLst>
                <p:tags r:id="rId1"/>
              </p:custDataLst>
            </p:nvPr>
          </p:nvCxnSpPr>
          <p:spPr>
            <a:xfrm flipH="1">
              <a:off x="3334" y="6058928"/>
              <a:ext cx="9144000" cy="0"/>
            </a:xfrm>
            <a:prstGeom prst="line">
              <a:avLst/>
            </a:prstGeom>
            <a:ln w="19050">
              <a:solidFill>
                <a:srgbClr val="000000">
                  <a:lumMod val="50000"/>
                  <a:lumOff val="50000"/>
                </a:srgbClr>
              </a:solidFill>
            </a:ln>
          </p:spPr>
          <p:style>
            <a:lnRef idx="1">
              <a:srgbClr val="1F74AD"/>
            </a:lnRef>
            <a:fillRef idx="0">
              <a:srgbClr val="1F74AD"/>
            </a:fillRef>
            <a:effectRef idx="0">
              <a:srgbClr val="1F74AD"/>
            </a:effectRef>
            <a:fontRef idx="minor">
              <a:srgbClr val="000000"/>
            </a:fontRef>
          </p:style>
        </p:cxnSp>
        <p:sp>
          <p:nvSpPr>
            <p:cNvPr id="4" name="圆角矩形 3"/>
            <p:cNvSpPr/>
            <p:nvPr>
              <p:custDataLst>
                <p:tags r:id="rId2"/>
              </p:custDataLst>
            </p:nvPr>
          </p:nvSpPr>
          <p:spPr>
            <a:xfrm>
              <a:off x="412924" y="2297536"/>
              <a:ext cx="1458338" cy="2746635"/>
            </a:xfrm>
            <a:prstGeom prst="roundRect">
              <a:avLst/>
            </a:prstGeom>
            <a:solidFill>
              <a:srgbClr val="1F74AD">
                <a:lumMod val="20000"/>
                <a:lumOff val="80000"/>
              </a:srgbClr>
            </a:solidFill>
            <a:ln w="38100">
              <a:noFill/>
            </a:ln>
          </p:spPr>
          <p:style>
            <a:lnRef idx="2">
              <a:srgbClr val="1F74AD">
                <a:shade val="50000"/>
              </a:srgbClr>
            </a:lnRef>
            <a:fillRef idx="1">
              <a:srgbClr val="1F74AD"/>
            </a:fillRef>
            <a:effectRef idx="0">
              <a:srgbClr val="1F74AD"/>
            </a:effectRef>
            <a:fontRef idx="minor">
              <a:sysClr val="window" lastClr="FFFFFF"/>
            </a:fontRef>
          </p:style>
          <p:txBody>
            <a:bodyPr lIns="68580" tIns="34290" rIns="68580" bIns="34290" rtlCol="0" anchor="ctr">
              <a:normAutofit/>
            </a:bodyPr>
            <a:lstStyle/>
            <a:p>
              <a:pPr algn="just"/>
              <a:r>
                <a:rPr lang="zh-CN" altLang="en-US" sz="2400" b="1" spc="-113" dirty="0">
                  <a:solidFill>
                    <a:schemeClr val="tx1"/>
                  </a:solidFill>
                  <a:latin typeface="黑体" panose="02010609060101010101" pitchFamily="49" charset="-122"/>
                  <a:ea typeface="黑体" panose="02010609060101010101" pitchFamily="49" charset="-122"/>
                </a:rPr>
                <a:t>法国控制越南，将矛头对准中国</a:t>
              </a:r>
            </a:p>
          </p:txBody>
        </p:sp>
        <p:sp>
          <p:nvSpPr>
            <p:cNvPr id="5" name="泪滴形 4"/>
            <p:cNvSpPr/>
            <p:nvPr>
              <p:custDataLst>
                <p:tags r:id="rId3"/>
              </p:custDataLst>
            </p:nvPr>
          </p:nvSpPr>
          <p:spPr>
            <a:xfrm rot="8100000">
              <a:off x="932209" y="4760855"/>
              <a:ext cx="426786" cy="569048"/>
            </a:xfrm>
            <a:prstGeom prst="teardrop">
              <a:avLst>
                <a:gd name="adj" fmla="val 125412"/>
              </a:avLst>
            </a:prstGeom>
            <a:solidFill>
              <a:srgbClr val="1F74AD"/>
            </a:solidFill>
            <a:ln w="38100">
              <a:solidFill>
                <a:sysClr val="window" lastClr="FFFFFF">
                  <a:lumMod val="95000"/>
                </a:sysClr>
              </a:solidFill>
            </a:ln>
          </p:spPr>
          <p:style>
            <a:lnRef idx="2">
              <a:srgbClr val="1F74AD">
                <a:shade val="50000"/>
              </a:srgbClr>
            </a:lnRef>
            <a:fillRef idx="1">
              <a:srgbClr val="1F74AD"/>
            </a:fillRef>
            <a:effectRef idx="0">
              <a:srgbClr val="1F74AD"/>
            </a:effectRef>
            <a:fontRef idx="minor">
              <a:sysClr val="window" lastClr="FFFFFF"/>
            </a:fontRef>
          </p:style>
          <p:txBody>
            <a:bodyPr lIns="68580" tIns="34290" rIns="68580" bIns="34290" rtlCol="0" anchor="ctr">
              <a:normAutofit/>
            </a:bodyPr>
            <a:lstStyle/>
            <a:p>
              <a:pPr algn="ctr"/>
              <a:endParaRPr lang="zh-CN" altLang="en-US"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6" name="椭圆 5"/>
            <p:cNvSpPr/>
            <p:nvPr>
              <p:custDataLst>
                <p:tags r:id="rId4"/>
              </p:custDataLst>
            </p:nvPr>
          </p:nvSpPr>
          <p:spPr>
            <a:xfrm rot="8100000">
              <a:off x="1031260" y="4892923"/>
              <a:ext cx="221664" cy="295552"/>
            </a:xfrm>
            <a:prstGeom prst="ellipse">
              <a:avLst/>
            </a:prstGeom>
            <a:solidFill>
              <a:sysClr val="window" lastClr="FFFFFF">
                <a:lumMod val="95000"/>
              </a:sysClr>
            </a:solidFill>
            <a:ln>
              <a:noFill/>
            </a:ln>
          </p:spPr>
          <p:style>
            <a:lnRef idx="2">
              <a:srgbClr val="1F74AD">
                <a:shade val="50000"/>
              </a:srgbClr>
            </a:lnRef>
            <a:fillRef idx="1">
              <a:srgbClr val="1F74AD"/>
            </a:fillRef>
            <a:effectRef idx="0">
              <a:srgbClr val="1F74AD"/>
            </a:effectRef>
            <a:fontRef idx="minor">
              <a:sysClr val="window" lastClr="FFFFFF"/>
            </a:fontRef>
          </p:style>
          <p:txBody>
            <a:bodyPr lIns="68580" tIns="34290" rIns="68580" bIns="34290" rtlCol="0" anchor="ctr">
              <a:normAutofit fontScale="60000" lnSpcReduction="20000"/>
            </a:bodyPr>
            <a:lstStyle/>
            <a:p>
              <a:pPr algn="ctr"/>
              <a:endParaRPr lang="zh-CN" altLang="en-US"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8" name="椭圆 7"/>
            <p:cNvSpPr/>
            <p:nvPr>
              <p:custDataLst>
                <p:tags r:id="rId5"/>
              </p:custDataLst>
            </p:nvPr>
          </p:nvSpPr>
          <p:spPr>
            <a:xfrm>
              <a:off x="1102162" y="5605403"/>
              <a:ext cx="86880" cy="115840"/>
            </a:xfrm>
            <a:prstGeom prst="ellipse">
              <a:avLst/>
            </a:prstGeom>
            <a:solidFill>
              <a:sysClr val="window" lastClr="FFFFFF">
                <a:lumMod val="95000"/>
              </a:sysClr>
            </a:solidFill>
            <a:ln w="38100">
              <a:solidFill>
                <a:srgbClr val="000000">
                  <a:lumMod val="50000"/>
                  <a:lumOff val="50000"/>
                </a:srgbClr>
              </a:solidFill>
            </a:ln>
          </p:spPr>
          <p:style>
            <a:lnRef idx="2">
              <a:srgbClr val="1F74AD">
                <a:shade val="50000"/>
              </a:srgbClr>
            </a:lnRef>
            <a:fillRef idx="1">
              <a:srgbClr val="1F74AD"/>
            </a:fillRef>
            <a:effectRef idx="0">
              <a:srgbClr val="1F74AD"/>
            </a:effectRef>
            <a:fontRef idx="minor">
              <a:sysClr val="window" lastClr="FFFFFF"/>
            </a:fontRef>
          </p:style>
          <p:txBody>
            <a:bodyPr lIns="68580" tIns="34290" rIns="68580" bIns="34290" rtlCol="0" anchor="ctr">
              <a:normAutofit fontScale="25000" lnSpcReduction="20000"/>
            </a:bodyPr>
            <a:lstStyle/>
            <a:p>
              <a:pPr algn="ctr"/>
              <a:endParaRPr lang="zh-CN" altLang="en-US"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27" name="文本框 26"/>
            <p:cNvSpPr txBox="1"/>
            <p:nvPr>
              <p:custDataLst>
                <p:tags r:id="rId6"/>
              </p:custDataLst>
            </p:nvPr>
          </p:nvSpPr>
          <p:spPr>
            <a:xfrm>
              <a:off x="0" y="6059139"/>
              <a:ext cx="1916855" cy="861775"/>
            </a:xfrm>
            <a:prstGeom prst="rect">
              <a:avLst/>
            </a:prstGeom>
            <a:noFill/>
          </p:spPr>
          <p:txBody>
            <a:bodyPr wrap="square" lIns="68580" tIns="34290" rIns="68580" bIns="34290" rtlCol="0">
              <a:normAutofit/>
            </a:bodyPr>
            <a:lstStyle/>
            <a:p>
              <a:pPr algn="ctr"/>
              <a:r>
                <a:rPr lang="en-US" altLang="zh-CN" sz="2400" b="1" spc="225" dirty="0" smtClean="0">
                  <a:solidFill>
                    <a:srgbClr val="1F74AD"/>
                  </a:solidFill>
                  <a:latin typeface="微软雅黑" panose="020B0503020204020204" charset="-122"/>
                  <a:ea typeface="微软雅黑" panose="020B0503020204020204" charset="-122"/>
                </a:rPr>
                <a:t>1883</a:t>
              </a:r>
              <a:r>
                <a:rPr lang="zh-CN" altLang="en-US" sz="2400" b="1" spc="225" dirty="0" smtClean="0">
                  <a:solidFill>
                    <a:srgbClr val="1F74AD"/>
                  </a:solidFill>
                  <a:latin typeface="微软雅黑" panose="020B0503020204020204" charset="-122"/>
                  <a:ea typeface="微软雅黑" panose="020B0503020204020204" charset="-122"/>
                </a:rPr>
                <a:t>年</a:t>
              </a:r>
              <a:endParaRPr lang="en-US" altLang="zh-CN" sz="2400" b="1" spc="225" dirty="0" smtClean="0">
                <a:solidFill>
                  <a:srgbClr val="1F74AD"/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  <a:p>
              <a:pPr algn="ctr"/>
              <a:r>
                <a:rPr lang="en-US" altLang="zh-CN" sz="2400" b="1" spc="225" dirty="0" smtClean="0">
                  <a:solidFill>
                    <a:srgbClr val="1F74AD"/>
                  </a:solidFill>
                  <a:latin typeface="微软雅黑" panose="020B0503020204020204" charset="-122"/>
                  <a:ea typeface="微软雅黑" panose="020B0503020204020204" charset="-122"/>
                </a:rPr>
                <a:t>8</a:t>
              </a:r>
              <a:r>
                <a:rPr lang="zh-CN" altLang="en-US" sz="2400" b="1" spc="225" dirty="0">
                  <a:solidFill>
                    <a:srgbClr val="1F74AD"/>
                  </a:solidFill>
                  <a:latin typeface="微软雅黑" panose="020B0503020204020204" charset="-122"/>
                  <a:ea typeface="微软雅黑" panose="020B0503020204020204" charset="-122"/>
                </a:rPr>
                <a:t>月</a:t>
              </a:r>
            </a:p>
          </p:txBody>
        </p:sp>
        <p:sp>
          <p:nvSpPr>
            <p:cNvPr id="18" name="圆角矩形 17"/>
            <p:cNvSpPr/>
            <p:nvPr>
              <p:custDataLst>
                <p:tags r:id="rId7"/>
              </p:custDataLst>
            </p:nvPr>
          </p:nvSpPr>
          <p:spPr>
            <a:xfrm>
              <a:off x="2155402" y="2297536"/>
              <a:ext cx="1458338" cy="2746635"/>
            </a:xfrm>
            <a:prstGeom prst="roundRect">
              <a:avLst/>
            </a:prstGeom>
            <a:solidFill>
              <a:srgbClr val="3498DB">
                <a:lumMod val="20000"/>
                <a:lumOff val="80000"/>
              </a:srgbClr>
            </a:solidFill>
            <a:ln w="38100">
              <a:noFill/>
            </a:ln>
          </p:spPr>
          <p:style>
            <a:lnRef idx="2">
              <a:srgbClr val="1F74AD">
                <a:shade val="50000"/>
              </a:srgbClr>
            </a:lnRef>
            <a:fillRef idx="1">
              <a:srgbClr val="1F74AD"/>
            </a:fillRef>
            <a:effectRef idx="0">
              <a:srgbClr val="1F74AD"/>
            </a:effectRef>
            <a:fontRef idx="minor">
              <a:sysClr val="window" lastClr="FFFFFF"/>
            </a:fontRef>
          </p:style>
          <p:txBody>
            <a:bodyPr lIns="68580" tIns="34290" rIns="68580" bIns="34290" rtlCol="0" anchor="ctr">
              <a:normAutofit/>
            </a:bodyPr>
            <a:lstStyle/>
            <a:p>
              <a:pPr algn="ctr"/>
              <a:r>
                <a:rPr lang="zh-CN" altLang="en-US" sz="2400" b="1" spc="113" dirty="0">
                  <a:solidFill>
                    <a:schemeClr val="tx1"/>
                  </a:solidFill>
                  <a:latin typeface="黑体" panose="02010609060101010101" pitchFamily="49" charset="-122"/>
                  <a:ea typeface="黑体" panose="02010609060101010101" pitchFamily="49" charset="-122"/>
                </a:rPr>
                <a:t>中法战争打响</a:t>
              </a:r>
            </a:p>
          </p:txBody>
        </p:sp>
        <p:sp>
          <p:nvSpPr>
            <p:cNvPr id="19" name="泪滴形 18"/>
            <p:cNvSpPr/>
            <p:nvPr>
              <p:custDataLst>
                <p:tags r:id="rId8"/>
              </p:custDataLst>
            </p:nvPr>
          </p:nvSpPr>
          <p:spPr>
            <a:xfrm rot="8100000">
              <a:off x="2674688" y="4760855"/>
              <a:ext cx="426786" cy="569048"/>
            </a:xfrm>
            <a:prstGeom prst="teardrop">
              <a:avLst>
                <a:gd name="adj" fmla="val 125412"/>
              </a:avLst>
            </a:prstGeom>
            <a:solidFill>
              <a:srgbClr val="3498DB"/>
            </a:solidFill>
            <a:ln w="38100">
              <a:solidFill>
                <a:sysClr val="window" lastClr="FFFFFF">
                  <a:lumMod val="95000"/>
                </a:sysClr>
              </a:solidFill>
            </a:ln>
          </p:spPr>
          <p:style>
            <a:lnRef idx="2">
              <a:srgbClr val="1F74AD">
                <a:shade val="50000"/>
              </a:srgbClr>
            </a:lnRef>
            <a:fillRef idx="1">
              <a:srgbClr val="1F74AD"/>
            </a:fillRef>
            <a:effectRef idx="0">
              <a:srgbClr val="1F74AD"/>
            </a:effectRef>
            <a:fontRef idx="minor">
              <a:sysClr val="window" lastClr="FFFFFF"/>
            </a:fontRef>
          </p:style>
          <p:txBody>
            <a:bodyPr lIns="68580" tIns="34290" rIns="68580" bIns="34290" rtlCol="0" anchor="ctr">
              <a:normAutofit/>
            </a:bodyPr>
            <a:lstStyle/>
            <a:p>
              <a:pPr algn="ctr"/>
              <a:endParaRPr lang="zh-CN" altLang="en-US" sz="1100"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9" name="椭圆 8"/>
            <p:cNvSpPr/>
            <p:nvPr>
              <p:custDataLst>
                <p:tags r:id="rId9"/>
              </p:custDataLst>
            </p:nvPr>
          </p:nvSpPr>
          <p:spPr>
            <a:xfrm rot="8100000">
              <a:off x="2773739" y="4892923"/>
              <a:ext cx="221664" cy="295552"/>
            </a:xfrm>
            <a:prstGeom prst="ellipse">
              <a:avLst/>
            </a:prstGeom>
            <a:solidFill>
              <a:sysClr val="window" lastClr="FFFFFF">
                <a:lumMod val="95000"/>
              </a:sysClr>
            </a:solidFill>
            <a:ln>
              <a:noFill/>
            </a:ln>
          </p:spPr>
          <p:style>
            <a:lnRef idx="2">
              <a:srgbClr val="1F74AD">
                <a:shade val="50000"/>
              </a:srgbClr>
            </a:lnRef>
            <a:fillRef idx="1">
              <a:srgbClr val="1F74AD"/>
            </a:fillRef>
            <a:effectRef idx="0">
              <a:srgbClr val="1F74AD"/>
            </a:effectRef>
            <a:fontRef idx="minor">
              <a:sysClr val="window" lastClr="FFFFFF"/>
            </a:fontRef>
          </p:style>
          <p:txBody>
            <a:bodyPr lIns="68580" tIns="34290" rIns="68580" bIns="34290" rtlCol="0" anchor="ctr">
              <a:normAutofit fontScale="90000" lnSpcReduction="10000"/>
            </a:bodyPr>
            <a:lstStyle/>
            <a:p>
              <a:pPr algn="ctr"/>
              <a:endParaRPr lang="zh-CN" altLang="en-US" sz="1100"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21" name="椭圆 20"/>
            <p:cNvSpPr/>
            <p:nvPr>
              <p:custDataLst>
                <p:tags r:id="rId10"/>
              </p:custDataLst>
            </p:nvPr>
          </p:nvSpPr>
          <p:spPr>
            <a:xfrm>
              <a:off x="2844641" y="5605403"/>
              <a:ext cx="86880" cy="115840"/>
            </a:xfrm>
            <a:prstGeom prst="ellipse">
              <a:avLst/>
            </a:prstGeom>
            <a:solidFill>
              <a:sysClr val="window" lastClr="FFFFFF">
                <a:lumMod val="95000"/>
              </a:sysClr>
            </a:solidFill>
            <a:ln w="38100">
              <a:solidFill>
                <a:srgbClr val="000000">
                  <a:lumMod val="50000"/>
                  <a:lumOff val="50000"/>
                </a:srgbClr>
              </a:solidFill>
            </a:ln>
          </p:spPr>
          <p:style>
            <a:lnRef idx="2">
              <a:srgbClr val="1F74AD">
                <a:shade val="50000"/>
              </a:srgbClr>
            </a:lnRef>
            <a:fillRef idx="1">
              <a:srgbClr val="1F74AD"/>
            </a:fillRef>
            <a:effectRef idx="0">
              <a:srgbClr val="1F74AD"/>
            </a:effectRef>
            <a:fontRef idx="minor">
              <a:sysClr val="window" lastClr="FFFFFF"/>
            </a:fontRef>
          </p:style>
          <p:txBody>
            <a:bodyPr lIns="68580" tIns="34290" rIns="68580" bIns="34290" rtlCol="0" anchor="ctr">
              <a:normAutofit fontScale="25000" lnSpcReduction="20000"/>
            </a:bodyPr>
            <a:lstStyle/>
            <a:p>
              <a:pPr algn="ctr"/>
              <a:endParaRPr lang="zh-CN" altLang="en-US" sz="1100"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26" name="圆角矩形 25"/>
            <p:cNvSpPr/>
            <p:nvPr>
              <p:custDataLst>
                <p:tags r:id="rId11"/>
              </p:custDataLst>
            </p:nvPr>
          </p:nvSpPr>
          <p:spPr>
            <a:xfrm>
              <a:off x="3786182" y="2297536"/>
              <a:ext cx="1714512" cy="2746635"/>
            </a:xfrm>
            <a:prstGeom prst="roundRect">
              <a:avLst/>
            </a:prstGeom>
            <a:solidFill>
              <a:srgbClr val="1AA3AA">
                <a:lumMod val="20000"/>
                <a:lumOff val="80000"/>
              </a:srgbClr>
            </a:solidFill>
            <a:ln w="38100">
              <a:noFill/>
            </a:ln>
          </p:spPr>
          <p:style>
            <a:lnRef idx="2">
              <a:srgbClr val="1F74AD">
                <a:shade val="50000"/>
              </a:srgbClr>
            </a:lnRef>
            <a:fillRef idx="1">
              <a:srgbClr val="1F74AD"/>
            </a:fillRef>
            <a:effectRef idx="0">
              <a:srgbClr val="1F74AD"/>
            </a:effectRef>
            <a:fontRef idx="minor">
              <a:sysClr val="window" lastClr="FFFFFF"/>
            </a:fontRef>
          </p:style>
          <p:txBody>
            <a:bodyPr lIns="68580" tIns="34290" rIns="68580" bIns="34290" rtlCol="0" anchor="ctr">
              <a:normAutofit fontScale="92500"/>
            </a:bodyPr>
            <a:lstStyle/>
            <a:p>
              <a:pPr algn="just"/>
              <a:r>
                <a:rPr lang="zh-CN" altLang="en-US" sz="2400" b="1" spc="-113" dirty="0">
                  <a:solidFill>
                    <a:schemeClr val="tx1"/>
                  </a:solidFill>
                  <a:latin typeface="黑体" panose="02010609060101010101" pitchFamily="49" charset="-122"/>
                  <a:ea typeface="黑体" panose="02010609060101010101" pitchFamily="49" charset="-122"/>
                </a:rPr>
                <a:t>法军进攻台湾未</a:t>
              </a:r>
              <a:r>
                <a:rPr lang="zh-CN" altLang="en-US" sz="2400" b="1" spc="-113" dirty="0" smtClean="0">
                  <a:solidFill>
                    <a:schemeClr val="tx1"/>
                  </a:solidFill>
                  <a:latin typeface="黑体" panose="02010609060101010101" pitchFamily="49" charset="-122"/>
                  <a:ea typeface="黑体" panose="02010609060101010101" pitchFamily="49" charset="-122"/>
                </a:rPr>
                <a:t>果（</a:t>
              </a:r>
              <a:r>
                <a:rPr lang="zh-CN" altLang="en-US" sz="2400" b="1" spc="-113" dirty="0" smtClean="0">
                  <a:solidFill>
                    <a:srgbClr val="FF0000"/>
                  </a:solidFill>
                  <a:latin typeface="黑体" panose="02010609060101010101" pitchFamily="49" charset="-122"/>
                  <a:ea typeface="黑体" panose="02010609060101010101" pitchFamily="49" charset="-122"/>
                </a:rPr>
                <a:t>刘铭传</a:t>
              </a:r>
              <a:r>
                <a:rPr lang="zh-CN" altLang="en-US" sz="2400" b="1" spc="-113" dirty="0" smtClean="0">
                  <a:solidFill>
                    <a:schemeClr val="tx1"/>
                  </a:solidFill>
                  <a:latin typeface="黑体" panose="02010609060101010101" pitchFamily="49" charset="-122"/>
                  <a:ea typeface="黑体" panose="02010609060101010101" pitchFamily="49" charset="-122"/>
                </a:rPr>
                <a:t>），</a:t>
              </a:r>
              <a:r>
                <a:rPr lang="zh-CN" altLang="en-US" sz="2400" b="1" spc="-113" dirty="0">
                  <a:solidFill>
                    <a:schemeClr val="tx1"/>
                  </a:solidFill>
                  <a:latin typeface="黑体" panose="02010609060101010101" pitchFamily="49" charset="-122"/>
                  <a:ea typeface="黑体" panose="02010609060101010101" pitchFamily="49" charset="-122"/>
                </a:rPr>
                <a:t>转而偷袭马尾军港，炮毁福州船政局</a:t>
              </a:r>
            </a:p>
          </p:txBody>
        </p:sp>
        <p:sp>
          <p:nvSpPr>
            <p:cNvPr id="29" name="泪滴形 28"/>
            <p:cNvSpPr/>
            <p:nvPr>
              <p:custDataLst>
                <p:tags r:id="rId12"/>
              </p:custDataLst>
            </p:nvPr>
          </p:nvSpPr>
          <p:spPr>
            <a:xfrm rot="8100000">
              <a:off x="4417167" y="4760855"/>
              <a:ext cx="426786" cy="569048"/>
            </a:xfrm>
            <a:prstGeom prst="teardrop">
              <a:avLst>
                <a:gd name="adj" fmla="val 125412"/>
              </a:avLst>
            </a:prstGeom>
            <a:solidFill>
              <a:srgbClr val="1AA3AA"/>
            </a:solidFill>
            <a:ln w="38100">
              <a:solidFill>
                <a:sysClr val="window" lastClr="FFFFFF">
                  <a:lumMod val="95000"/>
                </a:sysClr>
              </a:solidFill>
            </a:ln>
          </p:spPr>
          <p:style>
            <a:lnRef idx="2">
              <a:srgbClr val="1F74AD">
                <a:shade val="50000"/>
              </a:srgbClr>
            </a:lnRef>
            <a:fillRef idx="1">
              <a:srgbClr val="1F74AD"/>
            </a:fillRef>
            <a:effectRef idx="0">
              <a:srgbClr val="1F74AD"/>
            </a:effectRef>
            <a:fontRef idx="minor">
              <a:sysClr val="window" lastClr="FFFFFF"/>
            </a:fontRef>
          </p:style>
          <p:txBody>
            <a:bodyPr lIns="68580" tIns="34290" rIns="68580" bIns="34290" rtlCol="0" anchor="ctr">
              <a:normAutofit/>
            </a:bodyPr>
            <a:lstStyle/>
            <a:p>
              <a:pPr algn="ctr"/>
              <a:endParaRPr lang="zh-CN" altLang="en-US" sz="1100"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30" name="椭圆 29"/>
            <p:cNvSpPr/>
            <p:nvPr>
              <p:custDataLst>
                <p:tags r:id="rId13"/>
              </p:custDataLst>
            </p:nvPr>
          </p:nvSpPr>
          <p:spPr>
            <a:xfrm rot="8100000">
              <a:off x="4516218" y="4892923"/>
              <a:ext cx="221664" cy="295552"/>
            </a:xfrm>
            <a:prstGeom prst="ellipse">
              <a:avLst/>
            </a:prstGeom>
            <a:solidFill>
              <a:sysClr val="window" lastClr="FFFFFF">
                <a:lumMod val="95000"/>
              </a:sysClr>
            </a:solidFill>
            <a:ln>
              <a:noFill/>
            </a:ln>
          </p:spPr>
          <p:style>
            <a:lnRef idx="2">
              <a:srgbClr val="1F74AD">
                <a:shade val="50000"/>
              </a:srgbClr>
            </a:lnRef>
            <a:fillRef idx="1">
              <a:srgbClr val="1F74AD"/>
            </a:fillRef>
            <a:effectRef idx="0">
              <a:srgbClr val="1F74AD"/>
            </a:effectRef>
            <a:fontRef idx="minor">
              <a:sysClr val="window" lastClr="FFFFFF"/>
            </a:fontRef>
          </p:style>
          <p:txBody>
            <a:bodyPr lIns="68580" tIns="34290" rIns="68580" bIns="34290" rtlCol="0" anchor="ctr">
              <a:normAutofit fontScale="90000" lnSpcReduction="10000"/>
            </a:bodyPr>
            <a:lstStyle/>
            <a:p>
              <a:pPr algn="ctr"/>
              <a:endParaRPr lang="zh-CN" altLang="en-US" sz="1100"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33" name="椭圆 32"/>
            <p:cNvSpPr/>
            <p:nvPr>
              <p:custDataLst>
                <p:tags r:id="rId14"/>
              </p:custDataLst>
            </p:nvPr>
          </p:nvSpPr>
          <p:spPr>
            <a:xfrm>
              <a:off x="4587120" y="5605403"/>
              <a:ext cx="86880" cy="115840"/>
            </a:xfrm>
            <a:prstGeom prst="ellipse">
              <a:avLst/>
            </a:prstGeom>
            <a:solidFill>
              <a:sysClr val="window" lastClr="FFFFFF">
                <a:lumMod val="95000"/>
              </a:sysClr>
            </a:solidFill>
            <a:ln w="38100">
              <a:solidFill>
                <a:srgbClr val="000000">
                  <a:lumMod val="50000"/>
                  <a:lumOff val="50000"/>
                </a:srgbClr>
              </a:solidFill>
            </a:ln>
          </p:spPr>
          <p:style>
            <a:lnRef idx="2">
              <a:srgbClr val="1F74AD">
                <a:shade val="50000"/>
              </a:srgbClr>
            </a:lnRef>
            <a:fillRef idx="1">
              <a:srgbClr val="1F74AD"/>
            </a:fillRef>
            <a:effectRef idx="0">
              <a:srgbClr val="1F74AD"/>
            </a:effectRef>
            <a:fontRef idx="minor">
              <a:sysClr val="window" lastClr="FFFFFF"/>
            </a:fontRef>
          </p:style>
          <p:txBody>
            <a:bodyPr lIns="68580" tIns="34290" rIns="68580" bIns="34290" rtlCol="0" anchor="ctr">
              <a:normAutofit fontScale="25000" lnSpcReduction="20000"/>
            </a:bodyPr>
            <a:lstStyle/>
            <a:p>
              <a:pPr algn="ctr"/>
              <a:endParaRPr lang="zh-CN" altLang="en-US" sz="1100"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38" name="圆角矩形 37"/>
            <p:cNvSpPr/>
            <p:nvPr>
              <p:custDataLst>
                <p:tags r:id="rId15"/>
              </p:custDataLst>
            </p:nvPr>
          </p:nvSpPr>
          <p:spPr>
            <a:xfrm>
              <a:off x="5640361" y="2297536"/>
              <a:ext cx="1458338" cy="2746635"/>
            </a:xfrm>
            <a:prstGeom prst="roundRect">
              <a:avLst/>
            </a:prstGeom>
            <a:solidFill>
              <a:srgbClr val="69A35B">
                <a:lumMod val="20000"/>
                <a:lumOff val="80000"/>
              </a:srgbClr>
            </a:solidFill>
            <a:ln w="38100">
              <a:noFill/>
            </a:ln>
          </p:spPr>
          <p:style>
            <a:lnRef idx="2">
              <a:srgbClr val="1F74AD">
                <a:shade val="50000"/>
              </a:srgbClr>
            </a:lnRef>
            <a:fillRef idx="1">
              <a:srgbClr val="1F74AD"/>
            </a:fillRef>
            <a:effectRef idx="0">
              <a:srgbClr val="1F74AD"/>
            </a:effectRef>
            <a:fontRef idx="minor">
              <a:sysClr val="window" lastClr="FFFFFF"/>
            </a:fontRef>
          </p:style>
          <p:txBody>
            <a:bodyPr lIns="68580" tIns="34290" rIns="68580" bIns="34290" rtlCol="0" anchor="ctr">
              <a:normAutofit/>
            </a:bodyPr>
            <a:lstStyle/>
            <a:p>
              <a:pPr algn="ctr"/>
              <a:r>
                <a:rPr lang="zh-CN" altLang="en-US" sz="2400" b="1" spc="113" dirty="0">
                  <a:solidFill>
                    <a:schemeClr val="tx1"/>
                  </a:solidFill>
                  <a:latin typeface="黑体" panose="02010609060101010101" pitchFamily="49" charset="-122"/>
                  <a:ea typeface="黑体" panose="02010609060101010101" pitchFamily="49" charset="-122"/>
                </a:rPr>
                <a:t>镇南关</a:t>
              </a:r>
            </a:p>
            <a:p>
              <a:pPr algn="ctr"/>
              <a:r>
                <a:rPr lang="zh-CN" altLang="en-US" sz="2400" b="1" spc="113" dirty="0" smtClean="0">
                  <a:solidFill>
                    <a:schemeClr val="tx1"/>
                  </a:solidFill>
                  <a:latin typeface="黑体" panose="02010609060101010101" pitchFamily="49" charset="-122"/>
                  <a:ea typeface="黑体" panose="02010609060101010101" pitchFamily="49" charset="-122"/>
                </a:rPr>
                <a:t>大捷</a:t>
              </a:r>
              <a:endParaRPr lang="en-US" altLang="zh-CN" sz="2400" b="1" spc="113" dirty="0" smtClean="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</a:endParaRPr>
            </a:p>
            <a:p>
              <a:pPr algn="ctr"/>
              <a:r>
                <a:rPr lang="zh-CN" altLang="en-US" sz="2400" b="1" spc="113" dirty="0" smtClean="0">
                  <a:solidFill>
                    <a:srgbClr val="FF0000"/>
                  </a:solidFill>
                  <a:latin typeface="黑体" panose="02010609060101010101" pitchFamily="49" charset="-122"/>
                  <a:ea typeface="黑体" panose="02010609060101010101" pitchFamily="49" charset="-122"/>
                </a:rPr>
                <a:t>冯子材</a:t>
              </a:r>
              <a:endParaRPr lang="zh-CN" altLang="en-US" sz="2400" b="1" spc="113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endParaRPr>
            </a:p>
          </p:txBody>
        </p:sp>
        <p:sp>
          <p:nvSpPr>
            <p:cNvPr id="39" name="泪滴形 38"/>
            <p:cNvSpPr/>
            <p:nvPr>
              <p:custDataLst>
                <p:tags r:id="rId16"/>
              </p:custDataLst>
            </p:nvPr>
          </p:nvSpPr>
          <p:spPr>
            <a:xfrm rot="8100000">
              <a:off x="6159646" y="4760855"/>
              <a:ext cx="426786" cy="569048"/>
            </a:xfrm>
            <a:prstGeom prst="teardrop">
              <a:avLst>
                <a:gd name="adj" fmla="val 125412"/>
              </a:avLst>
            </a:prstGeom>
            <a:solidFill>
              <a:srgbClr val="69A35B"/>
            </a:solidFill>
            <a:ln w="38100">
              <a:solidFill>
                <a:sysClr val="window" lastClr="FFFFFF">
                  <a:lumMod val="95000"/>
                </a:sysClr>
              </a:solidFill>
            </a:ln>
          </p:spPr>
          <p:style>
            <a:lnRef idx="2">
              <a:srgbClr val="1F74AD">
                <a:shade val="50000"/>
              </a:srgbClr>
            </a:lnRef>
            <a:fillRef idx="1">
              <a:srgbClr val="1F74AD"/>
            </a:fillRef>
            <a:effectRef idx="0">
              <a:srgbClr val="1F74AD"/>
            </a:effectRef>
            <a:fontRef idx="minor">
              <a:sysClr val="window" lastClr="FFFFFF"/>
            </a:fontRef>
          </p:style>
          <p:txBody>
            <a:bodyPr lIns="68580" tIns="34290" rIns="68580" bIns="34290" rtlCol="0" anchor="ctr">
              <a:normAutofit/>
            </a:bodyPr>
            <a:lstStyle/>
            <a:p>
              <a:pPr algn="ctr"/>
              <a:endParaRPr lang="zh-CN" altLang="en-US" sz="1100"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40" name="椭圆 39"/>
            <p:cNvSpPr/>
            <p:nvPr>
              <p:custDataLst>
                <p:tags r:id="rId17"/>
              </p:custDataLst>
            </p:nvPr>
          </p:nvSpPr>
          <p:spPr>
            <a:xfrm rot="8100000">
              <a:off x="6258697" y="4892923"/>
              <a:ext cx="221664" cy="295552"/>
            </a:xfrm>
            <a:prstGeom prst="ellipse">
              <a:avLst/>
            </a:prstGeom>
            <a:solidFill>
              <a:sysClr val="window" lastClr="FFFFFF">
                <a:lumMod val="95000"/>
              </a:sysClr>
            </a:solidFill>
            <a:ln>
              <a:noFill/>
            </a:ln>
          </p:spPr>
          <p:style>
            <a:lnRef idx="2">
              <a:srgbClr val="1F74AD">
                <a:shade val="50000"/>
              </a:srgbClr>
            </a:lnRef>
            <a:fillRef idx="1">
              <a:srgbClr val="1F74AD"/>
            </a:fillRef>
            <a:effectRef idx="0">
              <a:srgbClr val="1F74AD"/>
            </a:effectRef>
            <a:fontRef idx="minor">
              <a:sysClr val="window" lastClr="FFFFFF"/>
            </a:fontRef>
          </p:style>
          <p:txBody>
            <a:bodyPr lIns="68580" tIns="34290" rIns="68580" bIns="34290" rtlCol="0" anchor="ctr">
              <a:normAutofit fontScale="90000" lnSpcReduction="10000"/>
            </a:bodyPr>
            <a:lstStyle/>
            <a:p>
              <a:pPr algn="ctr"/>
              <a:endParaRPr lang="zh-CN" altLang="en-US" sz="1100"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41" name="椭圆 40"/>
            <p:cNvSpPr/>
            <p:nvPr>
              <p:custDataLst>
                <p:tags r:id="rId18"/>
              </p:custDataLst>
            </p:nvPr>
          </p:nvSpPr>
          <p:spPr>
            <a:xfrm>
              <a:off x="6329599" y="5605403"/>
              <a:ext cx="86880" cy="115840"/>
            </a:xfrm>
            <a:prstGeom prst="ellipse">
              <a:avLst/>
            </a:prstGeom>
            <a:solidFill>
              <a:sysClr val="window" lastClr="FFFFFF">
                <a:lumMod val="95000"/>
              </a:sysClr>
            </a:solidFill>
            <a:ln w="38100">
              <a:solidFill>
                <a:srgbClr val="000000">
                  <a:lumMod val="50000"/>
                  <a:lumOff val="50000"/>
                </a:srgbClr>
              </a:solidFill>
            </a:ln>
          </p:spPr>
          <p:style>
            <a:lnRef idx="2">
              <a:srgbClr val="1F74AD">
                <a:shade val="50000"/>
              </a:srgbClr>
            </a:lnRef>
            <a:fillRef idx="1">
              <a:srgbClr val="1F74AD"/>
            </a:fillRef>
            <a:effectRef idx="0">
              <a:srgbClr val="1F74AD"/>
            </a:effectRef>
            <a:fontRef idx="minor">
              <a:sysClr val="window" lastClr="FFFFFF"/>
            </a:fontRef>
          </p:style>
          <p:txBody>
            <a:bodyPr lIns="68580" tIns="34290" rIns="68580" bIns="34290" rtlCol="0" anchor="ctr">
              <a:normAutofit fontScale="25000" lnSpcReduction="20000"/>
            </a:bodyPr>
            <a:lstStyle/>
            <a:p>
              <a:pPr algn="ctr"/>
              <a:endParaRPr lang="zh-CN" altLang="en-US" sz="1100"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45" name="圆角矩形 44"/>
            <p:cNvSpPr/>
            <p:nvPr>
              <p:custDataLst>
                <p:tags r:id="rId19"/>
              </p:custDataLst>
            </p:nvPr>
          </p:nvSpPr>
          <p:spPr>
            <a:xfrm>
              <a:off x="7215206" y="2297536"/>
              <a:ext cx="1928793" cy="2746635"/>
            </a:xfrm>
            <a:prstGeom prst="roundRect">
              <a:avLst/>
            </a:prstGeom>
            <a:solidFill>
              <a:srgbClr val="9BBB59">
                <a:lumMod val="20000"/>
                <a:lumOff val="80000"/>
              </a:srgbClr>
            </a:solidFill>
            <a:ln w="38100">
              <a:noFill/>
            </a:ln>
          </p:spPr>
          <p:style>
            <a:lnRef idx="2">
              <a:srgbClr val="1F74AD">
                <a:shade val="50000"/>
              </a:srgbClr>
            </a:lnRef>
            <a:fillRef idx="1">
              <a:srgbClr val="1F74AD"/>
            </a:fillRef>
            <a:effectRef idx="0">
              <a:srgbClr val="1F74AD"/>
            </a:effectRef>
            <a:fontRef idx="minor">
              <a:sysClr val="window" lastClr="FFFFFF"/>
            </a:fontRef>
          </p:style>
          <p:txBody>
            <a:bodyPr lIns="68580" tIns="34290" rIns="68580" bIns="34290" rtlCol="0" anchor="ctr">
              <a:normAutofit/>
            </a:bodyPr>
            <a:lstStyle/>
            <a:p>
              <a:pPr algn="just"/>
              <a:r>
                <a:rPr lang="zh-CN" altLang="en-US" sz="2400" b="1" dirty="0">
                  <a:solidFill>
                    <a:schemeClr val="tx1"/>
                  </a:solidFill>
                  <a:latin typeface="黑体" panose="02010609060101010101" pitchFamily="49" charset="-122"/>
                  <a:ea typeface="黑体" panose="02010609060101010101" pitchFamily="49" charset="-122"/>
                </a:rPr>
                <a:t>签订中法</a:t>
              </a:r>
              <a:r>
                <a:rPr lang="zh-CN" altLang="en-US" sz="2400" b="1" dirty="0" smtClean="0">
                  <a:solidFill>
                    <a:schemeClr val="tx1"/>
                  </a:solidFill>
                  <a:latin typeface="黑体" panose="02010609060101010101" pitchFamily="49" charset="-122"/>
                  <a:ea typeface="黑体" panose="02010609060101010101" pitchFamily="49" charset="-122"/>
                </a:rPr>
                <a:t>《</a:t>
              </a:r>
              <a:r>
                <a:rPr lang="zh-CN" altLang="en-US" sz="2400" b="1" dirty="0" smtClean="0">
                  <a:solidFill>
                    <a:srgbClr val="FF0000"/>
                  </a:solidFill>
                  <a:latin typeface="黑体" panose="02010609060101010101" pitchFamily="49" charset="-122"/>
                  <a:ea typeface="黑体" panose="02010609060101010101" pitchFamily="49" charset="-122"/>
                </a:rPr>
                <a:t>越南条款</a:t>
              </a:r>
              <a:r>
                <a:rPr lang="zh-CN" altLang="en-US" sz="2400" b="1" dirty="0" smtClean="0">
                  <a:solidFill>
                    <a:schemeClr val="tx1"/>
                  </a:solidFill>
                  <a:latin typeface="黑体" panose="02010609060101010101" pitchFamily="49" charset="-122"/>
                  <a:ea typeface="黑体" panose="02010609060101010101" pitchFamily="49" charset="-122"/>
                </a:rPr>
                <a:t>》</a:t>
              </a:r>
              <a:r>
                <a:rPr lang="zh-CN" altLang="en-US" sz="2400" b="1" dirty="0">
                  <a:solidFill>
                    <a:schemeClr val="tx1"/>
                  </a:solidFill>
                  <a:latin typeface="黑体" panose="02010609060101010101" pitchFamily="49" charset="-122"/>
                  <a:ea typeface="黑体" panose="02010609060101010101" pitchFamily="49" charset="-122"/>
                </a:rPr>
                <a:t>，法国占领越南</a:t>
              </a:r>
            </a:p>
          </p:txBody>
        </p:sp>
        <p:sp>
          <p:nvSpPr>
            <p:cNvPr id="46" name="泪滴形 45"/>
            <p:cNvSpPr/>
            <p:nvPr>
              <p:custDataLst>
                <p:tags r:id="rId20"/>
              </p:custDataLst>
            </p:nvPr>
          </p:nvSpPr>
          <p:spPr>
            <a:xfrm rot="8100000">
              <a:off x="7902125" y="4760855"/>
              <a:ext cx="426786" cy="569048"/>
            </a:xfrm>
            <a:prstGeom prst="teardrop">
              <a:avLst>
                <a:gd name="adj" fmla="val 125412"/>
              </a:avLst>
            </a:prstGeom>
            <a:solidFill>
              <a:srgbClr val="9BBB59"/>
            </a:solidFill>
            <a:ln w="38100">
              <a:solidFill>
                <a:sysClr val="window" lastClr="FFFFFF">
                  <a:lumMod val="95000"/>
                </a:sysClr>
              </a:solidFill>
            </a:ln>
          </p:spPr>
          <p:style>
            <a:lnRef idx="2">
              <a:srgbClr val="1F74AD">
                <a:shade val="50000"/>
              </a:srgbClr>
            </a:lnRef>
            <a:fillRef idx="1">
              <a:srgbClr val="1F74AD"/>
            </a:fillRef>
            <a:effectRef idx="0">
              <a:srgbClr val="1F74AD"/>
            </a:effectRef>
            <a:fontRef idx="minor">
              <a:sysClr val="window" lastClr="FFFFFF"/>
            </a:fontRef>
          </p:style>
          <p:txBody>
            <a:bodyPr lIns="68580" tIns="34290" rIns="68580" bIns="34290" rtlCol="0" anchor="ctr">
              <a:normAutofit/>
            </a:bodyPr>
            <a:lstStyle/>
            <a:p>
              <a:pPr algn="ctr"/>
              <a:endParaRPr lang="zh-CN" altLang="en-US" sz="1100"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47" name="椭圆 46"/>
            <p:cNvSpPr/>
            <p:nvPr>
              <p:custDataLst>
                <p:tags r:id="rId21"/>
              </p:custDataLst>
            </p:nvPr>
          </p:nvSpPr>
          <p:spPr>
            <a:xfrm rot="8100000">
              <a:off x="8001176" y="4892923"/>
              <a:ext cx="221664" cy="295552"/>
            </a:xfrm>
            <a:prstGeom prst="ellipse">
              <a:avLst/>
            </a:prstGeom>
            <a:solidFill>
              <a:sysClr val="window" lastClr="FFFFFF">
                <a:lumMod val="95000"/>
              </a:sysClr>
            </a:solidFill>
            <a:ln>
              <a:noFill/>
            </a:ln>
          </p:spPr>
          <p:style>
            <a:lnRef idx="2">
              <a:srgbClr val="1F74AD">
                <a:shade val="50000"/>
              </a:srgbClr>
            </a:lnRef>
            <a:fillRef idx="1">
              <a:srgbClr val="1F74AD"/>
            </a:fillRef>
            <a:effectRef idx="0">
              <a:srgbClr val="1F74AD"/>
            </a:effectRef>
            <a:fontRef idx="minor">
              <a:sysClr val="window" lastClr="FFFFFF"/>
            </a:fontRef>
          </p:style>
          <p:txBody>
            <a:bodyPr lIns="68580" tIns="34290" rIns="68580" bIns="34290" rtlCol="0" anchor="ctr">
              <a:normAutofit fontScale="90000" lnSpcReduction="10000"/>
            </a:bodyPr>
            <a:lstStyle/>
            <a:p>
              <a:pPr algn="ctr"/>
              <a:endParaRPr lang="zh-CN" altLang="en-US" sz="1100"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48" name="椭圆 47"/>
            <p:cNvSpPr/>
            <p:nvPr>
              <p:custDataLst>
                <p:tags r:id="rId22"/>
              </p:custDataLst>
            </p:nvPr>
          </p:nvSpPr>
          <p:spPr>
            <a:xfrm>
              <a:off x="8072078" y="5605403"/>
              <a:ext cx="86880" cy="115840"/>
            </a:xfrm>
            <a:prstGeom prst="ellipse">
              <a:avLst/>
            </a:prstGeom>
            <a:solidFill>
              <a:sysClr val="window" lastClr="FFFFFF">
                <a:lumMod val="95000"/>
              </a:sysClr>
            </a:solidFill>
            <a:ln w="38100">
              <a:solidFill>
                <a:srgbClr val="000000">
                  <a:lumMod val="50000"/>
                  <a:lumOff val="50000"/>
                </a:srgbClr>
              </a:solidFill>
            </a:ln>
          </p:spPr>
          <p:style>
            <a:lnRef idx="2">
              <a:srgbClr val="1F74AD">
                <a:shade val="50000"/>
              </a:srgbClr>
            </a:lnRef>
            <a:fillRef idx="1">
              <a:srgbClr val="1F74AD"/>
            </a:fillRef>
            <a:effectRef idx="0">
              <a:srgbClr val="1F74AD"/>
            </a:effectRef>
            <a:fontRef idx="minor">
              <a:sysClr val="window" lastClr="FFFFFF"/>
            </a:fontRef>
          </p:style>
          <p:txBody>
            <a:bodyPr lIns="68580" tIns="34290" rIns="68580" bIns="34290" rtlCol="0" anchor="ctr">
              <a:normAutofit fontScale="25000" lnSpcReduction="20000"/>
            </a:bodyPr>
            <a:lstStyle/>
            <a:p>
              <a:pPr algn="ctr"/>
              <a:endParaRPr lang="zh-CN" altLang="en-US" sz="1100"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49" name="文本框 48"/>
            <p:cNvSpPr txBox="1"/>
            <p:nvPr>
              <p:custDataLst>
                <p:tags r:id="rId23"/>
              </p:custDataLst>
            </p:nvPr>
          </p:nvSpPr>
          <p:spPr>
            <a:xfrm>
              <a:off x="2107463" y="6059139"/>
              <a:ext cx="1554219" cy="861775"/>
            </a:xfrm>
            <a:prstGeom prst="rect">
              <a:avLst/>
            </a:prstGeom>
            <a:noFill/>
          </p:spPr>
          <p:txBody>
            <a:bodyPr wrap="square" lIns="68580" tIns="34290" rIns="68580" bIns="34290" rtlCol="0">
              <a:normAutofit/>
            </a:bodyPr>
            <a:lstStyle/>
            <a:p>
              <a:pPr algn="ctr"/>
              <a:r>
                <a:rPr lang="en-US" altLang="zh-CN" sz="2400" b="1" spc="225" dirty="0">
                  <a:solidFill>
                    <a:srgbClr val="3498DB"/>
                  </a:solidFill>
                  <a:latin typeface="微软雅黑" panose="020B0503020204020204" charset="-122"/>
                  <a:ea typeface="微软雅黑" panose="020B0503020204020204" charset="-122"/>
                </a:rPr>
                <a:t>1883</a:t>
              </a:r>
              <a:r>
                <a:rPr lang="zh-CN" altLang="en-US" sz="2400" b="1" spc="225" dirty="0">
                  <a:solidFill>
                    <a:srgbClr val="3498DB"/>
                  </a:solidFill>
                  <a:latin typeface="微软雅黑" panose="020B0503020204020204" charset="-122"/>
                  <a:ea typeface="微软雅黑" panose="020B0503020204020204" charset="-122"/>
                </a:rPr>
                <a:t>年</a:t>
              </a:r>
              <a:r>
                <a:rPr lang="en-US" altLang="zh-CN" sz="2400" b="1" spc="225" dirty="0">
                  <a:solidFill>
                    <a:srgbClr val="3498DB"/>
                  </a:solidFill>
                  <a:latin typeface="微软雅黑" panose="020B0503020204020204" charset="-122"/>
                  <a:ea typeface="微软雅黑" panose="020B0503020204020204" charset="-122"/>
                </a:rPr>
                <a:t>12</a:t>
              </a:r>
              <a:r>
                <a:rPr lang="zh-CN" altLang="en-US" sz="2400" b="1" spc="225" dirty="0">
                  <a:solidFill>
                    <a:srgbClr val="3498DB"/>
                  </a:solidFill>
                  <a:latin typeface="微软雅黑" panose="020B0503020204020204" charset="-122"/>
                  <a:ea typeface="微软雅黑" panose="020B0503020204020204" charset="-122"/>
                </a:rPr>
                <a:t>月</a:t>
              </a:r>
            </a:p>
          </p:txBody>
        </p:sp>
        <p:sp>
          <p:nvSpPr>
            <p:cNvPr id="50" name="文本框 49"/>
            <p:cNvSpPr txBox="1"/>
            <p:nvPr>
              <p:custDataLst>
                <p:tags r:id="rId24"/>
              </p:custDataLst>
            </p:nvPr>
          </p:nvSpPr>
          <p:spPr>
            <a:xfrm>
              <a:off x="3852290" y="6059139"/>
              <a:ext cx="1554219" cy="861775"/>
            </a:xfrm>
            <a:prstGeom prst="rect">
              <a:avLst/>
            </a:prstGeom>
            <a:noFill/>
          </p:spPr>
          <p:txBody>
            <a:bodyPr wrap="square" lIns="68580" tIns="34290" rIns="68580" bIns="34290" rtlCol="0">
              <a:normAutofit/>
            </a:bodyPr>
            <a:lstStyle/>
            <a:p>
              <a:pPr algn="ctr"/>
              <a:r>
                <a:rPr lang="en-US" altLang="zh-CN" sz="2400" b="1" spc="225" dirty="0" smtClean="0">
                  <a:solidFill>
                    <a:srgbClr val="1AA3AA"/>
                  </a:solidFill>
                  <a:latin typeface="微软雅黑" panose="020B0503020204020204" charset="-122"/>
                  <a:ea typeface="微软雅黑" panose="020B0503020204020204" charset="-122"/>
                </a:rPr>
                <a:t>1884</a:t>
              </a:r>
              <a:r>
                <a:rPr lang="zh-CN" altLang="en-US" sz="2400" b="1" spc="225" dirty="0" smtClean="0">
                  <a:solidFill>
                    <a:srgbClr val="1AA3AA"/>
                  </a:solidFill>
                  <a:latin typeface="微软雅黑" panose="020B0503020204020204" charset="-122"/>
                  <a:ea typeface="微软雅黑" panose="020B0503020204020204" charset="-122"/>
                </a:rPr>
                <a:t>年</a:t>
              </a:r>
              <a:endParaRPr lang="en-US" altLang="zh-CN" sz="2400" b="1" spc="225" dirty="0" smtClean="0">
                <a:solidFill>
                  <a:srgbClr val="1AA3AA"/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  <a:p>
              <a:pPr algn="ctr"/>
              <a:r>
                <a:rPr lang="en-US" altLang="zh-CN" sz="2400" b="1" spc="225" dirty="0" smtClean="0">
                  <a:solidFill>
                    <a:srgbClr val="1AA3AA"/>
                  </a:solidFill>
                  <a:latin typeface="微软雅黑" panose="020B0503020204020204" charset="-122"/>
                  <a:ea typeface="微软雅黑" panose="020B0503020204020204" charset="-122"/>
                </a:rPr>
                <a:t>8</a:t>
              </a:r>
              <a:r>
                <a:rPr lang="zh-CN" altLang="en-US" sz="2400" b="1" spc="225" dirty="0">
                  <a:solidFill>
                    <a:srgbClr val="1AA3AA"/>
                  </a:solidFill>
                  <a:latin typeface="微软雅黑" panose="020B0503020204020204" charset="-122"/>
                  <a:ea typeface="微软雅黑" panose="020B0503020204020204" charset="-122"/>
                </a:rPr>
                <a:t>月</a:t>
              </a:r>
            </a:p>
          </p:txBody>
        </p:sp>
        <p:sp>
          <p:nvSpPr>
            <p:cNvPr id="51" name="文本框 50"/>
            <p:cNvSpPr txBox="1"/>
            <p:nvPr>
              <p:custDataLst>
                <p:tags r:id="rId25"/>
              </p:custDataLst>
            </p:nvPr>
          </p:nvSpPr>
          <p:spPr>
            <a:xfrm>
              <a:off x="5597117" y="6059139"/>
              <a:ext cx="1554219" cy="861775"/>
            </a:xfrm>
            <a:prstGeom prst="rect">
              <a:avLst/>
            </a:prstGeom>
            <a:noFill/>
          </p:spPr>
          <p:txBody>
            <a:bodyPr wrap="square" lIns="68580" tIns="34290" rIns="68580" bIns="34290" rtlCol="0">
              <a:normAutofit/>
            </a:bodyPr>
            <a:lstStyle/>
            <a:p>
              <a:pPr algn="ctr"/>
              <a:r>
                <a:rPr lang="en-US" altLang="zh-CN" sz="2400" b="1" spc="225" dirty="0" smtClean="0">
                  <a:solidFill>
                    <a:srgbClr val="69A35B"/>
                  </a:solidFill>
                  <a:latin typeface="微软雅黑" panose="020B0503020204020204" charset="-122"/>
                  <a:ea typeface="微软雅黑" panose="020B0503020204020204" charset="-122"/>
                </a:rPr>
                <a:t>1885</a:t>
              </a:r>
              <a:r>
                <a:rPr lang="zh-CN" altLang="en-US" sz="2400" b="1" spc="225" dirty="0" smtClean="0">
                  <a:solidFill>
                    <a:srgbClr val="69A35B"/>
                  </a:solidFill>
                  <a:latin typeface="微软雅黑" panose="020B0503020204020204" charset="-122"/>
                  <a:ea typeface="微软雅黑" panose="020B0503020204020204" charset="-122"/>
                </a:rPr>
                <a:t>年</a:t>
              </a:r>
              <a:endParaRPr lang="en-US" altLang="zh-CN" sz="2400" b="1" spc="225" dirty="0" smtClean="0">
                <a:solidFill>
                  <a:srgbClr val="69A35B"/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  <a:p>
              <a:pPr algn="ctr"/>
              <a:r>
                <a:rPr lang="en-US" altLang="zh-CN" sz="2400" b="1" spc="225" dirty="0" smtClean="0">
                  <a:solidFill>
                    <a:srgbClr val="69A35B"/>
                  </a:solidFill>
                  <a:latin typeface="微软雅黑" panose="020B0503020204020204" charset="-122"/>
                  <a:ea typeface="微软雅黑" panose="020B0503020204020204" charset="-122"/>
                </a:rPr>
                <a:t>3</a:t>
              </a:r>
              <a:r>
                <a:rPr lang="zh-CN" altLang="en-US" sz="2400" b="1" spc="225" dirty="0">
                  <a:solidFill>
                    <a:srgbClr val="69A35B"/>
                  </a:solidFill>
                  <a:latin typeface="微软雅黑" panose="020B0503020204020204" charset="-122"/>
                  <a:ea typeface="微软雅黑" panose="020B0503020204020204" charset="-122"/>
                </a:rPr>
                <a:t>月</a:t>
              </a:r>
            </a:p>
          </p:txBody>
        </p:sp>
        <p:sp>
          <p:nvSpPr>
            <p:cNvPr id="52" name="文本框 51"/>
            <p:cNvSpPr txBox="1"/>
            <p:nvPr>
              <p:custDataLst>
                <p:tags r:id="rId26"/>
              </p:custDataLst>
            </p:nvPr>
          </p:nvSpPr>
          <p:spPr>
            <a:xfrm>
              <a:off x="7341944" y="6059139"/>
              <a:ext cx="1554219" cy="861775"/>
            </a:xfrm>
            <a:prstGeom prst="rect">
              <a:avLst/>
            </a:prstGeom>
            <a:noFill/>
          </p:spPr>
          <p:txBody>
            <a:bodyPr wrap="square" lIns="68580" tIns="34290" rIns="68580" bIns="34290" rtlCol="0">
              <a:normAutofit/>
            </a:bodyPr>
            <a:lstStyle/>
            <a:p>
              <a:pPr algn="ctr"/>
              <a:r>
                <a:rPr lang="en-US" altLang="zh-CN" sz="2400" b="1" spc="225" dirty="0" smtClean="0">
                  <a:solidFill>
                    <a:srgbClr val="9BBB59"/>
                  </a:solidFill>
                  <a:latin typeface="微软雅黑" panose="020B0503020204020204" charset="-122"/>
                  <a:ea typeface="微软雅黑" panose="020B0503020204020204" charset="-122"/>
                </a:rPr>
                <a:t>1885</a:t>
              </a:r>
              <a:r>
                <a:rPr lang="zh-CN" altLang="en-US" sz="2400" b="1" spc="225" dirty="0" smtClean="0">
                  <a:solidFill>
                    <a:srgbClr val="9BBB59"/>
                  </a:solidFill>
                  <a:latin typeface="微软雅黑" panose="020B0503020204020204" charset="-122"/>
                  <a:ea typeface="微软雅黑" panose="020B0503020204020204" charset="-122"/>
                </a:rPr>
                <a:t>年</a:t>
              </a:r>
              <a:endParaRPr lang="en-US" altLang="zh-CN" sz="2400" b="1" spc="225" dirty="0" smtClean="0">
                <a:solidFill>
                  <a:srgbClr val="9BBB59"/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  <a:p>
              <a:pPr algn="ctr"/>
              <a:r>
                <a:rPr lang="en-US" altLang="zh-CN" sz="2400" b="1" spc="225" dirty="0" smtClean="0">
                  <a:solidFill>
                    <a:srgbClr val="9BBB59"/>
                  </a:solidFill>
                  <a:latin typeface="微软雅黑" panose="020B0503020204020204" charset="-122"/>
                  <a:ea typeface="微软雅黑" panose="020B0503020204020204" charset="-122"/>
                </a:rPr>
                <a:t>6</a:t>
              </a:r>
              <a:r>
                <a:rPr lang="zh-CN" altLang="en-US" sz="2400" b="1" spc="225" dirty="0">
                  <a:solidFill>
                    <a:srgbClr val="9BBB59"/>
                  </a:solidFill>
                  <a:latin typeface="微软雅黑" panose="020B0503020204020204" charset="-122"/>
                  <a:ea typeface="微软雅黑" panose="020B0503020204020204" charset="-122"/>
                </a:rPr>
                <a:t>月</a:t>
              </a:r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0" y="500042"/>
            <a:ext cx="615553" cy="5429288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r>
              <a:rPr lang="zh-CN" altLang="en-US" sz="2800" b="1" dirty="0" smtClean="0"/>
              <a:t>国家出路的探索与列强侵略的加剧</a:t>
            </a:r>
            <a:endParaRPr lang="zh-CN" altLang="en-US" sz="2800" b="1" dirty="0"/>
          </a:p>
        </p:txBody>
      </p:sp>
      <p:sp>
        <p:nvSpPr>
          <p:cNvPr id="3" name="左大括号 2"/>
          <p:cNvSpPr/>
          <p:nvPr/>
        </p:nvSpPr>
        <p:spPr>
          <a:xfrm>
            <a:off x="500034" y="0"/>
            <a:ext cx="71438" cy="6858000"/>
          </a:xfrm>
          <a:prstGeom prst="lef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TextBox 3"/>
          <p:cNvSpPr txBox="1"/>
          <p:nvPr/>
        </p:nvSpPr>
        <p:spPr>
          <a:xfrm>
            <a:off x="500034" y="357166"/>
            <a:ext cx="128588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 smtClean="0"/>
              <a:t>太平天国运动</a:t>
            </a:r>
            <a:endParaRPr lang="zh-CN" altLang="en-US" sz="2400" b="1" dirty="0"/>
          </a:p>
        </p:txBody>
      </p:sp>
      <p:sp>
        <p:nvSpPr>
          <p:cNvPr id="5" name="TextBox 4"/>
          <p:cNvSpPr txBox="1"/>
          <p:nvPr/>
        </p:nvSpPr>
        <p:spPr>
          <a:xfrm>
            <a:off x="500034" y="2143116"/>
            <a:ext cx="107157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 smtClean="0"/>
              <a:t>洋务运动</a:t>
            </a:r>
            <a:endParaRPr lang="zh-CN" altLang="en-US" sz="2400" b="1" dirty="0"/>
          </a:p>
        </p:txBody>
      </p:sp>
      <p:sp>
        <p:nvSpPr>
          <p:cNvPr id="6" name="TextBox 5"/>
          <p:cNvSpPr txBox="1"/>
          <p:nvPr/>
        </p:nvSpPr>
        <p:spPr>
          <a:xfrm>
            <a:off x="500034" y="3643314"/>
            <a:ext cx="171451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 smtClean="0"/>
              <a:t>边疆危机与甲午中日战争</a:t>
            </a:r>
            <a:endParaRPr lang="zh-CN" altLang="en-US" sz="2400" b="1" dirty="0"/>
          </a:p>
        </p:txBody>
      </p:sp>
      <p:sp>
        <p:nvSpPr>
          <p:cNvPr id="7" name="TextBox 6"/>
          <p:cNvSpPr txBox="1"/>
          <p:nvPr/>
        </p:nvSpPr>
        <p:spPr>
          <a:xfrm>
            <a:off x="500034" y="5643578"/>
            <a:ext cx="157163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 smtClean="0"/>
              <a:t>瓜分中国的狂潮</a:t>
            </a:r>
            <a:endParaRPr lang="zh-CN" altLang="en-US" sz="2400" b="1" dirty="0"/>
          </a:p>
        </p:txBody>
      </p:sp>
      <p:sp>
        <p:nvSpPr>
          <p:cNvPr id="8" name="左大括号 7"/>
          <p:cNvSpPr/>
          <p:nvPr/>
        </p:nvSpPr>
        <p:spPr>
          <a:xfrm>
            <a:off x="1714480" y="142852"/>
            <a:ext cx="142876" cy="6572272"/>
          </a:xfrm>
          <a:prstGeom prst="leftBrac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TextBox 8"/>
          <p:cNvSpPr txBox="1"/>
          <p:nvPr/>
        </p:nvSpPr>
        <p:spPr>
          <a:xfrm>
            <a:off x="1714480" y="285728"/>
            <a:ext cx="100013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 smtClean="0"/>
              <a:t>西北危机</a:t>
            </a:r>
            <a:endParaRPr lang="zh-CN" altLang="en-US" sz="2400" b="1" dirty="0"/>
          </a:p>
        </p:txBody>
      </p:sp>
      <p:sp>
        <p:nvSpPr>
          <p:cNvPr id="10" name="TextBox 9"/>
          <p:cNvSpPr txBox="1"/>
          <p:nvPr/>
        </p:nvSpPr>
        <p:spPr>
          <a:xfrm>
            <a:off x="1714480" y="1857364"/>
            <a:ext cx="100013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 smtClean="0"/>
              <a:t>中法战争</a:t>
            </a:r>
            <a:endParaRPr lang="zh-CN" altLang="en-US" sz="2400" b="1" dirty="0"/>
          </a:p>
        </p:txBody>
      </p:sp>
      <p:sp>
        <p:nvSpPr>
          <p:cNvPr id="11" name="TextBox 10"/>
          <p:cNvSpPr txBox="1"/>
          <p:nvPr/>
        </p:nvSpPr>
        <p:spPr>
          <a:xfrm>
            <a:off x="1785918" y="4143380"/>
            <a:ext cx="100013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 smtClean="0"/>
              <a:t>甲午中日战争</a:t>
            </a:r>
            <a:endParaRPr lang="zh-CN" altLang="en-US" sz="2400" b="1" dirty="0"/>
          </a:p>
        </p:txBody>
      </p:sp>
      <p:grpSp>
        <p:nvGrpSpPr>
          <p:cNvPr id="20" name="组合 19"/>
          <p:cNvGrpSpPr/>
          <p:nvPr/>
        </p:nvGrpSpPr>
        <p:grpSpPr>
          <a:xfrm>
            <a:off x="2428860" y="0"/>
            <a:ext cx="1214446" cy="6572272"/>
            <a:chOff x="2428860" y="0"/>
            <a:chExt cx="1214446" cy="6572272"/>
          </a:xfrm>
        </p:grpSpPr>
        <p:sp>
          <p:nvSpPr>
            <p:cNvPr id="12" name="左大括号 11"/>
            <p:cNvSpPr/>
            <p:nvPr/>
          </p:nvSpPr>
          <p:spPr>
            <a:xfrm>
              <a:off x="2428860" y="0"/>
              <a:ext cx="142876" cy="6572272"/>
            </a:xfrm>
            <a:prstGeom prst="leftBrac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3" name="TextBox 12"/>
            <p:cNvSpPr txBox="1"/>
            <p:nvPr/>
          </p:nvSpPr>
          <p:spPr>
            <a:xfrm>
              <a:off x="2500298" y="357166"/>
              <a:ext cx="1143008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400" b="1" dirty="0" smtClean="0"/>
                <a:t>背景</a:t>
              </a:r>
              <a:endParaRPr lang="zh-CN" altLang="en-US" sz="2400" b="1" dirty="0"/>
            </a:p>
          </p:txBody>
        </p:sp>
        <p:sp>
          <p:nvSpPr>
            <p:cNvPr id="14" name="TextBox 13"/>
            <p:cNvSpPr txBox="1"/>
            <p:nvPr/>
          </p:nvSpPr>
          <p:spPr>
            <a:xfrm>
              <a:off x="2500298" y="1571612"/>
              <a:ext cx="1143008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400" b="1" dirty="0" smtClean="0"/>
                <a:t>经过</a:t>
              </a:r>
              <a:endParaRPr lang="zh-CN" altLang="en-US" sz="2400" b="1" dirty="0"/>
            </a:p>
          </p:txBody>
        </p:sp>
        <p:sp>
          <p:nvSpPr>
            <p:cNvPr id="15" name="TextBox 14"/>
            <p:cNvSpPr txBox="1"/>
            <p:nvPr/>
          </p:nvSpPr>
          <p:spPr>
            <a:xfrm>
              <a:off x="2500298" y="2857496"/>
              <a:ext cx="1143008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400" b="1" dirty="0" smtClean="0"/>
                <a:t>结果</a:t>
              </a:r>
              <a:endParaRPr lang="zh-CN" altLang="en-US" sz="2400" b="1" dirty="0"/>
            </a:p>
          </p:txBody>
        </p:sp>
        <p:sp>
          <p:nvSpPr>
            <p:cNvPr id="16" name="TextBox 15"/>
            <p:cNvSpPr txBox="1"/>
            <p:nvPr/>
          </p:nvSpPr>
          <p:spPr>
            <a:xfrm>
              <a:off x="2500298" y="4357694"/>
              <a:ext cx="1143008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400" b="1" dirty="0" smtClean="0"/>
                <a:t>影响</a:t>
              </a:r>
              <a:endParaRPr lang="zh-CN" altLang="en-US" sz="2400" b="1" dirty="0"/>
            </a:p>
          </p:txBody>
        </p:sp>
      </p:grpSp>
      <p:sp>
        <p:nvSpPr>
          <p:cNvPr id="17" name="AutoShape 8"/>
          <p:cNvSpPr>
            <a:spLocks/>
          </p:cNvSpPr>
          <p:nvPr/>
        </p:nvSpPr>
        <p:spPr bwMode="auto">
          <a:xfrm>
            <a:off x="3214678" y="0"/>
            <a:ext cx="71438" cy="1125538"/>
          </a:xfrm>
          <a:prstGeom prst="leftBrace">
            <a:avLst>
              <a:gd name="adj1" fmla="val 131295"/>
              <a:gd name="adj2" fmla="val 50000"/>
            </a:avLst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18" name="Text Box 9"/>
          <p:cNvSpPr txBox="1">
            <a:spLocks noChangeArrowheads="1"/>
          </p:cNvSpPr>
          <p:nvPr/>
        </p:nvSpPr>
        <p:spPr bwMode="auto">
          <a:xfrm>
            <a:off x="3214678" y="0"/>
            <a:ext cx="15113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400" b="1" dirty="0"/>
              <a:t>根本原因</a:t>
            </a:r>
          </a:p>
        </p:txBody>
      </p:sp>
      <p:sp>
        <p:nvSpPr>
          <p:cNvPr id="19" name="Text Box 10"/>
          <p:cNvSpPr txBox="1">
            <a:spLocks noChangeArrowheads="1"/>
          </p:cNvSpPr>
          <p:nvPr/>
        </p:nvSpPr>
        <p:spPr bwMode="auto">
          <a:xfrm>
            <a:off x="4643438" y="0"/>
            <a:ext cx="4357718" cy="12003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400" b="1" dirty="0">
                <a:solidFill>
                  <a:srgbClr val="0000FF"/>
                </a:solidFill>
                <a:latin typeface="华文楷体" pitchFamily="2" charset="-122"/>
                <a:ea typeface="华文楷体" pitchFamily="2" charset="-122"/>
              </a:rPr>
              <a:t>日本为解决资本主义发展中的矛盾，蓄谋已久，制定“大陆政策”。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  <p:bldP spid="18" grpId="0"/>
      <p:bldP spid="19" grpId="0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2" descr="字002">
            <a:hlinkClick r:id="rId2" action="ppaction://hlinksldjump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077200" y="5810250"/>
            <a:ext cx="914400" cy="895350"/>
          </a:xfrm>
          <a:prstGeom prst="rect">
            <a:avLst/>
          </a:prstGeom>
          <a:noFill/>
        </p:spPr>
      </p:pic>
      <p:pic>
        <p:nvPicPr>
          <p:cNvPr id="25603" name="Picture 3" descr="earth_a"/>
          <p:cNvPicPr>
            <a:picLocks noChangeAspect="1" noChangeArrowheads="1"/>
          </p:cNvPicPr>
          <p:nvPr/>
        </p:nvPicPr>
        <p:blipFill>
          <a:blip r:embed="rId4"/>
          <a:srcRect b="36784"/>
          <a:stretch>
            <a:fillRect/>
          </a:stretch>
        </p:blipFill>
        <p:spPr bwMode="auto">
          <a:xfrm>
            <a:off x="0" y="0"/>
            <a:ext cx="9144000" cy="6086475"/>
          </a:xfrm>
          <a:prstGeom prst="rect">
            <a:avLst/>
          </a:prstGeom>
          <a:noFill/>
        </p:spPr>
      </p:pic>
      <p:sp>
        <p:nvSpPr>
          <p:cNvPr id="25604" name="Text Box 4"/>
          <p:cNvSpPr txBox="1">
            <a:spLocks noChangeArrowheads="1"/>
          </p:cNvSpPr>
          <p:nvPr/>
        </p:nvSpPr>
        <p:spPr bwMode="auto">
          <a:xfrm>
            <a:off x="6248400" y="2057400"/>
            <a:ext cx="1219200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200">
                <a:solidFill>
                  <a:srgbClr val="FF3300"/>
                </a:solidFill>
              </a:rPr>
              <a:t>日本</a:t>
            </a:r>
          </a:p>
        </p:txBody>
      </p:sp>
      <p:sp>
        <p:nvSpPr>
          <p:cNvPr id="25605" name="Oval 5"/>
          <p:cNvSpPr>
            <a:spLocks noChangeArrowheads="1"/>
          </p:cNvSpPr>
          <p:nvPr/>
        </p:nvSpPr>
        <p:spPr bwMode="auto">
          <a:xfrm>
            <a:off x="5435600" y="1676400"/>
            <a:ext cx="965200" cy="1042988"/>
          </a:xfrm>
          <a:prstGeom prst="ellipse">
            <a:avLst/>
          </a:prstGeom>
          <a:noFill/>
          <a:ln w="38100">
            <a:solidFill>
              <a:srgbClr val="FF33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zh-CN" altLang="zh-CN" b="1">
              <a:solidFill>
                <a:srgbClr val="FF3300"/>
              </a:solidFill>
            </a:endParaRPr>
          </a:p>
        </p:txBody>
      </p:sp>
      <p:sp>
        <p:nvSpPr>
          <p:cNvPr id="25606" name="Text Box 6"/>
          <p:cNvSpPr txBox="1">
            <a:spLocks noChangeArrowheads="1"/>
          </p:cNvSpPr>
          <p:nvPr/>
        </p:nvSpPr>
        <p:spPr bwMode="auto">
          <a:xfrm>
            <a:off x="5410200" y="1773238"/>
            <a:ext cx="1336675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zh-CN" altLang="en-US" sz="3200" b="1">
                <a:solidFill>
                  <a:srgbClr val="FF3300"/>
                </a:solidFill>
              </a:rPr>
              <a:t>朝鲜</a:t>
            </a:r>
          </a:p>
        </p:txBody>
      </p:sp>
      <p:sp>
        <p:nvSpPr>
          <p:cNvPr id="25607" name="Oval 7"/>
          <p:cNvSpPr>
            <a:spLocks noChangeArrowheads="1"/>
          </p:cNvSpPr>
          <p:nvPr/>
        </p:nvSpPr>
        <p:spPr bwMode="auto">
          <a:xfrm rot="-606299">
            <a:off x="4191000" y="1268413"/>
            <a:ext cx="1871663" cy="574675"/>
          </a:xfrm>
          <a:prstGeom prst="ellipse">
            <a:avLst/>
          </a:prstGeom>
          <a:noFill/>
          <a:ln w="38100">
            <a:solidFill>
              <a:srgbClr val="FF33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zh-CN" altLang="zh-CN" b="1">
              <a:solidFill>
                <a:srgbClr val="FF3300"/>
              </a:solidFill>
            </a:endParaRPr>
          </a:p>
        </p:txBody>
      </p:sp>
      <p:sp>
        <p:nvSpPr>
          <p:cNvPr id="25608" name="Text Box 8"/>
          <p:cNvSpPr txBox="1">
            <a:spLocks noChangeArrowheads="1"/>
          </p:cNvSpPr>
          <p:nvPr/>
        </p:nvSpPr>
        <p:spPr bwMode="auto">
          <a:xfrm>
            <a:off x="4572000" y="1268413"/>
            <a:ext cx="1524000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zh-CN" altLang="en-US" sz="3200" b="1">
                <a:solidFill>
                  <a:srgbClr val="FF3300"/>
                </a:solidFill>
              </a:rPr>
              <a:t>满蒙</a:t>
            </a:r>
          </a:p>
        </p:txBody>
      </p:sp>
      <p:sp>
        <p:nvSpPr>
          <p:cNvPr id="25609" name="Oval 9"/>
          <p:cNvSpPr>
            <a:spLocks noChangeArrowheads="1"/>
          </p:cNvSpPr>
          <p:nvPr/>
        </p:nvSpPr>
        <p:spPr bwMode="auto">
          <a:xfrm>
            <a:off x="1825625" y="873125"/>
            <a:ext cx="3506788" cy="2327275"/>
          </a:xfrm>
          <a:prstGeom prst="ellipse">
            <a:avLst/>
          </a:prstGeom>
          <a:noFill/>
          <a:ln w="38100">
            <a:solidFill>
              <a:srgbClr val="FF33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zh-CN" altLang="zh-CN" b="1">
              <a:solidFill>
                <a:srgbClr val="FF3300"/>
              </a:solidFill>
            </a:endParaRPr>
          </a:p>
        </p:txBody>
      </p:sp>
      <p:sp>
        <p:nvSpPr>
          <p:cNvPr id="25610" name="Text Box 10"/>
          <p:cNvSpPr txBox="1">
            <a:spLocks noChangeArrowheads="1"/>
          </p:cNvSpPr>
          <p:nvPr/>
        </p:nvSpPr>
        <p:spPr bwMode="auto">
          <a:xfrm>
            <a:off x="3657600" y="1935163"/>
            <a:ext cx="1447800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zh-CN" altLang="en-US" sz="3200" b="1">
                <a:solidFill>
                  <a:srgbClr val="FF3300"/>
                </a:solidFill>
              </a:rPr>
              <a:t>中国</a:t>
            </a:r>
          </a:p>
        </p:txBody>
      </p:sp>
      <p:sp>
        <p:nvSpPr>
          <p:cNvPr id="25611" name="Oval 11"/>
          <p:cNvSpPr>
            <a:spLocks noChangeArrowheads="1"/>
          </p:cNvSpPr>
          <p:nvPr/>
        </p:nvSpPr>
        <p:spPr bwMode="auto">
          <a:xfrm>
            <a:off x="4932363" y="2924175"/>
            <a:ext cx="358775" cy="288925"/>
          </a:xfrm>
          <a:prstGeom prst="ellipse">
            <a:avLst/>
          </a:prstGeom>
          <a:noFill/>
          <a:ln w="38100">
            <a:solidFill>
              <a:srgbClr val="FF33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zh-CN" altLang="zh-CN" b="1">
              <a:solidFill>
                <a:srgbClr val="FF3300"/>
              </a:solidFill>
            </a:endParaRPr>
          </a:p>
        </p:txBody>
      </p:sp>
      <p:sp>
        <p:nvSpPr>
          <p:cNvPr id="25612" name="Text Box 12"/>
          <p:cNvSpPr txBox="1">
            <a:spLocks noChangeArrowheads="1"/>
          </p:cNvSpPr>
          <p:nvPr/>
        </p:nvSpPr>
        <p:spPr bwMode="auto">
          <a:xfrm>
            <a:off x="4572000" y="3068638"/>
            <a:ext cx="1524000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zh-CN" altLang="en-US" sz="3200" b="1">
                <a:solidFill>
                  <a:srgbClr val="FF3300"/>
                </a:solidFill>
              </a:rPr>
              <a:t>台湾</a:t>
            </a:r>
          </a:p>
        </p:txBody>
      </p:sp>
      <p:sp>
        <p:nvSpPr>
          <p:cNvPr id="25613" name="Text Box 13">
            <a:hlinkClick r:id="rId5" action="ppaction://hlinksldjump"/>
          </p:cNvPr>
          <p:cNvSpPr txBox="1">
            <a:spLocks noChangeArrowheads="1"/>
          </p:cNvSpPr>
          <p:nvPr/>
        </p:nvSpPr>
        <p:spPr bwMode="auto">
          <a:xfrm>
            <a:off x="1676400" y="3657600"/>
            <a:ext cx="6400800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zh-CN" altLang="en-US" sz="4000" b="1">
                <a:solidFill>
                  <a:srgbClr val="FF3300"/>
                </a:solidFill>
              </a:rPr>
              <a:t>亚洲乃至全世界</a:t>
            </a:r>
          </a:p>
        </p:txBody>
      </p:sp>
      <p:sp>
        <p:nvSpPr>
          <p:cNvPr id="25614" name="Oval 14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ellipse">
            <a:avLst/>
          </a:prstGeom>
          <a:noFill/>
          <a:ln w="38100">
            <a:solidFill>
              <a:srgbClr val="FF33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zh-CN" altLang="zh-CN" b="1">
              <a:solidFill>
                <a:srgbClr val="FF3300"/>
              </a:solidFill>
            </a:endParaRPr>
          </a:p>
        </p:txBody>
      </p:sp>
      <p:sp>
        <p:nvSpPr>
          <p:cNvPr id="25615" name="Text Box 15"/>
          <p:cNvSpPr txBox="1">
            <a:spLocks noChangeArrowheads="1"/>
          </p:cNvSpPr>
          <p:nvPr/>
        </p:nvSpPr>
        <p:spPr bwMode="auto">
          <a:xfrm>
            <a:off x="468313" y="0"/>
            <a:ext cx="5256212" cy="823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kumimoji="1" lang="zh-CN" altLang="en-US" sz="4800" b="1">
                <a:latin typeface="Times New Roman" pitchFamily="18" charset="0"/>
                <a:ea typeface="黑体" pitchFamily="2" charset="-122"/>
              </a:rPr>
              <a:t>一、甲午中日战争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56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56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56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56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256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56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2560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2560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2560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256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560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560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560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560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256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256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256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256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256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256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605" grpId="0" animBg="1"/>
      <p:bldP spid="25606" grpId="0"/>
      <p:bldP spid="25607" grpId="0" animBg="1"/>
      <p:bldP spid="25608" grpId="0"/>
      <p:bldP spid="25609" grpId="0" animBg="1"/>
      <p:bldP spid="25610" grpId="0"/>
      <p:bldP spid="25611" grpId="0" animBg="1"/>
      <p:bldP spid="25612" grpId="0"/>
      <p:bldP spid="25613" grpId="0"/>
      <p:bldP spid="25614" grpId="0" animBg="1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0" y="500042"/>
            <a:ext cx="615553" cy="5429288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r>
              <a:rPr lang="zh-CN" altLang="en-US" sz="2800" b="1" dirty="0" smtClean="0"/>
              <a:t>国家出路的探索与列强侵略的加剧</a:t>
            </a:r>
            <a:endParaRPr lang="zh-CN" altLang="en-US" sz="2800" b="1" dirty="0"/>
          </a:p>
        </p:txBody>
      </p:sp>
      <p:sp>
        <p:nvSpPr>
          <p:cNvPr id="3" name="左大括号 2"/>
          <p:cNvSpPr/>
          <p:nvPr/>
        </p:nvSpPr>
        <p:spPr>
          <a:xfrm>
            <a:off x="500034" y="0"/>
            <a:ext cx="71438" cy="6858000"/>
          </a:xfrm>
          <a:prstGeom prst="lef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TextBox 3"/>
          <p:cNvSpPr txBox="1"/>
          <p:nvPr/>
        </p:nvSpPr>
        <p:spPr>
          <a:xfrm>
            <a:off x="500034" y="357166"/>
            <a:ext cx="128588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 smtClean="0"/>
              <a:t>太平天国运动</a:t>
            </a:r>
            <a:endParaRPr lang="zh-CN" altLang="en-US" sz="2400" b="1" dirty="0"/>
          </a:p>
        </p:txBody>
      </p:sp>
      <p:sp>
        <p:nvSpPr>
          <p:cNvPr id="5" name="TextBox 4"/>
          <p:cNvSpPr txBox="1"/>
          <p:nvPr/>
        </p:nvSpPr>
        <p:spPr>
          <a:xfrm>
            <a:off x="500034" y="2143116"/>
            <a:ext cx="107157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 smtClean="0"/>
              <a:t>洋务运动</a:t>
            </a:r>
            <a:endParaRPr lang="zh-CN" altLang="en-US" sz="2400" b="1" dirty="0"/>
          </a:p>
        </p:txBody>
      </p:sp>
      <p:sp>
        <p:nvSpPr>
          <p:cNvPr id="6" name="TextBox 5"/>
          <p:cNvSpPr txBox="1"/>
          <p:nvPr/>
        </p:nvSpPr>
        <p:spPr>
          <a:xfrm>
            <a:off x="500034" y="3643314"/>
            <a:ext cx="171451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 smtClean="0"/>
              <a:t>边疆危机与甲午中日战争</a:t>
            </a:r>
            <a:endParaRPr lang="zh-CN" altLang="en-US" sz="2400" b="1" dirty="0"/>
          </a:p>
        </p:txBody>
      </p:sp>
      <p:sp>
        <p:nvSpPr>
          <p:cNvPr id="7" name="TextBox 6"/>
          <p:cNvSpPr txBox="1"/>
          <p:nvPr/>
        </p:nvSpPr>
        <p:spPr>
          <a:xfrm>
            <a:off x="500034" y="5643578"/>
            <a:ext cx="157163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 smtClean="0"/>
              <a:t>瓜分中国的狂潮</a:t>
            </a:r>
            <a:endParaRPr lang="zh-CN" altLang="en-US" sz="2400" b="1" dirty="0"/>
          </a:p>
        </p:txBody>
      </p:sp>
      <p:sp>
        <p:nvSpPr>
          <p:cNvPr id="8" name="左大括号 7"/>
          <p:cNvSpPr/>
          <p:nvPr/>
        </p:nvSpPr>
        <p:spPr>
          <a:xfrm>
            <a:off x="1714480" y="142852"/>
            <a:ext cx="142876" cy="6572272"/>
          </a:xfrm>
          <a:prstGeom prst="leftBrac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TextBox 8"/>
          <p:cNvSpPr txBox="1"/>
          <p:nvPr/>
        </p:nvSpPr>
        <p:spPr>
          <a:xfrm>
            <a:off x="1714480" y="285728"/>
            <a:ext cx="100013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 smtClean="0"/>
              <a:t>西北危机</a:t>
            </a:r>
            <a:endParaRPr lang="zh-CN" altLang="en-US" sz="2400" b="1" dirty="0"/>
          </a:p>
        </p:txBody>
      </p:sp>
      <p:sp>
        <p:nvSpPr>
          <p:cNvPr id="10" name="TextBox 9"/>
          <p:cNvSpPr txBox="1"/>
          <p:nvPr/>
        </p:nvSpPr>
        <p:spPr>
          <a:xfrm>
            <a:off x="1714480" y="1857364"/>
            <a:ext cx="100013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 smtClean="0"/>
              <a:t>中法战争</a:t>
            </a:r>
            <a:endParaRPr lang="zh-CN" altLang="en-US" sz="2400" b="1" dirty="0"/>
          </a:p>
        </p:txBody>
      </p:sp>
      <p:sp>
        <p:nvSpPr>
          <p:cNvPr id="11" name="TextBox 10"/>
          <p:cNvSpPr txBox="1"/>
          <p:nvPr/>
        </p:nvSpPr>
        <p:spPr>
          <a:xfrm>
            <a:off x="1785918" y="4143380"/>
            <a:ext cx="100013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 smtClean="0"/>
              <a:t>甲午中日战争</a:t>
            </a:r>
            <a:endParaRPr lang="zh-CN" altLang="en-US" sz="2400" b="1" dirty="0"/>
          </a:p>
        </p:txBody>
      </p:sp>
      <p:sp>
        <p:nvSpPr>
          <p:cNvPr id="12" name="左大括号 11"/>
          <p:cNvSpPr/>
          <p:nvPr/>
        </p:nvSpPr>
        <p:spPr>
          <a:xfrm>
            <a:off x="2428860" y="0"/>
            <a:ext cx="142876" cy="6572272"/>
          </a:xfrm>
          <a:prstGeom prst="leftBrac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TextBox 12"/>
          <p:cNvSpPr txBox="1"/>
          <p:nvPr/>
        </p:nvSpPr>
        <p:spPr>
          <a:xfrm>
            <a:off x="2500298" y="357166"/>
            <a:ext cx="114300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 smtClean="0"/>
              <a:t>背景</a:t>
            </a:r>
            <a:endParaRPr lang="zh-CN" altLang="en-US" sz="2400" b="1" dirty="0"/>
          </a:p>
        </p:txBody>
      </p:sp>
      <p:sp>
        <p:nvSpPr>
          <p:cNvPr id="14" name="TextBox 13"/>
          <p:cNvSpPr txBox="1"/>
          <p:nvPr/>
        </p:nvSpPr>
        <p:spPr>
          <a:xfrm>
            <a:off x="2500298" y="1357298"/>
            <a:ext cx="114300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 smtClean="0"/>
              <a:t>经过</a:t>
            </a:r>
            <a:endParaRPr lang="zh-CN" altLang="en-US" sz="2400" b="1" dirty="0"/>
          </a:p>
        </p:txBody>
      </p:sp>
      <p:sp>
        <p:nvSpPr>
          <p:cNvPr id="15" name="TextBox 14"/>
          <p:cNvSpPr txBox="1"/>
          <p:nvPr/>
        </p:nvSpPr>
        <p:spPr>
          <a:xfrm>
            <a:off x="2500298" y="2857496"/>
            <a:ext cx="114300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 smtClean="0"/>
              <a:t>结果</a:t>
            </a:r>
            <a:endParaRPr lang="zh-CN" altLang="en-US" sz="2400" b="1" dirty="0"/>
          </a:p>
        </p:txBody>
      </p:sp>
      <p:sp>
        <p:nvSpPr>
          <p:cNvPr id="16" name="TextBox 15"/>
          <p:cNvSpPr txBox="1"/>
          <p:nvPr/>
        </p:nvSpPr>
        <p:spPr>
          <a:xfrm>
            <a:off x="2500298" y="4357694"/>
            <a:ext cx="114300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 smtClean="0"/>
              <a:t>影响</a:t>
            </a:r>
            <a:endParaRPr lang="zh-CN" altLang="en-US" sz="2400" b="1" dirty="0"/>
          </a:p>
        </p:txBody>
      </p:sp>
      <p:sp>
        <p:nvSpPr>
          <p:cNvPr id="17" name="AutoShape 8"/>
          <p:cNvSpPr>
            <a:spLocks/>
          </p:cNvSpPr>
          <p:nvPr/>
        </p:nvSpPr>
        <p:spPr bwMode="auto">
          <a:xfrm>
            <a:off x="3214678" y="0"/>
            <a:ext cx="71438" cy="1285860"/>
          </a:xfrm>
          <a:prstGeom prst="leftBrace">
            <a:avLst>
              <a:gd name="adj1" fmla="val 131295"/>
              <a:gd name="adj2" fmla="val 50000"/>
            </a:avLst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18" name="Text Box 9"/>
          <p:cNvSpPr txBox="1">
            <a:spLocks noChangeArrowheads="1"/>
          </p:cNvSpPr>
          <p:nvPr/>
        </p:nvSpPr>
        <p:spPr bwMode="auto">
          <a:xfrm>
            <a:off x="3214678" y="0"/>
            <a:ext cx="15113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400" b="1" dirty="0"/>
              <a:t>根本原因</a:t>
            </a:r>
          </a:p>
        </p:txBody>
      </p:sp>
      <p:sp>
        <p:nvSpPr>
          <p:cNvPr id="19" name="Text Box 10"/>
          <p:cNvSpPr txBox="1">
            <a:spLocks noChangeArrowheads="1"/>
          </p:cNvSpPr>
          <p:nvPr/>
        </p:nvSpPr>
        <p:spPr bwMode="auto">
          <a:xfrm>
            <a:off x="4429124" y="0"/>
            <a:ext cx="4857784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400" b="1" dirty="0">
                <a:solidFill>
                  <a:srgbClr val="0000FF"/>
                </a:solidFill>
                <a:latin typeface="华文楷体" pitchFamily="2" charset="-122"/>
                <a:ea typeface="华文楷体" pitchFamily="2" charset="-122"/>
              </a:rPr>
              <a:t>日本为解决资本主义发展中的矛盾，蓄谋已久，制定“大陆政策”。</a:t>
            </a:r>
          </a:p>
        </p:txBody>
      </p:sp>
      <p:sp>
        <p:nvSpPr>
          <p:cNvPr id="20" name="Text Box 8"/>
          <p:cNvSpPr txBox="1">
            <a:spLocks noChangeArrowheads="1"/>
          </p:cNvSpPr>
          <p:nvPr/>
        </p:nvSpPr>
        <p:spPr bwMode="auto">
          <a:xfrm>
            <a:off x="3214678" y="857232"/>
            <a:ext cx="1296987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400" b="1" dirty="0"/>
              <a:t>导火线</a:t>
            </a:r>
          </a:p>
        </p:txBody>
      </p:sp>
      <p:sp>
        <p:nvSpPr>
          <p:cNvPr id="21" name="Text Box 9"/>
          <p:cNvSpPr txBox="1">
            <a:spLocks noChangeArrowheads="1"/>
          </p:cNvSpPr>
          <p:nvPr/>
        </p:nvSpPr>
        <p:spPr bwMode="auto">
          <a:xfrm>
            <a:off x="4500562" y="857232"/>
            <a:ext cx="3024188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400" b="1" dirty="0">
                <a:solidFill>
                  <a:srgbClr val="0000FF"/>
                </a:solidFill>
                <a:latin typeface="华文楷体" pitchFamily="2" charset="-122"/>
                <a:ea typeface="华文楷体" pitchFamily="2" charset="-122"/>
              </a:rPr>
              <a:t>朝鲜东学党起义</a:t>
            </a:r>
          </a:p>
        </p:txBody>
      </p:sp>
      <p:sp>
        <p:nvSpPr>
          <p:cNvPr id="22" name="Text Box 11"/>
          <p:cNvSpPr txBox="1">
            <a:spLocks noChangeArrowheads="1"/>
          </p:cNvSpPr>
          <p:nvPr/>
        </p:nvSpPr>
        <p:spPr bwMode="auto">
          <a:xfrm>
            <a:off x="3214678" y="1357298"/>
            <a:ext cx="4897438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400" b="1" dirty="0"/>
              <a:t>1894</a:t>
            </a:r>
            <a:r>
              <a:rPr lang="zh-CN" altLang="en-US" sz="2400" b="1" dirty="0"/>
              <a:t>年</a:t>
            </a:r>
            <a:r>
              <a:rPr lang="en-US" altLang="zh-CN" sz="2400" b="1" dirty="0"/>
              <a:t>——1895</a:t>
            </a:r>
            <a:r>
              <a:rPr lang="zh-CN" altLang="en-US" sz="2400" b="1" dirty="0"/>
              <a:t>年（黄海战役）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/>
      <p:bldP spid="21" grpId="0"/>
      <p:bldP spid="22" grpId="0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 Box 6"/>
          <p:cNvSpPr txBox="1">
            <a:spLocks noChangeArrowheads="1"/>
          </p:cNvSpPr>
          <p:nvPr/>
        </p:nvSpPr>
        <p:spPr bwMode="auto">
          <a:xfrm>
            <a:off x="3143241" y="0"/>
            <a:ext cx="3286148" cy="615553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0" tIns="0" rIns="0" bIns="0">
            <a:spAutoFit/>
          </a:bodyPr>
          <a:lstStyle/>
          <a:p>
            <a:pPr algn="ctr"/>
            <a:r>
              <a:rPr kumimoji="1" lang="zh-CN" altLang="en-US" sz="4000" b="1" dirty="0" smtClean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甲午</a:t>
            </a:r>
            <a:r>
              <a:rPr kumimoji="1" lang="zh-CN" altLang="en-US" sz="4000" b="1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中日战争   </a:t>
            </a:r>
          </a:p>
        </p:txBody>
      </p:sp>
      <p:sp>
        <p:nvSpPr>
          <p:cNvPr id="3" name="文本框 2"/>
          <p:cNvSpPr txBox="1"/>
          <p:nvPr/>
        </p:nvSpPr>
        <p:spPr>
          <a:xfrm>
            <a:off x="5572132" y="785794"/>
            <a:ext cx="3237548" cy="1177245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pPr algn="just"/>
            <a:r>
              <a:rPr lang="en-US" altLang="zh-CN" sz="2400" b="1" dirty="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1.</a:t>
            </a:r>
            <a:r>
              <a:rPr lang="zh-CN" altLang="en-US" sz="2400" b="1" dirty="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爆发：</a:t>
            </a:r>
            <a:r>
              <a:rPr lang="en-US" altLang="zh-CN" sz="2400" b="1" dirty="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1894</a:t>
            </a:r>
            <a:r>
              <a:rPr lang="zh-CN" altLang="en-US" sz="2400" b="1" dirty="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年7月，日军在朝鲜半岛海域丰岛海面偷袭清军运兵船。</a:t>
            </a:r>
            <a:endParaRPr lang="en-US" altLang="zh-CN" sz="2400" b="1" dirty="0">
              <a:latin typeface="黑体" panose="02010609060101010101" pitchFamily="49" charset="-122"/>
              <a:ea typeface="黑体" panose="02010609060101010101" pitchFamily="49" charset="-122"/>
              <a:cs typeface="黑体" panose="02010609060101010101" pitchFamily="49" charset="-122"/>
            </a:endParaRPr>
          </a:p>
        </p:txBody>
      </p:sp>
      <p:sp>
        <p:nvSpPr>
          <p:cNvPr id="69660" name="Line 28"/>
          <p:cNvSpPr/>
          <p:nvPr/>
        </p:nvSpPr>
        <p:spPr>
          <a:xfrm flipH="1">
            <a:off x="2029301" y="4271011"/>
            <a:ext cx="171450" cy="76200"/>
          </a:xfrm>
          <a:prstGeom prst="line">
            <a:avLst/>
          </a:prstGeom>
          <a:ln w="38100" cap="flat" cmpd="sng">
            <a:solidFill>
              <a:srgbClr val="FF0000"/>
            </a:solidFill>
            <a:prstDash val="solid"/>
            <a:headEnd type="none" w="med" len="med"/>
            <a:tailEnd type="triangle" w="med" len="med"/>
          </a:ln>
        </p:spPr>
      </p:sp>
      <p:sp>
        <p:nvSpPr>
          <p:cNvPr id="69672" name="Text Box 40"/>
          <p:cNvSpPr txBox="1"/>
          <p:nvPr/>
        </p:nvSpPr>
        <p:spPr>
          <a:xfrm>
            <a:off x="1625441" y="4366261"/>
            <a:ext cx="452438" cy="253916"/>
          </a:xfrm>
          <a:prstGeom prst="rect">
            <a:avLst/>
          </a:prstGeom>
          <a:solidFill>
            <a:srgbClr val="FF0000"/>
          </a:solidFill>
          <a:ln w="9525">
            <a:noFill/>
          </a:ln>
        </p:spPr>
        <p:txBody>
          <a:bodyPr wrap="square" lIns="68580" tIns="34290" rIns="68580" bIns="34290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1200" b="1" dirty="0">
                <a:solidFill>
                  <a:schemeClr val="bg1"/>
                </a:solidFill>
                <a:latin typeface="Times New Roman" panose="02020603050405020304" pitchFamily="18" charset="0"/>
              </a:rPr>
              <a:t>旅顺</a:t>
            </a:r>
          </a:p>
        </p:txBody>
      </p:sp>
      <p:pic>
        <p:nvPicPr>
          <p:cNvPr id="24" name="图片 23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0" y="642918"/>
            <a:ext cx="5313022" cy="5857916"/>
          </a:xfrm>
          <a:prstGeom prst="rect">
            <a:avLst/>
          </a:prstGeom>
        </p:spPr>
      </p:pic>
      <p:sp>
        <p:nvSpPr>
          <p:cNvPr id="69636" name="Line 4"/>
          <p:cNvSpPr/>
          <p:nvPr/>
        </p:nvSpPr>
        <p:spPr>
          <a:xfrm>
            <a:off x="152096" y="3494722"/>
            <a:ext cx="3947609" cy="1837528"/>
          </a:xfrm>
          <a:prstGeom prst="line">
            <a:avLst/>
          </a:prstGeom>
          <a:ln w="57150" cap="flat" cmpd="sng">
            <a:solidFill>
              <a:srgbClr val="FFFF00"/>
            </a:solidFill>
            <a:prstDash val="solid"/>
            <a:headEnd type="none" w="med" len="med"/>
            <a:tailEnd type="triangle" w="med" len="med"/>
          </a:ln>
        </p:spPr>
      </p:sp>
      <p:sp>
        <p:nvSpPr>
          <p:cNvPr id="69656" name="Line 24"/>
          <p:cNvSpPr/>
          <p:nvPr/>
        </p:nvSpPr>
        <p:spPr>
          <a:xfrm flipH="1">
            <a:off x="4579284" y="4797394"/>
            <a:ext cx="178356" cy="449456"/>
          </a:xfrm>
          <a:prstGeom prst="line">
            <a:avLst/>
          </a:prstGeom>
          <a:ln w="57150" cap="flat" cmpd="sng">
            <a:solidFill>
              <a:srgbClr val="FF0000"/>
            </a:solidFill>
            <a:prstDash val="solid"/>
            <a:headEnd type="none" w="med" len="med"/>
            <a:tailEnd type="triangle" w="med" len="med"/>
          </a:ln>
        </p:spPr>
      </p:sp>
      <p:sp>
        <p:nvSpPr>
          <p:cNvPr id="69670" name="Text Box 38"/>
          <p:cNvSpPr txBox="1"/>
          <p:nvPr/>
        </p:nvSpPr>
        <p:spPr>
          <a:xfrm>
            <a:off x="4251308" y="5246852"/>
            <a:ext cx="463230" cy="299539"/>
          </a:xfrm>
          <a:prstGeom prst="rect">
            <a:avLst/>
          </a:prstGeom>
          <a:solidFill>
            <a:srgbClr val="FF0000"/>
          </a:solidFill>
          <a:ln w="9525">
            <a:noFill/>
          </a:ln>
        </p:spPr>
        <p:txBody>
          <a:bodyPr wrap="square" lIns="68580" tIns="34290" rIns="68580" bIns="34290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1200" b="1" dirty="0">
                <a:solidFill>
                  <a:schemeClr val="bg1"/>
                </a:solidFill>
                <a:latin typeface="Times New Roman" panose="02020603050405020304" pitchFamily="18" charset="0"/>
              </a:rPr>
              <a:t>丰岛</a:t>
            </a:r>
          </a:p>
        </p:txBody>
      </p:sp>
      <p:sp>
        <p:nvSpPr>
          <p:cNvPr id="69649" name="Text Box 17"/>
          <p:cNvSpPr txBox="1"/>
          <p:nvPr/>
        </p:nvSpPr>
        <p:spPr>
          <a:xfrm>
            <a:off x="3211890" y="5210146"/>
            <a:ext cx="1367395" cy="353999"/>
          </a:xfrm>
          <a:prstGeom prst="rect">
            <a:avLst/>
          </a:prstGeom>
          <a:noFill/>
          <a:ln w="9525">
            <a:noFill/>
          </a:ln>
        </p:spPr>
        <p:txBody>
          <a:bodyPr lIns="68580" tIns="34290" rIns="68580" bIns="34290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1500" b="1" dirty="0">
                <a:solidFill>
                  <a:srgbClr val="111111"/>
                </a:solidFill>
                <a:latin typeface="隶书" panose="02010600030101010101" pitchFamily="49" charset="-122"/>
                <a:ea typeface="隶书" panose="02010600030101010101" pitchFamily="49" charset="-122"/>
              </a:rPr>
              <a:t>1894.7.25</a:t>
            </a:r>
          </a:p>
        </p:txBody>
      </p:sp>
      <p:grpSp>
        <p:nvGrpSpPr>
          <p:cNvPr id="4" name="Group 10"/>
          <p:cNvGrpSpPr/>
          <p:nvPr/>
        </p:nvGrpSpPr>
        <p:grpSpPr>
          <a:xfrm>
            <a:off x="4205233" y="3792110"/>
            <a:ext cx="634154" cy="1218028"/>
            <a:chOff x="4032" y="2256"/>
            <a:chExt cx="604" cy="912"/>
          </a:xfrm>
        </p:grpSpPr>
        <p:sp>
          <p:nvSpPr>
            <p:cNvPr id="19499" name="Freeform 11"/>
            <p:cNvSpPr/>
            <p:nvPr/>
          </p:nvSpPr>
          <p:spPr>
            <a:xfrm>
              <a:off x="4128" y="2256"/>
              <a:ext cx="508" cy="912"/>
            </a:xfrm>
            <a:custGeom>
              <a:avLst/>
              <a:gdLst>
                <a:gd name="txL" fmla="*/ 0 w 508"/>
                <a:gd name="txT" fmla="*/ 0 h 912"/>
                <a:gd name="txR" fmla="*/ 508 w 508"/>
                <a:gd name="txB" fmla="*/ 912 h 912"/>
              </a:gdLst>
              <a:ahLst/>
              <a:cxnLst>
                <a:cxn ang="0">
                  <a:pos x="480" y="912"/>
                </a:cxn>
                <a:cxn ang="0">
                  <a:pos x="504" y="564"/>
                </a:cxn>
                <a:cxn ang="0">
                  <a:pos x="480" y="432"/>
                </a:cxn>
                <a:cxn ang="0">
                  <a:pos x="336" y="336"/>
                </a:cxn>
                <a:cxn ang="0">
                  <a:pos x="0" y="0"/>
                </a:cxn>
              </a:cxnLst>
              <a:rect l="txL" t="txT" r="txR" b="txB"/>
              <a:pathLst>
                <a:path w="508" h="912">
                  <a:moveTo>
                    <a:pt x="480" y="912"/>
                  </a:moveTo>
                  <a:lnTo>
                    <a:pt x="504" y="564"/>
                  </a:lnTo>
                  <a:cubicBezTo>
                    <a:pt x="504" y="484"/>
                    <a:pt x="508" y="470"/>
                    <a:pt x="480" y="432"/>
                  </a:cubicBezTo>
                  <a:cubicBezTo>
                    <a:pt x="452" y="394"/>
                    <a:pt x="416" y="408"/>
                    <a:pt x="336" y="336"/>
                  </a:cubicBezTo>
                  <a:lnTo>
                    <a:pt x="0" y="0"/>
                  </a:lnTo>
                </a:path>
              </a:pathLst>
            </a:custGeom>
            <a:noFill/>
            <a:ln w="57150" cap="flat" cmpd="sng">
              <a:solidFill>
                <a:srgbClr val="FF0000">
                  <a:alpha val="100000"/>
                </a:srgbClr>
              </a:solidFill>
              <a:prstDash val="solid"/>
              <a:round/>
              <a:headEnd type="none" w="med" len="med"/>
              <a:tailEnd type="triangle" w="med" len="med"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9500" name="Freeform 12"/>
            <p:cNvSpPr/>
            <p:nvPr/>
          </p:nvSpPr>
          <p:spPr>
            <a:xfrm>
              <a:off x="4032" y="2304"/>
              <a:ext cx="576" cy="816"/>
            </a:xfrm>
            <a:custGeom>
              <a:avLst/>
              <a:gdLst>
                <a:gd name="txL" fmla="*/ 0 w 576"/>
                <a:gd name="txT" fmla="*/ 0 h 816"/>
                <a:gd name="txR" fmla="*/ 576 w 576"/>
                <a:gd name="txB" fmla="*/ 816 h 816"/>
              </a:gdLst>
              <a:ahLst/>
              <a:cxnLst>
                <a:cxn ang="0">
                  <a:pos x="576" y="816"/>
                </a:cxn>
                <a:cxn ang="0">
                  <a:pos x="276" y="360"/>
                </a:cxn>
                <a:cxn ang="0">
                  <a:pos x="108" y="192"/>
                </a:cxn>
                <a:cxn ang="0">
                  <a:pos x="36" y="132"/>
                </a:cxn>
                <a:cxn ang="0">
                  <a:pos x="0" y="0"/>
                </a:cxn>
              </a:cxnLst>
              <a:rect l="txL" t="txT" r="txR" b="txB"/>
              <a:pathLst>
                <a:path w="576" h="816">
                  <a:moveTo>
                    <a:pt x="576" y="816"/>
                  </a:moveTo>
                  <a:lnTo>
                    <a:pt x="276" y="360"/>
                  </a:lnTo>
                  <a:cubicBezTo>
                    <a:pt x="198" y="256"/>
                    <a:pt x="148" y="230"/>
                    <a:pt x="108" y="192"/>
                  </a:cubicBezTo>
                  <a:cubicBezTo>
                    <a:pt x="68" y="154"/>
                    <a:pt x="54" y="164"/>
                    <a:pt x="36" y="132"/>
                  </a:cubicBezTo>
                  <a:cubicBezTo>
                    <a:pt x="18" y="100"/>
                    <a:pt x="7" y="27"/>
                    <a:pt x="0" y="0"/>
                  </a:cubicBezTo>
                </a:path>
              </a:pathLst>
            </a:custGeom>
            <a:noFill/>
            <a:ln w="57150" cap="flat" cmpd="sng">
              <a:solidFill>
                <a:srgbClr val="FF0000">
                  <a:alpha val="100000"/>
                </a:srgbClr>
              </a:solidFill>
              <a:prstDash val="solid"/>
              <a:round/>
              <a:headEnd type="none" w="med" len="med"/>
              <a:tailEnd type="triangle" w="med" len="med"/>
            </a:ln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69671" name="Text Box 39"/>
          <p:cNvSpPr txBox="1"/>
          <p:nvPr/>
        </p:nvSpPr>
        <p:spPr>
          <a:xfrm>
            <a:off x="3782134" y="3394343"/>
            <a:ext cx="469175" cy="299539"/>
          </a:xfrm>
          <a:prstGeom prst="rect">
            <a:avLst/>
          </a:prstGeom>
          <a:solidFill>
            <a:srgbClr val="FF0000"/>
          </a:solidFill>
          <a:ln w="9525">
            <a:noFill/>
          </a:ln>
        </p:spPr>
        <p:txBody>
          <a:bodyPr wrap="square" lIns="68580" tIns="34290" rIns="68580" bIns="34290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1200" b="1" dirty="0">
                <a:solidFill>
                  <a:schemeClr val="bg1"/>
                </a:solidFill>
                <a:latin typeface="Times New Roman" panose="02020603050405020304" pitchFamily="18" charset="0"/>
              </a:rPr>
              <a:t>平壤</a:t>
            </a:r>
          </a:p>
        </p:txBody>
      </p:sp>
      <p:sp>
        <p:nvSpPr>
          <p:cNvPr id="69650" name="Text Box 18"/>
          <p:cNvSpPr txBox="1"/>
          <p:nvPr/>
        </p:nvSpPr>
        <p:spPr>
          <a:xfrm>
            <a:off x="4204737" y="3336660"/>
            <a:ext cx="1367395" cy="353999"/>
          </a:xfrm>
          <a:prstGeom prst="rect">
            <a:avLst/>
          </a:prstGeom>
          <a:noFill/>
          <a:ln w="9525">
            <a:noFill/>
          </a:ln>
        </p:spPr>
        <p:txBody>
          <a:bodyPr lIns="68580" tIns="34290" rIns="68580" bIns="34290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1500" b="1" dirty="0">
                <a:solidFill>
                  <a:srgbClr val="111111"/>
                </a:solidFill>
                <a:latin typeface="隶书" panose="02010600030101010101" pitchFamily="49" charset="-122"/>
                <a:ea typeface="隶书" panose="02010600030101010101" pitchFamily="49" charset="-122"/>
              </a:rPr>
              <a:t>1894.9.15</a:t>
            </a:r>
          </a:p>
        </p:txBody>
      </p:sp>
      <p:sp>
        <p:nvSpPr>
          <p:cNvPr id="69641" name="Freeform 9"/>
          <p:cNvSpPr/>
          <p:nvPr/>
        </p:nvSpPr>
        <p:spPr>
          <a:xfrm>
            <a:off x="259606" y="2794316"/>
            <a:ext cx="3219324" cy="1173083"/>
          </a:xfrm>
          <a:custGeom>
            <a:avLst/>
            <a:gdLst>
              <a:gd name="txL" fmla="*/ 0 w 2844"/>
              <a:gd name="txT" fmla="*/ 0 h 758"/>
              <a:gd name="txR" fmla="*/ 2844 w 2844"/>
              <a:gd name="txB" fmla="*/ 758 h 758"/>
            </a:gdLst>
            <a:ahLst/>
            <a:cxnLst>
              <a:cxn ang="0">
                <a:pos x="0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</a:cxnLst>
            <a:rect l="txL" t="txT" r="txR" b="txB"/>
            <a:pathLst>
              <a:path w="2844" h="758">
                <a:moveTo>
                  <a:pt x="0" y="470"/>
                </a:moveTo>
                <a:cubicBezTo>
                  <a:pt x="154" y="504"/>
                  <a:pt x="636" y="630"/>
                  <a:pt x="924" y="674"/>
                </a:cubicBezTo>
                <a:cubicBezTo>
                  <a:pt x="1212" y="718"/>
                  <a:pt x="1538" y="758"/>
                  <a:pt x="1728" y="734"/>
                </a:cubicBezTo>
                <a:lnTo>
                  <a:pt x="2064" y="530"/>
                </a:lnTo>
                <a:cubicBezTo>
                  <a:pt x="2174" y="460"/>
                  <a:pt x="2298" y="378"/>
                  <a:pt x="2388" y="314"/>
                </a:cubicBezTo>
                <a:cubicBezTo>
                  <a:pt x="2478" y="250"/>
                  <a:pt x="2540" y="196"/>
                  <a:pt x="2604" y="146"/>
                </a:cubicBezTo>
                <a:cubicBezTo>
                  <a:pt x="2668" y="96"/>
                  <a:pt x="2732" y="28"/>
                  <a:pt x="2772" y="14"/>
                </a:cubicBezTo>
                <a:cubicBezTo>
                  <a:pt x="2812" y="0"/>
                  <a:pt x="2829" y="52"/>
                  <a:pt x="2844" y="62"/>
                </a:cubicBezTo>
              </a:path>
            </a:pathLst>
          </a:custGeom>
          <a:noFill/>
          <a:ln w="57150" cap="flat" cmpd="sng">
            <a:solidFill>
              <a:srgbClr val="FFFF00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  <p:txBody>
          <a:bodyPr lIns="68580" tIns="34290" rIns="68580" bIns="34290"/>
          <a:lstStyle/>
          <a:p>
            <a:endParaRPr lang="zh-CN" altLang="en-US"/>
          </a:p>
        </p:txBody>
      </p:sp>
      <p:sp>
        <p:nvSpPr>
          <p:cNvPr id="69640" name="Freeform 8"/>
          <p:cNvSpPr/>
          <p:nvPr/>
        </p:nvSpPr>
        <p:spPr>
          <a:xfrm>
            <a:off x="3037002" y="2672964"/>
            <a:ext cx="926460" cy="1183569"/>
          </a:xfrm>
          <a:custGeom>
            <a:avLst/>
            <a:gdLst>
              <a:gd name="txL" fmla="*/ 0 w 848"/>
              <a:gd name="txT" fmla="*/ 0 h 384"/>
              <a:gd name="txR" fmla="*/ 848 w 848"/>
              <a:gd name="txB" fmla="*/ 384 h 384"/>
            </a:gdLst>
            <a:ahLst/>
            <a:cxnLst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0"/>
              </a:cxn>
            </a:cxnLst>
            <a:rect l="txL" t="txT" r="txR" b="txB"/>
            <a:pathLst>
              <a:path w="848" h="384">
                <a:moveTo>
                  <a:pt x="848" y="384"/>
                </a:moveTo>
                <a:cubicBezTo>
                  <a:pt x="816" y="372"/>
                  <a:pt x="718" y="324"/>
                  <a:pt x="656" y="312"/>
                </a:cubicBezTo>
                <a:cubicBezTo>
                  <a:pt x="594" y="300"/>
                  <a:pt x="546" y="308"/>
                  <a:pt x="476" y="312"/>
                </a:cubicBezTo>
                <a:cubicBezTo>
                  <a:pt x="406" y="316"/>
                  <a:pt x="312" y="338"/>
                  <a:pt x="236" y="336"/>
                </a:cubicBezTo>
                <a:cubicBezTo>
                  <a:pt x="160" y="334"/>
                  <a:pt x="40" y="334"/>
                  <a:pt x="20" y="300"/>
                </a:cubicBezTo>
                <a:cubicBezTo>
                  <a:pt x="0" y="266"/>
                  <a:pt x="66" y="182"/>
                  <a:pt x="116" y="132"/>
                </a:cubicBezTo>
                <a:cubicBezTo>
                  <a:pt x="166" y="82"/>
                  <a:pt x="278" y="27"/>
                  <a:pt x="320" y="0"/>
                </a:cubicBezTo>
              </a:path>
            </a:pathLst>
          </a:custGeom>
          <a:noFill/>
          <a:ln w="57150" cap="flat" cmpd="sng">
            <a:solidFill>
              <a:srgbClr val="FF0000">
                <a:alpha val="100000"/>
              </a:srgbClr>
            </a:solidFill>
            <a:prstDash val="solid"/>
            <a:round/>
            <a:headEnd type="none" w="med" len="med"/>
            <a:tailEnd type="triangle" w="med" len="med"/>
          </a:ln>
        </p:spPr>
        <p:txBody>
          <a:bodyPr lIns="68580" tIns="34290" rIns="68580" bIns="34290"/>
          <a:lstStyle/>
          <a:p>
            <a:endParaRPr lang="zh-CN" altLang="en-US"/>
          </a:p>
        </p:txBody>
      </p:sp>
      <p:sp>
        <p:nvSpPr>
          <p:cNvPr id="69667" name="Text Box 35"/>
          <p:cNvSpPr txBox="1"/>
          <p:nvPr/>
        </p:nvSpPr>
        <p:spPr>
          <a:xfrm>
            <a:off x="3372410" y="2506667"/>
            <a:ext cx="776839" cy="299539"/>
          </a:xfrm>
          <a:prstGeom prst="rect">
            <a:avLst/>
          </a:prstGeom>
          <a:solidFill>
            <a:srgbClr val="FF0000"/>
          </a:solidFill>
          <a:ln w="9525">
            <a:noFill/>
          </a:ln>
        </p:spPr>
        <p:txBody>
          <a:bodyPr wrap="square" lIns="68580" tIns="34290" rIns="68580" bIns="34290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1200" b="1" dirty="0">
                <a:solidFill>
                  <a:schemeClr val="bg1"/>
                </a:solidFill>
                <a:latin typeface="Times New Roman" panose="02020603050405020304" pitchFamily="18" charset="0"/>
              </a:rPr>
              <a:t>黄海海战</a:t>
            </a:r>
          </a:p>
        </p:txBody>
      </p:sp>
      <p:sp>
        <p:nvSpPr>
          <p:cNvPr id="69661" name="Freeform 29"/>
          <p:cNvSpPr/>
          <p:nvPr/>
        </p:nvSpPr>
        <p:spPr>
          <a:xfrm>
            <a:off x="3262922" y="1758319"/>
            <a:ext cx="886329" cy="1811311"/>
          </a:xfrm>
          <a:custGeom>
            <a:avLst/>
            <a:gdLst>
              <a:gd name="txL" fmla="*/ 0 w 576"/>
              <a:gd name="txT" fmla="*/ 0 h 816"/>
              <a:gd name="txR" fmla="*/ 576 w 576"/>
              <a:gd name="txB" fmla="*/ 816 h 816"/>
            </a:gdLst>
            <a:ahLst/>
            <a:cxnLst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0" y="0"/>
              </a:cxn>
            </a:cxnLst>
            <a:rect l="txL" t="txT" r="txR" b="txB"/>
            <a:pathLst>
              <a:path w="576" h="816">
                <a:moveTo>
                  <a:pt x="576" y="816"/>
                </a:moveTo>
                <a:lnTo>
                  <a:pt x="276" y="360"/>
                </a:lnTo>
                <a:cubicBezTo>
                  <a:pt x="198" y="256"/>
                  <a:pt x="148" y="230"/>
                  <a:pt x="108" y="192"/>
                </a:cubicBezTo>
                <a:cubicBezTo>
                  <a:pt x="68" y="154"/>
                  <a:pt x="54" y="164"/>
                  <a:pt x="36" y="132"/>
                </a:cubicBezTo>
                <a:cubicBezTo>
                  <a:pt x="18" y="100"/>
                  <a:pt x="7" y="27"/>
                  <a:pt x="0" y="0"/>
                </a:cubicBezTo>
              </a:path>
            </a:pathLst>
          </a:custGeom>
          <a:noFill/>
          <a:ln w="57150" cap="flat" cmpd="sng">
            <a:solidFill>
              <a:srgbClr val="FF0000">
                <a:alpha val="100000"/>
              </a:srgbClr>
            </a:solidFill>
            <a:prstDash val="solid"/>
            <a:round/>
            <a:headEnd type="none" w="med" len="med"/>
            <a:tailEnd type="triangle" w="med" len="med"/>
          </a:ln>
        </p:spPr>
        <p:txBody>
          <a:bodyPr lIns="68580" tIns="34290" rIns="68580" bIns="34290"/>
          <a:lstStyle/>
          <a:p>
            <a:endParaRPr lang="zh-CN" altLang="en-US"/>
          </a:p>
        </p:txBody>
      </p:sp>
      <p:sp>
        <p:nvSpPr>
          <p:cNvPr id="69658" name="Freeform 26"/>
          <p:cNvSpPr/>
          <p:nvPr/>
        </p:nvSpPr>
        <p:spPr>
          <a:xfrm>
            <a:off x="2672363" y="2847503"/>
            <a:ext cx="1291099" cy="943109"/>
          </a:xfrm>
          <a:custGeom>
            <a:avLst/>
            <a:gdLst>
              <a:gd name="txL" fmla="*/ 0 w 960"/>
              <a:gd name="txT" fmla="*/ 0 h 494"/>
              <a:gd name="txR" fmla="*/ 960 w 960"/>
              <a:gd name="txB" fmla="*/ 494 h 494"/>
            </a:gdLst>
            <a:ahLst/>
            <a:cxnLst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0" y="0"/>
              </a:cxn>
            </a:cxnLst>
            <a:rect l="txL" t="txT" r="txR" b="txB"/>
            <a:pathLst>
              <a:path w="960" h="494">
                <a:moveTo>
                  <a:pt x="960" y="480"/>
                </a:moveTo>
                <a:cubicBezTo>
                  <a:pt x="890" y="480"/>
                  <a:pt x="642" y="480"/>
                  <a:pt x="540" y="480"/>
                </a:cubicBezTo>
                <a:cubicBezTo>
                  <a:pt x="438" y="480"/>
                  <a:pt x="396" y="478"/>
                  <a:pt x="348" y="480"/>
                </a:cubicBezTo>
                <a:cubicBezTo>
                  <a:pt x="300" y="482"/>
                  <a:pt x="274" y="494"/>
                  <a:pt x="252" y="492"/>
                </a:cubicBezTo>
                <a:cubicBezTo>
                  <a:pt x="230" y="490"/>
                  <a:pt x="242" y="492"/>
                  <a:pt x="216" y="468"/>
                </a:cubicBezTo>
                <a:cubicBezTo>
                  <a:pt x="190" y="444"/>
                  <a:pt x="132" y="426"/>
                  <a:pt x="96" y="348"/>
                </a:cubicBezTo>
                <a:cubicBezTo>
                  <a:pt x="60" y="270"/>
                  <a:pt x="20" y="72"/>
                  <a:pt x="0" y="0"/>
                </a:cubicBezTo>
              </a:path>
            </a:pathLst>
          </a:custGeom>
          <a:noFill/>
          <a:ln w="57150" cap="flat" cmpd="sng">
            <a:solidFill>
              <a:srgbClr val="FF0000">
                <a:alpha val="100000"/>
              </a:srgbClr>
            </a:solidFill>
            <a:prstDash val="solid"/>
            <a:round/>
            <a:headEnd type="none" w="med" len="med"/>
            <a:tailEnd type="triangle" w="med" len="med"/>
          </a:ln>
        </p:spPr>
        <p:txBody>
          <a:bodyPr lIns="68580" tIns="34290" rIns="68580" bIns="34290"/>
          <a:lstStyle/>
          <a:p>
            <a:endParaRPr lang="zh-CN" altLang="en-US"/>
          </a:p>
        </p:txBody>
      </p:sp>
      <p:sp>
        <p:nvSpPr>
          <p:cNvPr id="69659" name="Freeform 27"/>
          <p:cNvSpPr/>
          <p:nvPr/>
        </p:nvSpPr>
        <p:spPr>
          <a:xfrm>
            <a:off x="2053073" y="3045263"/>
            <a:ext cx="535068" cy="719130"/>
          </a:xfrm>
          <a:custGeom>
            <a:avLst/>
            <a:gdLst>
              <a:gd name="txL" fmla="*/ 0 w 432"/>
              <a:gd name="txT" fmla="*/ 0 h 384"/>
              <a:gd name="txR" fmla="*/ 432 w 432"/>
              <a:gd name="txB" fmla="*/ 384 h 384"/>
            </a:gdLst>
            <a:ahLst/>
            <a:cxnLst>
              <a:cxn ang="0">
                <a:pos x="2147483647" y="0"/>
              </a:cxn>
              <a:cxn ang="0">
                <a:pos x="2147483647" y="2147483647"/>
              </a:cxn>
              <a:cxn ang="0">
                <a:pos x="0" y="2147483647"/>
              </a:cxn>
            </a:cxnLst>
            <a:rect l="txL" t="txT" r="txR" b="txB"/>
            <a:pathLst>
              <a:path w="432" h="384">
                <a:moveTo>
                  <a:pt x="432" y="0"/>
                </a:moveTo>
                <a:cubicBezTo>
                  <a:pt x="382" y="38"/>
                  <a:pt x="204" y="164"/>
                  <a:pt x="132" y="228"/>
                </a:cubicBezTo>
                <a:cubicBezTo>
                  <a:pt x="60" y="292"/>
                  <a:pt x="27" y="352"/>
                  <a:pt x="0" y="384"/>
                </a:cubicBezTo>
              </a:path>
            </a:pathLst>
          </a:custGeom>
          <a:noFill/>
          <a:ln w="57150" cap="flat" cmpd="sng">
            <a:solidFill>
              <a:srgbClr val="FF0000">
                <a:alpha val="100000"/>
              </a:srgbClr>
            </a:solidFill>
            <a:prstDash val="solid"/>
            <a:round/>
            <a:headEnd type="none" w="med" len="med"/>
            <a:tailEnd type="triangle" w="med" len="med"/>
          </a:ln>
        </p:spPr>
        <p:txBody>
          <a:bodyPr lIns="68580" tIns="34290" rIns="68580" bIns="34290"/>
          <a:lstStyle/>
          <a:p>
            <a:endParaRPr lang="zh-CN" altLang="en-US"/>
          </a:p>
        </p:txBody>
      </p:sp>
      <p:grpSp>
        <p:nvGrpSpPr>
          <p:cNvPr id="5" name="Group 13"/>
          <p:cNvGrpSpPr/>
          <p:nvPr/>
        </p:nvGrpSpPr>
        <p:grpSpPr>
          <a:xfrm>
            <a:off x="2154142" y="3684990"/>
            <a:ext cx="703515" cy="1351366"/>
            <a:chOff x="2256" y="2352"/>
            <a:chExt cx="432" cy="816"/>
          </a:xfrm>
        </p:grpSpPr>
        <p:sp>
          <p:nvSpPr>
            <p:cNvPr id="19497" name="Line 14"/>
            <p:cNvSpPr/>
            <p:nvPr/>
          </p:nvSpPr>
          <p:spPr>
            <a:xfrm>
              <a:off x="2256" y="2352"/>
              <a:ext cx="96" cy="816"/>
            </a:xfrm>
            <a:prstGeom prst="line">
              <a:avLst/>
            </a:prstGeom>
            <a:ln w="57150" cap="flat" cmpd="sng">
              <a:solidFill>
                <a:srgbClr val="FF0000"/>
              </a:solidFill>
              <a:prstDash val="solid"/>
              <a:headEnd type="none" w="med" len="med"/>
              <a:tailEnd type="triangle" w="med" len="med"/>
            </a:ln>
          </p:spPr>
        </p:sp>
        <p:sp>
          <p:nvSpPr>
            <p:cNvPr id="19498" name="Line 15"/>
            <p:cNvSpPr/>
            <p:nvPr/>
          </p:nvSpPr>
          <p:spPr>
            <a:xfrm>
              <a:off x="2304" y="2400"/>
              <a:ext cx="384" cy="720"/>
            </a:xfrm>
            <a:prstGeom prst="line">
              <a:avLst/>
            </a:prstGeom>
            <a:ln w="57150" cap="flat" cmpd="sng">
              <a:solidFill>
                <a:srgbClr val="FF0000"/>
              </a:solidFill>
              <a:prstDash val="solid"/>
              <a:headEnd type="none" w="med" len="med"/>
              <a:tailEnd type="none" w="med" len="med"/>
            </a:ln>
          </p:spPr>
        </p:sp>
      </p:grpSp>
      <p:grpSp>
        <p:nvGrpSpPr>
          <p:cNvPr id="6" name="Group 21"/>
          <p:cNvGrpSpPr/>
          <p:nvPr/>
        </p:nvGrpSpPr>
        <p:grpSpPr>
          <a:xfrm>
            <a:off x="2378572" y="4887286"/>
            <a:ext cx="479084" cy="464438"/>
            <a:chOff x="2352" y="3120"/>
            <a:chExt cx="340" cy="248"/>
          </a:xfrm>
        </p:grpSpPr>
        <p:sp>
          <p:nvSpPr>
            <p:cNvPr id="19495" name="Freeform 22"/>
            <p:cNvSpPr/>
            <p:nvPr/>
          </p:nvSpPr>
          <p:spPr>
            <a:xfrm>
              <a:off x="2592" y="3120"/>
              <a:ext cx="100" cy="192"/>
            </a:xfrm>
            <a:custGeom>
              <a:avLst/>
              <a:gdLst>
                <a:gd name="txL" fmla="*/ 0 w 100"/>
                <a:gd name="txT" fmla="*/ 0 h 192"/>
                <a:gd name="txR" fmla="*/ 100 w 100"/>
                <a:gd name="txB" fmla="*/ 192 h 192"/>
              </a:gdLst>
              <a:ahLst/>
              <a:cxnLst>
                <a:cxn ang="0">
                  <a:pos x="96" y="0"/>
                </a:cxn>
                <a:cxn ang="0">
                  <a:pos x="84" y="144"/>
                </a:cxn>
                <a:cxn ang="0">
                  <a:pos x="0" y="192"/>
                </a:cxn>
              </a:cxnLst>
              <a:rect l="txL" t="txT" r="txR" b="txB"/>
              <a:pathLst>
                <a:path w="100" h="192">
                  <a:moveTo>
                    <a:pt x="96" y="0"/>
                  </a:moveTo>
                  <a:cubicBezTo>
                    <a:pt x="94" y="24"/>
                    <a:pt x="100" y="112"/>
                    <a:pt x="84" y="144"/>
                  </a:cubicBezTo>
                  <a:lnTo>
                    <a:pt x="0" y="192"/>
                  </a:lnTo>
                </a:path>
              </a:pathLst>
            </a:custGeom>
            <a:noFill/>
            <a:ln w="57150" cap="flat" cmpd="sng">
              <a:solidFill>
                <a:srgbClr val="FF0000">
                  <a:alpha val="100000"/>
                </a:srgbClr>
              </a:solidFill>
              <a:prstDash val="solid"/>
              <a:round/>
              <a:headEnd type="none" w="med" len="med"/>
              <a:tailEnd type="triangle" w="med" len="med"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9496" name="Freeform 23"/>
            <p:cNvSpPr/>
            <p:nvPr/>
          </p:nvSpPr>
          <p:spPr>
            <a:xfrm>
              <a:off x="2352" y="3216"/>
              <a:ext cx="192" cy="152"/>
            </a:xfrm>
            <a:custGeom>
              <a:avLst/>
              <a:gdLst>
                <a:gd name="txL" fmla="*/ 0 w 192"/>
                <a:gd name="txT" fmla="*/ 0 h 56"/>
                <a:gd name="txR" fmla="*/ 192 w 192"/>
                <a:gd name="txB" fmla="*/ 56 h 56"/>
              </a:gdLst>
              <a:ahLst/>
              <a:cxnLst>
                <a:cxn ang="0">
                  <a:pos x="192" y="7659742"/>
                </a:cxn>
                <a:cxn ang="0">
                  <a:pos x="84" y="7659742"/>
                </a:cxn>
                <a:cxn ang="0">
                  <a:pos x="0" y="0"/>
                </a:cxn>
              </a:cxnLst>
              <a:rect l="txL" t="txT" r="txR" b="txB"/>
              <a:pathLst>
                <a:path w="192" h="56">
                  <a:moveTo>
                    <a:pt x="192" y="48"/>
                  </a:moveTo>
                  <a:cubicBezTo>
                    <a:pt x="174" y="48"/>
                    <a:pt x="116" y="56"/>
                    <a:pt x="84" y="48"/>
                  </a:cubicBezTo>
                  <a:cubicBezTo>
                    <a:pt x="52" y="40"/>
                    <a:pt x="17" y="10"/>
                    <a:pt x="0" y="0"/>
                  </a:cubicBezTo>
                </a:path>
              </a:pathLst>
            </a:custGeom>
            <a:noFill/>
            <a:ln w="38100" cap="flat" cmpd="sng">
              <a:solidFill>
                <a:srgbClr val="FF0000">
                  <a:alpha val="100000"/>
                </a:srgbClr>
              </a:solidFill>
              <a:prstDash val="solid"/>
              <a:round/>
              <a:headEnd type="none" w="med" len="med"/>
              <a:tailEnd type="triangle" w="med" len="med"/>
            </a:ln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69673" name="Text Box 41"/>
          <p:cNvSpPr txBox="1"/>
          <p:nvPr/>
        </p:nvSpPr>
        <p:spPr>
          <a:xfrm>
            <a:off x="1748878" y="4823615"/>
            <a:ext cx="631182" cy="299539"/>
          </a:xfrm>
          <a:prstGeom prst="rect">
            <a:avLst/>
          </a:prstGeom>
          <a:solidFill>
            <a:srgbClr val="FF0000"/>
          </a:solidFill>
          <a:ln w="9525">
            <a:noFill/>
          </a:ln>
        </p:spPr>
        <p:txBody>
          <a:bodyPr wrap="square" lIns="68580" tIns="34290" rIns="68580" bIns="34290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1200" b="1" dirty="0">
                <a:solidFill>
                  <a:schemeClr val="bg1"/>
                </a:solidFill>
                <a:latin typeface="Times New Roman" panose="02020603050405020304" pitchFamily="18" charset="0"/>
              </a:rPr>
              <a:t>威海卫</a:t>
            </a:r>
          </a:p>
        </p:txBody>
      </p:sp>
      <p:sp>
        <p:nvSpPr>
          <p:cNvPr id="69652" name="Text Box 20"/>
          <p:cNvSpPr txBox="1"/>
          <p:nvPr/>
        </p:nvSpPr>
        <p:spPr>
          <a:xfrm>
            <a:off x="4099705" y="2469960"/>
            <a:ext cx="1367395" cy="353999"/>
          </a:xfrm>
          <a:prstGeom prst="rect">
            <a:avLst/>
          </a:prstGeom>
          <a:noFill/>
          <a:ln w="9525">
            <a:noFill/>
          </a:ln>
        </p:spPr>
        <p:txBody>
          <a:bodyPr lIns="68580" tIns="34290" rIns="68580" bIns="34290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1500" b="1" dirty="0">
                <a:solidFill>
                  <a:srgbClr val="111111"/>
                </a:solidFill>
                <a:latin typeface="隶书" panose="02010600030101010101" pitchFamily="49" charset="-122"/>
                <a:ea typeface="隶书" panose="02010600030101010101" pitchFamily="49" charset="-122"/>
              </a:rPr>
              <a:t>1894.9.17</a:t>
            </a:r>
          </a:p>
        </p:txBody>
      </p:sp>
      <p:sp>
        <p:nvSpPr>
          <p:cNvPr id="69674" name="Text Box 42"/>
          <p:cNvSpPr txBox="1"/>
          <p:nvPr/>
        </p:nvSpPr>
        <p:spPr>
          <a:xfrm>
            <a:off x="1081778" y="3214185"/>
            <a:ext cx="1179130" cy="353999"/>
          </a:xfrm>
          <a:prstGeom prst="rect">
            <a:avLst/>
          </a:prstGeom>
          <a:noFill/>
          <a:ln w="9525">
            <a:noFill/>
          </a:ln>
        </p:spPr>
        <p:txBody>
          <a:bodyPr lIns="68580" tIns="34290" rIns="68580" bIns="34290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1500" b="1" dirty="0">
                <a:solidFill>
                  <a:srgbClr val="111111"/>
                </a:solidFill>
                <a:latin typeface="宋体" panose="02010600030101010101" pitchFamily="2" charset="-122"/>
              </a:rPr>
              <a:t>1894.11</a:t>
            </a:r>
          </a:p>
        </p:txBody>
      </p:sp>
      <p:sp>
        <p:nvSpPr>
          <p:cNvPr id="69651" name="Text Box 19"/>
          <p:cNvSpPr txBox="1"/>
          <p:nvPr/>
        </p:nvSpPr>
        <p:spPr>
          <a:xfrm>
            <a:off x="1555162" y="5174189"/>
            <a:ext cx="1367395" cy="353999"/>
          </a:xfrm>
          <a:prstGeom prst="rect">
            <a:avLst/>
          </a:prstGeom>
          <a:noFill/>
          <a:ln w="9525">
            <a:noFill/>
          </a:ln>
        </p:spPr>
        <p:txBody>
          <a:bodyPr lIns="68580" tIns="34290" rIns="68580" bIns="34290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1500" b="1" dirty="0">
                <a:solidFill>
                  <a:srgbClr val="111111"/>
                </a:solidFill>
                <a:latin typeface="隶书" panose="02010600030101010101" pitchFamily="49" charset="-122"/>
                <a:ea typeface="隶书" panose="02010600030101010101" pitchFamily="49" charset="-122"/>
              </a:rPr>
              <a:t>1895.2.2</a:t>
            </a:r>
          </a:p>
        </p:txBody>
      </p:sp>
      <p:sp>
        <p:nvSpPr>
          <p:cNvPr id="19" name="文本框 18"/>
          <p:cNvSpPr txBox="1"/>
          <p:nvPr/>
        </p:nvSpPr>
        <p:spPr>
          <a:xfrm>
            <a:off x="5643570" y="1928802"/>
            <a:ext cx="3238500" cy="807913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pPr algn="ctr"/>
            <a:r>
              <a:rPr lang="en-US" altLang="zh-CN" sz="24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  <a:sym typeface="+mn-ea"/>
              </a:rPr>
              <a:t>↓</a:t>
            </a:r>
            <a:endParaRPr lang="en-US" altLang="zh-CN" sz="2400" b="1" dirty="0">
              <a:latin typeface="黑体" panose="02010609060101010101" pitchFamily="49" charset="-122"/>
              <a:ea typeface="黑体" panose="02010609060101010101" pitchFamily="49" charset="-122"/>
              <a:cs typeface="黑体" panose="02010609060101010101" pitchFamily="49" charset="-122"/>
              <a:sym typeface="+mn-ea"/>
            </a:endParaRPr>
          </a:p>
          <a:p>
            <a:pPr algn="l"/>
            <a:r>
              <a:rPr lang="en-US" altLang="zh-CN" sz="2400" b="1" dirty="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2.</a:t>
            </a:r>
            <a:r>
              <a:rPr lang="zh-CN" altLang="en-US" sz="2400" b="1" dirty="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平壤战役（</a:t>
            </a:r>
            <a:r>
              <a:rPr lang="en-US" altLang="zh-CN" sz="2400" b="1" dirty="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1894.9</a:t>
            </a:r>
            <a:r>
              <a:rPr lang="zh-CN" altLang="en-US" sz="2400" b="1" dirty="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）</a:t>
            </a:r>
          </a:p>
        </p:txBody>
      </p:sp>
      <p:sp>
        <p:nvSpPr>
          <p:cNvPr id="21" name="文本框 20"/>
          <p:cNvSpPr txBox="1"/>
          <p:nvPr/>
        </p:nvSpPr>
        <p:spPr>
          <a:xfrm>
            <a:off x="5643570" y="2857496"/>
            <a:ext cx="3238500" cy="1546577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pPr algn="ctr"/>
            <a:r>
              <a:rPr lang="en-US" altLang="zh-CN" sz="24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  <a:sym typeface="+mn-ea"/>
              </a:rPr>
              <a:t>↓</a:t>
            </a:r>
            <a:endParaRPr lang="en-US" altLang="zh-CN" sz="2400" b="1" dirty="0">
              <a:latin typeface="黑体" panose="02010609060101010101" pitchFamily="49" charset="-122"/>
              <a:ea typeface="黑体" panose="02010609060101010101" pitchFamily="49" charset="-122"/>
              <a:cs typeface="黑体" panose="02010609060101010101" pitchFamily="49" charset="-122"/>
              <a:sym typeface="+mn-ea"/>
            </a:endParaRPr>
          </a:p>
          <a:p>
            <a:pPr algn="l"/>
            <a:r>
              <a:rPr lang="en-US" altLang="zh-CN" sz="2400" b="1" dirty="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3.</a:t>
            </a:r>
            <a:r>
              <a:rPr lang="zh-CN" altLang="en-US" sz="2400" b="1" dirty="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海军决战：1894年9月,中日海军在黄海展开决战。</a:t>
            </a:r>
          </a:p>
        </p:txBody>
      </p:sp>
      <p:sp>
        <p:nvSpPr>
          <p:cNvPr id="22" name="文本框 21"/>
          <p:cNvSpPr txBox="1"/>
          <p:nvPr/>
        </p:nvSpPr>
        <p:spPr>
          <a:xfrm>
            <a:off x="5643570" y="4429132"/>
            <a:ext cx="3238500" cy="1177245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pPr algn="ctr"/>
            <a:r>
              <a:rPr lang="en-US" altLang="zh-CN" sz="24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  <a:sym typeface="+mn-ea"/>
              </a:rPr>
              <a:t>↓</a:t>
            </a:r>
            <a:endParaRPr lang="en-US" altLang="zh-CN" sz="2400" b="1" dirty="0">
              <a:latin typeface="黑体" panose="02010609060101010101" pitchFamily="49" charset="-122"/>
              <a:ea typeface="黑体" panose="02010609060101010101" pitchFamily="49" charset="-122"/>
              <a:cs typeface="黑体" panose="02010609060101010101" pitchFamily="49" charset="-122"/>
              <a:sym typeface="+mn-ea"/>
            </a:endParaRPr>
          </a:p>
          <a:p>
            <a:pPr algn="l"/>
            <a:r>
              <a:rPr lang="en-US" altLang="zh-CN" sz="2400" b="1" dirty="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4.</a:t>
            </a:r>
            <a:r>
              <a:rPr lang="zh-CN" altLang="en-US" sz="2400" b="1" dirty="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旅顺大屠杀（</a:t>
            </a:r>
            <a:r>
              <a:rPr lang="en-US" altLang="zh-CN" sz="2400" b="1" dirty="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1894.11</a:t>
            </a:r>
            <a:r>
              <a:rPr lang="zh-CN" altLang="en-US" sz="2400" b="1" dirty="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）</a:t>
            </a:r>
          </a:p>
        </p:txBody>
      </p:sp>
      <p:sp>
        <p:nvSpPr>
          <p:cNvPr id="23" name="文本框 22"/>
          <p:cNvSpPr txBox="1"/>
          <p:nvPr/>
        </p:nvSpPr>
        <p:spPr>
          <a:xfrm>
            <a:off x="5643570" y="5429264"/>
            <a:ext cx="3357586" cy="1177245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pPr algn="ctr"/>
            <a:r>
              <a:rPr lang="en-US" altLang="zh-CN" sz="24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  <a:sym typeface="+mn-ea"/>
              </a:rPr>
              <a:t>↓</a:t>
            </a:r>
            <a:endParaRPr lang="en-US" altLang="zh-CN" sz="2400" b="1" dirty="0">
              <a:solidFill>
                <a:srgbClr val="1C4885"/>
              </a:solidFill>
              <a:latin typeface="黑体" panose="02010609060101010101" pitchFamily="49" charset="-122"/>
              <a:ea typeface="黑体" panose="02010609060101010101" pitchFamily="49" charset="-122"/>
              <a:cs typeface="黑体" panose="02010609060101010101" pitchFamily="49" charset="-122"/>
              <a:sym typeface="+mn-ea"/>
            </a:endParaRPr>
          </a:p>
          <a:p>
            <a:pPr algn="l"/>
            <a:r>
              <a:rPr lang="en-US" altLang="zh-CN" sz="2400" b="1" dirty="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5.</a:t>
            </a:r>
            <a:r>
              <a:rPr lang="zh-CN" altLang="en-US" sz="2400" b="1" dirty="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威海卫战役（</a:t>
            </a:r>
            <a:r>
              <a:rPr lang="en-US" altLang="zh-CN" sz="2400" b="1" dirty="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18945.2</a:t>
            </a:r>
            <a:r>
              <a:rPr lang="zh-CN" altLang="en-US" sz="2400" b="1" dirty="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）</a:t>
            </a:r>
          </a:p>
        </p:txBody>
      </p:sp>
      <p:sp>
        <p:nvSpPr>
          <p:cNvPr id="25" name="文本框 24"/>
          <p:cNvSpPr txBox="1"/>
          <p:nvPr/>
        </p:nvSpPr>
        <p:spPr>
          <a:xfrm>
            <a:off x="177643" y="1942466"/>
            <a:ext cx="2063591" cy="623248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 lIns="68580" tIns="34290" rIns="68580" bIns="34290" rtlCol="0">
            <a:spAutoFit/>
          </a:bodyPr>
          <a:lstStyle/>
          <a:p>
            <a:r>
              <a:rPr lang="zh-CN" altLang="en-US" b="1">
                <a:latin typeface="黑体" panose="02010609060101010101" pitchFamily="49" charset="-122"/>
                <a:ea typeface="黑体" panose="02010609060101010101" pitchFamily="49" charset="-122"/>
              </a:rPr>
              <a:t>甲午中日战争形势示意图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2" dur="500"/>
                                        <p:tgtEl>
                                          <p:spTgt spid="696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96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500"/>
                            </p:stCondLst>
                            <p:childTnLst>
                              <p:par>
                                <p:cTn id="27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69672" grpId="0" bldLvl="0" animBg="1"/>
      <p:bldP spid="19" grpId="0"/>
      <p:bldP spid="21" grpId="0"/>
      <p:bldP spid="22" grpId="0"/>
      <p:bldP spid="23" grpId="0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0" y="500042"/>
            <a:ext cx="615553" cy="5429288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r>
              <a:rPr lang="zh-CN" altLang="en-US" sz="2800" b="1" dirty="0" smtClean="0"/>
              <a:t>国家出路的探索与列强侵略的加剧</a:t>
            </a:r>
            <a:endParaRPr lang="zh-CN" altLang="en-US" sz="2800" b="1" dirty="0"/>
          </a:p>
        </p:txBody>
      </p:sp>
      <p:sp>
        <p:nvSpPr>
          <p:cNvPr id="3" name="左大括号 2"/>
          <p:cNvSpPr/>
          <p:nvPr/>
        </p:nvSpPr>
        <p:spPr>
          <a:xfrm>
            <a:off x="500034" y="0"/>
            <a:ext cx="71438" cy="6858000"/>
          </a:xfrm>
          <a:prstGeom prst="lef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TextBox 3"/>
          <p:cNvSpPr txBox="1"/>
          <p:nvPr/>
        </p:nvSpPr>
        <p:spPr>
          <a:xfrm>
            <a:off x="500034" y="357166"/>
            <a:ext cx="128588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 smtClean="0"/>
              <a:t>太平天国运动</a:t>
            </a:r>
            <a:endParaRPr lang="zh-CN" altLang="en-US" sz="2400" b="1" dirty="0"/>
          </a:p>
        </p:txBody>
      </p:sp>
      <p:sp>
        <p:nvSpPr>
          <p:cNvPr id="5" name="TextBox 4"/>
          <p:cNvSpPr txBox="1"/>
          <p:nvPr/>
        </p:nvSpPr>
        <p:spPr>
          <a:xfrm>
            <a:off x="500034" y="2143116"/>
            <a:ext cx="107157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 smtClean="0"/>
              <a:t>洋务运动</a:t>
            </a:r>
            <a:endParaRPr lang="zh-CN" altLang="en-US" sz="2400" b="1" dirty="0"/>
          </a:p>
        </p:txBody>
      </p:sp>
      <p:sp>
        <p:nvSpPr>
          <p:cNvPr id="6" name="TextBox 5"/>
          <p:cNvSpPr txBox="1"/>
          <p:nvPr/>
        </p:nvSpPr>
        <p:spPr>
          <a:xfrm>
            <a:off x="500034" y="3643314"/>
            <a:ext cx="171451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 smtClean="0"/>
              <a:t>边疆危机与甲午中日战争</a:t>
            </a:r>
            <a:endParaRPr lang="zh-CN" altLang="en-US" sz="2400" b="1" dirty="0"/>
          </a:p>
        </p:txBody>
      </p:sp>
      <p:sp>
        <p:nvSpPr>
          <p:cNvPr id="7" name="TextBox 6"/>
          <p:cNvSpPr txBox="1"/>
          <p:nvPr/>
        </p:nvSpPr>
        <p:spPr>
          <a:xfrm>
            <a:off x="500034" y="5643578"/>
            <a:ext cx="157163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 smtClean="0"/>
              <a:t>瓜分中国的狂潮</a:t>
            </a:r>
            <a:endParaRPr lang="zh-CN" altLang="en-US" sz="2400" b="1" dirty="0"/>
          </a:p>
        </p:txBody>
      </p:sp>
      <p:sp>
        <p:nvSpPr>
          <p:cNvPr id="8" name="左大括号 7"/>
          <p:cNvSpPr/>
          <p:nvPr/>
        </p:nvSpPr>
        <p:spPr>
          <a:xfrm>
            <a:off x="1714480" y="142852"/>
            <a:ext cx="142876" cy="6572272"/>
          </a:xfrm>
          <a:prstGeom prst="leftBrac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TextBox 8"/>
          <p:cNvSpPr txBox="1"/>
          <p:nvPr/>
        </p:nvSpPr>
        <p:spPr>
          <a:xfrm>
            <a:off x="1714480" y="285728"/>
            <a:ext cx="100013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 smtClean="0"/>
              <a:t>西北危机</a:t>
            </a:r>
            <a:endParaRPr lang="zh-CN" altLang="en-US" sz="2400" b="1" dirty="0"/>
          </a:p>
        </p:txBody>
      </p:sp>
      <p:sp>
        <p:nvSpPr>
          <p:cNvPr id="10" name="TextBox 9"/>
          <p:cNvSpPr txBox="1"/>
          <p:nvPr/>
        </p:nvSpPr>
        <p:spPr>
          <a:xfrm>
            <a:off x="1714480" y="1857364"/>
            <a:ext cx="100013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 smtClean="0"/>
              <a:t>中法战争</a:t>
            </a:r>
            <a:endParaRPr lang="zh-CN" altLang="en-US" sz="2400" b="1" dirty="0"/>
          </a:p>
        </p:txBody>
      </p:sp>
      <p:sp>
        <p:nvSpPr>
          <p:cNvPr id="11" name="TextBox 10"/>
          <p:cNvSpPr txBox="1"/>
          <p:nvPr/>
        </p:nvSpPr>
        <p:spPr>
          <a:xfrm>
            <a:off x="1785918" y="4143380"/>
            <a:ext cx="100013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 smtClean="0"/>
              <a:t>甲午中日战争</a:t>
            </a:r>
            <a:endParaRPr lang="zh-CN" altLang="en-US" sz="2400" b="1" dirty="0"/>
          </a:p>
        </p:txBody>
      </p:sp>
      <p:sp>
        <p:nvSpPr>
          <p:cNvPr id="12" name="左大括号 11"/>
          <p:cNvSpPr/>
          <p:nvPr/>
        </p:nvSpPr>
        <p:spPr>
          <a:xfrm>
            <a:off x="2428860" y="0"/>
            <a:ext cx="142876" cy="6572272"/>
          </a:xfrm>
          <a:prstGeom prst="leftBrac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TextBox 12"/>
          <p:cNvSpPr txBox="1"/>
          <p:nvPr/>
        </p:nvSpPr>
        <p:spPr>
          <a:xfrm>
            <a:off x="2500298" y="357166"/>
            <a:ext cx="114300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 smtClean="0"/>
              <a:t>背景</a:t>
            </a:r>
            <a:endParaRPr lang="zh-CN" altLang="en-US" sz="2400" b="1" dirty="0"/>
          </a:p>
        </p:txBody>
      </p:sp>
      <p:sp>
        <p:nvSpPr>
          <p:cNvPr id="14" name="TextBox 13"/>
          <p:cNvSpPr txBox="1"/>
          <p:nvPr/>
        </p:nvSpPr>
        <p:spPr>
          <a:xfrm>
            <a:off x="2500298" y="1357298"/>
            <a:ext cx="114300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 smtClean="0"/>
              <a:t>经过</a:t>
            </a:r>
            <a:endParaRPr lang="zh-CN" altLang="en-US" sz="2400" b="1" dirty="0"/>
          </a:p>
        </p:txBody>
      </p:sp>
      <p:sp>
        <p:nvSpPr>
          <p:cNvPr id="15" name="TextBox 14"/>
          <p:cNvSpPr txBox="1"/>
          <p:nvPr/>
        </p:nvSpPr>
        <p:spPr>
          <a:xfrm>
            <a:off x="2428860" y="2714620"/>
            <a:ext cx="114300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 smtClean="0"/>
              <a:t>结果</a:t>
            </a:r>
            <a:endParaRPr lang="zh-CN" altLang="en-US" sz="2400" b="1" dirty="0"/>
          </a:p>
        </p:txBody>
      </p:sp>
      <p:sp>
        <p:nvSpPr>
          <p:cNvPr id="16" name="TextBox 15"/>
          <p:cNvSpPr txBox="1"/>
          <p:nvPr/>
        </p:nvSpPr>
        <p:spPr>
          <a:xfrm>
            <a:off x="2500298" y="4357694"/>
            <a:ext cx="114300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 smtClean="0"/>
              <a:t>影响</a:t>
            </a:r>
            <a:endParaRPr lang="zh-CN" altLang="en-US" sz="2400" b="1" dirty="0"/>
          </a:p>
        </p:txBody>
      </p:sp>
      <p:sp>
        <p:nvSpPr>
          <p:cNvPr id="17" name="AutoShape 8"/>
          <p:cNvSpPr>
            <a:spLocks/>
          </p:cNvSpPr>
          <p:nvPr/>
        </p:nvSpPr>
        <p:spPr bwMode="auto">
          <a:xfrm>
            <a:off x="3214678" y="0"/>
            <a:ext cx="71438" cy="1285860"/>
          </a:xfrm>
          <a:prstGeom prst="leftBrace">
            <a:avLst>
              <a:gd name="adj1" fmla="val 131295"/>
              <a:gd name="adj2" fmla="val 50000"/>
            </a:avLst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18" name="Text Box 9"/>
          <p:cNvSpPr txBox="1">
            <a:spLocks noChangeArrowheads="1"/>
          </p:cNvSpPr>
          <p:nvPr/>
        </p:nvSpPr>
        <p:spPr bwMode="auto">
          <a:xfrm>
            <a:off x="3214678" y="0"/>
            <a:ext cx="15113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400" b="1" dirty="0"/>
              <a:t>根本原因</a:t>
            </a:r>
          </a:p>
        </p:txBody>
      </p:sp>
      <p:sp>
        <p:nvSpPr>
          <p:cNvPr id="19" name="Text Box 10"/>
          <p:cNvSpPr txBox="1">
            <a:spLocks noChangeArrowheads="1"/>
          </p:cNvSpPr>
          <p:nvPr/>
        </p:nvSpPr>
        <p:spPr bwMode="auto">
          <a:xfrm>
            <a:off x="4429124" y="0"/>
            <a:ext cx="4857784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400" b="1" dirty="0">
                <a:solidFill>
                  <a:srgbClr val="0000FF"/>
                </a:solidFill>
                <a:latin typeface="华文楷体" pitchFamily="2" charset="-122"/>
                <a:ea typeface="华文楷体" pitchFamily="2" charset="-122"/>
              </a:rPr>
              <a:t>日本为解决资本主义发展中的矛盾，蓄谋已久，制定“大陆政策”。</a:t>
            </a:r>
          </a:p>
        </p:txBody>
      </p:sp>
      <p:sp>
        <p:nvSpPr>
          <p:cNvPr id="20" name="Text Box 8"/>
          <p:cNvSpPr txBox="1">
            <a:spLocks noChangeArrowheads="1"/>
          </p:cNvSpPr>
          <p:nvPr/>
        </p:nvSpPr>
        <p:spPr bwMode="auto">
          <a:xfrm>
            <a:off x="3214678" y="857232"/>
            <a:ext cx="1296987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400" b="1" dirty="0"/>
              <a:t>导火线</a:t>
            </a:r>
          </a:p>
        </p:txBody>
      </p:sp>
      <p:sp>
        <p:nvSpPr>
          <p:cNvPr id="21" name="Text Box 9"/>
          <p:cNvSpPr txBox="1">
            <a:spLocks noChangeArrowheads="1"/>
          </p:cNvSpPr>
          <p:nvPr/>
        </p:nvSpPr>
        <p:spPr bwMode="auto">
          <a:xfrm>
            <a:off x="4500562" y="857232"/>
            <a:ext cx="3024188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400" b="1" dirty="0">
                <a:solidFill>
                  <a:srgbClr val="0000FF"/>
                </a:solidFill>
                <a:latin typeface="华文楷体" pitchFamily="2" charset="-122"/>
                <a:ea typeface="华文楷体" pitchFamily="2" charset="-122"/>
              </a:rPr>
              <a:t>朝鲜东学党起义</a:t>
            </a:r>
          </a:p>
        </p:txBody>
      </p:sp>
      <p:sp>
        <p:nvSpPr>
          <p:cNvPr id="22" name="Text Box 11"/>
          <p:cNvSpPr txBox="1">
            <a:spLocks noChangeArrowheads="1"/>
          </p:cNvSpPr>
          <p:nvPr/>
        </p:nvSpPr>
        <p:spPr bwMode="auto">
          <a:xfrm>
            <a:off x="3214678" y="1357298"/>
            <a:ext cx="4897438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400" b="1" dirty="0"/>
              <a:t>1894</a:t>
            </a:r>
            <a:r>
              <a:rPr lang="zh-CN" altLang="en-US" sz="2400" b="1" dirty="0"/>
              <a:t>年</a:t>
            </a:r>
            <a:r>
              <a:rPr lang="en-US" altLang="zh-CN" sz="2400" b="1" dirty="0"/>
              <a:t>——1895</a:t>
            </a:r>
            <a:r>
              <a:rPr lang="zh-CN" altLang="en-US" sz="2400" b="1" dirty="0"/>
              <a:t>年（黄海战役）</a:t>
            </a:r>
          </a:p>
        </p:txBody>
      </p:sp>
      <p:sp>
        <p:nvSpPr>
          <p:cNvPr id="23" name="Text Box 13"/>
          <p:cNvSpPr txBox="1">
            <a:spLocks noChangeArrowheads="1"/>
          </p:cNvSpPr>
          <p:nvPr/>
        </p:nvSpPr>
        <p:spPr bwMode="auto">
          <a:xfrm>
            <a:off x="3240088" y="2495548"/>
            <a:ext cx="5329237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400" b="1"/>
              <a:t>①</a:t>
            </a:r>
            <a:r>
              <a:rPr lang="zh-CN" altLang="en-US" sz="2400" b="1"/>
              <a:t>清政府被迫签订</a:t>
            </a:r>
            <a:r>
              <a:rPr lang="en-US" altLang="zh-CN" sz="2400" b="1"/>
              <a:t>《</a:t>
            </a:r>
            <a:r>
              <a:rPr lang="zh-CN" altLang="en-US" sz="2400" b="1"/>
              <a:t>马关条约</a:t>
            </a:r>
            <a:r>
              <a:rPr lang="en-US" altLang="zh-CN" sz="2400" b="1"/>
              <a:t>》</a:t>
            </a:r>
          </a:p>
        </p:txBody>
      </p:sp>
      <p:sp>
        <p:nvSpPr>
          <p:cNvPr id="24" name="Text Box 14"/>
          <p:cNvSpPr txBox="1">
            <a:spLocks noChangeArrowheads="1"/>
          </p:cNvSpPr>
          <p:nvPr/>
        </p:nvSpPr>
        <p:spPr bwMode="auto">
          <a:xfrm>
            <a:off x="3240088" y="3143248"/>
            <a:ext cx="5903912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400" b="1"/>
              <a:t>②</a:t>
            </a:r>
            <a:r>
              <a:rPr lang="zh-CN" altLang="en-US" sz="2400" b="1"/>
              <a:t>割三地、赔两亿、开四口、允设厂</a:t>
            </a:r>
          </a:p>
        </p:txBody>
      </p:sp>
      <p:sp>
        <p:nvSpPr>
          <p:cNvPr id="25" name="AutoShape 15"/>
          <p:cNvSpPr>
            <a:spLocks/>
          </p:cNvSpPr>
          <p:nvPr/>
        </p:nvSpPr>
        <p:spPr bwMode="auto">
          <a:xfrm>
            <a:off x="3168650" y="2422523"/>
            <a:ext cx="71438" cy="1223962"/>
          </a:xfrm>
          <a:prstGeom prst="leftBrace">
            <a:avLst>
              <a:gd name="adj1" fmla="val 142777"/>
              <a:gd name="adj2" fmla="val 50000"/>
            </a:avLst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/>
      <p:bldP spid="24" grpId="0"/>
      <p:bldP spid="25" grpId="0" animBg="1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Text Box 2"/>
          <p:cNvSpPr txBox="1">
            <a:spLocks noChangeArrowheads="1"/>
          </p:cNvSpPr>
          <p:nvPr/>
        </p:nvSpPr>
        <p:spPr bwMode="auto">
          <a:xfrm>
            <a:off x="357158" y="214290"/>
            <a:ext cx="8001000" cy="1190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 sz="3600" b="1" dirty="0">
                <a:solidFill>
                  <a:srgbClr val="FF0000"/>
                </a:solidFill>
              </a:rPr>
              <a:t>割三地</a:t>
            </a:r>
            <a:r>
              <a:rPr kumimoji="1" lang="en-US" altLang="zh-CN" sz="3600" b="1" dirty="0">
                <a:latin typeface="Times New Roman" pitchFamily="18" charset="0"/>
                <a:ea typeface="黑体" pitchFamily="2" charset="-122"/>
              </a:rPr>
              <a:t>——</a:t>
            </a:r>
            <a:r>
              <a:rPr kumimoji="1" lang="zh-CN" altLang="en-US" sz="3600" b="1" dirty="0">
                <a:latin typeface="Times New Roman" pitchFamily="18" charset="0"/>
                <a:ea typeface="黑体" pitchFamily="2" charset="-122"/>
              </a:rPr>
              <a:t>割</a:t>
            </a:r>
            <a:r>
              <a:rPr kumimoji="1" lang="zh-CN" altLang="en-US" sz="3600" b="1" dirty="0">
                <a:solidFill>
                  <a:srgbClr val="FF0000"/>
                </a:solidFill>
                <a:latin typeface="Times New Roman" pitchFamily="18" charset="0"/>
                <a:ea typeface="黑体" pitchFamily="2" charset="-122"/>
              </a:rPr>
              <a:t>辽东半岛</a:t>
            </a:r>
            <a:r>
              <a:rPr kumimoji="1" lang="zh-CN" altLang="en-US" sz="3600" b="1" dirty="0">
                <a:latin typeface="Times New Roman" pitchFamily="18" charset="0"/>
                <a:ea typeface="黑体" pitchFamily="2" charset="-122"/>
              </a:rPr>
              <a:t>、</a:t>
            </a:r>
            <a:r>
              <a:rPr kumimoji="1" lang="zh-CN" altLang="en-US" sz="3600" b="1" dirty="0">
                <a:solidFill>
                  <a:srgbClr val="FF0000"/>
                </a:solidFill>
                <a:latin typeface="Times New Roman" pitchFamily="18" charset="0"/>
                <a:ea typeface="黑体" pitchFamily="2" charset="-122"/>
              </a:rPr>
              <a:t>台湾</a:t>
            </a:r>
            <a:r>
              <a:rPr kumimoji="1" lang="zh-CN" altLang="en-US" sz="3600" b="1" dirty="0">
                <a:latin typeface="Times New Roman" pitchFamily="18" charset="0"/>
                <a:ea typeface="黑体" pitchFamily="2" charset="-122"/>
              </a:rPr>
              <a:t>及附属岛屿、澎湖列岛给日本</a:t>
            </a:r>
          </a:p>
        </p:txBody>
      </p:sp>
      <p:sp>
        <p:nvSpPr>
          <p:cNvPr id="18438" name="AutoShape 6"/>
          <p:cNvSpPr>
            <a:spLocks noChangeArrowheads="1"/>
          </p:cNvSpPr>
          <p:nvPr/>
        </p:nvSpPr>
        <p:spPr bwMode="auto">
          <a:xfrm>
            <a:off x="4143372" y="1357298"/>
            <a:ext cx="4572000" cy="1355725"/>
          </a:xfrm>
          <a:prstGeom prst="wedgeRectCallout">
            <a:avLst>
              <a:gd name="adj1" fmla="val -68370"/>
              <a:gd name="adj2" fmla="val -59244"/>
            </a:avLst>
          </a:prstGeom>
          <a:solidFill>
            <a:schemeClr val="folHlink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/>
          <a:lstStyle/>
          <a:p>
            <a:pPr algn="ctr"/>
            <a:r>
              <a:rPr lang="zh-CN" altLang="en-US" sz="3600" b="1" dirty="0">
                <a:solidFill>
                  <a:schemeClr val="bg1"/>
                </a:solidFill>
              </a:rPr>
              <a:t>更严重的破坏了中国的主权和领土完整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84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438" grpId="0" animBg="1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9" name="Text Box 5"/>
          <p:cNvSpPr txBox="1">
            <a:spLocks noChangeArrowheads="1"/>
          </p:cNvSpPr>
          <p:nvPr/>
        </p:nvSpPr>
        <p:spPr bwMode="auto">
          <a:xfrm>
            <a:off x="2071670" y="357166"/>
            <a:ext cx="5041900" cy="701675"/>
          </a:xfrm>
          <a:prstGeom prst="rect">
            <a:avLst/>
          </a:prstGeom>
          <a:solidFill>
            <a:srgbClr val="FFFF00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4000" b="1" dirty="0">
                <a:solidFill>
                  <a:srgbClr val="FF0000"/>
                </a:solidFill>
              </a:rPr>
              <a:t>台湾军民反割台斗争</a:t>
            </a:r>
          </a:p>
        </p:txBody>
      </p:sp>
      <p:sp>
        <p:nvSpPr>
          <p:cNvPr id="26630" name="Text Box 6"/>
          <p:cNvSpPr txBox="1">
            <a:spLocks noChangeArrowheads="1"/>
          </p:cNvSpPr>
          <p:nvPr/>
        </p:nvSpPr>
        <p:spPr bwMode="auto">
          <a:xfrm>
            <a:off x="1428728" y="4500570"/>
            <a:ext cx="6192838" cy="641350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zh-CN" altLang="en-US" sz="3600" b="1" dirty="0">
                <a:solidFill>
                  <a:srgbClr val="7030A0"/>
                </a:solidFill>
                <a:latin typeface="华文新魏" pitchFamily="2" charset="-122"/>
                <a:ea typeface="华文新魏" pitchFamily="2" charset="-122"/>
              </a:rPr>
              <a:t>台湾第二次与祖国大陆分离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285720" y="1785926"/>
            <a:ext cx="8572560" cy="1754326"/>
          </a:xfrm>
          <a:prstGeom prst="rect">
            <a:avLst/>
          </a:prstGeom>
          <a:solidFill>
            <a:srgbClr val="002060"/>
          </a:solidFill>
        </p:spPr>
        <p:txBody>
          <a:bodyPr wrap="square" rtlCol="0">
            <a:spAutoFit/>
          </a:bodyPr>
          <a:lstStyle/>
          <a:p>
            <a:r>
              <a:rPr lang="zh-CN" altLang="en-US" sz="3600" b="1" dirty="0" smtClean="0">
                <a:solidFill>
                  <a:schemeClr val="accent1">
                    <a:lumMod val="20000"/>
                    <a:lumOff val="80000"/>
                  </a:schemeClr>
                </a:solidFill>
                <a:latin typeface="华文楷体" pitchFamily="2" charset="-122"/>
                <a:ea typeface="华文楷体" pitchFamily="2" charset="-122"/>
              </a:rPr>
              <a:t>台湾义勇军与以刘永福为首的黑旗军一起，重挫日本占领军，表明了台湾人民不屈服于日本的坚强意志</a:t>
            </a:r>
            <a:endParaRPr lang="zh-CN" altLang="en-US" sz="3600" b="1" dirty="0">
              <a:solidFill>
                <a:schemeClr val="accent1">
                  <a:lumMod val="20000"/>
                  <a:lumOff val="80000"/>
                </a:schemeClr>
              </a:solidFill>
              <a:latin typeface="华文楷体" pitchFamily="2" charset="-122"/>
              <a:ea typeface="华文楷体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Text Box 2"/>
          <p:cNvSpPr txBox="1">
            <a:spLocks noChangeArrowheads="1"/>
          </p:cNvSpPr>
          <p:nvPr/>
        </p:nvSpPr>
        <p:spPr bwMode="auto">
          <a:xfrm>
            <a:off x="304800" y="404813"/>
            <a:ext cx="8001000" cy="1190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 sz="3600" b="1">
                <a:solidFill>
                  <a:srgbClr val="FF0000"/>
                </a:solidFill>
              </a:rPr>
              <a:t>割三地</a:t>
            </a:r>
            <a:r>
              <a:rPr kumimoji="1" lang="en-US" altLang="zh-CN" sz="3600" b="1">
                <a:latin typeface="Times New Roman" pitchFamily="18" charset="0"/>
                <a:ea typeface="黑体" pitchFamily="2" charset="-122"/>
              </a:rPr>
              <a:t>——</a:t>
            </a:r>
            <a:r>
              <a:rPr kumimoji="1" lang="zh-CN" altLang="en-US" sz="3600" b="1">
                <a:latin typeface="Times New Roman" pitchFamily="18" charset="0"/>
                <a:ea typeface="黑体" pitchFamily="2" charset="-122"/>
              </a:rPr>
              <a:t>割</a:t>
            </a:r>
            <a:r>
              <a:rPr kumimoji="1" lang="zh-CN" altLang="en-US" sz="3600" b="1">
                <a:solidFill>
                  <a:srgbClr val="FF0000"/>
                </a:solidFill>
                <a:latin typeface="Times New Roman" pitchFamily="18" charset="0"/>
                <a:ea typeface="黑体" pitchFamily="2" charset="-122"/>
              </a:rPr>
              <a:t>辽东半岛</a:t>
            </a:r>
            <a:r>
              <a:rPr kumimoji="1" lang="zh-CN" altLang="en-US" sz="3600" b="1">
                <a:latin typeface="Times New Roman" pitchFamily="18" charset="0"/>
                <a:ea typeface="黑体" pitchFamily="2" charset="-122"/>
              </a:rPr>
              <a:t>、</a:t>
            </a:r>
            <a:r>
              <a:rPr kumimoji="1" lang="zh-CN" altLang="en-US" sz="3600" b="1">
                <a:solidFill>
                  <a:srgbClr val="FF0000"/>
                </a:solidFill>
                <a:latin typeface="Times New Roman" pitchFamily="18" charset="0"/>
                <a:ea typeface="黑体" pitchFamily="2" charset="-122"/>
              </a:rPr>
              <a:t>台湾</a:t>
            </a:r>
            <a:r>
              <a:rPr kumimoji="1" lang="zh-CN" altLang="en-US" sz="3600" b="1">
                <a:latin typeface="Times New Roman" pitchFamily="18" charset="0"/>
                <a:ea typeface="黑体" pitchFamily="2" charset="-122"/>
              </a:rPr>
              <a:t>及附属岛屿、澎湖列岛给日本</a:t>
            </a:r>
          </a:p>
        </p:txBody>
      </p:sp>
      <p:sp>
        <p:nvSpPr>
          <p:cNvPr id="27651" name="Text Box 3"/>
          <p:cNvSpPr txBox="1">
            <a:spLocks noChangeArrowheads="1"/>
          </p:cNvSpPr>
          <p:nvPr/>
        </p:nvSpPr>
        <p:spPr bwMode="auto">
          <a:xfrm>
            <a:off x="381000" y="2060575"/>
            <a:ext cx="7848600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 sz="3600" b="1">
                <a:solidFill>
                  <a:srgbClr val="FF0000"/>
                </a:solidFill>
              </a:rPr>
              <a:t>赔二亿</a:t>
            </a:r>
            <a:r>
              <a:rPr kumimoji="1" lang="en-US" altLang="zh-CN" sz="3600" b="1">
                <a:latin typeface="Times New Roman" pitchFamily="18" charset="0"/>
                <a:ea typeface="黑体" pitchFamily="2" charset="-122"/>
              </a:rPr>
              <a:t>——</a:t>
            </a:r>
            <a:r>
              <a:rPr kumimoji="1" lang="zh-CN" altLang="en-US" sz="3600" b="1">
                <a:latin typeface="Times New Roman" pitchFamily="18" charset="0"/>
                <a:ea typeface="黑体" pitchFamily="2" charset="-122"/>
              </a:rPr>
              <a:t>赔偿日本军费白银二亿两</a:t>
            </a:r>
          </a:p>
        </p:txBody>
      </p:sp>
      <p:sp>
        <p:nvSpPr>
          <p:cNvPr id="27652" name="Text Box 4"/>
          <p:cNvSpPr txBox="1">
            <a:spLocks noChangeArrowheads="1"/>
          </p:cNvSpPr>
          <p:nvPr/>
        </p:nvSpPr>
        <p:spPr bwMode="auto">
          <a:xfrm>
            <a:off x="304800" y="3284538"/>
            <a:ext cx="8610600" cy="1190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 sz="3600" b="1">
                <a:solidFill>
                  <a:srgbClr val="FF0000"/>
                </a:solidFill>
              </a:rPr>
              <a:t>开四口</a:t>
            </a:r>
            <a:r>
              <a:rPr kumimoji="1" lang="en-US" altLang="zh-CN" sz="3600" b="1">
                <a:latin typeface="Times New Roman" pitchFamily="18" charset="0"/>
                <a:ea typeface="黑体" pitchFamily="2" charset="-122"/>
              </a:rPr>
              <a:t>——</a:t>
            </a:r>
            <a:r>
              <a:rPr kumimoji="1" lang="zh-CN" altLang="en-US" sz="3600" b="1">
                <a:latin typeface="Times New Roman" pitchFamily="18" charset="0"/>
                <a:ea typeface="黑体" pitchFamily="2" charset="-122"/>
              </a:rPr>
              <a:t>开放沙市、重庆、苏州、杭州为商埠，日本轮船可沿内河驶入以上各口</a:t>
            </a:r>
          </a:p>
        </p:txBody>
      </p:sp>
      <p:sp>
        <p:nvSpPr>
          <p:cNvPr id="27653" name="Text Box 5"/>
          <p:cNvSpPr txBox="1">
            <a:spLocks noChangeArrowheads="1"/>
          </p:cNvSpPr>
          <p:nvPr/>
        </p:nvSpPr>
        <p:spPr bwMode="auto">
          <a:xfrm>
            <a:off x="381000" y="5013325"/>
            <a:ext cx="8534400" cy="1190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 sz="3600" b="1">
                <a:solidFill>
                  <a:srgbClr val="FF0000"/>
                </a:solidFill>
              </a:rPr>
              <a:t>允设厂</a:t>
            </a:r>
            <a:r>
              <a:rPr kumimoji="1" lang="en-US" altLang="zh-CN" sz="3600" b="1">
                <a:latin typeface="Times New Roman" pitchFamily="18" charset="0"/>
                <a:ea typeface="黑体" pitchFamily="2" charset="-122"/>
              </a:rPr>
              <a:t>——</a:t>
            </a:r>
            <a:r>
              <a:rPr kumimoji="1" lang="zh-CN" altLang="en-US" sz="3600" b="1">
                <a:latin typeface="Times New Roman" pitchFamily="18" charset="0"/>
                <a:ea typeface="黑体" pitchFamily="2" charset="-122"/>
              </a:rPr>
              <a:t>允许日本在中国的通商口岸开设工厂，产品运销中国内地免收内地税</a:t>
            </a:r>
          </a:p>
        </p:txBody>
      </p:sp>
      <p:sp>
        <p:nvSpPr>
          <p:cNvPr id="27654" name="AutoShape 6"/>
          <p:cNvSpPr>
            <a:spLocks noChangeArrowheads="1"/>
          </p:cNvSpPr>
          <p:nvPr/>
        </p:nvSpPr>
        <p:spPr bwMode="auto">
          <a:xfrm>
            <a:off x="4419600" y="549275"/>
            <a:ext cx="4572000" cy="1355725"/>
          </a:xfrm>
          <a:prstGeom prst="wedgeRectCallout">
            <a:avLst>
              <a:gd name="adj1" fmla="val -68370"/>
              <a:gd name="adj2" fmla="val -36532"/>
            </a:avLst>
          </a:prstGeom>
          <a:solidFill>
            <a:schemeClr val="folHlink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/>
          <a:lstStyle/>
          <a:p>
            <a:pPr algn="ctr"/>
            <a:r>
              <a:rPr lang="zh-CN" altLang="en-US" sz="3600" b="1" dirty="0">
                <a:solidFill>
                  <a:schemeClr val="bg1"/>
                </a:solidFill>
              </a:rPr>
              <a:t>更严重的破坏了中国的主权和领土完整</a:t>
            </a:r>
          </a:p>
        </p:txBody>
      </p:sp>
      <p:sp>
        <p:nvSpPr>
          <p:cNvPr id="27655" name="AutoShape 7"/>
          <p:cNvSpPr>
            <a:spLocks noChangeArrowheads="1"/>
          </p:cNvSpPr>
          <p:nvPr/>
        </p:nvSpPr>
        <p:spPr bwMode="auto">
          <a:xfrm>
            <a:off x="0" y="1412875"/>
            <a:ext cx="4283075" cy="1787525"/>
          </a:xfrm>
          <a:prstGeom prst="wedgeRectCallout">
            <a:avLst>
              <a:gd name="adj1" fmla="val 73167"/>
              <a:gd name="adj2" fmla="val -2574"/>
            </a:avLst>
          </a:prstGeom>
          <a:solidFill>
            <a:schemeClr val="folHlink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/>
          <a:lstStyle/>
          <a:p>
            <a:pPr algn="ctr"/>
            <a:r>
              <a:rPr lang="zh-CN" altLang="en-US" sz="3600" b="1" dirty="0">
                <a:solidFill>
                  <a:schemeClr val="bg1"/>
                </a:solidFill>
              </a:rPr>
              <a:t>巨额赔款使清政府财政不堪重负，不得不大举外债</a:t>
            </a:r>
          </a:p>
        </p:txBody>
      </p:sp>
      <p:sp>
        <p:nvSpPr>
          <p:cNvPr id="27656" name="AutoShape 8"/>
          <p:cNvSpPr>
            <a:spLocks noChangeArrowheads="1"/>
          </p:cNvSpPr>
          <p:nvPr/>
        </p:nvSpPr>
        <p:spPr bwMode="auto">
          <a:xfrm>
            <a:off x="3924300" y="3068638"/>
            <a:ext cx="3671888" cy="1223962"/>
          </a:xfrm>
          <a:prstGeom prst="wedgeRectCallout">
            <a:avLst>
              <a:gd name="adj1" fmla="val -98380"/>
              <a:gd name="adj2" fmla="val -11088"/>
            </a:avLst>
          </a:prstGeom>
          <a:solidFill>
            <a:schemeClr val="folHlink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/>
          <a:lstStyle/>
          <a:p>
            <a:pPr algn="ctr"/>
            <a:r>
              <a:rPr lang="zh-CN" altLang="en-US" sz="3600" b="1" dirty="0">
                <a:solidFill>
                  <a:schemeClr val="bg1"/>
                </a:solidFill>
              </a:rPr>
              <a:t>列强侵略势力深入到中国内地</a:t>
            </a:r>
          </a:p>
        </p:txBody>
      </p:sp>
      <p:sp>
        <p:nvSpPr>
          <p:cNvPr id="27657" name="AutoShape 9"/>
          <p:cNvSpPr>
            <a:spLocks noChangeArrowheads="1"/>
          </p:cNvSpPr>
          <p:nvPr/>
        </p:nvSpPr>
        <p:spPr bwMode="auto">
          <a:xfrm>
            <a:off x="3635375" y="4508500"/>
            <a:ext cx="5508625" cy="2044700"/>
          </a:xfrm>
          <a:prstGeom prst="wedgeRectCallout">
            <a:avLst>
              <a:gd name="adj1" fmla="val -81759"/>
              <a:gd name="adj2" fmla="val -9940"/>
            </a:avLst>
          </a:prstGeom>
          <a:solidFill>
            <a:schemeClr val="folHlink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/>
          <a:lstStyle/>
          <a:p>
            <a:pPr algn="ctr"/>
            <a:r>
              <a:rPr lang="zh-CN" altLang="en-US" sz="3600" b="1" dirty="0">
                <a:solidFill>
                  <a:schemeClr val="bg1"/>
                </a:solidFill>
              </a:rPr>
              <a:t>外国资本的挤压阻碍着中国民族资本主义的发展</a:t>
            </a:r>
            <a:r>
              <a:rPr lang="en-US" altLang="zh-CN" sz="3600" b="1" dirty="0">
                <a:solidFill>
                  <a:schemeClr val="bg1"/>
                </a:solidFill>
              </a:rPr>
              <a:t>(</a:t>
            </a:r>
            <a:r>
              <a:rPr lang="zh-CN" altLang="en-US" sz="3600" b="1" dirty="0">
                <a:solidFill>
                  <a:schemeClr val="bg1"/>
                </a:solidFill>
              </a:rPr>
              <a:t>商品输出</a:t>
            </a:r>
            <a:r>
              <a:rPr lang="en-US" altLang="zh-CN" sz="3600" b="1" dirty="0">
                <a:solidFill>
                  <a:schemeClr val="bg1"/>
                </a:solidFill>
              </a:rPr>
              <a:t>——</a:t>
            </a:r>
            <a:r>
              <a:rPr lang="zh-CN" altLang="en-US" sz="3600" b="1" dirty="0">
                <a:solidFill>
                  <a:schemeClr val="bg1"/>
                </a:solidFill>
              </a:rPr>
              <a:t>资本输出）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500"/>
                                        <p:tgtEl>
                                          <p:spTgt spid="276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2" dur="2000"/>
                                        <p:tgtEl>
                                          <p:spTgt spid="276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7" dur="500"/>
                                        <p:tgtEl>
                                          <p:spTgt spid="276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2" dur="1" fill="hold"/>
                                        <p:tgtEl>
                                          <p:spTgt spid="2765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7" dur="2000"/>
                                        <p:tgtEl>
                                          <p:spTgt spid="276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2" dur="1" fill="hold"/>
                                        <p:tgtEl>
                                          <p:spTgt spid="27657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651" grpId="0"/>
      <p:bldP spid="27652" grpId="0"/>
      <p:bldP spid="27653" grpId="0"/>
      <p:bldP spid="27655" grpId="0" animBg="1"/>
      <p:bldP spid="27656" grpId="0" animBg="1"/>
      <p:bldP spid="27657" grpId="0" animBg="1"/>
    </p:bld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0" y="500042"/>
            <a:ext cx="615553" cy="5429288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r>
              <a:rPr lang="zh-CN" altLang="en-US" sz="2800" b="1" dirty="0" smtClean="0"/>
              <a:t>国家出路的探索与列强侵略的加剧</a:t>
            </a:r>
            <a:endParaRPr lang="zh-CN" altLang="en-US" sz="2800" b="1" dirty="0"/>
          </a:p>
        </p:txBody>
      </p:sp>
      <p:sp>
        <p:nvSpPr>
          <p:cNvPr id="3" name="左大括号 2"/>
          <p:cNvSpPr/>
          <p:nvPr/>
        </p:nvSpPr>
        <p:spPr>
          <a:xfrm>
            <a:off x="500034" y="0"/>
            <a:ext cx="71438" cy="6858000"/>
          </a:xfrm>
          <a:prstGeom prst="lef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TextBox 3"/>
          <p:cNvSpPr txBox="1"/>
          <p:nvPr/>
        </p:nvSpPr>
        <p:spPr>
          <a:xfrm>
            <a:off x="500034" y="357166"/>
            <a:ext cx="128588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 smtClean="0"/>
              <a:t>太平天国运动</a:t>
            </a:r>
            <a:endParaRPr lang="zh-CN" altLang="en-US" sz="2400" b="1" dirty="0"/>
          </a:p>
        </p:txBody>
      </p:sp>
      <p:sp>
        <p:nvSpPr>
          <p:cNvPr id="5" name="TextBox 4"/>
          <p:cNvSpPr txBox="1"/>
          <p:nvPr/>
        </p:nvSpPr>
        <p:spPr>
          <a:xfrm>
            <a:off x="500034" y="2143116"/>
            <a:ext cx="107157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 smtClean="0"/>
              <a:t>洋务运动</a:t>
            </a:r>
            <a:endParaRPr lang="zh-CN" altLang="en-US" sz="2400" b="1" dirty="0"/>
          </a:p>
        </p:txBody>
      </p:sp>
      <p:sp>
        <p:nvSpPr>
          <p:cNvPr id="6" name="TextBox 5"/>
          <p:cNvSpPr txBox="1"/>
          <p:nvPr/>
        </p:nvSpPr>
        <p:spPr>
          <a:xfrm>
            <a:off x="500034" y="3643314"/>
            <a:ext cx="171451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 smtClean="0"/>
              <a:t>边疆危机与甲午中日战争</a:t>
            </a:r>
            <a:endParaRPr lang="zh-CN" altLang="en-US" sz="2400" b="1" dirty="0"/>
          </a:p>
        </p:txBody>
      </p:sp>
      <p:sp>
        <p:nvSpPr>
          <p:cNvPr id="7" name="TextBox 6"/>
          <p:cNvSpPr txBox="1"/>
          <p:nvPr/>
        </p:nvSpPr>
        <p:spPr>
          <a:xfrm>
            <a:off x="500034" y="5643578"/>
            <a:ext cx="157163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 smtClean="0"/>
              <a:t>瓜分中国的狂潮</a:t>
            </a:r>
            <a:endParaRPr lang="zh-CN" altLang="en-US" sz="2400" b="1" dirty="0"/>
          </a:p>
        </p:txBody>
      </p:sp>
      <p:sp>
        <p:nvSpPr>
          <p:cNvPr id="8" name="左大括号 7"/>
          <p:cNvSpPr/>
          <p:nvPr/>
        </p:nvSpPr>
        <p:spPr>
          <a:xfrm>
            <a:off x="1714480" y="142852"/>
            <a:ext cx="142876" cy="6572272"/>
          </a:xfrm>
          <a:prstGeom prst="leftBrac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TextBox 8"/>
          <p:cNvSpPr txBox="1"/>
          <p:nvPr/>
        </p:nvSpPr>
        <p:spPr>
          <a:xfrm>
            <a:off x="1714480" y="285728"/>
            <a:ext cx="100013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 smtClean="0"/>
              <a:t>西北危机</a:t>
            </a:r>
            <a:endParaRPr lang="zh-CN" altLang="en-US" sz="2400" b="1" dirty="0"/>
          </a:p>
        </p:txBody>
      </p:sp>
      <p:sp>
        <p:nvSpPr>
          <p:cNvPr id="10" name="TextBox 9"/>
          <p:cNvSpPr txBox="1"/>
          <p:nvPr/>
        </p:nvSpPr>
        <p:spPr>
          <a:xfrm>
            <a:off x="1714480" y="1857364"/>
            <a:ext cx="100013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 smtClean="0"/>
              <a:t>中法战争</a:t>
            </a:r>
            <a:endParaRPr lang="zh-CN" altLang="en-US" sz="2400" b="1" dirty="0"/>
          </a:p>
        </p:txBody>
      </p:sp>
      <p:sp>
        <p:nvSpPr>
          <p:cNvPr id="11" name="TextBox 10"/>
          <p:cNvSpPr txBox="1"/>
          <p:nvPr/>
        </p:nvSpPr>
        <p:spPr>
          <a:xfrm>
            <a:off x="1785918" y="4143380"/>
            <a:ext cx="100013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 smtClean="0"/>
              <a:t>甲午中日战争</a:t>
            </a:r>
            <a:endParaRPr lang="zh-CN" altLang="en-US" sz="2400" b="1" dirty="0"/>
          </a:p>
        </p:txBody>
      </p:sp>
      <p:sp>
        <p:nvSpPr>
          <p:cNvPr id="12" name="左大括号 11"/>
          <p:cNvSpPr/>
          <p:nvPr/>
        </p:nvSpPr>
        <p:spPr>
          <a:xfrm>
            <a:off x="2428860" y="0"/>
            <a:ext cx="142876" cy="6572272"/>
          </a:xfrm>
          <a:prstGeom prst="leftBrac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TextBox 12"/>
          <p:cNvSpPr txBox="1"/>
          <p:nvPr/>
        </p:nvSpPr>
        <p:spPr>
          <a:xfrm>
            <a:off x="2500298" y="357166"/>
            <a:ext cx="114300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 smtClean="0"/>
              <a:t>背景</a:t>
            </a:r>
            <a:endParaRPr lang="zh-CN" altLang="en-US" sz="2400" b="1" dirty="0"/>
          </a:p>
        </p:txBody>
      </p:sp>
      <p:sp>
        <p:nvSpPr>
          <p:cNvPr id="14" name="TextBox 13"/>
          <p:cNvSpPr txBox="1"/>
          <p:nvPr/>
        </p:nvSpPr>
        <p:spPr>
          <a:xfrm>
            <a:off x="2500298" y="1357298"/>
            <a:ext cx="114300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 smtClean="0"/>
              <a:t>经过</a:t>
            </a:r>
            <a:endParaRPr lang="zh-CN" altLang="en-US" sz="2400" b="1" dirty="0"/>
          </a:p>
        </p:txBody>
      </p:sp>
      <p:sp>
        <p:nvSpPr>
          <p:cNvPr id="15" name="TextBox 14"/>
          <p:cNvSpPr txBox="1"/>
          <p:nvPr/>
        </p:nvSpPr>
        <p:spPr>
          <a:xfrm>
            <a:off x="2428860" y="2714620"/>
            <a:ext cx="114300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 smtClean="0"/>
              <a:t>结果</a:t>
            </a:r>
            <a:endParaRPr lang="zh-CN" altLang="en-US" sz="2400" b="1" dirty="0"/>
          </a:p>
        </p:txBody>
      </p:sp>
      <p:sp>
        <p:nvSpPr>
          <p:cNvPr id="16" name="TextBox 15"/>
          <p:cNvSpPr txBox="1"/>
          <p:nvPr/>
        </p:nvSpPr>
        <p:spPr>
          <a:xfrm>
            <a:off x="2500298" y="4357694"/>
            <a:ext cx="114300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 smtClean="0"/>
              <a:t>影响</a:t>
            </a:r>
            <a:endParaRPr lang="zh-CN" altLang="en-US" sz="2400" b="1" dirty="0"/>
          </a:p>
        </p:txBody>
      </p:sp>
      <p:sp>
        <p:nvSpPr>
          <p:cNvPr id="17" name="AutoShape 8"/>
          <p:cNvSpPr>
            <a:spLocks/>
          </p:cNvSpPr>
          <p:nvPr/>
        </p:nvSpPr>
        <p:spPr bwMode="auto">
          <a:xfrm>
            <a:off x="3214678" y="0"/>
            <a:ext cx="71438" cy="1285860"/>
          </a:xfrm>
          <a:prstGeom prst="leftBrace">
            <a:avLst>
              <a:gd name="adj1" fmla="val 131295"/>
              <a:gd name="adj2" fmla="val 50000"/>
            </a:avLst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18" name="Text Box 9"/>
          <p:cNvSpPr txBox="1">
            <a:spLocks noChangeArrowheads="1"/>
          </p:cNvSpPr>
          <p:nvPr/>
        </p:nvSpPr>
        <p:spPr bwMode="auto">
          <a:xfrm>
            <a:off x="3214678" y="0"/>
            <a:ext cx="15113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400" b="1" dirty="0"/>
              <a:t>根本原因</a:t>
            </a:r>
          </a:p>
        </p:txBody>
      </p:sp>
      <p:sp>
        <p:nvSpPr>
          <p:cNvPr id="19" name="Text Box 10"/>
          <p:cNvSpPr txBox="1">
            <a:spLocks noChangeArrowheads="1"/>
          </p:cNvSpPr>
          <p:nvPr/>
        </p:nvSpPr>
        <p:spPr bwMode="auto">
          <a:xfrm>
            <a:off x="4429124" y="0"/>
            <a:ext cx="4857784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400" b="1" dirty="0">
                <a:solidFill>
                  <a:srgbClr val="0000FF"/>
                </a:solidFill>
                <a:latin typeface="华文楷体" pitchFamily="2" charset="-122"/>
                <a:ea typeface="华文楷体" pitchFamily="2" charset="-122"/>
              </a:rPr>
              <a:t>日本为解决资本主义发展中的矛盾，蓄谋已久，制定“大陆政策”。</a:t>
            </a:r>
          </a:p>
        </p:txBody>
      </p:sp>
      <p:sp>
        <p:nvSpPr>
          <p:cNvPr id="20" name="Text Box 8"/>
          <p:cNvSpPr txBox="1">
            <a:spLocks noChangeArrowheads="1"/>
          </p:cNvSpPr>
          <p:nvPr/>
        </p:nvSpPr>
        <p:spPr bwMode="auto">
          <a:xfrm>
            <a:off x="3214678" y="857232"/>
            <a:ext cx="1296987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400" b="1" dirty="0"/>
              <a:t>导火线</a:t>
            </a:r>
          </a:p>
        </p:txBody>
      </p:sp>
      <p:sp>
        <p:nvSpPr>
          <p:cNvPr id="21" name="Text Box 9"/>
          <p:cNvSpPr txBox="1">
            <a:spLocks noChangeArrowheads="1"/>
          </p:cNvSpPr>
          <p:nvPr/>
        </p:nvSpPr>
        <p:spPr bwMode="auto">
          <a:xfrm>
            <a:off x="4500562" y="857232"/>
            <a:ext cx="3024188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400" b="1" dirty="0">
                <a:solidFill>
                  <a:srgbClr val="0000FF"/>
                </a:solidFill>
                <a:latin typeface="华文楷体" pitchFamily="2" charset="-122"/>
                <a:ea typeface="华文楷体" pitchFamily="2" charset="-122"/>
              </a:rPr>
              <a:t>朝鲜东学党起义</a:t>
            </a:r>
          </a:p>
        </p:txBody>
      </p:sp>
      <p:sp>
        <p:nvSpPr>
          <p:cNvPr id="22" name="Text Box 11"/>
          <p:cNvSpPr txBox="1">
            <a:spLocks noChangeArrowheads="1"/>
          </p:cNvSpPr>
          <p:nvPr/>
        </p:nvSpPr>
        <p:spPr bwMode="auto">
          <a:xfrm>
            <a:off x="3214678" y="1357298"/>
            <a:ext cx="4897438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400" b="1" dirty="0"/>
              <a:t>1894</a:t>
            </a:r>
            <a:r>
              <a:rPr lang="zh-CN" altLang="en-US" sz="2400" b="1" dirty="0"/>
              <a:t>年</a:t>
            </a:r>
            <a:r>
              <a:rPr lang="en-US" altLang="zh-CN" sz="2400" b="1" dirty="0"/>
              <a:t>——1895</a:t>
            </a:r>
            <a:r>
              <a:rPr lang="zh-CN" altLang="en-US" sz="2400" b="1" dirty="0"/>
              <a:t>年（黄海战役）</a:t>
            </a:r>
          </a:p>
        </p:txBody>
      </p:sp>
      <p:sp>
        <p:nvSpPr>
          <p:cNvPr id="23" name="Text Box 13"/>
          <p:cNvSpPr txBox="1">
            <a:spLocks noChangeArrowheads="1"/>
          </p:cNvSpPr>
          <p:nvPr/>
        </p:nvSpPr>
        <p:spPr bwMode="auto">
          <a:xfrm>
            <a:off x="3240088" y="2495548"/>
            <a:ext cx="5329237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400" b="1"/>
              <a:t>①</a:t>
            </a:r>
            <a:r>
              <a:rPr lang="zh-CN" altLang="en-US" sz="2400" b="1"/>
              <a:t>清政府被迫签订</a:t>
            </a:r>
            <a:r>
              <a:rPr lang="en-US" altLang="zh-CN" sz="2400" b="1"/>
              <a:t>《</a:t>
            </a:r>
            <a:r>
              <a:rPr lang="zh-CN" altLang="en-US" sz="2400" b="1"/>
              <a:t>马关条约</a:t>
            </a:r>
            <a:r>
              <a:rPr lang="en-US" altLang="zh-CN" sz="2400" b="1"/>
              <a:t>》</a:t>
            </a:r>
          </a:p>
        </p:txBody>
      </p:sp>
      <p:sp>
        <p:nvSpPr>
          <p:cNvPr id="24" name="Text Box 14"/>
          <p:cNvSpPr txBox="1">
            <a:spLocks noChangeArrowheads="1"/>
          </p:cNvSpPr>
          <p:nvPr/>
        </p:nvSpPr>
        <p:spPr bwMode="auto">
          <a:xfrm>
            <a:off x="3240088" y="3143248"/>
            <a:ext cx="5903912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400" b="1"/>
              <a:t>②</a:t>
            </a:r>
            <a:r>
              <a:rPr lang="zh-CN" altLang="en-US" sz="2400" b="1"/>
              <a:t>割三地、赔两亿、开四口、允设厂</a:t>
            </a:r>
          </a:p>
        </p:txBody>
      </p:sp>
      <p:sp>
        <p:nvSpPr>
          <p:cNvPr id="25" name="AutoShape 15"/>
          <p:cNvSpPr>
            <a:spLocks/>
          </p:cNvSpPr>
          <p:nvPr/>
        </p:nvSpPr>
        <p:spPr bwMode="auto">
          <a:xfrm>
            <a:off x="3168650" y="2422523"/>
            <a:ext cx="71438" cy="1223962"/>
          </a:xfrm>
          <a:prstGeom prst="leftBrace">
            <a:avLst>
              <a:gd name="adj1" fmla="val 142777"/>
              <a:gd name="adj2" fmla="val 50000"/>
            </a:avLst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组合 26"/>
          <p:cNvGrpSpPr/>
          <p:nvPr/>
        </p:nvGrpSpPr>
        <p:grpSpPr>
          <a:xfrm>
            <a:off x="3381169" y="1000108"/>
            <a:ext cx="1021894" cy="988579"/>
            <a:chOff x="6177683" y="1666134"/>
            <a:chExt cx="1362525" cy="988578"/>
          </a:xfrm>
          <a:solidFill>
            <a:srgbClr val="1C4885"/>
          </a:solidFill>
        </p:grpSpPr>
        <p:sp>
          <p:nvSpPr>
            <p:cNvPr id="28" name="矩形 27"/>
            <p:cNvSpPr/>
            <p:nvPr/>
          </p:nvSpPr>
          <p:spPr>
            <a:xfrm rot="5400000">
              <a:off x="5743333" y="2100484"/>
              <a:ext cx="988578" cy="119878"/>
            </a:xfrm>
            <a:prstGeom prst="rect">
              <a:avLst/>
            </a:prstGeom>
            <a:solidFill>
              <a:srgbClr val="FF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9" name="矩形 28"/>
            <p:cNvSpPr/>
            <p:nvPr/>
          </p:nvSpPr>
          <p:spPr>
            <a:xfrm>
              <a:off x="6297561" y="1666134"/>
              <a:ext cx="1242647" cy="103672"/>
            </a:xfrm>
            <a:prstGeom prst="rect">
              <a:avLst/>
            </a:prstGeom>
            <a:solidFill>
              <a:srgbClr val="FF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31" name="矩形 30"/>
          <p:cNvSpPr/>
          <p:nvPr/>
        </p:nvSpPr>
        <p:spPr>
          <a:xfrm>
            <a:off x="3470880" y="1103719"/>
            <a:ext cx="5355431" cy="1150620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/>
          </a:p>
        </p:txBody>
      </p:sp>
      <p:sp>
        <p:nvSpPr>
          <p:cNvPr id="32" name="矩形 31"/>
          <p:cNvSpPr/>
          <p:nvPr/>
        </p:nvSpPr>
        <p:spPr>
          <a:xfrm>
            <a:off x="3470880" y="2444205"/>
            <a:ext cx="5355431" cy="1150620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/>
          </a:p>
        </p:txBody>
      </p:sp>
      <p:sp>
        <p:nvSpPr>
          <p:cNvPr id="33" name="矩形 32"/>
          <p:cNvSpPr/>
          <p:nvPr/>
        </p:nvSpPr>
        <p:spPr>
          <a:xfrm>
            <a:off x="3465641" y="3775165"/>
            <a:ext cx="5355431" cy="1150620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/>
          </a:p>
        </p:txBody>
      </p:sp>
      <p:grpSp>
        <p:nvGrpSpPr>
          <p:cNvPr id="4" name="组合 33"/>
          <p:cNvGrpSpPr/>
          <p:nvPr/>
        </p:nvGrpSpPr>
        <p:grpSpPr>
          <a:xfrm>
            <a:off x="3381169" y="2340552"/>
            <a:ext cx="1021894" cy="988579"/>
            <a:chOff x="6177683" y="1666134"/>
            <a:chExt cx="1362525" cy="988578"/>
          </a:xfrm>
          <a:solidFill>
            <a:srgbClr val="1C4885"/>
          </a:solidFill>
        </p:grpSpPr>
        <p:sp>
          <p:nvSpPr>
            <p:cNvPr id="35" name="矩形 34"/>
            <p:cNvSpPr/>
            <p:nvPr/>
          </p:nvSpPr>
          <p:spPr>
            <a:xfrm rot="5400000">
              <a:off x="5743333" y="2100484"/>
              <a:ext cx="988578" cy="119878"/>
            </a:xfrm>
            <a:prstGeom prst="rect">
              <a:avLst/>
            </a:prstGeom>
            <a:solidFill>
              <a:srgbClr val="FF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6" name="矩形 35"/>
            <p:cNvSpPr/>
            <p:nvPr/>
          </p:nvSpPr>
          <p:spPr>
            <a:xfrm>
              <a:off x="6297561" y="1666134"/>
              <a:ext cx="1242647" cy="103672"/>
            </a:xfrm>
            <a:prstGeom prst="rect">
              <a:avLst/>
            </a:prstGeom>
            <a:solidFill>
              <a:srgbClr val="FF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6" name="组合 36"/>
          <p:cNvGrpSpPr/>
          <p:nvPr/>
        </p:nvGrpSpPr>
        <p:grpSpPr>
          <a:xfrm>
            <a:off x="3375931" y="3677217"/>
            <a:ext cx="1021894" cy="988579"/>
            <a:chOff x="6177683" y="1666134"/>
            <a:chExt cx="1362525" cy="988578"/>
          </a:xfrm>
          <a:solidFill>
            <a:srgbClr val="1C4885"/>
          </a:solidFill>
        </p:grpSpPr>
        <p:sp>
          <p:nvSpPr>
            <p:cNvPr id="38" name="矩形 37"/>
            <p:cNvSpPr/>
            <p:nvPr/>
          </p:nvSpPr>
          <p:spPr>
            <a:xfrm rot="5400000">
              <a:off x="5743333" y="2100484"/>
              <a:ext cx="988578" cy="119878"/>
            </a:xfrm>
            <a:prstGeom prst="rect">
              <a:avLst/>
            </a:prstGeom>
            <a:solidFill>
              <a:srgbClr val="FF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9" name="矩形 38"/>
            <p:cNvSpPr/>
            <p:nvPr/>
          </p:nvSpPr>
          <p:spPr>
            <a:xfrm>
              <a:off x="6297561" y="1666134"/>
              <a:ext cx="1242647" cy="103672"/>
            </a:xfrm>
            <a:prstGeom prst="rect">
              <a:avLst/>
            </a:prstGeom>
            <a:solidFill>
              <a:srgbClr val="FF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40" name="文本框 39"/>
          <p:cNvSpPr txBox="1"/>
          <p:nvPr/>
        </p:nvSpPr>
        <p:spPr>
          <a:xfrm>
            <a:off x="3560987" y="1306994"/>
            <a:ext cx="774290" cy="530915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pPr algn="ctr"/>
            <a:r>
              <a:rPr lang="en-US" altLang="zh-CN" sz="3000" dirty="0">
                <a:solidFill>
                  <a:schemeClr val="tx1">
                    <a:lumMod val="85000"/>
                    <a:lumOff val="15000"/>
                  </a:schemeClr>
                </a:solidFill>
                <a:latin typeface="FuturaBookC" charset="-52"/>
              </a:rPr>
              <a:t>01</a:t>
            </a:r>
            <a:endParaRPr lang="zh-CN" altLang="en-US" sz="3000" dirty="0">
              <a:solidFill>
                <a:schemeClr val="tx1">
                  <a:lumMod val="85000"/>
                  <a:lumOff val="15000"/>
                </a:schemeClr>
              </a:solidFill>
              <a:latin typeface="FuturaBookC" charset="-52"/>
            </a:endParaRPr>
          </a:p>
        </p:txBody>
      </p:sp>
      <p:sp>
        <p:nvSpPr>
          <p:cNvPr id="41" name="文本框 40"/>
          <p:cNvSpPr txBox="1"/>
          <p:nvPr/>
        </p:nvSpPr>
        <p:spPr>
          <a:xfrm>
            <a:off x="3560987" y="2665551"/>
            <a:ext cx="774290" cy="530915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pPr algn="ctr"/>
            <a:r>
              <a:rPr lang="en-US" altLang="zh-CN" sz="3000" dirty="0">
                <a:solidFill>
                  <a:schemeClr val="tx1">
                    <a:lumMod val="85000"/>
                    <a:lumOff val="15000"/>
                  </a:schemeClr>
                </a:solidFill>
                <a:latin typeface="FuturaBookC" charset="-52"/>
              </a:rPr>
              <a:t>02</a:t>
            </a:r>
            <a:endParaRPr lang="zh-CN" altLang="en-US" sz="3000" dirty="0">
              <a:solidFill>
                <a:schemeClr val="tx1">
                  <a:lumMod val="85000"/>
                  <a:lumOff val="15000"/>
                </a:schemeClr>
              </a:solidFill>
              <a:latin typeface="FuturaBookC" charset="-52"/>
            </a:endParaRPr>
          </a:p>
        </p:txBody>
      </p:sp>
      <p:sp>
        <p:nvSpPr>
          <p:cNvPr id="42" name="文本框 41"/>
          <p:cNvSpPr txBox="1"/>
          <p:nvPr/>
        </p:nvSpPr>
        <p:spPr>
          <a:xfrm>
            <a:off x="3555748" y="3980479"/>
            <a:ext cx="774290" cy="530915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pPr algn="ctr"/>
            <a:r>
              <a:rPr lang="en-US" altLang="zh-CN" sz="3000" dirty="0">
                <a:solidFill>
                  <a:schemeClr val="tx1">
                    <a:lumMod val="85000"/>
                    <a:lumOff val="15000"/>
                  </a:schemeClr>
                </a:solidFill>
                <a:latin typeface="FuturaBookC" charset="-52"/>
              </a:rPr>
              <a:t>03</a:t>
            </a:r>
            <a:endParaRPr lang="zh-CN" altLang="en-US" sz="3000" dirty="0">
              <a:solidFill>
                <a:schemeClr val="tx1">
                  <a:lumMod val="85000"/>
                  <a:lumOff val="15000"/>
                </a:schemeClr>
              </a:solidFill>
              <a:latin typeface="FuturaBookC" charset="-52"/>
            </a:endParaRPr>
          </a:p>
        </p:txBody>
      </p:sp>
      <p:sp>
        <p:nvSpPr>
          <p:cNvPr id="43" name="文本框 42"/>
          <p:cNvSpPr txBox="1"/>
          <p:nvPr/>
        </p:nvSpPr>
        <p:spPr>
          <a:xfrm>
            <a:off x="4335749" y="1245960"/>
            <a:ext cx="4490085" cy="807913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pPr algn="just"/>
            <a:r>
              <a:rPr sz="2400" b="1" dirty="0">
                <a:solidFill>
                  <a:srgbClr val="7030A0"/>
                </a:solidFill>
                <a:latin typeface="华文楷体" pitchFamily="2" charset="-122"/>
                <a:ea typeface="华文楷体" pitchFamily="2" charset="-122"/>
              </a:rPr>
              <a:t>中华民族陷入极其深重的危机，中国半殖民地化程度大大加深</a:t>
            </a:r>
          </a:p>
        </p:txBody>
      </p:sp>
      <p:sp>
        <p:nvSpPr>
          <p:cNvPr id="44" name="文本框 43"/>
          <p:cNvSpPr txBox="1"/>
          <p:nvPr/>
        </p:nvSpPr>
        <p:spPr>
          <a:xfrm>
            <a:off x="4397661" y="2820761"/>
            <a:ext cx="4603495" cy="438582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pPr algn="just"/>
            <a:r>
              <a:rPr sz="2400" b="1" dirty="0">
                <a:solidFill>
                  <a:srgbClr val="7030A0"/>
                </a:solidFill>
                <a:latin typeface="华文楷体" pitchFamily="2" charset="-122"/>
                <a:ea typeface="华文楷体" pitchFamily="2" charset="-122"/>
              </a:rPr>
              <a:t>拉开了列强瓜分中国狂潮的序幕</a:t>
            </a:r>
          </a:p>
        </p:txBody>
      </p:sp>
      <p:sp>
        <p:nvSpPr>
          <p:cNvPr id="45" name="文本框 44"/>
          <p:cNvSpPr txBox="1"/>
          <p:nvPr/>
        </p:nvSpPr>
        <p:spPr>
          <a:xfrm>
            <a:off x="4398613" y="3935821"/>
            <a:ext cx="4422934" cy="807913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pPr algn="just"/>
            <a:r>
              <a:rPr sz="2400" b="1" dirty="0">
                <a:solidFill>
                  <a:srgbClr val="7030A0"/>
                </a:solidFill>
                <a:latin typeface="华文楷体" pitchFamily="2" charset="-122"/>
                <a:ea typeface="华文楷体" pitchFamily="2" charset="-122"/>
                <a:cs typeface="黑体" panose="02010609060101010101" pitchFamily="49" charset="-122"/>
              </a:rPr>
              <a:t>为挽救统治危机</a:t>
            </a:r>
            <a:r>
              <a:rPr lang="zh-CN" altLang="en-US" sz="2400" b="1" dirty="0">
                <a:solidFill>
                  <a:srgbClr val="7030A0"/>
                </a:solidFill>
                <a:latin typeface="华文楷体" pitchFamily="2" charset="-122"/>
                <a:ea typeface="华文楷体" pitchFamily="2" charset="-122"/>
                <a:cs typeface="黑体" panose="02010609060101010101" pitchFamily="49" charset="-122"/>
              </a:rPr>
              <a:t>，</a:t>
            </a:r>
            <a:r>
              <a:rPr sz="2400" b="1" dirty="0">
                <a:solidFill>
                  <a:srgbClr val="7030A0"/>
                </a:solidFill>
                <a:latin typeface="华文楷体" pitchFamily="2" charset="-122"/>
                <a:ea typeface="华文楷体" pitchFamily="2" charset="-122"/>
                <a:cs typeface="黑体" panose="02010609060101010101" pitchFamily="49" charset="-122"/>
              </a:rPr>
              <a:t>清王朝开始进行军事改革</a:t>
            </a:r>
          </a:p>
        </p:txBody>
      </p:sp>
      <p:sp>
        <p:nvSpPr>
          <p:cNvPr id="5" name="矩形 4"/>
          <p:cNvSpPr/>
          <p:nvPr/>
        </p:nvSpPr>
        <p:spPr>
          <a:xfrm>
            <a:off x="3465641" y="4920070"/>
            <a:ext cx="5355431" cy="1150620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/>
          </a:p>
        </p:txBody>
      </p:sp>
      <p:grpSp>
        <p:nvGrpSpPr>
          <p:cNvPr id="12" name="组合 5"/>
          <p:cNvGrpSpPr/>
          <p:nvPr/>
        </p:nvGrpSpPr>
        <p:grpSpPr>
          <a:xfrm>
            <a:off x="3375931" y="4822123"/>
            <a:ext cx="1021894" cy="988579"/>
            <a:chOff x="6177683" y="1666134"/>
            <a:chExt cx="1362525" cy="988578"/>
          </a:xfrm>
          <a:solidFill>
            <a:srgbClr val="1C4885"/>
          </a:solidFill>
        </p:grpSpPr>
        <p:sp>
          <p:nvSpPr>
            <p:cNvPr id="8" name="矩形 7"/>
            <p:cNvSpPr/>
            <p:nvPr/>
          </p:nvSpPr>
          <p:spPr>
            <a:xfrm rot="5400000">
              <a:off x="5743333" y="2100484"/>
              <a:ext cx="988578" cy="119878"/>
            </a:xfrm>
            <a:prstGeom prst="rect">
              <a:avLst/>
            </a:prstGeom>
            <a:solidFill>
              <a:srgbClr val="FF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9" name="矩形 8"/>
            <p:cNvSpPr/>
            <p:nvPr/>
          </p:nvSpPr>
          <p:spPr>
            <a:xfrm>
              <a:off x="6297561" y="1666134"/>
              <a:ext cx="1242647" cy="103672"/>
            </a:xfrm>
            <a:prstGeom prst="rect">
              <a:avLst/>
            </a:prstGeom>
            <a:solidFill>
              <a:srgbClr val="FF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10" name="文本框 9"/>
          <p:cNvSpPr txBox="1"/>
          <p:nvPr/>
        </p:nvSpPr>
        <p:spPr>
          <a:xfrm>
            <a:off x="3555748" y="5125385"/>
            <a:ext cx="774290" cy="530915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pPr algn="ctr"/>
            <a:r>
              <a:rPr lang="en-US" altLang="zh-CN" sz="3000" dirty="0">
                <a:solidFill>
                  <a:schemeClr val="tx1">
                    <a:lumMod val="85000"/>
                    <a:lumOff val="15000"/>
                  </a:schemeClr>
                </a:solidFill>
                <a:latin typeface="FuturaBookC" charset="-52"/>
              </a:rPr>
              <a:t>04</a:t>
            </a:r>
            <a:endParaRPr lang="zh-CN" altLang="en-US" sz="3000" dirty="0">
              <a:solidFill>
                <a:schemeClr val="tx1">
                  <a:lumMod val="85000"/>
                  <a:lumOff val="15000"/>
                </a:schemeClr>
              </a:solidFill>
              <a:latin typeface="FuturaBookC" charset="-52"/>
            </a:endParaRPr>
          </a:p>
        </p:txBody>
      </p:sp>
      <p:sp>
        <p:nvSpPr>
          <p:cNvPr id="11" name="文本框 10"/>
          <p:cNvSpPr txBox="1"/>
          <p:nvPr/>
        </p:nvSpPr>
        <p:spPr>
          <a:xfrm>
            <a:off x="4391947" y="5080725"/>
            <a:ext cx="4428649" cy="807913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pPr algn="just"/>
            <a:r>
              <a:rPr sz="2400" b="1" dirty="0">
                <a:solidFill>
                  <a:srgbClr val="7030A0"/>
                </a:solidFill>
                <a:latin typeface="华文楷体" pitchFamily="2" charset="-122"/>
                <a:ea typeface="华文楷体" pitchFamily="2" charset="-122"/>
              </a:rPr>
              <a:t>中国的知识界和各阶层民众展开了救亡图存的斗争</a:t>
            </a:r>
          </a:p>
        </p:txBody>
      </p:sp>
      <p:pic>
        <p:nvPicPr>
          <p:cNvPr id="23561" name="Picture 4" descr="屠龙大会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142844" y="1239609"/>
            <a:ext cx="3060859" cy="4688840"/>
          </a:xfrm>
          <a:prstGeom prst="rect">
            <a:avLst/>
          </a:prstGeom>
          <a:noFill/>
          <a:ln w="19050" cap="flat" cmpd="sng">
            <a:noFill/>
            <a:prstDash val="solid"/>
            <a:miter/>
            <a:headEnd type="none" w="med" len="med"/>
            <a:tailEnd type="none" w="med" len="med"/>
          </a:ln>
        </p:spPr>
      </p:pic>
      <p:sp>
        <p:nvSpPr>
          <p:cNvPr id="30" name="TextBox 29"/>
          <p:cNvSpPr txBox="1"/>
          <p:nvPr/>
        </p:nvSpPr>
        <p:spPr>
          <a:xfrm>
            <a:off x="2786050" y="0"/>
            <a:ext cx="3500462" cy="646331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zh-CN" altLang="en-US" sz="3600" b="1" dirty="0" smtClean="0">
                <a:solidFill>
                  <a:srgbClr val="FF0000"/>
                </a:solidFill>
              </a:rPr>
              <a:t>甲午战争的影响</a:t>
            </a:r>
            <a:endParaRPr lang="zh-CN" altLang="en-US" sz="3600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7" dur="1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3" grpId="0"/>
      <p:bldP spid="44" grpId="0"/>
      <p:bldP spid="45" grpId="0"/>
      <p:bldP spid="11" grpId="0"/>
    </p:bld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0" y="500042"/>
            <a:ext cx="615553" cy="5429288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r>
              <a:rPr lang="zh-CN" altLang="en-US" sz="2800" b="1" dirty="0" smtClean="0"/>
              <a:t>国家出路的探索与列强侵略的加剧</a:t>
            </a:r>
            <a:endParaRPr lang="zh-CN" altLang="en-US" sz="2800" b="1" dirty="0"/>
          </a:p>
        </p:txBody>
      </p:sp>
      <p:sp>
        <p:nvSpPr>
          <p:cNvPr id="3" name="左大括号 2"/>
          <p:cNvSpPr/>
          <p:nvPr/>
        </p:nvSpPr>
        <p:spPr>
          <a:xfrm>
            <a:off x="500034" y="0"/>
            <a:ext cx="71438" cy="6858000"/>
          </a:xfrm>
          <a:prstGeom prst="lef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TextBox 3"/>
          <p:cNvSpPr txBox="1"/>
          <p:nvPr/>
        </p:nvSpPr>
        <p:spPr>
          <a:xfrm>
            <a:off x="500034" y="357166"/>
            <a:ext cx="128588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 smtClean="0"/>
              <a:t>太平天国运动</a:t>
            </a:r>
            <a:endParaRPr lang="zh-CN" altLang="en-US" sz="2400" b="1" dirty="0"/>
          </a:p>
        </p:txBody>
      </p:sp>
      <p:sp>
        <p:nvSpPr>
          <p:cNvPr id="5" name="TextBox 4"/>
          <p:cNvSpPr txBox="1"/>
          <p:nvPr/>
        </p:nvSpPr>
        <p:spPr>
          <a:xfrm>
            <a:off x="500034" y="2143116"/>
            <a:ext cx="107157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 smtClean="0"/>
              <a:t>洋务运动</a:t>
            </a:r>
            <a:endParaRPr lang="zh-CN" altLang="en-US" sz="2400" b="1" dirty="0"/>
          </a:p>
        </p:txBody>
      </p:sp>
      <p:sp>
        <p:nvSpPr>
          <p:cNvPr id="6" name="TextBox 5"/>
          <p:cNvSpPr txBox="1"/>
          <p:nvPr/>
        </p:nvSpPr>
        <p:spPr>
          <a:xfrm>
            <a:off x="500034" y="3643314"/>
            <a:ext cx="171451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 smtClean="0"/>
              <a:t>边疆危机与甲午中日战争</a:t>
            </a:r>
            <a:endParaRPr lang="zh-CN" altLang="en-US" sz="2400" b="1" dirty="0"/>
          </a:p>
        </p:txBody>
      </p:sp>
      <p:sp>
        <p:nvSpPr>
          <p:cNvPr id="7" name="TextBox 6"/>
          <p:cNvSpPr txBox="1"/>
          <p:nvPr/>
        </p:nvSpPr>
        <p:spPr>
          <a:xfrm>
            <a:off x="500034" y="5643578"/>
            <a:ext cx="157163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 smtClean="0"/>
              <a:t>瓜分中国的狂潮</a:t>
            </a:r>
            <a:endParaRPr lang="zh-CN" altLang="en-US" sz="2400" b="1" dirty="0"/>
          </a:p>
        </p:txBody>
      </p:sp>
      <p:grpSp>
        <p:nvGrpSpPr>
          <p:cNvPr id="11" name="组合 10"/>
          <p:cNvGrpSpPr/>
          <p:nvPr/>
        </p:nvGrpSpPr>
        <p:grpSpPr>
          <a:xfrm>
            <a:off x="1857356" y="4714884"/>
            <a:ext cx="1571636" cy="2143116"/>
            <a:chOff x="1857356" y="4714884"/>
            <a:chExt cx="1571636" cy="2143116"/>
          </a:xfrm>
        </p:grpSpPr>
        <p:sp>
          <p:nvSpPr>
            <p:cNvPr id="8" name="左大括号 7"/>
            <p:cNvSpPr/>
            <p:nvPr/>
          </p:nvSpPr>
          <p:spPr>
            <a:xfrm>
              <a:off x="1857356" y="4714884"/>
              <a:ext cx="71438" cy="2143116"/>
            </a:xfrm>
            <a:prstGeom prst="leftBrac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9" name="TextBox 8"/>
            <p:cNvSpPr txBox="1"/>
            <p:nvPr/>
          </p:nvSpPr>
          <p:spPr>
            <a:xfrm>
              <a:off x="1857356" y="4714884"/>
              <a:ext cx="1500198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400" b="1" dirty="0" smtClean="0"/>
                <a:t>三国干涉还辽</a:t>
              </a:r>
              <a:endParaRPr lang="zh-CN" altLang="en-US" sz="2400" b="1" dirty="0"/>
            </a:p>
          </p:txBody>
        </p:sp>
        <p:sp>
          <p:nvSpPr>
            <p:cNvPr id="10" name="TextBox 9"/>
            <p:cNvSpPr txBox="1"/>
            <p:nvPr/>
          </p:nvSpPr>
          <p:spPr>
            <a:xfrm>
              <a:off x="1928794" y="5857892"/>
              <a:ext cx="1500198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400" b="1" dirty="0" smtClean="0"/>
                <a:t>划分势力范围</a:t>
              </a:r>
              <a:endParaRPr lang="zh-CN" altLang="en-US" sz="2400" b="1" dirty="0"/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文本框 19"/>
          <p:cNvSpPr txBox="1"/>
          <p:nvPr/>
        </p:nvSpPr>
        <p:spPr>
          <a:xfrm>
            <a:off x="2500298" y="0"/>
            <a:ext cx="4357718" cy="684803"/>
          </a:xfrm>
          <a:prstGeom prst="rect">
            <a:avLst/>
          </a:prstGeom>
          <a:solidFill>
            <a:schemeClr val="bg1"/>
          </a:solidFill>
          <a:ln>
            <a:solidFill>
              <a:schemeClr val="bg1">
                <a:lumMod val="85000"/>
              </a:schemeClr>
            </a:solidFill>
          </a:ln>
        </p:spPr>
        <p:txBody>
          <a:bodyPr wrap="square" lIns="68580" tIns="34290" rIns="68580" bIns="34290" rtlCol="0">
            <a:spAutoFit/>
          </a:bodyPr>
          <a:lstStyle/>
          <a:p>
            <a:pPr algn="l"/>
            <a:r>
              <a:rPr lang="en-US" altLang="zh-CN" sz="4000" b="1" dirty="0">
                <a:solidFill>
                  <a:srgbClr val="FF0000"/>
                </a:solidFill>
                <a:latin typeface="汉仪尚巍手书W" panose="00020600040101010101" pitchFamily="18" charset="-122"/>
                <a:ea typeface="汉仪尚巍手书W" panose="00020600040101010101" pitchFamily="18" charset="-122"/>
              </a:rPr>
              <a:t> </a:t>
            </a:r>
            <a:r>
              <a:rPr lang="zh-CN" altLang="en-US" sz="4000" b="1" dirty="0">
                <a:solidFill>
                  <a:srgbClr val="FF0000"/>
                </a:solidFill>
                <a:latin typeface="汉仪尚巍手书W" panose="00020600040101010101" pitchFamily="18" charset="-122"/>
                <a:ea typeface="汉仪尚巍手书W" panose="00020600040101010101" pitchFamily="18" charset="-122"/>
              </a:rPr>
              <a:t>瓜分中国的狂潮</a:t>
            </a:r>
          </a:p>
        </p:txBody>
      </p:sp>
      <p:sp>
        <p:nvSpPr>
          <p:cNvPr id="7" name="Text Box 6"/>
          <p:cNvSpPr txBox="1">
            <a:spLocks noChangeArrowheads="1"/>
          </p:cNvSpPr>
          <p:nvPr/>
        </p:nvSpPr>
        <p:spPr bwMode="auto">
          <a:xfrm>
            <a:off x="142844" y="785794"/>
            <a:ext cx="2714644" cy="430887"/>
          </a:xfrm>
          <a:prstGeom prst="rect">
            <a:avLst/>
          </a:prstGeom>
          <a:solidFill>
            <a:srgbClr val="002060"/>
          </a:solidFill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0" tIns="0" rIns="0" bIns="0">
            <a:spAutoFit/>
          </a:bodyPr>
          <a:lstStyle/>
          <a:p>
            <a:pPr algn="ctr"/>
            <a:r>
              <a:rPr kumimoji="1" lang="zh-CN" altLang="en-US" sz="2800" b="1" dirty="0" smtClean="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三国</a:t>
            </a:r>
            <a:r>
              <a:rPr kumimoji="1" lang="zh-CN" altLang="en-US" sz="2800" b="1" dirty="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干涉还辽   </a:t>
            </a:r>
          </a:p>
        </p:txBody>
      </p:sp>
      <p:sp>
        <p:nvSpPr>
          <p:cNvPr id="23" name="文本框 22"/>
          <p:cNvSpPr txBox="1"/>
          <p:nvPr/>
        </p:nvSpPr>
        <p:spPr>
          <a:xfrm>
            <a:off x="142844" y="1428736"/>
            <a:ext cx="5395442" cy="5147563"/>
          </a:xfrm>
          <a:prstGeom prst="rect">
            <a:avLst/>
          </a:prstGeom>
          <a:solidFill>
            <a:schemeClr val="bg1"/>
          </a:solidFill>
        </p:spPr>
        <p:txBody>
          <a:bodyPr wrap="square" lIns="68580" tIns="34290" rIns="68580" bIns="34290" rtlCol="0" anchor="t">
            <a:spAutoFit/>
          </a:bodyPr>
          <a:lstStyle/>
          <a:p>
            <a:pPr algn="just">
              <a:lnSpc>
                <a:spcPct val="125000"/>
              </a:lnSpc>
            </a:pPr>
            <a:r>
              <a:rPr lang="en-US" sz="2400" b="1" dirty="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  <a:sym typeface="+mn-ea"/>
              </a:rPr>
              <a:t>    </a:t>
            </a:r>
            <a:r>
              <a:rPr sz="2400" b="1" dirty="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  <a:sym typeface="+mn-ea"/>
              </a:rPr>
              <a:t> </a:t>
            </a:r>
            <a:r>
              <a:rPr sz="24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  <a:sym typeface="+mn-ea"/>
              </a:rPr>
              <a:t>俄、法、德</a:t>
            </a:r>
            <a:r>
              <a:rPr sz="2400" b="1" dirty="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  <a:sym typeface="+mn-ea"/>
              </a:rPr>
              <a:t>三国强迫日本归还中国辽东半岛的事件。《马关条约》将辽东半岛割让给日本，与俄国的扩张计划发生冲突，俄国向德、法两国建议采取一切手段逼迫日本向中国归还辽东半岛，得到响应。1895年4月23日，三国照会日本，要求放弃辽东半岛，并施加军事压力，日本无力对抗，被迫妥协，向清政府索要</a:t>
            </a:r>
            <a:r>
              <a:rPr sz="24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  <a:sym typeface="+mn-ea"/>
              </a:rPr>
              <a:t>3000万两“赎辽费”</a:t>
            </a:r>
            <a:r>
              <a:rPr sz="2400" b="1" dirty="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  <a:sym typeface="+mn-ea"/>
              </a:rPr>
              <a:t>，后归还辽东半岛。</a:t>
            </a:r>
            <a:r>
              <a:rPr sz="24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  <a:sym typeface="+mn-ea"/>
              </a:rPr>
              <a:t>三国干涉还辽是19世纪末列强瓜分中国狂潮的开端</a:t>
            </a:r>
            <a:r>
              <a:rPr sz="2400" b="1" dirty="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  <a:sym typeface="+mn-ea"/>
              </a:rPr>
              <a:t>。</a:t>
            </a:r>
          </a:p>
        </p:txBody>
      </p:sp>
      <p:pic>
        <p:nvPicPr>
          <p:cNvPr id="4" name="图片 3" descr="5b5b196a3dea4fbba2d1f6eb21234f9f[1]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>
          <a:xfrm>
            <a:off x="5626417" y="3286124"/>
            <a:ext cx="3517583" cy="2794635"/>
          </a:xfrm>
          <a:prstGeom prst="rect">
            <a:avLst/>
          </a:prstGeom>
        </p:spPr>
      </p:pic>
      <p:sp>
        <p:nvSpPr>
          <p:cNvPr id="10" name="文本框 9"/>
          <p:cNvSpPr txBox="1"/>
          <p:nvPr/>
        </p:nvSpPr>
        <p:spPr>
          <a:xfrm>
            <a:off x="6286512" y="6215082"/>
            <a:ext cx="2428892" cy="346249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pPr algn="r"/>
            <a:r>
              <a:rPr lang="zh-CN" altLang="en-US" dirty="0">
                <a:latin typeface="楷体" panose="02010609060101010101" charset="-122"/>
                <a:ea typeface="楷体" panose="02010609060101010101" charset="-122"/>
              </a:rPr>
              <a:t>漫画《三国干涉还辽》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>
          <a:xfrm>
            <a:off x="142844" y="1214422"/>
            <a:ext cx="5479733" cy="5074920"/>
          </a:xfrm>
          <a:prstGeom prst="rect">
            <a:avLst/>
          </a:prstGeom>
        </p:spPr>
      </p:pic>
      <p:sp>
        <p:nvSpPr>
          <p:cNvPr id="3" name="文本框 2"/>
          <p:cNvSpPr txBox="1"/>
          <p:nvPr/>
        </p:nvSpPr>
        <p:spPr>
          <a:xfrm>
            <a:off x="142844" y="6286520"/>
            <a:ext cx="5786478" cy="377026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pPr algn="l"/>
            <a:r>
              <a:rPr lang="en-US" altLang="zh-CN" sz="2000" b="1" dirty="0">
                <a:latin typeface="楷体" panose="02010609060101010101" charset="-122"/>
                <a:ea typeface="楷体" panose="02010609060101010101" charset="-122"/>
              </a:rPr>
              <a:t>19</a:t>
            </a:r>
            <a:r>
              <a:rPr lang="zh-CN" altLang="en-US" sz="2000" b="1" dirty="0">
                <a:latin typeface="楷体" panose="02010609060101010101" charset="-122"/>
                <a:ea typeface="楷体" panose="02010609060101010101" charset="-122"/>
              </a:rPr>
              <a:t>世纪末帝国主义列强在华划分势力范围示意图</a:t>
            </a:r>
          </a:p>
        </p:txBody>
      </p:sp>
      <p:pic>
        <p:nvPicPr>
          <p:cNvPr id="5" name="图片 4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6143636" y="928670"/>
            <a:ext cx="2854166" cy="5135245"/>
          </a:xfrm>
          <a:prstGeom prst="rect">
            <a:avLst/>
          </a:prstGeom>
        </p:spPr>
      </p:pic>
      <p:sp>
        <p:nvSpPr>
          <p:cNvPr id="8" name="文本框 19"/>
          <p:cNvSpPr txBox="1"/>
          <p:nvPr/>
        </p:nvSpPr>
        <p:spPr>
          <a:xfrm>
            <a:off x="2500298" y="0"/>
            <a:ext cx="4357718" cy="623248"/>
          </a:xfrm>
          <a:prstGeom prst="rect">
            <a:avLst/>
          </a:prstGeom>
          <a:solidFill>
            <a:schemeClr val="bg1"/>
          </a:solidFill>
          <a:ln>
            <a:solidFill>
              <a:schemeClr val="bg1">
                <a:lumMod val="85000"/>
              </a:schemeClr>
            </a:solidFill>
          </a:ln>
        </p:spPr>
        <p:txBody>
          <a:bodyPr wrap="square" lIns="68580" tIns="34290" rIns="68580" bIns="34290" rtlCol="0">
            <a:spAutoFit/>
          </a:bodyPr>
          <a:lstStyle/>
          <a:p>
            <a:pPr algn="ctr"/>
            <a:r>
              <a:rPr lang="en-US" altLang="zh-CN" sz="3600" b="1" dirty="0">
                <a:solidFill>
                  <a:srgbClr val="FF0000"/>
                </a:solidFill>
                <a:latin typeface="汉仪尚巍手书W" panose="00020600040101010101" pitchFamily="18" charset="-122"/>
                <a:ea typeface="汉仪尚巍手书W" panose="00020600040101010101" pitchFamily="18" charset="-122"/>
              </a:rPr>
              <a:t> </a:t>
            </a:r>
            <a:r>
              <a:rPr lang="zh-CN" altLang="en-US" sz="3600" b="1" dirty="0">
                <a:solidFill>
                  <a:srgbClr val="FF0000"/>
                </a:solidFill>
                <a:latin typeface="汉仪尚巍手书W" panose="00020600040101010101" pitchFamily="18" charset="-122"/>
                <a:ea typeface="汉仪尚巍手书W" panose="00020600040101010101" pitchFamily="18" charset="-122"/>
              </a:rPr>
              <a:t>瓜分中国的狂潮</a:t>
            </a:r>
          </a:p>
        </p:txBody>
      </p:sp>
      <p:sp>
        <p:nvSpPr>
          <p:cNvPr id="9" name="Text Box 6"/>
          <p:cNvSpPr txBox="1">
            <a:spLocks noChangeArrowheads="1"/>
          </p:cNvSpPr>
          <p:nvPr/>
        </p:nvSpPr>
        <p:spPr bwMode="auto">
          <a:xfrm>
            <a:off x="142844" y="642918"/>
            <a:ext cx="4000528" cy="430887"/>
          </a:xfrm>
          <a:prstGeom prst="rect">
            <a:avLst/>
          </a:prstGeom>
          <a:solidFill>
            <a:srgbClr val="002060"/>
          </a:solidFill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0" tIns="0" rIns="0" bIns="0">
            <a:spAutoFit/>
          </a:bodyPr>
          <a:lstStyle/>
          <a:p>
            <a:pPr algn="ctr"/>
            <a:r>
              <a:rPr kumimoji="1" lang="zh-CN" altLang="en-US" sz="2800" b="1" dirty="0" smtClean="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列强在中国划分势力范围</a:t>
            </a:r>
            <a:endParaRPr kumimoji="1" lang="zh-CN" altLang="en-US" sz="2800" b="1" dirty="0">
              <a:solidFill>
                <a:schemeClr val="bg1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AG_VERSION" val="1.0"/>
  <p:tag name="KSO_WM_BEAUTIFY_FLAG" val="#wm#"/>
  <p:tag name="KSO_WM_TEMPLATE_CATEGORY" val="diagram"/>
  <p:tag name="KSO_WM_TEMPLATE_INDEX" val="160433"/>
  <p:tag name="KSO_WM_UNIT_ID" val="diagram160433_4*m_i*1_1"/>
  <p:tag name="KSO_WM_UNIT_TYPE" val="m_i"/>
  <p:tag name="KSO_WM_UNIT_INDEX" val="1_1"/>
  <p:tag name="KSO_WM_UNIT_LAYERLEVEL" val="1_1"/>
  <p:tag name="KSO_WM_DIAGRAM_GROUP_CODE" val="m1-1"/>
  <p:tag name="KSO_WM_UNIT_HIGHLIGHT" val="0"/>
  <p:tag name="KSO_WM_UNIT_COMPATIBLE" val="0"/>
  <p:tag name="KSO_WM_UNIT_DIAGRAM_ISNUMVISUAL" val="0"/>
  <p:tag name="KSO_WM_UNIT_DIAGRAM_ISREFERUNIT" val="0"/>
  <p:tag name="KSO_WM_UNIT_LINE_FORE_SCHEMECOLOR_INDEX" val="13"/>
  <p:tag name="KSO_WM_UNIT_LINE_FILL_TYPE" val="2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AG_VERSION" val="1.0"/>
  <p:tag name="KSO_WM_BEAUTIFY_FLAG" val="#wm#"/>
  <p:tag name="KSO_WM_TEMPLATE_CATEGORY" val="diagram"/>
  <p:tag name="KSO_WM_TEMPLATE_INDEX" val="160433"/>
  <p:tag name="KSO_WM_UNIT_ID" val="diagram160433_4*m_h_f*1_1_1"/>
  <p:tag name="KSO_WM_UNIT_TYPE" val="m_h_f"/>
  <p:tag name="KSO_WM_UNIT_INDEX" val="1_1_1"/>
  <p:tag name="KSO_WM_UNIT_LAYERLEVEL" val="1_1_1"/>
  <p:tag name="KSO_WM_UNIT_VALUE" val="63"/>
  <p:tag name="KSO_WM_UNIT_HIGHLIGHT" val="0"/>
  <p:tag name="KSO_WM_UNIT_COMPATIBLE" val="0"/>
  <p:tag name="KSO_WM_DIAGRAM_GROUP_CODE" val="m1-1"/>
  <p:tag name="KSO_WM_UNIT_NOCLEAR" val="0"/>
  <p:tag name="KSO_WM_UNIT_DIAGRAM_ISNUMVISUAL" val="0"/>
  <p:tag name="KSO_WM_UNIT_DIAGRAM_ISREFERUNIT" val="0"/>
  <p:tag name="KSO_WM_UNIT_PRESET_TEXT" val="单击此处添加文本具体内容"/>
  <p:tag name="KSO_WM_UNIT_FILL_FORE_SCHEMECOLOR_INDEX" val="5"/>
  <p:tag name="KSO_WM_UNIT_FILL_TYPE" val="1"/>
  <p:tag name="KSO_WM_UNIT_TEXT_FILL_FORE_SCHEMECOLOR_INDEX" val="13"/>
  <p:tag name="KSO_WM_UNIT_TEXT_FILL_TYPE" val="1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AG_VERSION" val="1.0"/>
  <p:tag name="KSO_WM_BEAUTIFY_FLAG" val="#wm#"/>
  <p:tag name="KSO_WM_TEMPLATE_CATEGORY" val="diagram"/>
  <p:tag name="KSO_WM_TEMPLATE_INDEX" val="160433"/>
  <p:tag name="KSO_WM_UNIT_ID" val="diagram160433_4*m_h_i*1_1_3"/>
  <p:tag name="KSO_WM_UNIT_TYPE" val="m_h_i"/>
  <p:tag name="KSO_WM_UNIT_INDEX" val="1_1_3"/>
  <p:tag name="KSO_WM_UNIT_LAYERLEVEL" val="1_1_1"/>
  <p:tag name="KSO_WM_DIAGRAM_GROUP_CODE" val="m1-1"/>
  <p:tag name="KSO_WM_UNIT_HIGHLIGHT" val="0"/>
  <p:tag name="KSO_WM_UNIT_COMPATIBLE" val="0"/>
  <p:tag name="KSO_WM_UNIT_DIAGRAM_ISNUMVISUAL" val="0"/>
  <p:tag name="KSO_WM_UNIT_DIAGRAM_ISREFERUNIT" val="0"/>
  <p:tag name="KSO_WM_UNIT_FILL_FORE_SCHEMECOLOR_INDEX" val="5"/>
  <p:tag name="KSO_WM_UNIT_FILL_TYPE" val="1"/>
  <p:tag name="KSO_WM_UNIT_LINE_FORE_SCHEMECOLOR_INDEX" val="14"/>
  <p:tag name="KSO_WM_UNIT_LINE_FILL_TYPE" val="2"/>
  <p:tag name="KSO_WM_UNIT_TEXT_FILL_FORE_SCHEMECOLOR_INDEX" val="2"/>
  <p:tag name="KSO_WM_UNIT_TEXT_FILL_TYPE" val="1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AG_VERSION" val="1.0"/>
  <p:tag name="KSO_WM_BEAUTIFY_FLAG" val="#wm#"/>
  <p:tag name="KSO_WM_TEMPLATE_CATEGORY" val="diagram"/>
  <p:tag name="KSO_WM_TEMPLATE_INDEX" val="160433"/>
  <p:tag name="KSO_WM_UNIT_ID" val="diagram160433_4*m_h_i*1_1_2"/>
  <p:tag name="KSO_WM_UNIT_TYPE" val="m_h_i"/>
  <p:tag name="KSO_WM_UNIT_INDEX" val="1_1_2"/>
  <p:tag name="KSO_WM_UNIT_LAYERLEVEL" val="1_1_1"/>
  <p:tag name="KSO_WM_DIAGRAM_GROUP_CODE" val="m1-1"/>
  <p:tag name="KSO_WM_UNIT_HIGHLIGHT" val="0"/>
  <p:tag name="KSO_WM_UNIT_COMPATIBLE" val="0"/>
  <p:tag name="KSO_WM_UNIT_DIAGRAM_ISNUMVISUAL" val="0"/>
  <p:tag name="KSO_WM_UNIT_DIAGRAM_ISREFERUNIT" val="0"/>
  <p:tag name="KSO_WM_UNIT_FILL_FORE_SCHEMECOLOR_INDEX" val="14"/>
  <p:tag name="KSO_WM_UNIT_FILL_TYPE" val="1"/>
  <p:tag name="KSO_WM_UNIT_TEXT_FILL_FORE_SCHEMECOLOR_INDEX" val="2"/>
  <p:tag name="KSO_WM_UNIT_TEXT_FILL_TYPE" val="1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AG_VERSION" val="1.0"/>
  <p:tag name="KSO_WM_BEAUTIFY_FLAG" val="#wm#"/>
  <p:tag name="KSO_WM_TEMPLATE_CATEGORY" val="diagram"/>
  <p:tag name="KSO_WM_TEMPLATE_INDEX" val="160433"/>
  <p:tag name="KSO_WM_UNIT_ID" val="diagram160433_4*m_h_i*1_1_1"/>
  <p:tag name="KSO_WM_UNIT_TYPE" val="m_h_i"/>
  <p:tag name="KSO_WM_UNIT_INDEX" val="1_1_1"/>
  <p:tag name="KSO_WM_UNIT_LAYERLEVEL" val="1_1_1"/>
  <p:tag name="KSO_WM_DIAGRAM_GROUP_CODE" val="m1-1"/>
  <p:tag name="KSO_WM_UNIT_HIGHLIGHT" val="0"/>
  <p:tag name="KSO_WM_UNIT_COMPATIBLE" val="0"/>
  <p:tag name="KSO_WM_UNIT_DIAGRAM_ISNUMVISUAL" val="0"/>
  <p:tag name="KSO_WM_UNIT_DIAGRAM_ISREFERUNIT" val="0"/>
  <p:tag name="KSO_WM_UNIT_FILL_FORE_SCHEMECOLOR_INDEX" val="14"/>
  <p:tag name="KSO_WM_UNIT_FILL_TYPE" val="1"/>
  <p:tag name="KSO_WM_UNIT_LINE_FORE_SCHEMECOLOR_INDEX" val="13"/>
  <p:tag name="KSO_WM_UNIT_LINE_FILL_TYPE" val="2"/>
  <p:tag name="KSO_WM_UNIT_TEXT_FILL_FORE_SCHEMECOLOR_INDEX" val="2"/>
  <p:tag name="KSO_WM_UNIT_TEXT_FILL_TYPE" val="1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AG_VERSION" val="1.0"/>
  <p:tag name="KSO_WM_BEAUTIFY_FLAG" val="#wm#"/>
  <p:tag name="KSO_WM_TEMPLATE_CATEGORY" val="diagram"/>
  <p:tag name="KSO_WM_TEMPLATE_INDEX" val="160433"/>
  <p:tag name="KSO_WM_UNIT_ID" val="diagram160433_4*m_h_a*1_1_1"/>
  <p:tag name="KSO_WM_UNIT_TYPE" val="m_h_a"/>
  <p:tag name="KSO_WM_UNIT_INDEX" val="1_1_1"/>
  <p:tag name="KSO_WM_UNIT_LAYERLEVEL" val="1_1_1"/>
  <p:tag name="KSO_WM_UNIT_VALUE" val="16"/>
  <p:tag name="KSO_WM_UNIT_HIGHLIGHT" val="0"/>
  <p:tag name="KSO_WM_UNIT_COMPATIBLE" val="0"/>
  <p:tag name="KSO_WM_DIAGRAM_GROUP_CODE" val="m1-1"/>
  <p:tag name="KSO_WM_UNIT_ISCONTENTSTITLE" val="0"/>
  <p:tag name="KSO_WM_UNIT_NOCLEAR" val="0"/>
  <p:tag name="KSO_WM_UNIT_DIAGRAM_ISNUMVISUAL" val="0"/>
  <p:tag name="KSO_WM_UNIT_DIAGRAM_ISREFERUNIT" val="0"/>
  <p:tag name="KSO_WM_UNIT_PRESET_TEXT" val="添加标题"/>
  <p:tag name="KSO_WM_UNIT_TEXT_FILL_FORE_SCHEMECOLOR_INDEX" val="13"/>
  <p:tag name="KSO_WM_UNIT_TEXT_FILL_TYPE" val="1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AG_VERSION" val="1.0"/>
  <p:tag name="KSO_WM_BEAUTIFY_FLAG" val="#wm#"/>
  <p:tag name="KSO_WM_TEMPLATE_CATEGORY" val="diagram"/>
  <p:tag name="KSO_WM_TEMPLATE_INDEX" val="160433"/>
  <p:tag name="KSO_WM_UNIT_ID" val="diagram160433_4*m_h_f*1_2_1"/>
  <p:tag name="KSO_WM_UNIT_TYPE" val="m_h_f"/>
  <p:tag name="KSO_WM_UNIT_INDEX" val="1_2_1"/>
  <p:tag name="KSO_WM_UNIT_LAYERLEVEL" val="1_1_1"/>
  <p:tag name="KSO_WM_UNIT_VALUE" val="63"/>
  <p:tag name="KSO_WM_UNIT_HIGHLIGHT" val="0"/>
  <p:tag name="KSO_WM_UNIT_COMPATIBLE" val="0"/>
  <p:tag name="KSO_WM_DIAGRAM_GROUP_CODE" val="m1-1"/>
  <p:tag name="KSO_WM_UNIT_NOCLEAR" val="0"/>
  <p:tag name="KSO_WM_UNIT_DIAGRAM_ISNUMVISUAL" val="0"/>
  <p:tag name="KSO_WM_UNIT_DIAGRAM_ISREFERUNIT" val="0"/>
  <p:tag name="KSO_WM_UNIT_PRESET_TEXT" val="单击此处添加文本具体内容"/>
  <p:tag name="KSO_WM_UNIT_FILL_FORE_SCHEMECOLOR_INDEX" val="6"/>
  <p:tag name="KSO_WM_UNIT_FILL_TYPE" val="1"/>
  <p:tag name="KSO_WM_UNIT_TEXT_FILL_FORE_SCHEMECOLOR_INDEX" val="13"/>
  <p:tag name="KSO_WM_UNIT_TEXT_FILL_TYPE" val="1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AG_VERSION" val="1.0"/>
  <p:tag name="KSO_WM_BEAUTIFY_FLAG" val="#wm#"/>
  <p:tag name="KSO_WM_TEMPLATE_CATEGORY" val="diagram"/>
  <p:tag name="KSO_WM_TEMPLATE_INDEX" val="160433"/>
  <p:tag name="KSO_WM_UNIT_ID" val="diagram160433_4*m_h_i*1_2_3"/>
  <p:tag name="KSO_WM_UNIT_TYPE" val="m_h_i"/>
  <p:tag name="KSO_WM_UNIT_INDEX" val="1_2_3"/>
  <p:tag name="KSO_WM_UNIT_LAYERLEVEL" val="1_1_1"/>
  <p:tag name="KSO_WM_DIAGRAM_GROUP_CODE" val="m1-1"/>
  <p:tag name="KSO_WM_UNIT_HIGHLIGHT" val="0"/>
  <p:tag name="KSO_WM_UNIT_COMPATIBLE" val="0"/>
  <p:tag name="KSO_WM_UNIT_DIAGRAM_ISNUMVISUAL" val="0"/>
  <p:tag name="KSO_WM_UNIT_DIAGRAM_ISREFERUNIT" val="0"/>
  <p:tag name="KSO_WM_UNIT_FILL_FORE_SCHEMECOLOR_INDEX" val="6"/>
  <p:tag name="KSO_WM_UNIT_FILL_TYPE" val="1"/>
  <p:tag name="KSO_WM_UNIT_LINE_FORE_SCHEMECOLOR_INDEX" val="14"/>
  <p:tag name="KSO_WM_UNIT_LINE_FILL_TYPE" val="2"/>
  <p:tag name="KSO_WM_UNIT_TEXT_FILL_FORE_SCHEMECOLOR_INDEX" val="2"/>
  <p:tag name="KSO_WM_UNIT_TEXT_FILL_TYPE" val="1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AG_VERSION" val="1.0"/>
  <p:tag name="KSO_WM_BEAUTIFY_FLAG" val="#wm#"/>
  <p:tag name="KSO_WM_TEMPLATE_CATEGORY" val="diagram"/>
  <p:tag name="KSO_WM_TEMPLATE_INDEX" val="160433"/>
  <p:tag name="KSO_WM_UNIT_ID" val="diagram160433_4*m_h_i*1_2_2"/>
  <p:tag name="KSO_WM_UNIT_TYPE" val="m_h_i"/>
  <p:tag name="KSO_WM_UNIT_INDEX" val="1_2_2"/>
  <p:tag name="KSO_WM_UNIT_LAYERLEVEL" val="1_1_1"/>
  <p:tag name="KSO_WM_DIAGRAM_GROUP_CODE" val="m1-1"/>
  <p:tag name="KSO_WM_UNIT_HIGHLIGHT" val="0"/>
  <p:tag name="KSO_WM_UNIT_COMPATIBLE" val="0"/>
  <p:tag name="KSO_WM_UNIT_DIAGRAM_ISNUMVISUAL" val="0"/>
  <p:tag name="KSO_WM_UNIT_DIAGRAM_ISREFERUNIT" val="0"/>
  <p:tag name="KSO_WM_UNIT_FILL_FORE_SCHEMECOLOR_INDEX" val="14"/>
  <p:tag name="KSO_WM_UNIT_FILL_TYPE" val="1"/>
  <p:tag name="KSO_WM_UNIT_TEXT_FILL_FORE_SCHEMECOLOR_INDEX" val="2"/>
  <p:tag name="KSO_WM_UNIT_TEXT_FILL_TYPE" val="1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AG_VERSION" val="1.0"/>
  <p:tag name="KSO_WM_BEAUTIFY_FLAG" val="#wm#"/>
  <p:tag name="KSO_WM_TEMPLATE_CATEGORY" val="diagram"/>
  <p:tag name="KSO_WM_TEMPLATE_INDEX" val="160433"/>
  <p:tag name="KSO_WM_UNIT_ID" val="diagram160433_4*m_h_i*1_2_1"/>
  <p:tag name="KSO_WM_UNIT_TYPE" val="m_h_i"/>
  <p:tag name="KSO_WM_UNIT_INDEX" val="1_2_1"/>
  <p:tag name="KSO_WM_UNIT_LAYERLEVEL" val="1_1_1"/>
  <p:tag name="KSO_WM_DIAGRAM_GROUP_CODE" val="m1-1"/>
  <p:tag name="KSO_WM_UNIT_HIGHLIGHT" val="0"/>
  <p:tag name="KSO_WM_UNIT_COMPATIBLE" val="0"/>
  <p:tag name="KSO_WM_UNIT_DIAGRAM_ISNUMVISUAL" val="0"/>
  <p:tag name="KSO_WM_UNIT_DIAGRAM_ISREFERUNIT" val="0"/>
  <p:tag name="KSO_WM_UNIT_FILL_FORE_SCHEMECOLOR_INDEX" val="14"/>
  <p:tag name="KSO_WM_UNIT_FILL_TYPE" val="1"/>
  <p:tag name="KSO_WM_UNIT_LINE_FORE_SCHEMECOLOR_INDEX" val="13"/>
  <p:tag name="KSO_WM_UNIT_LINE_FILL_TYPE" val="2"/>
  <p:tag name="KSO_WM_UNIT_TEXT_FILL_FORE_SCHEMECOLOR_INDEX" val="2"/>
  <p:tag name="KSO_WM_UNIT_TEXT_FILL_TYPE" val="1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AG_VERSION" val="1.0"/>
  <p:tag name="KSO_WM_BEAUTIFY_FLAG" val="#wm#"/>
  <p:tag name="KSO_WM_TEMPLATE_CATEGORY" val="diagram"/>
  <p:tag name="KSO_WM_TEMPLATE_INDEX" val="160433"/>
  <p:tag name="KSO_WM_UNIT_ID" val="diagram160433_4*m_h_f*1_3_1"/>
  <p:tag name="KSO_WM_UNIT_TYPE" val="m_h_f"/>
  <p:tag name="KSO_WM_UNIT_INDEX" val="1_3_1"/>
  <p:tag name="KSO_WM_UNIT_LAYERLEVEL" val="1_1_1"/>
  <p:tag name="KSO_WM_UNIT_VALUE" val="63"/>
  <p:tag name="KSO_WM_UNIT_HIGHLIGHT" val="0"/>
  <p:tag name="KSO_WM_UNIT_COMPATIBLE" val="0"/>
  <p:tag name="KSO_WM_DIAGRAM_GROUP_CODE" val="m1-1"/>
  <p:tag name="KSO_WM_UNIT_NOCLEAR" val="0"/>
  <p:tag name="KSO_WM_UNIT_DIAGRAM_ISNUMVISUAL" val="0"/>
  <p:tag name="KSO_WM_UNIT_DIAGRAM_ISREFERUNIT" val="0"/>
  <p:tag name="KSO_WM_UNIT_PRESET_TEXT" val="单击此处添加文本具体内容"/>
  <p:tag name="KSO_WM_UNIT_FILL_FORE_SCHEMECOLOR_INDEX" val="7"/>
  <p:tag name="KSO_WM_UNIT_FILL_TYPE" val="1"/>
  <p:tag name="KSO_WM_UNIT_TEXT_FILL_FORE_SCHEMECOLOR_INDEX" val="13"/>
  <p:tag name="KSO_WM_UNIT_TEXT_FILL_TYPE" val="1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AG_VERSION" val="1.0"/>
  <p:tag name="KSO_WM_BEAUTIFY_FLAG" val="#wm#"/>
  <p:tag name="KSO_WM_TEMPLATE_CATEGORY" val="diagram"/>
  <p:tag name="KSO_WM_TEMPLATE_INDEX" val="160433"/>
  <p:tag name="KSO_WM_UNIT_ID" val="diagram160433_4*m_h_i*1_3_2"/>
  <p:tag name="KSO_WM_UNIT_TYPE" val="m_h_i"/>
  <p:tag name="KSO_WM_UNIT_INDEX" val="1_3_2"/>
  <p:tag name="KSO_WM_UNIT_LAYERLEVEL" val="1_1_1"/>
  <p:tag name="KSO_WM_DIAGRAM_GROUP_CODE" val="m1-1"/>
  <p:tag name="KSO_WM_UNIT_HIGHLIGHT" val="0"/>
  <p:tag name="KSO_WM_UNIT_COMPATIBLE" val="0"/>
  <p:tag name="KSO_WM_UNIT_DIAGRAM_ISNUMVISUAL" val="0"/>
  <p:tag name="KSO_WM_UNIT_DIAGRAM_ISREFERUNIT" val="0"/>
  <p:tag name="KSO_WM_UNIT_FILL_FORE_SCHEMECOLOR_INDEX" val="7"/>
  <p:tag name="KSO_WM_UNIT_FILL_TYPE" val="1"/>
  <p:tag name="KSO_WM_UNIT_LINE_FORE_SCHEMECOLOR_INDEX" val="14"/>
  <p:tag name="KSO_WM_UNIT_LINE_FILL_TYPE" val="2"/>
  <p:tag name="KSO_WM_UNIT_TEXT_FILL_FORE_SCHEMECOLOR_INDEX" val="2"/>
  <p:tag name="KSO_WM_UNIT_TEXT_FILL_TYPE" val="1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AG_VERSION" val="1.0"/>
  <p:tag name="KSO_WM_BEAUTIFY_FLAG" val="#wm#"/>
  <p:tag name="KSO_WM_TEMPLATE_CATEGORY" val="diagram"/>
  <p:tag name="KSO_WM_TEMPLATE_INDEX" val="160433"/>
  <p:tag name="KSO_WM_UNIT_ID" val="diagram160433_4*m_h_i*1_3_1"/>
  <p:tag name="KSO_WM_UNIT_TYPE" val="m_h_i"/>
  <p:tag name="KSO_WM_UNIT_INDEX" val="1_3_1"/>
  <p:tag name="KSO_WM_UNIT_LAYERLEVEL" val="1_1_1"/>
  <p:tag name="KSO_WM_DIAGRAM_GROUP_CODE" val="m1-1"/>
  <p:tag name="KSO_WM_UNIT_HIGHLIGHT" val="0"/>
  <p:tag name="KSO_WM_UNIT_COMPATIBLE" val="0"/>
  <p:tag name="KSO_WM_UNIT_DIAGRAM_ISNUMVISUAL" val="0"/>
  <p:tag name="KSO_WM_UNIT_DIAGRAM_ISREFERUNIT" val="0"/>
  <p:tag name="KSO_WM_UNIT_FILL_FORE_SCHEMECOLOR_INDEX" val="14"/>
  <p:tag name="KSO_WM_UNIT_FILL_TYPE" val="1"/>
  <p:tag name="KSO_WM_UNIT_TEXT_FILL_FORE_SCHEMECOLOR_INDEX" val="2"/>
  <p:tag name="KSO_WM_UNIT_TEXT_FILL_TYPE" val="1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AG_VERSION" val="1.0"/>
  <p:tag name="KSO_WM_BEAUTIFY_FLAG" val="#wm#"/>
  <p:tag name="KSO_WM_TEMPLATE_CATEGORY" val="diagram"/>
  <p:tag name="KSO_WM_TEMPLATE_INDEX" val="160433"/>
  <p:tag name="KSO_WM_UNIT_ID" val="diagram160433_4*m_h_i*1_3_3"/>
  <p:tag name="KSO_WM_UNIT_TYPE" val="m_h_i"/>
  <p:tag name="KSO_WM_UNIT_INDEX" val="1_3_3"/>
  <p:tag name="KSO_WM_UNIT_LAYERLEVEL" val="1_1_1"/>
  <p:tag name="KSO_WM_DIAGRAM_GROUP_CODE" val="m1-1"/>
  <p:tag name="KSO_WM_UNIT_HIGHLIGHT" val="0"/>
  <p:tag name="KSO_WM_UNIT_COMPATIBLE" val="0"/>
  <p:tag name="KSO_WM_UNIT_DIAGRAM_ISNUMVISUAL" val="0"/>
  <p:tag name="KSO_WM_UNIT_DIAGRAM_ISREFERUNIT" val="0"/>
  <p:tag name="KSO_WM_UNIT_FILL_FORE_SCHEMECOLOR_INDEX" val="14"/>
  <p:tag name="KSO_WM_UNIT_FILL_TYPE" val="1"/>
  <p:tag name="KSO_WM_UNIT_LINE_FORE_SCHEMECOLOR_INDEX" val="13"/>
  <p:tag name="KSO_WM_UNIT_LINE_FILL_TYPE" val="2"/>
  <p:tag name="KSO_WM_UNIT_TEXT_FILL_FORE_SCHEMECOLOR_INDEX" val="2"/>
  <p:tag name="KSO_WM_UNIT_TEXT_FILL_TYPE" val="1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AG_VERSION" val="1.0"/>
  <p:tag name="KSO_WM_BEAUTIFY_FLAG" val="#wm#"/>
  <p:tag name="KSO_WM_TEMPLATE_CATEGORY" val="diagram"/>
  <p:tag name="KSO_WM_TEMPLATE_INDEX" val="160433"/>
  <p:tag name="KSO_WM_UNIT_ID" val="diagram160433_4*m_h_f*1_4_1"/>
  <p:tag name="KSO_WM_UNIT_TYPE" val="m_h_f"/>
  <p:tag name="KSO_WM_UNIT_INDEX" val="1_4_1"/>
  <p:tag name="KSO_WM_UNIT_LAYERLEVEL" val="1_1_1"/>
  <p:tag name="KSO_WM_UNIT_VALUE" val="63"/>
  <p:tag name="KSO_WM_UNIT_HIGHLIGHT" val="0"/>
  <p:tag name="KSO_WM_UNIT_COMPATIBLE" val="0"/>
  <p:tag name="KSO_WM_DIAGRAM_GROUP_CODE" val="m1-1"/>
  <p:tag name="KSO_WM_UNIT_NOCLEAR" val="0"/>
  <p:tag name="KSO_WM_UNIT_DIAGRAM_ISNUMVISUAL" val="0"/>
  <p:tag name="KSO_WM_UNIT_DIAGRAM_ISREFERUNIT" val="0"/>
  <p:tag name="KSO_WM_UNIT_PRESET_TEXT" val="单击此处添加文本具体内容"/>
  <p:tag name="KSO_WM_UNIT_FILL_FORE_SCHEMECOLOR_INDEX" val="8"/>
  <p:tag name="KSO_WM_UNIT_FILL_TYPE" val="1"/>
  <p:tag name="KSO_WM_UNIT_TEXT_FILL_FORE_SCHEMECOLOR_INDEX" val="13"/>
  <p:tag name="KSO_WM_UNIT_TEXT_FILL_TYPE" val="1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AG_VERSION" val="1.0"/>
  <p:tag name="KSO_WM_BEAUTIFY_FLAG" val="#wm#"/>
  <p:tag name="KSO_WM_TEMPLATE_CATEGORY" val="diagram"/>
  <p:tag name="KSO_WM_TEMPLATE_INDEX" val="160433"/>
  <p:tag name="KSO_WM_UNIT_ID" val="diagram160433_4*m_h_i*1_4_3"/>
  <p:tag name="KSO_WM_UNIT_TYPE" val="m_h_i"/>
  <p:tag name="KSO_WM_UNIT_INDEX" val="1_4_3"/>
  <p:tag name="KSO_WM_UNIT_LAYERLEVEL" val="1_1_1"/>
  <p:tag name="KSO_WM_DIAGRAM_GROUP_CODE" val="m1-1"/>
  <p:tag name="KSO_WM_UNIT_HIGHLIGHT" val="0"/>
  <p:tag name="KSO_WM_UNIT_COMPATIBLE" val="0"/>
  <p:tag name="KSO_WM_UNIT_DIAGRAM_ISNUMVISUAL" val="0"/>
  <p:tag name="KSO_WM_UNIT_DIAGRAM_ISREFERUNIT" val="0"/>
  <p:tag name="KSO_WM_UNIT_FILL_FORE_SCHEMECOLOR_INDEX" val="8"/>
  <p:tag name="KSO_WM_UNIT_FILL_TYPE" val="1"/>
  <p:tag name="KSO_WM_UNIT_LINE_FORE_SCHEMECOLOR_INDEX" val="14"/>
  <p:tag name="KSO_WM_UNIT_LINE_FILL_TYPE" val="2"/>
  <p:tag name="KSO_WM_UNIT_TEXT_FILL_FORE_SCHEMECOLOR_INDEX" val="2"/>
  <p:tag name="KSO_WM_UNIT_TEXT_FILL_TYPE" val="1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AG_VERSION" val="1.0"/>
  <p:tag name="KSO_WM_BEAUTIFY_FLAG" val="#wm#"/>
  <p:tag name="KSO_WM_TEMPLATE_CATEGORY" val="diagram"/>
  <p:tag name="KSO_WM_TEMPLATE_INDEX" val="160433"/>
  <p:tag name="KSO_WM_UNIT_ID" val="diagram160433_4*m_h_i*1_4_2"/>
  <p:tag name="KSO_WM_UNIT_TYPE" val="m_h_i"/>
  <p:tag name="KSO_WM_UNIT_INDEX" val="1_4_2"/>
  <p:tag name="KSO_WM_UNIT_LAYERLEVEL" val="1_1_1"/>
  <p:tag name="KSO_WM_DIAGRAM_GROUP_CODE" val="m1-1"/>
  <p:tag name="KSO_WM_UNIT_HIGHLIGHT" val="0"/>
  <p:tag name="KSO_WM_UNIT_COMPATIBLE" val="0"/>
  <p:tag name="KSO_WM_UNIT_DIAGRAM_ISNUMVISUAL" val="0"/>
  <p:tag name="KSO_WM_UNIT_DIAGRAM_ISREFERUNIT" val="0"/>
  <p:tag name="KSO_WM_UNIT_FILL_FORE_SCHEMECOLOR_INDEX" val="14"/>
  <p:tag name="KSO_WM_UNIT_FILL_TYPE" val="1"/>
  <p:tag name="KSO_WM_UNIT_TEXT_FILL_FORE_SCHEMECOLOR_INDEX" val="2"/>
  <p:tag name="KSO_WM_UNIT_TEXT_FILL_TYPE" val="1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AG_VERSION" val="1.0"/>
  <p:tag name="KSO_WM_BEAUTIFY_FLAG" val="#wm#"/>
  <p:tag name="KSO_WM_TEMPLATE_CATEGORY" val="diagram"/>
  <p:tag name="KSO_WM_TEMPLATE_INDEX" val="160433"/>
  <p:tag name="KSO_WM_UNIT_ID" val="diagram160433_4*m_h_i*1_4_1"/>
  <p:tag name="KSO_WM_UNIT_TYPE" val="m_h_i"/>
  <p:tag name="KSO_WM_UNIT_INDEX" val="1_4_1"/>
  <p:tag name="KSO_WM_UNIT_LAYERLEVEL" val="1_1_1"/>
  <p:tag name="KSO_WM_DIAGRAM_GROUP_CODE" val="m1-1"/>
  <p:tag name="KSO_WM_UNIT_HIGHLIGHT" val="0"/>
  <p:tag name="KSO_WM_UNIT_COMPATIBLE" val="0"/>
  <p:tag name="KSO_WM_UNIT_DIAGRAM_ISNUMVISUAL" val="0"/>
  <p:tag name="KSO_WM_UNIT_DIAGRAM_ISREFERUNIT" val="0"/>
  <p:tag name="KSO_WM_UNIT_FILL_FORE_SCHEMECOLOR_INDEX" val="14"/>
  <p:tag name="KSO_WM_UNIT_FILL_TYPE" val="1"/>
  <p:tag name="KSO_WM_UNIT_LINE_FORE_SCHEMECOLOR_INDEX" val="13"/>
  <p:tag name="KSO_WM_UNIT_LINE_FILL_TYPE" val="2"/>
  <p:tag name="KSO_WM_UNIT_TEXT_FILL_FORE_SCHEMECOLOR_INDEX" val="2"/>
  <p:tag name="KSO_WM_UNIT_TEXT_FILL_TYPE" val="1"/>
</p:tagLst>
</file>

<file path=ppt/tags/tag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AG_VERSION" val="1.0"/>
  <p:tag name="KSO_WM_BEAUTIFY_FLAG" val="#wm#"/>
  <p:tag name="KSO_WM_TEMPLATE_CATEGORY" val="diagram"/>
  <p:tag name="KSO_WM_TEMPLATE_INDEX" val="160433"/>
  <p:tag name="KSO_WM_UNIT_ID" val="diagram160433_4*m_h_f*1_5_1"/>
  <p:tag name="KSO_WM_UNIT_TYPE" val="m_h_f"/>
  <p:tag name="KSO_WM_UNIT_INDEX" val="1_5_1"/>
  <p:tag name="KSO_WM_UNIT_LAYERLEVEL" val="1_1_1"/>
  <p:tag name="KSO_WM_UNIT_VALUE" val="63"/>
  <p:tag name="KSO_WM_UNIT_HIGHLIGHT" val="0"/>
  <p:tag name="KSO_WM_UNIT_COMPATIBLE" val="0"/>
  <p:tag name="KSO_WM_DIAGRAM_GROUP_CODE" val="m1-1"/>
  <p:tag name="KSO_WM_UNIT_NOCLEAR" val="0"/>
  <p:tag name="KSO_WM_UNIT_DIAGRAM_ISNUMVISUAL" val="0"/>
  <p:tag name="KSO_WM_UNIT_DIAGRAM_ISREFERUNIT" val="0"/>
  <p:tag name="KSO_WM_UNIT_PRESET_TEXT" val="单击此处添加文本具体内容"/>
  <p:tag name="KSO_WM_UNIT_FILL_FORE_SCHEMECOLOR_INDEX" val="9"/>
  <p:tag name="KSO_WM_UNIT_FILL_TYPE" val="1"/>
  <p:tag name="KSO_WM_UNIT_TEXT_FILL_FORE_SCHEMECOLOR_INDEX" val="13"/>
  <p:tag name="KSO_WM_UNIT_TEXT_FILL_TYPE" val="1"/>
</p:tagLst>
</file>

<file path=ppt/tags/tag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AG_VERSION" val="1.0"/>
  <p:tag name="KSO_WM_BEAUTIFY_FLAG" val="#wm#"/>
  <p:tag name="KSO_WM_TEMPLATE_CATEGORY" val="diagram"/>
  <p:tag name="KSO_WM_TEMPLATE_INDEX" val="160433"/>
  <p:tag name="KSO_WM_UNIT_ID" val="diagram160433_4*m_h_i*1_5_3"/>
  <p:tag name="KSO_WM_UNIT_TYPE" val="m_h_i"/>
  <p:tag name="KSO_WM_UNIT_INDEX" val="1_5_3"/>
  <p:tag name="KSO_WM_UNIT_LAYERLEVEL" val="1_1_1"/>
  <p:tag name="KSO_WM_DIAGRAM_GROUP_CODE" val="m1-1"/>
  <p:tag name="KSO_WM_UNIT_HIGHLIGHT" val="0"/>
  <p:tag name="KSO_WM_UNIT_COMPATIBLE" val="0"/>
  <p:tag name="KSO_WM_UNIT_DIAGRAM_ISNUMVISUAL" val="0"/>
  <p:tag name="KSO_WM_UNIT_DIAGRAM_ISREFERUNIT" val="0"/>
  <p:tag name="KSO_WM_UNIT_FILL_FORE_SCHEMECOLOR_INDEX" val="9"/>
  <p:tag name="KSO_WM_UNIT_FILL_TYPE" val="1"/>
  <p:tag name="KSO_WM_UNIT_LINE_FORE_SCHEMECOLOR_INDEX" val="14"/>
  <p:tag name="KSO_WM_UNIT_LINE_FILL_TYPE" val="2"/>
  <p:tag name="KSO_WM_UNIT_TEXT_FILL_FORE_SCHEMECOLOR_INDEX" val="2"/>
  <p:tag name="KSO_WM_UNIT_TEXT_FILL_TYPE" val="1"/>
</p:tagLst>
</file>

<file path=ppt/tags/tag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AG_VERSION" val="1.0"/>
  <p:tag name="KSO_WM_BEAUTIFY_FLAG" val="#wm#"/>
  <p:tag name="KSO_WM_TEMPLATE_CATEGORY" val="diagram"/>
  <p:tag name="KSO_WM_TEMPLATE_INDEX" val="160433"/>
  <p:tag name="KSO_WM_UNIT_ID" val="diagram160433_4*m_h_i*1_5_2"/>
  <p:tag name="KSO_WM_UNIT_TYPE" val="m_h_i"/>
  <p:tag name="KSO_WM_UNIT_INDEX" val="1_5_2"/>
  <p:tag name="KSO_WM_UNIT_LAYERLEVEL" val="1_1_1"/>
  <p:tag name="KSO_WM_DIAGRAM_GROUP_CODE" val="m1-1"/>
  <p:tag name="KSO_WM_UNIT_HIGHLIGHT" val="0"/>
  <p:tag name="KSO_WM_UNIT_COMPATIBLE" val="0"/>
  <p:tag name="KSO_WM_UNIT_DIAGRAM_ISNUMVISUAL" val="0"/>
  <p:tag name="KSO_WM_UNIT_DIAGRAM_ISREFERUNIT" val="0"/>
  <p:tag name="KSO_WM_UNIT_FILL_FORE_SCHEMECOLOR_INDEX" val="14"/>
  <p:tag name="KSO_WM_UNIT_FILL_TYPE" val="1"/>
  <p:tag name="KSO_WM_UNIT_TEXT_FILL_FORE_SCHEMECOLOR_INDEX" val="2"/>
  <p:tag name="KSO_WM_UNIT_TEXT_FILL_TYPE" val="1"/>
</p:tagLst>
</file>

<file path=ppt/tags/tag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AG_VERSION" val="1.0"/>
  <p:tag name="KSO_WM_BEAUTIFY_FLAG" val="#wm#"/>
  <p:tag name="KSO_WM_TEMPLATE_CATEGORY" val="diagram"/>
  <p:tag name="KSO_WM_TEMPLATE_INDEX" val="160433"/>
  <p:tag name="KSO_WM_UNIT_ID" val="diagram160433_4*m_h_i*1_5_1"/>
  <p:tag name="KSO_WM_UNIT_TYPE" val="m_h_i"/>
  <p:tag name="KSO_WM_UNIT_INDEX" val="1_5_1"/>
  <p:tag name="KSO_WM_UNIT_LAYERLEVEL" val="1_1_1"/>
  <p:tag name="KSO_WM_DIAGRAM_GROUP_CODE" val="m1-1"/>
  <p:tag name="KSO_WM_UNIT_HIGHLIGHT" val="0"/>
  <p:tag name="KSO_WM_UNIT_COMPATIBLE" val="0"/>
  <p:tag name="KSO_WM_UNIT_DIAGRAM_ISNUMVISUAL" val="0"/>
  <p:tag name="KSO_WM_UNIT_DIAGRAM_ISREFERUNIT" val="0"/>
  <p:tag name="KSO_WM_UNIT_FILL_FORE_SCHEMECOLOR_INDEX" val="14"/>
  <p:tag name="KSO_WM_UNIT_FILL_TYPE" val="1"/>
  <p:tag name="KSO_WM_UNIT_LINE_FORE_SCHEMECOLOR_INDEX" val="13"/>
  <p:tag name="KSO_WM_UNIT_LINE_FILL_TYPE" val="2"/>
  <p:tag name="KSO_WM_UNIT_TEXT_FILL_FORE_SCHEMECOLOR_INDEX" val="2"/>
  <p:tag name="KSO_WM_UNIT_TEXT_FILL_TYPE" val="1"/>
</p:tagLst>
</file>

<file path=ppt/tags/tag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AG_VERSION" val="1.0"/>
  <p:tag name="KSO_WM_BEAUTIFY_FLAG" val="#wm#"/>
  <p:tag name="KSO_WM_TEMPLATE_CATEGORY" val="diagram"/>
  <p:tag name="KSO_WM_TEMPLATE_INDEX" val="160433"/>
  <p:tag name="KSO_WM_UNIT_ID" val="diagram160433_4*m_h_a*1_2_1"/>
  <p:tag name="KSO_WM_UNIT_TYPE" val="m_h_a"/>
  <p:tag name="KSO_WM_UNIT_INDEX" val="1_2_1"/>
  <p:tag name="KSO_WM_UNIT_LAYERLEVEL" val="1_1_1"/>
  <p:tag name="KSO_WM_UNIT_VALUE" val="16"/>
  <p:tag name="KSO_WM_UNIT_HIGHLIGHT" val="0"/>
  <p:tag name="KSO_WM_UNIT_COMPATIBLE" val="0"/>
  <p:tag name="KSO_WM_DIAGRAM_GROUP_CODE" val="m1-1"/>
  <p:tag name="KSO_WM_UNIT_ISCONTENTSTITLE" val="0"/>
  <p:tag name="KSO_WM_UNIT_NOCLEAR" val="0"/>
  <p:tag name="KSO_WM_UNIT_DIAGRAM_ISNUMVISUAL" val="0"/>
  <p:tag name="KSO_WM_UNIT_DIAGRAM_ISREFERUNIT" val="0"/>
  <p:tag name="KSO_WM_UNIT_PRESET_TEXT" val="添加标题"/>
  <p:tag name="KSO_WM_UNIT_TEXT_FILL_FORE_SCHEMECOLOR_INDEX" val="13"/>
  <p:tag name="KSO_WM_UNIT_TEXT_FILL_TYPE" val="1"/>
</p:tagLst>
</file>

<file path=ppt/tags/tag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AG_VERSION" val="1.0"/>
  <p:tag name="KSO_WM_BEAUTIFY_FLAG" val="#wm#"/>
  <p:tag name="KSO_WM_TEMPLATE_CATEGORY" val="diagram"/>
  <p:tag name="KSO_WM_TEMPLATE_INDEX" val="160433"/>
  <p:tag name="KSO_WM_UNIT_ID" val="diagram160433_4*m_h_a*1_3_1"/>
  <p:tag name="KSO_WM_UNIT_TYPE" val="m_h_a"/>
  <p:tag name="KSO_WM_UNIT_INDEX" val="1_3_1"/>
  <p:tag name="KSO_WM_UNIT_LAYERLEVEL" val="1_1_1"/>
  <p:tag name="KSO_WM_UNIT_VALUE" val="16"/>
  <p:tag name="KSO_WM_UNIT_HIGHLIGHT" val="0"/>
  <p:tag name="KSO_WM_UNIT_COMPATIBLE" val="0"/>
  <p:tag name="KSO_WM_DIAGRAM_GROUP_CODE" val="m1-1"/>
  <p:tag name="KSO_WM_UNIT_ISCONTENTSTITLE" val="0"/>
  <p:tag name="KSO_WM_UNIT_NOCLEAR" val="0"/>
  <p:tag name="KSO_WM_UNIT_DIAGRAM_ISNUMVISUAL" val="0"/>
  <p:tag name="KSO_WM_UNIT_DIAGRAM_ISREFERUNIT" val="0"/>
  <p:tag name="KSO_WM_UNIT_PRESET_TEXT" val="添加标题"/>
  <p:tag name="KSO_WM_UNIT_TEXT_FILL_FORE_SCHEMECOLOR_INDEX" val="13"/>
  <p:tag name="KSO_WM_UNIT_TEXT_FILL_TYPE" val="1"/>
</p:tagLst>
</file>

<file path=ppt/tags/tag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AG_VERSION" val="1.0"/>
  <p:tag name="KSO_WM_BEAUTIFY_FLAG" val="#wm#"/>
  <p:tag name="KSO_WM_TEMPLATE_CATEGORY" val="diagram"/>
  <p:tag name="KSO_WM_TEMPLATE_INDEX" val="160433"/>
  <p:tag name="KSO_WM_UNIT_ID" val="diagram160433_4*m_h_a*1_4_1"/>
  <p:tag name="KSO_WM_UNIT_TYPE" val="m_h_a"/>
  <p:tag name="KSO_WM_UNIT_INDEX" val="1_4_1"/>
  <p:tag name="KSO_WM_UNIT_LAYERLEVEL" val="1_1_1"/>
  <p:tag name="KSO_WM_UNIT_VALUE" val="16"/>
  <p:tag name="KSO_WM_UNIT_HIGHLIGHT" val="0"/>
  <p:tag name="KSO_WM_UNIT_COMPATIBLE" val="0"/>
  <p:tag name="KSO_WM_DIAGRAM_GROUP_CODE" val="m1-1"/>
  <p:tag name="KSO_WM_UNIT_ISCONTENTSTITLE" val="0"/>
  <p:tag name="KSO_WM_UNIT_NOCLEAR" val="0"/>
  <p:tag name="KSO_WM_UNIT_DIAGRAM_ISNUMVISUAL" val="0"/>
  <p:tag name="KSO_WM_UNIT_DIAGRAM_ISREFERUNIT" val="0"/>
  <p:tag name="KSO_WM_UNIT_PRESET_TEXT" val="添加标题"/>
  <p:tag name="KSO_WM_UNIT_TEXT_FILL_FORE_SCHEMECOLOR_INDEX" val="13"/>
  <p:tag name="KSO_WM_UNIT_TEXT_FILL_TYPE" val="1"/>
</p:tagLst>
</file>

<file path=ppt/tags/tag2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AG_VERSION" val="1.0"/>
  <p:tag name="KSO_WM_BEAUTIFY_FLAG" val="#wm#"/>
  <p:tag name="KSO_WM_TEMPLATE_CATEGORY" val="diagram"/>
  <p:tag name="KSO_WM_TEMPLATE_INDEX" val="160433"/>
  <p:tag name="KSO_WM_UNIT_ID" val="diagram160433_4*m_h_a*1_5_1"/>
  <p:tag name="KSO_WM_UNIT_TYPE" val="m_h_a"/>
  <p:tag name="KSO_WM_UNIT_INDEX" val="1_5_1"/>
  <p:tag name="KSO_WM_UNIT_LAYERLEVEL" val="1_1_1"/>
  <p:tag name="KSO_WM_UNIT_VALUE" val="16"/>
  <p:tag name="KSO_WM_UNIT_HIGHLIGHT" val="0"/>
  <p:tag name="KSO_WM_UNIT_COMPATIBLE" val="0"/>
  <p:tag name="KSO_WM_DIAGRAM_GROUP_CODE" val="m1-1"/>
  <p:tag name="KSO_WM_UNIT_ISCONTENTSTITLE" val="0"/>
  <p:tag name="KSO_WM_UNIT_NOCLEAR" val="0"/>
  <p:tag name="KSO_WM_UNIT_DIAGRAM_ISNUMVISUAL" val="0"/>
  <p:tag name="KSO_WM_UNIT_DIAGRAM_ISREFERUNIT" val="0"/>
  <p:tag name="KSO_WM_UNIT_PRESET_TEXT" val="添加标题"/>
  <p:tag name="KSO_WM_UNIT_TEXT_FILL_FORE_SCHEMECOLOR_INDEX" val="13"/>
  <p:tag name="KSO_WM_UNIT_TEXT_FILL_TYPE" val="1"/>
</p:tagLst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415</TotalTime>
  <Words>2481</Words>
  <Application>Microsoft Office PowerPoint</Application>
  <PresentationFormat>全屏显示(4:3)</PresentationFormat>
  <Paragraphs>523</Paragraphs>
  <Slides>50</Slides>
  <Notes>0</Notes>
  <HiddenSlides>0</HiddenSlides>
  <MMClips>0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50</vt:i4>
      </vt:variant>
    </vt:vector>
  </HeadingPairs>
  <TitlesOfParts>
    <vt:vector size="51" baseType="lpstr">
      <vt:lpstr>Office 主题</vt:lpstr>
      <vt:lpstr>幻灯片 1</vt:lpstr>
      <vt:lpstr>幻灯片 2</vt:lpstr>
      <vt:lpstr>幻灯片 3</vt:lpstr>
      <vt:lpstr>幻灯片 4</vt:lpstr>
      <vt:lpstr>幻灯片 5</vt:lpstr>
      <vt:lpstr>幻灯片 6</vt:lpstr>
      <vt:lpstr>幻灯片 7</vt:lpstr>
      <vt:lpstr>幻灯片 8</vt:lpstr>
      <vt:lpstr>幻灯片 9</vt:lpstr>
      <vt:lpstr>幻灯片 10</vt:lpstr>
      <vt:lpstr>幻灯片 11</vt:lpstr>
      <vt:lpstr>幻灯片 12</vt:lpstr>
      <vt:lpstr>幻灯片 13</vt:lpstr>
      <vt:lpstr>幻灯片 14</vt:lpstr>
      <vt:lpstr>幻灯片 15</vt:lpstr>
      <vt:lpstr>幻灯片 16</vt:lpstr>
      <vt:lpstr>幻灯片 17</vt:lpstr>
      <vt:lpstr>幻灯片 18</vt:lpstr>
      <vt:lpstr>幻灯片 19</vt:lpstr>
      <vt:lpstr>幻灯片 20</vt:lpstr>
      <vt:lpstr>幻灯片 21</vt:lpstr>
      <vt:lpstr>幻灯片 22</vt:lpstr>
      <vt:lpstr>幻灯片 23</vt:lpstr>
      <vt:lpstr>幻灯片 24</vt:lpstr>
      <vt:lpstr>幻灯片 25</vt:lpstr>
      <vt:lpstr>幻灯片 26</vt:lpstr>
      <vt:lpstr>幻灯片 27</vt:lpstr>
      <vt:lpstr>幻灯片 28</vt:lpstr>
      <vt:lpstr>幻灯片 29</vt:lpstr>
      <vt:lpstr>幻灯片 30</vt:lpstr>
      <vt:lpstr>幻灯片 31</vt:lpstr>
      <vt:lpstr>幻灯片 32</vt:lpstr>
      <vt:lpstr>幻灯片 33</vt:lpstr>
      <vt:lpstr>幻灯片 34</vt:lpstr>
      <vt:lpstr>幻灯片 35</vt:lpstr>
      <vt:lpstr>幻灯片 36</vt:lpstr>
      <vt:lpstr>幻灯片 37</vt:lpstr>
      <vt:lpstr>幻灯片 38</vt:lpstr>
      <vt:lpstr>幻灯片 39</vt:lpstr>
      <vt:lpstr>幻灯片 40</vt:lpstr>
      <vt:lpstr>幻灯片 41</vt:lpstr>
      <vt:lpstr>幻灯片 42</vt:lpstr>
      <vt:lpstr>幻灯片 43</vt:lpstr>
      <vt:lpstr>幻灯片 44</vt:lpstr>
      <vt:lpstr>幻灯片 45</vt:lpstr>
      <vt:lpstr>幻灯片 46</vt:lpstr>
      <vt:lpstr>幻灯片 47</vt:lpstr>
      <vt:lpstr>幻灯片 48</vt:lpstr>
      <vt:lpstr>幻灯片 49</vt:lpstr>
      <vt:lpstr>幻灯片 50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幻灯片 1</dc:title>
  <dc:creator>Windows 用户</dc:creator>
  <cp:lastModifiedBy>Windows 用户</cp:lastModifiedBy>
  <cp:revision>72</cp:revision>
  <dcterms:created xsi:type="dcterms:W3CDTF">2019-11-15T06:12:25Z</dcterms:created>
  <dcterms:modified xsi:type="dcterms:W3CDTF">2019-11-17T10:32:22Z</dcterms:modified>
</cp:coreProperties>
</file>