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347" r:id="rId3"/>
    <p:sldId id="349" r:id="rId4"/>
    <p:sldId id="350" r:id="rId6"/>
    <p:sldId id="402" r:id="rId7"/>
    <p:sldId id="257" r:id="rId8"/>
    <p:sldId id="353" r:id="rId9"/>
    <p:sldId id="258" r:id="rId10"/>
    <p:sldId id="259" r:id="rId11"/>
    <p:sldId id="359" r:id="rId12"/>
    <p:sldId id="296" r:id="rId13"/>
    <p:sldId id="364" r:id="rId14"/>
    <p:sldId id="365" r:id="rId15"/>
    <p:sldId id="368" r:id="rId16"/>
    <p:sldId id="261" r:id="rId17"/>
    <p:sldId id="262" r:id="rId18"/>
    <p:sldId id="374" r:id="rId19"/>
    <p:sldId id="426" r:id="rId20"/>
    <p:sldId id="403" r:id="rId21"/>
    <p:sldId id="370" r:id="rId22"/>
    <p:sldId id="373" r:id="rId23"/>
    <p:sldId id="277" r:id="rId24"/>
  </p:sldIdLst>
  <p:sldSz cx="1219200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FFF00"/>
    <a:srgbClr val="CCFFFF"/>
    <a:srgbClr val="0000FF"/>
    <a:srgbClr val="FFFFCC"/>
    <a:srgbClr val="CCFFCC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6" d="100"/>
          <a:sy n="66" d="100"/>
        </p:scale>
        <p:origin x="82" y="130"/>
      </p:cViewPr>
      <p:guideLst>
        <p:guide orient="horz" pos="2186"/>
        <p:guide pos="387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3E713B0B-BC40-4AE1-9B5F-0A7459D76232}" type="datetimeFigureOut">
              <a:rPr lang="zh-CN" altLang="en-US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 smtClean="0"/>
              <a:t>单击此处编辑母版文本样式</a:t>
            </a:r>
            <a:endParaRPr lang="zh-CN" altLang="en-US" noProof="0" smtClean="0"/>
          </a:p>
          <a:p>
            <a:pPr lvl="1"/>
            <a:r>
              <a:rPr lang="zh-CN" altLang="en-US" noProof="0" smtClean="0"/>
              <a:t>第二级</a:t>
            </a:r>
            <a:endParaRPr lang="zh-CN" altLang="en-US" noProof="0" smtClean="0"/>
          </a:p>
          <a:p>
            <a:pPr lvl="2"/>
            <a:r>
              <a:rPr lang="zh-CN" altLang="en-US" noProof="0" smtClean="0"/>
              <a:t>第三级</a:t>
            </a:r>
            <a:endParaRPr lang="zh-CN" altLang="en-US" noProof="0" smtClean="0"/>
          </a:p>
          <a:p>
            <a:pPr lvl="3"/>
            <a:r>
              <a:rPr lang="zh-CN" altLang="en-US" noProof="0" smtClean="0"/>
              <a:t>第四级</a:t>
            </a:r>
            <a:endParaRPr lang="zh-CN" altLang="en-US" noProof="0" smtClean="0"/>
          </a:p>
          <a:p>
            <a:pPr lvl="4"/>
            <a:r>
              <a:rPr lang="zh-CN" altLang="en-US" noProof="0" smtClean="0"/>
              <a:t>第五级</a:t>
            </a:r>
            <a:endParaRPr lang="zh-CN" altLang="en-US" noProof="0" smtClean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183479CA-EFBA-43C1-95E0-FBA7F745E4E5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16387" name="Rectangle 3"/>
          <p:cNvSpPr>
            <a:spLocks noGrp="1" noRot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9698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3011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3861CC-4CF4-42C0-ABBD-6E8E7D6FAD2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512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123" name="文本占位符 5122"/>
          <p:cNvSpPr>
            <a:spLocks noGrp="1" noRot="1"/>
          </p:cNvSpPr>
          <p:nvPr>
            <p:ph type="body" idx="1"/>
          </p:nvPr>
        </p:nvSpPr>
        <p:spPr/>
        <p:txBody>
          <a:bodyPr anchor="ctr"/>
          <a:lstStyle/>
          <a:p>
            <a:pPr lvl="0"/>
            <a:r>
              <a:rPr lang="zh-CN" altLang="en-US"/>
              <a:t>广州起义：时间：</a:t>
            </a:r>
            <a:r>
              <a:rPr lang="en-US" altLang="zh-CN"/>
              <a:t>1927</a:t>
            </a:r>
            <a:r>
              <a:rPr lang="zh-CN" altLang="en-US"/>
              <a:t>年底</a:t>
            </a:r>
            <a:endParaRPr lang="zh-CN" altLang="en-US"/>
          </a:p>
          <a:p>
            <a:pPr lvl="0"/>
            <a:r>
              <a:rPr lang="zh-CN" altLang="en-US"/>
              <a:t>领导人：广东省委书记张太雷和叶挺、叶剑英等</a:t>
            </a:r>
            <a:endParaRPr lang="zh-CN" altLang="en-US"/>
          </a:p>
          <a:p>
            <a:pPr lvl="0"/>
            <a:r>
              <a:rPr lang="zh-CN" altLang="en-US"/>
              <a:t>结果：失败了</a:t>
            </a:r>
            <a:r>
              <a:rPr lang="en-US" altLang="zh-CN">
                <a:sym typeface="Wingdings" panose="05000000000000000000" pitchFamily="2" charset="2"/>
              </a:rPr>
              <a:t></a:t>
            </a:r>
            <a:r>
              <a:rPr lang="zh-CN" altLang="en-US">
                <a:sym typeface="Wingdings" panose="05000000000000000000" pitchFamily="2" charset="2"/>
              </a:rPr>
              <a:t>，数千人和张太雷牺牲。</a:t>
            </a:r>
            <a:endParaRPr lang="zh-CN" altLang="en-US"/>
          </a:p>
          <a:p>
            <a:pPr lvl="0"/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5283200" y="1066800"/>
            <a:ext cx="6197600" cy="19812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46083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5283200" y="3657600"/>
            <a:ext cx="6096000" cy="16764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01638" y="6076950"/>
            <a:ext cx="3052762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5F2024-60F8-44F2-8101-DF4198B3BB1F}" type="datetimeFigureOut">
              <a:rPr lang="zh-CN" altLang="en-US"/>
            </a:fld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076950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076950"/>
            <a:ext cx="3052763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A472CF-1D0D-46C9-8640-90C78BC2D8B1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1217AD-694D-4370-945D-5B75E115715D}" type="datetimeFigureOut">
              <a:rPr lang="zh-CN" altLang="en-US"/>
            </a:fld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6FA40F-C36F-40FB-9B48-6D5AFAD4FA1D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370CFF-DE9B-4BFF-8BD4-5B9E5E5AEF90}" type="datetimeFigureOut">
              <a:rPr lang="zh-CN" altLang="en-US"/>
            </a:fld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B52BFC-DE90-4E71-B339-D1DF3F5C6895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06400" y="1981200"/>
            <a:ext cx="5616575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5375" y="1981200"/>
            <a:ext cx="5618163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A5EC-A5C3-4B32-BF0F-E74EEEB1B9EB}" type="datetimeFigureOut">
              <a:rPr lang="zh-CN" altLang="en-US"/>
            </a:fld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4AA687-05D6-424D-AF9B-339E0A791A4F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30F3F0-C6A9-4549-AA0F-D6D9C2E0FC38}" type="datetimeFigureOut">
              <a:rPr lang="zh-CN" altLang="en-US"/>
            </a:fld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1CF412-B30D-4271-9C0E-626514D40B7E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E37596-208A-431B-AEC1-36A7F0B339EE}" type="datetimeFigureOut">
              <a:rPr lang="zh-CN" altLang="en-US"/>
            </a:fld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852CD5-E77D-49F5-B425-FE3E8B46B940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13FB21-6C4F-4174-882E-C890A5AE6BC7}" type="datetimeFigureOut">
              <a:rPr lang="zh-CN" altLang="en-US"/>
            </a:fld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C47111-B7D3-4A2C-8A4E-370DDCF7057B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0EAC2E-BD1A-4007-B87E-D58A405E535D}" type="datetimeFigureOut">
              <a:rPr lang="zh-CN" altLang="en-US"/>
            </a:fld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D69D1C-E70F-4A1A-9D7E-4FF0D6D80C85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D44D41-C793-41D4-840B-92C8FEDC9760}" type="datetimeFigureOut">
              <a:rPr lang="zh-CN" altLang="en-US"/>
            </a:fld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CC65C-C120-42E0-A18B-C9830B142F1B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E5D1DA-233F-4813-A505-12F727C0D9B4}" type="datetimeFigureOut">
              <a:rPr lang="zh-CN" altLang="en-US"/>
            </a:fld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619E3F-EF8C-45C7-AAD0-30A3F769F079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945563" y="685800"/>
            <a:ext cx="2847975" cy="51816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01638" y="685800"/>
            <a:ext cx="8391525" cy="51816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6EE7C1-DC3E-497D-A736-4C320C5F1B9A}" type="datetimeFigureOut">
              <a:rPr lang="zh-CN" altLang="en-US"/>
            </a:fld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4F3AEA-FBFD-432B-B496-571E38808EFC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01638" y="685800"/>
            <a:ext cx="11388725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27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406400" y="1981200"/>
            <a:ext cx="11387138" cy="3886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4506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01638" y="6019800"/>
            <a:ext cx="3052762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>
              <a:defRPr/>
            </a:pPr>
            <a:fld id="{8F5DC263-C5F3-4DB1-9DAD-88D73CCA9D07}" type="datetimeFigureOut">
              <a:rPr lang="zh-CN" altLang="en-US"/>
            </a:fld>
            <a:endParaRPr lang="en-US" altLang="zh-CN"/>
          </a:p>
        </p:txBody>
      </p:sp>
      <p:sp>
        <p:nvSpPr>
          <p:cNvPr id="4506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019800"/>
            <a:ext cx="3860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506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019800"/>
            <a:ext cx="3052763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>
              <a:defRPr/>
            </a:pPr>
            <a:fld id="{8232B968-E81D-442D-8935-C61A0BA90CE8}" type="slidenum">
              <a:rPr lang="zh-CN" altLang="en-US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fade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anose="05000000000000000000" pitchFamily="2" charset="2"/>
        <a:buChar char="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v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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.wav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jpeg"/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audio" Target="../media/audio3.wav"/><Relationship Id="rId4" Type="http://schemas.openxmlformats.org/officeDocument/2006/relationships/audio" Target="../media/audio2.wav"/><Relationship Id="rId3" Type="http://schemas.openxmlformats.org/officeDocument/2006/relationships/tags" Target="../tags/tag3.xml"/><Relationship Id="rId2" Type="http://schemas.openxmlformats.org/officeDocument/2006/relationships/image" Target="../media/image10.jpeg"/><Relationship Id="rId1" Type="http://schemas.openxmlformats.org/officeDocument/2006/relationships/tags" Target="../tags/tag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audio" Target="../media/audio1.wav"/><Relationship Id="rId8" Type="http://schemas.openxmlformats.org/officeDocument/2006/relationships/image" Target="../media/image18.jpeg"/><Relationship Id="rId7" Type="http://schemas.openxmlformats.org/officeDocument/2006/relationships/image" Target="../media/image17.png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2" Type="http://schemas.openxmlformats.org/officeDocument/2006/relationships/slideLayout" Target="../slideLayouts/slideLayout7.xml"/><Relationship Id="rId11" Type="http://schemas.openxmlformats.org/officeDocument/2006/relationships/audio" Target="../media/audio2.wav"/><Relationship Id="rId10" Type="http://schemas.openxmlformats.org/officeDocument/2006/relationships/audio" Target="../media/audio3.wav"/><Relationship Id="rId1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.xml"/><Relationship Id="rId6" Type="http://schemas.openxmlformats.org/officeDocument/2006/relationships/slideLayout" Target="../slideLayouts/slideLayout7.xml"/><Relationship Id="rId5" Type="http://schemas.openxmlformats.org/officeDocument/2006/relationships/audio" Target="../media/audio2.wav"/><Relationship Id="rId4" Type="http://schemas.openxmlformats.org/officeDocument/2006/relationships/audio" Target="../media/audio1.wav"/><Relationship Id="rId3" Type="http://schemas.openxmlformats.org/officeDocument/2006/relationships/tags" Target="../tags/tag6.xml"/><Relationship Id="rId2" Type="http://schemas.openxmlformats.org/officeDocument/2006/relationships/image" Target="../media/image19.jpeg"/><Relationship Id="rId1" Type="http://schemas.openxmlformats.org/officeDocument/2006/relationships/tags" Target="../tags/tag5.xml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1.png"/><Relationship Id="rId2" Type="http://schemas.openxmlformats.org/officeDocument/2006/relationships/oleObject" Target="../embeddings/oleObject1.bin"/><Relationship Id="rId1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audio" Target="../media/audio3.wav"/><Relationship Id="rId4" Type="http://schemas.openxmlformats.org/officeDocument/2006/relationships/audio" Target="../media/audio2.wav"/><Relationship Id="rId3" Type="http://schemas.openxmlformats.org/officeDocument/2006/relationships/hyperlink" Target="16/&#20117;&#20872;&#23665;&#20250;&#24072;.avi" TargetMode="External"/><Relationship Id="rId2" Type="http://schemas.openxmlformats.org/officeDocument/2006/relationships/image" Target="../media/image23.png"/><Relationship Id="rId1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audio" Target="../media/audio2.wav"/><Relationship Id="rId5" Type="http://schemas.openxmlformats.org/officeDocument/2006/relationships/image" Target="../media/image28.jpeg"/><Relationship Id="rId4" Type="http://schemas.openxmlformats.org/officeDocument/2006/relationships/image" Target="../media/image27.jpeg"/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audio" Target="../media/audio3.wav"/><Relationship Id="rId3" Type="http://schemas.openxmlformats.org/officeDocument/2006/relationships/tags" Target="../tags/tag7.xml"/><Relationship Id="rId2" Type="http://schemas.openxmlformats.org/officeDocument/2006/relationships/image" Target="../media/image1.png"/><Relationship Id="rId1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audio" Target="../media/audio4.wav"/><Relationship Id="rId3" Type="http://schemas.openxmlformats.org/officeDocument/2006/relationships/tags" Target="../tags/tag8.xml"/><Relationship Id="rId2" Type="http://schemas.openxmlformats.org/officeDocument/2006/relationships/image" Target="../media/image31.png"/><Relationship Id="rId1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.wav"/><Relationship Id="rId1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7.xml"/><Relationship Id="rId4" Type="http://schemas.openxmlformats.org/officeDocument/2006/relationships/slide" Target="slide16.xml"/><Relationship Id="rId3" Type="http://schemas.openxmlformats.org/officeDocument/2006/relationships/slide" Target="slide13.xml"/><Relationship Id="rId2" Type="http://schemas.openxmlformats.org/officeDocument/2006/relationships/slide" Target="slide1.xml"/><Relationship Id="rId1" Type="http://schemas.openxmlformats.org/officeDocument/2006/relationships/image" Target="../media/image33.jpeg"/></Relationships>
</file>

<file path=ppt/slides/_rels/slide1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audio" Target="../media/audio3.wav"/><Relationship Id="rId4" Type="http://schemas.openxmlformats.org/officeDocument/2006/relationships/image" Target="../media/image36.jpeg"/><Relationship Id="rId3" Type="http://schemas.openxmlformats.org/officeDocument/2006/relationships/hyperlink" Target="&#25991;&#20214;/&#27700;&#35843;&#27468;&#22836;&#183;&#37325;&#19978;&#20117;&#20872;&#23665;&#65288;&#27611;&#20027;&#24109;&#35799;&#35789;&#26391;&#35829;&#12289;&#21512;&#21809;&#65289;.flv" TargetMode="External"/><Relationship Id="rId2" Type="http://schemas.openxmlformats.org/officeDocument/2006/relationships/image" Target="../media/image35.GIF"/><Relationship Id="rId1" Type="http://schemas.openxmlformats.org/officeDocument/2006/relationships/image" Target="../media/image34.jpeg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audio" Target="../media/audio3.wav"/><Relationship Id="rId3" Type="http://schemas.openxmlformats.org/officeDocument/2006/relationships/audio" Target="../media/audio1.wav"/><Relationship Id="rId2" Type="http://schemas.openxmlformats.org/officeDocument/2006/relationships/image" Target="../media/image22.png"/><Relationship Id="rId1" Type="http://schemas.openxmlformats.org/officeDocument/2006/relationships/image" Target="../media/image3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" Target="slide5.xml"/><Relationship Id="rId1" Type="http://schemas.openxmlformats.org/officeDocument/2006/relationships/image" Target="../media/image34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211138"/>
            <a:ext cx="3516313" cy="1198880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zh-CN" altLang="es-ES" sz="3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第一次国共合作</a:t>
            </a:r>
            <a:endParaRPr lang="es-ES" altLang="zh-CN" sz="36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defRPr/>
            </a:pPr>
            <a:r>
              <a:rPr lang="zh-CN" altLang="es-ES" sz="3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华文彩云"/>
              </a:rPr>
              <a:t>开始时间标志</a:t>
            </a:r>
            <a:endParaRPr lang="zh-CN" altLang="es-ES" sz="36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华文彩云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516630" y="537210"/>
            <a:ext cx="6434138" cy="5397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3500"/>
              </a:lnSpc>
              <a:defRPr/>
            </a:pPr>
            <a:r>
              <a:rPr lang="zh-CN" altLang="es-ES" sz="36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/>
                <a:ea typeface="隶书"/>
                <a:cs typeface="隶书"/>
              </a:rPr>
              <a:t>国民党第一次全国大表大会</a:t>
            </a:r>
            <a:endParaRPr lang="zh-CN" altLang="es-ES" sz="3600" b="1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隶书"/>
              <a:ea typeface="隶书"/>
              <a:cs typeface="隶书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136900" y="2339975"/>
            <a:ext cx="6096000" cy="7016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s-ES" sz="40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s-ES" sz="40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北伐战争</a:t>
            </a:r>
            <a:r>
              <a:rPr lang="zh-CN" altLang="es-ES" sz="40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es-ES" sz="4000" b="1"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21018" y="2295525"/>
            <a:ext cx="2306637" cy="70675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s-E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彩云"/>
                <a:ea typeface="华文彩云"/>
                <a:cs typeface="华文彩云"/>
              </a:rPr>
              <a:t>高锋</a:t>
            </a:r>
            <a:endParaRPr lang="zh-CN" altLang="es-ES" sz="40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彩云"/>
              <a:ea typeface="华文彩云"/>
              <a:cs typeface="华文彩云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910205" y="5311775"/>
            <a:ext cx="8912225" cy="132207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s-ES" sz="40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 蒋介石、汪精卫等国民党右派叛变革命 </a:t>
            </a:r>
            <a:endParaRPr lang="zh-CN" altLang="es-ES" sz="4000" b="1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46088" y="3843338"/>
            <a:ext cx="1847850" cy="7016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s-E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彩云"/>
                <a:ea typeface="华文彩云"/>
                <a:cs typeface="华文彩云"/>
              </a:rPr>
              <a:t>结束</a:t>
            </a:r>
            <a:endParaRPr lang="zh-CN" altLang="es-ES" sz="40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彩云"/>
              <a:ea typeface="华文彩云"/>
              <a:cs typeface="华文彩云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827338" y="3814763"/>
            <a:ext cx="4770437" cy="701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s-ES" sz="40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南京国民政府的成立</a:t>
            </a:r>
            <a:endParaRPr lang="zh-CN" altLang="es-ES" sz="4000" b="1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0" y="5367338"/>
            <a:ext cx="4733925" cy="7016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s-E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彩云"/>
                <a:ea typeface="华文彩云"/>
                <a:cs typeface="华文彩云"/>
              </a:rPr>
              <a:t> 失败标志</a:t>
            </a:r>
            <a:endParaRPr lang="zh-CN" altLang="es-ES" sz="40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彩云"/>
              <a:ea typeface="华文彩云"/>
              <a:cs typeface="华文彩云"/>
            </a:endParaRPr>
          </a:p>
        </p:txBody>
      </p:sp>
    </p:spTree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10" grpId="0" bldLvl="0" animBg="1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WordArt 2"/>
          <p:cNvSpPr>
            <a:spLocks noChangeArrowheads="1" noChangeShapeType="1" noTextEdit="1"/>
          </p:cNvSpPr>
          <p:nvPr/>
        </p:nvSpPr>
        <p:spPr bwMode="auto">
          <a:xfrm>
            <a:off x="1498918" y="1057275"/>
            <a:ext cx="7669212" cy="698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中国革命应该往哪里去？</a:t>
            </a:r>
            <a:endParaRPr lang="zh-CN" altLang="en-US" sz="3600" b="1" kern="10" dirty="0">
              <a:ln w="9525">
                <a:solidFill>
                  <a:srgbClr val="000000"/>
                </a:solidFill>
                <a:round/>
              </a:ln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5362" name="Text Box 3"/>
          <p:cNvSpPr txBox="1">
            <a:spLocks noChangeArrowheads="1"/>
          </p:cNvSpPr>
          <p:nvPr/>
        </p:nvSpPr>
        <p:spPr bwMode="auto">
          <a:xfrm>
            <a:off x="11747" y="221615"/>
            <a:ext cx="10429876" cy="7080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4000" b="1">
                <a:solidFill>
                  <a:srgbClr val="FF0000"/>
                </a:solidFill>
                <a:latin typeface="Verdana" panose="020B0604030504040204" pitchFamily="34" charset="0"/>
                <a:ea typeface="黑体" panose="02010609060101010101" pitchFamily="49" charset="-122"/>
              </a:rPr>
              <a:t>大革命失败后面对国民党的白色恐怖：</a:t>
            </a:r>
            <a:endParaRPr lang="zh-CN" altLang="en-US" sz="4000" b="1">
              <a:solidFill>
                <a:srgbClr val="FF0000"/>
              </a:solidFill>
              <a:latin typeface="Verdan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7172" name="Text Box 5"/>
          <p:cNvSpPr txBox="1">
            <a:spLocks noChangeArrowheads="1"/>
          </p:cNvSpPr>
          <p:nvPr/>
        </p:nvSpPr>
        <p:spPr bwMode="auto">
          <a:xfrm>
            <a:off x="205828" y="1755775"/>
            <a:ext cx="11366500" cy="4955203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sz="2800" b="1" dirty="0">
                <a:solidFill>
                  <a:srgbClr val="663300"/>
                </a:solidFill>
                <a:ea typeface="楷体_GB2312" panose="02010609030101010101" pitchFamily="49" charset="-122"/>
              </a:rPr>
              <a:t>      </a:t>
            </a:r>
            <a:endParaRPr lang="zh-CN" altLang="en-US" sz="2800" b="1" dirty="0">
              <a:solidFill>
                <a:srgbClr val="663300"/>
              </a:solidFill>
              <a:ea typeface="楷体_GB2312" panose="02010609030101010101" pitchFamily="49" charset="-122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sz="4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中国共产党和中国人民并没有被吓倒，被征服，被杀绝。他们从地下爬起来，揩干净身上的血迹，掩埋好同伴的尸首，他们又继续战斗了</a:t>
            </a:r>
            <a:r>
              <a:rPr lang="zh-CN" altLang="en-US" sz="4800" b="1" dirty="0" smtClean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en-US" altLang="zh-CN" sz="4800" b="1" dirty="0" smtClean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en-US" altLang="zh-CN" sz="4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4800" b="1" dirty="0" smtClean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        </a:t>
            </a:r>
            <a:r>
              <a:rPr lang="en-US" altLang="zh-CN" sz="4800" b="1" dirty="0" smtClean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---</a:t>
            </a:r>
            <a:r>
              <a:rPr lang="zh-CN" altLang="en-US" sz="4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毛泽东</a:t>
            </a:r>
            <a:endParaRPr lang="zh-CN" altLang="en-US" sz="48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2"/>
          <p:cNvSpPr txBox="1">
            <a:spLocks noChangeArrowheads="1"/>
          </p:cNvSpPr>
          <p:nvPr/>
        </p:nvSpPr>
        <p:spPr bwMode="auto">
          <a:xfrm>
            <a:off x="154236" y="425603"/>
            <a:ext cx="12192000" cy="1754326"/>
          </a:xfrm>
          <a:prstGeom prst="rect">
            <a:avLst/>
          </a:prstGeom>
          <a:solidFill>
            <a:srgbClr val="92D050">
              <a:alpha val="50195"/>
            </a:srgbClr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 sz="5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第</a:t>
            </a:r>
            <a:r>
              <a:rPr lang="en-US" altLang="zh-CN" sz="5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16</a:t>
            </a:r>
            <a:r>
              <a:rPr lang="zh-CN" altLang="en-US" sz="5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课</a:t>
            </a:r>
            <a:endParaRPr lang="zh-CN" altLang="en-US" sz="54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/>
            <a:r>
              <a:rPr lang="zh-CN" altLang="en-US" sz="5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毛泽东</a:t>
            </a:r>
            <a:r>
              <a:rPr lang="zh-CN" altLang="en-US" sz="5400" dirty="0">
                <a:latin typeface="黑体" panose="02010609060101010101" pitchFamily="49" charset="-122"/>
                <a:ea typeface="黑体" panose="02010609060101010101" pitchFamily="49" charset="-122"/>
              </a:rPr>
              <a:t>开辟井冈山</a:t>
            </a:r>
            <a:r>
              <a:rPr lang="zh-CN" altLang="en-US" sz="5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道路</a:t>
            </a:r>
            <a:endParaRPr lang="zh-CN" altLang="en-US" sz="5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7411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6037" y="2842352"/>
            <a:ext cx="5275109" cy="361083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0963" y="2743200"/>
            <a:ext cx="4550813" cy="3872967"/>
          </a:xfrm>
          <a:prstGeom prst="rect">
            <a:avLst/>
          </a:prstGeom>
        </p:spPr>
      </p:pic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内容占位符 6145" descr="05300000408119128814823082214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730902" y="-18722"/>
            <a:ext cx="8787803" cy="6843598"/>
          </a:xfrm>
        </p:spPr>
      </p:pic>
      <p:sp>
        <p:nvSpPr>
          <p:cNvPr id="6147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 lIns="104066" tIns="52033" rIns="104066" bIns="52033" anchor="ctr"/>
          <a:lstStyle>
            <a:lvl1pPr marL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200" b="0" i="0" u="none" kern="1200" baseline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200" b="0" i="0" u="none" kern="1200" baseline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200" b="0" i="0" u="none" kern="1200" baseline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200" b="0" i="0" u="none" kern="1200" baseline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200" b="0" i="0" u="none" kern="1200" baseline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 algn="r"/>
            <a:fld id="{9A0DB2DC-4C9A-4742-B13C-FB6460FD3503}" type="slidenum">
              <a:rPr lang="zh-CN" altLang="en-US" sz="1360" dirty="0">
                <a:solidFill>
                  <a:srgbClr val="898989"/>
                </a:solidFill>
              </a:rPr>
            </a:fld>
            <a:endParaRPr lang="zh-CN" altLang="en-US" sz="1360" dirty="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659" name="Group 35"/>
          <p:cNvGraphicFramePr>
            <a:graphicFrameLocks noGrp="1"/>
          </p:cNvGraphicFramePr>
          <p:nvPr>
            <p:ph idx="4294967295"/>
          </p:nvPr>
        </p:nvGraphicFramePr>
        <p:xfrm>
          <a:off x="0" y="1311275"/>
          <a:ext cx="11764963" cy="4709160"/>
        </p:xfrm>
        <a:graphic>
          <a:graphicData uri="http://schemas.openxmlformats.org/drawingml/2006/table">
            <a:tbl>
              <a:tblPr/>
              <a:tblGrid>
                <a:gridCol w="1419225"/>
                <a:gridCol w="10345738"/>
              </a:tblGrid>
              <a:tr h="54927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Tx/>
                        <a:buNone/>
                      </a:pPr>
                      <a:r>
                        <a:rPr kumimoji="0" lang="zh-CN" altLang="en-US" sz="3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方正黑体_GBK"/>
                          <a:ea typeface="方正黑体_GBK"/>
                          <a:cs typeface="方正黑体_GBK"/>
                        </a:rPr>
                        <a:t>南昌起义</a:t>
                      </a:r>
                      <a:endParaRPr kumimoji="0" lang="zh-CN" altLang="en-US" sz="3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方正黑体_GBK"/>
                        <a:ea typeface="方正黑体_GBK"/>
                        <a:cs typeface="方正黑体_GBK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56078"/>
                      </a:srgbClr>
                    </a:solidFill>
                  </a:tcPr>
                </a:tc>
                <a:tc hMerge="1">
                  <a:tcPr/>
                </a:tc>
              </a:tr>
              <a:tr h="549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Tx/>
                        <a:buNone/>
                      </a:pPr>
                      <a:r>
                        <a:rPr kumimoji="0" lang="zh-CN" altLang="en-US" sz="3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  <a:ea typeface="楷体" panose="02010609060101010101" pitchFamily="49" charset="-122"/>
                        </a:rPr>
                        <a:t>时间</a:t>
                      </a:r>
                      <a:endParaRPr kumimoji="0" lang="zh-CN" altLang="en-US" sz="3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panose="020B0604020202020204" pitchFamily="34" charset="0"/>
                        <a:ea typeface="楷体" panose="02010609060101010101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6078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Tx/>
                        <a:buNone/>
                      </a:pPr>
                      <a:endParaRPr kumimoji="0" lang="zh-CN" altLang="en-US" sz="3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6078"/>
                      </a:schemeClr>
                    </a:solidFill>
                  </a:tcPr>
                </a:tc>
              </a:tr>
              <a:tr h="549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Tx/>
                        <a:buNone/>
                      </a:pPr>
                      <a:r>
                        <a:rPr kumimoji="0" lang="zh-CN" altLang="en-US" sz="3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  <a:ea typeface="楷体" panose="02010609060101010101" pitchFamily="49" charset="-122"/>
                        </a:rPr>
                        <a:t>地点</a:t>
                      </a:r>
                      <a:endParaRPr kumimoji="0" lang="zh-CN" altLang="en-US" sz="3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panose="020B0604020202020204" pitchFamily="34" charset="0"/>
                        <a:ea typeface="楷体" panose="02010609060101010101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6078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Tx/>
                        <a:buNone/>
                      </a:pPr>
                      <a:endParaRPr kumimoji="0" lang="zh-CN" altLang="en-US" sz="3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6078"/>
                      </a:schemeClr>
                    </a:solidFill>
                  </a:tcPr>
                </a:tc>
              </a:tr>
              <a:tr h="561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Tx/>
                        <a:buNone/>
                      </a:pPr>
                      <a:r>
                        <a:rPr kumimoji="0" lang="zh-CN" altLang="en-US" sz="3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  <a:ea typeface="楷体" panose="02010609060101010101" pitchFamily="49" charset="-122"/>
                          <a:sym typeface="+mn-ea"/>
                        </a:rPr>
                        <a:t>领导</a:t>
                      </a:r>
                      <a:endParaRPr kumimoji="0" lang="zh-CN" altLang="en-US" sz="3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panose="020B0604020202020204" pitchFamily="34" charset="0"/>
                        <a:ea typeface="楷体" panose="02010609060101010101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6078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Tx/>
                        <a:buNone/>
                      </a:pPr>
                      <a:endParaRPr kumimoji="0" lang="zh-CN" altLang="en-US" sz="3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6078"/>
                      </a:schemeClr>
                    </a:solidFill>
                  </a:tcPr>
                </a:tc>
              </a:tr>
              <a:tr h="441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Tx/>
                        <a:buNone/>
                      </a:pPr>
                      <a:r>
                        <a:rPr kumimoji="0" lang="zh-CN" altLang="en-US" sz="3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  <a:ea typeface="楷体" panose="02010609060101010101" pitchFamily="49" charset="-122"/>
                        </a:rPr>
                        <a:t>结果</a:t>
                      </a:r>
                      <a:endParaRPr kumimoji="0" lang="zh-CN" altLang="en-US" sz="3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panose="020B0604020202020204" pitchFamily="34" charset="0"/>
                        <a:ea typeface="楷体" panose="02010609060101010101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Tx/>
                        <a:buNone/>
                      </a:pPr>
                      <a:endParaRPr kumimoji="0" lang="zh-CN" altLang="en-US" sz="3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panose="020B0604020202020204" pitchFamily="34" charset="0"/>
                        <a:ea typeface="楷体" panose="02010609060101010101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6078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Tx/>
                        <a:buNone/>
                      </a:pPr>
                      <a:endParaRPr kumimoji="0" lang="zh-CN" altLang="en-US" sz="3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6078"/>
                      </a:schemeClr>
                    </a:solidFill>
                  </a:tcPr>
                </a:tc>
              </a:tr>
              <a:tr h="560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Tx/>
                        <a:buNone/>
                      </a:pPr>
                      <a:r>
                        <a:rPr kumimoji="0" lang="zh-CN" altLang="en-US" sz="3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  <a:ea typeface="楷体" panose="02010609060101010101" pitchFamily="49" charset="-122"/>
                        </a:rPr>
                        <a:t>意义</a:t>
                      </a:r>
                      <a:endParaRPr kumimoji="0" lang="zh-CN" altLang="en-US" sz="3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panose="020B0604020202020204" pitchFamily="34" charset="0"/>
                        <a:ea typeface="楷体" panose="02010609060101010101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6078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Tx/>
                        <a:buNone/>
                      </a:pPr>
                      <a:endParaRPr kumimoji="0" lang="zh-CN" altLang="en-US" sz="3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panose="020B0604020202020204" pitchFamily="34" charset="0"/>
                        <a:ea typeface="楷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6078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文本框 26650"/>
          <p:cNvSpPr txBox="1">
            <a:spLocks noChangeArrowheads="1"/>
          </p:cNvSpPr>
          <p:nvPr/>
        </p:nvSpPr>
        <p:spPr bwMode="auto">
          <a:xfrm>
            <a:off x="2008188" y="2084388"/>
            <a:ext cx="2513012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1927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8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月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日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文本框 26650"/>
          <p:cNvSpPr txBox="1">
            <a:spLocks noChangeArrowheads="1"/>
          </p:cNvSpPr>
          <p:nvPr/>
        </p:nvSpPr>
        <p:spPr bwMode="auto">
          <a:xfrm>
            <a:off x="2014538" y="2757488"/>
            <a:ext cx="2735262" cy="583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江西南昌</a:t>
            </a:r>
            <a:endParaRPr lang="zh-CN" altLang="en-US" sz="32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文本框 26650"/>
          <p:cNvSpPr txBox="1">
            <a:spLocks noChangeArrowheads="1"/>
          </p:cNvSpPr>
          <p:nvPr/>
        </p:nvSpPr>
        <p:spPr bwMode="auto">
          <a:xfrm>
            <a:off x="1736725" y="5368925"/>
            <a:ext cx="9255125" cy="650875"/>
          </a:xfrm>
          <a:prstGeom prst="rect">
            <a:avLst/>
          </a:prstGeom>
          <a:solidFill>
            <a:srgbClr val="FFFFCC"/>
          </a:solidFill>
          <a:ln w="9525">
            <a:solidFill>
              <a:srgbClr val="000000"/>
            </a:solidFill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00FF"/>
                </a:solidFill>
                <a:ea typeface="微软雅黑" panose="020B0503020204020204" charset="-122"/>
              </a:rPr>
              <a:t>打响了</a:t>
            </a:r>
            <a:r>
              <a:rPr lang="zh-CN" altLang="en-US" sz="3600" b="1">
                <a:solidFill>
                  <a:srgbClr val="FF0000"/>
                </a:solidFill>
                <a:ea typeface="微软雅黑" panose="020B0503020204020204" charset="-122"/>
              </a:rPr>
              <a:t>武装反抗</a:t>
            </a:r>
            <a:r>
              <a:rPr lang="zh-CN" altLang="en-US" sz="3200" b="1">
                <a:solidFill>
                  <a:srgbClr val="0000FF"/>
                </a:solidFill>
                <a:ea typeface="微软雅黑" panose="020B0503020204020204" charset="-122"/>
              </a:rPr>
              <a:t>国民党反动统治</a:t>
            </a:r>
            <a:r>
              <a:rPr lang="zh-CN" altLang="en-US" sz="3600" b="1">
                <a:solidFill>
                  <a:srgbClr val="FF0000"/>
                </a:solidFill>
                <a:ea typeface="微软雅黑" panose="020B0503020204020204" charset="-122"/>
              </a:rPr>
              <a:t>第一枪。</a:t>
            </a:r>
            <a:endParaRPr lang="zh-CN" altLang="en-US" sz="3600" b="1">
              <a:solidFill>
                <a:srgbClr val="FF0000"/>
              </a:solidFill>
              <a:ea typeface="微软雅黑" panose="020B0503020204020204" charset="-122"/>
            </a:endParaRPr>
          </a:p>
        </p:txBody>
      </p:sp>
      <p:sp>
        <p:nvSpPr>
          <p:cNvPr id="10" name="文本框 26650"/>
          <p:cNvSpPr txBox="1">
            <a:spLocks noChangeArrowheads="1"/>
          </p:cNvSpPr>
          <p:nvPr/>
        </p:nvSpPr>
        <p:spPr bwMode="auto">
          <a:xfrm>
            <a:off x="1719263" y="3459163"/>
            <a:ext cx="7356475" cy="519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ea typeface="微软雅黑" panose="020B0503020204020204" charset="-122"/>
              </a:rPr>
              <a:t>周恩来、贺龙、叶挺、朱德、刘伯承、陈毅等</a:t>
            </a:r>
            <a:endParaRPr lang="zh-CN" altLang="en-US" sz="2800" b="1" dirty="0">
              <a:solidFill>
                <a:srgbClr val="FF0000"/>
              </a:solidFill>
              <a:ea typeface="微软雅黑" panose="020B0503020204020204" charset="-122"/>
            </a:endParaRPr>
          </a:p>
        </p:txBody>
      </p:sp>
      <p:sp>
        <p:nvSpPr>
          <p:cNvPr id="11" name="文本框 26650"/>
          <p:cNvSpPr txBox="1">
            <a:spLocks noChangeArrowheads="1"/>
          </p:cNvSpPr>
          <p:nvPr/>
        </p:nvSpPr>
        <p:spPr bwMode="auto">
          <a:xfrm>
            <a:off x="1790700" y="4244975"/>
            <a:ext cx="7200900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占领南昌，南下广东，转战湘南</a:t>
            </a:r>
            <a:endParaRPr lang="zh-CN" altLang="en-US" sz="28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484" name="文本框 8"/>
          <p:cNvSpPr txBox="1">
            <a:spLocks noChangeArrowheads="1"/>
          </p:cNvSpPr>
          <p:nvPr/>
        </p:nvSpPr>
        <p:spPr bwMode="auto">
          <a:xfrm>
            <a:off x="4525963" y="668338"/>
            <a:ext cx="233680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altLang="zh-CN" sz="3600" b="1">
                <a:ea typeface="黑体" panose="02010609060101010101" pitchFamily="49" charset="-122"/>
              </a:rPr>
              <a:t>2.</a:t>
            </a:r>
            <a:r>
              <a:rPr lang="zh-CN" altLang="en-US" sz="3600" b="1">
                <a:ea typeface="黑体" panose="02010609060101010101" pitchFamily="49" charset="-122"/>
              </a:rPr>
              <a:t>概况</a:t>
            </a:r>
            <a:endParaRPr lang="zh-CN" altLang="en-US" sz="3600" b="1">
              <a:ea typeface="黑体" panose="02010609060101010101" pitchFamily="49" charset="-122"/>
            </a:endParaRPr>
          </a:p>
        </p:txBody>
      </p:sp>
      <p:sp>
        <p:nvSpPr>
          <p:cNvPr id="19485" name="文本框 1"/>
          <p:cNvSpPr txBox="1">
            <a:spLocks noChangeArrowheads="1"/>
          </p:cNvSpPr>
          <p:nvPr/>
        </p:nvSpPr>
        <p:spPr bwMode="auto">
          <a:xfrm>
            <a:off x="0" y="144463"/>
            <a:ext cx="3241675" cy="711200"/>
          </a:xfrm>
          <a:prstGeom prst="rect">
            <a:avLst/>
          </a:prstGeom>
          <a:solidFill>
            <a:srgbClr val="000000"/>
          </a:solidFill>
          <a:ln w="9525">
            <a:solidFill>
              <a:srgbClr val="000000"/>
            </a:solidFill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4000" b="1">
                <a:solidFill>
                  <a:srgbClr val="FFFF00"/>
                </a:solidFill>
                <a:ea typeface="微软雅黑" panose="020B0503020204020204" charset="-122"/>
                <a:sym typeface="+mn-ea"/>
              </a:rPr>
              <a:t>一、南昌起义</a:t>
            </a:r>
            <a:endParaRPr lang="zh-CN" altLang="en-US" sz="4000" b="1">
              <a:solidFill>
                <a:srgbClr val="FFFF00"/>
              </a:solidFill>
              <a:ea typeface="微软雅黑" panose="020B0503020204020204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 animBg="1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文本框 16385"/>
          <p:cNvSpPr txBox="1">
            <a:spLocks noChangeArrowheads="1"/>
          </p:cNvSpPr>
          <p:nvPr/>
        </p:nvSpPr>
        <p:spPr bwMode="auto">
          <a:xfrm>
            <a:off x="0" y="0"/>
            <a:ext cx="4938713" cy="641350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3600" noProof="1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ea typeface="微软雅黑" panose="020B0503020204020204" charset="-122"/>
              </a:rPr>
              <a:t>南昌起义的主要领导人</a:t>
            </a:r>
            <a:endParaRPr lang="zh-CN" altLang="en-US" sz="3600" noProof="1">
              <a:solidFill>
                <a:srgbClr val="FFFF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  <p:pic>
        <p:nvPicPr>
          <p:cNvPr id="7170" name="图片 16386" descr="helong-ncqy01"/>
          <p:cNvPicPr preferRelativeResize="0">
            <a:picLocks noChangeArrowheads="1"/>
          </p:cNvPicPr>
          <p:nvPr/>
        </p:nvPicPr>
        <p:blipFill>
          <a:blip r:embed="rId1">
            <a:lum bright="-18000" contrast="36000"/>
          </a:blip>
          <a:srcRect/>
          <a:stretch>
            <a:fillRect/>
          </a:stretch>
        </p:blipFill>
        <p:spPr bwMode="auto">
          <a:xfrm>
            <a:off x="1014413" y="3644900"/>
            <a:ext cx="2197100" cy="208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图片 16387" descr="yeting-ncqy01"/>
          <p:cNvPicPr preferRelativeResize="0">
            <a:picLocks noChangeArrowheads="1"/>
          </p:cNvPicPr>
          <p:nvPr/>
        </p:nvPicPr>
        <p:blipFill>
          <a:blip r:embed="rId2">
            <a:lum bright="-12000" contrast="24000"/>
          </a:blip>
          <a:srcRect/>
          <a:stretch>
            <a:fillRect/>
          </a:stretch>
        </p:blipFill>
        <p:spPr bwMode="auto">
          <a:xfrm>
            <a:off x="3606800" y="3644900"/>
            <a:ext cx="2197100" cy="208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图片 16388" descr="liubocheng-ncqy01"/>
          <p:cNvPicPr preferRelativeResize="0">
            <a:picLocks noChangeArrowheads="1"/>
          </p:cNvPicPr>
          <p:nvPr/>
        </p:nvPicPr>
        <p:blipFill>
          <a:blip r:embed="rId3">
            <a:lum bright="-18000" contrast="30000"/>
          </a:blip>
          <a:srcRect/>
          <a:stretch>
            <a:fillRect/>
          </a:stretch>
        </p:blipFill>
        <p:spPr bwMode="auto">
          <a:xfrm>
            <a:off x="8597900" y="3644900"/>
            <a:ext cx="2203450" cy="208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图片 16389" descr="20050923112741303"/>
          <p:cNvPicPr preferRelativeResize="0"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35688" y="3632200"/>
            <a:ext cx="2197100" cy="208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1" name="文本框 16390"/>
          <p:cNvSpPr txBox="1"/>
          <p:nvPr/>
        </p:nvSpPr>
        <p:spPr>
          <a:xfrm>
            <a:off x="3414713" y="2130425"/>
            <a:ext cx="6721475" cy="577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3200" b="1" noProof="1">
                <a:solidFill>
                  <a:srgbClr val="33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方正康体简体" pitchFamily="2" charset="-122"/>
                <a:ea typeface="方正康体简体" pitchFamily="2" charset="-122"/>
              </a:rPr>
              <a:t>前敌委员会书记：</a:t>
            </a:r>
            <a:r>
              <a:rPr lang="zh-CN" altLang="en-US" sz="3200" b="1" noProof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方正康体简体" pitchFamily="2" charset="-122"/>
                <a:ea typeface="方正康体简体" pitchFamily="2" charset="-122"/>
              </a:rPr>
              <a:t>周恩来</a:t>
            </a:r>
            <a:endParaRPr lang="zh-CN" altLang="en-US" sz="3200" b="1" noProof="1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方正康体简体" pitchFamily="2" charset="-122"/>
              <a:ea typeface="方正康体简体" pitchFamily="2" charset="-122"/>
            </a:endParaRPr>
          </a:p>
        </p:txBody>
      </p:sp>
      <p:sp>
        <p:nvSpPr>
          <p:cNvPr id="16392" name="文本框 16391"/>
          <p:cNvSpPr txBox="1"/>
          <p:nvPr/>
        </p:nvSpPr>
        <p:spPr>
          <a:xfrm>
            <a:off x="1589088" y="5778500"/>
            <a:ext cx="1344612" cy="520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28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方正平和简体" panose="03000509000000000000" pitchFamily="1" charset="-122"/>
              </a:rPr>
              <a:t>贺龙</a:t>
            </a:r>
            <a:endParaRPr lang="zh-CN" altLang="en-US" sz="2800" b="1" noProof="1">
              <a:solidFill>
                <a:srgbClr val="3333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方正平和简体" panose="03000509000000000000" pitchFamily="1" charset="-122"/>
            </a:endParaRPr>
          </a:p>
        </p:txBody>
      </p:sp>
      <p:sp>
        <p:nvSpPr>
          <p:cNvPr id="16393" name="文本框 16392"/>
          <p:cNvSpPr txBox="1"/>
          <p:nvPr/>
        </p:nvSpPr>
        <p:spPr>
          <a:xfrm>
            <a:off x="4084638" y="5778500"/>
            <a:ext cx="1344612" cy="520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28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方正平和简体" panose="03000509000000000000" pitchFamily="1" charset="-122"/>
              </a:rPr>
              <a:t>叶挺</a:t>
            </a:r>
            <a:endParaRPr lang="zh-CN" altLang="en-US" sz="2800" b="1" noProof="1">
              <a:solidFill>
                <a:srgbClr val="3333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方正平和简体" panose="03000509000000000000" pitchFamily="1" charset="-122"/>
            </a:endParaRPr>
          </a:p>
        </p:txBody>
      </p:sp>
      <p:sp>
        <p:nvSpPr>
          <p:cNvPr id="16394" name="文本框 16393"/>
          <p:cNvSpPr txBox="1"/>
          <p:nvPr/>
        </p:nvSpPr>
        <p:spPr>
          <a:xfrm>
            <a:off x="6678613" y="5778500"/>
            <a:ext cx="1343025" cy="520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28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方正平和简体" panose="03000509000000000000" pitchFamily="1" charset="-122"/>
              </a:rPr>
              <a:t>朱德</a:t>
            </a:r>
            <a:endParaRPr lang="zh-CN" altLang="en-US" sz="2800" b="1" noProof="1">
              <a:solidFill>
                <a:srgbClr val="3333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方正平和简体" panose="03000509000000000000" pitchFamily="1" charset="-122"/>
            </a:endParaRPr>
          </a:p>
        </p:txBody>
      </p:sp>
      <p:sp>
        <p:nvSpPr>
          <p:cNvPr id="16395" name="文本框 16394"/>
          <p:cNvSpPr txBox="1"/>
          <p:nvPr/>
        </p:nvSpPr>
        <p:spPr>
          <a:xfrm>
            <a:off x="8983663" y="5778500"/>
            <a:ext cx="1728787" cy="520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28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方正平和简体" panose="03000509000000000000" pitchFamily="1" charset="-122"/>
              </a:rPr>
              <a:t>刘伯承</a:t>
            </a:r>
            <a:endParaRPr lang="zh-CN" altLang="en-US" sz="2800" b="1" noProof="1">
              <a:solidFill>
                <a:srgbClr val="3333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方正平和简体" panose="03000509000000000000" pitchFamily="1" charset="-122"/>
            </a:endParaRPr>
          </a:p>
        </p:txBody>
      </p:sp>
      <p:pic>
        <p:nvPicPr>
          <p:cNvPr id="7179" name="图片 16395" descr="zhouenlai-ncqy0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14413" y="1339850"/>
            <a:ext cx="2200275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4" name="图片 1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757238"/>
            <a:ext cx="11768138" cy="2687637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54287" name="Text Box 15"/>
          <p:cNvSpPr txBox="1">
            <a:spLocks noChangeArrowheads="1"/>
          </p:cNvSpPr>
          <p:nvPr/>
        </p:nvSpPr>
        <p:spPr bwMode="auto">
          <a:xfrm>
            <a:off x="144463" y="3490913"/>
            <a:ext cx="11698287" cy="2554545"/>
          </a:xfrm>
          <a:prstGeom prst="rect">
            <a:avLst/>
          </a:prstGeom>
          <a:solidFill>
            <a:schemeClr val="bg1"/>
          </a:solidFill>
          <a:ln w="9525">
            <a:solidFill>
              <a:srgbClr val="0000FF"/>
            </a:solidFill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rgbClr val="000000"/>
                </a:solidFill>
              </a:rPr>
              <a:t>据统计，十大元帅中直接或间接参加过南昌起义的就有</a:t>
            </a:r>
            <a:r>
              <a:rPr lang="en-US" altLang="zh-CN" sz="4000" b="1" dirty="0">
                <a:solidFill>
                  <a:srgbClr val="000000"/>
                </a:solidFill>
              </a:rPr>
              <a:t>7</a:t>
            </a:r>
            <a:r>
              <a:rPr lang="zh-CN" altLang="en-US" sz="4000" b="1" dirty="0">
                <a:solidFill>
                  <a:srgbClr val="000000"/>
                </a:solidFill>
              </a:rPr>
              <a:t>位：</a:t>
            </a:r>
            <a:r>
              <a:rPr lang="zh-CN" altLang="en-US" sz="4000" b="1" dirty="0">
                <a:solidFill>
                  <a:srgbClr val="CC0000"/>
                </a:solidFill>
              </a:rPr>
              <a:t>朱德、刘伯承、贺龙、陈毅、聂荣臻、叶剑英、</a:t>
            </a:r>
            <a:r>
              <a:rPr lang="zh-CN" altLang="en-US" sz="4000" b="1" dirty="0" smtClean="0">
                <a:solidFill>
                  <a:srgbClr val="CC0000"/>
                </a:solidFill>
              </a:rPr>
              <a:t>林彪</a:t>
            </a:r>
            <a:r>
              <a:rPr lang="zh-CN" altLang="en-US" sz="4000" b="1" dirty="0" smtClean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南昌起义</a:t>
            </a:r>
            <a:r>
              <a:rPr lang="zh-CN" altLang="en-US" sz="4000" b="1" dirty="0">
                <a:solidFill>
                  <a:srgbClr val="000000"/>
                </a:solidFill>
              </a:rPr>
              <a:t>成了中国人民解放军的将帅摇篮。</a:t>
            </a:r>
            <a:endParaRPr lang="zh-CN" altLang="en-US" sz="4000" dirty="0"/>
          </a:p>
        </p:txBody>
      </p:sp>
      <p:sp>
        <p:nvSpPr>
          <p:cNvPr id="2" name="矩形 1"/>
          <p:cNvSpPr/>
          <p:nvPr/>
        </p:nvSpPr>
        <p:spPr>
          <a:xfrm>
            <a:off x="277406" y="3597275"/>
            <a:ext cx="11982768" cy="707886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1949</a:t>
            </a:r>
            <a:r>
              <a:rPr lang="zh-CN" altLang="en-US" sz="4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 </a:t>
            </a:r>
            <a:r>
              <a:rPr lang="en-US" altLang="zh-CN" sz="4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8</a:t>
            </a:r>
            <a:r>
              <a:rPr lang="zh-CN" altLang="en-US" sz="4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月</a:t>
            </a:r>
            <a:r>
              <a:rPr lang="en-US" altLang="zh-CN" sz="4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4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日 被</a:t>
            </a:r>
            <a:r>
              <a:rPr lang="zh-CN" altLang="en-US" sz="4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定为中国人民解放军</a:t>
            </a:r>
            <a:r>
              <a:rPr lang="zh-CN" altLang="en-US" sz="4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 </a:t>
            </a:r>
            <a:r>
              <a:rPr lang="zh-CN" altLang="en-US" sz="4000" u="sng" dirty="0" smtClean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建军节</a:t>
            </a:r>
            <a:r>
              <a:rPr lang="zh-CN" altLang="en-US" sz="4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 </a:t>
            </a:r>
            <a:endParaRPr lang="zh-CN" altLang="en-US" sz="40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" decel="100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0" decel="100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800" decel="100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800" decel="100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8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8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800" decel="1000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800" decel="100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800" decel="100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800" decel="100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800" decel="100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800" decel="100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00" decel="100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" decel="100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800" decel="1000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800" decel="1000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800" decel="1000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800" decel="1000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6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1" grpId="0"/>
      <p:bldP spid="16392" grpId="0"/>
      <p:bldP spid="16393" grpId="0"/>
      <p:bldP spid="16394" grpId="0"/>
      <p:bldP spid="16395" grpId="0"/>
      <p:bldP spid="54287" grpId="0" animBg="1"/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标题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6724650" cy="757238"/>
          </a:xfrm>
          <a:solidFill>
            <a:srgbClr val="000000"/>
          </a:solidFill>
          <a:ln>
            <a:solidFill>
              <a:schemeClr val="tx1"/>
            </a:solidFill>
          </a:ln>
        </p:spPr>
        <p:txBody>
          <a:bodyPr anchor="b"/>
          <a:lstStyle/>
          <a:p>
            <a:pPr eaLnBrk="1" hangingPunct="1"/>
            <a:r>
              <a:rPr lang="zh-CN" altLang="en-US" sz="4000" b="1" smtClean="0">
                <a:solidFill>
                  <a:srgbClr val="FFFF00"/>
                </a:solidFill>
                <a:ea typeface="微软雅黑" panose="020B0503020204020204" charset="-122"/>
              </a:rPr>
              <a:t>二、秋收起义与井冈山会师</a:t>
            </a:r>
            <a:endParaRPr lang="zh-CN" altLang="en-US" sz="4000" b="1" smtClean="0">
              <a:solidFill>
                <a:srgbClr val="FFFF00"/>
              </a:solidFill>
              <a:ea typeface="微软雅黑" panose="020B0503020204020204" charset="-122"/>
            </a:endParaRPr>
          </a:p>
        </p:txBody>
      </p:sp>
      <p:sp>
        <p:nvSpPr>
          <p:cNvPr id="24578" name="内容占位符 3"/>
          <p:cNvSpPr>
            <a:spLocks noGrp="1"/>
          </p:cNvSpPr>
          <p:nvPr>
            <p:ph idx="4294967295"/>
          </p:nvPr>
        </p:nvSpPr>
        <p:spPr>
          <a:xfrm>
            <a:off x="357188" y="936625"/>
            <a:ext cx="2662237" cy="657225"/>
          </a:xfrm>
          <a:solidFill>
            <a:srgbClr val="CCFFCC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0" indent="0" eaLnBrk="1" hangingPunct="1">
              <a:buFont typeface="Wingdings" panose="05000000000000000000" pitchFamily="2" charset="2"/>
              <a:buNone/>
            </a:pPr>
            <a:r>
              <a:rPr lang="en-US" altLang="zh-CN" sz="3600" b="1" smtClean="0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en-US" altLang="zh-CN" sz="3600" b="1" smtClean="0">
                <a:solidFill>
                  <a:srgbClr val="CC0000"/>
                </a:solidFill>
                <a:latin typeface="微软雅黑" panose="020B0503020204020204" charset="-122"/>
                <a:ea typeface="微软雅黑" panose="020B0503020204020204" charset="-122"/>
              </a:rPr>
              <a:t>.</a:t>
            </a:r>
            <a:r>
              <a:rPr lang="zh-CN" altLang="en-US" sz="3600" b="1" smtClean="0">
                <a:solidFill>
                  <a:srgbClr val="CC0000"/>
                </a:solidFill>
                <a:latin typeface="微软雅黑" panose="020B0503020204020204" charset="-122"/>
                <a:ea typeface="微软雅黑" panose="020B0503020204020204" charset="-122"/>
              </a:rPr>
              <a:t>八七会议</a:t>
            </a:r>
            <a:endParaRPr lang="zh-CN" altLang="en-US" sz="3600" smtClean="0">
              <a:solidFill>
                <a:srgbClr val="CC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4579" name="文本占位符 4"/>
          <p:cNvSpPr>
            <a:spLocks noGrp="1"/>
          </p:cNvSpPr>
          <p:nvPr>
            <p:ph type="body" sz="half" idx="4294967295"/>
            <p:custDataLst>
              <p:tags r:id="rId1"/>
            </p:custDataLst>
          </p:nvPr>
        </p:nvSpPr>
        <p:spPr>
          <a:xfrm>
            <a:off x="38100" y="1654176"/>
            <a:ext cx="5026025" cy="1857375"/>
          </a:xfrm>
          <a:solidFill>
            <a:schemeClr val="bg1"/>
          </a:solidFill>
        </p:spPr>
        <p:txBody>
          <a:bodyPr/>
          <a:lstStyle/>
          <a:p>
            <a:pPr marL="0" indent="0" eaLnBrk="1" hangingPunct="1">
              <a:buFont typeface="Wingdings" panose="05000000000000000000" pitchFamily="2" charset="2"/>
              <a:buNone/>
            </a:pPr>
            <a:r>
              <a:rPr lang="zh-CN" altLang="en-US" b="1" dirty="0" smtClean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b="1" dirty="0" smtClean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b="1" dirty="0" smtClean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）时间：</a:t>
            </a:r>
            <a:endParaRPr lang="zh-CN" altLang="en-US" dirty="0" smtClean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 eaLnBrk="1" hangingPunct="1">
              <a:buFont typeface="Wingdings" panose="05000000000000000000" pitchFamily="2" charset="2"/>
              <a:buNone/>
            </a:pPr>
            <a:r>
              <a:rPr lang="zh-CN" altLang="en-US" b="1" dirty="0" smtClean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b="1" dirty="0" smtClean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b="1" dirty="0" smtClean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）地点：</a:t>
            </a:r>
            <a:endParaRPr lang="zh-CN" altLang="en-US" b="1" dirty="0" smtClean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 eaLnBrk="1" hangingPunct="1">
              <a:buFont typeface="Wingdings" panose="05000000000000000000" pitchFamily="2" charset="2"/>
              <a:buNone/>
            </a:pPr>
            <a:r>
              <a:rPr lang="zh-CN" altLang="en-US" b="1" dirty="0" smtClean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b="1" dirty="0" smtClean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b="1" dirty="0" smtClean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）内容：</a:t>
            </a:r>
            <a:endParaRPr lang="zh-CN" altLang="en-US" b="1" dirty="0" smtClean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 eaLnBrk="1" hangingPunct="1">
              <a:buFont typeface="Wingdings" panose="05000000000000000000" pitchFamily="2" charset="2"/>
              <a:buNone/>
            </a:pPr>
            <a:endParaRPr lang="zh-CN" altLang="en-US" dirty="0" smtClean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marL="0" indent="0" eaLnBrk="1" hangingPunct="1"/>
            <a:endParaRPr lang="zh-CN" altLang="en-US" dirty="0" smtClean="0"/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2551112" y="1654176"/>
            <a:ext cx="28321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19</a:t>
            </a:r>
            <a:r>
              <a:rPr lang="zh-CN" altLang="en-US" sz="32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27年</a:t>
            </a:r>
            <a:r>
              <a:rPr lang="zh-CN" altLang="en-US" sz="32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8月7日</a:t>
            </a:r>
            <a:endParaRPr lang="zh-CN" altLang="en-US" sz="32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2623344" y="2304258"/>
            <a:ext cx="2506662" cy="519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  <a:ea typeface="黑体" panose="02010609060101010101" pitchFamily="49" charset="-122"/>
                <a:sym typeface="+mn-ea"/>
              </a:rPr>
              <a:t>湖北 汉口</a:t>
            </a:r>
            <a:endParaRPr lang="zh-CN" altLang="en-US" sz="2800" dirty="0">
              <a:ea typeface="黑体" panose="02010609060101010101" pitchFamily="49" charset="-122"/>
            </a:endParaRP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168275" y="3802063"/>
            <a:ext cx="6281738" cy="1066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200">
                <a:ea typeface="黑体" panose="02010609060101010101" pitchFamily="49" charset="-122"/>
                <a:sym typeface="+mn-ea"/>
              </a:rPr>
              <a:t>①通过了</a:t>
            </a:r>
            <a:r>
              <a:rPr lang="zh-CN" altLang="en-US" sz="3200">
                <a:solidFill>
                  <a:srgbClr val="FF0000"/>
                </a:solidFill>
                <a:ea typeface="黑体" panose="02010609060101010101" pitchFamily="49" charset="-122"/>
                <a:sym typeface="+mn-ea"/>
              </a:rPr>
              <a:t>土地革命和武装反抗国民党反动统治</a:t>
            </a:r>
            <a:r>
              <a:rPr lang="zh-CN" altLang="en-US" sz="3200">
                <a:ea typeface="黑体" panose="02010609060101010101" pitchFamily="49" charset="-122"/>
                <a:sym typeface="+mn-ea"/>
              </a:rPr>
              <a:t>的总方针；</a:t>
            </a:r>
            <a:endParaRPr lang="zh-CN" altLang="en-US" sz="3200">
              <a:ea typeface="黑体" panose="02010609060101010101" pitchFamily="49" charset="-122"/>
              <a:sym typeface="+mn-ea"/>
            </a:endParaRPr>
          </a:p>
        </p:txBody>
      </p:sp>
      <p:sp>
        <p:nvSpPr>
          <p:cNvPr id="2" name="文本框 7"/>
          <p:cNvSpPr txBox="1">
            <a:spLocks noChangeArrowheads="1"/>
          </p:cNvSpPr>
          <p:nvPr/>
        </p:nvSpPr>
        <p:spPr bwMode="auto">
          <a:xfrm>
            <a:off x="-1" y="5891213"/>
            <a:ext cx="11589745" cy="646331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3600" dirty="0">
                <a:ea typeface="黑体" panose="02010609060101010101" pitchFamily="49" charset="-122"/>
                <a:sym typeface="+mn-ea"/>
              </a:rPr>
              <a:t>③毛泽东提出了</a:t>
            </a:r>
            <a:r>
              <a:rPr lang="zh-CN" altLang="en-US" sz="3600" u="sng" dirty="0">
                <a:solidFill>
                  <a:srgbClr val="FF0000"/>
                </a:solidFill>
                <a:ea typeface="黑体" panose="02010609060101010101" pitchFamily="49" charset="-122"/>
                <a:sym typeface="+mn-ea"/>
              </a:rPr>
              <a:t>“政权是由枪杆子中取得”</a:t>
            </a:r>
            <a:r>
              <a:rPr lang="zh-CN" altLang="en-US" sz="3600" u="sng" dirty="0">
                <a:ea typeface="黑体" panose="02010609060101010101" pitchFamily="49" charset="-122"/>
                <a:sym typeface="+mn-ea"/>
              </a:rPr>
              <a:t>的著名论断</a:t>
            </a:r>
            <a:r>
              <a:rPr lang="zh-CN" altLang="en-US" sz="3600" dirty="0">
                <a:ea typeface="黑体" panose="02010609060101010101" pitchFamily="49" charset="-122"/>
                <a:sym typeface="+mn-ea"/>
              </a:rPr>
              <a:t>。</a:t>
            </a:r>
            <a:endParaRPr lang="zh-CN" altLang="en-US" sz="3600" dirty="0">
              <a:ea typeface="黑体" panose="02010609060101010101" pitchFamily="49" charset="-122"/>
            </a:endParaRPr>
          </a:p>
        </p:txBody>
      </p:sp>
      <p:sp>
        <p:nvSpPr>
          <p:cNvPr id="4" name="文本框 7"/>
          <p:cNvSpPr txBox="1">
            <a:spLocks noChangeArrowheads="1"/>
          </p:cNvSpPr>
          <p:nvPr/>
        </p:nvSpPr>
        <p:spPr bwMode="auto">
          <a:xfrm>
            <a:off x="211138" y="4981575"/>
            <a:ext cx="7331075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200" dirty="0">
                <a:ea typeface="黑体" panose="02010609060101010101" pitchFamily="49" charset="-122"/>
                <a:sym typeface="+mn-ea"/>
              </a:rPr>
              <a:t>②决定在</a:t>
            </a:r>
            <a:r>
              <a:rPr lang="zh-CN" altLang="en-US" sz="3200" u="sng" dirty="0">
                <a:solidFill>
                  <a:srgbClr val="FF0000"/>
                </a:solidFill>
                <a:ea typeface="黑体" panose="02010609060101010101" pitchFamily="49" charset="-122"/>
                <a:sym typeface="+mn-ea"/>
              </a:rPr>
              <a:t>秋收时节</a:t>
            </a:r>
            <a:r>
              <a:rPr lang="zh-CN" altLang="en-US" sz="3200" dirty="0">
                <a:ea typeface="黑体" panose="02010609060101010101" pitchFamily="49" charset="-122"/>
                <a:sym typeface="+mn-ea"/>
              </a:rPr>
              <a:t>发动武装起义；</a:t>
            </a:r>
            <a:endParaRPr lang="zh-CN" altLang="en-US" sz="3200" dirty="0">
              <a:ea typeface="黑体" panose="02010609060101010101" pitchFamily="49" charset="-122"/>
              <a:sym typeface="+mn-ea"/>
            </a:endParaRPr>
          </a:p>
        </p:txBody>
      </p:sp>
      <p:pic>
        <p:nvPicPr>
          <p:cNvPr id="24585" name="图片 24578" descr="0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86922" y="931863"/>
            <a:ext cx="4835525" cy="393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矩形 4"/>
          <p:cNvSpPr/>
          <p:nvPr/>
        </p:nvSpPr>
        <p:spPr>
          <a:xfrm>
            <a:off x="240799" y="1773237"/>
            <a:ext cx="6846124" cy="330552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</a:pPr>
            <a:r>
              <a:rPr kumimoji="0" lang="zh-CN" alt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黑体" panose="02010609060101010101" pitchFamily="49" charset="-122"/>
              </a:rPr>
              <a:t>意义：八七会议给</a:t>
            </a:r>
            <a:r>
              <a:rPr lang="zh-CN" altLang="zh-CN" sz="3600" b="1" dirty="0">
                <a:solidFill>
                  <a:srgbClr val="000000"/>
                </a:solidFill>
                <a:ea typeface="黑体" panose="02010609060101010101" pitchFamily="49" charset="-122"/>
              </a:rPr>
              <a:t>处在思想组织涣散的中国共产党人，</a:t>
            </a:r>
            <a:r>
              <a:rPr lang="zh-CN" altLang="zh-CN" sz="3600" b="1" dirty="0">
                <a:solidFill>
                  <a:srgbClr val="FF0000"/>
                </a:solidFill>
                <a:ea typeface="黑体" panose="02010609060101010101" pitchFamily="49" charset="-122"/>
              </a:rPr>
              <a:t>指明了新的出路</a:t>
            </a:r>
            <a:r>
              <a:rPr lang="zh-CN" altLang="zh-CN" sz="3600" b="1" dirty="0" smtClean="0">
                <a:solidFill>
                  <a:srgbClr val="FF0000"/>
                </a:solidFill>
                <a:ea typeface="黑体" panose="02010609060101010101" pitchFamily="49" charset="-122"/>
              </a:rPr>
              <a:t>。</a:t>
            </a:r>
            <a:endParaRPr kumimoji="0" lang="zh-CN" altLang="en-US" sz="3600" b="1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/>
              <a:ea typeface="黑体" panose="02010609060101010101" pitchFamily="49" charset="-122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黑体" panose="02010609060101010101" pitchFamily="49" charset="-122"/>
              </a:rPr>
              <a:t>（补充）会议：撤销了陈独秀总书记的职务</a:t>
            </a:r>
            <a:endParaRPr kumimoji="0" lang="en-US" altLang="zh-CN" sz="36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黑体" panose="02010609060101010101" pitchFamily="49" charset="-122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</p:spTree>
    <p:custDataLst>
      <p:tags r:id="rId3"/>
    </p:custData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2" grpId="0" animBg="1"/>
      <p:bldP spid="4" grpId="0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文本框 3"/>
          <p:cNvSpPr txBox="1">
            <a:spLocks noChangeArrowheads="1"/>
          </p:cNvSpPr>
          <p:nvPr/>
        </p:nvSpPr>
        <p:spPr bwMode="auto">
          <a:xfrm>
            <a:off x="211138" y="165100"/>
            <a:ext cx="2682875" cy="711200"/>
          </a:xfrm>
          <a:prstGeom prst="rect">
            <a:avLst/>
          </a:prstGeom>
          <a:solidFill>
            <a:srgbClr val="000000"/>
          </a:solidFill>
          <a:ln w="9525">
            <a:solidFill>
              <a:srgbClr val="000000"/>
            </a:solidFill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4000" b="1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2.秋收起义</a:t>
            </a:r>
            <a:endParaRPr lang="zh-CN" altLang="en-US" sz="4000" b="1">
              <a:solidFill>
                <a:srgbClr val="FFFF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graphicFrame>
        <p:nvGraphicFramePr>
          <p:cNvPr id="27678" name="Group 30"/>
          <p:cNvGraphicFramePr>
            <a:graphicFrameLocks noGrp="1"/>
          </p:cNvGraphicFramePr>
          <p:nvPr>
            <p:ph idx="4294967295"/>
          </p:nvPr>
        </p:nvGraphicFramePr>
        <p:xfrm>
          <a:off x="201613" y="1177925"/>
          <a:ext cx="11663362" cy="4709160"/>
        </p:xfrm>
        <a:graphic>
          <a:graphicData uri="http://schemas.openxmlformats.org/drawingml/2006/table">
            <a:tbl>
              <a:tblPr/>
              <a:tblGrid>
                <a:gridCol w="1852612"/>
                <a:gridCol w="9810750"/>
              </a:tblGrid>
              <a:tr h="54927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Tx/>
                        <a:buNone/>
                      </a:pPr>
                      <a:r>
                        <a:rPr kumimoji="0" lang="en-US" altLang="zh-CN" sz="3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方正黑体_GBK"/>
                          <a:ea typeface="方正黑体_GBK"/>
                          <a:cs typeface="方正黑体_GBK"/>
                        </a:rPr>
                        <a:t>                  </a:t>
                      </a:r>
                      <a:r>
                        <a:rPr kumimoji="0" lang="zh-CN" altLang="en-US" sz="3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微软雅黑" panose="020B0503020204020204" charset="-122"/>
                          <a:ea typeface="微软雅黑" panose="020B0503020204020204" charset="-122"/>
                          <a:cs typeface="方正黑体_GBK"/>
                        </a:rPr>
                        <a:t>秋收起义</a:t>
                      </a:r>
                      <a:endParaRPr kumimoji="0" lang="zh-CN" altLang="en-US" sz="3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微软雅黑" panose="020B0503020204020204" charset="-122"/>
                        <a:ea typeface="微软雅黑" panose="020B0503020204020204" charset="-122"/>
                        <a:cs typeface="方正黑体_GBK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 hMerge="1">
                  <a:tcPr/>
                </a:tc>
              </a:tr>
              <a:tr h="549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Tx/>
                        <a:buNone/>
                      </a:pPr>
                      <a:r>
                        <a:rPr kumimoji="0" lang="zh-CN" altLang="en-US" sz="3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  <a:ea typeface="楷体" panose="02010609060101010101" pitchFamily="49" charset="-122"/>
                        </a:rPr>
                        <a:t>时间</a:t>
                      </a:r>
                      <a:endParaRPr kumimoji="0" lang="zh-CN" altLang="en-US" sz="3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panose="020B0604020202020204" pitchFamily="34" charset="0"/>
                        <a:ea typeface="楷体" panose="02010609060101010101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Tx/>
                        <a:buNone/>
                      </a:pPr>
                      <a:endParaRPr kumimoji="0" lang="zh-CN" altLang="en-US" sz="3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9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Tx/>
                        <a:buNone/>
                      </a:pPr>
                      <a:r>
                        <a:rPr kumimoji="0" lang="zh-CN" altLang="en-US" sz="3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  <a:ea typeface="楷体" panose="02010609060101010101" pitchFamily="49" charset="-122"/>
                        </a:rPr>
                        <a:t>地点</a:t>
                      </a:r>
                      <a:endParaRPr kumimoji="0" lang="zh-CN" altLang="en-US" sz="3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panose="020B0604020202020204" pitchFamily="34" charset="0"/>
                        <a:ea typeface="楷体" panose="02010609060101010101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Tx/>
                        <a:buNone/>
                      </a:pPr>
                      <a:endParaRPr kumimoji="0" lang="zh-CN" altLang="en-US" sz="3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9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Tx/>
                        <a:buNone/>
                      </a:pPr>
                      <a:r>
                        <a:rPr kumimoji="0" lang="zh-CN" altLang="en-US" sz="3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  <a:ea typeface="楷体" panose="02010609060101010101" pitchFamily="49" charset="-122"/>
                          <a:sym typeface="+mn-ea"/>
                        </a:rPr>
                        <a:t>领导</a:t>
                      </a:r>
                      <a:endParaRPr kumimoji="0" lang="zh-CN" altLang="en-US" sz="3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panose="020B0604020202020204" pitchFamily="34" charset="0"/>
                        <a:ea typeface="楷体" panose="02010609060101010101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Tx/>
                        <a:buNone/>
                      </a:pPr>
                      <a:endParaRPr kumimoji="0" lang="zh-CN" altLang="en-US" sz="3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9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Tx/>
                        <a:buNone/>
                      </a:pPr>
                      <a:r>
                        <a:rPr kumimoji="0" lang="zh-CN" altLang="en-US" sz="3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  <a:ea typeface="楷体" panose="02010609060101010101" pitchFamily="49" charset="-122"/>
                        </a:rPr>
                        <a:t>旗帜</a:t>
                      </a:r>
                      <a:endParaRPr kumimoji="0" lang="zh-CN" altLang="en-US" sz="3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panose="020B0604020202020204" pitchFamily="34" charset="0"/>
                        <a:ea typeface="楷体" panose="02010609060101010101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Tx/>
                        <a:buNone/>
                      </a:pPr>
                      <a:endParaRPr kumimoji="0" lang="en-US" altLang="zh-CN" sz="39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39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Tx/>
                        <a:buNone/>
                      </a:pPr>
                      <a:endParaRPr kumimoji="0" lang="zh-CN" altLang="en-US" sz="3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panose="020B0604020202020204" pitchFamily="34" charset="0"/>
                        <a:ea typeface="楷体" panose="02010609060101010101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Tx/>
                        <a:buNone/>
                      </a:pPr>
                      <a:r>
                        <a:rPr kumimoji="0" lang="zh-CN" altLang="en-US" sz="3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  <a:ea typeface="楷体" panose="02010609060101010101" pitchFamily="49" charset="-122"/>
                        </a:rPr>
                        <a:t>结果</a:t>
                      </a:r>
                      <a:endParaRPr kumimoji="0" lang="zh-CN" altLang="en-US" sz="3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panose="020B0604020202020204" pitchFamily="34" charset="0"/>
                        <a:ea typeface="楷体" panose="02010609060101010101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Tx/>
                        <a:buNone/>
                      </a:pPr>
                      <a:endParaRPr kumimoji="0" lang="zh-CN" altLang="en-US" sz="3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文本框 26650"/>
          <p:cNvSpPr txBox="1">
            <a:spLocks noChangeArrowheads="1"/>
          </p:cNvSpPr>
          <p:nvPr/>
        </p:nvSpPr>
        <p:spPr bwMode="auto">
          <a:xfrm>
            <a:off x="2462213" y="1995488"/>
            <a:ext cx="3076575" cy="579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ea typeface="楷体" panose="02010609060101010101" pitchFamily="49" charset="-122"/>
              </a:rPr>
              <a:t>1927</a:t>
            </a:r>
            <a:r>
              <a:rPr lang="zh-CN" altLang="en-US" sz="3200" b="1">
                <a:solidFill>
                  <a:srgbClr val="FF0000"/>
                </a:solidFill>
                <a:ea typeface="楷体" panose="02010609060101010101" pitchFamily="49" charset="-122"/>
              </a:rPr>
              <a:t>年</a:t>
            </a:r>
            <a:r>
              <a:rPr lang="en-US" altLang="zh-CN" sz="3200" b="1">
                <a:solidFill>
                  <a:srgbClr val="FF0000"/>
                </a:solidFill>
                <a:ea typeface="楷体" panose="02010609060101010101" pitchFamily="49" charset="-122"/>
              </a:rPr>
              <a:t>9</a:t>
            </a:r>
            <a:r>
              <a:rPr lang="zh-CN" altLang="en-US" sz="3200" b="1">
                <a:solidFill>
                  <a:srgbClr val="FF0000"/>
                </a:solidFill>
                <a:ea typeface="楷体" panose="02010609060101010101" pitchFamily="49" charset="-122"/>
              </a:rPr>
              <a:t>月</a:t>
            </a:r>
            <a:endParaRPr lang="zh-CN" altLang="en-US" sz="3200" b="1">
              <a:solidFill>
                <a:srgbClr val="FF0000"/>
              </a:solidFill>
              <a:ea typeface="楷体" panose="02010609060101010101" pitchFamily="49" charset="-122"/>
            </a:endParaRPr>
          </a:p>
        </p:txBody>
      </p:sp>
      <p:sp>
        <p:nvSpPr>
          <p:cNvPr id="7" name="文本框 26650"/>
          <p:cNvSpPr txBox="1">
            <a:spLocks noChangeArrowheads="1"/>
          </p:cNvSpPr>
          <p:nvPr/>
        </p:nvSpPr>
        <p:spPr bwMode="auto">
          <a:xfrm>
            <a:off x="2428875" y="2640013"/>
            <a:ext cx="3949891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accent5">
                    <a:lumMod val="2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湘赣边界</a:t>
            </a:r>
            <a:endParaRPr lang="zh-CN" altLang="en-US" sz="3200" b="1" dirty="0">
              <a:solidFill>
                <a:schemeClr val="accent5">
                  <a:lumMod val="2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文本框 26650"/>
          <p:cNvSpPr txBox="1">
            <a:spLocks noChangeArrowheads="1"/>
          </p:cNvSpPr>
          <p:nvPr/>
        </p:nvSpPr>
        <p:spPr bwMode="auto">
          <a:xfrm>
            <a:off x="2551113" y="3305175"/>
            <a:ext cx="3209925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ea typeface="微软雅黑" panose="020B0503020204020204" charset="-122"/>
              </a:rPr>
              <a:t>毛泽东</a:t>
            </a:r>
            <a:endParaRPr lang="zh-CN" altLang="en-US" sz="3200" b="1" dirty="0">
              <a:solidFill>
                <a:srgbClr val="FF0000"/>
              </a:solidFill>
              <a:ea typeface="微软雅黑" panose="020B0503020204020204" charset="-122"/>
            </a:endParaRPr>
          </a:p>
        </p:txBody>
      </p:sp>
      <p:sp>
        <p:nvSpPr>
          <p:cNvPr id="2" name="文本框 26650"/>
          <p:cNvSpPr txBox="1">
            <a:spLocks noChangeArrowheads="1"/>
          </p:cNvSpPr>
          <p:nvPr/>
        </p:nvSpPr>
        <p:spPr bwMode="auto">
          <a:xfrm>
            <a:off x="2428875" y="3995738"/>
            <a:ext cx="3454400" cy="579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en-US" sz="3200" b="1" dirty="0">
                <a:solidFill>
                  <a:srgbClr val="FF0000"/>
                </a:solidFill>
                <a:ea typeface="微软雅黑" panose="020B0503020204020204" charset="-122"/>
              </a:rPr>
              <a:t>工农革命军</a:t>
            </a:r>
            <a:r>
              <a:rPr lang="en-US" altLang="zh-CN" sz="32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”</a:t>
            </a:r>
            <a:endParaRPr lang="en-US" altLang="zh-CN" sz="3200" b="1" dirty="0">
              <a:solidFill>
                <a:srgbClr val="FF0000"/>
              </a:solidFill>
              <a:ea typeface="微软雅黑" panose="020B0503020204020204" charset="-122"/>
            </a:endParaRPr>
          </a:p>
        </p:txBody>
      </p:sp>
      <p:sp>
        <p:nvSpPr>
          <p:cNvPr id="8" name="文本框 26650"/>
          <p:cNvSpPr txBox="1">
            <a:spLocks noChangeArrowheads="1"/>
          </p:cNvSpPr>
          <p:nvPr/>
        </p:nvSpPr>
        <p:spPr bwMode="auto">
          <a:xfrm>
            <a:off x="2551113" y="4897285"/>
            <a:ext cx="7308983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 smtClean="0">
                <a:solidFill>
                  <a:schemeClr val="accent5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en-US" sz="3200" b="1" dirty="0" smtClean="0">
                <a:solidFill>
                  <a:schemeClr val="accent5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起义军严重受挫。</a:t>
            </a:r>
            <a:r>
              <a:rPr lang="en-US" altLang="zh-CN" sz="3200" b="1" dirty="0" smtClean="0">
                <a:solidFill>
                  <a:schemeClr val="accent5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”</a:t>
            </a:r>
            <a:endParaRPr lang="en-US" altLang="zh-CN" sz="3200" b="1" dirty="0">
              <a:solidFill>
                <a:schemeClr val="accent5">
                  <a:lumMod val="25000"/>
                </a:schemeClr>
              </a:solidFill>
              <a:ea typeface="微软雅黑" panose="020B0503020204020204" charset="-122"/>
            </a:endParaRPr>
          </a:p>
        </p:txBody>
      </p:sp>
    </p:spTree>
    <p:custDataLst>
      <p:tags r:id="rId1"/>
    </p:custData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0" grpId="0"/>
      <p:bldP spid="2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86" name="图片 4099" descr="秋收起义和向井冈山进军示意图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6045200" y="203200"/>
            <a:ext cx="5765800" cy="5942013"/>
          </a:xfrm>
          <a:prstGeom prst="rect">
            <a:avLst/>
          </a:prstGeom>
          <a:noFill/>
          <a:ln w="57150">
            <a:solidFill>
              <a:srgbClr val="FF6600"/>
            </a:solidFill>
            <a:miter lim="800000"/>
            <a:headEnd/>
            <a:tailEnd/>
          </a:ln>
          <a:effectLst>
            <a:outerShdw dist="89803" dir="2700000" algn="ctr" rotWithShape="0">
              <a:schemeClr val="tx2"/>
            </a:outerShdw>
          </a:effectLst>
        </p:spPr>
      </p:pic>
      <p:sp>
        <p:nvSpPr>
          <p:cNvPr id="26626" name="文本框 4100"/>
          <p:cNvSpPr txBox="1">
            <a:spLocks noChangeArrowheads="1"/>
          </p:cNvSpPr>
          <p:nvPr/>
        </p:nvSpPr>
        <p:spPr bwMode="auto">
          <a:xfrm>
            <a:off x="10304463" y="1238250"/>
            <a:ext cx="1146175" cy="44005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>
            <a:spAutoFit/>
          </a:bodyPr>
          <a:lstStyle/>
          <a:p>
            <a:r>
              <a:rPr lang="zh-CN" altLang="en-US" sz="4400">
                <a:latin typeface="隶书"/>
                <a:ea typeface="隶书"/>
                <a:cs typeface="隶书"/>
              </a:rPr>
              <a:t>江        西</a:t>
            </a:r>
            <a:endParaRPr lang="zh-CN" altLang="en-US" sz="4400">
              <a:latin typeface="隶书"/>
              <a:ea typeface="隶书"/>
              <a:cs typeface="隶书"/>
            </a:endParaRPr>
          </a:p>
        </p:txBody>
      </p:sp>
      <p:sp>
        <p:nvSpPr>
          <p:cNvPr id="26627" name="文本框 4101"/>
          <p:cNvSpPr txBox="1">
            <a:spLocks noChangeArrowheads="1"/>
          </p:cNvSpPr>
          <p:nvPr/>
        </p:nvSpPr>
        <p:spPr bwMode="auto">
          <a:xfrm>
            <a:off x="10820400" y="4610100"/>
            <a:ext cx="787400" cy="15684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Times New Roman" panose="02020603050405020304" pitchFamily="18" charset="0"/>
                <a:ea typeface="隶书"/>
                <a:cs typeface="隶书"/>
              </a:rPr>
              <a:t>赣</a:t>
            </a:r>
            <a:endParaRPr lang="zh-CN" altLang="en-US" sz="3200">
              <a:latin typeface="Times New Roman" panose="02020603050405020304" pitchFamily="18" charset="0"/>
              <a:ea typeface="隶书"/>
              <a:cs typeface="隶书"/>
            </a:endParaRPr>
          </a:p>
          <a:p>
            <a:endParaRPr lang="zh-CN" altLang="en-US" sz="3200">
              <a:latin typeface="Times New Roman" panose="02020603050405020304" pitchFamily="18" charset="0"/>
              <a:ea typeface="隶书"/>
              <a:cs typeface="隶书"/>
            </a:endParaRPr>
          </a:p>
          <a:p>
            <a:r>
              <a:rPr lang="zh-CN" altLang="en-US" sz="3200">
                <a:latin typeface="Times New Roman" panose="02020603050405020304" pitchFamily="18" charset="0"/>
                <a:ea typeface="隶书"/>
                <a:cs typeface="隶书"/>
              </a:rPr>
              <a:t>江</a:t>
            </a:r>
            <a:endParaRPr lang="zh-CN" altLang="en-US" sz="3200">
              <a:latin typeface="Times New Roman" panose="02020603050405020304" pitchFamily="18" charset="0"/>
              <a:ea typeface="隶书"/>
              <a:cs typeface="隶书"/>
            </a:endParaRPr>
          </a:p>
        </p:txBody>
      </p:sp>
      <p:sp>
        <p:nvSpPr>
          <p:cNvPr id="4104" name="文本框 4103"/>
          <p:cNvSpPr txBox="1">
            <a:spLocks noChangeArrowheads="1"/>
          </p:cNvSpPr>
          <p:nvPr/>
        </p:nvSpPr>
        <p:spPr bwMode="auto">
          <a:xfrm>
            <a:off x="9171305" y="2497455"/>
            <a:ext cx="1648460" cy="95313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文家市    决策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105" name="文本框 4104"/>
          <p:cNvSpPr txBox="1">
            <a:spLocks noChangeArrowheads="1"/>
          </p:cNvSpPr>
          <p:nvPr/>
        </p:nvSpPr>
        <p:spPr bwMode="auto">
          <a:xfrm>
            <a:off x="7888288" y="4125913"/>
            <a:ext cx="989012" cy="519112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</a:ln>
          <a:effectLst>
            <a:outerShdw dist="35921" dir="2700000" algn="ctr" rotWithShape="0">
              <a:schemeClr val="tx2"/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800">
                <a:solidFill>
                  <a:schemeClr val="hlink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三湾</a:t>
            </a:r>
            <a:endParaRPr lang="zh-CN" altLang="en-US" sz="2800">
              <a:solidFill>
                <a:schemeClr val="hlink"/>
              </a:solidFill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  <p:sp>
        <p:nvSpPr>
          <p:cNvPr id="26630" name="文本框 4102"/>
          <p:cNvSpPr txBox="1">
            <a:spLocks noChangeArrowheads="1"/>
          </p:cNvSpPr>
          <p:nvPr/>
        </p:nvSpPr>
        <p:spPr bwMode="auto">
          <a:xfrm>
            <a:off x="9601200" y="4859338"/>
            <a:ext cx="1625600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>
                <a:latin typeface="Times New Roman" panose="02020603050405020304" pitchFamily="18" charset="0"/>
              </a:rPr>
              <a:t>永新</a:t>
            </a:r>
            <a:endParaRPr lang="zh-CN" altLang="en-US" sz="2400">
              <a:latin typeface="Times New Roman" panose="02020603050405020304" pitchFamily="18" charset="0"/>
            </a:endParaRPr>
          </a:p>
        </p:txBody>
      </p:sp>
      <p:pic>
        <p:nvPicPr>
          <p:cNvPr id="4120" name="图片 4119" descr="13-lx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903018" y="2619693"/>
            <a:ext cx="503237" cy="2106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1" name="图片 4120" descr="13-lx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80400" y="1582738"/>
            <a:ext cx="1312863" cy="1192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2" name="图片 4121" descr="13-lx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194800" y="1882775"/>
            <a:ext cx="863600" cy="15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3" name="图片 4122" descr="13-lx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05763" y="2725738"/>
            <a:ext cx="274637" cy="75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4" name="图片 4123" descr="13-lx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194800" y="896938"/>
            <a:ext cx="1401763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5" name="图片 4124" descr="13-lx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077200" y="3281363"/>
            <a:ext cx="609600" cy="20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26" name="五角星 4125"/>
          <p:cNvSpPr/>
          <p:nvPr/>
        </p:nvSpPr>
        <p:spPr>
          <a:xfrm>
            <a:off x="9194800" y="5545138"/>
            <a:ext cx="508000" cy="300037"/>
          </a:xfrm>
          <a:prstGeom prst="star5">
            <a:avLst/>
          </a:prstGeom>
          <a:solidFill>
            <a:srgbClr val="FF0000"/>
          </a:solidFill>
          <a:ln w="9525">
            <a:noFill/>
          </a:ln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sz="3600" noProof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+mn-ea"/>
            </a:endParaRPr>
          </a:p>
        </p:txBody>
      </p:sp>
      <p:sp>
        <p:nvSpPr>
          <p:cNvPr id="4128" name="文本框 4127"/>
          <p:cNvSpPr txBox="1">
            <a:spLocks noChangeArrowheads="1"/>
          </p:cNvSpPr>
          <p:nvPr/>
        </p:nvSpPr>
        <p:spPr bwMode="auto">
          <a:xfrm>
            <a:off x="5943600" y="1887538"/>
            <a:ext cx="1468438" cy="64452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2"/>
            </a:outerShdw>
          </a:effectLst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>
                <a:solidFill>
                  <a:srgbClr val="FF0000"/>
                </a:solidFill>
                <a:latin typeface="Times New Roman" panose="02020603050405020304" pitchFamily="18" charset="0"/>
                <a:ea typeface="隶书" pitchFamily="49" charset="-122"/>
              </a:rPr>
              <a:t>长沙</a:t>
            </a:r>
            <a:endParaRPr lang="zh-CN" altLang="en-US" sz="3600">
              <a:solidFill>
                <a:srgbClr val="FF0000"/>
              </a:solidFill>
              <a:latin typeface="Times New Roman" panose="02020603050405020304" pitchFamily="18" charset="0"/>
              <a:ea typeface="隶书" pitchFamily="49" charset="-122"/>
            </a:endParaRPr>
          </a:p>
        </p:txBody>
      </p:sp>
      <p:sp>
        <p:nvSpPr>
          <p:cNvPr id="4129" name="文本框 4128"/>
          <p:cNvSpPr txBox="1">
            <a:spLocks noChangeArrowheads="1"/>
          </p:cNvSpPr>
          <p:nvPr/>
        </p:nvSpPr>
        <p:spPr bwMode="auto">
          <a:xfrm>
            <a:off x="6367463" y="1887538"/>
            <a:ext cx="398462" cy="8223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  <a:effectLst>
            <a:outerShdw dist="35921" dir="2700000" algn="ctr" rotWithShape="0">
              <a:schemeClr val="tx2"/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长沙</a:t>
            </a:r>
            <a:endParaRPr lang="zh-CN" altLang="en-US" sz="2400" b="1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  <p:sp>
        <p:nvSpPr>
          <p:cNvPr id="26640" name="文本框 3"/>
          <p:cNvSpPr txBox="1">
            <a:spLocks noChangeArrowheads="1"/>
          </p:cNvSpPr>
          <p:nvPr/>
        </p:nvSpPr>
        <p:spPr bwMode="auto">
          <a:xfrm>
            <a:off x="211138" y="165100"/>
            <a:ext cx="2682875" cy="711200"/>
          </a:xfrm>
          <a:prstGeom prst="rect">
            <a:avLst/>
          </a:prstGeom>
          <a:solidFill>
            <a:srgbClr val="000000"/>
          </a:solidFill>
          <a:ln w="9525">
            <a:solidFill>
              <a:srgbClr val="000000"/>
            </a:solidFill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4000" b="1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2.秋收起义</a:t>
            </a:r>
            <a:endParaRPr lang="zh-CN" altLang="en-US" sz="4000" b="1">
              <a:solidFill>
                <a:srgbClr val="FFFF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80902" name="Text Box 6"/>
          <p:cNvSpPr txBox="1">
            <a:spLocks noChangeArrowheads="1"/>
          </p:cNvSpPr>
          <p:nvPr/>
        </p:nvSpPr>
        <p:spPr bwMode="auto">
          <a:xfrm>
            <a:off x="217488" y="969963"/>
            <a:ext cx="3119437" cy="1189037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32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湘赣边</a:t>
            </a:r>
            <a:endParaRPr lang="es-ES" altLang="zh-CN" sz="3200" b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>
              <a:defRPr/>
            </a:pPr>
            <a:r>
              <a:rPr lang="zh-CN" altLang="en-US" sz="40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秋收起义</a:t>
            </a:r>
            <a:endParaRPr lang="zh-CN" altLang="en-US" sz="4000" b="1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0904" name="Text Box 8"/>
          <p:cNvSpPr txBox="1">
            <a:spLocks noChangeArrowheads="1"/>
          </p:cNvSpPr>
          <p:nvPr/>
        </p:nvSpPr>
        <p:spPr bwMode="auto">
          <a:xfrm>
            <a:off x="417513" y="2700338"/>
            <a:ext cx="2765425" cy="701675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40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攻打长沙</a:t>
            </a:r>
            <a:endParaRPr lang="zh-CN" altLang="en-US" sz="4000" b="1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0907" name="Text Box 11"/>
          <p:cNvSpPr txBox="1">
            <a:spLocks noChangeArrowheads="1"/>
          </p:cNvSpPr>
          <p:nvPr/>
        </p:nvSpPr>
        <p:spPr bwMode="auto">
          <a:xfrm>
            <a:off x="190500" y="3968750"/>
            <a:ext cx="3311525" cy="701675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40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三湾改编</a:t>
            </a:r>
            <a:endParaRPr lang="zh-CN" altLang="en-US" sz="4000" b="1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0466" name="AutoShape 50"/>
          <p:cNvSpPr>
            <a:spLocks noChangeArrowheads="1"/>
          </p:cNvSpPr>
          <p:nvPr/>
        </p:nvSpPr>
        <p:spPr bwMode="auto">
          <a:xfrm>
            <a:off x="1506538" y="2108200"/>
            <a:ext cx="300037" cy="690563"/>
          </a:xfrm>
          <a:prstGeom prst="downArrow">
            <a:avLst>
              <a:gd name="adj1" fmla="val 50000"/>
              <a:gd name="adj2" fmla="val 5754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60467" name="AutoShape 51"/>
          <p:cNvSpPr>
            <a:spLocks noChangeArrowheads="1"/>
          </p:cNvSpPr>
          <p:nvPr/>
        </p:nvSpPr>
        <p:spPr bwMode="auto">
          <a:xfrm>
            <a:off x="1522413" y="3327400"/>
            <a:ext cx="300037" cy="690563"/>
          </a:xfrm>
          <a:prstGeom prst="downArrow">
            <a:avLst>
              <a:gd name="adj1" fmla="val 50000"/>
              <a:gd name="adj2" fmla="val 5754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60468" name="文本框 1"/>
          <p:cNvSpPr txBox="1">
            <a:spLocks noChangeArrowheads="1"/>
          </p:cNvSpPr>
          <p:nvPr/>
        </p:nvSpPr>
        <p:spPr bwMode="auto">
          <a:xfrm>
            <a:off x="6580981" y="4095433"/>
            <a:ext cx="5227638" cy="10763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  <a:ea typeface="微软雅黑" panose="020B0503020204020204" charset="-122"/>
                <a:sym typeface="+mn-ea"/>
              </a:rPr>
              <a:t>三湾改编</a:t>
            </a:r>
            <a:r>
              <a:rPr lang="zh-CN" altLang="en-US" sz="3200" b="1" dirty="0">
                <a:latin typeface="Times New Roman" panose="02020603050405020304" pitchFamily="18" charset="0"/>
                <a:ea typeface="华文楷体"/>
                <a:cs typeface="华文楷体"/>
                <a:sym typeface="+mn-ea"/>
              </a:rPr>
              <a:t>：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sym typeface="+mn-ea"/>
              </a:rPr>
              <a:t>确立了党对军队的绝对领导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华文楷体"/>
                <a:cs typeface="华文楷体"/>
                <a:sym typeface="+mn-ea"/>
              </a:rPr>
              <a:t>。</a:t>
            </a:r>
            <a:endParaRPr lang="zh-CN" altLang="en-US" sz="3200" dirty="0">
              <a:solidFill>
                <a:srgbClr val="000000"/>
              </a:solidFill>
              <a:latin typeface="Times New Roman" panose="02020603050405020304" pitchFamily="18" charset="0"/>
              <a:ea typeface="华文楷体"/>
              <a:cs typeface="华文楷体"/>
              <a:sym typeface="+mn-ea"/>
            </a:endParaRPr>
          </a:p>
        </p:txBody>
      </p:sp>
      <p:pic>
        <p:nvPicPr>
          <p:cNvPr id="34822" name="图片 34821" descr="W020080902557160382495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56607" y="737127"/>
            <a:ext cx="6688138" cy="42354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25" name="文本框 1"/>
          <p:cNvSpPr txBox="1">
            <a:spLocks noChangeArrowheads="1"/>
          </p:cNvSpPr>
          <p:nvPr/>
        </p:nvSpPr>
        <p:spPr bwMode="auto">
          <a:xfrm>
            <a:off x="7124700" y="1573530"/>
            <a:ext cx="4449445" cy="175323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u="sng" dirty="0" err="1">
                <a:latin typeface="Times New Roman" panose="02020603050405020304" pitchFamily="18" charset="0"/>
                <a:ea typeface="华文楷体"/>
                <a:cs typeface="华文楷体"/>
                <a:sym typeface="+mn-ea"/>
              </a:rPr>
              <a:t>文家市决策</a:t>
            </a:r>
            <a:r>
              <a:rPr lang="en-US" altLang="zh-CN" sz="3200" b="1" dirty="0" err="1">
                <a:latin typeface="Times New Roman" panose="02020603050405020304" pitchFamily="18" charset="0"/>
                <a:ea typeface="华文楷体"/>
                <a:cs typeface="华文楷体"/>
                <a:sym typeface="+mn-ea"/>
              </a:rPr>
              <a:t>：</a:t>
            </a:r>
            <a:r>
              <a:rPr lang="en-US" altLang="zh-CN" sz="3600" b="1" dirty="0" err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华文楷体"/>
                <a:sym typeface="+mn-ea"/>
              </a:rPr>
              <a:t>决定到敌人统治力量薄弱的农村去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华文楷体"/>
                <a:sym typeface="+mn-ea"/>
              </a:rPr>
              <a:t>。</a:t>
            </a:r>
            <a:endParaRPr lang="en-US" altLang="zh-CN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华文楷体"/>
              <a:sym typeface="+mn-ea"/>
            </a:endParaRPr>
          </a:p>
        </p:txBody>
      </p:sp>
      <p:sp>
        <p:nvSpPr>
          <p:cNvPr id="26" name="Text Box 10"/>
          <p:cNvSpPr txBox="1">
            <a:spLocks noChangeArrowheads="1"/>
          </p:cNvSpPr>
          <p:nvPr/>
        </p:nvSpPr>
        <p:spPr bwMode="auto">
          <a:xfrm>
            <a:off x="536575" y="5120532"/>
            <a:ext cx="3121025" cy="1311275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40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建立井冈山革命根据地</a:t>
            </a:r>
            <a:endParaRPr lang="zh-CN" altLang="en-US" sz="40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" name="AutoShape 51"/>
          <p:cNvSpPr>
            <a:spLocks noChangeArrowheads="1"/>
          </p:cNvSpPr>
          <p:nvPr/>
        </p:nvSpPr>
        <p:spPr bwMode="auto">
          <a:xfrm>
            <a:off x="1557800" y="4629089"/>
            <a:ext cx="300037" cy="690563"/>
          </a:xfrm>
          <a:prstGeom prst="downArrow">
            <a:avLst>
              <a:gd name="adj1" fmla="val 50000"/>
              <a:gd name="adj2" fmla="val 5754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vert="eaVert" wrap="none" anchor="ctr"/>
          <a:lstStyle/>
          <a:p>
            <a:endParaRPr lang="zh-CN" alt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090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4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41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80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1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4" grpId="0" animBg="1"/>
      <p:bldP spid="4105" grpId="0" animBg="1"/>
      <p:bldP spid="80904" grpId="0"/>
      <p:bldP spid="80907" grpId="0"/>
      <p:bldP spid="60466" grpId="0" animBg="1"/>
      <p:bldP spid="60467" grpId="0" animBg="1"/>
      <p:bldP spid="60468" grpId="0" bldLvl="0" animBg="1"/>
      <p:bldP spid="25" grpId="0" animBg="1"/>
      <p:bldP spid="26" grpId="0"/>
      <p:bldP spid="2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文本框 11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425450" y="161925"/>
            <a:ext cx="7624445" cy="662305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</a:ln>
        </p:spPr>
        <p:txBody>
          <a:bodyPr anchor="ctr"/>
          <a:lstStyle/>
          <a:p>
            <a:pPr algn="ctr">
              <a:lnSpc>
                <a:spcPct val="90000"/>
              </a:lnSpc>
            </a:pPr>
            <a:r>
              <a:rPr lang="en-US" altLang="zh-CN" sz="4000">
                <a:solidFill>
                  <a:srgbClr val="FFFF00"/>
                </a:solidFill>
                <a:ea typeface="微软雅黑" panose="020B0503020204020204" charset="-122"/>
              </a:rPr>
              <a:t>3</a:t>
            </a:r>
            <a:r>
              <a:rPr lang="zh-CN" altLang="en-US" sz="4000">
                <a:solidFill>
                  <a:srgbClr val="FFFF00"/>
                </a:solidFill>
                <a:ea typeface="微软雅黑" panose="020B0503020204020204" charset="-122"/>
              </a:rPr>
              <a:t>、创建   井冈山革命根据地</a:t>
            </a:r>
            <a:endParaRPr lang="zh-CN" altLang="en-US" sz="4000">
              <a:solidFill>
                <a:srgbClr val="FFFF00"/>
              </a:solidFill>
              <a:ea typeface="微软雅黑" panose="020B0503020204020204" charset="-122"/>
            </a:endParaRPr>
          </a:p>
        </p:txBody>
      </p:sp>
      <p:sp>
        <p:nvSpPr>
          <p:cNvPr id="28674" name="文本框 1"/>
          <p:cNvSpPr txBox="1">
            <a:spLocks noChangeArrowheads="1"/>
          </p:cNvSpPr>
          <p:nvPr/>
        </p:nvSpPr>
        <p:spPr bwMode="auto">
          <a:xfrm>
            <a:off x="7605713" y="1231900"/>
            <a:ext cx="4586287" cy="31381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dirty="0">
                <a:latin typeface="Times New Roman" panose="02020603050405020304" pitchFamily="18" charset="0"/>
                <a:ea typeface="华文楷体"/>
                <a:cs typeface="华文楷体"/>
                <a:sym typeface="+mn-ea"/>
              </a:rPr>
              <a:t>1927年10月，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sym typeface="+mn-ea"/>
              </a:rPr>
              <a:t>毛泽东</a:t>
            </a:r>
            <a:r>
              <a:rPr lang="zh-CN" altLang="en-US" sz="3600" dirty="0">
                <a:latin typeface="Times New Roman" panose="02020603050405020304" pitchFamily="18" charset="0"/>
                <a:ea typeface="华文楷体"/>
                <a:cs typeface="华文楷体"/>
                <a:sym typeface="+mn-ea"/>
              </a:rPr>
              <a:t>率领“三湾改编”后。建立了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sym typeface="+mn-ea"/>
              </a:rPr>
              <a:t>第一个农村革命根据地。</a:t>
            </a:r>
            <a:endParaRPr lang="zh-CN" altLang="en-US" sz="3600" b="1" dirty="0">
              <a:latin typeface="Times New Roman" panose="02020603050405020304" pitchFamily="18" charset="0"/>
              <a:ea typeface="微软雅黑" panose="020B0503020204020204" charset="-122"/>
            </a:endParaRPr>
          </a:p>
          <a:p>
            <a:pPr>
              <a:spcBef>
                <a:spcPct val="50000"/>
              </a:spcBef>
            </a:pPr>
            <a:endParaRPr lang="zh-CN" altLang="en-US" sz="3600" dirty="0">
              <a:latin typeface="Times New Roman" panose="02020603050405020304" pitchFamily="18" charset="0"/>
              <a:ea typeface="华文楷体"/>
              <a:cs typeface="华文楷体"/>
              <a:sym typeface="+mn-ea"/>
            </a:endParaRPr>
          </a:p>
        </p:txBody>
      </p:sp>
      <p:pic>
        <p:nvPicPr>
          <p:cNvPr id="41987" name="图片 35842" descr="xinsrc_1820803100844328676540"/>
          <p:cNvPicPr>
            <a:picLocks noGrp="1" noChangeAspect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243205" y="1139190"/>
            <a:ext cx="7056120" cy="5473065"/>
          </a:xfrm>
        </p:spPr>
      </p:pic>
      <p:sp>
        <p:nvSpPr>
          <p:cNvPr id="5" name="Text Box 11"/>
          <p:cNvSpPr txBox="1">
            <a:spLocks noChangeArrowheads="1"/>
          </p:cNvSpPr>
          <p:nvPr/>
        </p:nvSpPr>
        <p:spPr bwMode="auto">
          <a:xfrm>
            <a:off x="425451" y="4777740"/>
            <a:ext cx="11670094" cy="163121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sz="40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井冈山革命根据地的开辟</a:t>
            </a:r>
            <a:r>
              <a:rPr lang="zh-CN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，是中国共产党</a:t>
            </a:r>
            <a:r>
              <a:rPr lang="zh-CN" sz="40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探索</a:t>
            </a:r>
            <a:endParaRPr lang="en-US" altLang="zh-CN" sz="4000" b="1" dirty="0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sz="4000" b="1" u="sng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农村</a:t>
            </a:r>
            <a:r>
              <a:rPr lang="zh-CN" sz="40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包围城市、武装夺取政权</a:t>
            </a:r>
            <a:r>
              <a:rPr lang="zh-CN" sz="40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这一正确道路的开始</a:t>
            </a:r>
            <a:endParaRPr lang="zh-CN" sz="40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custDataLst>
      <p:tags r:id="rId3"/>
    </p:custData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3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90" name="标题 1"/>
          <p:cNvSpPr>
            <a:spLocks noGrp="1"/>
          </p:cNvSpPr>
          <p:nvPr>
            <p:ph type="ctrTitle" idx="4294967295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endParaRPr lang="zh-CN" altLang="en-US" smtClean="0"/>
          </a:p>
        </p:txBody>
      </p:sp>
      <p:sp>
        <p:nvSpPr>
          <p:cNvPr id="67591" name="副标题 2"/>
          <p:cNvSpPr>
            <a:spLocks noGrp="1"/>
          </p:cNvSpPr>
          <p:nvPr>
            <p:ph type="subTitle" idx="4294967295"/>
          </p:nvPr>
        </p:nvSpPr>
        <p:spPr>
          <a:xfrm>
            <a:off x="1671638" y="3943350"/>
            <a:ext cx="8856662" cy="1504950"/>
          </a:xfrm>
        </p:spPr>
        <p:txBody>
          <a:bodyPr/>
          <a:lstStyle/>
          <a:p>
            <a:pPr marL="0" indent="0" algn="ctr">
              <a:buFont typeface="Wingdings" panose="05000000000000000000" pitchFamily="2" charset="2"/>
              <a:buNone/>
            </a:pPr>
            <a:endParaRPr lang="zh-CN" altLang="en-US" smtClean="0">
              <a:solidFill>
                <a:srgbClr val="898989"/>
              </a:solidFill>
            </a:endParaRPr>
          </a:p>
        </p:txBody>
      </p:sp>
      <p:pic>
        <p:nvPicPr>
          <p:cNvPr id="67592" name="Picture 2" descr="C:\Users\Administrator\Desktop\优选模板（新）\优选ppt模板（新）\优选横版PPT--初中(1024X768) (3)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-406400" y="-228600"/>
            <a:ext cx="130048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" name="Object 4"/>
          <p:cNvGraphicFramePr>
            <a:graphicFrameLocks noChangeAspect="1"/>
          </p:cNvGraphicFramePr>
          <p:nvPr/>
        </p:nvGraphicFramePr>
        <p:xfrm>
          <a:off x="0" y="0"/>
          <a:ext cx="12172950" cy="6518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name="" r:id="rId2" imgW="6076950" imgH="2552700" progId="">
                  <p:embed/>
                </p:oleObj>
              </mc:Choice>
              <mc:Fallback>
                <p:oleObj name="" r:id="rId2" imgW="6076950" imgH="2552700" progId="">
                  <p:embed/>
                  <p:pic>
                    <p:nvPicPr>
                      <p:cNvPr id="0" name="Object 4"/>
                      <p:cNvPicPr>
                        <a:picLocks noChangeAspect="1"/>
                      </p:cNvPicPr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12172950" cy="6518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文本框 33794"/>
          <p:cNvSpPr txBox="1">
            <a:spLocks noChangeArrowheads="1"/>
          </p:cNvSpPr>
          <p:nvPr/>
        </p:nvSpPr>
        <p:spPr bwMode="auto">
          <a:xfrm>
            <a:off x="1671638" y="3102016"/>
            <a:ext cx="10277475" cy="299843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zh-CN" altLang="en-US" sz="32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方正隶变简体"/>
              </a:rPr>
              <a:t>地势险要，易守难攻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方正隶变简体"/>
              </a:rPr>
              <a:t>：井冈山位于江西、湖南交界处的罗霄山脉中段。            </a:t>
            </a:r>
            <a:endParaRPr lang="zh-CN" altLang="en-US" sz="32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方正隶变简体"/>
            </a:endParaRP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zh-CN" altLang="en-US" sz="32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方正隶变简体"/>
              </a:rPr>
              <a:t>井冈山远离中心城市，敌人统治力量薄弱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方正隶变简体"/>
              </a:rPr>
              <a:t>。</a:t>
            </a:r>
            <a:endParaRPr lang="zh-CN" altLang="en-US" sz="32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方正隶变简体"/>
            </a:endParaRP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方正隶变简体"/>
              </a:rPr>
              <a:t>当地群众基础较好，革命形势有利。</a:t>
            </a:r>
            <a:endParaRPr lang="zh-CN" altLang="en-US" sz="32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方正隶变简体"/>
            </a:endParaRP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zh-CN" altLang="en-US" sz="32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方正隶变简体"/>
              </a:rPr>
              <a:t>周围物产丰富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方正隶变简体"/>
              </a:rPr>
              <a:t>，便于革命军队的发展壮大。</a:t>
            </a:r>
            <a:endParaRPr lang="zh-CN" altLang="en-US" sz="32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方正隶变简体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09" name="Picture 8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57480" y="1203008"/>
            <a:ext cx="12192000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102002" y="1665606"/>
            <a:ext cx="4178300" cy="64135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时间：</a:t>
            </a:r>
            <a:endParaRPr lang="zh-CN" altLang="en-US" sz="36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109538" y="2655888"/>
            <a:ext cx="1803400" cy="583565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zh-CN" altLang="es-E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领导人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zh-CN" altLang="en-US" sz="32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" name="Text Box 7"/>
          <p:cNvSpPr txBox="1">
            <a:spLocks noChangeArrowheads="1"/>
          </p:cNvSpPr>
          <p:nvPr/>
        </p:nvSpPr>
        <p:spPr bwMode="auto">
          <a:xfrm>
            <a:off x="85725" y="3665538"/>
            <a:ext cx="3646488" cy="64135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zh-CN" altLang="es-E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结果</a:t>
            </a:r>
            <a:r>
              <a:rPr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zh-CN" altLang="en-US" sz="36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" name="Text Box 13"/>
          <p:cNvSpPr txBox="1">
            <a:spLocks noChangeArrowheads="1"/>
          </p:cNvSpPr>
          <p:nvPr/>
        </p:nvSpPr>
        <p:spPr bwMode="auto">
          <a:xfrm>
            <a:off x="1812925" y="1652588"/>
            <a:ext cx="29845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zh-CN" sz="44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1928</a:t>
            </a:r>
            <a:r>
              <a:rPr lang="zh-CN" altLang="en-US" sz="44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lang="en-US" altLang="zh-CN" sz="44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44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月</a:t>
            </a:r>
            <a:endParaRPr lang="zh-CN" altLang="en-US" sz="4400" b="1"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" name="Text Box 14"/>
          <p:cNvSpPr txBox="1">
            <a:spLocks noChangeArrowheads="1"/>
          </p:cNvSpPr>
          <p:nvPr/>
        </p:nvSpPr>
        <p:spPr bwMode="auto">
          <a:xfrm>
            <a:off x="1484313" y="3709988"/>
            <a:ext cx="4687887" cy="64135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zh-CN" altLang="es-ES" sz="36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中国工农红军第四军</a:t>
            </a:r>
            <a:endParaRPr lang="zh-CN" altLang="es-ES" sz="36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Text Box 15"/>
          <p:cNvSpPr txBox="1">
            <a:spLocks noChangeArrowheads="1"/>
          </p:cNvSpPr>
          <p:nvPr/>
        </p:nvSpPr>
        <p:spPr bwMode="auto">
          <a:xfrm>
            <a:off x="1311275" y="2667000"/>
            <a:ext cx="5305425" cy="64135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zh-CN" altLang="es-ES" sz="36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毛泽东、</a:t>
            </a:r>
            <a:r>
              <a:rPr lang="zh-CN" altLang="es-ES" sz="36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朱德</a:t>
            </a:r>
            <a:r>
              <a:rPr lang="zh-CN" altLang="en-US" sz="36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、陈毅</a:t>
            </a:r>
            <a:endParaRPr lang="zh-CN" altLang="es-ES" sz="36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0" y="138113"/>
            <a:ext cx="4168775" cy="823912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zh-CN" sz="4800" b="1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4800" b="1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、井冈山会师</a:t>
            </a:r>
            <a:endParaRPr lang="zh-CN" altLang="en-US" sz="4800" b="1">
              <a:solidFill>
                <a:srgbClr val="FFFF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68617" name="对象 37889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30950" y="334963"/>
            <a:ext cx="5483225" cy="400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文本框 37890">
            <a:hlinkClick r:id="rId3"/>
          </p:cNvPr>
          <p:cNvSpPr txBox="1">
            <a:spLocks noChangeArrowheads="1"/>
          </p:cNvSpPr>
          <p:nvPr/>
        </p:nvSpPr>
        <p:spPr bwMode="auto">
          <a:xfrm>
            <a:off x="6334125" y="4552950"/>
            <a:ext cx="5675313" cy="119888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000000"/>
                </a:solidFill>
                <a:latin typeface="Times New Roman" panose="02020603050405020304" pitchFamily="18" charset="0"/>
              </a:rPr>
              <a:t>中国第一支坚强的队伍</a:t>
            </a:r>
            <a:r>
              <a:rPr lang="en-US" altLang="zh-CN" sz="3600" b="1">
                <a:solidFill>
                  <a:schemeClr val="hlink"/>
                </a:solidFill>
                <a:latin typeface="Times New Roman" panose="02020603050405020304" pitchFamily="18" charset="0"/>
              </a:rPr>
              <a:t>—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中国工农红军第四军</a:t>
            </a:r>
            <a:endParaRPr lang="zh-CN" altLang="en-US" sz="36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矩形 13"/>
          <p:cNvSpPr/>
          <p:nvPr/>
        </p:nvSpPr>
        <p:spPr>
          <a:xfrm>
            <a:off x="111125" y="4829810"/>
            <a:ext cx="4686300" cy="1476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3600" b="1" noProof="1">
                <a:solidFill>
                  <a:srgbClr val="00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军长：</a:t>
            </a:r>
            <a:r>
              <a:rPr lang="zh-CN" altLang="en-US" sz="3600" b="1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朱德 </a:t>
            </a:r>
            <a:r>
              <a:rPr lang="zh-CN" altLang="en-US" sz="3600" b="1" noProof="1">
                <a:solidFill>
                  <a:srgbClr val="00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endParaRPr lang="zh-CN" altLang="en-US" sz="3600" b="1" noProof="1">
              <a:solidFill>
                <a:srgbClr val="000000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3600" b="1" noProof="1">
                <a:solidFill>
                  <a:srgbClr val="00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党代表：</a:t>
            </a:r>
            <a:r>
              <a:rPr lang="zh-CN" altLang="en-US" sz="3600" b="1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毛泽东</a:t>
            </a:r>
            <a:endParaRPr lang="zh-CN" altLang="en-US" sz="3600" b="1" noProof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9" grpId="0"/>
      <p:bldP spid="9" grpId="0" bldLvl="0" animBg="1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3" descr="陈毅1"/>
          <p:cNvPicPr>
            <a:picLocks noChangeAspect="1" noChangeArrowheads="1"/>
          </p:cNvPicPr>
          <p:nvPr/>
        </p:nvPicPr>
        <p:blipFill>
          <a:blip r:embed="rId1"/>
          <a:srcRect r="10394"/>
          <a:stretch>
            <a:fillRect/>
          </a:stretch>
        </p:blipFill>
        <p:spPr bwMode="auto">
          <a:xfrm>
            <a:off x="8113713" y="1935163"/>
            <a:ext cx="3521075" cy="3581400"/>
          </a:xfrm>
          <a:prstGeom prst="rect">
            <a:avLst/>
          </a:prstGeom>
          <a:noFill/>
          <a:ln w="57150">
            <a:solidFill>
              <a:schemeClr val="bg2"/>
            </a:solidFill>
            <a:miter lim="800000"/>
            <a:headEnd/>
            <a:tailEnd/>
          </a:ln>
          <a:effectLst>
            <a:outerShdw dist="89803" dir="2700000" algn="ctr" rotWithShape="0">
              <a:schemeClr val="tx2"/>
            </a:outerShdw>
          </a:effectLst>
        </p:spPr>
      </p:pic>
      <p:pic>
        <p:nvPicPr>
          <p:cNvPr id="25603" name="Picture 4" descr="陈毅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08963" y="1908175"/>
            <a:ext cx="3419475" cy="3581400"/>
          </a:xfrm>
          <a:prstGeom prst="rect">
            <a:avLst/>
          </a:prstGeom>
          <a:noFill/>
          <a:ln w="57150">
            <a:solidFill>
              <a:schemeClr val="bg2"/>
            </a:solidFill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</p:pic>
      <p:sp>
        <p:nvSpPr>
          <p:cNvPr id="25604" name="Text Box 5"/>
          <p:cNvSpPr txBox="1">
            <a:spLocks noChangeArrowheads="1"/>
          </p:cNvSpPr>
          <p:nvPr/>
        </p:nvSpPr>
        <p:spPr bwMode="auto">
          <a:xfrm>
            <a:off x="8113713" y="5622925"/>
            <a:ext cx="3716337" cy="1119188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政治部主任</a:t>
            </a:r>
            <a:endParaRPr lang="zh-CN" altLang="en-US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fontAlgn="auto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  陈  毅</a:t>
            </a:r>
            <a:endParaRPr lang="zh-CN" altLang="en-US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5605" name="Picture 6" descr="朱德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7813" y="1627188"/>
            <a:ext cx="3519487" cy="3635375"/>
          </a:xfrm>
          <a:prstGeom prst="rect">
            <a:avLst/>
          </a:prstGeom>
          <a:noFill/>
          <a:ln w="50800">
            <a:solidFill>
              <a:schemeClr val="bg2"/>
            </a:solidFill>
            <a:miter lim="800000"/>
            <a:headEnd/>
            <a:tailEnd/>
          </a:ln>
          <a:effectLst>
            <a:outerShdw dist="63500" dir="2212194" algn="ctr" rotWithShape="0">
              <a:schemeClr val="tx1"/>
            </a:outerShdw>
          </a:effectLst>
        </p:spPr>
      </p:pic>
      <p:sp>
        <p:nvSpPr>
          <p:cNvPr id="25606" name="Text Box 7"/>
          <p:cNvSpPr txBox="1">
            <a:spLocks noChangeArrowheads="1"/>
          </p:cNvSpPr>
          <p:nvPr/>
        </p:nvSpPr>
        <p:spPr bwMode="auto">
          <a:xfrm>
            <a:off x="623888" y="5624513"/>
            <a:ext cx="2854325" cy="111760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fontAlgn="auto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军  长</a:t>
            </a:r>
            <a:endParaRPr lang="zh-CN" altLang="en-US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 fontAlgn="auto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朱 德</a:t>
            </a:r>
            <a:endParaRPr lang="zh-CN" altLang="en-US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4559300" y="5622925"/>
            <a:ext cx="3168650" cy="1119188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党 代 表</a:t>
            </a:r>
            <a:endParaRPr lang="zh-CN" altLang="en-US" sz="4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fontAlgn="auto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 毛泽东</a:t>
            </a:r>
            <a:endParaRPr lang="zh-CN" altLang="en-US" sz="4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9639" name="Text Box 9"/>
          <p:cNvSpPr txBox="1">
            <a:spLocks noChangeArrowheads="1"/>
          </p:cNvSpPr>
          <p:nvPr/>
        </p:nvSpPr>
        <p:spPr bwMode="auto">
          <a:xfrm>
            <a:off x="101600" y="0"/>
            <a:ext cx="12090400" cy="762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 sz="4400">
                <a:solidFill>
                  <a:srgbClr val="990033"/>
                </a:solidFill>
                <a:latin typeface="华文琥珀"/>
                <a:ea typeface="华文琥珀"/>
                <a:cs typeface="华文琥珀"/>
              </a:rPr>
              <a:t>中国工农红军第四军主要领导人</a:t>
            </a:r>
            <a:endParaRPr lang="zh-CN" altLang="en-US" sz="4400">
              <a:solidFill>
                <a:srgbClr val="990033"/>
              </a:solidFill>
              <a:latin typeface="华文琥珀"/>
              <a:ea typeface="华文琥珀"/>
              <a:cs typeface="华文琥珀"/>
            </a:endParaRPr>
          </a:p>
        </p:txBody>
      </p:sp>
      <p:pic>
        <p:nvPicPr>
          <p:cNvPr id="25609" name="Picture 10" descr="107"/>
          <p:cNvPicPr>
            <a:picLocks noChangeAspect="1" noChangeArrowheads="1"/>
          </p:cNvPicPr>
          <p:nvPr/>
        </p:nvPicPr>
        <p:blipFill>
          <a:blip r:embed="rId4"/>
          <a:srcRect l="7751" t="4306" r="50197" b="9842"/>
          <a:stretch>
            <a:fillRect/>
          </a:stretch>
        </p:blipFill>
        <p:spPr bwMode="auto">
          <a:xfrm>
            <a:off x="4176713" y="1908175"/>
            <a:ext cx="3616325" cy="3643313"/>
          </a:xfrm>
          <a:prstGeom prst="rect">
            <a:avLst/>
          </a:prstGeom>
          <a:noFill/>
          <a:ln w="57150">
            <a:solidFill>
              <a:schemeClr val="bg2"/>
            </a:solidFill>
            <a:miter lim="800000"/>
            <a:headEnd/>
            <a:tailEnd/>
          </a:ln>
          <a:effectLst>
            <a:outerShdw dist="53882" dir="2700000" algn="ctr" rotWithShape="0">
              <a:schemeClr val="tx1"/>
            </a:outerShdw>
          </a:effectLst>
        </p:spPr>
      </p:pic>
      <p:pic>
        <p:nvPicPr>
          <p:cNvPr id="10" name="Picture 3" descr="军旗2"/>
          <p:cNvPicPr>
            <a:picLocks noChangeAspect="1" noChangeArrowheads="1"/>
          </p:cNvPicPr>
          <p:nvPr/>
        </p:nvPicPr>
        <p:blipFill>
          <a:blip r:embed="rId5"/>
          <a:srcRect l="13542" t="7172" r="14804" b="7172"/>
          <a:stretch>
            <a:fillRect/>
          </a:stretch>
        </p:blipFill>
        <p:spPr bwMode="auto">
          <a:xfrm>
            <a:off x="101599" y="762000"/>
            <a:ext cx="11033247" cy="6096000"/>
          </a:xfrm>
          <a:prstGeom prst="rect">
            <a:avLst/>
          </a:prstGeom>
          <a:noFill/>
          <a:ln w="9525">
            <a:solidFill>
              <a:srgbClr val="663300"/>
            </a:solidFill>
            <a:miter lim="800000"/>
            <a:headEnd/>
            <a:tailEnd/>
          </a:ln>
          <a:effectLst>
            <a:outerShdw dist="81317" dir="2319608" algn="ctr" rotWithShape="0">
              <a:schemeClr val="tx2"/>
            </a:outerShdw>
          </a:effectLst>
        </p:spPr>
      </p:pic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文本框 3"/>
          <p:cNvSpPr txBox="1">
            <a:spLocks noChangeArrowheads="1"/>
          </p:cNvSpPr>
          <p:nvPr/>
        </p:nvSpPr>
        <p:spPr bwMode="auto">
          <a:xfrm>
            <a:off x="5513388" y="819150"/>
            <a:ext cx="6169025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华文楷体"/>
                <a:sym typeface="+mn-ea"/>
              </a:rPr>
              <a:t>南昌起义、秋收起义等</a:t>
            </a:r>
            <a:r>
              <a:rPr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华文楷体"/>
                <a:sym typeface="+mn-ea"/>
              </a:rPr>
              <a:t>：</a:t>
            </a:r>
            <a:endParaRPr lang="zh-CN" altLang="en-US" sz="4000" b="1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华文楷体"/>
            </a:endParaRPr>
          </a:p>
        </p:txBody>
      </p:sp>
      <p:pic>
        <p:nvPicPr>
          <p:cNvPr id="71682" name="图片 4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19779" y="819150"/>
            <a:ext cx="5035550" cy="238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3" name="文本框 1"/>
          <p:cNvSpPr txBox="1">
            <a:spLocks noChangeArrowheads="1"/>
          </p:cNvSpPr>
          <p:nvPr/>
        </p:nvSpPr>
        <p:spPr bwMode="auto">
          <a:xfrm>
            <a:off x="228283" y="0"/>
            <a:ext cx="6808787" cy="701675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4000" b="1">
                <a:solidFill>
                  <a:srgbClr val="FFFF00"/>
                </a:solidFill>
                <a:ea typeface="黑体" panose="02010609060101010101" pitchFamily="49" charset="-122"/>
              </a:rPr>
              <a:t>南昌起义和秋收起义的意义？</a:t>
            </a:r>
            <a:endParaRPr lang="zh-CN" altLang="en-US" sz="4000" b="1">
              <a:solidFill>
                <a:srgbClr val="FFFF00"/>
              </a:solidFill>
              <a:ea typeface="黑体" panose="02010609060101010101" pitchFamily="49" charset="-122"/>
            </a:endParaRPr>
          </a:p>
        </p:txBody>
      </p:sp>
      <p:sp>
        <p:nvSpPr>
          <p:cNvPr id="70661" name="文本框 3"/>
          <p:cNvSpPr txBox="1">
            <a:spLocks noChangeArrowheads="1"/>
          </p:cNvSpPr>
          <p:nvPr/>
        </p:nvSpPr>
        <p:spPr bwMode="auto">
          <a:xfrm>
            <a:off x="5448300" y="1638300"/>
            <a:ext cx="6526212" cy="1938992"/>
          </a:xfrm>
          <a:prstGeom prst="rect">
            <a:avLst/>
          </a:prstGeom>
          <a:solidFill>
            <a:srgbClr val="FFFFCC"/>
          </a:solidFill>
          <a:ln w="9525">
            <a:solidFill>
              <a:srgbClr val="0000FF"/>
            </a:solidFill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dirty="0" smtClean="0">
                <a:latin typeface="黑体" panose="02010609060101010101" pitchFamily="49" charset="-122"/>
                <a:ea typeface="黑体" panose="02010609060101010101" pitchFamily="49" charset="-122"/>
                <a:cs typeface="华文楷体"/>
                <a:sym typeface="+mn-ea"/>
              </a:rPr>
              <a:t>1.</a:t>
            </a:r>
            <a:r>
              <a:rPr lang="zh-CN" altLang="en-US" sz="4000" b="1" dirty="0" smtClean="0">
                <a:latin typeface="黑体" panose="02010609060101010101" pitchFamily="49" charset="-122"/>
                <a:ea typeface="黑体" panose="02010609060101010101" pitchFamily="49" charset="-122"/>
                <a:cs typeface="华文楷体"/>
                <a:sym typeface="+mn-ea"/>
              </a:rPr>
              <a:t>是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  <a:cs typeface="华文楷体"/>
                <a:sym typeface="+mn-ea"/>
              </a:rPr>
              <a:t>中国共产党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华文楷体"/>
                <a:sym typeface="+mn-ea"/>
              </a:rPr>
              <a:t>独立领导</a:t>
            </a:r>
            <a:r>
              <a:rPr lang="zh-CN" altLang="en-US"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华文楷体"/>
                <a:sym typeface="+mn-ea"/>
              </a:rPr>
              <a:t>武装斗争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  <a:cs typeface="华文楷体"/>
                <a:sym typeface="+mn-ea"/>
              </a:rPr>
              <a:t>、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华文楷体"/>
                <a:sym typeface="+mn-ea"/>
              </a:rPr>
              <a:t>创建革命军队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  <a:cs typeface="华文楷体"/>
                <a:sym typeface="+mn-ea"/>
              </a:rPr>
              <a:t>的开始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  <a:cs typeface="华文楷体"/>
            </a:endParaRPr>
          </a:p>
        </p:txBody>
      </p:sp>
      <p:sp>
        <p:nvSpPr>
          <p:cNvPr id="70662" name="文本框 3"/>
          <p:cNvSpPr txBox="1">
            <a:spLocks noChangeArrowheads="1"/>
          </p:cNvSpPr>
          <p:nvPr/>
        </p:nvSpPr>
        <p:spPr bwMode="auto">
          <a:xfrm>
            <a:off x="5448300" y="3793704"/>
            <a:ext cx="6332537" cy="1930400"/>
          </a:xfrm>
          <a:prstGeom prst="rect">
            <a:avLst/>
          </a:prstGeom>
          <a:solidFill>
            <a:srgbClr val="FFFFCC"/>
          </a:solidFill>
          <a:ln w="9525">
            <a:solidFill>
              <a:srgbClr val="0000FF"/>
            </a:solidFill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dirty="0" smtClean="0">
                <a:latin typeface="黑体" panose="02010609060101010101" pitchFamily="49" charset="-122"/>
                <a:ea typeface="黑体" panose="02010609060101010101" pitchFamily="49" charset="-122"/>
                <a:cs typeface="华文楷体"/>
                <a:sym typeface="+mn-ea"/>
              </a:rPr>
              <a:t>2.</a:t>
            </a:r>
            <a:r>
              <a:rPr lang="zh-CN" altLang="en-US" sz="4000" b="1" dirty="0" smtClean="0">
                <a:latin typeface="黑体" panose="02010609060101010101" pitchFamily="49" charset="-122"/>
                <a:ea typeface="黑体" panose="02010609060101010101" pitchFamily="49" charset="-122"/>
                <a:cs typeface="华文楷体"/>
                <a:sym typeface="+mn-ea"/>
              </a:rPr>
              <a:t>拉开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  <a:cs typeface="华文楷体"/>
                <a:sym typeface="+mn-ea"/>
              </a:rPr>
              <a:t>了中国革命从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华文楷体"/>
                <a:sym typeface="+mn-ea"/>
              </a:rPr>
              <a:t>城市转入农村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  <a:cs typeface="华文楷体"/>
                <a:sym typeface="+mn-ea"/>
              </a:rPr>
              <a:t>、建立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华文楷体"/>
                <a:sym typeface="+mn-ea"/>
              </a:rPr>
              <a:t>农村革命根据</a:t>
            </a:r>
            <a:r>
              <a:rPr lang="zh-CN" altLang="en-US"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华文楷体"/>
                <a:sym typeface="+mn-ea"/>
              </a:rPr>
              <a:t>地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  <a:cs typeface="华文楷体"/>
                <a:sym typeface="+mn-ea"/>
              </a:rPr>
              <a:t>的序幕。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  <a:cs typeface="华文楷体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77292"/>
            <a:ext cx="5275109" cy="3133726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</p:spTree>
    <p:custDataLst>
      <p:tags r:id="rId3"/>
    </p:custData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1" grpId="0" animBg="1"/>
      <p:bldP spid="7066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标题 1"/>
          <p:cNvSpPr>
            <a:spLocks noGrp="1"/>
          </p:cNvSpPr>
          <p:nvPr>
            <p:ph type="title" idx="4294967295"/>
          </p:nvPr>
        </p:nvSpPr>
        <p:spPr>
          <a:xfrm>
            <a:off x="0" y="277813"/>
            <a:ext cx="6145213" cy="735012"/>
          </a:xfrm>
          <a:solidFill>
            <a:srgbClr val="000000"/>
          </a:solidFill>
          <a:ln>
            <a:solidFill>
              <a:schemeClr val="tx1"/>
            </a:solidFill>
          </a:ln>
        </p:spPr>
        <p:txBody>
          <a:bodyPr anchor="b"/>
          <a:lstStyle/>
          <a:p>
            <a:pPr eaLnBrk="1" hangingPunct="1"/>
            <a:r>
              <a:rPr lang="zh-CN" altLang="en-US" b="1" smtClean="0">
                <a:solidFill>
                  <a:srgbClr val="FFFF00"/>
                </a:solidFill>
                <a:ea typeface="微软雅黑" panose="020B0503020204020204" charset="-122"/>
              </a:rPr>
              <a:t>三、工农武装割据</a:t>
            </a:r>
            <a:endParaRPr lang="zh-CN" altLang="en-US" b="1" smtClean="0">
              <a:solidFill>
                <a:srgbClr val="FFFF00"/>
              </a:solidFill>
              <a:ea typeface="微软雅黑" panose="020B0503020204020204" charset="-122"/>
            </a:endParaRPr>
          </a:p>
        </p:txBody>
      </p:sp>
      <p:sp>
        <p:nvSpPr>
          <p:cNvPr id="72706" name="内容占位符 2"/>
          <p:cNvSpPr>
            <a:spLocks noGrp="1"/>
          </p:cNvSpPr>
          <p:nvPr>
            <p:ph idx="4294967295"/>
          </p:nvPr>
        </p:nvSpPr>
        <p:spPr>
          <a:xfrm>
            <a:off x="0" y="1819275"/>
            <a:ext cx="3217863" cy="7461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zh-CN" sz="4000" b="1" smtClean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1.形成</a:t>
            </a:r>
            <a:r>
              <a:rPr lang="zh-CN" altLang="en-US" sz="4000" b="1" smtClean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en-US" altLang="zh-CN" sz="4000" smtClean="0">
              <a:solidFill>
                <a:srgbClr val="CC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3732" name="内容占位符 2"/>
          <p:cNvSpPr/>
          <p:nvPr/>
        </p:nvSpPr>
        <p:spPr bwMode="auto">
          <a:xfrm>
            <a:off x="1995488" y="2000250"/>
            <a:ext cx="8863012" cy="5905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3200" b="1" dirty="0">
                <a:sym typeface="+mn-ea"/>
              </a:rPr>
              <a:t>土地革命、打土豪分田地、游击战争、武装斗争</a:t>
            </a:r>
            <a:endParaRPr lang="zh-CN" altLang="en-US" sz="3200" b="1" dirty="0"/>
          </a:p>
        </p:txBody>
      </p:sp>
      <p:grpSp>
        <p:nvGrpSpPr>
          <p:cNvPr id="4" name="组合 10250"/>
          <p:cNvGrpSpPr/>
          <p:nvPr/>
        </p:nvGrpSpPr>
        <p:grpSpPr bwMode="auto">
          <a:xfrm>
            <a:off x="279400" y="2813050"/>
            <a:ext cx="5686425" cy="3730625"/>
            <a:chOff x="3021" y="480"/>
            <a:chExt cx="2685" cy="3695"/>
          </a:xfrm>
        </p:grpSpPr>
        <p:pic>
          <p:nvPicPr>
            <p:cNvPr id="28675" name="图片 10242" descr="CL03010a"/>
            <p:cNvPicPr>
              <a:picLocks noChangeAspect="1" noChangeArrowheads="1"/>
            </p:cNvPicPr>
            <p:nvPr/>
          </p:nvPicPr>
          <p:blipFill>
            <a:blip r:embed="rId1"/>
            <a:srcRect l="25977" t="1259" r="20604" b="11650"/>
            <a:stretch>
              <a:fillRect/>
            </a:stretch>
          </p:blipFill>
          <p:spPr bwMode="auto">
            <a:xfrm>
              <a:off x="3024" y="480"/>
              <a:ext cx="2592" cy="3088"/>
            </a:xfrm>
            <a:prstGeom prst="rect">
              <a:avLst/>
            </a:prstGeom>
            <a:noFill/>
            <a:ln w="57150">
              <a:solidFill>
                <a:srgbClr val="FF0000"/>
              </a:solidFill>
              <a:miter lim="800000"/>
              <a:headEnd/>
              <a:tailEnd/>
            </a:ln>
            <a:effectLst>
              <a:outerShdw dist="89803" dir="2700000" algn="ctr" rotWithShape="0">
                <a:schemeClr val="tx2"/>
              </a:outerShdw>
            </a:effectLst>
          </p:spPr>
        </p:pic>
        <p:sp>
          <p:nvSpPr>
            <p:cNvPr id="72713" name="文本框 10243"/>
            <p:cNvSpPr txBox="1">
              <a:spLocks noChangeArrowheads="1"/>
            </p:cNvSpPr>
            <p:nvPr/>
          </p:nvSpPr>
          <p:spPr bwMode="auto">
            <a:xfrm>
              <a:off x="3021" y="3684"/>
              <a:ext cx="2685" cy="491"/>
            </a:xfrm>
            <a:prstGeom prst="rect">
              <a:avLst/>
            </a:prstGeom>
            <a:solidFill>
              <a:srgbClr val="FFFF99"/>
            </a:solidFill>
            <a:ln w="38100" cmpd="dbl">
              <a:solidFill>
                <a:srgbClr val="FF6600"/>
              </a:solidFill>
              <a:miter lim="800000"/>
            </a:ln>
          </p:spPr>
          <p:txBody>
            <a:bodyPr>
              <a:spAutoFit/>
            </a:bodyPr>
            <a:lstStyle/>
            <a:p>
              <a:r>
                <a:rPr lang="zh-CN" altLang="en-US" sz="2400">
                  <a:latin typeface="Times New Roman" panose="02020603050405020304" pitchFamily="18" charset="0"/>
                  <a:ea typeface="楷体_GB2312"/>
                  <a:cs typeface="楷体_GB2312"/>
                </a:rPr>
                <a:t>农民分到土地后，烧毁地契</a:t>
              </a:r>
              <a:endParaRPr lang="zh-CN" altLang="en-US" sz="2400">
                <a:latin typeface="Times New Roman" panose="02020603050405020304" pitchFamily="18" charset="0"/>
                <a:ea typeface="楷体_GB2312"/>
                <a:cs typeface="楷体_GB2312"/>
              </a:endParaRPr>
            </a:p>
          </p:txBody>
        </p:sp>
      </p:grpSp>
      <p:pic>
        <p:nvPicPr>
          <p:cNvPr id="29698" name="图片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24563" y="2767013"/>
            <a:ext cx="5643562" cy="358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3739" name="Text Box 11"/>
          <p:cNvSpPr txBox="1">
            <a:spLocks noChangeArrowheads="1"/>
          </p:cNvSpPr>
          <p:nvPr/>
        </p:nvSpPr>
        <p:spPr bwMode="auto">
          <a:xfrm>
            <a:off x="9388475" y="6338888"/>
            <a:ext cx="3546475" cy="519112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3" dist="53882" dir="13500000">
              <a:schemeClr val="accent1">
                <a:gamma/>
                <a:shade val="60000"/>
                <a:invGamma/>
                <a:alpha val="50000"/>
              </a:schemeClr>
            </a:prst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2800" b="1">
                <a:solidFill>
                  <a:srgbClr val="CC0000"/>
                </a:solidFill>
              </a:rPr>
              <a:t>游击战争</a:t>
            </a:r>
            <a:endParaRPr lang="zh-CN" altLang="en-US" sz="2800" b="1">
              <a:solidFill>
                <a:srgbClr val="CC0000"/>
              </a:solidFill>
            </a:endParaRPr>
          </a:p>
        </p:txBody>
      </p:sp>
    </p:spTree>
    <p:custDataLst>
      <p:tags r:id="rId3"/>
    </p:custData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" decel="100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29" name="图片 77829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60057" y="2713038"/>
            <a:ext cx="7377414" cy="414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3730" name="内容占位符 2"/>
          <p:cNvSpPr/>
          <p:nvPr/>
        </p:nvSpPr>
        <p:spPr bwMode="auto">
          <a:xfrm>
            <a:off x="146050" y="0"/>
            <a:ext cx="3217863" cy="723900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4000" b="1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2.古田会议：</a:t>
            </a:r>
            <a:endParaRPr lang="en-US" altLang="zh-CN" sz="400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44525" y="354013"/>
            <a:ext cx="10931525" cy="23780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ts val="6000"/>
              </a:lnSpc>
              <a:defRPr/>
            </a:pPr>
            <a:r>
              <a:rPr lang="en-US" altLang="zh-CN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  </a:t>
            </a:r>
            <a:r>
              <a:rPr lang="en-US" altLang="zh-CN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1929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年</a:t>
            </a:r>
            <a:r>
              <a:rPr lang="en-US" altLang="zh-CN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12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月，中国工农红军第四军第九次代表大会（</a:t>
            </a: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古田会议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），在在福建</a:t>
            </a:r>
            <a:r>
              <a:rPr lang="en-US" altLang="zh-CN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____________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召开，确立了“</a:t>
            </a:r>
            <a:r>
              <a:rPr lang="en-US" altLang="zh-CN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______________________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”的建党建军原则。</a:t>
            </a:r>
            <a:endParaRPr lang="zh-CN" altLang="en-US" sz="32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17091" name="Rectangle 3"/>
          <p:cNvSpPr>
            <a:spLocks noChangeArrowheads="1"/>
          </p:cNvSpPr>
          <p:nvPr/>
        </p:nvSpPr>
        <p:spPr bwMode="auto">
          <a:xfrm>
            <a:off x="6183313" y="1230313"/>
            <a:ext cx="2478087" cy="64135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 defTabSz="815975">
              <a:defRPr/>
            </a:pP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上杭县古田</a:t>
            </a:r>
            <a:endParaRPr lang="zh-CN" altLang="en-US" sz="36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17092" name="Rectangle 4"/>
          <p:cNvSpPr>
            <a:spLocks noChangeArrowheads="1"/>
          </p:cNvSpPr>
          <p:nvPr/>
        </p:nvSpPr>
        <p:spPr bwMode="auto">
          <a:xfrm>
            <a:off x="1217613" y="1931988"/>
            <a:ext cx="4313237" cy="64135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 defTabSz="815975">
              <a:defRPr/>
            </a:pP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思想建党、政治建军</a:t>
            </a:r>
            <a:endParaRPr lang="zh-CN" altLang="en-US" sz="36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7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7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70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7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  <p:animClr clrSpc="rgb" dir="cw">
                                      <p:cBhvr override="childStyle">
                                        <p:cTn dur="65" fill="hold" display="1" masterRel="nextClick" afterEffect="1"/>
                                        <p:tgtEl>
                                          <p:spTgt spid="21709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0000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17091" grpId="0"/>
      <p:bldP spid="21709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图片 4097" descr="三次起义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00400" y="0"/>
            <a:ext cx="73152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9" name="文本框 4098"/>
          <p:cNvSpPr txBox="1"/>
          <p:nvPr/>
        </p:nvSpPr>
        <p:spPr>
          <a:xfrm>
            <a:off x="2130108" y="152400"/>
            <a:ext cx="675005" cy="6628130"/>
          </a:xfrm>
          <a:prstGeom prst="rect">
            <a:avLst/>
          </a:prstGeom>
          <a:solidFill>
            <a:srgbClr val="CCFFCC"/>
          </a:solidFill>
          <a:ln w="9525">
            <a:noFill/>
          </a:ln>
        </p:spPr>
        <p:txBody>
          <a:bodyPr vert="eaVert" wrap="none" anchor="t">
            <a:spAutoFit/>
          </a:bodyPr>
          <a:lstStyle/>
          <a:p>
            <a:pPr>
              <a:buClrTx/>
            </a:pPr>
            <a:r>
              <a:rPr lang="zh-CN" altLang="en-US" sz="3200" b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汉仪综艺体简(自拷贝)" pitchFamily="2" charset="-122"/>
                <a:ea typeface="汉仪综艺体简(自拷贝)" pitchFamily="2" charset="-122"/>
              </a:rPr>
              <a:t>南昌起义  秋收起义  井冈山会师图</a:t>
            </a:r>
            <a:endParaRPr lang="zh-CN" altLang="en-US" sz="3200" b="1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  <a:latin typeface="汉仪综艺体简(自拷贝)" pitchFamily="2" charset="-122"/>
              <a:ea typeface="汉仪综艺体简(自拷贝)" pitchFamily="2" charset="-122"/>
            </a:endParaRPr>
          </a:p>
        </p:txBody>
      </p:sp>
      <p:sp>
        <p:nvSpPr>
          <p:cNvPr id="4100" name="矩形标注 4099">
            <a:hlinkClick r:id="rId2" action="ppaction://hlinksldjump"/>
          </p:cNvPr>
          <p:cNvSpPr/>
          <p:nvPr/>
        </p:nvSpPr>
        <p:spPr>
          <a:xfrm>
            <a:off x="9220200" y="2133600"/>
            <a:ext cx="1295400" cy="1371600"/>
          </a:xfrm>
          <a:prstGeom prst="wedgeRectCallout">
            <a:avLst>
              <a:gd name="adj1" fmla="val -98528"/>
              <a:gd name="adj2" fmla="val -46644"/>
            </a:avLst>
          </a:prstGeom>
          <a:solidFill>
            <a:srgbClr val="FFFF66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>
              <a:buClrTx/>
            </a:pPr>
            <a:r>
              <a:rPr lang="zh-CN" altLang="en-US" sz="3600" b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南昌起义</a:t>
            </a:r>
            <a:endParaRPr lang="zh-CN" altLang="en-US" sz="3600" b="1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</a:endParaRPr>
          </a:p>
          <a:p>
            <a:pPr algn="ctr">
              <a:buClrTx/>
            </a:pPr>
            <a:endParaRPr lang="zh-CN" altLang="en-US" sz="2400">
              <a:latin typeface="Times New Roman" panose="02020603050405020304" pitchFamily="18" charset="0"/>
            </a:endParaRPr>
          </a:p>
        </p:txBody>
      </p:sp>
      <p:sp>
        <p:nvSpPr>
          <p:cNvPr id="4101" name="圆角矩形标注 4100">
            <a:hlinkClick r:id="rId3" action="ppaction://hlinksldjump"/>
          </p:cNvPr>
          <p:cNvSpPr/>
          <p:nvPr/>
        </p:nvSpPr>
        <p:spPr>
          <a:xfrm>
            <a:off x="4648200" y="533400"/>
            <a:ext cx="1752600" cy="1524000"/>
          </a:xfrm>
          <a:prstGeom prst="wedgeRoundRectCallout">
            <a:avLst>
              <a:gd name="adj1" fmla="val 89130"/>
              <a:gd name="adj2" fmla="val -34477"/>
              <a:gd name="adj3" fmla="val 16667"/>
            </a:avLst>
          </a:prstGeom>
          <a:solidFill>
            <a:srgbClr val="FFFF66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>
              <a:buClrTx/>
            </a:pPr>
            <a:r>
              <a:rPr lang="zh-CN" altLang="en-US" sz="4400" b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八七会议</a:t>
            </a:r>
            <a:endParaRPr lang="zh-CN" altLang="en-US" sz="4400" b="1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4102" name="圆角矩形标注 4101">
            <a:hlinkClick r:id="rId4" action="ppaction://hlinksldjump"/>
          </p:cNvPr>
          <p:cNvSpPr/>
          <p:nvPr/>
        </p:nvSpPr>
        <p:spPr>
          <a:xfrm>
            <a:off x="6705600" y="1524000"/>
            <a:ext cx="1447800" cy="1524000"/>
          </a:xfrm>
          <a:prstGeom prst="wedgeRoundRectCallout">
            <a:avLst>
              <a:gd name="adj1" fmla="val -106579"/>
              <a:gd name="adj2" fmla="val 20523"/>
              <a:gd name="adj3" fmla="val 16667"/>
            </a:avLst>
          </a:prstGeom>
          <a:solidFill>
            <a:srgbClr val="FFFF66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>
              <a:buClrTx/>
            </a:pPr>
            <a:r>
              <a:rPr lang="zh-CN" altLang="en-US" sz="4400" b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秋收起义</a:t>
            </a:r>
            <a:endParaRPr lang="zh-CN" altLang="en-US" sz="4400" b="1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4103" name="椭圆 4102"/>
          <p:cNvSpPr/>
          <p:nvPr/>
        </p:nvSpPr>
        <p:spPr>
          <a:xfrm>
            <a:off x="8458200" y="2057400"/>
            <a:ext cx="228600" cy="228600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04" name="椭圆 4103"/>
          <p:cNvSpPr/>
          <p:nvPr/>
        </p:nvSpPr>
        <p:spPr>
          <a:xfrm>
            <a:off x="5715000" y="2514600"/>
            <a:ext cx="228600" cy="228600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05" name="椭圆 4104"/>
          <p:cNvSpPr/>
          <p:nvPr/>
        </p:nvSpPr>
        <p:spPr>
          <a:xfrm>
            <a:off x="7010400" y="609600"/>
            <a:ext cx="228600" cy="228600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06" name="文本框 4105"/>
          <p:cNvSpPr txBox="1"/>
          <p:nvPr/>
        </p:nvSpPr>
        <p:spPr>
          <a:xfrm>
            <a:off x="6918325" y="3470275"/>
            <a:ext cx="2590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Tx/>
            </a:pPr>
            <a:r>
              <a:rPr lang="en-US" altLang="zh-CN" sz="2400">
                <a:latin typeface="Times New Roman" panose="02020603050405020304" pitchFamily="18" charset="0"/>
              </a:rPr>
              <a:t> </a:t>
            </a:r>
            <a:endParaRPr lang="en-US" altLang="zh-CN" sz="24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07" name="波形 4106">
            <a:hlinkClick r:id="" action="ppaction://noaction"/>
          </p:cNvPr>
          <p:cNvSpPr/>
          <p:nvPr/>
        </p:nvSpPr>
        <p:spPr>
          <a:xfrm>
            <a:off x="5715000" y="3124200"/>
            <a:ext cx="2362200" cy="1295400"/>
          </a:xfrm>
          <a:prstGeom prst="wave">
            <a:avLst>
              <a:gd name="adj1" fmla="val 20644"/>
              <a:gd name="adj2" fmla="val -10000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>
              <a:buClrTx/>
            </a:pPr>
            <a:r>
              <a:rPr lang="zh-CN" altLang="en-US" sz="3200" b="1">
                <a:solidFill>
                  <a:srgbClr val="FFFF00"/>
                </a:solidFill>
                <a:latin typeface="Times New Roman" panose="02020603050405020304" pitchFamily="18" charset="0"/>
                <a:ea typeface="方正水柱简体" panose="02010601030101010101" pitchFamily="1" charset="-122"/>
              </a:rPr>
              <a:t>井冈山</a:t>
            </a:r>
            <a:endParaRPr lang="zh-CN" altLang="en-US" sz="3200" b="1">
              <a:solidFill>
                <a:srgbClr val="FFFF00"/>
              </a:solidFill>
              <a:latin typeface="Times New Roman" panose="02020603050405020304" pitchFamily="18" charset="0"/>
              <a:ea typeface="方正水柱简体" panose="02010601030101010101" pitchFamily="1" charset="-122"/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bldLvl="0" animBg="1"/>
      <p:bldP spid="4101" grpId="0" bldLvl="0" animBg="1"/>
      <p:bldP spid="4102" grpId="0" bldLvl="0" animBg="1"/>
      <p:bldP spid="4107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图片 11265" descr="革命根据地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60791" y="-10081"/>
            <a:ext cx="7426860" cy="683495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7" name="文本框 11266"/>
          <p:cNvSpPr txBox="1"/>
          <p:nvPr/>
        </p:nvSpPr>
        <p:spPr>
          <a:xfrm>
            <a:off x="1944032" y="76328"/>
            <a:ext cx="1021080" cy="5654040"/>
          </a:xfrm>
          <a:prstGeom prst="rect">
            <a:avLst/>
          </a:prstGeom>
          <a:noFill/>
          <a:ln w="9525">
            <a:noFill/>
          </a:ln>
        </p:spPr>
        <p:txBody>
          <a:bodyPr vert="eaVert" wrap="none" anchor="t">
            <a:spAutoFit/>
          </a:bodyPr>
          <a:lstStyle/>
          <a:p>
            <a:pPr eaLnBrk="0" hangingPunct="0"/>
            <a:r>
              <a:rPr lang="zh-CN" altLang="en-US" sz="5445" b="1" noProof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农村革命根据地图</a:t>
            </a:r>
            <a:endParaRPr lang="zh-CN" altLang="en-US" sz="5445" b="1" noProof="1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" name="圆角矩形标注 11267"/>
          <p:cNvSpPr/>
          <p:nvPr/>
        </p:nvSpPr>
        <p:spPr>
          <a:xfrm>
            <a:off x="8251906" y="3505328"/>
            <a:ext cx="1795869" cy="609184"/>
          </a:xfrm>
          <a:prstGeom prst="wedgeRoundRectCallout">
            <a:avLst>
              <a:gd name="adj1" fmla="val -72583"/>
              <a:gd name="adj2" fmla="val 16667"/>
              <a:gd name="adj3" fmla="val 16667"/>
            </a:avLst>
          </a:prstGeom>
          <a:solidFill>
            <a:srgbClr val="66FF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81646" tIns="42456" rIns="81646" bIns="42456" anchor="t"/>
          <a:lstStyle/>
          <a:p>
            <a:pPr algn="ctr" eaLnBrk="0" hangingPunct="0"/>
            <a:r>
              <a:rPr lang="zh-CN" altLang="en-US" sz="3265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中央</a:t>
            </a:r>
            <a:endParaRPr lang="zh-CN" altLang="en-US" sz="3265" b="1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68" name="圆角矩形标注 11268"/>
          <p:cNvSpPr/>
          <p:nvPr/>
        </p:nvSpPr>
        <p:spPr>
          <a:xfrm>
            <a:off x="3941534" y="3961856"/>
            <a:ext cx="789203" cy="1752664"/>
          </a:xfrm>
          <a:prstGeom prst="wedgeRoundRectCallout">
            <a:avLst>
              <a:gd name="adj1" fmla="val -113824"/>
              <a:gd name="adj2" fmla="val -20292"/>
              <a:gd name="adj3" fmla="val 16667"/>
            </a:avLst>
          </a:prstGeom>
          <a:solidFill>
            <a:srgbClr val="66FF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81646" tIns="42456" rIns="81646" bIns="42456" anchor="t"/>
          <a:lstStyle/>
          <a:p>
            <a:pPr algn="ctr" eaLnBrk="0" hangingPunct="0"/>
            <a:r>
              <a:rPr lang="zh-CN" altLang="en-US" sz="3265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左右江</a:t>
            </a:r>
            <a:endParaRPr lang="zh-CN" altLang="en-US" sz="3265" b="1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69" name="圆角矩形标注 11269"/>
          <p:cNvSpPr/>
          <p:nvPr/>
        </p:nvSpPr>
        <p:spPr>
          <a:xfrm>
            <a:off x="8107891" y="914496"/>
            <a:ext cx="1795869" cy="607744"/>
          </a:xfrm>
          <a:prstGeom prst="wedgeRoundRectCallout">
            <a:avLst>
              <a:gd name="adj1" fmla="val -86083"/>
              <a:gd name="adj2" fmla="val 23106"/>
              <a:gd name="adj3" fmla="val 16667"/>
            </a:avLst>
          </a:prstGeom>
          <a:solidFill>
            <a:srgbClr val="66FF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81646" tIns="42456" rIns="81646" bIns="42456" anchor="t"/>
          <a:lstStyle/>
          <a:p>
            <a:pPr algn="ctr" eaLnBrk="0" hangingPunct="0"/>
            <a:r>
              <a:rPr lang="zh-CN" altLang="en-US" sz="3265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鄂豫皖</a:t>
            </a:r>
            <a:endParaRPr lang="zh-CN" altLang="en-US" sz="3265" b="1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70" name="圆角矩形标注 11270"/>
          <p:cNvSpPr/>
          <p:nvPr/>
        </p:nvSpPr>
        <p:spPr>
          <a:xfrm>
            <a:off x="7677286" y="5181664"/>
            <a:ext cx="2154466" cy="607744"/>
          </a:xfrm>
          <a:prstGeom prst="wedgeRoundRectCallout">
            <a:avLst>
              <a:gd name="adj1" fmla="val -48403"/>
              <a:gd name="adj2" fmla="val -103787"/>
              <a:gd name="adj3" fmla="val 16667"/>
            </a:avLst>
          </a:prstGeom>
          <a:solidFill>
            <a:srgbClr val="66FF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81646" tIns="42456" rIns="81646" bIns="42456" anchor="t"/>
          <a:lstStyle/>
          <a:p>
            <a:pPr algn="ctr" eaLnBrk="0" hangingPunct="0"/>
            <a:r>
              <a:rPr lang="zh-CN" altLang="en-US" sz="3265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海陆丰</a:t>
            </a:r>
            <a:endParaRPr lang="zh-CN" altLang="en-US" sz="3265" b="1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71" name="圆角矩形标注 11271"/>
          <p:cNvSpPr/>
          <p:nvPr/>
        </p:nvSpPr>
        <p:spPr>
          <a:xfrm>
            <a:off x="4228124" y="2743488"/>
            <a:ext cx="1939884" cy="685512"/>
          </a:xfrm>
          <a:prstGeom prst="wedgeRoundRectCallout">
            <a:avLst>
              <a:gd name="adj1" fmla="val 81403"/>
              <a:gd name="adj2" fmla="val -86574"/>
              <a:gd name="adj3" fmla="val 16667"/>
            </a:avLst>
          </a:prstGeom>
          <a:solidFill>
            <a:srgbClr val="66FF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81646" tIns="42456" rIns="81646" bIns="42456" anchor="t"/>
          <a:lstStyle/>
          <a:p>
            <a:pPr algn="ctr" eaLnBrk="0" hangingPunct="0"/>
            <a:r>
              <a:rPr lang="zh-CN" altLang="en-US" sz="3265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湘鄂赣</a:t>
            </a:r>
            <a:endParaRPr lang="zh-CN" altLang="en-US" sz="3265" b="1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72" name="圆角矩形标注 11272"/>
          <p:cNvSpPr/>
          <p:nvPr/>
        </p:nvSpPr>
        <p:spPr>
          <a:xfrm>
            <a:off x="5305357" y="3810640"/>
            <a:ext cx="1221248" cy="607744"/>
          </a:xfrm>
          <a:prstGeom prst="wedgeRoundRectCallout">
            <a:avLst>
              <a:gd name="adj1" fmla="val 71199"/>
              <a:gd name="adj2" fmla="val -133551"/>
              <a:gd name="adj3" fmla="val 16667"/>
            </a:avLst>
          </a:prstGeom>
          <a:solidFill>
            <a:srgbClr val="66FF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81646" tIns="42456" rIns="81646" bIns="42456" anchor="t"/>
          <a:lstStyle/>
          <a:p>
            <a:pPr algn="ctr" eaLnBrk="0" hangingPunct="0"/>
            <a:r>
              <a:rPr lang="zh-CN" altLang="en-US" sz="3265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湘赣</a:t>
            </a:r>
            <a:endParaRPr lang="zh-CN" altLang="en-US" sz="3265" b="1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73" name="圆角矩形标注 11273"/>
          <p:cNvSpPr/>
          <p:nvPr/>
        </p:nvSpPr>
        <p:spPr>
          <a:xfrm>
            <a:off x="8754520" y="1981648"/>
            <a:ext cx="1651853" cy="684072"/>
          </a:xfrm>
          <a:prstGeom prst="wedgeRoundRectCallout">
            <a:avLst>
              <a:gd name="adj1" fmla="val -72375"/>
              <a:gd name="adj2" fmla="val 48375"/>
              <a:gd name="adj3" fmla="val 16667"/>
            </a:avLst>
          </a:prstGeom>
          <a:solidFill>
            <a:srgbClr val="66FF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81646" tIns="42456" rIns="81646" bIns="42456" anchor="t"/>
          <a:lstStyle/>
          <a:p>
            <a:pPr algn="ctr" eaLnBrk="0" hangingPunct="0"/>
            <a:r>
              <a:rPr lang="zh-CN" altLang="en-US" sz="3265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闽浙赣</a:t>
            </a:r>
            <a:endParaRPr lang="zh-CN" altLang="en-US" sz="3265" b="1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74" name="圆角矩形标注 11274"/>
          <p:cNvSpPr/>
          <p:nvPr/>
        </p:nvSpPr>
        <p:spPr>
          <a:xfrm>
            <a:off x="3150891" y="0"/>
            <a:ext cx="5317038" cy="685512"/>
          </a:xfrm>
          <a:prstGeom prst="wedgeRoundRectCallout">
            <a:avLst>
              <a:gd name="adj1" fmla="val 1324"/>
              <a:gd name="adj2" fmla="val 182870"/>
              <a:gd name="adj3" fmla="val 16667"/>
            </a:avLst>
          </a:prstGeom>
          <a:solidFill>
            <a:srgbClr val="66FF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81646" tIns="42456" rIns="81646" bIns="42456" anchor="t"/>
          <a:lstStyle/>
          <a:p>
            <a:pPr algn="ctr" eaLnBrk="0" hangingPunct="0"/>
            <a:r>
              <a:rPr lang="zh-CN" altLang="en-US" sz="3265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湘鄂西、湘鄂边、洪湖</a:t>
            </a:r>
            <a:endParaRPr lang="zh-CN" altLang="en-US" sz="3265" b="1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75" name="圆角矩形标注 11275"/>
          <p:cNvSpPr/>
          <p:nvPr/>
        </p:nvSpPr>
        <p:spPr>
          <a:xfrm>
            <a:off x="3006876" y="1828992"/>
            <a:ext cx="1221248" cy="607744"/>
          </a:xfrm>
          <a:prstGeom prst="wedgeRoundRectCallout">
            <a:avLst>
              <a:gd name="adj1" fmla="val 18259"/>
              <a:gd name="adj2" fmla="val -171148"/>
              <a:gd name="adj3" fmla="val 16667"/>
            </a:avLst>
          </a:prstGeom>
          <a:solidFill>
            <a:srgbClr val="66FF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81646" tIns="42456" rIns="81646" bIns="42456" anchor="t"/>
          <a:lstStyle/>
          <a:p>
            <a:pPr algn="ctr" eaLnBrk="0" hangingPunct="0"/>
            <a:r>
              <a:rPr lang="zh-CN" altLang="en-US" sz="3265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川陕</a:t>
            </a:r>
            <a:endParaRPr lang="zh-CN" altLang="en-US" sz="3265" b="1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11277" name="图片 11276" descr="feu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2861" y="3495247"/>
            <a:ext cx="315393" cy="58326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78" name="图片 11277" descr="feu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1148" y="1731062"/>
            <a:ext cx="361477" cy="66823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79" name="图片 11278" descr="feu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30942" y="881373"/>
            <a:ext cx="341315" cy="63366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80" name="图片 11279" descr="feu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47767" y="1795869"/>
            <a:ext cx="309633" cy="57174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81" name="图片 11280" descr="feu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1890" y="3691108"/>
            <a:ext cx="341316" cy="63366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82" name="图片 11281" descr="feu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4325" y="5193185"/>
            <a:ext cx="342756" cy="63366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83" name="图片 11282" descr="feu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7440" y="751759"/>
            <a:ext cx="341316" cy="63366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84" name="图片 11283" descr="feu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21569" y="5193185"/>
            <a:ext cx="342756" cy="63366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85" name="图片 11284" descr="feu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2914" y="751759"/>
            <a:ext cx="342756" cy="63366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86" name="图片 11285" descr="feu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93922" y="5193185"/>
            <a:ext cx="342756" cy="63366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87" name="图片 11286" descr="feu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8062" y="1795869"/>
            <a:ext cx="342756" cy="63366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88" name="图片 11287" descr="feu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9783" y="3691108"/>
            <a:ext cx="342756" cy="63366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89" name="图片 11288" descr="feu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0837" y="5193185"/>
            <a:ext cx="341315" cy="63366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90" name="图片 11289" descr="feu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2293" y="1814591"/>
            <a:ext cx="341316" cy="63366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91" name="图片 11290" descr="feu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80347" y="3513969"/>
            <a:ext cx="306753" cy="56742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92" name="图片 11291" descr="feu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8448" y="2776612"/>
            <a:ext cx="341316" cy="63366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93" name="图片 11292" descr="feu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1534" y="2776612"/>
            <a:ext cx="341315" cy="63366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未知"/>
          <p:cNvSpPr>
            <a:spLocks noGrp="1" noRot="1" noChangeAspect="1" noEditPoints="1" noTextEdit="1"/>
          </p:cNvSpPr>
          <p:nvPr/>
        </p:nvSpPr>
        <p:spPr>
          <a:xfrm>
            <a:off x="8606184" y="3277784"/>
            <a:ext cx="1195325" cy="987944"/>
          </a:xfrm>
          <a:custGeom>
            <a:avLst/>
            <a:gdLst/>
            <a:ahLst/>
            <a:cxnLst/>
            <a:rect l="0" t="0" r="0" b="0"/>
            <a:pathLst>
              <a:path w="178" h="147">
                <a:moveTo>
                  <a:pt x="110" y="15"/>
                </a:moveTo>
                <a:lnTo>
                  <a:pt x="109" y="14"/>
                </a:lnTo>
                <a:lnTo>
                  <a:pt x="99" y="11"/>
                </a:lnTo>
                <a:lnTo>
                  <a:pt x="98" y="11"/>
                </a:lnTo>
                <a:lnTo>
                  <a:pt x="96" y="11"/>
                </a:lnTo>
                <a:lnTo>
                  <a:pt x="94" y="10"/>
                </a:lnTo>
                <a:lnTo>
                  <a:pt x="92" y="10"/>
                </a:lnTo>
                <a:lnTo>
                  <a:pt x="90" y="10"/>
                </a:lnTo>
                <a:lnTo>
                  <a:pt x="84" y="10"/>
                </a:lnTo>
                <a:lnTo>
                  <a:pt x="83" y="10"/>
                </a:lnTo>
                <a:lnTo>
                  <a:pt x="82" y="10"/>
                </a:lnTo>
                <a:lnTo>
                  <a:pt x="81" y="10"/>
                </a:lnTo>
                <a:lnTo>
                  <a:pt x="80" y="10"/>
                </a:lnTo>
                <a:lnTo>
                  <a:pt x="69" y="10"/>
                </a:lnTo>
                <a:lnTo>
                  <a:pt x="68" y="10"/>
                </a:lnTo>
                <a:lnTo>
                  <a:pt x="66" y="10"/>
                </a:lnTo>
                <a:lnTo>
                  <a:pt x="64" y="10"/>
                </a:lnTo>
                <a:lnTo>
                  <a:pt x="62" y="10"/>
                </a:lnTo>
                <a:lnTo>
                  <a:pt x="50" y="13"/>
                </a:lnTo>
                <a:lnTo>
                  <a:pt x="48" y="13"/>
                </a:lnTo>
                <a:lnTo>
                  <a:pt x="46" y="14"/>
                </a:lnTo>
                <a:lnTo>
                  <a:pt x="44" y="15"/>
                </a:lnTo>
                <a:lnTo>
                  <a:pt x="42" y="16"/>
                </a:lnTo>
                <a:lnTo>
                  <a:pt x="35" y="18"/>
                </a:lnTo>
                <a:lnTo>
                  <a:pt x="32" y="18"/>
                </a:lnTo>
                <a:lnTo>
                  <a:pt x="31" y="18"/>
                </a:lnTo>
                <a:lnTo>
                  <a:pt x="22" y="23"/>
                </a:lnTo>
                <a:lnTo>
                  <a:pt x="21" y="24"/>
                </a:lnTo>
                <a:lnTo>
                  <a:pt x="20" y="25"/>
                </a:lnTo>
                <a:lnTo>
                  <a:pt x="19" y="26"/>
                </a:lnTo>
                <a:lnTo>
                  <a:pt x="18" y="27"/>
                </a:lnTo>
                <a:lnTo>
                  <a:pt x="6" y="38"/>
                </a:lnTo>
                <a:lnTo>
                  <a:pt x="5" y="41"/>
                </a:lnTo>
                <a:lnTo>
                  <a:pt x="4" y="42"/>
                </a:lnTo>
                <a:lnTo>
                  <a:pt x="3" y="44"/>
                </a:lnTo>
                <a:lnTo>
                  <a:pt x="2" y="46"/>
                </a:lnTo>
                <a:lnTo>
                  <a:pt x="0" y="55"/>
                </a:lnTo>
                <a:lnTo>
                  <a:pt x="0" y="56"/>
                </a:lnTo>
                <a:lnTo>
                  <a:pt x="0" y="58"/>
                </a:lnTo>
                <a:lnTo>
                  <a:pt x="0" y="59"/>
                </a:lnTo>
                <a:lnTo>
                  <a:pt x="1" y="69"/>
                </a:lnTo>
                <a:lnTo>
                  <a:pt x="1" y="71"/>
                </a:lnTo>
                <a:lnTo>
                  <a:pt x="2" y="73"/>
                </a:lnTo>
                <a:lnTo>
                  <a:pt x="3" y="75"/>
                </a:lnTo>
                <a:lnTo>
                  <a:pt x="3" y="76"/>
                </a:lnTo>
                <a:lnTo>
                  <a:pt x="8" y="89"/>
                </a:lnTo>
                <a:lnTo>
                  <a:pt x="9" y="91"/>
                </a:lnTo>
                <a:lnTo>
                  <a:pt x="10" y="93"/>
                </a:lnTo>
                <a:lnTo>
                  <a:pt x="10" y="94"/>
                </a:lnTo>
                <a:lnTo>
                  <a:pt x="14" y="101"/>
                </a:lnTo>
                <a:lnTo>
                  <a:pt x="14" y="102"/>
                </a:lnTo>
                <a:lnTo>
                  <a:pt x="15" y="104"/>
                </a:lnTo>
                <a:lnTo>
                  <a:pt x="16" y="104"/>
                </a:lnTo>
                <a:lnTo>
                  <a:pt x="17" y="106"/>
                </a:lnTo>
                <a:lnTo>
                  <a:pt x="19" y="107"/>
                </a:lnTo>
                <a:lnTo>
                  <a:pt x="27" y="116"/>
                </a:lnTo>
                <a:lnTo>
                  <a:pt x="28" y="117"/>
                </a:lnTo>
                <a:lnTo>
                  <a:pt x="29" y="118"/>
                </a:lnTo>
                <a:lnTo>
                  <a:pt x="30" y="119"/>
                </a:lnTo>
                <a:lnTo>
                  <a:pt x="32" y="121"/>
                </a:lnTo>
                <a:lnTo>
                  <a:pt x="43" y="128"/>
                </a:lnTo>
                <a:lnTo>
                  <a:pt x="46" y="128"/>
                </a:lnTo>
                <a:lnTo>
                  <a:pt x="48" y="130"/>
                </a:lnTo>
                <a:lnTo>
                  <a:pt x="50" y="131"/>
                </a:lnTo>
                <a:lnTo>
                  <a:pt x="52" y="134"/>
                </a:lnTo>
                <a:lnTo>
                  <a:pt x="69" y="140"/>
                </a:lnTo>
                <a:lnTo>
                  <a:pt x="72" y="141"/>
                </a:lnTo>
                <a:lnTo>
                  <a:pt x="74" y="142"/>
                </a:lnTo>
                <a:lnTo>
                  <a:pt x="76" y="143"/>
                </a:lnTo>
                <a:lnTo>
                  <a:pt x="78" y="143"/>
                </a:lnTo>
                <a:lnTo>
                  <a:pt x="81" y="144"/>
                </a:lnTo>
                <a:lnTo>
                  <a:pt x="94" y="146"/>
                </a:lnTo>
                <a:lnTo>
                  <a:pt x="95" y="147"/>
                </a:lnTo>
                <a:lnTo>
                  <a:pt x="96" y="147"/>
                </a:lnTo>
                <a:lnTo>
                  <a:pt x="99" y="147"/>
                </a:lnTo>
                <a:lnTo>
                  <a:pt x="112" y="147"/>
                </a:lnTo>
                <a:lnTo>
                  <a:pt x="116" y="147"/>
                </a:lnTo>
                <a:lnTo>
                  <a:pt x="119" y="147"/>
                </a:lnTo>
                <a:lnTo>
                  <a:pt x="123" y="147"/>
                </a:lnTo>
                <a:lnTo>
                  <a:pt x="124" y="147"/>
                </a:lnTo>
                <a:lnTo>
                  <a:pt x="142" y="147"/>
                </a:lnTo>
                <a:lnTo>
                  <a:pt x="143" y="147"/>
                </a:lnTo>
                <a:lnTo>
                  <a:pt x="145" y="147"/>
                </a:lnTo>
                <a:lnTo>
                  <a:pt x="146" y="147"/>
                </a:lnTo>
                <a:lnTo>
                  <a:pt x="147" y="147"/>
                </a:lnTo>
                <a:lnTo>
                  <a:pt x="157" y="146"/>
                </a:lnTo>
                <a:lnTo>
                  <a:pt x="158" y="145"/>
                </a:lnTo>
                <a:lnTo>
                  <a:pt x="161" y="143"/>
                </a:lnTo>
                <a:lnTo>
                  <a:pt x="162" y="143"/>
                </a:lnTo>
                <a:lnTo>
                  <a:pt x="174" y="132"/>
                </a:lnTo>
                <a:lnTo>
                  <a:pt x="175" y="130"/>
                </a:lnTo>
                <a:lnTo>
                  <a:pt x="175" y="128"/>
                </a:lnTo>
                <a:lnTo>
                  <a:pt x="176" y="126"/>
                </a:lnTo>
                <a:lnTo>
                  <a:pt x="176" y="124"/>
                </a:lnTo>
                <a:lnTo>
                  <a:pt x="178" y="109"/>
                </a:lnTo>
                <a:lnTo>
                  <a:pt x="178" y="108"/>
                </a:lnTo>
                <a:lnTo>
                  <a:pt x="178" y="107"/>
                </a:lnTo>
                <a:lnTo>
                  <a:pt x="178" y="106"/>
                </a:lnTo>
                <a:lnTo>
                  <a:pt x="178" y="99"/>
                </a:lnTo>
                <a:lnTo>
                  <a:pt x="178" y="98"/>
                </a:lnTo>
                <a:lnTo>
                  <a:pt x="178" y="97"/>
                </a:lnTo>
                <a:lnTo>
                  <a:pt x="178" y="96"/>
                </a:lnTo>
                <a:lnTo>
                  <a:pt x="178" y="89"/>
                </a:lnTo>
                <a:lnTo>
                  <a:pt x="178" y="88"/>
                </a:lnTo>
                <a:lnTo>
                  <a:pt x="178" y="87"/>
                </a:lnTo>
                <a:lnTo>
                  <a:pt x="178" y="85"/>
                </a:lnTo>
                <a:lnTo>
                  <a:pt x="178" y="82"/>
                </a:lnTo>
                <a:lnTo>
                  <a:pt x="178" y="75"/>
                </a:lnTo>
                <a:lnTo>
                  <a:pt x="178" y="72"/>
                </a:lnTo>
                <a:lnTo>
                  <a:pt x="178" y="71"/>
                </a:lnTo>
                <a:lnTo>
                  <a:pt x="178" y="63"/>
                </a:lnTo>
                <a:lnTo>
                  <a:pt x="178" y="62"/>
                </a:lnTo>
                <a:lnTo>
                  <a:pt x="178" y="60"/>
                </a:lnTo>
                <a:lnTo>
                  <a:pt x="178" y="59"/>
                </a:lnTo>
                <a:lnTo>
                  <a:pt x="178" y="58"/>
                </a:lnTo>
                <a:lnTo>
                  <a:pt x="173" y="50"/>
                </a:lnTo>
                <a:lnTo>
                  <a:pt x="171" y="49"/>
                </a:lnTo>
                <a:lnTo>
                  <a:pt x="171" y="48"/>
                </a:lnTo>
                <a:lnTo>
                  <a:pt x="170" y="48"/>
                </a:lnTo>
                <a:lnTo>
                  <a:pt x="169" y="47"/>
                </a:lnTo>
                <a:lnTo>
                  <a:pt x="164" y="42"/>
                </a:lnTo>
                <a:lnTo>
                  <a:pt x="163" y="41"/>
                </a:lnTo>
                <a:lnTo>
                  <a:pt x="158" y="37"/>
                </a:lnTo>
                <a:lnTo>
                  <a:pt x="157" y="37"/>
                </a:lnTo>
                <a:lnTo>
                  <a:pt x="157" y="36"/>
                </a:lnTo>
                <a:lnTo>
                  <a:pt x="156" y="36"/>
                </a:lnTo>
                <a:lnTo>
                  <a:pt x="156" y="35"/>
                </a:lnTo>
                <a:lnTo>
                  <a:pt x="155" y="35"/>
                </a:lnTo>
                <a:lnTo>
                  <a:pt x="151" y="30"/>
                </a:lnTo>
                <a:lnTo>
                  <a:pt x="150" y="29"/>
                </a:lnTo>
                <a:lnTo>
                  <a:pt x="149" y="29"/>
                </a:lnTo>
                <a:lnTo>
                  <a:pt x="142" y="25"/>
                </a:lnTo>
                <a:lnTo>
                  <a:pt x="141" y="24"/>
                </a:lnTo>
                <a:lnTo>
                  <a:pt x="140" y="23"/>
                </a:lnTo>
                <a:lnTo>
                  <a:pt x="140" y="22"/>
                </a:lnTo>
                <a:lnTo>
                  <a:pt x="136" y="19"/>
                </a:lnTo>
                <a:lnTo>
                  <a:pt x="134" y="18"/>
                </a:lnTo>
                <a:lnTo>
                  <a:pt x="134" y="17"/>
                </a:lnTo>
                <a:lnTo>
                  <a:pt x="133" y="17"/>
                </a:lnTo>
                <a:lnTo>
                  <a:pt x="127" y="13"/>
                </a:lnTo>
                <a:lnTo>
                  <a:pt x="127" y="12"/>
                </a:lnTo>
                <a:lnTo>
                  <a:pt x="126" y="12"/>
                </a:lnTo>
                <a:lnTo>
                  <a:pt x="125" y="11"/>
                </a:lnTo>
                <a:lnTo>
                  <a:pt x="124" y="10"/>
                </a:lnTo>
                <a:lnTo>
                  <a:pt x="119" y="8"/>
                </a:lnTo>
                <a:lnTo>
                  <a:pt x="117" y="7"/>
                </a:lnTo>
                <a:lnTo>
                  <a:pt x="114" y="5"/>
                </a:lnTo>
                <a:lnTo>
                  <a:pt x="112" y="3"/>
                </a:lnTo>
                <a:lnTo>
                  <a:pt x="111" y="3"/>
                </a:lnTo>
                <a:lnTo>
                  <a:pt x="107" y="1"/>
                </a:lnTo>
                <a:lnTo>
                  <a:pt x="106" y="1"/>
                </a:lnTo>
                <a:lnTo>
                  <a:pt x="106" y="0"/>
                </a:lnTo>
                <a:lnTo>
                  <a:pt x="103" y="0"/>
                </a:lnTo>
                <a:lnTo>
                  <a:pt x="102" y="0"/>
                </a:lnTo>
                <a:lnTo>
                  <a:pt x="101" y="0"/>
                </a:lnTo>
                <a:lnTo>
                  <a:pt x="96" y="0"/>
                </a:lnTo>
                <a:lnTo>
                  <a:pt x="95" y="0"/>
                </a:lnTo>
                <a:lnTo>
                  <a:pt x="93" y="0"/>
                </a:lnTo>
                <a:lnTo>
                  <a:pt x="92" y="0"/>
                </a:lnTo>
                <a:lnTo>
                  <a:pt x="91" y="1"/>
                </a:lnTo>
                <a:lnTo>
                  <a:pt x="89" y="1"/>
                </a:lnTo>
                <a:lnTo>
                  <a:pt x="88" y="2"/>
                </a:lnTo>
                <a:lnTo>
                  <a:pt x="87" y="3"/>
                </a:lnTo>
                <a:lnTo>
                  <a:pt x="82" y="3"/>
                </a:lnTo>
                <a:lnTo>
                  <a:pt x="81" y="3"/>
                </a:lnTo>
                <a:lnTo>
                  <a:pt x="79" y="3"/>
                </a:lnTo>
                <a:lnTo>
                  <a:pt x="78" y="3"/>
                </a:lnTo>
                <a:lnTo>
                  <a:pt x="77" y="3"/>
                </a:lnTo>
                <a:lnTo>
                  <a:pt x="75" y="3"/>
                </a:lnTo>
                <a:lnTo>
                  <a:pt x="74" y="3"/>
                </a:lnTo>
                <a:lnTo>
                  <a:pt x="72" y="3"/>
                </a:lnTo>
                <a:lnTo>
                  <a:pt x="70" y="3"/>
                </a:lnTo>
                <a:lnTo>
                  <a:pt x="69" y="3"/>
                </a:lnTo>
                <a:lnTo>
                  <a:pt x="66" y="3"/>
                </a:lnTo>
                <a:lnTo>
                  <a:pt x="65" y="3"/>
                </a:lnTo>
                <a:lnTo>
                  <a:pt x="64" y="3"/>
                </a:lnTo>
                <a:lnTo>
                  <a:pt x="62" y="3"/>
                </a:lnTo>
                <a:lnTo>
                  <a:pt x="61" y="3"/>
                </a:lnTo>
                <a:lnTo>
                  <a:pt x="60" y="3"/>
                </a:lnTo>
                <a:lnTo>
                  <a:pt x="58" y="3"/>
                </a:lnTo>
                <a:lnTo>
                  <a:pt x="55" y="4"/>
                </a:lnTo>
                <a:lnTo>
                  <a:pt x="54" y="4"/>
                </a:lnTo>
                <a:lnTo>
                  <a:pt x="49" y="7"/>
                </a:lnTo>
                <a:lnTo>
                  <a:pt x="48" y="7"/>
                </a:lnTo>
                <a:lnTo>
                  <a:pt x="47" y="8"/>
                </a:lnTo>
                <a:lnTo>
                  <a:pt x="46" y="8"/>
                </a:lnTo>
                <a:lnTo>
                  <a:pt x="45" y="9"/>
                </a:lnTo>
                <a:lnTo>
                  <a:pt x="42" y="11"/>
                </a:lnTo>
                <a:lnTo>
                  <a:pt x="41" y="11"/>
                </a:lnTo>
                <a:lnTo>
                  <a:pt x="40" y="12"/>
                </a:lnTo>
                <a:lnTo>
                  <a:pt x="37" y="13"/>
                </a:lnTo>
                <a:lnTo>
                  <a:pt x="36" y="13"/>
                </a:lnTo>
                <a:lnTo>
                  <a:pt x="36" y="14"/>
                </a:lnTo>
                <a:lnTo>
                  <a:pt x="35" y="14"/>
                </a:lnTo>
                <a:lnTo>
                  <a:pt x="31" y="18"/>
                </a:lnTo>
                <a:lnTo>
                  <a:pt x="30" y="19"/>
                </a:lnTo>
                <a:lnTo>
                  <a:pt x="29" y="20"/>
                </a:lnTo>
                <a:lnTo>
                  <a:pt x="28" y="21"/>
                </a:lnTo>
                <a:lnTo>
                  <a:pt x="27" y="22"/>
                </a:lnTo>
                <a:lnTo>
                  <a:pt x="26" y="23"/>
                </a:lnTo>
                <a:lnTo>
                  <a:pt x="25" y="24"/>
                </a:lnTo>
                <a:lnTo>
                  <a:pt x="22" y="27"/>
                </a:lnTo>
              </a:path>
            </a:pathLst>
          </a:custGeom>
          <a:noFill/>
          <a:ln w="349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00"/>
          </a:p>
        </p:txBody>
      </p:sp>
      <p:pic>
        <p:nvPicPr>
          <p:cNvPr id="11294" name="图片 11294" descr="按钮">
            <a:hlinkClick r:id="rId3" action="ppaction://hlinkfile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90404" y="6172488"/>
            <a:ext cx="239065" cy="339876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</p:pic>
      <p:sp>
        <p:nvSpPr>
          <p:cNvPr id="11295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>
            <a:lvl1pPr marL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200" b="0" i="0" u="none" kern="1200" baseline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200" b="0" i="0" u="none" kern="1200" baseline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200" b="0" i="0" u="none" kern="1200" baseline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200" b="0" i="0" u="none" kern="1200" baseline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200" b="0" i="0" u="none" kern="1200" baseline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 algn="r" eaLnBrk="0" hangingPunct="0"/>
            <a:fld id="{9A0DB2DC-4C9A-4742-B13C-FB6460FD3503}" type="slidenum">
              <a:rPr lang="zh-CN" altLang="en-US" sz="1270" dirty="0">
                <a:latin typeface="Calibri" panose="020F0502020204030204" charset="0"/>
                <a:ea typeface="宋体" panose="02010600030101010101" pitchFamily="2" charset="-122"/>
              </a:rPr>
            </a:fld>
            <a:endParaRPr lang="zh-CN" altLang="en-US" sz="1270" dirty="0"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75790" name="Text Box 15"/>
          <p:cNvSpPr txBox="1">
            <a:spLocks noChangeArrowheads="1"/>
          </p:cNvSpPr>
          <p:nvPr/>
        </p:nvSpPr>
        <p:spPr bwMode="auto">
          <a:xfrm>
            <a:off x="1114743" y="4851400"/>
            <a:ext cx="9388475" cy="1320800"/>
          </a:xfrm>
          <a:prstGeom prst="rect">
            <a:avLst/>
          </a:prstGeom>
          <a:solidFill>
            <a:srgbClr val="FFFFCC"/>
          </a:solidFill>
          <a:ln w="9525">
            <a:solidFill>
              <a:srgbClr val="000000"/>
            </a:solidFill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CC0000"/>
                </a:solidFill>
                <a:ea typeface="黑体" panose="02010609060101010101" pitchFamily="49" charset="-122"/>
              </a:rPr>
              <a:t>井冈山革命根据地</a:t>
            </a:r>
            <a:r>
              <a:rPr lang="zh-CN" altLang="en-US" sz="3200" b="1" dirty="0">
                <a:ea typeface="黑体" panose="02010609060101010101" pitchFamily="49" charset="-122"/>
              </a:rPr>
              <a:t>是</a:t>
            </a:r>
            <a:r>
              <a:rPr lang="zh-CN" altLang="en-US" sz="3200" b="1" dirty="0">
                <a:solidFill>
                  <a:srgbClr val="CC0000"/>
                </a:solidFill>
                <a:ea typeface="黑体" panose="02010609060101010101" pitchFamily="49" charset="-122"/>
              </a:rPr>
              <a:t>第一个</a:t>
            </a:r>
            <a:r>
              <a:rPr lang="zh-CN" altLang="en-US" sz="3200" b="1" dirty="0">
                <a:ea typeface="黑体" panose="02010609060101010101" pitchFamily="49" charset="-122"/>
              </a:rPr>
              <a:t>农村革命根据地</a:t>
            </a:r>
            <a:endParaRPr lang="zh-CN" altLang="en-US" sz="3200" b="1" dirty="0"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ea typeface="黑体" panose="02010609060101010101" pitchFamily="49" charset="-122"/>
              </a:rPr>
              <a:t>红四军为主建立的</a:t>
            </a:r>
            <a:r>
              <a:rPr lang="zh-CN" altLang="en-US" sz="3200" b="1" dirty="0">
                <a:solidFill>
                  <a:srgbClr val="CC0000"/>
                </a:solidFill>
                <a:ea typeface="黑体" panose="02010609060101010101" pitchFamily="49" charset="-122"/>
              </a:rPr>
              <a:t>中央革命根据地</a:t>
            </a:r>
            <a:r>
              <a:rPr lang="zh-CN" altLang="en-US" sz="3200" b="1" dirty="0">
                <a:ea typeface="黑体" panose="02010609060101010101" pitchFamily="49" charset="-122"/>
              </a:rPr>
              <a:t>面积</a:t>
            </a:r>
            <a:r>
              <a:rPr lang="zh-CN" altLang="en-US" sz="3200" b="1" dirty="0">
                <a:solidFill>
                  <a:srgbClr val="CC0000"/>
                </a:solidFill>
                <a:ea typeface="黑体" panose="02010609060101010101" pitchFamily="49" charset="-122"/>
              </a:rPr>
              <a:t>最大</a:t>
            </a:r>
            <a:r>
              <a:rPr lang="zh-CN" altLang="en-US" sz="3200" b="1" dirty="0">
                <a:ea typeface="黑体" panose="02010609060101010101" pitchFamily="49" charset="-122"/>
              </a:rPr>
              <a:t>。</a:t>
            </a:r>
            <a:endParaRPr lang="en-US" altLang="zh-CN" sz="3200" b="1" dirty="0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2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2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2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2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2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2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1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90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AutoShape 5" descr="t017b9f77232ef83b8c"/>
          <p:cNvSpPr>
            <a:spLocks noChangeAspect="1" noChangeArrowheads="1"/>
          </p:cNvSpPr>
          <p:nvPr/>
        </p:nvSpPr>
        <p:spPr bwMode="auto">
          <a:xfrm>
            <a:off x="2446338" y="3233738"/>
            <a:ext cx="3370262" cy="5969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40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5778" name="AutoShape 7" descr="t017b9f77232ef83b8c"/>
          <p:cNvSpPr>
            <a:spLocks noChangeAspect="1" noChangeArrowheads="1"/>
          </p:cNvSpPr>
          <p:nvPr/>
        </p:nvSpPr>
        <p:spPr bwMode="auto">
          <a:xfrm>
            <a:off x="5892800" y="3276600"/>
            <a:ext cx="406400" cy="30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zh-CN" sz="3600">
              <a:latin typeface="Times New Roman" panose="02020603050405020304" pitchFamily="18" charset="0"/>
            </a:endParaRPr>
          </a:p>
        </p:txBody>
      </p:sp>
      <p:pic>
        <p:nvPicPr>
          <p:cNvPr id="75779" name="Picture 9" descr="t017440331433a0fa26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6596063" y="2384425"/>
            <a:ext cx="5595937" cy="3643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6" name="Text Box 10"/>
          <p:cNvSpPr txBox="1">
            <a:spLocks noChangeArrowheads="1"/>
          </p:cNvSpPr>
          <p:nvPr/>
        </p:nvSpPr>
        <p:spPr bwMode="auto">
          <a:xfrm>
            <a:off x="6577013" y="6021388"/>
            <a:ext cx="5534025" cy="523875"/>
          </a:xfrm>
          <a:prstGeom prst="rect">
            <a:avLst/>
          </a:prstGeom>
          <a:noFill/>
          <a:ln>
            <a:noFill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2800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瑞金临时中央政府大礼堂</a:t>
            </a:r>
            <a:endParaRPr lang="zh-CN" altLang="en-US" sz="2800" b="1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75781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6613"/>
            <a:ext cx="12192000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0" y="153988"/>
            <a:ext cx="5316538" cy="762000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4400" b="1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ea typeface="微软雅黑" panose="020B0503020204020204" charset="-122"/>
                <a:cs typeface="隶书"/>
              </a:rPr>
              <a:t>三、工农武装割据</a:t>
            </a:r>
            <a:endParaRPr lang="zh-CN" altLang="en-US" sz="4400" b="1">
              <a:solidFill>
                <a:srgbClr val="FFFF00"/>
              </a:solidFill>
              <a:effectLst>
                <a:outerShdw blurRad="38100" dist="38100" dir="2700000" algn="tl">
                  <a:srgbClr val="FFFFFF"/>
                </a:outerShdw>
              </a:effectLst>
              <a:ea typeface="微软雅黑" panose="020B0503020204020204" charset="-122"/>
              <a:cs typeface="隶书"/>
            </a:endParaRPr>
          </a:p>
        </p:txBody>
      </p:sp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0" y="1104900"/>
            <a:ext cx="8848725" cy="701675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lang="zh-CN" altLang="en-US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中华</a:t>
            </a:r>
            <a:r>
              <a:rPr lang="zh-CN" altLang="en-US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苏维埃第一次全国代表大会</a:t>
            </a:r>
            <a:r>
              <a:rPr lang="zh-CN" altLang="en-US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召开</a:t>
            </a:r>
            <a:endParaRPr lang="zh-CN" altLang="en-US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23850" y="2003425"/>
            <a:ext cx="1714500" cy="706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华文彩云"/>
              </a:rPr>
              <a:t>时间：</a:t>
            </a:r>
            <a:endParaRPr lang="zh-CN" altLang="en-US" sz="24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华文彩云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90513" y="2841625"/>
            <a:ext cx="1714500" cy="706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华文彩云"/>
              </a:rPr>
              <a:t>地点：</a:t>
            </a:r>
            <a:endParaRPr lang="zh-CN" altLang="en-US" sz="24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华文彩云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44463" y="3582988"/>
            <a:ext cx="2722880" cy="706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0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华文彩云"/>
              </a:rPr>
              <a:t>建立政权：</a:t>
            </a:r>
            <a:endParaRPr lang="zh-CN" altLang="en-US" sz="40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华文彩云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0" y="5070475"/>
            <a:ext cx="1712913" cy="701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华文彩云"/>
              </a:rPr>
              <a:t>首都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彩云"/>
                <a:ea typeface="黑体" panose="02010609060101010101" pitchFamily="49" charset="-122"/>
                <a:cs typeface="华文彩云"/>
              </a:rPr>
              <a:t>：</a:t>
            </a:r>
            <a:endParaRPr lang="zh-CN" altLang="en-US" sz="40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彩云"/>
              <a:ea typeface="黑体" panose="02010609060101010101" pitchFamily="49" charset="-122"/>
              <a:cs typeface="华文彩云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5862638"/>
            <a:ext cx="1712913" cy="701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华文彩云"/>
              </a:rPr>
              <a:t>主席：</a:t>
            </a:r>
            <a:endParaRPr lang="zh-CN" altLang="en-US" sz="24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华文彩云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955800" y="2014538"/>
            <a:ext cx="2225675" cy="6413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CN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1931</a:t>
            </a:r>
            <a:r>
              <a:rPr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年冬</a:t>
            </a:r>
            <a:endParaRPr lang="zh-CN" altLang="en-US" sz="40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0" y="4414838"/>
            <a:ext cx="7083425" cy="5857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defRPr/>
            </a:pPr>
            <a:r>
              <a:rPr lang="zh-CN" altLang="en-US" sz="36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中华苏维埃共和国临时中央政府</a:t>
            </a:r>
            <a:endParaRPr lang="zh-CN" altLang="en-US" sz="3600" b="1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644948" y="4975543"/>
            <a:ext cx="122239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defRPr/>
            </a:pPr>
            <a:r>
              <a:rPr lang="zh-CN" altLang="en-US" sz="40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瑞金</a:t>
            </a:r>
            <a:endParaRPr lang="zh-CN" altLang="en-US" sz="4000" b="1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770063" y="6010275"/>
            <a:ext cx="1712912" cy="6413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defRPr/>
            </a:pPr>
            <a:r>
              <a:rPr lang="zh-CN" altLang="en-US" sz="40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毛泽东</a:t>
            </a:r>
            <a:endParaRPr lang="zh-CN" altLang="en-US" sz="40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020888" y="2847975"/>
            <a:ext cx="2222500" cy="701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0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江西瑞金</a:t>
            </a:r>
            <a:endParaRPr lang="zh-CN" altLang="en-US" sz="40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3" name="图片 41985" descr="革命根据地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459163" y="822325"/>
            <a:ext cx="8359775" cy="545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8" name="圆角矩形标注 41987"/>
          <p:cNvSpPr/>
          <p:nvPr/>
        </p:nvSpPr>
        <p:spPr>
          <a:xfrm>
            <a:off x="9613900" y="3811588"/>
            <a:ext cx="2205038" cy="652462"/>
          </a:xfrm>
          <a:prstGeom prst="wedgeRoundRectCallout">
            <a:avLst>
              <a:gd name="adj1" fmla="val -89447"/>
              <a:gd name="adj2" fmla="val -55550"/>
              <a:gd name="adj3" fmla="val 16667"/>
            </a:avLst>
          </a:prstGeom>
          <a:solidFill>
            <a:schemeClr val="accent5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000" tIns="46800" rIns="90000" bIns="46800"/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zh-CN" altLang="en-US" sz="2000" b="1" noProof="1">
                <a:latin typeface="Times New Roman" panose="02020603050405020304" pitchFamily="18" charset="0"/>
                <a:ea typeface="宋体" panose="02010600030101010101" pitchFamily="2" charset="-122"/>
              </a:rPr>
              <a:t>毛泽东朱德</a:t>
            </a:r>
            <a:r>
              <a:rPr lang="zh-CN" altLang="en-US" sz="2000" b="1" noProof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中央</a:t>
            </a:r>
            <a:endParaRPr lang="zh-CN" altLang="en-US" sz="2000" b="1" noProof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1989" name="圆角矩形标注 41988"/>
          <p:cNvSpPr/>
          <p:nvPr/>
        </p:nvSpPr>
        <p:spPr>
          <a:xfrm>
            <a:off x="4451350" y="5111750"/>
            <a:ext cx="2068513" cy="803275"/>
          </a:xfrm>
          <a:prstGeom prst="wedgeRoundRectCallout">
            <a:avLst>
              <a:gd name="adj1" fmla="val -79021"/>
              <a:gd name="adj2" fmla="val -111422"/>
              <a:gd name="adj3" fmla="val 16667"/>
            </a:avLst>
          </a:prstGeom>
          <a:solidFill>
            <a:schemeClr val="accent5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000" tIns="46800" rIns="90000" bIns="46800"/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zh-CN" altLang="en-US" sz="2400" b="1" noProof="1">
                <a:latin typeface="Times New Roman" panose="02020603050405020304" pitchFamily="18" charset="0"/>
                <a:ea typeface="宋体" panose="02010600030101010101" pitchFamily="2" charset="-122"/>
              </a:rPr>
              <a:t>邓小平</a:t>
            </a:r>
            <a:r>
              <a:rPr lang="zh-CN" altLang="en-US" sz="2400" b="1" noProof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等左右江</a:t>
            </a:r>
            <a:endParaRPr lang="zh-CN" altLang="en-US" sz="2400" b="1" noProof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1990" name="圆角矩形标注 41989"/>
          <p:cNvSpPr/>
          <p:nvPr/>
        </p:nvSpPr>
        <p:spPr>
          <a:xfrm>
            <a:off x="9609138" y="1358900"/>
            <a:ext cx="2011362" cy="777875"/>
          </a:xfrm>
          <a:prstGeom prst="wedgeRoundRectCallout">
            <a:avLst>
              <a:gd name="adj1" fmla="val -104568"/>
              <a:gd name="adj2" fmla="val 49695"/>
              <a:gd name="adj3" fmla="val 16667"/>
            </a:avLst>
          </a:prstGeom>
          <a:solidFill>
            <a:schemeClr val="accent5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000" tIns="46800" rIns="90000" bIns="46800"/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zh-CN" altLang="en-US" sz="2000" b="1" noProof="1">
                <a:latin typeface="Times New Roman" panose="02020603050405020304" pitchFamily="18" charset="0"/>
                <a:ea typeface="宋体" panose="02010600030101010101" pitchFamily="2" charset="-122"/>
              </a:rPr>
              <a:t>徐向前</a:t>
            </a:r>
            <a:endParaRPr lang="zh-CN" altLang="en-US" sz="2000" b="1" noProof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ctr">
              <a:buFont typeface="Arial" panose="020B0604020202020204" pitchFamily="34" charset="0"/>
              <a:buNone/>
              <a:defRPr/>
            </a:pPr>
            <a:r>
              <a:rPr lang="zh-CN" altLang="en-US" sz="2000" b="1" noProof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鄂豫皖</a:t>
            </a:r>
            <a:endParaRPr lang="zh-CN" altLang="en-US" sz="2000" b="1" noProof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1991" name="圆角矩形标注 41990"/>
          <p:cNvSpPr/>
          <p:nvPr/>
        </p:nvSpPr>
        <p:spPr>
          <a:xfrm>
            <a:off x="8851900" y="4968875"/>
            <a:ext cx="2205038" cy="457200"/>
          </a:xfrm>
          <a:prstGeom prst="wedgeRoundRectCallout">
            <a:avLst>
              <a:gd name="adj1" fmla="val -48403"/>
              <a:gd name="adj2" fmla="val -103787"/>
              <a:gd name="adj3" fmla="val 16667"/>
            </a:avLst>
          </a:prstGeom>
          <a:solidFill>
            <a:schemeClr val="accent5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000" tIns="46800" rIns="90000" bIns="46800"/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zh-CN" altLang="en-US" sz="2400" b="1" noProof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海陆丰</a:t>
            </a:r>
            <a:endParaRPr lang="zh-CN" altLang="en-US" sz="2400" b="1" noProof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1992" name="圆角矩形标注 41991"/>
          <p:cNvSpPr/>
          <p:nvPr/>
        </p:nvSpPr>
        <p:spPr>
          <a:xfrm>
            <a:off x="4635500" y="3316288"/>
            <a:ext cx="2230438" cy="674687"/>
          </a:xfrm>
          <a:prstGeom prst="wedgeRoundRectCallout">
            <a:avLst>
              <a:gd name="adj1" fmla="val 88420"/>
              <a:gd name="adj2" fmla="val -118426"/>
              <a:gd name="adj3" fmla="val 16667"/>
            </a:avLst>
          </a:prstGeom>
          <a:solidFill>
            <a:schemeClr val="accent5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000" tIns="46800" rIns="90000" bIns="46800"/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zh-CN" altLang="en-US" sz="2000" b="1" noProof="1">
                <a:latin typeface="Times New Roman" panose="02020603050405020304" pitchFamily="18" charset="0"/>
                <a:ea typeface="宋体" panose="02010600030101010101" pitchFamily="2" charset="-122"/>
              </a:rPr>
              <a:t>彭德怀</a:t>
            </a:r>
            <a:r>
              <a:rPr lang="zh-CN" altLang="en-US" sz="2000" b="1" noProof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等湘鄂赣</a:t>
            </a:r>
            <a:endParaRPr lang="zh-CN" altLang="en-US" sz="2000" b="1" noProof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1993" name="圆角矩形标注 41992"/>
          <p:cNvSpPr/>
          <p:nvPr/>
        </p:nvSpPr>
        <p:spPr>
          <a:xfrm>
            <a:off x="4957763" y="4168775"/>
            <a:ext cx="2416175" cy="481013"/>
          </a:xfrm>
          <a:prstGeom prst="wedgeRoundRectCallout">
            <a:avLst>
              <a:gd name="adj1" fmla="val 71199"/>
              <a:gd name="adj2" fmla="val -133551"/>
              <a:gd name="adj3" fmla="val 16667"/>
            </a:avLst>
          </a:prstGeom>
          <a:solidFill>
            <a:schemeClr val="accent5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000" tIns="46800" rIns="90000" bIns="46800"/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zh-CN" altLang="en-US" sz="2000" b="1" noProof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王首道等湘赣</a:t>
            </a:r>
            <a:endParaRPr lang="zh-CN" altLang="en-US" sz="2000" b="1" noProof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1994" name="圆角矩形标注 41993"/>
          <p:cNvSpPr/>
          <p:nvPr/>
        </p:nvSpPr>
        <p:spPr>
          <a:xfrm>
            <a:off x="10325100" y="2525713"/>
            <a:ext cx="1493838" cy="790575"/>
          </a:xfrm>
          <a:prstGeom prst="wedgeRoundRectCallout">
            <a:avLst>
              <a:gd name="adj1" fmla="val -94305"/>
              <a:gd name="adj2" fmla="val 9277"/>
              <a:gd name="adj3" fmla="val 16667"/>
            </a:avLst>
          </a:prstGeom>
          <a:solidFill>
            <a:schemeClr val="accent5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000" tIns="46800" rIns="90000" bIns="46800"/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zh-CN" altLang="en-US" sz="2000" b="1" noProof="1">
                <a:latin typeface="Times New Roman" panose="02020603050405020304" pitchFamily="18" charset="0"/>
                <a:ea typeface="宋体" panose="02010600030101010101" pitchFamily="2" charset="-122"/>
              </a:rPr>
              <a:t>方志敏</a:t>
            </a:r>
            <a:r>
              <a:rPr lang="zh-CN" altLang="en-US" sz="2000" b="1" noProof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闽浙赣</a:t>
            </a:r>
            <a:endParaRPr lang="zh-CN" altLang="en-US" sz="2000" b="1" noProof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1995" name="圆角矩形标注 41994"/>
          <p:cNvSpPr/>
          <p:nvPr/>
        </p:nvSpPr>
        <p:spPr>
          <a:xfrm>
            <a:off x="5646738" y="349250"/>
            <a:ext cx="6107112" cy="473075"/>
          </a:xfrm>
          <a:prstGeom prst="wedgeRoundRectCallout">
            <a:avLst>
              <a:gd name="adj1" fmla="val -40363"/>
              <a:gd name="adj2" fmla="val 238590"/>
              <a:gd name="adj3" fmla="val 16667"/>
            </a:avLst>
          </a:prstGeom>
          <a:solidFill>
            <a:schemeClr val="accent5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000" tIns="46800" rIns="90000" bIns="46800"/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zh-CN" altLang="en-US" sz="2000" b="1" noProof="1">
                <a:latin typeface="Times New Roman" panose="02020603050405020304" pitchFamily="18" charset="0"/>
                <a:ea typeface="宋体" panose="02010600030101010101" pitchFamily="2" charset="-122"/>
              </a:rPr>
              <a:t>贺龙</a:t>
            </a:r>
            <a:r>
              <a:rPr lang="zh-CN" altLang="en-US" sz="2000" b="1" noProof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等湘鄂西、湘鄂边、洪湖</a:t>
            </a:r>
            <a:endParaRPr lang="zh-CN" altLang="en-US" sz="2000" b="1" noProof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1996" name="圆角矩形标注 41995"/>
          <p:cNvSpPr/>
          <p:nvPr/>
        </p:nvSpPr>
        <p:spPr>
          <a:xfrm>
            <a:off x="3459163" y="2216150"/>
            <a:ext cx="1498600" cy="466725"/>
          </a:xfrm>
          <a:prstGeom prst="wedgeRoundRectCallout">
            <a:avLst>
              <a:gd name="adj1" fmla="val 18259"/>
              <a:gd name="adj2" fmla="val -171148"/>
              <a:gd name="adj3" fmla="val 16667"/>
            </a:avLst>
          </a:prstGeom>
          <a:solidFill>
            <a:schemeClr val="accent5">
              <a:lumMod val="90000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000" tIns="46800" rIns="90000" bIns="46800"/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zh-CN" altLang="en-US" sz="3200" b="1" noProof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川陕</a:t>
            </a:r>
            <a:endParaRPr lang="zh-CN" altLang="en-US" sz="3200" b="1" noProof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7657" name="AutoShape 9">
            <a:hlinkClick r:id="rId2" action="ppaction://hlinksldjump"/>
          </p:cNvPr>
          <p:cNvSpPr>
            <a:spLocks noChangeArrowheads="1"/>
          </p:cNvSpPr>
          <p:nvPr/>
        </p:nvSpPr>
        <p:spPr bwMode="auto">
          <a:xfrm rot="3660000">
            <a:off x="7020719" y="2967831"/>
            <a:ext cx="1609725" cy="1160463"/>
          </a:xfrm>
          <a:prstGeom prst="wave">
            <a:avLst>
              <a:gd name="adj1" fmla="val 20644"/>
              <a:gd name="adj2" fmla="val -10000"/>
            </a:avLst>
          </a:prstGeom>
          <a:solidFill>
            <a:srgbClr val="FF0000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井冈山</a:t>
            </a:r>
            <a:endParaRPr lang="zh-CN" altLang="en-US" sz="2800" b="1">
              <a:solidFill>
                <a:srgbClr val="FFFF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9701" name="Text Box 6"/>
          <p:cNvSpPr txBox="1">
            <a:spLocks noChangeArrowheads="1"/>
          </p:cNvSpPr>
          <p:nvPr/>
        </p:nvSpPr>
        <p:spPr bwMode="auto">
          <a:xfrm>
            <a:off x="373063" y="857250"/>
            <a:ext cx="2992437" cy="4108450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D3120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到</a:t>
            </a:r>
            <a:r>
              <a:rPr lang="en-US" altLang="zh-CN" sz="2400" b="1">
                <a:latin typeface="楷体" panose="02010609060101010101" pitchFamily="49" charset="-122"/>
                <a:ea typeface="楷体" panose="02010609060101010101" pitchFamily="49" charset="-122"/>
              </a:rPr>
              <a:t>1930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年，全国各地创建了大小十几块革命根据地。其中以红四军为主在赣南、闽西建立的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中央革命根据地面积最大</a:t>
            </a:r>
            <a:r>
              <a:rPr lang="zh-CN" altLang="en-US" sz="240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240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    在各根据地内，有几百个县建立人民政权。革命武装发展到十万人。</a:t>
            </a:r>
            <a:endParaRPr lang="zh-CN" altLang="en-US" sz="2400" b="1">
              <a:latin typeface="楷体" panose="02010609060101010101" pitchFamily="49" charset="-122"/>
              <a:ea typeface="楷体" panose="02010609060101010101" pitchFamily="49" charset="-122"/>
              <a:sym typeface="宋体" panose="0201060003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endParaRPr lang="zh-CN" altLang="en-US" sz="2400" b="1">
              <a:latin typeface="楷体" panose="02010609060101010101" pitchFamily="49" charset="-122"/>
              <a:ea typeface="楷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89102" name="文本框 2"/>
          <p:cNvSpPr txBox="1">
            <a:spLocks noChangeArrowheads="1"/>
          </p:cNvSpPr>
          <p:nvPr/>
        </p:nvSpPr>
        <p:spPr bwMode="auto">
          <a:xfrm>
            <a:off x="3983038" y="2708275"/>
            <a:ext cx="7858125" cy="1565275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accent1"/>
            </a:solidFill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CC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4800" b="1" dirty="0">
                <a:solidFill>
                  <a:srgbClr val="CC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星星之火，</a:t>
            </a:r>
            <a:endParaRPr lang="zh-CN" altLang="en-US" sz="4800" b="1" dirty="0">
              <a:solidFill>
                <a:srgbClr val="CC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4800" b="1" dirty="0">
                <a:solidFill>
                  <a:srgbClr val="CC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可以燎原！</a:t>
            </a:r>
            <a:endParaRPr lang="zh-CN" altLang="en-US" sz="4800" b="1" dirty="0">
              <a:solidFill>
                <a:srgbClr val="CC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5790" name="Text Box 15"/>
          <p:cNvSpPr txBox="1">
            <a:spLocks noChangeArrowheads="1"/>
          </p:cNvSpPr>
          <p:nvPr/>
        </p:nvSpPr>
        <p:spPr bwMode="auto">
          <a:xfrm>
            <a:off x="246063" y="5000625"/>
            <a:ext cx="9388475" cy="1320800"/>
          </a:xfrm>
          <a:prstGeom prst="rect">
            <a:avLst/>
          </a:prstGeom>
          <a:solidFill>
            <a:srgbClr val="FFFFCC"/>
          </a:solidFill>
          <a:ln w="9525">
            <a:solidFill>
              <a:srgbClr val="000000"/>
            </a:solidFill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CC0000"/>
                </a:solidFill>
                <a:ea typeface="黑体" panose="02010609060101010101" pitchFamily="49" charset="-122"/>
              </a:rPr>
              <a:t>井冈山革命根据地</a:t>
            </a:r>
            <a:r>
              <a:rPr lang="zh-CN" altLang="en-US" sz="3200" b="1">
                <a:ea typeface="黑体" panose="02010609060101010101" pitchFamily="49" charset="-122"/>
              </a:rPr>
              <a:t>是</a:t>
            </a:r>
            <a:r>
              <a:rPr lang="zh-CN" altLang="en-US" sz="3200" b="1">
                <a:solidFill>
                  <a:srgbClr val="CC0000"/>
                </a:solidFill>
                <a:ea typeface="黑体" panose="02010609060101010101" pitchFamily="49" charset="-122"/>
              </a:rPr>
              <a:t>第一个</a:t>
            </a:r>
            <a:r>
              <a:rPr lang="zh-CN" altLang="en-US" sz="3200" b="1">
                <a:ea typeface="黑体" panose="02010609060101010101" pitchFamily="49" charset="-122"/>
              </a:rPr>
              <a:t>农村革命根据地</a:t>
            </a:r>
            <a:endParaRPr lang="zh-CN" altLang="en-US" sz="3200" b="1"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>
                <a:ea typeface="黑体" panose="02010609060101010101" pitchFamily="49" charset="-122"/>
              </a:rPr>
              <a:t>红四军为主建立的</a:t>
            </a:r>
            <a:r>
              <a:rPr lang="zh-CN" altLang="en-US" sz="3200" b="1">
                <a:solidFill>
                  <a:srgbClr val="CC0000"/>
                </a:solidFill>
                <a:ea typeface="黑体" panose="02010609060101010101" pitchFamily="49" charset="-122"/>
              </a:rPr>
              <a:t>中央革命根据地</a:t>
            </a:r>
            <a:r>
              <a:rPr lang="zh-CN" altLang="en-US" sz="3200" b="1">
                <a:ea typeface="黑体" panose="02010609060101010101" pitchFamily="49" charset="-122"/>
              </a:rPr>
              <a:t>面积</a:t>
            </a:r>
            <a:r>
              <a:rPr lang="zh-CN" altLang="en-US" sz="3200" b="1">
                <a:solidFill>
                  <a:srgbClr val="CC0000"/>
                </a:solidFill>
                <a:ea typeface="黑体" panose="02010609060101010101" pitchFamily="49" charset="-122"/>
              </a:rPr>
              <a:t>最大</a:t>
            </a:r>
            <a:r>
              <a:rPr lang="zh-CN" altLang="en-US" sz="3200" b="1">
                <a:ea typeface="黑体" panose="02010609060101010101" pitchFamily="49" charset="-122"/>
              </a:rPr>
              <a:t>。</a:t>
            </a:r>
            <a:endParaRPr lang="en-US" altLang="zh-CN" sz="3200" b="1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41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1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4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4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89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8" grpId="0" bldLvl="0" animBg="1"/>
      <p:bldP spid="41989" grpId="0" bldLvl="0" animBg="1"/>
      <p:bldP spid="41990" grpId="0" bldLvl="0" animBg="1"/>
      <p:bldP spid="41991" grpId="0" bldLvl="0" animBg="1"/>
      <p:bldP spid="41992" grpId="0" bldLvl="0" animBg="1"/>
      <p:bldP spid="41993" grpId="0" bldLvl="0" animBg="1"/>
      <p:bldP spid="41994" grpId="0" bldLvl="0" animBg="1"/>
      <p:bldP spid="41995" grpId="0" bldLvl="0" animBg="1"/>
      <p:bldP spid="41996" grpId="0" bldLvl="0" animBg="1"/>
      <p:bldP spid="27657" grpId="0" bldLvl="0" animBg="1"/>
      <p:bldP spid="29701" grpId="0" bldLvl="0" animBg="1"/>
      <p:bldP spid="89102" grpId="0" bldLvl="0" animBg="1"/>
      <p:bldP spid="7579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1" name="Rectangle 3"/>
          <p:cNvSpPr>
            <a:spLocks noChangeArrowheads="1"/>
          </p:cNvSpPr>
          <p:nvPr/>
        </p:nvSpPr>
        <p:spPr bwMode="auto">
          <a:xfrm>
            <a:off x="3021013" y="2570163"/>
            <a:ext cx="1646237" cy="5222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ea typeface="黑体" panose="02010609060101010101" pitchFamily="49" charset="-122"/>
              </a:rPr>
              <a:t>八七会议</a:t>
            </a:r>
            <a:endParaRPr lang="zh-CN" altLang="en-US" sz="2800" b="1">
              <a:solidFill>
                <a:srgbClr val="000000"/>
              </a:solidFill>
              <a:ea typeface="黑体" panose="02010609060101010101" pitchFamily="49" charset="-122"/>
            </a:endParaRPr>
          </a:p>
        </p:txBody>
      </p:sp>
      <p:sp>
        <p:nvSpPr>
          <p:cNvPr id="24583" name="AutoShape 5"/>
          <p:cNvSpPr/>
          <p:nvPr/>
        </p:nvSpPr>
        <p:spPr bwMode="auto">
          <a:xfrm>
            <a:off x="2798763" y="2643188"/>
            <a:ext cx="288925" cy="2324100"/>
          </a:xfrm>
          <a:prstGeom prst="leftBrace">
            <a:avLst>
              <a:gd name="adj1" fmla="val 28824"/>
              <a:gd name="adj2" fmla="val 50000"/>
            </a:avLst>
          </a:prstGeom>
          <a:noFill/>
          <a:ln w="38100">
            <a:solidFill>
              <a:schemeClr val="tx1"/>
            </a:solidFill>
            <a:round/>
          </a:ln>
        </p:spPr>
        <p:txBody>
          <a:bodyPr wrap="none" anchor="ctr"/>
          <a:lstStyle/>
          <a:p>
            <a:pPr algn="ctr"/>
            <a:endParaRPr lang="zh-CN" altLang="zh-CN" sz="4400" b="1">
              <a:ea typeface="黑体" panose="02010609060101010101" pitchFamily="49" charset="-122"/>
            </a:endParaRPr>
          </a:p>
        </p:txBody>
      </p:sp>
      <p:sp>
        <p:nvSpPr>
          <p:cNvPr id="24584" name="Text Box 6"/>
          <p:cNvSpPr txBox="1">
            <a:spLocks noChangeArrowheads="1"/>
          </p:cNvSpPr>
          <p:nvPr/>
        </p:nvSpPr>
        <p:spPr bwMode="auto">
          <a:xfrm>
            <a:off x="3067050" y="3122613"/>
            <a:ext cx="1712913" cy="5222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ea typeface="黑体" panose="02010609060101010101" pitchFamily="49" charset="-122"/>
              </a:rPr>
              <a:t>秋收起义</a:t>
            </a:r>
            <a:endParaRPr lang="zh-CN" altLang="en-US" sz="2800" b="1">
              <a:solidFill>
                <a:srgbClr val="000000"/>
              </a:solidFill>
              <a:ea typeface="黑体" panose="02010609060101010101" pitchFamily="49" charset="-122"/>
            </a:endParaRPr>
          </a:p>
        </p:txBody>
      </p:sp>
      <p:sp>
        <p:nvSpPr>
          <p:cNvPr id="24585" name="Text Box 8"/>
          <p:cNvSpPr txBox="1">
            <a:spLocks noChangeArrowheads="1"/>
          </p:cNvSpPr>
          <p:nvPr/>
        </p:nvSpPr>
        <p:spPr bwMode="auto">
          <a:xfrm>
            <a:off x="704850" y="1411288"/>
            <a:ext cx="612775" cy="40338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毛泽东开辟井冈山道路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4589" name="Group 12"/>
          <p:cNvGrpSpPr/>
          <p:nvPr/>
        </p:nvGrpSpPr>
        <p:grpSpPr bwMode="auto">
          <a:xfrm>
            <a:off x="1317625" y="1343025"/>
            <a:ext cx="1879600" cy="4418013"/>
            <a:chOff x="809" y="901"/>
            <a:chExt cx="1184" cy="2682"/>
          </a:xfrm>
        </p:grpSpPr>
        <p:sp>
          <p:nvSpPr>
            <p:cNvPr id="76815" name="Text Box 13"/>
            <p:cNvSpPr txBox="1">
              <a:spLocks noChangeArrowheads="1"/>
            </p:cNvSpPr>
            <p:nvPr/>
          </p:nvSpPr>
          <p:spPr bwMode="auto">
            <a:xfrm>
              <a:off x="1074" y="901"/>
              <a:ext cx="635" cy="57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>
                  <a:solidFill>
                    <a:srgbClr val="0000FF"/>
                  </a:solidFill>
                  <a:ea typeface="黑体" panose="02010609060101010101" pitchFamily="49" charset="-122"/>
                </a:rPr>
                <a:t>南昌起义</a:t>
              </a:r>
              <a:endParaRPr lang="zh-CN" altLang="en-US" sz="2800" b="1">
                <a:solidFill>
                  <a:srgbClr val="0000FF"/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76816" name="AutoShape 14"/>
            <p:cNvSpPr/>
            <p:nvPr/>
          </p:nvSpPr>
          <p:spPr bwMode="auto">
            <a:xfrm>
              <a:off x="809" y="1169"/>
              <a:ext cx="272" cy="2223"/>
            </a:xfrm>
            <a:prstGeom prst="leftBrace">
              <a:avLst>
                <a:gd name="adj1" fmla="val 67728"/>
                <a:gd name="adj2" fmla="val 50000"/>
              </a:avLst>
            </a:prstGeom>
            <a:noFill/>
            <a:ln w="57150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>
                <a:ea typeface="黑体" panose="02010609060101010101" pitchFamily="49" charset="-122"/>
              </a:endParaRPr>
            </a:p>
          </p:txBody>
        </p:sp>
        <p:sp>
          <p:nvSpPr>
            <p:cNvPr id="76817" name="Text Box 15"/>
            <p:cNvSpPr txBox="1">
              <a:spLocks noChangeArrowheads="1"/>
            </p:cNvSpPr>
            <p:nvPr/>
          </p:nvSpPr>
          <p:spPr bwMode="auto">
            <a:xfrm>
              <a:off x="988" y="1860"/>
              <a:ext cx="1005" cy="84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井冈山道路的开辟</a:t>
              </a:r>
              <a:endPara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76818" name="Text Box 17"/>
            <p:cNvSpPr txBox="1">
              <a:spLocks noChangeArrowheads="1"/>
            </p:cNvSpPr>
            <p:nvPr/>
          </p:nvSpPr>
          <p:spPr bwMode="auto">
            <a:xfrm>
              <a:off x="1081" y="3266"/>
              <a:ext cx="621" cy="31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>
                  <a:solidFill>
                    <a:srgbClr val="0000FF"/>
                  </a:solidFill>
                  <a:ea typeface="黑体" panose="02010609060101010101" pitchFamily="49" charset="-122"/>
                </a:rPr>
                <a:t>意义：</a:t>
              </a:r>
              <a:endParaRPr lang="zh-CN" altLang="en-US" sz="2800" b="1">
                <a:solidFill>
                  <a:srgbClr val="0000FF"/>
                </a:solidFill>
                <a:ea typeface="黑体" panose="02010609060101010101" pitchFamily="49" charset="-122"/>
              </a:endParaRPr>
            </a:p>
          </p:txBody>
        </p:sp>
      </p:grpSp>
      <p:sp>
        <p:nvSpPr>
          <p:cNvPr id="2" name="AutoShape 5"/>
          <p:cNvSpPr/>
          <p:nvPr/>
        </p:nvSpPr>
        <p:spPr bwMode="auto">
          <a:xfrm>
            <a:off x="2684463" y="1216025"/>
            <a:ext cx="288925" cy="1165225"/>
          </a:xfrm>
          <a:prstGeom prst="leftBrace">
            <a:avLst>
              <a:gd name="adj1" fmla="val 28922"/>
              <a:gd name="adj2" fmla="val 50000"/>
            </a:avLst>
          </a:prstGeom>
          <a:noFill/>
          <a:ln w="38100">
            <a:solidFill>
              <a:schemeClr val="tx1"/>
            </a:solidFill>
            <a:round/>
          </a:ln>
        </p:spPr>
        <p:txBody>
          <a:bodyPr wrap="none" anchor="ctr"/>
          <a:lstStyle/>
          <a:p>
            <a:pPr algn="ctr"/>
            <a:endParaRPr lang="zh-CN" altLang="zh-CN" sz="4400" b="1">
              <a:ea typeface="黑体" panose="02010609060101010101" pitchFamily="49" charset="-122"/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2911475" y="1023938"/>
            <a:ext cx="3779838" cy="5207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ea typeface="黑体" panose="02010609060101010101" pitchFamily="49" charset="-122"/>
              </a:rPr>
              <a:t>时间：</a:t>
            </a:r>
            <a:r>
              <a:rPr lang="en-US" altLang="zh-CN" sz="2800" b="1">
                <a:solidFill>
                  <a:srgbClr val="000000"/>
                </a:solidFill>
                <a:ea typeface="黑体" panose="02010609060101010101" pitchFamily="49" charset="-122"/>
              </a:rPr>
              <a:t>1927</a:t>
            </a:r>
            <a:r>
              <a:rPr lang="zh-CN" altLang="en-US" sz="2800" b="1">
                <a:solidFill>
                  <a:srgbClr val="000000"/>
                </a:solidFill>
                <a:ea typeface="黑体" panose="02010609060101010101" pitchFamily="49" charset="-122"/>
              </a:rPr>
              <a:t>年</a:t>
            </a:r>
            <a:r>
              <a:rPr lang="en-US" altLang="zh-CN" sz="2800" b="1">
                <a:solidFill>
                  <a:srgbClr val="000000"/>
                </a:solidFill>
                <a:ea typeface="黑体" panose="02010609060101010101" pitchFamily="49" charset="-122"/>
              </a:rPr>
              <a:t>8</a:t>
            </a:r>
            <a:r>
              <a:rPr lang="zh-CN" altLang="en-US" sz="2800" b="1">
                <a:solidFill>
                  <a:srgbClr val="000000"/>
                </a:solidFill>
                <a:ea typeface="黑体" panose="02010609060101010101" pitchFamily="49" charset="-122"/>
              </a:rPr>
              <a:t>月</a:t>
            </a:r>
            <a:r>
              <a:rPr lang="en-US" altLang="zh-CN" sz="2800" b="1">
                <a:solidFill>
                  <a:srgbClr val="000000"/>
                </a:solidFill>
                <a:ea typeface="黑体" panose="02010609060101010101" pitchFamily="49" charset="-122"/>
              </a:rPr>
              <a:t>1</a:t>
            </a:r>
            <a:r>
              <a:rPr lang="zh-CN" altLang="en-US" sz="2800" b="1">
                <a:solidFill>
                  <a:srgbClr val="000000"/>
                </a:solidFill>
                <a:ea typeface="黑体" panose="02010609060101010101" pitchFamily="49" charset="-122"/>
              </a:rPr>
              <a:t>日</a:t>
            </a:r>
            <a:endParaRPr lang="zh-CN" altLang="en-US" sz="2800" b="1">
              <a:solidFill>
                <a:srgbClr val="000000"/>
              </a:solidFill>
              <a:ea typeface="黑体" panose="02010609060101010101" pitchFamily="49" charset="-122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3033713" y="4194175"/>
            <a:ext cx="2794000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ea typeface="黑体" panose="02010609060101010101" pitchFamily="49" charset="-122"/>
              </a:rPr>
              <a:t>井冈山会师</a:t>
            </a:r>
            <a:endParaRPr lang="zh-CN" altLang="en-US" sz="2800" b="1">
              <a:solidFill>
                <a:srgbClr val="000000"/>
              </a:solidFill>
              <a:ea typeface="黑体" panose="02010609060101010101" pitchFamily="49" charset="-122"/>
            </a:endParaRP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2984500" y="3670300"/>
            <a:ext cx="3806825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ea typeface="黑体" panose="02010609060101010101" pitchFamily="49" charset="-122"/>
              </a:rPr>
              <a:t>井冈山革命根据地创建</a:t>
            </a:r>
            <a:endParaRPr lang="zh-CN" altLang="en-US" sz="2800" b="1">
              <a:solidFill>
                <a:srgbClr val="000000"/>
              </a:solidFill>
              <a:ea typeface="黑体" panose="02010609060101010101" pitchFamily="49" charset="-122"/>
            </a:endParaRPr>
          </a:p>
        </p:txBody>
      </p:sp>
      <p:pic>
        <p:nvPicPr>
          <p:cNvPr id="76810" name="图片 6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8626475" y="228600"/>
            <a:ext cx="3238500" cy="211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2946400" y="1519238"/>
            <a:ext cx="3779838" cy="5207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ea typeface="黑体" panose="02010609060101010101" pitchFamily="49" charset="-122"/>
              </a:rPr>
              <a:t>领导人、经过</a:t>
            </a:r>
            <a:endParaRPr lang="zh-CN" altLang="en-US" sz="2800" b="1">
              <a:solidFill>
                <a:srgbClr val="000000"/>
              </a:solidFill>
              <a:ea typeface="黑体" panose="02010609060101010101" pitchFamily="49" charset="-122"/>
            </a:endParaRPr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2914650" y="2003425"/>
            <a:ext cx="1752600" cy="5207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ea typeface="黑体" panose="02010609060101010101" pitchFamily="49" charset="-122"/>
              </a:rPr>
              <a:t>重要意义</a:t>
            </a:r>
            <a:endParaRPr lang="zh-CN" altLang="en-US" sz="2800" b="1">
              <a:solidFill>
                <a:srgbClr val="000000"/>
              </a:solidFill>
              <a:ea typeface="黑体" panose="02010609060101010101" pitchFamily="49" charset="-122"/>
            </a:endParaRPr>
          </a:p>
        </p:txBody>
      </p:sp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3006725" y="4705350"/>
            <a:ext cx="2478088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ea typeface="黑体" panose="02010609060101010101" pitchFamily="49" charset="-122"/>
              </a:rPr>
              <a:t>工农武装割据</a:t>
            </a:r>
            <a:endParaRPr lang="zh-CN" altLang="en-US" sz="2800" b="1">
              <a:solidFill>
                <a:srgbClr val="000000"/>
              </a:solidFill>
              <a:ea typeface="黑体" panose="02010609060101010101" pitchFamily="49" charset="-122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2746375" y="5238750"/>
            <a:ext cx="6721475" cy="7985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ea typeface="黑体" panose="02010609060101010101" pitchFamily="49" charset="-122"/>
                <a:sym typeface="+mn-ea"/>
              </a:rPr>
              <a:t>拉开了中国革命从城市转入农村的序幕</a:t>
            </a:r>
            <a:endParaRPr lang="zh-CN" altLang="en-US" sz="2800" b="1">
              <a:solidFill>
                <a:srgbClr val="000000"/>
              </a:solidFill>
              <a:ea typeface="黑体" panose="02010609060101010101" pitchFamily="49" charset="-122"/>
              <a:sym typeface="+mn-ea"/>
            </a:endParaRPr>
          </a:p>
          <a:p>
            <a:endParaRPr lang="zh-CN" altLang="en-US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8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8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800" decel="1000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800" decel="100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800" decel="100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800" decel="100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800" decel="1000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800" decel="100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800" decel="100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800" decel="100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8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1" grpId="0"/>
      <p:bldP spid="24583" grpId="0" bldLvl="0" animBg="1"/>
      <p:bldP spid="24584" grpId="0"/>
      <p:bldP spid="24585" grpId="0" bldLvl="0" animBg="1"/>
      <p:bldP spid="2" grpId="0" bldLvl="0" animBg="1"/>
      <p:bldP spid="3" grpId="0"/>
      <p:bldP spid="8" grpId="0"/>
      <p:bldP spid="4" grpId="0"/>
      <p:bldP spid="9" grpId="0"/>
      <p:bldP spid="10" grpId="0"/>
      <p:bldP spid="11" grpId="0"/>
      <p:bldP spid="5" grpId="0"/>
    </p:bldLst>
  </p:timing>
</p:sld>
</file>

<file path=ppt/tags/tag1.xml><?xml version="1.0" encoding="utf-8"?>
<p:tagLst xmlns:p="http://schemas.openxmlformats.org/presentationml/2006/main">
  <p:tag name="KSO_WM_BEAUTIFY_FLAG" val="#wm#"/>
  <p:tag name="KSO_WM_TEMPLATE_CATEGORY" val="custom"/>
  <p:tag name="KSO_WM_TEMPLATE_INDEX" val="20181615"/>
</p:tagLst>
</file>

<file path=ppt/tags/tag2.xml><?xml version="1.0" encoding="utf-8"?>
<p:tagLst xmlns:p="http://schemas.openxmlformats.org/presentationml/2006/main">
  <p:tag name="KSO_WM_TAG_VERSION" val="1.0"/>
  <p:tag name="KSO_WM_BEAUTIFY_FLAG" val="#wm#"/>
  <p:tag name="KSO_WM_UNIT_TYPE" val="f"/>
  <p:tag name="KSO_WM_UNIT_INDEX" val="1"/>
  <p:tag name="KSO_WM_UNIT_LAYERLEVEL" val="1"/>
  <p:tag name="KSO_WM_UNIT_VALUE" val="247"/>
  <p:tag name="KSO_WM_UNIT_HIGHLIGHT" val="0"/>
  <p:tag name="KSO_WM_UNIT_COMPATIBLE" val="0"/>
  <p:tag name="KSO_WM_UNIT_CLEAR" val="0"/>
  <p:tag name="KSO_WM_UNIT_PRESET_TEXT_INDEX" val="5"/>
  <p:tag name="KSO_WM_UNIT_PRESET_TEXT_LEN" val="232"/>
  <p:tag name="KSO_WM_TEMPLATE_CATEGORY" val="custom"/>
  <p:tag name="KSO_WM_TEMPLATE_INDEX" val="20181615"/>
  <p:tag name="KSO_WM_UNIT_ID" val="custom20181615_4*f*1"/>
</p:tagLst>
</file>

<file path=ppt/tags/tag3.xml><?xml version="1.0" encoding="utf-8"?>
<p:tagLst xmlns:p="http://schemas.openxmlformats.org/presentationml/2006/main">
  <p:tag name="KSO_WM_BEAUTIFY_FLAG" val="#wm#"/>
  <p:tag name="KSO_WM_TEMPLATE_CATEGORY" val="custom"/>
  <p:tag name="KSO_WM_TEMPLATE_INDEX" val="20181615"/>
</p:tagLst>
</file>

<file path=ppt/tags/tag4.xml><?xml version="1.0" encoding="utf-8"?>
<p:tagLst xmlns:p="http://schemas.openxmlformats.org/presentationml/2006/main">
  <p:tag name="KSO_WM_BEAUTIFY_FLAG" val="#wm#"/>
  <p:tag name="KSO_WM_TEMPLATE_CATEGORY" val="custom"/>
  <p:tag name="KSO_WM_TEMPLATE_INDEX" val="20181615"/>
</p:tagLst>
</file>

<file path=ppt/tags/tag5.xml><?xml version="1.0" encoding="utf-8"?>
<p:tagLst xmlns:p="http://schemas.openxmlformats.org/presentationml/2006/main">
  <p:tag name="KSO_WM_TAG_VERSION" val="1.0"/>
  <p:tag name="KSO_WM_BEAUTIFY_FLAG" val="#wm#"/>
  <p:tag name="KSO_WM_UNIT_TYPE" val="a"/>
  <p:tag name="KSO_WM_UNIT_INDEX" val="1"/>
  <p:tag name="KSO_WM_UNIT_LAYERLEVEL" val="1"/>
  <p:tag name="KSO_WM_UNIT_VALUE" val="29"/>
  <p:tag name="KSO_WM_UNIT_ISCONTENTSTITLE" val="1"/>
  <p:tag name="KSO_WM_UNIT_HIGHLIGHT" val="0"/>
  <p:tag name="KSO_WM_UNIT_COMPATIBLE" val="0"/>
  <p:tag name="KSO_WM_UNIT_CLEAR" val="0"/>
  <p:tag name="KSO_WM_UNIT_PRESET_TEXT" val="CONTENTS"/>
  <p:tag name="KSO_WM_TEMPLATE_CATEGORY" val="custom"/>
  <p:tag name="KSO_WM_TEMPLATE_INDEX" val="20181615"/>
  <p:tag name="KSO_WM_DIAGRAM_GROUP_CODE" val="l1_1"/>
  <p:tag name="KSO_WM_UNIT_ID" val="custom20181615_8*a*1"/>
  <p:tag name="KSO_WM_UNIT_TEXT_FILL_FORE_SCHEMECOLOR_INDEX" val="13"/>
  <p:tag name="KSO_WM_UNIT_TEXT_FILL_TYPE" val="1"/>
  <p:tag name="KSO_WM_UNIT_USESOURCEFORMAT_APPLY" val="1"/>
</p:tagLst>
</file>

<file path=ppt/tags/tag6.xml><?xml version="1.0" encoding="utf-8"?>
<p:tagLst xmlns:p="http://schemas.openxmlformats.org/presentationml/2006/main">
  <p:tag name="KSO_WM_TAG_VERSION" val="1.0"/>
  <p:tag name="KSO_WM_SLIDE_ITEM_CNT" val="3"/>
  <p:tag name="KSO_WM_SLIDE_LAYOUT" val="a_l"/>
  <p:tag name="KSO_WM_SLIDE_LAYOUT_CNT" val="1_1"/>
  <p:tag name="KSO_WM_SLIDE_TYPE" val="contents"/>
  <p:tag name="KSO_WM_BEAUTIFY_FLAG" val="#wm#"/>
  <p:tag name="KSO_WM_SLIDE_POSITION" val="143*229"/>
  <p:tag name="KSO_WM_SLIDE_SIZE" val="672*212"/>
  <p:tag name="KSO_WM_COMBINE_RELATE_SLIDE_ID" val="20181471_3"/>
  <p:tag name="KSO_WM_TEMPLATE_CATEGORY" val="custom"/>
  <p:tag name="KSO_WM_TEMPLATE_INDEX" val="20181615"/>
  <p:tag name="KSO_WM_SLIDE_ID" val="custom20181615_8"/>
  <p:tag name="KSO_WM_SLIDE_INDEX" val="8"/>
  <p:tag name="KSO_WM_DIAGRAM_GROUP_CODE" val="l1-1"/>
  <p:tag name="KSO_WM_TEMPLATE_SUBCATEGORY" val="combine"/>
</p:tagLst>
</file>

<file path=ppt/tags/tag7.xml><?xml version="1.0" encoding="utf-8"?>
<p:tagLst xmlns:p="http://schemas.openxmlformats.org/presentationml/2006/main">
  <p:tag name="KSO_WM_BEAUTIFY_FLAG" val="#wm#"/>
  <p:tag name="KSO_WM_TEMPLATE_CATEGORY" val="custom"/>
  <p:tag name="KSO_WM_TEMPLATE_INDEX" val="20181615"/>
</p:tagLst>
</file>

<file path=ppt/tags/tag8.xml><?xml version="1.0" encoding="utf-8"?>
<p:tagLst xmlns:p="http://schemas.openxmlformats.org/presentationml/2006/main">
  <p:tag name="KSO_WM_BEAUTIFY_FLAG" val="#wm#"/>
  <p:tag name="KSO_WM_TEMPLATE_CATEGORY" val="custom"/>
  <p:tag name="KSO_WM_TEMPLATE_INDEX" val="20181615"/>
</p:tagLst>
</file>

<file path=ppt/theme/theme1.xml><?xml version="1.0" encoding="utf-8"?>
<a:theme xmlns:a="http://schemas.openxmlformats.org/drawingml/2006/main" name="古瓶荷花">
  <a:themeElements>
    <a:clrScheme name="古瓶荷花 1">
      <a:dk1>
        <a:srgbClr val="0033CC"/>
      </a:dk1>
      <a:lt1>
        <a:srgbClr val="FFFFFF"/>
      </a:lt1>
      <a:dk2>
        <a:srgbClr val="007572"/>
      </a:dk2>
      <a:lt2>
        <a:srgbClr val="C0C0C0"/>
      </a:lt2>
      <a:accent1>
        <a:srgbClr val="CCECFF"/>
      </a:accent1>
      <a:accent2>
        <a:srgbClr val="3399FF"/>
      </a:accent2>
      <a:accent3>
        <a:srgbClr val="FFFFFF"/>
      </a:accent3>
      <a:accent4>
        <a:srgbClr val="002AAE"/>
      </a:accent4>
      <a:accent5>
        <a:srgbClr val="E2F4FF"/>
      </a:accent5>
      <a:accent6>
        <a:srgbClr val="2D8AE7"/>
      </a:accent6>
      <a:hlink>
        <a:srgbClr val="CC0066"/>
      </a:hlink>
      <a:folHlink>
        <a:srgbClr val="7D7DA9"/>
      </a:folHlink>
    </a:clrScheme>
    <a:fontScheme name="古瓶荷花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古瓶荷花 1">
        <a:dk1>
          <a:srgbClr val="0033CC"/>
        </a:dk1>
        <a:lt1>
          <a:srgbClr val="FFFFFF"/>
        </a:lt1>
        <a:dk2>
          <a:srgbClr val="007572"/>
        </a:dk2>
        <a:lt2>
          <a:srgbClr val="C0C0C0"/>
        </a:lt2>
        <a:accent1>
          <a:srgbClr val="CCECFF"/>
        </a:accent1>
        <a:accent2>
          <a:srgbClr val="3399FF"/>
        </a:accent2>
        <a:accent3>
          <a:srgbClr val="FFFFFF"/>
        </a:accent3>
        <a:accent4>
          <a:srgbClr val="002AAE"/>
        </a:accent4>
        <a:accent5>
          <a:srgbClr val="E2F4FF"/>
        </a:accent5>
        <a:accent6>
          <a:srgbClr val="2D8AE7"/>
        </a:accent6>
        <a:hlink>
          <a:srgbClr val="CC0066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2">
        <a:dk1>
          <a:srgbClr val="007A77"/>
        </a:dk1>
        <a:lt1>
          <a:srgbClr val="EFF6EE"/>
        </a:lt1>
        <a:dk2>
          <a:srgbClr val="0066CC"/>
        </a:dk2>
        <a:lt2>
          <a:srgbClr val="C0C0C0"/>
        </a:lt2>
        <a:accent1>
          <a:srgbClr val="E7EEE6"/>
        </a:accent1>
        <a:accent2>
          <a:srgbClr val="FF9933"/>
        </a:accent2>
        <a:accent3>
          <a:srgbClr val="F6FAF5"/>
        </a:accent3>
        <a:accent4>
          <a:srgbClr val="006765"/>
        </a:accent4>
        <a:accent5>
          <a:srgbClr val="F1F5F0"/>
        </a:accent5>
        <a:accent6>
          <a:srgbClr val="E78A2D"/>
        </a:accent6>
        <a:hlink>
          <a:srgbClr val="636395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3">
        <a:dk1>
          <a:srgbClr val="000000"/>
        </a:dk1>
        <a:lt1>
          <a:srgbClr val="CCFFCC"/>
        </a:lt1>
        <a:dk2>
          <a:srgbClr val="E88A00"/>
        </a:dk2>
        <a:lt2>
          <a:srgbClr val="C0C0C0"/>
        </a:lt2>
        <a:accent1>
          <a:srgbClr val="CCECFF"/>
        </a:accent1>
        <a:accent2>
          <a:srgbClr val="336600"/>
        </a:accent2>
        <a:accent3>
          <a:srgbClr val="E2FFE2"/>
        </a:accent3>
        <a:accent4>
          <a:srgbClr val="000000"/>
        </a:accent4>
        <a:accent5>
          <a:srgbClr val="E2F4FF"/>
        </a:accent5>
        <a:accent6>
          <a:srgbClr val="2D5C00"/>
        </a:accent6>
        <a:hlink>
          <a:srgbClr val="3333CC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4">
        <a:dk1>
          <a:srgbClr val="000000"/>
        </a:dk1>
        <a:lt1>
          <a:srgbClr val="FFFFCC"/>
        </a:lt1>
        <a:dk2>
          <a:srgbClr val="CC3300"/>
        </a:dk2>
        <a:lt2>
          <a:srgbClr val="C0C0C0"/>
        </a:lt2>
        <a:accent1>
          <a:srgbClr val="FFFFCC"/>
        </a:accent1>
        <a:accent2>
          <a:srgbClr val="339933"/>
        </a:accent2>
        <a:accent3>
          <a:srgbClr val="FFFFE2"/>
        </a:accent3>
        <a:accent4>
          <a:srgbClr val="000000"/>
        </a:accent4>
        <a:accent5>
          <a:srgbClr val="FFFFE2"/>
        </a:accent5>
        <a:accent6>
          <a:srgbClr val="2D8A2D"/>
        </a:accent6>
        <a:hlink>
          <a:srgbClr val="0066FF"/>
        </a:hlink>
        <a:folHlink>
          <a:srgbClr val="6F6F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5">
        <a:dk1>
          <a:srgbClr val="636395"/>
        </a:dk1>
        <a:lt1>
          <a:srgbClr val="FFE2C5"/>
        </a:lt1>
        <a:dk2>
          <a:srgbClr val="000000"/>
        </a:dk2>
        <a:lt2>
          <a:srgbClr val="C0C0C0"/>
        </a:lt2>
        <a:accent1>
          <a:srgbClr val="FFE1E1"/>
        </a:accent1>
        <a:accent2>
          <a:srgbClr val="FF9933"/>
        </a:accent2>
        <a:accent3>
          <a:srgbClr val="FFEEDF"/>
        </a:accent3>
        <a:accent4>
          <a:srgbClr val="53537E"/>
        </a:accent4>
        <a:accent5>
          <a:srgbClr val="FFEEEE"/>
        </a:accent5>
        <a:accent6>
          <a:srgbClr val="E78A2D"/>
        </a:accent6>
        <a:hlink>
          <a:srgbClr val="008080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6">
        <a:dk1>
          <a:srgbClr val="626292"/>
        </a:dk1>
        <a:lt1>
          <a:srgbClr val="CCECFF"/>
        </a:lt1>
        <a:dk2>
          <a:srgbClr val="3333CC"/>
        </a:dk2>
        <a:lt2>
          <a:srgbClr val="C0C0C0"/>
        </a:lt2>
        <a:accent1>
          <a:srgbClr val="D9F1FF"/>
        </a:accent1>
        <a:accent2>
          <a:srgbClr val="FF9900"/>
        </a:accent2>
        <a:accent3>
          <a:srgbClr val="E2F4FF"/>
        </a:accent3>
        <a:accent4>
          <a:srgbClr val="53537C"/>
        </a:accent4>
        <a:accent5>
          <a:srgbClr val="E9F7FF"/>
        </a:accent5>
        <a:accent6>
          <a:srgbClr val="E78A00"/>
        </a:accent6>
        <a:hlink>
          <a:srgbClr val="CC0066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7">
        <a:dk1>
          <a:srgbClr val="0066CC"/>
        </a:dk1>
        <a:lt1>
          <a:srgbClr val="FFE1E1"/>
        </a:lt1>
        <a:dk2>
          <a:srgbClr val="006600"/>
        </a:dk2>
        <a:lt2>
          <a:srgbClr val="C0C0C0"/>
        </a:lt2>
        <a:accent1>
          <a:srgbClr val="FFFFCC"/>
        </a:accent1>
        <a:accent2>
          <a:srgbClr val="009999"/>
        </a:accent2>
        <a:accent3>
          <a:srgbClr val="FFEEEE"/>
        </a:accent3>
        <a:accent4>
          <a:srgbClr val="0056AE"/>
        </a:accent4>
        <a:accent5>
          <a:srgbClr val="FFFFE2"/>
        </a:accent5>
        <a:accent6>
          <a:srgbClr val="008A8A"/>
        </a:accent6>
        <a:hlink>
          <a:srgbClr val="EC0000"/>
        </a:hlink>
        <a:folHlink>
          <a:srgbClr val="00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8">
        <a:dk1>
          <a:srgbClr val="292929"/>
        </a:dk1>
        <a:lt1>
          <a:srgbClr val="DDDDDD"/>
        </a:lt1>
        <a:dk2>
          <a:srgbClr val="0066CC"/>
        </a:dk2>
        <a:lt2>
          <a:srgbClr val="B2B2B2"/>
        </a:lt2>
        <a:accent1>
          <a:srgbClr val="CACADC"/>
        </a:accent1>
        <a:accent2>
          <a:srgbClr val="FFCC00"/>
        </a:accent2>
        <a:accent3>
          <a:srgbClr val="EBEBEB"/>
        </a:accent3>
        <a:accent4>
          <a:srgbClr val="212121"/>
        </a:accent4>
        <a:accent5>
          <a:srgbClr val="E1E1EB"/>
        </a:accent5>
        <a:accent6>
          <a:srgbClr val="E7B900"/>
        </a:accent6>
        <a:hlink>
          <a:srgbClr val="008080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CDESIGNK</Template>
  <TotalTime>0</TotalTime>
  <Words>1833</Words>
  <Application>WPS 演示</Application>
  <PresentationFormat>宽屏</PresentationFormat>
  <Paragraphs>347</Paragraphs>
  <Slides>21</Slides>
  <Notes>3</Notes>
  <HiddenSlides>2</HiddenSlides>
  <MMClips>0</MMClips>
  <ScaleCrop>false</ScaleCrop>
  <HeadingPairs>
    <vt:vector size="8" baseType="variant">
      <vt:variant>
        <vt:lpstr>已用的字体</vt:lpstr>
      </vt:variant>
      <vt:variant>
        <vt:i4>26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0</vt:i4>
      </vt:variant>
      <vt:variant>
        <vt:lpstr>幻灯片标题</vt:lpstr>
      </vt:variant>
      <vt:variant>
        <vt:i4>21</vt:i4>
      </vt:variant>
    </vt:vector>
  </HeadingPairs>
  <TitlesOfParts>
    <vt:vector size="48" baseType="lpstr">
      <vt:lpstr>Arial</vt:lpstr>
      <vt:lpstr>宋体</vt:lpstr>
      <vt:lpstr>Wingdings</vt:lpstr>
      <vt:lpstr>黑体</vt:lpstr>
      <vt:lpstr>华文彩云</vt:lpstr>
      <vt:lpstr>微软雅黑</vt:lpstr>
      <vt:lpstr>隶书</vt:lpstr>
      <vt:lpstr>Verdana</vt:lpstr>
      <vt:lpstr>楷体_GB2312</vt:lpstr>
      <vt:lpstr>新宋体</vt:lpstr>
      <vt:lpstr>楷体</vt:lpstr>
      <vt:lpstr>Calibri</vt:lpstr>
      <vt:lpstr>方正黑体_GBK</vt:lpstr>
      <vt:lpstr>Times New Roman</vt:lpstr>
      <vt:lpstr>方正康体简体</vt:lpstr>
      <vt:lpstr>方正平和简体</vt:lpstr>
      <vt:lpstr>Arial</vt:lpstr>
      <vt:lpstr>隶书</vt:lpstr>
      <vt:lpstr>华文楷体</vt:lpstr>
      <vt:lpstr>Arial Unicode MS</vt:lpstr>
      <vt:lpstr>方正隶变简体</vt:lpstr>
      <vt:lpstr>华文琥珀</vt:lpstr>
      <vt:lpstr>Segoe Print</vt:lpstr>
      <vt:lpstr>楷体_GB2312</vt:lpstr>
      <vt:lpstr>汉仪综艺体简(自拷贝)</vt:lpstr>
      <vt:lpstr>方正水柱简体</vt:lpstr>
      <vt:lpstr>古瓶荷花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二、秋收起义与井冈山会师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三、工农武装割据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/>
  <cp:lastModifiedBy>Administrator</cp:lastModifiedBy>
  <cp:revision>41</cp:revision>
  <dcterms:created xsi:type="dcterms:W3CDTF">2015-05-05T08:02:00Z</dcterms:created>
  <dcterms:modified xsi:type="dcterms:W3CDTF">2020-12-13T00:58:04Z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