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8028800" cy="780288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tags" Target="tags/tag1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notesMaster" Target="notesMasters/notesMaster1.xml" /><Relationship Id="rId20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A20CE-034A-4D00-AA04-E1951F9F6866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10B3E-4CC7-4AC8-BBEF-DF55EE97010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戈恩事件</a:t>
            </a:r>
            <a:endParaRPr lang="en-US" altLang="zh-CN" sz="1200" b="1" noProof="1" smtClean="0">
              <a:solidFill>
                <a:srgbClr val="333333"/>
              </a:solidFill>
              <a:latin typeface="幼圆" pitchFamily="49" charset="-122"/>
              <a:ea typeface="幼圆" pitchFamily="49" charset="-122"/>
            </a:endParaRPr>
          </a:p>
          <a:p>
            <a:pPr marL="0" marR="0" indent="45720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2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戈恩事件：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2018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年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11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月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19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日晚，卡洛斯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·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戈恩因涉嫌过少申报自身报酬约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亿日元，被东京地方检察院特搜部以自愿同行方式带走。 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11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月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26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日，三菱汽车解除了卡洛斯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·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戈恩的董事长职务</a:t>
            </a:r>
            <a:r>
              <a:rPr lang="zh-CN" altLang="en-US" sz="1200" b="1" baseline="30000" noProof="1" smtClean="0">
                <a:solidFill>
                  <a:srgbClr val="3366CC"/>
                </a:solidFill>
                <a:latin typeface="幼圆" pitchFamily="49" charset="-122"/>
                <a:ea typeface="幼圆" pitchFamily="49" charset="-122"/>
              </a:rPr>
              <a:t> 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。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12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月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10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日，东京检察机关正式起诉卡洛斯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·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戈恩。</a:t>
            </a:r>
            <a:r>
              <a:rPr lang="zh-CN" altLang="en-US" sz="1200" b="1" baseline="30000" noProof="1" smtClean="0">
                <a:solidFill>
                  <a:srgbClr val="3366CC"/>
                </a:solidFill>
                <a:latin typeface="幼圆" pitchFamily="49" charset="-122"/>
                <a:ea typeface="幼圆" pitchFamily="49" charset="-122"/>
              </a:rPr>
              <a:t> 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12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月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21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日，日本东京地方检察厅特别搜查部以涉嫌违反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《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公司法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》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，再次逮捕了卡洛斯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·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戈恩。这是戈恩第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3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次被捕。他涉嫌在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8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年时间里，少申报了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80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亿日元（约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5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亿元人民币）的劳动报酬。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2019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年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12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月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31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日，卡洛斯</a:t>
            </a:r>
            <a:r>
              <a:rPr lang="en-US" altLang="zh-CN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·</a:t>
            </a:r>
            <a:r>
              <a:rPr lang="zh-CN" altLang="en-US" sz="1200" b="1" noProof="1" smtClean="0">
                <a:solidFill>
                  <a:srgbClr val="333333"/>
                </a:solidFill>
                <a:latin typeface="幼圆" pitchFamily="49" charset="-122"/>
                <a:ea typeface="幼圆" pitchFamily="49" charset="-122"/>
              </a:rPr>
              <a:t>戈恩称已在黎巴嫩，摆脱了被操纵的日本司法系统 。</a:t>
            </a:r>
            <a:endParaRPr lang="zh-CN" altLang="en-US" sz="1200" b="1" noProof="1" smtClean="0">
              <a:latin typeface="幼圆" pitchFamily="49" charset="-122"/>
              <a:ea typeface="幼圆" pitchFamily="49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0F756-2BCA-4E9B-98C9-97BA4F6BF46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7/12/2020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8.xml" TargetMode="Internal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jpeg" /><Relationship Id="rId6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7.jpeg" /><Relationship Id="rId11" Type="http://schemas.openxmlformats.org/officeDocument/2006/relationships/slide" Target="slide7.xml" TargetMode="Interna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Relationship Id="rId6" Type="http://schemas.openxmlformats.org/officeDocument/2006/relationships/image" Target="../media/image13.jpeg" /><Relationship Id="rId7" Type="http://schemas.openxmlformats.org/officeDocument/2006/relationships/image" Target="../media/image14.jpeg" /><Relationship Id="rId8" Type="http://schemas.openxmlformats.org/officeDocument/2006/relationships/image" Target="../media/image15.jpeg" /><Relationship Id="rId9" Type="http://schemas.openxmlformats.org/officeDocument/2006/relationships/image" Target="../media/image1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1470025"/>
          </a:xfrm>
        </p:spPr>
        <p:txBody>
          <a:bodyPr/>
          <a:lstStyle/>
          <a:p>
            <a:r>
              <a:rPr lang="zh-CN" altLang="en-US" b="1" smtClean="0"/>
              <a:t>第</a:t>
            </a:r>
            <a:r>
              <a:rPr lang="en-US" altLang="zh-CN" b="1" smtClean="0"/>
              <a:t>23</a:t>
            </a:r>
            <a:r>
              <a:rPr lang="zh-CN" altLang="en-US" b="1" smtClean="0"/>
              <a:t>课</a:t>
            </a:r>
            <a:br>
              <a:rPr lang="en-US" altLang="zh-CN" b="1" smtClean="0"/>
            </a:br>
            <a:r>
              <a:rPr lang="zh-CN" altLang="en-US" b="1" smtClean="0">
                <a:solidFill>
                  <a:srgbClr val="FF0000"/>
                </a:solidFill>
              </a:rPr>
              <a:t>和平发展合作共赢的时代潮流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304800"/>
            <a:ext cx="678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i="1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第九单元  当代世界发展的特点与主要趋势</a:t>
            </a:r>
            <a:endParaRPr lang="zh-CN" altLang="en-US" sz="2400" b="1" i="1">
              <a:solidFill>
                <a:srgbClr val="FF000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  <p:pic>
        <p:nvPicPr>
          <p:cNvPr id="1026" name="Picture 2" descr="https://i02piccdn.sogoucdn.com/429a59351e07deb5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029200" y="3962400"/>
            <a:ext cx="3657600" cy="2667000"/>
          </a:xfrm>
          <a:prstGeom prst="rect">
            <a:avLst/>
          </a:prstGeom>
          <a:noFill/>
        </p:spPr>
      </p:pic>
      <p:pic>
        <p:nvPicPr>
          <p:cNvPr id="1028" name="Picture 4" descr="http://pic269.nipic.com/file/20200121/30374271_165151396000_2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3400" y="3962400"/>
            <a:ext cx="3657600" cy="2590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4294967295"/>
          </p:nvPr>
        </p:nvGraphicFramePr>
        <p:xfrm>
          <a:off x="838200" y="1557338"/>
          <a:ext cx="7315200" cy="4103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6242"/>
                <a:gridCol w="5138958"/>
              </a:tblGrid>
              <a:tr h="72062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b="1" smtClean="0">
                          <a:solidFill>
                            <a:srgbClr val="FF0000"/>
                          </a:solidFill>
                        </a:rPr>
                        <a:t>课程标准</a:t>
                      </a:r>
                      <a:endParaRPr lang="zh-CN" altLang="en-US" sz="28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smtClean="0">
                          <a:solidFill>
                            <a:srgbClr val="FF0000"/>
                          </a:solidFill>
                        </a:rPr>
                        <a:t>核心素养</a:t>
                      </a:r>
                      <a:endParaRPr lang="zh-CN" altLang="en-US" sz="280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511534">
                <a:tc rowSpan="2">
                  <a:txBody>
                    <a:bodyPr vert="horz" wrap="square"/>
                    <a:lstStyle/>
                    <a:p>
                      <a:pPr marL="342900" indent="-342900">
                        <a:buAutoNum type="arabicPeriod"/>
                      </a:pPr>
                      <a:r>
                        <a:rPr lang="zh-CN" altLang="zh-CN" sz="18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认识人类社会面临的机遇与挑战，理解和平、发展、合作、共赢成为时代潮流；</a:t>
                      </a:r>
                      <a:endParaRPr lang="en-US" altLang="zh-CN" sz="1800" b="1" kern="120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None/>
                      </a:pPr>
                      <a:endParaRPr lang="en-US" altLang="zh-CN" sz="1800" b="1" kern="120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AutoNum type="arabicPeriod"/>
                      </a:pPr>
                      <a:r>
                        <a:rPr lang="zh-CN" altLang="zh-CN" sz="1800" b="1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牢固树立构建人类命运共同体意识，共同担当，同舟共济，共促全球的和平与发展。</a:t>
                      </a:r>
                      <a:endParaRPr lang="zh-CN" altLang="zh-CN" sz="1800" b="1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l"/>
                      <a:endParaRPr lang="en-US" altLang="zh-CN" sz="2000" b="1" smtClean="0">
                        <a:solidFill>
                          <a:srgbClr val="FF0000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algn="l"/>
                      <a:r>
                        <a:rPr lang="zh-CN" altLang="en-US" sz="2000" b="1" smtClean="0">
                          <a:solidFill>
                            <a:srgbClr val="FF0000"/>
                          </a:solidFill>
                          <a:latin typeface="宋体" pitchFamily="2" charset="-122"/>
                          <a:ea typeface="宋体" pitchFamily="2" charset="-122"/>
                        </a:rPr>
                        <a:t>（时空观念与历史解释）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结合史料分析和平与发展面临的挑战，认识合作共赢促进全球共同发展的重大意义；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1813641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2000" b="1" smtClean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itchFamily="2" charset="-12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>
                          <a:solidFill>
                            <a:srgbClr val="FF0000"/>
                          </a:solidFill>
                          <a:latin typeface="宋体" pitchFamily="2" charset="-122"/>
                          <a:ea typeface="宋体" pitchFamily="2" charset="-122"/>
                        </a:rPr>
                        <a:t>（历史解释与家国情怀）</a:t>
                      </a:r>
                      <a:r>
                        <a:rPr lang="zh-CN" altLang="en-US" sz="2000" b="1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通过了解当今世界面临的全球性问题，理解和平、发展、合作、共赢成为时代潮流，牢固树立构建人类命运共同体意识。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5"/>
          <p:cNvSpPr txBox="1"/>
          <p:nvPr/>
        </p:nvSpPr>
        <p:spPr>
          <a:xfrm>
            <a:off x="3200400" y="533400"/>
            <a:ext cx="195976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zh-CN" altLang="en-US" sz="3200" b="1" smtClean="0">
                <a:solidFill>
                  <a:srgbClr val="FF0000"/>
                </a:solidFill>
              </a:rPr>
              <a:t>学习目标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762000" y="457200"/>
            <a:ext cx="5128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noProof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一、和平</a:t>
            </a:r>
            <a:r>
              <a:rPr lang="zh-CN" altLang="en-US" sz="3200" b="1" noProof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与</a:t>
            </a:r>
            <a:r>
              <a:rPr lang="zh-CN" altLang="zh-CN" sz="3200" b="1" noProof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发展的时代主题</a:t>
            </a:r>
            <a:endParaRPr lang="zh-CN" altLang="zh-CN" sz="3200" b="1" noProof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5" name="Picture 2" descr="i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81000" y="1295400"/>
            <a:ext cx="2405063" cy="1905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" name="矩形 5"/>
          <p:cNvSpPr/>
          <p:nvPr/>
        </p:nvSpPr>
        <p:spPr>
          <a:xfrm>
            <a:off x="762000" y="3429000"/>
            <a:ext cx="7696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1985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年，邓小平在会见日本访华团时说：</a:t>
            </a:r>
            <a:endParaRPr lang="en-US" altLang="zh-CN" sz="24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“现在世界上真正大的问题，带全球性的战略问题，一个是和平问题，一个是经济问题或者说发展问题。”</a:t>
            </a:r>
            <a:endParaRPr lang="zh-CN" altLang="en-US" sz="2400" b="1" smtClean="0">
              <a:latin typeface="黑体" pitchFamily="49" charset="-122"/>
              <a:ea typeface="黑体" pitchFamily="49" charset="-122"/>
            </a:endParaRPr>
          </a:p>
          <a:p>
            <a:pPr algn="r"/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3886200" y="1676400"/>
            <a:ext cx="4800600" cy="1295400"/>
          </a:xfrm>
          <a:prstGeom prst="wedgeRoundRectCallout">
            <a:avLst>
              <a:gd name="adj1" fmla="val -70921"/>
              <a:gd name="adj2" fmla="val 46606"/>
              <a:gd name="adj3" fmla="val 16667"/>
            </a:avLst>
          </a:prstGeom>
          <a:solidFill>
            <a:srgbClr val="FFFF99">
              <a:alpha val="50195"/>
            </a:srgbClr>
          </a:solidFill>
          <a:ln w="38100" cap="rnd">
            <a:solidFill>
              <a:srgbClr val="800000"/>
            </a:solidFill>
            <a:prstDash val="sysDot"/>
            <a:miter lim="800000"/>
          </a:ln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  <a:defRPr/>
            </a:pPr>
            <a:r>
              <a:rPr lang="zh-CN" altLang="en-US" sz="3600" b="1">
                <a:ea typeface="华文新魏" pitchFamily="2" charset="-122"/>
              </a:rPr>
              <a:t>重要论断：</a:t>
            </a:r>
            <a:r>
              <a:rPr lang="zh-CN" altLang="en-US" sz="2800" b="1">
                <a:solidFill>
                  <a:schemeClr val="accent1">
                    <a:lumMod val="75000"/>
                  </a:schemeClr>
                </a:solidFill>
                <a:latin typeface="宋体" pitchFamily="2" charset="-122"/>
              </a:rPr>
              <a:t> 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宋体" pitchFamily="2" charset="-122"/>
              </a:rPr>
              <a:t>和平</a:t>
            </a:r>
            <a:r>
              <a:rPr lang="zh-CN" altLang="en-US" sz="3200" b="1">
                <a:latin typeface="宋体" pitchFamily="2" charset="-122"/>
              </a:rPr>
              <a:t>与</a:t>
            </a:r>
            <a:r>
              <a:rPr lang="zh-CN" altLang="en-US" sz="3200" b="1">
                <a:solidFill>
                  <a:schemeClr val="accent1">
                    <a:lumMod val="75000"/>
                  </a:schemeClr>
                </a:solidFill>
                <a:latin typeface="宋体" pitchFamily="2" charset="-122"/>
              </a:rPr>
              <a:t>发展</a:t>
            </a:r>
            <a:r>
              <a:rPr lang="zh-CN" altLang="en-US" sz="3200" b="1">
                <a:latin typeface="宋体" pitchFamily="2" charset="-122"/>
              </a:rPr>
              <a:t>是当代世界两大主题。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38200" y="4876800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党的十九大报告指出：</a:t>
            </a:r>
            <a:endParaRPr lang="en-US" altLang="zh-CN" sz="24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b="1" smtClean="0">
                <a:latin typeface="黑体" pitchFamily="49" charset="-122"/>
                <a:ea typeface="黑体" pitchFamily="49" charset="-122"/>
              </a:rPr>
              <a:t>“世界正处于大发展大变革大调整时期，和平与发展仍然是时代主题。”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85800" y="533400"/>
            <a:ext cx="76962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1.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论断依据：</a:t>
            </a:r>
            <a:endParaRPr lang="zh-CN" altLang="en-US" sz="2400" b="1" smtClean="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二战结束后，没有发生新的世界大战，一些局部冲突也得到政治解决（联合国的维和行动）。</a:t>
            </a:r>
          </a:p>
          <a:p>
            <a:pPr>
              <a:lnSpc>
                <a:spcPct val="150000"/>
              </a:lnSpc>
            </a:pP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(2)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长期和平的国际环境，世界（经济、政治、社会、科技、文化等）各方面都获得惊人发展，极大改变各国和整个世界的面貌。</a:t>
            </a:r>
          </a:p>
          <a:p>
            <a:pPr>
              <a:lnSpc>
                <a:spcPct val="150000"/>
              </a:lnSpc>
            </a:pP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(3)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二战后亚非地区的殖民地或半殖民地独立和发展，发展中国家在世界经济、政治生活中正在发挥越来越重要的作用。</a:t>
            </a:r>
            <a:endParaRPr lang="en-US" altLang="zh-CN" sz="2000" b="1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）人类进入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21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世纪，世界多极化继续发展，经济全球化不可逆转，全球和区域合作发展，各国之间的相互依存日益紧密。</a:t>
            </a:r>
            <a:endParaRPr lang="zh-CN" altLang="en-US" sz="2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762000" y="4953000"/>
            <a:ext cx="1855788" cy="54117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相互关系：</a:t>
            </a:r>
          </a:p>
        </p:txBody>
      </p:sp>
      <p:sp>
        <p:nvSpPr>
          <p:cNvPr id="6" name="矩形 5"/>
          <p:cNvSpPr/>
          <p:nvPr/>
        </p:nvSpPr>
        <p:spPr>
          <a:xfrm>
            <a:off x="1143000" y="5562600"/>
            <a:ext cx="6694488" cy="490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00660" algn="just"/>
            <a:r>
              <a:rPr lang="zh-CN" altLang="en-US" sz="2600" b="1" kern="100" noProof="1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  <a:cs typeface="Times New Roman" pitchFamily="18" charset="0"/>
              </a:rPr>
              <a:t>和平是前提，发展是保障，二战相辅相成。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990600" y="609600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noProof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二、人类面临的问题</a:t>
            </a:r>
            <a:endParaRPr lang="zh-CN" altLang="en-US" sz="28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3000" y="114300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（一）发展方面</a:t>
            </a:r>
            <a:endParaRPr lang="zh-CN" altLang="en-US" sz="24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43000" y="1676400"/>
            <a:ext cx="701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latin typeface="方正兰亭超细黑简体" pitchFamily="2" charset="-122"/>
                <a:ea typeface="方正兰亭超细黑简体" pitchFamily="2" charset="-122"/>
              </a:rPr>
              <a:t>1. </a:t>
            </a:r>
            <a:r>
              <a:rPr lang="zh-CN" altLang="en-US" sz="2400" b="1" smtClean="0">
                <a:latin typeface="方正兰亭超细黑简体" pitchFamily="2" charset="-122"/>
                <a:ea typeface="方正兰亭超细黑简体" pitchFamily="2" charset="-122"/>
              </a:rPr>
              <a:t>世界经济增长动力依然不足，发达经济体需求萎缩、经济复苏乏力，对新兴市场国家和发展中国家影响巨大。</a:t>
            </a:r>
            <a:endParaRPr lang="zh-CN" altLang="en-US" sz="2400" b="1">
              <a:latin typeface="方正兰亭超细黑简体" pitchFamily="2" charset="-122"/>
              <a:ea typeface="方正兰亭超细黑简体" pitchFamily="2" charset="-122"/>
            </a:endParaRPr>
          </a:p>
        </p:txBody>
      </p:sp>
      <p:pic>
        <p:nvPicPr>
          <p:cNvPr id="7" name="Picture 2" descr="C:\Users\Administrator\Desktop\201910211517124n7r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81000" y="3048000"/>
            <a:ext cx="5314122" cy="33528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" name="矩形 7"/>
          <p:cNvSpPr/>
          <p:nvPr/>
        </p:nvSpPr>
        <p:spPr>
          <a:xfrm>
            <a:off x="5943600" y="2590800"/>
            <a:ext cx="2667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IMF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预计，今年（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2019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）世界经济增速仅为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3%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，创</a:t>
            </a:r>
            <a:r>
              <a:rPr lang="en-US" altLang="zh-CN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2008</a:t>
            </a:r>
            <a:r>
              <a:rPr lang="zh-CN" altLang="en-US" sz="2400" b="1" smtClean="0">
                <a:latin typeface="黑体" pitchFamily="49" charset="-122"/>
                <a:ea typeface="黑体" pitchFamily="49" charset="-122"/>
                <a:cs typeface="Times New Roman" pitchFamily="18" charset="0"/>
              </a:rPr>
              <a:t>年国际金融危机以来最低水平。其中，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发达经济体经济增速将放缓至</a:t>
            </a:r>
            <a:r>
              <a:rPr lang="en-US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1.7%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，新兴市场和发展中经济体增速将放缓至</a:t>
            </a:r>
            <a:r>
              <a:rPr lang="en-US" altLang="zh-CN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3.9%</a:t>
            </a:r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。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990600" y="381000"/>
            <a:ext cx="4496744" cy="585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67105">
              <a:lnSpc>
                <a:spcPct val="150000"/>
              </a:lnSpc>
              <a:buClr>
                <a:srgbClr val="0000FF"/>
              </a:buClr>
              <a:buSzPct val="120000"/>
              <a:defRPr/>
            </a:pPr>
            <a:r>
              <a:rPr lang="en-US" altLang="zh-CN" sz="24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2.</a:t>
            </a:r>
            <a:r>
              <a:rPr lang="zh-CN" altLang="en-US" sz="24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南北差距和贫富分化日益严重</a:t>
            </a:r>
            <a:endParaRPr lang="zh-CN" altLang="en-US" sz="2400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图片 68609" descr="a map of world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9600" y="1447800"/>
            <a:ext cx="4922159" cy="3508375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</a:ln>
        </p:spPr>
      </p:pic>
      <p:sp>
        <p:nvSpPr>
          <p:cNvPr id="6" name="文本框 68611"/>
          <p:cNvSpPr txBox="1">
            <a:spLocks noChangeArrowheads="1"/>
          </p:cNvSpPr>
          <p:nvPr/>
        </p:nvSpPr>
        <p:spPr bwMode="auto">
          <a:xfrm>
            <a:off x="1295400" y="1828800"/>
            <a:ext cx="3352800" cy="5699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967105" eaLnBrk="1" hangingPunct="1">
              <a:lnSpc>
                <a:spcPct val="130000"/>
              </a:lnSpc>
              <a:defRPr/>
            </a:pPr>
            <a:r>
              <a:rPr lang="zh-CN" altLang="en-US" sz="2400" b="1">
                <a:solidFill>
                  <a:srgbClr val="260F00"/>
                </a:solidFill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北半球  发达国家</a:t>
            </a:r>
          </a:p>
        </p:txBody>
      </p:sp>
      <p:sp>
        <p:nvSpPr>
          <p:cNvPr id="7" name="矩形 6"/>
          <p:cNvSpPr/>
          <p:nvPr/>
        </p:nvSpPr>
        <p:spPr>
          <a:xfrm>
            <a:off x="5638800" y="1524000"/>
            <a:ext cx="3074988" cy="9787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 defTabSz="967105">
              <a:lnSpc>
                <a:spcPct val="120000"/>
              </a:lnSpc>
              <a:defRPr/>
            </a:pPr>
            <a:r>
              <a:rPr lang="zh-CN" altLang="en-US" sz="2400" b="1" smtClean="0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人</a:t>
            </a:r>
            <a:r>
              <a:rPr lang="zh-CN" altLang="en-US" sz="2400" b="1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口只占</a:t>
            </a:r>
            <a:r>
              <a:rPr lang="en-US" altLang="zh-CN" sz="2400" b="1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16%</a:t>
            </a:r>
            <a:r>
              <a:rPr lang="zh-CN" altLang="en-US" sz="2400" b="1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，却占全球收入的</a:t>
            </a:r>
            <a:r>
              <a:rPr lang="en-US" altLang="zh-CN" sz="2400" b="1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80</a:t>
            </a:r>
            <a:r>
              <a:rPr lang="en-US" altLang="zh-CN" sz="2400" b="1" smtClean="0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%</a:t>
            </a:r>
            <a:r>
              <a:rPr lang="zh-CN" altLang="en-US" sz="2400" b="1" smtClean="0">
                <a:latin typeface="Times New Roman" pitchFamily="18" charset="0"/>
                <a:ea typeface="黑体" panose="02010609060101010101" pitchFamily="2" charset="-122"/>
                <a:cs typeface="Times New Roman" pitchFamily="18" charset="0"/>
              </a:rPr>
              <a:t>。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68612"/>
          <p:cNvSpPr txBox="1">
            <a:spLocks noChangeArrowheads="1"/>
          </p:cNvSpPr>
          <p:nvPr/>
        </p:nvSpPr>
        <p:spPr bwMode="auto">
          <a:xfrm>
            <a:off x="1524000" y="3886200"/>
            <a:ext cx="2938462" cy="496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5875">
            <a:solidFill>
              <a:srgbClr val="FF0000"/>
            </a:solidFill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defTabSz="967105" eaLnBrk="1" hangingPunct="1">
              <a:lnSpc>
                <a:spcPct val="110000"/>
              </a:lnSpc>
              <a:defRPr/>
            </a:pPr>
            <a:r>
              <a:rPr lang="zh-CN" altLang="en-US" sz="2400" b="1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南半球  发展中国家</a:t>
            </a:r>
          </a:p>
        </p:txBody>
      </p:sp>
      <p:sp>
        <p:nvSpPr>
          <p:cNvPr id="9" name="矩形 8"/>
          <p:cNvSpPr/>
          <p:nvPr/>
        </p:nvSpPr>
        <p:spPr>
          <a:xfrm>
            <a:off x="5638800" y="3581400"/>
            <a:ext cx="3124200" cy="1200329"/>
          </a:xfrm>
          <a:prstGeom prst="rect">
            <a:avLst/>
          </a:prstGeom>
          <a:solidFill>
            <a:srgbClr val="FFFF00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 defTabSz="967105">
              <a:defRPr/>
            </a:pPr>
            <a:r>
              <a:rPr lang="zh-CN" altLang="en-US" sz="2400" b="1" smtClean="0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低</a:t>
            </a:r>
            <a:r>
              <a:rPr lang="zh-CN" altLang="en-US" sz="2400" b="1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收入国家人口占全</a:t>
            </a:r>
            <a:r>
              <a:rPr lang="zh-CN" altLang="en-US" sz="2400" b="1" smtClean="0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球一</a:t>
            </a:r>
            <a:r>
              <a:rPr lang="zh-CN" altLang="en-US" sz="2400" b="1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半以上 ，财富只占全球的</a:t>
            </a:r>
            <a:r>
              <a:rPr lang="en-US" altLang="zh-CN" sz="2400" b="1">
                <a:latin typeface="黑体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6%</a:t>
            </a:r>
          </a:p>
        </p:txBody>
      </p:sp>
      <p:sp>
        <p:nvSpPr>
          <p:cNvPr id="10" name="矩形 9"/>
          <p:cNvSpPr/>
          <p:nvPr/>
        </p:nvSpPr>
        <p:spPr>
          <a:xfrm>
            <a:off x="685800" y="5257800"/>
            <a:ext cx="8001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据联合国有关机构2014年的统计，全世界最富有的1%人口拥有的资产占人类财富总量的近40%，而最贫困的50%人口拥有的资产仅占人类财富总量的1%。这个状况至今基本没有改变</a:t>
            </a:r>
            <a:endParaRPr lang="zh-CN" altLang="en-US" sz="20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1219200" y="609600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（二）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  <a:hlinkClick r:id="rId2" action="ppaction://hlinksldjump"/>
              </a:rPr>
              <a:t>和平与安全方面：</a:t>
            </a:r>
            <a:endParaRPr lang="zh-CN" altLang="en-US" sz="24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sp>
        <p:nvSpPr>
          <p:cNvPr id="5" name="文字方塊 10"/>
          <p:cNvSpPr txBox="1"/>
          <p:nvPr/>
        </p:nvSpPr>
        <p:spPr>
          <a:xfrm>
            <a:off x="1524000" y="1371600"/>
            <a:ext cx="6629400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en-US" altLang="zh-CN" sz="2400" smtClean="0">
                <a:latin typeface="黑体"/>
                <a:ea typeface="黑体"/>
                <a:cs typeface="黑体"/>
              </a:rPr>
              <a:t>1.</a:t>
            </a:r>
            <a:r>
              <a:rPr kumimoji="1" lang="zh-CN" altLang="en-US" sz="2400" smtClean="0">
                <a:latin typeface="黑体"/>
                <a:ea typeface="黑体"/>
                <a:cs typeface="黑体"/>
              </a:rPr>
              <a:t>地</a:t>
            </a:r>
            <a:r>
              <a:rPr kumimoji="1" lang="zh-CN" altLang="en-US" sz="2400">
                <a:latin typeface="黑体"/>
                <a:ea typeface="黑体"/>
                <a:cs typeface="黑体"/>
              </a:rPr>
              <a:t>区冲</a:t>
            </a:r>
            <a:r>
              <a:rPr kumimoji="1" lang="zh-CN" altLang="en-US" sz="2400" smtClean="0">
                <a:latin typeface="黑体"/>
                <a:ea typeface="黑体"/>
                <a:cs typeface="黑体"/>
              </a:rPr>
              <a:t>突导致大</a:t>
            </a:r>
            <a:r>
              <a:rPr kumimoji="1" lang="zh-CN" altLang="en-US" sz="2400">
                <a:latin typeface="黑体"/>
                <a:ea typeface="黑体"/>
                <a:cs typeface="黑体"/>
              </a:rPr>
              <a:t>规模人道主义灾</a:t>
            </a:r>
            <a:r>
              <a:rPr kumimoji="1" lang="zh-CN" altLang="en-US" sz="2400" smtClean="0">
                <a:latin typeface="黑体"/>
                <a:ea typeface="黑体"/>
                <a:cs typeface="黑体"/>
              </a:rPr>
              <a:t>难；</a:t>
            </a:r>
            <a:endParaRPr kumimoji="1" lang="en-US" altLang="zh-CN" sz="2400" smtClean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defRPr/>
            </a:pPr>
            <a:r>
              <a:rPr kumimoji="1" lang="en-US" altLang="zh-CN" sz="2400" smtClean="0">
                <a:latin typeface="黑体"/>
                <a:ea typeface="黑体"/>
                <a:cs typeface="黑体"/>
              </a:rPr>
              <a:t>2.</a:t>
            </a:r>
            <a:r>
              <a:rPr kumimoji="1" lang="zh-CN" altLang="en-US" sz="2400" smtClean="0">
                <a:latin typeface="黑体"/>
                <a:ea typeface="黑体"/>
                <a:cs typeface="黑体"/>
              </a:rPr>
              <a:t>核</a:t>
            </a:r>
            <a:r>
              <a:rPr kumimoji="1" lang="zh-CN" altLang="en-US" sz="2400">
                <a:latin typeface="黑体"/>
                <a:ea typeface="黑体"/>
                <a:cs typeface="黑体"/>
              </a:rPr>
              <a:t>扩散、恐怖主义、网络安全、重大传染性疾病、跨国刑事犯罪、环境问题、资源问</a:t>
            </a:r>
            <a:r>
              <a:rPr kumimoji="1" lang="zh-CN" altLang="en-US" sz="2400" smtClean="0">
                <a:latin typeface="黑体"/>
                <a:ea typeface="黑体"/>
                <a:cs typeface="黑体"/>
              </a:rPr>
              <a:t>题；</a:t>
            </a:r>
            <a:endParaRPr kumimoji="1" lang="en-US" altLang="zh-CN" sz="2400" smtClean="0">
              <a:latin typeface="黑体"/>
              <a:ea typeface="黑体"/>
              <a:cs typeface="黑体"/>
            </a:endParaRPr>
          </a:p>
          <a:p>
            <a:pPr>
              <a:defRPr/>
            </a:pPr>
            <a:r>
              <a:rPr kumimoji="1" lang="en-US" altLang="zh-CN" sz="2400" smtClean="0">
                <a:latin typeface="黑体"/>
                <a:ea typeface="黑体"/>
                <a:cs typeface="黑体"/>
              </a:rPr>
              <a:t>3.</a:t>
            </a:r>
            <a:r>
              <a:rPr kumimoji="1" lang="zh-CN" altLang="en-US" sz="2400" smtClean="0">
                <a:latin typeface="黑体"/>
                <a:ea typeface="黑体"/>
                <a:cs typeface="黑体"/>
              </a:rPr>
              <a:t>霸</a:t>
            </a:r>
            <a:r>
              <a:rPr kumimoji="1" lang="zh-CN" altLang="en-US" sz="2400">
                <a:latin typeface="黑体"/>
                <a:ea typeface="黑体"/>
                <a:cs typeface="黑体"/>
              </a:rPr>
              <a:t>权主义、强权政治</a:t>
            </a:r>
            <a:r>
              <a:rPr kumimoji="1" lang="en-US" altLang="zh-CN" sz="2400">
                <a:latin typeface="黑体"/>
                <a:ea typeface="黑体"/>
                <a:cs typeface="黑体"/>
              </a:rPr>
              <a:t>……</a:t>
            </a:r>
            <a:endParaRPr kumimoji="1" lang="zh-TW" altLang="en-US" sz="240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62000" y="3200400"/>
            <a:ext cx="55948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noProof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三</a:t>
            </a:r>
            <a:r>
              <a:rPr lang="zh-CN" altLang="zh-CN" sz="2800" b="1" noProof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、在合作共赢中促进共同发展：</a:t>
            </a:r>
            <a:endParaRPr lang="zh-CN" altLang="zh-CN" sz="2800" b="1" noProof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838200" y="3886200"/>
            <a:ext cx="7620000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342900" indent="-342900">
              <a:tabLst>
                <a:tab pos="457200"/>
              </a:tabLst>
            </a:pPr>
            <a:r>
              <a:rPr lang="en-US" altLang="zh-CN" sz="2400" b="1" smtClean="0">
                <a:solidFill>
                  <a:srgbClr val="FF0000"/>
                </a:solidFill>
                <a:latin typeface="宋体" pitchFamily="2" charset="-122"/>
              </a:rPr>
              <a:t>1.</a:t>
            </a:r>
            <a:r>
              <a:rPr lang="zh-CN" altLang="en-US" sz="2400" b="1" smtClean="0">
                <a:solidFill>
                  <a:srgbClr val="FF0000"/>
                </a:solidFill>
                <a:latin typeface="宋体" pitchFamily="2" charset="-122"/>
              </a:rPr>
              <a:t>继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续发挥二战后建立的主要国际组</a:t>
            </a:r>
            <a:r>
              <a:rPr lang="zh-CN" altLang="en-US" sz="2400" b="1" smtClean="0">
                <a:solidFill>
                  <a:srgbClr val="FF0000"/>
                </a:solidFill>
                <a:latin typeface="宋体" pitchFamily="2" charset="-122"/>
              </a:rPr>
              <a:t>织全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球治理的作用；</a:t>
            </a:r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7200" y="4724400"/>
            <a:ext cx="2087562" cy="16192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" name="Picture 4" descr="https://gss0.bdstatic.com/94o3dSag_xI4khGkpoWK1HF6hhy/baike/w%3D268%3Bg%3D0/sign=f9c7f3aad12a60595210e61c100f53a6/1ad5ad6eddc451da29031388b0fd5266d11632df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819400" y="4724400"/>
            <a:ext cx="1728787" cy="16002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" name="Picture 6" descr="https://gss1.bdstatic.com/9vo3dSag_xI4khGkpoWK1HF6hhy/baike/w%3D268%3Bg%3D0/sign=5212f0b6de0735fa91f049bfa66a688e/cb8065380cd791236ed7c6d9a7345982b2b7806c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953000" y="4648200"/>
            <a:ext cx="1657350" cy="165735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7239000" y="4800600"/>
            <a:ext cx="1654175" cy="15240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0114" name="Picture 2" descr="http://www.todayonhistory.com/uploadfile/2016/0830/20160830104638325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51520" y="1124744"/>
            <a:ext cx="1944216" cy="2088232"/>
          </a:xfrm>
          <a:prstGeom prst="ellipse">
            <a:avLst/>
          </a:prstGeom>
          <a:noFill/>
        </p:spPr>
      </p:pic>
      <p:pic>
        <p:nvPicPr>
          <p:cNvPr id="75" name="Picture 14" descr="922c5da7jw1e2i73dj8q0j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411760" y="1124744"/>
            <a:ext cx="1944216" cy="2016224"/>
          </a:xfrm>
          <a:prstGeom prst="ellipse">
            <a:avLst/>
          </a:prstGeom>
          <a:noFill/>
          <a:ln w="9525">
            <a:noFill/>
            <a:miter lim="800000"/>
          </a:ln>
        </p:spPr>
      </p:pic>
      <p:sp>
        <p:nvSpPr>
          <p:cNvPr id="76" name="Rectangle 11"/>
          <p:cNvSpPr>
            <a:spLocks noChangeArrowheads="1"/>
          </p:cNvSpPr>
          <p:nvPr/>
        </p:nvSpPr>
        <p:spPr bwMode="auto">
          <a:xfrm>
            <a:off x="2843808" y="3284984"/>
            <a:ext cx="1368152" cy="3385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朝鲜核试验</a:t>
            </a:r>
          </a:p>
        </p:txBody>
      </p:sp>
      <p:pic>
        <p:nvPicPr>
          <p:cNvPr id="77" name="Picture 17" descr="9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499992" y="1124744"/>
            <a:ext cx="1944216" cy="1944216"/>
          </a:xfrm>
          <a:prstGeom prst="ellipse">
            <a:avLst/>
          </a:prstGeom>
          <a:noFill/>
          <a:ln w="9525">
            <a:noFill/>
            <a:miter lim="800000"/>
          </a:ln>
        </p:spPr>
      </p:pic>
      <p:sp>
        <p:nvSpPr>
          <p:cNvPr id="78" name="Rectangle 11"/>
          <p:cNvSpPr>
            <a:spLocks noChangeArrowheads="1"/>
          </p:cNvSpPr>
          <p:nvPr/>
        </p:nvSpPr>
        <p:spPr bwMode="auto">
          <a:xfrm>
            <a:off x="5148064" y="3284984"/>
            <a:ext cx="1224136" cy="33855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zh-CN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911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事件</a:t>
            </a:r>
            <a:endParaRPr lang="zh-CN" altLang="en-U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pic>
        <p:nvPicPr>
          <p:cNvPr id="90116" name="Picture 4" descr="http://dingyue.ws.126.net/dkh6EExL5zLjhbJJkHCOLZ33UaMjKoN7BeNGNIdaWExrZ1551345682012compressflag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660232" y="1124744"/>
            <a:ext cx="2304256" cy="1944216"/>
          </a:xfrm>
          <a:prstGeom prst="ellipse">
            <a:avLst/>
          </a:prstGeom>
          <a:noFill/>
        </p:spPr>
      </p:pic>
      <p:pic>
        <p:nvPicPr>
          <p:cNvPr id="90118" name="Picture 6" descr="http://pic271.nipic.com/file/20200209/27050946_131813116082_2.jp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395536" y="3789040"/>
            <a:ext cx="2232248" cy="2448272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80" name="文本框 20"/>
          <p:cNvSpPr txBox="1"/>
          <p:nvPr/>
        </p:nvSpPr>
        <p:spPr>
          <a:xfrm>
            <a:off x="7020272" y="3212976"/>
            <a:ext cx="1439203" cy="289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网络安全</a:t>
            </a:r>
            <a:endParaRPr lang="en-US" altLang="zh-CN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sp>
        <p:nvSpPr>
          <p:cNvPr id="81" name="文本框 20"/>
          <p:cNvSpPr txBox="1"/>
          <p:nvPr/>
        </p:nvSpPr>
        <p:spPr>
          <a:xfrm>
            <a:off x="323528" y="6381328"/>
            <a:ext cx="2376264" cy="28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重大传染性疾病</a:t>
            </a:r>
            <a:endParaRPr lang="en-US" altLang="zh-CN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sp>
        <p:nvSpPr>
          <p:cNvPr id="84" name="文本框 20"/>
          <p:cNvSpPr txBox="1"/>
          <p:nvPr/>
        </p:nvSpPr>
        <p:spPr>
          <a:xfrm>
            <a:off x="2195736" y="616530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跨国犯罪</a:t>
            </a:r>
            <a:endParaRPr lang="en-US" altLang="zh-CN" sz="16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pic>
        <p:nvPicPr>
          <p:cNvPr id="87" name="Picture 4" descr="Img261667148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7236296" y="3861048"/>
            <a:ext cx="1691680" cy="2274432"/>
          </a:xfrm>
          <a:prstGeom prst="ellipse">
            <a:avLst/>
          </a:prstGeom>
          <a:noFill/>
          <a:ln w="9525">
            <a:noFill/>
            <a:miter lim="800000"/>
          </a:ln>
        </p:spPr>
      </p:pic>
      <p:sp>
        <p:nvSpPr>
          <p:cNvPr id="88" name="文本框 20"/>
          <p:cNvSpPr txBox="1"/>
          <p:nvPr/>
        </p:nvSpPr>
        <p:spPr>
          <a:xfrm>
            <a:off x="539552" y="3284984"/>
            <a:ext cx="1439203" cy="289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中东战争</a:t>
            </a:r>
            <a:endParaRPr lang="en-US" altLang="zh-CN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sp>
        <p:nvSpPr>
          <p:cNvPr id="89" name="文本框 20"/>
          <p:cNvSpPr txBox="1"/>
          <p:nvPr/>
        </p:nvSpPr>
        <p:spPr>
          <a:xfrm>
            <a:off x="6767736" y="616530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16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隶变_GBK" panose="02000000000000000000" charset="-122"/>
                <a:ea typeface="方正隶变_GBK" panose="02000000000000000000" charset="-122"/>
                <a:cs typeface="方正隶变_GBK" panose="02000000000000000000" charset="-122"/>
              </a:rPr>
              <a:t>北极熊的求救</a:t>
            </a:r>
            <a:endParaRPr lang="en-US" altLang="zh-CN" sz="1600" b="1" noProof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隶变_GBK" panose="02000000000000000000" charset="-122"/>
              <a:ea typeface="方正隶变_GBK" panose="02000000000000000000" charset="-122"/>
              <a:cs typeface="方正隶变_GBK" panose="02000000000000000000" charset="-122"/>
            </a:endParaRPr>
          </a:p>
        </p:txBody>
      </p:sp>
      <p:pic>
        <p:nvPicPr>
          <p:cNvPr id="7170" name="Picture 2" descr="http://pic16.nipic.com/20110829/8115374_072032570000_2.jpg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5076056" y="4077071"/>
            <a:ext cx="2016224" cy="2050203"/>
          </a:xfrm>
          <a:prstGeom prst="rect">
            <a:avLst/>
          </a:prstGeom>
          <a:noFill/>
        </p:spPr>
      </p:pic>
      <p:pic>
        <p:nvPicPr>
          <p:cNvPr id="7172" name="Picture 4" descr="https://img4.cache.netease.com/photo/0001/2012-05-24/82A4MA3600AN0001.jpg"/>
          <p:cNvPicPr>
            <a:picLocks noChangeAspect="1" noChangeArrowheads="1"/>
          </p:cNvPicPr>
          <p:nvPr/>
        </p:nvPicPr>
        <p:blipFill>
          <a:blip r:embed="rId10"/>
          <a:stretch>
            <a:fillRect/>
          </a:stretch>
        </p:blipFill>
        <p:spPr bwMode="auto">
          <a:xfrm>
            <a:off x="2701538" y="4077072"/>
            <a:ext cx="2008042" cy="2016224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5220072" y="630932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大国霸权主义</a:t>
            </a:r>
            <a:endParaRPr lang="zh-CN" altLang="en-US" b="1"/>
          </a:p>
        </p:txBody>
      </p:sp>
      <p:sp>
        <p:nvSpPr>
          <p:cNvPr id="22" name="TextBox 21"/>
          <p:cNvSpPr txBox="1"/>
          <p:nvPr/>
        </p:nvSpPr>
        <p:spPr>
          <a:xfrm>
            <a:off x="611560" y="332656"/>
            <a:ext cx="511256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探讨：威胁世界和平与安全的因素</a:t>
            </a:r>
            <a:endParaRPr lang="zh-CN" altLang="en-US" sz="2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左箭头 18">
            <a:hlinkClick r:id="rId11" action="ppaction://hlinksldjump"/>
          </p:cNvPr>
          <p:cNvSpPr/>
          <p:nvPr/>
        </p:nvSpPr>
        <p:spPr>
          <a:xfrm>
            <a:off x="8077200" y="304800"/>
            <a:ext cx="533400" cy="3048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09600" y="609600"/>
            <a:ext cx="7696200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marL="342900" indent="-342900">
              <a:tabLst>
                <a:tab pos="457200"/>
              </a:tabLst>
            </a:pP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2.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改</a:t>
            </a:r>
            <a:r>
              <a:rPr lang="zh-CN" altLang="en-US" sz="2400" b="1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革原有全球治理机制，建立一些新的国际治理组织和机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制。</a:t>
            </a:r>
            <a:endParaRPr lang="zh-CN" altLang="en-US" sz="2400" b="1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</a:endParaRPr>
          </a:p>
        </p:txBody>
      </p: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81000" y="1676400"/>
            <a:ext cx="2514600" cy="1676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" name="Picture 14" descr="https://gss1.bdstatic.com/9vo3dSag_xI4khGkpoWK1HF6hhy/baike/w%3D268%3Bg%3D0/sign=16147ef18935e5dd902ca2d94efdc0d2/377adab44aed2e73d202188f8b01a18b86d6faae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657600" y="1676400"/>
            <a:ext cx="1592263" cy="16002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" name="Picture 14" descr="https://gss0.bdstatic.com/94o3dSag_xI4khGkpoWK1HF6hhy/baike/w%3D268%3Bg%3D0/sign=51f7910f6b59252da3171a020ca06406/ac6eddc451da81cbb1d5f0d85966d016092431f7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943600" y="1752600"/>
            <a:ext cx="2552700" cy="15700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8" name="矩形 9"/>
          <p:cNvSpPr>
            <a:spLocks noChangeArrowheads="1"/>
          </p:cNvSpPr>
          <p:nvPr/>
        </p:nvSpPr>
        <p:spPr bwMode="auto">
          <a:xfrm>
            <a:off x="679128" y="3581400"/>
            <a:ext cx="8464872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200025" lvl="0" indent="-200025" algn="just"/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3.</a:t>
            </a:r>
            <a:r>
              <a:rPr lang="zh-CN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全</a:t>
            </a:r>
            <a:r>
              <a:rPr lang="zh-CN" altLang="zh-CN" sz="2400" b="1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球治理的</a:t>
            </a:r>
            <a:r>
              <a:rPr lang="zh-CN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中国方案</a:t>
            </a:r>
            <a:r>
              <a:rPr lang="en-US" altLang="zh-CN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——</a:t>
            </a:r>
            <a:r>
              <a:rPr lang="zh-CN" altLang="en-US" sz="24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构建人类命运共同体</a:t>
            </a:r>
          </a:p>
          <a:p>
            <a:pPr marL="200025" indent="-200025" algn="just"/>
            <a:endParaRPr lang="zh-CN" altLang="zh-CN" sz="24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10" name="图片 9" descr="26794041_110618294089_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4191000"/>
            <a:ext cx="8458200" cy="2362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圖片 6" descr="任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28600" y="228600"/>
            <a:ext cx="3375025" cy="21336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矩形 4"/>
          <p:cNvSpPr/>
          <p:nvPr/>
        </p:nvSpPr>
        <p:spPr>
          <a:xfrm>
            <a:off x="4031432" y="533400"/>
            <a:ext cx="45791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人类命运共同体旨在追求本国利益时兼顾他国合理关切，在谋求本国发展中促进各国</a:t>
            </a:r>
            <a:r>
              <a:rPr lang="zh-CN" altLang="en-US" sz="2000" b="1" u="sng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共同发展</a:t>
            </a:r>
            <a:r>
              <a:rPr lang="zh-CN" altLang="en-US" sz="2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         </a:t>
            </a:r>
            <a:endParaRPr lang="en-US" altLang="zh-CN" sz="20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0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   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摘自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百度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000" b="1" smtClean="0">
                <a:latin typeface="黑体" pitchFamily="49" charset="-122"/>
                <a:ea typeface="黑体" pitchFamily="49" charset="-122"/>
              </a:rPr>
              <a:t>百科</a:t>
            </a:r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》</a:t>
            </a:r>
            <a:endParaRPr lang="zh-CN" altLang="zh-CN" sz="20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000" b="1" smtClean="0">
                <a:latin typeface="黑体" pitchFamily="49" charset="-122"/>
                <a:ea typeface="黑体" pitchFamily="49" charset="-122"/>
              </a:rPr>
              <a:t>  </a:t>
            </a:r>
            <a:endParaRPr lang="zh-CN" altLang="zh-CN" sz="2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1000" y="2743200"/>
            <a:ext cx="8305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latin typeface="方正兰亭超细黑简体" pitchFamily="2" charset="-122"/>
                <a:ea typeface="方正兰亭超细黑简体" pitchFamily="2" charset="-122"/>
              </a:rPr>
              <a:t>2013 </a:t>
            </a:r>
            <a:r>
              <a:rPr lang="zh-CN" altLang="en-US" sz="2400" b="1" smtClean="0">
                <a:latin typeface="方正兰亭超细黑简体" pitchFamily="2" charset="-122"/>
                <a:ea typeface="方正兰亭超细黑简体" pitchFamily="2" charset="-122"/>
              </a:rPr>
              <a:t>年 </a:t>
            </a:r>
            <a:r>
              <a:rPr lang="en-US" altLang="zh-CN" sz="2400" b="1" smtClean="0">
                <a:latin typeface="方正兰亭超细黑简体" pitchFamily="2" charset="-122"/>
                <a:ea typeface="方正兰亭超细黑简体" pitchFamily="2" charset="-122"/>
              </a:rPr>
              <a:t>3 </a:t>
            </a:r>
            <a:r>
              <a:rPr lang="zh-CN" altLang="en-US" sz="2400" b="1" smtClean="0">
                <a:latin typeface="方正兰亭超细黑简体" pitchFamily="2" charset="-122"/>
                <a:ea typeface="方正兰亭超细黑简体" pitchFamily="2" charset="-122"/>
              </a:rPr>
              <a:t>月，中国国家主席习近平在莫斯科国际关系学院的演讲中，首次向国际社会提出人类只有一个地球，各国共处一个世界，要倡导“人类命运共同体”意识。</a:t>
            </a:r>
            <a:endParaRPr lang="en-US" altLang="zh-CN" sz="2400" b="1"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9" name="文字方塊 11"/>
          <p:cNvSpPr txBox="1">
            <a:spLocks noChangeArrowheads="1"/>
          </p:cNvSpPr>
          <p:nvPr/>
        </p:nvSpPr>
        <p:spPr bwMode="auto">
          <a:xfrm>
            <a:off x="228600" y="4648200"/>
            <a:ext cx="184731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TW" sz="2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文字方塊 12"/>
          <p:cNvSpPr txBox="1">
            <a:spLocks noChangeArrowheads="1"/>
          </p:cNvSpPr>
          <p:nvPr/>
        </p:nvSpPr>
        <p:spPr bwMode="auto">
          <a:xfrm>
            <a:off x="381000" y="5105400"/>
            <a:ext cx="184731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TW" sz="2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文字方塊 8"/>
          <p:cNvSpPr txBox="1">
            <a:spLocks noChangeArrowheads="1"/>
          </p:cNvSpPr>
          <p:nvPr/>
        </p:nvSpPr>
        <p:spPr bwMode="auto">
          <a:xfrm>
            <a:off x="0" y="5486400"/>
            <a:ext cx="441146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zh-TW" sz="20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zh-TW" sz="2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" name="Picture 2" descr="https://timgsa.baidu.com/timg?image&amp;quality=80&amp;size=b9999_10000&amp;sec=1558622727519&amp;di=3fd5120be8580a101699d3e8da7fee52&amp;imgtype=0&amp;src=http%3A%2F%2Fwww.bjqx.org.cn%2Fqxweb%2Fupload%2F2017_03%2F17032505366896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14400" y="4191000"/>
            <a:ext cx="7315200" cy="2470014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字方塊 10"/>
          <p:cNvSpPr txBox="1">
            <a:spLocks noChangeArrowheads="1"/>
          </p:cNvSpPr>
          <p:nvPr/>
        </p:nvSpPr>
        <p:spPr bwMode="auto">
          <a:xfrm>
            <a:off x="762000" y="381000"/>
            <a:ext cx="7391400" cy="38472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）理论来源：</a:t>
            </a:r>
            <a:endParaRPr lang="en-US" altLang="zh-CN" sz="2800" b="1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smtClean="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基于中国对当今世界和平与发展大势的准确把握。</a:t>
            </a:r>
            <a:endParaRPr lang="en-US" altLang="zh-CN" sz="240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                          ---</a:t>
            </a:r>
            <a:r>
              <a:rPr lang="zh-CN" altLang="en-US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时代选择</a:t>
            </a:r>
            <a:endParaRPr lang="en-US" altLang="zh-CN" sz="240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smtClean="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源自中华文明</a:t>
            </a:r>
            <a:r>
              <a:rPr lang="en-US" altLang="zh-TW" sz="2400" smtClean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以和为贵</a:t>
            </a:r>
            <a:r>
              <a:rPr lang="en-US" altLang="zh-TW" sz="2400" smtClean="0">
                <a:latin typeface="黑体" pitchFamily="49" charset="-122"/>
                <a:ea typeface="黑体" pitchFamily="49" charset="-122"/>
              </a:rPr>
              <a:t>”“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协和万邦</a:t>
            </a:r>
            <a:r>
              <a:rPr lang="en-US" altLang="zh-TW" sz="2400" smtClean="0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的和平思想与和谐理念。</a:t>
            </a:r>
            <a:r>
              <a:rPr lang="en-US" altLang="zh-CN" sz="2400" smtClean="0">
                <a:latin typeface="黑体" pitchFamily="49" charset="-122"/>
                <a:ea typeface="黑体" pitchFamily="49" charset="-122"/>
              </a:rPr>
              <a:t>                    </a:t>
            </a:r>
            <a:r>
              <a:rPr lang="en-US" altLang="zh-CN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---</a:t>
            </a:r>
            <a:r>
              <a:rPr lang="zh-CN" altLang="en-US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传统文化</a:t>
            </a:r>
            <a:endParaRPr lang="en-US" altLang="zh-CN" sz="240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smtClean="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为推动世界和平与可持续发展。</a:t>
            </a:r>
            <a:r>
              <a:rPr lang="en-US" altLang="zh-CN" sz="2400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---</a:t>
            </a:r>
            <a:r>
              <a:rPr lang="zh-CN" altLang="en-US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大国使命</a:t>
            </a:r>
            <a:endParaRPr lang="en-US" altLang="zh-CN" sz="240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400" smtClean="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zh-TW" sz="2400" smtClean="0">
                <a:latin typeface="黑体" pitchFamily="49" charset="-122"/>
                <a:ea typeface="黑体" pitchFamily="49" charset="-122"/>
              </a:rPr>
              <a:t>为推动国际秩序和国际体系朝着更加公正合理的方向发展</a:t>
            </a:r>
            <a:r>
              <a:rPr lang="zh-CN" altLang="en-US" sz="2400" smtClean="0">
                <a:latin typeface="黑体" pitchFamily="49" charset="-122"/>
                <a:ea typeface="黑体" pitchFamily="49" charset="-122"/>
              </a:rPr>
              <a:t>。                          </a:t>
            </a:r>
            <a:r>
              <a:rPr lang="en-US" altLang="zh-CN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---</a:t>
            </a:r>
            <a:r>
              <a:rPr lang="zh-CN" altLang="en-US" sz="24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责任担当</a:t>
            </a:r>
            <a:endParaRPr lang="zh-CN" altLang="zh-TW" sz="240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zh-TW" sz="240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endParaRPr kumimoji="1" lang="zh-TW" altLang="en-US" sz="24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文字方塊 1"/>
          <p:cNvSpPr txBox="1">
            <a:spLocks noChangeArrowheads="1"/>
          </p:cNvSpPr>
          <p:nvPr/>
        </p:nvSpPr>
        <p:spPr bwMode="auto">
          <a:xfrm>
            <a:off x="762000" y="3581400"/>
            <a:ext cx="649729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）构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建人类命运共同体我们在行动！</a:t>
            </a:r>
            <a:endParaRPr kumimoji="1" lang="zh-TW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4419600"/>
            <a:ext cx="533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smtClean="0"/>
              <a:t>2013</a:t>
            </a:r>
            <a:r>
              <a:rPr lang="zh-CN" altLang="en-US" sz="2000" b="1" smtClean="0"/>
              <a:t>：提出“一带一路”合作倡议</a:t>
            </a:r>
            <a:endParaRPr lang="en-US" altLang="zh-CN" sz="2000" b="1" smtClean="0"/>
          </a:p>
          <a:p>
            <a:r>
              <a:rPr lang="en-US" altLang="zh-CN" sz="2000" b="1" smtClean="0"/>
              <a:t>2014</a:t>
            </a:r>
            <a:r>
              <a:rPr lang="zh-CN" altLang="en-US" sz="2000" b="1" smtClean="0"/>
              <a:t>：设立丝路基金</a:t>
            </a:r>
            <a:endParaRPr lang="en-US" altLang="zh-CN" sz="2000" b="1" smtClean="0"/>
          </a:p>
          <a:p>
            <a:r>
              <a:rPr lang="en-US" altLang="zh-CN" sz="2000" b="1" smtClean="0"/>
              <a:t>2015</a:t>
            </a:r>
            <a:r>
              <a:rPr lang="zh-CN" altLang="en-US" sz="2000" b="1" smtClean="0"/>
              <a:t>：倡议成立“亚投行”</a:t>
            </a:r>
            <a:endParaRPr lang="en-US" altLang="zh-CN" sz="2000" b="1" smtClean="0"/>
          </a:p>
          <a:p>
            <a:r>
              <a:rPr lang="en-US" altLang="zh-CN" sz="2000" b="1" smtClean="0"/>
              <a:t>2017</a:t>
            </a:r>
            <a:r>
              <a:rPr lang="zh-CN" altLang="en-US" sz="2000" b="1" smtClean="0"/>
              <a:t>：举办“一带一路”国际合作高峰论坛</a:t>
            </a:r>
            <a:endParaRPr lang="en-US" altLang="zh-CN" sz="2000" b="1" smtClean="0"/>
          </a:p>
          <a:p>
            <a:r>
              <a:rPr lang="en-US" altLang="zh-CN" sz="2000" b="1" smtClean="0"/>
              <a:t>2019</a:t>
            </a:r>
            <a:r>
              <a:rPr lang="zh-CN" altLang="en-US" sz="2000" b="1" smtClean="0"/>
              <a:t>：举办亚洲文明对话大会</a:t>
            </a:r>
            <a:endParaRPr lang="zh-CN" altLang="en-US" sz="2000" b="1"/>
          </a:p>
        </p:txBody>
      </p:sp>
      <p:pic>
        <p:nvPicPr>
          <p:cNvPr id="14338" name="Picture 2" descr="https://pic.baike.soso.com/ugc/baikepic2/0/20181203171345-1009615967_jpeg_940_520_186854.jpg/30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19800" y="4191000"/>
            <a:ext cx="2857500" cy="18859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914400" y="1373088"/>
            <a:ext cx="7239000" cy="22467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1.2018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年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6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月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12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日上午，朝鲜最高领导人金正恩与美国总统特朗普在新加坡举行首次会晤，会后特朗普表示不会再有来自朝鲜的核威胁，朝鲜会有潜力巨大的未来。对此解读正确的是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A.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和平与发展是当今时代主题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B.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美国放弃了称霸世界的计划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C.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朝鲜具有与美国相抗衡的实力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D.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多极化的世界格局已经形成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914400" y="3962400"/>
            <a:ext cx="7391400" cy="13234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2.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在经济全球化过程中，蛋糕做大了，但是大蛋糕分给了富人，其他人只得到蛋糕屑。这句话告诉我们经济全球化带来的问题是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A.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环境污染严重           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B.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恐怖主义猖獗    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C.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毒品走私泛滥           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D.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贫富差距悬殊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381000"/>
            <a:ext cx="182880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</a:rPr>
              <a:t>达标检测</a:t>
            </a:r>
            <a:endParaRPr lang="zh-CN" altLang="en-US" sz="28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486400" y="2362200"/>
            <a:ext cx="86914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53775" y="4648200"/>
            <a:ext cx="89639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914400" y="915888"/>
            <a:ext cx="7315200" cy="193899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3.1999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年，美国、英国、俄罗斯、中国等世界上最重要的经济体成立了二十国集团（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G20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）。有关该组织的说法，正确的是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A.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是最为成功的区域性经济一体化组织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B.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延续了冷战思维主导的国际交往战略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C.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是世界多极化在经济领域的重要表现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D. 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推动世界贸易组织取代了关贸总协定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990600" y="3276600"/>
            <a:ext cx="7162800" cy="22467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4.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习近平总书记说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:“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什么样的国际秩序和全球治理体系对世界好、对世界各国人民好，要由各国人民商量，不能由一家说了算，不能由少数人说了算。”这旨在强调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A.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中国致力于推动世界的和平与发展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B.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全球治理格局取决于国际力量对比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C.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中国努力推动全球治理规则民主化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D.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方正兰亭超细黑简体" pitchFamily="2" charset="-122"/>
                <a:ea typeface="方正兰亭超细黑简体" pitchFamily="2" charset="-122"/>
                <a:cs typeface="Times New Roman" pitchFamily="18" charset="0"/>
              </a:rPr>
              <a:t>全球治理体系不应以综合实力为基础</a:t>
            </a: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方正兰亭超细黑简体" pitchFamily="2" charset="-122"/>
              <a:ea typeface="方正兰亭超细黑简体" pitchFamily="2" charset="-122"/>
              <a:cs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50493" y="1752600"/>
            <a:ext cx="769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21893" y="4191000"/>
            <a:ext cx="769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800" b="1" i="1" cap="none" spc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</a:t>
            </a:r>
            <a:endParaRPr lang="zh-CN" altLang="en-US" sz="8800" b="1" i="1" cap="none" spc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765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909300" y="11823700"/>
            <a:ext cx="317500" cy="4191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83</Paragraphs>
  <Slides>13</Slides>
  <Notes>1</Notes>
  <TotalTime>95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baseType="lpstr" size="24">
      <vt:lpstr>Arial</vt:lpstr>
      <vt:lpstr>Calibri</vt:lpstr>
      <vt:lpstr>宋体</vt:lpstr>
      <vt:lpstr>方正粗黑宋简体</vt:lpstr>
      <vt:lpstr>黑体</vt:lpstr>
      <vt:lpstr>华文新魏</vt:lpstr>
      <vt:lpstr>Times New Roman</vt:lpstr>
      <vt:lpstr>方正兰亭超细黑简体</vt:lpstr>
      <vt:lpstr>方正隶变_GBK</vt:lpstr>
      <vt:lpstr>幼圆</vt:lpstr>
      <vt:lpstr>Office Theme</vt:lpstr>
      <vt:lpstr>第23课和平发展合作共赢的时代潮流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第23课 和平发展合作共赢的时代潮流</dc:title>
  <cp:lastModifiedBy>xbany</cp:lastModifiedBy>
  <cp:revision>2</cp:revision>
  <dcterms:created xsi:type="dcterms:W3CDTF">2006-08-16T00:00:00Z</dcterms:created>
  <dcterms:modified xsi:type="dcterms:W3CDTF">2021-02-13T13:11:50Z</dcterms:modified>
</cp:coreProperties>
</file>